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 showGuides="1">
      <p:cViewPr varScale="1">
        <p:scale>
          <a:sx n="131" d="100"/>
          <a:sy n="131" d="100"/>
        </p:scale>
        <p:origin x="40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48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19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17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90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05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92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22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71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89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2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5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BC29-3657-43DD-A4BC-68761DA577CF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DC3A-93CC-4FF1-8608-4C0E136DD54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69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emf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32722" y="143691"/>
            <a:ext cx="8726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Spettri del secondo ordine – notazione di </a:t>
            </a:r>
            <a:r>
              <a:rPr lang="it-IT" sz="2400" b="1" dirty="0" err="1"/>
              <a:t>Pople</a:t>
            </a:r>
            <a:r>
              <a:rPr lang="it-IT" sz="2400" b="1" dirty="0"/>
              <a:t> per i sistemi di spin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" y="962035"/>
            <a:ext cx="4123790" cy="589596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715" y="694525"/>
            <a:ext cx="4859315" cy="57176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7276BB-559B-214E-A3A4-3B68B3C1DAB1}"/>
              </a:ext>
            </a:extLst>
          </p:cNvPr>
          <p:cNvSpPr txBox="1"/>
          <p:nvPr/>
        </p:nvSpPr>
        <p:spPr>
          <a:xfrm>
            <a:off x="6984459" y="60535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Esempio:</a:t>
            </a:r>
          </a:p>
        </p:txBody>
      </p:sp>
      <p:graphicFrame>
        <p:nvGraphicFramePr>
          <p:cNvPr id="9" name="Oggetto 5">
            <a:extLst>
              <a:ext uri="{FF2B5EF4-FFF2-40B4-BE49-F238E27FC236}">
                <a16:creationId xmlns:a16="http://schemas.microsoft.com/office/drawing/2014/main" id="{72FFC283-CD7D-0A44-998D-4CA66C3DD9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780534"/>
              </p:ext>
            </p:extLst>
          </p:nvPr>
        </p:nvGraphicFramePr>
        <p:xfrm>
          <a:off x="1936787" y="550764"/>
          <a:ext cx="823408" cy="64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S ChemDraw Drawing" r:id="rId5" imgW="591175" imgH="464307" progId="ChemDraw.Document.6.0">
                  <p:embed/>
                </p:oleObj>
              </mc:Choice>
              <mc:Fallback>
                <p:oleObj name="CS ChemDraw Drawing" r:id="rId5" imgW="591175" imgH="464307" progId="ChemDraw.Document.6.0">
                  <p:embed/>
                  <p:pic>
                    <p:nvPicPr>
                      <p:cNvPr id="6" name="Oggetto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36787" y="550764"/>
                        <a:ext cx="823408" cy="646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59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911" y="923015"/>
            <a:ext cx="4424153" cy="5011969"/>
          </a:xfrm>
          <a:prstGeom prst="rect">
            <a:avLst/>
          </a:prstGeom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051849"/>
              </p:ext>
            </p:extLst>
          </p:nvPr>
        </p:nvGraphicFramePr>
        <p:xfrm>
          <a:off x="7967362" y="704074"/>
          <a:ext cx="2298881" cy="1578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S ChemDraw Drawing" r:id="rId4" imgW="947469" imgH="651546" progId="ChemDraw.Document.6.0">
                  <p:embed/>
                </p:oleObj>
              </mc:Choice>
              <mc:Fallback>
                <p:oleObj name="CS ChemDraw Drawing" r:id="rId4" imgW="947469" imgH="65154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67362" y="704074"/>
                        <a:ext cx="2298881" cy="1578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697479"/>
              </p:ext>
            </p:extLst>
          </p:nvPr>
        </p:nvGraphicFramePr>
        <p:xfrm>
          <a:off x="8058802" y="2827135"/>
          <a:ext cx="2298881" cy="1203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CS ChemDraw Drawing" r:id="rId6" imgW="772348" imgH="404800" progId="ChemDraw.Document.6.0">
                  <p:embed/>
                </p:oleObj>
              </mc:Choice>
              <mc:Fallback>
                <p:oleObj name="CS ChemDraw Drawing" r:id="rId6" imgW="772348" imgH="404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58802" y="2827135"/>
                        <a:ext cx="2298881" cy="1203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4497"/>
              </p:ext>
            </p:extLst>
          </p:nvPr>
        </p:nvGraphicFramePr>
        <p:xfrm>
          <a:off x="8254789" y="4350203"/>
          <a:ext cx="1724025" cy="1981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S ChemDraw Drawing" r:id="rId8" imgW="1010255" imgH="1160956" progId="ChemDraw.Document.6.0">
                  <p:embed/>
                </p:oleObj>
              </mc:Choice>
              <mc:Fallback>
                <p:oleObj name="CS ChemDraw Drawing" r:id="rId8" imgW="1010255" imgH="116095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54789" y="4350203"/>
                        <a:ext cx="1724025" cy="1981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33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7558" y="75530"/>
            <a:ext cx="8606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Equivalenza magnetica: due protoni chimicamente equivalenti sono anche </a:t>
            </a:r>
            <a:r>
              <a:rPr lang="it-IT" sz="2400" b="1" dirty="0" err="1"/>
              <a:t>mangeticamente</a:t>
            </a:r>
            <a:r>
              <a:rPr lang="it-IT" sz="2400" b="1" dirty="0"/>
              <a:t> equivalenti se sono disposti simmetricamente rispetto ad ogni protone presente nel loro sistema di spin, ad esclusione di quelli del gruppo chimicamente equivalente al quale appartengono. </a:t>
            </a: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03" y="2863293"/>
            <a:ext cx="11479259" cy="374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E0197ED-CDD7-FD4E-97F1-9C2E849BB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43116"/>
              </p:ext>
            </p:extLst>
          </p:nvPr>
        </p:nvGraphicFramePr>
        <p:xfrm>
          <a:off x="8977548" y="247780"/>
          <a:ext cx="27830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49">
                  <a:extLst>
                    <a:ext uri="{9D8B030D-6E8A-4147-A177-3AD203B41FA5}">
                      <a16:colId xmlns:a16="http://schemas.microsoft.com/office/drawing/2014/main" val="3960350122"/>
                    </a:ext>
                  </a:extLst>
                </a:gridCol>
                <a:gridCol w="1391549">
                  <a:extLst>
                    <a:ext uri="{9D8B030D-6E8A-4147-A177-3AD203B41FA5}">
                      <a16:colId xmlns:a16="http://schemas.microsoft.com/office/drawing/2014/main" val="442788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Sostituzione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i="1" dirty="0" err="1"/>
                        <a:t>J</a:t>
                      </a:r>
                      <a:r>
                        <a:rPr lang="it-IT" i="1" dirty="0"/>
                        <a:t> (Hz)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1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Orto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28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86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615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63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7" y="439906"/>
            <a:ext cx="7502525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5519553-F679-0848-994E-C128DFDCD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7317"/>
              </p:ext>
            </p:extLst>
          </p:nvPr>
        </p:nvGraphicFramePr>
        <p:xfrm>
          <a:off x="8977548" y="247780"/>
          <a:ext cx="27830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49">
                  <a:extLst>
                    <a:ext uri="{9D8B030D-6E8A-4147-A177-3AD203B41FA5}">
                      <a16:colId xmlns:a16="http://schemas.microsoft.com/office/drawing/2014/main" val="3960350122"/>
                    </a:ext>
                  </a:extLst>
                </a:gridCol>
                <a:gridCol w="1391549">
                  <a:extLst>
                    <a:ext uri="{9D8B030D-6E8A-4147-A177-3AD203B41FA5}">
                      <a16:colId xmlns:a16="http://schemas.microsoft.com/office/drawing/2014/main" val="442788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Sostituzione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i="1" dirty="0" err="1"/>
                        <a:t>J</a:t>
                      </a:r>
                      <a:r>
                        <a:rPr lang="it-IT" i="1" dirty="0"/>
                        <a:t> (Hz)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1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28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86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Geminale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615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6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1095740"/>
            <a:ext cx="9017000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580606" y="274318"/>
            <a:ext cx="9034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Sistemi debolmente e fortemente accoppiati: accoppiamento virtuale</a:t>
            </a:r>
          </a:p>
        </p:txBody>
      </p:sp>
    </p:spTree>
    <p:extLst>
      <p:ext uri="{BB962C8B-B14F-4D97-AF65-F5344CB8AC3E}">
        <p14:creationId xmlns:p14="http://schemas.microsoft.com/office/powerpoint/2010/main" val="226058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338" y="68901"/>
            <a:ext cx="7469324" cy="5308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0516155" y="1014962"/>
            <a:ext cx="10214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600 MHz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300 MHz</a:t>
            </a:r>
          </a:p>
        </p:txBody>
      </p:sp>
    </p:spTree>
    <p:extLst>
      <p:ext uri="{BB962C8B-B14F-4D97-AF65-F5344CB8AC3E}">
        <p14:creationId xmlns:p14="http://schemas.microsoft.com/office/powerpoint/2010/main" val="208612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436" y="0"/>
            <a:ext cx="7178135" cy="523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0477245" y="1048850"/>
            <a:ext cx="102143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300 MHz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600 MHz</a:t>
            </a:r>
          </a:p>
        </p:txBody>
      </p:sp>
    </p:spTree>
    <p:extLst>
      <p:ext uri="{BB962C8B-B14F-4D97-AF65-F5344CB8AC3E}">
        <p14:creationId xmlns:p14="http://schemas.microsoft.com/office/powerpoint/2010/main" val="463795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92</Words>
  <Application>Microsoft Macintosh PowerPoint</Application>
  <PresentationFormat>Widescreen</PresentationFormat>
  <Paragraphs>43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dscfberti2</dc:creator>
  <cp:lastModifiedBy>GOBBO PIERANGELO</cp:lastModifiedBy>
  <cp:revision>15</cp:revision>
  <dcterms:created xsi:type="dcterms:W3CDTF">2020-03-25T07:57:35Z</dcterms:created>
  <dcterms:modified xsi:type="dcterms:W3CDTF">2022-02-05T06:52:57Z</dcterms:modified>
</cp:coreProperties>
</file>