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7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58C1-514C-44EB-838A-2110F0FBD12F}" type="datetimeFigureOut">
              <a:rPr lang="it-IT" smtClean="0"/>
              <a:pPr/>
              <a:t>27/11/2018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CDEE1-AF60-4B5D-A728-5198AB843196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21444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it-IT" cap="small" dirty="0">
                <a:latin typeface="Garamond" pitchFamily="18" charset="0"/>
              </a:rPr>
              <a:t>Introduzione</a:t>
            </a:r>
            <a:r>
              <a:rPr lang="it-IT" dirty="0">
                <a:latin typeface="Garamond" pitchFamily="18" charset="0"/>
              </a:rPr>
              <a:t/>
            </a:r>
            <a:br>
              <a:rPr lang="it-IT" dirty="0">
                <a:latin typeface="Garamond" pitchFamily="18" charset="0"/>
              </a:rPr>
            </a:br>
            <a:endParaRPr lang="en-GB" dirty="0">
              <a:latin typeface="Garamond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5720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1" algn="just"/>
            <a:endParaRPr lang="it-IT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1" algn="just"/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Nozione </a:t>
            </a:r>
            <a:r>
              <a:rPr lang="it-IT" dirty="0">
                <a:solidFill>
                  <a:schemeClr val="tx1"/>
                </a:solidFill>
                <a:latin typeface="Garamond" pitchFamily="18" charset="0"/>
              </a:rPr>
              <a:t>di controversia </a:t>
            </a:r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internazionale: un </a:t>
            </a:r>
            <a:r>
              <a:rPr lang="it-IT" dirty="0">
                <a:solidFill>
                  <a:schemeClr val="tx1"/>
                </a:solidFill>
                <a:latin typeface="Garamond" pitchFamily="18" charset="0"/>
              </a:rPr>
              <a:t>disaccordo su di un punto di diritto o di fatto, una contraddizione, ovvero un’opposizione di tesi giuridiche o di interessi tra due parti, </a:t>
            </a:r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concernente </a:t>
            </a:r>
            <a:r>
              <a:rPr lang="it-IT" dirty="0">
                <a:solidFill>
                  <a:schemeClr val="tx1"/>
                </a:solidFill>
                <a:latin typeface="Garamond" pitchFamily="18" charset="0"/>
              </a:rPr>
              <a:t>un rapporto disciplinato dal diritto </a:t>
            </a:r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internazionale (CPGI, </a:t>
            </a:r>
            <a:r>
              <a:rPr lang="it-IT" i="1" dirty="0" smtClean="0">
                <a:solidFill>
                  <a:schemeClr val="tx1"/>
                </a:solidFill>
                <a:latin typeface="Garamond" pitchFamily="18" charset="0"/>
              </a:rPr>
              <a:t>Concessioni </a:t>
            </a:r>
            <a:r>
              <a:rPr lang="it-IT" i="1" dirty="0" err="1" smtClean="0">
                <a:solidFill>
                  <a:schemeClr val="tx1"/>
                </a:solidFill>
                <a:latin typeface="Garamond" pitchFamily="18" charset="0"/>
              </a:rPr>
              <a:t>Mavrommatis</a:t>
            </a:r>
            <a:r>
              <a:rPr lang="it-IT" i="1" dirty="0" smtClean="0">
                <a:solidFill>
                  <a:schemeClr val="tx1"/>
                </a:solidFill>
                <a:latin typeface="Garamond" pitchFamily="18" charset="0"/>
              </a:rPr>
              <a:t> in Palestina (Grecia c. Regno Unito)</a:t>
            </a:r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, sentenza del 30 agosto 1924, p. 11).</a:t>
            </a:r>
          </a:p>
          <a:p>
            <a:pPr lvl="1" algn="just"/>
            <a:endParaRPr lang="it-IT" sz="14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1" algn="just"/>
            <a:r>
              <a:rPr lang="it-IT" dirty="0" smtClean="0">
                <a:solidFill>
                  <a:schemeClr val="tx1"/>
                </a:solidFill>
                <a:latin typeface="Garamond" pitchFamily="18" charset="0"/>
              </a:rPr>
              <a:t>Distinzione tra controversie </a:t>
            </a:r>
            <a:r>
              <a:rPr lang="it-IT" dirty="0">
                <a:solidFill>
                  <a:schemeClr val="tx1"/>
                </a:solidFill>
                <a:latin typeface="Garamond" pitchFamily="18" charset="0"/>
              </a:rPr>
              <a:t>giuridiche e controversie politiche.</a:t>
            </a:r>
          </a:p>
          <a:p>
            <a:endParaRPr lang="en-GB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arbitrali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just">
              <a:buNone/>
            </a:pPr>
            <a:endParaRPr lang="it-IT" dirty="0" smtClean="0">
              <a:latin typeface="Garamond" pitchFamily="18" charset="0"/>
            </a:endParaRPr>
          </a:p>
          <a:p>
            <a:pPr lvl="0" algn="ctr">
              <a:buNone/>
            </a:pPr>
            <a:r>
              <a:rPr lang="it-IT" sz="3600" dirty="0">
                <a:latin typeface="Garamond" pitchFamily="18" charset="0"/>
              </a:rPr>
              <a:t>C</a:t>
            </a:r>
            <a:r>
              <a:rPr lang="it-IT" sz="3600" dirty="0" smtClean="0">
                <a:latin typeface="Garamond" pitchFamily="18" charset="0"/>
              </a:rPr>
              <a:t>lausola compromissoria incompleta</a:t>
            </a:r>
          </a:p>
          <a:p>
            <a:pPr lvl="0" algn="ctr">
              <a:buNone/>
            </a:pPr>
            <a:r>
              <a:rPr lang="it-IT" sz="3600" dirty="0">
                <a:latin typeface="Garamond" pitchFamily="18" charset="0"/>
              </a:rPr>
              <a:t>e</a:t>
            </a:r>
            <a:endParaRPr lang="it-IT" sz="3600" dirty="0" smtClean="0">
              <a:latin typeface="Garamond" pitchFamily="18" charset="0"/>
            </a:endParaRPr>
          </a:p>
          <a:p>
            <a:pPr lvl="0" algn="ctr">
              <a:buNone/>
            </a:pPr>
            <a:r>
              <a:rPr lang="it-IT" sz="3600" dirty="0">
                <a:latin typeface="Garamond" pitchFamily="18" charset="0"/>
              </a:rPr>
              <a:t>T</a:t>
            </a:r>
            <a:r>
              <a:rPr lang="it-IT" sz="3600" dirty="0" smtClean="0">
                <a:latin typeface="Garamond" pitchFamily="18" charset="0"/>
              </a:rPr>
              <a:t>rattato generale di arbitrato incompleto</a:t>
            </a:r>
          </a:p>
          <a:p>
            <a:pPr lvl="0" algn="ctr">
              <a:buNone/>
            </a:pPr>
            <a:endParaRPr lang="it-IT" sz="3600" dirty="0" smtClean="0">
              <a:latin typeface="Garamond" pitchFamily="18" charset="0"/>
            </a:endParaRPr>
          </a:p>
          <a:p>
            <a:pPr lvl="0" algn="ctr">
              <a:buNone/>
            </a:pPr>
            <a:r>
              <a:rPr lang="it-IT" sz="3600" dirty="0">
                <a:latin typeface="Garamond" pitchFamily="18" charset="0"/>
                <a:sym typeface="Wingdings"/>
              </a:rPr>
              <a:t></a:t>
            </a:r>
            <a:endParaRPr lang="it-IT" sz="3600" dirty="0" smtClean="0">
              <a:latin typeface="Garamond" pitchFamily="18" charset="0"/>
            </a:endParaRPr>
          </a:p>
          <a:p>
            <a:pPr marL="342900" lvl="1" indent="-342900" algn="ctr">
              <a:buNone/>
            </a:pPr>
            <a:r>
              <a:rPr lang="it-IT" sz="3600" dirty="0" smtClean="0">
                <a:latin typeface="Garamond" pitchFamily="18" charset="0"/>
              </a:rPr>
              <a:t>Obbligo </a:t>
            </a:r>
            <a:r>
              <a:rPr lang="it-IT" sz="3600" i="1" dirty="0" smtClean="0">
                <a:latin typeface="Garamond" pitchFamily="18" charset="0"/>
              </a:rPr>
              <a:t>de </a:t>
            </a:r>
            <a:r>
              <a:rPr lang="it-IT" sz="3600" i="1" dirty="0" err="1" smtClean="0">
                <a:latin typeface="Garamond" pitchFamily="18" charset="0"/>
              </a:rPr>
              <a:t>contrahendo</a:t>
            </a:r>
            <a:r>
              <a:rPr lang="it-IT" sz="3600" i="1" dirty="0" smtClean="0">
                <a:latin typeface="Garamond" pitchFamily="18" charset="0"/>
              </a:rPr>
              <a:t> </a:t>
            </a:r>
            <a:r>
              <a:rPr lang="it-IT" sz="3600" dirty="0" smtClean="0">
                <a:latin typeface="Garamond" pitchFamily="18" charset="0"/>
              </a:rPr>
              <a:t>di ricorrere all’arbitrato, cioè di stipulare un compromesso arbitrale.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arbitrali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Clausola compromissoria completa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e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Trattato generale di arbitrato completo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(spesso multilaterale)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  <a:sym typeface="Wingdings"/>
              </a:rPr>
              <a:t>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Istituzionalizzazione dell’arbitrato</a:t>
            </a:r>
          </a:p>
          <a:p>
            <a:pPr lvl="0" algn="ctr">
              <a:buNone/>
            </a:pPr>
            <a:r>
              <a:rPr lang="it-IT" dirty="0" smtClean="0">
                <a:latin typeface="Garamond" pitchFamily="18" charset="0"/>
                <a:sym typeface="Wingdings"/>
              </a:rPr>
              <a:t></a:t>
            </a:r>
            <a:endParaRPr lang="it-IT" dirty="0" smtClean="0">
              <a:latin typeface="Garamond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Garamond" pitchFamily="18" charset="0"/>
              </a:rPr>
              <a:t>Corte permanente di arbitrato dell’</a:t>
            </a:r>
            <a:r>
              <a:rPr lang="it-IT" dirty="0" err="1" smtClean="0">
                <a:latin typeface="Garamond" pitchFamily="18" charset="0"/>
              </a:rPr>
              <a:t>Aja</a:t>
            </a:r>
            <a:endParaRPr lang="it-IT" dirty="0" smtClean="0">
              <a:latin typeface="Garamond" pitchFamily="18" charset="0"/>
            </a:endParaRPr>
          </a:p>
          <a:p>
            <a:pPr lvl="0" algn="ctr">
              <a:buNone/>
            </a:pPr>
            <a:endParaRPr lang="it-IT" dirty="0" smtClean="0">
              <a:latin typeface="Garamond" pitchFamily="18" charset="0"/>
            </a:endParaRP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it-IT" sz="3600" cap="small" dirty="0" smtClean="0">
                <a:latin typeface="Garamond" pitchFamily="18" charset="0"/>
              </a:rPr>
              <a:t/>
            </a:r>
            <a:br>
              <a:rPr lang="it-IT" sz="3600" cap="small" dirty="0" smtClean="0">
                <a:latin typeface="Garamond" pitchFamily="18" charset="0"/>
              </a:rPr>
            </a:br>
            <a:r>
              <a:rPr lang="it-IT" sz="3600" cap="small" dirty="0" smtClean="0">
                <a:latin typeface="Garamond" pitchFamily="18" charset="0"/>
              </a:rPr>
              <a:t>E</a:t>
            </a:r>
            <a:r>
              <a:rPr lang="it-IT" sz="3300" cap="small" dirty="0" smtClean="0">
                <a:latin typeface="Garamond" pitchFamily="18" charset="0"/>
              </a:rPr>
              <a:t>voluzione della funzione giurisdizionale nel diritto internazionale</a:t>
            </a:r>
            <a:r>
              <a:rPr lang="it-IT" dirty="0" smtClean="0">
                <a:latin typeface="Garamond" pitchFamily="18" charset="0"/>
              </a:rPr>
              <a:t/>
            </a:r>
            <a:br>
              <a:rPr lang="it-IT" dirty="0" smtClean="0">
                <a:latin typeface="Garamond" pitchFamily="18" charset="0"/>
              </a:rPr>
            </a:b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85860"/>
            <a:ext cx="8358246" cy="5072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it-IT" sz="3400" dirty="0" smtClean="0">
                <a:latin typeface="Garamond" pitchFamily="18" charset="0"/>
              </a:rPr>
              <a:t>Il fenomeno della ‘proliferazione’ </a:t>
            </a:r>
            <a:r>
              <a:rPr lang="it-IT" sz="3400" dirty="0">
                <a:latin typeface="Garamond" pitchFamily="18" charset="0"/>
              </a:rPr>
              <a:t>dei tribunali </a:t>
            </a:r>
            <a:r>
              <a:rPr lang="it-IT" sz="3400" dirty="0" smtClean="0">
                <a:latin typeface="Garamond" pitchFamily="18" charset="0"/>
              </a:rPr>
              <a:t>internazionali.</a:t>
            </a:r>
          </a:p>
          <a:p>
            <a:pPr lvl="1" algn="just">
              <a:buFont typeface="Arial" pitchFamily="34" charset="0"/>
              <a:buChar char="•"/>
            </a:pPr>
            <a:r>
              <a:rPr lang="it-IT" sz="3400" dirty="0">
                <a:latin typeface="Garamond" pitchFamily="18" charset="0"/>
              </a:rPr>
              <a:t>L</a:t>
            </a:r>
            <a:r>
              <a:rPr lang="it-IT" sz="3400" dirty="0" smtClean="0">
                <a:latin typeface="Garamond" pitchFamily="18" charset="0"/>
              </a:rPr>
              <a:t>a ‘</a:t>
            </a:r>
            <a:r>
              <a:rPr lang="it-IT" sz="3400" dirty="0" err="1" smtClean="0">
                <a:latin typeface="Garamond" pitchFamily="18" charset="0"/>
              </a:rPr>
              <a:t>giurisdizionalizzazione</a:t>
            </a:r>
            <a:r>
              <a:rPr lang="it-IT" sz="3400" dirty="0" smtClean="0">
                <a:latin typeface="Garamond" pitchFamily="18" charset="0"/>
              </a:rPr>
              <a:t>’ del diritto internazionale.</a:t>
            </a:r>
          </a:p>
          <a:p>
            <a:pPr lvl="1" algn="just">
              <a:buFont typeface="Arial" pitchFamily="34" charset="0"/>
              <a:buChar char="•"/>
            </a:pPr>
            <a:r>
              <a:rPr lang="it-IT" sz="3400" dirty="0" smtClean="0">
                <a:latin typeface="Garamond" pitchFamily="18" charset="0"/>
              </a:rPr>
              <a:t>Tribunali o – più correttamente – organi internazionali giurisdizionali?</a:t>
            </a:r>
          </a:p>
          <a:p>
            <a:pPr lvl="1" algn="just">
              <a:buFont typeface="Arial" pitchFamily="34" charset="0"/>
              <a:buChar char="•"/>
            </a:pPr>
            <a:endParaRPr lang="it-IT" sz="3400" dirty="0" smtClean="0">
              <a:latin typeface="Garamond" pitchFamily="18" charset="0"/>
            </a:endParaRPr>
          </a:p>
          <a:p>
            <a:pPr lvl="1" algn="just">
              <a:buFont typeface="Courier New" pitchFamily="49" charset="0"/>
              <a:buChar char="o"/>
            </a:pPr>
            <a:r>
              <a:rPr lang="it-IT" sz="3400" dirty="0" smtClean="0">
                <a:latin typeface="Garamond" pitchFamily="18" charset="0"/>
              </a:rPr>
              <a:t>Organi </a:t>
            </a:r>
            <a:r>
              <a:rPr lang="it-IT" sz="3400" dirty="0">
                <a:latin typeface="Garamond" pitchFamily="18" charset="0"/>
              </a:rPr>
              <a:t>internazionali giurisdizionali settoriali </a:t>
            </a:r>
            <a:r>
              <a:rPr lang="it-IT" sz="3400" dirty="0" smtClean="0">
                <a:latin typeface="Garamond" pitchFamily="18" charset="0"/>
              </a:rPr>
              <a:t>e </a:t>
            </a:r>
            <a:r>
              <a:rPr lang="it-IT" sz="3400" dirty="0">
                <a:latin typeface="Garamond" pitchFamily="18" charset="0"/>
              </a:rPr>
              <a:t>regionali.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3400" dirty="0">
                <a:latin typeface="Garamond" pitchFamily="18" charset="0"/>
              </a:rPr>
              <a:t>Organi internazionali </a:t>
            </a:r>
            <a:r>
              <a:rPr lang="it-IT" sz="3400" dirty="0" smtClean="0">
                <a:latin typeface="Garamond" pitchFamily="18" charset="0"/>
              </a:rPr>
              <a:t>‘quasi giurisdizionali’.</a:t>
            </a:r>
          </a:p>
          <a:p>
            <a:pPr lvl="1" algn="just">
              <a:buFont typeface="Courier New" pitchFamily="49" charset="0"/>
              <a:buChar char="o"/>
            </a:pPr>
            <a:r>
              <a:rPr lang="it-IT" sz="3400" dirty="0" smtClean="0">
                <a:latin typeface="Garamond" pitchFamily="18" charset="0"/>
              </a:rPr>
              <a:t>Organi internazionali giurisdizionali aperti soltanto alle controversie interstatali o anche alle controversie tra Stato e individuo o anche alle controversie coinvolgenti altri enti.</a:t>
            </a:r>
          </a:p>
          <a:p>
            <a:pPr lvl="1" algn="just">
              <a:buFont typeface="Courier New" pitchFamily="49" charset="0"/>
              <a:buChar char="o"/>
            </a:pPr>
            <a:endParaRPr lang="it-IT" sz="3400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Tribunale internazionale del </a:t>
            </a:r>
            <a:r>
              <a:rPr lang="it-IT" sz="3400" dirty="0">
                <a:latin typeface="Garamond" pitchFamily="18" charset="0"/>
              </a:rPr>
              <a:t>diritto del </a:t>
            </a:r>
            <a:r>
              <a:rPr lang="it-IT" sz="3400" dirty="0" smtClean="0">
                <a:latin typeface="Garamond" pitchFamily="18" charset="0"/>
              </a:rPr>
              <a:t>mare.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Dispute </a:t>
            </a:r>
            <a:r>
              <a:rPr lang="it-IT" sz="3400" dirty="0" err="1" smtClean="0">
                <a:latin typeface="Garamond" pitchFamily="18" charset="0"/>
              </a:rPr>
              <a:t>Settelement</a:t>
            </a:r>
            <a:r>
              <a:rPr lang="it-IT" sz="3400" dirty="0" smtClean="0">
                <a:latin typeface="Garamond" pitchFamily="18" charset="0"/>
              </a:rPr>
              <a:t> Body (</a:t>
            </a:r>
            <a:r>
              <a:rPr lang="it-IT" sz="3400" dirty="0" err="1" smtClean="0">
                <a:latin typeface="Garamond" pitchFamily="18" charset="0"/>
              </a:rPr>
              <a:t>Panels</a:t>
            </a:r>
            <a:r>
              <a:rPr lang="it-IT" sz="3400" dirty="0" smtClean="0">
                <a:latin typeface="Garamond" pitchFamily="18" charset="0"/>
              </a:rPr>
              <a:t> e Organo di appello) dell’OMC.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Tribunali arbitrali competenti in materia di investimenti (ICSID).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Tribunali internazionali </a:t>
            </a:r>
            <a:r>
              <a:rPr lang="it-IT" sz="3400" dirty="0">
                <a:latin typeface="Garamond" pitchFamily="18" charset="0"/>
              </a:rPr>
              <a:t>penali. </a:t>
            </a:r>
            <a:endParaRPr lang="it-IT" sz="3400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Organi </a:t>
            </a:r>
            <a:r>
              <a:rPr lang="it-IT" sz="3400" dirty="0">
                <a:latin typeface="Garamond" pitchFamily="18" charset="0"/>
              </a:rPr>
              <a:t>di controllo competenti in materia di diritti </a:t>
            </a:r>
            <a:r>
              <a:rPr lang="it-IT" sz="3400" dirty="0" smtClean="0">
                <a:latin typeface="Garamond" pitchFamily="18" charset="0"/>
              </a:rPr>
              <a:t>umani.</a:t>
            </a:r>
          </a:p>
          <a:p>
            <a:pPr lvl="1" algn="just">
              <a:buFont typeface="Wingdings" pitchFamily="2" charset="2"/>
              <a:buChar char="§"/>
            </a:pPr>
            <a:r>
              <a:rPr lang="it-IT" sz="3400" dirty="0" smtClean="0">
                <a:latin typeface="Garamond" pitchFamily="18" charset="0"/>
              </a:rPr>
              <a:t>Tribunali </a:t>
            </a:r>
            <a:r>
              <a:rPr lang="it-IT" sz="3400" dirty="0">
                <a:latin typeface="Garamond" pitchFamily="18" charset="0"/>
              </a:rPr>
              <a:t>amministrativi delle organizzazioni internazionali</a:t>
            </a:r>
            <a:r>
              <a:rPr lang="it-IT" sz="3200" dirty="0">
                <a:latin typeface="Garamond" pitchFamily="18" charset="0"/>
              </a:rPr>
              <a:t>.</a:t>
            </a: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it-IT" cap="small" dirty="0">
                <a:latin typeface="Garamond" pitchFamily="18" charset="0"/>
                <a:cs typeface="Times New Roman" pitchFamily="18" charset="0"/>
              </a:rPr>
              <a:t>Introduzione</a:t>
            </a:r>
            <a:r>
              <a:rPr lang="it-IT" dirty="0">
                <a:latin typeface="Garamond" pitchFamily="18" charset="0"/>
                <a:cs typeface="Times New Roman" pitchFamily="18" charset="0"/>
              </a:rPr>
              <a:t/>
            </a:r>
            <a:br>
              <a:rPr lang="it-IT" dirty="0">
                <a:latin typeface="Garamond" pitchFamily="18" charset="0"/>
                <a:cs typeface="Times New Roman" pitchFamily="18" charset="0"/>
              </a:rPr>
            </a:br>
            <a:endParaRPr lang="en-GB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1" algn="ctr">
              <a:buNone/>
            </a:pPr>
            <a:r>
              <a:rPr lang="it-IT" dirty="0">
                <a:latin typeface="Garamond" pitchFamily="18" charset="0"/>
                <a:cs typeface="Times New Roman" pitchFamily="18" charset="0"/>
              </a:rPr>
              <a:t>Art. 2, par. 3, della Carta delle Nazioni Unite</a:t>
            </a:r>
            <a:r>
              <a:rPr lang="it-IT" dirty="0" smtClean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 lvl="1" algn="ctr">
              <a:buNone/>
            </a:pPr>
            <a:endParaRPr lang="it-IT" dirty="0">
              <a:latin typeface="Garamond" pitchFamily="18" charset="0"/>
              <a:cs typeface="Times New Roman" pitchFamily="18" charset="0"/>
            </a:endParaRPr>
          </a:p>
          <a:p>
            <a:pPr lvl="0" algn="just"/>
            <a:r>
              <a:rPr lang="it-IT" dirty="0">
                <a:latin typeface="Garamond" pitchFamily="18" charset="0"/>
                <a:cs typeface="Times New Roman" pitchFamily="18" charset="0"/>
              </a:rPr>
              <a:t>gli Stati hanno l’</a:t>
            </a:r>
            <a:r>
              <a:rPr lang="it-IT" i="1" dirty="0">
                <a:latin typeface="Garamond" pitchFamily="18" charset="0"/>
                <a:cs typeface="Times New Roman" pitchFamily="18" charset="0"/>
              </a:rPr>
              <a:t>obbligo</a:t>
            </a:r>
            <a:r>
              <a:rPr lang="it-IT" dirty="0">
                <a:latin typeface="Garamond" pitchFamily="18" charset="0"/>
                <a:cs typeface="Times New Roman" pitchFamily="18" charset="0"/>
              </a:rPr>
              <a:t> di risolvere le loro controversie con mezzi </a:t>
            </a:r>
            <a:r>
              <a:rPr lang="it-IT" i="1" dirty="0">
                <a:latin typeface="Garamond" pitchFamily="18" charset="0"/>
                <a:cs typeface="Times New Roman" pitchFamily="18" charset="0"/>
              </a:rPr>
              <a:t>pacifici</a:t>
            </a:r>
            <a:r>
              <a:rPr lang="it-IT" dirty="0">
                <a:latin typeface="Garamond" pitchFamily="18" charset="0"/>
                <a:cs typeface="Times New Roman" pitchFamily="18" charset="0"/>
              </a:rPr>
              <a:t>;</a:t>
            </a:r>
          </a:p>
          <a:p>
            <a:pPr lvl="0" algn="just"/>
            <a:r>
              <a:rPr lang="it-IT" dirty="0">
                <a:latin typeface="Garamond" pitchFamily="18" charset="0"/>
                <a:cs typeface="Times New Roman" pitchFamily="18" charset="0"/>
              </a:rPr>
              <a:t>corollario del divieto di uso della forza;</a:t>
            </a:r>
          </a:p>
          <a:p>
            <a:pPr lvl="0" algn="just"/>
            <a:r>
              <a:rPr lang="it-IT" dirty="0">
                <a:latin typeface="Garamond" pitchFamily="18" charset="0"/>
                <a:cs typeface="Times New Roman" pitchFamily="18" charset="0"/>
              </a:rPr>
              <a:t>corrispondenza al diritto internazionale consuetudinario.</a:t>
            </a:r>
          </a:p>
          <a:p>
            <a:endParaRPr lang="en-GB" dirty="0"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just"/>
            <a:r>
              <a:rPr lang="it-IT" cap="small" dirty="0">
                <a:latin typeface="Garamond" pitchFamily="18" charset="0"/>
              </a:rPr>
              <a:t>Introduzione</a:t>
            </a:r>
            <a:r>
              <a:rPr lang="it-IT" dirty="0">
                <a:latin typeface="Garamond" pitchFamily="18" charset="0"/>
              </a:rPr>
              <a:t/>
            </a:r>
            <a:br>
              <a:rPr lang="it-IT" dirty="0">
                <a:latin typeface="Garamond" pitchFamily="18" charset="0"/>
              </a:rPr>
            </a:b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>
                <a:latin typeface="Garamond" pitchFamily="18" charset="0"/>
              </a:rPr>
              <a:t>Mezzi </a:t>
            </a:r>
            <a:r>
              <a:rPr lang="it-IT" i="1" dirty="0">
                <a:latin typeface="Garamond" pitchFamily="18" charset="0"/>
              </a:rPr>
              <a:t>pacifici</a:t>
            </a:r>
            <a:r>
              <a:rPr lang="it-IT" dirty="0">
                <a:latin typeface="Garamond" pitchFamily="18" charset="0"/>
              </a:rPr>
              <a:t> di soluzione delle controversie </a:t>
            </a:r>
            <a:r>
              <a:rPr lang="it-IT" dirty="0" smtClean="0">
                <a:latin typeface="Garamond" pitchFamily="18" charset="0"/>
              </a:rPr>
              <a:t>indicati </a:t>
            </a:r>
            <a:r>
              <a:rPr lang="it-IT" dirty="0">
                <a:latin typeface="Garamond" pitchFamily="18" charset="0"/>
              </a:rPr>
              <a:t>dall’art. 33, par. 1, </a:t>
            </a:r>
            <a:r>
              <a:rPr lang="it-IT" dirty="0" smtClean="0">
                <a:latin typeface="Garamond" pitchFamily="18" charset="0"/>
              </a:rPr>
              <a:t>della Carta delle NU:</a:t>
            </a:r>
          </a:p>
          <a:p>
            <a:pPr algn="ctr">
              <a:buNone/>
            </a:pPr>
            <a:endParaRPr lang="it-IT" dirty="0" smtClean="0">
              <a:latin typeface="Garamond" pitchFamily="18" charset="0"/>
            </a:endParaRPr>
          </a:p>
          <a:p>
            <a:pPr algn="just"/>
            <a:r>
              <a:rPr lang="it-IT" dirty="0" smtClean="0">
                <a:latin typeface="Garamond" pitchFamily="18" charset="0"/>
              </a:rPr>
              <a:t>Le parti di una controversia, la cui continuazione sia suscettibile di mettere in pericolo il mantenimento della pace e della sicurezza internazionale, devono, anzitutto, perseguirne una soluzione mediante negoziati, inchiesta, mediazione, conciliazione, arbitrato, regolamento giudiziale, ricorso ad organizzazioni o accordi regionali o altri mezzi pacifici di loro scelta. </a:t>
            </a:r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it-IT" cap="small" dirty="0" smtClean="0">
                <a:latin typeface="Garamond" pitchFamily="18" charset="0"/>
              </a:rPr>
              <a:t>Mezzi diplomatici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 algn="ctr">
              <a:buNone/>
            </a:pPr>
            <a:endParaRPr lang="it-IT" sz="3400" dirty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Obiettivo di facilitare l’accordo </a:t>
            </a:r>
            <a:r>
              <a:rPr lang="it-IT" dirty="0">
                <a:latin typeface="Garamond" pitchFamily="18" charset="0"/>
              </a:rPr>
              <a:t>fra le </a:t>
            </a:r>
            <a:r>
              <a:rPr lang="it-IT" dirty="0" smtClean="0">
                <a:latin typeface="Garamond" pitchFamily="18" charset="0"/>
              </a:rPr>
              <a:t>parti.</a:t>
            </a:r>
            <a:endParaRPr lang="it-IT" dirty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Non si determina chi </a:t>
            </a:r>
            <a:r>
              <a:rPr lang="it-IT" dirty="0">
                <a:latin typeface="Garamond" pitchFamily="18" charset="0"/>
              </a:rPr>
              <a:t>ha torto e </a:t>
            </a:r>
            <a:r>
              <a:rPr lang="it-IT" dirty="0" smtClean="0">
                <a:latin typeface="Garamond" pitchFamily="18" charset="0"/>
              </a:rPr>
              <a:t>chi </a:t>
            </a:r>
            <a:r>
              <a:rPr lang="it-IT" dirty="0">
                <a:latin typeface="Garamond" pitchFamily="18" charset="0"/>
              </a:rPr>
              <a:t>ha </a:t>
            </a:r>
            <a:r>
              <a:rPr lang="it-IT" dirty="0" smtClean="0">
                <a:latin typeface="Garamond" pitchFamily="18" charset="0"/>
              </a:rPr>
              <a:t>ragione.</a:t>
            </a:r>
            <a:endParaRPr lang="it-IT" dirty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Assenza </a:t>
            </a:r>
            <a:r>
              <a:rPr lang="it-IT" dirty="0">
                <a:latin typeface="Garamond" pitchFamily="18" charset="0"/>
              </a:rPr>
              <a:t>di esito vincolante per le </a:t>
            </a:r>
            <a:r>
              <a:rPr lang="it-IT" dirty="0" smtClean="0">
                <a:latin typeface="Garamond" pitchFamily="18" charset="0"/>
              </a:rPr>
              <a:t>parti.</a:t>
            </a:r>
            <a:endParaRPr lang="it-IT" dirty="0">
              <a:latin typeface="Garamond" pitchFamily="18" charset="0"/>
            </a:endParaRP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diplomatici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1" algn="just">
              <a:buFont typeface="Wingdings" pitchFamily="2" charset="2"/>
              <a:buChar char="Ø"/>
            </a:pPr>
            <a:endParaRPr lang="it-IT" sz="3200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3200" dirty="0" smtClean="0">
                <a:latin typeface="Garamond" pitchFamily="18" charset="0"/>
              </a:rPr>
              <a:t>Negoziato: </a:t>
            </a:r>
          </a:p>
          <a:p>
            <a:pPr lvl="1" algn="just">
              <a:buNone/>
            </a:pPr>
            <a:r>
              <a:rPr lang="it-IT" sz="3200" dirty="0" smtClean="0">
                <a:latin typeface="Garamond" pitchFamily="18" charset="0"/>
              </a:rPr>
              <a:t>	- mezzo preliminare e necessario?</a:t>
            </a:r>
          </a:p>
          <a:p>
            <a:pPr lvl="1" algn="just">
              <a:buNone/>
            </a:pPr>
            <a:r>
              <a:rPr lang="it-IT" sz="3200" dirty="0" smtClean="0">
                <a:latin typeface="Garamond" pitchFamily="18" charset="0"/>
              </a:rPr>
              <a:t>	- l’obbligo di negoziare in buona fede</a:t>
            </a:r>
          </a:p>
          <a:p>
            <a:pPr lvl="1" algn="just">
              <a:buNone/>
            </a:pPr>
            <a:r>
              <a:rPr lang="it-IT" sz="3200" dirty="0" smtClean="0">
                <a:latin typeface="Garamond" pitchFamily="18" charset="0"/>
              </a:rPr>
              <a:t>	- i vertici come negoziati preventivi.</a:t>
            </a:r>
            <a:endParaRPr lang="it-IT" sz="3200" dirty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3200" dirty="0">
                <a:latin typeface="Garamond" pitchFamily="18" charset="0"/>
              </a:rPr>
              <a:t>Buoni uffici.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3200" dirty="0">
                <a:latin typeface="Garamond" pitchFamily="18" charset="0"/>
              </a:rPr>
              <a:t>Mediazione.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3200" dirty="0">
                <a:latin typeface="Garamond" pitchFamily="18" charset="0"/>
              </a:rPr>
              <a:t>Inchiesta.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3200" dirty="0">
                <a:latin typeface="Garamond" pitchFamily="18" charset="0"/>
              </a:rPr>
              <a:t>Conciliazione.</a:t>
            </a: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diplomatici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1" algn="just">
              <a:buFont typeface="Wingdings" pitchFamily="2" charset="2"/>
              <a:buChar char="Ø"/>
            </a:pPr>
            <a:endParaRPr lang="it-IT" sz="3200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sz="3200" dirty="0" smtClean="0">
                <a:latin typeface="Garamond" pitchFamily="18" charset="0"/>
              </a:rPr>
              <a:t>Conciliazione obbligatoria </a:t>
            </a:r>
            <a:r>
              <a:rPr lang="it-IT" sz="3200" dirty="0" smtClean="0">
                <a:latin typeface="Garamond" pitchFamily="18" charset="0"/>
                <a:sym typeface="Wingdings" pitchFamily="2" charset="2"/>
              </a:rPr>
              <a:t>(obbligatorietà procedurale)</a:t>
            </a:r>
            <a:endParaRPr lang="it-IT" sz="3200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endParaRPr lang="it-IT" sz="3200" dirty="0">
              <a:latin typeface="Garamond" pitchFamily="18" charset="0"/>
            </a:endParaRPr>
          </a:p>
          <a:p>
            <a:pPr lvl="0" algn="just"/>
            <a:r>
              <a:rPr lang="it-IT" dirty="0">
                <a:latin typeface="Garamond" pitchFamily="18" charset="0"/>
              </a:rPr>
              <a:t>artt. 65-68 della Convenzione di Vienna sul diritto dei </a:t>
            </a:r>
            <a:r>
              <a:rPr lang="it-IT" dirty="0" smtClean="0">
                <a:latin typeface="Garamond" pitchFamily="18" charset="0"/>
              </a:rPr>
              <a:t>trattati (procedure per far valere l’invalidità, l’estinzione o la sospensione di un trattato);</a:t>
            </a:r>
            <a:endParaRPr lang="it-IT" dirty="0">
              <a:latin typeface="Garamond" pitchFamily="18" charset="0"/>
            </a:endParaRPr>
          </a:p>
          <a:p>
            <a:pPr lvl="0" algn="just"/>
            <a:r>
              <a:rPr lang="it-IT" dirty="0">
                <a:latin typeface="Garamond" pitchFamily="18" charset="0"/>
              </a:rPr>
              <a:t>artt. 284 e 297 della Convenzione di Montego Bay sul diritto del mare;</a:t>
            </a:r>
          </a:p>
          <a:p>
            <a:pPr lvl="0" algn="just"/>
            <a:r>
              <a:rPr lang="it-IT" dirty="0">
                <a:latin typeface="Garamond" pitchFamily="18" charset="0"/>
              </a:rPr>
              <a:t>convenzione dell’OSCE sull’arbitrato e la conciliazione</a:t>
            </a:r>
            <a:r>
              <a:rPr lang="it-IT" dirty="0" smtClean="0">
                <a:latin typeface="Garamond" pitchFamily="18" charset="0"/>
              </a:rPr>
              <a:t>.</a:t>
            </a:r>
          </a:p>
          <a:p>
            <a:pPr lvl="0" algn="just"/>
            <a:endParaRPr lang="it-IT" dirty="0">
              <a:latin typeface="Garamond" pitchFamily="18" charset="0"/>
            </a:endParaRP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diplomatici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1214422"/>
            <a:ext cx="7715304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1" algn="just">
              <a:buFont typeface="Wingdings" pitchFamily="2" charset="2"/>
              <a:buChar char="Ø"/>
            </a:pPr>
            <a:endParaRPr lang="it-IT" dirty="0" smtClean="0">
              <a:latin typeface="Garamond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it-IT" dirty="0" smtClean="0">
                <a:latin typeface="Garamond" pitchFamily="18" charset="0"/>
              </a:rPr>
              <a:t>Mezzi </a:t>
            </a:r>
            <a:r>
              <a:rPr lang="it-IT" dirty="0">
                <a:latin typeface="Garamond" pitchFamily="18" charset="0"/>
              </a:rPr>
              <a:t>diplomatici istituzionalizzati:</a:t>
            </a:r>
          </a:p>
          <a:p>
            <a:pPr lvl="1" algn="just"/>
            <a:r>
              <a:rPr lang="it-IT" dirty="0">
                <a:latin typeface="Garamond" pitchFamily="18" charset="0"/>
              </a:rPr>
              <a:t>funzione conciliativa delle organizzazioni regionali;</a:t>
            </a:r>
          </a:p>
          <a:p>
            <a:pPr lvl="1" algn="just"/>
            <a:r>
              <a:rPr lang="it-IT" dirty="0">
                <a:latin typeface="Garamond" pitchFamily="18" charset="0"/>
              </a:rPr>
              <a:t>funzione conciliativa delle Nazioni Unite:</a:t>
            </a:r>
          </a:p>
          <a:p>
            <a:pPr lvl="2" algn="just"/>
            <a:r>
              <a:rPr lang="it-IT" sz="2800" dirty="0" err="1" smtClean="0">
                <a:latin typeface="Garamond" pitchFamily="18" charset="0"/>
              </a:rPr>
              <a:t>CdS</a:t>
            </a:r>
            <a:r>
              <a:rPr lang="it-IT" sz="2800" dirty="0" smtClean="0">
                <a:latin typeface="Garamond" pitchFamily="18" charset="0"/>
              </a:rPr>
              <a:t> (inchiesta</a:t>
            </a:r>
            <a:r>
              <a:rPr lang="it-IT" sz="2800" dirty="0">
                <a:latin typeface="Garamond" pitchFamily="18" charset="0"/>
              </a:rPr>
              <a:t>, mezzi di regolamento generici, mezzi di regolamento specifici, termini di regolamento);</a:t>
            </a:r>
          </a:p>
          <a:p>
            <a:pPr lvl="2" algn="just"/>
            <a:r>
              <a:rPr lang="it-IT" sz="2800" dirty="0">
                <a:latin typeface="Garamond" pitchFamily="18" charset="0"/>
              </a:rPr>
              <a:t>Assemblea Generale (formulazione generica dell’art. 14, assenza di vincoli di procedura, unico limite dettato dall’art. </a:t>
            </a:r>
            <a:r>
              <a:rPr lang="it-IT" sz="2800" dirty="0" smtClean="0">
                <a:latin typeface="Garamond" pitchFamily="18" charset="0"/>
              </a:rPr>
              <a:t>12 sulla ‘litispendenza’ con il </a:t>
            </a:r>
            <a:r>
              <a:rPr lang="it-IT" sz="2800" dirty="0" err="1" smtClean="0">
                <a:latin typeface="Garamond" pitchFamily="18" charset="0"/>
              </a:rPr>
              <a:t>CdS</a:t>
            </a:r>
            <a:r>
              <a:rPr lang="it-IT" sz="2800" dirty="0" smtClean="0">
                <a:latin typeface="Garamond" pitchFamily="18" charset="0"/>
              </a:rPr>
              <a:t>);</a:t>
            </a:r>
            <a:endParaRPr lang="it-IT" sz="2800" dirty="0">
              <a:latin typeface="Garamond" pitchFamily="18" charset="0"/>
            </a:endParaRPr>
          </a:p>
          <a:p>
            <a:pPr lvl="2" algn="just"/>
            <a:r>
              <a:rPr lang="it-IT" sz="2800" dirty="0">
                <a:latin typeface="Garamond" pitchFamily="18" charset="0"/>
              </a:rPr>
              <a:t>Segretario Generale (prassi) </a:t>
            </a: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it-IT" cap="small" dirty="0" smtClean="0">
                <a:latin typeface="Garamond" pitchFamily="18" charset="0"/>
              </a:rPr>
              <a:t>Mezzi arbitrali</a:t>
            </a:r>
            <a:r>
              <a:rPr lang="it-IT" dirty="0">
                <a:latin typeface="Garamond" pitchFamily="18" charset="0"/>
              </a:rPr>
              <a:t/>
            </a:r>
            <a:br>
              <a:rPr lang="it-IT" dirty="0">
                <a:latin typeface="Garamond" pitchFamily="18" charset="0"/>
              </a:rPr>
            </a:b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algn="ctr">
              <a:buNone/>
            </a:pPr>
            <a:r>
              <a:rPr lang="it-IT" dirty="0" smtClean="0">
                <a:latin typeface="Garamond" pitchFamily="18" charset="0"/>
              </a:rPr>
              <a:t>Cos’è esattamente la ‘giustizia internazionale’?</a:t>
            </a:r>
          </a:p>
          <a:p>
            <a:pPr lvl="0" algn="ctr">
              <a:buNone/>
            </a:pPr>
            <a:endParaRPr lang="it-IT" dirty="0" smtClean="0">
              <a:latin typeface="Garamond" pitchFamily="18" charset="0"/>
            </a:endParaRPr>
          </a:p>
          <a:p>
            <a:pPr lvl="0" algn="just"/>
            <a:r>
              <a:rPr lang="it-IT" dirty="0">
                <a:latin typeface="Garamond" pitchFamily="18" charset="0"/>
              </a:rPr>
              <a:t>N</a:t>
            </a:r>
            <a:r>
              <a:rPr lang="it-IT" dirty="0" smtClean="0">
                <a:latin typeface="Garamond" pitchFamily="18" charset="0"/>
              </a:rPr>
              <a:t>atura </a:t>
            </a:r>
            <a:r>
              <a:rPr lang="it-IT" b="1" u="sng" dirty="0">
                <a:latin typeface="Garamond" pitchFamily="18" charset="0"/>
              </a:rPr>
              <a:t>arbitrale</a:t>
            </a:r>
            <a:r>
              <a:rPr lang="it-IT" dirty="0">
                <a:latin typeface="Garamond" pitchFamily="18" charset="0"/>
              </a:rPr>
              <a:t> della </a:t>
            </a:r>
            <a:r>
              <a:rPr lang="it-IT" dirty="0" smtClean="0">
                <a:latin typeface="Garamond" pitchFamily="18" charset="0"/>
              </a:rPr>
              <a:t>giustizia internazionale.</a:t>
            </a:r>
            <a:endParaRPr lang="it-IT" dirty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Obiettivo </a:t>
            </a:r>
            <a:r>
              <a:rPr lang="it-IT" dirty="0">
                <a:latin typeface="Garamond" pitchFamily="18" charset="0"/>
              </a:rPr>
              <a:t>di determinare chi ha torto e chi ha ragione fra le parti in </a:t>
            </a:r>
            <a:r>
              <a:rPr lang="it-IT" dirty="0" smtClean="0">
                <a:latin typeface="Garamond" pitchFamily="18" charset="0"/>
              </a:rPr>
              <a:t>controversia.</a:t>
            </a:r>
            <a:endParaRPr lang="it-IT" dirty="0">
              <a:latin typeface="Garamond" pitchFamily="18" charset="0"/>
            </a:endParaRPr>
          </a:p>
          <a:p>
            <a:pPr lvl="0" algn="just"/>
            <a:r>
              <a:rPr lang="it-IT" dirty="0" smtClean="0">
                <a:latin typeface="Garamond" pitchFamily="18" charset="0"/>
              </a:rPr>
              <a:t>Esito </a:t>
            </a:r>
            <a:r>
              <a:rPr lang="it-IT" dirty="0">
                <a:latin typeface="Garamond" pitchFamily="18" charset="0"/>
              </a:rPr>
              <a:t>vincolante per le parti.</a:t>
            </a:r>
          </a:p>
          <a:p>
            <a:pPr algn="just"/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cap="small" dirty="0" smtClean="0">
                <a:latin typeface="Garamond" pitchFamily="18" charset="0"/>
              </a:rPr>
              <a:t>Mezzi arbitrali</a:t>
            </a:r>
            <a:endParaRPr lang="en-GB" dirty="0">
              <a:latin typeface="Garamond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>
              <a:buNone/>
            </a:pPr>
            <a:endParaRPr lang="it-IT" sz="3200" dirty="0" smtClean="0">
              <a:latin typeface="Garamond" pitchFamily="18" charset="0"/>
            </a:endParaRPr>
          </a:p>
          <a:p>
            <a:pPr lvl="1">
              <a:buNone/>
            </a:pPr>
            <a:endParaRPr lang="it-IT" sz="32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it-IT" sz="3800" dirty="0" smtClean="0">
                <a:latin typeface="Garamond" pitchFamily="18" charset="0"/>
              </a:rPr>
              <a:t>Compromesso arbitrale.</a:t>
            </a:r>
          </a:p>
          <a:p>
            <a:pPr lvl="1">
              <a:buFont typeface="Wingdings" pitchFamily="2" charset="2"/>
              <a:buChar char="ü"/>
            </a:pPr>
            <a:r>
              <a:rPr lang="it-IT" sz="3800" dirty="0">
                <a:latin typeface="Garamond" pitchFamily="18" charset="0"/>
              </a:rPr>
              <a:t>C</a:t>
            </a:r>
            <a:r>
              <a:rPr lang="it-IT" sz="3800" dirty="0" smtClean="0">
                <a:latin typeface="Garamond" pitchFamily="18" charset="0"/>
              </a:rPr>
              <a:t>lausola compromissoria.</a:t>
            </a:r>
          </a:p>
          <a:p>
            <a:pPr lvl="1">
              <a:buFont typeface="Wingdings" pitchFamily="2" charset="2"/>
              <a:buChar char="ü"/>
            </a:pPr>
            <a:r>
              <a:rPr lang="it-IT" sz="3800" dirty="0">
                <a:latin typeface="Garamond" pitchFamily="18" charset="0"/>
              </a:rPr>
              <a:t>T</a:t>
            </a:r>
            <a:r>
              <a:rPr lang="it-IT" sz="3800" dirty="0" smtClean="0">
                <a:latin typeface="Garamond" pitchFamily="18" charset="0"/>
              </a:rPr>
              <a:t>rattato generale di arbitrato. *</a:t>
            </a:r>
          </a:p>
          <a:p>
            <a:pPr lvl="1">
              <a:buNone/>
            </a:pPr>
            <a:endParaRPr lang="it-IT" sz="3800" dirty="0" smtClean="0">
              <a:latin typeface="Garamond" pitchFamily="18" charset="0"/>
            </a:endParaRPr>
          </a:p>
          <a:p>
            <a:pPr lvl="1">
              <a:buNone/>
            </a:pPr>
            <a:r>
              <a:rPr lang="it-IT" dirty="0" smtClean="0">
                <a:latin typeface="Garamond" pitchFamily="18" charset="0"/>
              </a:rPr>
              <a:t>*(clausola eccettuativa)</a:t>
            </a:r>
          </a:p>
          <a:p>
            <a:endParaRPr lang="en-GB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572</Words>
  <Application>Microsoft Office PowerPoint</Application>
  <PresentationFormat>Presentazione su schermo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Introduzione </vt:lpstr>
      <vt:lpstr>Introduzione </vt:lpstr>
      <vt:lpstr>Introduzione </vt:lpstr>
      <vt:lpstr>Mezzi diplomatici</vt:lpstr>
      <vt:lpstr>Mezzi diplomatici</vt:lpstr>
      <vt:lpstr>Mezzi diplomatici</vt:lpstr>
      <vt:lpstr>Mezzi diplomatici</vt:lpstr>
      <vt:lpstr>Mezzi arbitrali </vt:lpstr>
      <vt:lpstr>Mezzi arbitrali</vt:lpstr>
      <vt:lpstr>Mezzi arbitrali</vt:lpstr>
      <vt:lpstr>Mezzi arbitrali</vt:lpstr>
      <vt:lpstr> Evoluzione della funzione giurisdizionale nel diritto internazionale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Utente</dc:creator>
  <cp:lastModifiedBy>Utente</cp:lastModifiedBy>
  <cp:revision>26</cp:revision>
  <dcterms:created xsi:type="dcterms:W3CDTF">2018-11-26T15:29:37Z</dcterms:created>
  <dcterms:modified xsi:type="dcterms:W3CDTF">2018-11-27T15:53:39Z</dcterms:modified>
</cp:coreProperties>
</file>