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1" r:id="rId3"/>
    <p:sldId id="268" r:id="rId4"/>
    <p:sldId id="272" r:id="rId5"/>
    <p:sldId id="282" r:id="rId6"/>
    <p:sldId id="269" r:id="rId7"/>
    <p:sldId id="27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58C1-514C-44EB-838A-2110F0FBD12F}" type="datetimeFigureOut">
              <a:rPr lang="it-IT" smtClean="0"/>
              <a:pPr/>
              <a:t>12/04/2021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cap="small" dirty="0" smtClean="0">
                <a:latin typeface="Garamond" pitchFamily="18" charset="0"/>
              </a:rPr>
              <a:t>Corte internazionale di giustizia</a:t>
            </a:r>
            <a:endParaRPr lang="it-IT" cap="small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11290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just"/>
            <a:endParaRPr lang="it-IT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it-IT" dirty="0" smtClean="0">
                <a:latin typeface="Garamond" pitchFamily="18" charset="0"/>
              </a:rPr>
              <a:t>Dalla </a:t>
            </a:r>
            <a:r>
              <a:rPr lang="it-IT" dirty="0">
                <a:latin typeface="Garamond" pitchFamily="18" charset="0"/>
              </a:rPr>
              <a:t>Corte permanente di giustizia internazionale </a:t>
            </a:r>
            <a:r>
              <a:rPr lang="it-IT" dirty="0" smtClean="0">
                <a:latin typeface="Garamond" pitchFamily="18" charset="0"/>
              </a:rPr>
              <a:t>(CPGI) alla </a:t>
            </a:r>
            <a:r>
              <a:rPr lang="it-IT" dirty="0">
                <a:latin typeface="Garamond" pitchFamily="18" charset="0"/>
              </a:rPr>
              <a:t>Corte internazionale di </a:t>
            </a:r>
            <a:r>
              <a:rPr lang="it-IT" dirty="0" smtClean="0">
                <a:latin typeface="Garamond" pitchFamily="18" charset="0"/>
              </a:rPr>
              <a:t>giustizia (CIG).</a:t>
            </a:r>
            <a:endParaRPr lang="it-IT" dirty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it-IT" dirty="0">
                <a:latin typeface="Garamond" pitchFamily="18" charset="0"/>
              </a:rPr>
              <a:t>Massimo esempio di </a:t>
            </a:r>
            <a:r>
              <a:rPr lang="it-IT" dirty="0" smtClean="0">
                <a:latin typeface="Garamond" pitchFamily="18" charset="0"/>
              </a:rPr>
              <a:t>istituzionalizzazione dell’arbitrato internazionale.</a:t>
            </a:r>
            <a:endParaRPr lang="it-IT" dirty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it-IT" dirty="0" smtClean="0">
                <a:latin typeface="Garamond" pitchFamily="18" charset="0"/>
              </a:rPr>
              <a:t>Composizione: 15 giudici in carica per 9 anni.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dirty="0" smtClean="0">
                <a:latin typeface="Garamond" pitchFamily="18" charset="0"/>
              </a:rPr>
              <a:t>Lo Statuto della CIG e le regola di procedura. 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dirty="0" smtClean="0">
                <a:latin typeface="Garamond" pitchFamily="18" charset="0"/>
              </a:rPr>
              <a:t>Una ‘storia’ tra ‘alti e bassi’.</a:t>
            </a:r>
            <a:endParaRPr lang="it-IT" dirty="0">
              <a:latin typeface="Garamond" pitchFamily="18" charset="0"/>
            </a:endParaRP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cap="small" dirty="0" smtClean="0">
                <a:latin typeface="Garamond" pitchFamily="18" charset="0"/>
              </a:rPr>
              <a:t>Corte </a:t>
            </a:r>
            <a:r>
              <a:rPr lang="en-GB" cap="small" dirty="0" err="1" smtClean="0">
                <a:latin typeface="Garamond" pitchFamily="18" charset="0"/>
              </a:rPr>
              <a:t>internazionale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di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giustizia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1" algn="ctr">
              <a:buNone/>
            </a:pPr>
            <a:r>
              <a:rPr lang="it-IT" sz="4600" dirty="0" smtClean="0">
                <a:latin typeface="Garamond" pitchFamily="18" charset="0"/>
              </a:rPr>
              <a:t>Funzione contenziosa:</a:t>
            </a:r>
          </a:p>
          <a:p>
            <a:pPr lvl="1" algn="ctr">
              <a:buNone/>
            </a:pPr>
            <a:endParaRPr lang="it-IT" sz="1800" dirty="0" smtClean="0">
              <a:latin typeface="Garamond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it-IT" sz="3400" dirty="0" smtClean="0">
                <a:latin typeface="Garamond" pitchFamily="18" charset="0"/>
              </a:rPr>
              <a:t>Soltanto gli Stati (anche non parti delle NU) possono adire la CIG in funzione contenziosa (e il caso attuale della Palestina?).</a:t>
            </a:r>
            <a:endParaRPr lang="it-IT" sz="3400" dirty="0">
              <a:latin typeface="Garamond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it-IT" sz="3400" dirty="0" smtClean="0">
                <a:latin typeface="Garamond" pitchFamily="18" charset="0"/>
              </a:rPr>
              <a:t>Accettazione della giurisdizione della CIG:</a:t>
            </a:r>
          </a:p>
          <a:p>
            <a:pPr lvl="1" algn="just"/>
            <a:r>
              <a:rPr lang="it-IT" sz="3400" dirty="0" smtClean="0">
                <a:latin typeface="Garamond" pitchFamily="18" charset="0"/>
              </a:rPr>
              <a:t>compromesso arbitrale;</a:t>
            </a:r>
          </a:p>
          <a:p>
            <a:pPr lvl="1" algn="just"/>
            <a:r>
              <a:rPr lang="it-IT" sz="3400" dirty="0">
                <a:latin typeface="Garamond" pitchFamily="18" charset="0"/>
              </a:rPr>
              <a:t>c</a:t>
            </a:r>
            <a:r>
              <a:rPr lang="it-IT" sz="3400" dirty="0" smtClean="0">
                <a:latin typeface="Garamond" pitchFamily="18" charset="0"/>
              </a:rPr>
              <a:t>lausola compromissoria;</a:t>
            </a:r>
          </a:p>
          <a:p>
            <a:pPr lvl="1" algn="just"/>
            <a:r>
              <a:rPr lang="it-IT" sz="3400" dirty="0">
                <a:latin typeface="Garamond" pitchFamily="18" charset="0"/>
              </a:rPr>
              <a:t>t</a:t>
            </a:r>
            <a:r>
              <a:rPr lang="it-IT" sz="3400" dirty="0" smtClean="0">
                <a:latin typeface="Garamond" pitchFamily="18" charset="0"/>
              </a:rPr>
              <a:t>rattato generale di arbitrato; </a:t>
            </a:r>
          </a:p>
          <a:p>
            <a:pPr lvl="1" algn="just"/>
            <a:r>
              <a:rPr lang="it-IT" sz="3400" dirty="0">
                <a:latin typeface="Garamond" pitchFamily="18" charset="0"/>
              </a:rPr>
              <a:t>a</a:t>
            </a:r>
            <a:r>
              <a:rPr lang="it-IT" sz="3400" dirty="0" smtClean="0">
                <a:latin typeface="Garamond" pitchFamily="18" charset="0"/>
              </a:rPr>
              <a:t>ccettazione della giurisdizione da parte dello Stato convenuto successivamente alla proposizione del ricorso da parte dello Stato attore (</a:t>
            </a:r>
            <a:r>
              <a:rPr lang="it-IT" sz="3400" i="1" dirty="0" smtClean="0">
                <a:latin typeface="Garamond" pitchFamily="18" charset="0"/>
              </a:rPr>
              <a:t>forum </a:t>
            </a:r>
            <a:r>
              <a:rPr lang="it-IT" sz="3400" i="1" dirty="0" err="1" smtClean="0">
                <a:latin typeface="Garamond" pitchFamily="18" charset="0"/>
              </a:rPr>
              <a:t>prorogatum</a:t>
            </a:r>
            <a:r>
              <a:rPr lang="it-IT" sz="3400" dirty="0" smtClean="0">
                <a:latin typeface="Garamond" pitchFamily="18" charset="0"/>
              </a:rPr>
              <a:t>);</a:t>
            </a:r>
          </a:p>
          <a:p>
            <a:pPr lvl="1" algn="just"/>
            <a:r>
              <a:rPr lang="it-IT" sz="3400" dirty="0" smtClean="0">
                <a:latin typeface="Garamond" pitchFamily="18" charset="0"/>
              </a:rPr>
              <a:t>dichiarazioni </a:t>
            </a:r>
            <a:r>
              <a:rPr lang="it-IT" sz="3400" i="1" dirty="0" smtClean="0">
                <a:latin typeface="Garamond" pitchFamily="18" charset="0"/>
              </a:rPr>
              <a:t>ex</a:t>
            </a:r>
            <a:r>
              <a:rPr lang="it-IT" sz="3400" dirty="0" smtClean="0">
                <a:latin typeface="Garamond" pitchFamily="18" charset="0"/>
              </a:rPr>
              <a:t> art. 36, par. 2, dello Statuto della CIG (atti unilaterali che creano </a:t>
            </a:r>
            <a:r>
              <a:rPr lang="it-IT" sz="3400" i="1" dirty="0" smtClean="0">
                <a:latin typeface="Garamond" pitchFamily="18" charset="0"/>
              </a:rPr>
              <a:t>de facto </a:t>
            </a:r>
            <a:r>
              <a:rPr lang="it-IT" sz="3400" dirty="0" smtClean="0">
                <a:latin typeface="Garamond" pitchFamily="18" charset="0"/>
              </a:rPr>
              <a:t>un sistema convenzionale).</a:t>
            </a:r>
          </a:p>
          <a:p>
            <a:pPr lvl="1" algn="just"/>
            <a:endParaRPr lang="it-IT" sz="3200" dirty="0" smtClean="0">
              <a:latin typeface="Garamond" pitchFamily="18" charset="0"/>
            </a:endParaRPr>
          </a:p>
          <a:p>
            <a:pPr lvl="0">
              <a:buNone/>
            </a:pPr>
            <a:endParaRPr lang="it-IT" dirty="0" smtClean="0">
              <a:latin typeface="Garamond" pitchFamily="18" charset="0"/>
            </a:endParaRPr>
          </a:p>
          <a:p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cap="small" dirty="0" smtClean="0">
                <a:latin typeface="Garamond" pitchFamily="18" charset="0"/>
              </a:rPr>
              <a:t>Corte </a:t>
            </a:r>
            <a:r>
              <a:rPr lang="en-GB" cap="small" dirty="0" err="1" smtClean="0">
                <a:latin typeface="Garamond" pitchFamily="18" charset="0"/>
              </a:rPr>
              <a:t>internazionale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di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giustizia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 algn="ctr">
              <a:buNone/>
            </a:pPr>
            <a:r>
              <a:rPr lang="it-IT" sz="1800" dirty="0" smtClean="0">
                <a:latin typeface="Garamond" pitchFamily="18" charset="0"/>
              </a:rPr>
              <a:t>Funzione contenziosa:</a:t>
            </a:r>
          </a:p>
          <a:p>
            <a:pPr lvl="0">
              <a:buNone/>
            </a:pPr>
            <a:r>
              <a:rPr lang="it-IT" sz="1800" dirty="0" smtClean="0">
                <a:latin typeface="Garamond" pitchFamily="18" charset="0"/>
              </a:rPr>
              <a:t>Articolo 36, par. 2-4 dello Statuto della CIG:</a:t>
            </a:r>
          </a:p>
          <a:p>
            <a:pPr lvl="0" algn="just">
              <a:buNone/>
            </a:pPr>
            <a:r>
              <a:rPr lang="it-IT" sz="1800" dirty="0" smtClean="0">
                <a:latin typeface="Garamond" pitchFamily="18" charset="0"/>
              </a:rPr>
              <a:t>2. Gli Stati parti del presente Statuto possono </a:t>
            </a:r>
            <a:r>
              <a:rPr lang="it-IT" sz="1800" b="1" dirty="0" smtClean="0">
                <a:latin typeface="Garamond" pitchFamily="18" charset="0"/>
              </a:rPr>
              <a:t>in qualsiasi momento </a:t>
            </a:r>
            <a:r>
              <a:rPr lang="it-IT" sz="1800" dirty="0" smtClean="0">
                <a:latin typeface="Garamond" pitchFamily="18" charset="0"/>
              </a:rPr>
              <a:t>dichiarare di riconoscere come </a:t>
            </a:r>
            <a:r>
              <a:rPr lang="it-IT" sz="1800" b="1" dirty="0" smtClean="0">
                <a:latin typeface="Garamond" pitchFamily="18" charset="0"/>
              </a:rPr>
              <a:t>obbligatoria</a:t>
            </a:r>
            <a:r>
              <a:rPr lang="it-IT" sz="1800" dirty="0" smtClean="0">
                <a:latin typeface="Garamond" pitchFamily="18" charset="0"/>
              </a:rPr>
              <a:t>, di pieno diritto e senza convenzione speciale, </a:t>
            </a:r>
            <a:r>
              <a:rPr lang="it-IT" sz="1800" b="1" dirty="0" smtClean="0">
                <a:latin typeface="Garamond" pitchFamily="18" charset="0"/>
              </a:rPr>
              <a:t>nei confronti di ogni altro Stato che accetti lo stesso obbligo</a:t>
            </a:r>
            <a:r>
              <a:rPr lang="it-IT" sz="1800" dirty="0" smtClean="0">
                <a:latin typeface="Garamond" pitchFamily="18" charset="0"/>
              </a:rPr>
              <a:t>, la giurisdizione della Corte su </a:t>
            </a:r>
            <a:r>
              <a:rPr lang="it-IT" sz="1800" b="1" dirty="0" smtClean="0">
                <a:latin typeface="Garamond" pitchFamily="18" charset="0"/>
              </a:rPr>
              <a:t>tutte le divergenze di ordine giuridico </a:t>
            </a:r>
            <a:r>
              <a:rPr lang="it-IT" sz="1800" dirty="0" smtClean="0">
                <a:latin typeface="Garamond" pitchFamily="18" charset="0"/>
              </a:rPr>
              <a:t>aventi per oggetto:</a:t>
            </a:r>
          </a:p>
          <a:p>
            <a:pPr marL="514350" lvl="0" indent="-514350" algn="just">
              <a:buAutoNum type="alphaLcPeriod"/>
            </a:pPr>
            <a:r>
              <a:rPr lang="it-IT" sz="1800" dirty="0" smtClean="0">
                <a:latin typeface="Garamond" pitchFamily="18" charset="0"/>
              </a:rPr>
              <a:t>l’interpretazione di un trattato; </a:t>
            </a:r>
          </a:p>
          <a:p>
            <a:pPr marL="514350" lvl="0" indent="-514350" algn="just">
              <a:buAutoNum type="alphaLcPeriod"/>
            </a:pPr>
            <a:r>
              <a:rPr lang="it-IT" sz="1800" dirty="0" smtClean="0">
                <a:latin typeface="Garamond" pitchFamily="18" charset="0"/>
              </a:rPr>
              <a:t>qualsivoglia questione di diritto internazionale; </a:t>
            </a:r>
          </a:p>
          <a:p>
            <a:pPr marL="514350" lvl="0" indent="-514350" algn="just">
              <a:buAutoNum type="alphaLcPeriod"/>
            </a:pPr>
            <a:r>
              <a:rPr lang="it-IT" sz="1800" dirty="0" smtClean="0">
                <a:latin typeface="Garamond" pitchFamily="18" charset="0"/>
              </a:rPr>
              <a:t>l’esistenza di qualunque fatto il quale, se fosse provato, costituirebbe violazione di un impegno internazionale; </a:t>
            </a:r>
          </a:p>
          <a:p>
            <a:pPr marL="514350" lvl="0" indent="-514350" algn="just">
              <a:buAutoNum type="alphaLcPeriod"/>
            </a:pPr>
            <a:r>
              <a:rPr lang="it-IT" sz="1800" dirty="0" smtClean="0">
                <a:latin typeface="Garamond" pitchFamily="18" charset="0"/>
              </a:rPr>
              <a:t>la natura o la portata della riparazione dovuta per la violazione di un impegno internazionale. </a:t>
            </a:r>
          </a:p>
          <a:p>
            <a:pPr marL="514350" lvl="0" indent="-514350" algn="just">
              <a:buNone/>
            </a:pPr>
            <a:r>
              <a:rPr lang="it-IT" sz="1800" dirty="0" smtClean="0">
                <a:latin typeface="Garamond" pitchFamily="18" charset="0"/>
              </a:rPr>
              <a:t>3. Le dichiarazioni possono essere </a:t>
            </a:r>
            <a:r>
              <a:rPr lang="it-IT" sz="1800" b="1" dirty="0" smtClean="0">
                <a:latin typeface="Garamond" pitchFamily="18" charset="0"/>
              </a:rPr>
              <a:t>incondizionate o condizionate </a:t>
            </a:r>
            <a:r>
              <a:rPr lang="it-IT" sz="1800" dirty="0" smtClean="0">
                <a:latin typeface="Garamond" pitchFamily="18" charset="0"/>
              </a:rPr>
              <a:t>alla reciprocità rispetto a certi Stati, oltre ad avere una </a:t>
            </a:r>
            <a:r>
              <a:rPr lang="it-IT" sz="1800" b="1" dirty="0" smtClean="0">
                <a:latin typeface="Garamond" pitchFamily="18" charset="0"/>
              </a:rPr>
              <a:t>durata</a:t>
            </a:r>
            <a:r>
              <a:rPr lang="it-IT" sz="1800" dirty="0" smtClean="0">
                <a:latin typeface="Garamond" pitchFamily="18" charset="0"/>
              </a:rPr>
              <a:t> definita nel tempo. </a:t>
            </a:r>
          </a:p>
          <a:p>
            <a:pPr marL="514350" lvl="0" indent="-514350" algn="just">
              <a:buNone/>
            </a:pPr>
            <a:r>
              <a:rPr lang="it-IT" sz="1800" dirty="0" smtClean="0">
                <a:latin typeface="Garamond" pitchFamily="18" charset="0"/>
              </a:rPr>
              <a:t>4. Le dichiarazioni sono consegnate al </a:t>
            </a:r>
            <a:r>
              <a:rPr lang="it-IT" sz="1800" b="1" dirty="0" smtClean="0">
                <a:latin typeface="Garamond" pitchFamily="18" charset="0"/>
              </a:rPr>
              <a:t>Segretario generale </a:t>
            </a:r>
            <a:r>
              <a:rPr lang="it-IT" sz="1800" dirty="0" smtClean="0">
                <a:latin typeface="Garamond" pitchFamily="18" charset="0"/>
              </a:rPr>
              <a:t>delle NU, il quale ne trasmette copia alle parti del presente Statuto come pure al Cancelliere della Corte. </a:t>
            </a:r>
          </a:p>
          <a:p>
            <a:endParaRPr lang="en-GB" sz="18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cap="small" dirty="0" smtClean="0">
                <a:latin typeface="Garamond" pitchFamily="18" charset="0"/>
              </a:rPr>
              <a:t>Corte </a:t>
            </a:r>
            <a:r>
              <a:rPr lang="en-GB" cap="small" dirty="0" err="1" smtClean="0">
                <a:latin typeface="Garamond" pitchFamily="18" charset="0"/>
              </a:rPr>
              <a:t>internazionale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di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giustizia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 algn="ctr">
              <a:buNone/>
            </a:pPr>
            <a:r>
              <a:rPr lang="it-IT" sz="2400" dirty="0" smtClean="0">
                <a:latin typeface="Garamond" pitchFamily="18" charset="0"/>
              </a:rPr>
              <a:t>Funzione contenziosa:</a:t>
            </a:r>
          </a:p>
          <a:p>
            <a:pPr lvl="1" algn="ctr">
              <a:buNone/>
            </a:pPr>
            <a:endParaRPr lang="it-IT" sz="800" dirty="0" smtClean="0">
              <a:latin typeface="Garamond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it-IT" sz="2400" dirty="0" smtClean="0">
                <a:latin typeface="Garamond" pitchFamily="18" charset="0"/>
              </a:rPr>
              <a:t>I presupposti per l’esercizio della giurisdizione della CIG: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2400" dirty="0" smtClean="0">
                <a:latin typeface="Garamond" pitchFamily="18" charset="0"/>
              </a:rPr>
              <a:t>il momento di insorgenza della giurisdizione;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2400" dirty="0" smtClean="0">
                <a:latin typeface="Garamond" pitchFamily="18" charset="0"/>
              </a:rPr>
              <a:t>la </a:t>
            </a:r>
            <a:r>
              <a:rPr lang="it-IT" sz="2400" i="1" dirty="0" err="1" smtClean="0">
                <a:latin typeface="Garamond" pitchFamily="18" charset="0"/>
              </a:rPr>
              <a:t>perpetuatio</a:t>
            </a:r>
            <a:r>
              <a:rPr lang="it-IT" sz="2400" i="1" dirty="0" smtClean="0">
                <a:latin typeface="Garamond" pitchFamily="18" charset="0"/>
              </a:rPr>
              <a:t> </a:t>
            </a:r>
            <a:r>
              <a:rPr lang="it-IT" sz="2400" i="1" dirty="0" err="1" smtClean="0">
                <a:latin typeface="Garamond" pitchFamily="18" charset="0"/>
              </a:rPr>
              <a:t>iurisdictionis</a:t>
            </a:r>
            <a:r>
              <a:rPr lang="it-IT" sz="2400" i="1" dirty="0" smtClean="0">
                <a:latin typeface="Garamond" pitchFamily="18" charset="0"/>
              </a:rPr>
              <a:t> </a:t>
            </a:r>
            <a:r>
              <a:rPr lang="it-IT" sz="2400" dirty="0" smtClean="0">
                <a:latin typeface="Garamond" pitchFamily="18" charset="0"/>
              </a:rPr>
              <a:t>(confine marittimo colombiano);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2400" dirty="0" smtClean="0">
                <a:latin typeface="Garamond" pitchFamily="18" charset="0"/>
              </a:rPr>
              <a:t>l’esistenza della controversia (Isole Marshall);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2400" dirty="0" smtClean="0">
                <a:latin typeface="Garamond" pitchFamily="18" charset="0"/>
              </a:rPr>
              <a:t>l’interesse ad agire (Sud-Ovest africano, </a:t>
            </a:r>
            <a:r>
              <a:rPr lang="it-IT" sz="2400" dirty="0" err="1" smtClean="0">
                <a:latin typeface="Garamond" pitchFamily="18" charset="0"/>
              </a:rPr>
              <a:t>Hissène</a:t>
            </a:r>
            <a:r>
              <a:rPr lang="it-IT" sz="2400" dirty="0" smtClean="0">
                <a:latin typeface="Garamond" pitchFamily="18" charset="0"/>
              </a:rPr>
              <a:t> </a:t>
            </a:r>
            <a:r>
              <a:rPr lang="it-IT" sz="2400" dirty="0" err="1" smtClean="0">
                <a:latin typeface="Garamond" pitchFamily="18" charset="0"/>
              </a:rPr>
              <a:t>Habré</a:t>
            </a:r>
            <a:r>
              <a:rPr lang="it-IT" sz="2400" dirty="0" smtClean="0">
                <a:latin typeface="Garamond" pitchFamily="18" charset="0"/>
              </a:rPr>
              <a:t> e Balene).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 smtClean="0">
                <a:latin typeface="Garamond" pitchFamily="18" charset="0"/>
              </a:rPr>
              <a:t>La non comparizione (confini venezuelani).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 smtClean="0">
                <a:latin typeface="Garamond" pitchFamily="18" charset="0"/>
              </a:rPr>
              <a:t>L’intervento di terzi: 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2400" dirty="0" smtClean="0">
                <a:latin typeface="Garamond" pitchFamily="18" charset="0"/>
              </a:rPr>
              <a:t>interesse di ordine giuridico – art. 62 (immunità giurisdizionali);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2400" dirty="0" smtClean="0">
                <a:latin typeface="Garamond" pitchFamily="18" charset="0"/>
              </a:rPr>
              <a:t>trattato di cui il terzo è parte – art. 63 (piattaforma libica). 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 smtClean="0">
                <a:latin typeface="Garamond" pitchFamily="18" charset="0"/>
              </a:rPr>
              <a:t>La c.d. ‘regola dell’oro monetario’ (oro di Roma, Timor Est).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 smtClean="0">
                <a:latin typeface="Garamond" pitchFamily="18" charset="0"/>
              </a:rPr>
              <a:t>Il rapporto della CIG con il </a:t>
            </a:r>
            <a:r>
              <a:rPr lang="it-IT" sz="2400" dirty="0" err="1" smtClean="0">
                <a:latin typeface="Garamond" pitchFamily="18" charset="0"/>
              </a:rPr>
              <a:t>CdS</a:t>
            </a:r>
            <a:r>
              <a:rPr lang="it-IT" sz="2400" dirty="0" smtClean="0">
                <a:latin typeface="Garamond" pitchFamily="18" charset="0"/>
              </a:rPr>
              <a:t> – art. 36, par. 3 (</a:t>
            </a:r>
            <a:r>
              <a:rPr lang="it-IT" sz="2400" dirty="0" err="1" smtClean="0">
                <a:latin typeface="Garamond" pitchFamily="18" charset="0"/>
              </a:rPr>
              <a:t>Lockerbie</a:t>
            </a:r>
            <a:r>
              <a:rPr lang="it-IT" sz="2400" dirty="0" smtClean="0">
                <a:latin typeface="Garamond" pitchFamily="18" charset="0"/>
              </a:rPr>
              <a:t>).</a:t>
            </a:r>
          </a:p>
          <a:p>
            <a:pPr lvl="1"/>
            <a:endParaRPr lang="it-IT" sz="2000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cap="small" dirty="0" smtClean="0">
                <a:latin typeface="Garamond" pitchFamily="18" charset="0"/>
              </a:rPr>
              <a:t>Corte </a:t>
            </a:r>
            <a:r>
              <a:rPr lang="en-GB" cap="small" dirty="0" err="1" smtClean="0">
                <a:latin typeface="Garamond" pitchFamily="18" charset="0"/>
              </a:rPr>
              <a:t>internazionale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di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giustizia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342900" lvl="1" indent="-342900" algn="ctr">
              <a:buNone/>
            </a:pPr>
            <a:r>
              <a:rPr lang="it-IT" sz="3200" dirty="0" smtClean="0">
                <a:latin typeface="Garamond" pitchFamily="18" charset="0"/>
              </a:rPr>
              <a:t>Funzione contenziosa:</a:t>
            </a:r>
          </a:p>
          <a:p>
            <a:pPr algn="just">
              <a:buFont typeface="Wingdings" pitchFamily="2" charset="2"/>
              <a:buChar char="v"/>
            </a:pPr>
            <a:endParaRPr lang="it-IT" sz="1100" dirty="0" smtClean="0">
              <a:latin typeface="Garamond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t-IT" dirty="0" smtClean="0">
                <a:latin typeface="Garamond" pitchFamily="18" charset="0"/>
              </a:rPr>
              <a:t> Le misure provvisorie – art. 41 (</a:t>
            </a:r>
            <a:r>
              <a:rPr lang="it-IT" dirty="0" err="1" smtClean="0">
                <a:latin typeface="Garamond" pitchFamily="18" charset="0"/>
              </a:rPr>
              <a:t>LaGrand</a:t>
            </a:r>
            <a:r>
              <a:rPr lang="it-IT" dirty="0" smtClean="0">
                <a:latin typeface="Garamond" pitchFamily="18" charset="0"/>
              </a:rPr>
              <a:t>, Avena, conflitto tra Georgia e Russia).</a:t>
            </a:r>
          </a:p>
          <a:p>
            <a:pPr algn="just">
              <a:buFont typeface="Wingdings" pitchFamily="2" charset="2"/>
              <a:buChar char="q"/>
            </a:pPr>
            <a:r>
              <a:rPr lang="it-IT" dirty="0" smtClean="0">
                <a:latin typeface="Garamond" pitchFamily="18" charset="0"/>
              </a:rPr>
              <a:t> Il diritto applicabile </a:t>
            </a:r>
            <a:r>
              <a:rPr lang="it-IT" dirty="0" smtClean="0">
                <a:latin typeface="Garamond" pitchFamily="18" charset="0"/>
                <a:sym typeface="Wingdings" pitchFamily="2" charset="2"/>
              </a:rPr>
              <a:t> art. 38, par. 1, dello Statuto.</a:t>
            </a:r>
            <a:endParaRPr lang="it-IT" dirty="0" smtClean="0">
              <a:latin typeface="Garamond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t-IT" dirty="0" smtClean="0">
                <a:latin typeface="Garamond" pitchFamily="18" charset="0"/>
              </a:rPr>
              <a:t> Le sentenze e l’accertamento del diritto.</a:t>
            </a:r>
          </a:p>
          <a:p>
            <a:pPr algn="just">
              <a:buFont typeface="Wingdings" pitchFamily="2" charset="2"/>
              <a:buChar char="q"/>
            </a:pPr>
            <a:r>
              <a:rPr lang="it-IT" dirty="0" smtClean="0">
                <a:latin typeface="Garamond" pitchFamily="18" charset="0"/>
              </a:rPr>
              <a:t> Il problema dell’esecuzione delle sentenze e il ruolo del Consiglio di sicurezza </a:t>
            </a:r>
            <a:r>
              <a:rPr lang="it-IT" i="1" dirty="0" smtClean="0">
                <a:latin typeface="Garamond" pitchFamily="18" charset="0"/>
              </a:rPr>
              <a:t>ex</a:t>
            </a:r>
            <a:r>
              <a:rPr lang="it-IT" dirty="0" smtClean="0">
                <a:latin typeface="Garamond" pitchFamily="18" charset="0"/>
              </a:rPr>
              <a:t> art. 94, par. 2, della Carta delle NU (attività in Nicaragua).</a:t>
            </a:r>
          </a:p>
          <a:p>
            <a:pPr algn="just">
              <a:buNone/>
            </a:pPr>
            <a:endParaRPr lang="it-IT" dirty="0" smtClean="0">
              <a:latin typeface="Garamond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cap="small" dirty="0" smtClean="0">
                <a:latin typeface="Garamond" pitchFamily="18" charset="0"/>
              </a:rPr>
              <a:t>Corte </a:t>
            </a:r>
            <a:r>
              <a:rPr lang="en-GB" cap="small" dirty="0" err="1" smtClean="0">
                <a:latin typeface="Garamond" pitchFamily="18" charset="0"/>
              </a:rPr>
              <a:t>internazionale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di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giustizia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1" algn="ctr">
              <a:buNone/>
            </a:pPr>
            <a:r>
              <a:rPr lang="it-IT" sz="3200" dirty="0" smtClean="0">
                <a:latin typeface="Garamond" pitchFamily="18" charset="0"/>
              </a:rPr>
              <a:t>Funzione consultiva:</a:t>
            </a:r>
          </a:p>
          <a:p>
            <a:pPr lvl="1" algn="ctr">
              <a:buNone/>
            </a:pPr>
            <a:endParaRPr lang="it-IT" sz="1400" dirty="0" smtClean="0">
              <a:latin typeface="Garamond" pitchFamily="18" charset="0"/>
            </a:endParaRPr>
          </a:p>
          <a:p>
            <a:pPr lvl="0" algn="just"/>
            <a:r>
              <a:rPr lang="it-IT" dirty="0" smtClean="0">
                <a:latin typeface="Garamond" pitchFamily="18" charset="0"/>
              </a:rPr>
              <a:t>Enti abilitati ad adire la CIG in funzione consultiva:</a:t>
            </a:r>
          </a:p>
          <a:p>
            <a:pPr lvl="1" algn="just"/>
            <a:r>
              <a:rPr lang="it-IT" dirty="0" smtClean="0">
                <a:latin typeface="Garamond" pitchFamily="18" charset="0"/>
              </a:rPr>
              <a:t>Assemblea generale e Consiglio di sicurezza;</a:t>
            </a:r>
          </a:p>
          <a:p>
            <a:pPr lvl="1" algn="just"/>
            <a:r>
              <a:rPr lang="it-IT" dirty="0">
                <a:latin typeface="Garamond" pitchFamily="18" charset="0"/>
              </a:rPr>
              <a:t>a</a:t>
            </a:r>
            <a:r>
              <a:rPr lang="it-IT" dirty="0" smtClean="0">
                <a:latin typeface="Garamond" pitchFamily="18" charset="0"/>
              </a:rPr>
              <a:t>ltri organi delle NU (se autorizzati);</a:t>
            </a:r>
          </a:p>
          <a:p>
            <a:pPr lvl="1" algn="just"/>
            <a:r>
              <a:rPr lang="it-IT" dirty="0" smtClean="0">
                <a:latin typeface="Garamond" pitchFamily="18" charset="0"/>
              </a:rPr>
              <a:t>istituti specializzati delle NU (se autorizzati).</a:t>
            </a:r>
          </a:p>
          <a:p>
            <a:pPr lvl="0" algn="just"/>
            <a:r>
              <a:rPr lang="it-IT" dirty="0" smtClean="0">
                <a:latin typeface="Garamond" pitchFamily="18" charset="0"/>
              </a:rPr>
              <a:t>Oggetto della richiesta di parere (armi nucleari).</a:t>
            </a:r>
          </a:p>
          <a:p>
            <a:pPr lvl="0" algn="just"/>
            <a:r>
              <a:rPr lang="it-IT" dirty="0" smtClean="0">
                <a:latin typeface="Garamond" pitchFamily="18" charset="0"/>
              </a:rPr>
              <a:t>Carattere non vincolante dei pareri … che sono comunque pronunce di grande rilievo (muro).</a:t>
            </a:r>
          </a:p>
          <a:p>
            <a:pPr lvl="0" algn="just"/>
            <a:r>
              <a:rPr lang="it-IT" dirty="0">
                <a:latin typeface="Garamond" pitchFamily="18" charset="0"/>
              </a:rPr>
              <a:t>P</a:t>
            </a:r>
            <a:r>
              <a:rPr lang="it-IT" dirty="0" smtClean="0">
                <a:latin typeface="Garamond" pitchFamily="18" charset="0"/>
              </a:rPr>
              <a:t>areri ‘vincolanti’ per gli istituti specializzati (accordo di sede tra Egitto e OMS).</a:t>
            </a: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cap="small" dirty="0" err="1" smtClean="0">
                <a:latin typeface="Garamond" pitchFamily="18" charset="0"/>
              </a:rPr>
              <a:t>Altri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tribunali</a:t>
            </a:r>
            <a:r>
              <a:rPr lang="en-GB" cap="small" dirty="0" smtClean="0">
                <a:latin typeface="Garamond" pitchFamily="18" charset="0"/>
              </a:rPr>
              <a:t> </a:t>
            </a:r>
            <a:r>
              <a:rPr lang="en-GB" cap="small" dirty="0" err="1" smtClean="0">
                <a:latin typeface="Garamond" pitchFamily="18" charset="0"/>
              </a:rPr>
              <a:t>internazionali</a:t>
            </a:r>
            <a:endParaRPr lang="en-GB" cap="small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it-IT" sz="8400" dirty="0" smtClean="0">
                <a:latin typeface="Garamond" pitchFamily="18" charset="0"/>
              </a:rPr>
              <a:t>Tribunale internazionale del diritto del mare.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8400" dirty="0" smtClean="0">
                <a:latin typeface="Garamond" pitchFamily="18" charset="0"/>
              </a:rPr>
              <a:t>Tribunali internazionali penali. </a:t>
            </a:r>
          </a:p>
          <a:p>
            <a:pPr lvl="2" algn="just"/>
            <a:r>
              <a:rPr lang="it-IT" sz="8400" dirty="0" smtClean="0">
                <a:latin typeface="Garamond" pitchFamily="18" charset="0"/>
              </a:rPr>
              <a:t>Corte penale internazionale;</a:t>
            </a:r>
          </a:p>
          <a:p>
            <a:pPr lvl="2" algn="just"/>
            <a:r>
              <a:rPr lang="it-IT" sz="8400" dirty="0" smtClean="0">
                <a:latin typeface="Garamond" pitchFamily="18" charset="0"/>
              </a:rPr>
              <a:t>Tribunali penali internazionali ad hoc;</a:t>
            </a:r>
          </a:p>
          <a:p>
            <a:pPr lvl="2" algn="just"/>
            <a:r>
              <a:rPr lang="it-IT" sz="8400" dirty="0" smtClean="0">
                <a:latin typeface="Garamond" pitchFamily="18" charset="0"/>
              </a:rPr>
              <a:t>Tribunali penali misti.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8400" dirty="0" smtClean="0">
                <a:latin typeface="Garamond" pitchFamily="18" charset="0"/>
              </a:rPr>
              <a:t>Organi di controllo competenti in materia di diritti umani:</a:t>
            </a:r>
          </a:p>
          <a:p>
            <a:pPr lvl="2" algn="just"/>
            <a:r>
              <a:rPr lang="it-IT" sz="8400" b="1" dirty="0" smtClean="0">
                <a:latin typeface="Garamond" pitchFamily="18" charset="0"/>
              </a:rPr>
              <a:t>Corte europea dei diritti umani</a:t>
            </a:r>
            <a:r>
              <a:rPr lang="it-IT" sz="8400" dirty="0" smtClean="0">
                <a:latin typeface="Garamond" pitchFamily="18" charset="0"/>
              </a:rPr>
              <a:t>;</a:t>
            </a:r>
          </a:p>
          <a:p>
            <a:pPr lvl="2" algn="just"/>
            <a:r>
              <a:rPr lang="it-IT" sz="8400" dirty="0" smtClean="0">
                <a:latin typeface="Garamond" pitchFamily="18" charset="0"/>
              </a:rPr>
              <a:t>Commissione e Corte interamericana dei diritti umani;</a:t>
            </a:r>
          </a:p>
          <a:p>
            <a:pPr lvl="2" algn="just"/>
            <a:r>
              <a:rPr lang="it-IT" sz="8400" dirty="0" smtClean="0">
                <a:latin typeface="Garamond" pitchFamily="18" charset="0"/>
              </a:rPr>
              <a:t>Commissione e Corte africana dei diritti umani;</a:t>
            </a:r>
          </a:p>
          <a:p>
            <a:pPr lvl="2" algn="just"/>
            <a:r>
              <a:rPr lang="it-IT" sz="8400" dirty="0" smtClean="0">
                <a:latin typeface="Garamond" pitchFamily="18" charset="0"/>
              </a:rPr>
              <a:t>Comitato delle Nazioni Unite per i diritti umani.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8400" b="1" dirty="0" smtClean="0">
                <a:latin typeface="Garamond" pitchFamily="18" charset="0"/>
              </a:rPr>
              <a:t>Dispute </a:t>
            </a:r>
            <a:r>
              <a:rPr lang="it-IT" sz="8400" b="1" dirty="0" err="1" smtClean="0">
                <a:latin typeface="Garamond" pitchFamily="18" charset="0"/>
              </a:rPr>
              <a:t>Settlement</a:t>
            </a:r>
            <a:r>
              <a:rPr lang="it-IT" sz="8400" b="1" dirty="0" smtClean="0">
                <a:latin typeface="Garamond" pitchFamily="18" charset="0"/>
              </a:rPr>
              <a:t> Body dell’OMC</a:t>
            </a:r>
            <a:r>
              <a:rPr lang="it-IT" sz="8400" dirty="0" smtClean="0">
                <a:latin typeface="Garamond" pitchFamily="18" charset="0"/>
              </a:rPr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8400" dirty="0" smtClean="0">
                <a:latin typeface="Garamond" pitchFamily="18" charset="0"/>
              </a:rPr>
              <a:t>Tribunali arbitrali competenti per gli investimenti (ICSID). 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8400" dirty="0" smtClean="0">
                <a:latin typeface="Garamond" pitchFamily="18" charset="0"/>
              </a:rPr>
              <a:t>Corte di giustizia dell’Unione europea.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8400" dirty="0" smtClean="0">
                <a:latin typeface="Garamond" pitchFamily="18" charset="0"/>
              </a:rPr>
              <a:t>Tribunali amministrativi delle organizzazioni internazionali..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704</Words>
  <Application>Microsoft Office PowerPoint</Application>
  <PresentationFormat>Presentazione su schermo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Corte internazionale di giustizia</vt:lpstr>
      <vt:lpstr>Corte internazionale di giustizia</vt:lpstr>
      <vt:lpstr>Corte internazionale di giustizia</vt:lpstr>
      <vt:lpstr>Corte internazionale di giustizia</vt:lpstr>
      <vt:lpstr>Corte internazionale di giustizia</vt:lpstr>
      <vt:lpstr>Corte internazionale di giustizia</vt:lpstr>
      <vt:lpstr>Altri tribunali internazionali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Utente</dc:creator>
  <cp:lastModifiedBy>Standard</cp:lastModifiedBy>
  <cp:revision>65</cp:revision>
  <dcterms:created xsi:type="dcterms:W3CDTF">2018-11-26T15:29:37Z</dcterms:created>
  <dcterms:modified xsi:type="dcterms:W3CDTF">2021-04-12T09:06:49Z</dcterms:modified>
</cp:coreProperties>
</file>