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0" r:id="rId4"/>
    <p:sldId id="274" r:id="rId5"/>
    <p:sldId id="260" r:id="rId6"/>
    <p:sldId id="261" r:id="rId7"/>
    <p:sldId id="263" r:id="rId8"/>
    <p:sldId id="266" r:id="rId9"/>
    <p:sldId id="259" r:id="rId10"/>
    <p:sldId id="258" r:id="rId11"/>
    <p:sldId id="268" r:id="rId12"/>
    <p:sldId id="269" r:id="rId13"/>
    <p:sldId id="264" r:id="rId14"/>
    <p:sldId id="262" r:id="rId15"/>
    <p:sldId id="267" r:id="rId16"/>
    <p:sldId id="272" r:id="rId17"/>
    <p:sldId id="273"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EA8C978-B8FD-4470-B8E2-D5A7D7F6CE76}" type="datetimeFigureOut">
              <a:rPr lang="it-IT" smtClean="0"/>
              <a:t>17/02/2022</a:t>
            </a:fld>
            <a:endParaRPr lang="it-IT"/>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t-IT"/>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02125A9-868D-43D9-BAB6-2213F93D614D}" type="slidenum">
              <a:rPr lang="it-IT" smtClean="0"/>
              <a:t>‹N›</a:t>
            </a:fld>
            <a:endParaRPr lang="it-IT"/>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61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17/02/2022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59937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17/02/2022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210089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17/02/2022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169699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EA8C978-B8FD-4470-B8E2-D5A7D7F6CE76}" type="datetimeFigureOut">
              <a:rPr lang="it-IT" smtClean="0"/>
              <a:t>17/02/2022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1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EA8C978-B8FD-4470-B8E2-D5A7D7F6CE76}" type="datetimeFigureOut">
              <a:rPr lang="it-IT" smtClean="0"/>
              <a:t>17/02/2022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8575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EA8C978-B8FD-4470-B8E2-D5A7D7F6CE76}" type="datetimeFigureOut">
              <a:rPr lang="it-IT" smtClean="0"/>
              <a:t>17/02/2022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253769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EA8C978-B8FD-4470-B8E2-D5A7D7F6CE76}" type="datetimeFigureOut">
              <a:rPr lang="it-IT" smtClean="0"/>
              <a:t>17/02/2022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81806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A8C978-B8FD-4470-B8E2-D5A7D7F6CE76}" type="datetimeFigureOut">
              <a:rPr lang="it-IT" smtClean="0"/>
              <a:t>17/02/2022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83054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EA8C978-B8FD-4470-B8E2-D5A7D7F6CE76}" type="datetimeFigureOut">
              <a:rPr lang="it-IT" smtClean="0"/>
              <a:t>17/02/2022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34166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EA8C978-B8FD-4470-B8E2-D5A7D7F6CE76}" type="datetimeFigureOut">
              <a:rPr lang="it-IT" smtClean="0"/>
              <a:t>17/02/2022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142408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BEA8C978-B8FD-4470-B8E2-D5A7D7F6CE76}" type="datetimeFigureOut">
              <a:rPr lang="it-IT" smtClean="0"/>
              <a:t>17/02/2022</a:t>
            </a:fld>
            <a:endParaRPr lang="it-IT"/>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it-IT"/>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502125A9-868D-43D9-BAB6-2213F93D614D}" type="slidenum">
              <a:rPr lang="it-IT" smtClean="0"/>
              <a:t>‹N›</a:t>
            </a:fld>
            <a:endParaRPr lang="it-IT"/>
          </a:p>
        </p:txBody>
      </p:sp>
    </p:spTree>
    <p:extLst>
      <p:ext uri="{BB962C8B-B14F-4D97-AF65-F5344CB8AC3E}">
        <p14:creationId xmlns:p14="http://schemas.microsoft.com/office/powerpoint/2010/main" val="1493547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700">
                <a:latin typeface="Palatino Linotype" panose="02040502050505030304" pitchFamily="18" charset="0"/>
              </a:rPr>
              <a:t>RETORICA E COMUNICAZIONE NELLA LETTERATURA LATINA</a:t>
            </a:r>
            <a:br>
              <a:rPr lang="it-IT" sz="2700">
                <a:latin typeface="Palatino Linotype" panose="02040502050505030304" pitchFamily="18" charset="0"/>
              </a:rPr>
            </a:br>
            <a:r>
              <a:rPr lang="it-IT" sz="1800">
                <a:latin typeface="Palatino Linotype" panose="02040502050505030304" pitchFamily="18" charset="0"/>
              </a:rPr>
              <a:t/>
            </a:r>
            <a:br>
              <a:rPr lang="it-IT" sz="1800">
                <a:latin typeface="Palatino Linotype" panose="02040502050505030304" pitchFamily="18" charset="0"/>
              </a:rPr>
            </a:br>
            <a:r>
              <a:rPr lang="it-IT" sz="1800">
                <a:latin typeface="Palatino Linotype" panose="02040502050505030304" pitchFamily="18" charset="0"/>
              </a:rPr>
              <a:t/>
            </a:r>
            <a:br>
              <a:rPr lang="it-IT" sz="1800">
                <a:latin typeface="Palatino Linotype" panose="02040502050505030304" pitchFamily="18" charset="0"/>
              </a:rPr>
            </a:br>
            <a:r>
              <a:rPr lang="it-IT" sz="1800">
                <a:latin typeface="Palatino Linotype" panose="02040502050505030304" pitchFamily="18" charset="0"/>
              </a:rPr>
              <a:t>docente: Marco Fernandelli</a:t>
            </a:r>
          </a:p>
        </p:txBody>
      </p:sp>
      <p:sp>
        <p:nvSpPr>
          <p:cNvPr id="3" name="Sottotitolo 2"/>
          <p:cNvSpPr>
            <a:spLocks noGrp="1"/>
          </p:cNvSpPr>
          <p:nvPr>
            <p:ph type="subTitle" idx="1"/>
          </p:nvPr>
        </p:nvSpPr>
        <p:spPr/>
        <p:txBody>
          <a:bodyPr/>
          <a:lstStyle/>
          <a:p>
            <a:r>
              <a:rPr lang="it-IT">
                <a:solidFill>
                  <a:schemeClr val="accent2"/>
                </a:solidFill>
                <a:latin typeface="Palatino Linotype" panose="02040502050505030304" pitchFamily="18" charset="0"/>
              </a:rPr>
              <a:t>mfernandelli@units.it</a:t>
            </a:r>
          </a:p>
        </p:txBody>
      </p:sp>
    </p:spTree>
    <p:extLst>
      <p:ext uri="{BB962C8B-B14F-4D97-AF65-F5344CB8AC3E}">
        <p14:creationId xmlns:p14="http://schemas.microsoft.com/office/powerpoint/2010/main" val="147836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2804202471"/>
              </p:ext>
            </p:extLst>
          </p:nvPr>
        </p:nvGraphicFramePr>
        <p:xfrm>
          <a:off x="1046922" y="1179443"/>
          <a:ext cx="6891128" cy="4267197"/>
        </p:xfrm>
        <a:graphic>
          <a:graphicData uri="http://schemas.openxmlformats.org/drawingml/2006/table">
            <a:tbl>
              <a:tblPr firstRow="1" firstCol="1" bandRow="1">
                <a:tableStyleId>{5C22544A-7EE6-4342-B048-85BDC9FD1C3A}</a:tableStyleId>
              </a:tblPr>
              <a:tblGrid>
                <a:gridCol w="141998">
                  <a:extLst>
                    <a:ext uri="{9D8B030D-6E8A-4147-A177-3AD203B41FA5}">
                      <a16:colId xmlns:a16="http://schemas.microsoft.com/office/drawing/2014/main" val="3059936663"/>
                    </a:ext>
                  </a:extLst>
                </a:gridCol>
                <a:gridCol w="2249710">
                  <a:extLst>
                    <a:ext uri="{9D8B030D-6E8A-4147-A177-3AD203B41FA5}">
                      <a16:colId xmlns:a16="http://schemas.microsoft.com/office/drawing/2014/main" val="2555359885"/>
                    </a:ext>
                  </a:extLst>
                </a:gridCol>
                <a:gridCol w="2249710">
                  <a:extLst>
                    <a:ext uri="{9D8B030D-6E8A-4147-A177-3AD203B41FA5}">
                      <a16:colId xmlns:a16="http://schemas.microsoft.com/office/drawing/2014/main" val="1735141254"/>
                    </a:ext>
                  </a:extLst>
                </a:gridCol>
                <a:gridCol w="2249710">
                  <a:extLst>
                    <a:ext uri="{9D8B030D-6E8A-4147-A177-3AD203B41FA5}">
                      <a16:colId xmlns:a16="http://schemas.microsoft.com/office/drawing/2014/main" val="916017714"/>
                    </a:ext>
                  </a:extLst>
                </a:gridCol>
              </a:tblGrid>
              <a:tr h="474133">
                <a:tc>
                  <a:txBody>
                    <a:bodyPr/>
                    <a:lstStyle/>
                    <a:p>
                      <a:pPr algn="ctr">
                        <a:lnSpc>
                          <a:spcPct val="107000"/>
                        </a:lnSpc>
                        <a:spcBef>
                          <a:spcPts val="1200"/>
                        </a:spcBef>
                        <a:spcAft>
                          <a:spcPts val="1200"/>
                        </a:spcAft>
                      </a:pPr>
                      <a:r>
                        <a:rPr lang="it-IT" sz="800">
                          <a:effectLst/>
                        </a:rPr>
                        <a:t>N°</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Latino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Italiano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5 WH</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666408674"/>
                  </a:ext>
                </a:extLst>
              </a:tr>
              <a:tr h="474133">
                <a:tc>
                  <a:txBody>
                    <a:bodyPr/>
                    <a:lstStyle/>
                    <a:p>
                      <a:pPr>
                        <a:lnSpc>
                          <a:spcPct val="107000"/>
                        </a:lnSpc>
                        <a:spcBef>
                          <a:spcPts val="1200"/>
                        </a:spcBef>
                        <a:spcAft>
                          <a:spcPts val="1200"/>
                        </a:spcAft>
                      </a:pPr>
                      <a:r>
                        <a:rPr lang="it-IT" sz="800">
                          <a:effectLst/>
                        </a:rPr>
                        <a:t>1.</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QVIS?</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Chi?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2930424147"/>
                  </a:ext>
                </a:extLst>
              </a:tr>
              <a:tr h="474133">
                <a:tc>
                  <a:txBody>
                    <a:bodyPr/>
                    <a:lstStyle/>
                    <a:p>
                      <a:pPr>
                        <a:lnSpc>
                          <a:spcPct val="107000"/>
                        </a:lnSpc>
                        <a:spcBef>
                          <a:spcPts val="1200"/>
                        </a:spcBef>
                        <a:spcAft>
                          <a:spcPts val="1200"/>
                        </a:spcAft>
                      </a:pPr>
                      <a:r>
                        <a:rPr lang="it-IT" sz="800">
                          <a:effectLst/>
                        </a:rPr>
                        <a:t>2.</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QVID?</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Che cosa?</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What?</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3247211636"/>
                  </a:ext>
                </a:extLst>
              </a:tr>
              <a:tr h="474133">
                <a:tc>
                  <a:txBody>
                    <a:bodyPr/>
                    <a:lstStyle/>
                    <a:p>
                      <a:pPr>
                        <a:lnSpc>
                          <a:spcPct val="107000"/>
                        </a:lnSpc>
                        <a:spcBef>
                          <a:spcPts val="1200"/>
                        </a:spcBef>
                        <a:spcAft>
                          <a:spcPts val="120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QVANDO?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Quando?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When?</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4198095689"/>
                  </a:ext>
                </a:extLst>
              </a:tr>
              <a:tr h="474133">
                <a:tc>
                  <a:txBody>
                    <a:bodyPr/>
                    <a:lstStyle/>
                    <a:p>
                      <a:pPr>
                        <a:lnSpc>
                          <a:spcPct val="107000"/>
                        </a:lnSpc>
                        <a:spcBef>
                          <a:spcPts val="1200"/>
                        </a:spcBef>
                        <a:spcAft>
                          <a:spcPts val="1200"/>
                        </a:spcAft>
                      </a:pPr>
                      <a:r>
                        <a:rPr lang="it-IT" sz="800">
                          <a:effectLst/>
                        </a:rPr>
                        <a:t>4.</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VBI?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Dove?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Where?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444886799"/>
                  </a:ext>
                </a:extLst>
              </a:tr>
              <a:tr h="474133">
                <a:tc>
                  <a:txBody>
                    <a:bodyPr/>
                    <a:lstStyle/>
                    <a:p>
                      <a:pPr>
                        <a:lnSpc>
                          <a:spcPct val="107000"/>
                        </a:lnSpc>
                        <a:spcBef>
                          <a:spcPts val="1200"/>
                        </a:spcBef>
                        <a:spcAft>
                          <a:spcPts val="1200"/>
                        </a:spcAft>
                      </a:pPr>
                      <a:r>
                        <a:rPr lang="it-IT" sz="800">
                          <a:effectLst/>
                        </a:rPr>
                        <a:t>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CVR?</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Perché?</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Why?</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483398197"/>
                  </a:ext>
                </a:extLst>
              </a:tr>
              <a:tr h="474133">
                <a:tc>
                  <a:txBody>
                    <a:bodyPr/>
                    <a:lstStyle/>
                    <a:p>
                      <a:pPr>
                        <a:lnSpc>
                          <a:spcPct val="107000"/>
                        </a:lnSpc>
                        <a:spcBef>
                          <a:spcPts val="1200"/>
                        </a:spcBef>
                        <a:spcAft>
                          <a:spcPts val="1200"/>
                        </a:spcAft>
                      </a:pPr>
                      <a:r>
                        <a:rPr lang="it-IT" sz="800">
                          <a:effectLst/>
                        </a:rPr>
                        <a:t>6.</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QVANTVM?</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Quanto?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Assente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2327741177"/>
                  </a:ext>
                </a:extLst>
              </a:tr>
              <a:tr h="474133">
                <a:tc>
                  <a:txBody>
                    <a:bodyPr/>
                    <a:lstStyle/>
                    <a:p>
                      <a:pPr>
                        <a:lnSpc>
                          <a:spcPct val="107000"/>
                        </a:lnSpc>
                        <a:spcBef>
                          <a:spcPts val="1200"/>
                        </a:spcBef>
                        <a:spcAft>
                          <a:spcPts val="1200"/>
                        </a:spcAft>
                      </a:pPr>
                      <a:r>
                        <a:rPr lang="it-IT" sz="800">
                          <a:effectLst/>
                        </a:rPr>
                        <a:t>7.</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QVOMODO?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In che modo?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ea typeface="+mn-ea"/>
                          <a:cs typeface="+mn-cs"/>
                        </a:rPr>
                        <a:t>[How?]</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3259584380"/>
                  </a:ext>
                </a:extLst>
              </a:tr>
              <a:tr h="474133">
                <a:tc>
                  <a:txBody>
                    <a:bodyPr/>
                    <a:lstStyle/>
                    <a:p>
                      <a:pPr>
                        <a:lnSpc>
                          <a:spcPct val="107000"/>
                        </a:lnSpc>
                        <a:spcBef>
                          <a:spcPts val="1200"/>
                        </a:spcBef>
                        <a:spcAft>
                          <a:spcPts val="1200"/>
                        </a:spcAft>
                      </a:pPr>
                      <a:r>
                        <a:rPr lang="it-IT" sz="800">
                          <a:effectLst/>
                        </a:rPr>
                        <a:t>8.</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QVIBUS AVXILIIS?</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Con quali mezzi?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Assente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898066391"/>
                  </a:ext>
                </a:extLst>
              </a:tr>
            </a:tbl>
          </a:graphicData>
        </a:graphic>
      </p:graphicFrame>
    </p:spTree>
    <p:extLst>
      <p:ext uri="{BB962C8B-B14F-4D97-AF65-F5344CB8AC3E}">
        <p14:creationId xmlns:p14="http://schemas.microsoft.com/office/powerpoint/2010/main" val="1036039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4156" y="1061594"/>
            <a:ext cx="7328452" cy="3939540"/>
          </a:xfrm>
          <a:prstGeom prst="rect">
            <a:avLst/>
          </a:prstGeom>
        </p:spPr>
        <p:txBody>
          <a:bodyPr wrap="square">
            <a:spAutoFit/>
          </a:bodyPr>
          <a:lstStyle/>
          <a:p>
            <a:pPr algn="just">
              <a:lnSpc>
                <a:spcPts val="1350"/>
              </a:lnSpc>
            </a:pPr>
            <a:endParaRPr lang="it-IT" sz="1350" b="1">
              <a:solidFill>
                <a:srgbClr val="C00000"/>
              </a:solidFill>
              <a:latin typeface="Droid Serif"/>
              <a:ea typeface="Times New Roman" panose="02020603050405020304" pitchFamily="18" charset="0"/>
            </a:endParaRPr>
          </a:p>
          <a:p>
            <a:pPr algn="just">
              <a:lnSpc>
                <a:spcPts val="1350"/>
              </a:lnSpc>
            </a:pPr>
            <a:endParaRPr lang="it-IT" b="1">
              <a:solidFill>
                <a:srgbClr val="C00000"/>
              </a:solidFill>
              <a:latin typeface="Palatino Linotype" panose="02040502050505030304" pitchFamily="18" charset="0"/>
              <a:ea typeface="Times New Roman" panose="02020603050405020304" pitchFamily="18" charset="0"/>
            </a:endParaRPr>
          </a:p>
          <a:p>
            <a:pPr algn="just">
              <a:lnSpc>
                <a:spcPts val="1350"/>
              </a:lnSpc>
            </a:pPr>
            <a:endParaRPr lang="it-IT" b="1">
              <a:solidFill>
                <a:srgbClr val="C00000"/>
              </a:solidFill>
              <a:latin typeface="Palatino Linotype" panose="02040502050505030304" pitchFamily="18" charset="0"/>
              <a:ea typeface="Times New Roman" panose="02020603050405020304" pitchFamily="18" charset="0"/>
            </a:endParaRPr>
          </a:p>
          <a:p>
            <a:pPr algn="just">
              <a:lnSpc>
                <a:spcPts val="1350"/>
              </a:lnSpc>
            </a:pPr>
            <a:r>
              <a:rPr lang="it-IT" b="1">
                <a:solidFill>
                  <a:srgbClr val="C00000"/>
                </a:solidFill>
                <a:latin typeface="Palatino Linotype" panose="02040502050505030304" pitchFamily="18" charset="0"/>
                <a:ea typeface="Times New Roman" panose="02020603050405020304" pitchFamily="18" charset="0"/>
              </a:rPr>
              <a:t>1. Who? (Chi?)</a:t>
            </a:r>
            <a:r>
              <a:rPr lang="it-IT" b="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Chi sono i protagonisti del testo?</a:t>
            </a:r>
            <a:r>
              <a:rPr lang="it-IT">
                <a:solidFill>
                  <a:srgbClr val="222222"/>
                </a:solidFill>
                <a:latin typeface="Palatino Linotype" panose="02040502050505030304" pitchFamily="18" charset="0"/>
                <a:ea typeface="Times New Roman" panose="02020603050405020304" pitchFamily="18" charset="0"/>
              </a:rPr>
              <a:t> Non perderli mai di vista e fai in modo che abbiano tratti ben precisi, perché il lettore non li confonda.</a:t>
            </a:r>
            <a:endParaRPr lang="it-IT">
              <a:latin typeface="Palatino Linotype" panose="02040502050505030304" pitchFamily="18" charset="0"/>
              <a:ea typeface="Times New Roman" panose="02020603050405020304" pitchFamily="18" charset="0"/>
            </a:endParaRPr>
          </a:p>
          <a:p>
            <a:pPr algn="just"/>
            <a:r>
              <a:rPr lang="it-IT" b="1">
                <a:solidFill>
                  <a:srgbClr val="C00000"/>
                </a:solidFill>
                <a:latin typeface="Palatino Linotype" panose="02040502050505030304" pitchFamily="18" charset="0"/>
                <a:ea typeface="Times New Roman" panose="02020603050405020304" pitchFamily="18" charset="0"/>
              </a:rPr>
              <a:t>2. What? (Che cosa?)</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Che cosa è successo?</a:t>
            </a:r>
            <a:r>
              <a:rPr lang="it-IT">
                <a:solidFill>
                  <a:srgbClr val="222222"/>
                </a:solidFill>
                <a:latin typeface="Palatino Linotype" panose="02040502050505030304" pitchFamily="18" charset="0"/>
                <a:ea typeface="Times New Roman" panose="02020603050405020304" pitchFamily="18" charset="0"/>
              </a:rPr>
              <a:t> Questo è il cuore del testo.</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3. When? (Quando?)</a:t>
            </a:r>
            <a:r>
              <a:rPr lang="it-IT" b="1" i="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Quando è successo ciò di cui parli?</a:t>
            </a:r>
            <a:r>
              <a:rPr lang="it-IT">
                <a:solidFill>
                  <a:srgbClr val="222222"/>
                </a:solidFill>
                <a:latin typeface="Palatino Linotype" panose="02040502050505030304" pitchFamily="18" charset="0"/>
                <a:ea typeface="Times New Roman" panose="02020603050405020304" pitchFamily="18" charset="0"/>
              </a:rPr>
              <a:t> Fai attenzione allo sviluppo cronologico dell’evento e controlla le date.</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4. Where? (Dove?)</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Dove è ambientato l’evento?</a:t>
            </a:r>
            <a:r>
              <a:rPr lang="it-IT">
                <a:solidFill>
                  <a:srgbClr val="222222"/>
                </a:solidFill>
                <a:latin typeface="Palatino Linotype" panose="02040502050505030304" pitchFamily="18" charset="0"/>
                <a:ea typeface="Times New Roman" panose="02020603050405020304" pitchFamily="18" charset="0"/>
              </a:rPr>
              <a:t> Verifica le indicazioni geografiche.</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5. Why? (Perché?)</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Perché i protagonisti hanno agito in un certo modo?</a:t>
            </a:r>
            <a:r>
              <a:rPr lang="it-IT">
                <a:solidFill>
                  <a:srgbClr val="222222"/>
                </a:solidFill>
                <a:latin typeface="Palatino Linotype" panose="02040502050505030304" pitchFamily="18" charset="0"/>
                <a:ea typeface="Times New Roman" panose="02020603050405020304" pitchFamily="18" charset="0"/>
              </a:rPr>
              <a:t> Non lasciare “perché?” senza risposta.</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6</a:t>
            </a:r>
            <a:r>
              <a:rPr lang="it-IT" b="1">
                <a:solidFill>
                  <a:srgbClr val="EE4037"/>
                </a:solidFill>
                <a:latin typeface="Palatino Linotype" panose="02040502050505030304" pitchFamily="18" charset="0"/>
                <a:ea typeface="Times New Roman" panose="02020603050405020304" pitchFamily="18" charset="0"/>
              </a:rPr>
              <a:t>. </a:t>
            </a:r>
            <a:r>
              <a:rPr lang="it-IT">
                <a:solidFill>
                  <a:srgbClr val="222222"/>
                </a:solidFill>
                <a:latin typeface="Palatino Linotype" panose="02040502050505030304" pitchFamily="18" charset="0"/>
                <a:ea typeface="Times New Roman" panose="02020603050405020304" pitchFamily="18" charset="0"/>
              </a:rPr>
              <a:t>A queste 5 W si è poi aggiunta una sesta domanda: </a:t>
            </a:r>
            <a:r>
              <a:rPr lang="it-IT" b="1">
                <a:solidFill>
                  <a:srgbClr val="C00000"/>
                </a:solidFill>
                <a:latin typeface="Palatino Linotype" panose="02040502050505030304" pitchFamily="18" charset="0"/>
                <a:ea typeface="Times New Roman" panose="02020603050405020304" pitchFamily="18" charset="0"/>
              </a:rPr>
              <a:t>How? (Come?)</a:t>
            </a:r>
            <a:r>
              <a:rPr lang="it-IT" b="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Come si è svolto l’evento?</a:t>
            </a:r>
            <a:r>
              <a:rPr lang="it-IT">
                <a:solidFill>
                  <a:srgbClr val="222222"/>
                </a:solidFill>
                <a:latin typeface="Palatino Linotype" panose="02040502050505030304" pitchFamily="18" charset="0"/>
                <a:ea typeface="Times New Roman" panose="02020603050405020304" pitchFamily="18" charset="0"/>
              </a:rPr>
              <a:t> Controlla la coerenza logica del tuo testo.</a:t>
            </a:r>
            <a:r>
              <a:rPr lang="it-IT">
                <a:latin typeface="Palatino Linotype" panose="02040502050505030304" pitchFamily="18" charset="0"/>
                <a:ea typeface="Times New Roman" panose="02020603050405020304" pitchFamily="18" charset="0"/>
              </a:rPr>
              <a:t> </a:t>
            </a:r>
            <a:endParaRPr lang="it-IT">
              <a:latin typeface="Palatino Linotype" panose="02040502050505030304" pitchFamily="18" charset="0"/>
            </a:endParaRPr>
          </a:p>
        </p:txBody>
      </p:sp>
    </p:spTree>
    <p:extLst>
      <p:ext uri="{BB962C8B-B14F-4D97-AF65-F5344CB8AC3E}">
        <p14:creationId xmlns:p14="http://schemas.microsoft.com/office/powerpoint/2010/main" val="562997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66900" y="465138"/>
            <a:ext cx="5688106" cy="5786199"/>
          </a:xfrm>
          <a:prstGeom prst="rect">
            <a:avLst/>
          </a:prstGeom>
        </p:spPr>
        <p:txBody>
          <a:bodyPr wrap="square">
            <a:spAutoFit/>
          </a:bodyPr>
          <a:lstStyle/>
          <a:p>
            <a:r>
              <a:rPr lang="it-IT" sz="1600" smtClean="0"/>
              <a:t>da</a:t>
            </a:r>
            <a:r>
              <a:rPr lang="it-IT" sz="2400" smtClean="0"/>
              <a:t> </a:t>
            </a:r>
            <a:r>
              <a:rPr lang="it-IT" sz="2400" b="1" cap="small" smtClean="0"/>
              <a:t>il piccolo </a:t>
            </a:r>
            <a:r>
              <a:rPr lang="it-IT" i="1" smtClean="0"/>
              <a:t>on line</a:t>
            </a:r>
          </a:p>
          <a:p>
            <a:r>
              <a:rPr lang="it-IT" cap="small" smtClean="0"/>
              <a:t>3.3.2021</a:t>
            </a:r>
          </a:p>
          <a:p>
            <a:r>
              <a:rPr lang="it-IT" sz="2400" b="1" smtClean="0"/>
              <a:t>  </a:t>
            </a:r>
          </a:p>
          <a:p>
            <a:r>
              <a:rPr lang="it-IT" sz="2400" b="1" smtClean="0"/>
              <a:t>Incendio </a:t>
            </a:r>
            <a:r>
              <a:rPr lang="it-IT" sz="2400" b="1"/>
              <a:t>in un garage a Gorizia: a fuoco due auto e uno scooter</a:t>
            </a:r>
          </a:p>
          <a:p>
            <a:endParaRPr lang="it-IT" smtClean="0">
              <a:solidFill>
                <a:srgbClr val="2D6C82"/>
              </a:solidFill>
              <a:latin typeface="Source Serif Pro"/>
            </a:endParaRPr>
          </a:p>
          <a:p>
            <a:r>
              <a:rPr lang="it-IT" smtClean="0">
                <a:solidFill>
                  <a:srgbClr val="2D6C82"/>
                </a:solidFill>
                <a:latin typeface="Source Serif Pro"/>
              </a:rPr>
              <a:t>Il </a:t>
            </a:r>
            <a:r>
              <a:rPr lang="it-IT">
                <a:solidFill>
                  <a:srgbClr val="2D6C82"/>
                </a:solidFill>
                <a:latin typeface="Source Serif Pro"/>
              </a:rPr>
              <a:t>rogo è scoppiato nel complesso Ater di via del Carso poco prima di mezzanotte</a:t>
            </a:r>
          </a:p>
          <a:p>
            <a:endParaRPr lang="it-IT" cap="all" smtClean="0">
              <a:solidFill>
                <a:srgbClr val="5A5A5A"/>
              </a:solidFill>
            </a:endParaRPr>
          </a:p>
          <a:p>
            <a:endParaRPr lang="it-IT"/>
          </a:p>
          <a:p>
            <a:pPr algn="just"/>
            <a:r>
              <a:rPr lang="it-IT" sz="1600">
                <a:latin typeface="Lato"/>
              </a:rPr>
              <a:t>GORIZIA Due auto e uno scooter sono andati a fuoco in un incendio scoppiato martedì sera, poco prima della mezzanotte, in un garage del nuovo complesso Ater di via del Carso, a Gorizia</a:t>
            </a:r>
            <a:r>
              <a:rPr lang="it-IT" sz="1600" smtClean="0">
                <a:latin typeface="Lato"/>
              </a:rPr>
              <a:t>.</a:t>
            </a:r>
          </a:p>
          <a:p>
            <a:pPr algn="just"/>
            <a:endParaRPr lang="it-IT" sz="1600">
              <a:latin typeface="Lato"/>
            </a:endParaRPr>
          </a:p>
          <a:p>
            <a:pPr algn="just"/>
            <a:r>
              <a:rPr lang="it-IT" sz="1600">
                <a:latin typeface="Lato"/>
              </a:rPr>
              <a:t>I vigili del fuoco hanno impiegato circa tre ore per spegnere il rogo e mettere in sicurezza l'area</a:t>
            </a:r>
            <a:r>
              <a:rPr lang="it-IT" sz="1600" smtClean="0">
                <a:latin typeface="Lato"/>
              </a:rPr>
              <a:t>.</a:t>
            </a:r>
          </a:p>
          <a:p>
            <a:pPr algn="just"/>
            <a:endParaRPr lang="it-IT" sz="1600">
              <a:latin typeface="Lato"/>
            </a:endParaRPr>
          </a:p>
          <a:p>
            <a:pPr algn="just"/>
            <a:r>
              <a:rPr lang="it-IT" sz="1600">
                <a:latin typeface="Lato"/>
              </a:rPr>
              <a:t>Al momento non si conosce la causa dell'incendio, che non ha provocato feriti, ma sono aperte tutte le ipotesi del caso.</a:t>
            </a:r>
            <a:endParaRPr lang="it-IT" sz="1600" b="0" i="0">
              <a:effectLst/>
              <a:latin typeface="Lato"/>
            </a:endParaRPr>
          </a:p>
        </p:txBody>
      </p:sp>
      <p:sp>
        <p:nvSpPr>
          <p:cNvPr id="4" name="AutoShape 4"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 name="AutoShape 8"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520144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86146" y="3236021"/>
            <a:ext cx="4364015" cy="17573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0" rIns="68580" bIns="334460" numCol="1" anchor="ctr" anchorCtr="0" compatLnSpc="1">
            <a:prstTxWarp prst="textNoShape">
              <a:avLst/>
            </a:prstTxWarp>
            <a:spAutoFit/>
          </a:bodyPr>
          <a:lstStyle/>
          <a:p>
            <a:pPr defTabSz="685800" eaLnBrk="0" fontAlgn="base" hangingPunct="0">
              <a:spcBef>
                <a:spcPct val="0"/>
              </a:spcBef>
              <a:spcAft>
                <a:spcPct val="0"/>
              </a:spcAft>
            </a:pPr>
            <a:r>
              <a:rPr lang="it-IT" altLang="it-IT" sz="1650" b="1">
                <a:solidFill>
                  <a:srgbClr val="444444"/>
                </a:solidFill>
                <a:latin typeface="Karla"/>
              </a:rPr>
              <a:t>Figure retoriche e pubblicità: il paradosso</a:t>
            </a:r>
          </a:p>
          <a:p>
            <a:pPr defTabSz="685800" eaLnBrk="0" fontAlgn="base" hangingPunct="0">
              <a:spcBef>
                <a:spcPct val="0"/>
              </a:spcBef>
              <a:spcAft>
                <a:spcPct val="0"/>
              </a:spcAft>
            </a:pPr>
            <a:r>
              <a:rPr lang="it-IT" altLang="it-IT" sz="825"/>
              <a:t>  </a:t>
            </a:r>
            <a:r>
              <a:rPr lang="it-IT" altLang="it-IT" sz="7575">
                <a:latin typeface="Arial" panose="020B0604020202020204" pitchFamily="34" charset="0"/>
              </a:rPr>
              <a:t> </a:t>
            </a:r>
            <a:endParaRPr lang="it-IT" altLang="it-IT" sz="1350">
              <a:latin typeface="Arial" panose="020B0604020202020204" pitchFamily="34" charset="0"/>
            </a:endParaRPr>
          </a:p>
        </p:txBody>
      </p:sp>
      <p:pic>
        <p:nvPicPr>
          <p:cNvPr id="1026" name="Picture 2" descr="https://www.perlaretorica.it/wp-content/uploads/2018/09/Fiat-500-paradosso-retorica-in-pubblict%C3%A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146" y="3892863"/>
            <a:ext cx="2978330" cy="21354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perlaretorica.it/wp-content/uploads/2020/01/per-la-retorica-testat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146" y="554586"/>
            <a:ext cx="6408504" cy="22043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crittieriscritti.files.wordpress.com/2014/09/festina-lent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6713" y="3892863"/>
            <a:ext cx="2247937" cy="225614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estina len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0173" y="4002158"/>
            <a:ext cx="2297409" cy="2026186"/>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6961628" y="2968299"/>
            <a:ext cx="1914853" cy="646331"/>
          </a:xfrm>
          <a:prstGeom prst="rect">
            <a:avLst/>
          </a:prstGeom>
        </p:spPr>
        <p:txBody>
          <a:bodyPr wrap="square">
            <a:spAutoFit/>
          </a:bodyPr>
          <a:lstStyle/>
          <a:p>
            <a:r>
              <a:rPr lang="it-IT">
                <a:latin typeface="Palatino Linotype" panose="02040502050505030304" pitchFamily="18" charset="0"/>
              </a:rPr>
              <a:t>σπεῦδε βραδέως</a:t>
            </a:r>
          </a:p>
          <a:p>
            <a:r>
              <a:rPr lang="it-IT" i="1">
                <a:latin typeface="Palatino Linotype" panose="02040502050505030304" pitchFamily="18" charset="0"/>
              </a:rPr>
              <a:t>festina lente</a:t>
            </a:r>
          </a:p>
        </p:txBody>
      </p:sp>
      <p:pic>
        <p:nvPicPr>
          <p:cNvPr id="1034" name="Picture 10" descr="Risultato immagini per augusto prima port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61628" y="554586"/>
            <a:ext cx="1714500" cy="2413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85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americanrhetoric.com/images/ARLogoTop100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7124" y="1033599"/>
            <a:ext cx="5322094" cy="14597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www.americanrhetoric.com/images/mlkihaveadreamcolorizedpubdom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3130" y="2493374"/>
            <a:ext cx="2986088" cy="3331028"/>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947692" y="2920095"/>
            <a:ext cx="2415438" cy="1131079"/>
          </a:xfrm>
          <a:prstGeom prst="rect">
            <a:avLst/>
          </a:prstGeom>
        </p:spPr>
        <p:txBody>
          <a:bodyPr wrap="square">
            <a:spAutoFit/>
          </a:bodyPr>
          <a:lstStyle/>
          <a:p>
            <a:r>
              <a:rPr lang="en-US" sz="1350" b="1">
                <a:solidFill>
                  <a:srgbClr val="000000"/>
                </a:solidFill>
                <a:latin typeface="Palatino Linotype" panose="02040502050505030304" pitchFamily="18" charset="0"/>
              </a:rPr>
              <a:t>Martin Luther King, Jr.</a:t>
            </a:r>
            <a:endParaRPr lang="en-US" sz="1350">
              <a:solidFill>
                <a:srgbClr val="000000"/>
              </a:solidFill>
              <a:latin typeface="Palatino Linotype" panose="02040502050505030304" pitchFamily="18" charset="0"/>
            </a:endParaRPr>
          </a:p>
          <a:p>
            <a:r>
              <a:rPr lang="en-US" sz="1350" b="1" i="1">
                <a:solidFill>
                  <a:srgbClr val="000000"/>
                </a:solidFill>
                <a:latin typeface="Palatino Linotype" panose="02040502050505030304" pitchFamily="18" charset="0"/>
              </a:rPr>
              <a:t>I Have a Dream</a:t>
            </a:r>
            <a:endParaRPr lang="en-US" sz="1350">
              <a:solidFill>
                <a:srgbClr val="000000"/>
              </a:solidFill>
              <a:latin typeface="Palatino Linotype" panose="02040502050505030304" pitchFamily="18" charset="0"/>
            </a:endParaRPr>
          </a:p>
          <a:p>
            <a:r>
              <a:rPr lang="en-US" sz="1350">
                <a:solidFill>
                  <a:srgbClr val="000000"/>
                </a:solidFill>
                <a:latin typeface="Palatino Linotype" panose="02040502050505030304" pitchFamily="18" charset="0"/>
              </a:rPr>
              <a:t>delivered 28 August 1963, </a:t>
            </a:r>
          </a:p>
          <a:p>
            <a:r>
              <a:rPr lang="en-US" sz="1350">
                <a:solidFill>
                  <a:srgbClr val="000000"/>
                </a:solidFill>
                <a:latin typeface="Palatino Linotype" panose="02040502050505030304" pitchFamily="18" charset="0"/>
              </a:rPr>
              <a:t>at the Lincoln Memorial, </a:t>
            </a:r>
          </a:p>
          <a:p>
            <a:r>
              <a:rPr lang="en-US" sz="1350">
                <a:solidFill>
                  <a:srgbClr val="000000"/>
                </a:solidFill>
                <a:latin typeface="Palatino Linotype" panose="02040502050505030304" pitchFamily="18" charset="0"/>
              </a:rPr>
              <a:t>Washington D.C.</a:t>
            </a:r>
          </a:p>
        </p:txBody>
      </p:sp>
    </p:spTree>
    <p:extLst>
      <p:ext uri="{BB962C8B-B14F-4D97-AF65-F5344CB8AC3E}">
        <p14:creationId xmlns:p14="http://schemas.microsoft.com/office/powerpoint/2010/main" val="1450924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6145" y="1068320"/>
            <a:ext cx="8729255" cy="4732065"/>
          </a:xfrm>
          <a:prstGeom prst="rect">
            <a:avLst/>
          </a:prstGeom>
        </p:spPr>
        <p:txBody>
          <a:bodyPr wrap="square">
            <a:spAutoFit/>
          </a:bodyPr>
          <a:lstStyle/>
          <a:p>
            <a:pPr algn="just"/>
            <a:r>
              <a:rPr lang="en-US" sz="1200">
                <a:solidFill>
                  <a:srgbClr val="000000"/>
                </a:solidFill>
                <a:latin typeface="Verdana" panose="020B0604030504040204" pitchFamily="34" charset="0"/>
              </a:rPr>
              <a:t>[…]</a:t>
            </a:r>
          </a:p>
          <a:p>
            <a:pPr algn="just"/>
            <a:r>
              <a:rPr lang="en-US" sz="1200">
                <a:solidFill>
                  <a:srgbClr val="000000"/>
                </a:solidFill>
                <a:latin typeface="Verdana" panose="020B0604030504040204" pitchFamily="34" charset="0"/>
              </a:rPr>
              <a:t>Let us not wallow in the valley of despair, I say to you today, my friends.</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And so even though we face the difficulties of today and tomorrow, I still have a dream. It is a dream deeply rooted in the American dream.</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this nation will rise up and live out the true meaning of its creed: "We hold these truths to be self-evident, that all men are created equal."</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on the red hills of Georgia, the sons of former slaves and the sons of former slave owners will be able to sit down together at the table of brotherhood.</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even the state of Mississippi, a state sweltering with the heat of injustice, sweltering with the heat of oppression, will be transformed into an oasis of freedom and justice.</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my four little children will one day live in a nation where they will not be judged by the color of their skin but by the content of their character.</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a:t>
            </a:r>
            <a:r>
              <a:rPr lang="en-US" sz="1200" i="1">
                <a:solidFill>
                  <a:srgbClr val="000000"/>
                </a:solidFill>
                <a:latin typeface="Verdana" panose="020B0604030504040204" pitchFamily="34" charset="0"/>
              </a:rPr>
              <a:t>dream</a:t>
            </a:r>
            <a:r>
              <a:rPr lang="en-US" sz="1200">
                <a:solidFill>
                  <a:srgbClr val="000000"/>
                </a:solidFill>
                <a:latin typeface="Verdana" panose="020B0604030504040204" pitchFamily="34" charset="0"/>
              </a:rPr>
              <a:t> today!</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down in Alabama, with its vicious racists, with its governor having his lips dripping with the words of "interposition" and "nullification" -- one day right there in Alabama little black boys and black girls will be able to join hands with little white boys and white girls as sisters and brothers.</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a:t>
            </a:r>
            <a:r>
              <a:rPr lang="en-US" sz="1200" i="1">
                <a:solidFill>
                  <a:srgbClr val="000000"/>
                </a:solidFill>
                <a:latin typeface="Verdana" panose="020B0604030504040204" pitchFamily="34" charset="0"/>
              </a:rPr>
              <a:t>dream</a:t>
            </a:r>
            <a:r>
              <a:rPr lang="en-US" sz="1200">
                <a:solidFill>
                  <a:srgbClr val="000000"/>
                </a:solidFill>
                <a:latin typeface="Verdana" panose="020B0604030504040204" pitchFamily="34" charset="0"/>
              </a:rPr>
              <a:t> today!</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every valley shall be exalted, and every hill and mountain shall be made low, the rough places will be made plain, and the crooked places will be made straight; "and the glory of the Lord shall be revealed and all flesh shall see it together.“</a:t>
            </a:r>
            <a:r>
              <a:rPr lang="it-IT" sz="1350"/>
              <a:t> </a:t>
            </a:r>
            <a:r>
              <a:rPr lang="it-IT" sz="1350">
                <a:solidFill>
                  <a:srgbClr val="C00000"/>
                </a:solidFill>
              </a:rPr>
              <a:t>(Isaiah 40:4-5)</a:t>
            </a:r>
            <a:endParaRPr lang="en-US" sz="1200">
              <a:solidFill>
                <a:srgbClr val="C00000"/>
              </a:solidFill>
              <a:latin typeface="Times New Roman" panose="02020603050405020304" pitchFamily="18" charset="0"/>
            </a:endParaRPr>
          </a:p>
          <a:p>
            <a:pPr algn="just"/>
            <a:r>
              <a:rPr lang="en-US" sz="1200">
                <a:solidFill>
                  <a:srgbClr val="000000"/>
                </a:solidFill>
                <a:latin typeface="Verdana" panose="020B0604030504040204" pitchFamily="34" charset="0"/>
              </a:rPr>
              <a:t>This is our hope, and this is the faith that I go back to the South with.</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With this faith, we will be able to hew out of the mountain of despair a stone of hope. With this faith, we will be able to transform the jangling discords of our nation into a beautiful symphony of brotherhood. With this faith, we will be able to work together, to pray together, to struggle together, to go to jail together, to stand up for freedom together, knowing that we will be free one day […].</a:t>
            </a:r>
            <a:endParaRPr lang="en-US" sz="12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793963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24000" y="1085177"/>
            <a:ext cx="5969000" cy="2801023"/>
          </a:xfrm>
          <a:prstGeom prst="rect">
            <a:avLst/>
          </a:prstGeom>
        </p:spPr>
        <p:txBody>
          <a:bodyPr wrap="square">
            <a:spAutoFit/>
          </a:bodyPr>
          <a:lstStyle/>
          <a:p>
            <a:pPr algn="just">
              <a:lnSpc>
                <a:spcPct val="107000"/>
              </a:lnSpc>
              <a:spcAft>
                <a:spcPts val="0"/>
              </a:spcAft>
            </a:pPr>
            <a:r>
              <a:rPr lang="it-IT" b="1" smtClean="0">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Obiettivi formativi </a:t>
            </a:r>
            <a:endParaRPr lang="it-IT" sz="1600" smtClean="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Formare </a:t>
            </a:r>
            <a:r>
              <a:rPr lang="it-IT" smtClean="0">
                <a:solidFill>
                  <a:srgbClr val="C00000"/>
                </a:solidFill>
                <a:latin typeface="Palatino Linotype" panose="02040502050505030304" pitchFamily="18" charset="0"/>
                <a:ea typeface="Times New Roman" panose="02020603050405020304" pitchFamily="18" charset="0"/>
                <a:cs typeface="Times New Roman" panose="02020603050405020304" pitchFamily="18" charset="0"/>
              </a:rPr>
              <a:t>conoscenze</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storico-culturali relativamente ai generi, ai contesti e alle pratiche della comunicazione oratoria a Roma in età tardo-repubblicana; sviluppare </a:t>
            </a:r>
            <a:r>
              <a:rPr lang="it-IT" smtClean="0">
                <a:solidFill>
                  <a:srgbClr val="C00000"/>
                </a:solidFill>
                <a:latin typeface="Palatino Linotype" panose="02040502050505030304" pitchFamily="18" charset="0"/>
                <a:ea typeface="Times New Roman" panose="02020603050405020304" pitchFamily="18" charset="0"/>
                <a:cs typeface="Times New Roman" panose="02020603050405020304" pitchFamily="18" charset="0"/>
              </a:rPr>
              <a:t>capacità</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di analisi retorica del discorso.</a:t>
            </a:r>
            <a:endParaRPr lang="it-IT" sz="160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b="1" smtClean="0">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Prerequisiti </a:t>
            </a:r>
            <a:endParaRPr lang="it-IT" sz="1600" smtClean="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Conoscenza elementare dei generi del discorso e delle principali figure retoriche.</a:t>
            </a:r>
            <a:endPar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3" name="CasellaDiTesto 2"/>
          <p:cNvSpPr txBox="1"/>
          <p:nvPr/>
        </p:nvSpPr>
        <p:spPr>
          <a:xfrm>
            <a:off x="1524000" y="4165600"/>
            <a:ext cx="7137400" cy="2538002"/>
          </a:xfrm>
          <a:prstGeom prst="rect">
            <a:avLst/>
          </a:prstGeom>
          <a:noFill/>
        </p:spPr>
        <p:txBody>
          <a:bodyPr wrap="square" rtlCol="0">
            <a:spAutoFit/>
          </a:bodyPr>
          <a:lstStyle/>
          <a:p>
            <a:pPr algn="just">
              <a:lnSpc>
                <a:spcPct val="107000"/>
              </a:lnSpc>
              <a:spcAft>
                <a:spcPts val="0"/>
              </a:spcAft>
            </a:pPr>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Contenuti </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 </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parte (30 ore): Aspetti istituzionali (Elementi di retorica antica; contesti dell’oratoria romana; </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l’educazione </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 Roma; caratteri dell’oratoria romana).</a:t>
            </a:r>
          </a:p>
          <a:p>
            <a:pPr algn="just">
              <a:lnSpc>
                <a:spcPts val="2250"/>
              </a:lnSpc>
              <a:spcAft>
                <a:spcPts val="2700"/>
              </a:spcAft>
            </a:pP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II parte (15 ore): L’orazione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di Cicerone.</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endParaRPr lang="it-IT"/>
          </a:p>
        </p:txBody>
      </p:sp>
      <p:sp>
        <p:nvSpPr>
          <p:cNvPr id="4" name="CasellaDiTesto 3"/>
          <p:cNvSpPr txBox="1"/>
          <p:nvPr/>
        </p:nvSpPr>
        <p:spPr>
          <a:xfrm>
            <a:off x="660400" y="546100"/>
            <a:ext cx="3055645" cy="400110"/>
          </a:xfrm>
          <a:prstGeom prst="rect">
            <a:avLst/>
          </a:prstGeom>
          <a:noFill/>
        </p:spPr>
        <p:txBody>
          <a:bodyPr wrap="none" rtlCol="0">
            <a:spAutoFit/>
          </a:bodyPr>
          <a:lstStyle/>
          <a:p>
            <a:r>
              <a:rPr lang="it-IT" sz="2000" b="1" cap="small" smtClean="0">
                <a:latin typeface="Palatino Linotype" panose="02040502050505030304" pitchFamily="18" charset="0"/>
              </a:rPr>
              <a:t>Programma del Corso</a:t>
            </a:r>
            <a:endParaRPr lang="it-IT" sz="2000" b="1" cap="small">
              <a:latin typeface="Palatino Linotype" panose="02040502050505030304" pitchFamily="18" charset="0"/>
            </a:endParaRPr>
          </a:p>
        </p:txBody>
      </p:sp>
    </p:spTree>
    <p:extLst>
      <p:ext uri="{BB962C8B-B14F-4D97-AF65-F5344CB8AC3E}">
        <p14:creationId xmlns:p14="http://schemas.microsoft.com/office/powerpoint/2010/main" val="323631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 y="165100"/>
            <a:ext cx="8724900" cy="6878806"/>
          </a:xfrm>
          <a:prstGeom prst="rect">
            <a:avLst/>
          </a:prstGeom>
        </p:spPr>
        <p:txBody>
          <a:bodyPr wrap="square">
            <a:spAutoFit/>
          </a:bodyPr>
          <a:lstStyle/>
          <a:p>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Testi di riferimento </a:t>
            </a:r>
            <a:endParaRPr lang="it-IT">
              <a:latin typeface="Calibri" panose="020F0502020204030204" pitchFamily="34" charset="0"/>
              <a:ea typeface="Calibri" panose="020F0502020204030204" pitchFamily="34" charset="0"/>
              <a:cs typeface="Times New Roman" panose="02020603050405020304" pitchFamily="18" charset="0"/>
            </a:endParaRPr>
          </a:p>
          <a:p>
            <a:endPar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endParaRPr>
          </a:p>
          <a:p>
            <a:r>
              <a:rPr lang="it-IT" b="1">
                <a:latin typeface="Palatino Linotype" panose="02040502050505030304" pitchFamily="18" charset="0"/>
                <a:ea typeface="Times New Roman" panose="02020603050405020304" pitchFamily="18" charset="0"/>
                <a:cs typeface="Times New Roman" panose="02020603050405020304" pitchFamily="18" charset="0"/>
              </a:rPr>
              <a:t>Prima parte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Bibliografia</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 Narducci,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Eloquenza, retorica, filosofia nel “De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saggio premesso a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E. N., Milano, BUR, 1994 (o edizioni successive), p. 5-115; A. Cavarzere,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Oratoria a Roma. Storia di un genere pragmatico</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Roma, Carocci, 2000.</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Testi latini da leggere in traduzione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presentare, commentare: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(edizione libera); Plinio il Giovane,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Panegirico a Traiano</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(edizione libera).</a:t>
            </a:r>
          </a:p>
          <a:p>
            <a:pPr>
              <a:lnSpc>
                <a:spcPct val="150000"/>
              </a:lnSpc>
            </a:pPr>
            <a:endParaRPr lang="it-IT">
              <a:latin typeface="Calibri" panose="020F0502020204030204" pitchFamily="34" charset="0"/>
              <a:ea typeface="Calibri" panose="020F0502020204030204" pitchFamily="34" charset="0"/>
              <a:cs typeface="Times New Roman" panose="02020603050405020304" pitchFamily="18" charset="0"/>
            </a:endParaRPr>
          </a:p>
          <a:p>
            <a:r>
              <a:rPr lang="it-IT" u="sng">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Manuali consigliati</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a:t>
            </a:r>
          </a:p>
          <a:p>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H. Lausberg, </a:t>
            </a:r>
            <a:r>
              <a:rPr lang="it-IT" i="1">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Elementi di Retorica</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 Bologna, Il Mulino, trad. ital. 1969 (o edd. successive) oppure</a:t>
            </a:r>
          </a:p>
          <a:p>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B. Mortara Garavelli, </a:t>
            </a:r>
            <a:r>
              <a:rPr lang="it-IT" i="1">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Manuale di Retorica</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 Milano, Bompiani, 1988 (o edd. successive).</a:t>
            </a:r>
          </a:p>
          <a:p>
            <a:endParaRPr lang="it-IT">
              <a:latin typeface="Calibri" panose="020F0502020204030204" pitchFamily="34" charset="0"/>
              <a:ea typeface="Calibri" panose="020F0502020204030204" pitchFamily="34" charset="0"/>
              <a:cs typeface="Times New Roman" panose="02020603050405020304" pitchFamily="18" charset="0"/>
            </a:endParaRPr>
          </a:p>
          <a:p>
            <a:r>
              <a:rPr lang="it-IT" b="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Seconda parte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Bibliografia</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 Fedeli,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Un cadavere eccellente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saggio premesso a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In difesa di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P.F., Marsilio, Venezia 1990 (o edizioni successive), p. 9-39.</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Testi latini da leggere in traduzione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presentare, commentare</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Cicerone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In difesa di Milone (Pro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 Fedeli, </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Venezia, Marsilio, 1990 [o </a:t>
            </a:r>
            <a:r>
              <a:rPr lang="it-IT" smtClean="0">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edizioni successive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t>
            </a:r>
          </a:p>
          <a:p>
            <a:endPar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34347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36600" y="2120900"/>
            <a:ext cx="7962900" cy="3785652"/>
          </a:xfrm>
          <a:prstGeom prst="rect">
            <a:avLst/>
          </a:prstGeom>
          <a:noFill/>
        </p:spPr>
        <p:txBody>
          <a:bodyPr wrap="square" rtlCol="0">
            <a:spAutoFit/>
          </a:bodyPr>
          <a:lstStyle/>
          <a:p>
            <a:r>
              <a:rPr lang="it-IT" sz="2400" cap="small" smtClean="0">
                <a:solidFill>
                  <a:srgbClr val="C00000"/>
                </a:solidFill>
                <a:latin typeface="Palatino Linotype" panose="02040502050505030304" pitchFamily="18" charset="0"/>
              </a:rPr>
              <a:t>ESERCIZIO</a:t>
            </a:r>
          </a:p>
          <a:p>
            <a:endParaRPr lang="it-IT" sz="2400" cap="small">
              <a:solidFill>
                <a:srgbClr val="C00000"/>
              </a:solidFill>
              <a:latin typeface="Palatino Linotype" panose="02040502050505030304" pitchFamily="18" charset="0"/>
            </a:endParaRPr>
          </a:p>
          <a:p>
            <a:r>
              <a:rPr lang="it-IT" sz="2400">
                <a:latin typeface="Palatino Linotype" panose="02040502050505030304" pitchFamily="18" charset="0"/>
              </a:rPr>
              <a:t>t</a:t>
            </a:r>
            <a:r>
              <a:rPr lang="it-IT" sz="2400" smtClean="0">
                <a:latin typeface="Palatino Linotype" panose="02040502050505030304" pitchFamily="18" charset="0"/>
              </a:rPr>
              <a:t>rasformate il seguente enunciato in una espressione retoricamente efficace:</a:t>
            </a:r>
          </a:p>
          <a:p>
            <a:r>
              <a:rPr lang="it-IT" sz="2400" smtClean="0">
                <a:latin typeface="Palatino Linotype" panose="02040502050505030304" pitchFamily="18" charset="0"/>
              </a:rPr>
              <a:t> </a:t>
            </a:r>
          </a:p>
          <a:p>
            <a:r>
              <a:rPr lang="it-IT" sz="2400" i="1" smtClean="0">
                <a:latin typeface="Palatino Linotype" panose="02040502050505030304" pitchFamily="18" charset="0"/>
              </a:rPr>
              <a:t>Non c’è confronto tra vedere un film al cinema e vederlo alla televisione o sul computer</a:t>
            </a:r>
          </a:p>
          <a:p>
            <a:endParaRPr lang="it-IT" sz="2400" smtClean="0">
              <a:latin typeface="Palatino Linotype" panose="02040502050505030304" pitchFamily="18" charset="0"/>
            </a:endParaRPr>
          </a:p>
          <a:p>
            <a:endParaRPr lang="it-IT" sz="2400">
              <a:latin typeface="Palatino Linotype" panose="02040502050505030304" pitchFamily="18" charset="0"/>
            </a:endParaRPr>
          </a:p>
          <a:p>
            <a:endParaRPr lang="it-IT" sz="2400">
              <a:latin typeface="Palatino Linotype" panose="02040502050505030304" pitchFamily="18" charset="0"/>
            </a:endParaRPr>
          </a:p>
        </p:txBody>
      </p:sp>
    </p:spTree>
    <p:extLst>
      <p:ext uri="{BB962C8B-B14F-4D97-AF65-F5344CB8AC3E}">
        <p14:creationId xmlns:p14="http://schemas.microsoft.com/office/powerpoint/2010/main" val="2631665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0528" y="2634095"/>
            <a:ext cx="4695381" cy="1061829"/>
          </a:xfrm>
          <a:prstGeom prst="rect">
            <a:avLst/>
          </a:prstGeom>
          <a:noFill/>
        </p:spPr>
        <p:txBody>
          <a:bodyPr wrap="square" rtlCol="0">
            <a:spAutoFit/>
          </a:bodyPr>
          <a:lstStyle/>
          <a:p>
            <a:pPr algn="ctr"/>
            <a:r>
              <a:rPr lang="it-IT" sz="2100">
                <a:latin typeface="Palatino Linotype" panose="02040502050505030304" pitchFamily="18" charset="0"/>
              </a:rPr>
              <a:t>LEZIONE </a:t>
            </a:r>
            <a:r>
              <a:rPr lang="it-IT" sz="2100" smtClean="0">
                <a:latin typeface="Palatino Linotype" panose="02040502050505030304" pitchFamily="18" charset="0"/>
              </a:rPr>
              <a:t>1</a:t>
            </a:r>
            <a:endParaRPr lang="it-IT" sz="2100">
              <a:latin typeface="Palatino Linotype" panose="02040502050505030304" pitchFamily="18" charset="0"/>
            </a:endParaRPr>
          </a:p>
          <a:p>
            <a:pPr algn="ctr"/>
            <a:r>
              <a:rPr lang="it-IT" sz="2100">
                <a:latin typeface="Palatino Linotype" panose="02040502050505030304" pitchFamily="18" charset="0"/>
              </a:rPr>
              <a:t>Introduzione al Corso</a:t>
            </a:r>
          </a:p>
          <a:p>
            <a:pPr algn="ctr"/>
            <a:r>
              <a:rPr lang="it-IT" sz="2100">
                <a:latin typeface="Palatino Linotype" panose="02040502050505030304" pitchFamily="18" charset="0"/>
              </a:rPr>
              <a:t>(prima parte)</a:t>
            </a:r>
          </a:p>
        </p:txBody>
      </p:sp>
    </p:spTree>
    <p:extLst>
      <p:ext uri="{BB962C8B-B14F-4D97-AF65-F5344CB8AC3E}">
        <p14:creationId xmlns:p14="http://schemas.microsoft.com/office/powerpoint/2010/main" val="687410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03300" y="1886010"/>
            <a:ext cx="7518399" cy="1600438"/>
          </a:xfrm>
          <a:prstGeom prst="rect">
            <a:avLst/>
          </a:prstGeom>
          <a:noFill/>
        </p:spPr>
        <p:txBody>
          <a:bodyPr wrap="square" rtlCol="0">
            <a:spAutoFit/>
          </a:bodyPr>
          <a:lstStyle/>
          <a:p>
            <a:endParaRPr lang="it-IT" sz="2000">
              <a:latin typeface="Palatino Linotype" panose="02040502050505030304" pitchFamily="18" charset="0"/>
            </a:endParaRPr>
          </a:p>
          <a:p>
            <a:endParaRPr lang="it-IT" sz="2000">
              <a:latin typeface="Palatino Linotype" panose="02040502050505030304" pitchFamily="18" charset="0"/>
            </a:endParaRPr>
          </a:p>
          <a:p>
            <a:endParaRPr lang="it-IT" sz="2000">
              <a:latin typeface="Palatino Linotype" panose="02040502050505030304" pitchFamily="18" charset="0"/>
            </a:endParaRPr>
          </a:p>
          <a:p>
            <a:endParaRPr lang="it-IT" sz="2000" smtClean="0">
              <a:latin typeface="Palatino Linotype" panose="02040502050505030304" pitchFamily="18" charset="0"/>
            </a:endParaRPr>
          </a:p>
          <a:p>
            <a:endParaRPr lang="it-IT"/>
          </a:p>
        </p:txBody>
      </p:sp>
      <p:sp>
        <p:nvSpPr>
          <p:cNvPr id="8" name="CasellaDiTesto 7"/>
          <p:cNvSpPr txBox="1"/>
          <p:nvPr/>
        </p:nvSpPr>
        <p:spPr>
          <a:xfrm>
            <a:off x="1295399" y="1023659"/>
            <a:ext cx="7366119" cy="707886"/>
          </a:xfrm>
          <a:prstGeom prst="rect">
            <a:avLst/>
          </a:prstGeom>
          <a:noFill/>
        </p:spPr>
        <p:txBody>
          <a:bodyPr wrap="none" rtlCol="0">
            <a:spAutoFit/>
          </a:bodyPr>
          <a:lstStyle/>
          <a:p>
            <a:r>
              <a:rPr lang="it-IT" sz="2000">
                <a:latin typeface="Palatino Linotype" panose="02040502050505030304" pitchFamily="18" charset="0"/>
              </a:rPr>
              <a:t>Non sempre possiamo comprendere i sentimenti con la ragione</a:t>
            </a:r>
          </a:p>
          <a:p>
            <a:endParaRPr lang="it-IT" sz="2000"/>
          </a:p>
        </p:txBody>
      </p:sp>
      <p:sp>
        <p:nvSpPr>
          <p:cNvPr id="9" name="CasellaDiTesto 8"/>
          <p:cNvSpPr txBox="1"/>
          <p:nvPr/>
        </p:nvSpPr>
        <p:spPr>
          <a:xfrm>
            <a:off x="1292193" y="1946126"/>
            <a:ext cx="7369325" cy="1292662"/>
          </a:xfrm>
          <a:prstGeom prst="rect">
            <a:avLst/>
          </a:prstGeom>
          <a:noFill/>
        </p:spPr>
        <p:txBody>
          <a:bodyPr wrap="none" rtlCol="0">
            <a:spAutoFit/>
          </a:bodyPr>
          <a:lstStyle/>
          <a:p>
            <a:r>
              <a:rPr lang="it-IT" sz="2000" smtClean="0">
                <a:latin typeface="Palatino Linotype" panose="02040502050505030304" pitchFamily="18" charset="0"/>
              </a:rPr>
              <a:t>Con la ragione non sempre possiamo comprendere i sentimenti</a:t>
            </a:r>
          </a:p>
          <a:p>
            <a:endParaRPr lang="it-IT" sz="2000" smtClean="0">
              <a:latin typeface="Palatino Linotype" panose="02040502050505030304" pitchFamily="18" charset="0"/>
            </a:endParaRPr>
          </a:p>
          <a:p>
            <a:r>
              <a:rPr lang="it-IT" sz="2000" smtClean="0">
                <a:latin typeface="Palatino Linotype" panose="02040502050505030304" pitchFamily="18" charset="0"/>
              </a:rPr>
              <a:t>I sentimenti non sempre possiamo comprenderli con la ragione</a:t>
            </a:r>
          </a:p>
          <a:p>
            <a:endParaRPr lang="it-IT"/>
          </a:p>
        </p:txBody>
      </p:sp>
      <p:sp>
        <p:nvSpPr>
          <p:cNvPr id="10" name="CasellaDiTesto 9"/>
          <p:cNvSpPr txBox="1"/>
          <p:nvPr/>
        </p:nvSpPr>
        <p:spPr>
          <a:xfrm>
            <a:off x="1292193" y="3390727"/>
            <a:ext cx="8403242" cy="707886"/>
          </a:xfrm>
          <a:prstGeom prst="rect">
            <a:avLst/>
          </a:prstGeom>
          <a:noFill/>
        </p:spPr>
        <p:txBody>
          <a:bodyPr wrap="square" rtlCol="0">
            <a:spAutoFit/>
          </a:bodyPr>
          <a:lstStyle/>
          <a:p>
            <a:r>
              <a:rPr lang="it-IT" sz="2000">
                <a:latin typeface="Palatino Linotype" panose="02040502050505030304" pitchFamily="18" charset="0"/>
              </a:rPr>
              <a:t>Non sempre con la ragione possiamo comprendere i sentimenti</a:t>
            </a:r>
          </a:p>
          <a:p>
            <a:endParaRPr lang="it-IT" sz="2000">
              <a:latin typeface="Palatino Linotype" panose="02040502050505030304" pitchFamily="18" charset="0"/>
            </a:endParaRPr>
          </a:p>
        </p:txBody>
      </p:sp>
      <p:sp>
        <p:nvSpPr>
          <p:cNvPr id="11" name="CasellaDiTesto 10"/>
          <p:cNvSpPr txBox="1"/>
          <p:nvPr/>
        </p:nvSpPr>
        <p:spPr>
          <a:xfrm>
            <a:off x="1292193" y="4262269"/>
            <a:ext cx="7736285" cy="984885"/>
          </a:xfrm>
          <a:prstGeom prst="rect">
            <a:avLst/>
          </a:prstGeom>
          <a:noFill/>
        </p:spPr>
        <p:txBody>
          <a:bodyPr wrap="none" rtlCol="0">
            <a:spAutoFit/>
          </a:bodyPr>
          <a:lstStyle/>
          <a:p>
            <a:r>
              <a:rPr lang="it-IT" sz="2000">
                <a:latin typeface="Palatino Linotype" panose="02040502050505030304" pitchFamily="18" charset="0"/>
              </a:rPr>
              <a:t>Il cuore ha le sue ragioni che la ragione non conosce (</a:t>
            </a:r>
            <a:r>
              <a:rPr lang="it-IT" sz="2000" smtClean="0">
                <a:latin typeface="Palatino Linotype" panose="02040502050505030304" pitchFamily="18" charset="0"/>
              </a:rPr>
              <a:t>Blaise </a:t>
            </a:r>
            <a:r>
              <a:rPr lang="it-IT" sz="2000">
                <a:latin typeface="Palatino Linotype" panose="02040502050505030304" pitchFamily="18" charset="0"/>
              </a:rPr>
              <a:t>Pascal)</a:t>
            </a:r>
          </a:p>
          <a:p>
            <a:r>
              <a:rPr lang="it-IT" sz="2000" smtClean="0">
                <a:latin typeface="Palatino Linotype" panose="02040502050505030304" pitchFamily="18" charset="0"/>
              </a:rPr>
              <a:t>[</a:t>
            </a:r>
            <a:r>
              <a:rPr lang="it-IT" sz="2000" i="1">
                <a:latin typeface="Palatino Linotype" panose="02040502050505030304" pitchFamily="18" charset="0"/>
              </a:rPr>
              <a:t>Le coeur a ses raisons que la raison ne connaî</a:t>
            </a:r>
            <a:r>
              <a:rPr lang="it-IT" sz="2000" i="1">
                <a:latin typeface="Palatino Linotype" panose="02040502050505030304" pitchFamily="18" charset="0"/>
                <a:cs typeface="Calibri" panose="020F0502020204030204" pitchFamily="34" charset="0"/>
              </a:rPr>
              <a:t>t pas</a:t>
            </a:r>
            <a:r>
              <a:rPr lang="it-IT" sz="2000">
                <a:latin typeface="Palatino Linotype" panose="02040502050505030304" pitchFamily="18" charset="0"/>
                <a:cs typeface="Calibri" panose="020F0502020204030204" pitchFamily="34" charset="0"/>
              </a:rPr>
              <a:t>]</a:t>
            </a:r>
          </a:p>
          <a:p>
            <a:endParaRPr lang="it-IT"/>
          </a:p>
        </p:txBody>
      </p:sp>
    </p:spTree>
    <p:extLst>
      <p:ext uri="{BB962C8B-B14F-4D97-AF65-F5344CB8AC3E}">
        <p14:creationId xmlns:p14="http://schemas.microsoft.com/office/powerpoint/2010/main" val="261130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38155" y="1319349"/>
            <a:ext cx="2520242" cy="646331"/>
          </a:xfrm>
          <a:prstGeom prst="rect">
            <a:avLst/>
          </a:prstGeom>
          <a:noFill/>
        </p:spPr>
        <p:txBody>
          <a:bodyPr wrap="none" rtlCol="0">
            <a:spAutoFit/>
          </a:bodyPr>
          <a:lstStyle/>
          <a:p>
            <a:r>
              <a:rPr lang="it-IT" smtClean="0">
                <a:latin typeface="Palatino Linotype" panose="02040502050505030304" pitchFamily="18" charset="0"/>
              </a:rPr>
              <a:t>Lavinia è una ragazza</a:t>
            </a:r>
          </a:p>
          <a:p>
            <a:r>
              <a:rPr lang="it-IT" smtClean="0">
                <a:latin typeface="Palatino Linotype" panose="02040502050505030304" pitchFamily="18" charset="0"/>
              </a:rPr>
              <a:t>gentile sensibile buona</a:t>
            </a:r>
          </a:p>
        </p:txBody>
      </p:sp>
      <p:sp>
        <p:nvSpPr>
          <p:cNvPr id="3" name="CasellaDiTesto 2"/>
          <p:cNvSpPr txBox="1"/>
          <p:nvPr/>
        </p:nvSpPr>
        <p:spPr>
          <a:xfrm>
            <a:off x="2938155" y="2440523"/>
            <a:ext cx="2787943" cy="369332"/>
          </a:xfrm>
          <a:prstGeom prst="rect">
            <a:avLst/>
          </a:prstGeom>
          <a:noFill/>
        </p:spPr>
        <p:txBody>
          <a:bodyPr wrap="none" rtlCol="0">
            <a:spAutoFit/>
          </a:bodyPr>
          <a:lstStyle/>
          <a:p>
            <a:r>
              <a:rPr lang="it-IT">
                <a:latin typeface="Palatino Linotype" panose="02040502050505030304" pitchFamily="18" charset="0"/>
              </a:rPr>
              <a:t>g</a:t>
            </a:r>
            <a:r>
              <a:rPr lang="it-IT" smtClean="0">
                <a:latin typeface="Palatino Linotype" panose="02040502050505030304" pitchFamily="18" charset="0"/>
              </a:rPr>
              <a:t>entile intelligente buona</a:t>
            </a:r>
            <a:endParaRPr lang="it-IT">
              <a:latin typeface="Palatino Linotype" panose="02040502050505030304" pitchFamily="18" charset="0"/>
            </a:endParaRPr>
          </a:p>
        </p:txBody>
      </p:sp>
      <p:sp>
        <p:nvSpPr>
          <p:cNvPr id="4" name="CasellaDiTesto 3"/>
          <p:cNvSpPr txBox="1"/>
          <p:nvPr/>
        </p:nvSpPr>
        <p:spPr>
          <a:xfrm>
            <a:off x="2938155" y="3284698"/>
            <a:ext cx="2936253" cy="369332"/>
          </a:xfrm>
          <a:prstGeom prst="rect">
            <a:avLst/>
          </a:prstGeom>
          <a:noFill/>
        </p:spPr>
        <p:txBody>
          <a:bodyPr wrap="none" rtlCol="0">
            <a:spAutoFit/>
          </a:bodyPr>
          <a:lstStyle/>
          <a:p>
            <a:r>
              <a:rPr lang="it-IT">
                <a:latin typeface="Palatino Linotype" panose="02040502050505030304" pitchFamily="18" charset="0"/>
              </a:rPr>
              <a:t>s</a:t>
            </a:r>
            <a:r>
              <a:rPr lang="it-IT" smtClean="0">
                <a:latin typeface="Palatino Linotype" panose="02040502050505030304" pitchFamily="18" charset="0"/>
              </a:rPr>
              <a:t>veglia fine dolce modesta </a:t>
            </a:r>
            <a:endParaRPr lang="it-IT">
              <a:latin typeface="Palatino Linotype" panose="02040502050505030304" pitchFamily="18" charset="0"/>
            </a:endParaRPr>
          </a:p>
        </p:txBody>
      </p:sp>
      <p:sp>
        <p:nvSpPr>
          <p:cNvPr id="5" name="CasellaDiTesto 4"/>
          <p:cNvSpPr txBox="1"/>
          <p:nvPr/>
        </p:nvSpPr>
        <p:spPr>
          <a:xfrm>
            <a:off x="2938155" y="4182910"/>
            <a:ext cx="2137124" cy="369332"/>
          </a:xfrm>
          <a:prstGeom prst="rect">
            <a:avLst/>
          </a:prstGeom>
          <a:noFill/>
        </p:spPr>
        <p:txBody>
          <a:bodyPr wrap="none" rtlCol="0">
            <a:spAutoFit/>
          </a:bodyPr>
          <a:lstStyle/>
          <a:p>
            <a:r>
              <a:rPr lang="it-IT" smtClean="0">
                <a:latin typeface="Palatino Linotype" panose="02040502050505030304" pitchFamily="18" charset="0"/>
              </a:rPr>
              <a:t>anemoni viole lillà </a:t>
            </a:r>
            <a:endParaRPr lang="it-IT">
              <a:latin typeface="Palatino Linotype" panose="02040502050505030304" pitchFamily="18" charset="0"/>
            </a:endParaRPr>
          </a:p>
        </p:txBody>
      </p:sp>
    </p:spTree>
    <p:extLst>
      <p:ext uri="{BB962C8B-B14F-4D97-AF65-F5344CB8AC3E}">
        <p14:creationId xmlns:p14="http://schemas.microsoft.com/office/powerpoint/2010/main" val="2021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75657" y="2022269"/>
            <a:ext cx="6377940" cy="3483069"/>
          </a:xfrm>
          <a:prstGeom prst="rect">
            <a:avLst/>
          </a:prstGeom>
        </p:spPr>
        <p:txBody>
          <a:bodyPr wrap="square">
            <a:spAutoFit/>
          </a:bodyPr>
          <a:lstStyle/>
          <a:p>
            <a:pPr algn="just">
              <a:lnSpc>
                <a:spcPct val="107000"/>
              </a:lnSpc>
              <a:spcAft>
                <a:spcPts val="600"/>
              </a:spcAft>
            </a:pPr>
            <a:r>
              <a:rPr lang="it-IT" sz="1350" b="1" cap="small">
                <a:latin typeface="Palatino Linotype" panose="02040502050505030304" pitchFamily="18" charset="0"/>
                <a:ea typeface="Calibri" panose="020F0502020204030204" pitchFamily="34" charset="0"/>
                <a:cs typeface="Times New Roman" panose="02020603050405020304" pitchFamily="18" charset="0"/>
              </a:rPr>
              <a:t>Definizione 1</a:t>
            </a:r>
          </a:p>
          <a:p>
            <a:pPr algn="just">
              <a:lnSpc>
                <a:spcPct val="107000"/>
              </a:lnSpc>
              <a:spcAft>
                <a:spcPts val="600"/>
              </a:spcAft>
            </a:pPr>
            <a:r>
              <a:rPr lang="it-IT" sz="1350">
                <a:latin typeface="Palatino Linotype" panose="02040502050505030304" pitchFamily="18" charset="0"/>
                <a:ea typeface="Calibri" panose="020F0502020204030204" pitchFamily="34" charset="0"/>
                <a:cs typeface="Times New Roman" panose="02020603050405020304" pitchFamily="18" charset="0"/>
              </a:rPr>
              <a:t>G. Devoto - G.C. Oli, </a:t>
            </a:r>
            <a:r>
              <a:rPr lang="it-IT" sz="1350" i="1">
                <a:latin typeface="Palatino Linotype" panose="02040502050505030304" pitchFamily="18" charset="0"/>
                <a:ea typeface="Calibri" panose="020F0502020204030204" pitchFamily="34" charset="0"/>
                <a:cs typeface="Times New Roman" panose="02020603050405020304" pitchFamily="18" charset="0"/>
              </a:rPr>
              <a:t>Dizionario della lingua italiana</a:t>
            </a:r>
            <a:r>
              <a:rPr lang="it-IT" sz="1350">
                <a:latin typeface="Palatino Linotype" panose="02040502050505030304" pitchFamily="18" charset="0"/>
                <a:ea typeface="Calibri" panose="020F0502020204030204" pitchFamily="34" charset="0"/>
                <a:cs typeface="Times New Roman" panose="02020603050405020304" pitchFamily="18" charset="0"/>
              </a:rPr>
              <a:t>, Firenze 1990.</a:t>
            </a:r>
          </a:p>
          <a:p>
            <a:pPr algn="just">
              <a:lnSpc>
                <a:spcPct val="107000"/>
              </a:lnSpc>
              <a:spcAft>
                <a:spcPts val="600"/>
              </a:spcAft>
            </a:pPr>
            <a:endParaRPr lang="it-IT" sz="135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sz="1350" b="1">
                <a:latin typeface="Palatino Linotype" panose="02040502050505030304" pitchFamily="18" charset="0"/>
                <a:ea typeface="Calibri" panose="020F0502020204030204" pitchFamily="34" charset="0"/>
                <a:cs typeface="Times New Roman" panose="02020603050405020304" pitchFamily="18" charset="0"/>
              </a:rPr>
              <a:t>retòrica</a:t>
            </a:r>
            <a:r>
              <a:rPr lang="it-IT" sz="1350">
                <a:latin typeface="Palatino Linotype" panose="02040502050505030304" pitchFamily="18" charset="0"/>
                <a:ea typeface="Calibri" panose="020F0502020204030204" pitchFamily="34" charset="0"/>
                <a:cs typeface="Times New Roman" panose="02020603050405020304" pitchFamily="18" charset="0"/>
              </a:rPr>
              <a:t> (o </a:t>
            </a:r>
            <a:r>
              <a:rPr lang="it-IT" sz="1350" i="1">
                <a:latin typeface="Palatino Linotype" panose="02040502050505030304" pitchFamily="18" charset="0"/>
                <a:ea typeface="Calibri" panose="020F0502020204030204" pitchFamily="34" charset="0"/>
                <a:cs typeface="Times New Roman" panose="02020603050405020304" pitchFamily="18" charset="0"/>
              </a:rPr>
              <a:t>rettorica</a:t>
            </a:r>
            <a:r>
              <a:rPr lang="it-IT" sz="1350">
                <a:latin typeface="Palatino Linotype" panose="02040502050505030304" pitchFamily="18" charset="0"/>
                <a:ea typeface="Calibri" panose="020F0502020204030204" pitchFamily="34" charset="0"/>
                <a:cs typeface="Times New Roman" panose="02020603050405020304" pitchFamily="18" charset="0"/>
              </a:rPr>
              <a:t>)  s.f. </a:t>
            </a:r>
            <a:r>
              <a:rPr lang="it-IT" sz="1350" b="1" i="1">
                <a:latin typeface="Palatino Linotype" panose="02040502050505030304" pitchFamily="18" charset="0"/>
                <a:ea typeface="Calibri" panose="020F0502020204030204" pitchFamily="34" charset="0"/>
                <a:cs typeface="Times New Roman" panose="02020603050405020304" pitchFamily="18" charset="0"/>
              </a:rPr>
              <a:t>1.</a:t>
            </a:r>
            <a:r>
              <a:rPr lang="it-IT" sz="1350">
                <a:latin typeface="Palatino Linotype" panose="02040502050505030304" pitchFamily="18" charset="0"/>
                <a:ea typeface="Calibri" panose="020F0502020204030204" pitchFamily="34" charset="0"/>
                <a:cs typeface="Times New Roman" panose="02020603050405020304" pitchFamily="18" charset="0"/>
              </a:rPr>
              <a:t> L’eloquenza come </a:t>
            </a:r>
            <a:r>
              <a:rPr lang="it-IT" sz="1350" b="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disciplina</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del parlare o dello scrivere</a:t>
            </a:r>
            <a:r>
              <a:rPr lang="it-IT" sz="1350">
                <a:latin typeface="Palatino Linotype" panose="02040502050505030304" pitchFamily="18" charset="0"/>
                <a:ea typeface="Calibri" panose="020F0502020204030204" pitchFamily="34" charset="0"/>
                <a:cs typeface="Times New Roman" panose="02020603050405020304" pitchFamily="18" charset="0"/>
              </a:rPr>
              <a:t>, fondamento di gran parte dell’educazione letteraria dall’antichità classica fino a un’età molto recente (</a:t>
            </a:r>
            <a:r>
              <a:rPr lang="it-IT" sz="1350" i="1">
                <a:latin typeface="Palatino Linotype" panose="02040502050505030304" pitchFamily="18" charset="0"/>
                <a:ea typeface="Calibri" panose="020F0502020204030204" pitchFamily="34" charset="0"/>
                <a:cs typeface="Times New Roman" panose="02020603050405020304" pitchFamily="18" charset="0"/>
              </a:rPr>
              <a:t>la r. greca, romana</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i="1">
                <a:latin typeface="Palatino Linotype" panose="02040502050505030304" pitchFamily="18" charset="0"/>
                <a:ea typeface="Calibri" panose="020F0502020204030204" pitchFamily="34" charset="0"/>
                <a:cs typeface="Times New Roman" panose="02020603050405020304" pitchFamily="18" charset="0"/>
              </a:rPr>
              <a:t>, maestro di r.</a:t>
            </a:r>
            <a:r>
              <a:rPr lang="it-IT" sz="1350">
                <a:latin typeface="Palatino Linotype" panose="02040502050505030304" pitchFamily="18" charset="0"/>
                <a:ea typeface="Calibri" panose="020F0502020204030204" pitchFamily="34" charset="0"/>
                <a:cs typeface="Times New Roman" panose="02020603050405020304" pitchFamily="18" charset="0"/>
              </a:rPr>
              <a:t>), ma oggi riproposta […] in quanto motivo di analisi e classificazione nell’ambito dell’espressione e della comunicazione; </a:t>
            </a:r>
            <a:r>
              <a:rPr lang="it-IT" sz="1350" b="1" i="1">
                <a:latin typeface="Palatino Linotype" panose="02040502050505030304" pitchFamily="18" charset="0"/>
                <a:ea typeface="Calibri" panose="020F0502020204030204" pitchFamily="34" charset="0"/>
                <a:cs typeface="Times New Roman" panose="02020603050405020304" pitchFamily="18" charset="0"/>
              </a:rPr>
              <a:t>2. com</a:t>
            </a:r>
            <a:r>
              <a:rPr lang="it-IT" sz="1350" i="1">
                <a:latin typeface="Palatino Linotype" panose="02040502050505030304" pitchFamily="18" charset="0"/>
                <a:ea typeface="Calibri" panose="020F0502020204030204" pitchFamily="34" charset="0"/>
                <a:cs typeface="Times New Roman" panose="02020603050405020304" pitchFamily="18" charset="0"/>
              </a:rPr>
              <a:t>.</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b="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Atteggiamento</a:t>
            </a:r>
            <a:r>
              <a:rPr lang="it-IT" sz="1350">
                <a:latin typeface="Palatino Linotype" panose="02040502050505030304" pitchFamily="18" charset="0"/>
                <a:ea typeface="Calibri" panose="020F0502020204030204" pitchFamily="34" charset="0"/>
                <a:cs typeface="Times New Roman" panose="02020603050405020304" pitchFamily="18" charset="0"/>
              </a:rPr>
              <a:t> dello scrivere e del parlare, o anche dell’agire,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improntato a una vana e artificiosa ricerca dell’effetto</a:t>
            </a:r>
            <a:r>
              <a:rPr lang="it-IT" sz="1350">
                <a:latin typeface="Palatino Linotype" panose="02040502050505030304" pitchFamily="18" charset="0"/>
                <a:ea typeface="Calibri" panose="020F0502020204030204" pitchFamily="34" charset="0"/>
                <a:cs typeface="Times New Roman" panose="02020603050405020304" pitchFamily="18" charset="0"/>
              </a:rPr>
              <a:t>, con manifestazioni di ostentata adesione ai più banali luoghi comuni: </a:t>
            </a:r>
            <a:r>
              <a:rPr lang="it-IT" sz="1350" i="1">
                <a:latin typeface="Palatino Linotype" panose="02040502050505030304" pitchFamily="18" charset="0"/>
                <a:ea typeface="Calibri" panose="020F0502020204030204" pitchFamily="34" charset="0"/>
                <a:cs typeface="Times New Roman" panose="02020603050405020304" pitchFamily="18" charset="0"/>
              </a:rPr>
              <a:t>questa è tutta retorica!</a:t>
            </a:r>
            <a:r>
              <a:rPr lang="it-IT" sz="1350">
                <a:latin typeface="Palatino Linotype" panose="02040502050505030304" pitchFamily="18" charset="0"/>
                <a:ea typeface="Calibri" panose="020F0502020204030204" pitchFamily="34" charset="0"/>
                <a:cs typeface="Times New Roman" panose="02020603050405020304" pitchFamily="18" charset="0"/>
              </a:rPr>
              <a:t>.</a:t>
            </a:r>
            <a:endParaRPr lang="it-IT" sz="135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1733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5394" y="1499020"/>
            <a:ext cx="7720148" cy="4143442"/>
          </a:xfrm>
          <a:prstGeom prst="rect">
            <a:avLst/>
          </a:prstGeom>
        </p:spPr>
        <p:txBody>
          <a:bodyPr wrap="square">
            <a:spAutoFit/>
          </a:bodyPr>
          <a:lstStyle/>
          <a:p>
            <a:pPr algn="just">
              <a:lnSpc>
                <a:spcPct val="150000"/>
              </a:lnSpc>
            </a:pPr>
            <a:r>
              <a:rPr lang="it-IT" sz="1350" b="1" cap="small">
                <a:latin typeface="Palatino Linotype" panose="02040502050505030304" pitchFamily="18" charset="0"/>
                <a:ea typeface="Calibri" panose="020F0502020204030204" pitchFamily="34" charset="0"/>
                <a:cs typeface="Times New Roman" panose="02020603050405020304" pitchFamily="18" charset="0"/>
              </a:rPr>
              <a:t>Definizione 2</a:t>
            </a:r>
          </a:p>
          <a:p>
            <a:pPr algn="just">
              <a:lnSpc>
                <a:spcPct val="150000"/>
              </a:lnSpc>
            </a:pPr>
            <a:r>
              <a:rPr lang="it-IT" sz="1350">
                <a:latin typeface="Palatino Linotype" panose="02040502050505030304" pitchFamily="18" charset="0"/>
                <a:ea typeface="Calibri" panose="020F0502020204030204" pitchFamily="34" charset="0"/>
                <a:cs typeface="Times New Roman" panose="02020603050405020304" pitchFamily="18" charset="0"/>
              </a:rPr>
              <a:t>B. Mortara Garavelli, </a:t>
            </a:r>
            <a:r>
              <a:rPr lang="it-IT" sz="1350" i="1">
                <a:latin typeface="Palatino Linotype" panose="02040502050505030304" pitchFamily="18" charset="0"/>
                <a:ea typeface="Calibri" panose="020F0502020204030204" pitchFamily="34" charset="0"/>
                <a:cs typeface="Times New Roman" panose="02020603050405020304" pitchFamily="18" charset="0"/>
              </a:rPr>
              <a:t>Manuale di retorica</a:t>
            </a:r>
            <a:r>
              <a:rPr lang="it-IT" sz="1350">
                <a:latin typeface="Palatino Linotype" panose="02040502050505030304" pitchFamily="18" charset="0"/>
                <a:ea typeface="Calibri" panose="020F0502020204030204" pitchFamily="34" charset="0"/>
                <a:cs typeface="Times New Roman" panose="02020603050405020304" pitchFamily="18" charset="0"/>
              </a:rPr>
              <a:t>, Milano, Bompiani, 2000, p. 9.</a:t>
            </a:r>
          </a:p>
          <a:p>
            <a:pPr algn="just">
              <a:lnSpc>
                <a:spcPct val="150000"/>
              </a:lnSpc>
            </a:pPr>
            <a:endParaRPr lang="it-IT" sz="135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sz="1350">
                <a:latin typeface="Palatino Linotype" panose="02040502050505030304" pitchFamily="18" charset="0"/>
                <a:ea typeface="Calibri" panose="020F0502020204030204" pitchFamily="34" charset="0"/>
                <a:cs typeface="Times New Roman" panose="02020603050405020304" pitchFamily="18" charset="0"/>
              </a:rPr>
              <a:t>Quando si dice ‘retorica’ si parla di due cose dipendenti sì l’una dall’altra, ma ben distinte. L’una è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pratica e tecnica comunicativa</a:t>
            </a:r>
            <a:r>
              <a:rPr lang="it-IT" sz="1350">
                <a:latin typeface="Palatino Linotype" panose="02040502050505030304" pitchFamily="18" charset="0"/>
                <a:ea typeface="Calibri" panose="020F0502020204030204" pitchFamily="34" charset="0"/>
                <a:cs typeface="Times New Roman" panose="02020603050405020304" pitchFamily="18" charset="0"/>
              </a:rPr>
              <a:t>, e insieme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il modo in cui ci si esprime</a:t>
            </a:r>
            <a:r>
              <a:rPr lang="it-IT" sz="1350">
                <a:latin typeface="Palatino Linotype" panose="02040502050505030304" pitchFamily="18" charset="0"/>
                <a:ea typeface="Calibri" panose="020F0502020204030204" pitchFamily="34" charset="0"/>
                <a:cs typeface="Times New Roman" panose="02020603050405020304" pitchFamily="18" charset="0"/>
              </a:rPr>
              <a:t> (persuasivo, appropriato, elegante, adorno… ; e, degenerando, falso, ridondante, vuoto, esibizionistico ecc.) […]. L’altra cosa chiamata retorica è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una disciplina </a:t>
            </a:r>
            <a:r>
              <a:rPr lang="it-IT" sz="1350">
                <a:latin typeface="Palatino Linotype" panose="02040502050505030304" pitchFamily="18" charset="0"/>
                <a:ea typeface="Calibri" panose="020F0502020204030204" pitchFamily="34" charset="0"/>
                <a:cs typeface="Times New Roman" panose="02020603050405020304" pitchFamily="18" charset="0"/>
              </a:rPr>
              <a:t>e perciò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un complesso di dottrine</a:t>
            </a:r>
            <a:r>
              <a:rPr lang="it-IT" sz="1350">
                <a:latin typeface="Palatino Linotype" panose="02040502050505030304" pitchFamily="18" charset="0"/>
                <a:ea typeface="Calibri" panose="020F0502020204030204" pitchFamily="34" charset="0"/>
                <a:cs typeface="Times New Roman" panose="02020603050405020304" pitchFamily="18" charset="0"/>
              </a:rPr>
              <a:t>: è la scienza del discorso […], l’insieme delle regole che ne descrivono il (buon) funzionamento. I retori, dall’antichità all’Ottocento e oltre, hanno organizzato questa disciplina come una precettistica: la precettistica del ‘parlar bene’ [</a:t>
            </a:r>
            <a:r>
              <a:rPr lang="it-IT" sz="1350"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ars bene dicendi</a:t>
            </a:r>
            <a:r>
              <a:rPr lang="it-IT" sz="1350">
                <a:latin typeface="Palatino Linotype" panose="02040502050505030304" pitchFamily="18" charset="0"/>
                <a:ea typeface="Calibri" panose="020F0502020204030204" pitchFamily="34" charset="0"/>
                <a:cs typeface="Times New Roman" panose="02020603050405020304" pitchFamily="18" charset="0"/>
              </a:rPr>
              <a:t>], cioè dell’eloquenza; accanto […] alla grammatica come normativa del ‘parlar corretto’ [</a:t>
            </a:r>
            <a:r>
              <a:rPr lang="it-IT" sz="1350"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recte loquendi scientia</a:t>
            </a:r>
            <a:r>
              <a:rPr lang="it-IT" sz="1350">
                <a:latin typeface="Palatino Linotype" panose="02040502050505030304" pitchFamily="18" charset="0"/>
                <a:ea typeface="Calibri" panose="020F0502020204030204" pitchFamily="34" charset="0"/>
                <a:cs typeface="Times New Roman" panose="02020603050405020304" pitchFamily="18" charset="0"/>
              </a:rPr>
              <a:t>]. Retorica, dunque, vuol dire ‘pratica’ e ‘teoria’; eloquenza e sistema di norme da seguire per essere ‘eloquente’. C’è una retorica ‘interna’ al comunicare, ed è un insieme di pratiche discorsive, oggetto di studio sistematico da parte della retorica ‘esterna’.</a:t>
            </a:r>
            <a:endParaRPr lang="it-IT" sz="1350"/>
          </a:p>
        </p:txBody>
      </p:sp>
    </p:spTree>
    <p:extLst>
      <p:ext uri="{BB962C8B-B14F-4D97-AF65-F5344CB8AC3E}">
        <p14:creationId xmlns:p14="http://schemas.microsoft.com/office/powerpoint/2010/main" val="382377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8234" y="1213009"/>
            <a:ext cx="8053253" cy="4316566"/>
          </a:xfrm>
          <a:prstGeom prst="rect">
            <a:avLst/>
          </a:prstGeom>
        </p:spPr>
        <p:txBody>
          <a:bodyPr wrap="square">
            <a:spAutoFit/>
          </a:bodyPr>
          <a:lstStyle/>
          <a:p>
            <a:pPr algn="just">
              <a:lnSpc>
                <a:spcPct val="150000"/>
              </a:lnSpc>
            </a:pPr>
            <a:r>
              <a:rPr lang="it-IT" sz="1350" b="1" cap="small">
                <a:latin typeface="Palatino Linotype" panose="02040502050505030304" pitchFamily="18" charset="0"/>
                <a:ea typeface="Times New Roman" panose="02020603050405020304" pitchFamily="18" charset="0"/>
                <a:cs typeface="Helvetica" panose="020B0604020202020204" pitchFamily="34" charset="0"/>
              </a:rPr>
              <a:t>Definizione 3</a:t>
            </a:r>
          </a:p>
          <a:p>
            <a:pPr algn="just">
              <a:lnSpc>
                <a:spcPct val="150000"/>
              </a:lnSpc>
            </a:pPr>
            <a:r>
              <a:rPr lang="it-IT" sz="1350">
                <a:latin typeface="Palatino Linotype" panose="02040502050505030304" pitchFamily="18" charset="0"/>
                <a:ea typeface="Times New Roman" panose="02020603050405020304" pitchFamily="18" charset="0"/>
                <a:cs typeface="Helvetica" panose="020B0604020202020204" pitchFamily="34" charset="0"/>
              </a:rPr>
              <a:t>Vocabolario Treccani on line, s.v. </a:t>
            </a:r>
            <a:r>
              <a:rPr lang="it-IT" sz="1350" i="1">
                <a:latin typeface="Palatino Linotype" panose="02040502050505030304" pitchFamily="18" charset="0"/>
                <a:ea typeface="Times New Roman" panose="02020603050405020304" pitchFamily="18" charset="0"/>
                <a:cs typeface="Helvetica" panose="020B0604020202020204" pitchFamily="34" charset="0"/>
              </a:rPr>
              <a:t>retòrica</a:t>
            </a:r>
          </a:p>
          <a:p>
            <a:pPr algn="just">
              <a:lnSpc>
                <a:spcPct val="150000"/>
              </a:lnSpc>
            </a:pPr>
            <a:endParaRPr lang="it-IT" sz="1200" b="1">
              <a:latin typeface="Palatino Linotype" panose="02040502050505030304" pitchFamily="18" charset="0"/>
              <a:ea typeface="Times New Roman" panose="02020603050405020304" pitchFamily="18" charset="0"/>
              <a:cs typeface="Helvetica" panose="020B0604020202020204" pitchFamily="34" charset="0"/>
            </a:endParaRPr>
          </a:p>
          <a:p>
            <a:pPr algn="just">
              <a:lnSpc>
                <a:spcPct val="150000"/>
              </a:lnSpc>
            </a:pPr>
            <a:r>
              <a:rPr lang="it-IT" sz="1200" b="1">
                <a:latin typeface="Palatino Linotype" panose="02040502050505030304" pitchFamily="18" charset="0"/>
                <a:ea typeface="Times New Roman" panose="02020603050405020304" pitchFamily="18" charset="0"/>
                <a:cs typeface="Helvetica" panose="020B0604020202020204" pitchFamily="34" charset="0"/>
              </a:rPr>
              <a:t>retòrica</a:t>
            </a:r>
            <a:r>
              <a:rPr lang="it-IT" sz="1200">
                <a:latin typeface="Palatino Linotype" panose="02040502050505030304" pitchFamily="18" charset="0"/>
                <a:ea typeface="Times New Roman" panose="02020603050405020304" pitchFamily="18" charset="0"/>
                <a:cs typeface="Helvetica" panose="020B0604020202020204" pitchFamily="34" charset="0"/>
              </a:rPr>
              <a:t> (ant. o raro </a:t>
            </a:r>
            <a:r>
              <a:rPr lang="it-IT" sz="1200" b="1">
                <a:latin typeface="Palatino Linotype" panose="02040502050505030304" pitchFamily="18" charset="0"/>
                <a:ea typeface="Times New Roman" panose="02020603050405020304" pitchFamily="18" charset="0"/>
                <a:cs typeface="Helvetica" panose="020B0604020202020204" pitchFamily="34" charset="0"/>
              </a:rPr>
              <a:t>rettòrica</a:t>
            </a:r>
            <a:r>
              <a:rPr lang="it-IT" sz="1200">
                <a:latin typeface="Palatino Linotype" panose="02040502050505030304" pitchFamily="18" charset="0"/>
                <a:ea typeface="Times New Roman" panose="02020603050405020304" pitchFamily="18" charset="0"/>
                <a:cs typeface="Helvetica" panose="020B0604020202020204" pitchFamily="34" charset="0"/>
              </a:rPr>
              <a:t>) s. f. [dal lat. </a:t>
            </a:r>
            <a:r>
              <a:rPr lang="it-IT" sz="1200" i="1">
                <a:latin typeface="Palatino Linotype" panose="02040502050505030304" pitchFamily="18" charset="0"/>
                <a:ea typeface="Times New Roman" panose="02020603050405020304" pitchFamily="18" charset="0"/>
                <a:cs typeface="Helvetica" panose="020B0604020202020204" pitchFamily="34" charset="0"/>
              </a:rPr>
              <a:t>rhetorica</a:t>
            </a:r>
            <a:r>
              <a:rPr lang="it-IT" sz="1200">
                <a:latin typeface="Palatino Linotype" panose="02040502050505030304" pitchFamily="18" charset="0"/>
                <a:ea typeface="Times New Roman" panose="02020603050405020304" pitchFamily="18" charset="0"/>
                <a:cs typeface="Helvetica" panose="020B0604020202020204" pitchFamily="34" charset="0"/>
              </a:rPr>
              <a:t> (</a:t>
            </a:r>
            <a:r>
              <a:rPr lang="it-IT" sz="1200" i="1">
                <a:latin typeface="Palatino Linotype" panose="02040502050505030304" pitchFamily="18" charset="0"/>
                <a:ea typeface="Times New Roman" panose="02020603050405020304" pitchFamily="18" charset="0"/>
                <a:cs typeface="Helvetica" panose="020B0604020202020204" pitchFamily="34" charset="0"/>
              </a:rPr>
              <a:t>ars</a:t>
            </a:r>
            <a:r>
              <a:rPr lang="it-IT" sz="1200">
                <a:latin typeface="Palatino Linotype" panose="02040502050505030304" pitchFamily="18" charset="0"/>
                <a:ea typeface="Times New Roman" panose="02020603050405020304" pitchFamily="18" charset="0"/>
                <a:cs typeface="Helvetica" panose="020B0604020202020204" pitchFamily="34" charset="0"/>
              </a:rPr>
              <a:t>), gr. </a:t>
            </a:r>
            <a:r>
              <a:rPr lang="it-IT" sz="1200">
                <a:latin typeface="Palatino Linotype" panose="02040502050505030304" pitchFamily="18" charset="0"/>
                <a:ea typeface="Times New Roman" panose="02020603050405020304" pitchFamily="18" charset="0"/>
              </a:rPr>
              <a:t>ῥ</a:t>
            </a:r>
            <a:r>
              <a:rPr lang="it-IT" sz="1200">
                <a:latin typeface="Palatino Linotype" panose="02040502050505030304" pitchFamily="18" charset="0"/>
                <a:ea typeface="Times New Roman" panose="02020603050405020304" pitchFamily="18" charset="0"/>
                <a:cs typeface="Garamond" panose="02020404030301010803" pitchFamily="18" charset="0"/>
              </a:rPr>
              <a:t>ητορικ</a:t>
            </a:r>
            <a:r>
              <a:rPr lang="it-IT" sz="1200">
                <a:latin typeface="Palatino Linotype" panose="02040502050505030304" pitchFamily="18" charset="0"/>
                <a:ea typeface="Times New Roman" panose="02020603050405020304" pitchFamily="18" charset="0"/>
              </a:rPr>
              <a:t>ή</a:t>
            </a:r>
            <a:r>
              <a:rPr lang="it-IT" sz="1200">
                <a:latin typeface="Palatino Linotype" panose="02040502050505030304" pitchFamily="18" charset="0"/>
                <a:ea typeface="Times New Roman" panose="02020603050405020304" pitchFamily="18" charset="0"/>
                <a:cs typeface="Helvetica" panose="020B0604020202020204" pitchFamily="34" charset="0"/>
              </a:rPr>
              <a:t> (τ</a:t>
            </a:r>
            <a:r>
              <a:rPr lang="it-IT" sz="1200">
                <a:latin typeface="Palatino Linotype" panose="02040502050505030304" pitchFamily="18" charset="0"/>
                <a:ea typeface="Times New Roman" panose="02020603050405020304" pitchFamily="18" charset="0"/>
              </a:rPr>
              <a:t>έ</a:t>
            </a:r>
            <a:r>
              <a:rPr lang="it-IT" sz="1200">
                <a:latin typeface="Palatino Linotype" panose="02040502050505030304" pitchFamily="18" charset="0"/>
                <a:ea typeface="Times New Roman" panose="02020603050405020304" pitchFamily="18" charset="0"/>
                <a:cs typeface="Garamond" panose="02020404030301010803" pitchFamily="18" charset="0"/>
              </a:rPr>
              <a:t>χνη</a:t>
            </a:r>
            <a:r>
              <a:rPr lang="it-IT" sz="1200">
                <a:latin typeface="Palatino Linotype" panose="02040502050505030304" pitchFamily="18" charset="0"/>
                <a:ea typeface="Times New Roman" panose="02020603050405020304" pitchFamily="18" charset="0"/>
                <a:cs typeface="Helvetica" panose="020B0604020202020204" pitchFamily="34" charset="0"/>
              </a:rPr>
              <a:t>)]. – </a:t>
            </a:r>
            <a:r>
              <a:rPr lang="it-IT" sz="1200" b="1">
                <a:latin typeface="Palatino Linotype" panose="02040502050505030304" pitchFamily="18" charset="0"/>
                <a:ea typeface="Times New Roman" panose="02020603050405020304" pitchFamily="18" charset="0"/>
                <a:cs typeface="Helvetica" panose="020B0604020202020204" pitchFamily="34" charset="0"/>
              </a:rPr>
              <a:t>1.</a:t>
            </a:r>
            <a:r>
              <a:rPr lang="it-IT" sz="1200">
                <a:latin typeface="Palatino Linotype" panose="02040502050505030304" pitchFamily="18" charset="0"/>
                <a:ea typeface="Times New Roman" panose="02020603050405020304" pitchFamily="18" charset="0"/>
                <a:cs typeface="Helvetica" panose="020B0604020202020204" pitchFamily="34" charset="0"/>
              </a:rPr>
              <a:t> </a:t>
            </a:r>
            <a:r>
              <a:rPr lang="it-IT" sz="1200" b="1">
                <a:latin typeface="Palatino Linotype" panose="02040502050505030304" pitchFamily="18" charset="0"/>
                <a:ea typeface="Times New Roman" panose="02020603050405020304" pitchFamily="18" charset="0"/>
                <a:cs typeface="Helvetica" panose="020B0604020202020204" pitchFamily="34" charset="0"/>
              </a:rPr>
              <a:t>a.</a:t>
            </a:r>
            <a:r>
              <a:rPr lang="it-IT" sz="1200">
                <a:latin typeface="Palatino Linotype" panose="02040502050505030304" pitchFamily="18" charset="0"/>
                <a:ea typeface="Times New Roman" panose="02020603050405020304" pitchFamily="18" charset="0"/>
                <a:cs typeface="Helvetica" panose="020B0604020202020204" pitchFamily="34" charset="0"/>
              </a:rPr>
              <a:t> L’arte del parlare e dello scrivere in modo ornato ed efficace; sorta </a:t>
            </a:r>
            <a:r>
              <a:rPr lang="it-IT" sz="1200">
                <a:solidFill>
                  <a:srgbClr val="C00000"/>
                </a:solidFill>
                <a:latin typeface="Palatino Linotype" panose="02040502050505030304" pitchFamily="18" charset="0"/>
                <a:ea typeface="Times New Roman" panose="02020603050405020304" pitchFamily="18" charset="0"/>
                <a:cs typeface="Helvetica" panose="020B0604020202020204" pitchFamily="34" charset="0"/>
              </a:rPr>
              <a:t>nella Grecia antica con i sofisti, con finalità prevalentemente pragmatiche, come tecnica del discorso teso a persuadere </a:t>
            </a:r>
            <a:r>
              <a:rPr lang="it-IT" sz="1200">
                <a:latin typeface="Palatino Linotype" panose="02040502050505030304" pitchFamily="18" charset="0"/>
                <a:ea typeface="Times New Roman" panose="02020603050405020304" pitchFamily="18" charset="0"/>
                <a:cs typeface="Helvetica" panose="020B0604020202020204" pitchFamily="34" charset="0"/>
              </a:rPr>
              <a:t>(fu quindi applicata all’oratoria giudiziaria), si viene successivamente ampliando nell’età classica e poi medievale e rinascimentale a tecnica del discorso sia orale sia scritto, con finalità anche estetiche, secondo un sistema di regole in cui fu organizzata dapprima da Aristotele, poi dalla trattatistica latina d’età classica (Cicerone, Quintiliano) e tarda (Marziano Capella, Boezio). Nel medioevo la retorica, la grammatica e la dialettica (la quale ultima ha per scopo la dimostrazione non la persuasione) costituivano le tre arti liberali (</a:t>
            </a:r>
            <a:r>
              <a:rPr lang="it-IT" sz="1200" i="1">
                <a:latin typeface="Palatino Linotype" panose="02040502050505030304" pitchFamily="18" charset="0"/>
                <a:ea typeface="Times New Roman" panose="02020603050405020304" pitchFamily="18" charset="0"/>
                <a:cs typeface="Helvetica" panose="020B0604020202020204" pitchFamily="34" charset="0"/>
              </a:rPr>
              <a:t>arti del trivio</a:t>
            </a:r>
            <a:r>
              <a:rPr lang="it-IT" sz="1200">
                <a:latin typeface="Palatino Linotype" panose="02040502050505030304" pitchFamily="18" charset="0"/>
                <a:ea typeface="Times New Roman" panose="02020603050405020304" pitchFamily="18" charset="0"/>
                <a:cs typeface="Helvetica" panose="020B0604020202020204" pitchFamily="34" charset="0"/>
              </a:rPr>
              <a:t>, in lat. </a:t>
            </a:r>
            <a:r>
              <a:rPr lang="it-IT" sz="1200" i="1">
                <a:latin typeface="Palatino Linotype" panose="02040502050505030304" pitchFamily="18" charset="0"/>
                <a:ea typeface="Times New Roman" panose="02020603050405020304" pitchFamily="18" charset="0"/>
                <a:cs typeface="Helvetica" panose="020B0604020202020204" pitchFamily="34" charset="0"/>
              </a:rPr>
              <a:t>artes sermocinales</a:t>
            </a:r>
            <a:r>
              <a:rPr lang="it-IT" sz="1200">
                <a:latin typeface="Palatino Linotype" panose="02040502050505030304" pitchFamily="18" charset="0"/>
                <a:ea typeface="Times New Roman" panose="02020603050405020304" pitchFamily="18" charset="0"/>
                <a:cs typeface="Helvetica" panose="020B0604020202020204" pitchFamily="34" charset="0"/>
              </a:rPr>
              <a:t>), distinte dalle quattro arti reali (</a:t>
            </a:r>
            <a:r>
              <a:rPr lang="it-IT" sz="1200" i="1">
                <a:latin typeface="Palatino Linotype" panose="02040502050505030304" pitchFamily="18" charset="0"/>
                <a:ea typeface="Times New Roman" panose="02020603050405020304" pitchFamily="18" charset="0"/>
                <a:cs typeface="Helvetica" panose="020B0604020202020204" pitchFamily="34" charset="0"/>
              </a:rPr>
              <a:t>arti del quadrivio</a:t>
            </a:r>
            <a:r>
              <a:rPr lang="it-IT" sz="1200">
                <a:latin typeface="Palatino Linotype" panose="02040502050505030304" pitchFamily="18" charset="0"/>
                <a:ea typeface="Times New Roman" panose="02020603050405020304" pitchFamily="18" charset="0"/>
                <a:cs typeface="Helvetica" panose="020B0604020202020204" pitchFamily="34" charset="0"/>
              </a:rPr>
              <a:t>, in lat. </a:t>
            </a:r>
            <a:r>
              <a:rPr lang="it-IT" sz="1200" i="1">
                <a:latin typeface="Palatino Linotype" panose="02040502050505030304" pitchFamily="18" charset="0"/>
                <a:ea typeface="Times New Roman" panose="02020603050405020304" pitchFamily="18" charset="0"/>
                <a:cs typeface="Helvetica" panose="020B0604020202020204" pitchFamily="34" charset="0"/>
              </a:rPr>
              <a:t>artes reales</a:t>
            </a:r>
            <a:r>
              <a:rPr lang="it-IT" sz="1200">
                <a:latin typeface="Palatino Linotype" panose="02040502050505030304" pitchFamily="18" charset="0"/>
                <a:ea typeface="Times New Roman" panose="02020603050405020304" pitchFamily="18" charset="0"/>
                <a:cs typeface="Helvetica" panose="020B0604020202020204" pitchFamily="34" charset="0"/>
              </a:rPr>
              <a:t>), l’aritmetica, la geometria, la musica e l’astronomia. Dopo una progressiva decadenza nell’età moderna, dovuta alla rivalutazione dei contenuti espressivi, </a:t>
            </a:r>
            <a:r>
              <a:rPr lang="it-IT" sz="1200">
                <a:solidFill>
                  <a:srgbClr val="C00000"/>
                </a:solidFill>
                <a:latin typeface="Palatino Linotype" panose="02040502050505030304" pitchFamily="18" charset="0"/>
                <a:ea typeface="Times New Roman" panose="02020603050405020304" pitchFamily="18" charset="0"/>
                <a:cs typeface="Helvetica" panose="020B0604020202020204" pitchFamily="34" charset="0"/>
              </a:rPr>
              <a:t>la retorica ha riacquistato uno spazio rilevante nella linguistica e nella critica letteraria contemporanea</a:t>
            </a:r>
            <a:r>
              <a:rPr lang="it-IT" sz="1200">
                <a:latin typeface="Palatino Linotype" panose="02040502050505030304" pitchFamily="18" charset="0"/>
                <a:ea typeface="Times New Roman" panose="02020603050405020304" pitchFamily="18" charset="0"/>
                <a:cs typeface="Helvetica" panose="020B0604020202020204" pitchFamily="34" charset="0"/>
              </a:rPr>
              <a:t>, come teoria dell’argomentazione e come analisi delle realizzazioni lessicali, grammaticali e stilistiche, di testi scritti o anche orali, e delle loro funzioni espressive […].</a:t>
            </a:r>
            <a:endParaRPr lang="it-IT" sz="1200">
              <a:latin typeface="Palatino Linotype" panose="02040502050505030304" pitchFamily="18" charset="0"/>
            </a:endParaRPr>
          </a:p>
        </p:txBody>
      </p:sp>
    </p:spTree>
    <p:extLst>
      <p:ext uri="{BB962C8B-B14F-4D97-AF65-F5344CB8AC3E}">
        <p14:creationId xmlns:p14="http://schemas.microsoft.com/office/powerpoint/2010/main" val="2172806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0528" y="2634095"/>
            <a:ext cx="4695381" cy="1061829"/>
          </a:xfrm>
          <a:prstGeom prst="rect">
            <a:avLst/>
          </a:prstGeom>
          <a:noFill/>
        </p:spPr>
        <p:txBody>
          <a:bodyPr wrap="square" rtlCol="0">
            <a:spAutoFit/>
          </a:bodyPr>
          <a:lstStyle/>
          <a:p>
            <a:pPr algn="ctr"/>
            <a:r>
              <a:rPr lang="it-IT" sz="2100">
                <a:latin typeface="Palatino Linotype" panose="02040502050505030304" pitchFamily="18" charset="0"/>
              </a:rPr>
              <a:t>LEZIONE 2 </a:t>
            </a:r>
          </a:p>
          <a:p>
            <a:pPr algn="ctr"/>
            <a:r>
              <a:rPr lang="it-IT" sz="2100">
                <a:latin typeface="Palatino Linotype" panose="02040502050505030304" pitchFamily="18" charset="0"/>
              </a:rPr>
              <a:t>Introduzione al Corso</a:t>
            </a:r>
          </a:p>
          <a:p>
            <a:pPr algn="ctr"/>
            <a:r>
              <a:rPr lang="it-IT" sz="2100">
                <a:latin typeface="Palatino Linotype" panose="02040502050505030304" pitchFamily="18" charset="0"/>
              </a:rPr>
              <a:t>(seconda parte)</a:t>
            </a:r>
          </a:p>
        </p:txBody>
      </p:sp>
    </p:spTree>
    <p:extLst>
      <p:ext uri="{BB962C8B-B14F-4D97-AF65-F5344CB8AC3E}">
        <p14:creationId xmlns:p14="http://schemas.microsoft.com/office/powerpoint/2010/main" val="2975849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85509" y="535922"/>
            <a:ext cx="7352180" cy="5866799"/>
          </a:xfrm>
          <a:prstGeom prst="rect">
            <a:avLst/>
          </a:prstGeom>
        </p:spPr>
        <p:txBody>
          <a:bodyPr wrap="square">
            <a:spAutoFit/>
          </a:bodyPr>
          <a:lstStyle/>
          <a:p>
            <a:pPr algn="just">
              <a:lnSpc>
                <a:spcPct val="150000"/>
              </a:lnSpc>
            </a:pPr>
            <a:r>
              <a:rPr lang="it-IT" b="1" cap="small">
                <a:solidFill>
                  <a:srgbClr val="252525"/>
                </a:solidFill>
                <a:latin typeface="Palatino Linotype" panose="02040502050505030304" pitchFamily="18" charset="0"/>
                <a:ea typeface="Calibri" panose="020F0502020204030204" pitchFamily="34" charset="0"/>
                <a:cs typeface="Arial" panose="020B0604020202020204" pitchFamily="34" charset="0"/>
              </a:rPr>
              <a:t>Debate</a:t>
            </a:r>
          </a:p>
          <a:p>
            <a:pPr algn="just">
              <a:lnSpc>
                <a:spcPct val="150000"/>
              </a:lnSpc>
            </a:pP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(da un’intervista alla Dirigente scolastica Nadia Cattaneo, in </a:t>
            </a:r>
            <a:r>
              <a:rPr lang="it-IT" i="1">
                <a:solidFill>
                  <a:srgbClr val="252525"/>
                </a:solidFill>
                <a:latin typeface="Palatino Linotype" panose="02040502050505030304" pitchFamily="18" charset="0"/>
                <a:ea typeface="Calibri" panose="020F0502020204030204" pitchFamily="34" charset="0"/>
                <a:cs typeface="Arial" panose="020B0604020202020204" pitchFamily="34" charset="0"/>
              </a:rPr>
              <a:t>la Repubblica</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 10 settembre 2014)</a:t>
            </a:r>
          </a:p>
          <a:p>
            <a:pPr algn="just">
              <a:lnSpc>
                <a:spcPct val="150000"/>
              </a:lnSpc>
            </a:pPr>
            <a:endParaRPr lang="it-I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pPr>
            <a:r>
              <a:rPr lang="it-IT" b="1">
                <a:solidFill>
                  <a:srgbClr val="252525"/>
                </a:solidFill>
                <a:latin typeface="Palatino Linotype" panose="02040502050505030304" pitchFamily="18" charset="0"/>
                <a:ea typeface="Calibri" panose="020F0502020204030204" pitchFamily="34" charset="0"/>
                <a:cs typeface="Arial" panose="020B0604020202020204" pitchFamily="34" charset="0"/>
              </a:rPr>
              <a:t>Futuri demagoghi?</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 Piccoli sofisti, o peggio, demagoghi crescono? </a:t>
            </a:r>
            <a:r>
              <a:rPr lang="it-IT">
                <a:solidFill>
                  <a:srgbClr val="252525"/>
                </a:solidFill>
                <a:latin typeface="Palatino Linotype" panose="02040502050505030304" pitchFamily="18" charset="0"/>
                <a:ea typeface="Calibri" panose="020F0502020204030204" pitchFamily="34" charset="0"/>
                <a:cs typeface="Calibri" panose="020F0502020204030204" pitchFamily="34" charset="0"/>
              </a:rPr>
              <a:t>«</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Essere chiamati a sostenere una tesi che non si condivide può essere considerata un’arma a doppio taglio  -  ammette Cattaneo  -,  ma in realtà è proprio questo il nocciolo della disciplina: attraverso un’educazione al dibattito formale è possibile allenare la propria mente a considerare le posizioni contrarie alla propria, a non fossilizzarsi sulle proprie convinzioni. Anzi, durante la preparazione è fondamentale immaginare quali saranno i processi mentali e emotivi che affronterà la parte ‘avversaria’. In questo modo diventa più facile imparare a mettersi ‘nei panni degli </a:t>
            </a:r>
            <a:r>
              <a:rPr lang="it-IT" smtClean="0">
                <a:solidFill>
                  <a:srgbClr val="252525"/>
                </a:solidFill>
                <a:latin typeface="Palatino Linotype" panose="02040502050505030304" pitchFamily="18" charset="0"/>
                <a:ea typeface="Calibri" panose="020F0502020204030204" pitchFamily="34" charset="0"/>
                <a:cs typeface="Arial" panose="020B0604020202020204" pitchFamily="34" charset="0"/>
              </a:rPr>
              <a:t>altri’ </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e a gestire il conflitto</a:t>
            </a:r>
            <a:r>
              <a:rPr lang="it-IT">
                <a:solidFill>
                  <a:srgbClr val="252525"/>
                </a:solidFill>
                <a:latin typeface="Palatino Linotype" panose="02040502050505030304" pitchFamily="18" charset="0"/>
                <a:ea typeface="Calibri" panose="020F0502020204030204" pitchFamily="34" charset="0"/>
                <a:cs typeface="Calibri" panose="020F0502020204030204" pitchFamily="34" charset="0"/>
              </a:rPr>
              <a:t>»</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a:t>
            </a:r>
            <a:endParaRPr lang="it-I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3120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5139</TotalTime>
  <Words>927</Words>
  <Application>Microsoft Office PowerPoint</Application>
  <PresentationFormat>Presentazione su schermo (4:3)</PresentationFormat>
  <Paragraphs>142</Paragraphs>
  <Slides>18</Slides>
  <Notes>0</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18</vt:i4>
      </vt:variant>
    </vt:vector>
  </HeadingPairs>
  <TitlesOfParts>
    <vt:vector size="31" baseType="lpstr">
      <vt:lpstr>Arial</vt:lpstr>
      <vt:lpstr>Calibri</vt:lpstr>
      <vt:lpstr>Corbel</vt:lpstr>
      <vt:lpstr>Droid Serif</vt:lpstr>
      <vt:lpstr>Garamond</vt:lpstr>
      <vt:lpstr>Helvetica</vt:lpstr>
      <vt:lpstr>Karla</vt:lpstr>
      <vt:lpstr>Lato</vt:lpstr>
      <vt:lpstr>Palatino Linotype</vt:lpstr>
      <vt:lpstr>Source Serif Pro</vt:lpstr>
      <vt:lpstr>Times New Roman</vt:lpstr>
      <vt:lpstr>Verdana</vt:lpstr>
      <vt:lpstr>Base</vt:lpstr>
      <vt:lpstr>RETORICA E COMUNICAZIONE NELLA LETTERATURA LATINA   docente: Marco Fernandelli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RETORICA E COMUNICAZIONE NELLA LETTERATURA LATINA  a.a. 2019-2020 docente: Marco Fernandelli</dc:title>
  <dc:creator>Marco Fernandelli</dc:creator>
  <cp:lastModifiedBy>Marco Fernandelli</cp:lastModifiedBy>
  <cp:revision>55</cp:revision>
  <dcterms:created xsi:type="dcterms:W3CDTF">2020-03-13T19:10:01Z</dcterms:created>
  <dcterms:modified xsi:type="dcterms:W3CDTF">2022-02-19T08:55:23Z</dcterms:modified>
</cp:coreProperties>
</file>