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70" r:id="rId7"/>
    <p:sldId id="271" r:id="rId8"/>
    <p:sldId id="269" r:id="rId9"/>
    <p:sldId id="256" r:id="rId10"/>
    <p:sldId id="257" r:id="rId11"/>
    <p:sldId id="258" r:id="rId12"/>
    <p:sldId id="259" r:id="rId13"/>
    <p:sldId id="260" r:id="rId14"/>
    <p:sldId id="26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>
        <p:scale>
          <a:sx n="94" d="100"/>
          <a:sy n="94" d="100"/>
        </p:scale>
        <p:origin x="154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a.chies@deams.units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publications/convergence-report-2020_en" TargetMode="External"/><Relationship Id="rId2" Type="http://schemas.openxmlformats.org/officeDocument/2006/relationships/hyperlink" Target="https://ec.europa.eu/commission/presscorner/detail/en/qanda_20_10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b.europa.eu/pub/pdf/conrep/ecb.cr202006~9fefc8d4c0.en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cache/recovery-dashboard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rostat/web/education-and-training/overview" TargetMode="External"/><Relationship Id="rId2" Type="http://schemas.openxmlformats.org/officeDocument/2006/relationships/hyperlink" Target="https://ec.europa.eu/eurostat/web/balance-of-payments/over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eurostat/web/environment/overview" TargetMode="External"/><Relationship Id="rId5" Type="http://schemas.openxmlformats.org/officeDocument/2006/relationships/hyperlink" Target="https://www.eurofound.europa.eu/publications/report/2021/wealth-distribution-and-social-mobility" TargetMode="External"/><Relationship Id="rId4" Type="http://schemas.openxmlformats.org/officeDocument/2006/relationships/hyperlink" Target="https://ec.europa.eu/eurostat/web/income-and-living-conditions/data/main-table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business-economy-euro/recovery-coronavirus/recovery-and-resilience-facility_en#national-recovery-and-resilience-pla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caditalia.it/media/approfondimenti/2016/titoli-pubblici/" TargetMode="External"/><Relationship Id="rId2" Type="http://schemas.openxmlformats.org/officeDocument/2006/relationships/hyperlink" Target="https://www.ecb.europa.eu/ecb/orga/capital/html/index.en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cb.europa.eu/mopo/implement/app/html/index.en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2.units.it/course/view.php?id=910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66239" y="2178304"/>
            <a:ext cx="8772911" cy="3001264"/>
          </a:xfrm>
        </p:spPr>
        <p:txBody>
          <a:bodyPr>
            <a:normAutofit fontScale="92500" lnSpcReduction="10000"/>
          </a:bodyPr>
          <a:lstStyle/>
          <a:p>
            <a:r>
              <a:rPr lang="it-IT" b="1" i="1" dirty="0">
                <a:cs typeface="Times New Roman" pitchFamily="18" charset="0"/>
              </a:rPr>
              <a:t>Prof.ssa Laura Chies</a:t>
            </a:r>
            <a:br>
              <a:rPr lang="it-IT" dirty="0"/>
            </a:br>
            <a:r>
              <a:rPr lang="it-IT" b="1" i="1" dirty="0">
                <a:cs typeface="Times New Roman" pitchFamily="18" charset="0"/>
              </a:rPr>
              <a:t>Email: </a:t>
            </a:r>
            <a:r>
              <a:rPr lang="it-IT" b="1" i="1" dirty="0">
                <a:highlight>
                  <a:srgbClr val="FFFF00"/>
                </a:highlight>
                <a:cs typeface="Times New Roman" pitchFamily="18" charset="0"/>
                <a:hlinkClick r:id="rId2"/>
              </a:rPr>
              <a:t>laura.chies@deams.units.it</a:t>
            </a:r>
            <a:br>
              <a:rPr lang="it-IT" b="1" i="1" dirty="0">
                <a:cs typeface="Times New Roman" pitchFamily="18" charset="0"/>
              </a:rPr>
            </a:br>
            <a:r>
              <a:rPr lang="it-IT" b="1" dirty="0"/>
              <a:t>Studio 2.20 – Secondo piano Ed. D</a:t>
            </a:r>
            <a:br>
              <a:rPr lang="it-IT" b="1" dirty="0"/>
            </a:br>
            <a:r>
              <a:rPr lang="it-IT" i="1" dirty="0">
                <a:cs typeface="Times New Roman" pitchFamily="18" charset="0"/>
              </a:rPr>
              <a:t>Telefono 040-558 2517 (studio)</a:t>
            </a:r>
            <a:br>
              <a:rPr lang="it-IT" dirty="0"/>
            </a:br>
            <a:br>
              <a:rPr lang="it-IT" dirty="0"/>
            </a:br>
            <a:r>
              <a:rPr lang="it-IT" b="1" dirty="0">
                <a:solidFill>
                  <a:schemeClr val="tx1"/>
                </a:solidFill>
              </a:rPr>
              <a:t>Orario Lezioni Aula 2.A</a:t>
            </a:r>
            <a:r>
              <a:rPr lang="it-IT" dirty="0">
                <a:solidFill>
                  <a:schemeClr val="tx1"/>
                </a:solidFill>
              </a:rPr>
              <a:t>:</a:t>
            </a:r>
            <a:r>
              <a:rPr lang="it-IT" dirty="0"/>
              <a:t> </a:t>
            </a:r>
          </a:p>
          <a:p>
            <a:r>
              <a:rPr lang="it-IT" dirty="0"/>
              <a:t>Lunedì 10-12</a:t>
            </a:r>
            <a:br>
              <a:rPr lang="it-IT" dirty="0"/>
            </a:br>
            <a:r>
              <a:rPr lang="it-IT" dirty="0"/>
              <a:t>Martedì 14-16</a:t>
            </a:r>
            <a:br>
              <a:rPr lang="it-IT" dirty="0"/>
            </a:br>
            <a:r>
              <a:rPr lang="it-IT" dirty="0"/>
              <a:t>Mercoledì 8-10</a:t>
            </a:r>
          </a:p>
          <a:p>
            <a:br>
              <a:rPr lang="it-IT" dirty="0"/>
            </a:br>
            <a:r>
              <a:rPr lang="it-IT" b="1" dirty="0">
                <a:solidFill>
                  <a:schemeClr val="tx1"/>
                </a:solidFill>
              </a:rPr>
              <a:t>Ricevimento</a:t>
            </a:r>
            <a:r>
              <a:rPr lang="it-IT" dirty="0"/>
              <a:t>: Mercoledì ore 11.30-13.30</a:t>
            </a:r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1D805DC-FBF1-447D-B57F-9B82E7E35EC4}"/>
              </a:ext>
            </a:extLst>
          </p:cNvPr>
          <p:cNvSpPr/>
          <p:nvPr/>
        </p:nvSpPr>
        <p:spPr>
          <a:xfrm>
            <a:off x="2714712" y="1329746"/>
            <a:ext cx="73452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Politica Economica Internazionale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4230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1114B8-97AE-4720-B6C5-A396159C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caratteristiche dei Paesi in un accordo regionale:</a:t>
            </a:r>
            <a:br>
              <a:rPr lang="it-IT" dirty="0"/>
            </a:br>
            <a:r>
              <a:rPr lang="it-IT" dirty="0"/>
              <a:t>l’Unione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611A98-A238-4A24-812C-8489CD815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Obiettivo: descrivere in modo dettagliato le caratteristiche principali dei sistemi economici nazionali all’interno dell’Unione Europea per comprendere le sfide della politica economica comune</a:t>
            </a:r>
          </a:p>
          <a:p>
            <a:r>
              <a:rPr lang="it-IT" dirty="0"/>
              <a:t>Caratteristica indispensabile è il </a:t>
            </a:r>
            <a:r>
              <a:rPr lang="it-IT" dirty="0">
                <a:hlinkClick r:id="rId2"/>
              </a:rPr>
              <a:t>livello di convergenza </a:t>
            </a:r>
            <a:r>
              <a:rPr lang="it-IT" dirty="0"/>
              <a:t>tra i paesi membri dell’accordo regionale.</a:t>
            </a:r>
          </a:p>
          <a:p>
            <a:r>
              <a:rPr lang="it-IT" dirty="0"/>
              <a:t>I 27 Paesi dell’UE non appartengono tutti ad un’area comune monetaria ed economica. Per analizzare il livello di convergenza si possono prendere a riferimento i due rapporti della Commissione Europea e della BCE:</a:t>
            </a:r>
          </a:p>
          <a:p>
            <a:r>
              <a:rPr lang="it-IT" dirty="0"/>
              <a:t>Il </a:t>
            </a:r>
            <a:r>
              <a:rPr lang="it-IT" dirty="0" err="1">
                <a:hlinkClick r:id="rId3"/>
              </a:rPr>
              <a:t>Convergence</a:t>
            </a:r>
            <a:r>
              <a:rPr lang="it-IT" dirty="0">
                <a:hlinkClick r:id="rId3"/>
              </a:rPr>
              <a:t> Report </a:t>
            </a:r>
            <a:r>
              <a:rPr lang="it-IT" dirty="0"/>
              <a:t>della CE</a:t>
            </a:r>
          </a:p>
          <a:p>
            <a:r>
              <a:rPr lang="it-IT" dirty="0"/>
              <a:t>Il </a:t>
            </a:r>
            <a:r>
              <a:rPr lang="it-IT" dirty="0" err="1">
                <a:hlinkClick r:id="rId4"/>
              </a:rPr>
              <a:t>Convergence</a:t>
            </a:r>
            <a:r>
              <a:rPr lang="it-IT" dirty="0">
                <a:hlinkClick r:id="rId4"/>
              </a:rPr>
              <a:t> Report </a:t>
            </a:r>
            <a:r>
              <a:rPr lang="it-IT" dirty="0"/>
              <a:t>della BCE</a:t>
            </a: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1EC0287-432D-4A55-BE67-9AC0172C73EE}"/>
              </a:ext>
            </a:extLst>
          </p:cNvPr>
          <p:cNvSpPr/>
          <p:nvPr/>
        </p:nvSpPr>
        <p:spPr>
          <a:xfrm>
            <a:off x="888631" y="1682496"/>
            <a:ext cx="36142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La politica economia internazionale </a:t>
            </a:r>
          </a:p>
        </p:txBody>
      </p:sp>
    </p:spTree>
    <p:extLst>
      <p:ext uri="{BB962C8B-B14F-4D97-AF65-F5344CB8AC3E}">
        <p14:creationId xmlns:p14="http://schemas.microsoft.com/office/powerpoint/2010/main" val="3971971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EE2274-8B0D-46AB-81E6-E5CFBD78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L’analisi dei dati dell’area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FB79C8-9A28-4366-82CE-511ED0672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vostro compito:</a:t>
            </a:r>
          </a:p>
          <a:p>
            <a:r>
              <a:rPr lang="it-IT" dirty="0"/>
              <a:t>Analizzare sia i dati necessari per i confronti macroeconomici che le decisioni e i risultati degli interventi di Politica economica: trovate il quadro per tutti i Paesi UE nella pagina web del </a:t>
            </a:r>
            <a:r>
              <a:rPr lang="it-IT" dirty="0">
                <a:hlinkClick r:id="rId2"/>
              </a:rPr>
              <a:t>Recovery Dashboard </a:t>
            </a:r>
            <a:r>
              <a:rPr lang="it-IT" dirty="0"/>
              <a:t>di Eurostat.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768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CCF36-D6C0-4357-9970-8491905F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Quali dati considerare?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B1F204-4657-4A17-8EAD-5F30B073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Tasso di crescita del PIL (tassi rispetto alla media UE e livelli rispetto al totale UE)</a:t>
            </a:r>
          </a:p>
          <a:p>
            <a:r>
              <a:rPr lang="it-IT" dirty="0"/>
              <a:t>Inflazione (andamento e rispetto della banda di oscillazione)</a:t>
            </a:r>
          </a:p>
          <a:p>
            <a:r>
              <a:rPr lang="it-IT" dirty="0"/>
              <a:t>Mercato del lavoro: tassi a confronto (occupazione, disoccupazione, inattività, NEET)</a:t>
            </a:r>
          </a:p>
          <a:p>
            <a:r>
              <a:rPr lang="it-IT" dirty="0"/>
              <a:t>Deficit Pubblico</a:t>
            </a:r>
          </a:p>
          <a:p>
            <a:r>
              <a:rPr lang="it-IT" dirty="0"/>
              <a:t>Debito Pubblico</a:t>
            </a:r>
          </a:p>
          <a:p>
            <a:r>
              <a:rPr lang="it-IT" dirty="0"/>
              <a:t>Tassi d’interesse a breve/lungo termine</a:t>
            </a:r>
          </a:p>
          <a:p>
            <a:r>
              <a:rPr lang="it-IT" dirty="0"/>
              <a:t>L’andamento della produzione nei settori (struttura settoriale e variazione dei tre principali settori)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0958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3F6B57-77A6-412B-83B6-75BC73BA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3. Approfondimenti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52BF60-DE13-431E-AA9A-EA7240B95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>
                <a:hlinkClick r:id="rId2"/>
              </a:rPr>
              <a:t>Bilancia dei Pagamenti</a:t>
            </a:r>
            <a:r>
              <a:rPr lang="it-IT" dirty="0"/>
              <a:t>:  I principali flussi della bilancia corrente e di quella dei capitali e le aree coinvolte (Paesi)</a:t>
            </a:r>
          </a:p>
          <a:p>
            <a:r>
              <a:rPr lang="it-IT" dirty="0">
                <a:hlinkClick r:id="rId3"/>
              </a:rPr>
              <a:t>Scuola e Istruzione</a:t>
            </a:r>
            <a:r>
              <a:rPr lang="it-IT" dirty="0"/>
              <a:t>: qual è la struttura della popolazione per titolo di studio, tassi di scolarizzazione, sistemi di formazione professionale</a:t>
            </a:r>
          </a:p>
          <a:p>
            <a:r>
              <a:rPr lang="it-IT" dirty="0">
                <a:hlinkClick r:id="rId4"/>
              </a:rPr>
              <a:t>Distribuzione del reddito </a:t>
            </a:r>
            <a:r>
              <a:rPr lang="it-IT" dirty="0"/>
              <a:t>e della </a:t>
            </a:r>
            <a:r>
              <a:rPr lang="it-IT" dirty="0">
                <a:hlinkClick r:id="rId5"/>
              </a:rPr>
              <a:t>ricchezza</a:t>
            </a:r>
            <a:r>
              <a:rPr lang="it-IT" dirty="0"/>
              <a:t>: indicatori (Gini)</a:t>
            </a:r>
          </a:p>
          <a:p>
            <a:r>
              <a:rPr lang="it-IT" dirty="0"/>
              <a:t>La </a:t>
            </a:r>
            <a:r>
              <a:rPr lang="it-IT" dirty="0">
                <a:hlinkClick r:id="rId6"/>
              </a:rPr>
              <a:t>situazione ambientale</a:t>
            </a:r>
            <a:r>
              <a:rPr lang="it-IT" dirty="0"/>
              <a:t>: quali differenze?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9419AD6-B28F-4DA8-B775-F32CD9F2B87D}"/>
              </a:ext>
            </a:extLst>
          </p:cNvPr>
          <p:cNvSpPr/>
          <p:nvPr/>
        </p:nvSpPr>
        <p:spPr>
          <a:xfrm>
            <a:off x="5019040" y="2820416"/>
            <a:ext cx="6563360" cy="24564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7B1F63C7-6A00-4587-AB82-FAD42389543F}"/>
              </a:ext>
            </a:extLst>
          </p:cNvPr>
          <p:cNvSpPr/>
          <p:nvPr/>
        </p:nvSpPr>
        <p:spPr>
          <a:xfrm>
            <a:off x="7900416" y="5372608"/>
            <a:ext cx="438912" cy="3616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Esplosione: 14 punte 5">
            <a:extLst>
              <a:ext uri="{FF2B5EF4-FFF2-40B4-BE49-F238E27FC236}">
                <a16:creationId xmlns:a16="http://schemas.microsoft.com/office/drawing/2014/main" id="{B12877AB-A4C3-4946-8271-6728C2F680C5}"/>
              </a:ext>
            </a:extLst>
          </p:cNvPr>
          <p:cNvSpPr/>
          <p:nvPr/>
        </p:nvSpPr>
        <p:spPr>
          <a:xfrm>
            <a:off x="7223062" y="5755392"/>
            <a:ext cx="2010345" cy="9591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NGEU</a:t>
            </a:r>
          </a:p>
        </p:txBody>
      </p:sp>
    </p:spTree>
    <p:extLst>
      <p:ext uri="{BB962C8B-B14F-4D97-AF65-F5344CB8AC3E}">
        <p14:creationId xmlns:p14="http://schemas.microsoft.com/office/powerpoint/2010/main" val="3007712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CEEF54-EA30-4F5B-B05E-820E0089B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4. Le scelte nei piani nazionali PNRR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7ACD7A-77BB-4D73-B321-0A544C6AA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Quali sono state le scelte effettuate dai paesi UE rispetto ai tre pilasti strategici indicati dalla Commissione Europea nel </a:t>
            </a:r>
            <a:r>
              <a:rPr lang="it-IT" dirty="0">
                <a:hlinkClick r:id="rId2"/>
              </a:rPr>
              <a:t>piano di ripresa e resilienza </a:t>
            </a:r>
            <a:r>
              <a:rPr lang="it-IT" dirty="0"/>
              <a:t>(in particolare NGEU e RRF)?:</a:t>
            </a:r>
          </a:p>
          <a:p>
            <a:pPr lvl="1"/>
            <a:r>
              <a:rPr lang="it-IT" dirty="0"/>
              <a:t>Transizione Ecologica</a:t>
            </a:r>
          </a:p>
          <a:p>
            <a:pPr lvl="1"/>
            <a:r>
              <a:rPr lang="it-IT" dirty="0"/>
              <a:t>Innovazione Digitale</a:t>
            </a:r>
          </a:p>
          <a:p>
            <a:pPr lvl="1"/>
            <a:r>
              <a:rPr lang="it-IT" dirty="0"/>
              <a:t>Inclusione Sociale</a:t>
            </a:r>
          </a:p>
        </p:txBody>
      </p:sp>
    </p:spTree>
    <p:extLst>
      <p:ext uri="{BB962C8B-B14F-4D97-AF65-F5344CB8AC3E}">
        <p14:creationId xmlns:p14="http://schemas.microsoft.com/office/powerpoint/2010/main" val="3302343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55B54A-2435-4D66-AC55-940F1094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Pandemia e BCE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B0089E4-D8F7-41A6-A68A-0650DFA3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Come sono stati usati gli interventi non convenzionali della BCE nell’EUROZONA?</a:t>
            </a:r>
          </a:p>
          <a:p>
            <a:r>
              <a:rPr lang="it-IT" dirty="0"/>
              <a:t>Gli acquisti nell'ambito del PSPP sono eseguiti dalla BCE per il 10 per cento del totale e dalle BCN per la restante parte rispettando, per i titoli emessi dai paesi membri dell'area dell'euro e da alcune entità riconducibili alla sfera pubblica dei medesimi paesi, il principio base della chiave capitale: Le </a:t>
            </a:r>
            <a:r>
              <a:rPr lang="it-IT" dirty="0">
                <a:hlinkClick r:id="rId2"/>
              </a:rPr>
              <a:t>quote di partecipazione </a:t>
            </a:r>
            <a:r>
              <a:rPr lang="it-IT" dirty="0"/>
              <a:t>al capitale BCE</a:t>
            </a:r>
          </a:p>
          <a:p>
            <a:r>
              <a:rPr lang="it-IT" dirty="0"/>
              <a:t>Il </a:t>
            </a:r>
            <a:r>
              <a:rPr lang="it-IT" dirty="0">
                <a:hlinkClick r:id="rId3"/>
              </a:rPr>
              <a:t>programma</a:t>
            </a:r>
            <a:r>
              <a:rPr lang="it-IT" dirty="0"/>
              <a:t> di acquisto di titoli pubblici e privati del sistema: </a:t>
            </a:r>
          </a:p>
          <a:p>
            <a:r>
              <a:rPr lang="it-IT" dirty="0"/>
              <a:t>L’acquisto nei 18 Paesi UE dei </a:t>
            </a:r>
            <a:r>
              <a:rPr lang="it-IT" dirty="0">
                <a:hlinkClick r:id="rId4"/>
              </a:rPr>
              <a:t>PSPP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21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Accesso al corso e materiali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materiali del corso saranno disponibili nel sito </a:t>
            </a:r>
            <a:r>
              <a:rPr lang="it-IT" dirty="0" err="1"/>
              <a:t>moodle</a:t>
            </a:r>
            <a:r>
              <a:rPr lang="it-IT" dirty="0"/>
              <a:t> del corso insieme al </a:t>
            </a:r>
            <a:r>
              <a:rPr lang="it-IT" dirty="0">
                <a:solidFill>
                  <a:srgbClr val="FF0000"/>
                </a:solidFill>
              </a:rPr>
              <a:t>programma</a:t>
            </a:r>
            <a:r>
              <a:rPr lang="it-IT" dirty="0"/>
              <a:t> (</a:t>
            </a:r>
            <a:r>
              <a:rPr lang="it-IT" dirty="0">
                <a:hlinkClick r:id="rId2"/>
              </a:rPr>
              <a:t>077EC - POLITICA ECONOMICA INTERNAZIONALE 2020</a:t>
            </a:r>
            <a:r>
              <a:rPr lang="it-IT" dirty="0"/>
              <a:t>). La chiave d’accesso è </a:t>
            </a:r>
            <a:r>
              <a:rPr lang="it-IT" b="1" dirty="0"/>
              <a:t>077EC_22</a:t>
            </a:r>
          </a:p>
          <a:p>
            <a:r>
              <a:rPr lang="it-IT" dirty="0"/>
              <a:t>I </a:t>
            </a:r>
            <a:r>
              <a:rPr lang="it-IT" dirty="0">
                <a:solidFill>
                  <a:srgbClr val="FF0000"/>
                </a:solidFill>
              </a:rPr>
              <a:t>materiali (articoli, riferimenti a pagine web)</a:t>
            </a:r>
            <a:r>
              <a:rPr lang="it-IT" dirty="0"/>
              <a:t> su cui si baseranno le lezioni sono indicati nel programma del corso, il testo principale è</a:t>
            </a:r>
          </a:p>
          <a:p>
            <a:pPr lvl="1"/>
            <a:r>
              <a:rPr lang="it-IT" dirty="0" err="1"/>
              <a:t>Bénassy-Quéré</a:t>
            </a:r>
            <a:r>
              <a:rPr lang="it-IT" dirty="0"/>
              <a:t> A. et al (2019). Politica Economica – Teoria e pratica, Il Mulino.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739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dell’esame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L’esame è costituito di </a:t>
            </a:r>
            <a:r>
              <a:rPr lang="it-IT" b="1" dirty="0"/>
              <a:t>due parti</a:t>
            </a:r>
            <a:r>
              <a:rPr lang="it-IT" dirty="0"/>
              <a:t>:</a:t>
            </a:r>
          </a:p>
          <a:p>
            <a:pPr lvl="1"/>
            <a:r>
              <a:rPr lang="it-IT" u="sng" dirty="0"/>
              <a:t>Prima parte</a:t>
            </a:r>
            <a:r>
              <a:rPr lang="it-IT" dirty="0"/>
              <a:t>: seminario di gruppo sulle politiche UE</a:t>
            </a:r>
          </a:p>
          <a:p>
            <a:pPr lvl="1"/>
            <a:r>
              <a:rPr lang="it-IT" u="sng" dirty="0"/>
              <a:t>Seconda parte</a:t>
            </a:r>
            <a:r>
              <a:rPr lang="it-IT" dirty="0"/>
              <a:t>: esame scritto sugli argomenti approfonditi durante il corso. Valutazione: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lvl="1"/>
            <a:r>
              <a:rPr lang="it-IT" dirty="0"/>
              <a:t>Nel caso eccezionale in cui non si riesca a partecipare ad un gruppo, può essere presentata una tesina individuale, in questo caso il peso è rimodulato: 30% tesina e 70% scritto.</a:t>
            </a:r>
          </a:p>
          <a:p>
            <a:pPr lvl="1"/>
            <a:r>
              <a:rPr lang="it-IT" dirty="0"/>
              <a:t>I criteri per i due casi sono disponibili nel sito </a:t>
            </a:r>
            <a:r>
              <a:rPr lang="it-IT" dirty="0" err="1"/>
              <a:t>moodle</a:t>
            </a:r>
            <a:r>
              <a:rPr lang="it-IT" dirty="0"/>
              <a:t> del corso</a:t>
            </a:r>
            <a:endParaRPr lang="en-US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33963"/>
              </p:ext>
            </p:extLst>
          </p:nvPr>
        </p:nvGraphicFramePr>
        <p:xfrm>
          <a:off x="4645152" y="2867239"/>
          <a:ext cx="7296912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2304">
                  <a:extLst>
                    <a:ext uri="{9D8B030D-6E8A-4147-A177-3AD203B41FA5}">
                      <a16:colId xmlns:a16="http://schemas.microsoft.com/office/drawing/2014/main" val="2172027494"/>
                    </a:ext>
                  </a:extLst>
                </a:gridCol>
                <a:gridCol w="2432304">
                  <a:extLst>
                    <a:ext uri="{9D8B030D-6E8A-4147-A177-3AD203B41FA5}">
                      <a16:colId xmlns:a16="http://schemas.microsoft.com/office/drawing/2014/main" val="3095087829"/>
                    </a:ext>
                  </a:extLst>
                </a:gridCol>
                <a:gridCol w="2432304">
                  <a:extLst>
                    <a:ext uri="{9D8B030D-6E8A-4147-A177-3AD203B41FA5}">
                      <a16:colId xmlns:a16="http://schemas.microsoft.com/office/drawing/2014/main" val="2793842835"/>
                    </a:ext>
                  </a:extLst>
                </a:gridCol>
              </a:tblGrid>
              <a:tr h="4621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Seminario</a:t>
                      </a:r>
                      <a:r>
                        <a:rPr lang="en-US" sz="1800" u="none" strike="noStrike" dirty="0">
                          <a:effectLst/>
                        </a:rPr>
                        <a:t> di </a:t>
                      </a:r>
                      <a:r>
                        <a:rPr lang="en-US" sz="1800" u="none" strike="noStrike" dirty="0" err="1">
                          <a:effectLst/>
                        </a:rPr>
                        <a:t>gruppo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Esposizione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individuale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Esame</a:t>
                      </a:r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err="1">
                          <a:effectLst/>
                        </a:rPr>
                        <a:t>scritto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0683511"/>
                  </a:ext>
                </a:extLst>
              </a:tr>
              <a:tr h="2464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x*30%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x*10%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x*60%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7057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401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7FE7FA-D853-4A18-87A2-E1204F172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Una breve introduzione: obiettivo del 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27DB7C-0368-4DBE-BFD9-104A43897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Lo scopo del corso è quello di esplorare il potenziale e i limiti della politica economica su un piano internazionale a partire dai trilemmi che spesso vengono evocati, quando un sistema economico si apre alle relazioni con il resto del mondo, citiamo i più importanti: </a:t>
            </a:r>
          </a:p>
          <a:p>
            <a:r>
              <a:rPr lang="it-IT" dirty="0"/>
              <a:t>Il Trilemma (macroeconomico) di </a:t>
            </a:r>
            <a:r>
              <a:rPr lang="it-IT" dirty="0" err="1"/>
              <a:t>Mundell</a:t>
            </a:r>
            <a:r>
              <a:rPr lang="it-IT" dirty="0"/>
              <a:t>-Fleming (1961, 1962)</a:t>
            </a:r>
          </a:p>
          <a:p>
            <a:r>
              <a:rPr lang="it-IT" dirty="0"/>
              <a:t>Il Trilemma impossibile dell’Eurozona (Pisani-Ferry, 2011)</a:t>
            </a:r>
          </a:p>
          <a:p>
            <a:r>
              <a:rPr lang="it-IT" dirty="0"/>
              <a:t>Il Trilemma dell’UEM (</a:t>
            </a:r>
            <a:r>
              <a:rPr lang="it-IT" dirty="0" err="1"/>
              <a:t>Boitani</a:t>
            </a:r>
            <a:r>
              <a:rPr lang="it-IT" dirty="0"/>
              <a:t> A. , </a:t>
            </a:r>
            <a:r>
              <a:rPr lang="it-IT" dirty="0" err="1"/>
              <a:t>Tamborini</a:t>
            </a:r>
            <a:r>
              <a:rPr lang="it-IT" dirty="0"/>
              <a:t> R., 2021)</a:t>
            </a:r>
          </a:p>
          <a:p>
            <a:r>
              <a:rPr lang="it-IT" dirty="0"/>
              <a:t>Il Trilemma (politico-economico) di </a:t>
            </a:r>
            <a:r>
              <a:rPr lang="it-IT" dirty="0" err="1"/>
              <a:t>Rodrik</a:t>
            </a:r>
            <a:r>
              <a:rPr lang="it-IT" dirty="0"/>
              <a:t> (2000)</a:t>
            </a:r>
          </a:p>
        </p:txBody>
      </p:sp>
    </p:spTree>
    <p:extLst>
      <p:ext uri="{BB962C8B-B14F-4D97-AF65-F5344CB8AC3E}">
        <p14:creationId xmlns:p14="http://schemas.microsoft.com/office/powerpoint/2010/main" val="405565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5C638-78E0-4537-8486-5E102144A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Trilemma di </a:t>
            </a:r>
            <a:r>
              <a:rPr lang="it-IT" dirty="0" err="1"/>
              <a:t>Mundell</a:t>
            </a:r>
            <a:r>
              <a:rPr lang="it-IT" dirty="0"/>
              <a:t>-Fleming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27321E-CB60-4741-984E-A5BD81DCA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Secondo gli economisti R.A. </a:t>
            </a:r>
            <a:r>
              <a:rPr lang="it-IT" dirty="0" err="1"/>
              <a:t>Mundell</a:t>
            </a:r>
            <a:r>
              <a:rPr lang="it-IT" dirty="0"/>
              <a:t> (1961) e J.M. Fleming (1962) in economie aperte agli scambi con l’estero, in regime di cambi fissi o di cambi fluttuanti, sussiste il </a:t>
            </a:r>
            <a:r>
              <a:rPr lang="it-IT" dirty="0">
                <a:highlight>
                  <a:srgbClr val="FFFF00"/>
                </a:highlight>
              </a:rPr>
              <a:t>cosiddetto principio dell’impossibile trinità</a:t>
            </a:r>
            <a:r>
              <a:rPr lang="it-IT" dirty="0"/>
              <a:t>, o trilemma di M.- F., secondo il quale </a:t>
            </a:r>
            <a:r>
              <a:rPr lang="it-IT" dirty="0">
                <a:solidFill>
                  <a:srgbClr val="FF0000"/>
                </a:solidFill>
              </a:rPr>
              <a:t>non è possibile mantenere simultaneamente</a:t>
            </a:r>
            <a:r>
              <a:rPr lang="it-IT" dirty="0"/>
              <a:t> </a:t>
            </a:r>
          </a:p>
          <a:p>
            <a:pPr lvl="1"/>
            <a:r>
              <a:rPr lang="it-IT" dirty="0"/>
              <a:t>un regime di </a:t>
            </a:r>
            <a:r>
              <a:rPr lang="it-IT" b="1" dirty="0"/>
              <a:t>cambi fissi</a:t>
            </a:r>
            <a:r>
              <a:rPr lang="it-IT" dirty="0"/>
              <a:t>, </a:t>
            </a:r>
          </a:p>
          <a:p>
            <a:pPr lvl="1"/>
            <a:r>
              <a:rPr lang="it-IT" dirty="0"/>
              <a:t>una </a:t>
            </a:r>
            <a:r>
              <a:rPr lang="it-IT" b="1" dirty="0"/>
              <a:t>perfetta mobilità dei capitali</a:t>
            </a:r>
            <a:r>
              <a:rPr lang="it-IT" dirty="0"/>
              <a:t> e </a:t>
            </a:r>
          </a:p>
          <a:p>
            <a:pPr lvl="1"/>
            <a:r>
              <a:rPr lang="it-IT" dirty="0"/>
              <a:t>una </a:t>
            </a:r>
            <a:r>
              <a:rPr lang="it-IT" b="1" dirty="0"/>
              <a:t>politica monetaria indipendente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1005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1D9D8-8EA8-419D-87BC-6388830BE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Trilemma dell’Eurozona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73B78F-711F-4A9C-A961-DC295E1E0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politica economica dell’Eurozona è impantanata in quello che l’economista Pisani-Ferry ha definito </a:t>
            </a:r>
            <a:r>
              <a:rPr lang="it-IT" dirty="0">
                <a:highlight>
                  <a:srgbClr val="FFFF00"/>
                </a:highlight>
              </a:rPr>
              <a:t>il trilemma impossibile</a:t>
            </a:r>
            <a:r>
              <a:rPr lang="it-IT" dirty="0"/>
              <a:t>, vale a dire </a:t>
            </a:r>
            <a:r>
              <a:rPr lang="it-IT" u="sng" dirty="0"/>
              <a:t>le tre caratteristiche fondanti dell’architettura dell’Euro </a:t>
            </a:r>
            <a:r>
              <a:rPr lang="it-IT" dirty="0"/>
              <a:t>che non sono sostenibili contemporaneamente:</a:t>
            </a:r>
          </a:p>
          <a:p>
            <a:pPr lvl="1"/>
            <a:r>
              <a:rPr lang="it-IT" dirty="0"/>
              <a:t>garantire il </a:t>
            </a:r>
            <a:r>
              <a:rPr lang="it-IT" b="1" dirty="0"/>
              <a:t>divieto</a:t>
            </a:r>
            <a:r>
              <a:rPr lang="it-IT" dirty="0"/>
              <a:t> per governi nazionali e istituzioni dell’Unione Europea </a:t>
            </a:r>
            <a:r>
              <a:rPr lang="it-IT" b="1" dirty="0"/>
              <a:t>di finanziare il debito di altri stati membri</a:t>
            </a:r>
            <a:r>
              <a:rPr lang="it-IT" dirty="0"/>
              <a:t>, </a:t>
            </a:r>
          </a:p>
          <a:p>
            <a:pPr lvl="1"/>
            <a:r>
              <a:rPr lang="it-IT" b="1" dirty="0"/>
              <a:t>vietare l’acquisto di titoli sovrani da parte della Bce </a:t>
            </a:r>
            <a:r>
              <a:rPr lang="it-IT" dirty="0"/>
              <a:t>ed infine</a:t>
            </a:r>
          </a:p>
          <a:p>
            <a:pPr lvl="1"/>
            <a:r>
              <a:rPr lang="it-IT" dirty="0"/>
              <a:t>Vietare la detenzione da parte delle </a:t>
            </a:r>
            <a:r>
              <a:rPr lang="it-IT" b="1" dirty="0"/>
              <a:t>banche</a:t>
            </a:r>
            <a:r>
              <a:rPr lang="it-IT" dirty="0"/>
              <a:t> di titoli pubblici </a:t>
            </a:r>
            <a:r>
              <a:rPr lang="it-IT" b="1" dirty="0"/>
              <a:t>del proprio stato nazionale in proporzioni eccessive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047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A0F13-8F16-40EB-8878-F3328603C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Trilemma dell’UEM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094530-069F-4ED5-A129-E336C42B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234933"/>
            <a:ext cx="6281873" cy="2251211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«Se UEM è colpita da importanti shock sistemici si possono »salvare« solo due dei suoi tre pilastri: </a:t>
            </a:r>
          </a:p>
          <a:p>
            <a:r>
              <a:rPr lang="it-IT" dirty="0"/>
              <a:t>1) </a:t>
            </a:r>
            <a:r>
              <a:rPr lang="it-IT" b="1" dirty="0"/>
              <a:t>l’integrità dell’Unione Monetaria</a:t>
            </a:r>
            <a:r>
              <a:rPr lang="it-IT" dirty="0"/>
              <a:t>; </a:t>
            </a:r>
          </a:p>
          <a:p>
            <a:r>
              <a:rPr lang="it-IT" dirty="0"/>
              <a:t>2) </a:t>
            </a:r>
            <a:r>
              <a:rPr lang="it-IT" b="1" dirty="0"/>
              <a:t>l’ortodossia monetaria </a:t>
            </a:r>
            <a:r>
              <a:rPr lang="it-IT" dirty="0"/>
              <a:t>(priorità della stabilità dei prezzi e divieto di monetizzazione dei debiti pubblici); </a:t>
            </a:r>
          </a:p>
          <a:p>
            <a:r>
              <a:rPr lang="it-IT" dirty="0"/>
              <a:t>3) </a:t>
            </a:r>
            <a:r>
              <a:rPr lang="it-IT" b="1" dirty="0"/>
              <a:t>l’ortodossia fiscale </a:t>
            </a:r>
            <a:r>
              <a:rPr lang="it-IT" dirty="0"/>
              <a:t>(sovranità fiscale nazionale, sottoposta solo a vincoli di deficit e debito, con l’aggiunta di disciplina di mercato sul debito).»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CB98745-399B-4B72-898A-F229E7F65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536" y="444377"/>
            <a:ext cx="3726688" cy="368117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153D9337-838F-4032-B7E5-D2D96C0265FA}"/>
              </a:ext>
            </a:extLst>
          </p:cNvPr>
          <p:cNvSpPr/>
          <p:nvPr/>
        </p:nvSpPr>
        <p:spPr>
          <a:xfrm>
            <a:off x="9806432" y="3434851"/>
            <a:ext cx="22988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 </a:t>
            </a:r>
            <a:r>
              <a:rPr lang="it-IT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Boitani</a:t>
            </a:r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e </a:t>
            </a:r>
            <a:r>
              <a:rPr lang="it-IT" sz="14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Tamborini</a:t>
            </a:r>
            <a:r>
              <a:rPr lang="it-IT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(2021), p.3</a:t>
            </a:r>
            <a:endParaRPr lang="it-IT" sz="1400" i="1" dirty="0"/>
          </a:p>
        </p:txBody>
      </p:sp>
      <p:sp>
        <p:nvSpPr>
          <p:cNvPr id="7" name="Esplosione: 14 punte 6">
            <a:extLst>
              <a:ext uri="{FF2B5EF4-FFF2-40B4-BE49-F238E27FC236}">
                <a16:creationId xmlns:a16="http://schemas.microsoft.com/office/drawing/2014/main" id="{CEAEDA23-96B8-4F5C-AD31-F7BBA7BB5AE2}"/>
              </a:ext>
            </a:extLst>
          </p:cNvPr>
          <p:cNvSpPr/>
          <p:nvPr/>
        </p:nvSpPr>
        <p:spPr>
          <a:xfrm>
            <a:off x="8961120" y="244004"/>
            <a:ext cx="3144210" cy="273490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Soluzione?</a:t>
            </a:r>
          </a:p>
          <a:p>
            <a:pPr algn="ctr"/>
            <a:r>
              <a:rPr lang="it-IT" dirty="0"/>
              <a:t>Mix di politiche</a:t>
            </a:r>
          </a:p>
        </p:txBody>
      </p:sp>
    </p:spTree>
    <p:extLst>
      <p:ext uri="{BB962C8B-B14F-4D97-AF65-F5344CB8AC3E}">
        <p14:creationId xmlns:p14="http://schemas.microsoft.com/office/powerpoint/2010/main" val="54411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92E717-4CB0-4560-BDB9-C2057D4D0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Trilemma di </a:t>
            </a:r>
            <a:r>
              <a:rPr lang="it-IT" dirty="0" err="1"/>
              <a:t>Rodrik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55C442-633C-489B-A3E1-4FE40DDB8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Dani </a:t>
            </a:r>
            <a:r>
              <a:rPr lang="it-IT" dirty="0" err="1"/>
              <a:t>Rodrik</a:t>
            </a:r>
            <a:r>
              <a:rPr lang="it-IT" dirty="0"/>
              <a:t> si amplia il concetto del trilemma delle impossibilità, portandolo al livello più elevato di </a:t>
            </a:r>
            <a:r>
              <a:rPr lang="it-IT" dirty="0" err="1"/>
              <a:t>governance</a:t>
            </a:r>
            <a:r>
              <a:rPr lang="it-IT" dirty="0"/>
              <a:t> politica, infatti secondo l’autore non è possibile avere contemporaneamente</a:t>
            </a:r>
          </a:p>
          <a:p>
            <a:pPr lvl="1"/>
            <a:r>
              <a:rPr lang="it-IT" dirty="0"/>
              <a:t>una </a:t>
            </a:r>
            <a:r>
              <a:rPr lang="it-IT" dirty="0" err="1"/>
              <a:t>iperglobalizzazione</a:t>
            </a:r>
            <a:r>
              <a:rPr lang="it-IT" dirty="0"/>
              <a:t> dei sistemi economici, </a:t>
            </a:r>
          </a:p>
          <a:p>
            <a:pPr lvl="1"/>
            <a:r>
              <a:rPr lang="it-IT" dirty="0"/>
              <a:t>Un regime democratico e </a:t>
            </a:r>
          </a:p>
          <a:p>
            <a:pPr lvl="1"/>
            <a:r>
              <a:rPr lang="it-IT" dirty="0"/>
              <a:t>Un’autodeterminazione nazionale.</a:t>
            </a:r>
          </a:p>
        </p:txBody>
      </p:sp>
      <p:sp>
        <p:nvSpPr>
          <p:cNvPr id="4" name="Esplosione: 14 punte 3">
            <a:extLst>
              <a:ext uri="{FF2B5EF4-FFF2-40B4-BE49-F238E27FC236}">
                <a16:creationId xmlns:a16="http://schemas.microsoft.com/office/drawing/2014/main" id="{B8DC67F0-ACC2-417F-BE8D-75308F2B02D6}"/>
              </a:ext>
            </a:extLst>
          </p:cNvPr>
          <p:cNvSpPr/>
          <p:nvPr/>
        </p:nvSpPr>
        <p:spPr>
          <a:xfrm>
            <a:off x="8352320" y="4478528"/>
            <a:ext cx="3048000" cy="209702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Soluzioni possibili?</a:t>
            </a:r>
          </a:p>
        </p:txBody>
      </p:sp>
    </p:spTree>
    <p:extLst>
      <p:ext uri="{BB962C8B-B14F-4D97-AF65-F5344CB8AC3E}">
        <p14:creationId xmlns:p14="http://schemas.microsoft.com/office/powerpoint/2010/main" val="390440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7C500-CF49-44A3-ADB6-00B61F576E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Laboratorio e seminari di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D75F53-7D1A-4E0E-9796-B1DE7EE84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POLITICA ECONOMICA INTERNAZIONALE</a:t>
            </a:r>
          </a:p>
        </p:txBody>
      </p:sp>
    </p:spTree>
    <p:extLst>
      <p:ext uri="{BB962C8B-B14F-4D97-AF65-F5344CB8AC3E}">
        <p14:creationId xmlns:p14="http://schemas.microsoft.com/office/powerpoint/2010/main" val="2937825780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CB9708-C445-4049-9D7F-4C8684E69A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TM16401371[[fn=Atlante]]</Template>
  <TotalTime>6551</TotalTime>
  <Words>1081</Words>
  <Application>Microsoft Office PowerPoint</Application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Rockwell</vt:lpstr>
      <vt:lpstr>Times New Roman</vt:lpstr>
      <vt:lpstr>Wingdings</vt:lpstr>
      <vt:lpstr>Atlante</vt:lpstr>
      <vt:lpstr> </vt:lpstr>
      <vt:lpstr>Accesso al corso e materiali</vt:lpstr>
      <vt:lpstr>Struttura dell’esame</vt:lpstr>
      <vt:lpstr>Una breve introduzione: obiettivo del corso</vt:lpstr>
      <vt:lpstr>Il Trilemma di Mundell-Fleming</vt:lpstr>
      <vt:lpstr>Il Trilemma dell’Eurozona</vt:lpstr>
      <vt:lpstr>Il Trilemma dell’UEM</vt:lpstr>
      <vt:lpstr>Il Trilemma di Rodrik</vt:lpstr>
      <vt:lpstr>Laboratorio e seminari di</vt:lpstr>
      <vt:lpstr>Le caratteristiche dei Paesi in un accordo regionale: l’Unione Europea</vt:lpstr>
      <vt:lpstr>1. L’analisi dei dati dell’area</vt:lpstr>
      <vt:lpstr>2. Quali dati considerare?</vt:lpstr>
      <vt:lpstr>3. Approfondimenti</vt:lpstr>
      <vt:lpstr>4. Le scelte nei piani nazionali PNRR</vt:lpstr>
      <vt:lpstr>5. Pandemia e BCE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per i seminari di</dc:title>
  <dc:creator>CHIES LAURA</dc:creator>
  <cp:lastModifiedBy>CHIES LAURA</cp:lastModifiedBy>
  <cp:revision>27</cp:revision>
  <dcterms:created xsi:type="dcterms:W3CDTF">2022-02-24T11:39:04Z</dcterms:created>
  <dcterms:modified xsi:type="dcterms:W3CDTF">2022-03-01T15:43:46Z</dcterms:modified>
</cp:coreProperties>
</file>