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0.jpg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3.wmf"/><Relationship Id="rId19" Type="http://schemas.openxmlformats.org/officeDocument/2006/relationships/image" Target="../media/image7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0.jpg"/><Relationship Id="rId4" Type="http://schemas.openxmlformats.org/officeDocument/2006/relationships/image" Target="../media/image15.wmf"/><Relationship Id="rId9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jpg"/><Relationship Id="rId5" Type="http://schemas.openxmlformats.org/officeDocument/2006/relationships/image" Target="../media/image20.wmf"/><Relationship Id="rId4" Type="http://schemas.openxmlformats.org/officeDocument/2006/relationships/oleObject" Target="file:///C:\Users\Alberto%20Tessarolo\Desktop\current%20density.xmcd\Selection%2059%201902%20306%2019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8"/>
          <a:stretch/>
        </p:blipFill>
        <p:spPr>
          <a:xfrm>
            <a:off x="0" y="6449963"/>
            <a:ext cx="1621536" cy="408037"/>
          </a:xfrm>
          <a:prstGeom prst="rect">
            <a:avLst/>
          </a:prstGeom>
        </p:spPr>
      </p:pic>
      <p:pic>
        <p:nvPicPr>
          <p:cNvPr id="273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55132"/>
            <a:ext cx="4535967" cy="344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524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u="sng" dirty="0" smtClean="0"/>
              <a:t>Inductance of a rotor bar embedded in a slot</a:t>
            </a:r>
          </a:p>
        </p:txBody>
      </p:sp>
      <p:sp>
        <p:nvSpPr>
          <p:cNvPr id="10" name="Rettangolo 4"/>
          <p:cNvSpPr>
            <a:spLocks noChangeArrowheads="1"/>
          </p:cNvSpPr>
          <p:nvPr/>
        </p:nvSpPr>
        <p:spPr bwMode="auto">
          <a:xfrm>
            <a:off x="838200" y="646390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latin typeface="Arial" charset="0"/>
              </a:rPr>
              <a:t>Fig. </a:t>
            </a:r>
            <a:r>
              <a:rPr lang="it-IT" altLang="it-IT" sz="1800" b="1" dirty="0" smtClean="0">
                <a:latin typeface="Arial" charset="0"/>
              </a:rPr>
              <a:t>65a</a:t>
            </a:r>
            <a:endParaRPr lang="it-IT" altLang="it-IT" sz="1800" b="1" dirty="0">
              <a:latin typeface="Arial" charset="0"/>
            </a:endParaRPr>
          </a:p>
        </p:txBody>
      </p:sp>
      <p:sp>
        <p:nvSpPr>
          <p:cNvPr id="11" name="Rettangolo 4"/>
          <p:cNvSpPr>
            <a:spLocks noChangeArrowheads="1"/>
          </p:cNvSpPr>
          <p:nvPr/>
        </p:nvSpPr>
        <p:spPr bwMode="auto">
          <a:xfrm>
            <a:off x="3276600" y="685800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latin typeface="Arial" charset="0"/>
              </a:rPr>
              <a:t>Fig. </a:t>
            </a:r>
            <a:r>
              <a:rPr lang="it-IT" altLang="it-IT" sz="1800" b="1" dirty="0" smtClean="0">
                <a:latin typeface="Arial" charset="0"/>
              </a:rPr>
              <a:t>65b</a:t>
            </a:r>
            <a:endParaRPr lang="it-IT" altLang="it-IT" sz="1800" b="1" dirty="0">
              <a:latin typeface="Arial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407407"/>
              </p:ext>
            </p:extLst>
          </p:nvPr>
        </p:nvGraphicFramePr>
        <p:xfrm>
          <a:off x="2209800" y="2459038"/>
          <a:ext cx="3810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190440" imgH="190440" progId="Equation.3">
                  <p:embed/>
                </p:oleObj>
              </mc:Choice>
              <mc:Fallback>
                <p:oleObj name="Equation" r:id="rId5" imgW="1904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459038"/>
                        <a:ext cx="3810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21375"/>
              </p:ext>
            </p:extLst>
          </p:nvPr>
        </p:nvGraphicFramePr>
        <p:xfrm>
          <a:off x="917575" y="4538663"/>
          <a:ext cx="8842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330120" imgH="190440" progId="Equation.3">
                  <p:embed/>
                </p:oleObj>
              </mc:Choice>
              <mc:Fallback>
                <p:oleObj name="Equation" r:id="rId7" imgW="3301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4538663"/>
                        <a:ext cx="88423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459232"/>
              </p:ext>
            </p:extLst>
          </p:nvPr>
        </p:nvGraphicFramePr>
        <p:xfrm>
          <a:off x="3362831" y="4495800"/>
          <a:ext cx="8842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330120" imgH="190440" progId="Equation.3">
                  <p:embed/>
                </p:oleObj>
              </mc:Choice>
              <mc:Fallback>
                <p:oleObj name="Equation" r:id="rId9" imgW="3301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831" y="4495800"/>
                        <a:ext cx="88423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1246287"/>
            <a:ext cx="40386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We have mentioned [eq. (283), Fig. 62] that, in a solid conductor embedded in a slot, the current distribution is uniform if the frequency is close to zero (Fig. 65a). Conversely, as the frequency increases [i.e. </a:t>
            </a:r>
            <a:r>
              <a:rPr lang="it-IT" i="1" dirty="0" smtClean="0">
                <a:latin typeface="Symbol" panose="05050102010706020507" pitchFamily="18" charset="2"/>
              </a:rPr>
              <a:t>x</a:t>
            </a:r>
            <a:r>
              <a:rPr lang="it-IT" dirty="0" smtClean="0"/>
              <a:t> decreases in (283) and Fig. 62], the current tends to concentrate at the conductor side close to the slot opening.</a:t>
            </a:r>
          </a:p>
          <a:p>
            <a:r>
              <a:rPr lang="it-IT" dirty="0" smtClean="0"/>
              <a:t>In practice, it is as if the conductor reduced its height to </a:t>
            </a:r>
            <a:r>
              <a:rPr lang="it-IT" i="1" dirty="0" smtClean="0"/>
              <a:t>h</a:t>
            </a:r>
            <a:r>
              <a:rPr lang="it-IT" dirty="0" smtClean="0"/>
              <a:t>’</a:t>
            </a:r>
            <a:r>
              <a:rPr lang="it-IT" i="1" baseline="-25000" dirty="0" smtClean="0"/>
              <a:t>r1</a:t>
            </a:r>
            <a:r>
              <a:rPr lang="it-IT" dirty="0" smtClean="0"/>
              <a:t>. </a:t>
            </a:r>
          </a:p>
          <a:p>
            <a:r>
              <a:rPr lang="it-IT" dirty="0" smtClean="0"/>
              <a:t>If we consider the formulas for the leakage inductance of a rotor bar (223), applying to the case of uniform current distribution, we can observe from equations (301) that the reduction in the equivalent height of the bar leads to a roughly proportional reduction in its leakage inductance. </a:t>
            </a:r>
            <a:endParaRPr lang="it-IT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067185"/>
              </p:ext>
            </p:extLst>
          </p:nvPr>
        </p:nvGraphicFramePr>
        <p:xfrm>
          <a:off x="476250" y="5029200"/>
          <a:ext cx="1971675" cy="1646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1180800" imgH="990360" progId="Equation.3">
                  <p:embed/>
                </p:oleObj>
              </mc:Choice>
              <mc:Fallback>
                <p:oleObj name="Equation" r:id="rId11" imgW="1180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029200"/>
                        <a:ext cx="1971675" cy="164620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027150"/>
              </p:ext>
            </p:extLst>
          </p:nvPr>
        </p:nvGraphicFramePr>
        <p:xfrm>
          <a:off x="4612167" y="1960315"/>
          <a:ext cx="3810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3" imgW="190440" imgH="190440" progId="Equation.3">
                  <p:embed/>
                </p:oleObj>
              </mc:Choice>
              <mc:Fallback>
                <p:oleObj name="Equation" r:id="rId13" imgW="1904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2167" y="1960315"/>
                        <a:ext cx="3810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205123"/>
              </p:ext>
            </p:extLst>
          </p:nvPr>
        </p:nvGraphicFramePr>
        <p:xfrm>
          <a:off x="1360138" y="16002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5" imgW="152280" imgH="190440" progId="Equation.3">
                  <p:embed/>
                </p:oleObj>
              </mc:Choice>
              <mc:Fallback>
                <p:oleObj name="Equation" r:id="rId15" imgW="1522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138" y="1600200"/>
                        <a:ext cx="3048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529102"/>
              </p:ext>
            </p:extLst>
          </p:nvPr>
        </p:nvGraphicFramePr>
        <p:xfrm>
          <a:off x="3733800" y="16002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7" imgW="152280" imgH="190440" progId="Equation.3">
                  <p:embed/>
                </p:oleObj>
              </mc:Choice>
              <mc:Fallback>
                <p:oleObj name="Equation" r:id="rId17" imgW="1522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00200"/>
                        <a:ext cx="3048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695498"/>
              </p:ext>
            </p:extLst>
          </p:nvPr>
        </p:nvGraphicFramePr>
        <p:xfrm>
          <a:off x="685800" y="1219200"/>
          <a:ext cx="4064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203040" imgH="190440" progId="Equation.3">
                  <p:embed/>
                </p:oleObj>
              </mc:Choice>
              <mc:Fallback>
                <p:oleObj name="Equation" r:id="rId18" imgW="2030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4064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227973"/>
              </p:ext>
            </p:extLst>
          </p:nvPr>
        </p:nvGraphicFramePr>
        <p:xfrm>
          <a:off x="3073400" y="1219200"/>
          <a:ext cx="4064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203040" imgH="190440" progId="Equation.3">
                  <p:embed/>
                </p:oleObj>
              </mc:Choice>
              <mc:Fallback>
                <p:oleObj name="Equation" r:id="rId20" imgW="2030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1219200"/>
                        <a:ext cx="4064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237581"/>
              </p:ext>
            </p:extLst>
          </p:nvPr>
        </p:nvGraphicFramePr>
        <p:xfrm>
          <a:off x="1360138" y="3429000"/>
          <a:ext cx="3556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177480" imgH="190440" progId="Equation.3">
                  <p:embed/>
                </p:oleObj>
              </mc:Choice>
              <mc:Fallback>
                <p:oleObj name="Equation" r:id="rId21" imgW="1774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138" y="3429000"/>
                        <a:ext cx="3556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577311"/>
              </p:ext>
            </p:extLst>
          </p:nvPr>
        </p:nvGraphicFramePr>
        <p:xfrm>
          <a:off x="3733800" y="3429000"/>
          <a:ext cx="3556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177480" imgH="190440" progId="Equation.3">
                  <p:embed/>
                </p:oleObj>
              </mc:Choice>
              <mc:Fallback>
                <p:oleObj name="Equation" r:id="rId23" imgW="1774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429000"/>
                        <a:ext cx="3556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39850"/>
              </p:ext>
            </p:extLst>
          </p:nvPr>
        </p:nvGraphicFramePr>
        <p:xfrm>
          <a:off x="3011967" y="5029200"/>
          <a:ext cx="1971675" cy="1646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4" imgW="1180800" imgH="990360" progId="Equation.3">
                  <p:embed/>
                </p:oleObj>
              </mc:Choice>
              <mc:Fallback>
                <p:oleObj name="Equation" r:id="rId24" imgW="1180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967" y="5029200"/>
                        <a:ext cx="1971675" cy="164620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ttangolo 20"/>
          <p:cNvSpPr>
            <a:spLocks noChangeArrowheads="1"/>
          </p:cNvSpPr>
          <p:nvPr/>
        </p:nvSpPr>
        <p:spPr bwMode="auto">
          <a:xfrm>
            <a:off x="2344183" y="55626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latin typeface="Arial" charset="0"/>
              </a:rPr>
              <a:t>(301)</a:t>
            </a:r>
            <a:endParaRPr lang="it-IT" altLang="it-IT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36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047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More precisely, the leakage inductance of the embedded bar, taken eddy current effects into account (superscript «ac»), can be estimated as follows:</a:t>
            </a:r>
            <a:endParaRPr lang="it-IT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865199"/>
              </p:ext>
            </p:extLst>
          </p:nvPr>
        </p:nvGraphicFramePr>
        <p:xfrm>
          <a:off x="233149" y="1165166"/>
          <a:ext cx="2286000" cy="576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901440" imgH="228600" progId="Equation.3">
                  <p:embed/>
                </p:oleObj>
              </mc:Choice>
              <mc:Fallback>
                <p:oleObj name="Equation" r:id="rId3" imgW="901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149" y="1165166"/>
                        <a:ext cx="2286000" cy="57632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20"/>
          <p:cNvSpPr>
            <a:spLocks noChangeArrowheads="1"/>
          </p:cNvSpPr>
          <p:nvPr/>
        </p:nvSpPr>
        <p:spPr bwMode="auto">
          <a:xfrm>
            <a:off x="3276600" y="123582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latin typeface="Arial" charset="0"/>
              </a:rPr>
              <a:t>(302)</a:t>
            </a:r>
            <a:endParaRPr lang="it-IT" altLang="it-IT" sz="1800" dirty="0"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755" y="19050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where</a:t>
            </a:r>
            <a:endParaRPr lang="it-IT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14048"/>
              </p:ext>
            </p:extLst>
          </p:nvPr>
        </p:nvGraphicFramePr>
        <p:xfrm>
          <a:off x="254758" y="2274332"/>
          <a:ext cx="320639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422360" imgH="419040" progId="Equation.3">
                  <p:embed/>
                </p:oleObj>
              </mc:Choice>
              <mc:Fallback>
                <p:oleObj name="Equation" r:id="rId5" imgW="14223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4758" y="2274332"/>
                        <a:ext cx="3206397" cy="94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3778155" y="2590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latin typeface="Arial" charset="0"/>
              </a:rPr>
              <a:t>(301)</a:t>
            </a:r>
            <a:endParaRPr lang="it-IT" altLang="it-IT" sz="1800" dirty="0"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6755" y="32004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</a:t>
            </a:r>
            <a:r>
              <a:rPr lang="it-IT" dirty="0" smtClean="0"/>
              <a:t>s the value (223) found in the hypothesis of uniform current distribution (dc current) and the coefficient </a:t>
            </a:r>
            <a:r>
              <a:rPr lang="it-IT" i="1" dirty="0" smtClean="0"/>
              <a:t>k</a:t>
            </a:r>
            <a:r>
              <a:rPr lang="it-IT" i="1" baseline="-25000" dirty="0" smtClean="0"/>
              <a:t>L</a:t>
            </a:r>
            <a:r>
              <a:rPr lang="it-IT" dirty="0" smtClean="0"/>
              <a:t> is the inductance coefficient. It is the counterpart of the resistance coefficient </a:t>
            </a:r>
            <a:r>
              <a:rPr lang="it-IT" i="1" dirty="0" smtClean="0"/>
              <a:t>k</a:t>
            </a:r>
            <a:r>
              <a:rPr lang="it-IT" i="1" baseline="-25000" dirty="0" smtClean="0"/>
              <a:t>r</a:t>
            </a:r>
            <a:r>
              <a:rPr lang="it-IT" dirty="0" smtClean="0"/>
              <a:t> previously introduced to correct dc resistance to account for eddy currents.</a:t>
            </a:r>
            <a:endParaRPr lang="it-IT" dirty="0"/>
          </a:p>
        </p:txBody>
      </p:sp>
      <p:sp>
        <p:nvSpPr>
          <p:cNvPr id="11" name="TextBox 10"/>
          <p:cNvSpPr txBox="1"/>
          <p:nvPr/>
        </p:nvSpPr>
        <p:spPr>
          <a:xfrm>
            <a:off x="196755" y="42672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It can be proved that the coefficient </a:t>
            </a:r>
            <a:r>
              <a:rPr lang="it-IT" i="1" dirty="0" smtClean="0"/>
              <a:t>k</a:t>
            </a:r>
            <a:r>
              <a:rPr lang="it-IT" i="1" baseline="-25000" dirty="0" smtClean="0"/>
              <a:t>L</a:t>
            </a:r>
            <a:r>
              <a:rPr lang="it-IT" dirty="0" smtClean="0"/>
              <a:t> for a rectangular bar embedded in a slot has the following form:</a:t>
            </a:r>
            <a:endParaRPr lang="it-IT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340639"/>
              </p:ext>
            </p:extLst>
          </p:nvPr>
        </p:nvGraphicFramePr>
        <p:xfrm>
          <a:off x="339630" y="5105400"/>
          <a:ext cx="34385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1523880" imgH="380880" progId="Equation.3">
                  <p:embed/>
                </p:oleObj>
              </mc:Choice>
              <mc:Fallback>
                <p:oleObj name="Equation" r:id="rId7" imgW="152388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9630" y="5105400"/>
                        <a:ext cx="3438525" cy="857250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ttangolo 20"/>
          <p:cNvSpPr>
            <a:spLocks noChangeArrowheads="1"/>
          </p:cNvSpPr>
          <p:nvPr/>
        </p:nvSpPr>
        <p:spPr bwMode="auto">
          <a:xfrm>
            <a:off x="4159155" y="53340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latin typeface="Arial" charset="0"/>
              </a:rPr>
              <a:t>(302)</a:t>
            </a:r>
            <a:endParaRPr lang="it-IT" altLang="it-IT" sz="1800" dirty="0"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60960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where the non-dimensional coefficient </a:t>
            </a:r>
            <a:r>
              <a:rPr lang="it-IT" i="1" dirty="0" smtClean="0">
                <a:latin typeface="Symbol" panose="05050102010706020507" pitchFamily="18" charset="2"/>
              </a:rPr>
              <a:t>x</a:t>
            </a:r>
            <a:r>
              <a:rPr lang="it-IT" dirty="0" smtClean="0"/>
              <a:t> is obtained from (279) and (288) as follows:</a:t>
            </a:r>
            <a:endParaRPr lang="it-IT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8"/>
          <a:stretch/>
        </p:blipFill>
        <p:spPr>
          <a:xfrm>
            <a:off x="0" y="6449963"/>
            <a:ext cx="1621536" cy="40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9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967082"/>
              </p:ext>
            </p:extLst>
          </p:nvPr>
        </p:nvGraphicFramePr>
        <p:xfrm>
          <a:off x="304800" y="228600"/>
          <a:ext cx="36972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714320" imgH="419040" progId="Equation.3">
                  <p:embed/>
                </p:oleObj>
              </mc:Choice>
              <mc:Fallback>
                <p:oleObj name="Equation" r:id="rId3" imgW="1714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3697288" cy="901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tangolo 20"/>
          <p:cNvSpPr>
            <a:spLocks noChangeArrowheads="1"/>
          </p:cNvSpPr>
          <p:nvPr/>
        </p:nvSpPr>
        <p:spPr bwMode="auto">
          <a:xfrm>
            <a:off x="4800600" y="457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latin typeface="Arial" charset="0"/>
              </a:rPr>
              <a:t>(303)</a:t>
            </a:r>
            <a:endParaRPr lang="it-IT" altLang="it-IT" sz="1800" dirty="0">
              <a:latin typeface="Arial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967153"/>
              </p:ext>
            </p:extLst>
          </p:nvPr>
        </p:nvGraphicFramePr>
        <p:xfrm>
          <a:off x="6084888" y="437356"/>
          <a:ext cx="8493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393480" imgH="190440" progId="Equation.3">
                  <p:embed/>
                </p:oleObj>
              </mc:Choice>
              <mc:Fallback>
                <p:oleObj name="Equation" r:id="rId5" imgW="3934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37356"/>
                        <a:ext cx="849312" cy="409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uble Bracket 7"/>
          <p:cNvSpPr/>
          <p:nvPr/>
        </p:nvSpPr>
        <p:spPr>
          <a:xfrm>
            <a:off x="6008688" y="457200"/>
            <a:ext cx="1066800" cy="34845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826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32" y="1717765"/>
            <a:ext cx="4086367" cy="15516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52400" y="1348433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For </a:t>
            </a:r>
            <a:r>
              <a:rPr lang="it-IT" b="1" dirty="0" smtClean="0"/>
              <a:t>example</a:t>
            </a:r>
            <a:r>
              <a:rPr lang="it-IT" dirty="0" smtClean="0"/>
              <a:t>, with the following data:</a:t>
            </a:r>
            <a:endParaRPr lang="it-IT" dirty="0"/>
          </a:p>
        </p:txBody>
      </p:sp>
      <p:sp>
        <p:nvSpPr>
          <p:cNvPr id="14" name="Rettangolo 4"/>
          <p:cNvSpPr>
            <a:spLocks noChangeArrowheads="1"/>
          </p:cNvSpPr>
          <p:nvPr/>
        </p:nvSpPr>
        <p:spPr bwMode="auto">
          <a:xfrm>
            <a:off x="5034250" y="1930863"/>
            <a:ext cx="9156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latin typeface="Arial" charset="0"/>
              </a:rPr>
              <a:t>Fig. </a:t>
            </a:r>
            <a:r>
              <a:rPr lang="it-IT" altLang="it-IT" sz="1800" b="1" dirty="0" smtClean="0">
                <a:latin typeface="Arial" charset="0"/>
              </a:rPr>
              <a:t>66</a:t>
            </a:r>
            <a:endParaRPr lang="it-IT" altLang="it-IT" sz="1800" b="1" dirty="0"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34290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dirty="0" smtClean="0"/>
              <a:t>he diagram in Fig. 67 is obtained for the inductance coefficient:</a:t>
            </a:r>
            <a:endParaRPr lang="it-IT" dirty="0"/>
          </a:p>
        </p:txBody>
      </p:sp>
      <p:pic>
        <p:nvPicPr>
          <p:cNvPr id="2826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5627974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2630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067" y="4636827"/>
            <a:ext cx="350191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ttangolo 4"/>
          <p:cNvSpPr>
            <a:spLocks noChangeArrowheads="1"/>
          </p:cNvSpPr>
          <p:nvPr/>
        </p:nvSpPr>
        <p:spPr bwMode="auto">
          <a:xfrm>
            <a:off x="257032" y="3897868"/>
            <a:ext cx="9156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latin typeface="Arial" charset="0"/>
              </a:rPr>
              <a:t>Fig. </a:t>
            </a:r>
            <a:r>
              <a:rPr lang="it-IT" altLang="it-IT" sz="1800" b="1" dirty="0" smtClean="0">
                <a:latin typeface="Arial" charset="0"/>
              </a:rPr>
              <a:t>67</a:t>
            </a:r>
            <a:endParaRPr lang="it-IT" altLang="it-IT" sz="1800" b="1" dirty="0">
              <a:latin typeface="Arial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8"/>
          <a:stretch/>
        </p:blipFill>
        <p:spPr>
          <a:xfrm>
            <a:off x="0" y="6449963"/>
            <a:ext cx="1621536" cy="40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83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275644"/>
            <a:ext cx="607351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908534"/>
              </p:ext>
            </p:extLst>
          </p:nvPr>
        </p:nvGraphicFramePr>
        <p:xfrm>
          <a:off x="5444318" y="2366328"/>
          <a:ext cx="3505200" cy="666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Mathcad" r:id="rId4" imgW="2352600" imgH="447840" progId="Mathcad">
                  <p:link updateAutomatic="1"/>
                </p:oleObj>
              </mc:Choice>
              <mc:Fallback>
                <p:oleObj name="Mathcad" r:id="rId4" imgW="2352600" imgH="447840" progId="Mathcad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44318" y="2366328"/>
                        <a:ext cx="3505200" cy="66698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796118" y="966590"/>
            <a:ext cx="9156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latin typeface="Arial" charset="0"/>
              </a:rPr>
              <a:t>Fig. </a:t>
            </a:r>
            <a:r>
              <a:rPr lang="it-IT" altLang="it-IT" sz="1800" b="1" dirty="0" smtClean="0">
                <a:latin typeface="Arial" charset="0"/>
              </a:rPr>
              <a:t>68</a:t>
            </a:r>
            <a:endParaRPr lang="it-IT" altLang="it-IT" sz="1800" b="1" dirty="0"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2286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For the same data, the diagram shown in Fig. 68 is found for the resistance coefficient as a function of the frequency. </a:t>
            </a:r>
            <a:endParaRPr lang="it-IT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8"/>
          <a:stretch/>
        </p:blipFill>
        <p:spPr>
          <a:xfrm>
            <a:off x="0" y="6449963"/>
            <a:ext cx="1621536" cy="40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03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C:\Users\Alberto Tessarolo\Desktop\current density.xmcd\Selection 59 1902 306 1949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 Tessarolo</dc:creator>
  <cp:lastModifiedBy>Alberto Tessarolo</cp:lastModifiedBy>
  <cp:revision>1</cp:revision>
  <dcterms:created xsi:type="dcterms:W3CDTF">2006-08-16T00:00:00Z</dcterms:created>
  <dcterms:modified xsi:type="dcterms:W3CDTF">2017-05-10T11:58:03Z</dcterms:modified>
</cp:coreProperties>
</file>