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258" r:id="rId3"/>
    <p:sldId id="328" r:id="rId4"/>
    <p:sldId id="330" r:id="rId5"/>
    <p:sldId id="331" r:id="rId6"/>
    <p:sldId id="401" r:id="rId7"/>
    <p:sldId id="400" r:id="rId8"/>
    <p:sldId id="402" r:id="rId9"/>
    <p:sldId id="403" r:id="rId10"/>
    <p:sldId id="404" r:id="rId11"/>
    <p:sldId id="405" r:id="rId12"/>
    <p:sldId id="406" r:id="rId13"/>
    <p:sldId id="407" r:id="rId14"/>
    <p:sldId id="408" r:id="rId15"/>
    <p:sldId id="332" r:id="rId16"/>
    <p:sldId id="334" r:id="rId17"/>
    <p:sldId id="336" r:id="rId18"/>
    <p:sldId id="337" r:id="rId19"/>
    <p:sldId id="338" r:id="rId20"/>
    <p:sldId id="339" r:id="rId21"/>
    <p:sldId id="340" r:id="rId22"/>
    <p:sldId id="341" r:id="rId23"/>
    <p:sldId id="342" r:id="rId24"/>
    <p:sldId id="344" r:id="rId25"/>
    <p:sldId id="345" r:id="rId26"/>
    <p:sldId id="346" r:id="rId27"/>
    <p:sldId id="347" r:id="rId28"/>
    <p:sldId id="348" r:id="rId29"/>
    <p:sldId id="373" r:id="rId30"/>
    <p:sldId id="349" r:id="rId31"/>
    <p:sldId id="343" r:id="rId32"/>
    <p:sldId id="350" r:id="rId33"/>
    <p:sldId id="351" r:id="rId34"/>
    <p:sldId id="352" r:id="rId35"/>
    <p:sldId id="353" r:id="rId36"/>
    <p:sldId id="354" r:id="rId37"/>
    <p:sldId id="355" r:id="rId38"/>
    <p:sldId id="356" r:id="rId39"/>
    <p:sldId id="357" r:id="rId40"/>
    <p:sldId id="358" r:id="rId41"/>
    <p:sldId id="359" r:id="rId42"/>
    <p:sldId id="360" r:id="rId43"/>
    <p:sldId id="371" r:id="rId44"/>
    <p:sldId id="380" r:id="rId45"/>
    <p:sldId id="381" r:id="rId46"/>
    <p:sldId id="361" r:id="rId47"/>
    <p:sldId id="362" r:id="rId48"/>
    <p:sldId id="363" r:id="rId49"/>
    <p:sldId id="364" r:id="rId50"/>
    <p:sldId id="365" r:id="rId51"/>
    <p:sldId id="366" r:id="rId52"/>
    <p:sldId id="394" r:id="rId53"/>
    <p:sldId id="368" r:id="rId54"/>
    <p:sldId id="370" r:id="rId55"/>
    <p:sldId id="372" r:id="rId56"/>
    <p:sldId id="369" r:id="rId57"/>
    <p:sldId id="374" r:id="rId58"/>
    <p:sldId id="382" r:id="rId59"/>
    <p:sldId id="375" r:id="rId60"/>
    <p:sldId id="376" r:id="rId61"/>
    <p:sldId id="378" r:id="rId62"/>
    <p:sldId id="379" r:id="rId63"/>
    <p:sldId id="383" r:id="rId64"/>
    <p:sldId id="377" r:id="rId65"/>
    <p:sldId id="386" r:id="rId66"/>
    <p:sldId id="387" r:id="rId67"/>
    <p:sldId id="388" r:id="rId68"/>
    <p:sldId id="384" r:id="rId69"/>
    <p:sldId id="397" r:id="rId70"/>
    <p:sldId id="398" r:id="rId71"/>
    <p:sldId id="395" r:id="rId72"/>
    <p:sldId id="396" r:id="rId73"/>
    <p:sldId id="390" r:id="rId74"/>
    <p:sldId id="392" r:id="rId75"/>
    <p:sldId id="399" r:id="rId7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3060" autoAdjust="0"/>
  </p:normalViewPr>
  <p:slideViewPr>
    <p:cSldViewPr>
      <p:cViewPr>
        <p:scale>
          <a:sx n="75" d="100"/>
          <a:sy n="75" d="100"/>
        </p:scale>
        <p:origin x="-11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3.wmf"/><Relationship Id="rId7" Type="http://schemas.openxmlformats.org/officeDocument/2006/relationships/image" Target="../media/image67.wmf"/><Relationship Id="rId12" Type="http://schemas.openxmlformats.org/officeDocument/2006/relationships/image" Target="../media/image72.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11" Type="http://schemas.openxmlformats.org/officeDocument/2006/relationships/image" Target="../media/image71.wmf"/><Relationship Id="rId5" Type="http://schemas.openxmlformats.org/officeDocument/2006/relationships/image" Target="../media/image65.wmf"/><Relationship Id="rId10" Type="http://schemas.openxmlformats.org/officeDocument/2006/relationships/image" Target="../media/image70.wmf"/><Relationship Id="rId4" Type="http://schemas.openxmlformats.org/officeDocument/2006/relationships/image" Target="../media/image64.wmf"/><Relationship Id="rId9"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8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6.wmf"/><Relationship Id="rId1" Type="http://schemas.openxmlformats.org/officeDocument/2006/relationships/image" Target="../media/image8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image" Target="../media/image128.wmf"/><Relationship Id="rId7" Type="http://schemas.openxmlformats.org/officeDocument/2006/relationships/image" Target="../media/image132.wmf"/><Relationship Id="rId2" Type="http://schemas.openxmlformats.org/officeDocument/2006/relationships/image" Target="../media/image127.wmf"/><Relationship Id="rId1" Type="http://schemas.openxmlformats.org/officeDocument/2006/relationships/image" Target="../media/image126.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image" Target="../media/image1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image" Target="../media/image14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54.wmf"/><Relationship Id="rId1" Type="http://schemas.openxmlformats.org/officeDocument/2006/relationships/image" Target="../media/image15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61.wmf"/><Relationship Id="rId1" Type="http://schemas.openxmlformats.org/officeDocument/2006/relationships/image" Target="../media/image16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 Id="rId5" Type="http://schemas.openxmlformats.org/officeDocument/2006/relationships/image" Target="../media/image166.wmf"/><Relationship Id="rId4" Type="http://schemas.openxmlformats.org/officeDocument/2006/relationships/image" Target="../media/image16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6" Type="http://schemas.openxmlformats.org/officeDocument/2006/relationships/image" Target="../media/image171.wmf"/><Relationship Id="rId5" Type="http://schemas.openxmlformats.org/officeDocument/2006/relationships/image" Target="../media/image161.wmf"/><Relationship Id="rId4" Type="http://schemas.openxmlformats.org/officeDocument/2006/relationships/image" Target="../media/image175.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image" Target="../media/image183.wmf"/><Relationship Id="rId1" Type="http://schemas.openxmlformats.org/officeDocument/2006/relationships/image" Target="../media/image182.wmf"/><Relationship Id="rId5" Type="http://schemas.openxmlformats.org/officeDocument/2006/relationships/image" Target="../media/image186.wmf"/><Relationship Id="rId4" Type="http://schemas.openxmlformats.org/officeDocument/2006/relationships/image" Target="../media/image185.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2.wmf"/><Relationship Id="rId5" Type="http://schemas.openxmlformats.org/officeDocument/2006/relationships/image" Target="../media/image191.wmf"/><Relationship Id="rId4" Type="http://schemas.openxmlformats.org/officeDocument/2006/relationships/image" Target="../media/image190.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94.wmf"/><Relationship Id="rId4" Type="http://schemas.openxmlformats.org/officeDocument/2006/relationships/image" Target="../media/image19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98.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00.wmf"/><Relationship Id="rId1" Type="http://schemas.openxmlformats.org/officeDocument/2006/relationships/image" Target="../media/image199.wmf"/><Relationship Id="rId6" Type="http://schemas.openxmlformats.org/officeDocument/2006/relationships/image" Target="../media/image204.wmf"/><Relationship Id="rId5" Type="http://schemas.openxmlformats.org/officeDocument/2006/relationships/image" Target="../media/image203.wmf"/><Relationship Id="rId4" Type="http://schemas.openxmlformats.org/officeDocument/2006/relationships/image" Target="../media/image20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 Id="rId6" Type="http://schemas.openxmlformats.org/officeDocument/2006/relationships/image" Target="../media/image210.wmf"/><Relationship Id="rId5" Type="http://schemas.openxmlformats.org/officeDocument/2006/relationships/image" Target="../media/image209.wmf"/><Relationship Id="rId4" Type="http://schemas.openxmlformats.org/officeDocument/2006/relationships/image" Target="../media/image208.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15.wmf"/><Relationship Id="rId1" Type="http://schemas.openxmlformats.org/officeDocument/2006/relationships/image" Target="../media/image214.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220.wmf"/><Relationship Id="rId1" Type="http://schemas.openxmlformats.org/officeDocument/2006/relationships/image" Target="../media/image219.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 Id="rId4" Type="http://schemas.openxmlformats.org/officeDocument/2006/relationships/image" Target="../media/image225.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227.wmf"/><Relationship Id="rId1" Type="http://schemas.openxmlformats.org/officeDocument/2006/relationships/image" Target="../media/image22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32.wmf"/><Relationship Id="rId2" Type="http://schemas.openxmlformats.org/officeDocument/2006/relationships/image" Target="../media/image231.wmf"/><Relationship Id="rId1" Type="http://schemas.openxmlformats.org/officeDocument/2006/relationships/image" Target="../media/image230.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35.wmf"/><Relationship Id="rId2" Type="http://schemas.openxmlformats.org/officeDocument/2006/relationships/image" Target="../media/image234.wmf"/><Relationship Id="rId1" Type="http://schemas.openxmlformats.org/officeDocument/2006/relationships/image" Target="../media/image233.wmf"/><Relationship Id="rId4" Type="http://schemas.openxmlformats.org/officeDocument/2006/relationships/image" Target="../media/image236.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38.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image" Target="../media/image244.wmf"/><Relationship Id="rId1" Type="http://schemas.openxmlformats.org/officeDocument/2006/relationships/image" Target="../media/image243.wmf"/><Relationship Id="rId6" Type="http://schemas.openxmlformats.org/officeDocument/2006/relationships/image" Target="../media/image248.wmf"/><Relationship Id="rId5" Type="http://schemas.openxmlformats.org/officeDocument/2006/relationships/image" Target="../media/image247.wmf"/><Relationship Id="rId4" Type="http://schemas.openxmlformats.org/officeDocument/2006/relationships/image" Target="../media/image246.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55.wmf"/><Relationship Id="rId2" Type="http://schemas.openxmlformats.org/officeDocument/2006/relationships/image" Target="../media/image254.wmf"/><Relationship Id="rId1" Type="http://schemas.openxmlformats.org/officeDocument/2006/relationships/image" Target="../media/image253.wmf"/><Relationship Id="rId5" Type="http://schemas.openxmlformats.org/officeDocument/2006/relationships/image" Target="../media/image257.wmf"/><Relationship Id="rId4" Type="http://schemas.openxmlformats.org/officeDocument/2006/relationships/image" Target="../media/image256.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63.wmf"/><Relationship Id="rId2" Type="http://schemas.openxmlformats.org/officeDocument/2006/relationships/image" Target="../media/image262.wmf"/><Relationship Id="rId1" Type="http://schemas.openxmlformats.org/officeDocument/2006/relationships/image" Target="../media/image26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52.wmf"/><Relationship Id="rId18" Type="http://schemas.openxmlformats.org/officeDocument/2006/relationships/image" Target="../media/image57.wmf"/><Relationship Id="rId3" Type="http://schemas.openxmlformats.org/officeDocument/2006/relationships/image" Target="../media/image42.wmf"/><Relationship Id="rId7" Type="http://schemas.openxmlformats.org/officeDocument/2006/relationships/image" Target="../media/image46.wmf"/><Relationship Id="rId12" Type="http://schemas.openxmlformats.org/officeDocument/2006/relationships/image" Target="../media/image51.wmf"/><Relationship Id="rId17" Type="http://schemas.openxmlformats.org/officeDocument/2006/relationships/image" Target="../media/image56.wmf"/><Relationship Id="rId2" Type="http://schemas.openxmlformats.org/officeDocument/2006/relationships/image" Target="../media/image41.wmf"/><Relationship Id="rId16" Type="http://schemas.openxmlformats.org/officeDocument/2006/relationships/image" Target="../media/image55.wmf"/><Relationship Id="rId1" Type="http://schemas.openxmlformats.org/officeDocument/2006/relationships/image" Target="../media/image40.wmf"/><Relationship Id="rId6" Type="http://schemas.openxmlformats.org/officeDocument/2006/relationships/image" Target="../media/image45.wmf"/><Relationship Id="rId11" Type="http://schemas.openxmlformats.org/officeDocument/2006/relationships/image" Target="../media/image50.wmf"/><Relationship Id="rId5" Type="http://schemas.openxmlformats.org/officeDocument/2006/relationships/image" Target="../media/image44.wmf"/><Relationship Id="rId15" Type="http://schemas.openxmlformats.org/officeDocument/2006/relationships/image" Target="../media/image54.wmf"/><Relationship Id="rId10" Type="http://schemas.openxmlformats.org/officeDocument/2006/relationships/image" Target="../media/image49.wmf"/><Relationship Id="rId19" Type="http://schemas.openxmlformats.org/officeDocument/2006/relationships/image" Target="../media/image58.wmf"/><Relationship Id="rId4" Type="http://schemas.openxmlformats.org/officeDocument/2006/relationships/image" Target="../media/image43.wmf"/><Relationship Id="rId9" Type="http://schemas.openxmlformats.org/officeDocument/2006/relationships/image" Target="../media/image48.wmf"/><Relationship Id="rId14"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AAA26E6-D2D0-47D6-B0C3-EBCC03A82703}" type="datetimeFigureOut">
              <a:rPr lang="it-IT" smtClean="0"/>
              <a:pPr/>
              <a:t>18/03/2018</a:t>
            </a:fld>
            <a:endParaRPr lang="it-IT"/>
          </a:p>
        </p:txBody>
      </p:sp>
      <p:sp>
        <p:nvSpPr>
          <p:cNvPr id="4" name="Segnaposto immagine diapositiva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5B21818-F37E-4E35-9358-37AC1ECFAECA}" type="slidenum">
              <a:rPr lang="it-IT" smtClean="0"/>
              <a:pPr/>
              <a:t>‹#›</a:t>
            </a:fld>
            <a:endParaRPr lang="it-IT"/>
          </a:p>
        </p:txBody>
      </p:sp>
    </p:spTree>
    <p:extLst>
      <p:ext uri="{BB962C8B-B14F-4D97-AF65-F5344CB8AC3E}">
        <p14:creationId xmlns:p14="http://schemas.microsoft.com/office/powerpoint/2010/main" val="80282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5B21818-F37E-4E35-9358-37AC1ECFAECA}" type="slidenum">
              <a:rPr lang="it-IT" smtClean="0"/>
              <a:pPr/>
              <a:t>24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5B21818-F37E-4E35-9358-37AC1ECFAECA}" type="slidenum">
              <a:rPr lang="it-IT" smtClean="0"/>
              <a:pPr/>
              <a:t>26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5B21818-F37E-4E35-9358-37AC1ECFAECA}" type="slidenum">
              <a:rPr lang="it-IT" smtClean="0"/>
              <a:pPr/>
              <a:t>28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5B21818-F37E-4E35-9358-37AC1ECFAECA}" type="slidenum">
              <a:rPr lang="it-IT" smtClean="0"/>
              <a:pPr/>
              <a:t>31</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5B21818-F37E-4E35-9358-37AC1ECFAECA}" type="slidenum">
              <a:rPr lang="it-IT" smtClean="0"/>
              <a:pPr/>
              <a:t>43</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5B21818-F37E-4E35-9358-37AC1ECFAECA}" type="slidenum">
              <a:rPr lang="it-IT" smtClean="0"/>
              <a:pPr/>
              <a:t>44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E5C979-023E-4CAF-BAD7-64CF0C288E1E}" type="datetime1">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34360-41E2-4168-A770-4BC8BB78E799}" type="datetime1">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6056F-5E15-4ADA-B17E-FCC21E6A0066}" type="datetime1">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642ED-D6D0-4604-907C-818A2C6F764F}" type="datetime1">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D38309-36E9-4DE3-8AF7-738D294BAAF7}" type="datetime1">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B20378-BC50-4625-9E3F-96707780CB40}" type="datetime1">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4CEA57-BF1F-4837-9CC1-61C5BA03FA98}" type="datetime1">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4F6331-1BA0-4DE6-9F5B-FCDCC3590665}" type="datetime1">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B8182-AE04-47D6-B02D-A891B1D9FA1C}" type="datetime1">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B715A-D77D-47B1-8F5A-2D4E58F68D2F}" type="datetime1">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7F238-2593-4D98-8F9E-2ECD2454AE5B}" type="datetime1">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BA3AF-F8CC-4EB4-9769-FDC89EE1B2FE}" type="datetime1">
              <a:rPr lang="en-US" smtClean="0"/>
              <a:t>3/18/2018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1.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5.wmf"/><Relationship Id="rId5" Type="http://schemas.openxmlformats.org/officeDocument/2006/relationships/oleObject" Target="file:///C:\Users\Alberto%20Tessarolo\Desktop\COSTRUZIONI%20ELETTROMECCANICHE%202016-2017\TRASFORMATORE\notes.mcd\Selection%2051%20833%20357%20904" TargetMode="External"/><Relationship Id="rId4" Type="http://schemas.openxmlformats.org/officeDocument/2006/relationships/image" Target="../media/image34.wmf"/></Relationships>
</file>

<file path=ppt/slides/_rels/slide1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8.wmf"/><Relationship Id="rId5" Type="http://schemas.openxmlformats.org/officeDocument/2006/relationships/oleObject" Target="../embeddings/oleObject34.bin"/><Relationship Id="rId4" Type="http://schemas.openxmlformats.org/officeDocument/2006/relationships/image" Target="../media/image37.wmf"/></Relationships>
</file>

<file path=ppt/slides/_rels/slide12.xml.rels><?xml version="1.0" encoding="UTF-8" standalone="yes"?>
<Relationships xmlns="http://schemas.openxmlformats.org/package/2006/relationships"><Relationship Id="rId13" Type="http://schemas.openxmlformats.org/officeDocument/2006/relationships/oleObject" Target="../embeddings/oleObject40.bin"/><Relationship Id="rId18" Type="http://schemas.openxmlformats.org/officeDocument/2006/relationships/image" Target="../media/image46.wmf"/><Relationship Id="rId26" Type="http://schemas.openxmlformats.org/officeDocument/2006/relationships/image" Target="../media/image50.wmf"/><Relationship Id="rId39" Type="http://schemas.openxmlformats.org/officeDocument/2006/relationships/oleObject" Target="../embeddings/oleObject53.bin"/><Relationship Id="rId21" Type="http://schemas.openxmlformats.org/officeDocument/2006/relationships/oleObject" Target="../embeddings/oleObject44.bin"/><Relationship Id="rId34" Type="http://schemas.openxmlformats.org/officeDocument/2006/relationships/image" Target="../media/image54.wmf"/><Relationship Id="rId42" Type="http://schemas.openxmlformats.org/officeDocument/2006/relationships/image" Target="../media/image58.wmf"/><Relationship Id="rId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29" Type="http://schemas.openxmlformats.org/officeDocument/2006/relationships/oleObject" Target="../embeddings/oleObject48.bin"/><Relationship Id="rId41" Type="http://schemas.openxmlformats.org/officeDocument/2006/relationships/oleObject" Target="../embeddings/oleObject54.bin"/><Relationship Id="rId1" Type="http://schemas.openxmlformats.org/officeDocument/2006/relationships/vmlDrawing" Target="../drawings/vmlDrawing9.vml"/><Relationship Id="rId6" Type="http://schemas.openxmlformats.org/officeDocument/2006/relationships/image" Target="../media/image40.wmf"/><Relationship Id="rId11" Type="http://schemas.openxmlformats.org/officeDocument/2006/relationships/oleObject" Target="../embeddings/oleObject39.bin"/><Relationship Id="rId24" Type="http://schemas.openxmlformats.org/officeDocument/2006/relationships/image" Target="../media/image49.wmf"/><Relationship Id="rId32" Type="http://schemas.openxmlformats.org/officeDocument/2006/relationships/image" Target="../media/image53.wmf"/><Relationship Id="rId37" Type="http://schemas.openxmlformats.org/officeDocument/2006/relationships/oleObject" Target="../embeddings/oleObject52.bin"/><Relationship Id="rId40" Type="http://schemas.openxmlformats.org/officeDocument/2006/relationships/image" Target="../media/image57.w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28" Type="http://schemas.openxmlformats.org/officeDocument/2006/relationships/image" Target="../media/image51.wmf"/><Relationship Id="rId36" Type="http://schemas.openxmlformats.org/officeDocument/2006/relationships/image" Target="../media/image55.wmf"/><Relationship Id="rId10" Type="http://schemas.openxmlformats.org/officeDocument/2006/relationships/image" Target="../media/image42.wmf"/><Relationship Id="rId19" Type="http://schemas.openxmlformats.org/officeDocument/2006/relationships/oleObject" Target="../embeddings/oleObject43.bin"/><Relationship Id="rId31" Type="http://schemas.openxmlformats.org/officeDocument/2006/relationships/oleObject" Target="../embeddings/oleObject49.bin"/><Relationship Id="rId4" Type="http://schemas.openxmlformats.org/officeDocument/2006/relationships/image" Target="../media/image60.png"/><Relationship Id="rId9" Type="http://schemas.openxmlformats.org/officeDocument/2006/relationships/oleObject" Target="../embeddings/oleObject38.bin"/><Relationship Id="rId14" Type="http://schemas.openxmlformats.org/officeDocument/2006/relationships/image" Target="../media/image44.wmf"/><Relationship Id="rId22" Type="http://schemas.openxmlformats.org/officeDocument/2006/relationships/image" Target="../media/image48.wmf"/><Relationship Id="rId27" Type="http://schemas.openxmlformats.org/officeDocument/2006/relationships/oleObject" Target="../embeddings/oleObject47.bin"/><Relationship Id="rId30" Type="http://schemas.openxmlformats.org/officeDocument/2006/relationships/image" Target="../media/image52.wmf"/><Relationship Id="rId35" Type="http://schemas.openxmlformats.org/officeDocument/2006/relationships/oleObject" Target="../embeddings/oleObject51.bin"/><Relationship Id="rId8" Type="http://schemas.openxmlformats.org/officeDocument/2006/relationships/image" Target="../media/image41.wmf"/><Relationship Id="rId3" Type="http://schemas.openxmlformats.org/officeDocument/2006/relationships/image" Target="../media/image59.png"/><Relationship Id="rId12" Type="http://schemas.openxmlformats.org/officeDocument/2006/relationships/image" Target="../media/image43.wmf"/><Relationship Id="rId17" Type="http://schemas.openxmlformats.org/officeDocument/2006/relationships/oleObject" Target="../embeddings/oleObject42.bin"/><Relationship Id="rId25" Type="http://schemas.openxmlformats.org/officeDocument/2006/relationships/oleObject" Target="../embeddings/oleObject46.bin"/><Relationship Id="rId33" Type="http://schemas.openxmlformats.org/officeDocument/2006/relationships/oleObject" Target="../embeddings/oleObject50.bin"/><Relationship Id="rId38" Type="http://schemas.openxmlformats.org/officeDocument/2006/relationships/image" Target="../media/image56.wmf"/></Relationships>
</file>

<file path=ppt/slides/_rels/slide13.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60.bin"/><Relationship Id="rId18" Type="http://schemas.openxmlformats.org/officeDocument/2006/relationships/image" Target="../media/image68.wmf"/><Relationship Id="rId26" Type="http://schemas.openxmlformats.org/officeDocument/2006/relationships/image" Target="../media/image72.wmf"/><Relationship Id="rId3" Type="http://schemas.openxmlformats.org/officeDocument/2006/relationships/oleObject" Target="../embeddings/oleObject55.bin"/><Relationship Id="rId21" Type="http://schemas.openxmlformats.org/officeDocument/2006/relationships/oleObject" Target="../embeddings/oleObject64.bin"/><Relationship Id="rId7" Type="http://schemas.openxmlformats.org/officeDocument/2006/relationships/oleObject" Target="../embeddings/oleObject57.bin"/><Relationship Id="rId12" Type="http://schemas.openxmlformats.org/officeDocument/2006/relationships/image" Target="../media/image65.wmf"/><Relationship Id="rId17" Type="http://schemas.openxmlformats.org/officeDocument/2006/relationships/oleObject" Target="../embeddings/oleObject62.bin"/><Relationship Id="rId25"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67.wmf"/><Relationship Id="rId20" Type="http://schemas.openxmlformats.org/officeDocument/2006/relationships/image" Target="../media/image69.wmf"/><Relationship Id="rId1" Type="http://schemas.openxmlformats.org/officeDocument/2006/relationships/vmlDrawing" Target="../drawings/vmlDrawing10.vml"/><Relationship Id="rId6" Type="http://schemas.openxmlformats.org/officeDocument/2006/relationships/image" Target="../media/image62.wmf"/><Relationship Id="rId11" Type="http://schemas.openxmlformats.org/officeDocument/2006/relationships/oleObject" Target="../embeddings/oleObject59.bin"/><Relationship Id="rId24" Type="http://schemas.openxmlformats.org/officeDocument/2006/relationships/image" Target="../media/image71.wmf"/><Relationship Id="rId5" Type="http://schemas.openxmlformats.org/officeDocument/2006/relationships/oleObject" Target="../embeddings/oleObject56.bin"/><Relationship Id="rId15" Type="http://schemas.openxmlformats.org/officeDocument/2006/relationships/oleObject" Target="../embeddings/oleObject61.bin"/><Relationship Id="rId23" Type="http://schemas.openxmlformats.org/officeDocument/2006/relationships/oleObject" Target="../embeddings/oleObject65.bin"/><Relationship Id="rId10" Type="http://schemas.openxmlformats.org/officeDocument/2006/relationships/image" Target="../media/image64.wmf"/><Relationship Id="rId19" Type="http://schemas.openxmlformats.org/officeDocument/2006/relationships/oleObject" Target="../embeddings/oleObject63.bin"/><Relationship Id="rId4" Type="http://schemas.openxmlformats.org/officeDocument/2006/relationships/image" Target="../media/image61.wmf"/><Relationship Id="rId9" Type="http://schemas.openxmlformats.org/officeDocument/2006/relationships/oleObject" Target="../embeddings/oleObject58.bin"/><Relationship Id="rId14" Type="http://schemas.openxmlformats.org/officeDocument/2006/relationships/image" Target="../media/image66.wmf"/><Relationship Id="rId22" Type="http://schemas.openxmlformats.org/officeDocument/2006/relationships/image" Target="../media/image70.wmf"/></Relationships>
</file>

<file path=ppt/slides/_rels/slide14.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4.wmf"/><Relationship Id="rId5" Type="http://schemas.openxmlformats.org/officeDocument/2006/relationships/oleObject" Target="../embeddings/oleObject68.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7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81.wmf"/><Relationship Id="rId3" Type="http://schemas.openxmlformats.org/officeDocument/2006/relationships/oleObject" Target="../embeddings/oleObject71.bin"/><Relationship Id="rId7" Type="http://schemas.openxmlformats.org/officeDocument/2006/relationships/image" Target="../media/image84.emf"/><Relationship Id="rId12" Type="http://schemas.openxmlformats.org/officeDocument/2006/relationships/oleObject" Target="../embeddings/oleObject75.bin"/><Relationship Id="rId17" Type="http://schemas.openxmlformats.org/officeDocument/2006/relationships/image" Target="../media/image83.wmf"/><Relationship Id="rId2" Type="http://schemas.openxmlformats.org/officeDocument/2006/relationships/slideLayout" Target="../slideLayouts/slideLayout2.xml"/><Relationship Id="rId16" Type="http://schemas.openxmlformats.org/officeDocument/2006/relationships/oleObject" Target="../embeddings/oleObject77.bin"/><Relationship Id="rId1" Type="http://schemas.openxmlformats.org/officeDocument/2006/relationships/vmlDrawing" Target="../drawings/vmlDrawing12.vml"/><Relationship Id="rId6" Type="http://schemas.openxmlformats.org/officeDocument/2006/relationships/image" Target="../media/image78.wmf"/><Relationship Id="rId11" Type="http://schemas.openxmlformats.org/officeDocument/2006/relationships/image" Target="../media/image80.wmf"/><Relationship Id="rId5" Type="http://schemas.openxmlformats.org/officeDocument/2006/relationships/oleObject" Target="../embeddings/oleObject72.bin"/><Relationship Id="rId15" Type="http://schemas.openxmlformats.org/officeDocument/2006/relationships/image" Target="../media/image82.wmf"/><Relationship Id="rId10" Type="http://schemas.openxmlformats.org/officeDocument/2006/relationships/oleObject" Target="../embeddings/oleObject74.bin"/><Relationship Id="rId4" Type="http://schemas.openxmlformats.org/officeDocument/2006/relationships/image" Target="../media/image77.wmf"/><Relationship Id="rId9" Type="http://schemas.openxmlformats.org/officeDocument/2006/relationships/image" Target="../media/image79.wmf"/><Relationship Id="rId14" Type="http://schemas.openxmlformats.org/officeDocument/2006/relationships/oleObject" Target="../embeddings/oleObject76.bin"/></Relationships>
</file>

<file path=ppt/slides/_rels/slide1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7.wmf"/><Relationship Id="rId11" Type="http://schemas.openxmlformats.org/officeDocument/2006/relationships/image" Target="../media/image89.wmf"/><Relationship Id="rId5" Type="http://schemas.openxmlformats.org/officeDocument/2006/relationships/oleObject" Target="../embeddings/oleObject79.bin"/><Relationship Id="rId10" Type="http://schemas.openxmlformats.org/officeDocument/2006/relationships/oleObject" Target="../embeddings/oleObject81.bin"/><Relationship Id="rId4" Type="http://schemas.openxmlformats.org/officeDocument/2006/relationships/image" Target="../media/image86.wmf"/><Relationship Id="rId9" Type="http://schemas.openxmlformats.org/officeDocument/2006/relationships/image" Target="../media/image90.emf"/></Relationships>
</file>

<file path=ppt/slides/_rels/slide19.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1.wmf"/><Relationship Id="rId5" Type="http://schemas.openxmlformats.org/officeDocument/2006/relationships/oleObject" Target="../embeddings/oleObject83.bin"/><Relationship Id="rId4" Type="http://schemas.openxmlformats.org/officeDocument/2006/relationships/image" Target="../media/image88.wmf"/><Relationship Id="rId9" Type="http://schemas.openxmlformats.org/officeDocument/2006/relationships/image" Target="../media/image9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5.emf"/><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86.bin"/><Relationship Id="rId5" Type="http://schemas.openxmlformats.org/officeDocument/2006/relationships/image" Target="../media/image88.wmf"/><Relationship Id="rId4" Type="http://schemas.openxmlformats.org/officeDocument/2006/relationships/oleObject" Target="../embeddings/oleObject85.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97.emf"/><Relationship Id="rId7"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88.bin"/><Relationship Id="rId5" Type="http://schemas.openxmlformats.org/officeDocument/2006/relationships/image" Target="../media/image88.wmf"/><Relationship Id="rId4" Type="http://schemas.openxmlformats.org/officeDocument/2006/relationships/oleObject" Target="../embeddings/oleObject87.bin"/><Relationship Id="rId9" Type="http://schemas.openxmlformats.org/officeDocument/2006/relationships/image" Target="../media/image92.wmf"/></Relationships>
</file>

<file path=ppt/slides/_rels/slide22.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99.wmf"/><Relationship Id="rId5" Type="http://schemas.openxmlformats.org/officeDocument/2006/relationships/oleObject" Target="../embeddings/oleObject91.bin"/><Relationship Id="rId4" Type="http://schemas.openxmlformats.org/officeDocument/2006/relationships/image" Target="../media/image98.wmf"/></Relationships>
</file>

<file path=ppt/slides/_rels/slide23.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98.bin"/><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03.w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96.bin"/><Relationship Id="rId14" Type="http://schemas.openxmlformats.org/officeDocument/2006/relationships/image" Target="../media/image107.wmf"/></Relationships>
</file>

<file path=ppt/slides/_rels/slide26.xml.rels><?xml version="1.0" encoding="UTF-8" standalone="yes"?>
<Relationships xmlns="http://schemas.openxmlformats.org/package/2006/relationships"><Relationship Id="rId8" Type="http://schemas.openxmlformats.org/officeDocument/2006/relationships/image" Target="../media/image112.emf"/><Relationship Id="rId3" Type="http://schemas.openxmlformats.org/officeDocument/2006/relationships/notesSlide" Target="../notesSlides/notesSlide2.xml"/><Relationship Id="rId7" Type="http://schemas.openxmlformats.org/officeDocument/2006/relationships/image" Target="../media/image109.wmf"/><Relationship Id="rId12"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00.bin"/><Relationship Id="rId11" Type="http://schemas.openxmlformats.org/officeDocument/2006/relationships/oleObject" Target="../embeddings/oleObject102.bin"/><Relationship Id="rId5" Type="http://schemas.openxmlformats.org/officeDocument/2006/relationships/image" Target="../media/image108.wmf"/><Relationship Id="rId10" Type="http://schemas.openxmlformats.org/officeDocument/2006/relationships/image" Target="../media/image110.wmf"/><Relationship Id="rId4" Type="http://schemas.openxmlformats.org/officeDocument/2006/relationships/oleObject" Target="../embeddings/oleObject99.bin"/><Relationship Id="rId9" Type="http://schemas.openxmlformats.org/officeDocument/2006/relationships/oleObject" Target="../embeddings/oleObject10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14.wmf"/><Relationship Id="rId5" Type="http://schemas.openxmlformats.org/officeDocument/2006/relationships/oleObject" Target="../embeddings/oleObject104.bin"/><Relationship Id="rId4" Type="http://schemas.openxmlformats.org/officeDocument/2006/relationships/image" Target="../media/image113.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19.wmf"/><Relationship Id="rId3" Type="http://schemas.openxmlformats.org/officeDocument/2006/relationships/notesSlide" Target="../notesSlides/notesSlide3.xml"/><Relationship Id="rId7" Type="http://schemas.openxmlformats.org/officeDocument/2006/relationships/image" Target="../media/image116.wmf"/><Relationship Id="rId12"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06.bin"/><Relationship Id="rId11" Type="http://schemas.openxmlformats.org/officeDocument/2006/relationships/image" Target="../media/image118.wmf"/><Relationship Id="rId5" Type="http://schemas.openxmlformats.org/officeDocument/2006/relationships/image" Target="../media/image115.wmf"/><Relationship Id="rId15" Type="http://schemas.openxmlformats.org/officeDocument/2006/relationships/image" Target="../media/image120.wmf"/><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117.wmf"/><Relationship Id="rId14" Type="http://schemas.openxmlformats.org/officeDocument/2006/relationships/oleObject" Target="../embeddings/oleObject110.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3.bin"/><Relationship Id="rId3" Type="http://schemas.openxmlformats.org/officeDocument/2006/relationships/image" Target="../media/image124.emf"/><Relationship Id="rId7" Type="http://schemas.openxmlformats.org/officeDocument/2006/relationships/image" Target="../media/image122.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12.bin"/><Relationship Id="rId5" Type="http://schemas.openxmlformats.org/officeDocument/2006/relationships/image" Target="../media/image121.wmf"/><Relationship Id="rId10" Type="http://schemas.openxmlformats.org/officeDocument/2006/relationships/image" Target="../media/image125.png"/><Relationship Id="rId4" Type="http://schemas.openxmlformats.org/officeDocument/2006/relationships/oleObject" Target="../embeddings/oleObject111.bin"/><Relationship Id="rId9" Type="http://schemas.openxmlformats.org/officeDocument/2006/relationships/image" Target="../media/image12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oleObject" Target="../embeddings/oleObject118.bin"/><Relationship Id="rId18" Type="http://schemas.openxmlformats.org/officeDocument/2006/relationships/image" Target="../media/image132.wmf"/><Relationship Id="rId3" Type="http://schemas.openxmlformats.org/officeDocument/2006/relationships/notesSlide" Target="../notesSlides/notesSlide4.xml"/><Relationship Id="rId7" Type="http://schemas.openxmlformats.org/officeDocument/2006/relationships/image" Target="../media/image127.wmf"/><Relationship Id="rId12" Type="http://schemas.openxmlformats.org/officeDocument/2006/relationships/image" Target="../media/image129.wmf"/><Relationship Id="rId17" Type="http://schemas.openxmlformats.org/officeDocument/2006/relationships/oleObject" Target="../embeddings/oleObject120.bin"/><Relationship Id="rId2" Type="http://schemas.openxmlformats.org/officeDocument/2006/relationships/slideLayout" Target="../slideLayouts/slideLayout2.xml"/><Relationship Id="rId16" Type="http://schemas.openxmlformats.org/officeDocument/2006/relationships/image" Target="../media/image131.wmf"/><Relationship Id="rId20" Type="http://schemas.openxmlformats.org/officeDocument/2006/relationships/image" Target="../media/image133.wmf"/><Relationship Id="rId1" Type="http://schemas.openxmlformats.org/officeDocument/2006/relationships/vmlDrawing" Target="../drawings/vmlDrawing23.vml"/><Relationship Id="rId6" Type="http://schemas.openxmlformats.org/officeDocument/2006/relationships/oleObject" Target="../embeddings/oleObject115.bin"/><Relationship Id="rId11" Type="http://schemas.openxmlformats.org/officeDocument/2006/relationships/oleObject" Target="../embeddings/oleObject117.bin"/><Relationship Id="rId5" Type="http://schemas.openxmlformats.org/officeDocument/2006/relationships/image" Target="../media/image126.wmf"/><Relationship Id="rId15" Type="http://schemas.openxmlformats.org/officeDocument/2006/relationships/oleObject" Target="../embeddings/oleObject119.bin"/><Relationship Id="rId10" Type="http://schemas.openxmlformats.org/officeDocument/2006/relationships/image" Target="../media/image134.emf"/><Relationship Id="rId19" Type="http://schemas.openxmlformats.org/officeDocument/2006/relationships/oleObject" Target="../embeddings/oleObject121.bin"/><Relationship Id="rId4" Type="http://schemas.openxmlformats.org/officeDocument/2006/relationships/oleObject" Target="../embeddings/oleObject114.bin"/><Relationship Id="rId9" Type="http://schemas.openxmlformats.org/officeDocument/2006/relationships/image" Target="../media/image128.wmf"/><Relationship Id="rId14" Type="http://schemas.openxmlformats.org/officeDocument/2006/relationships/image" Target="../media/image13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oleObject" Target="../embeddings/oleObject127.bin"/><Relationship Id="rId3" Type="http://schemas.openxmlformats.org/officeDocument/2006/relationships/oleObject" Target="../embeddings/oleObject122.bin"/><Relationship Id="rId7" Type="http://schemas.openxmlformats.org/officeDocument/2006/relationships/oleObject" Target="../embeddings/oleObject124.bin"/><Relationship Id="rId12" Type="http://schemas.openxmlformats.org/officeDocument/2006/relationships/image" Target="../media/image139.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36.wmf"/><Relationship Id="rId11" Type="http://schemas.openxmlformats.org/officeDocument/2006/relationships/oleObject" Target="../embeddings/oleObject126.bin"/><Relationship Id="rId5" Type="http://schemas.openxmlformats.org/officeDocument/2006/relationships/oleObject" Target="../embeddings/oleObject123.bin"/><Relationship Id="rId15" Type="http://schemas.openxmlformats.org/officeDocument/2006/relationships/image" Target="../media/image141.emf"/><Relationship Id="rId10" Type="http://schemas.openxmlformats.org/officeDocument/2006/relationships/image" Target="../media/image138.wmf"/><Relationship Id="rId4" Type="http://schemas.openxmlformats.org/officeDocument/2006/relationships/image" Target="../media/image135.wmf"/><Relationship Id="rId9" Type="http://schemas.openxmlformats.org/officeDocument/2006/relationships/oleObject" Target="../embeddings/oleObject125.bin"/><Relationship Id="rId14" Type="http://schemas.openxmlformats.org/officeDocument/2006/relationships/image" Target="../media/image140.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43.emf"/><Relationship Id="rId4" Type="http://schemas.openxmlformats.org/officeDocument/2006/relationships/image" Target="../media/image14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9.bin"/><Relationship Id="rId7" Type="http://schemas.openxmlformats.org/officeDocument/2006/relationships/image" Target="../media/image146.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45.wmf"/><Relationship Id="rId5" Type="http://schemas.openxmlformats.org/officeDocument/2006/relationships/oleObject" Target="../embeddings/oleObject130.bin"/><Relationship Id="rId4" Type="http://schemas.openxmlformats.org/officeDocument/2006/relationships/image" Target="../media/image144.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33.bin"/><Relationship Id="rId3" Type="http://schemas.openxmlformats.org/officeDocument/2006/relationships/image" Target="../media/image150.emf"/><Relationship Id="rId7" Type="http://schemas.openxmlformats.org/officeDocument/2006/relationships/image" Target="../media/image148.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32.bin"/><Relationship Id="rId11" Type="http://schemas.openxmlformats.org/officeDocument/2006/relationships/image" Target="../media/image152.emf"/><Relationship Id="rId5" Type="http://schemas.openxmlformats.org/officeDocument/2006/relationships/image" Target="../media/image147.wmf"/><Relationship Id="rId10" Type="http://schemas.openxmlformats.org/officeDocument/2006/relationships/image" Target="../media/image151.emf"/><Relationship Id="rId4" Type="http://schemas.openxmlformats.org/officeDocument/2006/relationships/oleObject" Target="../embeddings/oleObject131.bin"/><Relationship Id="rId9" Type="http://schemas.openxmlformats.org/officeDocument/2006/relationships/image" Target="../media/image149.wmf"/></Relationships>
</file>

<file path=ppt/slides/_rels/slide37.xml.rels><?xml version="1.0" encoding="UTF-8" standalone="yes"?>
<Relationships xmlns="http://schemas.openxmlformats.org/package/2006/relationships"><Relationship Id="rId8" Type="http://schemas.openxmlformats.org/officeDocument/2006/relationships/image" Target="../media/image156.emf"/><Relationship Id="rId3" Type="http://schemas.openxmlformats.org/officeDocument/2006/relationships/oleObject" Target="../embeddings/oleObject134.bin"/><Relationship Id="rId7" Type="http://schemas.openxmlformats.org/officeDocument/2006/relationships/image" Target="../media/image154.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35.bin"/><Relationship Id="rId5" Type="http://schemas.openxmlformats.org/officeDocument/2006/relationships/image" Target="../media/image155.emf"/><Relationship Id="rId4" Type="http://schemas.openxmlformats.org/officeDocument/2006/relationships/image" Target="../media/image153.wmf"/></Relationships>
</file>

<file path=ppt/slides/_rels/slide38.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oleObject" Target="../embeddings/oleObject136.bin"/><Relationship Id="rId7"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58.wmf"/><Relationship Id="rId5" Type="http://schemas.openxmlformats.org/officeDocument/2006/relationships/oleObject" Target="../embeddings/oleObject137.bin"/><Relationship Id="rId4" Type="http://schemas.openxmlformats.org/officeDocument/2006/relationships/image" Target="../media/image15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61.wmf"/><Relationship Id="rId5" Type="http://schemas.openxmlformats.org/officeDocument/2006/relationships/oleObject" Target="../embeddings/oleObject140.bin"/><Relationship Id="rId4" Type="http://schemas.openxmlformats.org/officeDocument/2006/relationships/image" Target="../media/image160.wmf"/></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oleObject" Target="../embeddings/oleObject145.bin"/><Relationship Id="rId3" Type="http://schemas.openxmlformats.org/officeDocument/2006/relationships/image" Target="../media/image167.emf"/><Relationship Id="rId7" Type="http://schemas.openxmlformats.org/officeDocument/2006/relationships/image" Target="../media/image163.wmf"/><Relationship Id="rId12" Type="http://schemas.openxmlformats.org/officeDocument/2006/relationships/image" Target="../media/image165.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42.bin"/><Relationship Id="rId11" Type="http://schemas.openxmlformats.org/officeDocument/2006/relationships/oleObject" Target="../embeddings/oleObject144.bin"/><Relationship Id="rId5" Type="http://schemas.openxmlformats.org/officeDocument/2006/relationships/image" Target="../media/image162.wmf"/><Relationship Id="rId10" Type="http://schemas.openxmlformats.org/officeDocument/2006/relationships/image" Target="../media/image168.emf"/><Relationship Id="rId4" Type="http://schemas.openxmlformats.org/officeDocument/2006/relationships/oleObject" Target="../embeddings/oleObject141.bin"/><Relationship Id="rId9" Type="http://schemas.openxmlformats.org/officeDocument/2006/relationships/image" Target="../media/image164.wmf"/><Relationship Id="rId14" Type="http://schemas.openxmlformats.org/officeDocument/2006/relationships/image" Target="../media/image166.wmf"/></Relationships>
</file>

<file path=ppt/slides/_rels/slide41.xml.rels><?xml version="1.0" encoding="UTF-8" standalone="yes"?>
<Relationships xmlns="http://schemas.openxmlformats.org/package/2006/relationships"><Relationship Id="rId8" Type="http://schemas.openxmlformats.org/officeDocument/2006/relationships/image" Target="../media/image171.wmf"/><Relationship Id="rId3" Type="http://schemas.openxmlformats.org/officeDocument/2006/relationships/oleObject" Target="../embeddings/oleObject146.bin"/><Relationship Id="rId7" Type="http://schemas.openxmlformats.org/officeDocument/2006/relationships/oleObject" Target="../embeddings/oleObject148.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70.wmf"/><Relationship Id="rId5" Type="http://schemas.openxmlformats.org/officeDocument/2006/relationships/oleObject" Target="../embeddings/oleObject147.bin"/><Relationship Id="rId4" Type="http://schemas.openxmlformats.org/officeDocument/2006/relationships/image" Target="../media/image169.wmf"/></Relationships>
</file>

<file path=ppt/slides/_rels/slide42.xml.rels><?xml version="1.0" encoding="UTF-8" standalone="yes"?>
<Relationships xmlns="http://schemas.openxmlformats.org/package/2006/relationships"><Relationship Id="rId8" Type="http://schemas.openxmlformats.org/officeDocument/2006/relationships/image" Target="../media/image173.wmf"/><Relationship Id="rId13" Type="http://schemas.openxmlformats.org/officeDocument/2006/relationships/oleObject" Target="../embeddings/oleObject153.bin"/><Relationship Id="rId3" Type="http://schemas.openxmlformats.org/officeDocument/2006/relationships/image" Target="../media/image176.emf"/><Relationship Id="rId7" Type="http://schemas.openxmlformats.org/officeDocument/2006/relationships/oleObject" Target="../embeddings/oleObject150.bin"/><Relationship Id="rId12" Type="http://schemas.openxmlformats.org/officeDocument/2006/relationships/image" Target="../media/image175.wmf"/><Relationship Id="rId2" Type="http://schemas.openxmlformats.org/officeDocument/2006/relationships/slideLayout" Target="../slideLayouts/slideLayout2.xml"/><Relationship Id="rId16" Type="http://schemas.openxmlformats.org/officeDocument/2006/relationships/image" Target="../media/image171.wmf"/><Relationship Id="rId1" Type="http://schemas.openxmlformats.org/officeDocument/2006/relationships/vmlDrawing" Target="../drawings/vmlDrawing33.vml"/><Relationship Id="rId6" Type="http://schemas.openxmlformats.org/officeDocument/2006/relationships/image" Target="../media/image172.wmf"/><Relationship Id="rId11" Type="http://schemas.openxmlformats.org/officeDocument/2006/relationships/oleObject" Target="../embeddings/oleObject152.bin"/><Relationship Id="rId5" Type="http://schemas.openxmlformats.org/officeDocument/2006/relationships/oleObject" Target="../embeddings/oleObject149.bin"/><Relationship Id="rId15" Type="http://schemas.openxmlformats.org/officeDocument/2006/relationships/oleObject" Target="../embeddings/oleObject154.bin"/><Relationship Id="rId10" Type="http://schemas.openxmlformats.org/officeDocument/2006/relationships/image" Target="../media/image174.wmf"/><Relationship Id="rId4" Type="http://schemas.openxmlformats.org/officeDocument/2006/relationships/image" Target="../media/image177.emf"/><Relationship Id="rId9" Type="http://schemas.openxmlformats.org/officeDocument/2006/relationships/oleObject" Target="../embeddings/oleObject151.bin"/><Relationship Id="rId14" Type="http://schemas.openxmlformats.org/officeDocument/2006/relationships/image" Target="../media/image161.wmf"/></Relationships>
</file>

<file path=ppt/slides/_rels/slide43.x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81.emf"/><Relationship Id="rId3" Type="http://schemas.openxmlformats.org/officeDocument/2006/relationships/notesSlide" Target="../notesSlides/notesSlide6.xml"/><Relationship Id="rId7" Type="http://schemas.openxmlformats.org/officeDocument/2006/relationships/image" Target="../media/image153.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155.bin"/><Relationship Id="rId5" Type="http://schemas.openxmlformats.org/officeDocument/2006/relationships/image" Target="../media/image180.emf"/><Relationship Id="rId4" Type="http://schemas.openxmlformats.org/officeDocument/2006/relationships/image" Target="../media/image179.emf"/></Relationships>
</file>

<file path=ppt/slides/_rels/slide45.xml.rels><?xml version="1.0" encoding="UTF-8" standalone="yes"?>
<Relationships xmlns="http://schemas.openxmlformats.org/package/2006/relationships"><Relationship Id="rId8" Type="http://schemas.openxmlformats.org/officeDocument/2006/relationships/image" Target="../media/image184.wmf"/><Relationship Id="rId3" Type="http://schemas.openxmlformats.org/officeDocument/2006/relationships/oleObject" Target="../embeddings/oleObject156.bin"/><Relationship Id="rId7" Type="http://schemas.openxmlformats.org/officeDocument/2006/relationships/oleObject" Target="../embeddings/oleObject158.bin"/><Relationship Id="rId12" Type="http://schemas.openxmlformats.org/officeDocument/2006/relationships/image" Target="../media/image186.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83.wmf"/><Relationship Id="rId11" Type="http://schemas.openxmlformats.org/officeDocument/2006/relationships/oleObject" Target="../embeddings/oleObject160.bin"/><Relationship Id="rId5" Type="http://schemas.openxmlformats.org/officeDocument/2006/relationships/oleObject" Target="../embeddings/oleObject157.bin"/><Relationship Id="rId10" Type="http://schemas.openxmlformats.org/officeDocument/2006/relationships/image" Target="../media/image185.wmf"/><Relationship Id="rId4" Type="http://schemas.openxmlformats.org/officeDocument/2006/relationships/image" Target="../media/image182.wmf"/><Relationship Id="rId9" Type="http://schemas.openxmlformats.org/officeDocument/2006/relationships/oleObject" Target="../embeddings/oleObject159.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89.wmf"/><Relationship Id="rId13" Type="http://schemas.openxmlformats.org/officeDocument/2006/relationships/oleObject" Target="../embeddings/oleObject166.bin"/><Relationship Id="rId3" Type="http://schemas.openxmlformats.org/officeDocument/2006/relationships/oleObject" Target="../embeddings/oleObject161.bin"/><Relationship Id="rId7" Type="http://schemas.openxmlformats.org/officeDocument/2006/relationships/oleObject" Target="../embeddings/oleObject163.bin"/><Relationship Id="rId12" Type="http://schemas.openxmlformats.org/officeDocument/2006/relationships/image" Target="../media/image191.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88.wmf"/><Relationship Id="rId11" Type="http://schemas.openxmlformats.org/officeDocument/2006/relationships/oleObject" Target="../embeddings/oleObject165.bin"/><Relationship Id="rId5" Type="http://schemas.openxmlformats.org/officeDocument/2006/relationships/oleObject" Target="../embeddings/oleObject162.bin"/><Relationship Id="rId15" Type="http://schemas.openxmlformats.org/officeDocument/2006/relationships/image" Target="../media/image193.emf"/><Relationship Id="rId10" Type="http://schemas.openxmlformats.org/officeDocument/2006/relationships/image" Target="../media/image190.wmf"/><Relationship Id="rId4" Type="http://schemas.openxmlformats.org/officeDocument/2006/relationships/image" Target="../media/image187.wmf"/><Relationship Id="rId9" Type="http://schemas.openxmlformats.org/officeDocument/2006/relationships/oleObject" Target="../embeddings/oleObject164.bin"/><Relationship Id="rId14" Type="http://schemas.openxmlformats.org/officeDocument/2006/relationships/image" Target="../media/image192.wmf"/></Relationships>
</file>

<file path=ppt/slides/_rels/slide48.xml.rels><?xml version="1.0" encoding="UTF-8" standalone="yes"?>
<Relationships xmlns="http://schemas.openxmlformats.org/package/2006/relationships"><Relationship Id="rId8" Type="http://schemas.openxmlformats.org/officeDocument/2006/relationships/image" Target="../media/image196.wmf"/><Relationship Id="rId3" Type="http://schemas.openxmlformats.org/officeDocument/2006/relationships/oleObject" Target="../embeddings/oleObject167.bin"/><Relationship Id="rId7" Type="http://schemas.openxmlformats.org/officeDocument/2006/relationships/oleObject" Target="../embeddings/oleObject169.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95.wmf"/><Relationship Id="rId5" Type="http://schemas.openxmlformats.org/officeDocument/2006/relationships/oleObject" Target="../embeddings/oleObject168.bin"/><Relationship Id="rId10" Type="http://schemas.openxmlformats.org/officeDocument/2006/relationships/image" Target="../media/image197.wmf"/><Relationship Id="rId4" Type="http://schemas.openxmlformats.org/officeDocument/2006/relationships/image" Target="../media/image194.wmf"/><Relationship Id="rId9" Type="http://schemas.openxmlformats.org/officeDocument/2006/relationships/oleObject" Target="../embeddings/oleObject170.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198.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01.wmf"/><Relationship Id="rId13" Type="http://schemas.openxmlformats.org/officeDocument/2006/relationships/oleObject" Target="../embeddings/oleObject177.bin"/><Relationship Id="rId3" Type="http://schemas.openxmlformats.org/officeDocument/2006/relationships/oleObject" Target="../embeddings/oleObject172.bin"/><Relationship Id="rId7" Type="http://schemas.openxmlformats.org/officeDocument/2006/relationships/oleObject" Target="../embeddings/oleObject174.bin"/><Relationship Id="rId12" Type="http://schemas.openxmlformats.org/officeDocument/2006/relationships/image" Target="../media/image203.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200.wmf"/><Relationship Id="rId11" Type="http://schemas.openxmlformats.org/officeDocument/2006/relationships/oleObject" Target="../embeddings/oleObject176.bin"/><Relationship Id="rId5" Type="http://schemas.openxmlformats.org/officeDocument/2006/relationships/oleObject" Target="../embeddings/oleObject173.bin"/><Relationship Id="rId10" Type="http://schemas.openxmlformats.org/officeDocument/2006/relationships/image" Target="../media/image202.wmf"/><Relationship Id="rId4" Type="http://schemas.openxmlformats.org/officeDocument/2006/relationships/image" Target="../media/image199.wmf"/><Relationship Id="rId9" Type="http://schemas.openxmlformats.org/officeDocument/2006/relationships/oleObject" Target="../embeddings/oleObject175.bin"/><Relationship Id="rId14" Type="http://schemas.openxmlformats.org/officeDocument/2006/relationships/image" Target="../media/image204.wmf"/></Relationships>
</file>

<file path=ppt/slides/_rels/slide52.xml.rels><?xml version="1.0" encoding="UTF-8" standalone="yes"?>
<Relationships xmlns="http://schemas.openxmlformats.org/package/2006/relationships"><Relationship Id="rId8" Type="http://schemas.openxmlformats.org/officeDocument/2006/relationships/image" Target="../media/image207.wmf"/><Relationship Id="rId13" Type="http://schemas.openxmlformats.org/officeDocument/2006/relationships/oleObject" Target="../embeddings/oleObject183.bin"/><Relationship Id="rId3" Type="http://schemas.openxmlformats.org/officeDocument/2006/relationships/oleObject" Target="../embeddings/oleObject178.bin"/><Relationship Id="rId7" Type="http://schemas.openxmlformats.org/officeDocument/2006/relationships/oleObject" Target="../embeddings/oleObject180.bin"/><Relationship Id="rId12" Type="http://schemas.openxmlformats.org/officeDocument/2006/relationships/image" Target="../media/image209.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206.wmf"/><Relationship Id="rId11" Type="http://schemas.openxmlformats.org/officeDocument/2006/relationships/oleObject" Target="../embeddings/oleObject182.bin"/><Relationship Id="rId5" Type="http://schemas.openxmlformats.org/officeDocument/2006/relationships/oleObject" Target="../embeddings/oleObject179.bin"/><Relationship Id="rId10" Type="http://schemas.openxmlformats.org/officeDocument/2006/relationships/image" Target="../media/image208.wmf"/><Relationship Id="rId4" Type="http://schemas.openxmlformats.org/officeDocument/2006/relationships/image" Target="../media/image205.wmf"/><Relationship Id="rId9" Type="http://schemas.openxmlformats.org/officeDocument/2006/relationships/oleObject" Target="../embeddings/oleObject181.bin"/><Relationship Id="rId14" Type="http://schemas.openxmlformats.org/officeDocument/2006/relationships/image" Target="../media/image210.wmf"/></Relationships>
</file>

<file path=ppt/slides/_rels/slide53.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3.emf"/><Relationship Id="rId2" Type="http://schemas.openxmlformats.org/officeDocument/2006/relationships/image" Target="../media/image21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17.emf"/><Relationship Id="rId3" Type="http://schemas.openxmlformats.org/officeDocument/2006/relationships/image" Target="../media/image216.emf"/><Relationship Id="rId7" Type="http://schemas.openxmlformats.org/officeDocument/2006/relationships/image" Target="../media/image215.w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85.bin"/><Relationship Id="rId5" Type="http://schemas.openxmlformats.org/officeDocument/2006/relationships/image" Target="../media/image214.wmf"/><Relationship Id="rId4" Type="http://schemas.openxmlformats.org/officeDocument/2006/relationships/oleObject" Target="../embeddings/oleObject184.bin"/></Relationships>
</file>

<file path=ppt/slides/_rels/slide5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218.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1.emf"/><Relationship Id="rId7" Type="http://schemas.openxmlformats.org/officeDocument/2006/relationships/image" Target="../media/image220.w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87.bin"/><Relationship Id="rId5" Type="http://schemas.openxmlformats.org/officeDocument/2006/relationships/image" Target="../media/image219.wmf"/><Relationship Id="rId4" Type="http://schemas.openxmlformats.org/officeDocument/2006/relationships/oleObject" Target="../embeddings/oleObject186.bin"/></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2.pn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60.xml.rels><?xml version="1.0" encoding="UTF-8" standalone="yes"?>
<Relationships xmlns="http://schemas.openxmlformats.org/package/2006/relationships"><Relationship Id="rId8" Type="http://schemas.openxmlformats.org/officeDocument/2006/relationships/image" Target="../media/image224.wmf"/><Relationship Id="rId3" Type="http://schemas.openxmlformats.org/officeDocument/2006/relationships/oleObject" Target="../embeddings/oleObject188.bin"/><Relationship Id="rId7" Type="http://schemas.openxmlformats.org/officeDocument/2006/relationships/oleObject" Target="../embeddings/oleObject190.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223.wmf"/><Relationship Id="rId5" Type="http://schemas.openxmlformats.org/officeDocument/2006/relationships/oleObject" Target="../embeddings/oleObject189.bin"/><Relationship Id="rId10" Type="http://schemas.openxmlformats.org/officeDocument/2006/relationships/image" Target="../media/image225.wmf"/><Relationship Id="rId4" Type="http://schemas.openxmlformats.org/officeDocument/2006/relationships/image" Target="../media/image222.wmf"/><Relationship Id="rId9" Type="http://schemas.openxmlformats.org/officeDocument/2006/relationships/oleObject" Target="../embeddings/oleObject191.bin"/></Relationships>
</file>

<file path=ppt/slides/_rels/slide61.xml.rels><?xml version="1.0" encoding="UTF-8" standalone="yes"?>
<Relationships xmlns="http://schemas.openxmlformats.org/package/2006/relationships"><Relationship Id="rId3" Type="http://schemas.openxmlformats.org/officeDocument/2006/relationships/image" Target="../media/image228.emf"/><Relationship Id="rId7" Type="http://schemas.openxmlformats.org/officeDocument/2006/relationships/image" Target="../media/image227.w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193.bin"/><Relationship Id="rId5" Type="http://schemas.openxmlformats.org/officeDocument/2006/relationships/image" Target="../media/image226.wmf"/><Relationship Id="rId4" Type="http://schemas.openxmlformats.org/officeDocument/2006/relationships/oleObject" Target="../embeddings/oleObject192.bin"/></Relationships>
</file>

<file path=ppt/slides/_rels/slide62.xml.rels><?xml version="1.0" encoding="UTF-8" standalone="yes"?>
<Relationships xmlns="http://schemas.openxmlformats.org/package/2006/relationships"><Relationship Id="rId2" Type="http://schemas.openxmlformats.org/officeDocument/2006/relationships/image" Target="../media/image22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232.wmf"/><Relationship Id="rId3" Type="http://schemas.openxmlformats.org/officeDocument/2006/relationships/oleObject" Target="../embeddings/oleObject194.bin"/><Relationship Id="rId7" Type="http://schemas.openxmlformats.org/officeDocument/2006/relationships/oleObject" Target="../embeddings/oleObject196.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231.wmf"/><Relationship Id="rId5" Type="http://schemas.openxmlformats.org/officeDocument/2006/relationships/oleObject" Target="../embeddings/oleObject195.bin"/><Relationship Id="rId4" Type="http://schemas.openxmlformats.org/officeDocument/2006/relationships/image" Target="../media/image230.wmf"/></Relationships>
</file>

<file path=ppt/slides/_rels/slide64.xml.rels><?xml version="1.0" encoding="UTF-8" standalone="yes"?>
<Relationships xmlns="http://schemas.openxmlformats.org/package/2006/relationships"><Relationship Id="rId8" Type="http://schemas.openxmlformats.org/officeDocument/2006/relationships/image" Target="../media/image235.wmf"/><Relationship Id="rId3" Type="http://schemas.openxmlformats.org/officeDocument/2006/relationships/oleObject" Target="../embeddings/oleObject197.bin"/><Relationship Id="rId7" Type="http://schemas.openxmlformats.org/officeDocument/2006/relationships/oleObject" Target="../embeddings/oleObject199.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234.wmf"/><Relationship Id="rId11" Type="http://schemas.openxmlformats.org/officeDocument/2006/relationships/image" Target="../media/image236.wmf"/><Relationship Id="rId5" Type="http://schemas.openxmlformats.org/officeDocument/2006/relationships/oleObject" Target="../embeddings/oleObject198.bin"/><Relationship Id="rId10" Type="http://schemas.openxmlformats.org/officeDocument/2006/relationships/oleObject" Target="../embeddings/oleObject200.bin"/><Relationship Id="rId4" Type="http://schemas.openxmlformats.org/officeDocument/2006/relationships/image" Target="../media/image233.wmf"/><Relationship Id="rId9" Type="http://schemas.openxmlformats.org/officeDocument/2006/relationships/image" Target="../media/image237.emf"/></Relationships>
</file>

<file path=ppt/slides/_rels/slide65.xml.rels><?xml version="1.0" encoding="UTF-8" standalone="yes"?>
<Relationships xmlns="http://schemas.openxmlformats.org/package/2006/relationships"><Relationship Id="rId3" Type="http://schemas.openxmlformats.org/officeDocument/2006/relationships/image" Target="../media/image239.emf"/><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238.wmf"/><Relationship Id="rId4" Type="http://schemas.openxmlformats.org/officeDocument/2006/relationships/oleObject" Target="../embeddings/oleObject201.bin"/></Relationships>
</file>

<file path=ppt/slides/_rels/slide66.xml.rels><?xml version="1.0" encoding="UTF-8" standalone="yes"?>
<Relationships xmlns="http://schemas.openxmlformats.org/package/2006/relationships"><Relationship Id="rId2" Type="http://schemas.openxmlformats.org/officeDocument/2006/relationships/image" Target="../media/image24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6.bin"/><Relationship Id="rId18" Type="http://schemas.openxmlformats.org/officeDocument/2006/relationships/image" Target="../media/image20.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7.wmf"/><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19.wmf"/><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6.wmf"/><Relationship Id="rId19" Type="http://schemas.openxmlformats.org/officeDocument/2006/relationships/image" Target="../media/image12.png"/><Relationship Id="rId4" Type="http://schemas.openxmlformats.org/officeDocument/2006/relationships/image" Target="../media/image13.wmf"/><Relationship Id="rId9" Type="http://schemas.openxmlformats.org/officeDocument/2006/relationships/oleObject" Target="../embeddings/oleObject14.bin"/><Relationship Id="rId14" Type="http://schemas.openxmlformats.org/officeDocument/2006/relationships/image" Target="../media/image18.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04.bin"/><Relationship Id="rId13" Type="http://schemas.openxmlformats.org/officeDocument/2006/relationships/image" Target="../media/image247.wmf"/><Relationship Id="rId3" Type="http://schemas.openxmlformats.org/officeDocument/2006/relationships/oleObject" Target="../embeddings/oleObject202.bin"/><Relationship Id="rId7" Type="http://schemas.openxmlformats.org/officeDocument/2006/relationships/image" Target="../media/image249.emf"/><Relationship Id="rId12" Type="http://schemas.openxmlformats.org/officeDocument/2006/relationships/oleObject" Target="../embeddings/oleObject206.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244.wmf"/><Relationship Id="rId11" Type="http://schemas.openxmlformats.org/officeDocument/2006/relationships/image" Target="../media/image246.wmf"/><Relationship Id="rId5" Type="http://schemas.openxmlformats.org/officeDocument/2006/relationships/oleObject" Target="../embeddings/oleObject203.bin"/><Relationship Id="rId15" Type="http://schemas.openxmlformats.org/officeDocument/2006/relationships/image" Target="../media/image248.wmf"/><Relationship Id="rId10" Type="http://schemas.openxmlformats.org/officeDocument/2006/relationships/oleObject" Target="../embeddings/oleObject205.bin"/><Relationship Id="rId4" Type="http://schemas.openxmlformats.org/officeDocument/2006/relationships/image" Target="../media/image243.wmf"/><Relationship Id="rId9" Type="http://schemas.openxmlformats.org/officeDocument/2006/relationships/image" Target="../media/image245.wmf"/><Relationship Id="rId14" Type="http://schemas.openxmlformats.org/officeDocument/2006/relationships/oleObject" Target="../embeddings/oleObject207.bin"/></Relationships>
</file>

<file path=ppt/slides/_rels/slide72.x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oleObject" Target="../embeddings/oleObject208.bin"/><Relationship Id="rId7" Type="http://schemas.openxmlformats.org/officeDocument/2006/relationships/oleObject" Target="../embeddings/oleObject210.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251.wmf"/><Relationship Id="rId5" Type="http://schemas.openxmlformats.org/officeDocument/2006/relationships/oleObject" Target="../embeddings/oleObject209.bin"/><Relationship Id="rId4" Type="http://schemas.openxmlformats.org/officeDocument/2006/relationships/image" Target="../media/image250.wmf"/></Relationships>
</file>

<file path=ppt/slides/_rels/slide73.xml.rels><?xml version="1.0" encoding="UTF-8" standalone="yes"?>
<Relationships xmlns="http://schemas.openxmlformats.org/package/2006/relationships"><Relationship Id="rId8" Type="http://schemas.openxmlformats.org/officeDocument/2006/relationships/image" Target="../media/image255.wmf"/><Relationship Id="rId3" Type="http://schemas.openxmlformats.org/officeDocument/2006/relationships/oleObject" Target="../embeddings/oleObject211.bin"/><Relationship Id="rId7" Type="http://schemas.openxmlformats.org/officeDocument/2006/relationships/oleObject" Target="../embeddings/oleObject213.bin"/><Relationship Id="rId12" Type="http://schemas.openxmlformats.org/officeDocument/2006/relationships/image" Target="../media/image257.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254.wmf"/><Relationship Id="rId11" Type="http://schemas.openxmlformats.org/officeDocument/2006/relationships/oleObject" Target="../embeddings/oleObject215.bin"/><Relationship Id="rId5" Type="http://schemas.openxmlformats.org/officeDocument/2006/relationships/oleObject" Target="../embeddings/oleObject212.bin"/><Relationship Id="rId10" Type="http://schemas.openxmlformats.org/officeDocument/2006/relationships/image" Target="../media/image256.wmf"/><Relationship Id="rId4" Type="http://schemas.openxmlformats.org/officeDocument/2006/relationships/image" Target="../media/image253.wmf"/><Relationship Id="rId9" Type="http://schemas.openxmlformats.org/officeDocument/2006/relationships/oleObject" Target="../embeddings/oleObject214.bin"/></Relationships>
</file>

<file path=ppt/slides/_rels/slide74.xml.rels><?xml version="1.0" encoding="UTF-8" standalone="yes"?>
<Relationships xmlns="http://schemas.openxmlformats.org/package/2006/relationships"><Relationship Id="rId3" Type="http://schemas.openxmlformats.org/officeDocument/2006/relationships/image" Target="../media/image259.emf"/><Relationship Id="rId2" Type="http://schemas.openxmlformats.org/officeDocument/2006/relationships/image" Target="../media/image258.jpeg"/><Relationship Id="rId1" Type="http://schemas.openxmlformats.org/officeDocument/2006/relationships/slideLayout" Target="../slideLayouts/slideLayout2.xml"/><Relationship Id="rId4" Type="http://schemas.openxmlformats.org/officeDocument/2006/relationships/image" Target="../media/image260.emf"/></Relationships>
</file>

<file path=ppt/slides/_rels/slide75.xml.rels><?xml version="1.0" encoding="UTF-8" standalone="yes"?>
<Relationships xmlns="http://schemas.openxmlformats.org/package/2006/relationships"><Relationship Id="rId8" Type="http://schemas.openxmlformats.org/officeDocument/2006/relationships/image" Target="../media/image263.wmf"/><Relationship Id="rId3" Type="http://schemas.openxmlformats.org/officeDocument/2006/relationships/oleObject" Target="../embeddings/oleObject216.bin"/><Relationship Id="rId7" Type="http://schemas.openxmlformats.org/officeDocument/2006/relationships/oleObject" Target="../embeddings/oleObject218.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262.wmf"/><Relationship Id="rId5" Type="http://schemas.openxmlformats.org/officeDocument/2006/relationships/oleObject" Target="../embeddings/oleObject217.bin"/><Relationship Id="rId4" Type="http://schemas.openxmlformats.org/officeDocument/2006/relationships/image" Target="../media/image261.wmf"/></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5.wmf"/><Relationship Id="rId18" Type="http://schemas.openxmlformats.org/officeDocument/2006/relationships/oleObject" Target="../embeddings/oleObject26.bin"/><Relationship Id="rId3" Type="http://schemas.openxmlformats.org/officeDocument/2006/relationships/oleObject" Target="../embeddings/oleObject19.bin"/><Relationship Id="rId21" Type="http://schemas.openxmlformats.org/officeDocument/2006/relationships/image" Target="../media/image29.wmf"/><Relationship Id="rId7" Type="http://schemas.openxmlformats.org/officeDocument/2006/relationships/oleObject" Target="../embeddings/oleObject21.bin"/><Relationship Id="rId12" Type="http://schemas.openxmlformats.org/officeDocument/2006/relationships/oleObject" Target="../embeddings/oleObject23.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25.bin"/><Relationship Id="rId20" Type="http://schemas.openxmlformats.org/officeDocument/2006/relationships/oleObject" Target="../embeddings/oleObject27.bin"/><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image" Target="../media/image31.png"/><Relationship Id="rId5" Type="http://schemas.openxmlformats.org/officeDocument/2006/relationships/oleObject" Target="../embeddings/oleObject20.bin"/><Relationship Id="rId15" Type="http://schemas.openxmlformats.org/officeDocument/2006/relationships/image" Target="../media/image26.wmf"/><Relationship Id="rId23" Type="http://schemas.openxmlformats.org/officeDocument/2006/relationships/image" Target="../media/image30.wmf"/><Relationship Id="rId10" Type="http://schemas.openxmlformats.org/officeDocument/2006/relationships/image" Target="../media/image24.wmf"/><Relationship Id="rId19" Type="http://schemas.openxmlformats.org/officeDocument/2006/relationships/image" Target="../media/image28.wmf"/><Relationship Id="rId4" Type="http://schemas.openxmlformats.org/officeDocument/2006/relationships/image" Target="../media/image21.wmf"/><Relationship Id="rId9" Type="http://schemas.openxmlformats.org/officeDocument/2006/relationships/oleObject" Target="../embeddings/oleObject22.bin"/><Relationship Id="rId14" Type="http://schemas.openxmlformats.org/officeDocument/2006/relationships/oleObject" Target="../embeddings/oleObject24.bin"/><Relationship Id="rId22"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wmf"/><Relationship Id="rId5" Type="http://schemas.openxmlformats.org/officeDocument/2006/relationships/oleObject" Target="../embeddings/oleObject30.bin"/><Relationship Id="rId4"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09600" y="3048000"/>
            <a:ext cx="7772401" cy="923330"/>
          </a:xfrm>
          <a:prstGeom prst="rect">
            <a:avLst/>
          </a:prstGeom>
          <a:noFill/>
        </p:spPr>
        <p:txBody>
          <a:bodyPr>
            <a:spAutoFit/>
          </a:bodyPr>
          <a:lstStyle/>
          <a:p>
            <a:pPr algn="ctr">
              <a:defRPr/>
            </a:pP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Calcolo e verifica</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ttangolo 4"/>
          <p:cNvSpPr/>
          <p:nvPr/>
        </p:nvSpPr>
        <p:spPr>
          <a:xfrm>
            <a:off x="0" y="0"/>
            <a:ext cx="9144000" cy="304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4311399"/>
              </p:ext>
            </p:extLst>
          </p:nvPr>
        </p:nvGraphicFramePr>
        <p:xfrm>
          <a:off x="304800" y="381000"/>
          <a:ext cx="7327901" cy="1862138"/>
        </p:xfrm>
        <a:graphic>
          <a:graphicData uri="http://schemas.openxmlformats.org/presentationml/2006/ole">
            <mc:AlternateContent xmlns:mc="http://schemas.openxmlformats.org/markup-compatibility/2006">
              <mc:Choice xmlns:v="urn:schemas-microsoft-com:vml" Requires="v">
                <p:oleObj spid="_x0000_s363573" name="Equation" r:id="rId3" imgW="4520880" imgH="1155600" progId="Equation.3">
                  <p:embed/>
                </p:oleObj>
              </mc:Choice>
              <mc:Fallback>
                <p:oleObj name="Equation" r:id="rId3" imgW="4520880" imgH="1155600" progId="Equation.3">
                  <p:embed/>
                  <p:pic>
                    <p:nvPicPr>
                      <p:cNvPr id="0" name="Object 4"/>
                      <p:cNvPicPr>
                        <a:picLocks noChangeAspect="1" noChangeArrowheads="1"/>
                      </p:cNvPicPr>
                      <p:nvPr/>
                    </p:nvPicPr>
                    <p:blipFill>
                      <a:blip r:embed="rId4"/>
                      <a:srcRect/>
                      <a:stretch>
                        <a:fillRect/>
                      </a:stretch>
                    </p:blipFill>
                    <p:spPr bwMode="auto">
                      <a:xfrm>
                        <a:off x="304800" y="381000"/>
                        <a:ext cx="7327901"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65466978"/>
              </p:ext>
            </p:extLst>
          </p:nvPr>
        </p:nvGraphicFramePr>
        <p:xfrm>
          <a:off x="1447800" y="1981200"/>
          <a:ext cx="2914650" cy="676275"/>
        </p:xfrm>
        <a:graphic>
          <a:graphicData uri="http://schemas.openxmlformats.org/presentationml/2006/ole">
            <mc:AlternateContent xmlns:mc="http://schemas.openxmlformats.org/markup-compatibility/2006">
              <mc:Choice xmlns:v="urn:schemas-microsoft-com:vml" Requires="v">
                <p:oleObj spid="_x0000_s363574" name="Mathcad" r:id="rId5" imgW="2914560" imgH="676440" progId="Mathcad">
                  <p:link updateAutomatic="1"/>
                </p:oleObj>
              </mc:Choice>
              <mc:Fallback>
                <p:oleObj name="Mathcad" r:id="rId5" imgW="2914560" imgH="676440" progId="Mathcad">
                  <p:link updateAutomatic="1"/>
                  <p:pic>
                    <p:nvPicPr>
                      <p:cNvPr id="0" name=""/>
                      <p:cNvPicPr/>
                      <p:nvPr/>
                    </p:nvPicPr>
                    <p:blipFill>
                      <a:blip r:embed="rId6"/>
                      <a:stretch>
                        <a:fillRect/>
                      </a:stretch>
                    </p:blipFill>
                    <p:spPr>
                      <a:xfrm>
                        <a:off x="1447800" y="1981200"/>
                        <a:ext cx="2914650" cy="6762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51393438"/>
              </p:ext>
            </p:extLst>
          </p:nvPr>
        </p:nvGraphicFramePr>
        <p:xfrm>
          <a:off x="609600" y="2667000"/>
          <a:ext cx="8083911" cy="3431568"/>
        </p:xfrm>
        <a:graphic>
          <a:graphicData uri="http://schemas.openxmlformats.org/presentationml/2006/ole">
            <mc:AlternateContent xmlns:mc="http://schemas.openxmlformats.org/markup-compatibility/2006">
              <mc:Choice xmlns:v="urn:schemas-microsoft-com:vml" Requires="v">
                <p:oleObj spid="_x0000_s363575" name="Equation" r:id="rId7" imgW="4254480" imgH="1815840" progId="Equation.3">
                  <p:embed/>
                </p:oleObj>
              </mc:Choice>
              <mc:Fallback>
                <p:oleObj name="Equation" r:id="rId7" imgW="4254480" imgH="1815840" progId="Equation.3">
                  <p:embed/>
                  <p:pic>
                    <p:nvPicPr>
                      <p:cNvPr id="0" name=""/>
                      <p:cNvPicPr>
                        <a:picLocks noChangeAspect="1" noChangeArrowheads="1"/>
                      </p:cNvPicPr>
                      <p:nvPr/>
                    </p:nvPicPr>
                    <p:blipFill>
                      <a:blip r:embed="rId8"/>
                      <a:srcRect/>
                      <a:stretch>
                        <a:fillRect/>
                      </a:stretch>
                    </p:blipFill>
                    <p:spPr bwMode="auto">
                      <a:xfrm>
                        <a:off x="609600" y="2667000"/>
                        <a:ext cx="8083911" cy="3431568"/>
                      </a:xfrm>
                      <a:prstGeom prst="rect">
                        <a:avLst/>
                      </a:prstGeom>
                      <a:noFill/>
                      <a:ln>
                        <a:noFill/>
                      </a:ln>
                    </p:spPr>
                  </p:pic>
                </p:oleObj>
              </mc:Fallback>
            </mc:AlternateContent>
          </a:graphicData>
        </a:graphic>
      </p:graphicFrame>
      <p:sp>
        <p:nvSpPr>
          <p:cNvPr id="7" name="5-Point Star 6"/>
          <p:cNvSpPr/>
          <p:nvPr/>
        </p:nvSpPr>
        <p:spPr>
          <a:xfrm>
            <a:off x="6353175" y="5486400"/>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2403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350" y="152400"/>
            <a:ext cx="6072175" cy="369332"/>
          </a:xfrm>
          <a:prstGeom prst="rect">
            <a:avLst/>
          </a:prstGeom>
          <a:noFill/>
        </p:spPr>
        <p:txBody>
          <a:bodyPr wrap="none" rtlCol="0">
            <a:spAutoFit/>
          </a:bodyPr>
          <a:lstStyle/>
          <a:p>
            <a:r>
              <a:rPr lang="it-IT" dirty="0" smtClean="0"/>
              <a:t>Le cadute di tensione magnetica sui gioghi sono trascurabili se:</a:t>
            </a:r>
            <a:endParaRPr lang="it-IT" dirty="0"/>
          </a:p>
        </p:txBody>
      </p:sp>
      <p:graphicFrame>
        <p:nvGraphicFramePr>
          <p:cNvPr id="6" name="Object 5"/>
          <p:cNvGraphicFramePr>
            <a:graphicFrameLocks noChangeAspect="1"/>
          </p:cNvGraphicFramePr>
          <p:nvPr>
            <p:extLst>
              <p:ext uri="{D42A27DB-BD31-4B8C-83A1-F6EECF244321}">
                <p14:modId xmlns:p14="http://schemas.microsoft.com/office/powerpoint/2010/main" val="3552430022"/>
              </p:ext>
            </p:extLst>
          </p:nvPr>
        </p:nvGraphicFramePr>
        <p:xfrm>
          <a:off x="1614475" y="550307"/>
          <a:ext cx="4591050" cy="650875"/>
        </p:xfrm>
        <a:graphic>
          <a:graphicData uri="http://schemas.openxmlformats.org/presentationml/2006/ole">
            <mc:AlternateContent xmlns:mc="http://schemas.openxmlformats.org/markup-compatibility/2006">
              <mc:Choice xmlns:v="urn:schemas-microsoft-com:vml" Requires="v">
                <p:oleObj spid="_x0000_s364597" name="Equation" r:id="rId3" imgW="2869920" imgH="406080" progId="Equation.3">
                  <p:embed/>
                </p:oleObj>
              </mc:Choice>
              <mc:Fallback>
                <p:oleObj name="Equation" r:id="rId3" imgW="2869920" imgH="406080" progId="Equation.3">
                  <p:embed/>
                  <p:pic>
                    <p:nvPicPr>
                      <p:cNvPr id="0" name=""/>
                      <p:cNvPicPr/>
                      <p:nvPr/>
                    </p:nvPicPr>
                    <p:blipFill>
                      <a:blip r:embed="rId4"/>
                      <a:stretch>
                        <a:fillRect/>
                      </a:stretch>
                    </p:blipFill>
                    <p:spPr>
                      <a:xfrm>
                        <a:off x="1614475" y="550307"/>
                        <a:ext cx="4591050" cy="650875"/>
                      </a:xfrm>
                      <a:prstGeom prst="rect">
                        <a:avLst/>
                      </a:prstGeom>
                    </p:spPr>
                  </p:pic>
                </p:oleObj>
              </mc:Fallback>
            </mc:AlternateContent>
          </a:graphicData>
        </a:graphic>
      </p:graphicFrame>
      <p:sp>
        <p:nvSpPr>
          <p:cNvPr id="7" name="TextBox 6"/>
          <p:cNvSpPr txBox="1"/>
          <p:nvPr/>
        </p:nvSpPr>
        <p:spPr>
          <a:xfrm>
            <a:off x="133350" y="1219200"/>
            <a:ext cx="1188210" cy="369332"/>
          </a:xfrm>
          <a:prstGeom prst="rect">
            <a:avLst/>
          </a:prstGeom>
          <a:noFill/>
        </p:spPr>
        <p:txBody>
          <a:bodyPr wrap="none" rtlCol="0">
            <a:spAutoFit/>
          </a:bodyPr>
          <a:lstStyle/>
          <a:p>
            <a:r>
              <a:rPr lang="it-IT" dirty="0" smtClean="0"/>
              <a:t>In tal caso:</a:t>
            </a:r>
            <a:endParaRPr lang="it-IT" dirty="0"/>
          </a:p>
        </p:txBody>
      </p:sp>
      <p:sp>
        <p:nvSpPr>
          <p:cNvPr id="8" name="5-Point Star 7"/>
          <p:cNvSpPr/>
          <p:nvPr/>
        </p:nvSpPr>
        <p:spPr>
          <a:xfrm>
            <a:off x="288097" y="1959291"/>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ight Arrow 8"/>
          <p:cNvSpPr/>
          <p:nvPr/>
        </p:nvSpPr>
        <p:spPr>
          <a:xfrm>
            <a:off x="970342" y="1959291"/>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0" name="Object 9"/>
          <p:cNvGraphicFramePr>
            <a:graphicFrameLocks noChangeAspect="1"/>
          </p:cNvGraphicFramePr>
          <p:nvPr>
            <p:extLst>
              <p:ext uri="{D42A27DB-BD31-4B8C-83A1-F6EECF244321}">
                <p14:modId xmlns:p14="http://schemas.microsoft.com/office/powerpoint/2010/main" val="2149831444"/>
              </p:ext>
            </p:extLst>
          </p:nvPr>
        </p:nvGraphicFramePr>
        <p:xfrm>
          <a:off x="1656142" y="1566623"/>
          <a:ext cx="6710363" cy="1096963"/>
        </p:xfrm>
        <a:graphic>
          <a:graphicData uri="http://schemas.openxmlformats.org/presentationml/2006/ole">
            <mc:AlternateContent xmlns:mc="http://schemas.openxmlformats.org/markup-compatibility/2006">
              <mc:Choice xmlns:v="urn:schemas-microsoft-com:vml" Requires="v">
                <p:oleObj spid="_x0000_s364598" name="Equation" r:id="rId5" imgW="3784320" imgH="622080" progId="Equation.3">
                  <p:embed/>
                </p:oleObj>
              </mc:Choice>
              <mc:Fallback>
                <p:oleObj name="Equation" r:id="rId5" imgW="3784320" imgH="622080" progId="Equation.3">
                  <p:embed/>
                  <p:pic>
                    <p:nvPicPr>
                      <p:cNvPr id="0" name="Object 5"/>
                      <p:cNvPicPr>
                        <a:picLocks noChangeAspect="1" noChangeArrowheads="1"/>
                      </p:cNvPicPr>
                      <p:nvPr/>
                    </p:nvPicPr>
                    <p:blipFill>
                      <a:blip r:embed="rId6"/>
                      <a:srcRect/>
                      <a:stretch>
                        <a:fillRect/>
                      </a:stretch>
                    </p:blipFill>
                    <p:spPr bwMode="auto">
                      <a:xfrm>
                        <a:off x="1656142" y="1566623"/>
                        <a:ext cx="67103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198816" y="2683191"/>
            <a:ext cx="8162925" cy="369332"/>
          </a:xfrm>
          <a:prstGeom prst="rect">
            <a:avLst/>
          </a:prstGeom>
          <a:noFill/>
        </p:spPr>
        <p:txBody>
          <a:bodyPr wrap="square" rtlCol="0">
            <a:spAutoFit/>
          </a:bodyPr>
          <a:lstStyle/>
          <a:p>
            <a:r>
              <a:rPr lang="it-IT" dirty="0" smtClean="0"/>
              <a:t>cioè le tre correnti magnetizzanti formano una stella simmetrica e per esse vale:</a:t>
            </a:r>
            <a:endParaRPr lang="it-IT" dirty="0"/>
          </a:p>
        </p:txBody>
      </p:sp>
      <p:graphicFrame>
        <p:nvGraphicFramePr>
          <p:cNvPr id="12" name="Object 11"/>
          <p:cNvGraphicFramePr>
            <a:graphicFrameLocks noChangeAspect="1"/>
          </p:cNvGraphicFramePr>
          <p:nvPr>
            <p:extLst>
              <p:ext uri="{D42A27DB-BD31-4B8C-83A1-F6EECF244321}">
                <p14:modId xmlns:p14="http://schemas.microsoft.com/office/powerpoint/2010/main" val="2298904623"/>
              </p:ext>
            </p:extLst>
          </p:nvPr>
        </p:nvGraphicFramePr>
        <p:xfrm>
          <a:off x="2438400" y="3200400"/>
          <a:ext cx="3334672" cy="822009"/>
        </p:xfrm>
        <a:graphic>
          <a:graphicData uri="http://schemas.openxmlformats.org/presentationml/2006/ole">
            <mc:AlternateContent xmlns:mc="http://schemas.openxmlformats.org/markup-compatibility/2006">
              <mc:Choice xmlns:v="urn:schemas-microsoft-com:vml" Requires="v">
                <p:oleObj spid="_x0000_s364599" name="Equation" r:id="rId7" imgW="1536480" imgH="380880" progId="Equation.3">
                  <p:embed/>
                </p:oleObj>
              </mc:Choice>
              <mc:Fallback>
                <p:oleObj name="Equation" r:id="rId7" imgW="1536480" imgH="380880" progId="Equation.3">
                  <p:embed/>
                  <p:pic>
                    <p:nvPicPr>
                      <p:cNvPr id="0" name=""/>
                      <p:cNvPicPr>
                        <a:picLocks noChangeAspect="1" noChangeArrowheads="1"/>
                      </p:cNvPicPr>
                      <p:nvPr/>
                    </p:nvPicPr>
                    <p:blipFill>
                      <a:blip r:embed="rId8"/>
                      <a:srcRect/>
                      <a:stretch>
                        <a:fillRect/>
                      </a:stretch>
                    </p:blipFill>
                    <p:spPr bwMode="auto">
                      <a:xfrm>
                        <a:off x="2438400" y="3200400"/>
                        <a:ext cx="3334672" cy="822009"/>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8300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01737"/>
            <a:ext cx="2207671"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55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25737"/>
            <a:ext cx="32385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410047550"/>
              </p:ext>
            </p:extLst>
          </p:nvPr>
        </p:nvGraphicFramePr>
        <p:xfrm>
          <a:off x="3581400" y="744537"/>
          <a:ext cx="4909360" cy="1076325"/>
        </p:xfrm>
        <a:graphic>
          <a:graphicData uri="http://schemas.openxmlformats.org/presentationml/2006/ole">
            <mc:AlternateContent xmlns:mc="http://schemas.openxmlformats.org/markup-compatibility/2006">
              <mc:Choice xmlns:v="urn:schemas-microsoft-com:vml" Requires="v">
                <p:oleObj spid="_x0000_s365835" name="Equation" r:id="rId5" imgW="2819160" imgH="622080" progId="Equation.3">
                  <p:embed/>
                </p:oleObj>
              </mc:Choice>
              <mc:Fallback>
                <p:oleObj name="Equation" r:id="rId5" imgW="2819160" imgH="622080" progId="Equation.3">
                  <p:embed/>
                  <p:pic>
                    <p:nvPicPr>
                      <p:cNvPr id="0" name="Object 9"/>
                      <p:cNvPicPr>
                        <a:picLocks noChangeAspect="1" noChangeArrowheads="1"/>
                      </p:cNvPicPr>
                      <p:nvPr/>
                    </p:nvPicPr>
                    <p:blipFill>
                      <a:blip r:embed="rId6"/>
                      <a:srcRect/>
                      <a:stretch>
                        <a:fillRect/>
                      </a:stretch>
                    </p:blipFill>
                    <p:spPr bwMode="auto">
                      <a:xfrm>
                        <a:off x="3581400" y="744537"/>
                        <a:ext cx="4909360" cy="1076325"/>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74068333"/>
              </p:ext>
            </p:extLst>
          </p:nvPr>
        </p:nvGraphicFramePr>
        <p:xfrm>
          <a:off x="2362200" y="2039937"/>
          <a:ext cx="889000" cy="303068"/>
        </p:xfrm>
        <a:graphic>
          <a:graphicData uri="http://schemas.openxmlformats.org/presentationml/2006/ole">
            <mc:AlternateContent xmlns:mc="http://schemas.openxmlformats.org/markup-compatibility/2006">
              <mc:Choice xmlns:v="urn:schemas-microsoft-com:vml" Requires="v">
                <p:oleObj spid="_x0000_s365836" name="Equation" r:id="rId7" imgW="558720" imgH="190440" progId="Equation.3">
                  <p:embed/>
                </p:oleObj>
              </mc:Choice>
              <mc:Fallback>
                <p:oleObj name="Equation" r:id="rId7" imgW="558720" imgH="190440" progId="Equation.3">
                  <p:embed/>
                  <p:pic>
                    <p:nvPicPr>
                      <p:cNvPr id="0" name=""/>
                      <p:cNvPicPr/>
                      <p:nvPr/>
                    </p:nvPicPr>
                    <p:blipFill>
                      <a:blip r:embed="rId8"/>
                      <a:stretch>
                        <a:fillRect/>
                      </a:stretch>
                    </p:blipFill>
                    <p:spPr>
                      <a:xfrm>
                        <a:off x="2362200" y="2039937"/>
                        <a:ext cx="889000" cy="30306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14892184"/>
              </p:ext>
            </p:extLst>
          </p:nvPr>
        </p:nvGraphicFramePr>
        <p:xfrm>
          <a:off x="1620838" y="2573337"/>
          <a:ext cx="323850" cy="303213"/>
        </p:xfrm>
        <a:graphic>
          <a:graphicData uri="http://schemas.openxmlformats.org/presentationml/2006/ole">
            <mc:AlternateContent xmlns:mc="http://schemas.openxmlformats.org/markup-compatibility/2006">
              <mc:Choice xmlns:v="urn:schemas-microsoft-com:vml" Requires="v">
                <p:oleObj spid="_x0000_s365837" name="Equation" r:id="rId9" imgW="203040" imgH="190440" progId="Equation.DSMT4">
                  <p:embed/>
                </p:oleObj>
              </mc:Choice>
              <mc:Fallback>
                <p:oleObj name="Equation" r:id="rId9" imgW="203040" imgH="190440" progId="Equation.DSMT4">
                  <p:embed/>
                  <p:pic>
                    <p:nvPicPr>
                      <p:cNvPr id="0" name=""/>
                      <p:cNvPicPr/>
                      <p:nvPr/>
                    </p:nvPicPr>
                    <p:blipFill>
                      <a:blip r:embed="rId10"/>
                      <a:stretch>
                        <a:fillRect/>
                      </a:stretch>
                    </p:blipFill>
                    <p:spPr>
                      <a:xfrm>
                        <a:off x="1620838" y="2573337"/>
                        <a:ext cx="323850" cy="3032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24284583"/>
              </p:ext>
            </p:extLst>
          </p:nvPr>
        </p:nvGraphicFramePr>
        <p:xfrm>
          <a:off x="1279525" y="3182937"/>
          <a:ext cx="322263" cy="303213"/>
        </p:xfrm>
        <a:graphic>
          <a:graphicData uri="http://schemas.openxmlformats.org/presentationml/2006/ole">
            <mc:AlternateContent xmlns:mc="http://schemas.openxmlformats.org/markup-compatibility/2006">
              <mc:Choice xmlns:v="urn:schemas-microsoft-com:vml" Requires="v">
                <p:oleObj spid="_x0000_s365838" name="Equation" r:id="rId11" imgW="203040" imgH="190440" progId="Equation.3">
                  <p:embed/>
                </p:oleObj>
              </mc:Choice>
              <mc:Fallback>
                <p:oleObj name="Equation" r:id="rId11" imgW="203040" imgH="190440" progId="Equation.3">
                  <p:embed/>
                  <p:pic>
                    <p:nvPicPr>
                      <p:cNvPr id="0" name=""/>
                      <p:cNvPicPr/>
                      <p:nvPr/>
                    </p:nvPicPr>
                    <p:blipFill>
                      <a:blip r:embed="rId12"/>
                      <a:stretch>
                        <a:fillRect/>
                      </a:stretch>
                    </p:blipFill>
                    <p:spPr>
                      <a:xfrm>
                        <a:off x="1279525" y="3182937"/>
                        <a:ext cx="322263" cy="3032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07795603"/>
              </p:ext>
            </p:extLst>
          </p:nvPr>
        </p:nvGraphicFramePr>
        <p:xfrm>
          <a:off x="2362200" y="3335337"/>
          <a:ext cx="1370013" cy="303213"/>
        </p:xfrm>
        <a:graphic>
          <a:graphicData uri="http://schemas.openxmlformats.org/presentationml/2006/ole">
            <mc:AlternateContent xmlns:mc="http://schemas.openxmlformats.org/markup-compatibility/2006">
              <mc:Choice xmlns:v="urn:schemas-microsoft-com:vml" Requires="v">
                <p:oleObj spid="_x0000_s365839" name="Equation" r:id="rId13" imgW="863280" imgH="190440" progId="Equation.3">
                  <p:embed/>
                </p:oleObj>
              </mc:Choice>
              <mc:Fallback>
                <p:oleObj name="Equation" r:id="rId13" imgW="863280" imgH="190440" progId="Equation.3">
                  <p:embed/>
                  <p:pic>
                    <p:nvPicPr>
                      <p:cNvPr id="0" name=""/>
                      <p:cNvPicPr/>
                      <p:nvPr/>
                    </p:nvPicPr>
                    <p:blipFill>
                      <a:blip r:embed="rId14"/>
                      <a:stretch>
                        <a:fillRect/>
                      </a:stretch>
                    </p:blipFill>
                    <p:spPr>
                      <a:xfrm>
                        <a:off x="2362200" y="3335337"/>
                        <a:ext cx="1370013" cy="30321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53400512"/>
              </p:ext>
            </p:extLst>
          </p:nvPr>
        </p:nvGraphicFramePr>
        <p:xfrm>
          <a:off x="990600" y="4298228"/>
          <a:ext cx="889000" cy="303068"/>
        </p:xfrm>
        <a:graphic>
          <a:graphicData uri="http://schemas.openxmlformats.org/presentationml/2006/ole">
            <mc:AlternateContent xmlns:mc="http://schemas.openxmlformats.org/markup-compatibility/2006">
              <mc:Choice xmlns:v="urn:schemas-microsoft-com:vml" Requires="v">
                <p:oleObj spid="_x0000_s365840" name="Equation" r:id="rId15" imgW="558720" imgH="190440" progId="Equation.3">
                  <p:embed/>
                </p:oleObj>
              </mc:Choice>
              <mc:Fallback>
                <p:oleObj name="Equation" r:id="rId15" imgW="558720" imgH="190440" progId="Equation.3">
                  <p:embed/>
                  <p:pic>
                    <p:nvPicPr>
                      <p:cNvPr id="0" name=""/>
                      <p:cNvPicPr/>
                      <p:nvPr/>
                    </p:nvPicPr>
                    <p:blipFill>
                      <a:blip r:embed="rId16"/>
                      <a:stretch>
                        <a:fillRect/>
                      </a:stretch>
                    </p:blipFill>
                    <p:spPr>
                      <a:xfrm>
                        <a:off x="990600" y="4298228"/>
                        <a:ext cx="889000" cy="30306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98100368"/>
              </p:ext>
            </p:extLst>
          </p:nvPr>
        </p:nvGraphicFramePr>
        <p:xfrm>
          <a:off x="6019800" y="2725737"/>
          <a:ext cx="1071562" cy="303212"/>
        </p:xfrm>
        <a:graphic>
          <a:graphicData uri="http://schemas.openxmlformats.org/presentationml/2006/ole">
            <mc:AlternateContent xmlns:mc="http://schemas.openxmlformats.org/markup-compatibility/2006">
              <mc:Choice xmlns:v="urn:schemas-microsoft-com:vml" Requires="v">
                <p:oleObj spid="_x0000_s365841" name="Equation" r:id="rId17" imgW="672840" imgH="190440" progId="Equation.3">
                  <p:embed/>
                </p:oleObj>
              </mc:Choice>
              <mc:Fallback>
                <p:oleObj name="Equation" r:id="rId17" imgW="672840" imgH="190440" progId="Equation.3">
                  <p:embed/>
                  <p:pic>
                    <p:nvPicPr>
                      <p:cNvPr id="0" name=""/>
                      <p:cNvPicPr/>
                      <p:nvPr/>
                    </p:nvPicPr>
                    <p:blipFill>
                      <a:blip r:embed="rId18"/>
                      <a:stretch>
                        <a:fillRect/>
                      </a:stretch>
                    </p:blipFill>
                    <p:spPr>
                      <a:xfrm>
                        <a:off x="6019800" y="2725737"/>
                        <a:ext cx="1071562" cy="30321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70801170"/>
              </p:ext>
            </p:extLst>
          </p:nvPr>
        </p:nvGraphicFramePr>
        <p:xfrm>
          <a:off x="4267200" y="5545137"/>
          <a:ext cx="1071562" cy="303212"/>
        </p:xfrm>
        <a:graphic>
          <a:graphicData uri="http://schemas.openxmlformats.org/presentationml/2006/ole">
            <mc:AlternateContent xmlns:mc="http://schemas.openxmlformats.org/markup-compatibility/2006">
              <mc:Choice xmlns:v="urn:schemas-microsoft-com:vml" Requires="v">
                <p:oleObj spid="_x0000_s365842" name="Equation" r:id="rId19" imgW="672840" imgH="190440" progId="Equation.3">
                  <p:embed/>
                </p:oleObj>
              </mc:Choice>
              <mc:Fallback>
                <p:oleObj name="Equation" r:id="rId19" imgW="672840" imgH="190440" progId="Equation.3">
                  <p:embed/>
                  <p:pic>
                    <p:nvPicPr>
                      <p:cNvPr id="0" name=""/>
                      <p:cNvPicPr/>
                      <p:nvPr/>
                    </p:nvPicPr>
                    <p:blipFill>
                      <a:blip r:embed="rId20"/>
                      <a:stretch>
                        <a:fillRect/>
                      </a:stretch>
                    </p:blipFill>
                    <p:spPr>
                      <a:xfrm>
                        <a:off x="4267200" y="5545137"/>
                        <a:ext cx="1071562" cy="30321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9220045"/>
              </p:ext>
            </p:extLst>
          </p:nvPr>
        </p:nvGraphicFramePr>
        <p:xfrm>
          <a:off x="7924800" y="4950777"/>
          <a:ext cx="1068388" cy="303213"/>
        </p:xfrm>
        <a:graphic>
          <a:graphicData uri="http://schemas.openxmlformats.org/presentationml/2006/ole">
            <mc:AlternateContent xmlns:mc="http://schemas.openxmlformats.org/markup-compatibility/2006">
              <mc:Choice xmlns:v="urn:schemas-microsoft-com:vml" Requires="v">
                <p:oleObj spid="_x0000_s365843" name="Equation" r:id="rId21" imgW="672840" imgH="190440" progId="Equation.3">
                  <p:embed/>
                </p:oleObj>
              </mc:Choice>
              <mc:Fallback>
                <p:oleObj name="Equation" r:id="rId21" imgW="672840" imgH="190440" progId="Equation.3">
                  <p:embed/>
                  <p:pic>
                    <p:nvPicPr>
                      <p:cNvPr id="0" name=""/>
                      <p:cNvPicPr/>
                      <p:nvPr/>
                    </p:nvPicPr>
                    <p:blipFill>
                      <a:blip r:embed="rId22"/>
                      <a:stretch>
                        <a:fillRect/>
                      </a:stretch>
                    </p:blipFill>
                    <p:spPr>
                      <a:xfrm>
                        <a:off x="7924800" y="4950777"/>
                        <a:ext cx="1068388" cy="303213"/>
                      </a:xfrm>
                      <a:prstGeom prst="rect">
                        <a:avLst/>
                      </a:prstGeom>
                    </p:spPr>
                  </p:pic>
                </p:oleObj>
              </mc:Fallback>
            </mc:AlternateContent>
          </a:graphicData>
        </a:graphic>
      </p:graphicFrame>
      <p:cxnSp>
        <p:nvCxnSpPr>
          <p:cNvPr id="7" name="Straight Connector 6"/>
          <p:cNvCxnSpPr/>
          <p:nvPr/>
        </p:nvCxnSpPr>
        <p:spPr>
          <a:xfrm flipH="1">
            <a:off x="8229600" y="5240337"/>
            <a:ext cx="190500" cy="381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4160917277"/>
              </p:ext>
            </p:extLst>
          </p:nvPr>
        </p:nvGraphicFramePr>
        <p:xfrm>
          <a:off x="7162800" y="2344737"/>
          <a:ext cx="282575" cy="303213"/>
        </p:xfrm>
        <a:graphic>
          <a:graphicData uri="http://schemas.openxmlformats.org/presentationml/2006/ole">
            <mc:AlternateContent xmlns:mc="http://schemas.openxmlformats.org/markup-compatibility/2006">
              <mc:Choice xmlns:v="urn:schemas-microsoft-com:vml" Requires="v">
                <p:oleObj spid="_x0000_s365844" name="Equation" r:id="rId23" imgW="177480" imgH="190440" progId="Equation.3">
                  <p:embed/>
                </p:oleObj>
              </mc:Choice>
              <mc:Fallback>
                <p:oleObj name="Equation" r:id="rId23" imgW="177480" imgH="190440" progId="Equation.3">
                  <p:embed/>
                  <p:pic>
                    <p:nvPicPr>
                      <p:cNvPr id="0" name=""/>
                      <p:cNvPicPr/>
                      <p:nvPr/>
                    </p:nvPicPr>
                    <p:blipFill>
                      <a:blip r:embed="rId24"/>
                      <a:stretch>
                        <a:fillRect/>
                      </a:stretch>
                    </p:blipFill>
                    <p:spPr>
                      <a:xfrm>
                        <a:off x="7162800" y="2344737"/>
                        <a:ext cx="282575" cy="303213"/>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89872696"/>
              </p:ext>
            </p:extLst>
          </p:nvPr>
        </p:nvGraphicFramePr>
        <p:xfrm>
          <a:off x="5050631" y="6173787"/>
          <a:ext cx="261938" cy="303213"/>
        </p:xfrm>
        <a:graphic>
          <a:graphicData uri="http://schemas.openxmlformats.org/presentationml/2006/ole">
            <mc:AlternateContent xmlns:mc="http://schemas.openxmlformats.org/markup-compatibility/2006">
              <mc:Choice xmlns:v="urn:schemas-microsoft-com:vml" Requires="v">
                <p:oleObj spid="_x0000_s365845" name="Equation" r:id="rId25" imgW="164880" imgH="190440" progId="Equation.3">
                  <p:embed/>
                </p:oleObj>
              </mc:Choice>
              <mc:Fallback>
                <p:oleObj name="Equation" r:id="rId25" imgW="164880" imgH="190440" progId="Equation.3">
                  <p:embed/>
                  <p:pic>
                    <p:nvPicPr>
                      <p:cNvPr id="0" name=""/>
                      <p:cNvPicPr/>
                      <p:nvPr/>
                    </p:nvPicPr>
                    <p:blipFill>
                      <a:blip r:embed="rId26"/>
                      <a:stretch>
                        <a:fillRect/>
                      </a:stretch>
                    </p:blipFill>
                    <p:spPr>
                      <a:xfrm>
                        <a:off x="5050631" y="6173787"/>
                        <a:ext cx="261938" cy="30321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156894265"/>
              </p:ext>
            </p:extLst>
          </p:nvPr>
        </p:nvGraphicFramePr>
        <p:xfrm>
          <a:off x="8420100" y="5697537"/>
          <a:ext cx="280988" cy="303212"/>
        </p:xfrm>
        <a:graphic>
          <a:graphicData uri="http://schemas.openxmlformats.org/presentationml/2006/ole">
            <mc:AlternateContent xmlns:mc="http://schemas.openxmlformats.org/markup-compatibility/2006">
              <mc:Choice xmlns:v="urn:schemas-microsoft-com:vml" Requires="v">
                <p:oleObj spid="_x0000_s365846" name="Equation" r:id="rId27" imgW="177480" imgH="190440" progId="Equation.3">
                  <p:embed/>
                </p:oleObj>
              </mc:Choice>
              <mc:Fallback>
                <p:oleObj name="Equation" r:id="rId27" imgW="177480" imgH="190440" progId="Equation.3">
                  <p:embed/>
                  <p:pic>
                    <p:nvPicPr>
                      <p:cNvPr id="0" name=""/>
                      <p:cNvPicPr/>
                      <p:nvPr/>
                    </p:nvPicPr>
                    <p:blipFill>
                      <a:blip r:embed="rId28"/>
                      <a:stretch>
                        <a:fillRect/>
                      </a:stretch>
                    </p:blipFill>
                    <p:spPr>
                      <a:xfrm>
                        <a:off x="8420100" y="5697537"/>
                        <a:ext cx="280988" cy="303212"/>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82402932"/>
              </p:ext>
            </p:extLst>
          </p:nvPr>
        </p:nvGraphicFramePr>
        <p:xfrm>
          <a:off x="3300597" y="4249737"/>
          <a:ext cx="1903863" cy="609600"/>
        </p:xfrm>
        <a:graphic>
          <a:graphicData uri="http://schemas.openxmlformats.org/presentationml/2006/ole">
            <mc:AlternateContent xmlns:mc="http://schemas.openxmlformats.org/markup-compatibility/2006">
              <mc:Choice xmlns:v="urn:schemas-microsoft-com:vml" Requires="v">
                <p:oleObj spid="_x0000_s365847" name="Equation" r:id="rId29" imgW="838080" imgH="266400" progId="Equation.3">
                  <p:embed/>
                </p:oleObj>
              </mc:Choice>
              <mc:Fallback>
                <p:oleObj name="Equation" r:id="rId29" imgW="838080" imgH="266400" progId="Equation.3">
                  <p:embed/>
                  <p:pic>
                    <p:nvPicPr>
                      <p:cNvPr id="0" name=""/>
                      <p:cNvPicPr/>
                      <p:nvPr/>
                    </p:nvPicPr>
                    <p:blipFill>
                      <a:blip r:embed="rId30"/>
                      <a:stretch>
                        <a:fillRect/>
                      </a:stretch>
                    </p:blipFill>
                    <p:spPr>
                      <a:xfrm>
                        <a:off x="3300597" y="4249737"/>
                        <a:ext cx="1903863" cy="609600"/>
                      </a:xfrm>
                      <a:prstGeom prst="rect">
                        <a:avLst/>
                      </a:prstGeom>
                      <a:ln>
                        <a:solidFill>
                          <a:schemeClr val="accent1"/>
                        </a:solid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465462666"/>
              </p:ext>
            </p:extLst>
          </p:nvPr>
        </p:nvGraphicFramePr>
        <p:xfrm>
          <a:off x="6299200" y="3868737"/>
          <a:ext cx="525463" cy="303213"/>
        </p:xfrm>
        <a:graphic>
          <a:graphicData uri="http://schemas.openxmlformats.org/presentationml/2006/ole">
            <mc:AlternateContent xmlns:mc="http://schemas.openxmlformats.org/markup-compatibility/2006">
              <mc:Choice xmlns:v="urn:schemas-microsoft-com:vml" Requires="v">
                <p:oleObj spid="_x0000_s365848" name="Equation" r:id="rId31" imgW="330120" imgH="190440" progId="Equation.3">
                  <p:embed/>
                </p:oleObj>
              </mc:Choice>
              <mc:Fallback>
                <p:oleObj name="Equation" r:id="rId31" imgW="330120" imgH="190440" progId="Equation.3">
                  <p:embed/>
                  <p:pic>
                    <p:nvPicPr>
                      <p:cNvPr id="0" name=""/>
                      <p:cNvPicPr/>
                      <p:nvPr/>
                    </p:nvPicPr>
                    <p:blipFill>
                      <a:blip r:embed="rId32"/>
                      <a:stretch>
                        <a:fillRect/>
                      </a:stretch>
                    </p:blipFill>
                    <p:spPr>
                      <a:xfrm>
                        <a:off x="6299200" y="3868737"/>
                        <a:ext cx="525463" cy="303213"/>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56890134"/>
              </p:ext>
            </p:extLst>
          </p:nvPr>
        </p:nvGraphicFramePr>
        <p:xfrm>
          <a:off x="7239000" y="4687252"/>
          <a:ext cx="504825" cy="301625"/>
        </p:xfrm>
        <a:graphic>
          <a:graphicData uri="http://schemas.openxmlformats.org/presentationml/2006/ole">
            <mc:AlternateContent xmlns:mc="http://schemas.openxmlformats.org/markup-compatibility/2006">
              <mc:Choice xmlns:v="urn:schemas-microsoft-com:vml" Requires="v">
                <p:oleObj spid="_x0000_s365849" name="Equation" r:id="rId33" imgW="317160" imgH="190440" progId="Equation.3">
                  <p:embed/>
                </p:oleObj>
              </mc:Choice>
              <mc:Fallback>
                <p:oleObj name="Equation" r:id="rId33" imgW="317160" imgH="190440" progId="Equation.3">
                  <p:embed/>
                  <p:pic>
                    <p:nvPicPr>
                      <p:cNvPr id="0" name=""/>
                      <p:cNvPicPr/>
                      <p:nvPr/>
                    </p:nvPicPr>
                    <p:blipFill>
                      <a:blip r:embed="rId34"/>
                      <a:stretch>
                        <a:fillRect/>
                      </a:stretch>
                    </p:blipFill>
                    <p:spPr>
                      <a:xfrm>
                        <a:off x="7239000" y="4687252"/>
                        <a:ext cx="504825" cy="301625"/>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61324235"/>
              </p:ext>
            </p:extLst>
          </p:nvPr>
        </p:nvGraphicFramePr>
        <p:xfrm>
          <a:off x="5867400" y="4822824"/>
          <a:ext cx="504825" cy="301625"/>
        </p:xfrm>
        <a:graphic>
          <a:graphicData uri="http://schemas.openxmlformats.org/presentationml/2006/ole">
            <mc:AlternateContent xmlns:mc="http://schemas.openxmlformats.org/markup-compatibility/2006">
              <mc:Choice xmlns:v="urn:schemas-microsoft-com:vml" Requires="v">
                <p:oleObj spid="_x0000_s365850" name="Equation" r:id="rId35" imgW="317160" imgH="190440" progId="Equation.3">
                  <p:embed/>
                </p:oleObj>
              </mc:Choice>
              <mc:Fallback>
                <p:oleObj name="Equation" r:id="rId35" imgW="317160" imgH="190440" progId="Equation.3">
                  <p:embed/>
                  <p:pic>
                    <p:nvPicPr>
                      <p:cNvPr id="0" name=""/>
                      <p:cNvPicPr/>
                      <p:nvPr/>
                    </p:nvPicPr>
                    <p:blipFill>
                      <a:blip r:embed="rId36"/>
                      <a:stretch>
                        <a:fillRect/>
                      </a:stretch>
                    </p:blipFill>
                    <p:spPr>
                      <a:xfrm>
                        <a:off x="5867400" y="4822824"/>
                        <a:ext cx="504825" cy="301625"/>
                      </a:xfrm>
                      <a:prstGeom prst="rect">
                        <a:avLst/>
                      </a:prstGeom>
                    </p:spPr>
                  </p:pic>
                </p:oleObj>
              </mc:Fallback>
            </mc:AlternateContent>
          </a:graphicData>
        </a:graphic>
      </p:graphicFrame>
      <p:sp>
        <p:nvSpPr>
          <p:cNvPr id="2" name="TextBox 1"/>
          <p:cNvSpPr txBox="1"/>
          <p:nvPr/>
        </p:nvSpPr>
        <p:spPr>
          <a:xfrm>
            <a:off x="1143000" y="183634"/>
            <a:ext cx="5051191" cy="369332"/>
          </a:xfrm>
          <a:prstGeom prst="rect">
            <a:avLst/>
          </a:prstGeom>
          <a:noFill/>
        </p:spPr>
        <p:txBody>
          <a:bodyPr wrap="none" rtlCol="0">
            <a:spAutoFit/>
          </a:bodyPr>
          <a:lstStyle/>
          <a:p>
            <a:r>
              <a:rPr lang="it-IT" dirty="0" smtClean="0"/>
              <a:t>Nel caso non si trascuri la caduta di FMM nei gioghi:</a:t>
            </a:r>
            <a:endParaRPr lang="it-IT" dirty="0"/>
          </a:p>
        </p:txBody>
      </p:sp>
      <p:graphicFrame>
        <p:nvGraphicFramePr>
          <p:cNvPr id="25" name="Object 24"/>
          <p:cNvGraphicFramePr>
            <a:graphicFrameLocks noChangeAspect="1"/>
          </p:cNvGraphicFramePr>
          <p:nvPr>
            <p:extLst>
              <p:ext uri="{D42A27DB-BD31-4B8C-83A1-F6EECF244321}">
                <p14:modId xmlns:p14="http://schemas.microsoft.com/office/powerpoint/2010/main" val="1830860111"/>
              </p:ext>
            </p:extLst>
          </p:nvPr>
        </p:nvGraphicFramePr>
        <p:xfrm>
          <a:off x="304800" y="5751512"/>
          <a:ext cx="2868612" cy="422275"/>
        </p:xfrm>
        <a:graphic>
          <a:graphicData uri="http://schemas.openxmlformats.org/presentationml/2006/ole">
            <mc:AlternateContent xmlns:mc="http://schemas.openxmlformats.org/markup-compatibility/2006">
              <mc:Choice xmlns:v="urn:schemas-microsoft-com:vml" Requires="v">
                <p:oleObj spid="_x0000_s365851" name="Equation" r:id="rId37" imgW="1803240" imgH="266400" progId="Equation.DSMT4">
                  <p:embed/>
                </p:oleObj>
              </mc:Choice>
              <mc:Fallback>
                <p:oleObj name="Equation" r:id="rId37" imgW="1803240" imgH="266400" progId="Equation.DSMT4">
                  <p:embed/>
                  <p:pic>
                    <p:nvPicPr>
                      <p:cNvPr id="0" name=""/>
                      <p:cNvPicPr/>
                      <p:nvPr/>
                    </p:nvPicPr>
                    <p:blipFill>
                      <a:blip r:embed="rId38"/>
                      <a:stretch>
                        <a:fillRect/>
                      </a:stretch>
                    </p:blipFill>
                    <p:spPr>
                      <a:xfrm>
                        <a:off x="304800" y="5751512"/>
                        <a:ext cx="2868612" cy="422275"/>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990967087"/>
              </p:ext>
            </p:extLst>
          </p:nvPr>
        </p:nvGraphicFramePr>
        <p:xfrm>
          <a:off x="304800" y="6416675"/>
          <a:ext cx="2868612" cy="422275"/>
        </p:xfrm>
        <a:graphic>
          <a:graphicData uri="http://schemas.openxmlformats.org/presentationml/2006/ole">
            <mc:AlternateContent xmlns:mc="http://schemas.openxmlformats.org/markup-compatibility/2006">
              <mc:Choice xmlns:v="urn:schemas-microsoft-com:vml" Requires="v">
                <p:oleObj spid="_x0000_s365852" name="Equation" r:id="rId39" imgW="1803240" imgH="266400" progId="Equation.DSMT4">
                  <p:embed/>
                </p:oleObj>
              </mc:Choice>
              <mc:Fallback>
                <p:oleObj name="Equation" r:id="rId39" imgW="1803240" imgH="266400" progId="Equation.DSMT4">
                  <p:embed/>
                  <p:pic>
                    <p:nvPicPr>
                      <p:cNvPr id="0" name=""/>
                      <p:cNvPicPr/>
                      <p:nvPr/>
                    </p:nvPicPr>
                    <p:blipFill>
                      <a:blip r:embed="rId40"/>
                      <a:stretch>
                        <a:fillRect/>
                      </a:stretch>
                    </p:blipFill>
                    <p:spPr>
                      <a:xfrm>
                        <a:off x="304800" y="6416675"/>
                        <a:ext cx="2868612" cy="422275"/>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269519624"/>
              </p:ext>
            </p:extLst>
          </p:nvPr>
        </p:nvGraphicFramePr>
        <p:xfrm>
          <a:off x="342900" y="5199062"/>
          <a:ext cx="787400" cy="422275"/>
        </p:xfrm>
        <a:graphic>
          <a:graphicData uri="http://schemas.openxmlformats.org/presentationml/2006/ole">
            <mc:AlternateContent xmlns:mc="http://schemas.openxmlformats.org/markup-compatibility/2006">
              <mc:Choice xmlns:v="urn:schemas-microsoft-com:vml" Requires="v">
                <p:oleObj spid="_x0000_s365853" name="Equation" r:id="rId41" imgW="495000" imgH="266400" progId="Equation.DSMT4">
                  <p:embed/>
                </p:oleObj>
              </mc:Choice>
              <mc:Fallback>
                <p:oleObj name="Equation" r:id="rId41" imgW="495000" imgH="266400" progId="Equation.DSMT4">
                  <p:embed/>
                  <p:pic>
                    <p:nvPicPr>
                      <p:cNvPr id="0" name=""/>
                      <p:cNvPicPr/>
                      <p:nvPr/>
                    </p:nvPicPr>
                    <p:blipFill>
                      <a:blip r:embed="rId42"/>
                      <a:stretch>
                        <a:fillRect/>
                      </a:stretch>
                    </p:blipFill>
                    <p:spPr>
                      <a:xfrm>
                        <a:off x="342900" y="5199062"/>
                        <a:ext cx="787400" cy="422275"/>
                      </a:xfrm>
                      <a:prstGeom prst="rect">
                        <a:avLst/>
                      </a:prstGeom>
                    </p:spPr>
                  </p:pic>
                </p:oleObj>
              </mc:Fallback>
            </mc:AlternateContent>
          </a:graphicData>
        </a:graphic>
      </p:graphicFrame>
      <p:sp>
        <p:nvSpPr>
          <p:cNvPr id="6" name="&quot;No&quot; Symbol 5"/>
          <p:cNvSpPr/>
          <p:nvPr/>
        </p:nvSpPr>
        <p:spPr>
          <a:xfrm>
            <a:off x="3439995" y="6213474"/>
            <a:ext cx="228600" cy="228600"/>
          </a:xfrm>
          <a:prstGeom prst="noSmoking">
            <a:avLst>
              <a:gd name="adj" fmla="val 3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58707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03200"/>
            <a:ext cx="2052037" cy="369332"/>
          </a:xfrm>
          <a:prstGeom prst="rect">
            <a:avLst/>
          </a:prstGeom>
          <a:noFill/>
        </p:spPr>
        <p:txBody>
          <a:bodyPr wrap="none" rtlCol="0">
            <a:spAutoFit/>
          </a:bodyPr>
          <a:lstStyle/>
          <a:p>
            <a:r>
              <a:rPr lang="it-IT" dirty="0" smtClean="0"/>
              <a:t>Passando ai moduli:</a:t>
            </a:r>
            <a:endParaRPr lang="it-IT" dirty="0"/>
          </a:p>
        </p:txBody>
      </p:sp>
      <p:graphicFrame>
        <p:nvGraphicFramePr>
          <p:cNvPr id="5" name="Object 4"/>
          <p:cNvGraphicFramePr>
            <a:graphicFrameLocks noChangeAspect="1"/>
          </p:cNvGraphicFramePr>
          <p:nvPr>
            <p:extLst>
              <p:ext uri="{D42A27DB-BD31-4B8C-83A1-F6EECF244321}">
                <p14:modId xmlns:p14="http://schemas.microsoft.com/office/powerpoint/2010/main" val="3184404647"/>
              </p:ext>
            </p:extLst>
          </p:nvPr>
        </p:nvGraphicFramePr>
        <p:xfrm>
          <a:off x="1457818" y="2977634"/>
          <a:ext cx="4005817" cy="885826"/>
        </p:xfrm>
        <a:graphic>
          <a:graphicData uri="http://schemas.openxmlformats.org/presentationml/2006/ole">
            <mc:AlternateContent xmlns:mc="http://schemas.openxmlformats.org/markup-compatibility/2006">
              <mc:Choice xmlns:v="urn:schemas-microsoft-com:vml" Requires="v">
                <p:oleObj spid="_x0000_s366663" name="Equation" r:id="rId3" imgW="2793960" imgH="622080" progId="Equation.DSMT4">
                  <p:embed/>
                </p:oleObj>
              </mc:Choice>
              <mc:Fallback>
                <p:oleObj name="Equation" r:id="rId3" imgW="2793960" imgH="622080" progId="Equation.DSMT4">
                  <p:embed/>
                  <p:pic>
                    <p:nvPicPr>
                      <p:cNvPr id="0" name="Object 3"/>
                      <p:cNvPicPr>
                        <a:picLocks noChangeAspect="1" noChangeArrowheads="1"/>
                      </p:cNvPicPr>
                      <p:nvPr/>
                    </p:nvPicPr>
                    <p:blipFill>
                      <a:blip r:embed="rId4"/>
                      <a:srcRect/>
                      <a:stretch>
                        <a:fillRect/>
                      </a:stretch>
                    </p:blipFill>
                    <p:spPr bwMode="auto">
                      <a:xfrm>
                        <a:off x="1457818" y="2977634"/>
                        <a:ext cx="4005817" cy="885826"/>
                      </a:xfrm>
                      <a:prstGeom prst="rect">
                        <a:avLst/>
                      </a:prstGeom>
                      <a:noFill/>
                      <a:ln>
                        <a:noFill/>
                      </a:ln>
                    </p:spPr>
                  </p:pic>
                </p:oleObj>
              </mc:Fallback>
            </mc:AlternateContent>
          </a:graphicData>
        </a:graphic>
      </p:graphicFrame>
      <p:sp>
        <p:nvSpPr>
          <p:cNvPr id="6" name="Down Arrow 5"/>
          <p:cNvSpPr/>
          <p:nvPr/>
        </p:nvSpPr>
        <p:spPr>
          <a:xfrm>
            <a:off x="3429000" y="3783568"/>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7" name="Object 6"/>
          <p:cNvGraphicFramePr>
            <a:graphicFrameLocks noChangeAspect="1"/>
          </p:cNvGraphicFramePr>
          <p:nvPr>
            <p:extLst>
              <p:ext uri="{D42A27DB-BD31-4B8C-83A1-F6EECF244321}">
                <p14:modId xmlns:p14="http://schemas.microsoft.com/office/powerpoint/2010/main" val="948323699"/>
              </p:ext>
            </p:extLst>
          </p:nvPr>
        </p:nvGraphicFramePr>
        <p:xfrm>
          <a:off x="609600" y="4240768"/>
          <a:ext cx="6415088" cy="703262"/>
        </p:xfrm>
        <a:graphic>
          <a:graphicData uri="http://schemas.openxmlformats.org/presentationml/2006/ole">
            <mc:AlternateContent xmlns:mc="http://schemas.openxmlformats.org/markup-compatibility/2006">
              <mc:Choice xmlns:v="urn:schemas-microsoft-com:vml" Requires="v">
                <p:oleObj spid="_x0000_s366664" name="Equation" r:id="rId5" imgW="3682800" imgH="406080" progId="Equation.DSMT4">
                  <p:embed/>
                </p:oleObj>
              </mc:Choice>
              <mc:Fallback>
                <p:oleObj name="Equation" r:id="rId5" imgW="3682800" imgH="406080" progId="Equation.DSMT4">
                  <p:embed/>
                  <p:pic>
                    <p:nvPicPr>
                      <p:cNvPr id="0" name=""/>
                      <p:cNvPicPr>
                        <a:picLocks noChangeAspect="1" noChangeArrowheads="1"/>
                      </p:cNvPicPr>
                      <p:nvPr/>
                    </p:nvPicPr>
                    <p:blipFill>
                      <a:blip r:embed="rId6"/>
                      <a:srcRect/>
                      <a:stretch>
                        <a:fillRect/>
                      </a:stretch>
                    </p:blipFill>
                    <p:spPr bwMode="auto">
                      <a:xfrm>
                        <a:off x="609600" y="4240768"/>
                        <a:ext cx="64150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35250005"/>
              </p:ext>
            </p:extLst>
          </p:nvPr>
        </p:nvGraphicFramePr>
        <p:xfrm>
          <a:off x="457200" y="572532"/>
          <a:ext cx="914400" cy="482600"/>
        </p:xfrm>
        <a:graphic>
          <a:graphicData uri="http://schemas.openxmlformats.org/presentationml/2006/ole">
            <mc:AlternateContent xmlns:mc="http://schemas.openxmlformats.org/markup-compatibility/2006">
              <mc:Choice xmlns:v="urn:schemas-microsoft-com:vml" Requires="v">
                <p:oleObj spid="_x0000_s366665" name="Equation" r:id="rId7" imgW="457200" imgH="241200" progId="Equation.DSMT4">
                  <p:embed/>
                </p:oleObj>
              </mc:Choice>
              <mc:Fallback>
                <p:oleObj name="Equation" r:id="rId7" imgW="457200" imgH="241200" progId="Equation.DSMT4">
                  <p:embed/>
                  <p:pic>
                    <p:nvPicPr>
                      <p:cNvPr id="0" name=""/>
                      <p:cNvPicPr/>
                      <p:nvPr/>
                    </p:nvPicPr>
                    <p:blipFill>
                      <a:blip r:embed="rId8"/>
                      <a:stretch>
                        <a:fillRect/>
                      </a:stretch>
                    </p:blipFill>
                    <p:spPr>
                      <a:xfrm>
                        <a:off x="457200" y="572532"/>
                        <a:ext cx="914400" cy="4826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9450722"/>
              </p:ext>
            </p:extLst>
          </p:nvPr>
        </p:nvGraphicFramePr>
        <p:xfrm>
          <a:off x="1594837" y="572532"/>
          <a:ext cx="914400" cy="482600"/>
        </p:xfrm>
        <a:graphic>
          <a:graphicData uri="http://schemas.openxmlformats.org/presentationml/2006/ole">
            <mc:AlternateContent xmlns:mc="http://schemas.openxmlformats.org/markup-compatibility/2006">
              <mc:Choice xmlns:v="urn:schemas-microsoft-com:vml" Requires="v">
                <p:oleObj spid="_x0000_s366666" name="Equation" r:id="rId9" imgW="457200" imgH="241200" progId="Equation.DSMT4">
                  <p:embed/>
                </p:oleObj>
              </mc:Choice>
              <mc:Fallback>
                <p:oleObj name="Equation" r:id="rId9" imgW="457200" imgH="241200" progId="Equation.DSMT4">
                  <p:embed/>
                  <p:pic>
                    <p:nvPicPr>
                      <p:cNvPr id="0" name=""/>
                      <p:cNvPicPr/>
                      <p:nvPr/>
                    </p:nvPicPr>
                    <p:blipFill>
                      <a:blip r:embed="rId10"/>
                      <a:stretch>
                        <a:fillRect/>
                      </a:stretch>
                    </p:blipFill>
                    <p:spPr>
                      <a:xfrm>
                        <a:off x="1594837" y="572532"/>
                        <a:ext cx="914400" cy="4826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73505757"/>
              </p:ext>
            </p:extLst>
          </p:nvPr>
        </p:nvGraphicFramePr>
        <p:xfrm>
          <a:off x="2667000" y="572532"/>
          <a:ext cx="889000" cy="482600"/>
        </p:xfrm>
        <a:graphic>
          <a:graphicData uri="http://schemas.openxmlformats.org/presentationml/2006/ole">
            <mc:AlternateContent xmlns:mc="http://schemas.openxmlformats.org/markup-compatibility/2006">
              <mc:Choice xmlns:v="urn:schemas-microsoft-com:vml" Requires="v">
                <p:oleObj spid="_x0000_s366667" name="Equation" r:id="rId11" imgW="444240" imgH="241200" progId="Equation.DSMT4">
                  <p:embed/>
                </p:oleObj>
              </mc:Choice>
              <mc:Fallback>
                <p:oleObj name="Equation" r:id="rId11" imgW="444240" imgH="241200" progId="Equation.DSMT4">
                  <p:embed/>
                  <p:pic>
                    <p:nvPicPr>
                      <p:cNvPr id="0" name=""/>
                      <p:cNvPicPr/>
                      <p:nvPr/>
                    </p:nvPicPr>
                    <p:blipFill>
                      <a:blip r:embed="rId12"/>
                      <a:stretch>
                        <a:fillRect/>
                      </a:stretch>
                    </p:blipFill>
                    <p:spPr>
                      <a:xfrm>
                        <a:off x="2667000" y="572532"/>
                        <a:ext cx="889000" cy="4826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55945174"/>
              </p:ext>
            </p:extLst>
          </p:nvPr>
        </p:nvGraphicFramePr>
        <p:xfrm>
          <a:off x="4064000" y="572532"/>
          <a:ext cx="787400" cy="422275"/>
        </p:xfrm>
        <a:graphic>
          <a:graphicData uri="http://schemas.openxmlformats.org/presentationml/2006/ole">
            <mc:AlternateContent xmlns:mc="http://schemas.openxmlformats.org/markup-compatibility/2006">
              <mc:Choice xmlns:v="urn:schemas-microsoft-com:vml" Requires="v">
                <p:oleObj spid="_x0000_s366668" name="Equation" r:id="rId13" imgW="495000" imgH="266400" progId="Equation.DSMT4">
                  <p:embed/>
                </p:oleObj>
              </mc:Choice>
              <mc:Fallback>
                <p:oleObj name="Equation" r:id="rId13" imgW="495000" imgH="266400" progId="Equation.DSMT4">
                  <p:embed/>
                  <p:pic>
                    <p:nvPicPr>
                      <p:cNvPr id="0" name="Object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4000" y="572532"/>
                        <a:ext cx="7874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383142" y="1178441"/>
            <a:ext cx="2011833" cy="369332"/>
          </a:xfrm>
          <a:prstGeom prst="rect">
            <a:avLst/>
          </a:prstGeom>
          <a:noFill/>
        </p:spPr>
        <p:txBody>
          <a:bodyPr wrap="none" rtlCol="0">
            <a:spAutoFit/>
          </a:bodyPr>
          <a:lstStyle/>
          <a:p>
            <a:r>
              <a:rPr lang="it-IT" dirty="0" smtClean="0"/>
              <a:t>e considerando che</a:t>
            </a:r>
            <a:endParaRPr lang="it-IT" dirty="0"/>
          </a:p>
        </p:txBody>
      </p:sp>
      <p:graphicFrame>
        <p:nvGraphicFramePr>
          <p:cNvPr id="13" name="Object 12"/>
          <p:cNvGraphicFramePr>
            <a:graphicFrameLocks noChangeAspect="1"/>
          </p:cNvGraphicFramePr>
          <p:nvPr>
            <p:extLst>
              <p:ext uri="{D42A27DB-BD31-4B8C-83A1-F6EECF244321}">
                <p14:modId xmlns:p14="http://schemas.microsoft.com/office/powerpoint/2010/main" val="2563663147"/>
              </p:ext>
            </p:extLst>
          </p:nvPr>
        </p:nvGraphicFramePr>
        <p:xfrm>
          <a:off x="381038" y="1635641"/>
          <a:ext cx="2868613" cy="422275"/>
        </p:xfrm>
        <a:graphic>
          <a:graphicData uri="http://schemas.openxmlformats.org/presentationml/2006/ole">
            <mc:AlternateContent xmlns:mc="http://schemas.openxmlformats.org/markup-compatibility/2006">
              <mc:Choice xmlns:v="urn:schemas-microsoft-com:vml" Requires="v">
                <p:oleObj spid="_x0000_s366669" name="Equation" r:id="rId15" imgW="1803240" imgH="266400" progId="Equation.DSMT4">
                  <p:embed/>
                </p:oleObj>
              </mc:Choice>
              <mc:Fallback>
                <p:oleObj name="Equation" r:id="rId15" imgW="1803240" imgH="266400" progId="Equation.DSMT4">
                  <p:embed/>
                  <p:pic>
                    <p:nvPicPr>
                      <p:cNvPr id="0" name="Object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38" y="1635641"/>
                        <a:ext cx="2868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5459108"/>
              </p:ext>
            </p:extLst>
          </p:nvPr>
        </p:nvGraphicFramePr>
        <p:xfrm>
          <a:off x="4254538" y="1573173"/>
          <a:ext cx="2868613" cy="422275"/>
        </p:xfrm>
        <a:graphic>
          <a:graphicData uri="http://schemas.openxmlformats.org/presentationml/2006/ole">
            <mc:AlternateContent xmlns:mc="http://schemas.openxmlformats.org/markup-compatibility/2006">
              <mc:Choice xmlns:v="urn:schemas-microsoft-com:vml" Requires="v">
                <p:oleObj spid="_x0000_s366670" name="Equation" r:id="rId17" imgW="1803240" imgH="266400" progId="Equation.DSMT4">
                  <p:embed/>
                </p:oleObj>
              </mc:Choice>
              <mc:Fallback>
                <p:oleObj name="Equation" r:id="rId17" imgW="1803240" imgH="266400" progId="Equation.DSMT4">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54538" y="1573173"/>
                        <a:ext cx="2868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quot;No&quot; Symbol 14"/>
          <p:cNvSpPr/>
          <p:nvPr/>
        </p:nvSpPr>
        <p:spPr>
          <a:xfrm>
            <a:off x="7988338" y="1635641"/>
            <a:ext cx="228600" cy="228600"/>
          </a:xfrm>
          <a:prstGeom prst="noSmoking">
            <a:avLst>
              <a:gd name="adj" fmla="val 3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TextBox 15"/>
          <p:cNvSpPr txBox="1"/>
          <p:nvPr/>
        </p:nvSpPr>
        <p:spPr>
          <a:xfrm>
            <a:off x="7584040" y="901442"/>
            <a:ext cx="1534559" cy="646331"/>
          </a:xfrm>
          <a:prstGeom prst="rect">
            <a:avLst/>
          </a:prstGeom>
          <a:noFill/>
        </p:spPr>
        <p:txBody>
          <a:bodyPr wrap="square" rtlCol="0">
            <a:spAutoFit/>
          </a:bodyPr>
          <a:lstStyle/>
          <a:p>
            <a:r>
              <a:rPr lang="it-IT" dirty="0" smtClean="0"/>
              <a:t>v. slide precendente</a:t>
            </a:r>
            <a:endParaRPr lang="it-IT" dirty="0"/>
          </a:p>
        </p:txBody>
      </p:sp>
      <p:graphicFrame>
        <p:nvGraphicFramePr>
          <p:cNvPr id="17" name="Object 16"/>
          <p:cNvGraphicFramePr>
            <a:graphicFrameLocks noChangeAspect="1"/>
          </p:cNvGraphicFramePr>
          <p:nvPr>
            <p:extLst>
              <p:ext uri="{D42A27DB-BD31-4B8C-83A1-F6EECF244321}">
                <p14:modId xmlns:p14="http://schemas.microsoft.com/office/powerpoint/2010/main" val="324248492"/>
              </p:ext>
            </p:extLst>
          </p:nvPr>
        </p:nvGraphicFramePr>
        <p:xfrm>
          <a:off x="547688" y="2143125"/>
          <a:ext cx="1071562" cy="622300"/>
        </p:xfrm>
        <a:graphic>
          <a:graphicData uri="http://schemas.openxmlformats.org/presentationml/2006/ole">
            <mc:AlternateContent xmlns:mc="http://schemas.openxmlformats.org/markup-compatibility/2006">
              <mc:Choice xmlns:v="urn:schemas-microsoft-com:vml" Requires="v">
                <p:oleObj spid="_x0000_s366671" name="Equation" r:id="rId19" imgW="672840" imgH="393480" progId="Equation.DSMT4">
                  <p:embed/>
                </p:oleObj>
              </mc:Choice>
              <mc:Fallback>
                <p:oleObj name="Equation" r:id="rId19" imgW="672840" imgH="393480" progId="Equation.DSMT4">
                  <p:embed/>
                  <p:pic>
                    <p:nvPicPr>
                      <p:cNvPr id="0" name=""/>
                      <p:cNvPicPr>
                        <a:picLocks noChangeAspect="1" noChangeArrowheads="1"/>
                      </p:cNvPicPr>
                      <p:nvPr/>
                    </p:nvPicPr>
                    <p:blipFill>
                      <a:blip r:embed="rId20"/>
                      <a:srcRect/>
                      <a:stretch>
                        <a:fillRect/>
                      </a:stretch>
                    </p:blipFill>
                    <p:spPr bwMode="auto">
                      <a:xfrm>
                        <a:off x="547688" y="2143125"/>
                        <a:ext cx="10715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117918314"/>
              </p:ext>
            </p:extLst>
          </p:nvPr>
        </p:nvGraphicFramePr>
        <p:xfrm>
          <a:off x="2146300" y="2133600"/>
          <a:ext cx="1331913" cy="601663"/>
        </p:xfrm>
        <a:graphic>
          <a:graphicData uri="http://schemas.openxmlformats.org/presentationml/2006/ole">
            <mc:AlternateContent xmlns:mc="http://schemas.openxmlformats.org/markup-compatibility/2006">
              <mc:Choice xmlns:v="urn:schemas-microsoft-com:vml" Requires="v">
                <p:oleObj spid="_x0000_s366672" name="Equation" r:id="rId21" imgW="838080" imgH="380880" progId="Equation.DSMT4">
                  <p:embed/>
                </p:oleObj>
              </mc:Choice>
              <mc:Fallback>
                <p:oleObj name="Equation" r:id="rId21" imgW="838080" imgH="380880" progId="Equation.DSMT4">
                  <p:embed/>
                  <p:pic>
                    <p:nvPicPr>
                      <p:cNvPr id="0" name=""/>
                      <p:cNvPicPr>
                        <a:picLocks noChangeAspect="1" noChangeArrowheads="1"/>
                      </p:cNvPicPr>
                      <p:nvPr/>
                    </p:nvPicPr>
                    <p:blipFill>
                      <a:blip r:embed="rId22"/>
                      <a:srcRect/>
                      <a:stretch>
                        <a:fillRect/>
                      </a:stretch>
                    </p:blipFill>
                    <p:spPr bwMode="auto">
                      <a:xfrm>
                        <a:off x="2146300" y="2133600"/>
                        <a:ext cx="13319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357742" y="2819400"/>
            <a:ext cx="691215" cy="369332"/>
          </a:xfrm>
          <a:prstGeom prst="rect">
            <a:avLst/>
          </a:prstGeom>
          <a:noFill/>
        </p:spPr>
        <p:txBody>
          <a:bodyPr wrap="none" rtlCol="0">
            <a:spAutoFit/>
          </a:bodyPr>
          <a:lstStyle/>
          <a:p>
            <a:r>
              <a:rPr lang="it-IT" dirty="0" smtClean="0"/>
              <a:t>si ha:</a:t>
            </a:r>
            <a:endParaRPr lang="it-IT" dirty="0"/>
          </a:p>
        </p:txBody>
      </p:sp>
      <p:graphicFrame>
        <p:nvGraphicFramePr>
          <p:cNvPr id="20" name="Object 19"/>
          <p:cNvGraphicFramePr>
            <a:graphicFrameLocks noChangeAspect="1"/>
          </p:cNvGraphicFramePr>
          <p:nvPr>
            <p:extLst>
              <p:ext uri="{D42A27DB-BD31-4B8C-83A1-F6EECF244321}">
                <p14:modId xmlns:p14="http://schemas.microsoft.com/office/powerpoint/2010/main" val="1434513468"/>
              </p:ext>
            </p:extLst>
          </p:nvPr>
        </p:nvGraphicFramePr>
        <p:xfrm>
          <a:off x="609600" y="4953000"/>
          <a:ext cx="5376862" cy="703263"/>
        </p:xfrm>
        <a:graphic>
          <a:graphicData uri="http://schemas.openxmlformats.org/presentationml/2006/ole">
            <mc:AlternateContent xmlns:mc="http://schemas.openxmlformats.org/markup-compatibility/2006">
              <mc:Choice xmlns:v="urn:schemas-microsoft-com:vml" Requires="v">
                <p:oleObj spid="_x0000_s366673" name="Equation" r:id="rId23" imgW="3085920" imgH="406080" progId="Equation.DSMT4">
                  <p:embed/>
                </p:oleObj>
              </mc:Choice>
              <mc:Fallback>
                <p:oleObj name="Equation" r:id="rId23" imgW="3085920" imgH="406080" progId="Equation.DSMT4">
                  <p:embed/>
                  <p:pic>
                    <p:nvPicPr>
                      <p:cNvPr id="0" name=""/>
                      <p:cNvPicPr>
                        <a:picLocks noChangeAspect="1" noChangeArrowheads="1"/>
                      </p:cNvPicPr>
                      <p:nvPr/>
                    </p:nvPicPr>
                    <p:blipFill>
                      <a:blip r:embed="rId24"/>
                      <a:srcRect/>
                      <a:stretch>
                        <a:fillRect/>
                      </a:stretch>
                    </p:blipFill>
                    <p:spPr bwMode="auto">
                      <a:xfrm>
                        <a:off x="609600" y="4953000"/>
                        <a:ext cx="53768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02370358"/>
              </p:ext>
            </p:extLst>
          </p:nvPr>
        </p:nvGraphicFramePr>
        <p:xfrm>
          <a:off x="609600" y="5638800"/>
          <a:ext cx="6418262" cy="703263"/>
        </p:xfrm>
        <a:graphic>
          <a:graphicData uri="http://schemas.openxmlformats.org/presentationml/2006/ole">
            <mc:AlternateContent xmlns:mc="http://schemas.openxmlformats.org/markup-compatibility/2006">
              <mc:Choice xmlns:v="urn:schemas-microsoft-com:vml" Requires="v">
                <p:oleObj spid="_x0000_s366674" name="Equation" r:id="rId25" imgW="3682800" imgH="406080" progId="Equation.DSMT4">
                  <p:embed/>
                </p:oleObj>
              </mc:Choice>
              <mc:Fallback>
                <p:oleObj name="Equation" r:id="rId25" imgW="3682800" imgH="406080" progId="Equation.DSMT4">
                  <p:embed/>
                  <p:pic>
                    <p:nvPicPr>
                      <p:cNvPr id="0" name=""/>
                      <p:cNvPicPr>
                        <a:picLocks noChangeAspect="1" noChangeArrowheads="1"/>
                      </p:cNvPicPr>
                      <p:nvPr/>
                    </p:nvPicPr>
                    <p:blipFill>
                      <a:blip r:embed="rId26"/>
                      <a:srcRect/>
                      <a:stretch>
                        <a:fillRect/>
                      </a:stretch>
                    </p:blipFill>
                    <p:spPr bwMode="auto">
                      <a:xfrm>
                        <a:off x="609600" y="5638800"/>
                        <a:ext cx="64182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Slide Number Placeholder 2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07793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03200"/>
            <a:ext cx="5048113" cy="369332"/>
          </a:xfrm>
          <a:prstGeom prst="rect">
            <a:avLst/>
          </a:prstGeom>
          <a:noFill/>
        </p:spPr>
        <p:txBody>
          <a:bodyPr wrap="none" rtlCol="0">
            <a:spAutoFit/>
          </a:bodyPr>
          <a:lstStyle/>
          <a:p>
            <a:r>
              <a:rPr lang="it-IT" dirty="0" smtClean="0"/>
              <a:t>Consideriamo ora la media delle tre correnti di fase:</a:t>
            </a:r>
            <a:endParaRPr lang="it-IT" dirty="0"/>
          </a:p>
        </p:txBody>
      </p:sp>
      <p:graphicFrame>
        <p:nvGraphicFramePr>
          <p:cNvPr id="5" name="Object 4"/>
          <p:cNvGraphicFramePr>
            <a:graphicFrameLocks noChangeAspect="1"/>
          </p:cNvGraphicFramePr>
          <p:nvPr>
            <p:extLst>
              <p:ext uri="{D42A27DB-BD31-4B8C-83A1-F6EECF244321}">
                <p14:modId xmlns:p14="http://schemas.microsoft.com/office/powerpoint/2010/main" val="3942916441"/>
              </p:ext>
            </p:extLst>
          </p:nvPr>
        </p:nvGraphicFramePr>
        <p:xfrm>
          <a:off x="506275" y="762000"/>
          <a:ext cx="4999038" cy="615950"/>
        </p:xfrm>
        <a:graphic>
          <a:graphicData uri="http://schemas.openxmlformats.org/presentationml/2006/ole">
            <mc:AlternateContent xmlns:mc="http://schemas.openxmlformats.org/markup-compatibility/2006">
              <mc:Choice xmlns:v="urn:schemas-microsoft-com:vml" Requires="v">
                <p:oleObj spid="_x0000_s367639" name="Equation" r:id="rId3" imgW="2869920" imgH="355320" progId="Equation.DSMT4">
                  <p:embed/>
                </p:oleObj>
              </mc:Choice>
              <mc:Fallback>
                <p:oleObj name="Equation" r:id="rId3" imgW="2869920" imgH="355320" progId="Equation.DSMT4">
                  <p:embed/>
                  <p:pic>
                    <p:nvPicPr>
                      <p:cNvPr id="0" name="Object 6"/>
                      <p:cNvPicPr>
                        <a:picLocks noChangeAspect="1" noChangeArrowheads="1"/>
                      </p:cNvPicPr>
                      <p:nvPr/>
                    </p:nvPicPr>
                    <p:blipFill>
                      <a:blip r:embed="rId4"/>
                      <a:srcRect/>
                      <a:stretch>
                        <a:fillRect/>
                      </a:stretch>
                    </p:blipFill>
                    <p:spPr bwMode="auto">
                      <a:xfrm>
                        <a:off x="506275" y="762000"/>
                        <a:ext cx="49990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57200" y="1600200"/>
            <a:ext cx="1816844" cy="369332"/>
          </a:xfrm>
          <a:prstGeom prst="rect">
            <a:avLst/>
          </a:prstGeom>
          <a:noFill/>
        </p:spPr>
        <p:txBody>
          <a:bodyPr wrap="none" rtlCol="0">
            <a:spAutoFit/>
          </a:bodyPr>
          <a:lstStyle/>
          <a:p>
            <a:r>
              <a:rPr lang="it-IT" dirty="0" smtClean="0"/>
              <a:t>e osservando che</a:t>
            </a:r>
            <a:endParaRPr lang="it-IT" dirty="0"/>
          </a:p>
        </p:txBody>
      </p:sp>
      <p:graphicFrame>
        <p:nvGraphicFramePr>
          <p:cNvPr id="7" name="Object 6"/>
          <p:cNvGraphicFramePr>
            <a:graphicFrameLocks noChangeAspect="1"/>
          </p:cNvGraphicFramePr>
          <p:nvPr>
            <p:extLst>
              <p:ext uri="{D42A27DB-BD31-4B8C-83A1-F6EECF244321}">
                <p14:modId xmlns:p14="http://schemas.microsoft.com/office/powerpoint/2010/main" val="1889784807"/>
              </p:ext>
            </p:extLst>
          </p:nvPr>
        </p:nvGraphicFramePr>
        <p:xfrm>
          <a:off x="2248644" y="2133600"/>
          <a:ext cx="2212975" cy="263525"/>
        </p:xfrm>
        <a:graphic>
          <a:graphicData uri="http://schemas.openxmlformats.org/presentationml/2006/ole">
            <mc:AlternateContent xmlns:mc="http://schemas.openxmlformats.org/markup-compatibility/2006">
              <mc:Choice xmlns:v="urn:schemas-microsoft-com:vml" Requires="v">
                <p:oleObj spid="_x0000_s367640" name="Equation" r:id="rId5" imgW="1269720" imgH="152280" progId="Equation.DSMT4">
                  <p:embed/>
                </p:oleObj>
              </mc:Choice>
              <mc:Fallback>
                <p:oleObj name="Equation" r:id="rId5" imgW="1269720" imgH="152280" progId="Equation.DSMT4">
                  <p:embed/>
                  <p:pic>
                    <p:nvPicPr>
                      <p:cNvPr id="0" name=""/>
                      <p:cNvPicPr>
                        <a:picLocks noChangeAspect="1" noChangeArrowheads="1"/>
                      </p:cNvPicPr>
                      <p:nvPr/>
                    </p:nvPicPr>
                    <p:blipFill>
                      <a:blip r:embed="rId6"/>
                      <a:srcRect/>
                      <a:stretch>
                        <a:fillRect/>
                      </a:stretch>
                    </p:blipFill>
                    <p:spPr bwMode="auto">
                      <a:xfrm>
                        <a:off x="2248644" y="2133600"/>
                        <a:ext cx="22129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457200" y="2514600"/>
            <a:ext cx="675185" cy="369332"/>
          </a:xfrm>
          <a:prstGeom prst="rect">
            <a:avLst/>
          </a:prstGeom>
          <a:noFill/>
        </p:spPr>
        <p:txBody>
          <a:bodyPr wrap="none" rtlCol="0">
            <a:spAutoFit/>
          </a:bodyPr>
          <a:lstStyle/>
          <a:p>
            <a:r>
              <a:rPr lang="it-IT" dirty="0" smtClean="0"/>
              <a:t>si ha:</a:t>
            </a:r>
            <a:endParaRPr lang="it-IT" dirty="0"/>
          </a:p>
        </p:txBody>
      </p:sp>
      <p:graphicFrame>
        <p:nvGraphicFramePr>
          <p:cNvPr id="9" name="Object 8"/>
          <p:cNvGraphicFramePr>
            <a:graphicFrameLocks noChangeAspect="1"/>
          </p:cNvGraphicFramePr>
          <p:nvPr>
            <p:extLst>
              <p:ext uri="{D42A27DB-BD31-4B8C-83A1-F6EECF244321}">
                <p14:modId xmlns:p14="http://schemas.microsoft.com/office/powerpoint/2010/main" val="3151236345"/>
              </p:ext>
            </p:extLst>
          </p:nvPr>
        </p:nvGraphicFramePr>
        <p:xfrm>
          <a:off x="825500" y="3200400"/>
          <a:ext cx="3759200" cy="615950"/>
        </p:xfrm>
        <a:graphic>
          <a:graphicData uri="http://schemas.openxmlformats.org/presentationml/2006/ole">
            <mc:AlternateContent xmlns:mc="http://schemas.openxmlformats.org/markup-compatibility/2006">
              <mc:Choice xmlns:v="urn:schemas-microsoft-com:vml" Requires="v">
                <p:oleObj spid="_x0000_s367641" name="Equation" r:id="rId7" imgW="2158920" imgH="355320" progId="Equation.DSMT4">
                  <p:embed/>
                </p:oleObj>
              </mc:Choice>
              <mc:Fallback>
                <p:oleObj name="Equation" r:id="rId7" imgW="2158920" imgH="355320" progId="Equation.DSMT4">
                  <p:embed/>
                  <p:pic>
                    <p:nvPicPr>
                      <p:cNvPr id="0" name=""/>
                      <p:cNvPicPr>
                        <a:picLocks noChangeAspect="1" noChangeArrowheads="1"/>
                      </p:cNvPicPr>
                      <p:nvPr/>
                    </p:nvPicPr>
                    <p:blipFill>
                      <a:blip r:embed="rId8"/>
                      <a:srcRect/>
                      <a:stretch>
                        <a:fillRect/>
                      </a:stretch>
                    </p:blipFill>
                    <p:spPr bwMode="auto">
                      <a:xfrm>
                        <a:off x="825500" y="3200400"/>
                        <a:ext cx="375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444500" y="4038600"/>
            <a:ext cx="712054" cy="369332"/>
          </a:xfrm>
          <a:prstGeom prst="rect">
            <a:avLst/>
          </a:prstGeom>
          <a:noFill/>
        </p:spPr>
        <p:txBody>
          <a:bodyPr wrap="none" rtlCol="0">
            <a:spAutoFit/>
          </a:bodyPr>
          <a:lstStyle/>
          <a:p>
            <a:r>
              <a:rPr lang="it-IT" dirty="0" smtClean="0"/>
              <a:t>ossia:</a:t>
            </a:r>
            <a:endParaRPr lang="it-IT" dirty="0"/>
          </a:p>
        </p:txBody>
      </p:sp>
      <p:graphicFrame>
        <p:nvGraphicFramePr>
          <p:cNvPr id="11" name="Object 10"/>
          <p:cNvGraphicFramePr>
            <a:graphicFrameLocks noChangeAspect="1"/>
          </p:cNvGraphicFramePr>
          <p:nvPr>
            <p:extLst>
              <p:ext uri="{D42A27DB-BD31-4B8C-83A1-F6EECF244321}">
                <p14:modId xmlns:p14="http://schemas.microsoft.com/office/powerpoint/2010/main" val="1055612220"/>
              </p:ext>
            </p:extLst>
          </p:nvPr>
        </p:nvGraphicFramePr>
        <p:xfrm>
          <a:off x="2819400" y="4433332"/>
          <a:ext cx="2211387" cy="615950"/>
        </p:xfrm>
        <a:graphic>
          <a:graphicData uri="http://schemas.openxmlformats.org/presentationml/2006/ole">
            <mc:AlternateContent xmlns:mc="http://schemas.openxmlformats.org/markup-compatibility/2006">
              <mc:Choice xmlns:v="urn:schemas-microsoft-com:vml" Requires="v">
                <p:oleObj spid="_x0000_s367642" name="Equation" r:id="rId9" imgW="1269720" imgH="355320" progId="Equation.DSMT4">
                  <p:embed/>
                </p:oleObj>
              </mc:Choice>
              <mc:Fallback>
                <p:oleObj name="Equation" r:id="rId9" imgW="1269720" imgH="355320" progId="Equation.DSMT4">
                  <p:embed/>
                  <p:pic>
                    <p:nvPicPr>
                      <p:cNvPr id="0" name=""/>
                      <p:cNvPicPr>
                        <a:picLocks noChangeAspect="1" noChangeArrowheads="1"/>
                      </p:cNvPicPr>
                      <p:nvPr/>
                    </p:nvPicPr>
                    <p:blipFill>
                      <a:blip r:embed="rId10"/>
                      <a:srcRect/>
                      <a:stretch>
                        <a:fillRect/>
                      </a:stretch>
                    </p:blipFill>
                    <p:spPr bwMode="auto">
                      <a:xfrm>
                        <a:off x="2819400" y="4433332"/>
                        <a:ext cx="2211387" cy="615950"/>
                      </a:xfrm>
                      <a:prstGeom prst="rect">
                        <a:avLst/>
                      </a:prstGeom>
                      <a:noFill/>
                      <a:ln>
                        <a:solidFill>
                          <a:schemeClr val="accent1">
                            <a:shade val="50000"/>
                          </a:schemeClr>
                        </a:solidFill>
                      </a:ln>
                    </p:spPr>
                  </p:pic>
                </p:oleObj>
              </mc:Fallback>
            </mc:AlternateContent>
          </a:graphicData>
        </a:graphic>
      </p:graphicFrame>
      <p:sp>
        <p:nvSpPr>
          <p:cNvPr id="12" name="TextBox 11"/>
          <p:cNvSpPr txBox="1"/>
          <p:nvPr/>
        </p:nvSpPr>
        <p:spPr>
          <a:xfrm>
            <a:off x="304800" y="5410200"/>
            <a:ext cx="8382000" cy="1200329"/>
          </a:xfrm>
          <a:prstGeom prst="rect">
            <a:avLst/>
          </a:prstGeom>
          <a:noFill/>
          <a:ln>
            <a:solidFill>
              <a:schemeClr val="accent1">
                <a:shade val="50000"/>
              </a:schemeClr>
            </a:solidFill>
          </a:ln>
        </p:spPr>
        <p:txBody>
          <a:bodyPr wrap="square" rtlCol="0">
            <a:spAutoFit/>
          </a:bodyPr>
          <a:lstStyle/>
          <a:p>
            <a:r>
              <a:rPr lang="it-IT" sz="2400" dirty="0" smtClean="0"/>
              <a:t>Le amperspire medie per colonna sono pari alla caduta di FMM lungo una colonna più 4/3 della caduta di FMM lungo il tratto di giogo tra due colonne</a:t>
            </a:r>
            <a:endParaRPr lang="it-IT" sz="2400"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88672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739" name="Object 3"/>
          <p:cNvGraphicFramePr>
            <a:graphicFrameLocks noChangeAspect="1"/>
          </p:cNvGraphicFramePr>
          <p:nvPr/>
        </p:nvGraphicFramePr>
        <p:xfrm>
          <a:off x="5638800" y="533400"/>
          <a:ext cx="3244850" cy="1216025"/>
        </p:xfrm>
        <a:graphic>
          <a:graphicData uri="http://schemas.openxmlformats.org/presentationml/2006/ole">
            <mc:AlternateContent xmlns:mc="http://schemas.openxmlformats.org/markup-compatibility/2006">
              <mc:Choice xmlns:v="urn:schemas-microsoft-com:vml" Requires="v">
                <p:oleObj spid="_x0000_s244894" name="Equazione" r:id="rId3" imgW="1828800" imgH="685800" progId="Equation.3">
                  <p:embed/>
                </p:oleObj>
              </mc:Choice>
              <mc:Fallback>
                <p:oleObj name="Equazione" r:id="rId3" imgW="1828800" imgH="685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33400"/>
                        <a:ext cx="3244850" cy="121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1371600" y="5029200"/>
          <a:ext cx="6321380" cy="762000"/>
        </p:xfrm>
        <a:graphic>
          <a:graphicData uri="http://schemas.openxmlformats.org/presentationml/2006/ole">
            <mc:AlternateContent xmlns:mc="http://schemas.openxmlformats.org/markup-compatibility/2006">
              <mc:Choice xmlns:v="urn:schemas-microsoft-com:vml" Requires="v">
                <p:oleObj spid="_x0000_s244895" name="Equazione" r:id="rId5" imgW="3162240" imgH="380880" progId="Equation.3">
                  <p:embed/>
                </p:oleObj>
              </mc:Choice>
              <mc:Fallback>
                <p:oleObj name="Equazione" r:id="rId5" imgW="3162240" imgH="3808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5029200"/>
                        <a:ext cx="632138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4741" name="Picture 5"/>
          <p:cNvPicPr>
            <a:picLocks noChangeAspect="1" noChangeArrowheads="1"/>
          </p:cNvPicPr>
          <p:nvPr/>
        </p:nvPicPr>
        <p:blipFill>
          <a:blip r:embed="rId7" cstate="print"/>
          <a:srcRect/>
          <a:stretch>
            <a:fillRect/>
          </a:stretch>
        </p:blipFill>
        <p:spPr bwMode="auto">
          <a:xfrm>
            <a:off x="1" y="457200"/>
            <a:ext cx="6254280" cy="3962400"/>
          </a:xfrm>
          <a:prstGeom prst="rect">
            <a:avLst/>
          </a:prstGeom>
          <a:noFill/>
          <a:ln w="9525">
            <a:noFill/>
            <a:miter lim="800000"/>
            <a:headEnd/>
            <a:tailEnd/>
          </a:ln>
          <a:effectLst/>
        </p:spPr>
      </p:pic>
      <p:graphicFrame>
        <p:nvGraphicFramePr>
          <p:cNvPr id="8" name="Object 3"/>
          <p:cNvGraphicFramePr>
            <a:graphicFrameLocks noChangeAspect="1"/>
          </p:cNvGraphicFramePr>
          <p:nvPr/>
        </p:nvGraphicFramePr>
        <p:xfrm>
          <a:off x="6553200" y="2024062"/>
          <a:ext cx="1552575" cy="1176338"/>
        </p:xfrm>
        <a:graphic>
          <a:graphicData uri="http://schemas.openxmlformats.org/presentationml/2006/ole">
            <mc:AlternateContent xmlns:mc="http://schemas.openxmlformats.org/markup-compatibility/2006">
              <mc:Choice xmlns:v="urn:schemas-microsoft-com:vml" Requires="v">
                <p:oleObj spid="_x0000_s244896" name="Equazione" r:id="rId8" imgW="876240" imgH="660240" progId="Equation.3">
                  <p:embed/>
                </p:oleObj>
              </mc:Choice>
              <mc:Fallback>
                <p:oleObj name="Equazione" r:id="rId8" imgW="876240" imgH="6602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2024062"/>
                        <a:ext cx="155257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 name="Object 3"/>
          <p:cNvGraphicFramePr>
            <a:graphicFrameLocks noChangeAspect="1"/>
          </p:cNvGraphicFramePr>
          <p:nvPr/>
        </p:nvGraphicFramePr>
        <p:xfrm>
          <a:off x="6553200" y="3581400"/>
          <a:ext cx="1349375" cy="1176338"/>
        </p:xfrm>
        <a:graphic>
          <a:graphicData uri="http://schemas.openxmlformats.org/presentationml/2006/ole">
            <mc:AlternateContent xmlns:mc="http://schemas.openxmlformats.org/markup-compatibility/2006">
              <mc:Choice xmlns:v="urn:schemas-microsoft-com:vml" Requires="v">
                <p:oleObj spid="_x0000_s244897" name="Equazione" r:id="rId10" imgW="761760" imgH="660240" progId="Equation.3">
                  <p:embed/>
                </p:oleObj>
              </mc:Choice>
              <mc:Fallback>
                <p:oleObj name="Equazione" r:id="rId10" imgW="761760" imgH="66024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3581400"/>
                        <a:ext cx="134937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 name="Object 3"/>
          <p:cNvGraphicFramePr>
            <a:graphicFrameLocks noChangeAspect="1"/>
          </p:cNvGraphicFramePr>
          <p:nvPr/>
        </p:nvGraphicFramePr>
        <p:xfrm>
          <a:off x="3859213" y="5829300"/>
          <a:ext cx="1344612" cy="838200"/>
        </p:xfrm>
        <a:graphic>
          <a:graphicData uri="http://schemas.openxmlformats.org/presentationml/2006/ole">
            <mc:AlternateContent xmlns:mc="http://schemas.openxmlformats.org/markup-compatibility/2006">
              <mc:Choice xmlns:v="urn:schemas-microsoft-com:vml" Requires="v">
                <p:oleObj spid="_x0000_s244898" name="Equazione" r:id="rId12" imgW="672840" imgH="419040" progId="Equation.3">
                  <p:embed/>
                </p:oleObj>
              </mc:Choice>
              <mc:Fallback>
                <p:oleObj name="Equazione" r:id="rId12" imgW="672840" imgH="41904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9213" y="5829300"/>
                        <a:ext cx="1344612"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4745" name="Object 9"/>
          <p:cNvGraphicFramePr>
            <a:graphicFrameLocks noChangeAspect="1"/>
          </p:cNvGraphicFramePr>
          <p:nvPr/>
        </p:nvGraphicFramePr>
        <p:xfrm>
          <a:off x="1155700" y="4419600"/>
          <a:ext cx="4148138" cy="400050"/>
        </p:xfrm>
        <a:graphic>
          <a:graphicData uri="http://schemas.openxmlformats.org/presentationml/2006/ole">
            <mc:AlternateContent xmlns:mc="http://schemas.openxmlformats.org/markup-compatibility/2006">
              <mc:Choice xmlns:v="urn:schemas-microsoft-com:vml" Requires="v">
                <p:oleObj spid="_x0000_s244899" name="Equazione" r:id="rId14" imgW="2108160" imgH="203040" progId="Equation.3">
                  <p:embed/>
                </p:oleObj>
              </mc:Choice>
              <mc:Fallback>
                <p:oleObj name="Equazione" r:id="rId14" imgW="2108160" imgH="203040" progId="Equation.3">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5700" y="4419600"/>
                        <a:ext cx="4148138"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Connettore 2 11"/>
          <p:cNvCxnSpPr/>
          <p:nvPr/>
        </p:nvCxnSpPr>
        <p:spPr>
          <a:xfrm rot="10800000">
            <a:off x="5486400" y="62484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6781800" y="5867400"/>
            <a:ext cx="1905000" cy="923330"/>
          </a:xfrm>
          <a:prstGeom prst="rect">
            <a:avLst/>
          </a:prstGeom>
          <a:noFill/>
        </p:spPr>
        <p:txBody>
          <a:bodyPr wrap="square" rtlCol="0">
            <a:spAutoFit/>
          </a:bodyPr>
          <a:lstStyle/>
          <a:p>
            <a:r>
              <a:rPr lang="it-IT" dirty="0" smtClean="0"/>
              <a:t>Corrente magnetizzante media </a:t>
            </a:r>
            <a:r>
              <a:rPr lang="it-IT" u="sng" dirty="0" smtClean="0"/>
              <a:t>di fase</a:t>
            </a:r>
            <a:endParaRPr lang="it-IT" u="sng" dirty="0"/>
          </a:p>
        </p:txBody>
      </p:sp>
      <p:sp>
        <p:nvSpPr>
          <p:cNvPr id="15" name="CasellaDiTesto 14"/>
          <p:cNvSpPr txBox="1"/>
          <p:nvPr/>
        </p:nvSpPr>
        <p:spPr>
          <a:xfrm>
            <a:off x="152400" y="6106180"/>
            <a:ext cx="3352800" cy="523220"/>
          </a:xfrm>
          <a:prstGeom prst="rect">
            <a:avLst/>
          </a:prstGeom>
          <a:noFill/>
          <a:ln>
            <a:solidFill>
              <a:schemeClr val="accent1">
                <a:shade val="95000"/>
                <a:satMod val="105000"/>
              </a:schemeClr>
            </a:solidFill>
          </a:ln>
        </p:spPr>
        <p:txBody>
          <a:bodyPr wrap="square" rtlCol="0">
            <a:spAutoFit/>
          </a:bodyPr>
          <a:lstStyle/>
          <a:p>
            <a:r>
              <a:rPr lang="it-IT" sz="1400" dirty="0" smtClean="0"/>
              <a:t>NB: I</a:t>
            </a:r>
            <a:r>
              <a:rPr lang="it-IT" sz="1400" baseline="-25000" dirty="0" smtClean="0">
                <a:latin typeface="Symbol" pitchFamily="18" charset="2"/>
              </a:rPr>
              <a:t>m</a:t>
            </a:r>
            <a:r>
              <a:rPr lang="it-IT" sz="1400" baseline="-25000" dirty="0" smtClean="0"/>
              <a:t>1</a:t>
            </a:r>
            <a:r>
              <a:rPr lang="it-IT" sz="1400" dirty="0" smtClean="0"/>
              <a:t> è valore efficace </a:t>
            </a:r>
            <a:r>
              <a:rPr lang="it-IT" sz="1400" u="sng" dirty="0" smtClean="0"/>
              <a:t>di fase</a:t>
            </a:r>
            <a:r>
              <a:rPr lang="it-IT" sz="1400" dirty="0" smtClean="0"/>
              <a:t>, B e H sono valori massimi, quindi serve il coeff. </a:t>
            </a:r>
            <a:endParaRPr lang="it-IT" sz="1400" dirty="0"/>
          </a:p>
        </p:txBody>
      </p:sp>
      <p:graphicFrame>
        <p:nvGraphicFramePr>
          <p:cNvPr id="16" name="Object 2"/>
          <p:cNvGraphicFramePr>
            <a:graphicFrameLocks noChangeAspect="1"/>
          </p:cNvGraphicFramePr>
          <p:nvPr/>
        </p:nvGraphicFramePr>
        <p:xfrm>
          <a:off x="2971800" y="6328688"/>
          <a:ext cx="304800" cy="271412"/>
        </p:xfrm>
        <a:graphic>
          <a:graphicData uri="http://schemas.openxmlformats.org/presentationml/2006/ole">
            <mc:AlternateContent xmlns:mc="http://schemas.openxmlformats.org/markup-compatibility/2006">
              <mc:Choice xmlns:v="urn:schemas-microsoft-com:vml" Requires="v">
                <p:oleObj spid="_x0000_s244900" name="Equazione" r:id="rId16" imgW="228600" imgH="203040" progId="Equation.3">
                  <p:embed/>
                </p:oleObj>
              </mc:Choice>
              <mc:Fallback>
                <p:oleObj name="Equazione" r:id="rId16" imgW="228600" imgH="203040" progId="Equation.3">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1800" y="6328688"/>
                        <a:ext cx="304800" cy="27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descr="C:\Users\atessarolo\Desktop\001.jpg"/>
          <p:cNvPicPr>
            <a:picLocks noChangeAspect="1" noChangeArrowheads="1"/>
          </p:cNvPicPr>
          <p:nvPr/>
        </p:nvPicPr>
        <p:blipFill>
          <a:blip r:embed="rId2" cstate="print"/>
          <a:srcRect/>
          <a:stretch>
            <a:fillRect/>
          </a:stretch>
        </p:blipFill>
        <p:spPr bwMode="auto">
          <a:xfrm>
            <a:off x="152400" y="457200"/>
            <a:ext cx="8737600" cy="6089650"/>
          </a:xfrm>
          <a:prstGeom prst="rect">
            <a:avLst/>
          </a:prstGeom>
          <a:noFill/>
        </p:spPr>
      </p:pic>
      <p:sp>
        <p:nvSpPr>
          <p:cNvPr id="5" name="CasellaDiTesto 4"/>
          <p:cNvSpPr txBox="1"/>
          <p:nvPr/>
        </p:nvSpPr>
        <p:spPr>
          <a:xfrm>
            <a:off x="1447800" y="0"/>
            <a:ext cx="6019800" cy="369332"/>
          </a:xfrm>
          <a:prstGeom prst="rect">
            <a:avLst/>
          </a:prstGeom>
          <a:noFill/>
        </p:spPr>
        <p:txBody>
          <a:bodyPr wrap="square" rtlCol="0">
            <a:spAutoFit/>
          </a:bodyPr>
          <a:lstStyle/>
          <a:p>
            <a:pPr algn="ctr"/>
            <a:r>
              <a:rPr lang="it-IT" i="1" dirty="0" smtClean="0"/>
              <a:t>Esempio di curva B-H per lamierino a cristalli orientati</a:t>
            </a:r>
            <a:endParaRPr lang="it-IT" i="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667000"/>
            <a:ext cx="8229600" cy="1143000"/>
          </a:xfrm>
        </p:spPr>
        <p:txBody>
          <a:bodyPr>
            <a:normAutofit/>
          </a:bodyPr>
          <a:lstStyle/>
          <a:p>
            <a:r>
              <a:rPr lang="it-IT" dirty="0" smtClean="0"/>
              <a:t>Calcolo delle perdite nel ferro</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52400"/>
            <a:ext cx="9144000" cy="646331"/>
          </a:xfrm>
          <a:prstGeom prst="rect">
            <a:avLst/>
          </a:prstGeom>
          <a:noFill/>
        </p:spPr>
        <p:txBody>
          <a:bodyPr wrap="square" rtlCol="0">
            <a:spAutoFit/>
          </a:bodyPr>
          <a:lstStyle/>
          <a:p>
            <a:r>
              <a:rPr lang="it-IT" dirty="0" smtClean="0"/>
              <a:t>Per tale calcolo è necessario preventivamente calcolare il peso in kg di lamierino per colonne e per gioghi.</a:t>
            </a:r>
            <a:endParaRPr lang="it-IT" dirty="0"/>
          </a:p>
        </p:txBody>
      </p:sp>
      <p:graphicFrame>
        <p:nvGraphicFramePr>
          <p:cNvPr id="264194" name="Object 2"/>
          <p:cNvGraphicFramePr>
            <a:graphicFrameLocks noChangeAspect="1"/>
          </p:cNvGraphicFramePr>
          <p:nvPr/>
        </p:nvGraphicFramePr>
        <p:xfrm>
          <a:off x="3175000" y="1622048"/>
          <a:ext cx="1711325" cy="361950"/>
        </p:xfrm>
        <a:graphic>
          <a:graphicData uri="http://schemas.openxmlformats.org/presentationml/2006/ole">
            <mc:AlternateContent xmlns:mc="http://schemas.openxmlformats.org/markup-compatibility/2006">
              <mc:Choice xmlns:v="urn:schemas-microsoft-com:vml" Requires="v">
                <p:oleObj spid="_x0000_s264281" name="Equazione" r:id="rId3" imgW="965160" imgH="203040" progId="Equation.3">
                  <p:embed/>
                </p:oleObj>
              </mc:Choice>
              <mc:Fallback>
                <p:oleObj name="Equazione" r:id="rId3" imgW="96516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1622048"/>
                        <a:ext cx="1711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ct 2"/>
          <p:cNvGraphicFramePr>
            <a:graphicFrameLocks noChangeAspect="1"/>
          </p:cNvGraphicFramePr>
          <p:nvPr/>
        </p:nvGraphicFramePr>
        <p:xfrm>
          <a:off x="1981200" y="3054905"/>
          <a:ext cx="4073525" cy="407988"/>
        </p:xfrm>
        <a:graphic>
          <a:graphicData uri="http://schemas.openxmlformats.org/presentationml/2006/ole">
            <mc:AlternateContent xmlns:mc="http://schemas.openxmlformats.org/markup-compatibility/2006">
              <mc:Choice xmlns:v="urn:schemas-microsoft-com:vml" Requires="v">
                <p:oleObj spid="_x0000_s264282" name="Equazione" r:id="rId5" imgW="2298600" imgH="228600" progId="Equation.3">
                  <p:embed/>
                </p:oleObj>
              </mc:Choice>
              <mc:Fallback>
                <p:oleObj name="Equazione" r:id="rId5" imgW="2298600" imgH="228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054905"/>
                        <a:ext cx="4073525" cy="4079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asellaDiTesto 6"/>
          <p:cNvSpPr txBox="1"/>
          <p:nvPr/>
        </p:nvSpPr>
        <p:spPr>
          <a:xfrm>
            <a:off x="0" y="2750105"/>
            <a:ext cx="9144000" cy="369332"/>
          </a:xfrm>
          <a:prstGeom prst="rect">
            <a:avLst/>
          </a:prstGeom>
          <a:noFill/>
        </p:spPr>
        <p:txBody>
          <a:bodyPr wrap="square" rtlCol="0">
            <a:spAutoFit/>
          </a:bodyPr>
          <a:lstStyle/>
          <a:p>
            <a:r>
              <a:rPr lang="it-IT" dirty="0" smtClean="0"/>
              <a:t>con:</a:t>
            </a:r>
            <a:endParaRPr lang="it-IT" dirty="0"/>
          </a:p>
        </p:txBody>
      </p:sp>
      <p:sp>
        <p:nvSpPr>
          <p:cNvPr id="8" name="CasellaDiTesto 7"/>
          <p:cNvSpPr txBox="1"/>
          <p:nvPr/>
        </p:nvSpPr>
        <p:spPr>
          <a:xfrm>
            <a:off x="0" y="3523773"/>
            <a:ext cx="9144000" cy="369332"/>
          </a:xfrm>
          <a:prstGeom prst="rect">
            <a:avLst/>
          </a:prstGeom>
          <a:noFill/>
        </p:spPr>
        <p:txBody>
          <a:bodyPr wrap="square" rtlCol="0">
            <a:spAutoFit/>
          </a:bodyPr>
          <a:lstStyle/>
          <a:p>
            <a:r>
              <a:rPr lang="it-IT" dirty="0" smtClean="0"/>
              <a:t>peso specifico del lamierino impaccato.</a:t>
            </a:r>
          </a:p>
        </p:txBody>
      </p:sp>
      <p:cxnSp>
        <p:nvCxnSpPr>
          <p:cNvPr id="10" name="Connettore 1 9"/>
          <p:cNvCxnSpPr/>
          <p:nvPr/>
        </p:nvCxnSpPr>
        <p:spPr>
          <a:xfrm flipV="1">
            <a:off x="3505200" y="1926848"/>
            <a:ext cx="5334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1981200" y="2307848"/>
            <a:ext cx="2514600" cy="523220"/>
          </a:xfrm>
          <a:prstGeom prst="rect">
            <a:avLst/>
          </a:prstGeom>
          <a:noFill/>
        </p:spPr>
        <p:txBody>
          <a:bodyPr wrap="square" rtlCol="0">
            <a:spAutoFit/>
          </a:bodyPr>
          <a:lstStyle/>
          <a:p>
            <a:r>
              <a:rPr lang="it-IT" sz="1400" dirty="0" smtClean="0"/>
              <a:t>Sezione colonna (comprensiva di isolamento interlamierino)</a:t>
            </a:r>
            <a:endParaRPr lang="it-IT" sz="1400" dirty="0"/>
          </a:p>
        </p:txBody>
      </p:sp>
      <p:cxnSp>
        <p:nvCxnSpPr>
          <p:cNvPr id="16" name="Connettore 1 15"/>
          <p:cNvCxnSpPr/>
          <p:nvPr/>
        </p:nvCxnSpPr>
        <p:spPr>
          <a:xfrm rot="16200000" flipV="1">
            <a:off x="4191000" y="1926848"/>
            <a:ext cx="4572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4572000" y="2307848"/>
            <a:ext cx="2514600" cy="307777"/>
          </a:xfrm>
          <a:prstGeom prst="rect">
            <a:avLst/>
          </a:prstGeom>
          <a:noFill/>
        </p:spPr>
        <p:txBody>
          <a:bodyPr wrap="square" rtlCol="0">
            <a:spAutoFit/>
          </a:bodyPr>
          <a:lstStyle/>
          <a:p>
            <a:r>
              <a:rPr lang="it-IT" sz="1400" dirty="0" smtClean="0"/>
              <a:t>Altezza colonna</a:t>
            </a:r>
            <a:endParaRPr lang="it-IT" sz="1400" dirty="0"/>
          </a:p>
        </p:txBody>
      </p:sp>
      <p:graphicFrame>
        <p:nvGraphicFramePr>
          <p:cNvPr id="20" name="Object 2"/>
          <p:cNvGraphicFramePr>
            <a:graphicFrameLocks noChangeAspect="1"/>
          </p:cNvGraphicFramePr>
          <p:nvPr/>
        </p:nvGraphicFramePr>
        <p:xfrm>
          <a:off x="3886200" y="4800600"/>
          <a:ext cx="1552575" cy="407988"/>
        </p:xfrm>
        <a:graphic>
          <a:graphicData uri="http://schemas.openxmlformats.org/presentationml/2006/ole">
            <mc:AlternateContent xmlns:mc="http://schemas.openxmlformats.org/markup-compatibility/2006">
              <mc:Choice xmlns:v="urn:schemas-microsoft-com:vml" Requires="v">
                <p:oleObj spid="_x0000_s264283" name="Equazione" r:id="rId7" imgW="876240" imgH="228600" progId="Equation.3">
                  <p:embed/>
                </p:oleObj>
              </mc:Choice>
              <mc:Fallback>
                <p:oleObj name="Equazione" r:id="rId7" imgW="87624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800600"/>
                        <a:ext cx="15525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22" name="Connettore 1 21"/>
          <p:cNvCxnSpPr/>
          <p:nvPr/>
        </p:nvCxnSpPr>
        <p:spPr>
          <a:xfrm rot="5400000" flipH="1" flipV="1">
            <a:off x="3695700" y="1497568"/>
            <a:ext cx="3810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3810000" y="1154668"/>
            <a:ext cx="2514600" cy="307777"/>
          </a:xfrm>
          <a:prstGeom prst="rect">
            <a:avLst/>
          </a:prstGeom>
          <a:noFill/>
        </p:spPr>
        <p:txBody>
          <a:bodyPr wrap="square" rtlCol="0">
            <a:spAutoFit/>
          </a:bodyPr>
          <a:lstStyle/>
          <a:p>
            <a:r>
              <a:rPr lang="it-IT" sz="1400" dirty="0" smtClean="0"/>
              <a:t>Numero colonne</a:t>
            </a:r>
            <a:endParaRPr lang="it-IT" sz="1400" dirty="0"/>
          </a:p>
        </p:txBody>
      </p:sp>
      <p:sp>
        <p:nvSpPr>
          <p:cNvPr id="25" name="CasellaDiTesto 24"/>
          <p:cNvSpPr txBox="1"/>
          <p:nvPr/>
        </p:nvSpPr>
        <p:spPr>
          <a:xfrm>
            <a:off x="0" y="3974068"/>
            <a:ext cx="9144000" cy="369332"/>
          </a:xfrm>
          <a:prstGeom prst="rect">
            <a:avLst/>
          </a:prstGeom>
          <a:noFill/>
        </p:spPr>
        <p:txBody>
          <a:bodyPr wrap="square" rtlCol="0">
            <a:spAutoFit/>
          </a:bodyPr>
          <a:lstStyle/>
          <a:p>
            <a:pPr algn="ctr"/>
            <a:r>
              <a:rPr lang="it-IT" u="sng" dirty="0" smtClean="0"/>
              <a:t>PESO DEI GIOGHI</a:t>
            </a:r>
          </a:p>
        </p:txBody>
      </p:sp>
      <p:sp>
        <p:nvSpPr>
          <p:cNvPr id="26" name="CasellaDiTesto 25"/>
          <p:cNvSpPr txBox="1"/>
          <p:nvPr/>
        </p:nvSpPr>
        <p:spPr>
          <a:xfrm>
            <a:off x="0" y="762000"/>
            <a:ext cx="9144000" cy="369332"/>
          </a:xfrm>
          <a:prstGeom prst="rect">
            <a:avLst/>
          </a:prstGeom>
          <a:noFill/>
        </p:spPr>
        <p:txBody>
          <a:bodyPr wrap="square" rtlCol="0">
            <a:spAutoFit/>
          </a:bodyPr>
          <a:lstStyle/>
          <a:p>
            <a:pPr algn="ctr"/>
            <a:r>
              <a:rPr lang="it-IT" u="sng" dirty="0" smtClean="0"/>
              <a:t>PESO DELLE COLONNE</a:t>
            </a:r>
          </a:p>
        </p:txBody>
      </p:sp>
      <p:pic>
        <p:nvPicPr>
          <p:cNvPr id="264198" name="Picture 6"/>
          <p:cNvPicPr>
            <a:picLocks noChangeAspect="1" noChangeArrowheads="1"/>
          </p:cNvPicPr>
          <p:nvPr/>
        </p:nvPicPr>
        <p:blipFill>
          <a:blip r:embed="rId9" cstate="print"/>
          <a:srcRect/>
          <a:stretch>
            <a:fillRect/>
          </a:stretch>
        </p:blipFill>
        <p:spPr bwMode="auto">
          <a:xfrm>
            <a:off x="381000" y="4135438"/>
            <a:ext cx="2009902" cy="2722562"/>
          </a:xfrm>
          <a:prstGeom prst="rect">
            <a:avLst/>
          </a:prstGeom>
          <a:noFill/>
          <a:ln w="9525">
            <a:noFill/>
            <a:miter lim="800000"/>
            <a:headEnd/>
            <a:tailEnd/>
          </a:ln>
          <a:effectLst/>
        </p:spPr>
      </p:pic>
      <p:sp>
        <p:nvSpPr>
          <p:cNvPr id="29" name="CasellaDiTesto 28"/>
          <p:cNvSpPr txBox="1"/>
          <p:nvPr/>
        </p:nvSpPr>
        <p:spPr>
          <a:xfrm>
            <a:off x="2590800" y="4419600"/>
            <a:ext cx="6248400" cy="369332"/>
          </a:xfrm>
          <a:prstGeom prst="rect">
            <a:avLst/>
          </a:prstGeom>
          <a:noFill/>
        </p:spPr>
        <p:txBody>
          <a:bodyPr wrap="square" rtlCol="0">
            <a:spAutoFit/>
          </a:bodyPr>
          <a:lstStyle/>
          <a:p>
            <a:r>
              <a:rPr lang="it-IT" dirty="0" smtClean="0"/>
              <a:t>Caso di trasformatori monofase:</a:t>
            </a:r>
          </a:p>
        </p:txBody>
      </p:sp>
      <p:graphicFrame>
        <p:nvGraphicFramePr>
          <p:cNvPr id="31" name="Object 2"/>
          <p:cNvGraphicFramePr>
            <a:graphicFrameLocks noChangeAspect="1"/>
          </p:cNvGraphicFramePr>
          <p:nvPr/>
        </p:nvGraphicFramePr>
        <p:xfrm>
          <a:off x="2971800" y="5638800"/>
          <a:ext cx="1687513" cy="407988"/>
        </p:xfrm>
        <a:graphic>
          <a:graphicData uri="http://schemas.openxmlformats.org/presentationml/2006/ole">
            <mc:AlternateContent xmlns:mc="http://schemas.openxmlformats.org/markup-compatibility/2006">
              <mc:Choice xmlns:v="urn:schemas-microsoft-com:vml" Requires="v">
                <p:oleObj spid="_x0000_s264284" name="Equazione" r:id="rId10" imgW="952200" imgH="228600" progId="Equation.3">
                  <p:embed/>
                </p:oleObj>
              </mc:Choice>
              <mc:Fallback>
                <p:oleObj name="Equazione" r:id="rId10" imgW="952200" imgH="22860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5638800"/>
                        <a:ext cx="1687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34" name="Connettore 1 33"/>
          <p:cNvCxnSpPr/>
          <p:nvPr/>
        </p:nvCxnSpPr>
        <p:spPr>
          <a:xfrm rot="10800000" flipV="1">
            <a:off x="4038600" y="5181600"/>
            <a:ext cx="5334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2819400" y="6019800"/>
            <a:ext cx="2514600" cy="307777"/>
          </a:xfrm>
          <a:prstGeom prst="rect">
            <a:avLst/>
          </a:prstGeom>
          <a:noFill/>
        </p:spPr>
        <p:txBody>
          <a:bodyPr wrap="square" rtlCol="0">
            <a:spAutoFit/>
          </a:bodyPr>
          <a:lstStyle/>
          <a:p>
            <a:r>
              <a:rPr lang="it-IT" sz="1400" dirty="0" smtClean="0"/>
              <a:t>Tratti rettilinei (1)</a:t>
            </a:r>
            <a:endParaRPr lang="it-IT" sz="1400" dirty="0"/>
          </a:p>
        </p:txBody>
      </p:sp>
      <p:cxnSp>
        <p:nvCxnSpPr>
          <p:cNvPr id="39" name="Connettore 1 38"/>
          <p:cNvCxnSpPr/>
          <p:nvPr/>
        </p:nvCxnSpPr>
        <p:spPr>
          <a:xfrm>
            <a:off x="5334000" y="5181600"/>
            <a:ext cx="4572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5562600" y="5562600"/>
            <a:ext cx="2514600" cy="954107"/>
          </a:xfrm>
          <a:prstGeom prst="rect">
            <a:avLst/>
          </a:prstGeom>
          <a:noFill/>
        </p:spPr>
        <p:txBody>
          <a:bodyPr wrap="square" rtlCol="0">
            <a:spAutoFit/>
          </a:bodyPr>
          <a:lstStyle/>
          <a:p>
            <a:r>
              <a:rPr lang="it-IT" sz="1400" dirty="0" smtClean="0"/>
              <a:t>Zona giunti: da calcolare in base al tipo di giunto e alla geometria dei gradini previsti nel giunto.</a:t>
            </a:r>
            <a:endParaRPr lang="it-IT" sz="1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228600"/>
            <a:ext cx="9144000" cy="369332"/>
          </a:xfrm>
          <a:prstGeom prst="rect">
            <a:avLst/>
          </a:prstGeom>
          <a:noFill/>
        </p:spPr>
        <p:txBody>
          <a:bodyPr wrap="square" rtlCol="0">
            <a:spAutoFit/>
          </a:bodyPr>
          <a:lstStyle/>
          <a:p>
            <a:pPr algn="ctr"/>
            <a:r>
              <a:rPr lang="it-IT" dirty="0" smtClean="0"/>
              <a:t>Esempio di calcolo di peso giogo (trasformatore monofase).</a:t>
            </a:r>
          </a:p>
        </p:txBody>
      </p:sp>
      <p:graphicFrame>
        <p:nvGraphicFramePr>
          <p:cNvPr id="265221" name="Object 2"/>
          <p:cNvGraphicFramePr>
            <a:graphicFrameLocks noChangeAspect="1"/>
          </p:cNvGraphicFramePr>
          <p:nvPr/>
        </p:nvGraphicFramePr>
        <p:xfrm>
          <a:off x="5943600" y="1377950"/>
          <a:ext cx="1552575" cy="407988"/>
        </p:xfrm>
        <a:graphic>
          <a:graphicData uri="http://schemas.openxmlformats.org/presentationml/2006/ole">
            <mc:AlternateContent xmlns:mc="http://schemas.openxmlformats.org/markup-compatibility/2006">
              <mc:Choice xmlns:v="urn:schemas-microsoft-com:vml" Requires="v">
                <p:oleObj spid="_x0000_s265284" name="Equazione" r:id="rId3" imgW="876240" imgH="228600" progId="Equation.3">
                  <p:embed/>
                </p:oleObj>
              </mc:Choice>
              <mc:Fallback>
                <p:oleObj name="Equazione" r:id="rId3" imgW="87624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377950"/>
                        <a:ext cx="15525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 name="Object 2"/>
          <p:cNvGraphicFramePr>
            <a:graphicFrameLocks noChangeAspect="1"/>
          </p:cNvGraphicFramePr>
          <p:nvPr/>
        </p:nvGraphicFramePr>
        <p:xfrm>
          <a:off x="5840413" y="2901950"/>
          <a:ext cx="1665287" cy="407988"/>
        </p:xfrm>
        <a:graphic>
          <a:graphicData uri="http://schemas.openxmlformats.org/presentationml/2006/ole">
            <mc:AlternateContent xmlns:mc="http://schemas.openxmlformats.org/markup-compatibility/2006">
              <mc:Choice xmlns:v="urn:schemas-microsoft-com:vml" Requires="v">
                <p:oleObj spid="_x0000_s265285" name="Equazione" r:id="rId5" imgW="939600" imgH="228600" progId="Equation.3">
                  <p:embed/>
                </p:oleObj>
              </mc:Choice>
              <mc:Fallback>
                <p:oleObj name="Equazione" r:id="rId5" imgW="939600" imgH="2286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0413" y="2901950"/>
                        <a:ext cx="16652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 name="Object 2"/>
          <p:cNvGraphicFramePr>
            <a:graphicFrameLocks noChangeAspect="1"/>
          </p:cNvGraphicFramePr>
          <p:nvPr/>
        </p:nvGraphicFramePr>
        <p:xfrm>
          <a:off x="5310188" y="4730750"/>
          <a:ext cx="3148012" cy="657225"/>
        </p:xfrm>
        <a:graphic>
          <a:graphicData uri="http://schemas.openxmlformats.org/presentationml/2006/ole">
            <mc:AlternateContent xmlns:mc="http://schemas.openxmlformats.org/markup-compatibility/2006">
              <mc:Choice xmlns:v="urn:schemas-microsoft-com:vml" Requires="v">
                <p:oleObj spid="_x0000_s265286" name="Equazione" r:id="rId7" imgW="1777680" imgH="368280" progId="Equation.3">
                  <p:embed/>
                </p:oleObj>
              </mc:Choice>
              <mc:Fallback>
                <p:oleObj name="Equazione" r:id="rId7" imgW="1777680" imgH="36828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0188" y="4730750"/>
                        <a:ext cx="31480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65224" name="Picture 8"/>
          <p:cNvPicPr>
            <a:picLocks noChangeAspect="1" noChangeArrowheads="1"/>
          </p:cNvPicPr>
          <p:nvPr/>
        </p:nvPicPr>
        <p:blipFill>
          <a:blip r:embed="rId9" cstate="print"/>
          <a:srcRect/>
          <a:stretch>
            <a:fillRect/>
          </a:stretch>
        </p:blipFill>
        <p:spPr bwMode="auto">
          <a:xfrm>
            <a:off x="228600" y="1301750"/>
            <a:ext cx="4200525" cy="4489450"/>
          </a:xfrm>
          <a:prstGeom prst="rect">
            <a:avLst/>
          </a:prstGeom>
          <a:noFill/>
          <a:ln w="9525">
            <a:noFill/>
            <a:miter lim="800000"/>
            <a:headEnd/>
            <a:tailEnd/>
          </a:ln>
          <a:effectLst/>
        </p:spPr>
      </p:pic>
      <p:sp>
        <p:nvSpPr>
          <p:cNvPr id="12" name="CasellaDiTesto 11"/>
          <p:cNvSpPr txBox="1"/>
          <p:nvPr/>
        </p:nvSpPr>
        <p:spPr>
          <a:xfrm>
            <a:off x="4572000" y="2292350"/>
            <a:ext cx="4343400" cy="369332"/>
          </a:xfrm>
          <a:prstGeom prst="rect">
            <a:avLst/>
          </a:prstGeom>
          <a:noFill/>
        </p:spPr>
        <p:txBody>
          <a:bodyPr wrap="square" rtlCol="0">
            <a:spAutoFit/>
          </a:bodyPr>
          <a:lstStyle/>
          <a:p>
            <a:pPr algn="ctr"/>
            <a:r>
              <a:rPr lang="it-IT" dirty="0" smtClean="0"/>
              <a:t>Porzioni rettilinee</a:t>
            </a:r>
          </a:p>
        </p:txBody>
      </p:sp>
      <p:sp>
        <p:nvSpPr>
          <p:cNvPr id="13" name="CasellaDiTesto 12"/>
          <p:cNvSpPr txBox="1"/>
          <p:nvPr/>
        </p:nvSpPr>
        <p:spPr>
          <a:xfrm>
            <a:off x="4572000" y="4273550"/>
            <a:ext cx="4343400" cy="369332"/>
          </a:xfrm>
          <a:prstGeom prst="rect">
            <a:avLst/>
          </a:prstGeom>
          <a:noFill/>
        </p:spPr>
        <p:txBody>
          <a:bodyPr wrap="square" rtlCol="0">
            <a:spAutoFit/>
          </a:bodyPr>
          <a:lstStyle/>
          <a:p>
            <a:pPr algn="ctr"/>
            <a:r>
              <a:rPr lang="it-IT" dirty="0" smtClean="0"/>
              <a:t>Zone giunti</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76200"/>
            <a:ext cx="8991600" cy="553998"/>
          </a:xfrm>
          <a:prstGeom prst="rect">
            <a:avLst/>
          </a:prstGeom>
          <a:noFill/>
        </p:spPr>
        <p:txBody>
          <a:bodyPr wrap="square" rtlCol="0">
            <a:spAutoFit/>
          </a:bodyPr>
          <a:lstStyle/>
          <a:p>
            <a:pPr algn="ctr"/>
            <a:r>
              <a:rPr lang="it-IT" sz="3000" b="1" dirty="0" smtClean="0">
                <a:effectLst>
                  <a:outerShdw blurRad="38100" dist="38100" dir="2700000" algn="tl">
                    <a:srgbClr val="000000">
                      <a:alpha val="43137"/>
                    </a:srgbClr>
                  </a:outerShdw>
                </a:effectLst>
              </a:rPr>
              <a:t>PRINCIPALI GRANDEZZE DA CALCOLARE</a:t>
            </a:r>
            <a:endParaRPr lang="it-IT" sz="3000" b="1" dirty="0">
              <a:effectLst>
                <a:outerShdw blurRad="38100" dist="38100" dir="2700000" algn="tl">
                  <a:srgbClr val="000000">
                    <a:alpha val="43137"/>
                  </a:srgbClr>
                </a:outerShdw>
              </a:effectLst>
            </a:endParaRPr>
          </a:p>
        </p:txBody>
      </p:sp>
      <p:sp>
        <p:nvSpPr>
          <p:cNvPr id="6" name="CasellaDiTesto 5"/>
          <p:cNvSpPr txBox="1"/>
          <p:nvPr/>
        </p:nvSpPr>
        <p:spPr>
          <a:xfrm>
            <a:off x="381000" y="1066800"/>
            <a:ext cx="8153400" cy="5293757"/>
          </a:xfrm>
          <a:prstGeom prst="rect">
            <a:avLst/>
          </a:prstGeom>
          <a:noFill/>
        </p:spPr>
        <p:txBody>
          <a:bodyPr wrap="square" rtlCol="0">
            <a:spAutoFit/>
          </a:bodyPr>
          <a:lstStyle/>
          <a:p>
            <a:pPr marL="531813" indent="-531813">
              <a:buFont typeface="Wingdings" pitchFamily="2" charset="2"/>
              <a:buChar char="q"/>
            </a:pPr>
            <a:r>
              <a:rPr lang="it-IT" sz="3200" dirty="0" smtClean="0"/>
              <a:t>Calcolo della corrente magnetizzante</a:t>
            </a:r>
          </a:p>
          <a:p>
            <a:pPr marL="531813" indent="-531813">
              <a:buFont typeface="Wingdings" pitchFamily="2" charset="2"/>
              <a:buChar char="q"/>
            </a:pPr>
            <a:r>
              <a:rPr lang="it-IT" sz="3200" dirty="0" smtClean="0"/>
              <a:t>Calcolo delle perdite nel ferro</a:t>
            </a:r>
          </a:p>
          <a:p>
            <a:pPr marL="531813" indent="-531813">
              <a:buFont typeface="Wingdings" pitchFamily="2" charset="2"/>
              <a:buChar char="q"/>
            </a:pPr>
            <a:r>
              <a:rPr lang="it-IT" sz="3200" dirty="0" smtClean="0"/>
              <a:t>Calcolo delle perdite Joule</a:t>
            </a:r>
          </a:p>
          <a:p>
            <a:pPr marL="531813" indent="-531813">
              <a:buFont typeface="Wingdings" pitchFamily="2" charset="2"/>
              <a:buChar char="q"/>
            </a:pPr>
            <a:r>
              <a:rPr lang="it-IT" sz="3200" dirty="0" smtClean="0"/>
              <a:t>Calcolo della corrente a vuoto</a:t>
            </a:r>
          </a:p>
          <a:p>
            <a:pPr marL="531813" indent="-531813">
              <a:buFont typeface="Wingdings" pitchFamily="2" charset="2"/>
              <a:buChar char="q"/>
            </a:pPr>
            <a:r>
              <a:rPr lang="it-IT" sz="3200" dirty="0" smtClean="0"/>
              <a:t>Calcolo delle resistenze</a:t>
            </a:r>
          </a:p>
          <a:p>
            <a:pPr marL="531813" indent="-531813">
              <a:buFont typeface="Wingdings" pitchFamily="2" charset="2"/>
              <a:buChar char="q"/>
            </a:pPr>
            <a:r>
              <a:rPr lang="it-IT" sz="3200" dirty="0" smtClean="0"/>
              <a:t>Calcolo delle reattanze di dispersione</a:t>
            </a:r>
          </a:p>
          <a:p>
            <a:pPr marL="531813" indent="-531813">
              <a:buFont typeface="Wingdings" pitchFamily="2" charset="2"/>
              <a:buChar char="q"/>
            </a:pPr>
            <a:r>
              <a:rPr lang="it-IT" sz="3200" dirty="0" smtClean="0"/>
              <a:t>Calcolo della tensione di c.c.</a:t>
            </a:r>
          </a:p>
          <a:p>
            <a:pPr marL="531813" indent="-531813">
              <a:buFont typeface="Wingdings" pitchFamily="2" charset="2"/>
              <a:buChar char="q"/>
            </a:pPr>
            <a:r>
              <a:rPr lang="it-IT" sz="3200" dirty="0" smtClean="0"/>
              <a:t>Calcolo del rendimento</a:t>
            </a:r>
          </a:p>
          <a:p>
            <a:pPr marL="531813" indent="-531813">
              <a:buFont typeface="Wingdings" pitchFamily="2" charset="2"/>
              <a:buChar char="q"/>
            </a:pPr>
            <a:r>
              <a:rPr lang="it-IT" sz="3200" dirty="0" smtClean="0"/>
              <a:t>Calcolo degli sforzi elettrodinamici</a:t>
            </a:r>
          </a:p>
          <a:p>
            <a:pPr marL="531813" indent="-531813">
              <a:buFont typeface="Wingdings" pitchFamily="2" charset="2"/>
              <a:buChar char="q"/>
            </a:pPr>
            <a:r>
              <a:rPr lang="it-IT" sz="3200" dirty="0" smtClean="0"/>
              <a:t>Calcoli di verifica termica</a:t>
            </a:r>
          </a:p>
          <a:p>
            <a:pPr>
              <a:buFont typeface="Wingdings" pitchFamily="2" charset="2"/>
              <a:buChar char="q"/>
            </a:pP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p:cNvPicPr>
            <a:picLocks noChangeAspect="1" noChangeArrowheads="1"/>
          </p:cNvPicPr>
          <p:nvPr/>
        </p:nvPicPr>
        <p:blipFill>
          <a:blip r:embed="rId3" cstate="print"/>
          <a:srcRect/>
          <a:stretch>
            <a:fillRect/>
          </a:stretch>
        </p:blipFill>
        <p:spPr bwMode="auto">
          <a:xfrm>
            <a:off x="2286000" y="685800"/>
            <a:ext cx="4495800" cy="3413125"/>
          </a:xfrm>
          <a:prstGeom prst="rect">
            <a:avLst/>
          </a:prstGeom>
          <a:noFill/>
          <a:ln w="9525">
            <a:noFill/>
            <a:miter lim="800000"/>
            <a:headEnd/>
            <a:tailEnd/>
          </a:ln>
          <a:effectLst/>
        </p:spPr>
      </p:pic>
      <p:sp>
        <p:nvSpPr>
          <p:cNvPr id="5" name="CasellaDiTesto 4"/>
          <p:cNvSpPr txBox="1"/>
          <p:nvPr/>
        </p:nvSpPr>
        <p:spPr>
          <a:xfrm>
            <a:off x="2514600" y="228600"/>
            <a:ext cx="3581400" cy="369332"/>
          </a:xfrm>
          <a:prstGeom prst="rect">
            <a:avLst/>
          </a:prstGeom>
          <a:noFill/>
        </p:spPr>
        <p:txBody>
          <a:bodyPr wrap="square" rtlCol="0">
            <a:spAutoFit/>
          </a:bodyPr>
          <a:lstStyle/>
          <a:p>
            <a:pPr algn="ctr"/>
            <a:r>
              <a:rPr lang="it-IT" dirty="0" smtClean="0"/>
              <a:t>Caso di trasformatori trifase:</a:t>
            </a:r>
          </a:p>
        </p:txBody>
      </p:sp>
      <p:graphicFrame>
        <p:nvGraphicFramePr>
          <p:cNvPr id="6" name="Object 2"/>
          <p:cNvGraphicFramePr>
            <a:graphicFrameLocks noChangeAspect="1"/>
          </p:cNvGraphicFramePr>
          <p:nvPr/>
        </p:nvGraphicFramePr>
        <p:xfrm>
          <a:off x="3581400" y="4419600"/>
          <a:ext cx="1552575" cy="407988"/>
        </p:xfrm>
        <a:graphic>
          <a:graphicData uri="http://schemas.openxmlformats.org/presentationml/2006/ole">
            <mc:AlternateContent xmlns:mc="http://schemas.openxmlformats.org/markup-compatibility/2006">
              <mc:Choice xmlns:v="urn:schemas-microsoft-com:vml" Requires="v">
                <p:oleObj spid="_x0000_s267309" name="Equazione" r:id="rId4" imgW="876240" imgH="228600" progId="Equation.3">
                  <p:embed/>
                </p:oleObj>
              </mc:Choice>
              <mc:Fallback>
                <p:oleObj name="Equazione" r:id="rId4" imgW="87624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419600"/>
                        <a:ext cx="15525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 name="Object 2"/>
          <p:cNvGraphicFramePr>
            <a:graphicFrameLocks noChangeAspect="1"/>
          </p:cNvGraphicFramePr>
          <p:nvPr/>
        </p:nvGraphicFramePr>
        <p:xfrm>
          <a:off x="2667000" y="5257800"/>
          <a:ext cx="1687513" cy="407988"/>
        </p:xfrm>
        <a:graphic>
          <a:graphicData uri="http://schemas.openxmlformats.org/presentationml/2006/ole">
            <mc:AlternateContent xmlns:mc="http://schemas.openxmlformats.org/markup-compatibility/2006">
              <mc:Choice xmlns:v="urn:schemas-microsoft-com:vml" Requires="v">
                <p:oleObj spid="_x0000_s267310" name="Equazione" r:id="rId6" imgW="952200" imgH="228600" progId="Equation.3">
                  <p:embed/>
                </p:oleObj>
              </mc:Choice>
              <mc:Fallback>
                <p:oleObj name="Equazione" r:id="rId6" imgW="952200" imgH="2286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257800"/>
                        <a:ext cx="1687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8" name="Connettore 1 7"/>
          <p:cNvCxnSpPr/>
          <p:nvPr/>
        </p:nvCxnSpPr>
        <p:spPr>
          <a:xfrm rot="10800000" flipV="1">
            <a:off x="3733800" y="4800600"/>
            <a:ext cx="5334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2514600" y="5791200"/>
            <a:ext cx="2514600" cy="307777"/>
          </a:xfrm>
          <a:prstGeom prst="rect">
            <a:avLst/>
          </a:prstGeom>
          <a:noFill/>
        </p:spPr>
        <p:txBody>
          <a:bodyPr wrap="square" rtlCol="0">
            <a:spAutoFit/>
          </a:bodyPr>
          <a:lstStyle/>
          <a:p>
            <a:r>
              <a:rPr lang="it-IT" sz="1400" dirty="0" smtClean="0"/>
              <a:t>Tratti rettilinei (1)</a:t>
            </a:r>
            <a:endParaRPr lang="it-IT" sz="1400" dirty="0"/>
          </a:p>
        </p:txBody>
      </p:sp>
      <p:cxnSp>
        <p:nvCxnSpPr>
          <p:cNvPr id="10" name="Connettore 1 9"/>
          <p:cNvCxnSpPr/>
          <p:nvPr/>
        </p:nvCxnSpPr>
        <p:spPr>
          <a:xfrm>
            <a:off x="5029200" y="4800600"/>
            <a:ext cx="4572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5257800" y="5181600"/>
            <a:ext cx="2514600" cy="954107"/>
          </a:xfrm>
          <a:prstGeom prst="rect">
            <a:avLst/>
          </a:prstGeom>
          <a:noFill/>
        </p:spPr>
        <p:txBody>
          <a:bodyPr wrap="square" rtlCol="0">
            <a:spAutoFit/>
          </a:bodyPr>
          <a:lstStyle/>
          <a:p>
            <a:r>
              <a:rPr lang="it-IT" sz="1400" dirty="0" smtClean="0"/>
              <a:t>Zona giunti (2): da calcolare in base al tipo di giunto e alla geometria dei gradini previsti nel giunto.</a:t>
            </a:r>
            <a:endParaRPr lang="it-IT" sz="1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228600"/>
            <a:ext cx="9144000" cy="369332"/>
          </a:xfrm>
          <a:prstGeom prst="rect">
            <a:avLst/>
          </a:prstGeom>
          <a:noFill/>
        </p:spPr>
        <p:txBody>
          <a:bodyPr wrap="square" rtlCol="0">
            <a:spAutoFit/>
          </a:bodyPr>
          <a:lstStyle/>
          <a:p>
            <a:pPr algn="ctr"/>
            <a:r>
              <a:rPr lang="it-IT" dirty="0" smtClean="0"/>
              <a:t>Esempio di calcolo di peso giogo (trasformatore trifase).</a:t>
            </a:r>
          </a:p>
        </p:txBody>
      </p:sp>
      <p:pic>
        <p:nvPicPr>
          <p:cNvPr id="266243" name="Picture 3"/>
          <p:cNvPicPr>
            <a:picLocks noChangeAspect="1" noChangeArrowheads="1"/>
          </p:cNvPicPr>
          <p:nvPr/>
        </p:nvPicPr>
        <p:blipFill>
          <a:blip r:embed="rId3" cstate="print"/>
          <a:srcRect/>
          <a:stretch>
            <a:fillRect/>
          </a:stretch>
        </p:blipFill>
        <p:spPr bwMode="auto">
          <a:xfrm>
            <a:off x="152401" y="1219200"/>
            <a:ext cx="5579482" cy="4267200"/>
          </a:xfrm>
          <a:prstGeom prst="rect">
            <a:avLst/>
          </a:prstGeom>
          <a:noFill/>
          <a:ln w="9525">
            <a:noFill/>
            <a:miter lim="800000"/>
            <a:headEnd/>
            <a:tailEnd/>
          </a:ln>
          <a:effectLst/>
        </p:spPr>
      </p:pic>
      <p:graphicFrame>
        <p:nvGraphicFramePr>
          <p:cNvPr id="7" name="Object 2"/>
          <p:cNvGraphicFramePr>
            <a:graphicFrameLocks noChangeAspect="1"/>
          </p:cNvGraphicFramePr>
          <p:nvPr/>
        </p:nvGraphicFramePr>
        <p:xfrm>
          <a:off x="6553200" y="1676400"/>
          <a:ext cx="1552575" cy="407988"/>
        </p:xfrm>
        <a:graphic>
          <a:graphicData uri="http://schemas.openxmlformats.org/presentationml/2006/ole">
            <mc:AlternateContent xmlns:mc="http://schemas.openxmlformats.org/markup-compatibility/2006">
              <mc:Choice xmlns:v="urn:schemas-microsoft-com:vml" Requires="v">
                <p:oleObj spid="_x0000_s266307" name="Equazione" r:id="rId4" imgW="876240" imgH="228600" progId="Equation.3">
                  <p:embed/>
                </p:oleObj>
              </mc:Choice>
              <mc:Fallback>
                <p:oleObj name="Equazione" r:id="rId4" imgW="87624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676400"/>
                        <a:ext cx="15525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 name="Object 2"/>
          <p:cNvGraphicFramePr>
            <a:graphicFrameLocks noChangeAspect="1"/>
          </p:cNvGraphicFramePr>
          <p:nvPr/>
        </p:nvGraphicFramePr>
        <p:xfrm>
          <a:off x="6553200" y="3505200"/>
          <a:ext cx="1665287" cy="407988"/>
        </p:xfrm>
        <a:graphic>
          <a:graphicData uri="http://schemas.openxmlformats.org/presentationml/2006/ole">
            <mc:AlternateContent xmlns:mc="http://schemas.openxmlformats.org/markup-compatibility/2006">
              <mc:Choice xmlns:v="urn:schemas-microsoft-com:vml" Requires="v">
                <p:oleObj spid="_x0000_s266308" name="Equazione" r:id="rId6" imgW="939600" imgH="228600" progId="Equation.3">
                  <p:embed/>
                </p:oleObj>
              </mc:Choice>
              <mc:Fallback>
                <p:oleObj name="Equazione" r:id="rId6" imgW="939600" imgH="2286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505200"/>
                        <a:ext cx="16652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 name="Object 2"/>
          <p:cNvGraphicFramePr>
            <a:graphicFrameLocks noChangeAspect="1"/>
          </p:cNvGraphicFramePr>
          <p:nvPr/>
        </p:nvGraphicFramePr>
        <p:xfrm>
          <a:off x="5638800" y="5029200"/>
          <a:ext cx="3148012" cy="657225"/>
        </p:xfrm>
        <a:graphic>
          <a:graphicData uri="http://schemas.openxmlformats.org/presentationml/2006/ole">
            <mc:AlternateContent xmlns:mc="http://schemas.openxmlformats.org/markup-compatibility/2006">
              <mc:Choice xmlns:v="urn:schemas-microsoft-com:vml" Requires="v">
                <p:oleObj spid="_x0000_s266309" name="Equazione" r:id="rId8" imgW="1777680" imgH="368280" progId="Equation.3">
                  <p:embed/>
                </p:oleObj>
              </mc:Choice>
              <mc:Fallback>
                <p:oleObj name="Equazione" r:id="rId8" imgW="1777680" imgH="36828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5029200"/>
                        <a:ext cx="31480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CasellaDiTesto 9"/>
          <p:cNvSpPr txBox="1"/>
          <p:nvPr/>
        </p:nvSpPr>
        <p:spPr>
          <a:xfrm>
            <a:off x="5867400" y="2819400"/>
            <a:ext cx="3048000" cy="369332"/>
          </a:xfrm>
          <a:prstGeom prst="rect">
            <a:avLst/>
          </a:prstGeom>
          <a:noFill/>
        </p:spPr>
        <p:txBody>
          <a:bodyPr wrap="square" rtlCol="0">
            <a:spAutoFit/>
          </a:bodyPr>
          <a:lstStyle/>
          <a:p>
            <a:pPr algn="ctr"/>
            <a:r>
              <a:rPr lang="it-IT" dirty="0" smtClean="0"/>
              <a:t>Porzioni rettilinee</a:t>
            </a:r>
          </a:p>
        </p:txBody>
      </p:sp>
      <p:sp>
        <p:nvSpPr>
          <p:cNvPr id="11" name="CasellaDiTesto 10"/>
          <p:cNvSpPr txBox="1"/>
          <p:nvPr/>
        </p:nvSpPr>
        <p:spPr>
          <a:xfrm>
            <a:off x="5943600" y="4495800"/>
            <a:ext cx="2895600" cy="369332"/>
          </a:xfrm>
          <a:prstGeom prst="rect">
            <a:avLst/>
          </a:prstGeom>
          <a:noFill/>
        </p:spPr>
        <p:txBody>
          <a:bodyPr wrap="square" rtlCol="0">
            <a:spAutoFit/>
          </a:bodyPr>
          <a:lstStyle/>
          <a:p>
            <a:pPr algn="ctr"/>
            <a:r>
              <a:rPr lang="it-IT" dirty="0" smtClean="0"/>
              <a:t>Zone giunti</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290" name="Object 2"/>
          <p:cNvGraphicFramePr>
            <a:graphicFrameLocks noChangeAspect="1"/>
          </p:cNvGraphicFramePr>
          <p:nvPr/>
        </p:nvGraphicFramePr>
        <p:xfrm>
          <a:off x="708025" y="457200"/>
          <a:ext cx="7119938" cy="660400"/>
        </p:xfrm>
        <a:graphic>
          <a:graphicData uri="http://schemas.openxmlformats.org/presentationml/2006/ole">
            <mc:AlternateContent xmlns:mc="http://schemas.openxmlformats.org/markup-compatibility/2006">
              <mc:Choice xmlns:v="urn:schemas-microsoft-com:vml" Requires="v">
                <p:oleObj spid="_x0000_s268353" name="Equazione" r:id="rId3" imgW="2476440" imgH="228600" progId="Equation.3">
                  <p:embed/>
                </p:oleObj>
              </mc:Choice>
              <mc:Fallback>
                <p:oleObj name="Equazione" r:id="rId3" imgW="247644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457200"/>
                        <a:ext cx="71199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sp>
        <p:nvSpPr>
          <p:cNvPr id="5" name="Rettangolo 4"/>
          <p:cNvSpPr/>
          <p:nvPr/>
        </p:nvSpPr>
        <p:spPr>
          <a:xfrm>
            <a:off x="762000" y="304800"/>
            <a:ext cx="7162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52400" y="1524000"/>
            <a:ext cx="8763000" cy="3693319"/>
          </a:xfrm>
          <a:prstGeom prst="rect">
            <a:avLst/>
          </a:prstGeom>
          <a:noFill/>
        </p:spPr>
        <p:txBody>
          <a:bodyPr wrap="square" rtlCol="0">
            <a:spAutoFit/>
          </a:bodyPr>
          <a:lstStyle/>
          <a:p>
            <a:r>
              <a:rPr lang="it-IT" dirty="0" smtClean="0"/>
              <a:t>dove:</a:t>
            </a:r>
          </a:p>
          <a:p>
            <a:endParaRPr lang="it-IT" dirty="0" smtClean="0"/>
          </a:p>
          <a:p>
            <a:pPr marL="361950" indent="-361950">
              <a:buFont typeface="Wingdings" pitchFamily="2" charset="2"/>
              <a:buChar char="q"/>
            </a:pPr>
            <a:r>
              <a:rPr lang="it-IT" i="1" dirty="0" smtClean="0"/>
              <a:t>p(B) </a:t>
            </a:r>
            <a:r>
              <a:rPr lang="it-IT" dirty="0" smtClean="0"/>
              <a:t>è la curva di perdita specifica del lamierino, che dà i W/kg nominali persi in funzione dell’induzione B (v. esempio subito dopo). La curva è di solito riferita a 50 Hz. Per lamierini speciali, destinati a funzionare per frequenze diverse o in presenza di armoniche, il costruttore deve dare le curve di perdita a diverse frequenze.</a:t>
            </a:r>
          </a:p>
          <a:p>
            <a:pPr marL="361950" indent="-361950">
              <a:buFont typeface="Wingdings" pitchFamily="2" charset="2"/>
              <a:buChar char="q"/>
            </a:pPr>
            <a:endParaRPr lang="it-IT" dirty="0" smtClean="0"/>
          </a:p>
          <a:p>
            <a:pPr marL="361950" indent="-361950">
              <a:buFont typeface="Wingdings" pitchFamily="2" charset="2"/>
              <a:buChar char="q"/>
            </a:pPr>
            <a:r>
              <a:rPr lang="it-IT" i="1" dirty="0" err="1" smtClean="0"/>
              <a:t>B</a:t>
            </a:r>
            <a:r>
              <a:rPr lang="it-IT" i="1" baseline="-25000" dirty="0" err="1" smtClean="0"/>
              <a:t>c</a:t>
            </a:r>
            <a:r>
              <a:rPr lang="it-IT" dirty="0" smtClean="0"/>
              <a:t> e </a:t>
            </a:r>
            <a:r>
              <a:rPr lang="it-IT" i="1" dirty="0" err="1" smtClean="0"/>
              <a:t>B</a:t>
            </a:r>
            <a:r>
              <a:rPr lang="it-IT" i="1" baseline="-25000" dirty="0" err="1" smtClean="0"/>
              <a:t>g</a:t>
            </a:r>
            <a:r>
              <a:rPr lang="it-IT" dirty="0" smtClean="0"/>
              <a:t> sono le induzioni nella colonna e nel giogo (note da dimensionamento)</a:t>
            </a:r>
          </a:p>
          <a:p>
            <a:pPr marL="361950" indent="-361950">
              <a:buFont typeface="Wingdings" pitchFamily="2" charset="2"/>
              <a:buChar char="q"/>
            </a:pPr>
            <a:endParaRPr lang="it-IT" dirty="0" smtClean="0"/>
          </a:p>
          <a:p>
            <a:pPr marL="361950" indent="-361950">
              <a:buFont typeface="Wingdings" pitchFamily="2" charset="2"/>
              <a:buChar char="q"/>
            </a:pPr>
            <a:r>
              <a:rPr lang="it-IT" i="1" dirty="0" smtClean="0"/>
              <a:t>k</a:t>
            </a:r>
            <a:r>
              <a:rPr lang="it-IT" i="1" baseline="-25000" dirty="0" smtClean="0"/>
              <a:t>m</a:t>
            </a:r>
            <a:r>
              <a:rPr lang="it-IT" dirty="0" smtClean="0"/>
              <a:t>  è un coefficiente di maggiorazione dovuto al fatto che nella zona dei giunti le linee di flusso non sono parallele alla direzione di laminazione</a:t>
            </a:r>
          </a:p>
          <a:p>
            <a:pPr marL="361950" indent="-361950">
              <a:buFont typeface="Wingdings" pitchFamily="2" charset="2"/>
              <a:buChar char="q"/>
            </a:pPr>
            <a:endParaRPr lang="it-IT" dirty="0" smtClean="0"/>
          </a:p>
          <a:p>
            <a:pPr marL="361950" indent="-361950">
              <a:buFont typeface="Wingdings" pitchFamily="2" charset="2"/>
              <a:buChar char="q"/>
            </a:pPr>
            <a:r>
              <a:rPr lang="it-IT" i="1" dirty="0" err="1" smtClean="0"/>
              <a:t>k</a:t>
            </a:r>
            <a:r>
              <a:rPr lang="it-IT" i="1" baseline="-25000" dirty="0" err="1" smtClean="0"/>
              <a:t>L</a:t>
            </a:r>
            <a:r>
              <a:rPr lang="it-IT" dirty="0" smtClean="0"/>
              <a:t> è il coefficiente di lavorazione.</a:t>
            </a:r>
          </a:p>
        </p:txBody>
      </p:sp>
      <p:graphicFrame>
        <p:nvGraphicFramePr>
          <p:cNvPr id="7" name="Object 2"/>
          <p:cNvGraphicFramePr>
            <a:graphicFrameLocks noChangeAspect="1"/>
          </p:cNvGraphicFramePr>
          <p:nvPr/>
        </p:nvGraphicFramePr>
        <p:xfrm>
          <a:off x="1600200" y="6005512"/>
          <a:ext cx="1600200" cy="394965"/>
        </p:xfrm>
        <a:graphic>
          <a:graphicData uri="http://schemas.openxmlformats.org/presentationml/2006/ole">
            <mc:AlternateContent xmlns:mc="http://schemas.openxmlformats.org/markup-compatibility/2006">
              <mc:Choice xmlns:v="urn:schemas-microsoft-com:vml" Requires="v">
                <p:oleObj spid="_x0000_s268354" name="Equazione" r:id="rId5" imgW="825480" imgH="203040" progId="Equation.3">
                  <p:embed/>
                </p:oleObj>
              </mc:Choice>
              <mc:Fallback>
                <p:oleObj name="Equazione" r:id="rId5" imgW="82548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6005512"/>
                        <a:ext cx="1600200" cy="3949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5181600" y="6005512"/>
          <a:ext cx="960437" cy="395288"/>
        </p:xfrm>
        <a:graphic>
          <a:graphicData uri="http://schemas.openxmlformats.org/presentationml/2006/ole">
            <mc:AlternateContent xmlns:mc="http://schemas.openxmlformats.org/markup-compatibility/2006">
              <mc:Choice xmlns:v="urn:schemas-microsoft-com:vml" Requires="v">
                <p:oleObj spid="_x0000_s268355" name="Equazione" r:id="rId7" imgW="495000" imgH="203040" progId="Equation.3">
                  <p:embed/>
                </p:oleObj>
              </mc:Choice>
              <mc:Fallback>
                <p:oleObj name="Equazione" r:id="rId7" imgW="49500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6005512"/>
                        <a:ext cx="960437" cy="3952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ttangolo 8"/>
          <p:cNvSpPr/>
          <p:nvPr/>
        </p:nvSpPr>
        <p:spPr>
          <a:xfrm>
            <a:off x="1752600" y="5472112"/>
            <a:ext cx="4343400" cy="369332"/>
          </a:xfrm>
          <a:prstGeom prst="rect">
            <a:avLst/>
          </a:prstGeom>
        </p:spPr>
        <p:txBody>
          <a:bodyPr wrap="square">
            <a:spAutoFit/>
          </a:bodyPr>
          <a:lstStyle/>
          <a:p>
            <a:pPr algn="ctr"/>
            <a:r>
              <a:rPr lang="it-IT" dirty="0" smtClean="0"/>
              <a:t>Tipicamente: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2" cstate="print"/>
          <a:srcRect/>
          <a:stretch>
            <a:fillRect/>
          </a:stretch>
        </p:blipFill>
        <p:spPr bwMode="auto">
          <a:xfrm>
            <a:off x="381000" y="685800"/>
            <a:ext cx="8399463" cy="5929313"/>
          </a:xfrm>
          <a:prstGeom prst="rect">
            <a:avLst/>
          </a:prstGeom>
          <a:noFill/>
          <a:ln w="9525">
            <a:noFill/>
            <a:miter lim="800000"/>
            <a:headEnd/>
            <a:tailEnd/>
          </a:ln>
          <a:effectLst/>
        </p:spPr>
      </p:pic>
      <p:sp>
        <p:nvSpPr>
          <p:cNvPr id="5" name="CasellaDiTesto 4"/>
          <p:cNvSpPr txBox="1"/>
          <p:nvPr/>
        </p:nvSpPr>
        <p:spPr>
          <a:xfrm>
            <a:off x="1066800" y="152400"/>
            <a:ext cx="7239000" cy="369332"/>
          </a:xfrm>
          <a:prstGeom prst="rect">
            <a:avLst/>
          </a:prstGeom>
          <a:noFill/>
        </p:spPr>
        <p:txBody>
          <a:bodyPr wrap="square" rtlCol="0">
            <a:spAutoFit/>
          </a:bodyPr>
          <a:lstStyle/>
          <a:p>
            <a:pPr algn="ctr"/>
            <a:r>
              <a:rPr lang="it-IT" i="1" dirty="0" smtClean="0"/>
              <a:t>Esempio di curva di perdita a 50 Hz per lamierino a grani orientati</a:t>
            </a:r>
            <a:endParaRPr lang="it-IT" i="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57200" y="266700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Calcolo della resistenza e delle perdite</a:t>
            </a:r>
            <a:r>
              <a:rPr kumimoji="0" lang="it-IT" sz="4400" b="0" i="0" u="none" strike="noStrike" kern="1200" cap="none" spc="0" normalizeH="0" noProof="0" dirty="0" smtClean="0">
                <a:ln>
                  <a:noFill/>
                </a:ln>
                <a:solidFill>
                  <a:schemeClr val="tx1"/>
                </a:solidFill>
                <a:effectLst/>
                <a:uLnTx/>
                <a:uFillTx/>
                <a:latin typeface="+mj-lt"/>
                <a:ea typeface="+mj-ea"/>
                <a:cs typeface="+mj-cs"/>
              </a:rPr>
              <a:t> Joule</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52400"/>
            <a:ext cx="9144000" cy="369332"/>
          </a:xfrm>
          <a:prstGeom prst="rect">
            <a:avLst/>
          </a:prstGeom>
          <a:noFill/>
        </p:spPr>
        <p:txBody>
          <a:bodyPr wrap="square" rtlCol="0">
            <a:spAutoFit/>
          </a:bodyPr>
          <a:lstStyle/>
          <a:p>
            <a:r>
              <a:rPr lang="it-IT" dirty="0" smtClean="0"/>
              <a:t>Le resistenze dell’avvolgimento primario (BT) e secondario (AT) sono date da:</a:t>
            </a:r>
            <a:endParaRPr lang="it-IT" dirty="0"/>
          </a:p>
        </p:txBody>
      </p:sp>
      <p:graphicFrame>
        <p:nvGraphicFramePr>
          <p:cNvPr id="271362" name="Object 2"/>
          <p:cNvGraphicFramePr>
            <a:graphicFrameLocks noChangeAspect="1"/>
          </p:cNvGraphicFramePr>
          <p:nvPr/>
        </p:nvGraphicFramePr>
        <p:xfrm>
          <a:off x="381000" y="1035099"/>
          <a:ext cx="2025650" cy="793701"/>
        </p:xfrm>
        <a:graphic>
          <a:graphicData uri="http://schemas.openxmlformats.org/presentationml/2006/ole">
            <mc:AlternateContent xmlns:mc="http://schemas.openxmlformats.org/markup-compatibility/2006">
              <mc:Choice xmlns:v="urn:schemas-microsoft-com:vml" Requires="v">
                <p:oleObj spid="_x0000_s271489" name="Equazione" r:id="rId3" imgW="1079280" imgH="419040" progId="Equation.3">
                  <p:embed/>
                </p:oleObj>
              </mc:Choice>
              <mc:Fallback>
                <p:oleObj name="Equazione" r:id="rId3" imgW="107928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35099"/>
                        <a:ext cx="2025650" cy="79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ct 2"/>
          <p:cNvGraphicFramePr>
            <a:graphicFrameLocks noChangeAspect="1"/>
          </p:cNvGraphicFramePr>
          <p:nvPr/>
        </p:nvGraphicFramePr>
        <p:xfrm>
          <a:off x="4307171" y="1035099"/>
          <a:ext cx="2169829" cy="793701"/>
        </p:xfrm>
        <a:graphic>
          <a:graphicData uri="http://schemas.openxmlformats.org/presentationml/2006/ole">
            <mc:AlternateContent xmlns:mc="http://schemas.openxmlformats.org/markup-compatibility/2006">
              <mc:Choice xmlns:v="urn:schemas-microsoft-com:vml" Requires="v">
                <p:oleObj spid="_x0000_s271490" name="Equazione" r:id="rId5" imgW="1155600" imgH="419040" progId="Equation.3">
                  <p:embed/>
                </p:oleObj>
              </mc:Choice>
              <mc:Fallback>
                <p:oleObj name="Equazione" r:id="rId5" imgW="1155600" imgH="419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7171" y="1035099"/>
                        <a:ext cx="2169829" cy="79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CasellaDiTesto 6"/>
          <p:cNvSpPr txBox="1"/>
          <p:nvPr/>
        </p:nvSpPr>
        <p:spPr>
          <a:xfrm>
            <a:off x="0" y="1905000"/>
            <a:ext cx="9144000" cy="369332"/>
          </a:xfrm>
          <a:prstGeom prst="rect">
            <a:avLst/>
          </a:prstGeom>
          <a:noFill/>
        </p:spPr>
        <p:txBody>
          <a:bodyPr wrap="square" rtlCol="0">
            <a:spAutoFit/>
          </a:bodyPr>
          <a:lstStyle/>
          <a:p>
            <a:r>
              <a:rPr lang="it-IT" dirty="0" smtClean="0"/>
              <a:t>dove D</a:t>
            </a:r>
            <a:r>
              <a:rPr lang="it-IT" baseline="-25000" dirty="0" smtClean="0"/>
              <a:t>m1</a:t>
            </a:r>
            <a:r>
              <a:rPr lang="it-IT" dirty="0" smtClean="0"/>
              <a:t> e D</a:t>
            </a:r>
            <a:r>
              <a:rPr lang="it-IT" baseline="-25000" dirty="0" smtClean="0"/>
              <a:t>m2</a:t>
            </a:r>
            <a:r>
              <a:rPr lang="it-IT" dirty="0" smtClean="0"/>
              <a:t> sono i diametri medi dei due avvolgimenti (espressi in </a:t>
            </a:r>
            <a:r>
              <a:rPr lang="it-IT" u="sng" dirty="0" smtClean="0"/>
              <a:t>metri</a:t>
            </a:r>
            <a:r>
              <a:rPr lang="it-IT" dirty="0" smtClean="0"/>
              <a:t>):</a:t>
            </a:r>
            <a:r>
              <a:rPr lang="it-IT" baseline="-25000" dirty="0" smtClean="0"/>
              <a:t> </a:t>
            </a:r>
            <a:endParaRPr lang="it-IT" dirty="0"/>
          </a:p>
        </p:txBody>
      </p:sp>
      <p:graphicFrame>
        <p:nvGraphicFramePr>
          <p:cNvPr id="9" name="Object 2"/>
          <p:cNvGraphicFramePr>
            <a:graphicFrameLocks noChangeAspect="1"/>
          </p:cNvGraphicFramePr>
          <p:nvPr/>
        </p:nvGraphicFramePr>
        <p:xfrm>
          <a:off x="2185987" y="2209800"/>
          <a:ext cx="1646242" cy="660387"/>
        </p:xfrm>
        <a:graphic>
          <a:graphicData uri="http://schemas.openxmlformats.org/presentationml/2006/ole">
            <mc:AlternateContent xmlns:mc="http://schemas.openxmlformats.org/markup-compatibility/2006">
              <mc:Choice xmlns:v="urn:schemas-microsoft-com:vml" Requires="v">
                <p:oleObj spid="_x0000_s271491" name="Equazione" r:id="rId7" imgW="927000" imgH="368280" progId="Equation.3">
                  <p:embed/>
                </p:oleObj>
              </mc:Choice>
              <mc:Fallback>
                <p:oleObj name="Equazione" r:id="rId7" imgW="927000" imgH="3682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5987" y="2209800"/>
                        <a:ext cx="1646242" cy="6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 name="Object 2"/>
          <p:cNvGraphicFramePr>
            <a:graphicFrameLocks noChangeAspect="1"/>
          </p:cNvGraphicFramePr>
          <p:nvPr/>
        </p:nvGraphicFramePr>
        <p:xfrm>
          <a:off x="4800600" y="2209800"/>
          <a:ext cx="1736725" cy="660388"/>
        </p:xfrm>
        <a:graphic>
          <a:graphicData uri="http://schemas.openxmlformats.org/presentationml/2006/ole">
            <mc:AlternateContent xmlns:mc="http://schemas.openxmlformats.org/markup-compatibility/2006">
              <mc:Choice xmlns:v="urn:schemas-microsoft-com:vml" Requires="v">
                <p:oleObj spid="_x0000_s271492" name="Equazione" r:id="rId9" imgW="977760" imgH="368280" progId="Equation.3">
                  <p:embed/>
                </p:oleObj>
              </mc:Choice>
              <mc:Fallback>
                <p:oleObj name="Equazione" r:id="rId9" imgW="977760" imgH="36828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2209800"/>
                        <a:ext cx="1736725" cy="6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 name="CasellaDiTesto 10"/>
          <p:cNvSpPr txBox="1"/>
          <p:nvPr/>
        </p:nvSpPr>
        <p:spPr>
          <a:xfrm>
            <a:off x="0" y="2819400"/>
            <a:ext cx="9144000" cy="646331"/>
          </a:xfrm>
          <a:prstGeom prst="rect">
            <a:avLst/>
          </a:prstGeom>
          <a:noFill/>
        </p:spPr>
        <p:txBody>
          <a:bodyPr wrap="square" rtlCol="0">
            <a:spAutoFit/>
          </a:bodyPr>
          <a:lstStyle/>
          <a:p>
            <a:r>
              <a:rPr lang="it-IT" dirty="0" smtClean="0"/>
              <a:t>e S</a:t>
            </a:r>
            <a:r>
              <a:rPr lang="it-IT" baseline="-25000" dirty="0" smtClean="0"/>
              <a:t>p1</a:t>
            </a:r>
            <a:r>
              <a:rPr lang="it-IT" dirty="0" smtClean="0"/>
              <a:t> e S</a:t>
            </a:r>
            <a:r>
              <a:rPr lang="it-IT" baseline="-25000" dirty="0" smtClean="0"/>
              <a:t>p2</a:t>
            </a:r>
            <a:r>
              <a:rPr lang="it-IT" dirty="0" smtClean="0"/>
              <a:t> le sezioni di spira di primario e secondario (i diametri </a:t>
            </a:r>
            <a:r>
              <a:rPr lang="it-IT" dirty="0" err="1" smtClean="0"/>
              <a:t>int</a:t>
            </a:r>
            <a:r>
              <a:rPr lang="it-IT" dirty="0" smtClean="0"/>
              <a:t> ed </a:t>
            </a:r>
            <a:r>
              <a:rPr lang="it-IT" dirty="0" err="1" smtClean="0"/>
              <a:t>ext</a:t>
            </a:r>
            <a:r>
              <a:rPr lang="it-IT" dirty="0" smtClean="0"/>
              <a:t> sono noti dal dimensionamento).</a:t>
            </a:r>
          </a:p>
        </p:txBody>
      </p:sp>
      <p:sp>
        <p:nvSpPr>
          <p:cNvPr id="12" name="CasellaDiTesto 11"/>
          <p:cNvSpPr txBox="1"/>
          <p:nvPr/>
        </p:nvSpPr>
        <p:spPr>
          <a:xfrm>
            <a:off x="0" y="3429000"/>
            <a:ext cx="9144000" cy="369332"/>
          </a:xfrm>
          <a:prstGeom prst="rect">
            <a:avLst/>
          </a:prstGeom>
          <a:noFill/>
        </p:spPr>
        <p:txBody>
          <a:bodyPr wrap="square" rtlCol="0">
            <a:spAutoFit/>
          </a:bodyPr>
          <a:lstStyle/>
          <a:p>
            <a:r>
              <a:rPr lang="it-IT" dirty="0" smtClean="0"/>
              <a:t>Per la resistività del rame si assume: </a:t>
            </a:r>
            <a:endParaRPr lang="it-IT" dirty="0"/>
          </a:p>
        </p:txBody>
      </p:sp>
      <p:graphicFrame>
        <p:nvGraphicFramePr>
          <p:cNvPr id="13" name="Tabella 12"/>
          <p:cNvGraphicFramePr>
            <a:graphicFrameLocks noGrp="1"/>
          </p:cNvGraphicFramePr>
          <p:nvPr/>
        </p:nvGraphicFramePr>
        <p:xfrm>
          <a:off x="1600200" y="3901440"/>
          <a:ext cx="6096000" cy="1463040"/>
        </p:xfrm>
        <a:graphic>
          <a:graphicData uri="http://schemas.openxmlformats.org/drawingml/2006/table">
            <a:tbl>
              <a:tblPr firstRow="1" bandRow="1">
                <a:tableStyleId>{5C22544A-7EE6-4342-B048-85BDC9FD1C3A}</a:tableStyleId>
              </a:tblPr>
              <a:tblGrid>
                <a:gridCol w="2032000"/>
                <a:gridCol w="2032000"/>
                <a:gridCol w="2032000"/>
              </a:tblGrid>
              <a:tr h="312420">
                <a:tc>
                  <a:txBody>
                    <a:bodyPr/>
                    <a:lstStyle/>
                    <a:p>
                      <a:r>
                        <a:rPr lang="it-IT" dirty="0" smtClean="0"/>
                        <a:t>Classe termica</a:t>
                      </a:r>
                      <a:endParaRPr lang="it-IT" dirty="0"/>
                    </a:p>
                  </a:txBody>
                  <a:tcPr/>
                </a:tc>
                <a:tc>
                  <a:txBody>
                    <a:bodyPr/>
                    <a:lstStyle/>
                    <a:p>
                      <a:r>
                        <a:rPr lang="it-IT" dirty="0" smtClean="0"/>
                        <a:t>Temperatura (°C)</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latin typeface="Symbol" pitchFamily="18" charset="2"/>
                        </a:rPr>
                        <a:t>r</a:t>
                      </a:r>
                      <a:r>
                        <a:rPr lang="it-IT" dirty="0" smtClean="0"/>
                        <a:t> (</a:t>
                      </a:r>
                      <a:r>
                        <a:rPr lang="it-IT" dirty="0" smtClean="0">
                          <a:latin typeface="Symbol" pitchFamily="18" charset="2"/>
                        </a:rPr>
                        <a:t>W</a:t>
                      </a:r>
                      <a:r>
                        <a:rPr lang="it-IT" dirty="0" smtClean="0"/>
                        <a:t> mm</a:t>
                      </a:r>
                      <a:r>
                        <a:rPr lang="it-IT" baseline="30000" dirty="0" smtClean="0"/>
                        <a:t>2</a:t>
                      </a:r>
                      <a:r>
                        <a:rPr lang="it-IT" dirty="0" smtClean="0"/>
                        <a:t>/m)</a:t>
                      </a:r>
                    </a:p>
                  </a:txBody>
                  <a:tcPr/>
                </a:tc>
              </a:tr>
              <a:tr h="312420">
                <a:tc>
                  <a:txBody>
                    <a:bodyPr/>
                    <a:lstStyle/>
                    <a:p>
                      <a:pPr algn="ctr"/>
                      <a:r>
                        <a:rPr lang="it-IT" dirty="0" smtClean="0"/>
                        <a:t>A</a:t>
                      </a:r>
                      <a:endParaRPr lang="it-IT" dirty="0"/>
                    </a:p>
                  </a:txBody>
                  <a:tcPr/>
                </a:tc>
                <a:tc>
                  <a:txBody>
                    <a:bodyPr/>
                    <a:lstStyle/>
                    <a:p>
                      <a:pPr algn="ctr"/>
                      <a:r>
                        <a:rPr lang="it-IT" dirty="0" smtClean="0"/>
                        <a:t>75</a:t>
                      </a:r>
                      <a:endParaRPr lang="it-IT" dirty="0"/>
                    </a:p>
                  </a:txBody>
                  <a:tcPr/>
                </a:tc>
                <a:tc>
                  <a:txBody>
                    <a:bodyPr/>
                    <a:lstStyle/>
                    <a:p>
                      <a:pPr algn="ctr"/>
                      <a:r>
                        <a:rPr lang="it-IT" dirty="0" smtClean="0"/>
                        <a:t>0.0210</a:t>
                      </a:r>
                      <a:endParaRPr lang="it-IT" dirty="0"/>
                    </a:p>
                  </a:txBody>
                  <a:tcPr/>
                </a:tc>
              </a:tr>
              <a:tr h="312420">
                <a:tc>
                  <a:txBody>
                    <a:bodyPr/>
                    <a:lstStyle/>
                    <a:p>
                      <a:pPr algn="ctr"/>
                      <a:r>
                        <a:rPr lang="it-IT" dirty="0" smtClean="0"/>
                        <a:t>B</a:t>
                      </a:r>
                      <a:endParaRPr lang="it-IT" dirty="0"/>
                    </a:p>
                  </a:txBody>
                  <a:tcPr/>
                </a:tc>
                <a:tc>
                  <a:txBody>
                    <a:bodyPr/>
                    <a:lstStyle/>
                    <a:p>
                      <a:pPr algn="ctr"/>
                      <a:r>
                        <a:rPr lang="it-IT" dirty="0" smtClean="0"/>
                        <a:t>75</a:t>
                      </a:r>
                      <a:endParaRPr lang="it-IT" dirty="0"/>
                    </a:p>
                  </a:txBody>
                  <a:tcPr/>
                </a:tc>
                <a:tc>
                  <a:txBody>
                    <a:bodyPr/>
                    <a:lstStyle/>
                    <a:p>
                      <a:pPr algn="ctr"/>
                      <a:r>
                        <a:rPr lang="it-IT" dirty="0" smtClean="0"/>
                        <a:t>0.0210</a:t>
                      </a:r>
                      <a:endParaRPr lang="it-IT" dirty="0"/>
                    </a:p>
                  </a:txBody>
                  <a:tcPr/>
                </a:tc>
              </a:tr>
              <a:tr h="312420">
                <a:tc>
                  <a:txBody>
                    <a:bodyPr/>
                    <a:lstStyle/>
                    <a:p>
                      <a:pPr algn="ctr"/>
                      <a:r>
                        <a:rPr lang="it-IT" dirty="0" smtClean="0"/>
                        <a:t>F</a:t>
                      </a:r>
                      <a:endParaRPr lang="it-IT" dirty="0"/>
                    </a:p>
                  </a:txBody>
                  <a:tcPr/>
                </a:tc>
                <a:tc>
                  <a:txBody>
                    <a:bodyPr/>
                    <a:lstStyle/>
                    <a:p>
                      <a:pPr algn="ctr"/>
                      <a:r>
                        <a:rPr lang="it-IT" dirty="0" smtClean="0"/>
                        <a:t>115</a:t>
                      </a:r>
                      <a:endParaRPr lang="it-IT" dirty="0"/>
                    </a:p>
                  </a:txBody>
                  <a:tcPr/>
                </a:tc>
                <a:tc>
                  <a:txBody>
                    <a:bodyPr/>
                    <a:lstStyle/>
                    <a:p>
                      <a:pPr algn="ctr"/>
                      <a:r>
                        <a:rPr lang="it-IT" dirty="0" smtClean="0"/>
                        <a:t>0.0238</a:t>
                      </a:r>
                      <a:endParaRPr lang="it-IT" dirty="0"/>
                    </a:p>
                  </a:txBody>
                  <a:tcPr/>
                </a:tc>
              </a:tr>
            </a:tbl>
          </a:graphicData>
        </a:graphic>
      </p:graphicFrame>
      <p:sp>
        <p:nvSpPr>
          <p:cNvPr id="14" name="Rettangolo 13"/>
          <p:cNvSpPr/>
          <p:nvPr/>
        </p:nvSpPr>
        <p:spPr>
          <a:xfrm>
            <a:off x="0" y="5562600"/>
            <a:ext cx="9144000" cy="1200329"/>
          </a:xfrm>
          <a:prstGeom prst="rect">
            <a:avLst/>
          </a:prstGeom>
        </p:spPr>
        <p:txBody>
          <a:bodyPr wrap="square">
            <a:spAutoFit/>
          </a:bodyPr>
          <a:lstStyle/>
          <a:p>
            <a:r>
              <a:rPr lang="it-IT" dirty="0" smtClean="0"/>
              <a:t>I coefficienti k</a:t>
            </a:r>
            <a:r>
              <a:rPr lang="it-IT" baseline="-25000" dirty="0" smtClean="0"/>
              <a:t>1</a:t>
            </a:r>
            <a:r>
              <a:rPr lang="it-IT" dirty="0" smtClean="0"/>
              <a:t> e k</a:t>
            </a:r>
            <a:r>
              <a:rPr lang="it-IT" baseline="-25000" dirty="0" smtClean="0"/>
              <a:t>2</a:t>
            </a:r>
            <a:r>
              <a:rPr lang="it-IT" dirty="0" smtClean="0"/>
              <a:t> sono i coefficienti di maggiorazione delle resistenze in corrente continua per tener conto degli effetti di addensamento di corrente nei singoli conduttori.</a:t>
            </a:r>
          </a:p>
          <a:p>
            <a:r>
              <a:rPr lang="it-IT" dirty="0" smtClean="0"/>
              <a:t>Il metodo per ricavare tali coefficienti in base a considerazioni fisiche verrà visto trattando delle macchine asincrone.</a:t>
            </a:r>
            <a:endParaRPr lang="it-IT" dirty="0"/>
          </a:p>
        </p:txBody>
      </p:sp>
      <p:sp>
        <p:nvSpPr>
          <p:cNvPr id="15" name="Parentesi graffa aperta 14"/>
          <p:cNvSpPr/>
          <p:nvPr/>
        </p:nvSpPr>
        <p:spPr>
          <a:xfrm rot="5400000">
            <a:off x="1409700" y="266700"/>
            <a:ext cx="152400" cy="1295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271367" name="Object 7"/>
          <p:cNvGraphicFramePr>
            <a:graphicFrameLocks noChangeAspect="1"/>
          </p:cNvGraphicFramePr>
          <p:nvPr/>
        </p:nvGraphicFramePr>
        <p:xfrm>
          <a:off x="1295400" y="457200"/>
          <a:ext cx="423582" cy="400050"/>
        </p:xfrm>
        <a:graphic>
          <a:graphicData uri="http://schemas.openxmlformats.org/presentationml/2006/ole">
            <mc:AlternateContent xmlns:mc="http://schemas.openxmlformats.org/markup-compatibility/2006">
              <mc:Choice xmlns:v="urn:schemas-microsoft-com:vml" Requires="v">
                <p:oleObj spid="_x0000_s271493" name="Equazione" r:id="rId11" imgW="228600" imgH="215640" progId="Equation.3">
                  <p:embed/>
                </p:oleObj>
              </mc:Choice>
              <mc:Fallback>
                <p:oleObj name="Equazione" r:id="rId11" imgW="228600" imgH="21564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457200"/>
                        <a:ext cx="42358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Parentesi graffa aperta 16"/>
          <p:cNvSpPr/>
          <p:nvPr/>
        </p:nvSpPr>
        <p:spPr>
          <a:xfrm rot="5400000">
            <a:off x="5412071" y="266700"/>
            <a:ext cx="152400" cy="1295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18" name="Object 7"/>
          <p:cNvGraphicFramePr>
            <a:graphicFrameLocks noChangeAspect="1"/>
          </p:cNvGraphicFramePr>
          <p:nvPr/>
        </p:nvGraphicFramePr>
        <p:xfrm>
          <a:off x="5286659" y="457200"/>
          <a:ext cx="447675" cy="400050"/>
        </p:xfrm>
        <a:graphic>
          <a:graphicData uri="http://schemas.openxmlformats.org/presentationml/2006/ole">
            <mc:AlternateContent xmlns:mc="http://schemas.openxmlformats.org/markup-compatibility/2006">
              <mc:Choice xmlns:v="urn:schemas-microsoft-com:vml" Requires="v">
                <p:oleObj spid="_x0000_s271494" name="Equazione" r:id="rId13" imgW="241200" imgH="215640" progId="Equation.3">
                  <p:embed/>
                </p:oleObj>
              </mc:Choice>
              <mc:Fallback>
                <p:oleObj name="Equazione" r:id="rId13" imgW="241200" imgH="21564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6659" y="457200"/>
                        <a:ext cx="447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CasellaDiTesto 18"/>
          <p:cNvSpPr txBox="1"/>
          <p:nvPr/>
        </p:nvSpPr>
        <p:spPr>
          <a:xfrm>
            <a:off x="2590800" y="1143000"/>
            <a:ext cx="471650" cy="369332"/>
          </a:xfrm>
          <a:prstGeom prst="rect">
            <a:avLst/>
          </a:prstGeom>
          <a:noFill/>
        </p:spPr>
        <p:txBody>
          <a:bodyPr wrap="square" rtlCol="0">
            <a:spAutoFit/>
          </a:bodyPr>
          <a:lstStyle/>
          <a:p>
            <a:r>
              <a:rPr lang="it-IT" dirty="0" smtClean="0"/>
              <a:t>(1)</a:t>
            </a:r>
            <a:endParaRPr lang="it-IT" dirty="0"/>
          </a:p>
        </p:txBody>
      </p:sp>
      <p:sp>
        <p:nvSpPr>
          <p:cNvPr id="20" name="CasellaDiTesto 19"/>
          <p:cNvSpPr txBox="1"/>
          <p:nvPr/>
        </p:nvSpPr>
        <p:spPr>
          <a:xfrm>
            <a:off x="6781800" y="1143000"/>
            <a:ext cx="471650" cy="369332"/>
          </a:xfrm>
          <a:prstGeom prst="rect">
            <a:avLst/>
          </a:prstGeom>
          <a:noFill/>
        </p:spPr>
        <p:txBody>
          <a:bodyPr wrap="square" rtlCol="0">
            <a:spAutoFit/>
          </a:bodyPr>
          <a:lstStyle/>
          <a:p>
            <a:r>
              <a:rPr lang="it-IT" dirty="0" smtClean="0"/>
              <a:t>(2)</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r>
              <a:rPr lang="it-IT" dirty="0" smtClean="0"/>
              <a:t>Qui ricordiamo solo le formule di calcolo.</a:t>
            </a:r>
            <a:endParaRPr lang="it-IT" dirty="0"/>
          </a:p>
        </p:txBody>
      </p:sp>
      <p:sp>
        <p:nvSpPr>
          <p:cNvPr id="6" name="Rettangolo 5"/>
          <p:cNvSpPr/>
          <p:nvPr/>
        </p:nvSpPr>
        <p:spPr>
          <a:xfrm>
            <a:off x="3352800" y="381000"/>
            <a:ext cx="5791200" cy="1477328"/>
          </a:xfrm>
          <a:prstGeom prst="rect">
            <a:avLst/>
          </a:prstGeom>
        </p:spPr>
        <p:txBody>
          <a:bodyPr wrap="square">
            <a:spAutoFit/>
          </a:bodyPr>
          <a:lstStyle/>
          <a:p>
            <a:r>
              <a:rPr lang="it-IT" dirty="0" smtClean="0"/>
              <a:t>Supponiamo che l’avvolgimento (BT o AT) abbia altezza </a:t>
            </a:r>
            <a:r>
              <a:rPr lang="it-IT" i="1" dirty="0" smtClean="0"/>
              <a:t>h </a:t>
            </a:r>
            <a:r>
              <a:rPr lang="it-IT" dirty="0" smtClean="0"/>
              <a:t>(espressa in cm) e sia composto  da </a:t>
            </a:r>
            <a:r>
              <a:rPr lang="it-IT" i="1" dirty="0" smtClean="0"/>
              <a:t>m</a:t>
            </a:r>
            <a:r>
              <a:rPr lang="it-IT" dirty="0" smtClean="0"/>
              <a:t> strati ognuno formato da </a:t>
            </a:r>
            <a:r>
              <a:rPr lang="it-IT" i="1" dirty="0" smtClean="0"/>
              <a:t>n</a:t>
            </a:r>
            <a:r>
              <a:rPr lang="it-IT" dirty="0" smtClean="0"/>
              <a:t> conduttori sovrapposti. Non è rilevante se il collegamento dei conduttori sia in serie o in parallelo.</a:t>
            </a:r>
          </a:p>
          <a:p>
            <a:r>
              <a:rPr lang="it-IT" dirty="0" smtClean="0"/>
              <a:t>Il coefficiente </a:t>
            </a:r>
            <a:r>
              <a:rPr lang="it-IT" i="1" dirty="0" smtClean="0"/>
              <a:t>k</a:t>
            </a:r>
            <a:r>
              <a:rPr lang="it-IT" dirty="0" smtClean="0"/>
              <a:t> sarà dato da:</a:t>
            </a:r>
            <a:endParaRPr lang="it-IT" dirty="0"/>
          </a:p>
        </p:txBody>
      </p:sp>
      <p:graphicFrame>
        <p:nvGraphicFramePr>
          <p:cNvPr id="272387" name="Object 2"/>
          <p:cNvGraphicFramePr>
            <a:graphicFrameLocks noChangeAspect="1"/>
          </p:cNvGraphicFramePr>
          <p:nvPr/>
        </p:nvGraphicFramePr>
        <p:xfrm>
          <a:off x="4953000" y="1828800"/>
          <a:ext cx="1916113" cy="706438"/>
        </p:xfrm>
        <a:graphic>
          <a:graphicData uri="http://schemas.openxmlformats.org/presentationml/2006/ole">
            <mc:AlternateContent xmlns:mc="http://schemas.openxmlformats.org/markup-compatibility/2006">
              <mc:Choice xmlns:v="urn:schemas-microsoft-com:vml" Requires="v">
                <p:oleObj spid="_x0000_s272473" name="Equazione" r:id="rId4" imgW="1079280" imgH="393480" progId="Equation.3">
                  <p:embed/>
                </p:oleObj>
              </mc:Choice>
              <mc:Fallback>
                <p:oleObj name="Equazione" r:id="rId4" imgW="107928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828800"/>
                        <a:ext cx="1916113" cy="7064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ttangolo 7"/>
          <p:cNvSpPr/>
          <p:nvPr/>
        </p:nvSpPr>
        <p:spPr>
          <a:xfrm>
            <a:off x="3352800" y="2514600"/>
            <a:ext cx="5791200" cy="646331"/>
          </a:xfrm>
          <a:prstGeom prst="rect">
            <a:avLst/>
          </a:prstGeom>
        </p:spPr>
        <p:txBody>
          <a:bodyPr wrap="square">
            <a:spAutoFit/>
          </a:bodyPr>
          <a:lstStyle/>
          <a:p>
            <a:r>
              <a:rPr lang="it-IT" dirty="0" smtClean="0"/>
              <a:t>dove per i </a:t>
            </a:r>
            <a:r>
              <a:rPr lang="it-IT" u="sng" dirty="0" smtClean="0"/>
              <a:t>conduttori in piattina</a:t>
            </a:r>
            <a:r>
              <a:rPr lang="it-IT" dirty="0" smtClean="0"/>
              <a:t> il coefficiente </a:t>
            </a:r>
            <a:r>
              <a:rPr lang="it-IT" dirty="0" smtClean="0">
                <a:latin typeface="Symbol" pitchFamily="18" charset="2"/>
              </a:rPr>
              <a:t>x</a:t>
            </a:r>
            <a:r>
              <a:rPr lang="it-IT" dirty="0" smtClean="0"/>
              <a:t> è detto “altezza ridotta” di piattina ed è pari a:</a:t>
            </a:r>
            <a:endParaRPr lang="it-IT" dirty="0"/>
          </a:p>
        </p:txBody>
      </p:sp>
      <p:graphicFrame>
        <p:nvGraphicFramePr>
          <p:cNvPr id="10" name="Object 2"/>
          <p:cNvGraphicFramePr>
            <a:graphicFrameLocks noChangeAspect="1"/>
          </p:cNvGraphicFramePr>
          <p:nvPr/>
        </p:nvGraphicFramePr>
        <p:xfrm>
          <a:off x="5257800" y="3200400"/>
          <a:ext cx="1576387" cy="776288"/>
        </p:xfrm>
        <a:graphic>
          <a:graphicData uri="http://schemas.openxmlformats.org/presentationml/2006/ole">
            <mc:AlternateContent xmlns:mc="http://schemas.openxmlformats.org/markup-compatibility/2006">
              <mc:Choice xmlns:v="urn:schemas-microsoft-com:vml" Requires="v">
                <p:oleObj spid="_x0000_s272474" name="Equazione" r:id="rId6" imgW="888840" imgH="431640" progId="Equation.3">
                  <p:embed/>
                </p:oleObj>
              </mc:Choice>
              <mc:Fallback>
                <p:oleObj name="Equazione" r:id="rId6" imgW="888840" imgH="43164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200400"/>
                        <a:ext cx="1576387" cy="7762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2390" name="Picture 6"/>
          <p:cNvPicPr>
            <a:picLocks noChangeAspect="1" noChangeArrowheads="1"/>
          </p:cNvPicPr>
          <p:nvPr/>
        </p:nvPicPr>
        <p:blipFill>
          <a:blip r:embed="rId8" cstate="print"/>
          <a:srcRect/>
          <a:stretch>
            <a:fillRect/>
          </a:stretch>
        </p:blipFill>
        <p:spPr bwMode="auto">
          <a:xfrm>
            <a:off x="152401" y="259400"/>
            <a:ext cx="2819400" cy="3585525"/>
          </a:xfrm>
          <a:prstGeom prst="rect">
            <a:avLst/>
          </a:prstGeom>
          <a:noFill/>
          <a:ln w="9525">
            <a:noFill/>
            <a:miter lim="800000"/>
            <a:headEnd/>
            <a:tailEnd/>
          </a:ln>
          <a:effectLst/>
        </p:spPr>
      </p:pic>
      <p:sp>
        <p:nvSpPr>
          <p:cNvPr id="12" name="Rettangolo 11"/>
          <p:cNvSpPr/>
          <p:nvPr/>
        </p:nvSpPr>
        <p:spPr>
          <a:xfrm>
            <a:off x="152400" y="3962400"/>
            <a:ext cx="8991600" cy="646331"/>
          </a:xfrm>
          <a:prstGeom prst="rect">
            <a:avLst/>
          </a:prstGeom>
        </p:spPr>
        <p:txBody>
          <a:bodyPr wrap="square">
            <a:spAutoFit/>
          </a:bodyPr>
          <a:lstStyle/>
          <a:p>
            <a:r>
              <a:rPr lang="it-IT" dirty="0" smtClean="0"/>
              <a:t>dove: </a:t>
            </a:r>
            <a:r>
              <a:rPr lang="it-IT" i="1" dirty="0" smtClean="0"/>
              <a:t>a</a:t>
            </a:r>
            <a:r>
              <a:rPr lang="it-IT" dirty="0" smtClean="0"/>
              <a:t> , </a:t>
            </a:r>
            <a:r>
              <a:rPr lang="it-IT" i="1" dirty="0" smtClean="0"/>
              <a:t>b</a:t>
            </a:r>
            <a:r>
              <a:rPr lang="it-IT" dirty="0" smtClean="0"/>
              <a:t> sono le dimensioni del conduttore nudo (in orizzontale e verticale rispettivamente), </a:t>
            </a:r>
            <a:r>
              <a:rPr lang="it-IT" u="sng" dirty="0" smtClean="0"/>
              <a:t>espresse in cm</a:t>
            </a:r>
            <a:r>
              <a:rPr lang="it-IT" dirty="0" smtClean="0"/>
              <a:t>, e </a:t>
            </a:r>
            <a:r>
              <a:rPr lang="it-IT" dirty="0" smtClean="0">
                <a:latin typeface="Symbol" pitchFamily="18" charset="2"/>
              </a:rPr>
              <a:t>w=2p</a:t>
            </a:r>
            <a:r>
              <a:rPr lang="it-IT" dirty="0" smtClean="0">
                <a:latin typeface="Arial" pitchFamily="34" charset="0"/>
                <a:cs typeface="Arial" pitchFamily="34" charset="0"/>
              </a:rPr>
              <a:t>f.</a:t>
            </a:r>
            <a:endParaRPr lang="it-IT" dirty="0"/>
          </a:p>
        </p:txBody>
      </p:sp>
      <p:sp>
        <p:nvSpPr>
          <p:cNvPr id="13" name="Rettangolo 12"/>
          <p:cNvSpPr/>
          <p:nvPr/>
        </p:nvSpPr>
        <p:spPr>
          <a:xfrm>
            <a:off x="152400" y="4583668"/>
            <a:ext cx="8991600" cy="369332"/>
          </a:xfrm>
          <a:prstGeom prst="rect">
            <a:avLst/>
          </a:prstGeom>
        </p:spPr>
        <p:txBody>
          <a:bodyPr wrap="square">
            <a:spAutoFit/>
          </a:bodyPr>
          <a:lstStyle/>
          <a:p>
            <a:r>
              <a:rPr lang="it-IT" dirty="0" smtClean="0"/>
              <a:t>In particolare, per piattine in rame a 75°C (classe A e B), </a:t>
            </a:r>
            <a:r>
              <a:rPr lang="it-IT" i="1" dirty="0" smtClean="0">
                <a:latin typeface="Symbol" pitchFamily="18" charset="2"/>
              </a:rPr>
              <a:t>x</a:t>
            </a:r>
            <a:r>
              <a:rPr lang="it-IT" dirty="0" smtClean="0"/>
              <a:t> vale:</a:t>
            </a:r>
            <a:endParaRPr lang="it-IT" dirty="0"/>
          </a:p>
        </p:txBody>
      </p:sp>
      <p:graphicFrame>
        <p:nvGraphicFramePr>
          <p:cNvPr id="14" name="Object 2"/>
          <p:cNvGraphicFramePr>
            <a:graphicFrameLocks noChangeAspect="1"/>
          </p:cNvGraphicFramePr>
          <p:nvPr/>
        </p:nvGraphicFramePr>
        <p:xfrm>
          <a:off x="228600" y="4953000"/>
          <a:ext cx="2319338" cy="730250"/>
        </p:xfrm>
        <a:graphic>
          <a:graphicData uri="http://schemas.openxmlformats.org/presentationml/2006/ole">
            <mc:AlternateContent xmlns:mc="http://schemas.openxmlformats.org/markup-compatibility/2006">
              <mc:Choice xmlns:v="urn:schemas-microsoft-com:vml" Requires="v">
                <p:oleObj spid="_x0000_s272475" name="Equazione" r:id="rId9" imgW="1307880" imgH="406080" progId="Equation.3">
                  <p:embed/>
                </p:oleObj>
              </mc:Choice>
              <mc:Fallback>
                <p:oleObj name="Equazione" r:id="rId9" imgW="1307880" imgH="4060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4953000"/>
                        <a:ext cx="23193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ttangolo 14"/>
          <p:cNvSpPr/>
          <p:nvPr/>
        </p:nvSpPr>
        <p:spPr>
          <a:xfrm>
            <a:off x="2743200" y="5181600"/>
            <a:ext cx="8991600" cy="369332"/>
          </a:xfrm>
          <a:prstGeom prst="rect">
            <a:avLst/>
          </a:prstGeom>
        </p:spPr>
        <p:txBody>
          <a:bodyPr wrap="square">
            <a:spAutoFit/>
          </a:bodyPr>
          <a:lstStyle/>
          <a:p>
            <a:r>
              <a:rPr lang="it-IT" dirty="0" smtClean="0"/>
              <a:t>e con frequenza f = 50 Hz:</a:t>
            </a:r>
            <a:endParaRPr lang="it-IT" dirty="0"/>
          </a:p>
        </p:txBody>
      </p:sp>
      <p:graphicFrame>
        <p:nvGraphicFramePr>
          <p:cNvPr id="16" name="Object 2"/>
          <p:cNvGraphicFramePr>
            <a:graphicFrameLocks noChangeAspect="1"/>
          </p:cNvGraphicFramePr>
          <p:nvPr/>
        </p:nvGraphicFramePr>
        <p:xfrm>
          <a:off x="5715000" y="5029200"/>
          <a:ext cx="2522538" cy="730250"/>
        </p:xfrm>
        <a:graphic>
          <a:graphicData uri="http://schemas.openxmlformats.org/presentationml/2006/ole">
            <mc:AlternateContent xmlns:mc="http://schemas.openxmlformats.org/markup-compatibility/2006">
              <mc:Choice xmlns:v="urn:schemas-microsoft-com:vml" Requires="v">
                <p:oleObj spid="_x0000_s272476" name="Equazione" r:id="rId11" imgW="1422360" imgH="406080" progId="Equation.3">
                  <p:embed/>
                </p:oleObj>
              </mc:Choice>
              <mc:Fallback>
                <p:oleObj name="Equazione" r:id="rId11" imgW="1422360" imgH="40608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5029200"/>
                        <a:ext cx="2522538" cy="7302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ttangolo 16"/>
          <p:cNvSpPr/>
          <p:nvPr/>
        </p:nvSpPr>
        <p:spPr>
          <a:xfrm>
            <a:off x="0" y="5791200"/>
            <a:ext cx="8991600" cy="646331"/>
          </a:xfrm>
          <a:prstGeom prst="rect">
            <a:avLst/>
          </a:prstGeom>
        </p:spPr>
        <p:txBody>
          <a:bodyPr wrap="square">
            <a:spAutoFit/>
          </a:bodyPr>
          <a:lstStyle/>
          <a:p>
            <a:r>
              <a:rPr lang="it-IT" dirty="0" smtClean="0"/>
              <a:t>Si giustifica quindi il nome di “altezza ridotta”: infatti </a:t>
            </a:r>
            <a:r>
              <a:rPr lang="it-IT" i="1" dirty="0" err="1" smtClean="0"/>
              <a:t>nb</a:t>
            </a:r>
            <a:r>
              <a:rPr lang="it-IT" dirty="0" smtClean="0"/>
              <a:t>&lt;</a:t>
            </a:r>
            <a:r>
              <a:rPr lang="it-IT" i="1" dirty="0" smtClean="0"/>
              <a:t>h</a:t>
            </a:r>
            <a:r>
              <a:rPr lang="it-IT" dirty="0" smtClean="0"/>
              <a:t> (</a:t>
            </a:r>
            <a:r>
              <a:rPr lang="it-IT" i="1" dirty="0" smtClean="0"/>
              <a:t>b</a:t>
            </a:r>
            <a:r>
              <a:rPr lang="it-IT" dirty="0" smtClean="0"/>
              <a:t> essendo l’altezza del conduttore nudo) e quindi si ha che </a:t>
            </a:r>
            <a:r>
              <a:rPr lang="it-IT" dirty="0" err="1" smtClean="0">
                <a:latin typeface="Symbol" pitchFamily="18" charset="2"/>
              </a:rPr>
              <a:t>x</a:t>
            </a:r>
            <a:r>
              <a:rPr lang="it-IT" baseline="-25000" dirty="0" err="1" smtClean="0"/>
              <a:t>Cu</a:t>
            </a:r>
            <a:r>
              <a:rPr lang="it-IT" baseline="-25000" dirty="0" smtClean="0"/>
              <a:t>,75°C,50HZ</a:t>
            </a:r>
            <a:r>
              <a:rPr lang="it-IT" dirty="0" smtClean="0"/>
              <a:t>  è sempre minore dell’altezza fisica del conduttore (</a:t>
            </a:r>
            <a:r>
              <a:rPr lang="it-IT" i="1" dirty="0" smtClean="0"/>
              <a:t>a</a:t>
            </a:r>
            <a:r>
              <a:rPr lang="it-IT" dirty="0" smtClean="0"/>
              <a:t>). </a:t>
            </a:r>
            <a:endParaRPr lang="it-IT" dirty="0"/>
          </a:p>
        </p:txBody>
      </p:sp>
      <p:sp>
        <p:nvSpPr>
          <p:cNvPr id="19" name="CasellaDiTesto 18"/>
          <p:cNvSpPr txBox="1"/>
          <p:nvPr/>
        </p:nvSpPr>
        <p:spPr>
          <a:xfrm>
            <a:off x="6995950" y="1969532"/>
            <a:ext cx="471650" cy="369332"/>
          </a:xfrm>
          <a:prstGeom prst="rect">
            <a:avLst/>
          </a:prstGeom>
          <a:noFill/>
        </p:spPr>
        <p:txBody>
          <a:bodyPr wrap="square" rtlCol="0">
            <a:spAutoFit/>
          </a:bodyPr>
          <a:lstStyle/>
          <a:p>
            <a:r>
              <a:rPr lang="it-IT" dirty="0" smtClean="0"/>
              <a:t>(3)</a:t>
            </a:r>
            <a:endParaRPr lang="it-IT" dirty="0"/>
          </a:p>
        </p:txBody>
      </p:sp>
      <p:sp>
        <p:nvSpPr>
          <p:cNvPr id="20" name="CasellaDiTesto 19"/>
          <p:cNvSpPr txBox="1"/>
          <p:nvPr/>
        </p:nvSpPr>
        <p:spPr>
          <a:xfrm>
            <a:off x="7010400" y="3429000"/>
            <a:ext cx="471650" cy="369332"/>
          </a:xfrm>
          <a:prstGeom prst="rect">
            <a:avLst/>
          </a:prstGeom>
          <a:noFill/>
        </p:spPr>
        <p:txBody>
          <a:bodyPr wrap="square" rtlCol="0">
            <a:spAutoFit/>
          </a:bodyPr>
          <a:lstStyle/>
          <a:p>
            <a:r>
              <a:rPr lang="it-IT" dirty="0" smtClean="0"/>
              <a:t>(4)</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r>
              <a:rPr lang="it-IT" dirty="0" smtClean="0"/>
              <a:t>Nel caso di avvolgimento in filo tondo con diametro </a:t>
            </a:r>
            <a:r>
              <a:rPr lang="it-IT" i="1" dirty="0" smtClean="0"/>
              <a:t>d</a:t>
            </a:r>
            <a:r>
              <a:rPr lang="it-IT" dirty="0" smtClean="0"/>
              <a:t>, valgono sempre le (3) e (4) ove si ponga:</a:t>
            </a:r>
            <a:endParaRPr lang="it-IT" dirty="0"/>
          </a:p>
        </p:txBody>
      </p:sp>
      <p:graphicFrame>
        <p:nvGraphicFramePr>
          <p:cNvPr id="273410" name="Object 2"/>
          <p:cNvGraphicFramePr>
            <a:graphicFrameLocks noChangeAspect="1"/>
          </p:cNvGraphicFramePr>
          <p:nvPr/>
        </p:nvGraphicFramePr>
        <p:xfrm>
          <a:off x="3505200" y="381000"/>
          <a:ext cx="1531938" cy="776288"/>
        </p:xfrm>
        <a:graphic>
          <a:graphicData uri="http://schemas.openxmlformats.org/presentationml/2006/ole">
            <mc:AlternateContent xmlns:mc="http://schemas.openxmlformats.org/markup-compatibility/2006">
              <mc:Choice xmlns:v="urn:schemas-microsoft-com:vml" Requires="v">
                <p:oleObj spid="_x0000_s273452" name="Equazione" r:id="rId3" imgW="863280" imgH="431640" progId="Equation.3">
                  <p:embed/>
                </p:oleObj>
              </mc:Choice>
              <mc:Fallback>
                <p:oleObj name="Equazione" r:id="rId3" imgW="86328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81000"/>
                        <a:ext cx="1531938" cy="7762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p:cNvSpPr/>
          <p:nvPr/>
        </p:nvSpPr>
        <p:spPr>
          <a:xfrm>
            <a:off x="0" y="1219200"/>
            <a:ext cx="9144000" cy="369332"/>
          </a:xfrm>
          <a:prstGeom prst="rect">
            <a:avLst/>
          </a:prstGeom>
        </p:spPr>
        <p:txBody>
          <a:bodyPr wrap="square">
            <a:spAutoFit/>
          </a:bodyPr>
          <a:lstStyle/>
          <a:p>
            <a:r>
              <a:rPr lang="it-IT" dirty="0" smtClean="0"/>
              <a:t>cioè si confonde il conduttore tondo con uno quadrato di pari sezione.</a:t>
            </a:r>
            <a:endParaRPr lang="it-IT" dirty="0"/>
          </a:p>
        </p:txBody>
      </p:sp>
      <p:sp>
        <p:nvSpPr>
          <p:cNvPr id="7" name="Rettangolo 6"/>
          <p:cNvSpPr/>
          <p:nvPr/>
        </p:nvSpPr>
        <p:spPr>
          <a:xfrm>
            <a:off x="0" y="1600200"/>
            <a:ext cx="9144000" cy="646331"/>
          </a:xfrm>
          <a:prstGeom prst="rect">
            <a:avLst/>
          </a:prstGeom>
        </p:spPr>
        <p:txBody>
          <a:bodyPr wrap="square">
            <a:spAutoFit/>
          </a:bodyPr>
          <a:lstStyle/>
          <a:p>
            <a:r>
              <a:rPr lang="it-IT" dirty="0" smtClean="0"/>
              <a:t>Si nota che per diametri di filo minori di 3.5 mm, non è necessario calcolare </a:t>
            </a:r>
            <a:r>
              <a:rPr lang="it-IT" i="1" dirty="0" smtClean="0"/>
              <a:t>k</a:t>
            </a:r>
            <a:r>
              <a:rPr lang="it-IT" dirty="0" smtClean="0"/>
              <a:t> in quanto si troverebbero valori prossimi a 1 (addensamento trascurabile).</a:t>
            </a:r>
            <a:endParaRPr lang="it-IT" dirty="0"/>
          </a:p>
        </p:txBody>
      </p:sp>
      <p:sp>
        <p:nvSpPr>
          <p:cNvPr id="8" name="Rettangolo 7"/>
          <p:cNvSpPr/>
          <p:nvPr/>
        </p:nvSpPr>
        <p:spPr>
          <a:xfrm>
            <a:off x="0" y="2209800"/>
            <a:ext cx="9144000" cy="2031325"/>
          </a:xfrm>
          <a:prstGeom prst="rect">
            <a:avLst/>
          </a:prstGeom>
        </p:spPr>
        <p:txBody>
          <a:bodyPr wrap="square">
            <a:spAutoFit/>
          </a:bodyPr>
          <a:lstStyle/>
          <a:p>
            <a:r>
              <a:rPr lang="it-IT" dirty="0" smtClean="0"/>
              <a:t>L’equazione (1) dimostra in particolare che:</a:t>
            </a:r>
          </a:p>
          <a:p>
            <a:endParaRPr lang="it-IT" dirty="0" smtClean="0"/>
          </a:p>
          <a:p>
            <a:pPr marL="361950" indent="-361950">
              <a:buFont typeface="Wingdings" pitchFamily="2" charset="2"/>
              <a:buChar char="q"/>
              <a:tabLst>
                <a:tab pos="361950" algn="l"/>
              </a:tabLst>
            </a:pPr>
            <a:r>
              <a:rPr lang="it-IT" dirty="0" smtClean="0"/>
              <a:t> è sempre opportuno disporre le piattine di costa, cioè con dimensione principale parallela alla colonna</a:t>
            </a:r>
          </a:p>
          <a:p>
            <a:pPr marL="361950" indent="-361950">
              <a:buFont typeface="Wingdings" pitchFamily="2" charset="2"/>
              <a:buChar char="q"/>
              <a:tabLst>
                <a:tab pos="361950" algn="l"/>
              </a:tabLst>
            </a:pPr>
            <a:r>
              <a:rPr lang="it-IT" dirty="0" smtClean="0"/>
              <a:t> l’addensamento di corrente è tanto maggiore quanto l’avvolgimento è ampio in senso radiale</a:t>
            </a:r>
          </a:p>
          <a:p>
            <a:pPr marL="361950" indent="-361950">
              <a:buFont typeface="Wingdings" pitchFamily="2" charset="2"/>
              <a:buChar char="q"/>
              <a:tabLst>
                <a:tab pos="361950" algn="l"/>
              </a:tabLst>
            </a:pPr>
            <a:r>
              <a:rPr lang="it-IT" dirty="0" smtClean="0"/>
              <a:t> è opportuno scegliere piattine sottili per contenere </a:t>
            </a:r>
            <a:r>
              <a:rPr lang="it-IT" dirty="0" smtClean="0">
                <a:latin typeface="Symbol" pitchFamily="18" charset="2"/>
              </a:rPr>
              <a:t>x</a:t>
            </a:r>
            <a:r>
              <a:rPr lang="it-IT" dirty="0" smtClean="0"/>
              <a:t> .</a:t>
            </a:r>
            <a:endParaRPr lang="it-IT" dirty="0"/>
          </a:p>
        </p:txBody>
      </p:sp>
      <p:sp>
        <p:nvSpPr>
          <p:cNvPr id="9" name="Rettangolo 8"/>
          <p:cNvSpPr/>
          <p:nvPr/>
        </p:nvSpPr>
        <p:spPr>
          <a:xfrm>
            <a:off x="0" y="4267200"/>
            <a:ext cx="9144000" cy="1754326"/>
          </a:xfrm>
          <a:prstGeom prst="rect">
            <a:avLst/>
          </a:prstGeom>
        </p:spPr>
        <p:txBody>
          <a:bodyPr wrap="square">
            <a:spAutoFit/>
          </a:bodyPr>
          <a:lstStyle/>
          <a:p>
            <a:r>
              <a:rPr lang="it-IT" dirty="0" smtClean="0"/>
              <a:t>In pratica:</a:t>
            </a:r>
          </a:p>
          <a:p>
            <a:endParaRPr lang="it-IT" dirty="0" smtClean="0"/>
          </a:p>
          <a:p>
            <a:pPr marL="361950" indent="-361950">
              <a:buFont typeface="Wingdings" pitchFamily="2" charset="2"/>
              <a:buChar char="q"/>
              <a:tabLst>
                <a:tab pos="361950" algn="l"/>
              </a:tabLst>
            </a:pPr>
            <a:r>
              <a:rPr lang="it-IT" dirty="0" smtClean="0"/>
              <a:t>L’altezza di piattina (</a:t>
            </a:r>
            <a:r>
              <a:rPr lang="it-IT" i="1" dirty="0" smtClean="0"/>
              <a:t>a</a:t>
            </a:r>
            <a:r>
              <a:rPr lang="it-IT" dirty="0" smtClean="0"/>
              <a:t>) è sempre da scegliere inferiore a 4 mm</a:t>
            </a:r>
          </a:p>
          <a:p>
            <a:pPr marL="361950" indent="-361950">
              <a:buFont typeface="Wingdings" pitchFamily="2" charset="2"/>
              <a:buChar char="q"/>
              <a:tabLst>
                <a:tab pos="361950" algn="l"/>
              </a:tabLst>
            </a:pPr>
            <a:r>
              <a:rPr lang="it-IT" dirty="0" smtClean="0"/>
              <a:t>E’ possibile ricorrere a spira </a:t>
            </a:r>
            <a:r>
              <a:rPr lang="it-IT" dirty="0" err="1" smtClean="0"/>
              <a:t>monoconduttore</a:t>
            </a:r>
            <a:r>
              <a:rPr lang="it-IT" dirty="0" smtClean="0"/>
              <a:t> (singola piattina per conduttore) fino a sezioni di circa 50</a:t>
            </a:r>
            <a:r>
              <a:rPr lang="it-IT" dirty="0" smtClean="0">
                <a:sym typeface="Symbol"/>
              </a:rPr>
              <a:t>55 mm</a:t>
            </a:r>
            <a:r>
              <a:rPr lang="it-IT" baseline="30000" dirty="0" smtClean="0">
                <a:sym typeface="Symbol"/>
              </a:rPr>
              <a:t>2</a:t>
            </a:r>
            <a:r>
              <a:rPr lang="it-IT" dirty="0" smtClean="0">
                <a:sym typeface="Symbol"/>
              </a:rPr>
              <a:t> (oltre serve ricorrere a piattine in parallelo).</a:t>
            </a:r>
          </a:p>
          <a:p>
            <a:pPr marL="361950" indent="-361950">
              <a:buFont typeface="Wingdings" pitchFamily="2" charset="2"/>
              <a:buChar char="q"/>
              <a:tabLst>
                <a:tab pos="361950" algn="l"/>
              </a:tabLst>
            </a:pPr>
            <a:r>
              <a:rPr lang="it-IT" dirty="0" smtClean="0">
                <a:sym typeface="Symbol"/>
              </a:rPr>
              <a:t>Normalmente il coefficiente </a:t>
            </a:r>
            <a:r>
              <a:rPr lang="it-IT" i="1" dirty="0" smtClean="0">
                <a:sym typeface="Symbol"/>
              </a:rPr>
              <a:t>k</a:t>
            </a:r>
            <a:r>
              <a:rPr lang="it-IT" dirty="0" smtClean="0">
                <a:sym typeface="Symbol"/>
              </a:rPr>
              <a:t> dovrebbe assumere valori nel seguente intervallo:</a:t>
            </a:r>
            <a:endParaRPr lang="it-IT" dirty="0" smtClean="0"/>
          </a:p>
        </p:txBody>
      </p:sp>
      <p:graphicFrame>
        <p:nvGraphicFramePr>
          <p:cNvPr id="273411" name="Object 2"/>
          <p:cNvGraphicFramePr>
            <a:graphicFrameLocks noChangeAspect="1"/>
          </p:cNvGraphicFramePr>
          <p:nvPr/>
        </p:nvGraphicFramePr>
        <p:xfrm>
          <a:off x="3581400" y="6172200"/>
          <a:ext cx="1472301" cy="373062"/>
        </p:xfrm>
        <a:graphic>
          <a:graphicData uri="http://schemas.openxmlformats.org/presentationml/2006/ole">
            <mc:AlternateContent xmlns:mc="http://schemas.openxmlformats.org/markup-compatibility/2006">
              <mc:Choice xmlns:v="urn:schemas-microsoft-com:vml" Requires="v">
                <p:oleObj spid="_x0000_s273453" name="Equazione" r:id="rId5" imgW="660240" imgH="164880" progId="Equation.3">
                  <p:embed/>
                </p:oleObj>
              </mc:Choice>
              <mc:Fallback>
                <p:oleObj name="Equazione" r:id="rId5" imgW="660240" imgH="1648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6172200"/>
                        <a:ext cx="1472301" cy="3730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46331"/>
          </a:xfrm>
          <a:prstGeom prst="rect">
            <a:avLst/>
          </a:prstGeom>
        </p:spPr>
        <p:txBody>
          <a:bodyPr wrap="square">
            <a:spAutoFit/>
          </a:bodyPr>
          <a:lstStyle/>
          <a:p>
            <a:r>
              <a:rPr lang="it-IT" dirty="0" smtClean="0"/>
              <a:t>Calcolate le resistenze primaria e secondaria in corrente alternata secondo le (1), (2), è conveniente riportare quella secondaria a primario:</a:t>
            </a:r>
            <a:endParaRPr lang="it-IT" dirty="0"/>
          </a:p>
        </p:txBody>
      </p:sp>
      <p:graphicFrame>
        <p:nvGraphicFramePr>
          <p:cNvPr id="274434" name="Object 2"/>
          <p:cNvGraphicFramePr>
            <a:graphicFrameLocks noChangeAspect="1"/>
          </p:cNvGraphicFramePr>
          <p:nvPr/>
        </p:nvGraphicFramePr>
        <p:xfrm>
          <a:off x="3581400" y="533400"/>
          <a:ext cx="1454150" cy="914400"/>
        </p:xfrm>
        <a:graphic>
          <a:graphicData uri="http://schemas.openxmlformats.org/presentationml/2006/ole">
            <mc:AlternateContent xmlns:mc="http://schemas.openxmlformats.org/markup-compatibility/2006">
              <mc:Choice xmlns:v="urn:schemas-microsoft-com:vml" Requires="v">
                <p:oleObj spid="_x0000_s274560" name="Equazione" r:id="rId4" imgW="774360" imgH="482400" progId="Equation.3">
                  <p:embed/>
                </p:oleObj>
              </mc:Choice>
              <mc:Fallback>
                <p:oleObj name="Equazione" r:id="rId4" imgW="774360" imgH="482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33400"/>
                        <a:ext cx="1454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ttangolo 5"/>
          <p:cNvSpPr/>
          <p:nvPr/>
        </p:nvSpPr>
        <p:spPr>
          <a:xfrm>
            <a:off x="0" y="1371600"/>
            <a:ext cx="9144000" cy="369332"/>
          </a:xfrm>
          <a:prstGeom prst="rect">
            <a:avLst/>
          </a:prstGeom>
        </p:spPr>
        <p:txBody>
          <a:bodyPr wrap="square">
            <a:spAutoFit/>
          </a:bodyPr>
          <a:lstStyle/>
          <a:p>
            <a:r>
              <a:rPr lang="it-IT" dirty="0" smtClean="0"/>
              <a:t>così da ottenere la resistenza totale riportata a primario:</a:t>
            </a:r>
            <a:endParaRPr lang="it-IT" dirty="0"/>
          </a:p>
        </p:txBody>
      </p:sp>
      <p:graphicFrame>
        <p:nvGraphicFramePr>
          <p:cNvPr id="7" name="Object 2"/>
          <p:cNvGraphicFramePr>
            <a:graphicFrameLocks noChangeAspect="1"/>
          </p:cNvGraphicFramePr>
          <p:nvPr/>
        </p:nvGraphicFramePr>
        <p:xfrm>
          <a:off x="3048000" y="1600200"/>
          <a:ext cx="2717800" cy="914400"/>
        </p:xfrm>
        <a:graphic>
          <a:graphicData uri="http://schemas.openxmlformats.org/presentationml/2006/ole">
            <mc:AlternateContent xmlns:mc="http://schemas.openxmlformats.org/markup-compatibility/2006">
              <mc:Choice xmlns:v="urn:schemas-microsoft-com:vml" Requires="v">
                <p:oleObj spid="_x0000_s274561" name="Equazione" r:id="rId6" imgW="1447560" imgH="482400" progId="Equation.3">
                  <p:embed/>
                </p:oleObj>
              </mc:Choice>
              <mc:Fallback>
                <p:oleObj name="Equazione" r:id="rId6" imgW="1447560" imgH="482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600200"/>
                        <a:ext cx="271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ttangolo 7"/>
          <p:cNvSpPr/>
          <p:nvPr/>
        </p:nvSpPr>
        <p:spPr>
          <a:xfrm>
            <a:off x="0" y="2667000"/>
            <a:ext cx="6400800" cy="646331"/>
          </a:xfrm>
          <a:prstGeom prst="rect">
            <a:avLst/>
          </a:prstGeom>
        </p:spPr>
        <p:txBody>
          <a:bodyPr wrap="square">
            <a:spAutoFit/>
          </a:bodyPr>
          <a:lstStyle/>
          <a:p>
            <a:r>
              <a:rPr lang="it-IT" u="sng" dirty="0" smtClean="0"/>
              <a:t>Nota su equazione (4)</a:t>
            </a:r>
            <a:r>
              <a:rPr lang="it-IT" dirty="0" smtClean="0"/>
              <a:t>: pur definendosi altezza ridotta, </a:t>
            </a:r>
            <a:r>
              <a:rPr lang="it-IT" dirty="0" smtClean="0">
                <a:latin typeface="Symbol" pitchFamily="18" charset="2"/>
              </a:rPr>
              <a:t>x</a:t>
            </a:r>
            <a:r>
              <a:rPr lang="it-IT" dirty="0" smtClean="0"/>
              <a:t> è un coefficiente adimensionale. Infatti, la (4) si può scrivere come:</a:t>
            </a:r>
            <a:endParaRPr lang="it-IT" dirty="0"/>
          </a:p>
        </p:txBody>
      </p:sp>
      <p:cxnSp>
        <p:nvCxnSpPr>
          <p:cNvPr id="10" name="Connettore 1 9"/>
          <p:cNvCxnSpPr/>
          <p:nvPr/>
        </p:nvCxnSpPr>
        <p:spPr>
          <a:xfrm>
            <a:off x="0" y="2514600"/>
            <a:ext cx="51816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74436" name="Object 4"/>
          <p:cNvGraphicFramePr>
            <a:graphicFrameLocks noChangeAspect="1"/>
          </p:cNvGraphicFramePr>
          <p:nvPr/>
        </p:nvGraphicFramePr>
        <p:xfrm>
          <a:off x="6172200" y="2590800"/>
          <a:ext cx="1171575" cy="731838"/>
        </p:xfrm>
        <a:graphic>
          <a:graphicData uri="http://schemas.openxmlformats.org/presentationml/2006/ole">
            <mc:AlternateContent xmlns:mc="http://schemas.openxmlformats.org/markup-compatibility/2006">
              <mc:Choice xmlns:v="urn:schemas-microsoft-com:vml" Requires="v">
                <p:oleObj spid="_x0000_s274562" name="Equazione" r:id="rId8" imgW="660240" imgH="406080" progId="Equation.3">
                  <p:embed/>
                </p:oleObj>
              </mc:Choice>
              <mc:Fallback>
                <p:oleObj name="Equazione" r:id="rId8" imgW="660240" imgH="4060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2590800"/>
                        <a:ext cx="11715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sp>
        <p:nvSpPr>
          <p:cNvPr id="9" name="Rettangolo 8"/>
          <p:cNvSpPr/>
          <p:nvPr/>
        </p:nvSpPr>
        <p:spPr>
          <a:xfrm>
            <a:off x="0" y="3429000"/>
            <a:ext cx="4648200" cy="646331"/>
          </a:xfrm>
          <a:prstGeom prst="rect">
            <a:avLst/>
          </a:prstGeom>
        </p:spPr>
        <p:txBody>
          <a:bodyPr wrap="square">
            <a:spAutoFit/>
          </a:bodyPr>
          <a:lstStyle/>
          <a:p>
            <a:r>
              <a:rPr lang="it-IT" dirty="0" smtClean="0"/>
              <a:t>dove </a:t>
            </a:r>
            <a:r>
              <a:rPr lang="it-IT" dirty="0" smtClean="0">
                <a:latin typeface="Symbol" pitchFamily="18" charset="2"/>
              </a:rPr>
              <a:t>d</a:t>
            </a:r>
            <a:r>
              <a:rPr lang="it-IT" dirty="0" smtClean="0"/>
              <a:t> è lo spessore di penetrazione, aventi le dimensioni fisiche di una lunghezza, definito da:</a:t>
            </a:r>
            <a:endParaRPr lang="it-IT" dirty="0"/>
          </a:p>
        </p:txBody>
      </p:sp>
      <p:graphicFrame>
        <p:nvGraphicFramePr>
          <p:cNvPr id="11" name="Object 4"/>
          <p:cNvGraphicFramePr>
            <a:graphicFrameLocks noChangeAspect="1"/>
          </p:cNvGraphicFramePr>
          <p:nvPr/>
        </p:nvGraphicFramePr>
        <p:xfrm>
          <a:off x="4800600" y="3352800"/>
          <a:ext cx="1125538" cy="800100"/>
        </p:xfrm>
        <a:graphic>
          <a:graphicData uri="http://schemas.openxmlformats.org/presentationml/2006/ole">
            <mc:AlternateContent xmlns:mc="http://schemas.openxmlformats.org/markup-compatibility/2006">
              <mc:Choice xmlns:v="urn:schemas-microsoft-com:vml" Requires="v">
                <p:oleObj spid="_x0000_s274563" name="Equazione" r:id="rId10" imgW="634680" imgH="444240" progId="Equation.3">
                  <p:embed/>
                </p:oleObj>
              </mc:Choice>
              <mc:Fallback>
                <p:oleObj name="Equazione" r:id="rId10" imgW="634680" imgH="44424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3352800"/>
                        <a:ext cx="11255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sp>
        <p:nvSpPr>
          <p:cNvPr id="12" name="Rettangolo 11"/>
          <p:cNvSpPr/>
          <p:nvPr/>
        </p:nvSpPr>
        <p:spPr>
          <a:xfrm>
            <a:off x="0" y="4191000"/>
            <a:ext cx="9144000" cy="646331"/>
          </a:xfrm>
          <a:prstGeom prst="rect">
            <a:avLst/>
          </a:prstGeom>
        </p:spPr>
        <p:txBody>
          <a:bodyPr wrap="square">
            <a:spAutoFit/>
          </a:bodyPr>
          <a:lstStyle/>
          <a:p>
            <a:r>
              <a:rPr lang="it-IT" dirty="0" smtClean="0"/>
              <a:t>Quindi, essendo anche </a:t>
            </a:r>
            <a:r>
              <a:rPr lang="it-IT" i="1" dirty="0" err="1" smtClean="0"/>
              <a:t>nb</a:t>
            </a:r>
            <a:r>
              <a:rPr lang="it-IT" dirty="0" smtClean="0"/>
              <a:t>/</a:t>
            </a:r>
            <a:r>
              <a:rPr lang="it-IT" i="1" dirty="0" smtClean="0"/>
              <a:t>h</a:t>
            </a:r>
            <a:r>
              <a:rPr lang="it-IT" dirty="0" smtClean="0"/>
              <a:t> adimensionale, </a:t>
            </a:r>
            <a:r>
              <a:rPr lang="it-IT" i="1" dirty="0" smtClean="0">
                <a:latin typeface="Symbol" pitchFamily="18" charset="2"/>
              </a:rPr>
              <a:t>x</a:t>
            </a:r>
            <a:r>
              <a:rPr lang="it-IT" dirty="0" smtClean="0"/>
              <a:t> è adimensionale come deve essere guardando la (3).</a:t>
            </a:r>
            <a:endParaRPr lang="it-IT" i="1" dirty="0"/>
          </a:p>
        </p:txBody>
      </p:sp>
      <p:cxnSp>
        <p:nvCxnSpPr>
          <p:cNvPr id="15" name="Connettore 1 14"/>
          <p:cNvCxnSpPr/>
          <p:nvPr/>
        </p:nvCxnSpPr>
        <p:spPr>
          <a:xfrm>
            <a:off x="0" y="4876800"/>
            <a:ext cx="5181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0" y="4953000"/>
            <a:ext cx="9144000" cy="369332"/>
          </a:xfrm>
          <a:prstGeom prst="rect">
            <a:avLst/>
          </a:prstGeom>
        </p:spPr>
        <p:txBody>
          <a:bodyPr wrap="square">
            <a:spAutoFit/>
          </a:bodyPr>
          <a:lstStyle/>
          <a:p>
            <a:r>
              <a:rPr lang="it-IT" dirty="0" smtClean="0"/>
              <a:t>Note le resistenze in c.a., le perdite Joule in funzionamento nominale sono:</a:t>
            </a:r>
            <a:endParaRPr lang="it-IT" i="1" dirty="0"/>
          </a:p>
        </p:txBody>
      </p:sp>
      <p:graphicFrame>
        <p:nvGraphicFramePr>
          <p:cNvPr id="17" name="Object 2"/>
          <p:cNvGraphicFramePr>
            <a:graphicFrameLocks noChangeAspect="1"/>
          </p:cNvGraphicFramePr>
          <p:nvPr/>
        </p:nvGraphicFramePr>
        <p:xfrm>
          <a:off x="152400" y="5486400"/>
          <a:ext cx="3267075" cy="481013"/>
        </p:xfrm>
        <a:graphic>
          <a:graphicData uri="http://schemas.openxmlformats.org/presentationml/2006/ole">
            <mc:AlternateContent xmlns:mc="http://schemas.openxmlformats.org/markup-compatibility/2006">
              <mc:Choice xmlns:v="urn:schemas-microsoft-com:vml" Requires="v">
                <p:oleObj spid="_x0000_s274564" name="Equazione" r:id="rId12" imgW="1739880" imgH="253800" progId="Equation.3">
                  <p:embed/>
                </p:oleObj>
              </mc:Choice>
              <mc:Fallback>
                <p:oleObj name="Equazione" r:id="rId12" imgW="1739880" imgH="253800"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5486400"/>
                        <a:ext cx="3267075" cy="4810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
          <p:cNvGraphicFramePr>
            <a:graphicFrameLocks noChangeAspect="1"/>
          </p:cNvGraphicFramePr>
          <p:nvPr/>
        </p:nvGraphicFramePr>
        <p:xfrm>
          <a:off x="152400" y="6096000"/>
          <a:ext cx="2814638" cy="433387"/>
        </p:xfrm>
        <a:graphic>
          <a:graphicData uri="http://schemas.openxmlformats.org/presentationml/2006/ole">
            <mc:AlternateContent xmlns:mc="http://schemas.openxmlformats.org/markup-compatibility/2006">
              <mc:Choice xmlns:v="urn:schemas-microsoft-com:vml" Requires="v">
                <p:oleObj spid="_x0000_s274565" name="Equazione" r:id="rId14" imgW="1498320" imgH="228600" progId="Equation.3">
                  <p:embed/>
                </p:oleObj>
              </mc:Choice>
              <mc:Fallback>
                <p:oleObj name="Equazione" r:id="rId14" imgW="1498320" imgH="22860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6096000"/>
                        <a:ext cx="2814638" cy="4333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ttangolo 18"/>
          <p:cNvSpPr/>
          <p:nvPr/>
        </p:nvSpPr>
        <p:spPr>
          <a:xfrm>
            <a:off x="3810000" y="5562600"/>
            <a:ext cx="4953000" cy="369332"/>
          </a:xfrm>
          <a:prstGeom prst="rect">
            <a:avLst/>
          </a:prstGeom>
        </p:spPr>
        <p:txBody>
          <a:bodyPr wrap="square">
            <a:spAutoFit/>
          </a:bodyPr>
          <a:lstStyle/>
          <a:p>
            <a:r>
              <a:rPr lang="it-IT" dirty="0" smtClean="0"/>
              <a:t>per trasformatore trifase, con </a:t>
            </a:r>
            <a:r>
              <a:rPr lang="it-IT" dirty="0" err="1" smtClean="0"/>
              <a:t>I</a:t>
            </a:r>
            <a:r>
              <a:rPr lang="it-IT" baseline="-25000" dirty="0" err="1" smtClean="0"/>
              <a:t>f</a:t>
            </a:r>
            <a:r>
              <a:rPr lang="it-IT" dirty="0" smtClean="0"/>
              <a:t> </a:t>
            </a:r>
            <a:r>
              <a:rPr lang="it-IT" u="sng" dirty="0" smtClean="0"/>
              <a:t>correnti di fase</a:t>
            </a:r>
            <a:endParaRPr lang="it-IT" i="1" u="sng" dirty="0"/>
          </a:p>
        </p:txBody>
      </p:sp>
      <p:sp>
        <p:nvSpPr>
          <p:cNvPr id="20" name="Rettangolo 19"/>
          <p:cNvSpPr/>
          <p:nvPr/>
        </p:nvSpPr>
        <p:spPr>
          <a:xfrm>
            <a:off x="3810000" y="6172200"/>
            <a:ext cx="4953000" cy="369332"/>
          </a:xfrm>
          <a:prstGeom prst="rect">
            <a:avLst/>
          </a:prstGeom>
        </p:spPr>
        <p:txBody>
          <a:bodyPr wrap="square">
            <a:spAutoFit/>
          </a:bodyPr>
          <a:lstStyle/>
          <a:p>
            <a:r>
              <a:rPr lang="it-IT" dirty="0" smtClean="0"/>
              <a:t>per trasformatore monofase</a:t>
            </a:r>
            <a:endParaRPr lang="it-IT" i="1" u="sng"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pPr algn="ctr"/>
            <a:r>
              <a:rPr lang="it-IT" b="1" dirty="0" smtClean="0"/>
              <a:t>CASO </a:t>
            </a:r>
            <a:r>
              <a:rPr lang="it-IT" b="1" dirty="0" err="1" smtClean="0"/>
              <a:t>DI</a:t>
            </a:r>
            <a:r>
              <a:rPr lang="it-IT" b="1" dirty="0" smtClean="0"/>
              <a:t> AVVOLGIMENTO A BOBINE ALTERNATE</a:t>
            </a:r>
            <a:endParaRPr lang="it-IT" b="1" dirty="0"/>
          </a:p>
        </p:txBody>
      </p:sp>
      <p:sp>
        <p:nvSpPr>
          <p:cNvPr id="6" name="CasellaDiTesto 5"/>
          <p:cNvSpPr txBox="1"/>
          <p:nvPr/>
        </p:nvSpPr>
        <p:spPr>
          <a:xfrm>
            <a:off x="304800" y="404336"/>
            <a:ext cx="1752600" cy="738664"/>
          </a:xfrm>
          <a:prstGeom prst="rect">
            <a:avLst/>
          </a:prstGeom>
          <a:noFill/>
        </p:spPr>
        <p:txBody>
          <a:bodyPr wrap="square" rtlCol="0">
            <a:spAutoFit/>
          </a:bodyPr>
          <a:lstStyle/>
          <a:p>
            <a:r>
              <a:rPr lang="it-IT" sz="1400" i="1" dirty="0" smtClean="0"/>
              <a:t>Andamento schematico dei flussi dispersi</a:t>
            </a:r>
            <a:endParaRPr lang="it-IT" sz="1400" i="1" dirty="0"/>
          </a:p>
        </p:txBody>
      </p:sp>
      <p:sp>
        <p:nvSpPr>
          <p:cNvPr id="7" name="CasellaDiTesto 6"/>
          <p:cNvSpPr txBox="1"/>
          <p:nvPr/>
        </p:nvSpPr>
        <p:spPr>
          <a:xfrm>
            <a:off x="2438400" y="457200"/>
            <a:ext cx="1752600" cy="523220"/>
          </a:xfrm>
          <a:prstGeom prst="rect">
            <a:avLst/>
          </a:prstGeom>
          <a:noFill/>
        </p:spPr>
        <p:txBody>
          <a:bodyPr wrap="square" rtlCol="0">
            <a:spAutoFit/>
          </a:bodyPr>
          <a:lstStyle/>
          <a:p>
            <a:r>
              <a:rPr lang="it-IT" sz="1400" i="1" dirty="0" smtClean="0"/>
              <a:t>Piattine avvolte a coltello</a:t>
            </a:r>
            <a:endParaRPr lang="it-IT" sz="1400" i="1" dirty="0"/>
          </a:p>
        </p:txBody>
      </p:sp>
      <p:sp>
        <p:nvSpPr>
          <p:cNvPr id="10" name="Rettangolo 9"/>
          <p:cNvSpPr/>
          <p:nvPr/>
        </p:nvSpPr>
        <p:spPr>
          <a:xfrm>
            <a:off x="4724400" y="381000"/>
            <a:ext cx="4419600" cy="1477328"/>
          </a:xfrm>
          <a:prstGeom prst="rect">
            <a:avLst/>
          </a:prstGeom>
        </p:spPr>
        <p:txBody>
          <a:bodyPr wrap="square">
            <a:spAutoFit/>
          </a:bodyPr>
          <a:lstStyle/>
          <a:p>
            <a:r>
              <a:rPr lang="it-IT" dirty="0" smtClean="0"/>
              <a:t>A causa dell’andamento (prevalentemente orizzontale) delle linee di flusso disperso, nell’avvolgimento a bobine alternate le piattine sono avvolte “di coltello”, cioè col lato maggiore ortogonale alla colonna.</a:t>
            </a:r>
            <a:endParaRPr lang="it-IT" i="1" dirty="0"/>
          </a:p>
        </p:txBody>
      </p:sp>
      <p:pic>
        <p:nvPicPr>
          <p:cNvPr id="307204" name="Picture 4"/>
          <p:cNvPicPr>
            <a:picLocks noChangeAspect="1" noChangeArrowheads="1"/>
          </p:cNvPicPr>
          <p:nvPr/>
        </p:nvPicPr>
        <p:blipFill>
          <a:blip r:embed="rId3" cstate="print"/>
          <a:srcRect/>
          <a:stretch>
            <a:fillRect/>
          </a:stretch>
        </p:blipFill>
        <p:spPr bwMode="auto">
          <a:xfrm>
            <a:off x="380999" y="914400"/>
            <a:ext cx="6511915" cy="3657600"/>
          </a:xfrm>
          <a:prstGeom prst="rect">
            <a:avLst/>
          </a:prstGeom>
          <a:noFill/>
          <a:ln w="9525">
            <a:noFill/>
            <a:miter lim="800000"/>
            <a:headEnd/>
            <a:tailEnd/>
          </a:ln>
          <a:effectLst/>
        </p:spPr>
      </p:pic>
      <p:sp>
        <p:nvSpPr>
          <p:cNvPr id="12" name="Rettangolo 11"/>
          <p:cNvSpPr/>
          <p:nvPr/>
        </p:nvSpPr>
        <p:spPr>
          <a:xfrm>
            <a:off x="4267200" y="4038600"/>
            <a:ext cx="4876800" cy="923330"/>
          </a:xfrm>
          <a:prstGeom prst="rect">
            <a:avLst/>
          </a:prstGeom>
        </p:spPr>
        <p:txBody>
          <a:bodyPr wrap="square">
            <a:spAutoFit/>
          </a:bodyPr>
          <a:lstStyle/>
          <a:p>
            <a:r>
              <a:rPr lang="it-IT" dirty="0" smtClean="0"/>
              <a:t>Considerando il diverso andamento delle linee di flusso, il coefficiente </a:t>
            </a:r>
            <a:r>
              <a:rPr lang="it-IT" i="1" dirty="0" smtClean="0"/>
              <a:t>k</a:t>
            </a:r>
            <a:r>
              <a:rPr lang="it-IT" dirty="0" smtClean="0"/>
              <a:t> di maggiorazione della resistenza in c.a. assume la forma:</a:t>
            </a:r>
            <a:endParaRPr lang="it-IT" i="1" dirty="0"/>
          </a:p>
        </p:txBody>
      </p:sp>
      <p:sp>
        <p:nvSpPr>
          <p:cNvPr id="13" name="Rettangolo 12"/>
          <p:cNvSpPr/>
          <p:nvPr/>
        </p:nvSpPr>
        <p:spPr>
          <a:xfrm>
            <a:off x="7086600" y="2286000"/>
            <a:ext cx="1752600" cy="1384995"/>
          </a:xfrm>
          <a:prstGeom prst="rect">
            <a:avLst/>
          </a:prstGeom>
        </p:spPr>
        <p:txBody>
          <a:bodyPr wrap="square">
            <a:spAutoFit/>
          </a:bodyPr>
          <a:lstStyle/>
          <a:p>
            <a:r>
              <a:rPr lang="it-IT" sz="1400" dirty="0" smtClean="0"/>
              <a:t>Ogni bobina “intera” (cioè a parte quelle di BT di estremità), siano formate da m</a:t>
            </a:r>
            <a:r>
              <a:rPr lang="it-IT" sz="1400" dirty="0" smtClean="0">
                <a:latin typeface="Cambria Math"/>
                <a:ea typeface="Cambria Math"/>
              </a:rPr>
              <a:t>⨯</a:t>
            </a:r>
            <a:r>
              <a:rPr lang="it-IT" sz="1400" dirty="0" smtClean="0"/>
              <a:t>n conduttori come in figura. </a:t>
            </a:r>
            <a:endParaRPr lang="it-IT" sz="1400" i="1" dirty="0"/>
          </a:p>
        </p:txBody>
      </p:sp>
      <p:graphicFrame>
        <p:nvGraphicFramePr>
          <p:cNvPr id="307205" name="Object 2"/>
          <p:cNvGraphicFramePr>
            <a:graphicFrameLocks noChangeAspect="1"/>
          </p:cNvGraphicFramePr>
          <p:nvPr/>
        </p:nvGraphicFramePr>
        <p:xfrm>
          <a:off x="152400" y="5029200"/>
          <a:ext cx="2480180" cy="914400"/>
        </p:xfrm>
        <a:graphic>
          <a:graphicData uri="http://schemas.openxmlformats.org/presentationml/2006/ole">
            <mc:AlternateContent xmlns:mc="http://schemas.openxmlformats.org/markup-compatibility/2006">
              <mc:Choice xmlns:v="urn:schemas-microsoft-com:vml" Requires="v">
                <p:oleObj spid="_x0000_s307273" name="Equazione" r:id="rId4" imgW="1079280" imgH="393480" progId="Equation.3">
                  <p:embed/>
                </p:oleObj>
              </mc:Choice>
              <mc:Fallback>
                <p:oleObj name="Equazione" r:id="rId4" imgW="107928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029200"/>
                        <a:ext cx="2480180" cy="914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ttangolo 14"/>
          <p:cNvSpPr/>
          <p:nvPr/>
        </p:nvSpPr>
        <p:spPr>
          <a:xfrm>
            <a:off x="3048000" y="5029200"/>
            <a:ext cx="1981200" cy="923330"/>
          </a:xfrm>
          <a:prstGeom prst="rect">
            <a:avLst/>
          </a:prstGeom>
        </p:spPr>
        <p:txBody>
          <a:bodyPr wrap="square">
            <a:spAutoFit/>
          </a:bodyPr>
          <a:lstStyle/>
          <a:p>
            <a:r>
              <a:rPr lang="it-IT" dirty="0" smtClean="0"/>
              <a:t>con </a:t>
            </a:r>
            <a:r>
              <a:rPr lang="it-IT" dirty="0" smtClean="0">
                <a:latin typeface="Symbol" pitchFamily="18" charset="2"/>
              </a:rPr>
              <a:t>x</a:t>
            </a:r>
            <a:r>
              <a:rPr lang="it-IT" dirty="0" smtClean="0"/>
              <a:t> dato da un’espressione analoga alla (4):</a:t>
            </a:r>
            <a:endParaRPr lang="it-IT" i="1" dirty="0"/>
          </a:p>
        </p:txBody>
      </p:sp>
      <p:graphicFrame>
        <p:nvGraphicFramePr>
          <p:cNvPr id="307207" name="Object 7"/>
          <p:cNvGraphicFramePr>
            <a:graphicFrameLocks noChangeAspect="1"/>
          </p:cNvGraphicFramePr>
          <p:nvPr/>
        </p:nvGraphicFramePr>
        <p:xfrm>
          <a:off x="5334000" y="5016500"/>
          <a:ext cx="1857375" cy="941388"/>
        </p:xfrm>
        <a:graphic>
          <a:graphicData uri="http://schemas.openxmlformats.org/presentationml/2006/ole">
            <mc:AlternateContent xmlns:mc="http://schemas.openxmlformats.org/markup-compatibility/2006">
              <mc:Choice xmlns:v="urn:schemas-microsoft-com:vml" Requires="v">
                <p:oleObj spid="_x0000_s307274" name="Equazione" r:id="rId6" imgW="888840" imgH="444240" progId="Equation.3">
                  <p:embed/>
                </p:oleObj>
              </mc:Choice>
              <mc:Fallback>
                <p:oleObj name="Equazione" r:id="rId6" imgW="888840" imgH="44424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5016500"/>
                        <a:ext cx="1857375" cy="9413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ttangolo 17"/>
          <p:cNvSpPr/>
          <p:nvPr/>
        </p:nvSpPr>
        <p:spPr>
          <a:xfrm>
            <a:off x="152400" y="6248400"/>
            <a:ext cx="5715000" cy="369332"/>
          </a:xfrm>
          <a:prstGeom prst="rect">
            <a:avLst/>
          </a:prstGeom>
        </p:spPr>
        <p:txBody>
          <a:bodyPr wrap="square">
            <a:spAutoFit/>
          </a:bodyPr>
          <a:lstStyle/>
          <a:p>
            <a:r>
              <a:rPr lang="it-IT" dirty="0" smtClean="0"/>
              <a:t>dove </a:t>
            </a:r>
            <a:r>
              <a:rPr lang="it-IT" i="1" dirty="0" err="1" smtClean="0"/>
              <a:t>h</a:t>
            </a:r>
            <a:r>
              <a:rPr lang="it-IT" i="1" baseline="-25000" dirty="0" err="1" smtClean="0"/>
              <a:t>i</a:t>
            </a:r>
            <a:r>
              <a:rPr lang="it-IT" dirty="0" smtClean="0"/>
              <a:t> è l’altezza “incrementata” dell’avvolgimento, pari a:</a:t>
            </a:r>
            <a:endParaRPr lang="it-IT" i="1" dirty="0"/>
          </a:p>
        </p:txBody>
      </p:sp>
      <p:graphicFrame>
        <p:nvGraphicFramePr>
          <p:cNvPr id="19" name="Object 7"/>
          <p:cNvGraphicFramePr>
            <a:graphicFrameLocks noChangeAspect="1"/>
          </p:cNvGraphicFramePr>
          <p:nvPr/>
        </p:nvGraphicFramePr>
        <p:xfrm>
          <a:off x="6165850" y="6172200"/>
          <a:ext cx="1565275" cy="430213"/>
        </p:xfrm>
        <a:graphic>
          <a:graphicData uri="http://schemas.openxmlformats.org/presentationml/2006/ole">
            <mc:AlternateContent xmlns:mc="http://schemas.openxmlformats.org/markup-compatibility/2006">
              <mc:Choice xmlns:v="urn:schemas-microsoft-com:vml" Requires="v">
                <p:oleObj spid="_x0000_s307275" name="Equazione" r:id="rId8" imgW="749160" imgH="203040" progId="Equation.3">
                  <p:embed/>
                </p:oleObj>
              </mc:Choice>
              <mc:Fallback>
                <p:oleObj name="Equazione" r:id="rId8" imgW="749160" imgH="20304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5850" y="6172200"/>
                        <a:ext cx="1565275" cy="4302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218"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653" y="1295400"/>
            <a:ext cx="1276747" cy="324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67000"/>
            <a:ext cx="8229600" cy="1143000"/>
          </a:xfrm>
        </p:spPr>
        <p:txBody>
          <a:bodyPr>
            <a:normAutofit fontScale="90000"/>
          </a:bodyPr>
          <a:lstStyle/>
          <a:p>
            <a:r>
              <a:rPr lang="it-IT" dirty="0" smtClean="0"/>
              <a:t>Calcolo della corrente magnetizzante</a:t>
            </a:r>
            <a:endParaRPr lang="it-IT"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2667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Calcolo della corrente a vuoto</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0" y="0"/>
            <a:ext cx="9144000" cy="1754326"/>
          </a:xfrm>
          <a:prstGeom prst="rect">
            <a:avLst/>
          </a:prstGeom>
          <a:noFill/>
        </p:spPr>
        <p:txBody>
          <a:bodyPr wrap="square" rtlCol="0">
            <a:spAutoFit/>
          </a:bodyPr>
          <a:lstStyle/>
          <a:p>
            <a:r>
              <a:rPr lang="it-IT" dirty="0" smtClean="0"/>
              <a:t>Nel funzionamento del trasformatore a vuoto a flusso e frequenza nominale, vengono assorbite:</a:t>
            </a:r>
          </a:p>
          <a:p>
            <a:pPr marL="361950" indent="-361950">
              <a:buFont typeface="Wingdings" pitchFamily="2" charset="2"/>
              <a:buChar char="q"/>
            </a:pPr>
            <a:r>
              <a:rPr lang="it-IT" dirty="0" smtClean="0"/>
              <a:t>una corrente magnetizzante </a:t>
            </a:r>
            <a:r>
              <a:rPr lang="it-IT" dirty="0" err="1" smtClean="0"/>
              <a:t>I</a:t>
            </a:r>
            <a:r>
              <a:rPr lang="it-IT" baseline="-25000" dirty="0" err="1" smtClean="0">
                <a:latin typeface="Symbol" pitchFamily="18" charset="2"/>
              </a:rPr>
              <a:t>m</a:t>
            </a:r>
            <a:r>
              <a:rPr lang="it-IT" dirty="0" smtClean="0"/>
              <a:t> (di cui si è visto il calcolo), in quadratura rispetto alla tensione di alimentazione</a:t>
            </a:r>
          </a:p>
          <a:p>
            <a:pPr marL="361950" indent="-361950">
              <a:buFont typeface="Wingdings" pitchFamily="2" charset="2"/>
              <a:buChar char="q"/>
            </a:pPr>
            <a:r>
              <a:rPr lang="it-IT" dirty="0" smtClean="0"/>
              <a:t>una corrente attiva </a:t>
            </a:r>
            <a:r>
              <a:rPr lang="it-IT" dirty="0" err="1" smtClean="0"/>
              <a:t>I</a:t>
            </a:r>
            <a:r>
              <a:rPr lang="it-IT" baseline="-25000" dirty="0" err="1" smtClean="0"/>
              <a:t>a</a:t>
            </a:r>
            <a:r>
              <a:rPr lang="it-IT" dirty="0" smtClean="0"/>
              <a:t>, in fase con la tensione di alimentazione, che serve a sostenere le perdite a vuoto; tali perdite sono la somma delle perdite nel ferro </a:t>
            </a:r>
            <a:r>
              <a:rPr lang="it-IT" dirty="0" err="1" smtClean="0"/>
              <a:t>P</a:t>
            </a:r>
            <a:r>
              <a:rPr lang="it-IT" baseline="-25000" dirty="0" err="1" smtClean="0"/>
              <a:t>fe</a:t>
            </a:r>
            <a:r>
              <a:rPr lang="it-IT" dirty="0" smtClean="0"/>
              <a:t> e delle perdite Joule a vuoto P</a:t>
            </a:r>
            <a:r>
              <a:rPr lang="it-IT" baseline="-25000" dirty="0" smtClean="0"/>
              <a:t>J0</a:t>
            </a:r>
            <a:r>
              <a:rPr lang="it-IT" dirty="0" smtClean="0"/>
              <a:t> dovute alla corrente a vuoto circolante negli avvolgimenti di primario alimentati.</a:t>
            </a:r>
          </a:p>
        </p:txBody>
      </p:sp>
      <p:graphicFrame>
        <p:nvGraphicFramePr>
          <p:cNvPr id="270341" name="Object 5"/>
          <p:cNvGraphicFramePr>
            <a:graphicFrameLocks noChangeAspect="1"/>
          </p:cNvGraphicFramePr>
          <p:nvPr/>
        </p:nvGraphicFramePr>
        <p:xfrm>
          <a:off x="0" y="2133600"/>
          <a:ext cx="4125912" cy="481013"/>
        </p:xfrm>
        <a:graphic>
          <a:graphicData uri="http://schemas.openxmlformats.org/presentationml/2006/ole">
            <mc:AlternateContent xmlns:mc="http://schemas.openxmlformats.org/markup-compatibility/2006">
              <mc:Choice xmlns:v="urn:schemas-microsoft-com:vml" Requires="v">
                <p:oleObj spid="_x0000_s270510" name="Equazione" r:id="rId4" imgW="2197080" imgH="253800" progId="Equation.3">
                  <p:embed/>
                </p:oleObj>
              </mc:Choice>
              <mc:Fallback>
                <p:oleObj name="Equazione" r:id="rId4" imgW="2197080" imgH="2538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412591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6" name="Object 5"/>
          <p:cNvGraphicFramePr>
            <a:graphicFrameLocks noChangeAspect="1"/>
          </p:cNvGraphicFramePr>
          <p:nvPr/>
        </p:nvGraphicFramePr>
        <p:xfrm>
          <a:off x="152400" y="2667000"/>
          <a:ext cx="3767137" cy="481013"/>
        </p:xfrm>
        <a:graphic>
          <a:graphicData uri="http://schemas.openxmlformats.org/presentationml/2006/ole">
            <mc:AlternateContent xmlns:mc="http://schemas.openxmlformats.org/markup-compatibility/2006">
              <mc:Choice xmlns:v="urn:schemas-microsoft-com:vml" Requires="v">
                <p:oleObj spid="_x0000_s270511" name="Equazione" r:id="rId6" imgW="2006280" imgH="253800" progId="Equation.3">
                  <p:embed/>
                </p:oleObj>
              </mc:Choice>
              <mc:Fallback>
                <p:oleObj name="Equazione" r:id="rId6" imgW="2006280" imgH="253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667000"/>
                        <a:ext cx="376713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 name="Object 5"/>
          <p:cNvGraphicFramePr>
            <a:graphicFrameLocks noChangeAspect="1"/>
          </p:cNvGraphicFramePr>
          <p:nvPr/>
        </p:nvGraphicFramePr>
        <p:xfrm>
          <a:off x="528637" y="3200400"/>
          <a:ext cx="2670175" cy="481013"/>
        </p:xfrm>
        <a:graphic>
          <a:graphicData uri="http://schemas.openxmlformats.org/presentationml/2006/ole">
            <mc:AlternateContent xmlns:mc="http://schemas.openxmlformats.org/markup-compatibility/2006">
              <mc:Choice xmlns:v="urn:schemas-microsoft-com:vml" Requires="v">
                <p:oleObj spid="_x0000_s270512" name="Equazione" r:id="rId8" imgW="1422360" imgH="253800" progId="Equation.3">
                  <p:embed/>
                </p:oleObj>
              </mc:Choice>
              <mc:Fallback>
                <p:oleObj name="Equazione" r:id="rId8" imgW="1422360" imgH="2538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637" y="3200400"/>
                        <a:ext cx="26701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Rettangolo 17"/>
          <p:cNvSpPr/>
          <p:nvPr/>
        </p:nvSpPr>
        <p:spPr>
          <a:xfrm>
            <a:off x="4343400" y="2133600"/>
            <a:ext cx="776495" cy="369332"/>
          </a:xfrm>
          <a:prstGeom prst="rect">
            <a:avLst/>
          </a:prstGeom>
        </p:spPr>
        <p:txBody>
          <a:bodyPr wrap="none">
            <a:spAutoFit/>
          </a:bodyPr>
          <a:lstStyle/>
          <a:p>
            <a:r>
              <a:rPr lang="it-IT" dirty="0" smtClean="0"/>
              <a:t>trifase</a:t>
            </a:r>
            <a:endParaRPr lang="it-IT" dirty="0"/>
          </a:p>
        </p:txBody>
      </p:sp>
      <p:sp>
        <p:nvSpPr>
          <p:cNvPr id="19" name="Rettangolo 18"/>
          <p:cNvSpPr/>
          <p:nvPr/>
        </p:nvSpPr>
        <p:spPr>
          <a:xfrm>
            <a:off x="4267200" y="2590800"/>
            <a:ext cx="1143000" cy="369332"/>
          </a:xfrm>
          <a:prstGeom prst="rect">
            <a:avLst/>
          </a:prstGeom>
        </p:spPr>
        <p:txBody>
          <a:bodyPr wrap="square">
            <a:spAutoFit/>
          </a:bodyPr>
          <a:lstStyle/>
          <a:p>
            <a:r>
              <a:rPr lang="it-IT" dirty="0" smtClean="0"/>
              <a:t>monofase</a:t>
            </a:r>
            <a:endParaRPr lang="it-IT" dirty="0"/>
          </a:p>
        </p:txBody>
      </p:sp>
      <p:sp>
        <p:nvSpPr>
          <p:cNvPr id="20" name="Rettangolo 19"/>
          <p:cNvSpPr/>
          <p:nvPr/>
        </p:nvSpPr>
        <p:spPr>
          <a:xfrm>
            <a:off x="0" y="1752600"/>
            <a:ext cx="4664610" cy="369332"/>
          </a:xfrm>
          <a:prstGeom prst="rect">
            <a:avLst/>
          </a:prstGeom>
        </p:spPr>
        <p:txBody>
          <a:bodyPr wrap="none">
            <a:spAutoFit/>
          </a:bodyPr>
          <a:lstStyle/>
          <a:p>
            <a:r>
              <a:rPr lang="it-IT" dirty="0" smtClean="0"/>
              <a:t>Detta I</a:t>
            </a:r>
            <a:r>
              <a:rPr lang="it-IT" baseline="-25000" dirty="0" smtClean="0"/>
              <a:t>f0 </a:t>
            </a:r>
            <a:r>
              <a:rPr lang="it-IT" dirty="0" smtClean="0"/>
              <a:t>la corrente </a:t>
            </a:r>
            <a:r>
              <a:rPr lang="it-IT" u="sng" dirty="0" smtClean="0"/>
              <a:t>di fase </a:t>
            </a:r>
            <a:r>
              <a:rPr lang="it-IT" dirty="0" smtClean="0"/>
              <a:t>a vuoto, si ha allora:</a:t>
            </a:r>
            <a:endParaRPr lang="it-IT" dirty="0"/>
          </a:p>
        </p:txBody>
      </p:sp>
      <p:sp>
        <p:nvSpPr>
          <p:cNvPr id="21" name="Rettangolo 20"/>
          <p:cNvSpPr/>
          <p:nvPr/>
        </p:nvSpPr>
        <p:spPr>
          <a:xfrm>
            <a:off x="0" y="3733800"/>
            <a:ext cx="4724691" cy="369332"/>
          </a:xfrm>
          <a:prstGeom prst="rect">
            <a:avLst/>
          </a:prstGeom>
        </p:spPr>
        <p:txBody>
          <a:bodyPr wrap="none">
            <a:spAutoFit/>
          </a:bodyPr>
          <a:lstStyle/>
          <a:p>
            <a:r>
              <a:rPr lang="it-IT" dirty="0" smtClean="0"/>
              <a:t>Quindi la componente attiva I</a:t>
            </a:r>
            <a:r>
              <a:rPr lang="it-IT" baseline="-25000" dirty="0" smtClean="0"/>
              <a:t>a1</a:t>
            </a:r>
            <a:r>
              <a:rPr lang="it-IT" dirty="0" smtClean="0"/>
              <a:t>  si ottiene come:</a:t>
            </a:r>
            <a:endParaRPr lang="it-IT" dirty="0"/>
          </a:p>
        </p:txBody>
      </p:sp>
      <p:pic>
        <p:nvPicPr>
          <p:cNvPr id="270344" name="Picture 8"/>
          <p:cNvPicPr>
            <a:picLocks noChangeAspect="1" noChangeArrowheads="1"/>
          </p:cNvPicPr>
          <p:nvPr/>
        </p:nvPicPr>
        <p:blipFill>
          <a:blip r:embed="rId10" cstate="print"/>
          <a:srcRect/>
          <a:stretch>
            <a:fillRect/>
          </a:stretch>
        </p:blipFill>
        <p:spPr bwMode="auto">
          <a:xfrm>
            <a:off x="6019800" y="1828800"/>
            <a:ext cx="1827213" cy="1931988"/>
          </a:xfrm>
          <a:prstGeom prst="rect">
            <a:avLst/>
          </a:prstGeom>
          <a:noFill/>
          <a:ln w="9525">
            <a:noFill/>
            <a:miter lim="800000"/>
            <a:headEnd/>
            <a:tailEnd/>
          </a:ln>
          <a:effectLst/>
        </p:spPr>
      </p:pic>
      <p:graphicFrame>
        <p:nvGraphicFramePr>
          <p:cNvPr id="22" name="Object 5"/>
          <p:cNvGraphicFramePr>
            <a:graphicFrameLocks noChangeAspect="1"/>
          </p:cNvGraphicFramePr>
          <p:nvPr/>
        </p:nvGraphicFramePr>
        <p:xfrm>
          <a:off x="152400" y="3962400"/>
          <a:ext cx="1549400" cy="817562"/>
        </p:xfrm>
        <a:graphic>
          <a:graphicData uri="http://schemas.openxmlformats.org/presentationml/2006/ole">
            <mc:AlternateContent xmlns:mc="http://schemas.openxmlformats.org/markup-compatibility/2006">
              <mc:Choice xmlns:v="urn:schemas-microsoft-com:vml" Requires="v">
                <p:oleObj spid="_x0000_s270513" name="Equazione" r:id="rId11" imgW="825480" imgH="431640" progId="Equation.3">
                  <p:embed/>
                </p:oleObj>
              </mc:Choice>
              <mc:Fallback>
                <p:oleObj name="Equazione" r:id="rId11" imgW="825480" imgH="43164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3962400"/>
                        <a:ext cx="1549400" cy="8175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nvGraphicFramePr>
        <p:xfrm>
          <a:off x="3048000" y="4038600"/>
          <a:ext cx="1547813" cy="793750"/>
        </p:xfrm>
        <a:graphic>
          <a:graphicData uri="http://schemas.openxmlformats.org/presentationml/2006/ole">
            <mc:AlternateContent xmlns:mc="http://schemas.openxmlformats.org/markup-compatibility/2006">
              <mc:Choice xmlns:v="urn:schemas-microsoft-com:vml" Requires="v">
                <p:oleObj spid="_x0000_s270514" name="Equazione" r:id="rId13" imgW="825480" imgH="419040" progId="Equation.3">
                  <p:embed/>
                </p:oleObj>
              </mc:Choice>
              <mc:Fallback>
                <p:oleObj name="Equazione" r:id="rId13" imgW="825480" imgH="41904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0" y="4038600"/>
                        <a:ext cx="1547813" cy="7937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ttangolo 23"/>
          <p:cNvSpPr/>
          <p:nvPr/>
        </p:nvSpPr>
        <p:spPr>
          <a:xfrm>
            <a:off x="1752600" y="4191000"/>
            <a:ext cx="776495" cy="369332"/>
          </a:xfrm>
          <a:prstGeom prst="rect">
            <a:avLst/>
          </a:prstGeom>
        </p:spPr>
        <p:txBody>
          <a:bodyPr wrap="none">
            <a:spAutoFit/>
          </a:bodyPr>
          <a:lstStyle/>
          <a:p>
            <a:r>
              <a:rPr lang="it-IT" dirty="0" smtClean="0"/>
              <a:t>trifase</a:t>
            </a:r>
            <a:endParaRPr lang="it-IT" dirty="0"/>
          </a:p>
        </p:txBody>
      </p:sp>
      <p:sp>
        <p:nvSpPr>
          <p:cNvPr id="25" name="Rettangolo 24"/>
          <p:cNvSpPr/>
          <p:nvPr/>
        </p:nvSpPr>
        <p:spPr>
          <a:xfrm>
            <a:off x="4724400" y="4191000"/>
            <a:ext cx="1143000" cy="369332"/>
          </a:xfrm>
          <a:prstGeom prst="rect">
            <a:avLst/>
          </a:prstGeom>
        </p:spPr>
        <p:txBody>
          <a:bodyPr wrap="square">
            <a:spAutoFit/>
          </a:bodyPr>
          <a:lstStyle/>
          <a:p>
            <a:r>
              <a:rPr lang="it-IT" dirty="0" smtClean="0"/>
              <a:t>monofase</a:t>
            </a:r>
            <a:endParaRPr lang="it-IT" dirty="0"/>
          </a:p>
        </p:txBody>
      </p:sp>
      <p:cxnSp>
        <p:nvCxnSpPr>
          <p:cNvPr id="27" name="Connettore 1 26"/>
          <p:cNvCxnSpPr>
            <a:endCxn id="30" idx="1"/>
          </p:cNvCxnSpPr>
          <p:nvPr/>
        </p:nvCxnSpPr>
        <p:spPr>
          <a:xfrm>
            <a:off x="1371600" y="4724400"/>
            <a:ext cx="457200" cy="199311"/>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ttangolo 29"/>
          <p:cNvSpPr/>
          <p:nvPr/>
        </p:nvSpPr>
        <p:spPr>
          <a:xfrm>
            <a:off x="1828800" y="4800600"/>
            <a:ext cx="1676400" cy="246221"/>
          </a:xfrm>
          <a:prstGeom prst="rect">
            <a:avLst/>
          </a:prstGeom>
        </p:spPr>
        <p:txBody>
          <a:bodyPr wrap="square">
            <a:spAutoFit/>
          </a:bodyPr>
          <a:lstStyle/>
          <a:p>
            <a:r>
              <a:rPr lang="it-IT" sz="1000" dirty="0" smtClean="0"/>
              <a:t>Tensione nominale di fase</a:t>
            </a:r>
            <a:endParaRPr lang="it-IT" sz="1000" dirty="0"/>
          </a:p>
        </p:txBody>
      </p:sp>
      <p:sp>
        <p:nvSpPr>
          <p:cNvPr id="35" name="Rettangolo 34"/>
          <p:cNvSpPr/>
          <p:nvPr/>
        </p:nvSpPr>
        <p:spPr>
          <a:xfrm>
            <a:off x="0" y="5029200"/>
            <a:ext cx="3587585" cy="369332"/>
          </a:xfrm>
          <a:prstGeom prst="rect">
            <a:avLst/>
          </a:prstGeom>
        </p:spPr>
        <p:txBody>
          <a:bodyPr wrap="none">
            <a:spAutoFit/>
          </a:bodyPr>
          <a:lstStyle/>
          <a:p>
            <a:r>
              <a:rPr lang="it-IT" dirty="0" smtClean="0"/>
              <a:t>Quindi la corrente a vuoto di fase è:</a:t>
            </a:r>
            <a:endParaRPr lang="it-IT" dirty="0"/>
          </a:p>
        </p:txBody>
      </p:sp>
      <p:graphicFrame>
        <p:nvGraphicFramePr>
          <p:cNvPr id="36" name="Object 5"/>
          <p:cNvGraphicFramePr>
            <a:graphicFrameLocks noChangeAspect="1"/>
          </p:cNvGraphicFramePr>
          <p:nvPr/>
        </p:nvGraphicFramePr>
        <p:xfrm>
          <a:off x="3656012" y="4876800"/>
          <a:ext cx="1906588" cy="576263"/>
        </p:xfrm>
        <a:graphic>
          <a:graphicData uri="http://schemas.openxmlformats.org/presentationml/2006/ole">
            <mc:AlternateContent xmlns:mc="http://schemas.openxmlformats.org/markup-compatibility/2006">
              <mc:Choice xmlns:v="urn:schemas-microsoft-com:vml" Requires="v">
                <p:oleObj spid="_x0000_s270515" name="Equazione" r:id="rId15" imgW="1015920" imgH="304560" progId="Equation.3">
                  <p:embed/>
                </p:oleObj>
              </mc:Choice>
              <mc:Fallback>
                <p:oleObj name="Equazione" r:id="rId15" imgW="1015920" imgH="30456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6012" y="4876800"/>
                        <a:ext cx="1906588" cy="5762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Rettangolo 37"/>
          <p:cNvSpPr/>
          <p:nvPr/>
        </p:nvSpPr>
        <p:spPr>
          <a:xfrm>
            <a:off x="0" y="5486400"/>
            <a:ext cx="3548857" cy="369332"/>
          </a:xfrm>
          <a:prstGeom prst="rect">
            <a:avLst/>
          </a:prstGeom>
        </p:spPr>
        <p:txBody>
          <a:bodyPr wrap="none">
            <a:spAutoFit/>
          </a:bodyPr>
          <a:lstStyle/>
          <a:p>
            <a:r>
              <a:rPr lang="it-IT" dirty="0" smtClean="0"/>
              <a:t>La corrente a vuoto di linea è allora:</a:t>
            </a:r>
            <a:endParaRPr lang="it-IT" dirty="0"/>
          </a:p>
        </p:txBody>
      </p:sp>
      <p:graphicFrame>
        <p:nvGraphicFramePr>
          <p:cNvPr id="39" name="Object 5"/>
          <p:cNvGraphicFramePr>
            <a:graphicFrameLocks noChangeAspect="1"/>
          </p:cNvGraphicFramePr>
          <p:nvPr/>
        </p:nvGraphicFramePr>
        <p:xfrm>
          <a:off x="257175" y="6059269"/>
          <a:ext cx="809625" cy="431800"/>
        </p:xfrm>
        <a:graphic>
          <a:graphicData uri="http://schemas.openxmlformats.org/presentationml/2006/ole">
            <mc:AlternateContent xmlns:mc="http://schemas.openxmlformats.org/markup-compatibility/2006">
              <mc:Choice xmlns:v="urn:schemas-microsoft-com:vml" Requires="v">
                <p:oleObj spid="_x0000_s270516" name="Equazione" r:id="rId17" imgW="431640" imgH="228600" progId="Equation.3">
                  <p:embed/>
                </p:oleObj>
              </mc:Choice>
              <mc:Fallback>
                <p:oleObj name="Equazione" r:id="rId17" imgW="431640" imgH="228600" progId="Equation.3">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175" y="6059269"/>
                        <a:ext cx="809625" cy="431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ttangolo 39"/>
          <p:cNvSpPr/>
          <p:nvPr/>
        </p:nvSpPr>
        <p:spPr>
          <a:xfrm>
            <a:off x="1295400" y="5983069"/>
            <a:ext cx="2895600" cy="646331"/>
          </a:xfrm>
          <a:prstGeom prst="rect">
            <a:avLst/>
          </a:prstGeom>
        </p:spPr>
        <p:txBody>
          <a:bodyPr wrap="square">
            <a:spAutoFit/>
          </a:bodyPr>
          <a:lstStyle/>
          <a:p>
            <a:r>
              <a:rPr lang="it-IT" dirty="0" smtClean="0"/>
              <a:t>per monofase o trifase con primario a stella</a:t>
            </a:r>
            <a:endParaRPr lang="it-IT" dirty="0"/>
          </a:p>
        </p:txBody>
      </p:sp>
      <p:graphicFrame>
        <p:nvGraphicFramePr>
          <p:cNvPr id="41" name="Object 5"/>
          <p:cNvGraphicFramePr>
            <a:graphicFrameLocks noChangeAspect="1"/>
          </p:cNvGraphicFramePr>
          <p:nvPr/>
        </p:nvGraphicFramePr>
        <p:xfrm>
          <a:off x="4876800" y="6059269"/>
          <a:ext cx="1166813" cy="479425"/>
        </p:xfrm>
        <a:graphic>
          <a:graphicData uri="http://schemas.openxmlformats.org/presentationml/2006/ole">
            <mc:AlternateContent xmlns:mc="http://schemas.openxmlformats.org/markup-compatibility/2006">
              <mc:Choice xmlns:v="urn:schemas-microsoft-com:vml" Requires="v">
                <p:oleObj spid="_x0000_s270517" name="Equazione" r:id="rId19" imgW="622080" imgH="253800" progId="Equation.3">
                  <p:embed/>
                </p:oleObj>
              </mc:Choice>
              <mc:Fallback>
                <p:oleObj name="Equazione" r:id="rId19" imgW="622080" imgH="253800" progId="Equation.3">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76800" y="6059269"/>
                        <a:ext cx="1166813" cy="4794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Rettangolo 41"/>
          <p:cNvSpPr/>
          <p:nvPr/>
        </p:nvSpPr>
        <p:spPr>
          <a:xfrm>
            <a:off x="6248400" y="5983069"/>
            <a:ext cx="2133600" cy="646331"/>
          </a:xfrm>
          <a:prstGeom prst="rect">
            <a:avLst/>
          </a:prstGeom>
        </p:spPr>
        <p:txBody>
          <a:bodyPr wrap="square">
            <a:spAutoFit/>
          </a:bodyPr>
          <a:lstStyle/>
          <a:p>
            <a:r>
              <a:rPr lang="it-IT" dirty="0" smtClean="0"/>
              <a:t>per trifase con primario a stella</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57200" y="2667000"/>
            <a:ext cx="8229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Calcolo delle reattanze</a:t>
            </a:r>
            <a:r>
              <a:rPr kumimoji="0" lang="it-IT" sz="4400" b="0" i="0" u="none" strike="noStrike" kern="1200" cap="none" spc="0" normalizeH="0" noProof="0" dirty="0" smtClean="0">
                <a:ln>
                  <a:noFill/>
                </a:ln>
                <a:solidFill>
                  <a:schemeClr val="tx1"/>
                </a:solidFill>
                <a:effectLst/>
                <a:uLnTx/>
                <a:uFillTx/>
                <a:latin typeface="+mj-lt"/>
                <a:ea typeface="+mj-ea"/>
                <a:cs typeface="+mj-cs"/>
              </a:rPr>
              <a:t> di dispersione</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257800" y="177800"/>
            <a:ext cx="3732689" cy="2585323"/>
          </a:xfrm>
          <a:prstGeom prst="rect">
            <a:avLst/>
          </a:prstGeom>
        </p:spPr>
        <p:txBody>
          <a:bodyPr wrap="square">
            <a:spAutoFit/>
          </a:bodyPr>
          <a:lstStyle/>
          <a:p>
            <a:r>
              <a:rPr lang="it-IT" dirty="0" smtClean="0"/>
              <a:t>Considero la linea di flusso disperso </a:t>
            </a:r>
            <a:r>
              <a:rPr lang="it-IT" dirty="0" smtClean="0">
                <a:latin typeface="Symbol" pitchFamily="18" charset="2"/>
              </a:rPr>
              <a:t>G</a:t>
            </a:r>
            <a:r>
              <a:rPr lang="it-IT" dirty="0" smtClean="0"/>
              <a:t> e su di essa definisco:</a:t>
            </a:r>
          </a:p>
          <a:p>
            <a:r>
              <a:rPr lang="it-IT" dirty="0" smtClean="0"/>
              <a:t>Il campo e l’induzione magnetica dispersi nella zona dell’avvolgimento (</a:t>
            </a:r>
            <a:r>
              <a:rPr lang="it-IT" dirty="0" err="1" smtClean="0"/>
              <a:t>H</a:t>
            </a:r>
            <a:r>
              <a:rPr lang="it-IT" baseline="-25000" dirty="0" err="1" smtClean="0"/>
              <a:t>d</a:t>
            </a:r>
            <a:r>
              <a:rPr lang="it-IT" baseline="-25000" dirty="0" smtClean="0"/>
              <a:t>,a</a:t>
            </a:r>
            <a:r>
              <a:rPr lang="it-IT" dirty="0" smtClean="0"/>
              <a:t>, </a:t>
            </a:r>
            <a:r>
              <a:rPr lang="it-IT" dirty="0" err="1" smtClean="0"/>
              <a:t>B</a:t>
            </a:r>
            <a:r>
              <a:rPr lang="it-IT" baseline="-25000" dirty="0" err="1" smtClean="0"/>
              <a:t>d</a:t>
            </a:r>
            <a:r>
              <a:rPr lang="it-IT" baseline="-25000" dirty="0" smtClean="0"/>
              <a:t>,a</a:t>
            </a:r>
            <a:r>
              <a:rPr lang="it-IT" dirty="0" smtClean="0"/>
              <a:t>) e nella zona del ferro (</a:t>
            </a:r>
            <a:r>
              <a:rPr lang="it-IT" dirty="0" err="1" smtClean="0"/>
              <a:t>H</a:t>
            </a:r>
            <a:r>
              <a:rPr lang="it-IT" baseline="-25000" dirty="0" err="1" smtClean="0"/>
              <a:t>d</a:t>
            </a:r>
            <a:r>
              <a:rPr lang="it-IT" baseline="-25000" dirty="0" smtClean="0"/>
              <a:t>,a</a:t>
            </a:r>
            <a:r>
              <a:rPr lang="it-IT" dirty="0" smtClean="0"/>
              <a:t>, </a:t>
            </a:r>
            <a:r>
              <a:rPr lang="it-IT" dirty="0" err="1" smtClean="0"/>
              <a:t>B</a:t>
            </a:r>
            <a:r>
              <a:rPr lang="it-IT" baseline="-25000" dirty="0" err="1" smtClean="0"/>
              <a:t>d</a:t>
            </a:r>
            <a:r>
              <a:rPr lang="it-IT" baseline="-25000" dirty="0" smtClean="0"/>
              <a:t>,a</a:t>
            </a:r>
            <a:r>
              <a:rPr lang="it-IT" dirty="0" smtClean="0"/>
              <a:t>). Per la continuità della componente normale di B nel passaggio tra mezzi a diversa permeabilità, si ha che: </a:t>
            </a:r>
          </a:p>
        </p:txBody>
      </p:sp>
      <p:sp>
        <p:nvSpPr>
          <p:cNvPr id="6" name="Rettangolo 5"/>
          <p:cNvSpPr/>
          <p:nvPr/>
        </p:nvSpPr>
        <p:spPr>
          <a:xfrm>
            <a:off x="7847490" y="2768600"/>
            <a:ext cx="1142999" cy="369332"/>
          </a:xfrm>
          <a:prstGeom prst="rect">
            <a:avLst/>
          </a:prstGeom>
        </p:spPr>
        <p:txBody>
          <a:bodyPr wrap="square">
            <a:spAutoFit/>
          </a:bodyPr>
          <a:lstStyle/>
          <a:p>
            <a:r>
              <a:rPr lang="it-IT" dirty="0" smtClean="0"/>
              <a:t>Inoltre:</a:t>
            </a:r>
          </a:p>
        </p:txBody>
      </p:sp>
      <p:graphicFrame>
        <p:nvGraphicFramePr>
          <p:cNvPr id="282627" name="Object 3"/>
          <p:cNvGraphicFramePr>
            <a:graphicFrameLocks noChangeAspect="1"/>
          </p:cNvGraphicFramePr>
          <p:nvPr/>
        </p:nvGraphicFramePr>
        <p:xfrm>
          <a:off x="5332889" y="2768600"/>
          <a:ext cx="1216025" cy="431800"/>
        </p:xfrm>
        <a:graphic>
          <a:graphicData uri="http://schemas.openxmlformats.org/presentationml/2006/ole">
            <mc:AlternateContent xmlns:mc="http://schemas.openxmlformats.org/markup-compatibility/2006">
              <mc:Choice xmlns:v="urn:schemas-microsoft-com:vml" Requires="v">
                <p:oleObj spid="_x0000_s282754" name="Equazione" r:id="rId3" imgW="647640" imgH="228600" progId="Equation.3">
                  <p:embed/>
                </p:oleObj>
              </mc:Choice>
              <mc:Fallback>
                <p:oleObj name="Equazione" r:id="rId3" imgW="64764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889" y="2768600"/>
                        <a:ext cx="1216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 name="Object 3"/>
          <p:cNvGraphicFramePr>
            <a:graphicFrameLocks noChangeAspect="1"/>
          </p:cNvGraphicFramePr>
          <p:nvPr/>
        </p:nvGraphicFramePr>
        <p:xfrm>
          <a:off x="5332889" y="3225800"/>
          <a:ext cx="1763713" cy="431800"/>
        </p:xfrm>
        <a:graphic>
          <a:graphicData uri="http://schemas.openxmlformats.org/presentationml/2006/ole">
            <mc:AlternateContent xmlns:mc="http://schemas.openxmlformats.org/markup-compatibility/2006">
              <mc:Choice xmlns:v="urn:schemas-microsoft-com:vml" Requires="v">
                <p:oleObj spid="_x0000_s282755" name="Equazione" r:id="rId5" imgW="939600" imgH="228600" progId="Equation.3">
                  <p:embed/>
                </p:oleObj>
              </mc:Choice>
              <mc:Fallback>
                <p:oleObj name="Equazione" r:id="rId5" imgW="9396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2889" y="3225800"/>
                        <a:ext cx="1763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 name="Object 3"/>
          <p:cNvGraphicFramePr>
            <a:graphicFrameLocks noChangeAspect="1"/>
          </p:cNvGraphicFramePr>
          <p:nvPr/>
        </p:nvGraphicFramePr>
        <p:xfrm>
          <a:off x="5332889" y="3683000"/>
          <a:ext cx="1549400" cy="407987"/>
        </p:xfrm>
        <a:graphic>
          <a:graphicData uri="http://schemas.openxmlformats.org/presentationml/2006/ole">
            <mc:AlternateContent xmlns:mc="http://schemas.openxmlformats.org/markup-compatibility/2006">
              <mc:Choice xmlns:v="urn:schemas-microsoft-com:vml" Requires="v">
                <p:oleObj spid="_x0000_s282756" name="Equazione" r:id="rId7" imgW="825480" imgH="215640" progId="Equation.3">
                  <p:embed/>
                </p:oleObj>
              </mc:Choice>
              <mc:Fallback>
                <p:oleObj name="Equazione" r:id="rId7" imgW="825480" imgH="2156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2889" y="3683000"/>
                        <a:ext cx="15494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CasellaDiTesto 9"/>
          <p:cNvSpPr txBox="1"/>
          <p:nvPr/>
        </p:nvSpPr>
        <p:spPr>
          <a:xfrm>
            <a:off x="6780689" y="2768600"/>
            <a:ext cx="442750" cy="369332"/>
          </a:xfrm>
          <a:prstGeom prst="rect">
            <a:avLst/>
          </a:prstGeom>
          <a:noFill/>
        </p:spPr>
        <p:txBody>
          <a:bodyPr wrap="none" rtlCol="0">
            <a:spAutoFit/>
          </a:bodyPr>
          <a:lstStyle/>
          <a:p>
            <a:r>
              <a:rPr lang="it-IT" dirty="0" smtClean="0"/>
              <a:t>(1)</a:t>
            </a:r>
            <a:endParaRPr lang="it-IT" dirty="0"/>
          </a:p>
        </p:txBody>
      </p:sp>
      <p:sp>
        <p:nvSpPr>
          <p:cNvPr id="11" name="CasellaDiTesto 10"/>
          <p:cNvSpPr txBox="1"/>
          <p:nvPr/>
        </p:nvSpPr>
        <p:spPr>
          <a:xfrm>
            <a:off x="7161689" y="3302000"/>
            <a:ext cx="442750" cy="369332"/>
          </a:xfrm>
          <a:prstGeom prst="rect">
            <a:avLst/>
          </a:prstGeom>
          <a:noFill/>
        </p:spPr>
        <p:txBody>
          <a:bodyPr wrap="none" rtlCol="0">
            <a:spAutoFit/>
          </a:bodyPr>
          <a:lstStyle/>
          <a:p>
            <a:r>
              <a:rPr lang="it-IT" dirty="0" smtClean="0"/>
              <a:t>(2)</a:t>
            </a:r>
            <a:endParaRPr lang="it-IT" dirty="0"/>
          </a:p>
        </p:txBody>
      </p:sp>
      <p:sp>
        <p:nvSpPr>
          <p:cNvPr id="12" name="CasellaDiTesto 11"/>
          <p:cNvSpPr txBox="1"/>
          <p:nvPr/>
        </p:nvSpPr>
        <p:spPr>
          <a:xfrm>
            <a:off x="7161689" y="3683000"/>
            <a:ext cx="442750" cy="369332"/>
          </a:xfrm>
          <a:prstGeom prst="rect">
            <a:avLst/>
          </a:prstGeom>
          <a:noFill/>
        </p:spPr>
        <p:txBody>
          <a:bodyPr wrap="none" rtlCol="0">
            <a:spAutoFit/>
          </a:bodyPr>
          <a:lstStyle/>
          <a:p>
            <a:r>
              <a:rPr lang="it-IT" dirty="0" smtClean="0"/>
              <a:t>(3)</a:t>
            </a:r>
            <a:endParaRPr lang="it-IT" dirty="0"/>
          </a:p>
        </p:txBody>
      </p:sp>
      <p:sp>
        <p:nvSpPr>
          <p:cNvPr id="13" name="Rettangolo 12"/>
          <p:cNvSpPr/>
          <p:nvPr/>
        </p:nvSpPr>
        <p:spPr>
          <a:xfrm>
            <a:off x="5332889" y="4204732"/>
            <a:ext cx="1142999" cy="369332"/>
          </a:xfrm>
          <a:prstGeom prst="rect">
            <a:avLst/>
          </a:prstGeom>
        </p:spPr>
        <p:txBody>
          <a:bodyPr wrap="square">
            <a:spAutoFit/>
          </a:bodyPr>
          <a:lstStyle/>
          <a:p>
            <a:r>
              <a:rPr lang="it-IT" dirty="0" err="1" smtClean="0"/>
              <a:t>Poichè</a:t>
            </a:r>
            <a:endParaRPr lang="it-IT" dirty="0" smtClean="0"/>
          </a:p>
        </p:txBody>
      </p:sp>
      <p:graphicFrame>
        <p:nvGraphicFramePr>
          <p:cNvPr id="14" name="Object 3"/>
          <p:cNvGraphicFramePr>
            <a:graphicFrameLocks noChangeAspect="1"/>
          </p:cNvGraphicFramePr>
          <p:nvPr/>
        </p:nvGraphicFramePr>
        <p:xfrm>
          <a:off x="6399689" y="4216400"/>
          <a:ext cx="2047875" cy="431800"/>
        </p:xfrm>
        <a:graphic>
          <a:graphicData uri="http://schemas.openxmlformats.org/presentationml/2006/ole">
            <mc:AlternateContent xmlns:mc="http://schemas.openxmlformats.org/markup-compatibility/2006">
              <mc:Choice xmlns:v="urn:schemas-microsoft-com:vml" Requires="v">
                <p:oleObj spid="_x0000_s282757" name="Equazione" r:id="rId9" imgW="1091880" imgH="228600" progId="Equation.3">
                  <p:embed/>
                </p:oleObj>
              </mc:Choice>
              <mc:Fallback>
                <p:oleObj name="Equazione" r:id="rId9" imgW="1091880" imgH="228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9689" y="4216400"/>
                        <a:ext cx="2047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ttangolo 15"/>
          <p:cNvSpPr/>
          <p:nvPr/>
        </p:nvSpPr>
        <p:spPr>
          <a:xfrm>
            <a:off x="5332889" y="4597400"/>
            <a:ext cx="3657600" cy="369332"/>
          </a:xfrm>
          <a:prstGeom prst="rect">
            <a:avLst/>
          </a:prstGeom>
        </p:spPr>
        <p:txBody>
          <a:bodyPr wrap="square">
            <a:spAutoFit/>
          </a:bodyPr>
          <a:lstStyle/>
          <a:p>
            <a:r>
              <a:rPr lang="it-IT" dirty="0" smtClean="0"/>
              <a:t>consegue da(1)-(3) che:</a:t>
            </a:r>
          </a:p>
        </p:txBody>
      </p:sp>
      <p:graphicFrame>
        <p:nvGraphicFramePr>
          <p:cNvPr id="17" name="Object 3"/>
          <p:cNvGraphicFramePr>
            <a:graphicFrameLocks noChangeAspect="1"/>
          </p:cNvGraphicFramePr>
          <p:nvPr/>
        </p:nvGraphicFramePr>
        <p:xfrm>
          <a:off x="5332889" y="4978400"/>
          <a:ext cx="2738437" cy="431800"/>
        </p:xfrm>
        <a:graphic>
          <a:graphicData uri="http://schemas.openxmlformats.org/presentationml/2006/ole">
            <mc:AlternateContent xmlns:mc="http://schemas.openxmlformats.org/markup-compatibility/2006">
              <mc:Choice xmlns:v="urn:schemas-microsoft-com:vml" Requires="v">
                <p:oleObj spid="_x0000_s282758" name="Equazione" r:id="rId11" imgW="1460160" imgH="228600" progId="Equation.3">
                  <p:embed/>
                </p:oleObj>
              </mc:Choice>
              <mc:Fallback>
                <p:oleObj name="Equazione" r:id="rId11" imgW="1460160" imgH="2286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2889" y="4978400"/>
                        <a:ext cx="27384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ttangolo 18"/>
          <p:cNvSpPr/>
          <p:nvPr/>
        </p:nvSpPr>
        <p:spPr>
          <a:xfrm>
            <a:off x="0" y="5802868"/>
            <a:ext cx="9144000" cy="369332"/>
          </a:xfrm>
          <a:prstGeom prst="rect">
            <a:avLst/>
          </a:prstGeom>
        </p:spPr>
        <p:txBody>
          <a:bodyPr wrap="square">
            <a:spAutoFit/>
          </a:bodyPr>
          <a:lstStyle/>
          <a:p>
            <a:r>
              <a:rPr lang="it-IT" dirty="0" smtClean="0"/>
              <a:t>Applico a questo punto il teorema della circuitazione sul percorso </a:t>
            </a:r>
            <a:r>
              <a:rPr lang="it-IT" dirty="0" smtClean="0">
                <a:latin typeface="Symbol" pitchFamily="18" charset="2"/>
              </a:rPr>
              <a:t>G</a:t>
            </a:r>
            <a:r>
              <a:rPr lang="it-IT" dirty="0" smtClean="0"/>
              <a:t>:</a:t>
            </a:r>
          </a:p>
        </p:txBody>
      </p:sp>
      <p:graphicFrame>
        <p:nvGraphicFramePr>
          <p:cNvPr id="20" name="Object 3"/>
          <p:cNvGraphicFramePr>
            <a:graphicFrameLocks noChangeAspect="1"/>
          </p:cNvGraphicFramePr>
          <p:nvPr/>
        </p:nvGraphicFramePr>
        <p:xfrm>
          <a:off x="1884363" y="6089650"/>
          <a:ext cx="4738687" cy="768350"/>
        </p:xfrm>
        <a:graphic>
          <a:graphicData uri="http://schemas.openxmlformats.org/presentationml/2006/ole">
            <mc:AlternateContent xmlns:mc="http://schemas.openxmlformats.org/markup-compatibility/2006">
              <mc:Choice xmlns:v="urn:schemas-microsoft-com:vml" Requires="v">
                <p:oleObj spid="_x0000_s282759" name="Equazione" r:id="rId13" imgW="2527200" imgH="406080" progId="Equation.3">
                  <p:embed/>
                </p:oleObj>
              </mc:Choice>
              <mc:Fallback>
                <p:oleObj name="Equazione" r:id="rId13" imgW="2527200" imgH="40608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4363" y="6089650"/>
                        <a:ext cx="47386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82635" name="Picture 11"/>
          <p:cNvPicPr>
            <a:picLocks noChangeAspect="1" noChangeArrowheads="1"/>
          </p:cNvPicPr>
          <p:nvPr/>
        </p:nvPicPr>
        <p:blipFill>
          <a:blip r:embed="rId15" cstate="print"/>
          <a:srcRect/>
          <a:stretch>
            <a:fillRect/>
          </a:stretch>
        </p:blipFill>
        <p:spPr bwMode="auto">
          <a:xfrm>
            <a:off x="0" y="304800"/>
            <a:ext cx="5121275" cy="5534025"/>
          </a:xfrm>
          <a:prstGeom prst="rect">
            <a:avLst/>
          </a:prstGeom>
          <a:noFill/>
          <a:ln w="9525">
            <a:noFill/>
            <a:miter lim="800000"/>
            <a:headEnd/>
            <a:tailEnd/>
          </a:ln>
          <a:effectLst/>
        </p:spPr>
      </p:pic>
      <p:sp>
        <p:nvSpPr>
          <p:cNvPr id="18" name="Rettangolo 17"/>
          <p:cNvSpPr/>
          <p:nvPr/>
        </p:nvSpPr>
        <p:spPr>
          <a:xfrm>
            <a:off x="0" y="0"/>
            <a:ext cx="5257800" cy="369332"/>
          </a:xfrm>
          <a:prstGeom prst="rect">
            <a:avLst/>
          </a:prstGeom>
        </p:spPr>
        <p:txBody>
          <a:bodyPr wrap="square">
            <a:spAutoFit/>
          </a:bodyPr>
          <a:lstStyle/>
          <a:p>
            <a:r>
              <a:rPr lang="it-IT" b="1" dirty="0" smtClean="0"/>
              <a:t>CASO </a:t>
            </a:r>
            <a:r>
              <a:rPr lang="it-IT" b="1" dirty="0" err="1" smtClean="0"/>
              <a:t>DI</a:t>
            </a:r>
            <a:r>
              <a:rPr lang="it-IT" b="1" dirty="0" smtClean="0"/>
              <a:t> AVVOLGIMENTO CONCENTRICO SEMPLICE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257800" y="1295400"/>
            <a:ext cx="3732689" cy="1200329"/>
          </a:xfrm>
          <a:prstGeom prst="rect">
            <a:avLst/>
          </a:prstGeom>
        </p:spPr>
        <p:txBody>
          <a:bodyPr wrap="square">
            <a:spAutoFit/>
          </a:bodyPr>
          <a:lstStyle/>
          <a:p>
            <a:r>
              <a:rPr lang="it-IT" dirty="0" smtClean="0"/>
              <a:t>Per x che varia tra </a:t>
            </a:r>
            <a:r>
              <a:rPr lang="it-IT" dirty="0" smtClean="0">
                <a:latin typeface="Symbol" pitchFamily="18" charset="2"/>
              </a:rPr>
              <a:t>q</a:t>
            </a:r>
            <a:r>
              <a:rPr lang="it-IT" baseline="-25000" dirty="0" smtClean="0"/>
              <a:t>1</a:t>
            </a:r>
            <a:r>
              <a:rPr lang="it-IT" dirty="0" smtClean="0"/>
              <a:t> e </a:t>
            </a:r>
            <a:r>
              <a:rPr lang="it-IT" dirty="0" smtClean="0">
                <a:latin typeface="Symbol" pitchFamily="18" charset="2"/>
              </a:rPr>
              <a:t>q</a:t>
            </a:r>
            <a:r>
              <a:rPr lang="it-IT" baseline="-25000" dirty="0" smtClean="0"/>
              <a:t>1</a:t>
            </a:r>
            <a:r>
              <a:rPr lang="it-IT" dirty="0" smtClean="0"/>
              <a:t>+</a:t>
            </a:r>
            <a:r>
              <a:rPr lang="it-IT" dirty="0" smtClean="0">
                <a:latin typeface="Symbol" pitchFamily="18" charset="2"/>
              </a:rPr>
              <a:t>q</a:t>
            </a:r>
            <a:r>
              <a:rPr lang="it-IT" dirty="0" smtClean="0"/>
              <a:t>, le amperspire concatenate sono sempre uguali a N</a:t>
            </a:r>
            <a:r>
              <a:rPr lang="it-IT" baseline="-25000" dirty="0" smtClean="0"/>
              <a:t>1</a:t>
            </a:r>
            <a:r>
              <a:rPr lang="it-IT" dirty="0" smtClean="0"/>
              <a:t>i</a:t>
            </a:r>
            <a:r>
              <a:rPr lang="it-IT" baseline="-25000" dirty="0" smtClean="0"/>
              <a:t>1</a:t>
            </a:r>
            <a:r>
              <a:rPr lang="it-IT" dirty="0" smtClean="0"/>
              <a:t>, quindi, sempre dal teorema della circuitazione:</a:t>
            </a:r>
          </a:p>
        </p:txBody>
      </p:sp>
      <p:graphicFrame>
        <p:nvGraphicFramePr>
          <p:cNvPr id="283651" name="Object 3"/>
          <p:cNvGraphicFramePr>
            <a:graphicFrameLocks noChangeAspect="1"/>
          </p:cNvGraphicFramePr>
          <p:nvPr/>
        </p:nvGraphicFramePr>
        <p:xfrm>
          <a:off x="5586413" y="3429000"/>
          <a:ext cx="2500312" cy="1130300"/>
        </p:xfrm>
        <a:graphic>
          <a:graphicData uri="http://schemas.openxmlformats.org/presentationml/2006/ole">
            <mc:AlternateContent xmlns:mc="http://schemas.openxmlformats.org/markup-compatibility/2006">
              <mc:Choice xmlns:v="urn:schemas-microsoft-com:vml" Requires="v">
                <p:oleObj spid="_x0000_s283672" name="Equazione" r:id="rId3" imgW="1333440" imgH="596880" progId="Equation.3">
                  <p:embed/>
                </p:oleObj>
              </mc:Choice>
              <mc:Fallback>
                <p:oleObj name="Equazione" r:id="rId3" imgW="1333440" imgH="5968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413" y="3429000"/>
                        <a:ext cx="250031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83652" name="Picture 4"/>
          <p:cNvPicPr>
            <a:picLocks noChangeAspect="1" noChangeArrowheads="1"/>
          </p:cNvPicPr>
          <p:nvPr/>
        </p:nvPicPr>
        <p:blipFill>
          <a:blip r:embed="rId5" cstate="print"/>
          <a:srcRect/>
          <a:stretch>
            <a:fillRect/>
          </a:stretch>
        </p:blipFill>
        <p:spPr bwMode="auto">
          <a:xfrm>
            <a:off x="152400" y="152400"/>
            <a:ext cx="5065713" cy="553402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181600" y="609600"/>
            <a:ext cx="3732689" cy="646331"/>
          </a:xfrm>
          <a:prstGeom prst="rect">
            <a:avLst/>
          </a:prstGeom>
        </p:spPr>
        <p:txBody>
          <a:bodyPr wrap="square">
            <a:spAutoFit/>
          </a:bodyPr>
          <a:lstStyle/>
          <a:p>
            <a:r>
              <a:rPr lang="it-IT" dirty="0" smtClean="0"/>
              <a:t>Per x che varia tra </a:t>
            </a:r>
            <a:r>
              <a:rPr lang="it-IT" dirty="0" smtClean="0">
                <a:latin typeface="Symbol" pitchFamily="18" charset="2"/>
              </a:rPr>
              <a:t>q</a:t>
            </a:r>
            <a:r>
              <a:rPr lang="it-IT" baseline="-25000" dirty="0" smtClean="0"/>
              <a:t>1</a:t>
            </a:r>
            <a:r>
              <a:rPr lang="it-IT" dirty="0" smtClean="0"/>
              <a:t>+</a:t>
            </a:r>
            <a:r>
              <a:rPr lang="it-IT" dirty="0" smtClean="0">
                <a:latin typeface="Symbol" pitchFamily="18" charset="2"/>
              </a:rPr>
              <a:t>q</a:t>
            </a:r>
            <a:r>
              <a:rPr lang="it-IT" dirty="0" smtClean="0"/>
              <a:t> e </a:t>
            </a:r>
            <a:r>
              <a:rPr lang="it-IT" dirty="0" smtClean="0">
                <a:latin typeface="Symbol" pitchFamily="18" charset="2"/>
              </a:rPr>
              <a:t>q</a:t>
            </a:r>
            <a:r>
              <a:rPr lang="it-IT" baseline="-25000" dirty="0" smtClean="0"/>
              <a:t>1</a:t>
            </a:r>
            <a:r>
              <a:rPr lang="it-IT" dirty="0" smtClean="0"/>
              <a:t>+</a:t>
            </a:r>
            <a:r>
              <a:rPr lang="it-IT" dirty="0" smtClean="0">
                <a:latin typeface="Symbol" pitchFamily="18" charset="2"/>
              </a:rPr>
              <a:t>q+q</a:t>
            </a:r>
            <a:r>
              <a:rPr lang="it-IT" baseline="-25000" dirty="0" smtClean="0"/>
              <a:t>1</a:t>
            </a:r>
            <a:r>
              <a:rPr lang="it-IT" dirty="0" smtClean="0"/>
              <a:t>, il teorema di circuitazione dà:</a:t>
            </a:r>
          </a:p>
        </p:txBody>
      </p:sp>
      <p:graphicFrame>
        <p:nvGraphicFramePr>
          <p:cNvPr id="284675" name="Object 3"/>
          <p:cNvGraphicFramePr>
            <a:graphicFrameLocks noChangeAspect="1"/>
          </p:cNvGraphicFramePr>
          <p:nvPr/>
        </p:nvGraphicFramePr>
        <p:xfrm>
          <a:off x="5410200" y="1447800"/>
          <a:ext cx="3513776" cy="1447800"/>
        </p:xfrm>
        <a:graphic>
          <a:graphicData uri="http://schemas.openxmlformats.org/presentationml/2006/ole">
            <mc:AlternateContent xmlns:mc="http://schemas.openxmlformats.org/markup-compatibility/2006">
              <mc:Choice xmlns:v="urn:schemas-microsoft-com:vml" Requires="v">
                <p:oleObj spid="_x0000_s284717" name="Equazione" r:id="rId3" imgW="2539800" imgH="977760" progId="Equation.3">
                  <p:embed/>
                </p:oleObj>
              </mc:Choice>
              <mc:Fallback>
                <p:oleObj name="Equazione" r:id="rId3" imgW="2539800" imgH="97776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447800"/>
                        <a:ext cx="3513776"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Rettangolo 6"/>
          <p:cNvSpPr/>
          <p:nvPr/>
        </p:nvSpPr>
        <p:spPr>
          <a:xfrm>
            <a:off x="5181600" y="3581400"/>
            <a:ext cx="3732689" cy="923330"/>
          </a:xfrm>
          <a:prstGeom prst="rect">
            <a:avLst/>
          </a:prstGeom>
        </p:spPr>
        <p:txBody>
          <a:bodyPr wrap="square">
            <a:spAutoFit/>
          </a:bodyPr>
          <a:lstStyle/>
          <a:p>
            <a:r>
              <a:rPr lang="it-IT" dirty="0" smtClean="0"/>
              <a:t>Tuttavia, se si trascura la corrente magnetizzante, si ha che N</a:t>
            </a:r>
            <a:r>
              <a:rPr lang="it-IT" baseline="-25000" dirty="0" smtClean="0"/>
              <a:t>1</a:t>
            </a:r>
            <a:r>
              <a:rPr lang="it-IT" dirty="0" smtClean="0"/>
              <a:t>I</a:t>
            </a:r>
            <a:r>
              <a:rPr lang="it-IT" baseline="-25000" dirty="0" smtClean="0"/>
              <a:t>1</a:t>
            </a:r>
            <a:r>
              <a:rPr lang="it-IT" dirty="0" smtClean="0"/>
              <a:t>=N</a:t>
            </a:r>
            <a:r>
              <a:rPr lang="it-IT" baseline="-25000" dirty="0" smtClean="0"/>
              <a:t>2</a:t>
            </a:r>
            <a:r>
              <a:rPr lang="it-IT" dirty="0" smtClean="0"/>
              <a:t>I</a:t>
            </a:r>
            <a:r>
              <a:rPr lang="it-IT" baseline="-25000" dirty="0" smtClean="0"/>
              <a:t>2</a:t>
            </a:r>
            <a:r>
              <a:rPr lang="it-IT" dirty="0" smtClean="0"/>
              <a:t>, quindi:</a:t>
            </a:r>
          </a:p>
        </p:txBody>
      </p:sp>
      <p:graphicFrame>
        <p:nvGraphicFramePr>
          <p:cNvPr id="8" name="Object 3"/>
          <p:cNvGraphicFramePr>
            <a:graphicFrameLocks noChangeAspect="1"/>
          </p:cNvGraphicFramePr>
          <p:nvPr/>
        </p:nvGraphicFramePr>
        <p:xfrm>
          <a:off x="5334000" y="4583113"/>
          <a:ext cx="3705225" cy="1458912"/>
        </p:xfrm>
        <a:graphic>
          <a:graphicData uri="http://schemas.openxmlformats.org/presentationml/2006/ole">
            <mc:AlternateContent xmlns:mc="http://schemas.openxmlformats.org/markup-compatibility/2006">
              <mc:Choice xmlns:v="urn:schemas-microsoft-com:vml" Requires="v">
                <p:oleObj spid="_x0000_s284718" name="Equazione" r:id="rId5" imgW="2450880" imgH="901440" progId="Equation.3">
                  <p:embed/>
                </p:oleObj>
              </mc:Choice>
              <mc:Fallback>
                <p:oleObj name="Equazione" r:id="rId5" imgW="2450880" imgH="9014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583113"/>
                        <a:ext cx="3705225"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84679" name="Picture 7"/>
          <p:cNvPicPr>
            <a:picLocks noChangeAspect="1" noChangeArrowheads="1"/>
          </p:cNvPicPr>
          <p:nvPr/>
        </p:nvPicPr>
        <p:blipFill>
          <a:blip r:embed="rId7" cstate="print"/>
          <a:srcRect/>
          <a:stretch>
            <a:fillRect/>
          </a:stretch>
        </p:blipFill>
        <p:spPr bwMode="auto">
          <a:xfrm>
            <a:off x="212725" y="304800"/>
            <a:ext cx="5121275" cy="553402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5181600" cy="1200329"/>
          </a:xfrm>
          <a:prstGeom prst="rect">
            <a:avLst/>
          </a:prstGeom>
        </p:spPr>
        <p:txBody>
          <a:bodyPr wrap="square">
            <a:spAutoFit/>
          </a:bodyPr>
          <a:lstStyle/>
          <a:p>
            <a:r>
              <a:rPr lang="it-IT" dirty="0" smtClean="0"/>
              <a:t>Complessivamente il campo magnetico disperso in funzione di x ha l’andamento  mostrato in figura, dove x = 0 rappresenta la posizione di inizio dell’avvolgimento di BT.</a:t>
            </a:r>
          </a:p>
        </p:txBody>
      </p:sp>
      <p:sp>
        <p:nvSpPr>
          <p:cNvPr id="7" name="Rettangolo 6"/>
          <p:cNvSpPr/>
          <p:nvPr/>
        </p:nvSpPr>
        <p:spPr>
          <a:xfrm>
            <a:off x="0" y="1905000"/>
            <a:ext cx="5562600" cy="923330"/>
          </a:xfrm>
          <a:prstGeom prst="rect">
            <a:avLst/>
          </a:prstGeom>
        </p:spPr>
        <p:txBody>
          <a:bodyPr wrap="square">
            <a:spAutoFit/>
          </a:bodyPr>
          <a:lstStyle/>
          <a:p>
            <a:r>
              <a:rPr lang="it-IT" dirty="0" smtClean="0"/>
              <a:t>Per il calcolo dell’induttanza di dispersione, si consideri il circuito equivalente monofase del trasformatore in corto circuito</a:t>
            </a:r>
          </a:p>
        </p:txBody>
      </p:sp>
      <p:pic>
        <p:nvPicPr>
          <p:cNvPr id="285699" name="Picture 3"/>
          <p:cNvPicPr>
            <a:picLocks noChangeAspect="1" noChangeArrowheads="1"/>
          </p:cNvPicPr>
          <p:nvPr/>
        </p:nvPicPr>
        <p:blipFill>
          <a:blip r:embed="rId3" cstate="print"/>
          <a:srcRect/>
          <a:stretch>
            <a:fillRect/>
          </a:stretch>
        </p:blipFill>
        <p:spPr bwMode="auto">
          <a:xfrm>
            <a:off x="5715001" y="0"/>
            <a:ext cx="2871948" cy="2514600"/>
          </a:xfrm>
          <a:prstGeom prst="rect">
            <a:avLst/>
          </a:prstGeom>
          <a:noFill/>
          <a:ln w="9525">
            <a:noFill/>
            <a:miter lim="800000"/>
            <a:headEnd/>
            <a:tailEnd/>
          </a:ln>
          <a:effectLst/>
        </p:spPr>
      </p:pic>
      <p:sp>
        <p:nvSpPr>
          <p:cNvPr id="12" name="Freccia a destra 11"/>
          <p:cNvSpPr/>
          <p:nvPr/>
        </p:nvSpPr>
        <p:spPr>
          <a:xfrm>
            <a:off x="3810000" y="3276600"/>
            <a:ext cx="4572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152400" y="1371600"/>
            <a:ext cx="5362237" cy="369332"/>
          </a:xfrm>
          <a:prstGeom prst="rect">
            <a:avLst/>
          </a:prstGeom>
          <a:noFill/>
        </p:spPr>
        <p:txBody>
          <a:bodyPr wrap="none" rtlCol="0">
            <a:spAutoFit/>
          </a:bodyPr>
          <a:lstStyle/>
          <a:p>
            <a:r>
              <a:rPr lang="it-IT" dirty="0" smtClean="0"/>
              <a:t>CALCOLO ANALTICO DELL’INDUTTANZA </a:t>
            </a:r>
            <a:r>
              <a:rPr lang="it-IT" dirty="0" err="1" smtClean="0"/>
              <a:t>DI</a:t>
            </a:r>
            <a:r>
              <a:rPr lang="it-IT" dirty="0" smtClean="0"/>
              <a:t> DISPERSIONE</a:t>
            </a:r>
            <a:endParaRPr lang="it-IT" dirty="0"/>
          </a:p>
        </p:txBody>
      </p:sp>
      <p:sp>
        <p:nvSpPr>
          <p:cNvPr id="16" name="Rettangolo 15"/>
          <p:cNvSpPr/>
          <p:nvPr/>
        </p:nvSpPr>
        <p:spPr>
          <a:xfrm>
            <a:off x="0" y="4495800"/>
            <a:ext cx="9144000" cy="923330"/>
          </a:xfrm>
          <a:prstGeom prst="rect">
            <a:avLst/>
          </a:prstGeom>
        </p:spPr>
        <p:txBody>
          <a:bodyPr wrap="square">
            <a:spAutoFit/>
          </a:bodyPr>
          <a:lstStyle/>
          <a:p>
            <a:r>
              <a:rPr lang="it-IT" dirty="0" smtClean="0"/>
              <a:t>Il circuito magnetico del trasformatore in corto circuito è lineare in quanto il flusso è prossimo a zero. Quindi si può applicare la formula che dà l’energia magnetica </a:t>
            </a:r>
            <a:r>
              <a:rPr lang="it-IT" i="1" dirty="0" err="1" smtClean="0"/>
              <a:t>W</a:t>
            </a:r>
            <a:r>
              <a:rPr lang="it-IT" i="1" baseline="-25000" dirty="0" err="1" smtClean="0"/>
              <a:t>m</a:t>
            </a:r>
            <a:r>
              <a:rPr lang="it-IT" dirty="0" smtClean="0"/>
              <a:t> di un sistema lineare alimentato da un circuito avente induttanza L, cioè (vedi Parte Introduttiva del Corso):</a:t>
            </a:r>
          </a:p>
        </p:txBody>
      </p:sp>
      <p:graphicFrame>
        <p:nvGraphicFramePr>
          <p:cNvPr id="285705" name="Object 9"/>
          <p:cNvGraphicFramePr>
            <a:graphicFrameLocks noChangeAspect="1"/>
          </p:cNvGraphicFramePr>
          <p:nvPr/>
        </p:nvGraphicFramePr>
        <p:xfrm>
          <a:off x="6553200" y="3684588"/>
          <a:ext cx="1222375" cy="354012"/>
        </p:xfrm>
        <a:graphic>
          <a:graphicData uri="http://schemas.openxmlformats.org/presentationml/2006/ole">
            <mc:AlternateContent xmlns:mc="http://schemas.openxmlformats.org/markup-compatibility/2006">
              <mc:Choice xmlns:v="urn:schemas-microsoft-com:vml" Requires="v">
                <p:oleObj spid="_x0000_s285768" name="Equazione" r:id="rId4" imgW="749160" imgH="203040" progId="Equation.3">
                  <p:embed/>
                </p:oleObj>
              </mc:Choice>
              <mc:Fallback>
                <p:oleObj name="Equazione" r:id="rId4" imgW="749160" imgH="20304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684588"/>
                        <a:ext cx="12223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 name="Object 9"/>
          <p:cNvGraphicFramePr>
            <a:graphicFrameLocks noChangeAspect="1"/>
          </p:cNvGraphicFramePr>
          <p:nvPr/>
        </p:nvGraphicFramePr>
        <p:xfrm>
          <a:off x="6553200" y="3151188"/>
          <a:ext cx="973137" cy="354013"/>
        </p:xfrm>
        <a:graphic>
          <a:graphicData uri="http://schemas.openxmlformats.org/presentationml/2006/ole">
            <mc:AlternateContent xmlns:mc="http://schemas.openxmlformats.org/markup-compatibility/2006">
              <mc:Choice xmlns:v="urn:schemas-microsoft-com:vml" Requires="v">
                <p:oleObj spid="_x0000_s285769" name="Equazione" r:id="rId6" imgW="596880" imgH="203040" progId="Equation.3">
                  <p:embed/>
                </p:oleObj>
              </mc:Choice>
              <mc:Fallback>
                <p:oleObj name="Equazione" r:id="rId6" imgW="596880" imgH="2030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151188"/>
                        <a:ext cx="9731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 name="Object 9"/>
          <p:cNvGraphicFramePr>
            <a:graphicFrameLocks noChangeAspect="1"/>
          </p:cNvGraphicFramePr>
          <p:nvPr/>
        </p:nvGraphicFramePr>
        <p:xfrm>
          <a:off x="152400" y="5638800"/>
          <a:ext cx="1201738" cy="641350"/>
        </p:xfrm>
        <a:graphic>
          <a:graphicData uri="http://schemas.openxmlformats.org/presentationml/2006/ole">
            <mc:AlternateContent xmlns:mc="http://schemas.openxmlformats.org/markup-compatibility/2006">
              <mc:Choice xmlns:v="urn:schemas-microsoft-com:vml" Requires="v">
                <p:oleObj spid="_x0000_s285770" name="Equazione" r:id="rId8" imgW="736560" imgH="368280" progId="Equation.3">
                  <p:embed/>
                </p:oleObj>
              </mc:Choice>
              <mc:Fallback>
                <p:oleObj name="Equazione" r:id="rId8" imgW="736560" imgH="36828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5638800"/>
                        <a:ext cx="1201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85708" name="Picture 12"/>
          <p:cNvPicPr>
            <a:picLocks noChangeAspect="1" noChangeArrowheads="1"/>
          </p:cNvPicPr>
          <p:nvPr/>
        </p:nvPicPr>
        <p:blipFill>
          <a:blip r:embed="rId10" cstate="print"/>
          <a:srcRect/>
          <a:stretch>
            <a:fillRect/>
          </a:stretch>
        </p:blipFill>
        <p:spPr bwMode="auto">
          <a:xfrm>
            <a:off x="76200" y="2667000"/>
            <a:ext cx="3640349" cy="1470025"/>
          </a:xfrm>
          <a:prstGeom prst="rect">
            <a:avLst/>
          </a:prstGeom>
          <a:noFill/>
          <a:ln w="9525">
            <a:noFill/>
            <a:miter lim="800000"/>
            <a:headEnd/>
            <a:tailEnd/>
          </a:ln>
          <a:effectLst/>
        </p:spPr>
      </p:pic>
      <p:pic>
        <p:nvPicPr>
          <p:cNvPr id="285709" name="Picture 13"/>
          <p:cNvPicPr>
            <a:picLocks noChangeAspect="1" noChangeArrowheads="1"/>
          </p:cNvPicPr>
          <p:nvPr/>
        </p:nvPicPr>
        <p:blipFill>
          <a:blip r:embed="rId11" cstate="print"/>
          <a:srcRect/>
          <a:stretch>
            <a:fillRect/>
          </a:stretch>
        </p:blipFill>
        <p:spPr bwMode="auto">
          <a:xfrm>
            <a:off x="4419600" y="2653030"/>
            <a:ext cx="1981200" cy="1493520"/>
          </a:xfrm>
          <a:prstGeom prst="rect">
            <a:avLst/>
          </a:prstGeom>
          <a:noFill/>
          <a:ln w="9525">
            <a:noFill/>
            <a:miter lim="800000"/>
            <a:headEnd/>
            <a:tailEnd/>
          </a:ln>
          <a:effectLst/>
        </p:spPr>
      </p:pic>
      <p:sp>
        <p:nvSpPr>
          <p:cNvPr id="22" name="Rettangolo 21"/>
          <p:cNvSpPr/>
          <p:nvPr/>
        </p:nvSpPr>
        <p:spPr>
          <a:xfrm>
            <a:off x="1676400" y="5715000"/>
            <a:ext cx="7086600" cy="646331"/>
          </a:xfrm>
          <a:prstGeom prst="rect">
            <a:avLst/>
          </a:prstGeom>
        </p:spPr>
        <p:txBody>
          <a:bodyPr wrap="square">
            <a:spAutoFit/>
          </a:bodyPr>
          <a:lstStyle/>
          <a:p>
            <a:r>
              <a:rPr lang="it-IT" dirty="0" smtClean="0"/>
              <a:t>Nel caso del trasformatore trifase il sistema è costituito dalla colonna con i due avvolgimenti di AT e BT della stessa fase avvolti attorno ad essa. </a:t>
            </a:r>
          </a:p>
        </p:txBody>
      </p:sp>
      <p:sp>
        <p:nvSpPr>
          <p:cNvPr id="26" name="CasellaDiTesto 25"/>
          <p:cNvSpPr txBox="1"/>
          <p:nvPr/>
        </p:nvSpPr>
        <p:spPr>
          <a:xfrm>
            <a:off x="1143000" y="6172200"/>
            <a:ext cx="442750" cy="369332"/>
          </a:xfrm>
          <a:prstGeom prst="rect">
            <a:avLst/>
          </a:prstGeom>
          <a:noFill/>
        </p:spPr>
        <p:txBody>
          <a:bodyPr wrap="none" rtlCol="0">
            <a:spAutoFit/>
          </a:bodyPr>
          <a:lstStyle/>
          <a:p>
            <a:r>
              <a:rPr lang="it-IT" dirty="0" smtClean="0"/>
              <a:t>(1)</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886200" y="0"/>
            <a:ext cx="5257800" cy="923330"/>
          </a:xfrm>
          <a:prstGeom prst="rect">
            <a:avLst/>
          </a:prstGeom>
        </p:spPr>
        <p:txBody>
          <a:bodyPr wrap="square">
            <a:spAutoFit/>
          </a:bodyPr>
          <a:lstStyle/>
          <a:p>
            <a:r>
              <a:rPr lang="it-IT" dirty="0" smtClean="0"/>
              <a:t>L’energia magnetica prodotta dagli avvolgimenti di una colonna (fase) nel trasformatore in corto circuito può essere calcolata dalla nota formula: </a:t>
            </a:r>
          </a:p>
        </p:txBody>
      </p:sp>
      <p:graphicFrame>
        <p:nvGraphicFramePr>
          <p:cNvPr id="286723" name="Object 9"/>
          <p:cNvGraphicFramePr>
            <a:graphicFrameLocks noChangeAspect="1"/>
          </p:cNvGraphicFramePr>
          <p:nvPr/>
        </p:nvGraphicFramePr>
        <p:xfrm>
          <a:off x="4434050" y="914400"/>
          <a:ext cx="3025775" cy="752475"/>
        </p:xfrm>
        <a:graphic>
          <a:graphicData uri="http://schemas.openxmlformats.org/presentationml/2006/ole">
            <mc:AlternateContent xmlns:mc="http://schemas.openxmlformats.org/markup-compatibility/2006">
              <mc:Choice xmlns:v="urn:schemas-microsoft-com:vml" Requires="v">
                <p:oleObj spid="_x0000_s286766" name="Equazione" r:id="rId3" imgW="1854000" imgH="431640" progId="Equation.3">
                  <p:embed/>
                </p:oleObj>
              </mc:Choice>
              <mc:Fallback>
                <p:oleObj name="Equazione" r:id="rId3" imgW="1854000" imgH="431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050" y="914400"/>
                        <a:ext cx="30257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Rettangolo 6"/>
          <p:cNvSpPr/>
          <p:nvPr/>
        </p:nvSpPr>
        <p:spPr>
          <a:xfrm>
            <a:off x="3886200" y="1600200"/>
            <a:ext cx="5257800" cy="2031325"/>
          </a:xfrm>
          <a:prstGeom prst="rect">
            <a:avLst/>
          </a:prstGeom>
        </p:spPr>
        <p:txBody>
          <a:bodyPr wrap="square">
            <a:spAutoFit/>
          </a:bodyPr>
          <a:lstStyle/>
          <a:p>
            <a:r>
              <a:rPr lang="it-IT" dirty="0" smtClean="0"/>
              <a:t>dove il volume V è il volume a forma di cilindro cavo evidenziato in rosa nella figura a fianco (in pratica il volume che comprende i due avvolgimenti e lo spazio tra essi compreso). Infatti, fuori di </a:t>
            </a:r>
            <a:r>
              <a:rPr lang="it-IT" i="1" dirty="0" smtClean="0"/>
              <a:t>V</a:t>
            </a:r>
            <a:r>
              <a:rPr lang="it-IT" dirty="0" smtClean="0"/>
              <a:t> il campo B è nullo (trasformatore in corto circuito </a:t>
            </a:r>
            <a:r>
              <a:rPr lang="it-IT" dirty="0" smtClean="0">
                <a:sym typeface="Wingdings" pitchFamily="2" charset="2"/>
              </a:rPr>
              <a:t> flusso in colonna nullo</a:t>
            </a:r>
            <a:r>
              <a:rPr lang="it-IT" dirty="0" smtClean="0"/>
              <a:t>).</a:t>
            </a:r>
          </a:p>
          <a:p>
            <a:r>
              <a:rPr lang="it-IT" dirty="0" smtClean="0"/>
              <a:t>Il volume infinitesimo </a:t>
            </a:r>
            <a:r>
              <a:rPr lang="it-IT" dirty="0" err="1" smtClean="0"/>
              <a:t>dx</a:t>
            </a:r>
            <a:r>
              <a:rPr lang="it-IT" dirty="0" smtClean="0"/>
              <a:t> può essere espresso come:</a:t>
            </a:r>
          </a:p>
        </p:txBody>
      </p:sp>
      <p:sp>
        <p:nvSpPr>
          <p:cNvPr id="8" name="Rettangolo 7"/>
          <p:cNvSpPr/>
          <p:nvPr/>
        </p:nvSpPr>
        <p:spPr>
          <a:xfrm>
            <a:off x="7710650" y="1066800"/>
            <a:ext cx="442750" cy="369332"/>
          </a:xfrm>
          <a:prstGeom prst="rect">
            <a:avLst/>
          </a:prstGeom>
        </p:spPr>
        <p:txBody>
          <a:bodyPr wrap="none">
            <a:spAutoFit/>
          </a:bodyPr>
          <a:lstStyle/>
          <a:p>
            <a:r>
              <a:rPr lang="it-IT" dirty="0" smtClean="0"/>
              <a:t>(2)</a:t>
            </a:r>
            <a:endParaRPr lang="it-IT" dirty="0"/>
          </a:p>
        </p:txBody>
      </p:sp>
      <p:pic>
        <p:nvPicPr>
          <p:cNvPr id="286724" name="Picture 4"/>
          <p:cNvPicPr>
            <a:picLocks noChangeAspect="1" noChangeArrowheads="1"/>
          </p:cNvPicPr>
          <p:nvPr/>
        </p:nvPicPr>
        <p:blipFill>
          <a:blip r:embed="rId5" cstate="print"/>
          <a:srcRect/>
          <a:stretch>
            <a:fillRect/>
          </a:stretch>
        </p:blipFill>
        <p:spPr bwMode="auto">
          <a:xfrm>
            <a:off x="0" y="0"/>
            <a:ext cx="3855130" cy="6858000"/>
          </a:xfrm>
          <a:prstGeom prst="rect">
            <a:avLst/>
          </a:prstGeom>
          <a:noFill/>
          <a:ln w="9525">
            <a:noFill/>
            <a:miter lim="800000"/>
            <a:headEnd/>
            <a:tailEnd/>
          </a:ln>
          <a:effectLst/>
        </p:spPr>
      </p:pic>
      <p:graphicFrame>
        <p:nvGraphicFramePr>
          <p:cNvPr id="10" name="Object 9"/>
          <p:cNvGraphicFramePr>
            <a:graphicFrameLocks noChangeAspect="1"/>
          </p:cNvGraphicFramePr>
          <p:nvPr/>
        </p:nvGraphicFramePr>
        <p:xfrm>
          <a:off x="6781800" y="3962400"/>
          <a:ext cx="2071688" cy="708025"/>
        </p:xfrm>
        <a:graphic>
          <a:graphicData uri="http://schemas.openxmlformats.org/presentationml/2006/ole">
            <mc:AlternateContent xmlns:mc="http://schemas.openxmlformats.org/markup-compatibility/2006">
              <mc:Choice xmlns:v="urn:schemas-microsoft-com:vml" Requires="v">
                <p:oleObj spid="_x0000_s286767" name="Equazione" r:id="rId6" imgW="1269720" imgH="406080" progId="Equation.3">
                  <p:embed/>
                </p:oleObj>
              </mc:Choice>
              <mc:Fallback>
                <p:oleObj name="Equazione" r:id="rId6" imgW="1269720" imgH="40608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962400"/>
                        <a:ext cx="2071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86726" name="Picture 6"/>
          <p:cNvPicPr>
            <a:picLocks noChangeAspect="1" noChangeArrowheads="1"/>
          </p:cNvPicPr>
          <p:nvPr/>
        </p:nvPicPr>
        <p:blipFill>
          <a:blip r:embed="rId8" cstate="print"/>
          <a:srcRect/>
          <a:stretch>
            <a:fillRect/>
          </a:stretch>
        </p:blipFill>
        <p:spPr bwMode="auto">
          <a:xfrm>
            <a:off x="3962400" y="4038600"/>
            <a:ext cx="2667000" cy="2667000"/>
          </a:xfrm>
          <a:prstGeom prst="rect">
            <a:avLst/>
          </a:prstGeom>
          <a:noFill/>
          <a:ln w="9525">
            <a:noFill/>
            <a:miter lim="800000"/>
            <a:headEnd/>
            <a:tailEnd/>
          </a:ln>
          <a:effectLst/>
        </p:spPr>
      </p:pic>
      <p:sp>
        <p:nvSpPr>
          <p:cNvPr id="12" name="Rettangolo 11"/>
          <p:cNvSpPr/>
          <p:nvPr/>
        </p:nvSpPr>
        <p:spPr>
          <a:xfrm>
            <a:off x="8382000" y="4724400"/>
            <a:ext cx="442750" cy="369332"/>
          </a:xfrm>
          <a:prstGeom prst="rect">
            <a:avLst/>
          </a:prstGeom>
        </p:spPr>
        <p:txBody>
          <a:bodyPr wrap="none">
            <a:spAutoFit/>
          </a:bodyPr>
          <a:lstStyle/>
          <a:p>
            <a:r>
              <a:rPr lang="it-IT" dirty="0" smtClean="0"/>
              <a:t>(3)</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28600"/>
            <a:ext cx="9144000" cy="369332"/>
          </a:xfrm>
          <a:prstGeom prst="rect">
            <a:avLst/>
          </a:prstGeom>
        </p:spPr>
        <p:txBody>
          <a:bodyPr wrap="square">
            <a:spAutoFit/>
          </a:bodyPr>
          <a:lstStyle/>
          <a:p>
            <a:r>
              <a:rPr lang="it-IT" dirty="0" smtClean="0"/>
              <a:t>Quindi l’integrale (2) diventa:</a:t>
            </a:r>
          </a:p>
        </p:txBody>
      </p:sp>
      <p:graphicFrame>
        <p:nvGraphicFramePr>
          <p:cNvPr id="287746" name="Object 9"/>
          <p:cNvGraphicFramePr>
            <a:graphicFrameLocks noChangeAspect="1"/>
          </p:cNvGraphicFramePr>
          <p:nvPr/>
        </p:nvGraphicFramePr>
        <p:xfrm>
          <a:off x="3352800" y="0"/>
          <a:ext cx="3668713" cy="841375"/>
        </p:xfrm>
        <a:graphic>
          <a:graphicData uri="http://schemas.openxmlformats.org/presentationml/2006/ole">
            <mc:AlternateContent xmlns:mc="http://schemas.openxmlformats.org/markup-compatibility/2006">
              <mc:Choice xmlns:v="urn:schemas-microsoft-com:vml" Requires="v">
                <p:oleObj spid="_x0000_s287809" name="Equazione" r:id="rId3" imgW="2247840" imgH="482400" progId="Equation.3">
                  <p:embed/>
                </p:oleObj>
              </mc:Choice>
              <mc:Fallback>
                <p:oleObj name="Equazione" r:id="rId3" imgW="2247840" imgH="4824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0"/>
                        <a:ext cx="36687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ttangolo 5"/>
          <p:cNvSpPr/>
          <p:nvPr/>
        </p:nvSpPr>
        <p:spPr>
          <a:xfrm>
            <a:off x="7315200" y="228600"/>
            <a:ext cx="442750" cy="369332"/>
          </a:xfrm>
          <a:prstGeom prst="rect">
            <a:avLst/>
          </a:prstGeom>
        </p:spPr>
        <p:txBody>
          <a:bodyPr wrap="none">
            <a:spAutoFit/>
          </a:bodyPr>
          <a:lstStyle/>
          <a:p>
            <a:r>
              <a:rPr lang="it-IT" dirty="0" smtClean="0"/>
              <a:t>(4)</a:t>
            </a:r>
            <a:endParaRPr lang="it-IT" dirty="0"/>
          </a:p>
        </p:txBody>
      </p:sp>
      <p:sp>
        <p:nvSpPr>
          <p:cNvPr id="7" name="Rettangolo 6"/>
          <p:cNvSpPr/>
          <p:nvPr/>
        </p:nvSpPr>
        <p:spPr>
          <a:xfrm>
            <a:off x="0" y="685800"/>
            <a:ext cx="9144000" cy="923330"/>
          </a:xfrm>
          <a:prstGeom prst="rect">
            <a:avLst/>
          </a:prstGeom>
        </p:spPr>
        <p:txBody>
          <a:bodyPr wrap="square">
            <a:spAutoFit/>
          </a:bodyPr>
          <a:lstStyle/>
          <a:p>
            <a:r>
              <a:rPr lang="it-IT" dirty="0" smtClean="0"/>
              <a:t>Il fattore (D</a:t>
            </a:r>
            <a:r>
              <a:rPr lang="it-IT" baseline="-25000" dirty="0" smtClean="0"/>
              <a:t>1i</a:t>
            </a:r>
            <a:r>
              <a:rPr lang="it-IT" dirty="0" smtClean="0"/>
              <a:t>/2+x) che compare nell’integrale, siccome x va da 0 a </a:t>
            </a:r>
            <a:r>
              <a:rPr lang="it-IT" dirty="0" smtClean="0">
                <a:latin typeface="Symbol" pitchFamily="18" charset="2"/>
              </a:rPr>
              <a:t>q</a:t>
            </a:r>
            <a:r>
              <a:rPr lang="it-IT" baseline="-25000" dirty="0" smtClean="0"/>
              <a:t>1</a:t>
            </a:r>
            <a:r>
              <a:rPr lang="it-IT" dirty="0" smtClean="0"/>
              <a:t>+</a:t>
            </a:r>
            <a:r>
              <a:rPr lang="it-IT" dirty="0" smtClean="0">
                <a:latin typeface="Symbol" pitchFamily="18" charset="2"/>
              </a:rPr>
              <a:t>q</a:t>
            </a:r>
            <a:r>
              <a:rPr lang="it-IT" baseline="-25000" dirty="0" smtClean="0"/>
              <a:t>2</a:t>
            </a:r>
            <a:r>
              <a:rPr lang="it-IT" dirty="0" smtClean="0"/>
              <a:t>+</a:t>
            </a:r>
            <a:r>
              <a:rPr lang="it-IT" dirty="0" smtClean="0">
                <a:latin typeface="Symbol" pitchFamily="18" charset="2"/>
              </a:rPr>
              <a:t>q</a:t>
            </a:r>
            <a:r>
              <a:rPr lang="it-IT" dirty="0" smtClean="0"/>
              <a:t>, può essere approssimato con il suo valor medio in tale intervallo di x, cioè con il raggio medio dell’avvolgimento (di AT e BT complessivamente), ossia:</a:t>
            </a:r>
          </a:p>
        </p:txBody>
      </p:sp>
      <p:graphicFrame>
        <p:nvGraphicFramePr>
          <p:cNvPr id="8" name="Object 9"/>
          <p:cNvGraphicFramePr>
            <a:graphicFrameLocks noChangeAspect="1"/>
          </p:cNvGraphicFramePr>
          <p:nvPr/>
        </p:nvGraphicFramePr>
        <p:xfrm>
          <a:off x="2209800" y="1524000"/>
          <a:ext cx="4186237" cy="642938"/>
        </p:xfrm>
        <a:graphic>
          <a:graphicData uri="http://schemas.openxmlformats.org/presentationml/2006/ole">
            <mc:AlternateContent xmlns:mc="http://schemas.openxmlformats.org/markup-compatibility/2006">
              <mc:Choice xmlns:v="urn:schemas-microsoft-com:vml" Requires="v">
                <p:oleObj spid="_x0000_s287810" name="Equazione" r:id="rId5" imgW="2565360" imgH="368280" progId="Equation.3">
                  <p:embed/>
                </p:oleObj>
              </mc:Choice>
              <mc:Fallback>
                <p:oleObj name="Equazione" r:id="rId5" imgW="2565360" imgH="3682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524000"/>
                        <a:ext cx="41862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Rettangolo 8"/>
          <p:cNvSpPr/>
          <p:nvPr/>
        </p:nvSpPr>
        <p:spPr>
          <a:xfrm>
            <a:off x="0" y="2133600"/>
            <a:ext cx="9144000" cy="369332"/>
          </a:xfrm>
          <a:prstGeom prst="rect">
            <a:avLst/>
          </a:prstGeom>
        </p:spPr>
        <p:txBody>
          <a:bodyPr wrap="square">
            <a:spAutoFit/>
          </a:bodyPr>
          <a:lstStyle/>
          <a:p>
            <a:r>
              <a:rPr lang="it-IT" dirty="0" smtClean="0"/>
              <a:t>Quindi la (4) dà:</a:t>
            </a:r>
          </a:p>
        </p:txBody>
      </p:sp>
      <p:graphicFrame>
        <p:nvGraphicFramePr>
          <p:cNvPr id="10" name="Object 9"/>
          <p:cNvGraphicFramePr>
            <a:graphicFrameLocks noChangeAspect="1"/>
          </p:cNvGraphicFramePr>
          <p:nvPr/>
        </p:nvGraphicFramePr>
        <p:xfrm>
          <a:off x="2286000" y="2332038"/>
          <a:ext cx="6257925" cy="4449762"/>
        </p:xfrm>
        <a:graphic>
          <a:graphicData uri="http://schemas.openxmlformats.org/presentationml/2006/ole">
            <mc:AlternateContent xmlns:mc="http://schemas.openxmlformats.org/markup-compatibility/2006">
              <mc:Choice xmlns:v="urn:schemas-microsoft-com:vml" Requires="v">
                <p:oleObj spid="_x0000_s287811" name="Equazione" r:id="rId7" imgW="3835080" imgH="2552400" progId="Equation.3">
                  <p:embed/>
                </p:oleObj>
              </mc:Choice>
              <mc:Fallback>
                <p:oleObj name="Equazione" r:id="rId7" imgW="3835080" imgH="255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332038"/>
                        <a:ext cx="6257925"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 name="Rettangolo 11"/>
          <p:cNvSpPr/>
          <p:nvPr/>
        </p:nvSpPr>
        <p:spPr>
          <a:xfrm>
            <a:off x="7772400" y="6248400"/>
            <a:ext cx="495649" cy="369332"/>
          </a:xfrm>
          <a:prstGeom prst="rect">
            <a:avLst/>
          </a:prstGeom>
        </p:spPr>
        <p:txBody>
          <a:bodyPr wrap="none">
            <a:spAutoFit/>
          </a:bodyPr>
          <a:lstStyle/>
          <a:p>
            <a:r>
              <a:rPr lang="it-IT" dirty="0" smtClean="0"/>
              <a:t>(5) </a:t>
            </a:r>
            <a:endParaRPr lang="it-IT" dirty="0"/>
          </a:p>
        </p:txBody>
      </p:sp>
      <p:cxnSp>
        <p:nvCxnSpPr>
          <p:cNvPr id="13" name="Connettore 2 12"/>
          <p:cNvCxnSpPr/>
          <p:nvPr/>
        </p:nvCxnSpPr>
        <p:spPr>
          <a:xfrm flipV="1">
            <a:off x="1524000" y="2819400"/>
            <a:ext cx="7620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Ovale 14"/>
          <p:cNvSpPr/>
          <p:nvPr/>
        </p:nvSpPr>
        <p:spPr>
          <a:xfrm>
            <a:off x="1066800" y="32766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A</a:t>
            </a:r>
            <a:endParaRPr lang="it-IT" b="1" dirty="0">
              <a:solidFill>
                <a:schemeClr val="tx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r>
              <a:rPr lang="it-IT" dirty="0" smtClean="0"/>
              <a:t>Uguagliando (1) e l’ultimo membro della (5) si ha:</a:t>
            </a:r>
          </a:p>
        </p:txBody>
      </p:sp>
      <p:graphicFrame>
        <p:nvGraphicFramePr>
          <p:cNvPr id="288771" name="Object 9"/>
          <p:cNvGraphicFramePr>
            <a:graphicFrameLocks noChangeAspect="1"/>
          </p:cNvGraphicFramePr>
          <p:nvPr/>
        </p:nvGraphicFramePr>
        <p:xfrm>
          <a:off x="1981200" y="685800"/>
          <a:ext cx="3378200" cy="730250"/>
        </p:xfrm>
        <a:graphic>
          <a:graphicData uri="http://schemas.openxmlformats.org/presentationml/2006/ole">
            <mc:AlternateContent xmlns:mc="http://schemas.openxmlformats.org/markup-compatibility/2006">
              <mc:Choice xmlns:v="urn:schemas-microsoft-com:vml" Requires="v">
                <p:oleObj spid="_x0000_s288813" name="Equazione" r:id="rId3" imgW="2070000" imgH="419040" progId="Equation.3">
                  <p:embed/>
                </p:oleObj>
              </mc:Choice>
              <mc:Fallback>
                <p:oleObj name="Equazione" r:id="rId3" imgW="2070000" imgH="4190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85800"/>
                        <a:ext cx="3378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Rettangolo 6"/>
          <p:cNvSpPr/>
          <p:nvPr/>
        </p:nvSpPr>
        <p:spPr>
          <a:xfrm>
            <a:off x="0" y="1676400"/>
            <a:ext cx="9144000" cy="369332"/>
          </a:xfrm>
          <a:prstGeom prst="rect">
            <a:avLst/>
          </a:prstGeom>
        </p:spPr>
        <p:txBody>
          <a:bodyPr wrap="square">
            <a:spAutoFit/>
          </a:bodyPr>
          <a:lstStyle/>
          <a:p>
            <a:r>
              <a:rPr lang="it-IT" dirty="0" smtClean="0"/>
              <a:t>da cui si ricava l’espressione di </a:t>
            </a:r>
            <a:r>
              <a:rPr lang="it-IT" dirty="0" err="1" smtClean="0"/>
              <a:t>L</a:t>
            </a:r>
            <a:r>
              <a:rPr lang="it-IT" baseline="-25000" dirty="0" err="1" smtClean="0"/>
              <a:t>d</a:t>
            </a:r>
            <a:r>
              <a:rPr lang="it-IT" dirty="0" smtClean="0"/>
              <a:t>:</a:t>
            </a:r>
          </a:p>
        </p:txBody>
      </p:sp>
      <p:graphicFrame>
        <p:nvGraphicFramePr>
          <p:cNvPr id="8" name="Object 9"/>
          <p:cNvGraphicFramePr>
            <a:graphicFrameLocks noChangeAspect="1"/>
          </p:cNvGraphicFramePr>
          <p:nvPr/>
        </p:nvGraphicFramePr>
        <p:xfrm>
          <a:off x="2362200" y="2438400"/>
          <a:ext cx="3502550" cy="914400"/>
        </p:xfrm>
        <a:graphic>
          <a:graphicData uri="http://schemas.openxmlformats.org/presentationml/2006/ole">
            <mc:AlternateContent xmlns:mc="http://schemas.openxmlformats.org/markup-compatibility/2006">
              <mc:Choice xmlns:v="urn:schemas-microsoft-com:vml" Requires="v">
                <p:oleObj spid="_x0000_s288814" name="Equazione" r:id="rId5" imgW="1714320" imgH="419040" progId="Equation.3">
                  <p:embed/>
                </p:oleObj>
              </mc:Choice>
              <mc:Fallback>
                <p:oleObj name="Equazione" r:id="rId5" imgW="1714320" imgH="4190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438400"/>
                        <a:ext cx="3502550" cy="9144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ttangolo 8"/>
          <p:cNvSpPr/>
          <p:nvPr/>
        </p:nvSpPr>
        <p:spPr>
          <a:xfrm>
            <a:off x="0" y="3581400"/>
            <a:ext cx="9144000" cy="1200329"/>
          </a:xfrm>
          <a:prstGeom prst="rect">
            <a:avLst/>
          </a:prstGeom>
        </p:spPr>
        <p:txBody>
          <a:bodyPr wrap="square">
            <a:spAutoFit/>
          </a:bodyPr>
          <a:lstStyle/>
          <a:p>
            <a:r>
              <a:rPr lang="it-IT" dirty="0" smtClean="0"/>
              <a:t>Dalla (7) si ricava che l’induttanza di dispersione cresce con l’aumentare all’estensione radiale degli avvolgimenti (in particolare “pesa” più la distanza </a:t>
            </a:r>
            <a:r>
              <a:rPr lang="it-IT" dirty="0" smtClean="0">
                <a:latin typeface="Symbol" pitchFamily="18" charset="2"/>
              </a:rPr>
              <a:t>q</a:t>
            </a:r>
            <a:r>
              <a:rPr lang="it-IT" dirty="0" smtClean="0"/>
              <a:t> tra AT e BT che lo spessore della singola AT o BT, che risulta diviso per 3) ed è inversamente proporzionale all’altezza dell’avvolgimento.</a:t>
            </a:r>
          </a:p>
        </p:txBody>
      </p:sp>
      <p:sp>
        <p:nvSpPr>
          <p:cNvPr id="10" name="Rettangolo 9"/>
          <p:cNvSpPr/>
          <p:nvPr/>
        </p:nvSpPr>
        <p:spPr>
          <a:xfrm>
            <a:off x="5791200" y="914400"/>
            <a:ext cx="495649" cy="369332"/>
          </a:xfrm>
          <a:prstGeom prst="rect">
            <a:avLst/>
          </a:prstGeom>
        </p:spPr>
        <p:txBody>
          <a:bodyPr wrap="none">
            <a:spAutoFit/>
          </a:bodyPr>
          <a:lstStyle/>
          <a:p>
            <a:r>
              <a:rPr lang="it-IT" dirty="0" smtClean="0"/>
              <a:t>(6) </a:t>
            </a:r>
            <a:endParaRPr lang="it-IT" dirty="0"/>
          </a:p>
        </p:txBody>
      </p:sp>
      <p:sp>
        <p:nvSpPr>
          <p:cNvPr id="11" name="Rettangolo 10"/>
          <p:cNvSpPr/>
          <p:nvPr/>
        </p:nvSpPr>
        <p:spPr>
          <a:xfrm>
            <a:off x="6553200" y="2743200"/>
            <a:ext cx="495649" cy="369332"/>
          </a:xfrm>
          <a:prstGeom prst="rect">
            <a:avLst/>
          </a:prstGeom>
        </p:spPr>
        <p:txBody>
          <a:bodyPr wrap="none">
            <a:spAutoFit/>
          </a:bodyPr>
          <a:lstStyle/>
          <a:p>
            <a:r>
              <a:rPr lang="it-IT" dirty="0" smtClean="0"/>
              <a:t>(7) </a:t>
            </a:r>
            <a:endParaRPr lang="it-IT" dirty="0"/>
          </a:p>
        </p:txBody>
      </p:sp>
      <p:sp>
        <p:nvSpPr>
          <p:cNvPr id="12" name="Rettangolo 11"/>
          <p:cNvSpPr/>
          <p:nvPr/>
        </p:nvSpPr>
        <p:spPr>
          <a:xfrm>
            <a:off x="0" y="5181600"/>
            <a:ext cx="9144000" cy="646331"/>
          </a:xfrm>
          <a:prstGeom prst="rect">
            <a:avLst/>
          </a:prstGeom>
        </p:spPr>
        <p:txBody>
          <a:bodyPr wrap="square">
            <a:spAutoFit/>
          </a:bodyPr>
          <a:lstStyle/>
          <a:p>
            <a:r>
              <a:rPr lang="it-IT" dirty="0" smtClean="0"/>
              <a:t>Si nota che la (7) vale per trasformatori trifase e monofase con avvolgimenti concentrici semplici e rappresenta l’induttanza di dispersione totale (di primario e secondario) riportata a primario.</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28600"/>
            <a:ext cx="9144000" cy="646331"/>
          </a:xfrm>
          <a:prstGeom prst="rect">
            <a:avLst/>
          </a:prstGeom>
          <a:noFill/>
        </p:spPr>
        <p:txBody>
          <a:bodyPr wrap="square" rtlCol="0">
            <a:spAutoFit/>
          </a:bodyPr>
          <a:lstStyle/>
          <a:p>
            <a:r>
              <a:rPr lang="it-IT" dirty="0" smtClean="0"/>
              <a:t>Le lunghezze dei vari tratti del circuito magnetico si calcolano in base alla geometria (nota) del trasformatore, in particolare:</a:t>
            </a:r>
            <a:endParaRPr lang="it-IT" dirty="0"/>
          </a:p>
        </p:txBody>
      </p:sp>
      <p:graphicFrame>
        <p:nvGraphicFramePr>
          <p:cNvPr id="242690" name="Object 2"/>
          <p:cNvGraphicFramePr>
            <a:graphicFrameLocks noChangeAspect="1"/>
          </p:cNvGraphicFramePr>
          <p:nvPr/>
        </p:nvGraphicFramePr>
        <p:xfrm>
          <a:off x="2514600" y="990600"/>
          <a:ext cx="1398588" cy="449262"/>
        </p:xfrm>
        <a:graphic>
          <a:graphicData uri="http://schemas.openxmlformats.org/presentationml/2006/ole">
            <mc:AlternateContent xmlns:mc="http://schemas.openxmlformats.org/markup-compatibility/2006">
              <mc:Choice xmlns:v="urn:schemas-microsoft-com:vml" Requires="v">
                <p:oleObj spid="_x0000_s242754" name="Equazione" r:id="rId3" imgW="711000" imgH="228600" progId="Equation.3">
                  <p:embed/>
                </p:oleObj>
              </mc:Choice>
              <mc:Fallback>
                <p:oleObj name="Equazione" r:id="rId3" imgW="7110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90600"/>
                        <a:ext cx="1398588"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ChangeAspect="1"/>
          </p:cNvGraphicFramePr>
          <p:nvPr/>
        </p:nvGraphicFramePr>
        <p:xfrm>
          <a:off x="4833938" y="1014413"/>
          <a:ext cx="874712" cy="400050"/>
        </p:xfrm>
        <a:graphic>
          <a:graphicData uri="http://schemas.openxmlformats.org/presentationml/2006/ole">
            <mc:AlternateContent xmlns:mc="http://schemas.openxmlformats.org/markup-compatibility/2006">
              <mc:Choice xmlns:v="urn:schemas-microsoft-com:vml" Requires="v">
                <p:oleObj spid="_x0000_s242755" name="Equazione" r:id="rId5" imgW="444240" imgH="203040" progId="Equation.3">
                  <p:embed/>
                </p:oleObj>
              </mc:Choice>
              <mc:Fallback>
                <p:oleObj name="Equazione" r:id="rId5" imgW="44424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3938" y="1014413"/>
                        <a:ext cx="874712"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Connettore 1 8"/>
          <p:cNvCxnSpPr/>
          <p:nvPr/>
        </p:nvCxnSpPr>
        <p:spPr>
          <a:xfrm rot="5400000">
            <a:off x="2819400" y="1600200"/>
            <a:ext cx="6096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2667000" y="1905000"/>
            <a:ext cx="1447800" cy="523220"/>
          </a:xfrm>
          <a:prstGeom prst="rect">
            <a:avLst/>
          </a:prstGeom>
          <a:noFill/>
        </p:spPr>
        <p:txBody>
          <a:bodyPr wrap="square" rtlCol="0">
            <a:spAutoFit/>
          </a:bodyPr>
          <a:lstStyle/>
          <a:p>
            <a:r>
              <a:rPr lang="it-IT" sz="1400" dirty="0" smtClean="0"/>
              <a:t>Interasse tra colonne</a:t>
            </a:r>
            <a:endParaRPr lang="it-IT" sz="1400" dirty="0"/>
          </a:p>
        </p:txBody>
      </p:sp>
      <p:cxnSp>
        <p:nvCxnSpPr>
          <p:cNvPr id="13" name="Connettore 1 12"/>
          <p:cNvCxnSpPr/>
          <p:nvPr/>
        </p:nvCxnSpPr>
        <p:spPr>
          <a:xfrm rot="16200000" flipH="1">
            <a:off x="3619500" y="1562100"/>
            <a:ext cx="685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810000" y="1981200"/>
            <a:ext cx="762000" cy="523220"/>
          </a:xfrm>
          <a:prstGeom prst="rect">
            <a:avLst/>
          </a:prstGeom>
          <a:noFill/>
        </p:spPr>
        <p:txBody>
          <a:bodyPr wrap="square" rtlCol="0">
            <a:spAutoFit/>
          </a:bodyPr>
          <a:lstStyle/>
          <a:p>
            <a:r>
              <a:rPr lang="it-IT" sz="1400" dirty="0" smtClean="0"/>
              <a:t>Altezza giogo</a:t>
            </a:r>
            <a:endParaRPr lang="it-IT" sz="1400" dirty="0"/>
          </a:p>
        </p:txBody>
      </p:sp>
      <p:cxnSp>
        <p:nvCxnSpPr>
          <p:cNvPr id="16" name="Connettore 1 15"/>
          <p:cNvCxnSpPr/>
          <p:nvPr/>
        </p:nvCxnSpPr>
        <p:spPr>
          <a:xfrm rot="16200000" flipH="1">
            <a:off x="5295900" y="1562100"/>
            <a:ext cx="685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5410200" y="1905000"/>
            <a:ext cx="1676400" cy="307777"/>
          </a:xfrm>
          <a:prstGeom prst="rect">
            <a:avLst/>
          </a:prstGeom>
          <a:noFill/>
        </p:spPr>
        <p:txBody>
          <a:bodyPr wrap="square" rtlCol="0">
            <a:spAutoFit/>
          </a:bodyPr>
          <a:lstStyle/>
          <a:p>
            <a:r>
              <a:rPr lang="it-IT" sz="1400" dirty="0" smtClean="0"/>
              <a:t>Altezza colonna</a:t>
            </a:r>
            <a:endParaRPr lang="it-IT" sz="1400" dirty="0"/>
          </a:p>
        </p:txBody>
      </p:sp>
      <p:sp>
        <p:nvSpPr>
          <p:cNvPr id="18" name="CasellaDiTesto 17"/>
          <p:cNvSpPr txBox="1"/>
          <p:nvPr/>
        </p:nvSpPr>
        <p:spPr>
          <a:xfrm>
            <a:off x="0" y="2554069"/>
            <a:ext cx="9144000" cy="646331"/>
          </a:xfrm>
          <a:prstGeom prst="rect">
            <a:avLst/>
          </a:prstGeom>
          <a:noFill/>
        </p:spPr>
        <p:txBody>
          <a:bodyPr wrap="square" rtlCol="0">
            <a:spAutoFit/>
          </a:bodyPr>
          <a:lstStyle/>
          <a:p>
            <a:r>
              <a:rPr lang="it-IT" dirty="0" smtClean="0"/>
              <a:t>L’ampiezza del traferro </a:t>
            </a:r>
            <a:r>
              <a:rPr lang="it-IT" dirty="0" err="1" smtClean="0"/>
              <a:t>L</a:t>
            </a:r>
            <a:r>
              <a:rPr lang="it-IT" baseline="-25000" dirty="0" err="1" smtClean="0">
                <a:latin typeface="Symbol" pitchFamily="18" charset="2"/>
              </a:rPr>
              <a:t>q</a:t>
            </a:r>
            <a:r>
              <a:rPr lang="it-IT" dirty="0" smtClean="0">
                <a:latin typeface="Symbol" pitchFamily="18" charset="2"/>
              </a:rPr>
              <a:t> </a:t>
            </a:r>
            <a:r>
              <a:rPr lang="it-IT" dirty="0" smtClean="0"/>
              <a:t>si pone uguale al traferro fisico se presente, o a quello equivalente in caso contrario.  Valori tipici di traferro equivalente sono (per giunti intercalati):</a:t>
            </a:r>
            <a:endParaRPr lang="it-IT" dirty="0"/>
          </a:p>
        </p:txBody>
      </p:sp>
      <p:graphicFrame>
        <p:nvGraphicFramePr>
          <p:cNvPr id="19" name="Object 2"/>
          <p:cNvGraphicFramePr>
            <a:graphicFrameLocks noChangeAspect="1"/>
          </p:cNvGraphicFramePr>
          <p:nvPr/>
        </p:nvGraphicFramePr>
        <p:xfrm>
          <a:off x="3276600" y="3276600"/>
          <a:ext cx="1749426" cy="400050"/>
        </p:xfrm>
        <a:graphic>
          <a:graphicData uri="http://schemas.openxmlformats.org/presentationml/2006/ole">
            <mc:AlternateContent xmlns:mc="http://schemas.openxmlformats.org/markup-compatibility/2006">
              <mc:Choice xmlns:v="urn:schemas-microsoft-com:vml" Requires="v">
                <p:oleObj spid="_x0000_s242756" name="Equazione" r:id="rId7" imgW="888840" imgH="203040" progId="Equation.3">
                  <p:embed/>
                </p:oleObj>
              </mc:Choice>
              <mc:Fallback>
                <p:oleObj name="Equazione" r:id="rId7" imgW="888840" imgH="2030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276600"/>
                        <a:ext cx="1749426"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CasellaDiTesto 19"/>
          <p:cNvSpPr txBox="1"/>
          <p:nvPr/>
        </p:nvSpPr>
        <p:spPr>
          <a:xfrm>
            <a:off x="0" y="3657600"/>
            <a:ext cx="9144000" cy="923330"/>
          </a:xfrm>
          <a:prstGeom prst="rect">
            <a:avLst/>
          </a:prstGeom>
          <a:noFill/>
        </p:spPr>
        <p:txBody>
          <a:bodyPr wrap="square" rtlCol="0">
            <a:spAutoFit/>
          </a:bodyPr>
          <a:lstStyle/>
          <a:p>
            <a:r>
              <a:rPr lang="it-IT" dirty="0" smtClean="0"/>
              <a:t>Si fa inoltre l’assunzione (coerente con la legge di conservazione dell’induzione magnetica ortogonale nel passaggio tra mezzi a diversa permeabilità) che l’induzione nel traferro sia uguale a quella nella colonna.</a:t>
            </a:r>
            <a:endParaRPr lang="it-IT" dirty="0"/>
          </a:p>
        </p:txBody>
      </p:sp>
      <p:sp>
        <p:nvSpPr>
          <p:cNvPr id="21" name="CasellaDiTesto 20"/>
          <p:cNvSpPr txBox="1"/>
          <p:nvPr/>
        </p:nvSpPr>
        <p:spPr>
          <a:xfrm>
            <a:off x="0" y="4687669"/>
            <a:ext cx="9144000" cy="646331"/>
          </a:xfrm>
          <a:prstGeom prst="rect">
            <a:avLst/>
          </a:prstGeom>
          <a:noFill/>
        </p:spPr>
        <p:txBody>
          <a:bodyPr wrap="square" rtlCol="0">
            <a:spAutoFit/>
          </a:bodyPr>
          <a:lstStyle/>
          <a:p>
            <a:r>
              <a:rPr lang="it-IT" dirty="0" smtClean="0"/>
              <a:t>I valori di induzione nella colonna </a:t>
            </a:r>
            <a:r>
              <a:rPr lang="it-IT" dirty="0" err="1" smtClean="0"/>
              <a:t>B</a:t>
            </a:r>
            <a:r>
              <a:rPr lang="it-IT" baseline="-25000" dirty="0" err="1" smtClean="0"/>
              <a:t>c</a:t>
            </a:r>
            <a:r>
              <a:rPr lang="it-IT" dirty="0" smtClean="0"/>
              <a:t> e nel giogo </a:t>
            </a:r>
            <a:r>
              <a:rPr lang="it-IT" dirty="0" err="1" smtClean="0"/>
              <a:t>B</a:t>
            </a:r>
            <a:r>
              <a:rPr lang="it-IT" baseline="-25000" dirty="0" err="1" smtClean="0"/>
              <a:t>g</a:t>
            </a:r>
            <a:r>
              <a:rPr lang="it-IT" dirty="0" smtClean="0"/>
              <a:t> sono quelli calcolati in fase di progetto / dimensionamento.</a:t>
            </a:r>
            <a:endParaRPr lang="it-IT" dirty="0"/>
          </a:p>
        </p:txBody>
      </p:sp>
      <p:sp>
        <p:nvSpPr>
          <p:cNvPr id="22" name="CasellaDiTesto 21"/>
          <p:cNvSpPr txBox="1"/>
          <p:nvPr/>
        </p:nvSpPr>
        <p:spPr>
          <a:xfrm>
            <a:off x="0" y="5602069"/>
            <a:ext cx="9144000" cy="646331"/>
          </a:xfrm>
          <a:prstGeom prst="rect">
            <a:avLst/>
          </a:prstGeom>
          <a:noFill/>
        </p:spPr>
        <p:txBody>
          <a:bodyPr wrap="square" rtlCol="0">
            <a:spAutoFit/>
          </a:bodyPr>
          <a:lstStyle/>
          <a:p>
            <a:r>
              <a:rPr lang="it-IT" dirty="0" smtClean="0"/>
              <a:t>Il calcolo delle amperspire nel giogo e nella colonna richiede la conoscenza della curva B-H del lamierino, la quale in questo caso viene usata come funzione H(B).</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801" name="Picture 9"/>
          <p:cNvPicPr>
            <a:picLocks noChangeAspect="1" noChangeArrowheads="1"/>
          </p:cNvPicPr>
          <p:nvPr/>
        </p:nvPicPr>
        <p:blipFill>
          <a:blip r:embed="rId3" cstate="print"/>
          <a:srcRect/>
          <a:stretch>
            <a:fillRect/>
          </a:stretch>
        </p:blipFill>
        <p:spPr bwMode="auto">
          <a:xfrm>
            <a:off x="3247900" y="0"/>
            <a:ext cx="2057400" cy="6727255"/>
          </a:xfrm>
          <a:prstGeom prst="rect">
            <a:avLst/>
          </a:prstGeom>
          <a:noFill/>
          <a:ln w="9525">
            <a:noFill/>
            <a:miter lim="800000"/>
            <a:headEnd/>
            <a:tailEnd/>
          </a:ln>
          <a:effectLst/>
        </p:spPr>
      </p:pic>
      <p:sp>
        <p:nvSpPr>
          <p:cNvPr id="4" name="Rettangolo 3"/>
          <p:cNvSpPr/>
          <p:nvPr/>
        </p:nvSpPr>
        <p:spPr>
          <a:xfrm>
            <a:off x="0" y="0"/>
            <a:ext cx="2819400" cy="646331"/>
          </a:xfrm>
          <a:prstGeom prst="rect">
            <a:avLst/>
          </a:prstGeom>
        </p:spPr>
        <p:txBody>
          <a:bodyPr wrap="square">
            <a:spAutoFit/>
          </a:bodyPr>
          <a:lstStyle/>
          <a:p>
            <a:pPr algn="ctr"/>
            <a:r>
              <a:rPr lang="it-IT" b="1" dirty="0" smtClean="0"/>
              <a:t>CASO </a:t>
            </a:r>
            <a:r>
              <a:rPr lang="it-IT" b="1" dirty="0" err="1" smtClean="0"/>
              <a:t>DI</a:t>
            </a:r>
            <a:r>
              <a:rPr lang="it-IT" b="1" dirty="0" smtClean="0"/>
              <a:t> AVVOLGIMENTO CONCENTRICO DOPPIO</a:t>
            </a:r>
            <a:endParaRPr lang="it-IT" b="1" dirty="0"/>
          </a:p>
        </p:txBody>
      </p:sp>
      <p:cxnSp>
        <p:nvCxnSpPr>
          <p:cNvPr id="8" name="Connettore 2 7"/>
          <p:cNvCxnSpPr/>
          <p:nvPr/>
        </p:nvCxnSpPr>
        <p:spPr>
          <a:xfrm>
            <a:off x="2286000" y="3352800"/>
            <a:ext cx="533400" cy="1588"/>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2286000" y="3505200"/>
            <a:ext cx="533400" cy="1588"/>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10" name="Parentesi graffa aperta 9"/>
          <p:cNvSpPr/>
          <p:nvPr/>
        </p:nvSpPr>
        <p:spPr>
          <a:xfrm>
            <a:off x="2895600" y="152400"/>
            <a:ext cx="457200" cy="6477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13" name="Gruppo 12"/>
          <p:cNvGrpSpPr/>
          <p:nvPr/>
        </p:nvGrpSpPr>
        <p:grpSpPr>
          <a:xfrm>
            <a:off x="3200400" y="3124200"/>
            <a:ext cx="533400" cy="533400"/>
            <a:chOff x="1828800" y="5594132"/>
            <a:chExt cx="533400" cy="533400"/>
          </a:xfrm>
        </p:grpSpPr>
        <p:cxnSp>
          <p:nvCxnSpPr>
            <p:cNvPr id="11" name="Connettore 2 10"/>
            <p:cNvCxnSpPr/>
            <p:nvPr/>
          </p:nvCxnSpPr>
          <p:spPr>
            <a:xfrm>
              <a:off x="1828800" y="5867400"/>
              <a:ext cx="533400" cy="1588"/>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rot="16200000">
              <a:off x="1823026" y="5860038"/>
              <a:ext cx="533400" cy="1588"/>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grpSp>
      <p:cxnSp>
        <p:nvCxnSpPr>
          <p:cNvPr id="15" name="Connettore 2 14"/>
          <p:cNvCxnSpPr/>
          <p:nvPr/>
        </p:nvCxnSpPr>
        <p:spPr>
          <a:xfrm>
            <a:off x="3267075" y="2209800"/>
            <a:ext cx="990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289796" name="Object 9"/>
          <p:cNvGraphicFramePr>
            <a:graphicFrameLocks noChangeAspect="1"/>
          </p:cNvGraphicFramePr>
          <p:nvPr/>
        </p:nvGraphicFramePr>
        <p:xfrm>
          <a:off x="3311525" y="1806575"/>
          <a:ext cx="434975" cy="398463"/>
        </p:xfrm>
        <a:graphic>
          <a:graphicData uri="http://schemas.openxmlformats.org/presentationml/2006/ole">
            <mc:AlternateContent xmlns:mc="http://schemas.openxmlformats.org/markup-compatibility/2006">
              <mc:Choice xmlns:v="urn:schemas-microsoft-com:vml" Requires="v">
                <p:oleObj spid="_x0000_s289904" name="Equazione" r:id="rId4" imgW="266400" imgH="228600" progId="Equation.3">
                  <p:embed/>
                </p:oleObj>
              </mc:Choice>
              <mc:Fallback>
                <p:oleObj name="Equazione" r:id="rId4" imgW="26640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525" y="1806575"/>
                        <a:ext cx="4349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 name="Connettore 2 16"/>
          <p:cNvCxnSpPr/>
          <p:nvPr/>
        </p:nvCxnSpPr>
        <p:spPr>
          <a:xfrm>
            <a:off x="3276600" y="5638800"/>
            <a:ext cx="1524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289798" name="Object 9"/>
          <p:cNvGraphicFramePr>
            <a:graphicFrameLocks noChangeAspect="1"/>
          </p:cNvGraphicFramePr>
          <p:nvPr>
            <p:extLst>
              <p:ext uri="{D42A27DB-BD31-4B8C-83A1-F6EECF244321}">
                <p14:modId xmlns:p14="http://schemas.microsoft.com/office/powerpoint/2010/main" val="1521169400"/>
              </p:ext>
            </p:extLst>
          </p:nvPr>
        </p:nvGraphicFramePr>
        <p:xfrm>
          <a:off x="5430838" y="1503363"/>
          <a:ext cx="3460750" cy="973137"/>
        </p:xfrm>
        <a:graphic>
          <a:graphicData uri="http://schemas.openxmlformats.org/presentationml/2006/ole">
            <mc:AlternateContent xmlns:mc="http://schemas.openxmlformats.org/markup-compatibility/2006">
              <mc:Choice xmlns:v="urn:schemas-microsoft-com:vml" Requires="v">
                <p:oleObj spid="_x0000_s289905" name="Equation" r:id="rId6" imgW="2120760" imgH="558720" progId="Equation.3">
                  <p:embed/>
                </p:oleObj>
              </mc:Choice>
              <mc:Fallback>
                <p:oleObj name="Equation" r:id="rId6" imgW="2120760" imgH="558720" progId="Equation.3">
                  <p:embed/>
                  <p:pic>
                    <p:nvPicPr>
                      <p:cNvPr id="0" name="Picture 6"/>
                      <p:cNvPicPr>
                        <a:picLocks noChangeAspect="1" noChangeArrowheads="1"/>
                      </p:cNvPicPr>
                      <p:nvPr/>
                    </p:nvPicPr>
                    <p:blipFill>
                      <a:blip r:embed="rId7"/>
                      <a:srcRect/>
                      <a:stretch>
                        <a:fillRect/>
                      </a:stretch>
                    </p:blipFill>
                    <p:spPr bwMode="auto">
                      <a:xfrm>
                        <a:off x="5430838" y="1503363"/>
                        <a:ext cx="34607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3078322478"/>
              </p:ext>
            </p:extLst>
          </p:nvPr>
        </p:nvGraphicFramePr>
        <p:xfrm>
          <a:off x="5267325" y="4932363"/>
          <a:ext cx="3482975" cy="973137"/>
        </p:xfrm>
        <a:graphic>
          <a:graphicData uri="http://schemas.openxmlformats.org/presentationml/2006/ole">
            <mc:AlternateContent xmlns:mc="http://schemas.openxmlformats.org/markup-compatibility/2006">
              <mc:Choice xmlns:v="urn:schemas-microsoft-com:vml" Requires="v">
                <p:oleObj spid="_x0000_s289906" name="Equation" r:id="rId8" imgW="2133360" imgH="558720" progId="Equation.3">
                  <p:embed/>
                </p:oleObj>
              </mc:Choice>
              <mc:Fallback>
                <p:oleObj name="Equation" r:id="rId8" imgW="2133360" imgH="558720" progId="Equation.3">
                  <p:embed/>
                  <p:pic>
                    <p:nvPicPr>
                      <p:cNvPr id="0" name="Picture 7"/>
                      <p:cNvPicPr>
                        <a:picLocks noChangeAspect="1" noChangeArrowheads="1"/>
                      </p:cNvPicPr>
                      <p:nvPr/>
                    </p:nvPicPr>
                    <p:blipFill>
                      <a:blip r:embed="rId9"/>
                      <a:srcRect/>
                      <a:stretch>
                        <a:fillRect/>
                      </a:stretch>
                    </p:blipFill>
                    <p:spPr bwMode="auto">
                      <a:xfrm>
                        <a:off x="5267325" y="4932363"/>
                        <a:ext cx="348297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ttangolo 21"/>
          <p:cNvSpPr/>
          <p:nvPr/>
        </p:nvSpPr>
        <p:spPr>
          <a:xfrm>
            <a:off x="0" y="4953000"/>
            <a:ext cx="2590800" cy="1754326"/>
          </a:xfrm>
          <a:prstGeom prst="rect">
            <a:avLst/>
          </a:prstGeom>
        </p:spPr>
        <p:txBody>
          <a:bodyPr wrap="square">
            <a:spAutoFit/>
          </a:bodyPr>
          <a:lstStyle/>
          <a:p>
            <a:r>
              <a:rPr lang="it-IT" dirty="0" smtClean="0"/>
              <a:t>L’energia prodotta si può considerare sommando separatamente i due “semi-avvolgimenti” indicati in giallo e arancione.</a:t>
            </a:r>
          </a:p>
        </p:txBody>
      </p:sp>
      <p:pic>
        <p:nvPicPr>
          <p:cNvPr id="289800" name="Picture 8"/>
          <p:cNvPicPr>
            <a:picLocks noChangeAspect="1" noChangeArrowheads="1"/>
          </p:cNvPicPr>
          <p:nvPr/>
        </p:nvPicPr>
        <p:blipFill>
          <a:blip r:embed="rId10" cstate="print"/>
          <a:srcRect/>
          <a:stretch>
            <a:fillRect/>
          </a:stretch>
        </p:blipFill>
        <p:spPr bwMode="auto">
          <a:xfrm>
            <a:off x="228600" y="1371600"/>
            <a:ext cx="2057400" cy="3312951"/>
          </a:xfrm>
          <a:prstGeom prst="rect">
            <a:avLst/>
          </a:prstGeom>
          <a:noFill/>
          <a:ln w="9525">
            <a:noFill/>
            <a:miter lim="800000"/>
            <a:headEnd/>
            <a:tailEnd/>
          </a:ln>
          <a:effectLst/>
        </p:spPr>
      </p:pic>
      <p:graphicFrame>
        <p:nvGraphicFramePr>
          <p:cNvPr id="25" name="Object 9"/>
          <p:cNvGraphicFramePr>
            <a:graphicFrameLocks noChangeAspect="1"/>
          </p:cNvGraphicFramePr>
          <p:nvPr/>
        </p:nvGraphicFramePr>
        <p:xfrm>
          <a:off x="3298825" y="5257800"/>
          <a:ext cx="434975" cy="398463"/>
        </p:xfrm>
        <a:graphic>
          <a:graphicData uri="http://schemas.openxmlformats.org/presentationml/2006/ole">
            <mc:AlternateContent xmlns:mc="http://schemas.openxmlformats.org/markup-compatibility/2006">
              <mc:Choice xmlns:v="urn:schemas-microsoft-com:vml" Requires="v">
                <p:oleObj spid="_x0000_s289907" name="Equazione" r:id="rId11" imgW="266400" imgH="228600" progId="Equation.3">
                  <p:embed/>
                </p:oleObj>
              </mc:Choice>
              <mc:Fallback>
                <p:oleObj name="Equazione" r:id="rId11" imgW="266400" imgH="2286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98825" y="5257800"/>
                        <a:ext cx="4349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6" name="Gruppo 25"/>
          <p:cNvGrpSpPr/>
          <p:nvPr/>
        </p:nvGrpSpPr>
        <p:grpSpPr>
          <a:xfrm>
            <a:off x="6934200" y="3200400"/>
            <a:ext cx="533400" cy="533400"/>
            <a:chOff x="1828800" y="5594132"/>
            <a:chExt cx="533400" cy="533400"/>
          </a:xfrm>
        </p:grpSpPr>
        <p:cxnSp>
          <p:nvCxnSpPr>
            <p:cNvPr id="27" name="Connettore 2 26"/>
            <p:cNvCxnSpPr/>
            <p:nvPr/>
          </p:nvCxnSpPr>
          <p:spPr>
            <a:xfrm>
              <a:off x="1828800" y="5867400"/>
              <a:ext cx="533400" cy="1588"/>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rot="16200000">
              <a:off x="1823026" y="5860038"/>
              <a:ext cx="533400" cy="1588"/>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grpSp>
      <p:cxnSp>
        <p:nvCxnSpPr>
          <p:cNvPr id="29" name="Connettore 2 28"/>
          <p:cNvCxnSpPr/>
          <p:nvPr/>
        </p:nvCxnSpPr>
        <p:spPr>
          <a:xfrm>
            <a:off x="228600" y="3582988"/>
            <a:ext cx="1295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9"/>
          <p:cNvGraphicFramePr>
            <a:graphicFrameLocks noChangeAspect="1"/>
          </p:cNvGraphicFramePr>
          <p:nvPr/>
        </p:nvGraphicFramePr>
        <p:xfrm>
          <a:off x="346075" y="3276600"/>
          <a:ext cx="352425" cy="354013"/>
        </p:xfrm>
        <a:graphic>
          <a:graphicData uri="http://schemas.openxmlformats.org/presentationml/2006/ole">
            <mc:AlternateContent xmlns:mc="http://schemas.openxmlformats.org/markup-compatibility/2006">
              <mc:Choice xmlns:v="urn:schemas-microsoft-com:vml" Requires="v">
                <p:oleObj spid="_x0000_s289908" name="Equazione" r:id="rId13" imgW="215640" imgH="203040" progId="Equation.3">
                  <p:embed/>
                </p:oleObj>
              </mc:Choice>
              <mc:Fallback>
                <p:oleObj name="Equazione" r:id="rId13" imgW="215640" imgH="20304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6075" y="3276600"/>
                        <a:ext cx="3524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r>
              <a:rPr lang="it-IT" dirty="0" smtClean="0"/>
              <a:t>L’energia totale è allora:</a:t>
            </a:r>
          </a:p>
        </p:txBody>
      </p:sp>
      <p:graphicFrame>
        <p:nvGraphicFramePr>
          <p:cNvPr id="290818" name="Object 9"/>
          <p:cNvGraphicFramePr>
            <a:graphicFrameLocks noChangeAspect="1"/>
          </p:cNvGraphicFramePr>
          <p:nvPr/>
        </p:nvGraphicFramePr>
        <p:xfrm>
          <a:off x="152400" y="381000"/>
          <a:ext cx="8083550" cy="3386138"/>
        </p:xfrm>
        <a:graphic>
          <a:graphicData uri="http://schemas.openxmlformats.org/presentationml/2006/ole">
            <mc:AlternateContent xmlns:mc="http://schemas.openxmlformats.org/markup-compatibility/2006">
              <mc:Choice xmlns:v="urn:schemas-microsoft-com:vml" Requires="v">
                <p:oleObj spid="_x0000_s290881" name="Equazione" r:id="rId3" imgW="4952880" imgH="1942920" progId="Equation.3">
                  <p:embed/>
                </p:oleObj>
              </mc:Choice>
              <mc:Fallback>
                <p:oleObj name="Equazione" r:id="rId3" imgW="4952880" imgH="194292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808355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ttangolo 5"/>
          <p:cNvSpPr/>
          <p:nvPr/>
        </p:nvSpPr>
        <p:spPr>
          <a:xfrm>
            <a:off x="0" y="3886200"/>
            <a:ext cx="9144000" cy="369332"/>
          </a:xfrm>
          <a:prstGeom prst="rect">
            <a:avLst/>
          </a:prstGeom>
        </p:spPr>
        <p:txBody>
          <a:bodyPr wrap="square">
            <a:spAutoFit/>
          </a:bodyPr>
          <a:lstStyle/>
          <a:p>
            <a:r>
              <a:rPr lang="it-IT" dirty="0" smtClean="0"/>
              <a:t>che, uguagliata alla (1), dà:</a:t>
            </a:r>
          </a:p>
        </p:txBody>
      </p:sp>
      <p:graphicFrame>
        <p:nvGraphicFramePr>
          <p:cNvPr id="7" name="Object 9"/>
          <p:cNvGraphicFramePr>
            <a:graphicFrameLocks noChangeAspect="1"/>
          </p:cNvGraphicFramePr>
          <p:nvPr/>
        </p:nvGraphicFramePr>
        <p:xfrm>
          <a:off x="3048000" y="3886200"/>
          <a:ext cx="3503613" cy="730250"/>
        </p:xfrm>
        <a:graphic>
          <a:graphicData uri="http://schemas.openxmlformats.org/presentationml/2006/ole">
            <mc:AlternateContent xmlns:mc="http://schemas.openxmlformats.org/markup-compatibility/2006">
              <mc:Choice xmlns:v="urn:schemas-microsoft-com:vml" Requires="v">
                <p:oleObj spid="_x0000_s290882" name="Equazione" r:id="rId5" imgW="2145960" imgH="419040" progId="Equation.3">
                  <p:embed/>
                </p:oleObj>
              </mc:Choice>
              <mc:Fallback>
                <p:oleObj name="Equazione" r:id="rId5" imgW="2145960" imgH="419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886200"/>
                        <a:ext cx="35036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ttangolo 7"/>
          <p:cNvSpPr/>
          <p:nvPr/>
        </p:nvSpPr>
        <p:spPr>
          <a:xfrm>
            <a:off x="0" y="4648200"/>
            <a:ext cx="9144000" cy="369332"/>
          </a:xfrm>
          <a:prstGeom prst="rect">
            <a:avLst/>
          </a:prstGeom>
        </p:spPr>
        <p:txBody>
          <a:bodyPr wrap="square">
            <a:spAutoFit/>
          </a:bodyPr>
          <a:lstStyle/>
          <a:p>
            <a:r>
              <a:rPr lang="it-IT" dirty="0" smtClean="0"/>
              <a:t>da cui si ricava: </a:t>
            </a:r>
          </a:p>
        </p:txBody>
      </p:sp>
      <p:graphicFrame>
        <p:nvGraphicFramePr>
          <p:cNvPr id="9" name="Object 9"/>
          <p:cNvGraphicFramePr>
            <a:graphicFrameLocks noChangeAspect="1"/>
          </p:cNvGraphicFramePr>
          <p:nvPr/>
        </p:nvGraphicFramePr>
        <p:xfrm>
          <a:off x="2133600" y="4953000"/>
          <a:ext cx="3354622" cy="838200"/>
        </p:xfrm>
        <a:graphic>
          <a:graphicData uri="http://schemas.openxmlformats.org/presentationml/2006/ole">
            <mc:AlternateContent xmlns:mc="http://schemas.openxmlformats.org/markup-compatibility/2006">
              <mc:Choice xmlns:v="urn:schemas-microsoft-com:vml" Requires="v">
                <p:oleObj spid="_x0000_s290883" name="Equazione" r:id="rId7" imgW="1790640" imgH="419040" progId="Equation.3">
                  <p:embed/>
                </p:oleObj>
              </mc:Choice>
              <mc:Fallback>
                <p:oleObj name="Equazione" r:id="rId7" imgW="1790640" imgH="419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953000"/>
                        <a:ext cx="3354622" cy="8382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ttangolo 9"/>
          <p:cNvSpPr/>
          <p:nvPr/>
        </p:nvSpPr>
        <p:spPr>
          <a:xfrm>
            <a:off x="0" y="5943600"/>
            <a:ext cx="9144000" cy="369332"/>
          </a:xfrm>
          <a:prstGeom prst="rect">
            <a:avLst/>
          </a:prstGeom>
        </p:spPr>
        <p:txBody>
          <a:bodyPr wrap="square">
            <a:spAutoFit/>
          </a:bodyPr>
          <a:lstStyle/>
          <a:p>
            <a:r>
              <a:rPr lang="it-IT" dirty="0" smtClean="0"/>
              <a:t>valida per avvolgimento concentrico doppio.</a:t>
            </a:r>
          </a:p>
        </p:txBody>
      </p:sp>
      <p:sp>
        <p:nvSpPr>
          <p:cNvPr id="11" name="Rettangolo 10"/>
          <p:cNvSpPr/>
          <p:nvPr/>
        </p:nvSpPr>
        <p:spPr>
          <a:xfrm>
            <a:off x="6019800" y="5257800"/>
            <a:ext cx="495649" cy="369332"/>
          </a:xfrm>
          <a:prstGeom prst="rect">
            <a:avLst/>
          </a:prstGeom>
        </p:spPr>
        <p:txBody>
          <a:bodyPr wrap="none">
            <a:spAutoFit/>
          </a:bodyPr>
          <a:lstStyle/>
          <a:p>
            <a:r>
              <a:rPr lang="it-IT" dirty="0" smtClean="0"/>
              <a:t>(8) </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3" name="Picture 3"/>
          <p:cNvPicPr>
            <a:picLocks noChangeAspect="1" noChangeArrowheads="1"/>
          </p:cNvPicPr>
          <p:nvPr/>
        </p:nvPicPr>
        <p:blipFill>
          <a:blip r:embed="rId3" cstate="print"/>
          <a:srcRect/>
          <a:stretch>
            <a:fillRect/>
          </a:stretch>
        </p:blipFill>
        <p:spPr bwMode="auto">
          <a:xfrm>
            <a:off x="1234238" y="750079"/>
            <a:ext cx="2499562" cy="3470421"/>
          </a:xfrm>
          <a:prstGeom prst="rect">
            <a:avLst/>
          </a:prstGeom>
          <a:noFill/>
          <a:ln w="9525">
            <a:noFill/>
            <a:miter lim="800000"/>
            <a:headEnd/>
            <a:tailEnd/>
          </a:ln>
          <a:effectLst/>
        </p:spPr>
      </p:pic>
      <p:pic>
        <p:nvPicPr>
          <p:cNvPr id="291844" name="Picture 4"/>
          <p:cNvPicPr>
            <a:picLocks noChangeAspect="1" noChangeArrowheads="1"/>
          </p:cNvPicPr>
          <p:nvPr/>
        </p:nvPicPr>
        <p:blipFill>
          <a:blip r:embed="rId4" cstate="print"/>
          <a:srcRect/>
          <a:stretch>
            <a:fillRect/>
          </a:stretch>
        </p:blipFill>
        <p:spPr bwMode="auto">
          <a:xfrm>
            <a:off x="5090112" y="826279"/>
            <a:ext cx="2639022" cy="3440921"/>
          </a:xfrm>
          <a:prstGeom prst="rect">
            <a:avLst/>
          </a:prstGeom>
          <a:noFill/>
          <a:ln w="9525">
            <a:noFill/>
            <a:miter lim="800000"/>
            <a:headEnd/>
            <a:tailEnd/>
          </a:ln>
          <a:effectLst/>
        </p:spPr>
      </p:pic>
      <p:sp>
        <p:nvSpPr>
          <p:cNvPr id="7" name="Rettangolo 6"/>
          <p:cNvSpPr/>
          <p:nvPr/>
        </p:nvSpPr>
        <p:spPr>
          <a:xfrm>
            <a:off x="0" y="0"/>
            <a:ext cx="9144000" cy="369332"/>
          </a:xfrm>
          <a:prstGeom prst="rect">
            <a:avLst/>
          </a:prstGeom>
        </p:spPr>
        <p:txBody>
          <a:bodyPr wrap="square">
            <a:spAutoFit/>
          </a:bodyPr>
          <a:lstStyle/>
          <a:p>
            <a:r>
              <a:rPr lang="it-IT" dirty="0" smtClean="0"/>
              <a:t>Confrontiamo l’avvolgimento concentrico semplice e quello doppio con pari numero di spire:</a:t>
            </a:r>
          </a:p>
        </p:txBody>
      </p:sp>
      <p:sp>
        <p:nvSpPr>
          <p:cNvPr id="8" name="CasellaDiTesto 7"/>
          <p:cNvSpPr txBox="1"/>
          <p:nvPr/>
        </p:nvSpPr>
        <p:spPr>
          <a:xfrm>
            <a:off x="2057400" y="369079"/>
            <a:ext cx="1015021" cy="369332"/>
          </a:xfrm>
          <a:prstGeom prst="rect">
            <a:avLst/>
          </a:prstGeom>
          <a:noFill/>
        </p:spPr>
        <p:txBody>
          <a:bodyPr wrap="none" rtlCol="0">
            <a:spAutoFit/>
          </a:bodyPr>
          <a:lstStyle/>
          <a:p>
            <a:r>
              <a:rPr lang="it-IT" i="1" dirty="0" smtClean="0"/>
              <a:t>semplice</a:t>
            </a:r>
            <a:endParaRPr lang="it-IT" i="1" dirty="0"/>
          </a:p>
        </p:txBody>
      </p:sp>
      <p:sp>
        <p:nvSpPr>
          <p:cNvPr id="9" name="CasellaDiTesto 8"/>
          <p:cNvSpPr txBox="1"/>
          <p:nvPr/>
        </p:nvSpPr>
        <p:spPr>
          <a:xfrm>
            <a:off x="6172200" y="445279"/>
            <a:ext cx="846707" cy="369332"/>
          </a:xfrm>
          <a:prstGeom prst="rect">
            <a:avLst/>
          </a:prstGeom>
          <a:noFill/>
        </p:spPr>
        <p:txBody>
          <a:bodyPr wrap="none" rtlCol="0">
            <a:spAutoFit/>
          </a:bodyPr>
          <a:lstStyle/>
          <a:p>
            <a:r>
              <a:rPr lang="it-IT" i="1" dirty="0" smtClean="0"/>
              <a:t>doppio</a:t>
            </a:r>
            <a:endParaRPr lang="it-IT" i="1" dirty="0"/>
          </a:p>
        </p:txBody>
      </p:sp>
      <p:graphicFrame>
        <p:nvGraphicFramePr>
          <p:cNvPr id="291845" name="Object 9"/>
          <p:cNvGraphicFramePr>
            <a:graphicFrameLocks noChangeAspect="1"/>
          </p:cNvGraphicFramePr>
          <p:nvPr/>
        </p:nvGraphicFramePr>
        <p:xfrm>
          <a:off x="2438400" y="4159250"/>
          <a:ext cx="725487" cy="641350"/>
        </p:xfrm>
        <a:graphic>
          <a:graphicData uri="http://schemas.openxmlformats.org/presentationml/2006/ole">
            <mc:AlternateContent xmlns:mc="http://schemas.openxmlformats.org/markup-compatibility/2006">
              <mc:Choice xmlns:v="urn:schemas-microsoft-com:vml" Requires="v">
                <p:oleObj spid="_x0000_s291971" name="Equazione" r:id="rId5" imgW="444240" imgH="368280" progId="Equation.3">
                  <p:embed/>
                </p:oleObj>
              </mc:Choice>
              <mc:Fallback>
                <p:oleObj name="Equazione" r:id="rId5" imgW="444240" imgH="36828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159250"/>
                        <a:ext cx="7254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 name="Object 9"/>
          <p:cNvGraphicFramePr>
            <a:graphicFrameLocks noChangeAspect="1"/>
          </p:cNvGraphicFramePr>
          <p:nvPr/>
        </p:nvGraphicFramePr>
        <p:xfrm>
          <a:off x="3332163" y="4159250"/>
          <a:ext cx="766762" cy="641350"/>
        </p:xfrm>
        <a:graphic>
          <a:graphicData uri="http://schemas.openxmlformats.org/presentationml/2006/ole">
            <mc:AlternateContent xmlns:mc="http://schemas.openxmlformats.org/markup-compatibility/2006">
              <mc:Choice xmlns:v="urn:schemas-microsoft-com:vml" Requires="v">
                <p:oleObj spid="_x0000_s291972" name="Equazione" r:id="rId7" imgW="469800" imgH="368280" progId="Equation.3">
                  <p:embed/>
                </p:oleObj>
              </mc:Choice>
              <mc:Fallback>
                <p:oleObj name="Equazione" r:id="rId7" imgW="469800" imgH="3682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4159250"/>
                        <a:ext cx="766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 name="Object 9"/>
          <p:cNvGraphicFramePr>
            <a:graphicFrameLocks noChangeAspect="1"/>
          </p:cNvGraphicFramePr>
          <p:nvPr/>
        </p:nvGraphicFramePr>
        <p:xfrm>
          <a:off x="4267200" y="4324350"/>
          <a:ext cx="622300" cy="309563"/>
        </p:xfrm>
        <a:graphic>
          <a:graphicData uri="http://schemas.openxmlformats.org/presentationml/2006/ole">
            <mc:AlternateContent xmlns:mc="http://schemas.openxmlformats.org/markup-compatibility/2006">
              <mc:Choice xmlns:v="urn:schemas-microsoft-com:vml" Requires="v">
                <p:oleObj spid="_x0000_s291973" name="Equazione" r:id="rId9" imgW="380880" imgH="177480" progId="Equation.3">
                  <p:embed/>
                </p:oleObj>
              </mc:Choice>
              <mc:Fallback>
                <p:oleObj name="Equazione" r:id="rId9" imgW="380880" imgH="1774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4324350"/>
                        <a:ext cx="6223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 name="Object 9"/>
          <p:cNvGraphicFramePr>
            <a:graphicFrameLocks noChangeAspect="1"/>
          </p:cNvGraphicFramePr>
          <p:nvPr/>
        </p:nvGraphicFramePr>
        <p:xfrm>
          <a:off x="5257800" y="4311650"/>
          <a:ext cx="892175" cy="354013"/>
        </p:xfrm>
        <a:graphic>
          <a:graphicData uri="http://schemas.openxmlformats.org/presentationml/2006/ole">
            <mc:AlternateContent xmlns:mc="http://schemas.openxmlformats.org/markup-compatibility/2006">
              <mc:Choice xmlns:v="urn:schemas-microsoft-com:vml" Requires="v">
                <p:oleObj spid="_x0000_s291974" name="Equazione" r:id="rId11" imgW="545760" imgH="203040" progId="Equation.3">
                  <p:embed/>
                </p:oleObj>
              </mc:Choice>
              <mc:Fallback>
                <p:oleObj name="Equazione" r:id="rId11" imgW="545760" imgH="20304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4311650"/>
                        <a:ext cx="8921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 name="CasellaDiTesto 13"/>
          <p:cNvSpPr txBox="1"/>
          <p:nvPr/>
        </p:nvSpPr>
        <p:spPr>
          <a:xfrm>
            <a:off x="6172200" y="4311650"/>
            <a:ext cx="1517147" cy="369332"/>
          </a:xfrm>
          <a:prstGeom prst="rect">
            <a:avLst/>
          </a:prstGeom>
          <a:noFill/>
        </p:spPr>
        <p:txBody>
          <a:bodyPr wrap="none" rtlCol="0">
            <a:spAutoFit/>
          </a:bodyPr>
          <a:lstStyle/>
          <a:p>
            <a:r>
              <a:rPr lang="it-IT" dirty="0" smtClean="0"/>
              <a:t>(leggermente)</a:t>
            </a:r>
            <a:endParaRPr lang="it-IT" dirty="0"/>
          </a:p>
        </p:txBody>
      </p:sp>
      <p:graphicFrame>
        <p:nvGraphicFramePr>
          <p:cNvPr id="291849" name="Object 9"/>
          <p:cNvGraphicFramePr>
            <a:graphicFrameLocks noChangeAspect="1"/>
          </p:cNvGraphicFramePr>
          <p:nvPr/>
        </p:nvGraphicFramePr>
        <p:xfrm>
          <a:off x="1143000" y="4800600"/>
          <a:ext cx="2918354" cy="762000"/>
        </p:xfrm>
        <a:graphic>
          <a:graphicData uri="http://schemas.openxmlformats.org/presentationml/2006/ole">
            <mc:AlternateContent xmlns:mc="http://schemas.openxmlformats.org/markup-compatibility/2006">
              <mc:Choice xmlns:v="urn:schemas-microsoft-com:vml" Requires="v">
                <p:oleObj spid="_x0000_s291975" name="Equazione" r:id="rId13" imgW="1714320" imgH="419040" progId="Equation.3">
                  <p:embed/>
                </p:oleObj>
              </mc:Choice>
              <mc:Fallback>
                <p:oleObj name="Equazione" r:id="rId13" imgW="1714320" imgH="41904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4800600"/>
                        <a:ext cx="2918354" cy="7620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1850" name="Object 9"/>
          <p:cNvGraphicFramePr>
            <a:graphicFrameLocks noChangeAspect="1"/>
          </p:cNvGraphicFramePr>
          <p:nvPr/>
        </p:nvGraphicFramePr>
        <p:xfrm>
          <a:off x="4876800" y="4800600"/>
          <a:ext cx="3124200" cy="780680"/>
        </p:xfrm>
        <a:graphic>
          <a:graphicData uri="http://schemas.openxmlformats.org/presentationml/2006/ole">
            <mc:AlternateContent xmlns:mc="http://schemas.openxmlformats.org/markup-compatibility/2006">
              <mc:Choice xmlns:v="urn:schemas-microsoft-com:vml" Requires="v">
                <p:oleObj spid="_x0000_s291976" name="Equazione" r:id="rId15" imgW="1790640" imgH="419040" progId="Equation.3">
                  <p:embed/>
                </p:oleObj>
              </mc:Choice>
              <mc:Fallback>
                <p:oleObj name="Equazione" r:id="rId15" imgW="1790640" imgH="41904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4800600"/>
                        <a:ext cx="3124200" cy="78068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CasellaDiTesto 16"/>
          <p:cNvSpPr txBox="1"/>
          <p:nvPr/>
        </p:nvSpPr>
        <p:spPr>
          <a:xfrm>
            <a:off x="4191000" y="4953000"/>
            <a:ext cx="518091" cy="492443"/>
          </a:xfrm>
          <a:prstGeom prst="rect">
            <a:avLst/>
          </a:prstGeom>
          <a:noFill/>
        </p:spPr>
        <p:txBody>
          <a:bodyPr wrap="none" rtlCol="0">
            <a:spAutoFit/>
          </a:bodyPr>
          <a:lstStyle/>
          <a:p>
            <a:r>
              <a:rPr lang="it-IT" sz="2600" dirty="0" smtClean="0"/>
              <a:t>&gt;&gt;</a:t>
            </a:r>
            <a:endParaRPr lang="it-IT" sz="2600" dirty="0"/>
          </a:p>
        </p:txBody>
      </p:sp>
      <p:sp>
        <p:nvSpPr>
          <p:cNvPr id="18" name="CasellaDiTesto 17"/>
          <p:cNvSpPr txBox="1"/>
          <p:nvPr/>
        </p:nvSpPr>
        <p:spPr>
          <a:xfrm>
            <a:off x="1143000" y="5562600"/>
            <a:ext cx="6934200" cy="369332"/>
          </a:xfrm>
          <a:prstGeom prst="rect">
            <a:avLst/>
          </a:prstGeom>
          <a:noFill/>
        </p:spPr>
        <p:txBody>
          <a:bodyPr wrap="square" rtlCol="0">
            <a:spAutoFit/>
          </a:bodyPr>
          <a:lstStyle/>
          <a:p>
            <a:pPr algn="ctr"/>
            <a:r>
              <a:rPr lang="it-IT" dirty="0" smtClean="0"/>
              <a:t>(quasi un fattore 4)</a:t>
            </a:r>
            <a:endParaRPr lang="it-IT" dirty="0"/>
          </a:p>
        </p:txBody>
      </p:sp>
      <p:sp>
        <p:nvSpPr>
          <p:cNvPr id="19" name="Rettangolo 18"/>
          <p:cNvSpPr/>
          <p:nvPr/>
        </p:nvSpPr>
        <p:spPr>
          <a:xfrm>
            <a:off x="0" y="5934670"/>
            <a:ext cx="9144000" cy="923330"/>
          </a:xfrm>
          <a:prstGeom prst="rect">
            <a:avLst/>
          </a:prstGeom>
        </p:spPr>
        <p:txBody>
          <a:bodyPr wrap="square">
            <a:spAutoFit/>
          </a:bodyPr>
          <a:lstStyle/>
          <a:p>
            <a:r>
              <a:rPr lang="it-IT" dirty="0" smtClean="0"/>
              <a:t>Quindi risulta utile ricorrere all’avvolgimento concentrico doppio per ridurre drasticamente la reattanza di dispersione, come è ad esempio necessario quando si debbano rispettare vincoli stringenti sulla tensione di corto circuito in trasformatori di grande potenza (v. oltre).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pPr algn="ctr"/>
            <a:r>
              <a:rPr lang="it-IT" b="1" dirty="0" smtClean="0"/>
              <a:t>CASO </a:t>
            </a:r>
            <a:r>
              <a:rPr lang="it-IT" b="1" dirty="0" err="1" smtClean="0"/>
              <a:t>DI</a:t>
            </a:r>
            <a:r>
              <a:rPr lang="it-IT" b="1" dirty="0" smtClean="0"/>
              <a:t> AVVOLGIMENTO A BOBINE ALTERNATE</a:t>
            </a:r>
            <a:endParaRPr lang="it-IT" b="1" dirty="0"/>
          </a:p>
        </p:txBody>
      </p:sp>
      <p:sp>
        <p:nvSpPr>
          <p:cNvPr id="9" name="CasellaDiTesto 8"/>
          <p:cNvSpPr txBox="1"/>
          <p:nvPr/>
        </p:nvSpPr>
        <p:spPr>
          <a:xfrm>
            <a:off x="76200" y="4951274"/>
            <a:ext cx="8991600" cy="1754326"/>
          </a:xfrm>
          <a:prstGeom prst="rect">
            <a:avLst/>
          </a:prstGeom>
          <a:noFill/>
        </p:spPr>
        <p:txBody>
          <a:bodyPr wrap="square" rtlCol="0">
            <a:spAutoFit/>
          </a:bodyPr>
          <a:lstStyle/>
          <a:p>
            <a:r>
              <a:rPr lang="it-IT" dirty="0" smtClean="0"/>
              <a:t>Prendiamo il caso di trasformatore a bobine alternate (in fig. esempio di trasformatore corazzato monofase) con </a:t>
            </a:r>
            <a:r>
              <a:rPr lang="it-IT" dirty="0" err="1" smtClean="0"/>
              <a:t>n</a:t>
            </a:r>
            <a:r>
              <a:rPr lang="it-IT" baseline="-25000" dirty="0" err="1" smtClean="0"/>
              <a:t>c</a:t>
            </a:r>
            <a:r>
              <a:rPr lang="it-IT" dirty="0" smtClean="0"/>
              <a:t> (necessariamente </a:t>
            </a:r>
            <a:r>
              <a:rPr lang="it-IT" dirty="0" err="1" smtClean="0"/>
              <a:t>n</a:t>
            </a:r>
            <a:r>
              <a:rPr lang="it-IT" baseline="-25000" dirty="0" err="1" smtClean="0"/>
              <a:t>c</a:t>
            </a:r>
            <a:r>
              <a:rPr lang="it-IT" baseline="-25000" dirty="0" smtClean="0"/>
              <a:t> </a:t>
            </a:r>
            <a:r>
              <a:rPr lang="it-IT" dirty="0" smtClean="0"/>
              <a:t>è pari) canali radiali inter-bobina di larghezza </a:t>
            </a:r>
            <a:r>
              <a:rPr lang="it-IT" dirty="0" smtClean="0">
                <a:latin typeface="Symbol" pitchFamily="18" charset="2"/>
              </a:rPr>
              <a:t>q</a:t>
            </a:r>
            <a:r>
              <a:rPr lang="it-IT" dirty="0" smtClean="0"/>
              <a:t>. Allora ci sono </a:t>
            </a:r>
            <a:r>
              <a:rPr lang="it-IT" dirty="0" err="1" smtClean="0"/>
              <a:t>n</a:t>
            </a:r>
            <a:r>
              <a:rPr lang="it-IT" baseline="-25000" dirty="0" err="1" smtClean="0"/>
              <a:t>c</a:t>
            </a:r>
            <a:r>
              <a:rPr lang="it-IT" dirty="0" smtClean="0"/>
              <a:t>/2 bobine di AT, (</a:t>
            </a:r>
            <a:r>
              <a:rPr lang="it-IT" dirty="0" err="1" smtClean="0"/>
              <a:t>n</a:t>
            </a:r>
            <a:r>
              <a:rPr lang="it-IT" baseline="-25000" dirty="0" err="1" smtClean="0"/>
              <a:t>c</a:t>
            </a:r>
            <a:r>
              <a:rPr lang="it-IT" dirty="0" smtClean="0"/>
              <a:t>/2-1) bobine di BT intere e una bobina di BT frazionata in due semibobine disposte alle estremità. Quindi ogni bobina di AT avrà un numero di spire pari a N</a:t>
            </a:r>
            <a:r>
              <a:rPr lang="it-IT" baseline="-25000" dirty="0" smtClean="0"/>
              <a:t>2</a:t>
            </a:r>
            <a:r>
              <a:rPr lang="it-IT" dirty="0" smtClean="0"/>
              <a:t> (numero di spire totale dell’AT) diviso per n</a:t>
            </a:r>
            <a:r>
              <a:rPr lang="it-IT" baseline="-25000" dirty="0" smtClean="0"/>
              <a:t>c</a:t>
            </a:r>
            <a:r>
              <a:rPr lang="it-IT" dirty="0" smtClean="0"/>
              <a:t>/2, cioè 2N</a:t>
            </a:r>
            <a:r>
              <a:rPr lang="it-IT" baseline="-25000" dirty="0" smtClean="0"/>
              <a:t>2</a:t>
            </a:r>
            <a:r>
              <a:rPr lang="it-IT" dirty="0" smtClean="0"/>
              <a:t>/n</a:t>
            </a:r>
            <a:r>
              <a:rPr lang="it-IT" baseline="-25000" dirty="0" smtClean="0"/>
              <a:t>c</a:t>
            </a:r>
            <a:r>
              <a:rPr lang="it-IT" dirty="0" smtClean="0"/>
              <a:t>, ogni bobina intera della BT avrà 2n</a:t>
            </a:r>
            <a:r>
              <a:rPr lang="it-IT" baseline="-25000" dirty="0" smtClean="0"/>
              <a:t>c</a:t>
            </a:r>
            <a:r>
              <a:rPr lang="it-IT" dirty="0" smtClean="0"/>
              <a:t>N</a:t>
            </a:r>
            <a:r>
              <a:rPr lang="it-IT" baseline="-25000" dirty="0" smtClean="0"/>
              <a:t>1</a:t>
            </a:r>
            <a:r>
              <a:rPr lang="it-IT" dirty="0" smtClean="0"/>
              <a:t> spire e ogni semibobina di BT di estremità avrà n</a:t>
            </a:r>
            <a:r>
              <a:rPr lang="it-IT" baseline="-25000" dirty="0" smtClean="0"/>
              <a:t>c</a:t>
            </a:r>
            <a:r>
              <a:rPr lang="it-IT" dirty="0" smtClean="0"/>
              <a:t>N</a:t>
            </a:r>
            <a:r>
              <a:rPr lang="it-IT" baseline="-25000" dirty="0" smtClean="0"/>
              <a:t>1 </a:t>
            </a:r>
            <a:r>
              <a:rPr lang="it-IT" dirty="0" smtClean="0"/>
              <a:t>spire.</a:t>
            </a:r>
            <a:endParaRPr lang="it-IT" dirty="0"/>
          </a:p>
        </p:txBody>
      </p:sp>
      <p:sp>
        <p:nvSpPr>
          <p:cNvPr id="10" name="CasellaDiTesto 9"/>
          <p:cNvSpPr txBox="1"/>
          <p:nvPr/>
        </p:nvSpPr>
        <p:spPr>
          <a:xfrm>
            <a:off x="1600200" y="4419600"/>
            <a:ext cx="838200" cy="369332"/>
          </a:xfrm>
          <a:prstGeom prst="rect">
            <a:avLst/>
          </a:prstGeom>
          <a:noFill/>
        </p:spPr>
        <p:txBody>
          <a:bodyPr wrap="square" rtlCol="0">
            <a:spAutoFit/>
          </a:bodyPr>
          <a:lstStyle/>
          <a:p>
            <a:r>
              <a:rPr lang="it-IT" i="1" dirty="0" smtClean="0"/>
              <a:t>Fig. 1</a:t>
            </a:r>
            <a:endParaRPr lang="it-IT" i="1" dirty="0"/>
          </a:p>
        </p:txBody>
      </p:sp>
      <p:pic>
        <p:nvPicPr>
          <p:cNvPr id="314370" name="Picture 2"/>
          <p:cNvPicPr>
            <a:picLocks noChangeAspect="1" noChangeArrowheads="1"/>
          </p:cNvPicPr>
          <p:nvPr/>
        </p:nvPicPr>
        <p:blipFill>
          <a:blip r:embed="rId3" cstate="print"/>
          <a:srcRect/>
          <a:stretch>
            <a:fillRect/>
          </a:stretch>
        </p:blipFill>
        <p:spPr bwMode="auto">
          <a:xfrm>
            <a:off x="2578510" y="457200"/>
            <a:ext cx="4584290" cy="44196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8600" y="4343400"/>
            <a:ext cx="8915400" cy="1477328"/>
          </a:xfrm>
          <a:prstGeom prst="rect">
            <a:avLst/>
          </a:prstGeom>
          <a:noFill/>
        </p:spPr>
        <p:txBody>
          <a:bodyPr wrap="square" rtlCol="0">
            <a:spAutoFit/>
          </a:bodyPr>
          <a:lstStyle/>
          <a:p>
            <a:r>
              <a:rPr lang="it-IT" dirty="0" smtClean="0"/>
              <a:t>Per determinare il campo di dispersione </a:t>
            </a:r>
            <a:r>
              <a:rPr lang="it-IT" dirty="0" err="1" smtClean="0"/>
              <a:t>H</a:t>
            </a:r>
            <a:r>
              <a:rPr lang="it-IT" baseline="-25000" dirty="0" err="1" smtClean="0"/>
              <a:t>d</a:t>
            </a:r>
            <a:r>
              <a:rPr lang="it-IT" dirty="0" smtClean="0"/>
              <a:t> (in questo caso ortogonale alla colonna), applichiamo il teorema della circuitazione al percorso tratteggiato in rosso e caratterizzato dalla dimensione x (fig. 2). Il percorso concatena la corrente totale evidenziata in arancione. Con lo stesso ragionamento visto per il caso di avvolgimenti concentrici, si trova l’andamento riportato in Fig. 3. L’energia magnetica generata dall’avvolgimento attorno alla colonna sarà:</a:t>
            </a:r>
            <a:endParaRPr lang="it-IT" dirty="0"/>
          </a:p>
        </p:txBody>
      </p:sp>
      <p:pic>
        <p:nvPicPr>
          <p:cNvPr id="325634" name="Picture 2"/>
          <p:cNvPicPr>
            <a:picLocks noChangeAspect="1" noChangeArrowheads="1"/>
          </p:cNvPicPr>
          <p:nvPr/>
        </p:nvPicPr>
        <p:blipFill>
          <a:blip r:embed="rId4" cstate="print"/>
          <a:srcRect/>
          <a:stretch>
            <a:fillRect/>
          </a:stretch>
        </p:blipFill>
        <p:spPr bwMode="auto">
          <a:xfrm>
            <a:off x="191277" y="180235"/>
            <a:ext cx="1942322" cy="3858365"/>
          </a:xfrm>
          <a:prstGeom prst="rect">
            <a:avLst/>
          </a:prstGeom>
          <a:noFill/>
          <a:ln w="9525">
            <a:noFill/>
            <a:miter lim="800000"/>
            <a:headEnd/>
            <a:tailEnd/>
          </a:ln>
          <a:effectLst/>
        </p:spPr>
      </p:pic>
      <p:pic>
        <p:nvPicPr>
          <p:cNvPr id="325635" name="Picture 3"/>
          <p:cNvPicPr>
            <a:picLocks noChangeAspect="1" noChangeArrowheads="1"/>
          </p:cNvPicPr>
          <p:nvPr/>
        </p:nvPicPr>
        <p:blipFill>
          <a:blip r:embed="rId5" cstate="print"/>
          <a:srcRect/>
          <a:stretch>
            <a:fillRect/>
          </a:stretch>
        </p:blipFill>
        <p:spPr bwMode="auto">
          <a:xfrm>
            <a:off x="2121236" y="152400"/>
            <a:ext cx="3441364" cy="3884643"/>
          </a:xfrm>
          <a:prstGeom prst="rect">
            <a:avLst/>
          </a:prstGeom>
          <a:noFill/>
          <a:ln w="9525">
            <a:noFill/>
            <a:miter lim="800000"/>
            <a:headEnd/>
            <a:tailEnd/>
          </a:ln>
          <a:effectLst/>
        </p:spPr>
      </p:pic>
      <p:sp>
        <p:nvSpPr>
          <p:cNvPr id="8" name="CasellaDiTesto 7"/>
          <p:cNvSpPr txBox="1"/>
          <p:nvPr/>
        </p:nvSpPr>
        <p:spPr>
          <a:xfrm>
            <a:off x="304800" y="3962400"/>
            <a:ext cx="838200" cy="369332"/>
          </a:xfrm>
          <a:prstGeom prst="rect">
            <a:avLst/>
          </a:prstGeom>
          <a:noFill/>
        </p:spPr>
        <p:txBody>
          <a:bodyPr wrap="square" rtlCol="0">
            <a:spAutoFit/>
          </a:bodyPr>
          <a:lstStyle/>
          <a:p>
            <a:r>
              <a:rPr lang="it-IT" i="1" dirty="0" smtClean="0"/>
              <a:t>Fig. 2</a:t>
            </a:r>
            <a:endParaRPr lang="it-IT" i="1" dirty="0"/>
          </a:p>
        </p:txBody>
      </p:sp>
      <p:sp>
        <p:nvSpPr>
          <p:cNvPr id="9" name="CasellaDiTesto 8"/>
          <p:cNvSpPr txBox="1"/>
          <p:nvPr/>
        </p:nvSpPr>
        <p:spPr>
          <a:xfrm>
            <a:off x="2133600" y="3962400"/>
            <a:ext cx="838200" cy="369332"/>
          </a:xfrm>
          <a:prstGeom prst="rect">
            <a:avLst/>
          </a:prstGeom>
          <a:noFill/>
        </p:spPr>
        <p:txBody>
          <a:bodyPr wrap="square" rtlCol="0">
            <a:spAutoFit/>
          </a:bodyPr>
          <a:lstStyle/>
          <a:p>
            <a:r>
              <a:rPr lang="it-IT" i="1" dirty="0" smtClean="0"/>
              <a:t>Fig. 3</a:t>
            </a:r>
            <a:endParaRPr lang="it-IT" i="1" dirty="0"/>
          </a:p>
        </p:txBody>
      </p:sp>
      <p:sp>
        <p:nvSpPr>
          <p:cNvPr id="10" name="CasellaDiTesto 9"/>
          <p:cNvSpPr txBox="1"/>
          <p:nvPr/>
        </p:nvSpPr>
        <p:spPr>
          <a:xfrm>
            <a:off x="5562600" y="3962400"/>
            <a:ext cx="838200" cy="369332"/>
          </a:xfrm>
          <a:prstGeom prst="rect">
            <a:avLst/>
          </a:prstGeom>
          <a:noFill/>
        </p:spPr>
        <p:txBody>
          <a:bodyPr wrap="square" rtlCol="0">
            <a:spAutoFit/>
          </a:bodyPr>
          <a:lstStyle/>
          <a:p>
            <a:r>
              <a:rPr lang="it-IT" i="1" dirty="0" smtClean="0"/>
              <a:t>Fig. 4</a:t>
            </a:r>
            <a:endParaRPr lang="it-IT" i="1" dirty="0"/>
          </a:p>
        </p:txBody>
      </p:sp>
      <p:graphicFrame>
        <p:nvGraphicFramePr>
          <p:cNvPr id="325638" name="Object 9"/>
          <p:cNvGraphicFramePr>
            <a:graphicFrameLocks noChangeAspect="1"/>
          </p:cNvGraphicFramePr>
          <p:nvPr/>
        </p:nvGraphicFramePr>
        <p:xfrm>
          <a:off x="381000" y="5867400"/>
          <a:ext cx="3025775" cy="752475"/>
        </p:xfrm>
        <a:graphic>
          <a:graphicData uri="http://schemas.openxmlformats.org/presentationml/2006/ole">
            <mc:AlternateContent xmlns:mc="http://schemas.openxmlformats.org/markup-compatibility/2006">
              <mc:Choice xmlns:v="urn:schemas-microsoft-com:vml" Requires="v">
                <p:oleObj spid="_x0000_s325659" name="Equazione" r:id="rId6" imgW="1854000" imgH="431640" progId="Equation.3">
                  <p:embed/>
                </p:oleObj>
              </mc:Choice>
              <mc:Fallback>
                <p:oleObj name="Equazione" r:id="rId6" imgW="1854000" imgH="4316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867400"/>
                        <a:ext cx="30257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Rettangolo 12"/>
          <p:cNvSpPr/>
          <p:nvPr/>
        </p:nvSpPr>
        <p:spPr>
          <a:xfrm>
            <a:off x="4267200" y="5791200"/>
            <a:ext cx="4572000" cy="923330"/>
          </a:xfrm>
          <a:prstGeom prst="rect">
            <a:avLst/>
          </a:prstGeom>
        </p:spPr>
        <p:txBody>
          <a:bodyPr wrap="square">
            <a:spAutoFit/>
          </a:bodyPr>
          <a:lstStyle/>
          <a:p>
            <a:r>
              <a:rPr lang="it-IT" dirty="0" smtClean="0"/>
              <a:t>con l’integrale esteso al volume dove il campo non è nullo (cioè al volume dell’avvolgimento inclusi i canali inter-bobina).</a:t>
            </a:r>
            <a:endParaRPr lang="it-IT" dirty="0"/>
          </a:p>
        </p:txBody>
      </p:sp>
      <p:sp>
        <p:nvSpPr>
          <p:cNvPr id="14" name="Rettangolo 13"/>
          <p:cNvSpPr/>
          <p:nvPr/>
        </p:nvSpPr>
        <p:spPr>
          <a:xfrm>
            <a:off x="3429000" y="6248400"/>
            <a:ext cx="442750" cy="369332"/>
          </a:xfrm>
          <a:prstGeom prst="rect">
            <a:avLst/>
          </a:prstGeom>
        </p:spPr>
        <p:txBody>
          <a:bodyPr wrap="none">
            <a:spAutoFit/>
          </a:bodyPr>
          <a:lstStyle/>
          <a:p>
            <a:r>
              <a:rPr lang="it-IT" dirty="0" smtClean="0"/>
              <a:t>(1)</a:t>
            </a:r>
            <a:endParaRPr lang="it-IT" dirty="0"/>
          </a:p>
        </p:txBody>
      </p:sp>
      <p:pic>
        <p:nvPicPr>
          <p:cNvPr id="325639" name="Picture 7"/>
          <p:cNvPicPr>
            <a:picLocks noChangeAspect="1" noChangeArrowheads="1"/>
          </p:cNvPicPr>
          <p:nvPr/>
        </p:nvPicPr>
        <p:blipFill>
          <a:blip r:embed="rId8" cstate="print"/>
          <a:srcRect/>
          <a:stretch>
            <a:fillRect/>
          </a:stretch>
        </p:blipFill>
        <p:spPr bwMode="auto">
          <a:xfrm>
            <a:off x="5562600" y="152400"/>
            <a:ext cx="3514269" cy="38862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r>
              <a:rPr lang="it-IT" dirty="0" smtClean="0"/>
              <a:t>Il volume infinitesimo </a:t>
            </a:r>
            <a:r>
              <a:rPr lang="it-IT" dirty="0" err="1" smtClean="0"/>
              <a:t>dV</a:t>
            </a:r>
            <a:r>
              <a:rPr lang="it-IT" dirty="0" smtClean="0"/>
              <a:t> si può scrivere come:</a:t>
            </a:r>
            <a:endParaRPr lang="it-IT" dirty="0"/>
          </a:p>
        </p:txBody>
      </p:sp>
      <p:graphicFrame>
        <p:nvGraphicFramePr>
          <p:cNvPr id="326658" name="Object 9"/>
          <p:cNvGraphicFramePr>
            <a:graphicFrameLocks noChangeAspect="1"/>
          </p:cNvGraphicFramePr>
          <p:nvPr/>
        </p:nvGraphicFramePr>
        <p:xfrm>
          <a:off x="4876800" y="103188"/>
          <a:ext cx="1471612" cy="354012"/>
        </p:xfrm>
        <a:graphic>
          <a:graphicData uri="http://schemas.openxmlformats.org/presentationml/2006/ole">
            <mc:AlternateContent xmlns:mc="http://schemas.openxmlformats.org/markup-compatibility/2006">
              <mc:Choice xmlns:v="urn:schemas-microsoft-com:vml" Requires="v">
                <p:oleObj spid="_x0000_s326765" name="Equazione" r:id="rId3" imgW="901440" imgH="203040" progId="Equation.3">
                  <p:embed/>
                </p:oleObj>
              </mc:Choice>
              <mc:Fallback>
                <p:oleObj name="Equazione" r:id="rId3" imgW="901440" imgH="2030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3188"/>
                        <a:ext cx="14716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Rettangolo 6"/>
          <p:cNvSpPr/>
          <p:nvPr/>
        </p:nvSpPr>
        <p:spPr>
          <a:xfrm>
            <a:off x="0" y="457200"/>
            <a:ext cx="9144000" cy="369332"/>
          </a:xfrm>
          <a:prstGeom prst="rect">
            <a:avLst/>
          </a:prstGeom>
        </p:spPr>
        <p:txBody>
          <a:bodyPr wrap="square">
            <a:spAutoFit/>
          </a:bodyPr>
          <a:lstStyle/>
          <a:p>
            <a:r>
              <a:rPr lang="it-IT" dirty="0" smtClean="0"/>
              <a:t>dove D</a:t>
            </a:r>
            <a:r>
              <a:rPr lang="it-IT" baseline="-25000" dirty="0" smtClean="0"/>
              <a:t>m</a:t>
            </a:r>
            <a:r>
              <a:rPr lang="it-IT" dirty="0" smtClean="0"/>
              <a:t> è il diametro medio di avvolgimento (Fig. 1). L’integrale (1) diventa allora:</a:t>
            </a:r>
            <a:endParaRPr lang="it-IT" dirty="0"/>
          </a:p>
        </p:txBody>
      </p:sp>
      <p:graphicFrame>
        <p:nvGraphicFramePr>
          <p:cNvPr id="326659" name="Object 9"/>
          <p:cNvGraphicFramePr>
            <a:graphicFrameLocks noChangeAspect="1"/>
          </p:cNvGraphicFramePr>
          <p:nvPr/>
        </p:nvGraphicFramePr>
        <p:xfrm>
          <a:off x="2031031" y="919162"/>
          <a:ext cx="2800350" cy="909638"/>
        </p:xfrm>
        <a:graphic>
          <a:graphicData uri="http://schemas.openxmlformats.org/presentationml/2006/ole">
            <mc:AlternateContent xmlns:mc="http://schemas.openxmlformats.org/markup-compatibility/2006">
              <mc:Choice xmlns:v="urn:schemas-microsoft-com:vml" Requires="v">
                <p:oleObj spid="_x0000_s326766" name="Equazione" r:id="rId5" imgW="1714320" imgH="520560" progId="Equation.3">
                  <p:embed/>
                </p:oleObj>
              </mc:Choice>
              <mc:Fallback>
                <p:oleObj name="Equazione" r:id="rId5" imgW="1714320" imgH="520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031" y="919162"/>
                        <a:ext cx="28003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Rettangolo 8"/>
          <p:cNvSpPr/>
          <p:nvPr/>
        </p:nvSpPr>
        <p:spPr>
          <a:xfrm>
            <a:off x="6705600" y="87868"/>
            <a:ext cx="559769" cy="369332"/>
          </a:xfrm>
          <a:prstGeom prst="rect">
            <a:avLst/>
          </a:prstGeom>
        </p:spPr>
        <p:txBody>
          <a:bodyPr wrap="none">
            <a:spAutoFit/>
          </a:bodyPr>
          <a:lstStyle/>
          <a:p>
            <a:r>
              <a:rPr lang="it-IT" dirty="0" smtClean="0"/>
              <a:t>(10)</a:t>
            </a:r>
            <a:endParaRPr lang="it-IT" dirty="0"/>
          </a:p>
        </p:txBody>
      </p:sp>
      <p:sp>
        <p:nvSpPr>
          <p:cNvPr id="10" name="Rettangolo 9"/>
          <p:cNvSpPr/>
          <p:nvPr/>
        </p:nvSpPr>
        <p:spPr>
          <a:xfrm>
            <a:off x="5688631" y="1143000"/>
            <a:ext cx="559769" cy="369332"/>
          </a:xfrm>
          <a:prstGeom prst="rect">
            <a:avLst/>
          </a:prstGeom>
        </p:spPr>
        <p:txBody>
          <a:bodyPr wrap="none">
            <a:spAutoFit/>
          </a:bodyPr>
          <a:lstStyle/>
          <a:p>
            <a:r>
              <a:rPr lang="it-IT" dirty="0" smtClean="0"/>
              <a:t>(11)</a:t>
            </a:r>
            <a:endParaRPr lang="it-IT" dirty="0"/>
          </a:p>
        </p:txBody>
      </p:sp>
      <p:sp>
        <p:nvSpPr>
          <p:cNvPr id="11" name="Rettangolo 10"/>
          <p:cNvSpPr/>
          <p:nvPr/>
        </p:nvSpPr>
        <p:spPr>
          <a:xfrm>
            <a:off x="0" y="1905000"/>
            <a:ext cx="9144000" cy="1754326"/>
          </a:xfrm>
          <a:prstGeom prst="rect">
            <a:avLst/>
          </a:prstGeom>
        </p:spPr>
        <p:txBody>
          <a:bodyPr wrap="square">
            <a:spAutoFit/>
          </a:bodyPr>
          <a:lstStyle/>
          <a:p>
            <a:r>
              <a:rPr lang="it-IT" dirty="0" smtClean="0"/>
              <a:t>dove si vanno a sommare gli </a:t>
            </a:r>
            <a:r>
              <a:rPr lang="it-IT" dirty="0" err="1" smtClean="0"/>
              <a:t>n</a:t>
            </a:r>
            <a:r>
              <a:rPr lang="it-IT" baseline="-25000" dirty="0" err="1" smtClean="0"/>
              <a:t>c</a:t>
            </a:r>
            <a:r>
              <a:rPr lang="it-IT" dirty="0" smtClean="0"/>
              <a:t> contributi uguali dovuti alle </a:t>
            </a:r>
            <a:r>
              <a:rPr lang="it-IT" dirty="0" err="1" smtClean="0"/>
              <a:t>n</a:t>
            </a:r>
            <a:r>
              <a:rPr lang="it-IT" baseline="-25000" dirty="0" err="1" smtClean="0"/>
              <a:t>c</a:t>
            </a:r>
            <a:r>
              <a:rPr lang="it-IT" dirty="0" smtClean="0"/>
              <a:t> sezioni di avvolgimento evidenziate in giallo ed arancione in Fig. 4.</a:t>
            </a:r>
          </a:p>
          <a:p>
            <a:r>
              <a:rPr lang="it-IT" dirty="0" smtClean="0"/>
              <a:t>Si nota ora che l’integrale tra parentesi quadra in (11) è identico a quello (A) che compare nell’equazione (5) vista per gli avvolgimenti concentrici semplici. Lo stesso sviluppo analitico può quindi essere ripetuto </a:t>
            </a:r>
            <a:r>
              <a:rPr lang="it-IT" dirty="0" err="1" smtClean="0"/>
              <a:t>purchè</a:t>
            </a:r>
            <a:r>
              <a:rPr lang="it-IT" dirty="0" smtClean="0"/>
              <a:t> si consideri che, in questo caso, il valore massimo del campo non è N</a:t>
            </a:r>
            <a:r>
              <a:rPr lang="it-IT" baseline="-25000" dirty="0" smtClean="0"/>
              <a:t>1</a:t>
            </a:r>
            <a:r>
              <a:rPr lang="it-IT" dirty="0" smtClean="0"/>
              <a:t>i</a:t>
            </a:r>
            <a:r>
              <a:rPr lang="it-IT" baseline="-25000" dirty="0" smtClean="0"/>
              <a:t>1</a:t>
            </a:r>
            <a:r>
              <a:rPr lang="it-IT" dirty="0" smtClean="0"/>
              <a:t>/h ma N</a:t>
            </a:r>
            <a:r>
              <a:rPr lang="it-IT" baseline="-25000" dirty="0" smtClean="0"/>
              <a:t>1</a:t>
            </a:r>
            <a:r>
              <a:rPr lang="it-IT" dirty="0" smtClean="0"/>
              <a:t>i</a:t>
            </a:r>
            <a:r>
              <a:rPr lang="it-IT" baseline="-25000" dirty="0" smtClean="0"/>
              <a:t>1</a:t>
            </a:r>
            <a:r>
              <a:rPr lang="it-IT" dirty="0" smtClean="0"/>
              <a:t>/(h </a:t>
            </a:r>
            <a:r>
              <a:rPr lang="it-IT" dirty="0" err="1" smtClean="0"/>
              <a:t>n</a:t>
            </a:r>
            <a:r>
              <a:rPr lang="it-IT" baseline="-25000" dirty="0" err="1" smtClean="0"/>
              <a:t>c</a:t>
            </a:r>
            <a:r>
              <a:rPr lang="it-IT" dirty="0" smtClean="0"/>
              <a:t>). Il risultato finale sarà quindi:</a:t>
            </a:r>
            <a:endParaRPr lang="it-IT" dirty="0"/>
          </a:p>
        </p:txBody>
      </p:sp>
      <p:graphicFrame>
        <p:nvGraphicFramePr>
          <p:cNvPr id="326661" name="Object 5"/>
          <p:cNvGraphicFramePr>
            <a:graphicFrameLocks noChangeAspect="1"/>
          </p:cNvGraphicFramePr>
          <p:nvPr/>
        </p:nvGraphicFramePr>
        <p:xfrm>
          <a:off x="533400" y="3733800"/>
          <a:ext cx="6548438" cy="819150"/>
        </p:xfrm>
        <a:graphic>
          <a:graphicData uri="http://schemas.openxmlformats.org/presentationml/2006/ole">
            <mc:AlternateContent xmlns:mc="http://schemas.openxmlformats.org/markup-compatibility/2006">
              <mc:Choice xmlns:v="urn:schemas-microsoft-com:vml" Requires="v">
                <p:oleObj spid="_x0000_s326767" name="Equazione" r:id="rId7" imgW="4012920" imgH="469800" progId="Equation.3">
                  <p:embed/>
                </p:oleObj>
              </mc:Choice>
              <mc:Fallback>
                <p:oleObj name="Equazione" r:id="rId7" imgW="4012920" imgH="469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733800"/>
                        <a:ext cx="65484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 name="Rettangolo 13"/>
          <p:cNvSpPr/>
          <p:nvPr/>
        </p:nvSpPr>
        <p:spPr>
          <a:xfrm>
            <a:off x="7467600" y="3810000"/>
            <a:ext cx="559769" cy="369332"/>
          </a:xfrm>
          <a:prstGeom prst="rect">
            <a:avLst/>
          </a:prstGeom>
        </p:spPr>
        <p:txBody>
          <a:bodyPr wrap="none">
            <a:spAutoFit/>
          </a:bodyPr>
          <a:lstStyle/>
          <a:p>
            <a:r>
              <a:rPr lang="it-IT" dirty="0" smtClean="0"/>
              <a:t>(12)</a:t>
            </a:r>
            <a:endParaRPr lang="it-IT" dirty="0"/>
          </a:p>
        </p:txBody>
      </p:sp>
      <p:sp>
        <p:nvSpPr>
          <p:cNvPr id="15" name="Rettangolo 14"/>
          <p:cNvSpPr/>
          <p:nvPr/>
        </p:nvSpPr>
        <p:spPr>
          <a:xfrm>
            <a:off x="1" y="4572000"/>
            <a:ext cx="9144000" cy="646331"/>
          </a:xfrm>
          <a:prstGeom prst="rect">
            <a:avLst/>
          </a:prstGeom>
        </p:spPr>
        <p:txBody>
          <a:bodyPr wrap="square">
            <a:spAutoFit/>
          </a:bodyPr>
          <a:lstStyle/>
          <a:p>
            <a:r>
              <a:rPr lang="it-IT" dirty="0" smtClean="0"/>
              <a:t>Uguagliando la (12) all’espressione che dà l’energia magnetica in funzione della corrente primaria e dell’induttanza totale della macchina vista dal primario </a:t>
            </a:r>
            <a:r>
              <a:rPr lang="it-IT" dirty="0" err="1" smtClean="0"/>
              <a:t>L</a:t>
            </a:r>
            <a:r>
              <a:rPr lang="it-IT" baseline="-25000" dirty="0" err="1" smtClean="0"/>
              <a:t>d</a:t>
            </a:r>
            <a:r>
              <a:rPr lang="it-IT" baseline="-25000" dirty="0" smtClean="0"/>
              <a:t> </a:t>
            </a:r>
            <a:r>
              <a:rPr lang="it-IT" dirty="0" smtClean="0"/>
              <a:t>, cioè:</a:t>
            </a:r>
            <a:endParaRPr lang="it-IT" dirty="0"/>
          </a:p>
        </p:txBody>
      </p:sp>
      <p:graphicFrame>
        <p:nvGraphicFramePr>
          <p:cNvPr id="16" name="Object 5"/>
          <p:cNvGraphicFramePr>
            <a:graphicFrameLocks noChangeAspect="1"/>
          </p:cNvGraphicFramePr>
          <p:nvPr/>
        </p:nvGraphicFramePr>
        <p:xfrm>
          <a:off x="7239000" y="5029200"/>
          <a:ext cx="1201738" cy="641350"/>
        </p:xfrm>
        <a:graphic>
          <a:graphicData uri="http://schemas.openxmlformats.org/presentationml/2006/ole">
            <mc:AlternateContent xmlns:mc="http://schemas.openxmlformats.org/markup-compatibility/2006">
              <mc:Choice xmlns:v="urn:schemas-microsoft-com:vml" Requires="v">
                <p:oleObj spid="_x0000_s326768" name="Equazione" r:id="rId9" imgW="736560" imgH="368280" progId="Equation.3">
                  <p:embed/>
                </p:oleObj>
              </mc:Choice>
              <mc:Fallback>
                <p:oleObj name="Equazione" r:id="rId9" imgW="736560" imgH="36828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5029200"/>
                        <a:ext cx="1201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 name="Rettangolo 16"/>
          <p:cNvSpPr/>
          <p:nvPr/>
        </p:nvSpPr>
        <p:spPr>
          <a:xfrm>
            <a:off x="0" y="5410200"/>
            <a:ext cx="9144000" cy="369332"/>
          </a:xfrm>
          <a:prstGeom prst="rect">
            <a:avLst/>
          </a:prstGeom>
        </p:spPr>
        <p:txBody>
          <a:bodyPr wrap="square">
            <a:spAutoFit/>
          </a:bodyPr>
          <a:lstStyle/>
          <a:p>
            <a:r>
              <a:rPr lang="it-IT" dirty="0" smtClean="0"/>
              <a:t>si ottiene:</a:t>
            </a:r>
            <a:endParaRPr lang="it-IT" dirty="0"/>
          </a:p>
        </p:txBody>
      </p:sp>
      <p:graphicFrame>
        <p:nvGraphicFramePr>
          <p:cNvPr id="19" name="Object 5"/>
          <p:cNvGraphicFramePr>
            <a:graphicFrameLocks noChangeAspect="1"/>
          </p:cNvGraphicFramePr>
          <p:nvPr/>
        </p:nvGraphicFramePr>
        <p:xfrm>
          <a:off x="2514600" y="5638800"/>
          <a:ext cx="3424177" cy="914400"/>
        </p:xfrm>
        <a:graphic>
          <a:graphicData uri="http://schemas.openxmlformats.org/presentationml/2006/ole">
            <mc:AlternateContent xmlns:mc="http://schemas.openxmlformats.org/markup-compatibility/2006">
              <mc:Choice xmlns:v="urn:schemas-microsoft-com:vml" Requires="v">
                <p:oleObj spid="_x0000_s326769" name="Equazione" r:id="rId11" imgW="1726920" imgH="431640" progId="Equation.3">
                  <p:embed/>
                </p:oleObj>
              </mc:Choice>
              <mc:Fallback>
                <p:oleObj name="Equazione" r:id="rId11" imgW="1726920" imgH="43164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4600" y="5638800"/>
                        <a:ext cx="3424177" cy="9144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381000" y="2667000"/>
            <a:ext cx="8229600" cy="1143000"/>
          </a:xfrm>
        </p:spPr>
        <p:txBody>
          <a:bodyPr>
            <a:normAutofit fontScale="90000"/>
          </a:bodyPr>
          <a:lstStyle/>
          <a:p>
            <a:r>
              <a:rPr lang="it-IT" dirty="0" smtClean="0"/>
              <a:t>Calcolo della tensione di corto circuito</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1200329"/>
          </a:xfrm>
          <a:prstGeom prst="rect">
            <a:avLst/>
          </a:prstGeom>
        </p:spPr>
        <p:txBody>
          <a:bodyPr wrap="square">
            <a:spAutoFit/>
          </a:bodyPr>
          <a:lstStyle/>
          <a:p>
            <a:r>
              <a:rPr lang="it-IT" dirty="0" smtClean="0"/>
              <a:t>La tensione di c.c. è quella con cui bisogna alimentare il trasformatore con il secondario chiuso in corto circuito per avere sul lato primario la corrente nominale. Considerando il circuito equivalente del trasformatore in corto circuito (Fig. 1), con R ed </a:t>
            </a:r>
            <a:r>
              <a:rPr lang="it-IT" dirty="0" err="1" smtClean="0"/>
              <a:t>L</a:t>
            </a:r>
            <a:r>
              <a:rPr lang="it-IT" baseline="-25000" dirty="0" err="1" smtClean="0"/>
              <a:t>d</a:t>
            </a:r>
            <a:r>
              <a:rPr lang="it-IT" dirty="0" smtClean="0"/>
              <a:t> calcolati come detto in precedenza, la tensione di c.c. </a:t>
            </a:r>
            <a:r>
              <a:rPr lang="it-IT" dirty="0" err="1" smtClean="0"/>
              <a:t>V</a:t>
            </a:r>
            <a:r>
              <a:rPr lang="it-IT" baseline="-25000" dirty="0" err="1" smtClean="0"/>
              <a:t>cc</a:t>
            </a:r>
            <a:r>
              <a:rPr lang="it-IT" dirty="0" smtClean="0"/>
              <a:t> (nel caso ad esempio di trasformatore trifase):</a:t>
            </a:r>
          </a:p>
        </p:txBody>
      </p:sp>
      <p:sp>
        <p:nvSpPr>
          <p:cNvPr id="6" name="CasellaDiTesto 5"/>
          <p:cNvSpPr txBox="1"/>
          <p:nvPr/>
        </p:nvSpPr>
        <p:spPr>
          <a:xfrm>
            <a:off x="1066800" y="2667000"/>
            <a:ext cx="679994" cy="369332"/>
          </a:xfrm>
          <a:prstGeom prst="rect">
            <a:avLst/>
          </a:prstGeom>
          <a:noFill/>
        </p:spPr>
        <p:txBody>
          <a:bodyPr wrap="none" rtlCol="0">
            <a:spAutoFit/>
          </a:bodyPr>
          <a:lstStyle/>
          <a:p>
            <a:r>
              <a:rPr lang="it-IT" dirty="0" smtClean="0"/>
              <a:t>Fig. 1</a:t>
            </a:r>
            <a:endParaRPr lang="it-IT" dirty="0"/>
          </a:p>
        </p:txBody>
      </p:sp>
      <p:graphicFrame>
        <p:nvGraphicFramePr>
          <p:cNvPr id="292866" name="Object 9"/>
          <p:cNvGraphicFramePr>
            <a:graphicFrameLocks noChangeAspect="1"/>
          </p:cNvGraphicFramePr>
          <p:nvPr/>
        </p:nvGraphicFramePr>
        <p:xfrm>
          <a:off x="3240088" y="1295400"/>
          <a:ext cx="1597025" cy="465138"/>
        </p:xfrm>
        <a:graphic>
          <a:graphicData uri="http://schemas.openxmlformats.org/presentationml/2006/ole">
            <mc:AlternateContent xmlns:mc="http://schemas.openxmlformats.org/markup-compatibility/2006">
              <mc:Choice xmlns:v="urn:schemas-microsoft-com:vml" Requires="v">
                <p:oleObj spid="_x0000_s292993" name="Equazione" r:id="rId3" imgW="838080" imgH="228600" progId="Equation.3">
                  <p:embed/>
                </p:oleObj>
              </mc:Choice>
              <mc:Fallback>
                <p:oleObj name="Equazione" r:id="rId3" imgW="838080" imgH="2286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088" y="1295400"/>
                        <a:ext cx="15970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ttangolo 7"/>
          <p:cNvSpPr/>
          <p:nvPr/>
        </p:nvSpPr>
        <p:spPr>
          <a:xfrm>
            <a:off x="3276600" y="1905000"/>
            <a:ext cx="838200" cy="369332"/>
          </a:xfrm>
          <a:prstGeom prst="rect">
            <a:avLst/>
          </a:prstGeom>
        </p:spPr>
        <p:txBody>
          <a:bodyPr wrap="square">
            <a:spAutoFit/>
          </a:bodyPr>
          <a:lstStyle/>
          <a:p>
            <a:r>
              <a:rPr lang="it-IT" dirty="0" smtClean="0"/>
              <a:t>dove:</a:t>
            </a:r>
          </a:p>
        </p:txBody>
      </p:sp>
      <p:sp>
        <p:nvSpPr>
          <p:cNvPr id="9" name="Rettangolo 8"/>
          <p:cNvSpPr/>
          <p:nvPr/>
        </p:nvSpPr>
        <p:spPr>
          <a:xfrm>
            <a:off x="5410200" y="1371600"/>
            <a:ext cx="838200" cy="369332"/>
          </a:xfrm>
          <a:prstGeom prst="rect">
            <a:avLst/>
          </a:prstGeom>
        </p:spPr>
        <p:txBody>
          <a:bodyPr wrap="square">
            <a:spAutoFit/>
          </a:bodyPr>
          <a:lstStyle/>
          <a:p>
            <a:r>
              <a:rPr lang="it-IT" dirty="0" smtClean="0"/>
              <a:t>(1)</a:t>
            </a:r>
          </a:p>
        </p:txBody>
      </p:sp>
      <p:graphicFrame>
        <p:nvGraphicFramePr>
          <p:cNvPr id="10" name="Object 9"/>
          <p:cNvGraphicFramePr>
            <a:graphicFrameLocks noChangeAspect="1"/>
          </p:cNvGraphicFramePr>
          <p:nvPr/>
        </p:nvGraphicFramePr>
        <p:xfrm>
          <a:off x="3200400" y="2362200"/>
          <a:ext cx="4065588" cy="568325"/>
        </p:xfrm>
        <a:graphic>
          <a:graphicData uri="http://schemas.openxmlformats.org/presentationml/2006/ole">
            <mc:AlternateContent xmlns:mc="http://schemas.openxmlformats.org/markup-compatibility/2006">
              <mc:Choice xmlns:v="urn:schemas-microsoft-com:vml" Requires="v">
                <p:oleObj spid="_x0000_s292994" name="Equazione" r:id="rId5" imgW="2133360" imgH="279360" progId="Equation.3">
                  <p:embed/>
                </p:oleObj>
              </mc:Choice>
              <mc:Fallback>
                <p:oleObj name="Equazione" r:id="rId5" imgW="2133360" imgH="2793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362200"/>
                        <a:ext cx="40655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 name="Rettangolo 13"/>
          <p:cNvSpPr/>
          <p:nvPr/>
        </p:nvSpPr>
        <p:spPr>
          <a:xfrm>
            <a:off x="0" y="3048000"/>
            <a:ext cx="9144000" cy="369332"/>
          </a:xfrm>
          <a:prstGeom prst="rect">
            <a:avLst/>
          </a:prstGeom>
        </p:spPr>
        <p:txBody>
          <a:bodyPr wrap="square">
            <a:spAutoFit/>
          </a:bodyPr>
          <a:lstStyle/>
          <a:p>
            <a:r>
              <a:rPr lang="it-IT" dirty="0" smtClean="0"/>
              <a:t>Definendo la tensione base, la corrente base e l’impedenza base come segue:</a:t>
            </a:r>
          </a:p>
        </p:txBody>
      </p:sp>
      <p:graphicFrame>
        <p:nvGraphicFramePr>
          <p:cNvPr id="15" name="Object 9"/>
          <p:cNvGraphicFramePr>
            <a:graphicFrameLocks noChangeAspect="1"/>
          </p:cNvGraphicFramePr>
          <p:nvPr/>
        </p:nvGraphicFramePr>
        <p:xfrm>
          <a:off x="381000" y="3581400"/>
          <a:ext cx="893763" cy="412750"/>
        </p:xfrm>
        <a:graphic>
          <a:graphicData uri="http://schemas.openxmlformats.org/presentationml/2006/ole">
            <mc:AlternateContent xmlns:mc="http://schemas.openxmlformats.org/markup-compatibility/2006">
              <mc:Choice xmlns:v="urn:schemas-microsoft-com:vml" Requires="v">
                <p:oleObj spid="_x0000_s292995" name="Equazione" r:id="rId7" imgW="469800" imgH="203040" progId="Equation.3">
                  <p:embed/>
                </p:oleObj>
              </mc:Choice>
              <mc:Fallback>
                <p:oleObj name="Equazione" r:id="rId7" imgW="469800" imgH="2030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581400"/>
                        <a:ext cx="8937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6" name="Object 9"/>
          <p:cNvGraphicFramePr>
            <a:graphicFrameLocks noChangeAspect="1"/>
          </p:cNvGraphicFramePr>
          <p:nvPr/>
        </p:nvGraphicFramePr>
        <p:xfrm>
          <a:off x="1763713" y="3581400"/>
          <a:ext cx="869950" cy="412750"/>
        </p:xfrm>
        <a:graphic>
          <a:graphicData uri="http://schemas.openxmlformats.org/presentationml/2006/ole">
            <mc:AlternateContent xmlns:mc="http://schemas.openxmlformats.org/markup-compatibility/2006">
              <mc:Choice xmlns:v="urn:schemas-microsoft-com:vml" Requires="v">
                <p:oleObj spid="_x0000_s292996" name="Equazione" r:id="rId9" imgW="457200" imgH="203040" progId="Equation.3">
                  <p:embed/>
                </p:oleObj>
              </mc:Choice>
              <mc:Fallback>
                <p:oleObj name="Equazione" r:id="rId9" imgW="457200" imgH="20304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713" y="3581400"/>
                        <a:ext cx="8699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 name="Object 9"/>
          <p:cNvGraphicFramePr>
            <a:graphicFrameLocks noChangeAspect="1"/>
          </p:cNvGraphicFramePr>
          <p:nvPr/>
        </p:nvGraphicFramePr>
        <p:xfrm>
          <a:off x="3124200" y="3429000"/>
          <a:ext cx="1231900" cy="850900"/>
        </p:xfrm>
        <a:graphic>
          <a:graphicData uri="http://schemas.openxmlformats.org/presentationml/2006/ole">
            <mc:AlternateContent xmlns:mc="http://schemas.openxmlformats.org/markup-compatibility/2006">
              <mc:Choice xmlns:v="urn:schemas-microsoft-com:vml" Requires="v">
                <p:oleObj spid="_x0000_s292997" name="Equazione" r:id="rId11" imgW="647640" imgH="419040" progId="Equation.3">
                  <p:embed/>
                </p:oleObj>
              </mc:Choice>
              <mc:Fallback>
                <p:oleObj name="Equazione" r:id="rId11" imgW="647640" imgH="41904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3429000"/>
                        <a:ext cx="1231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Rettangolo 17"/>
          <p:cNvSpPr/>
          <p:nvPr/>
        </p:nvSpPr>
        <p:spPr>
          <a:xfrm>
            <a:off x="4648200" y="3657600"/>
            <a:ext cx="4114800" cy="369332"/>
          </a:xfrm>
          <a:prstGeom prst="rect">
            <a:avLst/>
          </a:prstGeom>
        </p:spPr>
        <p:txBody>
          <a:bodyPr wrap="square">
            <a:spAutoFit/>
          </a:bodyPr>
          <a:lstStyle/>
          <a:p>
            <a:r>
              <a:rPr lang="it-IT" dirty="0" smtClean="0"/>
              <a:t>la </a:t>
            </a:r>
            <a:r>
              <a:rPr lang="it-IT" dirty="0" err="1" smtClean="0"/>
              <a:t>V</a:t>
            </a:r>
            <a:r>
              <a:rPr lang="it-IT" baseline="-25000" dirty="0" err="1" smtClean="0"/>
              <a:t>cc</a:t>
            </a:r>
            <a:r>
              <a:rPr lang="it-IT" dirty="0" smtClean="0"/>
              <a:t> espressa in % di </a:t>
            </a:r>
            <a:r>
              <a:rPr lang="it-IT" dirty="0" err="1" smtClean="0"/>
              <a:t>V</a:t>
            </a:r>
            <a:r>
              <a:rPr lang="it-IT" baseline="-25000" dirty="0" err="1" smtClean="0"/>
              <a:t>b</a:t>
            </a:r>
            <a:r>
              <a:rPr lang="it-IT" dirty="0" smtClean="0"/>
              <a:t> risulta da (1):</a:t>
            </a:r>
          </a:p>
        </p:txBody>
      </p:sp>
      <p:graphicFrame>
        <p:nvGraphicFramePr>
          <p:cNvPr id="19" name="Object 9"/>
          <p:cNvGraphicFramePr>
            <a:graphicFrameLocks noChangeAspect="1"/>
          </p:cNvGraphicFramePr>
          <p:nvPr/>
        </p:nvGraphicFramePr>
        <p:xfrm>
          <a:off x="228600" y="4267200"/>
          <a:ext cx="3894138" cy="903288"/>
        </p:xfrm>
        <a:graphic>
          <a:graphicData uri="http://schemas.openxmlformats.org/presentationml/2006/ole">
            <mc:AlternateContent xmlns:mc="http://schemas.openxmlformats.org/markup-compatibility/2006">
              <mc:Choice xmlns:v="urn:schemas-microsoft-com:vml" Requires="v">
                <p:oleObj spid="_x0000_s292998" name="Equazione" r:id="rId13" imgW="2044440" imgH="444240" progId="Equation.3">
                  <p:embed/>
                </p:oleObj>
              </mc:Choice>
              <mc:Fallback>
                <p:oleObj name="Equazione" r:id="rId13" imgW="2044440" imgH="44424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4267200"/>
                        <a:ext cx="389413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92873" name="Picture 9"/>
          <p:cNvPicPr>
            <a:picLocks noChangeAspect="1" noChangeArrowheads="1"/>
          </p:cNvPicPr>
          <p:nvPr/>
        </p:nvPicPr>
        <p:blipFill>
          <a:blip r:embed="rId15" cstate="print"/>
          <a:srcRect/>
          <a:stretch>
            <a:fillRect/>
          </a:stretch>
        </p:blipFill>
        <p:spPr bwMode="auto">
          <a:xfrm>
            <a:off x="152400" y="1066800"/>
            <a:ext cx="2757487" cy="1555750"/>
          </a:xfrm>
          <a:prstGeom prst="rect">
            <a:avLst/>
          </a:prstGeom>
          <a:noFill/>
          <a:ln w="9525">
            <a:noFill/>
            <a:miter lim="800000"/>
            <a:headEnd/>
            <a:tailEnd/>
          </a:ln>
          <a:effectLst/>
        </p:spPr>
      </p:pic>
      <p:sp>
        <p:nvSpPr>
          <p:cNvPr id="21" name="Rettangolo 20"/>
          <p:cNvSpPr/>
          <p:nvPr/>
        </p:nvSpPr>
        <p:spPr>
          <a:xfrm>
            <a:off x="0" y="5181600"/>
            <a:ext cx="9144000" cy="1477328"/>
          </a:xfrm>
          <a:prstGeom prst="rect">
            <a:avLst/>
          </a:prstGeom>
        </p:spPr>
        <p:txBody>
          <a:bodyPr wrap="square">
            <a:spAutoFit/>
          </a:bodyPr>
          <a:lstStyle/>
          <a:p>
            <a:r>
              <a:rPr lang="it-IT" dirty="0" smtClean="0"/>
              <a:t>Ossia la tensione di corto circuito in per </a:t>
            </a:r>
            <a:r>
              <a:rPr lang="it-IT" dirty="0" err="1" smtClean="0"/>
              <a:t>unit</a:t>
            </a:r>
            <a:r>
              <a:rPr lang="it-IT" dirty="0" smtClean="0"/>
              <a:t> coincide con la impedenza di corto circuito in per </a:t>
            </a:r>
            <a:r>
              <a:rPr lang="it-IT" dirty="0" err="1" smtClean="0"/>
              <a:t>unit</a:t>
            </a:r>
            <a:r>
              <a:rPr lang="it-IT" dirty="0" smtClean="0"/>
              <a:t>.</a:t>
            </a:r>
          </a:p>
          <a:p>
            <a:r>
              <a:rPr lang="it-IT" dirty="0" smtClean="0"/>
              <a:t>Da un punto di vista pratico, la </a:t>
            </a:r>
            <a:r>
              <a:rPr lang="it-IT" dirty="0" err="1" smtClean="0"/>
              <a:t>V</a:t>
            </a:r>
            <a:r>
              <a:rPr lang="it-IT" baseline="-25000" dirty="0" err="1" smtClean="0"/>
              <a:t>cc</a:t>
            </a:r>
            <a:r>
              <a:rPr lang="it-IT" dirty="0" smtClean="0"/>
              <a:t> è importante perché:</a:t>
            </a:r>
          </a:p>
          <a:p>
            <a:pPr marL="355600" indent="-355600">
              <a:buFont typeface="Wingdings" pitchFamily="2" charset="2"/>
              <a:buChar char="q"/>
            </a:pPr>
            <a:r>
              <a:rPr lang="it-IT" dirty="0" smtClean="0"/>
              <a:t>Determina la </a:t>
            </a:r>
            <a:r>
              <a:rPr lang="it-IT" dirty="0" err="1" smtClean="0"/>
              <a:t>c.d.t.</a:t>
            </a:r>
            <a:r>
              <a:rPr lang="it-IT" dirty="0" smtClean="0"/>
              <a:t> longitudinale sul trasformatore a carico</a:t>
            </a:r>
          </a:p>
          <a:p>
            <a:pPr marL="355600" indent="-355600">
              <a:buFont typeface="Wingdings" pitchFamily="2" charset="2"/>
              <a:buChar char="q"/>
            </a:pPr>
            <a:r>
              <a:rPr lang="it-IT" dirty="0" smtClean="0"/>
              <a:t>Contribuisce alla potenza di c.c. della rete alimentata dal trasformatore.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923330"/>
          </a:xfrm>
          <a:prstGeom prst="rect">
            <a:avLst/>
          </a:prstGeom>
        </p:spPr>
        <p:txBody>
          <a:bodyPr wrap="square">
            <a:spAutoFit/>
          </a:bodyPr>
          <a:lstStyle/>
          <a:p>
            <a:r>
              <a:rPr lang="it-IT" dirty="0" smtClean="0"/>
              <a:t>In particolare, la determinazione della </a:t>
            </a:r>
            <a:r>
              <a:rPr lang="it-IT" dirty="0" err="1" smtClean="0"/>
              <a:t>L</a:t>
            </a:r>
            <a:r>
              <a:rPr lang="it-IT" baseline="-25000" dirty="0" err="1" smtClean="0"/>
              <a:t>d</a:t>
            </a:r>
            <a:r>
              <a:rPr lang="it-IT" dirty="0" smtClean="0"/>
              <a:t>, assieme alla R, consente di determinare la caduta di tensione a carico rispetto alla tensione a vuoto (nominale), tramite la formula di </a:t>
            </a:r>
            <a:r>
              <a:rPr lang="it-IT" dirty="0" err="1" smtClean="0"/>
              <a:t>Kapp</a:t>
            </a:r>
            <a:r>
              <a:rPr lang="it-IT" dirty="0" smtClean="0"/>
              <a:t>. Per trasformatori trifase:</a:t>
            </a:r>
          </a:p>
        </p:txBody>
      </p:sp>
      <p:graphicFrame>
        <p:nvGraphicFramePr>
          <p:cNvPr id="293890" name="Object 9"/>
          <p:cNvGraphicFramePr>
            <a:graphicFrameLocks noChangeAspect="1"/>
          </p:cNvGraphicFramePr>
          <p:nvPr/>
        </p:nvGraphicFramePr>
        <p:xfrm>
          <a:off x="415925" y="1057870"/>
          <a:ext cx="1814513" cy="877888"/>
        </p:xfrm>
        <a:graphic>
          <a:graphicData uri="http://schemas.openxmlformats.org/presentationml/2006/ole">
            <mc:AlternateContent xmlns:mc="http://schemas.openxmlformats.org/markup-compatibility/2006">
              <mc:Choice xmlns:v="urn:schemas-microsoft-com:vml" Requires="v">
                <p:oleObj spid="_x0000_s293974" name="Equazione" r:id="rId3" imgW="952200" imgH="431640" progId="Equation.3">
                  <p:embed/>
                </p:oleObj>
              </mc:Choice>
              <mc:Fallback>
                <p:oleObj name="Equazione" r:id="rId3" imgW="952200" imgH="431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1057870"/>
                        <a:ext cx="18145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ct 9"/>
          <p:cNvGraphicFramePr>
            <a:graphicFrameLocks noChangeAspect="1"/>
          </p:cNvGraphicFramePr>
          <p:nvPr/>
        </p:nvGraphicFramePr>
        <p:xfrm>
          <a:off x="2895600" y="1057870"/>
          <a:ext cx="2032000" cy="877888"/>
        </p:xfrm>
        <a:graphic>
          <a:graphicData uri="http://schemas.openxmlformats.org/presentationml/2006/ole">
            <mc:AlternateContent xmlns:mc="http://schemas.openxmlformats.org/markup-compatibility/2006">
              <mc:Choice xmlns:v="urn:schemas-microsoft-com:vml" Requires="v">
                <p:oleObj spid="_x0000_s293975" name="Equazione" r:id="rId5" imgW="1066680" imgH="431640" progId="Equation.3">
                  <p:embed/>
                </p:oleObj>
              </mc:Choice>
              <mc:Fallback>
                <p:oleObj name="Equazione" r:id="rId5" imgW="106668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057870"/>
                        <a:ext cx="20320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8" name="Connettore 1 7"/>
          <p:cNvCxnSpPr/>
          <p:nvPr/>
        </p:nvCxnSpPr>
        <p:spPr>
          <a:xfrm rot="5400000">
            <a:off x="685800" y="2048470"/>
            <a:ext cx="3810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52400" y="2200870"/>
            <a:ext cx="1981200" cy="923330"/>
          </a:xfrm>
          <a:prstGeom prst="rect">
            <a:avLst/>
          </a:prstGeom>
          <a:noFill/>
        </p:spPr>
        <p:txBody>
          <a:bodyPr wrap="square" rtlCol="0">
            <a:spAutoFit/>
          </a:bodyPr>
          <a:lstStyle/>
          <a:p>
            <a:r>
              <a:rPr lang="it-IT" dirty="0" smtClean="0"/>
              <a:t>Caduta di tensione percentuale resistiva</a:t>
            </a:r>
            <a:endParaRPr lang="it-IT" dirty="0"/>
          </a:p>
        </p:txBody>
      </p:sp>
      <p:sp>
        <p:nvSpPr>
          <p:cNvPr id="10" name="CasellaDiTesto 9"/>
          <p:cNvSpPr txBox="1"/>
          <p:nvPr/>
        </p:nvSpPr>
        <p:spPr>
          <a:xfrm>
            <a:off x="2971800" y="2277070"/>
            <a:ext cx="2667000" cy="646331"/>
          </a:xfrm>
          <a:prstGeom prst="rect">
            <a:avLst/>
          </a:prstGeom>
          <a:noFill/>
        </p:spPr>
        <p:txBody>
          <a:bodyPr wrap="square" rtlCol="0">
            <a:spAutoFit/>
          </a:bodyPr>
          <a:lstStyle/>
          <a:p>
            <a:r>
              <a:rPr lang="it-IT" dirty="0" smtClean="0"/>
              <a:t>Caduta di tensione percentuale induttiva</a:t>
            </a:r>
            <a:endParaRPr lang="it-IT" dirty="0"/>
          </a:p>
        </p:txBody>
      </p:sp>
      <p:cxnSp>
        <p:nvCxnSpPr>
          <p:cNvPr id="11" name="Connettore 1 10"/>
          <p:cNvCxnSpPr/>
          <p:nvPr/>
        </p:nvCxnSpPr>
        <p:spPr>
          <a:xfrm rot="16200000" flipH="1">
            <a:off x="3124200" y="1972270"/>
            <a:ext cx="457200" cy="152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Object 9"/>
          <p:cNvGraphicFramePr>
            <a:graphicFrameLocks noChangeAspect="1"/>
          </p:cNvGraphicFramePr>
          <p:nvPr/>
        </p:nvGraphicFramePr>
        <p:xfrm>
          <a:off x="1676400" y="3124200"/>
          <a:ext cx="4864100" cy="800100"/>
        </p:xfrm>
        <a:graphic>
          <a:graphicData uri="http://schemas.openxmlformats.org/presentationml/2006/ole">
            <mc:AlternateContent xmlns:mc="http://schemas.openxmlformats.org/markup-compatibility/2006">
              <mc:Choice xmlns:v="urn:schemas-microsoft-com:vml" Requires="v">
                <p:oleObj spid="_x0000_s293976" name="Equazione" r:id="rId7" imgW="2552400" imgH="393480" progId="Equation.3">
                  <p:embed/>
                </p:oleObj>
              </mc:Choice>
              <mc:Fallback>
                <p:oleObj name="Equazione" r:id="rId7" imgW="255240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124200"/>
                        <a:ext cx="4864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4" name="Connettore 1 13"/>
          <p:cNvCxnSpPr/>
          <p:nvPr/>
        </p:nvCxnSpPr>
        <p:spPr>
          <a:xfrm rot="5400000">
            <a:off x="1524000" y="3886200"/>
            <a:ext cx="3810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762000" y="4114800"/>
            <a:ext cx="4267200" cy="646331"/>
          </a:xfrm>
          <a:prstGeom prst="rect">
            <a:avLst/>
          </a:prstGeom>
          <a:noFill/>
        </p:spPr>
        <p:txBody>
          <a:bodyPr wrap="square" rtlCol="0">
            <a:spAutoFit/>
          </a:bodyPr>
          <a:lstStyle/>
          <a:p>
            <a:r>
              <a:rPr lang="it-IT" dirty="0" smtClean="0"/>
              <a:t>Caduta di tensione percentuale a corrente nominale e fattore di potenza </a:t>
            </a:r>
            <a:r>
              <a:rPr lang="it-IT" dirty="0" err="1" smtClean="0"/>
              <a:t>cos</a:t>
            </a:r>
            <a:r>
              <a:rPr lang="it-IT" dirty="0" err="1" smtClean="0">
                <a:latin typeface="Symbol" pitchFamily="18" charset="2"/>
              </a:rPr>
              <a:t>f</a:t>
            </a:r>
            <a:endParaRPr lang="it-IT" dirty="0">
              <a:latin typeface="Symbol" pitchFamily="18" charset="2"/>
            </a:endParaRPr>
          </a:p>
        </p:txBody>
      </p:sp>
      <p:sp>
        <p:nvSpPr>
          <p:cNvPr id="16" name="Rettangolo 15"/>
          <p:cNvSpPr/>
          <p:nvPr/>
        </p:nvSpPr>
        <p:spPr>
          <a:xfrm>
            <a:off x="0" y="5029200"/>
            <a:ext cx="9144000" cy="369332"/>
          </a:xfrm>
          <a:prstGeom prst="rect">
            <a:avLst/>
          </a:prstGeom>
        </p:spPr>
        <p:txBody>
          <a:bodyPr wrap="square">
            <a:spAutoFit/>
          </a:bodyPr>
          <a:lstStyle/>
          <a:p>
            <a:r>
              <a:rPr lang="it-IT" dirty="0" smtClean="0"/>
              <a:t>In particolare, a </a:t>
            </a:r>
            <a:r>
              <a:rPr lang="it-IT" dirty="0" err="1" smtClean="0"/>
              <a:t>cos</a:t>
            </a:r>
            <a:r>
              <a:rPr lang="it-IT" dirty="0" err="1" smtClean="0">
                <a:latin typeface="Symbol" pitchFamily="18" charset="2"/>
              </a:rPr>
              <a:t>f</a:t>
            </a:r>
            <a:r>
              <a:rPr lang="it-IT" dirty="0" smtClean="0"/>
              <a:t> = 1: </a:t>
            </a:r>
          </a:p>
        </p:txBody>
      </p:sp>
      <p:graphicFrame>
        <p:nvGraphicFramePr>
          <p:cNvPr id="293893" name="Object 9"/>
          <p:cNvGraphicFramePr>
            <a:graphicFrameLocks noChangeAspect="1"/>
          </p:cNvGraphicFramePr>
          <p:nvPr/>
        </p:nvGraphicFramePr>
        <p:xfrm>
          <a:off x="3352800" y="4876800"/>
          <a:ext cx="1427163" cy="800100"/>
        </p:xfrm>
        <a:graphic>
          <a:graphicData uri="http://schemas.openxmlformats.org/presentationml/2006/ole">
            <mc:AlternateContent xmlns:mc="http://schemas.openxmlformats.org/markup-compatibility/2006">
              <mc:Choice xmlns:v="urn:schemas-microsoft-com:vml" Requires="v">
                <p:oleObj spid="_x0000_s293977" name="Equazione" r:id="rId9" imgW="749160" imgH="393480" progId="Equation.3">
                  <p:embed/>
                </p:oleObj>
              </mc:Choice>
              <mc:Fallback>
                <p:oleObj name="Equazione" r:id="rId9" imgW="74916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4876800"/>
                        <a:ext cx="14271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 name="Rettangolo 16"/>
          <p:cNvSpPr/>
          <p:nvPr/>
        </p:nvSpPr>
        <p:spPr>
          <a:xfrm>
            <a:off x="0" y="6096000"/>
            <a:ext cx="9144000" cy="646331"/>
          </a:xfrm>
          <a:prstGeom prst="rect">
            <a:avLst/>
          </a:prstGeom>
        </p:spPr>
        <p:txBody>
          <a:bodyPr wrap="square">
            <a:spAutoFit/>
          </a:bodyPr>
          <a:lstStyle/>
          <a:p>
            <a:r>
              <a:rPr lang="it-IT" b="1" dirty="0" smtClean="0"/>
              <a:t>L’ALTRO ASPETTO SU CUI LA TENSIONE </a:t>
            </a:r>
            <a:r>
              <a:rPr lang="it-IT" b="1" dirty="0" err="1" smtClean="0"/>
              <a:t>DI</a:t>
            </a:r>
            <a:r>
              <a:rPr lang="it-IT" b="1" dirty="0" smtClean="0"/>
              <a:t> CORTO CIRCUITO INCIDE FORTEMENTE E’ IL CALCOLO DELLA CORRENTE </a:t>
            </a:r>
            <a:r>
              <a:rPr lang="it-IT" b="1" dirty="0" err="1" smtClean="0"/>
              <a:t>DI</a:t>
            </a:r>
            <a:r>
              <a:rPr lang="it-IT" b="1" dirty="0" smtClean="0"/>
              <a:t> CORTO CIRCUITO (V. DOPO).</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r>
              <a:rPr lang="it-IT" dirty="0" smtClean="0"/>
              <a:t>Per una generica corrente ed in termini assoluti, la </a:t>
            </a:r>
            <a:r>
              <a:rPr lang="it-IT" dirty="0" err="1" smtClean="0"/>
              <a:t>c.d.t.</a:t>
            </a:r>
            <a:r>
              <a:rPr lang="it-IT" dirty="0" smtClean="0"/>
              <a:t> è:</a:t>
            </a:r>
          </a:p>
        </p:txBody>
      </p:sp>
      <p:graphicFrame>
        <p:nvGraphicFramePr>
          <p:cNvPr id="294914" name="Object 9"/>
          <p:cNvGraphicFramePr>
            <a:graphicFrameLocks noChangeAspect="1"/>
          </p:cNvGraphicFramePr>
          <p:nvPr/>
        </p:nvGraphicFramePr>
        <p:xfrm>
          <a:off x="838200" y="685800"/>
          <a:ext cx="6243638" cy="876300"/>
        </p:xfrm>
        <a:graphic>
          <a:graphicData uri="http://schemas.openxmlformats.org/presentationml/2006/ole">
            <mc:AlternateContent xmlns:mc="http://schemas.openxmlformats.org/markup-compatibility/2006">
              <mc:Choice xmlns:v="urn:schemas-microsoft-com:vml" Requires="v">
                <p:oleObj spid="_x0000_s294935" name="Equazione" r:id="rId3" imgW="3276360" imgH="431640" progId="Equation.3">
                  <p:embed/>
                </p:oleObj>
              </mc:Choice>
              <mc:Fallback>
                <p:oleObj name="Equazione" r:id="rId3" imgW="3276360" imgH="431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85800"/>
                        <a:ext cx="62436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ttangolo 5"/>
          <p:cNvSpPr/>
          <p:nvPr/>
        </p:nvSpPr>
        <p:spPr>
          <a:xfrm>
            <a:off x="0" y="2133600"/>
            <a:ext cx="9144000" cy="369332"/>
          </a:xfrm>
          <a:prstGeom prst="rect">
            <a:avLst/>
          </a:prstGeom>
        </p:spPr>
        <p:txBody>
          <a:bodyPr wrap="square">
            <a:spAutoFit/>
          </a:bodyPr>
          <a:lstStyle/>
          <a:p>
            <a:pPr algn="ctr"/>
            <a:r>
              <a:rPr lang="it-IT" b="1" dirty="0" smtClean="0"/>
              <a:t>Valori tipici di tensione di c.c. per trasformatori di distribuzione</a:t>
            </a:r>
          </a:p>
        </p:txBody>
      </p:sp>
      <p:graphicFrame>
        <p:nvGraphicFramePr>
          <p:cNvPr id="7" name="Tabella 6"/>
          <p:cNvGraphicFramePr>
            <a:graphicFrameLocks noGrp="1"/>
          </p:cNvGraphicFramePr>
          <p:nvPr/>
        </p:nvGraphicFramePr>
        <p:xfrm>
          <a:off x="685800" y="2743200"/>
          <a:ext cx="7315200" cy="2865120"/>
        </p:xfrm>
        <a:graphic>
          <a:graphicData uri="http://schemas.openxmlformats.org/drawingml/2006/table">
            <a:tbl>
              <a:tblPr firstRow="1" bandRow="1">
                <a:tableStyleId>{5C22544A-7EE6-4342-B048-85BDC9FD1C3A}</a:tableStyleId>
              </a:tblPr>
              <a:tblGrid>
                <a:gridCol w="2438400"/>
                <a:gridCol w="2438400"/>
                <a:gridCol w="2438400"/>
              </a:tblGrid>
              <a:tr h="370840">
                <a:tc>
                  <a:txBody>
                    <a:bodyPr/>
                    <a:lstStyle/>
                    <a:p>
                      <a:pPr algn="ctr"/>
                      <a:r>
                        <a:rPr lang="it-IT" dirty="0" smtClean="0"/>
                        <a:t>Tensione nominale (</a:t>
                      </a:r>
                      <a:r>
                        <a:rPr lang="it-IT" dirty="0" err="1" smtClean="0"/>
                        <a:t>kV</a:t>
                      </a:r>
                      <a:r>
                        <a:rPr lang="it-IT" dirty="0" smtClean="0"/>
                        <a:t>) lato AT</a:t>
                      </a:r>
                      <a:endParaRPr lang="it-IT" dirty="0"/>
                    </a:p>
                  </a:txBody>
                  <a:tcPr/>
                </a:tc>
                <a:tc>
                  <a:txBody>
                    <a:bodyPr/>
                    <a:lstStyle/>
                    <a:p>
                      <a:pPr algn="ctr"/>
                      <a:r>
                        <a:rPr lang="it-IT" baseline="0" dirty="0" smtClean="0"/>
                        <a:t> </a:t>
                      </a:r>
                      <a:r>
                        <a:rPr lang="it-IT" dirty="0" smtClean="0"/>
                        <a:t>Potenza</a:t>
                      </a:r>
                      <a:r>
                        <a:rPr lang="it-IT" baseline="0" dirty="0" smtClean="0"/>
                        <a:t> nominale (</a:t>
                      </a:r>
                      <a:r>
                        <a:rPr lang="it-IT" baseline="0" dirty="0" err="1" smtClean="0"/>
                        <a:t>kVA</a:t>
                      </a:r>
                      <a:r>
                        <a:rPr lang="it-IT" baseline="0" dirty="0" smtClean="0"/>
                        <a:t>)</a:t>
                      </a:r>
                      <a:endParaRPr lang="it-IT" dirty="0"/>
                    </a:p>
                  </a:txBody>
                  <a:tcPr/>
                </a:tc>
                <a:tc>
                  <a:txBody>
                    <a:bodyPr/>
                    <a:lstStyle/>
                    <a:p>
                      <a:pPr algn="ctr"/>
                      <a:r>
                        <a:rPr lang="it-IT" dirty="0" err="1" smtClean="0"/>
                        <a:t>V</a:t>
                      </a:r>
                      <a:r>
                        <a:rPr lang="it-IT" baseline="-25000" dirty="0" err="1" smtClean="0"/>
                        <a:t>cc</a:t>
                      </a:r>
                      <a:r>
                        <a:rPr lang="it-IT" dirty="0" smtClean="0"/>
                        <a:t> %</a:t>
                      </a:r>
                      <a:endParaRPr lang="it-IT" dirty="0"/>
                    </a:p>
                  </a:txBody>
                  <a:tcPr/>
                </a:tc>
              </a:tr>
              <a:tr h="370840">
                <a:tc>
                  <a:txBody>
                    <a:bodyPr/>
                    <a:lstStyle/>
                    <a:p>
                      <a:pPr algn="ctr"/>
                      <a:r>
                        <a:rPr lang="it-IT" dirty="0" smtClean="0"/>
                        <a:t>3 </a:t>
                      </a:r>
                      <a:r>
                        <a:rPr lang="it-IT" dirty="0" smtClean="0">
                          <a:sym typeface="Symbol"/>
                        </a:rPr>
                        <a:t> 30</a:t>
                      </a:r>
                      <a:endParaRPr lang="it-IT" dirty="0"/>
                    </a:p>
                  </a:txBody>
                  <a:tcPr/>
                </a:tc>
                <a:tc>
                  <a:txBody>
                    <a:bodyPr/>
                    <a:lstStyle/>
                    <a:p>
                      <a:pPr algn="ctr"/>
                      <a:r>
                        <a:rPr lang="it-IT" dirty="0" smtClean="0"/>
                        <a:t>250 </a:t>
                      </a:r>
                      <a:r>
                        <a:rPr lang="it-IT" dirty="0" smtClean="0">
                          <a:sym typeface="Symbol"/>
                        </a:rPr>
                        <a:t> 630</a:t>
                      </a:r>
                      <a:endParaRPr lang="it-IT" dirty="0"/>
                    </a:p>
                  </a:txBody>
                  <a:tcPr/>
                </a:tc>
                <a:tc>
                  <a:txBody>
                    <a:bodyPr/>
                    <a:lstStyle/>
                    <a:p>
                      <a:pPr algn="ctr"/>
                      <a:r>
                        <a:rPr lang="it-IT" dirty="0" smtClean="0"/>
                        <a:t>3.5 </a:t>
                      </a:r>
                      <a:r>
                        <a:rPr lang="it-IT" dirty="0" smtClean="0">
                          <a:sym typeface="Symbol"/>
                        </a:rPr>
                        <a:t> 5</a:t>
                      </a:r>
                      <a:endParaRPr lang="it-IT"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3 </a:t>
                      </a:r>
                      <a:r>
                        <a:rPr lang="it-IT" dirty="0" smtClean="0">
                          <a:sym typeface="Symbol"/>
                        </a:rPr>
                        <a:t> 30</a:t>
                      </a:r>
                      <a:endParaRPr lang="it-IT" dirty="0" smtClean="0"/>
                    </a:p>
                  </a:txBody>
                  <a:tcPr/>
                </a:tc>
                <a:tc>
                  <a:txBody>
                    <a:bodyPr/>
                    <a:lstStyle/>
                    <a:p>
                      <a:pPr algn="ctr"/>
                      <a:r>
                        <a:rPr lang="it-IT" dirty="0" smtClean="0"/>
                        <a:t>800  </a:t>
                      </a:r>
                      <a:r>
                        <a:rPr lang="it-IT" dirty="0" smtClean="0">
                          <a:sym typeface="Symbol"/>
                        </a:rPr>
                        <a:t> 1000</a:t>
                      </a:r>
                      <a:endParaRPr lang="it-IT" dirty="0"/>
                    </a:p>
                  </a:txBody>
                  <a:tcPr/>
                </a:tc>
                <a:tc>
                  <a:txBody>
                    <a:bodyPr/>
                    <a:lstStyle/>
                    <a:p>
                      <a:pPr algn="ctr"/>
                      <a:r>
                        <a:rPr lang="it-IT" dirty="0" smtClean="0"/>
                        <a:t>4.5 </a:t>
                      </a:r>
                      <a:r>
                        <a:rPr lang="it-IT" dirty="0" smtClean="0">
                          <a:sym typeface="Symbol"/>
                        </a:rPr>
                        <a:t> 6</a:t>
                      </a:r>
                      <a:endParaRPr lang="it-IT"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3 </a:t>
                      </a:r>
                      <a:r>
                        <a:rPr lang="it-IT" dirty="0" smtClean="0">
                          <a:sym typeface="Symbol"/>
                        </a:rPr>
                        <a:t> 30</a:t>
                      </a:r>
                      <a:endParaRPr lang="it-IT" dirty="0" smtClean="0"/>
                    </a:p>
                  </a:txBody>
                  <a:tcPr/>
                </a:tc>
                <a:tc>
                  <a:txBody>
                    <a:bodyPr/>
                    <a:lstStyle/>
                    <a:p>
                      <a:pPr algn="ctr"/>
                      <a:r>
                        <a:rPr lang="it-IT" dirty="0" smtClean="0"/>
                        <a:t>2000 </a:t>
                      </a:r>
                      <a:r>
                        <a:rPr lang="it-IT" dirty="0" smtClean="0">
                          <a:sym typeface="Symbol"/>
                        </a:rPr>
                        <a:t> 5000</a:t>
                      </a:r>
                      <a:endParaRPr lang="it-IT" dirty="0"/>
                    </a:p>
                  </a:txBody>
                  <a:tcPr/>
                </a:tc>
                <a:tc>
                  <a:txBody>
                    <a:bodyPr/>
                    <a:lstStyle/>
                    <a:p>
                      <a:pPr algn="ctr"/>
                      <a:r>
                        <a:rPr lang="it-IT" dirty="0" smtClean="0"/>
                        <a:t>6 </a:t>
                      </a:r>
                      <a:r>
                        <a:rPr lang="it-IT" dirty="0" smtClean="0">
                          <a:sym typeface="Symbol"/>
                        </a:rPr>
                        <a:t> 7</a:t>
                      </a:r>
                      <a:endParaRPr lang="it-IT" dirty="0"/>
                    </a:p>
                  </a:txBody>
                  <a:tcPr/>
                </a:tc>
              </a:tr>
              <a:tr h="370840">
                <a:tc>
                  <a:txBody>
                    <a:bodyPr/>
                    <a:lstStyle/>
                    <a:p>
                      <a:pPr algn="ctr"/>
                      <a:r>
                        <a:rPr lang="it-IT" dirty="0" smtClean="0"/>
                        <a:t>60</a:t>
                      </a:r>
                      <a:endParaRPr lang="it-IT" dirty="0"/>
                    </a:p>
                  </a:txBody>
                  <a:tcPr/>
                </a:tc>
                <a:tc>
                  <a:txBody>
                    <a:bodyPr/>
                    <a:lstStyle/>
                    <a:p>
                      <a:pPr algn="ctr"/>
                      <a:r>
                        <a:rPr lang="it-IT" dirty="0" smtClean="0"/>
                        <a:t>6300 </a:t>
                      </a:r>
                      <a:r>
                        <a:rPr lang="it-IT" dirty="0" smtClean="0">
                          <a:sym typeface="Symbol"/>
                        </a:rPr>
                        <a:t> 10000</a:t>
                      </a:r>
                      <a:endParaRPr lang="it-IT" dirty="0"/>
                    </a:p>
                  </a:txBody>
                  <a:tcPr/>
                </a:tc>
                <a:tc>
                  <a:txBody>
                    <a:bodyPr/>
                    <a:lstStyle/>
                    <a:p>
                      <a:pPr algn="ctr"/>
                      <a:r>
                        <a:rPr lang="it-IT" dirty="0" smtClean="0"/>
                        <a:t>8 </a:t>
                      </a:r>
                      <a:r>
                        <a:rPr lang="it-IT" dirty="0" smtClean="0">
                          <a:sym typeface="Symbol"/>
                        </a:rPr>
                        <a:t> 9</a:t>
                      </a:r>
                      <a:endParaRPr lang="it-IT" dirty="0"/>
                    </a:p>
                  </a:txBody>
                  <a:tcPr/>
                </a:tc>
              </a:tr>
              <a:tr h="370840">
                <a:tc>
                  <a:txBody>
                    <a:bodyPr/>
                    <a:lstStyle/>
                    <a:p>
                      <a:pPr algn="ctr"/>
                      <a:r>
                        <a:rPr lang="it-IT" dirty="0" smtClean="0"/>
                        <a:t>150</a:t>
                      </a:r>
                      <a:endParaRPr lang="it-IT" dirty="0"/>
                    </a:p>
                  </a:txBody>
                  <a:tcPr/>
                </a:tc>
                <a:tc>
                  <a:txBody>
                    <a:bodyPr/>
                    <a:lstStyle/>
                    <a:p>
                      <a:pPr algn="ctr"/>
                      <a:r>
                        <a:rPr lang="it-IT" dirty="0" smtClean="0"/>
                        <a:t>10000 </a:t>
                      </a:r>
                      <a:r>
                        <a:rPr lang="it-IT" dirty="0" smtClean="0">
                          <a:sym typeface="Symbol"/>
                        </a:rPr>
                        <a:t> 50000</a:t>
                      </a:r>
                      <a:endParaRPr lang="it-IT" dirty="0"/>
                    </a:p>
                  </a:txBody>
                  <a:tcPr/>
                </a:tc>
                <a:tc>
                  <a:txBody>
                    <a:bodyPr/>
                    <a:lstStyle/>
                    <a:p>
                      <a:pPr algn="ctr"/>
                      <a:r>
                        <a:rPr lang="it-IT" dirty="0" smtClean="0">
                          <a:sym typeface="Symbol"/>
                        </a:rPr>
                        <a:t>9  11</a:t>
                      </a:r>
                      <a:endParaRPr lang="it-IT" dirty="0"/>
                    </a:p>
                  </a:txBody>
                  <a:tcPr/>
                </a:tc>
              </a:tr>
              <a:tr h="370840">
                <a:tc>
                  <a:txBody>
                    <a:bodyPr/>
                    <a:lstStyle/>
                    <a:p>
                      <a:pPr algn="ctr"/>
                      <a:r>
                        <a:rPr lang="it-IT" dirty="0" smtClean="0"/>
                        <a:t>220</a:t>
                      </a:r>
                      <a:endParaRPr lang="it-IT" dirty="0"/>
                    </a:p>
                  </a:txBody>
                  <a:tcPr/>
                </a:tc>
                <a:tc>
                  <a:txBody>
                    <a:bodyPr/>
                    <a:lstStyle/>
                    <a:p>
                      <a:pPr algn="ctr"/>
                      <a:r>
                        <a:rPr lang="it-IT" dirty="0" smtClean="0"/>
                        <a:t>20000 </a:t>
                      </a:r>
                      <a:r>
                        <a:rPr lang="it-IT" dirty="0" smtClean="0">
                          <a:sym typeface="Symbol"/>
                        </a:rPr>
                        <a:t> 150000</a:t>
                      </a:r>
                      <a:endParaRPr lang="it-IT" dirty="0"/>
                    </a:p>
                  </a:txBody>
                  <a:tcPr/>
                </a:tc>
                <a:tc>
                  <a:txBody>
                    <a:bodyPr/>
                    <a:lstStyle/>
                    <a:p>
                      <a:pPr algn="ctr"/>
                      <a:r>
                        <a:rPr lang="it-IT" dirty="0" smtClean="0"/>
                        <a:t>11 </a:t>
                      </a:r>
                      <a:r>
                        <a:rPr lang="it-IT" dirty="0" smtClean="0">
                          <a:sym typeface="Symbol"/>
                        </a:rPr>
                        <a:t> 14</a:t>
                      </a:r>
                      <a:endParaRPr lang="it-IT" dirty="0"/>
                    </a:p>
                  </a:txBody>
                  <a:tcPr/>
                </a:tc>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923330"/>
          </a:xfrm>
          <a:prstGeom prst="rect">
            <a:avLst/>
          </a:prstGeom>
          <a:noFill/>
        </p:spPr>
        <p:txBody>
          <a:bodyPr wrap="square" rtlCol="0">
            <a:spAutoFit/>
          </a:bodyPr>
          <a:lstStyle/>
          <a:p>
            <a:r>
              <a:rPr lang="it-IT" dirty="0" smtClean="0"/>
              <a:t>Quindi per il calcolo della corrente magnetizzante </a:t>
            </a:r>
            <a:r>
              <a:rPr lang="it-IT" dirty="0" err="1" smtClean="0"/>
              <a:t>I</a:t>
            </a:r>
            <a:r>
              <a:rPr lang="it-IT" baseline="-25000" dirty="0" err="1" smtClean="0">
                <a:latin typeface="Symbol" pitchFamily="18" charset="2"/>
              </a:rPr>
              <a:t>m</a:t>
            </a:r>
            <a:r>
              <a:rPr lang="it-IT" dirty="0" smtClean="0"/>
              <a:t> si calcolano prima, in base alle formule (2), le singole amperspire (o cadute di tensione magnetica) nei vari tratti del circuito, cioè </a:t>
            </a:r>
            <a:r>
              <a:rPr lang="it-IT" dirty="0" err="1" smtClean="0"/>
              <a:t>AS</a:t>
            </a:r>
            <a:r>
              <a:rPr lang="it-IT" baseline="-25000" dirty="0" err="1" smtClean="0"/>
              <a:t>c</a:t>
            </a:r>
            <a:r>
              <a:rPr lang="it-IT" dirty="0" smtClean="0"/>
              <a:t>, </a:t>
            </a:r>
            <a:r>
              <a:rPr lang="it-IT" dirty="0" err="1" smtClean="0"/>
              <a:t>AS</a:t>
            </a:r>
            <a:r>
              <a:rPr lang="it-IT" baseline="-25000" dirty="0" err="1" smtClean="0"/>
              <a:t>c</a:t>
            </a:r>
            <a:r>
              <a:rPr lang="it-IT" dirty="0" smtClean="0"/>
              <a:t>, </a:t>
            </a:r>
            <a:r>
              <a:rPr lang="it-IT" dirty="0" err="1" smtClean="0"/>
              <a:t>AS</a:t>
            </a:r>
            <a:r>
              <a:rPr lang="it-IT" baseline="-25000" dirty="0" err="1" smtClean="0">
                <a:latin typeface="Symbol" pitchFamily="18" charset="2"/>
              </a:rPr>
              <a:t>q</a:t>
            </a:r>
            <a:r>
              <a:rPr lang="it-IT" dirty="0" smtClean="0"/>
              <a:t>) e quindi si ottiene, in base a (1):</a:t>
            </a:r>
            <a:endParaRPr lang="it-IT" dirty="0"/>
          </a:p>
        </p:txBody>
      </p:sp>
      <p:graphicFrame>
        <p:nvGraphicFramePr>
          <p:cNvPr id="243714" name="Object 2"/>
          <p:cNvGraphicFramePr>
            <a:graphicFrameLocks noChangeAspect="1"/>
          </p:cNvGraphicFramePr>
          <p:nvPr/>
        </p:nvGraphicFramePr>
        <p:xfrm>
          <a:off x="3962400" y="685800"/>
          <a:ext cx="2794000" cy="765175"/>
        </p:xfrm>
        <a:graphic>
          <a:graphicData uri="http://schemas.openxmlformats.org/presentationml/2006/ole">
            <mc:AlternateContent xmlns:mc="http://schemas.openxmlformats.org/markup-compatibility/2006">
              <mc:Choice xmlns:v="urn:schemas-microsoft-com:vml" Requires="v">
                <p:oleObj spid="_x0000_s243756" name="Equazione" r:id="rId3" imgW="1574640" imgH="431640" progId="Equation.3">
                  <p:embed/>
                </p:oleObj>
              </mc:Choice>
              <mc:Fallback>
                <p:oleObj name="Equazione" r:id="rId3" imgW="15746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85800"/>
                        <a:ext cx="2794000" cy="7651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asellaDiTesto 4"/>
          <p:cNvSpPr txBox="1"/>
          <p:nvPr/>
        </p:nvSpPr>
        <p:spPr>
          <a:xfrm>
            <a:off x="0" y="1600200"/>
            <a:ext cx="9144000" cy="369332"/>
          </a:xfrm>
          <a:prstGeom prst="rect">
            <a:avLst/>
          </a:prstGeom>
          <a:noFill/>
        </p:spPr>
        <p:txBody>
          <a:bodyPr wrap="square" rtlCol="0">
            <a:spAutoFit/>
          </a:bodyPr>
          <a:lstStyle/>
          <a:p>
            <a:r>
              <a:rPr lang="it-IT" dirty="0" smtClean="0"/>
              <a:t>La corrente magnetizzante espressa in % di quella nominale si calcola come:</a:t>
            </a:r>
            <a:endParaRPr lang="it-IT" dirty="0"/>
          </a:p>
        </p:txBody>
      </p:sp>
      <p:graphicFrame>
        <p:nvGraphicFramePr>
          <p:cNvPr id="6" name="Object 2"/>
          <p:cNvGraphicFramePr>
            <a:graphicFrameLocks noChangeAspect="1"/>
          </p:cNvGraphicFramePr>
          <p:nvPr/>
        </p:nvGraphicFramePr>
        <p:xfrm>
          <a:off x="7391400" y="1447800"/>
          <a:ext cx="1509713" cy="765175"/>
        </p:xfrm>
        <a:graphic>
          <a:graphicData uri="http://schemas.openxmlformats.org/presentationml/2006/ole">
            <mc:AlternateContent xmlns:mc="http://schemas.openxmlformats.org/markup-compatibility/2006">
              <mc:Choice xmlns:v="urn:schemas-microsoft-com:vml" Requires="v">
                <p:oleObj spid="_x0000_s243757" name="Equazione" r:id="rId5" imgW="850680" imgH="431640" progId="Equation.3">
                  <p:embed/>
                </p:oleObj>
              </mc:Choice>
              <mc:Fallback>
                <p:oleObj name="Equazione" r:id="rId5" imgW="850680" imgH="4316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1447800"/>
                        <a:ext cx="1509713"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ella 6"/>
          <p:cNvGraphicFramePr>
            <a:graphicFrameLocks noGrp="1"/>
          </p:cNvGraphicFramePr>
          <p:nvPr/>
        </p:nvGraphicFramePr>
        <p:xfrm>
          <a:off x="228600" y="3321153"/>
          <a:ext cx="3200400" cy="3079647"/>
        </p:xfrm>
        <a:graphic>
          <a:graphicData uri="http://schemas.openxmlformats.org/drawingml/2006/table">
            <a:tbl>
              <a:tblPr firstRow="1" bandRow="1">
                <a:tableStyleId>{5C22544A-7EE6-4342-B048-85BDC9FD1C3A}</a:tableStyleId>
              </a:tblPr>
              <a:tblGrid>
                <a:gridCol w="1600200"/>
                <a:gridCol w="1600200"/>
              </a:tblGrid>
              <a:tr h="349351">
                <a:tc>
                  <a:txBody>
                    <a:bodyPr/>
                    <a:lstStyle/>
                    <a:p>
                      <a:pPr algn="ctr"/>
                      <a:r>
                        <a:rPr lang="it-IT" dirty="0" smtClean="0"/>
                        <a:t>Potenza nominale</a:t>
                      </a:r>
                      <a:r>
                        <a:rPr lang="it-IT" baseline="0" dirty="0" smtClean="0"/>
                        <a:t> (</a:t>
                      </a:r>
                      <a:r>
                        <a:rPr lang="it-IT" baseline="0" dirty="0" err="1" smtClean="0"/>
                        <a:t>kVA</a:t>
                      </a:r>
                      <a:r>
                        <a:rPr lang="it-IT" baseline="0" dirty="0" smtClean="0"/>
                        <a:t>)</a:t>
                      </a:r>
                      <a:endParaRPr lang="it-IT" dirty="0"/>
                    </a:p>
                  </a:txBody>
                  <a:tcPr/>
                </a:tc>
                <a:tc>
                  <a:txBody>
                    <a:bodyPr/>
                    <a:lstStyle/>
                    <a:p>
                      <a:pPr algn="ctr"/>
                      <a:r>
                        <a:rPr lang="it-IT" dirty="0" smtClean="0"/>
                        <a:t>Corrente  magnetizzante (%)</a:t>
                      </a:r>
                      <a:endParaRPr lang="it-IT" dirty="0"/>
                    </a:p>
                  </a:txBody>
                  <a:tcPr/>
                </a:tc>
              </a:tr>
              <a:tr h="309321">
                <a:tc>
                  <a:txBody>
                    <a:bodyPr/>
                    <a:lstStyle/>
                    <a:p>
                      <a:pPr algn="ctr" fontAlgn="b"/>
                      <a:r>
                        <a:rPr lang="it-IT" sz="1800" b="0" i="0" u="none" strike="noStrike" dirty="0">
                          <a:solidFill>
                            <a:srgbClr val="000000"/>
                          </a:solidFill>
                          <a:latin typeface="Calibri"/>
                        </a:rPr>
                        <a:t>25</a:t>
                      </a:r>
                    </a:p>
                  </a:txBody>
                  <a:tcPr marL="0" marR="0" marT="0" marB="0" anchor="b"/>
                </a:tc>
                <a:tc>
                  <a:txBody>
                    <a:bodyPr/>
                    <a:lstStyle/>
                    <a:p>
                      <a:pPr algn="ctr" fontAlgn="b"/>
                      <a:r>
                        <a:rPr lang="it-IT" sz="1800" b="0" i="0" u="none" strike="noStrike" dirty="0">
                          <a:solidFill>
                            <a:srgbClr val="000000"/>
                          </a:solidFill>
                          <a:latin typeface="Calibri"/>
                        </a:rPr>
                        <a:t>3,3</a:t>
                      </a:r>
                    </a:p>
                  </a:txBody>
                  <a:tcPr marL="0" marR="0" marT="0" marB="0" anchor="b"/>
                </a:tc>
              </a:tr>
              <a:tr h="309321">
                <a:tc>
                  <a:txBody>
                    <a:bodyPr/>
                    <a:lstStyle/>
                    <a:p>
                      <a:pPr algn="ctr" fontAlgn="b"/>
                      <a:r>
                        <a:rPr lang="it-IT" sz="1800" b="0" i="0" u="none" strike="noStrike" dirty="0">
                          <a:solidFill>
                            <a:srgbClr val="000000"/>
                          </a:solidFill>
                          <a:latin typeface="Calibri"/>
                        </a:rPr>
                        <a:t>50</a:t>
                      </a:r>
                    </a:p>
                  </a:txBody>
                  <a:tcPr marL="0" marR="0" marT="0" marB="0" anchor="b"/>
                </a:tc>
                <a:tc>
                  <a:txBody>
                    <a:bodyPr/>
                    <a:lstStyle/>
                    <a:p>
                      <a:pPr algn="ctr" fontAlgn="b"/>
                      <a:r>
                        <a:rPr lang="it-IT" sz="1800" b="0" i="0" u="none" strike="noStrike" dirty="0">
                          <a:solidFill>
                            <a:srgbClr val="000000"/>
                          </a:solidFill>
                          <a:latin typeface="Calibri"/>
                        </a:rPr>
                        <a:t>2,9</a:t>
                      </a:r>
                    </a:p>
                  </a:txBody>
                  <a:tcPr marL="0" marR="0" marT="0" marB="0" anchor="b"/>
                </a:tc>
              </a:tr>
              <a:tr h="309321">
                <a:tc>
                  <a:txBody>
                    <a:bodyPr/>
                    <a:lstStyle/>
                    <a:p>
                      <a:pPr algn="ctr" fontAlgn="b"/>
                      <a:r>
                        <a:rPr lang="it-IT" sz="1800" b="0" i="0" u="none" strike="noStrike" dirty="0">
                          <a:solidFill>
                            <a:srgbClr val="000000"/>
                          </a:solidFill>
                          <a:latin typeface="Calibri"/>
                        </a:rPr>
                        <a:t>100</a:t>
                      </a:r>
                    </a:p>
                  </a:txBody>
                  <a:tcPr marL="0" marR="0" marT="0" marB="0" anchor="b"/>
                </a:tc>
                <a:tc>
                  <a:txBody>
                    <a:bodyPr/>
                    <a:lstStyle/>
                    <a:p>
                      <a:pPr algn="ctr" fontAlgn="b"/>
                      <a:r>
                        <a:rPr lang="it-IT" sz="1800" b="0" i="0" u="none" strike="noStrike" dirty="0">
                          <a:solidFill>
                            <a:srgbClr val="000000"/>
                          </a:solidFill>
                          <a:latin typeface="Calibri"/>
                        </a:rPr>
                        <a:t>2,5</a:t>
                      </a:r>
                    </a:p>
                  </a:txBody>
                  <a:tcPr marL="0" marR="0" marT="0" marB="0" anchor="b"/>
                </a:tc>
              </a:tr>
              <a:tr h="309321">
                <a:tc>
                  <a:txBody>
                    <a:bodyPr/>
                    <a:lstStyle/>
                    <a:p>
                      <a:pPr algn="ctr" fontAlgn="b"/>
                      <a:r>
                        <a:rPr lang="it-IT" sz="1800" b="0" i="0" u="none" strike="noStrike" dirty="0">
                          <a:solidFill>
                            <a:srgbClr val="000000"/>
                          </a:solidFill>
                          <a:latin typeface="Calibri"/>
                        </a:rPr>
                        <a:t>160</a:t>
                      </a:r>
                    </a:p>
                  </a:txBody>
                  <a:tcPr marL="0" marR="0" marT="0" marB="0" anchor="b"/>
                </a:tc>
                <a:tc>
                  <a:txBody>
                    <a:bodyPr/>
                    <a:lstStyle/>
                    <a:p>
                      <a:pPr algn="ctr" fontAlgn="b"/>
                      <a:r>
                        <a:rPr lang="it-IT" sz="1800" b="0" i="0" u="none" strike="noStrike" dirty="0">
                          <a:solidFill>
                            <a:srgbClr val="000000"/>
                          </a:solidFill>
                          <a:latin typeface="Calibri"/>
                        </a:rPr>
                        <a:t>2,3</a:t>
                      </a:r>
                    </a:p>
                  </a:txBody>
                  <a:tcPr marL="0" marR="0" marT="0" marB="0" anchor="b"/>
                </a:tc>
              </a:tr>
              <a:tr h="309321">
                <a:tc>
                  <a:txBody>
                    <a:bodyPr/>
                    <a:lstStyle/>
                    <a:p>
                      <a:pPr algn="ctr" fontAlgn="b"/>
                      <a:r>
                        <a:rPr lang="it-IT" sz="1800" b="0" i="0" u="none" strike="noStrike" dirty="0">
                          <a:solidFill>
                            <a:srgbClr val="000000"/>
                          </a:solidFill>
                          <a:latin typeface="Calibri"/>
                        </a:rPr>
                        <a:t>250</a:t>
                      </a:r>
                    </a:p>
                  </a:txBody>
                  <a:tcPr marL="0" marR="0" marT="0" marB="0" anchor="b"/>
                </a:tc>
                <a:tc>
                  <a:txBody>
                    <a:bodyPr/>
                    <a:lstStyle/>
                    <a:p>
                      <a:pPr algn="ctr" fontAlgn="b"/>
                      <a:r>
                        <a:rPr lang="it-IT" sz="1800" b="0" i="0" u="none" strike="noStrike" dirty="0">
                          <a:solidFill>
                            <a:srgbClr val="000000"/>
                          </a:solidFill>
                          <a:latin typeface="Calibri"/>
                        </a:rPr>
                        <a:t>2,1</a:t>
                      </a:r>
                    </a:p>
                  </a:txBody>
                  <a:tcPr marL="0" marR="0" marT="0" marB="0" anchor="b"/>
                </a:tc>
              </a:tr>
              <a:tr h="309321">
                <a:tc>
                  <a:txBody>
                    <a:bodyPr/>
                    <a:lstStyle/>
                    <a:p>
                      <a:pPr algn="ctr" fontAlgn="b"/>
                      <a:r>
                        <a:rPr lang="it-IT" sz="1800" b="0" i="0" u="none" strike="noStrike" dirty="0">
                          <a:solidFill>
                            <a:srgbClr val="000000"/>
                          </a:solidFill>
                          <a:latin typeface="Calibri"/>
                        </a:rPr>
                        <a:t>400</a:t>
                      </a:r>
                    </a:p>
                  </a:txBody>
                  <a:tcPr marL="0" marR="0" marT="0" marB="0" anchor="b"/>
                </a:tc>
                <a:tc>
                  <a:txBody>
                    <a:bodyPr/>
                    <a:lstStyle/>
                    <a:p>
                      <a:pPr algn="ctr" fontAlgn="b"/>
                      <a:r>
                        <a:rPr lang="it-IT" sz="1800" b="0" i="0" u="none" strike="noStrike" dirty="0">
                          <a:solidFill>
                            <a:srgbClr val="000000"/>
                          </a:solidFill>
                          <a:latin typeface="Calibri"/>
                        </a:rPr>
                        <a:t>1,9</a:t>
                      </a:r>
                    </a:p>
                  </a:txBody>
                  <a:tcPr marL="0" marR="0" marT="0" marB="0" anchor="b"/>
                </a:tc>
              </a:tr>
              <a:tr h="309321">
                <a:tc>
                  <a:txBody>
                    <a:bodyPr/>
                    <a:lstStyle/>
                    <a:p>
                      <a:pPr algn="ctr" fontAlgn="b"/>
                      <a:r>
                        <a:rPr lang="it-IT" sz="1800" b="0" i="0" u="none" strike="noStrike" dirty="0">
                          <a:solidFill>
                            <a:srgbClr val="000000"/>
                          </a:solidFill>
                          <a:latin typeface="Calibri"/>
                        </a:rPr>
                        <a:t>630</a:t>
                      </a:r>
                    </a:p>
                  </a:txBody>
                  <a:tcPr marL="0" marR="0" marT="0" marB="0" anchor="b"/>
                </a:tc>
                <a:tc>
                  <a:txBody>
                    <a:bodyPr/>
                    <a:lstStyle/>
                    <a:p>
                      <a:pPr algn="ctr" fontAlgn="b"/>
                      <a:r>
                        <a:rPr lang="it-IT" sz="1800" b="0" i="0" u="none" strike="noStrike" dirty="0">
                          <a:solidFill>
                            <a:srgbClr val="000000"/>
                          </a:solidFill>
                          <a:latin typeface="Calibri"/>
                        </a:rPr>
                        <a:t>1,8</a:t>
                      </a:r>
                    </a:p>
                  </a:txBody>
                  <a:tcPr marL="0" marR="0" marT="0" marB="0" anchor="b"/>
                </a:tc>
              </a:tr>
            </a:tbl>
          </a:graphicData>
        </a:graphic>
      </p:graphicFrame>
      <p:pic>
        <p:nvPicPr>
          <p:cNvPr id="8" name="Picture 1"/>
          <p:cNvPicPr>
            <a:picLocks noChangeAspect="1" noChangeArrowheads="1"/>
          </p:cNvPicPr>
          <p:nvPr/>
        </p:nvPicPr>
        <p:blipFill>
          <a:blip r:embed="rId7" cstate="print"/>
          <a:srcRect/>
          <a:stretch>
            <a:fillRect/>
          </a:stretch>
        </p:blipFill>
        <p:spPr bwMode="auto">
          <a:xfrm>
            <a:off x="3505200" y="3352800"/>
            <a:ext cx="5580268" cy="3352800"/>
          </a:xfrm>
          <a:prstGeom prst="rect">
            <a:avLst/>
          </a:prstGeom>
          <a:noFill/>
          <a:ln w="9525">
            <a:noFill/>
            <a:miter lim="800000"/>
            <a:headEnd/>
            <a:tailEnd/>
          </a:ln>
          <a:effectLst/>
        </p:spPr>
      </p:pic>
      <p:sp>
        <p:nvSpPr>
          <p:cNvPr id="9" name="CasellaDiTesto 8"/>
          <p:cNvSpPr txBox="1"/>
          <p:nvPr/>
        </p:nvSpPr>
        <p:spPr>
          <a:xfrm>
            <a:off x="0" y="2554069"/>
            <a:ext cx="9144000" cy="646331"/>
          </a:xfrm>
          <a:prstGeom prst="rect">
            <a:avLst/>
          </a:prstGeom>
          <a:noFill/>
        </p:spPr>
        <p:txBody>
          <a:bodyPr wrap="square" rtlCol="0">
            <a:spAutoFit/>
          </a:bodyPr>
          <a:lstStyle/>
          <a:p>
            <a:pPr algn="ctr"/>
            <a:r>
              <a:rPr lang="it-IT" b="1" i="1" dirty="0" smtClean="0"/>
              <a:t>Valori di riferimento per corrente magnetizzante per trasformatori in olio per distribuzione</a:t>
            </a:r>
          </a:p>
          <a:p>
            <a:pPr algn="ctr"/>
            <a:r>
              <a:rPr lang="it-IT" b="1" i="1" dirty="0" smtClean="0"/>
              <a:t>(capitolato ENEL)</a:t>
            </a:r>
            <a:endParaRPr lang="it-IT" b="1" i="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514600"/>
            <a:ext cx="8229600" cy="1143000"/>
          </a:xfrm>
        </p:spPr>
        <p:txBody>
          <a:bodyPr>
            <a:normAutofit/>
          </a:bodyPr>
          <a:lstStyle/>
          <a:p>
            <a:r>
              <a:rPr lang="it-IT" dirty="0" smtClean="0"/>
              <a:t>Calcolo del rendimento</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r>
              <a:rPr lang="it-IT" dirty="0" smtClean="0"/>
              <a:t>Per definizione, il rendimento è il rapporto tra la potenza attiva uscente P</a:t>
            </a:r>
            <a:r>
              <a:rPr lang="it-IT" baseline="-25000" dirty="0" smtClean="0"/>
              <a:t>a</a:t>
            </a:r>
            <a:r>
              <a:rPr lang="it-IT" dirty="0" smtClean="0"/>
              <a:t> e quella entrante:</a:t>
            </a:r>
          </a:p>
        </p:txBody>
      </p:sp>
      <p:graphicFrame>
        <p:nvGraphicFramePr>
          <p:cNvPr id="295938" name="Object 9"/>
          <p:cNvGraphicFramePr>
            <a:graphicFrameLocks noChangeAspect="1"/>
          </p:cNvGraphicFramePr>
          <p:nvPr/>
        </p:nvGraphicFramePr>
        <p:xfrm>
          <a:off x="0" y="304800"/>
          <a:ext cx="1403350" cy="823913"/>
        </p:xfrm>
        <a:graphic>
          <a:graphicData uri="http://schemas.openxmlformats.org/presentationml/2006/ole">
            <mc:AlternateContent xmlns:mc="http://schemas.openxmlformats.org/markup-compatibility/2006">
              <mc:Choice xmlns:v="urn:schemas-microsoft-com:vml" Requires="v">
                <p:oleObj spid="_x0000_s296071" name="Equazione" r:id="rId3" imgW="736560" imgH="406080" progId="Equation.3">
                  <p:embed/>
                </p:oleObj>
              </mc:Choice>
              <mc:Fallback>
                <p:oleObj name="Equazione" r:id="rId3" imgW="736560" imgH="40608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1403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ttangolo 5"/>
          <p:cNvSpPr/>
          <p:nvPr/>
        </p:nvSpPr>
        <p:spPr>
          <a:xfrm>
            <a:off x="1981200" y="609600"/>
            <a:ext cx="3810000" cy="369332"/>
          </a:xfrm>
          <a:prstGeom prst="rect">
            <a:avLst/>
          </a:prstGeom>
        </p:spPr>
        <p:txBody>
          <a:bodyPr wrap="square">
            <a:spAutoFit/>
          </a:bodyPr>
          <a:lstStyle/>
          <a:p>
            <a:r>
              <a:rPr lang="it-IT" dirty="0" smtClean="0"/>
              <a:t>dove </a:t>
            </a:r>
            <a:r>
              <a:rPr lang="it-IT" dirty="0" err="1" smtClean="0"/>
              <a:t>P</a:t>
            </a:r>
            <a:r>
              <a:rPr lang="it-IT" baseline="-25000" dirty="0" err="1" smtClean="0"/>
              <a:t>tot</a:t>
            </a:r>
            <a:r>
              <a:rPr lang="it-IT" dirty="0" smtClean="0"/>
              <a:t> indica le perdite totali, cioè:</a:t>
            </a:r>
          </a:p>
        </p:txBody>
      </p:sp>
      <p:graphicFrame>
        <p:nvGraphicFramePr>
          <p:cNvPr id="8" name="Object 9"/>
          <p:cNvGraphicFramePr>
            <a:graphicFrameLocks noChangeAspect="1"/>
          </p:cNvGraphicFramePr>
          <p:nvPr/>
        </p:nvGraphicFramePr>
        <p:xfrm>
          <a:off x="5638800" y="533400"/>
          <a:ext cx="1524000" cy="463550"/>
        </p:xfrm>
        <a:graphic>
          <a:graphicData uri="http://schemas.openxmlformats.org/presentationml/2006/ole">
            <mc:AlternateContent xmlns:mc="http://schemas.openxmlformats.org/markup-compatibility/2006">
              <mc:Choice xmlns:v="urn:schemas-microsoft-com:vml" Requires="v">
                <p:oleObj spid="_x0000_s296072" name="Equazione" r:id="rId5" imgW="799920" imgH="228600" progId="Equation.3">
                  <p:embed/>
                </p:oleObj>
              </mc:Choice>
              <mc:Fallback>
                <p:oleObj name="Equazione" r:id="rId5" imgW="79992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33400"/>
                        <a:ext cx="152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Rettangolo 8"/>
          <p:cNvSpPr/>
          <p:nvPr/>
        </p:nvSpPr>
        <p:spPr>
          <a:xfrm>
            <a:off x="0" y="1066800"/>
            <a:ext cx="9144000" cy="369332"/>
          </a:xfrm>
          <a:prstGeom prst="rect">
            <a:avLst/>
          </a:prstGeom>
        </p:spPr>
        <p:txBody>
          <a:bodyPr wrap="square">
            <a:spAutoFit/>
          </a:bodyPr>
          <a:lstStyle/>
          <a:p>
            <a:r>
              <a:rPr lang="it-IT" dirty="0" smtClean="0"/>
              <a:t>A tensione e frequenza nominale (o prossime ai valori nominali), è lecito assumere:</a:t>
            </a:r>
          </a:p>
        </p:txBody>
      </p:sp>
      <p:graphicFrame>
        <p:nvGraphicFramePr>
          <p:cNvPr id="11" name="Object 9"/>
          <p:cNvGraphicFramePr>
            <a:graphicFrameLocks noChangeAspect="1"/>
          </p:cNvGraphicFramePr>
          <p:nvPr/>
        </p:nvGraphicFramePr>
        <p:xfrm>
          <a:off x="152400" y="1371600"/>
          <a:ext cx="1597025" cy="977900"/>
        </p:xfrm>
        <a:graphic>
          <a:graphicData uri="http://schemas.openxmlformats.org/presentationml/2006/ole">
            <mc:AlternateContent xmlns:mc="http://schemas.openxmlformats.org/markup-compatibility/2006">
              <mc:Choice xmlns:v="urn:schemas-microsoft-com:vml" Requires="v">
                <p:oleObj spid="_x0000_s296073" name="Equazione" r:id="rId7" imgW="838080" imgH="482400" progId="Equation.3">
                  <p:embed/>
                </p:oleObj>
              </mc:Choice>
              <mc:Fallback>
                <p:oleObj name="Equazione" r:id="rId7" imgW="838080" imgH="4824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371600"/>
                        <a:ext cx="15970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 name="Object 9"/>
          <p:cNvGraphicFramePr>
            <a:graphicFrameLocks noChangeAspect="1"/>
          </p:cNvGraphicFramePr>
          <p:nvPr/>
        </p:nvGraphicFramePr>
        <p:xfrm>
          <a:off x="1828800" y="1524000"/>
          <a:ext cx="1739900" cy="825500"/>
        </p:xfrm>
        <a:graphic>
          <a:graphicData uri="http://schemas.openxmlformats.org/presentationml/2006/ole">
            <mc:AlternateContent xmlns:mc="http://schemas.openxmlformats.org/markup-compatibility/2006">
              <mc:Choice xmlns:v="urn:schemas-microsoft-com:vml" Requires="v">
                <p:oleObj spid="_x0000_s296074" name="Equazione" r:id="rId9" imgW="914400" imgH="406080" progId="Equation.3">
                  <p:embed/>
                </p:oleObj>
              </mc:Choice>
              <mc:Fallback>
                <p:oleObj name="Equazione" r:id="rId9" imgW="914400" imgH="40608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1524000"/>
                        <a:ext cx="17399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 name="Object 9"/>
          <p:cNvGraphicFramePr>
            <a:graphicFrameLocks noChangeAspect="1"/>
          </p:cNvGraphicFramePr>
          <p:nvPr/>
        </p:nvGraphicFramePr>
        <p:xfrm>
          <a:off x="3687762" y="1752600"/>
          <a:ext cx="1112838" cy="465138"/>
        </p:xfrm>
        <a:graphic>
          <a:graphicData uri="http://schemas.openxmlformats.org/presentationml/2006/ole">
            <mc:AlternateContent xmlns:mc="http://schemas.openxmlformats.org/markup-compatibility/2006">
              <mc:Choice xmlns:v="urn:schemas-microsoft-com:vml" Requires="v">
                <p:oleObj spid="_x0000_s296075" name="Equazione" r:id="rId11" imgW="583920" imgH="228600" progId="Equation.3">
                  <p:embed/>
                </p:oleObj>
              </mc:Choice>
              <mc:Fallback>
                <p:oleObj name="Equazione" r:id="rId11" imgW="583920" imgH="2286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7762" y="1752600"/>
                        <a:ext cx="11128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ttangolo 18"/>
          <p:cNvSpPr/>
          <p:nvPr/>
        </p:nvSpPr>
        <p:spPr>
          <a:xfrm>
            <a:off x="1447800" y="533400"/>
            <a:ext cx="457200" cy="369332"/>
          </a:xfrm>
          <a:prstGeom prst="rect">
            <a:avLst/>
          </a:prstGeom>
        </p:spPr>
        <p:txBody>
          <a:bodyPr wrap="square">
            <a:spAutoFit/>
          </a:bodyPr>
          <a:lstStyle/>
          <a:p>
            <a:r>
              <a:rPr lang="it-IT" dirty="0" smtClean="0"/>
              <a:t>(1)</a:t>
            </a:r>
          </a:p>
        </p:txBody>
      </p:sp>
      <p:sp>
        <p:nvSpPr>
          <p:cNvPr id="20" name="Rettangolo 19"/>
          <p:cNvSpPr/>
          <p:nvPr/>
        </p:nvSpPr>
        <p:spPr>
          <a:xfrm>
            <a:off x="5029200" y="1752600"/>
            <a:ext cx="3276600" cy="369332"/>
          </a:xfrm>
          <a:prstGeom prst="rect">
            <a:avLst/>
          </a:prstGeom>
        </p:spPr>
        <p:txBody>
          <a:bodyPr wrap="square">
            <a:spAutoFit/>
          </a:bodyPr>
          <a:lstStyle/>
          <a:p>
            <a:r>
              <a:rPr lang="it-IT" dirty="0" smtClean="0"/>
              <a:t>Sostituendo in (1):</a:t>
            </a:r>
          </a:p>
        </p:txBody>
      </p:sp>
      <p:graphicFrame>
        <p:nvGraphicFramePr>
          <p:cNvPr id="295950" name="Object 14"/>
          <p:cNvGraphicFramePr>
            <a:graphicFrameLocks noChangeAspect="1"/>
          </p:cNvGraphicFramePr>
          <p:nvPr/>
        </p:nvGraphicFramePr>
        <p:xfrm>
          <a:off x="304800" y="2501900"/>
          <a:ext cx="7864475" cy="3883025"/>
        </p:xfrm>
        <a:graphic>
          <a:graphicData uri="http://schemas.openxmlformats.org/presentationml/2006/ole">
            <mc:AlternateContent xmlns:mc="http://schemas.openxmlformats.org/markup-compatibility/2006">
              <mc:Choice xmlns:v="urn:schemas-microsoft-com:vml" Requires="v">
                <p:oleObj spid="_x0000_s296076" name="Equazione" r:id="rId13" imgW="4127400" imgH="1917360" progId="Equation.3">
                  <p:embed/>
                </p:oleObj>
              </mc:Choice>
              <mc:Fallback>
                <p:oleObj name="Equazione" r:id="rId13" imgW="4127400" imgH="1917360" progId="Equation.3">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2501900"/>
                        <a:ext cx="786447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04800"/>
            <a:ext cx="9144000" cy="369332"/>
          </a:xfrm>
          <a:prstGeom prst="rect">
            <a:avLst/>
          </a:prstGeom>
        </p:spPr>
        <p:txBody>
          <a:bodyPr wrap="square">
            <a:spAutoFit/>
          </a:bodyPr>
          <a:lstStyle/>
          <a:p>
            <a:r>
              <a:rPr lang="it-IT" dirty="0" smtClean="0"/>
              <a:t>Detto </a:t>
            </a:r>
            <a:r>
              <a:rPr lang="it-IT" dirty="0" err="1" smtClean="0"/>
              <a:t>k</a:t>
            </a:r>
            <a:r>
              <a:rPr lang="it-IT" baseline="-25000" dirty="0" err="1" smtClean="0"/>
              <a:t>i</a:t>
            </a:r>
            <a:r>
              <a:rPr lang="it-IT" dirty="0" smtClean="0"/>
              <a:t> il coefficiente di carico                                si ha:</a:t>
            </a:r>
          </a:p>
        </p:txBody>
      </p:sp>
      <p:graphicFrame>
        <p:nvGraphicFramePr>
          <p:cNvPr id="354307" name="Object 9"/>
          <p:cNvGraphicFramePr>
            <a:graphicFrameLocks noChangeAspect="1"/>
          </p:cNvGraphicFramePr>
          <p:nvPr/>
        </p:nvGraphicFramePr>
        <p:xfrm>
          <a:off x="3200400" y="304800"/>
          <a:ext cx="1039813" cy="412750"/>
        </p:xfrm>
        <a:graphic>
          <a:graphicData uri="http://schemas.openxmlformats.org/presentationml/2006/ole">
            <mc:AlternateContent xmlns:mc="http://schemas.openxmlformats.org/markup-compatibility/2006">
              <mc:Choice xmlns:v="urn:schemas-microsoft-com:vml" Requires="v">
                <p:oleObj spid="_x0000_s354434" name="Equazione" r:id="rId3" imgW="545760" imgH="203040" progId="Equation.3">
                  <p:embed/>
                </p:oleObj>
              </mc:Choice>
              <mc:Fallback>
                <p:oleObj name="Equazione" r:id="rId3" imgW="545760" imgH="2030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
                        <a:ext cx="10398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54308" name="Object 4"/>
          <p:cNvGraphicFramePr>
            <a:graphicFrameLocks noChangeAspect="1"/>
          </p:cNvGraphicFramePr>
          <p:nvPr/>
        </p:nvGraphicFramePr>
        <p:xfrm>
          <a:off x="5562600" y="0"/>
          <a:ext cx="3122612" cy="900112"/>
        </p:xfrm>
        <a:graphic>
          <a:graphicData uri="http://schemas.openxmlformats.org/presentationml/2006/ole">
            <mc:AlternateContent xmlns:mc="http://schemas.openxmlformats.org/markup-compatibility/2006">
              <mc:Choice xmlns:v="urn:schemas-microsoft-com:vml" Requires="v">
                <p:oleObj spid="_x0000_s354435" name="Equazione" r:id="rId5" imgW="1638000" imgH="444240" progId="Equation.3">
                  <p:embed/>
                </p:oleObj>
              </mc:Choice>
              <mc:Fallback>
                <p:oleObj name="Equazione" r:id="rId5" imgW="1638000" imgH="4442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0"/>
                        <a:ext cx="31226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ttangolo 7"/>
          <p:cNvSpPr/>
          <p:nvPr/>
        </p:nvSpPr>
        <p:spPr>
          <a:xfrm>
            <a:off x="0" y="914400"/>
            <a:ext cx="9144000" cy="369332"/>
          </a:xfrm>
          <a:prstGeom prst="rect">
            <a:avLst/>
          </a:prstGeom>
        </p:spPr>
        <p:txBody>
          <a:bodyPr wrap="square">
            <a:spAutoFit/>
          </a:bodyPr>
          <a:lstStyle/>
          <a:p>
            <a:r>
              <a:rPr lang="it-IT" dirty="0" smtClean="0"/>
              <a:t>e derivando rispetto a </a:t>
            </a:r>
            <a:r>
              <a:rPr lang="it-IT" dirty="0" err="1" smtClean="0"/>
              <a:t>k</a:t>
            </a:r>
            <a:r>
              <a:rPr lang="it-IT" baseline="-25000" dirty="0" err="1" smtClean="0"/>
              <a:t>i</a:t>
            </a:r>
            <a:r>
              <a:rPr lang="it-IT" dirty="0" smtClean="0"/>
              <a:t> si </a:t>
            </a:r>
            <a:r>
              <a:rPr lang="it-IT" dirty="0" err="1" smtClean="0"/>
              <a:t>ottinene</a:t>
            </a:r>
            <a:r>
              <a:rPr lang="it-IT" dirty="0" smtClean="0"/>
              <a:t>:</a:t>
            </a:r>
          </a:p>
        </p:txBody>
      </p:sp>
      <p:graphicFrame>
        <p:nvGraphicFramePr>
          <p:cNvPr id="9" name="Object 4"/>
          <p:cNvGraphicFramePr>
            <a:graphicFrameLocks noChangeAspect="1"/>
          </p:cNvGraphicFramePr>
          <p:nvPr/>
        </p:nvGraphicFramePr>
        <p:xfrm>
          <a:off x="152400" y="1295400"/>
          <a:ext cx="3219450" cy="950913"/>
        </p:xfrm>
        <a:graphic>
          <a:graphicData uri="http://schemas.openxmlformats.org/presentationml/2006/ole">
            <mc:AlternateContent xmlns:mc="http://schemas.openxmlformats.org/markup-compatibility/2006">
              <mc:Choice xmlns:v="urn:schemas-microsoft-com:vml" Requires="v">
                <p:oleObj spid="_x0000_s354436" name="Equazione" r:id="rId7" imgW="1688760" imgH="469800" progId="Equation.3">
                  <p:embed/>
                </p:oleObj>
              </mc:Choice>
              <mc:Fallback>
                <p:oleObj name="Equazione" r:id="rId7" imgW="1688760" imgH="4698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295400"/>
                        <a:ext cx="32194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 name="Object 4"/>
          <p:cNvGraphicFramePr>
            <a:graphicFrameLocks noChangeAspect="1"/>
          </p:cNvGraphicFramePr>
          <p:nvPr/>
        </p:nvGraphicFramePr>
        <p:xfrm>
          <a:off x="4152900" y="1320800"/>
          <a:ext cx="2686050" cy="900113"/>
        </p:xfrm>
        <a:graphic>
          <a:graphicData uri="http://schemas.openxmlformats.org/presentationml/2006/ole">
            <mc:AlternateContent xmlns:mc="http://schemas.openxmlformats.org/markup-compatibility/2006">
              <mc:Choice xmlns:v="urn:schemas-microsoft-com:vml" Requires="v">
                <p:oleObj spid="_x0000_s354437" name="Equazione" r:id="rId9" imgW="1409400" imgH="444240" progId="Equation.3">
                  <p:embed/>
                </p:oleObj>
              </mc:Choice>
              <mc:Fallback>
                <p:oleObj name="Equazione" r:id="rId9" imgW="1409400" imgH="44424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2900" y="1320800"/>
                        <a:ext cx="26860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 name="Rettangolo 10"/>
          <p:cNvSpPr/>
          <p:nvPr/>
        </p:nvSpPr>
        <p:spPr>
          <a:xfrm>
            <a:off x="0" y="2590800"/>
            <a:ext cx="9144000" cy="369332"/>
          </a:xfrm>
          <a:prstGeom prst="rect">
            <a:avLst/>
          </a:prstGeom>
        </p:spPr>
        <p:txBody>
          <a:bodyPr wrap="square">
            <a:spAutoFit/>
          </a:bodyPr>
          <a:lstStyle/>
          <a:p>
            <a:r>
              <a:rPr lang="it-IT" dirty="0" smtClean="0"/>
              <a:t>La derivata prima si annulla per                         , dove la derivata seconda è negativa.</a:t>
            </a:r>
          </a:p>
        </p:txBody>
      </p:sp>
      <p:graphicFrame>
        <p:nvGraphicFramePr>
          <p:cNvPr id="12" name="Object 4"/>
          <p:cNvGraphicFramePr>
            <a:graphicFrameLocks noChangeAspect="1"/>
          </p:cNvGraphicFramePr>
          <p:nvPr/>
        </p:nvGraphicFramePr>
        <p:xfrm>
          <a:off x="3105150" y="2286000"/>
          <a:ext cx="1162050" cy="950913"/>
        </p:xfrm>
        <a:graphic>
          <a:graphicData uri="http://schemas.openxmlformats.org/presentationml/2006/ole">
            <mc:AlternateContent xmlns:mc="http://schemas.openxmlformats.org/markup-compatibility/2006">
              <mc:Choice xmlns:v="urn:schemas-microsoft-com:vml" Requires="v">
                <p:oleObj spid="_x0000_s354438" name="Equazione" r:id="rId11" imgW="609480" imgH="469800" progId="Equation.3">
                  <p:embed/>
                </p:oleObj>
              </mc:Choice>
              <mc:Fallback>
                <p:oleObj name="Equazione" r:id="rId11" imgW="609480" imgH="4698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5150" y="2286000"/>
                        <a:ext cx="11620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Rettangolo 12"/>
          <p:cNvSpPr/>
          <p:nvPr/>
        </p:nvSpPr>
        <p:spPr>
          <a:xfrm>
            <a:off x="0" y="3124200"/>
            <a:ext cx="9144000" cy="369332"/>
          </a:xfrm>
          <a:prstGeom prst="rect">
            <a:avLst/>
          </a:prstGeom>
        </p:spPr>
        <p:txBody>
          <a:bodyPr wrap="square">
            <a:spAutoFit/>
          </a:bodyPr>
          <a:lstStyle/>
          <a:p>
            <a:r>
              <a:rPr lang="it-IT" dirty="0" smtClean="0"/>
              <a:t>Quindi il rendimento ha un massimo per tale valore di </a:t>
            </a:r>
            <a:r>
              <a:rPr lang="it-IT" dirty="0" err="1" smtClean="0"/>
              <a:t>k</a:t>
            </a:r>
            <a:r>
              <a:rPr lang="it-IT" baseline="-25000" dirty="0" err="1" smtClean="0"/>
              <a:t>i</a:t>
            </a:r>
            <a:r>
              <a:rPr lang="it-IT" dirty="0" smtClean="0"/>
              <a:t>.</a:t>
            </a:r>
          </a:p>
        </p:txBody>
      </p:sp>
      <p:sp>
        <p:nvSpPr>
          <p:cNvPr id="16" name="Rettangolo 15"/>
          <p:cNvSpPr/>
          <p:nvPr/>
        </p:nvSpPr>
        <p:spPr>
          <a:xfrm>
            <a:off x="0" y="3581400"/>
            <a:ext cx="9144000" cy="369332"/>
          </a:xfrm>
          <a:prstGeom prst="rect">
            <a:avLst/>
          </a:prstGeom>
        </p:spPr>
        <p:txBody>
          <a:bodyPr wrap="square">
            <a:spAutoFit/>
          </a:bodyPr>
          <a:lstStyle/>
          <a:p>
            <a:r>
              <a:rPr lang="it-IT" dirty="0" smtClean="0"/>
              <a:t>Normalmente si riscontra che:</a:t>
            </a:r>
          </a:p>
        </p:txBody>
      </p:sp>
      <p:graphicFrame>
        <p:nvGraphicFramePr>
          <p:cNvPr id="17" name="Object 4"/>
          <p:cNvGraphicFramePr>
            <a:graphicFrameLocks noChangeAspect="1"/>
          </p:cNvGraphicFramePr>
          <p:nvPr/>
        </p:nvGraphicFramePr>
        <p:xfrm>
          <a:off x="3429000" y="3733800"/>
          <a:ext cx="1427162" cy="996950"/>
        </p:xfrm>
        <a:graphic>
          <a:graphicData uri="http://schemas.openxmlformats.org/presentationml/2006/ole">
            <mc:AlternateContent xmlns:mc="http://schemas.openxmlformats.org/markup-compatibility/2006">
              <mc:Choice xmlns:v="urn:schemas-microsoft-com:vml" Requires="v">
                <p:oleObj spid="_x0000_s354439" name="Equazione" r:id="rId13" imgW="672840" imgH="469800" progId="Equation.3">
                  <p:embed/>
                </p:oleObj>
              </mc:Choice>
              <mc:Fallback>
                <p:oleObj name="Equazione" r:id="rId13" imgW="672840" imgH="4698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3733800"/>
                        <a:ext cx="1427162" cy="9969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ettangolo 17"/>
          <p:cNvSpPr/>
          <p:nvPr/>
        </p:nvSpPr>
        <p:spPr>
          <a:xfrm>
            <a:off x="0" y="4876800"/>
            <a:ext cx="9144000" cy="923330"/>
          </a:xfrm>
          <a:prstGeom prst="rect">
            <a:avLst/>
          </a:prstGeom>
        </p:spPr>
        <p:txBody>
          <a:bodyPr wrap="square">
            <a:spAutoFit/>
          </a:bodyPr>
          <a:lstStyle/>
          <a:p>
            <a:r>
              <a:rPr lang="it-IT" dirty="0" smtClean="0"/>
              <a:t>ossia la curva di rendimento in funzione della corrente ha un massimo attorno a metà della corrente nominale, indipendentemente dal </a:t>
            </a:r>
            <a:r>
              <a:rPr lang="it-IT" dirty="0" err="1" smtClean="0"/>
              <a:t>cos</a:t>
            </a:r>
            <a:r>
              <a:rPr lang="it-IT" dirty="0" err="1" smtClean="0">
                <a:latin typeface="Symbol" pitchFamily="18" charset="2"/>
              </a:rPr>
              <a:t>f</a:t>
            </a:r>
            <a:r>
              <a:rPr lang="it-IT" dirty="0" smtClean="0"/>
              <a:t>. La perdita di rendimento può essere di qualche decimo di punto percentuale come illustrato nell’esempio seguente.</a:t>
            </a:r>
          </a:p>
        </p:txBody>
      </p:sp>
      <p:sp>
        <p:nvSpPr>
          <p:cNvPr id="19" name="Rettangolo 18"/>
          <p:cNvSpPr/>
          <p:nvPr/>
        </p:nvSpPr>
        <p:spPr>
          <a:xfrm>
            <a:off x="5486400" y="4038600"/>
            <a:ext cx="457200" cy="369332"/>
          </a:xfrm>
          <a:prstGeom prst="rect">
            <a:avLst/>
          </a:prstGeom>
        </p:spPr>
        <p:txBody>
          <a:bodyPr wrap="square">
            <a:spAutoFit/>
          </a:bodyPr>
          <a:lstStyle/>
          <a:p>
            <a:r>
              <a:rPr lang="it-IT" dirty="0" smtClean="0"/>
              <a:t>(2)</a:t>
            </a:r>
          </a:p>
        </p:txBody>
      </p:sp>
      <p:sp>
        <p:nvSpPr>
          <p:cNvPr id="20" name="Rettangolo 19"/>
          <p:cNvSpPr/>
          <p:nvPr/>
        </p:nvSpPr>
        <p:spPr>
          <a:xfrm>
            <a:off x="0" y="5867400"/>
            <a:ext cx="9144000" cy="923330"/>
          </a:xfrm>
          <a:prstGeom prst="rect">
            <a:avLst/>
          </a:prstGeom>
        </p:spPr>
        <p:txBody>
          <a:bodyPr wrap="square">
            <a:spAutoFit/>
          </a:bodyPr>
          <a:lstStyle/>
          <a:p>
            <a:r>
              <a:rPr lang="it-IT" dirty="0" smtClean="0"/>
              <a:t>Il fatto che il rendimento abbia un massimo in (2) spiega perché il “rapporto perdite”, cioè in rapporto (maggiore di 1) tra perdite Joule nominali e perdite nel ferro, possa essere specificato tra i requisiti del trasformatore.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369332"/>
          </a:xfrm>
          <a:prstGeom prst="rect">
            <a:avLst/>
          </a:prstGeom>
        </p:spPr>
        <p:txBody>
          <a:bodyPr wrap="square">
            <a:spAutoFit/>
          </a:bodyPr>
          <a:lstStyle/>
          <a:p>
            <a:pPr algn="ctr"/>
            <a:r>
              <a:rPr lang="it-IT" b="1" u="sng" dirty="0" smtClean="0"/>
              <a:t>ESEMPIO</a:t>
            </a:r>
            <a:endParaRPr lang="it-IT" b="1" u="sng" dirty="0"/>
          </a:p>
        </p:txBody>
      </p:sp>
      <p:pic>
        <p:nvPicPr>
          <p:cNvPr id="303109" name="Picture 5"/>
          <p:cNvPicPr>
            <a:picLocks noChangeAspect="1" noChangeArrowheads="1"/>
          </p:cNvPicPr>
          <p:nvPr/>
        </p:nvPicPr>
        <p:blipFill>
          <a:blip r:embed="rId2" cstate="print"/>
          <a:srcRect/>
          <a:stretch>
            <a:fillRect/>
          </a:stretch>
        </p:blipFill>
        <p:spPr bwMode="auto">
          <a:xfrm>
            <a:off x="2286000" y="260578"/>
            <a:ext cx="4800600" cy="659742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52400"/>
            <a:ext cx="9144000" cy="369332"/>
          </a:xfrm>
          <a:prstGeom prst="rect">
            <a:avLst/>
          </a:prstGeom>
        </p:spPr>
        <p:txBody>
          <a:bodyPr wrap="square">
            <a:spAutoFit/>
          </a:bodyPr>
          <a:lstStyle/>
          <a:p>
            <a:pPr algn="ctr"/>
            <a:r>
              <a:rPr lang="it-IT" b="1" dirty="0" smtClean="0"/>
              <a:t>Rendimenti e rapporti </a:t>
            </a:r>
            <a:r>
              <a:rPr lang="it-IT" b="1" dirty="0" err="1" smtClean="0"/>
              <a:t>P</a:t>
            </a:r>
            <a:r>
              <a:rPr lang="it-IT" b="1" baseline="-25000" dirty="0" err="1" smtClean="0"/>
              <a:t>Jn</a:t>
            </a:r>
            <a:r>
              <a:rPr lang="it-IT" b="1" dirty="0" smtClean="0"/>
              <a:t>/</a:t>
            </a:r>
            <a:r>
              <a:rPr lang="it-IT" b="1" dirty="0" err="1" smtClean="0"/>
              <a:t>P</a:t>
            </a:r>
            <a:r>
              <a:rPr lang="it-IT" b="1" baseline="-25000" dirty="0" err="1" smtClean="0"/>
              <a:t>fe</a:t>
            </a:r>
            <a:r>
              <a:rPr lang="it-IT" b="1" dirty="0" smtClean="0"/>
              <a:t> tipici di trasformatori trifase in olio</a:t>
            </a:r>
          </a:p>
        </p:txBody>
      </p:sp>
      <p:graphicFrame>
        <p:nvGraphicFramePr>
          <p:cNvPr id="5" name="Tabella 4"/>
          <p:cNvGraphicFramePr>
            <a:graphicFrameLocks noGrp="1"/>
          </p:cNvGraphicFramePr>
          <p:nvPr/>
        </p:nvGraphicFramePr>
        <p:xfrm>
          <a:off x="914400" y="685797"/>
          <a:ext cx="7315200" cy="2133603"/>
        </p:xfrm>
        <a:graphic>
          <a:graphicData uri="http://schemas.openxmlformats.org/drawingml/2006/table">
            <a:tbl>
              <a:tblPr firstRow="1" bandRow="1">
                <a:tableStyleId>{5C22544A-7EE6-4342-B048-85BDC9FD1C3A}</a:tableStyleId>
              </a:tblPr>
              <a:tblGrid>
                <a:gridCol w="2438400"/>
                <a:gridCol w="2438400"/>
                <a:gridCol w="2438400"/>
              </a:tblGrid>
              <a:tr h="237067">
                <a:tc>
                  <a:txBody>
                    <a:bodyPr/>
                    <a:lstStyle/>
                    <a:p>
                      <a:pPr algn="ctr"/>
                      <a:r>
                        <a:rPr lang="it-IT" sz="1400" dirty="0" smtClean="0"/>
                        <a:t>Potenza nominale (</a:t>
                      </a:r>
                      <a:r>
                        <a:rPr lang="it-IT" sz="1400" dirty="0" err="1" smtClean="0"/>
                        <a:t>kVA</a:t>
                      </a:r>
                      <a:r>
                        <a:rPr lang="it-IT" sz="1400" dirty="0" smtClean="0"/>
                        <a:t>)</a:t>
                      </a:r>
                      <a:endParaRPr lang="it-IT" sz="1400" dirty="0"/>
                    </a:p>
                  </a:txBody>
                  <a:tcPr marL="0" marR="0" marT="0" marB="0"/>
                </a:tc>
                <a:tc>
                  <a:txBody>
                    <a:bodyPr/>
                    <a:lstStyle/>
                    <a:p>
                      <a:pPr algn="ctr"/>
                      <a:r>
                        <a:rPr lang="it-IT" sz="1400" baseline="0" dirty="0" smtClean="0"/>
                        <a:t>Rendimento (%)</a:t>
                      </a:r>
                      <a:endParaRPr lang="it-IT" sz="1400" dirty="0"/>
                    </a:p>
                  </a:txBody>
                  <a:tcPr marL="0" marR="0" marT="0" marB="0"/>
                </a:tc>
                <a:tc>
                  <a:txBody>
                    <a:bodyPr/>
                    <a:lstStyle/>
                    <a:p>
                      <a:pPr algn="ctr"/>
                      <a:r>
                        <a:rPr lang="it-IT" sz="1400" baseline="0" dirty="0" err="1" smtClean="0"/>
                        <a:t>P</a:t>
                      </a:r>
                      <a:r>
                        <a:rPr lang="it-IT" sz="1400" baseline="-25000" dirty="0" err="1" smtClean="0"/>
                        <a:t>Jn</a:t>
                      </a:r>
                      <a:r>
                        <a:rPr lang="it-IT" sz="1400" baseline="0" dirty="0" smtClean="0"/>
                        <a:t> / </a:t>
                      </a:r>
                      <a:r>
                        <a:rPr lang="it-IT" sz="1400" baseline="0" dirty="0" err="1" smtClean="0"/>
                        <a:t>P</a:t>
                      </a:r>
                      <a:r>
                        <a:rPr lang="it-IT" sz="1400" baseline="-25000" dirty="0" err="1" smtClean="0"/>
                        <a:t>fe</a:t>
                      </a:r>
                      <a:endParaRPr lang="it-IT" sz="1400" dirty="0"/>
                    </a:p>
                  </a:txBody>
                  <a:tcPr marL="0" marR="0" marT="0" marB="0"/>
                </a:tc>
              </a:tr>
              <a:tr h="237067">
                <a:tc>
                  <a:txBody>
                    <a:bodyPr/>
                    <a:lstStyle/>
                    <a:p>
                      <a:pPr algn="ctr"/>
                      <a:r>
                        <a:rPr lang="it-IT" sz="1400" dirty="0" smtClean="0"/>
                        <a:t>1</a:t>
                      </a:r>
                      <a:endParaRPr lang="it-IT" sz="1400" dirty="0"/>
                    </a:p>
                  </a:txBody>
                  <a:tcPr marL="0" marR="0" marT="0" marB="0"/>
                </a:tc>
                <a:tc>
                  <a:txBody>
                    <a:bodyPr/>
                    <a:lstStyle/>
                    <a:p>
                      <a:pPr algn="ctr"/>
                      <a:r>
                        <a:rPr lang="it-IT" sz="1400" dirty="0" smtClean="0"/>
                        <a:t>92</a:t>
                      </a:r>
                      <a:endParaRPr lang="it-IT" sz="1400" dirty="0"/>
                    </a:p>
                  </a:txBody>
                  <a:tcPr marL="0" marR="0" marT="0" marB="0"/>
                </a:tc>
                <a:tc>
                  <a:txBody>
                    <a:bodyPr/>
                    <a:lstStyle/>
                    <a:p>
                      <a:pPr algn="ctr"/>
                      <a:r>
                        <a:rPr lang="it-IT" sz="1400" dirty="0" smtClean="0"/>
                        <a:t>3.5 </a:t>
                      </a:r>
                      <a:r>
                        <a:rPr lang="it-IT" sz="1400" dirty="0" smtClean="0">
                          <a:sym typeface="Symbol"/>
                        </a:rPr>
                        <a:t> 4</a:t>
                      </a:r>
                      <a:endParaRPr lang="it-IT" sz="1400" dirty="0"/>
                    </a:p>
                  </a:txBody>
                  <a:tcPr marL="0" marR="0" marT="0" marB="0"/>
                </a:tc>
              </a:tr>
              <a:tr h="237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5</a:t>
                      </a:r>
                    </a:p>
                  </a:txBody>
                  <a:tcPr marL="0" marR="0" marT="0" marB="0"/>
                </a:tc>
                <a:tc>
                  <a:txBody>
                    <a:bodyPr/>
                    <a:lstStyle/>
                    <a:p>
                      <a:pPr algn="ctr"/>
                      <a:r>
                        <a:rPr lang="it-IT" sz="1400" dirty="0" smtClean="0"/>
                        <a:t>94.5</a:t>
                      </a:r>
                      <a:endParaRPr lang="it-IT" sz="1400" dirty="0"/>
                    </a:p>
                  </a:txBody>
                  <a:tcPr marL="0" marR="0" marT="0" marB="0"/>
                </a:tc>
                <a:tc>
                  <a:txBody>
                    <a:bodyPr/>
                    <a:lstStyle/>
                    <a:p>
                      <a:pPr algn="ctr"/>
                      <a:r>
                        <a:rPr lang="it-IT" sz="1400" dirty="0" smtClean="0"/>
                        <a:t>3.5 </a:t>
                      </a:r>
                      <a:r>
                        <a:rPr lang="it-IT" sz="1400" dirty="0" smtClean="0">
                          <a:sym typeface="Symbol"/>
                        </a:rPr>
                        <a:t> 4</a:t>
                      </a:r>
                      <a:endParaRPr lang="it-IT" sz="1400" dirty="0"/>
                    </a:p>
                  </a:txBody>
                  <a:tcPr marL="0" marR="0" marT="0" marB="0"/>
                </a:tc>
              </a:tr>
              <a:tr h="237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10</a:t>
                      </a:r>
                    </a:p>
                  </a:txBody>
                  <a:tcPr marL="0" marR="0" marT="0" marB="0"/>
                </a:tc>
                <a:tc>
                  <a:txBody>
                    <a:bodyPr/>
                    <a:lstStyle/>
                    <a:p>
                      <a:pPr algn="ctr"/>
                      <a:r>
                        <a:rPr lang="it-IT" sz="1400" dirty="0" smtClean="0"/>
                        <a:t>94.5</a:t>
                      </a:r>
                      <a:endParaRPr lang="it-IT" sz="1400" dirty="0"/>
                    </a:p>
                  </a:txBody>
                  <a:tcPr marL="0" marR="0" marT="0" marB="0"/>
                </a:tc>
                <a:tc>
                  <a:txBody>
                    <a:bodyPr/>
                    <a:lstStyle/>
                    <a:p>
                      <a:pPr algn="ctr"/>
                      <a:r>
                        <a:rPr lang="it-IT" sz="1400" dirty="0" smtClean="0"/>
                        <a:t>3.5 </a:t>
                      </a:r>
                      <a:r>
                        <a:rPr lang="it-IT" sz="1400" dirty="0" smtClean="0">
                          <a:sym typeface="Symbol"/>
                        </a:rPr>
                        <a:t> 4</a:t>
                      </a:r>
                      <a:endParaRPr lang="it-IT" sz="1400" dirty="0"/>
                    </a:p>
                  </a:txBody>
                  <a:tcPr marL="0" marR="0" marT="0" marB="0"/>
                </a:tc>
              </a:tr>
              <a:tr h="237067">
                <a:tc>
                  <a:txBody>
                    <a:bodyPr/>
                    <a:lstStyle/>
                    <a:p>
                      <a:pPr algn="ctr"/>
                      <a:r>
                        <a:rPr lang="it-IT" sz="1400" dirty="0" smtClean="0"/>
                        <a:t>50</a:t>
                      </a:r>
                      <a:endParaRPr lang="it-IT" sz="1400" dirty="0"/>
                    </a:p>
                  </a:txBody>
                  <a:tcPr marL="0" marR="0" marT="0" marB="0"/>
                </a:tc>
                <a:tc>
                  <a:txBody>
                    <a:bodyPr/>
                    <a:lstStyle/>
                    <a:p>
                      <a:pPr algn="ctr"/>
                      <a:r>
                        <a:rPr lang="it-IT" sz="1400" dirty="0" smtClean="0"/>
                        <a:t>96.5</a:t>
                      </a:r>
                      <a:endParaRPr lang="it-IT" sz="1400" dirty="0"/>
                    </a:p>
                  </a:txBody>
                  <a:tcPr marL="0" marR="0" marT="0" marB="0"/>
                </a:tc>
                <a:tc>
                  <a:txBody>
                    <a:bodyPr/>
                    <a:lstStyle/>
                    <a:p>
                      <a:pPr algn="ctr"/>
                      <a:r>
                        <a:rPr lang="it-IT" sz="1400" dirty="0" smtClean="0"/>
                        <a:t>3.5 </a:t>
                      </a:r>
                      <a:r>
                        <a:rPr lang="it-IT" sz="1400" dirty="0" smtClean="0">
                          <a:sym typeface="Symbol"/>
                        </a:rPr>
                        <a:t> 4</a:t>
                      </a:r>
                      <a:endParaRPr lang="it-IT" sz="1400" dirty="0"/>
                    </a:p>
                  </a:txBody>
                  <a:tcPr marL="0" marR="0" marT="0" marB="0"/>
                </a:tc>
              </a:tr>
              <a:tr h="237067">
                <a:tc>
                  <a:txBody>
                    <a:bodyPr/>
                    <a:lstStyle/>
                    <a:p>
                      <a:pPr algn="ctr"/>
                      <a:r>
                        <a:rPr lang="it-IT" sz="1400" dirty="0" smtClean="0"/>
                        <a:t>100</a:t>
                      </a:r>
                      <a:endParaRPr lang="it-IT" sz="1400" dirty="0"/>
                    </a:p>
                  </a:txBody>
                  <a:tcPr marL="0" marR="0" marT="0" marB="0"/>
                </a:tc>
                <a:tc>
                  <a:txBody>
                    <a:bodyPr/>
                    <a:lstStyle/>
                    <a:p>
                      <a:pPr algn="ctr"/>
                      <a:r>
                        <a:rPr lang="it-IT" sz="1400" dirty="0" smtClean="0"/>
                        <a:t>97.3</a:t>
                      </a:r>
                      <a:endParaRPr lang="it-IT" sz="1400" dirty="0"/>
                    </a:p>
                  </a:txBody>
                  <a:tcPr marL="0" marR="0" marT="0" marB="0"/>
                </a:tc>
                <a:tc>
                  <a:txBody>
                    <a:bodyPr/>
                    <a:lstStyle/>
                    <a:p>
                      <a:pPr algn="ctr"/>
                      <a:r>
                        <a:rPr lang="it-IT" sz="1400" dirty="0" smtClean="0"/>
                        <a:t>3.5 </a:t>
                      </a:r>
                      <a:r>
                        <a:rPr lang="it-IT" sz="1400" dirty="0" smtClean="0">
                          <a:sym typeface="Symbol"/>
                        </a:rPr>
                        <a:t> 4</a:t>
                      </a:r>
                      <a:endParaRPr lang="it-IT" sz="1400" dirty="0"/>
                    </a:p>
                  </a:txBody>
                  <a:tcPr marL="0" marR="0" marT="0" marB="0"/>
                </a:tc>
              </a:tr>
              <a:tr h="237067">
                <a:tc>
                  <a:txBody>
                    <a:bodyPr/>
                    <a:lstStyle/>
                    <a:p>
                      <a:pPr algn="ctr"/>
                      <a:r>
                        <a:rPr lang="it-IT" sz="1400" dirty="0" smtClean="0"/>
                        <a:t>1000</a:t>
                      </a:r>
                      <a:endParaRPr lang="it-IT" sz="1400" dirty="0"/>
                    </a:p>
                  </a:txBody>
                  <a:tcPr marL="0" marR="0" marT="0" marB="0"/>
                </a:tc>
                <a:tc>
                  <a:txBody>
                    <a:bodyPr/>
                    <a:lstStyle/>
                    <a:p>
                      <a:pPr algn="ctr"/>
                      <a:r>
                        <a:rPr lang="it-IT" sz="1400" dirty="0" smtClean="0"/>
                        <a:t>98.3</a:t>
                      </a:r>
                      <a:endParaRPr lang="it-IT" sz="1400" dirty="0"/>
                    </a:p>
                  </a:txBody>
                  <a:tcPr marL="0" marR="0" marT="0" marB="0"/>
                </a:tc>
                <a:tc>
                  <a:txBody>
                    <a:bodyPr/>
                    <a:lstStyle/>
                    <a:p>
                      <a:pPr algn="ctr"/>
                      <a:r>
                        <a:rPr lang="it-IT" sz="1400" dirty="0" smtClean="0"/>
                        <a:t>3.5 </a:t>
                      </a:r>
                      <a:r>
                        <a:rPr lang="it-IT" sz="1400" dirty="0" smtClean="0">
                          <a:sym typeface="Symbol"/>
                        </a:rPr>
                        <a:t> 4</a:t>
                      </a:r>
                      <a:endParaRPr lang="it-IT" sz="1400" dirty="0"/>
                    </a:p>
                  </a:txBody>
                  <a:tcPr marL="0" marR="0" marT="0" marB="0"/>
                </a:tc>
              </a:tr>
              <a:tr h="237067">
                <a:tc>
                  <a:txBody>
                    <a:bodyPr/>
                    <a:lstStyle/>
                    <a:p>
                      <a:pPr algn="ctr"/>
                      <a:r>
                        <a:rPr lang="it-IT" sz="1400" dirty="0" smtClean="0"/>
                        <a:t>10000</a:t>
                      </a:r>
                      <a:endParaRPr lang="it-IT" sz="1400" dirty="0"/>
                    </a:p>
                  </a:txBody>
                  <a:tcPr marL="0" marR="0" marT="0" marB="0"/>
                </a:tc>
                <a:tc>
                  <a:txBody>
                    <a:bodyPr/>
                    <a:lstStyle/>
                    <a:p>
                      <a:pPr algn="ctr"/>
                      <a:r>
                        <a:rPr lang="it-IT" sz="1400" dirty="0" smtClean="0"/>
                        <a:t>98.6</a:t>
                      </a:r>
                      <a:endParaRPr lang="it-IT" sz="1400" dirty="0"/>
                    </a:p>
                  </a:txBody>
                  <a:tcPr marL="0" marR="0" marT="0" marB="0"/>
                </a:tc>
                <a:tc>
                  <a:txBody>
                    <a:bodyPr/>
                    <a:lstStyle/>
                    <a:p>
                      <a:pPr algn="ctr"/>
                      <a:r>
                        <a:rPr lang="it-IT" sz="1400" dirty="0" smtClean="0"/>
                        <a:t>3 </a:t>
                      </a:r>
                      <a:r>
                        <a:rPr lang="it-IT" sz="1400" dirty="0" smtClean="0">
                          <a:sym typeface="Symbol"/>
                        </a:rPr>
                        <a:t> 3.5</a:t>
                      </a:r>
                      <a:endParaRPr lang="it-IT" sz="1400" dirty="0"/>
                    </a:p>
                  </a:txBody>
                  <a:tcPr marL="0" marR="0" marT="0" marB="0"/>
                </a:tc>
              </a:tr>
              <a:tr h="237067">
                <a:tc>
                  <a:txBody>
                    <a:bodyPr/>
                    <a:lstStyle/>
                    <a:p>
                      <a:pPr algn="ctr"/>
                      <a:r>
                        <a:rPr lang="it-IT" sz="1400" dirty="0" smtClean="0"/>
                        <a:t>50000</a:t>
                      </a:r>
                      <a:endParaRPr lang="it-IT" sz="1400" dirty="0"/>
                    </a:p>
                  </a:txBody>
                  <a:tcPr marL="0" marR="0" marT="0" marB="0"/>
                </a:tc>
                <a:tc>
                  <a:txBody>
                    <a:bodyPr/>
                    <a:lstStyle/>
                    <a:p>
                      <a:pPr algn="ctr"/>
                      <a:r>
                        <a:rPr lang="it-IT" sz="1400" dirty="0" smtClean="0"/>
                        <a:t>99.1</a:t>
                      </a:r>
                      <a:endParaRPr lang="it-IT" sz="1400" dirty="0"/>
                    </a:p>
                  </a:txBody>
                  <a:tcPr marL="0" marR="0" marT="0" marB="0"/>
                </a:tc>
                <a:tc>
                  <a:txBody>
                    <a:bodyPr/>
                    <a:lstStyle/>
                    <a:p>
                      <a:pPr algn="ctr"/>
                      <a:r>
                        <a:rPr lang="it-IT" sz="1400" dirty="0" smtClean="0"/>
                        <a:t>3</a:t>
                      </a:r>
                      <a:endParaRPr lang="it-IT" sz="1400" dirty="0"/>
                    </a:p>
                  </a:txBody>
                  <a:tcPr marL="0" marR="0" marT="0" marB="0"/>
                </a:tc>
              </a:tr>
            </a:tbl>
          </a:graphicData>
        </a:graphic>
      </p:graphicFrame>
      <p:graphicFrame>
        <p:nvGraphicFramePr>
          <p:cNvPr id="7" name="Tabella 6"/>
          <p:cNvGraphicFramePr>
            <a:graphicFrameLocks noGrp="1"/>
          </p:cNvGraphicFramePr>
          <p:nvPr/>
        </p:nvGraphicFramePr>
        <p:xfrm>
          <a:off x="914400" y="4047064"/>
          <a:ext cx="7315200" cy="1896536"/>
        </p:xfrm>
        <a:graphic>
          <a:graphicData uri="http://schemas.openxmlformats.org/drawingml/2006/table">
            <a:tbl>
              <a:tblPr firstRow="1" bandRow="1">
                <a:tableStyleId>{5C22544A-7EE6-4342-B048-85BDC9FD1C3A}</a:tableStyleId>
              </a:tblPr>
              <a:tblGrid>
                <a:gridCol w="2438400"/>
                <a:gridCol w="2438400"/>
                <a:gridCol w="2438400"/>
              </a:tblGrid>
              <a:tr h="237067">
                <a:tc>
                  <a:txBody>
                    <a:bodyPr/>
                    <a:lstStyle/>
                    <a:p>
                      <a:pPr algn="ctr"/>
                      <a:r>
                        <a:rPr lang="it-IT" sz="1400" dirty="0" smtClean="0"/>
                        <a:t>Potenza nominale (</a:t>
                      </a:r>
                      <a:r>
                        <a:rPr lang="it-IT" sz="1400" dirty="0" err="1" smtClean="0"/>
                        <a:t>kVA</a:t>
                      </a:r>
                      <a:r>
                        <a:rPr lang="it-IT" sz="1400" dirty="0" smtClean="0"/>
                        <a:t>)</a:t>
                      </a:r>
                      <a:endParaRPr lang="it-IT" sz="1400" dirty="0"/>
                    </a:p>
                  </a:txBody>
                  <a:tcPr marL="0" marR="0" marT="0" marB="0"/>
                </a:tc>
                <a:tc>
                  <a:txBody>
                    <a:bodyPr/>
                    <a:lstStyle/>
                    <a:p>
                      <a:pPr algn="ctr"/>
                      <a:r>
                        <a:rPr lang="it-IT" sz="1400" baseline="0" dirty="0" smtClean="0"/>
                        <a:t>Rendimento (%)</a:t>
                      </a:r>
                      <a:endParaRPr lang="it-IT" sz="1400" dirty="0"/>
                    </a:p>
                  </a:txBody>
                  <a:tcPr marL="0" marR="0" marT="0" marB="0"/>
                </a:tc>
                <a:tc>
                  <a:txBody>
                    <a:bodyPr/>
                    <a:lstStyle/>
                    <a:p>
                      <a:pPr algn="ctr"/>
                      <a:r>
                        <a:rPr lang="it-IT" sz="1400" baseline="0" dirty="0" err="1" smtClean="0"/>
                        <a:t>P</a:t>
                      </a:r>
                      <a:r>
                        <a:rPr lang="it-IT" sz="1400" baseline="-25000" dirty="0" err="1" smtClean="0"/>
                        <a:t>Jn</a:t>
                      </a:r>
                      <a:r>
                        <a:rPr lang="it-IT" sz="1400" baseline="0" dirty="0" smtClean="0"/>
                        <a:t> / </a:t>
                      </a:r>
                      <a:r>
                        <a:rPr lang="it-IT" sz="1400" baseline="0" dirty="0" err="1" smtClean="0"/>
                        <a:t>P</a:t>
                      </a:r>
                      <a:r>
                        <a:rPr lang="it-IT" sz="1400" baseline="-25000" dirty="0" err="1" smtClean="0"/>
                        <a:t>fe</a:t>
                      </a:r>
                      <a:endParaRPr lang="it-IT" sz="1400" dirty="0"/>
                    </a:p>
                  </a:txBody>
                  <a:tcPr marL="0" marR="0" marT="0" marB="0"/>
                </a:tc>
              </a:tr>
              <a:tr h="237067">
                <a:tc>
                  <a:txBody>
                    <a:bodyPr/>
                    <a:lstStyle/>
                    <a:p>
                      <a:pPr algn="ctr"/>
                      <a:r>
                        <a:rPr lang="it-IT" sz="1400" dirty="0" smtClean="0"/>
                        <a:t>25</a:t>
                      </a:r>
                      <a:endParaRPr lang="it-IT" sz="1400" dirty="0"/>
                    </a:p>
                  </a:txBody>
                  <a:tcPr marL="0" marR="0" marT="0" marB="0"/>
                </a:tc>
                <a:tc>
                  <a:txBody>
                    <a:bodyPr/>
                    <a:lstStyle/>
                    <a:p>
                      <a:pPr algn="ctr"/>
                      <a:r>
                        <a:rPr lang="it-IT" sz="1400" dirty="0" smtClean="0"/>
                        <a:t>96.8</a:t>
                      </a:r>
                      <a:endParaRPr lang="it-IT" sz="1400" dirty="0"/>
                    </a:p>
                  </a:txBody>
                  <a:tcPr marL="0" marR="0" marT="0" marB="0"/>
                </a:tc>
                <a:tc>
                  <a:txBody>
                    <a:bodyPr/>
                    <a:lstStyle/>
                    <a:p>
                      <a:pPr algn="ctr"/>
                      <a:r>
                        <a:rPr lang="it-IT" sz="1400" dirty="0" smtClean="0"/>
                        <a:t>6</a:t>
                      </a:r>
                      <a:endParaRPr lang="it-IT" sz="1400" dirty="0"/>
                    </a:p>
                  </a:txBody>
                  <a:tcPr marL="0" marR="0" marT="0" marB="0"/>
                </a:tc>
              </a:tr>
              <a:tr h="237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50</a:t>
                      </a:r>
                    </a:p>
                  </a:txBody>
                  <a:tcPr marL="0" marR="0" marT="0" marB="0"/>
                </a:tc>
                <a:tc>
                  <a:txBody>
                    <a:bodyPr/>
                    <a:lstStyle/>
                    <a:p>
                      <a:pPr algn="ctr"/>
                      <a:r>
                        <a:rPr lang="it-IT" sz="1400" dirty="0" smtClean="0"/>
                        <a:t>97.4</a:t>
                      </a:r>
                      <a:endParaRPr lang="it-IT" sz="1400" dirty="0"/>
                    </a:p>
                  </a:txBody>
                  <a:tcPr marL="0" marR="0" marT="0" marB="0"/>
                </a:tc>
                <a:tc>
                  <a:txBody>
                    <a:bodyPr/>
                    <a:lstStyle/>
                    <a:p>
                      <a:pPr algn="ctr"/>
                      <a:r>
                        <a:rPr lang="it-IT" sz="1400" dirty="0" smtClean="0"/>
                        <a:t>5.8</a:t>
                      </a:r>
                      <a:endParaRPr lang="it-IT" sz="1400" dirty="0"/>
                    </a:p>
                  </a:txBody>
                  <a:tcPr marL="0" marR="0" marT="0" marB="0"/>
                </a:tc>
              </a:tr>
              <a:tr h="237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100</a:t>
                      </a:r>
                    </a:p>
                  </a:txBody>
                  <a:tcPr marL="0" marR="0" marT="0" marB="0"/>
                </a:tc>
                <a:tc>
                  <a:txBody>
                    <a:bodyPr/>
                    <a:lstStyle/>
                    <a:p>
                      <a:pPr algn="ctr"/>
                      <a:r>
                        <a:rPr lang="it-IT" sz="1400" dirty="0" smtClean="0"/>
                        <a:t>98.0</a:t>
                      </a:r>
                      <a:endParaRPr lang="it-IT" sz="1400" dirty="0"/>
                    </a:p>
                  </a:txBody>
                  <a:tcPr marL="0" marR="0" marT="0" marB="0"/>
                </a:tc>
                <a:tc>
                  <a:txBody>
                    <a:bodyPr/>
                    <a:lstStyle/>
                    <a:p>
                      <a:pPr algn="ctr"/>
                      <a:r>
                        <a:rPr lang="it-IT" sz="1400" dirty="0" smtClean="0"/>
                        <a:t>5.5</a:t>
                      </a:r>
                      <a:endParaRPr lang="it-IT" sz="1400" dirty="0"/>
                    </a:p>
                  </a:txBody>
                  <a:tcPr marL="0" marR="0" marT="0" marB="0"/>
                </a:tc>
              </a:tr>
              <a:tr h="237067">
                <a:tc>
                  <a:txBody>
                    <a:bodyPr/>
                    <a:lstStyle/>
                    <a:p>
                      <a:pPr algn="ctr"/>
                      <a:r>
                        <a:rPr lang="it-IT" sz="1400" dirty="0" smtClean="0"/>
                        <a:t>160</a:t>
                      </a:r>
                      <a:endParaRPr lang="it-IT" sz="1400" dirty="0"/>
                    </a:p>
                  </a:txBody>
                  <a:tcPr marL="0" marR="0" marT="0" marB="0"/>
                </a:tc>
                <a:tc>
                  <a:txBody>
                    <a:bodyPr/>
                    <a:lstStyle/>
                    <a:p>
                      <a:pPr algn="ctr"/>
                      <a:r>
                        <a:rPr lang="it-IT" sz="1400" dirty="0" smtClean="0"/>
                        <a:t>98.3</a:t>
                      </a:r>
                      <a:endParaRPr lang="it-IT" sz="1400" dirty="0"/>
                    </a:p>
                  </a:txBody>
                  <a:tcPr marL="0" marR="0" marT="0" marB="0"/>
                </a:tc>
                <a:tc>
                  <a:txBody>
                    <a:bodyPr/>
                    <a:lstStyle/>
                    <a:p>
                      <a:pPr algn="ctr"/>
                      <a:r>
                        <a:rPr lang="it-IT" sz="1400" dirty="0" smtClean="0"/>
                        <a:t>5.1</a:t>
                      </a:r>
                      <a:endParaRPr lang="it-IT" sz="1400" dirty="0"/>
                    </a:p>
                  </a:txBody>
                  <a:tcPr marL="0" marR="0" marT="0" marB="0"/>
                </a:tc>
              </a:tr>
              <a:tr h="237067">
                <a:tc>
                  <a:txBody>
                    <a:bodyPr/>
                    <a:lstStyle/>
                    <a:p>
                      <a:pPr algn="ctr"/>
                      <a:r>
                        <a:rPr lang="it-IT" sz="1400" dirty="0" smtClean="0"/>
                        <a:t>250</a:t>
                      </a:r>
                      <a:endParaRPr lang="it-IT" sz="1400" dirty="0"/>
                    </a:p>
                  </a:txBody>
                  <a:tcPr marL="0" marR="0" marT="0" marB="0"/>
                </a:tc>
                <a:tc>
                  <a:txBody>
                    <a:bodyPr/>
                    <a:lstStyle/>
                    <a:p>
                      <a:pPr algn="ctr"/>
                      <a:r>
                        <a:rPr lang="it-IT" sz="1400" dirty="0" smtClean="0"/>
                        <a:t>98.5</a:t>
                      </a:r>
                      <a:endParaRPr lang="it-IT" sz="1400" dirty="0"/>
                    </a:p>
                  </a:txBody>
                  <a:tcPr marL="0" marR="0" marT="0" marB="0"/>
                </a:tc>
                <a:tc>
                  <a:txBody>
                    <a:bodyPr/>
                    <a:lstStyle/>
                    <a:p>
                      <a:pPr algn="ctr"/>
                      <a:r>
                        <a:rPr lang="it-IT" sz="1400" dirty="0" smtClean="0"/>
                        <a:t>5</a:t>
                      </a:r>
                      <a:endParaRPr lang="it-IT" sz="1400" dirty="0"/>
                    </a:p>
                  </a:txBody>
                  <a:tcPr marL="0" marR="0" marT="0" marB="0"/>
                </a:tc>
              </a:tr>
              <a:tr h="237067">
                <a:tc>
                  <a:txBody>
                    <a:bodyPr/>
                    <a:lstStyle/>
                    <a:p>
                      <a:pPr algn="ctr"/>
                      <a:r>
                        <a:rPr lang="it-IT" sz="1400" dirty="0" smtClean="0"/>
                        <a:t>400</a:t>
                      </a:r>
                      <a:endParaRPr lang="it-IT" sz="1400" dirty="0"/>
                    </a:p>
                  </a:txBody>
                  <a:tcPr marL="0" marR="0" marT="0" marB="0"/>
                </a:tc>
                <a:tc>
                  <a:txBody>
                    <a:bodyPr/>
                    <a:lstStyle/>
                    <a:p>
                      <a:pPr algn="ctr"/>
                      <a:r>
                        <a:rPr lang="it-IT" sz="1400" dirty="0" smtClean="0"/>
                        <a:t>98.6</a:t>
                      </a:r>
                      <a:endParaRPr lang="it-IT" sz="1400" dirty="0"/>
                    </a:p>
                  </a:txBody>
                  <a:tcPr marL="0" marR="0" marT="0" marB="0"/>
                </a:tc>
                <a:tc>
                  <a:txBody>
                    <a:bodyPr/>
                    <a:lstStyle/>
                    <a:p>
                      <a:pPr algn="ctr"/>
                      <a:r>
                        <a:rPr lang="it-IT" sz="1400" dirty="0" smtClean="0"/>
                        <a:t>5</a:t>
                      </a:r>
                      <a:endParaRPr lang="it-IT" sz="1400" dirty="0"/>
                    </a:p>
                  </a:txBody>
                  <a:tcPr marL="0" marR="0" marT="0" marB="0"/>
                </a:tc>
              </a:tr>
              <a:tr h="237067">
                <a:tc>
                  <a:txBody>
                    <a:bodyPr/>
                    <a:lstStyle/>
                    <a:p>
                      <a:pPr algn="ctr"/>
                      <a:r>
                        <a:rPr lang="it-IT" sz="1400" dirty="0" smtClean="0"/>
                        <a:t>630</a:t>
                      </a:r>
                      <a:endParaRPr lang="it-IT" sz="1400" dirty="0"/>
                    </a:p>
                  </a:txBody>
                  <a:tcPr marL="0" marR="0" marT="0" marB="0"/>
                </a:tc>
                <a:tc>
                  <a:txBody>
                    <a:bodyPr/>
                    <a:lstStyle/>
                    <a:p>
                      <a:pPr algn="ctr"/>
                      <a:r>
                        <a:rPr lang="it-IT" sz="1400" dirty="0" smtClean="0"/>
                        <a:t>98.8</a:t>
                      </a:r>
                      <a:endParaRPr lang="it-IT" sz="1400" dirty="0"/>
                    </a:p>
                  </a:txBody>
                  <a:tcPr marL="0" marR="0" marT="0" marB="0"/>
                </a:tc>
                <a:tc>
                  <a:txBody>
                    <a:bodyPr/>
                    <a:lstStyle/>
                    <a:p>
                      <a:pPr algn="ctr"/>
                      <a:r>
                        <a:rPr lang="it-IT" sz="1400" dirty="0" smtClean="0"/>
                        <a:t>5</a:t>
                      </a:r>
                      <a:endParaRPr lang="it-IT" sz="1400" dirty="0"/>
                    </a:p>
                  </a:txBody>
                  <a:tcPr marL="0" marR="0" marT="0" marB="0"/>
                </a:tc>
              </a:tr>
            </a:tbl>
          </a:graphicData>
        </a:graphic>
      </p:graphicFrame>
      <p:sp>
        <p:nvSpPr>
          <p:cNvPr id="8" name="Rettangolo 7"/>
          <p:cNvSpPr/>
          <p:nvPr/>
        </p:nvSpPr>
        <p:spPr>
          <a:xfrm>
            <a:off x="0" y="3352800"/>
            <a:ext cx="9144000" cy="646331"/>
          </a:xfrm>
          <a:prstGeom prst="rect">
            <a:avLst/>
          </a:prstGeom>
        </p:spPr>
        <p:txBody>
          <a:bodyPr wrap="square">
            <a:spAutoFit/>
          </a:bodyPr>
          <a:lstStyle/>
          <a:p>
            <a:pPr algn="ctr"/>
            <a:r>
              <a:rPr lang="it-IT" b="1" dirty="0" smtClean="0"/>
              <a:t>Rendimenti e rapporti </a:t>
            </a:r>
            <a:r>
              <a:rPr lang="it-IT" b="1" dirty="0" err="1" smtClean="0"/>
              <a:t>P</a:t>
            </a:r>
            <a:r>
              <a:rPr lang="it-IT" b="1" baseline="-25000" dirty="0" err="1" smtClean="0"/>
              <a:t>Jn</a:t>
            </a:r>
            <a:r>
              <a:rPr lang="it-IT" b="1" dirty="0" smtClean="0"/>
              <a:t>/</a:t>
            </a:r>
            <a:r>
              <a:rPr lang="it-IT" b="1" dirty="0" err="1" smtClean="0"/>
              <a:t>P</a:t>
            </a:r>
            <a:r>
              <a:rPr lang="it-IT" b="1" baseline="-25000" dirty="0" err="1" smtClean="0"/>
              <a:t>fe</a:t>
            </a:r>
            <a:r>
              <a:rPr lang="it-IT" b="1" dirty="0" smtClean="0"/>
              <a:t> tipici di trasformatori trifase in olio </a:t>
            </a:r>
            <a:r>
              <a:rPr lang="it-IT" b="1" u="sng" dirty="0" smtClean="0"/>
              <a:t>per distribuzione</a:t>
            </a:r>
            <a:r>
              <a:rPr lang="it-IT" b="1" dirty="0" smtClean="0"/>
              <a:t> (capitolato ENEL)</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76200"/>
            <a:ext cx="9144000" cy="369332"/>
          </a:xfrm>
          <a:prstGeom prst="rect">
            <a:avLst/>
          </a:prstGeom>
        </p:spPr>
        <p:txBody>
          <a:bodyPr wrap="square">
            <a:spAutoFit/>
          </a:bodyPr>
          <a:lstStyle/>
          <a:p>
            <a:pPr algn="ctr"/>
            <a:r>
              <a:rPr lang="it-IT" b="1" dirty="0" smtClean="0"/>
              <a:t>Rendimenti e rapporti </a:t>
            </a:r>
            <a:r>
              <a:rPr lang="it-IT" b="1" dirty="0" err="1" smtClean="0"/>
              <a:t>P</a:t>
            </a:r>
            <a:r>
              <a:rPr lang="it-IT" b="1" baseline="-25000" dirty="0" err="1" smtClean="0"/>
              <a:t>Jn</a:t>
            </a:r>
            <a:r>
              <a:rPr lang="it-IT" b="1" dirty="0" smtClean="0"/>
              <a:t>/</a:t>
            </a:r>
            <a:r>
              <a:rPr lang="it-IT" b="1" dirty="0" err="1" smtClean="0"/>
              <a:t>P</a:t>
            </a:r>
            <a:r>
              <a:rPr lang="it-IT" b="1" baseline="-25000" dirty="0" err="1" smtClean="0"/>
              <a:t>fe</a:t>
            </a:r>
            <a:r>
              <a:rPr lang="it-IT" b="1" dirty="0" smtClean="0"/>
              <a:t> tipici di trasformatori trifase in olio</a:t>
            </a:r>
            <a:endParaRPr lang="it-IT" b="1" u="sng" dirty="0" smtClean="0"/>
          </a:p>
        </p:txBody>
      </p:sp>
      <p:pic>
        <p:nvPicPr>
          <p:cNvPr id="304129" name="Picture 1"/>
          <p:cNvPicPr>
            <a:picLocks noChangeAspect="1" noChangeArrowheads="1"/>
          </p:cNvPicPr>
          <p:nvPr/>
        </p:nvPicPr>
        <p:blipFill>
          <a:blip r:embed="rId2" cstate="print"/>
          <a:srcRect/>
          <a:stretch>
            <a:fillRect/>
          </a:stretch>
        </p:blipFill>
        <p:spPr bwMode="auto">
          <a:xfrm>
            <a:off x="1295400" y="676275"/>
            <a:ext cx="6622874" cy="2981325"/>
          </a:xfrm>
          <a:prstGeom prst="rect">
            <a:avLst/>
          </a:prstGeom>
          <a:noFill/>
          <a:ln w="9525">
            <a:noFill/>
            <a:miter lim="800000"/>
            <a:headEnd/>
            <a:tailEnd/>
          </a:ln>
          <a:effectLst/>
        </p:spPr>
      </p:pic>
      <p:pic>
        <p:nvPicPr>
          <p:cNvPr id="304130" name="Picture 2"/>
          <p:cNvPicPr>
            <a:picLocks noChangeAspect="1" noChangeArrowheads="1"/>
          </p:cNvPicPr>
          <p:nvPr/>
        </p:nvPicPr>
        <p:blipFill>
          <a:blip r:embed="rId3" cstate="print"/>
          <a:srcRect/>
          <a:stretch>
            <a:fillRect/>
          </a:stretch>
        </p:blipFill>
        <p:spPr bwMode="auto">
          <a:xfrm>
            <a:off x="1295400" y="3648075"/>
            <a:ext cx="6622874" cy="2981325"/>
          </a:xfrm>
          <a:prstGeom prst="rect">
            <a:avLst/>
          </a:prstGeom>
          <a:noFill/>
          <a:ln w="9525">
            <a:noFill/>
            <a:miter lim="800000"/>
            <a:headEnd/>
            <a:tailEnd/>
          </a:ln>
          <a:effectLst/>
        </p:spPr>
      </p:pic>
      <p:cxnSp>
        <p:nvCxnSpPr>
          <p:cNvPr id="10" name="Connettore 1 9"/>
          <p:cNvCxnSpPr/>
          <p:nvPr/>
        </p:nvCxnSpPr>
        <p:spPr>
          <a:xfrm rot="5400000">
            <a:off x="5143500" y="5143500"/>
            <a:ext cx="685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962400" y="5574268"/>
            <a:ext cx="3619581" cy="369332"/>
          </a:xfrm>
          <a:prstGeom prst="rect">
            <a:avLst/>
          </a:prstGeom>
          <a:noFill/>
        </p:spPr>
        <p:txBody>
          <a:bodyPr wrap="none" rtlCol="0">
            <a:spAutoFit/>
          </a:bodyPr>
          <a:lstStyle/>
          <a:p>
            <a:r>
              <a:rPr lang="it-IT" b="1" dirty="0" smtClean="0">
                <a:solidFill>
                  <a:srgbClr val="0070C0"/>
                </a:solidFill>
              </a:rPr>
              <a:t>Valori medi per trasformatori in olio</a:t>
            </a:r>
            <a:endParaRPr lang="it-IT" b="1" dirty="0">
              <a:solidFill>
                <a:srgbClr val="0070C0"/>
              </a:solidFill>
            </a:endParaRPr>
          </a:p>
        </p:txBody>
      </p:sp>
      <p:sp>
        <p:nvSpPr>
          <p:cNvPr id="12" name="CasellaDiTesto 11"/>
          <p:cNvSpPr txBox="1"/>
          <p:nvPr/>
        </p:nvSpPr>
        <p:spPr>
          <a:xfrm>
            <a:off x="5486400" y="3810000"/>
            <a:ext cx="2743200" cy="646331"/>
          </a:xfrm>
          <a:prstGeom prst="rect">
            <a:avLst/>
          </a:prstGeom>
          <a:noFill/>
        </p:spPr>
        <p:txBody>
          <a:bodyPr wrap="square" rtlCol="0">
            <a:spAutoFit/>
          </a:bodyPr>
          <a:lstStyle/>
          <a:p>
            <a:r>
              <a:rPr lang="it-IT" b="1" dirty="0" smtClean="0">
                <a:solidFill>
                  <a:srgbClr val="C00000"/>
                </a:solidFill>
              </a:rPr>
              <a:t>TRS di distribuzione secondo capitolato ENEL</a:t>
            </a:r>
            <a:endParaRPr lang="it-IT" b="1" dirty="0">
              <a:solidFill>
                <a:srgbClr val="C00000"/>
              </a:solidFill>
            </a:endParaRPr>
          </a:p>
        </p:txBody>
      </p:sp>
      <p:cxnSp>
        <p:nvCxnSpPr>
          <p:cNvPr id="13" name="Connettore 1 12"/>
          <p:cNvCxnSpPr/>
          <p:nvPr/>
        </p:nvCxnSpPr>
        <p:spPr>
          <a:xfrm rot="10800000" flipV="1">
            <a:off x="4267200" y="4038600"/>
            <a:ext cx="1295400" cy="381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981200" y="496669"/>
            <a:ext cx="2743200" cy="646331"/>
          </a:xfrm>
          <a:prstGeom prst="rect">
            <a:avLst/>
          </a:prstGeom>
          <a:noFill/>
        </p:spPr>
        <p:txBody>
          <a:bodyPr wrap="square" rtlCol="0">
            <a:spAutoFit/>
          </a:bodyPr>
          <a:lstStyle/>
          <a:p>
            <a:r>
              <a:rPr lang="it-IT" b="1" dirty="0" smtClean="0">
                <a:solidFill>
                  <a:srgbClr val="C00000"/>
                </a:solidFill>
              </a:rPr>
              <a:t>TRS di distribuzione secondo capitolato ENEL</a:t>
            </a:r>
            <a:endParaRPr lang="it-IT" b="1" dirty="0">
              <a:solidFill>
                <a:srgbClr val="C00000"/>
              </a:solidFill>
            </a:endParaRPr>
          </a:p>
        </p:txBody>
      </p:sp>
      <p:cxnSp>
        <p:nvCxnSpPr>
          <p:cNvPr id="17" name="Connettore 1 16"/>
          <p:cNvCxnSpPr/>
          <p:nvPr/>
        </p:nvCxnSpPr>
        <p:spPr>
          <a:xfrm rot="16200000" flipH="1">
            <a:off x="3200400" y="1143000"/>
            <a:ext cx="533400" cy="381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4038600" y="2438400"/>
            <a:ext cx="3619581" cy="369332"/>
          </a:xfrm>
          <a:prstGeom prst="rect">
            <a:avLst/>
          </a:prstGeom>
          <a:noFill/>
        </p:spPr>
        <p:txBody>
          <a:bodyPr wrap="none" rtlCol="0">
            <a:spAutoFit/>
          </a:bodyPr>
          <a:lstStyle/>
          <a:p>
            <a:r>
              <a:rPr lang="it-IT" b="1" dirty="0" smtClean="0">
                <a:solidFill>
                  <a:srgbClr val="0070C0"/>
                </a:solidFill>
              </a:rPr>
              <a:t>Valori medi per trasformatori in olio</a:t>
            </a:r>
            <a:endParaRPr lang="it-IT" b="1" dirty="0">
              <a:solidFill>
                <a:srgbClr val="0070C0"/>
              </a:solidFill>
            </a:endParaRPr>
          </a:p>
        </p:txBody>
      </p:sp>
      <p:cxnSp>
        <p:nvCxnSpPr>
          <p:cNvPr id="20" name="Connettore 1 19"/>
          <p:cNvCxnSpPr/>
          <p:nvPr/>
        </p:nvCxnSpPr>
        <p:spPr>
          <a:xfrm rot="16200000" flipH="1">
            <a:off x="3771900" y="1790700"/>
            <a:ext cx="8382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590800"/>
            <a:ext cx="8229600" cy="1143000"/>
          </a:xfrm>
        </p:spPr>
        <p:txBody>
          <a:bodyPr>
            <a:normAutofit/>
          </a:bodyPr>
          <a:lstStyle/>
          <a:p>
            <a:r>
              <a:rPr lang="it-IT" dirty="0" smtClean="0"/>
              <a:t>Calcolo degli sforzi elettrodinamici</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9" name="Picture 5"/>
          <p:cNvPicPr>
            <a:picLocks noChangeAspect="1" noChangeArrowheads="1"/>
          </p:cNvPicPr>
          <p:nvPr/>
        </p:nvPicPr>
        <p:blipFill>
          <a:blip r:embed="rId3" cstate="print"/>
          <a:srcRect/>
          <a:stretch>
            <a:fillRect/>
          </a:stretch>
        </p:blipFill>
        <p:spPr bwMode="auto">
          <a:xfrm>
            <a:off x="457200" y="1447800"/>
            <a:ext cx="2447005" cy="2366962"/>
          </a:xfrm>
          <a:prstGeom prst="rect">
            <a:avLst/>
          </a:prstGeom>
          <a:noFill/>
          <a:ln w="9525">
            <a:noFill/>
            <a:miter lim="800000"/>
            <a:headEnd/>
            <a:tailEnd/>
          </a:ln>
          <a:effectLst/>
        </p:spPr>
      </p:pic>
      <p:graphicFrame>
        <p:nvGraphicFramePr>
          <p:cNvPr id="308230" name="Object 9"/>
          <p:cNvGraphicFramePr>
            <a:graphicFrameLocks noChangeAspect="1"/>
          </p:cNvGraphicFramePr>
          <p:nvPr/>
        </p:nvGraphicFramePr>
        <p:xfrm>
          <a:off x="1600200" y="1447800"/>
          <a:ext cx="1379537" cy="488950"/>
        </p:xfrm>
        <a:graphic>
          <a:graphicData uri="http://schemas.openxmlformats.org/presentationml/2006/ole">
            <mc:AlternateContent xmlns:mc="http://schemas.openxmlformats.org/markup-compatibility/2006">
              <mc:Choice xmlns:v="urn:schemas-microsoft-com:vml" Requires="v">
                <p:oleObj spid="_x0000_s308273" name="Equazione" r:id="rId4" imgW="723600" imgH="241200" progId="Equation.3">
                  <p:embed/>
                </p:oleObj>
              </mc:Choice>
              <mc:Fallback>
                <p:oleObj name="Equazione" r:id="rId4" imgW="723600" imgH="2412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47800"/>
                        <a:ext cx="13795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968875" y="3117850"/>
          <a:ext cx="2251075" cy="463550"/>
        </p:xfrm>
        <a:graphic>
          <a:graphicData uri="http://schemas.openxmlformats.org/presentationml/2006/ole">
            <mc:AlternateContent xmlns:mc="http://schemas.openxmlformats.org/markup-compatibility/2006">
              <mc:Choice xmlns:v="urn:schemas-microsoft-com:vml" Requires="v">
                <p:oleObj spid="_x0000_s308274" name="Equazione" r:id="rId6" imgW="1180800" imgH="228600" progId="Equation.3">
                  <p:embed/>
                </p:oleObj>
              </mc:Choice>
              <mc:Fallback>
                <p:oleObj name="Equazione" r:id="rId6" imgW="1180800" imgH="22860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8875" y="3117850"/>
                        <a:ext cx="22510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 name="CasellaDiTesto 10"/>
          <p:cNvSpPr txBox="1"/>
          <p:nvPr/>
        </p:nvSpPr>
        <p:spPr>
          <a:xfrm>
            <a:off x="990600" y="914400"/>
            <a:ext cx="1690463" cy="369332"/>
          </a:xfrm>
          <a:prstGeom prst="rect">
            <a:avLst/>
          </a:prstGeom>
          <a:noFill/>
        </p:spPr>
        <p:txBody>
          <a:bodyPr wrap="none" rtlCol="0">
            <a:spAutoFit/>
          </a:bodyPr>
          <a:lstStyle/>
          <a:p>
            <a:r>
              <a:rPr lang="it-IT" b="1" i="1" u="sng" dirty="0" smtClean="0"/>
              <a:t>Forza di </a:t>
            </a:r>
            <a:r>
              <a:rPr lang="it-IT" b="1" i="1" u="sng" dirty="0" err="1" smtClean="0"/>
              <a:t>Lorentz</a:t>
            </a:r>
            <a:endParaRPr lang="it-IT" b="1" i="1" u="sng" dirty="0"/>
          </a:p>
        </p:txBody>
      </p:sp>
      <p:sp>
        <p:nvSpPr>
          <p:cNvPr id="12" name="CasellaDiTesto 11"/>
          <p:cNvSpPr txBox="1"/>
          <p:nvPr/>
        </p:nvSpPr>
        <p:spPr>
          <a:xfrm>
            <a:off x="3657600" y="685800"/>
            <a:ext cx="4953000" cy="2554545"/>
          </a:xfrm>
          <a:prstGeom prst="rect">
            <a:avLst/>
          </a:prstGeom>
          <a:noFill/>
        </p:spPr>
        <p:txBody>
          <a:bodyPr wrap="square" rtlCol="0">
            <a:spAutoFit/>
          </a:bodyPr>
          <a:lstStyle/>
          <a:p>
            <a:r>
              <a:rPr lang="it-IT" sz="2000" dirty="0" smtClean="0"/>
              <a:t>In una spira di diametro </a:t>
            </a:r>
            <a:r>
              <a:rPr lang="it-IT" sz="2000" dirty="0" err="1" smtClean="0"/>
              <a:t>D</a:t>
            </a:r>
            <a:r>
              <a:rPr lang="it-IT" sz="2000" baseline="-25000" dirty="0" err="1" smtClean="0"/>
              <a:t>spira</a:t>
            </a:r>
            <a:r>
              <a:rPr lang="it-IT" sz="2000" dirty="0" smtClean="0"/>
              <a:t> percorsa da corrente </a:t>
            </a:r>
            <a:r>
              <a:rPr lang="it-IT" sz="2000" i="1" dirty="0" smtClean="0"/>
              <a:t>i</a:t>
            </a:r>
            <a:r>
              <a:rPr lang="it-IT" sz="2000" dirty="0" smtClean="0"/>
              <a:t> immersa in un campo H ortogonale al suo piano, si sviluppa su ogni punto della spira una forza radiale, centripeta o centrifuga secondo i versi di campo e corrente (regola della mano destra). La forza totale (di espansione o contrazione) agente sulla spira vale:</a:t>
            </a:r>
            <a:endParaRPr lang="it-IT" sz="2000" dirty="0"/>
          </a:p>
        </p:txBody>
      </p:sp>
      <p:sp>
        <p:nvSpPr>
          <p:cNvPr id="13" name="CasellaDiTesto 12"/>
          <p:cNvSpPr txBox="1"/>
          <p:nvPr/>
        </p:nvSpPr>
        <p:spPr>
          <a:xfrm>
            <a:off x="76200" y="152400"/>
            <a:ext cx="8991600" cy="400110"/>
          </a:xfrm>
          <a:prstGeom prst="rect">
            <a:avLst/>
          </a:prstGeom>
          <a:noFill/>
        </p:spPr>
        <p:txBody>
          <a:bodyPr wrap="square" rtlCol="0">
            <a:spAutoFit/>
          </a:bodyPr>
          <a:lstStyle/>
          <a:p>
            <a:pPr algn="ctr"/>
            <a:r>
              <a:rPr lang="it-IT" sz="2000" b="1" dirty="0" smtClean="0"/>
              <a:t>FONDAMENTI FISICI</a:t>
            </a:r>
            <a:endParaRPr lang="it-IT" sz="2000" b="1" dirty="0"/>
          </a:p>
        </p:txBody>
      </p:sp>
      <p:sp>
        <p:nvSpPr>
          <p:cNvPr id="9" name="CasellaDiTesto 8"/>
          <p:cNvSpPr txBox="1"/>
          <p:nvPr/>
        </p:nvSpPr>
        <p:spPr>
          <a:xfrm>
            <a:off x="457200" y="4572000"/>
            <a:ext cx="3581400" cy="1754326"/>
          </a:xfrm>
          <a:prstGeom prst="rect">
            <a:avLst/>
          </a:prstGeom>
          <a:noFill/>
        </p:spPr>
        <p:txBody>
          <a:bodyPr wrap="square" rtlCol="0">
            <a:spAutoFit/>
          </a:bodyPr>
          <a:lstStyle/>
          <a:p>
            <a:pPr algn="r"/>
            <a:r>
              <a:rPr lang="it-IT" b="1" dirty="0" smtClean="0"/>
              <a:t>Questo è il caso di trasformatore con avvolgimento concentrico, dove, come si è visto, le linee del campo disperso sono parallele alla colonna e quindi ortogonali al piano di ogni spira.</a:t>
            </a:r>
            <a:endParaRPr lang="it-IT" b="1" dirty="0"/>
          </a:p>
        </p:txBody>
      </p:sp>
      <p:sp>
        <p:nvSpPr>
          <p:cNvPr id="14" name="Rettangolo 13"/>
          <p:cNvSpPr/>
          <p:nvPr/>
        </p:nvSpPr>
        <p:spPr>
          <a:xfrm>
            <a:off x="304800" y="838200"/>
            <a:ext cx="2971800"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8233" name="Picture 9"/>
          <p:cNvPicPr>
            <a:picLocks noChangeAspect="1" noChangeArrowheads="1"/>
          </p:cNvPicPr>
          <p:nvPr/>
        </p:nvPicPr>
        <p:blipFill>
          <a:blip r:embed="rId8" cstate="print"/>
          <a:srcRect/>
          <a:stretch>
            <a:fillRect/>
          </a:stretch>
        </p:blipFill>
        <p:spPr bwMode="auto">
          <a:xfrm>
            <a:off x="4267200" y="3733799"/>
            <a:ext cx="4617843" cy="312921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3" name="Picture 3"/>
          <p:cNvPicPr>
            <a:picLocks noChangeAspect="1" noChangeArrowheads="1"/>
          </p:cNvPicPr>
          <p:nvPr/>
        </p:nvPicPr>
        <p:blipFill>
          <a:blip r:embed="rId2" cstate="print"/>
          <a:srcRect/>
          <a:stretch>
            <a:fillRect/>
          </a:stretch>
        </p:blipFill>
        <p:spPr bwMode="auto">
          <a:xfrm>
            <a:off x="2965780" y="2590800"/>
            <a:ext cx="5132796" cy="3429000"/>
          </a:xfrm>
          <a:prstGeom prst="rect">
            <a:avLst/>
          </a:prstGeom>
          <a:noFill/>
          <a:ln w="9525">
            <a:noFill/>
            <a:miter lim="800000"/>
            <a:headEnd/>
            <a:tailEnd/>
          </a:ln>
          <a:effectLst/>
        </p:spPr>
      </p:pic>
      <p:sp>
        <p:nvSpPr>
          <p:cNvPr id="6" name="CasellaDiTesto 5"/>
          <p:cNvSpPr txBox="1"/>
          <p:nvPr/>
        </p:nvSpPr>
        <p:spPr>
          <a:xfrm>
            <a:off x="2971800" y="533400"/>
            <a:ext cx="5867400" cy="1477328"/>
          </a:xfrm>
          <a:prstGeom prst="rect">
            <a:avLst/>
          </a:prstGeom>
          <a:noFill/>
        </p:spPr>
        <p:txBody>
          <a:bodyPr wrap="square" rtlCol="0">
            <a:spAutoFit/>
          </a:bodyPr>
          <a:lstStyle/>
          <a:p>
            <a:r>
              <a:rPr lang="it-IT" b="1" dirty="0" smtClean="0"/>
              <a:t>Nel caso di avvolgimento a bobine alternate, il campo disperso è, come visto, prevalentemente ortogonale alla colonna e quindi contenuto nel piano della spira. La forza agente sulla spira risulterà quindi in direzione assiale, cioè tale da spingere la spira verso l’alto o verso il basso.</a:t>
            </a:r>
            <a:endParaRPr lang="it-IT" b="1" dirty="0"/>
          </a:p>
        </p:txBody>
      </p:sp>
      <p:pic>
        <p:nvPicPr>
          <p:cNvPr id="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26" y="914400"/>
            <a:ext cx="204123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2" name="Picture 4"/>
          <p:cNvPicPr>
            <a:picLocks noChangeAspect="1" noChangeArrowheads="1"/>
          </p:cNvPicPr>
          <p:nvPr/>
        </p:nvPicPr>
        <p:blipFill>
          <a:blip r:embed="rId3" cstate="print"/>
          <a:srcRect/>
          <a:stretch>
            <a:fillRect/>
          </a:stretch>
        </p:blipFill>
        <p:spPr bwMode="auto">
          <a:xfrm>
            <a:off x="2540000" y="1026749"/>
            <a:ext cx="6604000" cy="5526451"/>
          </a:xfrm>
          <a:prstGeom prst="rect">
            <a:avLst/>
          </a:prstGeom>
          <a:noFill/>
          <a:ln w="9525">
            <a:noFill/>
            <a:miter lim="800000"/>
            <a:headEnd/>
            <a:tailEnd/>
          </a:ln>
          <a:effectLst/>
        </p:spPr>
      </p:pic>
      <p:sp>
        <p:nvSpPr>
          <p:cNvPr id="7" name="Rettangolo 6"/>
          <p:cNvSpPr/>
          <p:nvPr/>
        </p:nvSpPr>
        <p:spPr>
          <a:xfrm>
            <a:off x="0" y="457200"/>
            <a:ext cx="9144000" cy="646331"/>
          </a:xfrm>
          <a:prstGeom prst="rect">
            <a:avLst/>
          </a:prstGeom>
        </p:spPr>
        <p:txBody>
          <a:bodyPr wrap="square">
            <a:spAutoFit/>
          </a:bodyPr>
          <a:lstStyle/>
          <a:p>
            <a:r>
              <a:rPr lang="it-IT" dirty="0" smtClean="0"/>
              <a:t>Ogni spira di BT, avente diametro medio D</a:t>
            </a:r>
            <a:r>
              <a:rPr lang="it-IT" baseline="-25000" dirty="0" smtClean="0"/>
              <a:t>m1</a:t>
            </a:r>
            <a:r>
              <a:rPr lang="it-IT" dirty="0" smtClean="0"/>
              <a:t> e percorsa da i</a:t>
            </a:r>
            <a:r>
              <a:rPr lang="it-IT" baseline="-25000" dirty="0" smtClean="0"/>
              <a:t>1</a:t>
            </a:r>
            <a:r>
              <a:rPr lang="it-IT" dirty="0" smtClean="0"/>
              <a:t>, sente un campo disperso medio pari a N</a:t>
            </a:r>
            <a:r>
              <a:rPr lang="it-IT" baseline="-25000" dirty="0" smtClean="0"/>
              <a:t>1</a:t>
            </a:r>
            <a:r>
              <a:rPr lang="it-IT" dirty="0" smtClean="0"/>
              <a:t>i</a:t>
            </a:r>
            <a:r>
              <a:rPr lang="it-IT" baseline="-25000" dirty="0" smtClean="0"/>
              <a:t>1</a:t>
            </a:r>
            <a:r>
              <a:rPr lang="it-IT" dirty="0" smtClean="0"/>
              <a:t>/(2h) e quindi su di essa agisce una forza media pari a:</a:t>
            </a:r>
          </a:p>
        </p:txBody>
      </p:sp>
      <p:graphicFrame>
        <p:nvGraphicFramePr>
          <p:cNvPr id="309253" name="Object 9"/>
          <p:cNvGraphicFramePr>
            <a:graphicFrameLocks noChangeAspect="1"/>
          </p:cNvGraphicFramePr>
          <p:nvPr/>
        </p:nvGraphicFramePr>
        <p:xfrm>
          <a:off x="152400" y="1092685"/>
          <a:ext cx="2133600" cy="659915"/>
        </p:xfrm>
        <a:graphic>
          <a:graphicData uri="http://schemas.openxmlformats.org/presentationml/2006/ole">
            <mc:AlternateContent xmlns:mc="http://schemas.openxmlformats.org/markup-compatibility/2006">
              <mc:Choice xmlns:v="urn:schemas-microsoft-com:vml" Requires="v">
                <p:oleObj spid="_x0000_s309295" name="Equazione" r:id="rId4" imgW="1396800" imgH="406080" progId="Equation.3">
                  <p:embed/>
                </p:oleObj>
              </mc:Choice>
              <mc:Fallback>
                <p:oleObj name="Equazione" r:id="rId4" imgW="1396800" imgH="4060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92685"/>
                        <a:ext cx="2133600"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Rettangolo 8"/>
          <p:cNvSpPr/>
          <p:nvPr/>
        </p:nvSpPr>
        <p:spPr>
          <a:xfrm>
            <a:off x="0" y="1905000"/>
            <a:ext cx="3352800" cy="646331"/>
          </a:xfrm>
          <a:prstGeom prst="rect">
            <a:avLst/>
          </a:prstGeom>
        </p:spPr>
        <p:txBody>
          <a:bodyPr wrap="square">
            <a:spAutoFit/>
          </a:bodyPr>
          <a:lstStyle/>
          <a:p>
            <a:r>
              <a:rPr lang="it-IT" dirty="0" smtClean="0"/>
              <a:t>Quindi sulle N</a:t>
            </a:r>
            <a:r>
              <a:rPr lang="it-IT" baseline="-25000" dirty="0" smtClean="0"/>
              <a:t>1</a:t>
            </a:r>
            <a:r>
              <a:rPr lang="it-IT" dirty="0" smtClean="0"/>
              <a:t> spire agisce una forza totale di:</a:t>
            </a:r>
          </a:p>
        </p:txBody>
      </p:sp>
      <p:graphicFrame>
        <p:nvGraphicFramePr>
          <p:cNvPr id="10" name="Object 9"/>
          <p:cNvGraphicFramePr>
            <a:graphicFrameLocks noChangeAspect="1"/>
          </p:cNvGraphicFramePr>
          <p:nvPr/>
        </p:nvGraphicFramePr>
        <p:xfrm>
          <a:off x="152400" y="2590800"/>
          <a:ext cx="2405063" cy="1279525"/>
        </p:xfrm>
        <a:graphic>
          <a:graphicData uri="http://schemas.openxmlformats.org/presentationml/2006/ole">
            <mc:AlternateContent xmlns:mc="http://schemas.openxmlformats.org/markup-compatibility/2006">
              <mc:Choice xmlns:v="urn:schemas-microsoft-com:vml" Requires="v">
                <p:oleObj spid="_x0000_s309296" name="Equazione" r:id="rId6" imgW="1574640" imgH="787320" progId="Equation.3">
                  <p:embed/>
                </p:oleObj>
              </mc:Choice>
              <mc:Fallback>
                <p:oleObj name="Equazione" r:id="rId6" imgW="1574640" imgH="78732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590800"/>
                        <a:ext cx="24050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 name="Rettangolo 10"/>
          <p:cNvSpPr/>
          <p:nvPr/>
        </p:nvSpPr>
        <p:spPr>
          <a:xfrm>
            <a:off x="0" y="3962400"/>
            <a:ext cx="3352800" cy="2862322"/>
          </a:xfrm>
          <a:prstGeom prst="rect">
            <a:avLst/>
          </a:prstGeom>
        </p:spPr>
        <p:txBody>
          <a:bodyPr wrap="square">
            <a:spAutoFit/>
          </a:bodyPr>
          <a:lstStyle/>
          <a:p>
            <a:r>
              <a:rPr lang="it-IT" dirty="0" smtClean="0"/>
              <a:t>Tale forza è sempre tendente a comprimere l’avvolgimento sulla colonna, indipendentemente dal verso di i</a:t>
            </a:r>
            <a:r>
              <a:rPr lang="it-IT" baseline="-25000" dirty="0" smtClean="0"/>
              <a:t>1</a:t>
            </a:r>
            <a:r>
              <a:rPr lang="it-IT" dirty="0" smtClean="0"/>
              <a:t>(basta applicare la regola della mano destra a figura); inoltre essendo i</a:t>
            </a:r>
            <a:r>
              <a:rPr lang="it-IT" baseline="-25000" dirty="0" smtClean="0"/>
              <a:t>1</a:t>
            </a:r>
            <a:r>
              <a:rPr lang="it-IT" dirty="0" smtClean="0"/>
              <a:t> sinusoidale nel tempo e in fase con il campo disperso H, risulta che l’intensità di F oscilla tra 0 e un valore massimo</a:t>
            </a:r>
          </a:p>
        </p:txBody>
      </p:sp>
      <p:sp>
        <p:nvSpPr>
          <p:cNvPr id="12" name="Rettangolo 11"/>
          <p:cNvSpPr/>
          <p:nvPr/>
        </p:nvSpPr>
        <p:spPr>
          <a:xfrm>
            <a:off x="0" y="0"/>
            <a:ext cx="9144000" cy="369332"/>
          </a:xfrm>
          <a:prstGeom prst="rect">
            <a:avLst/>
          </a:prstGeom>
        </p:spPr>
        <p:txBody>
          <a:bodyPr wrap="square">
            <a:spAutoFit/>
          </a:bodyPr>
          <a:lstStyle/>
          <a:p>
            <a:pPr algn="ctr"/>
            <a:r>
              <a:rPr lang="it-IT" b="1" dirty="0" smtClean="0"/>
              <a:t>CASO </a:t>
            </a:r>
            <a:r>
              <a:rPr lang="it-IT" b="1" dirty="0" err="1" smtClean="0"/>
              <a:t>DI</a:t>
            </a:r>
            <a:r>
              <a:rPr lang="it-IT" b="1" dirty="0" smtClean="0"/>
              <a:t> TRASFORMATORE AD AVVOLGIMENTO CONCENTRICO SEMPLICE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928695982"/>
              </p:ext>
            </p:extLst>
          </p:nvPr>
        </p:nvGraphicFramePr>
        <p:xfrm>
          <a:off x="5930900" y="3733800"/>
          <a:ext cx="1549400" cy="877888"/>
        </p:xfrm>
        <a:graphic>
          <a:graphicData uri="http://schemas.openxmlformats.org/presentationml/2006/ole">
            <mc:AlternateContent xmlns:mc="http://schemas.openxmlformats.org/markup-compatibility/2006">
              <mc:Choice xmlns:v="urn:schemas-microsoft-com:vml" Requires="v">
                <p:oleObj spid="_x0000_s360541" name="Equation" r:id="rId3" imgW="736560" imgH="419040" progId="Equation.3">
                  <p:embed/>
                </p:oleObj>
              </mc:Choice>
              <mc:Fallback>
                <p:oleObj name="Equation" r:id="rId3" imgW="736560" imgH="419040" progId="Equation.3">
                  <p:embed/>
                  <p:pic>
                    <p:nvPicPr>
                      <p:cNvPr id="0" name="Object 7"/>
                      <p:cNvPicPr>
                        <a:picLocks noChangeAspect="1" noChangeArrowheads="1"/>
                      </p:cNvPicPr>
                      <p:nvPr/>
                    </p:nvPicPr>
                    <p:blipFill>
                      <a:blip r:embed="rId4"/>
                      <a:srcRect/>
                      <a:stretch>
                        <a:fillRect/>
                      </a:stretch>
                    </p:blipFill>
                    <p:spPr bwMode="auto">
                      <a:xfrm>
                        <a:off x="5930900" y="3733800"/>
                        <a:ext cx="1549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44408869"/>
              </p:ext>
            </p:extLst>
          </p:nvPr>
        </p:nvGraphicFramePr>
        <p:xfrm>
          <a:off x="5486400" y="723900"/>
          <a:ext cx="2108200" cy="852488"/>
        </p:xfrm>
        <a:graphic>
          <a:graphicData uri="http://schemas.openxmlformats.org/presentationml/2006/ole">
            <mc:AlternateContent xmlns:mc="http://schemas.openxmlformats.org/markup-compatibility/2006">
              <mc:Choice xmlns:v="urn:schemas-microsoft-com:vml" Requires="v">
                <p:oleObj spid="_x0000_s360542" name="Equation" r:id="rId5" imgW="1002960" imgH="406080" progId="Equation.3">
                  <p:embed/>
                </p:oleObj>
              </mc:Choice>
              <mc:Fallback>
                <p:oleObj name="Equation" r:id="rId5" imgW="1002960" imgH="4060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723900"/>
                        <a:ext cx="21082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8066634"/>
              </p:ext>
            </p:extLst>
          </p:nvPr>
        </p:nvGraphicFramePr>
        <p:xfrm>
          <a:off x="5313363" y="1714500"/>
          <a:ext cx="2454275" cy="852488"/>
        </p:xfrm>
        <a:graphic>
          <a:graphicData uri="http://schemas.openxmlformats.org/presentationml/2006/ole">
            <mc:AlternateContent xmlns:mc="http://schemas.openxmlformats.org/markup-compatibility/2006">
              <mc:Choice xmlns:v="urn:schemas-microsoft-com:vml" Requires="v">
                <p:oleObj spid="_x0000_s360543" name="Equation" r:id="rId7" imgW="1168200" imgH="406080" progId="Equation.3">
                  <p:embed/>
                </p:oleObj>
              </mc:Choice>
              <mc:Fallback>
                <p:oleObj name="Equation" r:id="rId7" imgW="1168200" imgH="406080" progId="Equation.3">
                  <p:embed/>
                  <p:pic>
                    <p:nvPicPr>
                      <p:cNvPr id="0" name="Object 5"/>
                      <p:cNvPicPr>
                        <a:picLocks noChangeAspect="1" noChangeArrowheads="1"/>
                      </p:cNvPicPr>
                      <p:nvPr/>
                    </p:nvPicPr>
                    <p:blipFill>
                      <a:blip r:embed="rId8"/>
                      <a:srcRect/>
                      <a:stretch>
                        <a:fillRect/>
                      </a:stretch>
                    </p:blipFill>
                    <p:spPr bwMode="auto">
                      <a:xfrm>
                        <a:off x="5313363" y="1714500"/>
                        <a:ext cx="24542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88277988"/>
              </p:ext>
            </p:extLst>
          </p:nvPr>
        </p:nvGraphicFramePr>
        <p:xfrm>
          <a:off x="5299075" y="2628900"/>
          <a:ext cx="2455863" cy="852488"/>
        </p:xfrm>
        <a:graphic>
          <a:graphicData uri="http://schemas.openxmlformats.org/presentationml/2006/ole">
            <mc:AlternateContent xmlns:mc="http://schemas.openxmlformats.org/markup-compatibility/2006">
              <mc:Choice xmlns:v="urn:schemas-microsoft-com:vml" Requires="v">
                <p:oleObj spid="_x0000_s360544" name="Equation" r:id="rId9" imgW="1168200" imgH="406080" progId="Equation.3">
                  <p:embed/>
                </p:oleObj>
              </mc:Choice>
              <mc:Fallback>
                <p:oleObj name="Equation" r:id="rId9" imgW="1168200" imgH="406080" progId="Equation.3">
                  <p:embed/>
                  <p:pic>
                    <p:nvPicPr>
                      <p:cNvPr id="0" name="Object 6"/>
                      <p:cNvPicPr>
                        <a:picLocks noChangeAspect="1" noChangeArrowheads="1"/>
                      </p:cNvPicPr>
                      <p:nvPr/>
                    </p:nvPicPr>
                    <p:blipFill>
                      <a:blip r:embed="rId10"/>
                      <a:srcRect/>
                      <a:stretch>
                        <a:fillRect/>
                      </a:stretch>
                    </p:blipFill>
                    <p:spPr bwMode="auto">
                      <a:xfrm>
                        <a:off x="5299075" y="2628900"/>
                        <a:ext cx="245586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84642933"/>
              </p:ext>
            </p:extLst>
          </p:nvPr>
        </p:nvGraphicFramePr>
        <p:xfrm>
          <a:off x="5943600" y="4724400"/>
          <a:ext cx="1547812" cy="877888"/>
        </p:xfrm>
        <a:graphic>
          <a:graphicData uri="http://schemas.openxmlformats.org/presentationml/2006/ole">
            <mc:AlternateContent xmlns:mc="http://schemas.openxmlformats.org/markup-compatibility/2006">
              <mc:Choice xmlns:v="urn:schemas-microsoft-com:vml" Requires="v">
                <p:oleObj spid="_x0000_s360545" name="Equation" r:id="rId11" imgW="736560" imgH="419040" progId="Equation.3">
                  <p:embed/>
                </p:oleObj>
              </mc:Choice>
              <mc:Fallback>
                <p:oleObj name="Equation" r:id="rId11" imgW="736560" imgH="419040" progId="Equation.3">
                  <p:embed/>
                  <p:pic>
                    <p:nvPicPr>
                      <p:cNvPr id="0" name="Object 10"/>
                      <p:cNvPicPr>
                        <a:picLocks noChangeAspect="1" noChangeArrowheads="1"/>
                      </p:cNvPicPr>
                      <p:nvPr/>
                    </p:nvPicPr>
                    <p:blipFill>
                      <a:blip r:embed="rId12"/>
                      <a:srcRect/>
                      <a:stretch>
                        <a:fillRect/>
                      </a:stretch>
                    </p:blipFill>
                    <p:spPr bwMode="auto">
                      <a:xfrm>
                        <a:off x="5943600" y="4724400"/>
                        <a:ext cx="15478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0470"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351" y="266700"/>
            <a:ext cx="5138292"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sellaDiTesto 4"/>
          <p:cNvSpPr txBox="1"/>
          <p:nvPr/>
        </p:nvSpPr>
        <p:spPr>
          <a:xfrm>
            <a:off x="0" y="0"/>
            <a:ext cx="9144000" cy="338554"/>
          </a:xfrm>
          <a:prstGeom prst="rect">
            <a:avLst/>
          </a:prstGeom>
          <a:noFill/>
        </p:spPr>
        <p:txBody>
          <a:bodyPr wrap="square" tIns="0" bIns="0" rtlCol="0">
            <a:spAutoFit/>
          </a:bodyPr>
          <a:lstStyle/>
          <a:p>
            <a:pPr algn="ctr"/>
            <a:r>
              <a:rPr lang="it-IT" sz="2200" b="1" i="1" dirty="0" smtClean="0"/>
              <a:t>Caso di trasformatore trifase a colonne</a:t>
            </a:r>
            <a:endParaRPr lang="it-IT" sz="2200" b="1" i="1" u="sng"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1721477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0274" name="Object 9"/>
          <p:cNvGraphicFramePr>
            <a:graphicFrameLocks noChangeAspect="1"/>
          </p:cNvGraphicFramePr>
          <p:nvPr/>
        </p:nvGraphicFramePr>
        <p:xfrm>
          <a:off x="304800" y="228600"/>
          <a:ext cx="2735263" cy="598488"/>
        </p:xfrm>
        <a:graphic>
          <a:graphicData uri="http://schemas.openxmlformats.org/presentationml/2006/ole">
            <mc:AlternateContent xmlns:mc="http://schemas.openxmlformats.org/markup-compatibility/2006">
              <mc:Choice xmlns:v="urn:schemas-microsoft-com:vml" Requires="v">
                <p:oleObj spid="_x0000_s310358" name="Equazione" r:id="rId3" imgW="1790640" imgH="368280" progId="Equation.3">
                  <p:embed/>
                </p:oleObj>
              </mc:Choice>
              <mc:Fallback>
                <p:oleObj name="Equazione" r:id="rId3" imgW="1790640" imgH="36828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73526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Rettangolo 4"/>
          <p:cNvSpPr/>
          <p:nvPr/>
        </p:nvSpPr>
        <p:spPr>
          <a:xfrm>
            <a:off x="0" y="990600"/>
            <a:ext cx="9144000" cy="369332"/>
          </a:xfrm>
          <a:prstGeom prst="rect">
            <a:avLst/>
          </a:prstGeom>
        </p:spPr>
        <p:txBody>
          <a:bodyPr wrap="square">
            <a:spAutoFit/>
          </a:bodyPr>
          <a:lstStyle/>
          <a:p>
            <a:r>
              <a:rPr lang="it-IT" dirty="0" smtClean="0"/>
              <a:t>dove, in condizioni di funzionamento normale, i</a:t>
            </a:r>
            <a:r>
              <a:rPr lang="it-IT" baseline="-25000" dirty="0" smtClean="0"/>
              <a:t>1max</a:t>
            </a:r>
            <a:r>
              <a:rPr lang="it-IT" dirty="0" smtClean="0"/>
              <a:t> è pari a:</a:t>
            </a:r>
          </a:p>
        </p:txBody>
      </p:sp>
      <p:sp>
        <p:nvSpPr>
          <p:cNvPr id="6" name="Rettangolo 5"/>
          <p:cNvSpPr/>
          <p:nvPr/>
        </p:nvSpPr>
        <p:spPr>
          <a:xfrm>
            <a:off x="4648200" y="457200"/>
            <a:ext cx="442750" cy="369332"/>
          </a:xfrm>
          <a:prstGeom prst="rect">
            <a:avLst/>
          </a:prstGeom>
        </p:spPr>
        <p:txBody>
          <a:bodyPr wrap="none">
            <a:spAutoFit/>
          </a:bodyPr>
          <a:lstStyle/>
          <a:p>
            <a:r>
              <a:rPr lang="it-IT" dirty="0" smtClean="0"/>
              <a:t>(1)</a:t>
            </a:r>
            <a:endParaRPr lang="it-IT" dirty="0"/>
          </a:p>
        </p:txBody>
      </p:sp>
      <p:sp>
        <p:nvSpPr>
          <p:cNvPr id="7" name="Rettangolo 6"/>
          <p:cNvSpPr/>
          <p:nvPr/>
        </p:nvSpPr>
        <p:spPr>
          <a:xfrm>
            <a:off x="0" y="2819400"/>
            <a:ext cx="9144000" cy="369332"/>
          </a:xfrm>
          <a:prstGeom prst="rect">
            <a:avLst/>
          </a:prstGeom>
        </p:spPr>
        <p:txBody>
          <a:bodyPr wrap="square">
            <a:spAutoFit/>
          </a:bodyPr>
          <a:lstStyle/>
          <a:p>
            <a:r>
              <a:rPr lang="it-IT" dirty="0" smtClean="0"/>
              <a:t>Facendo una media tra la forza totale agente sui due avvolgimenti (BT e AT) si ottiene:</a:t>
            </a:r>
          </a:p>
        </p:txBody>
      </p:sp>
      <p:graphicFrame>
        <p:nvGraphicFramePr>
          <p:cNvPr id="8" name="Object 9"/>
          <p:cNvGraphicFramePr>
            <a:graphicFrameLocks noChangeAspect="1"/>
          </p:cNvGraphicFramePr>
          <p:nvPr/>
        </p:nvGraphicFramePr>
        <p:xfrm>
          <a:off x="1371600" y="3352800"/>
          <a:ext cx="5602818" cy="762000"/>
        </p:xfrm>
        <a:graphic>
          <a:graphicData uri="http://schemas.openxmlformats.org/presentationml/2006/ole">
            <mc:AlternateContent xmlns:mc="http://schemas.openxmlformats.org/markup-compatibility/2006">
              <mc:Choice xmlns:v="urn:schemas-microsoft-com:vml" Requires="v">
                <p:oleObj spid="_x0000_s310359" name="Equazione" r:id="rId5" imgW="2882880" imgH="368280" progId="Equation.3">
                  <p:embed/>
                </p:oleObj>
              </mc:Choice>
              <mc:Fallback>
                <p:oleObj name="Equazione" r:id="rId5" imgW="2882880" imgH="3682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352800"/>
                        <a:ext cx="5602818" cy="762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ttangolo 8"/>
          <p:cNvSpPr/>
          <p:nvPr/>
        </p:nvSpPr>
        <p:spPr>
          <a:xfrm>
            <a:off x="0" y="1828800"/>
            <a:ext cx="9144000" cy="923330"/>
          </a:xfrm>
          <a:prstGeom prst="rect">
            <a:avLst/>
          </a:prstGeom>
        </p:spPr>
        <p:txBody>
          <a:bodyPr wrap="square">
            <a:spAutoFit/>
          </a:bodyPr>
          <a:lstStyle/>
          <a:p>
            <a:r>
              <a:rPr lang="it-IT" dirty="0" smtClean="0"/>
              <a:t>Con ragionamento analogo e sfruttando il fatto che N</a:t>
            </a:r>
            <a:r>
              <a:rPr lang="it-IT" baseline="-25000" dirty="0" smtClean="0"/>
              <a:t>1</a:t>
            </a:r>
            <a:r>
              <a:rPr lang="it-IT" dirty="0" smtClean="0"/>
              <a:t>I</a:t>
            </a:r>
            <a:r>
              <a:rPr lang="it-IT" baseline="-25000" dirty="0" smtClean="0"/>
              <a:t>1</a:t>
            </a:r>
            <a:r>
              <a:rPr lang="it-IT" dirty="0" smtClean="0">
                <a:sym typeface="Symbol"/>
              </a:rPr>
              <a:t></a:t>
            </a:r>
            <a:r>
              <a:rPr lang="it-IT" dirty="0" smtClean="0"/>
              <a:t>N</a:t>
            </a:r>
            <a:r>
              <a:rPr lang="it-IT" baseline="-25000" dirty="0" smtClean="0"/>
              <a:t>2</a:t>
            </a:r>
            <a:r>
              <a:rPr lang="it-IT" dirty="0" smtClean="0"/>
              <a:t>I</a:t>
            </a:r>
            <a:r>
              <a:rPr lang="it-IT" baseline="-25000" dirty="0" smtClean="0"/>
              <a:t>2</a:t>
            </a:r>
            <a:r>
              <a:rPr lang="it-IT" dirty="0" smtClean="0"/>
              <a:t>, si ottiene che sull’avvolgimento di AT agisce una forza  sempre repulsiva, di intensità oscillante tra 0 il valore massimo dato da (1) dove al posto di D</a:t>
            </a:r>
            <a:r>
              <a:rPr lang="it-IT" baseline="-25000" dirty="0" smtClean="0"/>
              <a:t>m1</a:t>
            </a:r>
            <a:r>
              <a:rPr lang="it-IT" dirty="0" smtClean="0"/>
              <a:t> si sostituisca il diametro medio D</a:t>
            </a:r>
            <a:r>
              <a:rPr lang="it-IT" baseline="-25000" dirty="0" smtClean="0"/>
              <a:t>m2</a:t>
            </a:r>
            <a:r>
              <a:rPr lang="it-IT" dirty="0" smtClean="0"/>
              <a:t> dell’avvolgimento di AT.</a:t>
            </a:r>
          </a:p>
        </p:txBody>
      </p:sp>
      <p:graphicFrame>
        <p:nvGraphicFramePr>
          <p:cNvPr id="10" name="Object 9"/>
          <p:cNvGraphicFramePr>
            <a:graphicFrameLocks noChangeAspect="1"/>
          </p:cNvGraphicFramePr>
          <p:nvPr/>
        </p:nvGraphicFramePr>
        <p:xfrm>
          <a:off x="5943600" y="990600"/>
          <a:ext cx="1163637" cy="412750"/>
        </p:xfrm>
        <a:graphic>
          <a:graphicData uri="http://schemas.openxmlformats.org/presentationml/2006/ole">
            <mc:AlternateContent xmlns:mc="http://schemas.openxmlformats.org/markup-compatibility/2006">
              <mc:Choice xmlns:v="urn:schemas-microsoft-com:vml" Requires="v">
                <p:oleObj spid="_x0000_s310360" name="Equazione" r:id="rId7" imgW="761760" imgH="253800" progId="Equation.3">
                  <p:embed/>
                </p:oleObj>
              </mc:Choice>
              <mc:Fallback>
                <p:oleObj name="Equazione" r:id="rId7" imgW="761760" imgH="253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990600"/>
                        <a:ext cx="11636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 name="Rettangolo 10"/>
          <p:cNvSpPr/>
          <p:nvPr/>
        </p:nvSpPr>
        <p:spPr>
          <a:xfrm>
            <a:off x="0" y="1447800"/>
            <a:ext cx="9144000" cy="369332"/>
          </a:xfrm>
          <a:prstGeom prst="rect">
            <a:avLst/>
          </a:prstGeom>
        </p:spPr>
        <p:txBody>
          <a:bodyPr wrap="square">
            <a:spAutoFit/>
          </a:bodyPr>
          <a:lstStyle/>
          <a:p>
            <a:r>
              <a:rPr lang="it-IT" dirty="0" smtClean="0"/>
              <a:t>con I</a:t>
            </a:r>
            <a:r>
              <a:rPr lang="it-IT" baseline="-25000" dirty="0" smtClean="0"/>
              <a:t>f1</a:t>
            </a:r>
            <a:r>
              <a:rPr lang="it-IT" dirty="0" smtClean="0"/>
              <a:t> valore efficace della corrente di fase.</a:t>
            </a:r>
          </a:p>
        </p:txBody>
      </p:sp>
      <p:sp>
        <p:nvSpPr>
          <p:cNvPr id="12" name="Rettangolo 11"/>
          <p:cNvSpPr/>
          <p:nvPr/>
        </p:nvSpPr>
        <p:spPr>
          <a:xfrm>
            <a:off x="0" y="4343400"/>
            <a:ext cx="9144000" cy="369332"/>
          </a:xfrm>
          <a:prstGeom prst="rect">
            <a:avLst/>
          </a:prstGeom>
        </p:spPr>
        <p:txBody>
          <a:bodyPr wrap="square">
            <a:spAutoFit/>
          </a:bodyPr>
          <a:lstStyle/>
          <a:p>
            <a:r>
              <a:rPr lang="it-IT" dirty="0" smtClean="0"/>
              <a:t>La corrispondente pressione è:</a:t>
            </a:r>
          </a:p>
        </p:txBody>
      </p:sp>
      <p:graphicFrame>
        <p:nvGraphicFramePr>
          <p:cNvPr id="13" name="Object 9"/>
          <p:cNvGraphicFramePr>
            <a:graphicFrameLocks noChangeAspect="1"/>
          </p:cNvGraphicFramePr>
          <p:nvPr/>
        </p:nvGraphicFramePr>
        <p:xfrm>
          <a:off x="1371600" y="4799013"/>
          <a:ext cx="5602288" cy="919162"/>
        </p:xfrm>
        <a:graphic>
          <a:graphicData uri="http://schemas.openxmlformats.org/presentationml/2006/ole">
            <mc:AlternateContent xmlns:mc="http://schemas.openxmlformats.org/markup-compatibility/2006">
              <mc:Choice xmlns:v="urn:schemas-microsoft-com:vml" Requires="v">
                <p:oleObj spid="_x0000_s310361" name="Equazione" r:id="rId9" imgW="2882880" imgH="444240" progId="Equation.3">
                  <p:embed/>
                </p:oleObj>
              </mc:Choice>
              <mc:Fallback>
                <p:oleObj name="Equazione" r:id="rId9" imgW="2882880" imgH="444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4799013"/>
                        <a:ext cx="5602288" cy="9191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ttangolo 13"/>
          <p:cNvSpPr/>
          <p:nvPr/>
        </p:nvSpPr>
        <p:spPr>
          <a:xfrm>
            <a:off x="0" y="5867400"/>
            <a:ext cx="9144000" cy="646331"/>
          </a:xfrm>
          <a:prstGeom prst="rect">
            <a:avLst/>
          </a:prstGeom>
        </p:spPr>
        <p:txBody>
          <a:bodyPr wrap="square">
            <a:spAutoFit/>
          </a:bodyPr>
          <a:lstStyle/>
          <a:p>
            <a:r>
              <a:rPr lang="it-IT" dirty="0" smtClean="0"/>
              <a:t>(la condizione più gravosa dal punto di vista elettrodinamico è naturalmente costituita dal corto circuito a valle del trasformatore).</a:t>
            </a:r>
          </a:p>
        </p:txBody>
      </p:sp>
      <p:sp>
        <p:nvSpPr>
          <p:cNvPr id="15" name="Rettangolo 14"/>
          <p:cNvSpPr/>
          <p:nvPr/>
        </p:nvSpPr>
        <p:spPr>
          <a:xfrm>
            <a:off x="7391400" y="3505200"/>
            <a:ext cx="442750" cy="369332"/>
          </a:xfrm>
          <a:prstGeom prst="rect">
            <a:avLst/>
          </a:prstGeom>
        </p:spPr>
        <p:txBody>
          <a:bodyPr wrap="none">
            <a:spAutoFit/>
          </a:bodyPr>
          <a:lstStyle/>
          <a:p>
            <a:r>
              <a:rPr lang="it-IT" dirty="0" smtClean="0"/>
              <a:t>(2)</a:t>
            </a:r>
            <a:endParaRPr lang="it-IT" dirty="0"/>
          </a:p>
        </p:txBody>
      </p:sp>
      <p:sp>
        <p:nvSpPr>
          <p:cNvPr id="16" name="Rettangolo 15"/>
          <p:cNvSpPr/>
          <p:nvPr/>
        </p:nvSpPr>
        <p:spPr>
          <a:xfrm>
            <a:off x="7315200" y="5029200"/>
            <a:ext cx="442750" cy="369332"/>
          </a:xfrm>
          <a:prstGeom prst="rect">
            <a:avLst/>
          </a:prstGeom>
        </p:spPr>
        <p:txBody>
          <a:bodyPr wrap="none">
            <a:spAutoFit/>
          </a:bodyPr>
          <a:lstStyle/>
          <a:p>
            <a:r>
              <a:rPr lang="it-IT" dirty="0" smtClean="0"/>
              <a:t>(3)</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pPr algn="ctr"/>
            <a:r>
              <a:rPr lang="it-IT" b="1" dirty="0" smtClean="0"/>
              <a:t>CASO </a:t>
            </a:r>
            <a:r>
              <a:rPr lang="it-IT" b="1" dirty="0" err="1" smtClean="0"/>
              <a:t>DI</a:t>
            </a:r>
            <a:r>
              <a:rPr lang="it-IT" b="1" dirty="0" smtClean="0"/>
              <a:t> TRASFORMATORE AD AVVOLGIMENTO CONCENTRICO DOPPIO</a:t>
            </a:r>
          </a:p>
        </p:txBody>
      </p:sp>
      <p:pic>
        <p:nvPicPr>
          <p:cNvPr id="312322" name="Picture 2"/>
          <p:cNvPicPr>
            <a:picLocks noChangeAspect="1" noChangeArrowheads="1"/>
          </p:cNvPicPr>
          <p:nvPr/>
        </p:nvPicPr>
        <p:blipFill>
          <a:blip r:embed="rId3" cstate="print"/>
          <a:srcRect/>
          <a:stretch>
            <a:fillRect/>
          </a:stretch>
        </p:blipFill>
        <p:spPr bwMode="auto">
          <a:xfrm>
            <a:off x="381000" y="457200"/>
            <a:ext cx="3505200" cy="5496000"/>
          </a:xfrm>
          <a:prstGeom prst="rect">
            <a:avLst/>
          </a:prstGeom>
          <a:noFill/>
          <a:ln w="9525">
            <a:noFill/>
            <a:miter lim="800000"/>
            <a:headEnd/>
            <a:tailEnd/>
          </a:ln>
          <a:effectLst/>
        </p:spPr>
      </p:pic>
      <p:sp>
        <p:nvSpPr>
          <p:cNvPr id="6" name="Rettangolo 5"/>
          <p:cNvSpPr/>
          <p:nvPr/>
        </p:nvSpPr>
        <p:spPr>
          <a:xfrm>
            <a:off x="4114800" y="381000"/>
            <a:ext cx="5029200" cy="2585323"/>
          </a:xfrm>
          <a:prstGeom prst="rect">
            <a:avLst/>
          </a:prstGeom>
        </p:spPr>
        <p:txBody>
          <a:bodyPr wrap="square">
            <a:spAutoFit/>
          </a:bodyPr>
          <a:lstStyle/>
          <a:p>
            <a:r>
              <a:rPr lang="it-IT" dirty="0" smtClean="0"/>
              <a:t>Nel caso di avvolgimenti doppi concentrici, si può, come già fatto per il calcolo delle induttanze di dispersione, suddividere l’intero avvolgimento in due sezioni (evidenziate in giallo e arancione in figura). Ad ognuna delle due sezioni si possono applicare tutte le considerazioni fatte per il caso dell’avvolgimento concentrico semplice. In questo caso, però, il valore massimo del campo di dispersione è dato da:</a:t>
            </a:r>
          </a:p>
        </p:txBody>
      </p:sp>
      <p:graphicFrame>
        <p:nvGraphicFramePr>
          <p:cNvPr id="312323" name="Object 9"/>
          <p:cNvGraphicFramePr>
            <a:graphicFrameLocks noChangeAspect="1"/>
          </p:cNvGraphicFramePr>
          <p:nvPr/>
        </p:nvGraphicFramePr>
        <p:xfrm>
          <a:off x="4243388" y="3035300"/>
          <a:ext cx="1347787" cy="728663"/>
        </p:xfrm>
        <a:graphic>
          <a:graphicData uri="http://schemas.openxmlformats.org/presentationml/2006/ole">
            <mc:AlternateContent xmlns:mc="http://schemas.openxmlformats.org/markup-compatibility/2006">
              <mc:Choice xmlns:v="urn:schemas-microsoft-com:vml" Requires="v">
                <p:oleObj spid="_x0000_s312365" name="Equazione" r:id="rId4" imgW="723600" imgH="368280" progId="Equation.3">
                  <p:embed/>
                </p:oleObj>
              </mc:Choice>
              <mc:Fallback>
                <p:oleObj name="Equazione" r:id="rId4" imgW="723600" imgH="3682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3388" y="3035300"/>
                        <a:ext cx="134778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ttangolo 7"/>
          <p:cNvSpPr/>
          <p:nvPr/>
        </p:nvSpPr>
        <p:spPr>
          <a:xfrm>
            <a:off x="4114800" y="3733800"/>
            <a:ext cx="5029200" cy="646331"/>
          </a:xfrm>
          <a:prstGeom prst="rect">
            <a:avLst/>
          </a:prstGeom>
        </p:spPr>
        <p:txBody>
          <a:bodyPr wrap="square">
            <a:spAutoFit/>
          </a:bodyPr>
          <a:lstStyle/>
          <a:p>
            <a:r>
              <a:rPr lang="it-IT" dirty="0" smtClean="0"/>
              <a:t>quindi il valore massimo della forza F agente sulle due sezioni di avvolgimento è:</a:t>
            </a:r>
            <a:endParaRPr lang="it-IT" dirty="0"/>
          </a:p>
        </p:txBody>
      </p:sp>
      <p:graphicFrame>
        <p:nvGraphicFramePr>
          <p:cNvPr id="312324" name="Object 4"/>
          <p:cNvGraphicFramePr>
            <a:graphicFrameLocks noChangeAspect="1"/>
          </p:cNvGraphicFramePr>
          <p:nvPr/>
        </p:nvGraphicFramePr>
        <p:xfrm>
          <a:off x="5181600" y="4419600"/>
          <a:ext cx="3036888" cy="762000"/>
        </p:xfrm>
        <a:graphic>
          <a:graphicData uri="http://schemas.openxmlformats.org/presentationml/2006/ole">
            <mc:AlternateContent xmlns:mc="http://schemas.openxmlformats.org/markup-compatibility/2006">
              <mc:Choice xmlns:v="urn:schemas-microsoft-com:vml" Requires="v">
                <p:oleObj spid="_x0000_s312366" name="Equazione" r:id="rId6" imgW="1562040" imgH="368280" progId="Equation.3">
                  <p:embed/>
                </p:oleObj>
              </mc:Choice>
              <mc:Fallback>
                <p:oleObj name="Equazione" r:id="rId6" imgW="1562040" imgH="3682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419600"/>
                        <a:ext cx="3036888" cy="762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ttangolo 9"/>
          <p:cNvSpPr/>
          <p:nvPr/>
        </p:nvSpPr>
        <p:spPr>
          <a:xfrm>
            <a:off x="3733800" y="5257800"/>
            <a:ext cx="5410200" cy="646331"/>
          </a:xfrm>
          <a:prstGeom prst="rect">
            <a:avLst/>
          </a:prstGeom>
        </p:spPr>
        <p:txBody>
          <a:bodyPr wrap="square">
            <a:spAutoFit/>
          </a:bodyPr>
          <a:lstStyle/>
          <a:p>
            <a:r>
              <a:rPr lang="it-IT" b="1" u="sng" dirty="0" smtClean="0"/>
              <a:t>cioè di circa 4 volte inferiore a quella del corrispondente avvolgimento concentrico semplice.</a:t>
            </a:r>
          </a:p>
        </p:txBody>
      </p:sp>
      <p:sp>
        <p:nvSpPr>
          <p:cNvPr id="11" name="Rettangolo 10"/>
          <p:cNvSpPr/>
          <p:nvPr/>
        </p:nvSpPr>
        <p:spPr>
          <a:xfrm>
            <a:off x="152400" y="5943600"/>
            <a:ext cx="8763000" cy="923330"/>
          </a:xfrm>
          <a:prstGeom prst="rect">
            <a:avLst/>
          </a:prstGeom>
        </p:spPr>
        <p:txBody>
          <a:bodyPr wrap="square">
            <a:spAutoFit/>
          </a:bodyPr>
          <a:lstStyle/>
          <a:p>
            <a:r>
              <a:rPr lang="it-IT" dirty="0" smtClean="0"/>
              <a:t>Si nota che la forza F agisce sull’avv. di BT interno comprimendolo verso la colonna, su quello esterno dilatandolo. L’avvolgimento di AT è invece soggetto ad una pressione che agisce su entrambi i lati dalla superficie laterale verso la mezzeria dell’avvolgimento.</a:t>
            </a:r>
          </a:p>
        </p:txBody>
      </p:sp>
      <p:sp>
        <p:nvSpPr>
          <p:cNvPr id="12" name="Rettangolo 11"/>
          <p:cNvSpPr/>
          <p:nvPr/>
        </p:nvSpPr>
        <p:spPr>
          <a:xfrm>
            <a:off x="8458200" y="4572000"/>
            <a:ext cx="442750" cy="369332"/>
          </a:xfrm>
          <a:prstGeom prst="rect">
            <a:avLst/>
          </a:prstGeom>
        </p:spPr>
        <p:txBody>
          <a:bodyPr wrap="none">
            <a:spAutoFit/>
          </a:bodyPr>
          <a:lstStyle/>
          <a:p>
            <a:r>
              <a:rPr lang="it-IT" dirty="0" smtClean="0"/>
              <a:t>(4)</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10" name="Picture 6"/>
          <p:cNvPicPr>
            <a:picLocks noChangeAspect="1" noChangeArrowheads="1"/>
          </p:cNvPicPr>
          <p:nvPr/>
        </p:nvPicPr>
        <p:blipFill>
          <a:blip r:embed="rId2" cstate="print"/>
          <a:srcRect/>
          <a:stretch>
            <a:fillRect/>
          </a:stretch>
        </p:blipFill>
        <p:spPr bwMode="auto">
          <a:xfrm>
            <a:off x="221255" y="533400"/>
            <a:ext cx="5188945" cy="5486400"/>
          </a:xfrm>
          <a:prstGeom prst="rect">
            <a:avLst/>
          </a:prstGeom>
          <a:noFill/>
          <a:ln w="9525">
            <a:noFill/>
            <a:miter lim="800000"/>
            <a:headEnd/>
            <a:tailEnd/>
          </a:ln>
          <a:effectLst/>
        </p:spPr>
      </p:pic>
      <p:sp>
        <p:nvSpPr>
          <p:cNvPr id="4" name="Rettangolo 3"/>
          <p:cNvSpPr/>
          <p:nvPr/>
        </p:nvSpPr>
        <p:spPr>
          <a:xfrm>
            <a:off x="0" y="0"/>
            <a:ext cx="9144000" cy="369332"/>
          </a:xfrm>
          <a:prstGeom prst="rect">
            <a:avLst/>
          </a:prstGeom>
        </p:spPr>
        <p:txBody>
          <a:bodyPr wrap="square">
            <a:spAutoFit/>
          </a:bodyPr>
          <a:lstStyle/>
          <a:p>
            <a:pPr algn="ctr"/>
            <a:r>
              <a:rPr lang="it-IT" b="1" dirty="0" smtClean="0"/>
              <a:t>CASO </a:t>
            </a:r>
            <a:r>
              <a:rPr lang="it-IT" b="1" dirty="0" err="1" smtClean="0"/>
              <a:t>DI</a:t>
            </a:r>
            <a:r>
              <a:rPr lang="it-IT" b="1" dirty="0" smtClean="0"/>
              <a:t> TRASFORMATORE A BOBINE ALTERNATE</a:t>
            </a:r>
          </a:p>
        </p:txBody>
      </p:sp>
      <p:sp>
        <p:nvSpPr>
          <p:cNvPr id="5" name="Rettangolo 4"/>
          <p:cNvSpPr/>
          <p:nvPr/>
        </p:nvSpPr>
        <p:spPr>
          <a:xfrm>
            <a:off x="5486400" y="457200"/>
            <a:ext cx="3657600" cy="6186309"/>
          </a:xfrm>
          <a:prstGeom prst="rect">
            <a:avLst/>
          </a:prstGeom>
        </p:spPr>
        <p:txBody>
          <a:bodyPr wrap="square">
            <a:spAutoFit/>
          </a:bodyPr>
          <a:lstStyle/>
          <a:p>
            <a:r>
              <a:rPr lang="it-IT" dirty="0" smtClean="0"/>
              <a:t>Riprendiamo lo schema del trasformatore a bobine alternate e del relativo campo disperso radiale </a:t>
            </a:r>
            <a:r>
              <a:rPr lang="it-IT" dirty="0" err="1" smtClean="0"/>
              <a:t>H</a:t>
            </a:r>
            <a:r>
              <a:rPr lang="it-IT" baseline="-25000" dirty="0" err="1" smtClean="0"/>
              <a:t>d</a:t>
            </a:r>
            <a:r>
              <a:rPr lang="it-IT" dirty="0" smtClean="0"/>
              <a:t>. Per comodità, le bobine intermedie sono state suddivise in semibobine uguali indicate con colori diversi.</a:t>
            </a:r>
          </a:p>
          <a:p>
            <a:r>
              <a:rPr lang="it-IT" dirty="0" smtClean="0"/>
              <a:t>Il verso del campo disperso all’interno di ogni semibobina si ricava applicando la legge della mano destra alla prima bobina in alto e poi procedendo con il solito andamento a “zig-zag”. Dal verso della corrente e del campo disperso in ogni semibobina si ricava il verso della forza assiale agente su di essa.</a:t>
            </a:r>
          </a:p>
          <a:p>
            <a:r>
              <a:rPr lang="it-IT" dirty="0" smtClean="0"/>
              <a:t>Si dimostra così che le bobine di estremità sono soggette a una forza F che le spinge verso i rispettivi gioghi, mentre le bobine interne sono tutte soggette a forze assiali di compressione.</a:t>
            </a:r>
          </a:p>
        </p:txBody>
      </p:sp>
      <p:cxnSp>
        <p:nvCxnSpPr>
          <p:cNvPr id="9" name="Connettore 2 8"/>
          <p:cNvCxnSpPr/>
          <p:nvPr/>
        </p:nvCxnSpPr>
        <p:spPr>
          <a:xfrm rot="5400000">
            <a:off x="152400" y="13716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304800" y="304800"/>
            <a:ext cx="990600" cy="646331"/>
          </a:xfrm>
          <a:prstGeom prst="rect">
            <a:avLst/>
          </a:prstGeom>
          <a:noFill/>
        </p:spPr>
        <p:txBody>
          <a:bodyPr wrap="square" rtlCol="0">
            <a:spAutoFit/>
          </a:bodyPr>
          <a:lstStyle/>
          <a:p>
            <a:r>
              <a:rPr lang="it-IT" sz="1200" dirty="0" smtClean="0"/>
              <a:t>Numero di spire per bobina</a:t>
            </a:r>
            <a:endParaRPr lang="it-IT" sz="1200" dirty="0"/>
          </a:p>
        </p:txBody>
      </p:sp>
      <p:sp>
        <p:nvSpPr>
          <p:cNvPr id="7" name="Isosceles Triangle 6"/>
          <p:cNvSpPr/>
          <p:nvPr/>
        </p:nvSpPr>
        <p:spPr>
          <a:xfrm>
            <a:off x="1752600" y="4684506"/>
            <a:ext cx="228600" cy="190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Isosceles Triangle 10"/>
          <p:cNvSpPr/>
          <p:nvPr/>
        </p:nvSpPr>
        <p:spPr>
          <a:xfrm>
            <a:off x="2057400" y="3873813"/>
            <a:ext cx="228600" cy="190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Isosceles Triangle 11"/>
          <p:cNvSpPr/>
          <p:nvPr/>
        </p:nvSpPr>
        <p:spPr>
          <a:xfrm>
            <a:off x="1768148" y="2971800"/>
            <a:ext cx="228600" cy="190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Isosceles Triangle 12"/>
          <p:cNvSpPr/>
          <p:nvPr/>
        </p:nvSpPr>
        <p:spPr>
          <a:xfrm rot="10800000">
            <a:off x="1859211" y="1752600"/>
            <a:ext cx="228600" cy="190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Isosceles Triangle 13"/>
          <p:cNvSpPr/>
          <p:nvPr/>
        </p:nvSpPr>
        <p:spPr>
          <a:xfrm rot="10800000">
            <a:off x="1763364" y="2286000"/>
            <a:ext cx="228600" cy="190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Isosceles Triangle 14"/>
          <p:cNvSpPr/>
          <p:nvPr/>
        </p:nvSpPr>
        <p:spPr>
          <a:xfrm rot="10800000">
            <a:off x="2068676" y="3141628"/>
            <a:ext cx="228600" cy="190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Isosceles Triangle 15"/>
          <p:cNvSpPr/>
          <p:nvPr/>
        </p:nvSpPr>
        <p:spPr>
          <a:xfrm rot="10800000">
            <a:off x="1763363" y="3969063"/>
            <a:ext cx="228600" cy="190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Isosceles Triangle 16"/>
          <p:cNvSpPr/>
          <p:nvPr/>
        </p:nvSpPr>
        <p:spPr>
          <a:xfrm rot="10800000">
            <a:off x="2057400" y="5257800"/>
            <a:ext cx="228600" cy="190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46331"/>
          </a:xfrm>
          <a:prstGeom prst="rect">
            <a:avLst/>
          </a:prstGeom>
        </p:spPr>
        <p:txBody>
          <a:bodyPr wrap="square">
            <a:spAutoFit/>
          </a:bodyPr>
          <a:lstStyle/>
          <a:p>
            <a:r>
              <a:rPr lang="it-IT" dirty="0" smtClean="0"/>
              <a:t>L’intensità della forza F agente sulle bobine di testa si trova osservando che esse sono soggette ad un campo disperso medio pari a</a:t>
            </a:r>
            <a:endParaRPr lang="it-IT" baseline="-25000" dirty="0" smtClean="0"/>
          </a:p>
        </p:txBody>
      </p:sp>
      <p:graphicFrame>
        <p:nvGraphicFramePr>
          <p:cNvPr id="329730" name="Object 9"/>
          <p:cNvGraphicFramePr>
            <a:graphicFrameLocks noChangeAspect="1"/>
          </p:cNvGraphicFramePr>
          <p:nvPr>
            <p:extLst>
              <p:ext uri="{D42A27DB-BD31-4B8C-83A1-F6EECF244321}">
                <p14:modId xmlns:p14="http://schemas.microsoft.com/office/powerpoint/2010/main" val="1224634896"/>
              </p:ext>
            </p:extLst>
          </p:nvPr>
        </p:nvGraphicFramePr>
        <p:xfrm>
          <a:off x="141288" y="635000"/>
          <a:ext cx="1063625" cy="752475"/>
        </p:xfrm>
        <a:graphic>
          <a:graphicData uri="http://schemas.openxmlformats.org/presentationml/2006/ole">
            <mc:AlternateContent xmlns:mc="http://schemas.openxmlformats.org/markup-compatibility/2006">
              <mc:Choice xmlns:v="urn:schemas-microsoft-com:vml" Requires="v">
                <p:oleObj spid="_x0000_s329793" name="Equation" r:id="rId3" imgW="571320" imgH="380880" progId="Equation.3">
                  <p:embed/>
                </p:oleObj>
              </mc:Choice>
              <mc:Fallback>
                <p:oleObj name="Equation" r:id="rId3" imgW="571320" imgH="380880" progId="Equation.3">
                  <p:embed/>
                  <p:pic>
                    <p:nvPicPr>
                      <p:cNvPr id="0" name="Object 9"/>
                      <p:cNvPicPr>
                        <a:picLocks noChangeAspect="1" noChangeArrowheads="1"/>
                      </p:cNvPicPr>
                      <p:nvPr/>
                    </p:nvPicPr>
                    <p:blipFill>
                      <a:blip r:embed="rId4"/>
                      <a:srcRect/>
                      <a:stretch>
                        <a:fillRect/>
                      </a:stretch>
                    </p:blipFill>
                    <p:spPr bwMode="auto">
                      <a:xfrm>
                        <a:off x="141288" y="635000"/>
                        <a:ext cx="10636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ttangolo 5"/>
          <p:cNvSpPr/>
          <p:nvPr/>
        </p:nvSpPr>
        <p:spPr>
          <a:xfrm>
            <a:off x="1295400" y="685800"/>
            <a:ext cx="7848600" cy="369332"/>
          </a:xfrm>
          <a:prstGeom prst="rect">
            <a:avLst/>
          </a:prstGeom>
        </p:spPr>
        <p:txBody>
          <a:bodyPr wrap="square">
            <a:spAutoFit/>
          </a:bodyPr>
          <a:lstStyle/>
          <a:p>
            <a:r>
              <a:rPr lang="it-IT" dirty="0" smtClean="0"/>
              <a:t>essendo </a:t>
            </a:r>
            <a:r>
              <a:rPr lang="it-IT" dirty="0" err="1" smtClean="0"/>
              <a:t>n</a:t>
            </a:r>
            <a:r>
              <a:rPr lang="it-IT" baseline="-25000" dirty="0" err="1" smtClean="0"/>
              <a:t>c</a:t>
            </a:r>
            <a:r>
              <a:rPr lang="it-IT" dirty="0" smtClean="0"/>
              <a:t> il numero di canali inter-colonna, con una corrente di spira i</a:t>
            </a:r>
            <a:r>
              <a:rPr lang="it-IT" baseline="-25000" dirty="0" smtClean="0"/>
              <a:t>1</a:t>
            </a:r>
            <a:r>
              <a:rPr lang="it-IT" dirty="0" smtClean="0"/>
              <a:t>  per cui:</a:t>
            </a:r>
          </a:p>
        </p:txBody>
      </p:sp>
      <p:graphicFrame>
        <p:nvGraphicFramePr>
          <p:cNvPr id="7" name="Object 9"/>
          <p:cNvGraphicFramePr>
            <a:graphicFrameLocks noChangeAspect="1"/>
          </p:cNvGraphicFramePr>
          <p:nvPr/>
        </p:nvGraphicFramePr>
        <p:xfrm>
          <a:off x="1828800" y="1066800"/>
          <a:ext cx="4872038" cy="879475"/>
        </p:xfrm>
        <a:graphic>
          <a:graphicData uri="http://schemas.openxmlformats.org/presentationml/2006/ole">
            <mc:AlternateContent xmlns:mc="http://schemas.openxmlformats.org/markup-compatibility/2006">
              <mc:Choice xmlns:v="urn:schemas-microsoft-com:vml" Requires="v">
                <p:oleObj spid="_x0000_s329794" name="Equazione" r:id="rId5" imgW="2616120" imgH="444240" progId="Equation.3">
                  <p:embed/>
                </p:oleObj>
              </mc:Choice>
              <mc:Fallback>
                <p:oleObj name="Equazione" r:id="rId5" imgW="2616120" imgH="444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066800"/>
                        <a:ext cx="48720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ttangolo 7"/>
          <p:cNvSpPr/>
          <p:nvPr/>
        </p:nvSpPr>
        <p:spPr>
          <a:xfrm>
            <a:off x="0" y="1905000"/>
            <a:ext cx="9144000" cy="369332"/>
          </a:xfrm>
          <a:prstGeom prst="rect">
            <a:avLst/>
          </a:prstGeom>
        </p:spPr>
        <p:txBody>
          <a:bodyPr wrap="square">
            <a:spAutoFit/>
          </a:bodyPr>
          <a:lstStyle/>
          <a:p>
            <a:r>
              <a:rPr lang="it-IT" dirty="0" smtClean="0"/>
              <a:t>dove D</a:t>
            </a:r>
            <a:r>
              <a:rPr lang="it-IT" baseline="-25000" dirty="0" smtClean="0"/>
              <a:t>m</a:t>
            </a:r>
            <a:r>
              <a:rPr lang="it-IT" dirty="0" smtClean="0"/>
              <a:t> è il diametro medio dell’avvolgimento. La forza massima sarà quindi:</a:t>
            </a:r>
          </a:p>
        </p:txBody>
      </p:sp>
      <p:graphicFrame>
        <p:nvGraphicFramePr>
          <p:cNvPr id="10" name="Object 9"/>
          <p:cNvGraphicFramePr>
            <a:graphicFrameLocks noChangeAspect="1"/>
          </p:cNvGraphicFramePr>
          <p:nvPr/>
        </p:nvGraphicFramePr>
        <p:xfrm>
          <a:off x="2362200" y="2209800"/>
          <a:ext cx="3170238" cy="828675"/>
        </p:xfrm>
        <a:graphic>
          <a:graphicData uri="http://schemas.openxmlformats.org/presentationml/2006/ole">
            <mc:AlternateContent xmlns:mc="http://schemas.openxmlformats.org/markup-compatibility/2006">
              <mc:Choice xmlns:v="urn:schemas-microsoft-com:vml" Requires="v">
                <p:oleObj spid="_x0000_s329795" name="Equazione" r:id="rId7" imgW="1701720" imgH="419040" progId="Equation.3">
                  <p:embed/>
                </p:oleObj>
              </mc:Choice>
              <mc:Fallback>
                <p:oleObj name="Equazione" r:id="rId7" imgW="1701720" imgH="419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2209800"/>
                        <a:ext cx="3170238" cy="828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ttangolo 10"/>
          <p:cNvSpPr/>
          <p:nvPr/>
        </p:nvSpPr>
        <p:spPr>
          <a:xfrm>
            <a:off x="0" y="3039070"/>
            <a:ext cx="9144000" cy="923330"/>
          </a:xfrm>
          <a:prstGeom prst="rect">
            <a:avLst/>
          </a:prstGeom>
        </p:spPr>
        <p:txBody>
          <a:bodyPr wrap="square">
            <a:spAutoFit/>
          </a:bodyPr>
          <a:lstStyle/>
          <a:p>
            <a:r>
              <a:rPr lang="it-IT" dirty="0" smtClean="0"/>
              <a:t>Lo stesso ragionamento può essere fatto per tutte le semibobine che compongono le bobine interne di AT e BT, portando al risultato che ogni bobina interna è sottoposta a una forza F</a:t>
            </a:r>
            <a:r>
              <a:rPr lang="it-IT" baseline="-25000" dirty="0" smtClean="0"/>
              <a:t>max</a:t>
            </a:r>
            <a:r>
              <a:rPr lang="it-IT" dirty="0" smtClean="0"/>
              <a:t> di compressione assiale.</a:t>
            </a:r>
          </a:p>
        </p:txBody>
      </p:sp>
      <p:sp>
        <p:nvSpPr>
          <p:cNvPr id="12" name="Rettangolo 11"/>
          <p:cNvSpPr/>
          <p:nvPr/>
        </p:nvSpPr>
        <p:spPr>
          <a:xfrm>
            <a:off x="0" y="3912275"/>
            <a:ext cx="9144000" cy="2862322"/>
          </a:xfrm>
          <a:prstGeom prst="rect">
            <a:avLst/>
          </a:prstGeom>
        </p:spPr>
        <p:txBody>
          <a:bodyPr wrap="square">
            <a:spAutoFit/>
          </a:bodyPr>
          <a:lstStyle/>
          <a:p>
            <a:r>
              <a:rPr lang="it-IT" dirty="0" smtClean="0"/>
              <a:t>Va notato che, mentre la (3) e la (4), che danno la forza per avvolgimenti concentrici semplici o doppi, sono direttamente confrontabili (h indica l’altezza dell’avvolgimento in entrambi i casi), la (5) non può essere direttamente confrontata con la (3) o la (4) in quanto h, in questo caso, indica lo spessore radiale dell’avvolgimento. Tuttavia, si nota sperimentalmente che la costruzione a bobine alternate è in grado di limitare notevolmente gli sforzi elettrodinamici, anche perché questi possono essere controllati suddividendo l’avvolgimento in un numero crescente di bobine.</a:t>
            </a:r>
          </a:p>
          <a:p>
            <a:r>
              <a:rPr lang="it-IT" dirty="0" smtClean="0"/>
              <a:t>Inoltre gli ancoraggi possono essere concentrati sulle bobine di testa, che tendono ad essere “spostate”, mentre le bobine interne sono soggette solo a sforzi di compressione o dilatazione assiale. Ciò rende la costruzione a bobine alternate preferibile nel caso di alte correnti.</a:t>
            </a:r>
          </a:p>
        </p:txBody>
      </p:sp>
      <p:sp>
        <p:nvSpPr>
          <p:cNvPr id="13" name="Rettangolo 12"/>
          <p:cNvSpPr/>
          <p:nvPr/>
        </p:nvSpPr>
        <p:spPr>
          <a:xfrm>
            <a:off x="5791200" y="2514600"/>
            <a:ext cx="457200" cy="369332"/>
          </a:xfrm>
          <a:prstGeom prst="rect">
            <a:avLst/>
          </a:prstGeom>
        </p:spPr>
        <p:txBody>
          <a:bodyPr wrap="square">
            <a:spAutoFit/>
          </a:bodyPr>
          <a:lstStyle/>
          <a:p>
            <a:r>
              <a:rPr lang="it-IT" dirty="0" smtClean="0"/>
              <a:t>(5)</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1754326"/>
          </a:xfrm>
          <a:prstGeom prst="rect">
            <a:avLst/>
          </a:prstGeom>
        </p:spPr>
        <p:txBody>
          <a:bodyPr wrap="square">
            <a:spAutoFit/>
          </a:bodyPr>
          <a:lstStyle/>
          <a:p>
            <a:r>
              <a:rPr lang="it-IT" dirty="0" smtClean="0"/>
              <a:t>Si è detto che la condizione più gravosa in corrispondenza della quale gli sforzi elettrodinamici vanno calcolati è rappresentata dal corto circuito subito a valle del trasformatore.</a:t>
            </a:r>
          </a:p>
          <a:p>
            <a:r>
              <a:rPr lang="it-IT" dirty="0" smtClean="0"/>
              <a:t>Detta </a:t>
            </a:r>
            <a:r>
              <a:rPr lang="it-IT" dirty="0" err="1" smtClean="0"/>
              <a:t>P</a:t>
            </a:r>
            <a:r>
              <a:rPr lang="it-IT" baseline="-25000" dirty="0" err="1" smtClean="0"/>
              <a:t>cc</a:t>
            </a:r>
            <a:r>
              <a:rPr lang="it-IT" dirty="0" smtClean="0"/>
              <a:t> la potenza di c.c. della rete trifase (supposta a tensione </a:t>
            </a:r>
            <a:r>
              <a:rPr lang="it-IT" dirty="0" err="1" smtClean="0"/>
              <a:t>V</a:t>
            </a:r>
            <a:r>
              <a:rPr lang="it-IT" baseline="-25000" dirty="0" err="1" smtClean="0"/>
              <a:t>n</a:t>
            </a:r>
            <a:r>
              <a:rPr lang="it-IT" dirty="0" smtClean="0"/>
              <a:t>) a cui il trasformatore è collegato, detta </a:t>
            </a:r>
            <a:r>
              <a:rPr lang="it-IT" dirty="0" err="1" smtClean="0"/>
              <a:t>P</a:t>
            </a:r>
            <a:r>
              <a:rPr lang="it-IT" baseline="-25000" dirty="0" err="1" smtClean="0"/>
              <a:t>n</a:t>
            </a:r>
            <a:r>
              <a:rPr lang="it-IT" dirty="0" smtClean="0"/>
              <a:t> la potenza nominale del trasformatore, detta </a:t>
            </a:r>
            <a:r>
              <a:rPr lang="it-IT" dirty="0" err="1" smtClean="0"/>
              <a:t>V</a:t>
            </a:r>
            <a:r>
              <a:rPr lang="it-IT" baseline="-25000" dirty="0" err="1" smtClean="0"/>
              <a:t>cc</a:t>
            </a:r>
            <a:r>
              <a:rPr lang="it-IT" dirty="0" smtClean="0"/>
              <a:t> la tensione di c.c. in % del trasformatore, la corrente di corto circuito a regime subito a valle del trasformatore si calcola sulla base del circuito equivalente:</a:t>
            </a:r>
          </a:p>
        </p:txBody>
      </p:sp>
      <p:graphicFrame>
        <p:nvGraphicFramePr>
          <p:cNvPr id="311299" name="Object 9"/>
          <p:cNvGraphicFramePr>
            <a:graphicFrameLocks noChangeAspect="1"/>
          </p:cNvGraphicFramePr>
          <p:nvPr/>
        </p:nvGraphicFramePr>
        <p:xfrm>
          <a:off x="6553200" y="1676400"/>
          <a:ext cx="1042664" cy="685800"/>
        </p:xfrm>
        <a:graphic>
          <a:graphicData uri="http://schemas.openxmlformats.org/presentationml/2006/ole">
            <mc:AlternateContent xmlns:mc="http://schemas.openxmlformats.org/markup-compatibility/2006">
              <mc:Choice xmlns:v="urn:schemas-microsoft-com:vml" Requires="v">
                <p:oleObj spid="_x0000_s311385" name="Equazione" r:id="rId3" imgW="698400" imgH="431640" progId="Equation.3">
                  <p:embed/>
                </p:oleObj>
              </mc:Choice>
              <mc:Fallback>
                <p:oleObj name="Equazione" r:id="rId3" imgW="698400" imgH="431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76400"/>
                        <a:ext cx="104266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 name="Object 9"/>
          <p:cNvGraphicFramePr>
            <a:graphicFrameLocks noChangeAspect="1"/>
          </p:cNvGraphicFramePr>
          <p:nvPr/>
        </p:nvGraphicFramePr>
        <p:xfrm>
          <a:off x="4876800" y="2743200"/>
          <a:ext cx="2753403" cy="800099"/>
        </p:xfrm>
        <a:graphic>
          <a:graphicData uri="http://schemas.openxmlformats.org/presentationml/2006/ole">
            <mc:AlternateContent xmlns:mc="http://schemas.openxmlformats.org/markup-compatibility/2006">
              <mc:Choice xmlns:v="urn:schemas-microsoft-com:vml" Requires="v">
                <p:oleObj spid="_x0000_s311386" name="Equazione" r:id="rId5" imgW="1676160" imgH="457200" progId="Equation.3">
                  <p:embed/>
                </p:oleObj>
              </mc:Choice>
              <mc:Fallback>
                <p:oleObj name="Equazione" r:id="rId5" imgW="1676160" imgH="457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743200"/>
                        <a:ext cx="2753403"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ttangolo 9"/>
          <p:cNvSpPr/>
          <p:nvPr/>
        </p:nvSpPr>
        <p:spPr>
          <a:xfrm>
            <a:off x="0" y="4038600"/>
            <a:ext cx="9144000" cy="923330"/>
          </a:xfrm>
          <a:prstGeom prst="rect">
            <a:avLst/>
          </a:prstGeom>
        </p:spPr>
        <p:txBody>
          <a:bodyPr wrap="square">
            <a:spAutoFit/>
          </a:bodyPr>
          <a:lstStyle/>
          <a:p>
            <a:r>
              <a:rPr lang="it-IT" dirty="0" smtClean="0"/>
              <a:t>Secondo le normative, a causa della componente unidirezionale esponenziale che si sovrappone alla componente sinusoidale della corrente di corto circuito, è raccomandato di assumere il valore di picco della corrente di corto circuito pari a:</a:t>
            </a:r>
          </a:p>
        </p:txBody>
      </p:sp>
      <p:graphicFrame>
        <p:nvGraphicFramePr>
          <p:cNvPr id="11" name="Object 9"/>
          <p:cNvGraphicFramePr>
            <a:graphicFrameLocks noChangeAspect="1"/>
          </p:cNvGraphicFramePr>
          <p:nvPr/>
        </p:nvGraphicFramePr>
        <p:xfrm>
          <a:off x="3124200" y="5105400"/>
          <a:ext cx="2409825" cy="476250"/>
        </p:xfrm>
        <a:graphic>
          <a:graphicData uri="http://schemas.openxmlformats.org/presentationml/2006/ole">
            <mc:AlternateContent xmlns:mc="http://schemas.openxmlformats.org/markup-compatibility/2006">
              <mc:Choice xmlns:v="urn:schemas-microsoft-com:vml" Requires="v">
                <p:oleObj spid="_x0000_s311387" name="Equazione" r:id="rId7" imgW="1295280" imgH="241200" progId="Equation.3">
                  <p:embed/>
                </p:oleObj>
              </mc:Choice>
              <mc:Fallback>
                <p:oleObj name="Equazione" r:id="rId7" imgW="1295280" imgH="241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5105400"/>
                        <a:ext cx="2409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 name="Rettangolo 11"/>
          <p:cNvSpPr/>
          <p:nvPr/>
        </p:nvSpPr>
        <p:spPr>
          <a:xfrm>
            <a:off x="0" y="5715000"/>
            <a:ext cx="9144000" cy="646331"/>
          </a:xfrm>
          <a:prstGeom prst="rect">
            <a:avLst/>
          </a:prstGeom>
        </p:spPr>
        <p:txBody>
          <a:bodyPr wrap="square">
            <a:spAutoFit/>
          </a:bodyPr>
          <a:lstStyle/>
          <a:p>
            <a:r>
              <a:rPr lang="it-IT" dirty="0" smtClean="0"/>
              <a:t>In base a tale valore, sostituito nella (2), (4) o (5), dovrà essere fatta la verifica meccanica di tenuta dell’avvolgimento nel caso di corto circuito a valle del trasformatore.</a:t>
            </a:r>
          </a:p>
        </p:txBody>
      </p:sp>
      <p:pic>
        <p:nvPicPr>
          <p:cNvPr id="311303" name="Picture 7"/>
          <p:cNvPicPr>
            <a:picLocks noChangeAspect="1" noChangeArrowheads="1"/>
          </p:cNvPicPr>
          <p:nvPr/>
        </p:nvPicPr>
        <p:blipFill>
          <a:blip r:embed="rId9" cstate="print"/>
          <a:srcRect/>
          <a:stretch>
            <a:fillRect/>
          </a:stretch>
        </p:blipFill>
        <p:spPr bwMode="auto">
          <a:xfrm>
            <a:off x="228600" y="2133600"/>
            <a:ext cx="3622675" cy="1651000"/>
          </a:xfrm>
          <a:prstGeom prst="rect">
            <a:avLst/>
          </a:prstGeom>
          <a:noFill/>
          <a:ln w="9525">
            <a:noFill/>
            <a:miter lim="800000"/>
            <a:headEnd/>
            <a:tailEnd/>
          </a:ln>
          <a:effectLst/>
        </p:spPr>
      </p:pic>
      <p:graphicFrame>
        <p:nvGraphicFramePr>
          <p:cNvPr id="13" name="Object 9"/>
          <p:cNvGraphicFramePr>
            <a:graphicFrameLocks noChangeAspect="1"/>
          </p:cNvGraphicFramePr>
          <p:nvPr/>
        </p:nvGraphicFramePr>
        <p:xfrm>
          <a:off x="4495800" y="1828800"/>
          <a:ext cx="1298575" cy="335542"/>
        </p:xfrm>
        <a:graphic>
          <a:graphicData uri="http://schemas.openxmlformats.org/presentationml/2006/ole">
            <mc:AlternateContent xmlns:mc="http://schemas.openxmlformats.org/markup-compatibility/2006">
              <mc:Choice xmlns:v="urn:schemas-microsoft-com:vml" Requires="v">
                <p:oleObj spid="_x0000_s311388" name="Equazione" r:id="rId10" imgW="838080" imgH="203040" progId="Equation.3">
                  <p:embed/>
                </p:oleObj>
              </mc:Choice>
              <mc:Fallback>
                <p:oleObj name="Equazione" r:id="rId10" imgW="838080" imgH="2030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1828800"/>
                        <a:ext cx="1298575" cy="3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pPr algn="ctr"/>
            <a:r>
              <a:rPr lang="it-IT" b="1" dirty="0" smtClean="0"/>
              <a:t>SFORZI ASSIALI</a:t>
            </a:r>
          </a:p>
        </p:txBody>
      </p:sp>
      <p:pic>
        <p:nvPicPr>
          <p:cNvPr id="331778" name="Picture 2"/>
          <p:cNvPicPr>
            <a:picLocks noChangeAspect="1" noChangeArrowheads="1"/>
          </p:cNvPicPr>
          <p:nvPr/>
        </p:nvPicPr>
        <p:blipFill>
          <a:blip r:embed="rId3" cstate="print"/>
          <a:srcRect/>
          <a:stretch>
            <a:fillRect/>
          </a:stretch>
        </p:blipFill>
        <p:spPr bwMode="auto">
          <a:xfrm>
            <a:off x="304800" y="990600"/>
            <a:ext cx="3809926" cy="4343400"/>
          </a:xfrm>
          <a:prstGeom prst="rect">
            <a:avLst/>
          </a:prstGeom>
          <a:noFill/>
          <a:ln w="9525">
            <a:noFill/>
            <a:miter lim="800000"/>
            <a:headEnd/>
            <a:tailEnd/>
          </a:ln>
          <a:effectLst/>
        </p:spPr>
      </p:pic>
      <p:sp>
        <p:nvSpPr>
          <p:cNvPr id="6" name="CasellaDiTesto 5"/>
          <p:cNvSpPr txBox="1"/>
          <p:nvPr/>
        </p:nvSpPr>
        <p:spPr>
          <a:xfrm>
            <a:off x="4419600" y="838200"/>
            <a:ext cx="4724401" cy="2031325"/>
          </a:xfrm>
          <a:prstGeom prst="rect">
            <a:avLst/>
          </a:prstGeom>
          <a:noFill/>
        </p:spPr>
        <p:txBody>
          <a:bodyPr wrap="square" rtlCol="0">
            <a:spAutoFit/>
          </a:bodyPr>
          <a:lstStyle/>
          <a:p>
            <a:r>
              <a:rPr lang="it-IT" dirty="0" smtClean="0"/>
              <a:t>In trasformatori con avvolgimenti concentrici, in presenza di una dissimmetria assiale tra i due avvolgimenti (cioè in presenza di una distanza </a:t>
            </a:r>
            <a:r>
              <a:rPr lang="it-IT" i="1" dirty="0" smtClean="0"/>
              <a:t>a</a:t>
            </a:r>
            <a:r>
              <a:rPr lang="it-IT" dirty="0" smtClean="0"/>
              <a:t> tra i centri degli avvolgimenti stessi), nasce una forza assiale F</a:t>
            </a:r>
            <a:r>
              <a:rPr lang="it-IT" baseline="-25000" dirty="0" smtClean="0"/>
              <a:t>a</a:t>
            </a:r>
            <a:r>
              <a:rPr lang="it-IT" dirty="0" smtClean="0"/>
              <a:t> che tende ad aumentare la dissimmetria. Approssimativamente, la componente assiale può essere calcolata come:</a:t>
            </a:r>
            <a:endParaRPr lang="it-IT" dirty="0"/>
          </a:p>
        </p:txBody>
      </p:sp>
      <p:graphicFrame>
        <p:nvGraphicFramePr>
          <p:cNvPr id="331779" name="Object 3"/>
          <p:cNvGraphicFramePr>
            <a:graphicFrameLocks noChangeAspect="1"/>
          </p:cNvGraphicFramePr>
          <p:nvPr/>
        </p:nvGraphicFramePr>
        <p:xfrm>
          <a:off x="5638800" y="2895600"/>
          <a:ext cx="1677988" cy="728663"/>
        </p:xfrm>
        <a:graphic>
          <a:graphicData uri="http://schemas.openxmlformats.org/presentationml/2006/ole">
            <mc:AlternateContent xmlns:mc="http://schemas.openxmlformats.org/markup-compatibility/2006">
              <mc:Choice xmlns:v="urn:schemas-microsoft-com:vml" Requires="v">
                <p:oleObj spid="_x0000_s331800" name="Equazione" r:id="rId4" imgW="901440" imgH="368280" progId="Equation.3">
                  <p:embed/>
                </p:oleObj>
              </mc:Choice>
              <mc:Fallback>
                <p:oleObj name="Equazione" r:id="rId4" imgW="901440" imgH="3682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895600"/>
                        <a:ext cx="167798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CasellaDiTesto 7"/>
          <p:cNvSpPr txBox="1"/>
          <p:nvPr/>
        </p:nvSpPr>
        <p:spPr>
          <a:xfrm>
            <a:off x="4419599" y="3581400"/>
            <a:ext cx="4724401" cy="2031325"/>
          </a:xfrm>
          <a:prstGeom prst="rect">
            <a:avLst/>
          </a:prstGeom>
          <a:noFill/>
        </p:spPr>
        <p:txBody>
          <a:bodyPr wrap="square" rtlCol="0">
            <a:spAutoFit/>
          </a:bodyPr>
          <a:lstStyle/>
          <a:p>
            <a:r>
              <a:rPr lang="it-IT" dirty="0" smtClean="0"/>
              <a:t>dove h è l’altezza dell’avvolgimento e F è la componente radiale della forza, calcolata in precedenza.</a:t>
            </a:r>
          </a:p>
          <a:p>
            <a:endParaRPr lang="it-IT" dirty="0" smtClean="0"/>
          </a:p>
          <a:p>
            <a:r>
              <a:rPr lang="it-IT" dirty="0" smtClean="0"/>
              <a:t>Un calcolo più accurato della forza assiale può essere ottenuto mediante analisi agli elementi finiti.</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p:cNvPicPr>
            <a:picLocks noChangeAspect="1" noChangeArrowheads="1"/>
          </p:cNvPicPr>
          <p:nvPr/>
        </p:nvPicPr>
        <p:blipFill>
          <a:blip r:embed="rId2" cstate="print"/>
          <a:srcRect/>
          <a:stretch>
            <a:fillRect/>
          </a:stretch>
        </p:blipFill>
        <p:spPr bwMode="auto">
          <a:xfrm>
            <a:off x="228600" y="2286000"/>
            <a:ext cx="8153400" cy="4447700"/>
          </a:xfrm>
          <a:prstGeom prst="rect">
            <a:avLst/>
          </a:prstGeom>
          <a:noFill/>
          <a:ln w="9525">
            <a:noFill/>
            <a:miter lim="800000"/>
            <a:headEnd/>
            <a:tailEnd/>
          </a:ln>
          <a:effectLst/>
        </p:spPr>
      </p:pic>
      <p:sp>
        <p:nvSpPr>
          <p:cNvPr id="5" name="CasellaDiTesto 4"/>
          <p:cNvSpPr txBox="1"/>
          <p:nvPr/>
        </p:nvSpPr>
        <p:spPr>
          <a:xfrm>
            <a:off x="0" y="228600"/>
            <a:ext cx="9144000" cy="1477328"/>
          </a:xfrm>
          <a:prstGeom prst="rect">
            <a:avLst/>
          </a:prstGeom>
          <a:noFill/>
        </p:spPr>
        <p:txBody>
          <a:bodyPr wrap="square" rtlCol="0">
            <a:spAutoFit/>
          </a:bodyPr>
          <a:lstStyle/>
          <a:p>
            <a:r>
              <a:rPr lang="it-IT" dirty="0" smtClean="0"/>
              <a:t>Il problema degli sforzi assiali condiziona il progetto dei trasformatori a rapporto variabile (autotrasformatori, variatori sotto carico), dove alcune spire o bobine devono poter essere escluse per modificare il rapporto di trasformazione. Se le prese predisposte allo scopo fossero collocate come in Fig. 2, l’esclusione di spire in testa all’avvolgimento porterebbe ad una dissimmetria e ad un conseguente sforzo assiale.</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923330"/>
          </a:xfrm>
          <a:prstGeom prst="rect">
            <a:avLst/>
          </a:prstGeom>
          <a:noFill/>
        </p:spPr>
        <p:txBody>
          <a:bodyPr wrap="square" rtlCol="0">
            <a:spAutoFit/>
          </a:bodyPr>
          <a:lstStyle/>
          <a:p>
            <a:r>
              <a:rPr lang="it-IT" dirty="0" smtClean="0"/>
              <a:t>Quindi normalmente si usa un sistema a prese centrali che consente di escludere spire o bobine simmetricamente disposte rispetto al centro dell’avvolgimento. L’ingresso e l’uscita dell’avvolgimento restano fissi e collegati alle bobine di estremità.</a:t>
            </a:r>
            <a:endParaRPr lang="it-IT" dirty="0"/>
          </a:p>
        </p:txBody>
      </p:sp>
      <p:pic>
        <p:nvPicPr>
          <p:cNvPr id="359425" name="Picture 1"/>
          <p:cNvPicPr>
            <a:picLocks noChangeAspect="1" noChangeArrowheads="1"/>
          </p:cNvPicPr>
          <p:nvPr/>
        </p:nvPicPr>
        <p:blipFill>
          <a:blip r:embed="rId2" cstate="print"/>
          <a:srcRect/>
          <a:stretch>
            <a:fillRect/>
          </a:stretch>
        </p:blipFill>
        <p:spPr bwMode="auto">
          <a:xfrm>
            <a:off x="152399" y="1524000"/>
            <a:ext cx="8519101" cy="4343400"/>
          </a:xfrm>
          <a:prstGeom prst="rect">
            <a:avLst/>
          </a:prstGeom>
          <a:noFill/>
          <a:ln w="9525">
            <a:noFill/>
            <a:miter lim="800000"/>
            <a:headEnd/>
            <a:tailEnd/>
          </a:ln>
          <a:effectLst/>
        </p:spPr>
      </p:pic>
      <p:sp>
        <p:nvSpPr>
          <p:cNvPr id="15" name="Freccia a destra 14"/>
          <p:cNvSpPr/>
          <p:nvPr/>
        </p:nvSpPr>
        <p:spPr>
          <a:xfrm>
            <a:off x="457200" y="914400"/>
            <a:ext cx="7696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ESCLUSIONE BOBINE SECONDARIE</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590800"/>
            <a:ext cx="8229600" cy="1143000"/>
          </a:xfrm>
        </p:spPr>
        <p:txBody>
          <a:bodyPr>
            <a:normAutofit/>
          </a:bodyPr>
          <a:lstStyle/>
          <a:p>
            <a:r>
              <a:rPr lang="it-IT" dirty="0" smtClean="0"/>
              <a:t>Calcoli di verifica termica</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9" name="Picture 3" descr="C:\Users\atessarolo\Desktop\fig.jpg"/>
          <p:cNvPicPr>
            <a:picLocks noChangeAspect="1" noChangeArrowheads="1"/>
          </p:cNvPicPr>
          <p:nvPr/>
        </p:nvPicPr>
        <p:blipFill>
          <a:blip r:embed="rId2" cstate="print"/>
          <a:srcRect/>
          <a:stretch>
            <a:fillRect/>
          </a:stretch>
        </p:blipFill>
        <p:spPr bwMode="auto">
          <a:xfrm>
            <a:off x="381000" y="1371600"/>
            <a:ext cx="7968669" cy="4572000"/>
          </a:xfrm>
          <a:prstGeom prst="rect">
            <a:avLst/>
          </a:prstGeom>
          <a:noFill/>
        </p:spPr>
      </p:pic>
      <p:sp>
        <p:nvSpPr>
          <p:cNvPr id="8" name="Ovale 7"/>
          <p:cNvSpPr/>
          <p:nvPr/>
        </p:nvSpPr>
        <p:spPr>
          <a:xfrm>
            <a:off x="7010400" y="33528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1 9"/>
          <p:cNvCxnSpPr>
            <a:stCxn id="8" idx="0"/>
          </p:cNvCxnSpPr>
          <p:nvPr/>
        </p:nvCxnSpPr>
        <p:spPr>
          <a:xfrm rot="5400000" flipH="1" flipV="1">
            <a:off x="7353300" y="27813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rot="5400000">
            <a:off x="3581400" y="4495800"/>
            <a:ext cx="1828800" cy="0"/>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4572000" y="2895600"/>
            <a:ext cx="1170770" cy="338554"/>
          </a:xfrm>
          <a:prstGeom prst="rect">
            <a:avLst/>
          </a:prstGeom>
          <a:noFill/>
        </p:spPr>
        <p:txBody>
          <a:bodyPr wrap="none" rtlCol="0">
            <a:spAutoFit/>
          </a:bodyPr>
          <a:lstStyle/>
          <a:p>
            <a:r>
              <a:rPr lang="it-IT" sz="1600" dirty="0" err="1" smtClean="0">
                <a:latin typeface="Symbol" pitchFamily="18" charset="2"/>
              </a:rPr>
              <a:t>D</a:t>
            </a:r>
            <a:r>
              <a:rPr lang="it-IT" sz="1600" dirty="0" err="1" smtClean="0"/>
              <a:t>T</a:t>
            </a:r>
            <a:r>
              <a:rPr lang="it-IT" sz="1600" baseline="-25000" dirty="0" err="1" smtClean="0"/>
              <a:t>med</a:t>
            </a:r>
            <a:r>
              <a:rPr lang="it-IT" sz="1600" baseline="-25000" dirty="0" smtClean="0"/>
              <a:t>(</a:t>
            </a:r>
            <a:r>
              <a:rPr lang="it-IT" sz="1600" baseline="-25000" dirty="0" err="1" smtClean="0"/>
              <a:t>avv-aria</a:t>
            </a:r>
            <a:r>
              <a:rPr lang="it-IT" sz="1600" baseline="-25000" dirty="0" smtClean="0"/>
              <a:t>)</a:t>
            </a:r>
            <a:endParaRPr lang="it-IT" sz="1600" baseline="-25000" dirty="0"/>
          </a:p>
        </p:txBody>
      </p:sp>
      <p:cxnSp>
        <p:nvCxnSpPr>
          <p:cNvPr id="15" name="Connettore 1 14"/>
          <p:cNvCxnSpPr/>
          <p:nvPr/>
        </p:nvCxnSpPr>
        <p:spPr>
          <a:xfrm rot="5400000" flipH="1" flipV="1">
            <a:off x="4343400" y="3352800"/>
            <a:ext cx="7620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6019800" y="1752600"/>
            <a:ext cx="2362200" cy="830997"/>
          </a:xfrm>
          <a:prstGeom prst="rect">
            <a:avLst/>
          </a:prstGeom>
          <a:noFill/>
        </p:spPr>
        <p:txBody>
          <a:bodyPr wrap="square" rtlCol="0">
            <a:spAutoFit/>
          </a:bodyPr>
          <a:lstStyle/>
          <a:p>
            <a:pPr algn="r"/>
            <a:r>
              <a:rPr lang="it-IT" sz="1600" dirty="0" smtClean="0">
                <a:latin typeface="Arial" pitchFamily="34" charset="0"/>
                <a:cs typeface="Arial" pitchFamily="34" charset="0"/>
              </a:rPr>
              <a:t>Soggetta a vincolo per </a:t>
            </a:r>
            <a:r>
              <a:rPr lang="it-IT" sz="1600" u="sng" dirty="0" smtClean="0">
                <a:latin typeface="Arial" pitchFamily="34" charset="0"/>
                <a:cs typeface="Arial" pitchFamily="34" charset="0"/>
              </a:rPr>
              <a:t>classe termica</a:t>
            </a:r>
            <a:r>
              <a:rPr lang="it-IT" sz="1600" baseline="-25000" dirty="0" smtClean="0">
                <a:latin typeface="Arial" pitchFamily="34" charset="0"/>
                <a:cs typeface="Arial" pitchFamily="34" charset="0"/>
              </a:rPr>
              <a:t>:</a:t>
            </a:r>
            <a:r>
              <a:rPr lang="it-IT" sz="1600" dirty="0" smtClean="0">
                <a:latin typeface="Arial" pitchFamily="34" charset="0"/>
                <a:cs typeface="Arial" pitchFamily="34" charset="0"/>
              </a:rPr>
              <a:t> </a:t>
            </a:r>
            <a:r>
              <a:rPr lang="it-IT" sz="1600" u="sng" dirty="0" smtClean="0">
                <a:latin typeface="Arial" pitchFamily="34" charset="0"/>
                <a:cs typeface="Arial" pitchFamily="34" charset="0"/>
              </a:rPr>
              <a:t>≤ 65 °C </a:t>
            </a:r>
            <a:r>
              <a:rPr lang="it-IT" sz="1600" dirty="0" smtClean="0">
                <a:latin typeface="Arial" pitchFamily="34" charset="0"/>
                <a:cs typeface="Arial" pitchFamily="34" charset="0"/>
              </a:rPr>
              <a:t>per classe termica A </a:t>
            </a:r>
          </a:p>
        </p:txBody>
      </p:sp>
      <p:sp>
        <p:nvSpPr>
          <p:cNvPr id="18" name="Ovale 17"/>
          <p:cNvSpPr/>
          <p:nvPr/>
        </p:nvSpPr>
        <p:spPr>
          <a:xfrm>
            <a:off x="6553200" y="3766458"/>
            <a:ext cx="121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1 18"/>
          <p:cNvCxnSpPr/>
          <p:nvPr/>
        </p:nvCxnSpPr>
        <p:spPr>
          <a:xfrm rot="5400000" flipH="1" flipV="1">
            <a:off x="6324600" y="4876800"/>
            <a:ext cx="19812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715000" y="6019800"/>
            <a:ext cx="2362200" cy="584775"/>
          </a:xfrm>
          <a:prstGeom prst="rect">
            <a:avLst/>
          </a:prstGeom>
          <a:noFill/>
        </p:spPr>
        <p:txBody>
          <a:bodyPr wrap="square" rtlCol="0">
            <a:spAutoFit/>
          </a:bodyPr>
          <a:lstStyle/>
          <a:p>
            <a:pPr algn="r"/>
            <a:r>
              <a:rPr lang="it-IT" sz="1600" dirty="0" smtClean="0">
                <a:latin typeface="Arial" pitchFamily="34" charset="0"/>
                <a:cs typeface="Arial" pitchFamily="34" charset="0"/>
              </a:rPr>
              <a:t>Soggetta a vincolo per </a:t>
            </a:r>
            <a:r>
              <a:rPr lang="it-IT" sz="1600" u="sng" dirty="0" smtClean="0">
                <a:latin typeface="Arial" pitchFamily="34" charset="0"/>
                <a:cs typeface="Arial" pitchFamily="34" charset="0"/>
              </a:rPr>
              <a:t>normativa:</a:t>
            </a:r>
            <a:r>
              <a:rPr lang="it-IT" sz="1600" u="sng" baseline="-25000" dirty="0" smtClean="0">
                <a:latin typeface="Arial" pitchFamily="34" charset="0"/>
                <a:cs typeface="Arial" pitchFamily="34" charset="0"/>
              </a:rPr>
              <a:t>:</a:t>
            </a:r>
            <a:r>
              <a:rPr lang="it-IT" sz="1600" u="sng" dirty="0" smtClean="0">
                <a:latin typeface="Arial" pitchFamily="34" charset="0"/>
                <a:cs typeface="Arial" pitchFamily="34" charset="0"/>
              </a:rPr>
              <a:t> ≤ 50 °C</a:t>
            </a:r>
            <a:r>
              <a:rPr lang="it-IT" sz="1600" dirty="0" smtClean="0">
                <a:latin typeface="Arial" pitchFamily="34" charset="0"/>
                <a:cs typeface="Arial" pitchFamily="34" charset="0"/>
              </a:rPr>
              <a:t> </a:t>
            </a:r>
          </a:p>
        </p:txBody>
      </p:sp>
      <p:sp>
        <p:nvSpPr>
          <p:cNvPr id="22" name="CasellaDiTesto 21"/>
          <p:cNvSpPr txBox="1"/>
          <p:nvPr/>
        </p:nvSpPr>
        <p:spPr>
          <a:xfrm>
            <a:off x="0" y="95071"/>
            <a:ext cx="9144000" cy="646331"/>
          </a:xfrm>
          <a:prstGeom prst="rect">
            <a:avLst/>
          </a:prstGeom>
          <a:noFill/>
        </p:spPr>
        <p:txBody>
          <a:bodyPr wrap="square" rtlCol="0">
            <a:spAutoFit/>
          </a:bodyPr>
          <a:lstStyle/>
          <a:p>
            <a:r>
              <a:rPr lang="it-IT" dirty="0" smtClean="0"/>
              <a:t>Consideriamo un tipico profilo di temperatura dall’aria fino all’avvolgimento attraverso olio e cassone.</a:t>
            </a:r>
            <a:endParaRPr lang="it-IT" dirty="0"/>
          </a:p>
        </p:txBody>
      </p:sp>
      <p:cxnSp>
        <p:nvCxnSpPr>
          <p:cNvPr id="23" name="Connettore 1 22"/>
          <p:cNvCxnSpPr/>
          <p:nvPr/>
        </p:nvCxnSpPr>
        <p:spPr>
          <a:xfrm rot="5400000" flipH="1" flipV="1">
            <a:off x="4495800" y="5791200"/>
            <a:ext cx="762000" cy="0"/>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2819400" y="6172200"/>
            <a:ext cx="2362200" cy="338554"/>
          </a:xfrm>
          <a:prstGeom prst="rect">
            <a:avLst/>
          </a:prstGeom>
          <a:noFill/>
        </p:spPr>
        <p:txBody>
          <a:bodyPr wrap="square" rtlCol="0">
            <a:spAutoFit/>
          </a:bodyPr>
          <a:lstStyle/>
          <a:p>
            <a:pPr algn="r"/>
            <a:r>
              <a:rPr lang="it-IT" sz="1600" dirty="0" smtClean="0">
                <a:latin typeface="Arial" pitchFamily="34" charset="0"/>
                <a:cs typeface="Arial" pitchFamily="34" charset="0"/>
              </a:rPr>
              <a:t>Temperatura aria </a:t>
            </a:r>
            <a:r>
              <a:rPr lang="it-IT" sz="1600" dirty="0" err="1" smtClean="0">
                <a:latin typeface="Arial" pitchFamily="34" charset="0"/>
                <a:cs typeface="Arial" pitchFamily="34" charset="0"/>
              </a:rPr>
              <a:t>T</a:t>
            </a:r>
            <a:r>
              <a:rPr lang="it-IT" sz="1600" baseline="-25000" dirty="0" err="1" smtClean="0">
                <a:latin typeface="Arial" pitchFamily="34" charset="0"/>
                <a:cs typeface="Arial" pitchFamily="34" charset="0"/>
              </a:rPr>
              <a:t>aria</a:t>
            </a:r>
            <a:endParaRPr lang="it-IT" sz="1600" baseline="-25000" dirty="0" smtClean="0">
              <a:latin typeface="Arial" pitchFamily="34" charset="0"/>
              <a:cs typeface="Arial" pitchFamily="34" charset="0"/>
            </a:endParaRPr>
          </a:p>
        </p:txBody>
      </p:sp>
      <p:sp>
        <p:nvSpPr>
          <p:cNvPr id="28" name="CasellaDiTesto 27"/>
          <p:cNvSpPr txBox="1"/>
          <p:nvPr/>
        </p:nvSpPr>
        <p:spPr>
          <a:xfrm>
            <a:off x="381000" y="914400"/>
            <a:ext cx="2362200" cy="338554"/>
          </a:xfrm>
          <a:prstGeom prst="rect">
            <a:avLst/>
          </a:prstGeom>
          <a:noFill/>
        </p:spPr>
        <p:txBody>
          <a:bodyPr wrap="square" rtlCol="0">
            <a:spAutoFit/>
          </a:bodyPr>
          <a:lstStyle/>
          <a:p>
            <a:r>
              <a:rPr lang="it-IT" sz="1600" i="1" dirty="0" smtClean="0">
                <a:latin typeface="Arial" pitchFamily="34" charset="0"/>
                <a:cs typeface="Arial" pitchFamily="34" charset="0"/>
              </a:rPr>
              <a:t>Fig. 1</a:t>
            </a:r>
            <a:endParaRPr lang="it-IT" sz="1600" i="1" baseline="-250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2170795417"/>
              </p:ext>
            </p:extLst>
          </p:nvPr>
        </p:nvGraphicFramePr>
        <p:xfrm>
          <a:off x="3276600" y="1343025"/>
          <a:ext cx="4646612" cy="504825"/>
        </p:xfrm>
        <a:graphic>
          <a:graphicData uri="http://schemas.openxmlformats.org/presentationml/2006/ole">
            <mc:AlternateContent xmlns:mc="http://schemas.openxmlformats.org/markup-compatibility/2006">
              <mc:Choice xmlns:v="urn:schemas-microsoft-com:vml" Requires="v">
                <p:oleObj spid="_x0000_s359612" name="Equation" r:id="rId3" imgW="2209680" imgH="241200" progId="Equation.3">
                  <p:embed/>
                </p:oleObj>
              </mc:Choice>
              <mc:Fallback>
                <p:oleObj name="Equation" r:id="rId3" imgW="2209680" imgH="241200" progId="Equation.3">
                  <p:embed/>
                  <p:pic>
                    <p:nvPicPr>
                      <p:cNvPr id="0" name=""/>
                      <p:cNvPicPr/>
                      <p:nvPr/>
                    </p:nvPicPr>
                    <p:blipFill>
                      <a:blip r:embed="rId4"/>
                      <a:stretch>
                        <a:fillRect/>
                      </a:stretch>
                    </p:blipFill>
                    <p:spPr>
                      <a:xfrm>
                        <a:off x="3276600" y="1343025"/>
                        <a:ext cx="4646612" cy="5048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60783667"/>
              </p:ext>
            </p:extLst>
          </p:nvPr>
        </p:nvGraphicFramePr>
        <p:xfrm>
          <a:off x="3352800" y="1857375"/>
          <a:ext cx="4592638" cy="504825"/>
        </p:xfrm>
        <a:graphic>
          <a:graphicData uri="http://schemas.openxmlformats.org/presentationml/2006/ole">
            <mc:AlternateContent xmlns:mc="http://schemas.openxmlformats.org/markup-compatibility/2006">
              <mc:Choice xmlns:v="urn:schemas-microsoft-com:vml" Requires="v">
                <p:oleObj spid="_x0000_s359613" name="Equation" r:id="rId5" imgW="2184120" imgH="241200" progId="Equation.3">
                  <p:embed/>
                </p:oleObj>
              </mc:Choice>
              <mc:Fallback>
                <p:oleObj name="Equation" r:id="rId5" imgW="2184120" imgH="241200" progId="Equation.3">
                  <p:embed/>
                  <p:pic>
                    <p:nvPicPr>
                      <p:cNvPr id="0" name=""/>
                      <p:cNvPicPr/>
                      <p:nvPr/>
                    </p:nvPicPr>
                    <p:blipFill>
                      <a:blip r:embed="rId6"/>
                      <a:stretch>
                        <a:fillRect/>
                      </a:stretch>
                    </p:blipFill>
                    <p:spPr>
                      <a:xfrm>
                        <a:off x="3352800" y="1857375"/>
                        <a:ext cx="4592638" cy="5048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067212866"/>
              </p:ext>
            </p:extLst>
          </p:nvPr>
        </p:nvGraphicFramePr>
        <p:xfrm>
          <a:off x="3429000" y="371475"/>
          <a:ext cx="1895475" cy="400050"/>
        </p:xfrm>
        <a:graphic>
          <a:graphicData uri="http://schemas.openxmlformats.org/presentationml/2006/ole">
            <mc:AlternateContent xmlns:mc="http://schemas.openxmlformats.org/markup-compatibility/2006">
              <mc:Choice xmlns:v="urn:schemas-microsoft-com:vml" Requires="v">
                <p:oleObj spid="_x0000_s359614" name="Equation" r:id="rId7" imgW="901440" imgH="190440" progId="Equation.3">
                  <p:embed/>
                </p:oleObj>
              </mc:Choice>
              <mc:Fallback>
                <p:oleObj name="Equation" r:id="rId7" imgW="901440" imgH="190440" progId="Equation.3">
                  <p:embed/>
                  <p:pic>
                    <p:nvPicPr>
                      <p:cNvPr id="0" name=""/>
                      <p:cNvPicPr/>
                      <p:nvPr/>
                    </p:nvPicPr>
                    <p:blipFill>
                      <a:blip r:embed="rId8"/>
                      <a:stretch>
                        <a:fillRect/>
                      </a:stretch>
                    </p:blipFill>
                    <p:spPr>
                      <a:xfrm>
                        <a:off x="3429000" y="371475"/>
                        <a:ext cx="1895475" cy="400050"/>
                      </a:xfrm>
                      <a:prstGeom prst="rect">
                        <a:avLst/>
                      </a:prstGeom>
                    </p:spPr>
                  </p:pic>
                </p:oleObj>
              </mc:Fallback>
            </mc:AlternateContent>
          </a:graphicData>
        </a:graphic>
      </p:graphicFrame>
      <p:sp>
        <p:nvSpPr>
          <p:cNvPr id="5" name="Left Brace 4"/>
          <p:cNvSpPr/>
          <p:nvPr/>
        </p:nvSpPr>
        <p:spPr>
          <a:xfrm>
            <a:off x="3200400" y="361950"/>
            <a:ext cx="152400" cy="20002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21" name="Object 20"/>
          <p:cNvGraphicFramePr>
            <a:graphicFrameLocks noChangeAspect="1"/>
          </p:cNvGraphicFramePr>
          <p:nvPr>
            <p:extLst>
              <p:ext uri="{D42A27DB-BD31-4B8C-83A1-F6EECF244321}">
                <p14:modId xmlns:p14="http://schemas.microsoft.com/office/powerpoint/2010/main" val="1926865905"/>
              </p:ext>
            </p:extLst>
          </p:nvPr>
        </p:nvGraphicFramePr>
        <p:xfrm>
          <a:off x="3390900" y="4336036"/>
          <a:ext cx="5383213" cy="788414"/>
        </p:xfrm>
        <a:graphic>
          <a:graphicData uri="http://schemas.openxmlformats.org/presentationml/2006/ole">
            <mc:AlternateContent xmlns:mc="http://schemas.openxmlformats.org/markup-compatibility/2006">
              <mc:Choice xmlns:v="urn:schemas-microsoft-com:vml" Requires="v">
                <p:oleObj spid="_x0000_s359615" name="Equation" r:id="rId9" imgW="2844720" imgH="419040" progId="Equation.3">
                  <p:embed/>
                </p:oleObj>
              </mc:Choice>
              <mc:Fallback>
                <p:oleObj name="Equation" r:id="rId9" imgW="2844720" imgH="419040" progId="Equation.3">
                  <p:embed/>
                  <p:pic>
                    <p:nvPicPr>
                      <p:cNvPr id="0" name=""/>
                      <p:cNvPicPr/>
                      <p:nvPr/>
                    </p:nvPicPr>
                    <p:blipFill>
                      <a:blip r:embed="rId10"/>
                      <a:stretch>
                        <a:fillRect/>
                      </a:stretch>
                    </p:blipFill>
                    <p:spPr>
                      <a:xfrm>
                        <a:off x="3390900" y="4336036"/>
                        <a:ext cx="5383213" cy="788414"/>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63836359"/>
              </p:ext>
            </p:extLst>
          </p:nvPr>
        </p:nvGraphicFramePr>
        <p:xfrm>
          <a:off x="3390900" y="5097739"/>
          <a:ext cx="5559425" cy="815698"/>
        </p:xfrm>
        <a:graphic>
          <a:graphicData uri="http://schemas.openxmlformats.org/presentationml/2006/ole">
            <mc:AlternateContent xmlns:mc="http://schemas.openxmlformats.org/markup-compatibility/2006">
              <mc:Choice xmlns:v="urn:schemas-microsoft-com:vml" Requires="v">
                <p:oleObj spid="_x0000_s359616" name="Equation" r:id="rId11" imgW="2844720" imgH="419040" progId="Equation.3">
                  <p:embed/>
                </p:oleObj>
              </mc:Choice>
              <mc:Fallback>
                <p:oleObj name="Equation" r:id="rId11" imgW="2844720" imgH="419040" progId="Equation.3">
                  <p:embed/>
                  <p:pic>
                    <p:nvPicPr>
                      <p:cNvPr id="0" name=""/>
                      <p:cNvPicPr/>
                      <p:nvPr/>
                    </p:nvPicPr>
                    <p:blipFill>
                      <a:blip r:embed="rId12"/>
                      <a:stretch>
                        <a:fillRect/>
                      </a:stretch>
                    </p:blipFill>
                    <p:spPr>
                      <a:xfrm>
                        <a:off x="3390900" y="5097739"/>
                        <a:ext cx="5559425" cy="815698"/>
                      </a:xfrm>
                      <a:prstGeom prst="rect">
                        <a:avLst/>
                      </a:prstGeom>
                    </p:spPr>
                  </p:pic>
                </p:oleObj>
              </mc:Fallback>
            </mc:AlternateContent>
          </a:graphicData>
        </a:graphic>
      </p:graphicFrame>
      <p:sp>
        <p:nvSpPr>
          <p:cNvPr id="27" name="Left Brace 26"/>
          <p:cNvSpPr/>
          <p:nvPr/>
        </p:nvSpPr>
        <p:spPr>
          <a:xfrm>
            <a:off x="3162300" y="3352800"/>
            <a:ext cx="228600" cy="2551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28" name="Object 27"/>
          <p:cNvGraphicFramePr>
            <a:graphicFrameLocks noChangeAspect="1"/>
          </p:cNvGraphicFramePr>
          <p:nvPr>
            <p:extLst>
              <p:ext uri="{D42A27DB-BD31-4B8C-83A1-F6EECF244321}">
                <p14:modId xmlns:p14="http://schemas.microsoft.com/office/powerpoint/2010/main" val="1225017452"/>
              </p:ext>
            </p:extLst>
          </p:nvPr>
        </p:nvGraphicFramePr>
        <p:xfrm>
          <a:off x="3419475" y="3352800"/>
          <a:ext cx="1895475" cy="400050"/>
        </p:xfrm>
        <a:graphic>
          <a:graphicData uri="http://schemas.openxmlformats.org/presentationml/2006/ole">
            <mc:AlternateContent xmlns:mc="http://schemas.openxmlformats.org/markup-compatibility/2006">
              <mc:Choice xmlns:v="urn:schemas-microsoft-com:vml" Requires="v">
                <p:oleObj spid="_x0000_s359617" name="Equation" r:id="rId13" imgW="901440" imgH="190440" progId="Equation.3">
                  <p:embed/>
                </p:oleObj>
              </mc:Choice>
              <mc:Fallback>
                <p:oleObj name="Equation" r:id="rId13" imgW="901440" imgH="190440" progId="Equation.3">
                  <p:embed/>
                  <p:pic>
                    <p:nvPicPr>
                      <p:cNvPr id="0" name=""/>
                      <p:cNvPicPr/>
                      <p:nvPr/>
                    </p:nvPicPr>
                    <p:blipFill>
                      <a:blip r:embed="rId14"/>
                      <a:stretch>
                        <a:fillRect/>
                      </a:stretch>
                    </p:blipFill>
                    <p:spPr>
                      <a:xfrm>
                        <a:off x="3419475" y="3352800"/>
                        <a:ext cx="1895475" cy="40005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676262942"/>
              </p:ext>
            </p:extLst>
          </p:nvPr>
        </p:nvGraphicFramePr>
        <p:xfrm>
          <a:off x="3335338" y="819150"/>
          <a:ext cx="2082800" cy="400050"/>
        </p:xfrm>
        <a:graphic>
          <a:graphicData uri="http://schemas.openxmlformats.org/presentationml/2006/ole">
            <mc:AlternateContent xmlns:mc="http://schemas.openxmlformats.org/markup-compatibility/2006">
              <mc:Choice xmlns:v="urn:schemas-microsoft-com:vml" Requires="v">
                <p:oleObj spid="_x0000_s359618" name="Equation" r:id="rId15" imgW="990360" imgH="190440" progId="Equation.3">
                  <p:embed/>
                </p:oleObj>
              </mc:Choice>
              <mc:Fallback>
                <p:oleObj name="Equation" r:id="rId15" imgW="990360" imgH="190440" progId="Equation.3">
                  <p:embed/>
                  <p:pic>
                    <p:nvPicPr>
                      <p:cNvPr id="0" name=""/>
                      <p:cNvPicPr/>
                      <p:nvPr/>
                    </p:nvPicPr>
                    <p:blipFill>
                      <a:blip r:embed="rId16"/>
                      <a:stretch>
                        <a:fillRect/>
                      </a:stretch>
                    </p:blipFill>
                    <p:spPr>
                      <a:xfrm>
                        <a:off x="3335338" y="819150"/>
                        <a:ext cx="2082800" cy="40005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889964322"/>
              </p:ext>
            </p:extLst>
          </p:nvPr>
        </p:nvGraphicFramePr>
        <p:xfrm>
          <a:off x="3371850" y="3886200"/>
          <a:ext cx="2082800" cy="400050"/>
        </p:xfrm>
        <a:graphic>
          <a:graphicData uri="http://schemas.openxmlformats.org/presentationml/2006/ole">
            <mc:AlternateContent xmlns:mc="http://schemas.openxmlformats.org/markup-compatibility/2006">
              <mc:Choice xmlns:v="urn:schemas-microsoft-com:vml" Requires="v">
                <p:oleObj spid="_x0000_s359619" name="Equation" r:id="rId17" imgW="990360" imgH="190440" progId="Equation.3">
                  <p:embed/>
                </p:oleObj>
              </mc:Choice>
              <mc:Fallback>
                <p:oleObj name="Equation" r:id="rId17" imgW="990360" imgH="190440" progId="Equation.3">
                  <p:embed/>
                  <p:pic>
                    <p:nvPicPr>
                      <p:cNvPr id="0" name=""/>
                      <p:cNvPicPr/>
                      <p:nvPr/>
                    </p:nvPicPr>
                    <p:blipFill>
                      <a:blip r:embed="rId18"/>
                      <a:stretch>
                        <a:fillRect/>
                      </a:stretch>
                    </p:blipFill>
                    <p:spPr>
                      <a:xfrm>
                        <a:off x="3371850" y="3886200"/>
                        <a:ext cx="2082800" cy="400050"/>
                      </a:xfrm>
                      <a:prstGeom prst="rect">
                        <a:avLst/>
                      </a:prstGeom>
                    </p:spPr>
                  </p:pic>
                </p:oleObj>
              </mc:Fallback>
            </mc:AlternateContent>
          </a:graphicData>
        </a:graphic>
      </p:graphicFrame>
      <p:pic>
        <p:nvPicPr>
          <p:cNvPr id="359483" name="Picture 5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8600" y="1543050"/>
            <a:ext cx="282160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8579369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457200"/>
            <a:ext cx="9144000" cy="1200329"/>
          </a:xfrm>
          <a:prstGeom prst="rect">
            <a:avLst/>
          </a:prstGeom>
          <a:noFill/>
        </p:spPr>
        <p:txBody>
          <a:bodyPr wrap="square" rtlCol="0">
            <a:spAutoFit/>
          </a:bodyPr>
          <a:lstStyle/>
          <a:p>
            <a:r>
              <a:rPr lang="it-IT" dirty="0" smtClean="0"/>
              <a:t>Delle sovratemperature mostrate in figura, due sono vincolate secondo normativa:</a:t>
            </a:r>
          </a:p>
          <a:p>
            <a:endParaRPr lang="it-IT" dirty="0" smtClean="0"/>
          </a:p>
          <a:p>
            <a:pPr marL="631825" indent="-457200">
              <a:buFont typeface="+mj-lt"/>
              <a:buAutoNum type="arabicPeriod"/>
            </a:pPr>
            <a:r>
              <a:rPr lang="it-IT" dirty="0"/>
              <a:t> </a:t>
            </a:r>
            <a:r>
              <a:rPr lang="it-IT" dirty="0" err="1" smtClean="0">
                <a:latin typeface="Symbol" pitchFamily="18" charset="2"/>
              </a:rPr>
              <a:t>D</a:t>
            </a:r>
            <a:r>
              <a:rPr lang="it-IT" dirty="0" err="1" smtClean="0"/>
              <a:t>T</a:t>
            </a:r>
            <a:r>
              <a:rPr lang="it-IT" baseline="-25000" dirty="0" err="1" smtClean="0"/>
              <a:t>max</a:t>
            </a:r>
            <a:r>
              <a:rPr lang="it-IT" baseline="-25000" dirty="0" smtClean="0"/>
              <a:t>(</a:t>
            </a:r>
            <a:r>
              <a:rPr lang="it-IT" baseline="-25000" dirty="0" err="1" smtClean="0"/>
              <a:t>avv-aria</a:t>
            </a:r>
            <a:r>
              <a:rPr lang="it-IT" baseline="-25000" dirty="0" smtClean="0"/>
              <a:t>)</a:t>
            </a:r>
            <a:r>
              <a:rPr lang="it-IT" dirty="0" smtClean="0"/>
              <a:t> non deve superare i 65°C per classe termica A</a:t>
            </a:r>
          </a:p>
          <a:p>
            <a:pPr marL="631825" indent="-457200">
              <a:buFont typeface="+mj-lt"/>
              <a:buAutoNum type="arabicPeriod"/>
            </a:pPr>
            <a:r>
              <a:rPr lang="it-IT" dirty="0" smtClean="0"/>
              <a:t> </a:t>
            </a:r>
            <a:r>
              <a:rPr lang="it-IT" dirty="0" err="1" smtClean="0">
                <a:latin typeface="Symbol" pitchFamily="18" charset="2"/>
              </a:rPr>
              <a:t>D</a:t>
            </a:r>
            <a:r>
              <a:rPr lang="it-IT" dirty="0" err="1" smtClean="0"/>
              <a:t>T</a:t>
            </a:r>
            <a:r>
              <a:rPr lang="it-IT" baseline="-25000" dirty="0" err="1" smtClean="0"/>
              <a:t>max</a:t>
            </a:r>
            <a:r>
              <a:rPr lang="it-IT" baseline="-25000" dirty="0" smtClean="0"/>
              <a:t>(olio-aria)</a:t>
            </a:r>
            <a:r>
              <a:rPr lang="it-IT" dirty="0" smtClean="0"/>
              <a:t> non deve superare i 50°C (anche ragioni di sicurezza).</a:t>
            </a:r>
          </a:p>
        </p:txBody>
      </p:sp>
      <p:sp>
        <p:nvSpPr>
          <p:cNvPr id="5" name="CasellaDiTesto 4"/>
          <p:cNvSpPr txBox="1"/>
          <p:nvPr/>
        </p:nvSpPr>
        <p:spPr>
          <a:xfrm>
            <a:off x="0" y="1905000"/>
            <a:ext cx="9144000" cy="3139321"/>
          </a:xfrm>
          <a:prstGeom prst="rect">
            <a:avLst/>
          </a:prstGeom>
          <a:noFill/>
        </p:spPr>
        <p:txBody>
          <a:bodyPr wrap="square" rtlCol="0">
            <a:spAutoFit/>
          </a:bodyPr>
          <a:lstStyle/>
          <a:p>
            <a:r>
              <a:rPr lang="it-IT" dirty="0" smtClean="0"/>
              <a:t>Da calcolo è possibile fare una stima della </a:t>
            </a:r>
            <a:r>
              <a:rPr lang="it-IT" dirty="0" err="1" smtClean="0">
                <a:latin typeface="Symbol" pitchFamily="18" charset="2"/>
              </a:rPr>
              <a:t>D</a:t>
            </a:r>
            <a:r>
              <a:rPr lang="it-IT" dirty="0" err="1" smtClean="0"/>
              <a:t>T</a:t>
            </a:r>
            <a:r>
              <a:rPr lang="it-IT" baseline="-25000" dirty="0" err="1" smtClean="0"/>
              <a:t>max</a:t>
            </a:r>
            <a:r>
              <a:rPr lang="it-IT" baseline="-25000" dirty="0" smtClean="0"/>
              <a:t>(olio-aria)</a:t>
            </a:r>
            <a:r>
              <a:rPr lang="it-IT" dirty="0" smtClean="0"/>
              <a:t> e quindi verificare direttamente che non superi 50 °C.</a:t>
            </a:r>
          </a:p>
          <a:p>
            <a:r>
              <a:rPr lang="it-IT" dirty="0" smtClean="0"/>
              <a:t>Da calcolo è invece difficile stimare la </a:t>
            </a:r>
            <a:r>
              <a:rPr lang="it-IT" u="sng" dirty="0" smtClean="0"/>
              <a:t>sovratemperatura massima</a:t>
            </a:r>
            <a:r>
              <a:rPr lang="it-IT" dirty="0" smtClean="0"/>
              <a:t> </a:t>
            </a:r>
            <a:r>
              <a:rPr lang="it-IT" dirty="0" err="1" smtClean="0">
                <a:latin typeface="Symbol" pitchFamily="18" charset="2"/>
              </a:rPr>
              <a:t>D</a:t>
            </a:r>
            <a:r>
              <a:rPr lang="it-IT" dirty="0" err="1" smtClean="0"/>
              <a:t>T</a:t>
            </a:r>
            <a:r>
              <a:rPr lang="it-IT" baseline="-25000" dirty="0" err="1" smtClean="0"/>
              <a:t>max</a:t>
            </a:r>
            <a:r>
              <a:rPr lang="it-IT" baseline="-25000" dirty="0" smtClean="0"/>
              <a:t>(</a:t>
            </a:r>
            <a:r>
              <a:rPr lang="it-IT" baseline="-25000" dirty="0" err="1" smtClean="0"/>
              <a:t>avv-aria</a:t>
            </a:r>
            <a:r>
              <a:rPr lang="it-IT" baseline="-25000" dirty="0" smtClean="0"/>
              <a:t>)</a:t>
            </a:r>
            <a:r>
              <a:rPr lang="it-IT" dirty="0" smtClean="0"/>
              <a:t> dell’avvolgimento rispetto all’aria. Quella che si può stimare è la </a:t>
            </a:r>
            <a:r>
              <a:rPr lang="it-IT" u="sng" dirty="0" smtClean="0"/>
              <a:t>sovratemperatura media</a:t>
            </a:r>
            <a:r>
              <a:rPr lang="it-IT" dirty="0" smtClean="0"/>
              <a:t> </a:t>
            </a:r>
            <a:r>
              <a:rPr lang="it-IT" dirty="0" err="1" smtClean="0">
                <a:latin typeface="Symbol" pitchFamily="18" charset="2"/>
              </a:rPr>
              <a:t>D</a:t>
            </a:r>
            <a:r>
              <a:rPr lang="it-IT" dirty="0" err="1" smtClean="0"/>
              <a:t>T</a:t>
            </a:r>
            <a:r>
              <a:rPr lang="it-IT" baseline="-25000" dirty="0" err="1" smtClean="0"/>
              <a:t>med</a:t>
            </a:r>
            <a:r>
              <a:rPr lang="it-IT" baseline="-25000" dirty="0" smtClean="0"/>
              <a:t>(</a:t>
            </a:r>
            <a:r>
              <a:rPr lang="it-IT" baseline="-25000" dirty="0" err="1" smtClean="0"/>
              <a:t>avv-aria</a:t>
            </a:r>
            <a:r>
              <a:rPr lang="it-IT" baseline="-25000" dirty="0" smtClean="0"/>
              <a:t>)</a:t>
            </a:r>
            <a:r>
              <a:rPr lang="it-IT" dirty="0" smtClean="0"/>
              <a:t>. Questa dovrà essere certamente inferiore a 65°C con un certo margine (ad esempio 10°C) legato alla non uniforme distribuzione di temperatura sia dell’olio che dell’avvolgimento.</a:t>
            </a:r>
          </a:p>
          <a:p>
            <a:r>
              <a:rPr lang="it-IT" dirty="0" smtClean="0"/>
              <a:t>La </a:t>
            </a:r>
            <a:r>
              <a:rPr lang="it-IT" dirty="0" err="1" smtClean="0">
                <a:latin typeface="Symbol" pitchFamily="18" charset="2"/>
              </a:rPr>
              <a:t>D</a:t>
            </a:r>
            <a:r>
              <a:rPr lang="it-IT" dirty="0" err="1" smtClean="0"/>
              <a:t>T</a:t>
            </a:r>
            <a:r>
              <a:rPr lang="it-IT" baseline="-25000" dirty="0" err="1" smtClean="0"/>
              <a:t>med</a:t>
            </a:r>
            <a:r>
              <a:rPr lang="it-IT" baseline="-25000" dirty="0" smtClean="0"/>
              <a:t>(</a:t>
            </a:r>
            <a:r>
              <a:rPr lang="it-IT" baseline="-25000" dirty="0" err="1" smtClean="0"/>
              <a:t>avv-aria</a:t>
            </a:r>
            <a:r>
              <a:rPr lang="it-IT" baseline="-25000" dirty="0" smtClean="0"/>
              <a:t>) </a:t>
            </a:r>
            <a:r>
              <a:rPr lang="it-IT" dirty="0" smtClean="0"/>
              <a:t>verrà stimata in due passi:</a:t>
            </a:r>
          </a:p>
          <a:p>
            <a:endParaRPr lang="it-IT" dirty="0" smtClean="0"/>
          </a:p>
          <a:p>
            <a:pPr marL="342900" indent="-342900">
              <a:buFont typeface="+mj-lt"/>
              <a:buAutoNum type="arabicPeriod"/>
            </a:pPr>
            <a:r>
              <a:rPr lang="it-IT" dirty="0" smtClean="0"/>
              <a:t>Stimando la sovratemperatura media dell’olio rispetto all’aria </a:t>
            </a:r>
            <a:r>
              <a:rPr lang="it-IT" dirty="0" err="1" smtClean="0">
                <a:latin typeface="Symbol" pitchFamily="18" charset="2"/>
              </a:rPr>
              <a:t>D</a:t>
            </a:r>
            <a:r>
              <a:rPr lang="it-IT" dirty="0" err="1" smtClean="0"/>
              <a:t>T</a:t>
            </a:r>
            <a:r>
              <a:rPr lang="it-IT" baseline="-25000" dirty="0" err="1" smtClean="0"/>
              <a:t>med</a:t>
            </a:r>
            <a:r>
              <a:rPr lang="it-IT" baseline="-25000" dirty="0" smtClean="0"/>
              <a:t>(olio-aria)</a:t>
            </a:r>
          </a:p>
          <a:p>
            <a:pPr marL="342900" indent="-342900">
              <a:buFont typeface="+mj-lt"/>
              <a:buAutoNum type="arabicPeriod"/>
            </a:pPr>
            <a:r>
              <a:rPr lang="it-IT" dirty="0" smtClean="0"/>
              <a:t>Stimando la sovratemperatura media </a:t>
            </a:r>
            <a:r>
              <a:rPr lang="it-IT" dirty="0" err="1" smtClean="0">
                <a:latin typeface="Symbol" pitchFamily="18" charset="2"/>
              </a:rPr>
              <a:t>D</a:t>
            </a:r>
            <a:r>
              <a:rPr lang="it-IT" dirty="0" err="1" smtClean="0"/>
              <a:t>T</a:t>
            </a:r>
            <a:r>
              <a:rPr lang="it-IT" baseline="-25000" dirty="0" err="1" smtClean="0"/>
              <a:t>med</a:t>
            </a:r>
            <a:r>
              <a:rPr lang="it-IT" baseline="-25000" dirty="0" smtClean="0"/>
              <a:t>(</a:t>
            </a:r>
            <a:r>
              <a:rPr lang="it-IT" baseline="-25000" dirty="0" err="1" smtClean="0"/>
              <a:t>avv-olio</a:t>
            </a:r>
            <a:r>
              <a:rPr lang="it-IT" baseline="-25000" dirty="0" smtClean="0"/>
              <a:t>)</a:t>
            </a:r>
            <a:r>
              <a:rPr lang="it-IT" dirty="0" smtClean="0"/>
              <a:t> dell’avvolgimento rispetto all’olio.</a:t>
            </a:r>
          </a:p>
          <a:p>
            <a:pPr marL="342900" indent="-342900">
              <a:buFont typeface="+mj-lt"/>
              <a:buAutoNum type="arabicPeriod"/>
            </a:pPr>
            <a:r>
              <a:rPr lang="it-IT" dirty="0" smtClean="0"/>
              <a:t>Sommando i due valori precedenti: </a:t>
            </a:r>
            <a:r>
              <a:rPr lang="it-IT" dirty="0" err="1" smtClean="0">
                <a:latin typeface="Symbol" pitchFamily="18" charset="2"/>
              </a:rPr>
              <a:t>D</a:t>
            </a:r>
            <a:r>
              <a:rPr lang="it-IT" dirty="0" err="1" smtClean="0"/>
              <a:t>T</a:t>
            </a:r>
            <a:r>
              <a:rPr lang="it-IT" baseline="-25000" dirty="0" err="1" smtClean="0"/>
              <a:t>med</a:t>
            </a:r>
            <a:r>
              <a:rPr lang="it-IT" baseline="-25000" dirty="0" smtClean="0"/>
              <a:t>(</a:t>
            </a:r>
            <a:r>
              <a:rPr lang="it-IT" baseline="-25000" dirty="0" err="1" smtClean="0"/>
              <a:t>avv-aria</a:t>
            </a:r>
            <a:r>
              <a:rPr lang="it-IT" baseline="-25000" dirty="0" smtClean="0"/>
              <a:t>)</a:t>
            </a:r>
            <a:r>
              <a:rPr lang="it-IT" dirty="0" smtClean="0"/>
              <a:t> = </a:t>
            </a:r>
            <a:r>
              <a:rPr lang="it-IT" dirty="0" err="1" smtClean="0">
                <a:latin typeface="Symbol" pitchFamily="18" charset="2"/>
              </a:rPr>
              <a:t>D</a:t>
            </a:r>
            <a:r>
              <a:rPr lang="it-IT" dirty="0" err="1" smtClean="0"/>
              <a:t>T</a:t>
            </a:r>
            <a:r>
              <a:rPr lang="it-IT" baseline="-25000" dirty="0" err="1" smtClean="0"/>
              <a:t>med</a:t>
            </a:r>
            <a:r>
              <a:rPr lang="it-IT" baseline="-25000" dirty="0" smtClean="0"/>
              <a:t>(olio-aria)</a:t>
            </a:r>
            <a:r>
              <a:rPr lang="it-IT" dirty="0" smtClean="0"/>
              <a:t> + </a:t>
            </a:r>
            <a:r>
              <a:rPr lang="it-IT" dirty="0" err="1" smtClean="0">
                <a:latin typeface="Symbol" pitchFamily="18" charset="2"/>
              </a:rPr>
              <a:t>D</a:t>
            </a:r>
            <a:r>
              <a:rPr lang="it-IT" dirty="0" err="1" smtClean="0"/>
              <a:t>T</a:t>
            </a:r>
            <a:r>
              <a:rPr lang="it-IT" baseline="-25000" dirty="0" err="1" smtClean="0"/>
              <a:t>med</a:t>
            </a:r>
            <a:r>
              <a:rPr lang="it-IT" baseline="-25000" dirty="0" smtClean="0"/>
              <a:t>(</a:t>
            </a:r>
            <a:r>
              <a:rPr lang="it-IT" baseline="-25000" dirty="0" err="1" smtClean="0"/>
              <a:t>avv-olio</a:t>
            </a:r>
            <a:r>
              <a:rPr lang="it-IT" baseline="-25000" dirty="0" smtClean="0"/>
              <a:t>)</a:t>
            </a:r>
            <a:r>
              <a:rPr lang="it-IT" dirty="0" smtClean="0"/>
              <a: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pPr algn="ctr"/>
            <a:r>
              <a:rPr lang="it-IT" b="1" dirty="0" smtClean="0"/>
              <a:t>STIMA DELLA SOVRATEMPERATURA MEDIA E MASSIMA DELL’OLIO RISPETTO ALL’ARIA</a:t>
            </a:r>
          </a:p>
        </p:txBody>
      </p:sp>
      <p:sp>
        <p:nvSpPr>
          <p:cNvPr id="5" name="CasellaDiTesto 4"/>
          <p:cNvSpPr txBox="1"/>
          <p:nvPr/>
        </p:nvSpPr>
        <p:spPr>
          <a:xfrm>
            <a:off x="0" y="379274"/>
            <a:ext cx="9144000" cy="2585323"/>
          </a:xfrm>
          <a:prstGeom prst="rect">
            <a:avLst/>
          </a:prstGeom>
          <a:noFill/>
        </p:spPr>
        <p:txBody>
          <a:bodyPr wrap="square" rtlCol="0">
            <a:spAutoFit/>
          </a:bodyPr>
          <a:lstStyle/>
          <a:p>
            <a:r>
              <a:rPr lang="it-IT" dirty="0" smtClean="0"/>
              <a:t>Per effettuare questa stima si utilizzano alcune grandezze già introdotte e calcolate nella fase di dimensionamento del cassone, cioè:</a:t>
            </a:r>
          </a:p>
          <a:p>
            <a:pPr marL="177800" indent="-177800">
              <a:buFont typeface="Arial" pitchFamily="34" charset="0"/>
              <a:buChar char="•"/>
            </a:pPr>
            <a:r>
              <a:rPr lang="it-IT" dirty="0" smtClean="0"/>
              <a:t>La superficie totale di scambio termico </a:t>
            </a:r>
            <a:r>
              <a:rPr lang="it-IT" i="1" dirty="0" smtClean="0"/>
              <a:t>S</a:t>
            </a:r>
            <a:r>
              <a:rPr lang="it-IT" dirty="0" smtClean="0"/>
              <a:t> formata dall’alettatura</a:t>
            </a:r>
          </a:p>
          <a:p>
            <a:pPr marL="177800" indent="-177800">
              <a:buFont typeface="Arial" pitchFamily="34" charset="0"/>
              <a:buChar char="•"/>
            </a:pPr>
            <a:r>
              <a:rPr lang="it-IT" dirty="0" smtClean="0"/>
              <a:t>La superficie di scambio termico </a:t>
            </a:r>
            <a:r>
              <a:rPr lang="it-IT" i="1" dirty="0" smtClean="0"/>
              <a:t>A</a:t>
            </a:r>
            <a:r>
              <a:rPr lang="it-IT" dirty="0" smtClean="0"/>
              <a:t> che si ricava da </a:t>
            </a:r>
            <a:r>
              <a:rPr lang="it-IT" i="1" dirty="0" smtClean="0"/>
              <a:t>S</a:t>
            </a:r>
            <a:r>
              <a:rPr lang="it-IT" dirty="0" smtClean="0"/>
              <a:t> togliendo la superficie delle pareti delle alette.</a:t>
            </a:r>
          </a:p>
          <a:p>
            <a:pPr marL="177800" indent="-177800">
              <a:buFont typeface="Arial" pitchFamily="34" charset="0"/>
              <a:buChar char="•"/>
            </a:pPr>
            <a:r>
              <a:rPr lang="it-IT" dirty="0" smtClean="0"/>
              <a:t>Il rapporto </a:t>
            </a:r>
            <a:r>
              <a:rPr lang="it-IT" i="1" dirty="0" smtClean="0"/>
              <a:t>i</a:t>
            </a:r>
            <a:r>
              <a:rPr lang="it-IT" dirty="0" smtClean="0"/>
              <a:t> = </a:t>
            </a:r>
            <a:r>
              <a:rPr lang="it-IT" i="1" dirty="0" smtClean="0"/>
              <a:t>A</a:t>
            </a:r>
            <a:r>
              <a:rPr lang="it-IT" dirty="0" smtClean="0"/>
              <a:t>/</a:t>
            </a:r>
            <a:r>
              <a:rPr lang="it-IT" i="1" dirty="0" smtClean="0"/>
              <a:t>S</a:t>
            </a:r>
            <a:r>
              <a:rPr lang="it-IT" dirty="0" smtClean="0"/>
              <a:t> &lt; 1 (rapporto di irraggiamento: si suppone che le pareti delle alette non irradino).</a:t>
            </a:r>
          </a:p>
          <a:p>
            <a:pPr marL="177800" indent="-177800">
              <a:buFont typeface="Arial" pitchFamily="34" charset="0"/>
              <a:buChar char="•"/>
            </a:pPr>
            <a:r>
              <a:rPr lang="it-IT" dirty="0" smtClean="0"/>
              <a:t>Il flusso termico </a:t>
            </a:r>
            <a:r>
              <a:rPr lang="it-IT" i="1" dirty="0" smtClean="0"/>
              <a:t>q</a:t>
            </a:r>
            <a:r>
              <a:rPr lang="it-IT" dirty="0" smtClean="0"/>
              <a:t> attraverso la superficie alettata del cassone, cioè </a:t>
            </a:r>
            <a:r>
              <a:rPr lang="it-IT" i="1" dirty="0" err="1" smtClean="0"/>
              <a:t>q</a:t>
            </a:r>
            <a:r>
              <a:rPr lang="it-IT" dirty="0" err="1" smtClean="0"/>
              <a:t>=</a:t>
            </a:r>
            <a:r>
              <a:rPr lang="it-IT" i="1" dirty="0" err="1" smtClean="0"/>
              <a:t>P</a:t>
            </a:r>
            <a:r>
              <a:rPr lang="it-IT" i="1" baseline="-25000" dirty="0" err="1" smtClean="0"/>
              <a:t>t</a:t>
            </a:r>
            <a:r>
              <a:rPr lang="it-IT" i="1" dirty="0" smtClean="0"/>
              <a:t>/S</a:t>
            </a:r>
            <a:r>
              <a:rPr lang="it-IT" dirty="0" smtClean="0"/>
              <a:t> essendo </a:t>
            </a:r>
            <a:r>
              <a:rPr lang="it-IT" i="1" dirty="0" err="1" smtClean="0"/>
              <a:t>P</a:t>
            </a:r>
            <a:r>
              <a:rPr lang="it-IT" i="1" baseline="-25000" dirty="0" err="1" smtClean="0"/>
              <a:t>t</a:t>
            </a:r>
            <a:r>
              <a:rPr lang="it-IT" dirty="0" smtClean="0"/>
              <a:t> le perdite totali (Joule + magnetiche).</a:t>
            </a:r>
          </a:p>
        </p:txBody>
      </p:sp>
      <p:sp>
        <p:nvSpPr>
          <p:cNvPr id="7" name="CasellaDiTesto 6"/>
          <p:cNvSpPr txBox="1"/>
          <p:nvPr/>
        </p:nvSpPr>
        <p:spPr>
          <a:xfrm>
            <a:off x="6934200" y="3886200"/>
            <a:ext cx="370614" cy="461665"/>
          </a:xfrm>
          <a:prstGeom prst="rect">
            <a:avLst/>
          </a:prstGeom>
          <a:noFill/>
        </p:spPr>
        <p:txBody>
          <a:bodyPr wrap="none" rtlCol="0">
            <a:spAutoFit/>
          </a:bodyPr>
          <a:lstStyle/>
          <a:p>
            <a:r>
              <a:rPr lang="it-IT" sz="2400" b="1" dirty="0" smtClean="0">
                <a:solidFill>
                  <a:srgbClr val="FF0000"/>
                </a:solidFill>
              </a:rPr>
              <a:t>A</a:t>
            </a:r>
            <a:endParaRPr lang="it-IT" sz="2400" b="1" dirty="0">
              <a:solidFill>
                <a:srgbClr val="FF0000"/>
              </a:solidFill>
            </a:endParaRPr>
          </a:p>
        </p:txBody>
      </p:sp>
      <p:sp>
        <p:nvSpPr>
          <p:cNvPr id="8" name="CasellaDiTesto 7"/>
          <p:cNvSpPr txBox="1"/>
          <p:nvPr/>
        </p:nvSpPr>
        <p:spPr>
          <a:xfrm>
            <a:off x="6934200" y="4343400"/>
            <a:ext cx="330540" cy="461665"/>
          </a:xfrm>
          <a:prstGeom prst="rect">
            <a:avLst/>
          </a:prstGeom>
          <a:noFill/>
        </p:spPr>
        <p:txBody>
          <a:bodyPr wrap="none" rtlCol="0">
            <a:spAutoFit/>
          </a:bodyPr>
          <a:lstStyle/>
          <a:p>
            <a:r>
              <a:rPr lang="it-IT" sz="2400" b="1" dirty="0" smtClean="0">
                <a:solidFill>
                  <a:srgbClr val="0070C0"/>
                </a:solidFill>
              </a:rPr>
              <a:t>S</a:t>
            </a:r>
            <a:endParaRPr lang="it-IT" sz="2400" b="1" dirty="0">
              <a:solidFill>
                <a:srgbClr val="0070C0"/>
              </a:solidFill>
            </a:endParaRPr>
          </a:p>
        </p:txBody>
      </p:sp>
      <p:sp>
        <p:nvSpPr>
          <p:cNvPr id="9" name="CasellaDiTesto 8"/>
          <p:cNvSpPr txBox="1"/>
          <p:nvPr/>
        </p:nvSpPr>
        <p:spPr>
          <a:xfrm>
            <a:off x="0" y="2825750"/>
            <a:ext cx="1219200" cy="369332"/>
          </a:xfrm>
          <a:prstGeom prst="rect">
            <a:avLst/>
          </a:prstGeom>
          <a:noFill/>
        </p:spPr>
        <p:txBody>
          <a:bodyPr wrap="square" rtlCol="0">
            <a:spAutoFit/>
          </a:bodyPr>
          <a:lstStyle/>
          <a:p>
            <a:r>
              <a:rPr lang="it-IT" dirty="0" smtClean="0"/>
              <a:t>Si nota che</a:t>
            </a:r>
          </a:p>
        </p:txBody>
      </p:sp>
      <p:graphicFrame>
        <p:nvGraphicFramePr>
          <p:cNvPr id="355331" name="Object 3"/>
          <p:cNvGraphicFramePr>
            <a:graphicFrameLocks noChangeAspect="1"/>
          </p:cNvGraphicFramePr>
          <p:nvPr>
            <p:extLst>
              <p:ext uri="{D42A27DB-BD31-4B8C-83A1-F6EECF244321}">
                <p14:modId xmlns:p14="http://schemas.microsoft.com/office/powerpoint/2010/main" val="445834287"/>
              </p:ext>
            </p:extLst>
          </p:nvPr>
        </p:nvGraphicFramePr>
        <p:xfrm>
          <a:off x="152400" y="3195082"/>
          <a:ext cx="2413000" cy="381000"/>
        </p:xfrm>
        <a:graphic>
          <a:graphicData uri="http://schemas.openxmlformats.org/presentationml/2006/ole">
            <mc:AlternateContent xmlns:mc="http://schemas.openxmlformats.org/markup-compatibility/2006">
              <mc:Choice xmlns:v="urn:schemas-microsoft-com:vml" Requires="v">
                <p:oleObj spid="_x0000_s355458" name="Equation" r:id="rId3" imgW="1206360" imgH="190440" progId="Equation.3">
                  <p:embed/>
                </p:oleObj>
              </mc:Choice>
              <mc:Fallback>
                <p:oleObj name="Equation" r:id="rId3" imgW="1206360" imgH="190440" progId="Equation.3">
                  <p:embed/>
                  <p:pic>
                    <p:nvPicPr>
                      <p:cNvPr id="0" name="Picture 3"/>
                      <p:cNvPicPr>
                        <a:picLocks noChangeAspect="1" noChangeArrowheads="1"/>
                      </p:cNvPicPr>
                      <p:nvPr/>
                    </p:nvPicPr>
                    <p:blipFill>
                      <a:blip r:embed="rId4"/>
                      <a:srcRect/>
                      <a:stretch>
                        <a:fillRect/>
                      </a:stretch>
                    </p:blipFill>
                    <p:spPr bwMode="auto">
                      <a:xfrm>
                        <a:off x="152400" y="3195082"/>
                        <a:ext cx="241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2516249055"/>
              </p:ext>
            </p:extLst>
          </p:nvPr>
        </p:nvGraphicFramePr>
        <p:xfrm>
          <a:off x="2578100" y="3208338"/>
          <a:ext cx="1600200" cy="381000"/>
        </p:xfrm>
        <a:graphic>
          <a:graphicData uri="http://schemas.openxmlformats.org/presentationml/2006/ole">
            <mc:AlternateContent xmlns:mc="http://schemas.openxmlformats.org/markup-compatibility/2006">
              <mc:Choice xmlns:v="urn:schemas-microsoft-com:vml" Requires="v">
                <p:oleObj spid="_x0000_s355459" name="Equation" r:id="rId5" imgW="799920" imgH="190440" progId="Equation.3">
                  <p:embed/>
                </p:oleObj>
              </mc:Choice>
              <mc:Fallback>
                <p:oleObj name="Equation" r:id="rId5" imgW="799920" imgH="190440" progId="Equation.3">
                  <p:embed/>
                  <p:pic>
                    <p:nvPicPr>
                      <p:cNvPr id="0" name="Object 3"/>
                      <p:cNvPicPr>
                        <a:picLocks noChangeAspect="1" noChangeArrowheads="1"/>
                      </p:cNvPicPr>
                      <p:nvPr/>
                    </p:nvPicPr>
                    <p:blipFill>
                      <a:blip r:embed="rId6"/>
                      <a:srcRect/>
                      <a:stretch>
                        <a:fillRect/>
                      </a:stretch>
                    </p:blipFill>
                    <p:spPr bwMode="auto">
                      <a:xfrm>
                        <a:off x="2578100" y="3208338"/>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55333" name="Picture 5"/>
          <p:cNvPicPr>
            <a:picLocks noChangeAspect="1" noChangeArrowheads="1"/>
          </p:cNvPicPr>
          <p:nvPr/>
        </p:nvPicPr>
        <p:blipFill>
          <a:blip r:embed="rId7" cstate="print"/>
          <a:srcRect/>
          <a:stretch>
            <a:fillRect/>
          </a:stretch>
        </p:blipFill>
        <p:spPr bwMode="auto">
          <a:xfrm>
            <a:off x="4038600" y="3352800"/>
            <a:ext cx="4637820" cy="2057400"/>
          </a:xfrm>
          <a:prstGeom prst="rect">
            <a:avLst/>
          </a:prstGeom>
          <a:noFill/>
          <a:ln w="9525">
            <a:noFill/>
            <a:miter lim="800000"/>
            <a:headEnd/>
            <a:tailEnd/>
          </a:ln>
          <a:effectLst/>
        </p:spPr>
      </p:pic>
      <p:graphicFrame>
        <p:nvGraphicFramePr>
          <p:cNvPr id="13" name="Object 3"/>
          <p:cNvGraphicFramePr>
            <a:graphicFrameLocks noChangeAspect="1"/>
          </p:cNvGraphicFramePr>
          <p:nvPr/>
        </p:nvGraphicFramePr>
        <p:xfrm>
          <a:off x="5029200" y="3124200"/>
          <a:ext cx="330200" cy="406400"/>
        </p:xfrm>
        <a:graphic>
          <a:graphicData uri="http://schemas.openxmlformats.org/presentationml/2006/ole">
            <mc:AlternateContent xmlns:mc="http://schemas.openxmlformats.org/markup-compatibility/2006">
              <mc:Choice xmlns:v="urn:schemas-microsoft-com:vml" Requires="v">
                <p:oleObj spid="_x0000_s355460" name="Equazione" r:id="rId8" imgW="164880" imgH="203040" progId="Equation.3">
                  <p:embed/>
                </p:oleObj>
              </mc:Choice>
              <mc:Fallback>
                <p:oleObj name="Equazione" r:id="rId8" imgW="164880" imgH="2030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124200"/>
                        <a:ext cx="330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3"/>
          <p:cNvGraphicFramePr>
            <a:graphicFrameLocks noChangeAspect="1"/>
          </p:cNvGraphicFramePr>
          <p:nvPr/>
        </p:nvGraphicFramePr>
        <p:xfrm>
          <a:off x="5410200" y="4114800"/>
          <a:ext cx="330200" cy="406400"/>
        </p:xfrm>
        <a:graphic>
          <a:graphicData uri="http://schemas.openxmlformats.org/presentationml/2006/ole">
            <mc:AlternateContent xmlns:mc="http://schemas.openxmlformats.org/markup-compatibility/2006">
              <mc:Choice xmlns:v="urn:schemas-microsoft-com:vml" Requires="v">
                <p:oleObj spid="_x0000_s355461" name="Equazione" r:id="rId10" imgW="164880" imgH="203040" progId="Equation.3">
                  <p:embed/>
                </p:oleObj>
              </mc:Choice>
              <mc:Fallback>
                <p:oleObj name="Equazione" r:id="rId10" imgW="164880" imgH="20304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114800"/>
                        <a:ext cx="330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CasellaDiTesto 14"/>
          <p:cNvSpPr txBox="1"/>
          <p:nvPr/>
        </p:nvSpPr>
        <p:spPr>
          <a:xfrm>
            <a:off x="0" y="3663950"/>
            <a:ext cx="1219200" cy="369332"/>
          </a:xfrm>
          <a:prstGeom prst="rect">
            <a:avLst/>
          </a:prstGeom>
          <a:noFill/>
        </p:spPr>
        <p:txBody>
          <a:bodyPr wrap="square" rtlCol="0">
            <a:spAutoFit/>
          </a:bodyPr>
          <a:lstStyle/>
          <a:p>
            <a:r>
              <a:rPr lang="it-IT" dirty="0" smtClean="0"/>
              <a:t>quindi</a:t>
            </a:r>
          </a:p>
        </p:txBody>
      </p:sp>
      <p:graphicFrame>
        <p:nvGraphicFramePr>
          <p:cNvPr id="16" name="Object 3"/>
          <p:cNvGraphicFramePr>
            <a:graphicFrameLocks noChangeAspect="1"/>
          </p:cNvGraphicFramePr>
          <p:nvPr/>
        </p:nvGraphicFramePr>
        <p:xfrm>
          <a:off x="838200" y="3810000"/>
          <a:ext cx="1676400" cy="812800"/>
        </p:xfrm>
        <a:graphic>
          <a:graphicData uri="http://schemas.openxmlformats.org/presentationml/2006/ole">
            <mc:AlternateContent xmlns:mc="http://schemas.openxmlformats.org/markup-compatibility/2006">
              <mc:Choice xmlns:v="urn:schemas-microsoft-com:vml" Requires="v">
                <p:oleObj spid="_x0000_s355462" name="Equazione" r:id="rId12" imgW="838080" imgH="406080" progId="Equation.3">
                  <p:embed/>
                </p:oleObj>
              </mc:Choice>
              <mc:Fallback>
                <p:oleObj name="Equazione" r:id="rId12" imgW="838080" imgH="40608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3810000"/>
                        <a:ext cx="1676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CasellaDiTesto 17"/>
          <p:cNvSpPr txBox="1"/>
          <p:nvPr/>
        </p:nvSpPr>
        <p:spPr>
          <a:xfrm>
            <a:off x="0" y="4724400"/>
            <a:ext cx="4038600" cy="923330"/>
          </a:xfrm>
          <a:prstGeom prst="rect">
            <a:avLst/>
          </a:prstGeom>
          <a:noFill/>
        </p:spPr>
        <p:txBody>
          <a:bodyPr wrap="square" rtlCol="0">
            <a:spAutoFit/>
          </a:bodyPr>
          <a:lstStyle/>
          <a:p>
            <a:r>
              <a:rPr lang="it-IT" dirty="0" smtClean="0"/>
              <a:t>La sovratemperatura </a:t>
            </a:r>
            <a:r>
              <a:rPr lang="it-IT" u="sng" dirty="0" smtClean="0"/>
              <a:t>massima</a:t>
            </a:r>
            <a:r>
              <a:rPr lang="it-IT" dirty="0" smtClean="0"/>
              <a:t> dell’olio rispetto all’aria si può stimare dalla relazione empirica:</a:t>
            </a:r>
          </a:p>
        </p:txBody>
      </p:sp>
      <p:graphicFrame>
        <p:nvGraphicFramePr>
          <p:cNvPr id="355337" name="Object 9"/>
          <p:cNvGraphicFramePr>
            <a:graphicFrameLocks noChangeAspect="1"/>
          </p:cNvGraphicFramePr>
          <p:nvPr/>
        </p:nvGraphicFramePr>
        <p:xfrm>
          <a:off x="533400" y="5715000"/>
          <a:ext cx="2976563" cy="803275"/>
        </p:xfrm>
        <a:graphic>
          <a:graphicData uri="http://schemas.openxmlformats.org/presentationml/2006/ole">
            <mc:AlternateContent xmlns:mc="http://schemas.openxmlformats.org/markup-compatibility/2006">
              <mc:Choice xmlns:v="urn:schemas-microsoft-com:vml" Requires="v">
                <p:oleObj spid="_x0000_s355463" name="Equazione" r:id="rId14" imgW="1600200" imgH="406080" progId="Equation.3">
                  <p:embed/>
                </p:oleObj>
              </mc:Choice>
              <mc:Fallback>
                <p:oleObj name="Equazione" r:id="rId14" imgW="1600200" imgH="406080" progId="Equation.3">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5715000"/>
                        <a:ext cx="2976563" cy="80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CasellaDiTesto 19"/>
          <p:cNvSpPr txBox="1"/>
          <p:nvPr/>
        </p:nvSpPr>
        <p:spPr>
          <a:xfrm>
            <a:off x="4114800" y="5943600"/>
            <a:ext cx="4038600" cy="369332"/>
          </a:xfrm>
          <a:prstGeom prst="rect">
            <a:avLst/>
          </a:prstGeom>
          <a:noFill/>
        </p:spPr>
        <p:txBody>
          <a:bodyPr wrap="square" rtlCol="0">
            <a:spAutoFit/>
          </a:bodyPr>
          <a:lstStyle/>
          <a:p>
            <a:r>
              <a:rPr lang="it-IT" dirty="0" smtClean="0"/>
              <a:t>con </a:t>
            </a:r>
            <a:r>
              <a:rPr lang="it-IT" i="1" dirty="0" smtClean="0"/>
              <a:t>q</a:t>
            </a:r>
            <a:r>
              <a:rPr lang="it-IT" dirty="0" smtClean="0"/>
              <a:t> espresso in W / m</a:t>
            </a:r>
            <a:r>
              <a:rPr lang="it-IT" baseline="30000" dirty="0" smtClean="0"/>
              <a:t>2</a:t>
            </a:r>
            <a:r>
              <a:rPr lang="it-IT" dirty="0" smtClean="0"/>
              <a:t>.</a:t>
            </a:r>
          </a:p>
        </p:txBody>
      </p:sp>
      <p:sp>
        <p:nvSpPr>
          <p:cNvPr id="21" name="Rettangolo 20"/>
          <p:cNvSpPr/>
          <p:nvPr/>
        </p:nvSpPr>
        <p:spPr>
          <a:xfrm>
            <a:off x="3581400" y="5943600"/>
            <a:ext cx="442750" cy="369332"/>
          </a:xfrm>
          <a:prstGeom prst="rect">
            <a:avLst/>
          </a:prstGeom>
        </p:spPr>
        <p:txBody>
          <a:bodyPr wrap="none">
            <a:spAutoFit/>
          </a:bodyPr>
          <a:lstStyle/>
          <a:p>
            <a:r>
              <a:rPr lang="it-IT" dirty="0" smtClean="0"/>
              <a:t>(1)</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646331"/>
          </a:xfrm>
          <a:prstGeom prst="rect">
            <a:avLst/>
          </a:prstGeom>
          <a:noFill/>
        </p:spPr>
        <p:txBody>
          <a:bodyPr wrap="square" rtlCol="0">
            <a:spAutoFit/>
          </a:bodyPr>
          <a:lstStyle/>
          <a:p>
            <a:r>
              <a:rPr lang="it-IT" dirty="0" smtClean="0"/>
              <a:t>La sovratemperatura media del cassone rispetto all’aria si può stimare secondo la relazione empirica:</a:t>
            </a:r>
          </a:p>
        </p:txBody>
      </p:sp>
      <p:graphicFrame>
        <p:nvGraphicFramePr>
          <p:cNvPr id="356354" name="Object 2"/>
          <p:cNvGraphicFramePr>
            <a:graphicFrameLocks noChangeAspect="1"/>
          </p:cNvGraphicFramePr>
          <p:nvPr/>
        </p:nvGraphicFramePr>
        <p:xfrm>
          <a:off x="2743200" y="685800"/>
          <a:ext cx="2032000" cy="727075"/>
        </p:xfrm>
        <a:graphic>
          <a:graphicData uri="http://schemas.openxmlformats.org/presentationml/2006/ole">
            <mc:AlternateContent xmlns:mc="http://schemas.openxmlformats.org/markup-compatibility/2006">
              <mc:Choice xmlns:v="urn:schemas-microsoft-com:vml" Requires="v">
                <p:oleObj spid="_x0000_s356417" name="Equazione" r:id="rId3" imgW="1091880" imgH="368280" progId="Equation.3">
                  <p:embed/>
                </p:oleObj>
              </mc:Choice>
              <mc:Fallback>
                <p:oleObj name="Equazione" r:id="rId3" imgW="1091880" imgH="368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85800"/>
                        <a:ext cx="2032000" cy="727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asellaDiTesto 5"/>
          <p:cNvSpPr txBox="1"/>
          <p:nvPr/>
        </p:nvSpPr>
        <p:spPr>
          <a:xfrm>
            <a:off x="0" y="1447800"/>
            <a:ext cx="9144000" cy="369332"/>
          </a:xfrm>
          <a:prstGeom prst="rect">
            <a:avLst/>
          </a:prstGeom>
          <a:noFill/>
        </p:spPr>
        <p:txBody>
          <a:bodyPr wrap="square" rtlCol="0">
            <a:spAutoFit/>
          </a:bodyPr>
          <a:lstStyle/>
          <a:p>
            <a:r>
              <a:rPr lang="it-IT" dirty="0" smtClean="0"/>
              <a:t>Da (1) e (2) si può dedurre la temperatura media dell’olio rispetto all’aria (v. fig. 1):</a:t>
            </a:r>
          </a:p>
        </p:txBody>
      </p:sp>
      <p:sp>
        <p:nvSpPr>
          <p:cNvPr id="7" name="Rettangolo 6"/>
          <p:cNvSpPr/>
          <p:nvPr/>
        </p:nvSpPr>
        <p:spPr>
          <a:xfrm>
            <a:off x="4876800" y="914400"/>
            <a:ext cx="442750" cy="369332"/>
          </a:xfrm>
          <a:prstGeom prst="rect">
            <a:avLst/>
          </a:prstGeom>
        </p:spPr>
        <p:txBody>
          <a:bodyPr wrap="none">
            <a:spAutoFit/>
          </a:bodyPr>
          <a:lstStyle/>
          <a:p>
            <a:r>
              <a:rPr lang="it-IT" dirty="0" smtClean="0"/>
              <a:t>(2)</a:t>
            </a:r>
            <a:endParaRPr lang="it-IT" dirty="0"/>
          </a:p>
        </p:txBody>
      </p:sp>
      <p:graphicFrame>
        <p:nvGraphicFramePr>
          <p:cNvPr id="8" name="Object 2"/>
          <p:cNvGraphicFramePr>
            <a:graphicFrameLocks noChangeAspect="1"/>
          </p:cNvGraphicFramePr>
          <p:nvPr/>
        </p:nvGraphicFramePr>
        <p:xfrm>
          <a:off x="2209800" y="1905000"/>
          <a:ext cx="3590925" cy="777875"/>
        </p:xfrm>
        <a:graphic>
          <a:graphicData uri="http://schemas.openxmlformats.org/presentationml/2006/ole">
            <mc:AlternateContent xmlns:mc="http://schemas.openxmlformats.org/markup-compatibility/2006">
              <mc:Choice xmlns:v="urn:schemas-microsoft-com:vml" Requires="v">
                <p:oleObj spid="_x0000_s356418" name="Equazione" r:id="rId5" imgW="1930320" imgH="393480" progId="Equation.3">
                  <p:embed/>
                </p:oleObj>
              </mc:Choice>
              <mc:Fallback>
                <p:oleObj name="Equazione" r:id="rId5" imgW="1930320" imgH="39348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905000"/>
                        <a:ext cx="3590925" cy="777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asellaDiTesto 8"/>
          <p:cNvSpPr txBox="1"/>
          <p:nvPr/>
        </p:nvSpPr>
        <p:spPr>
          <a:xfrm>
            <a:off x="0" y="2819400"/>
            <a:ext cx="9144000" cy="646331"/>
          </a:xfrm>
          <a:prstGeom prst="rect">
            <a:avLst/>
          </a:prstGeom>
          <a:noFill/>
        </p:spPr>
        <p:txBody>
          <a:bodyPr wrap="square" rtlCol="0">
            <a:spAutoFit/>
          </a:bodyPr>
          <a:lstStyle/>
          <a:p>
            <a:r>
              <a:rPr lang="it-IT" dirty="0" smtClean="0"/>
              <a:t>Questo valore andrà sommato alla temperatura media dell’avvolgimento rispetto all’olio per trovare la sovratemperatura media dell’avvolgimento rispetto all’aria.</a:t>
            </a:r>
          </a:p>
        </p:txBody>
      </p:sp>
      <p:sp>
        <p:nvSpPr>
          <p:cNvPr id="10" name="Rettangolo 9"/>
          <p:cNvSpPr/>
          <p:nvPr/>
        </p:nvSpPr>
        <p:spPr>
          <a:xfrm>
            <a:off x="6096000" y="2209800"/>
            <a:ext cx="442750" cy="369332"/>
          </a:xfrm>
          <a:prstGeom prst="rect">
            <a:avLst/>
          </a:prstGeom>
        </p:spPr>
        <p:txBody>
          <a:bodyPr wrap="none">
            <a:spAutoFit/>
          </a:bodyPr>
          <a:lstStyle/>
          <a:p>
            <a:r>
              <a:rPr lang="it-IT" dirty="0" smtClean="0"/>
              <a:t>(3)</a:t>
            </a:r>
            <a:endParaRPr lang="it-IT" dirty="0"/>
          </a:p>
        </p:txBody>
      </p:sp>
      <p:sp>
        <p:nvSpPr>
          <p:cNvPr id="11" name="CasellaDiTesto 10"/>
          <p:cNvSpPr txBox="1"/>
          <p:nvPr/>
        </p:nvSpPr>
        <p:spPr>
          <a:xfrm>
            <a:off x="0" y="3657600"/>
            <a:ext cx="9144000" cy="646331"/>
          </a:xfrm>
          <a:prstGeom prst="rect">
            <a:avLst/>
          </a:prstGeom>
          <a:noFill/>
        </p:spPr>
        <p:txBody>
          <a:bodyPr wrap="square" rtlCol="0">
            <a:spAutoFit/>
          </a:bodyPr>
          <a:lstStyle/>
          <a:p>
            <a:r>
              <a:rPr lang="it-IT" dirty="0" smtClean="0"/>
              <a:t>La sovratemperatura massima dell’olio rispetto all’aria, data dalla (1), può invece essere subito usata per verificare che:</a:t>
            </a:r>
          </a:p>
        </p:txBody>
      </p:sp>
      <p:graphicFrame>
        <p:nvGraphicFramePr>
          <p:cNvPr id="356356" name="Object 4"/>
          <p:cNvGraphicFramePr>
            <a:graphicFrameLocks noChangeAspect="1"/>
          </p:cNvGraphicFramePr>
          <p:nvPr/>
        </p:nvGraphicFramePr>
        <p:xfrm>
          <a:off x="3124200" y="4343400"/>
          <a:ext cx="1843087" cy="452438"/>
        </p:xfrm>
        <a:graphic>
          <a:graphicData uri="http://schemas.openxmlformats.org/presentationml/2006/ole">
            <mc:AlternateContent xmlns:mc="http://schemas.openxmlformats.org/markup-compatibility/2006">
              <mc:Choice xmlns:v="urn:schemas-microsoft-com:vml" Requires="v">
                <p:oleObj spid="_x0000_s356419" name="Equazione" r:id="rId7" imgW="990360" imgH="228600" progId="Equation.3">
                  <p:embed/>
                </p:oleObj>
              </mc:Choice>
              <mc:Fallback>
                <p:oleObj name="Equazione" r:id="rId7" imgW="99036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343400"/>
                        <a:ext cx="1843087" cy="452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ttangolo 12"/>
          <p:cNvSpPr/>
          <p:nvPr/>
        </p:nvSpPr>
        <p:spPr>
          <a:xfrm>
            <a:off x="5562600" y="4419600"/>
            <a:ext cx="442750" cy="369332"/>
          </a:xfrm>
          <a:prstGeom prst="rect">
            <a:avLst/>
          </a:prstGeom>
        </p:spPr>
        <p:txBody>
          <a:bodyPr wrap="none">
            <a:spAutoFit/>
          </a:bodyPr>
          <a:lstStyle/>
          <a:p>
            <a:r>
              <a:rPr lang="it-IT" dirty="0" smtClean="0"/>
              <a:t>(4)</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369332"/>
          </a:xfrm>
          <a:prstGeom prst="rect">
            <a:avLst/>
          </a:prstGeom>
        </p:spPr>
        <p:txBody>
          <a:bodyPr wrap="square">
            <a:spAutoFit/>
          </a:bodyPr>
          <a:lstStyle/>
          <a:p>
            <a:pPr algn="ctr"/>
            <a:r>
              <a:rPr lang="it-IT" b="1" dirty="0" smtClean="0"/>
              <a:t>STIMA DELLA SOVRATEMPERATURA MEDIA DEL RAME RISPETTO ALL’OLIO</a:t>
            </a:r>
          </a:p>
        </p:txBody>
      </p:sp>
      <p:sp>
        <p:nvSpPr>
          <p:cNvPr id="5" name="CasellaDiTesto 4"/>
          <p:cNvSpPr txBox="1"/>
          <p:nvPr/>
        </p:nvSpPr>
        <p:spPr>
          <a:xfrm>
            <a:off x="0" y="304800"/>
            <a:ext cx="9144000" cy="2585323"/>
          </a:xfrm>
          <a:prstGeom prst="rect">
            <a:avLst/>
          </a:prstGeom>
          <a:noFill/>
        </p:spPr>
        <p:txBody>
          <a:bodyPr wrap="square" rtlCol="0">
            <a:spAutoFit/>
          </a:bodyPr>
          <a:lstStyle/>
          <a:p>
            <a:r>
              <a:rPr lang="it-IT" dirty="0" smtClean="0"/>
              <a:t>Presa la porzione di ciascuno dei due avvolgimenti (BT e AT) avvolta attorno a una colonna (fase), si ha:</a:t>
            </a:r>
          </a:p>
          <a:p>
            <a:pPr marL="177800" indent="-177800">
              <a:buFont typeface="Arial" pitchFamily="34" charset="0"/>
              <a:buChar char="•"/>
            </a:pPr>
            <a:r>
              <a:rPr lang="it-IT" dirty="0" err="1" smtClean="0"/>
              <a:t>S</a:t>
            </a:r>
            <a:r>
              <a:rPr lang="it-IT" baseline="-25000" dirty="0" err="1" smtClean="0"/>
              <a:t>disp</a:t>
            </a:r>
            <a:r>
              <a:rPr lang="it-IT" baseline="-25000" dirty="0" smtClean="0"/>
              <a:t>,k</a:t>
            </a:r>
            <a:r>
              <a:rPr lang="it-IT" dirty="0" smtClean="0"/>
              <a:t> la k-esima superficie di raffreddamento, cioè di dissipazione di calore da rame a olio</a:t>
            </a:r>
          </a:p>
          <a:p>
            <a:pPr marL="177800" indent="-177800">
              <a:buFont typeface="Arial" pitchFamily="34" charset="0"/>
              <a:buChar char="•"/>
            </a:pPr>
            <a:r>
              <a:rPr lang="it-IT" dirty="0" err="1" smtClean="0">
                <a:latin typeface="Symbol" pitchFamily="18" charset="2"/>
              </a:rPr>
              <a:t>x</a:t>
            </a:r>
            <a:r>
              <a:rPr lang="it-IT" baseline="-25000" dirty="0" err="1" smtClean="0"/>
              <a:t>uS</a:t>
            </a:r>
            <a:r>
              <a:rPr lang="it-IT" baseline="-25000" dirty="0" smtClean="0"/>
              <a:t>,k</a:t>
            </a:r>
            <a:r>
              <a:rPr lang="it-IT" dirty="0" smtClean="0"/>
              <a:t> il coefficiente di utilizzazione della superficie k-esima, cioè la frazione di tale superficie che è effettivamente a contatto con l’olio (sottratta quindi la zona dei distanziatori)</a:t>
            </a:r>
          </a:p>
          <a:p>
            <a:pPr marL="177800" indent="-177800">
              <a:buFont typeface="Arial" pitchFamily="34" charset="0"/>
              <a:buChar char="•"/>
            </a:pPr>
            <a:r>
              <a:rPr lang="it-IT" dirty="0" smtClean="0">
                <a:latin typeface="Symbol" pitchFamily="18" charset="2"/>
              </a:rPr>
              <a:t>a</a:t>
            </a:r>
            <a:r>
              <a:rPr lang="it-IT" baseline="-25000" dirty="0" smtClean="0"/>
              <a:t>c</a:t>
            </a:r>
            <a:r>
              <a:rPr lang="it-IT" dirty="0" smtClean="0"/>
              <a:t> il coefficiente di scambio termico convettivo tra rame ed olio attraverso i canali di raffreddamento</a:t>
            </a:r>
          </a:p>
          <a:p>
            <a:pPr marL="177800" indent="-177800">
              <a:buFont typeface="Arial" pitchFamily="34" charset="0"/>
              <a:buChar char="•"/>
            </a:pPr>
            <a:r>
              <a:rPr lang="it-IT" dirty="0" err="1" smtClean="0">
                <a:latin typeface="Symbol" pitchFamily="18" charset="2"/>
              </a:rPr>
              <a:t>D</a:t>
            </a:r>
            <a:r>
              <a:rPr lang="it-IT" dirty="0" err="1" smtClean="0"/>
              <a:t>T</a:t>
            </a:r>
            <a:r>
              <a:rPr lang="it-IT" baseline="-25000" dirty="0" err="1" smtClean="0"/>
              <a:t>avv-olio</a:t>
            </a:r>
            <a:r>
              <a:rPr lang="it-IT" dirty="0" smtClean="0"/>
              <a:t> la sovratemperatura media dell’avvolgimento rispetto all’olio.</a:t>
            </a:r>
          </a:p>
          <a:p>
            <a:r>
              <a:rPr lang="it-IT" dirty="0" smtClean="0"/>
              <a:t>Si ha quindi la relazione (con sommatorie estese a tutte le superfici di raffreddamento):</a:t>
            </a:r>
            <a:endParaRPr lang="it-IT" dirty="0"/>
          </a:p>
        </p:txBody>
      </p:sp>
      <p:graphicFrame>
        <p:nvGraphicFramePr>
          <p:cNvPr id="335874" name="Object 2"/>
          <p:cNvGraphicFramePr>
            <a:graphicFrameLocks noChangeAspect="1"/>
          </p:cNvGraphicFramePr>
          <p:nvPr/>
        </p:nvGraphicFramePr>
        <p:xfrm>
          <a:off x="304800" y="2971800"/>
          <a:ext cx="3460750" cy="806450"/>
        </p:xfrm>
        <a:graphic>
          <a:graphicData uri="http://schemas.openxmlformats.org/presentationml/2006/ole">
            <mc:AlternateContent xmlns:mc="http://schemas.openxmlformats.org/markup-compatibility/2006">
              <mc:Choice xmlns:v="urn:schemas-microsoft-com:vml" Requires="v">
                <p:oleObj spid="_x0000_s335979" name="Equazione" r:id="rId3" imgW="2082600" imgH="457200" progId="Equation.3">
                  <p:embed/>
                </p:oleObj>
              </mc:Choice>
              <mc:Fallback>
                <p:oleObj name="Equazione" r:id="rId3" imgW="20826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34607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 name="Object 2"/>
          <p:cNvGraphicFramePr>
            <a:graphicFrameLocks noChangeAspect="1"/>
          </p:cNvGraphicFramePr>
          <p:nvPr/>
        </p:nvGraphicFramePr>
        <p:xfrm>
          <a:off x="4267200" y="2743200"/>
          <a:ext cx="2995612" cy="1214438"/>
        </p:xfrm>
        <a:graphic>
          <a:graphicData uri="http://schemas.openxmlformats.org/presentationml/2006/ole">
            <mc:AlternateContent xmlns:mc="http://schemas.openxmlformats.org/markup-compatibility/2006">
              <mc:Choice xmlns:v="urn:schemas-microsoft-com:vml" Requires="v">
                <p:oleObj spid="_x0000_s335980" name="Equazione" r:id="rId5" imgW="1803240" imgH="685800" progId="Equation.3">
                  <p:embed/>
                </p:oleObj>
              </mc:Choice>
              <mc:Fallback>
                <p:oleObj name="Equazione" r:id="rId5" imgW="1803240" imgH="6858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743200"/>
                        <a:ext cx="2995612"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 name="Object 2"/>
          <p:cNvGraphicFramePr>
            <a:graphicFrameLocks noChangeAspect="1"/>
          </p:cNvGraphicFramePr>
          <p:nvPr/>
        </p:nvGraphicFramePr>
        <p:xfrm>
          <a:off x="4953000" y="4724400"/>
          <a:ext cx="1295400" cy="658084"/>
        </p:xfrm>
        <a:graphic>
          <a:graphicData uri="http://schemas.openxmlformats.org/presentationml/2006/ole">
            <mc:AlternateContent xmlns:mc="http://schemas.openxmlformats.org/markup-compatibility/2006">
              <mc:Choice xmlns:v="urn:schemas-microsoft-com:vml" Requires="v">
                <p:oleObj spid="_x0000_s335981" name="Equazione" r:id="rId7" imgW="850680" imgH="406080" progId="Equation.3">
                  <p:embed/>
                </p:oleObj>
              </mc:Choice>
              <mc:Fallback>
                <p:oleObj name="Equazione" r:id="rId7" imgW="850680" imgH="4060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724400"/>
                        <a:ext cx="1295400" cy="658084"/>
                      </a:xfrm>
                      <a:prstGeom prst="rect">
                        <a:avLst/>
                      </a:prstGeom>
                      <a:solidFill>
                        <a:schemeClr val="bg1"/>
                      </a:solidFill>
                      <a:ln w="9525">
                        <a:solidFill>
                          <a:schemeClr val="tx1"/>
                        </a:solidFill>
                        <a:miter lim="800000"/>
                        <a:headEnd/>
                        <a:tailEnd/>
                      </a:ln>
                    </p:spPr>
                  </p:pic>
                </p:oleObj>
              </mc:Fallback>
            </mc:AlternateContent>
          </a:graphicData>
        </a:graphic>
      </p:graphicFrame>
      <p:sp>
        <p:nvSpPr>
          <p:cNvPr id="9" name="Rettangolo 8"/>
          <p:cNvSpPr/>
          <p:nvPr/>
        </p:nvSpPr>
        <p:spPr>
          <a:xfrm>
            <a:off x="0" y="4724400"/>
            <a:ext cx="4876800" cy="646331"/>
          </a:xfrm>
          <a:prstGeom prst="rect">
            <a:avLst/>
          </a:prstGeom>
        </p:spPr>
        <p:txBody>
          <a:bodyPr wrap="square">
            <a:spAutoFit/>
          </a:bodyPr>
          <a:lstStyle/>
          <a:p>
            <a:r>
              <a:rPr lang="it-IT" dirty="0" smtClean="0"/>
              <a:t>Si può porre per il coefficiente di scambio termico convettivo in caso ONAN:</a:t>
            </a:r>
            <a:endParaRPr lang="it-IT" dirty="0"/>
          </a:p>
        </p:txBody>
      </p:sp>
      <p:sp>
        <p:nvSpPr>
          <p:cNvPr id="11" name="Rettangolo 10"/>
          <p:cNvSpPr/>
          <p:nvPr/>
        </p:nvSpPr>
        <p:spPr>
          <a:xfrm>
            <a:off x="0" y="3962400"/>
            <a:ext cx="9144000" cy="646331"/>
          </a:xfrm>
          <a:prstGeom prst="rect">
            <a:avLst/>
          </a:prstGeom>
        </p:spPr>
        <p:txBody>
          <a:bodyPr wrap="square">
            <a:spAutoFit/>
          </a:bodyPr>
          <a:lstStyle/>
          <a:p>
            <a:r>
              <a:rPr lang="it-IT" dirty="0" smtClean="0"/>
              <a:t>Le equazioni (5) si riferiscono naturalmente alle sovratemperature nell’avvolgimento primario (indice 1); il calcolo va naturalmente eseguito anche per il secondario.</a:t>
            </a:r>
            <a:endParaRPr lang="it-IT" dirty="0"/>
          </a:p>
        </p:txBody>
      </p:sp>
      <p:graphicFrame>
        <p:nvGraphicFramePr>
          <p:cNvPr id="12" name="Object 2"/>
          <p:cNvGraphicFramePr>
            <a:graphicFrameLocks noChangeAspect="1"/>
          </p:cNvGraphicFramePr>
          <p:nvPr/>
        </p:nvGraphicFramePr>
        <p:xfrm>
          <a:off x="609600" y="6172200"/>
          <a:ext cx="927100" cy="330200"/>
        </p:xfrm>
        <a:graphic>
          <a:graphicData uri="http://schemas.openxmlformats.org/presentationml/2006/ole">
            <mc:AlternateContent xmlns:mc="http://schemas.openxmlformats.org/markup-compatibility/2006">
              <mc:Choice xmlns:v="urn:schemas-microsoft-com:vml" Requires="v">
                <p:oleObj spid="_x0000_s335982" name="Equazione" r:id="rId9" imgW="609480" imgH="203040" progId="Equation.3">
                  <p:embed/>
                </p:oleObj>
              </mc:Choice>
              <mc:Fallback>
                <p:oleObj name="Equazione" r:id="rId9" imgW="609480" imgH="203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6172200"/>
                        <a:ext cx="927100" cy="330200"/>
                      </a:xfrm>
                      <a:prstGeom prst="rect">
                        <a:avLst/>
                      </a:prstGeom>
                      <a:solidFill>
                        <a:schemeClr val="bg1"/>
                      </a:solidFill>
                      <a:ln w="9525">
                        <a:solidFill>
                          <a:schemeClr val="tx1"/>
                        </a:solidFill>
                        <a:miter lim="800000"/>
                        <a:headEnd/>
                        <a:tailEnd/>
                      </a:ln>
                    </p:spPr>
                  </p:pic>
                </p:oleObj>
              </mc:Fallback>
            </mc:AlternateContent>
          </a:graphicData>
        </a:graphic>
      </p:graphicFrame>
      <p:sp>
        <p:nvSpPr>
          <p:cNvPr id="13" name="Rettangolo 12"/>
          <p:cNvSpPr/>
          <p:nvPr/>
        </p:nvSpPr>
        <p:spPr>
          <a:xfrm>
            <a:off x="0" y="5562600"/>
            <a:ext cx="9144000" cy="369332"/>
          </a:xfrm>
          <a:prstGeom prst="rect">
            <a:avLst/>
          </a:prstGeom>
        </p:spPr>
        <p:txBody>
          <a:bodyPr wrap="square">
            <a:spAutoFit/>
          </a:bodyPr>
          <a:lstStyle/>
          <a:p>
            <a:r>
              <a:rPr lang="it-IT" dirty="0" smtClean="0"/>
              <a:t>Per il coefficiente di utilizzazione delle superfici raffreddanti si può assumere:</a:t>
            </a:r>
            <a:endParaRPr lang="it-IT" dirty="0"/>
          </a:p>
        </p:txBody>
      </p:sp>
      <p:graphicFrame>
        <p:nvGraphicFramePr>
          <p:cNvPr id="14" name="Object 2"/>
          <p:cNvGraphicFramePr>
            <a:graphicFrameLocks noChangeAspect="1"/>
          </p:cNvGraphicFramePr>
          <p:nvPr/>
        </p:nvGraphicFramePr>
        <p:xfrm>
          <a:off x="3886200" y="6172200"/>
          <a:ext cx="927100" cy="330200"/>
        </p:xfrm>
        <a:graphic>
          <a:graphicData uri="http://schemas.openxmlformats.org/presentationml/2006/ole">
            <mc:AlternateContent xmlns:mc="http://schemas.openxmlformats.org/markup-compatibility/2006">
              <mc:Choice xmlns:v="urn:schemas-microsoft-com:vml" Requires="v">
                <p:oleObj spid="_x0000_s335983" name="Equazione" r:id="rId11" imgW="609480" imgH="203040" progId="Equation.3">
                  <p:embed/>
                </p:oleObj>
              </mc:Choice>
              <mc:Fallback>
                <p:oleObj name="Equazione" r:id="rId11" imgW="60948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6172200"/>
                        <a:ext cx="927100" cy="330200"/>
                      </a:xfrm>
                      <a:prstGeom prst="rect">
                        <a:avLst/>
                      </a:prstGeom>
                      <a:solidFill>
                        <a:schemeClr val="bg1"/>
                      </a:solidFill>
                      <a:ln w="9525">
                        <a:solidFill>
                          <a:schemeClr val="tx1"/>
                        </a:solidFill>
                        <a:miter lim="800000"/>
                        <a:headEnd/>
                        <a:tailEnd/>
                      </a:ln>
                    </p:spPr>
                  </p:pic>
                </p:oleObj>
              </mc:Fallback>
            </mc:AlternateContent>
          </a:graphicData>
        </a:graphic>
      </p:graphicFrame>
      <p:sp>
        <p:nvSpPr>
          <p:cNvPr id="15" name="Rettangolo 14"/>
          <p:cNvSpPr/>
          <p:nvPr/>
        </p:nvSpPr>
        <p:spPr>
          <a:xfrm>
            <a:off x="1600200" y="6172200"/>
            <a:ext cx="2514600" cy="369332"/>
          </a:xfrm>
          <a:prstGeom prst="rect">
            <a:avLst/>
          </a:prstGeom>
        </p:spPr>
        <p:txBody>
          <a:bodyPr wrap="square">
            <a:spAutoFit/>
          </a:bodyPr>
          <a:lstStyle/>
          <a:p>
            <a:r>
              <a:rPr lang="it-IT" dirty="0" smtClean="0"/>
              <a:t>per canali radiali</a:t>
            </a:r>
            <a:endParaRPr lang="it-IT" dirty="0"/>
          </a:p>
        </p:txBody>
      </p:sp>
      <p:sp>
        <p:nvSpPr>
          <p:cNvPr id="16" name="Rettangolo 15"/>
          <p:cNvSpPr/>
          <p:nvPr/>
        </p:nvSpPr>
        <p:spPr>
          <a:xfrm>
            <a:off x="4876800" y="6172200"/>
            <a:ext cx="2514600" cy="369332"/>
          </a:xfrm>
          <a:prstGeom prst="rect">
            <a:avLst/>
          </a:prstGeom>
        </p:spPr>
        <p:txBody>
          <a:bodyPr wrap="square">
            <a:spAutoFit/>
          </a:bodyPr>
          <a:lstStyle/>
          <a:p>
            <a:r>
              <a:rPr lang="it-IT" dirty="0" smtClean="0"/>
              <a:t>per canali assiali</a:t>
            </a:r>
            <a:endParaRPr lang="it-IT" dirty="0"/>
          </a:p>
        </p:txBody>
      </p:sp>
      <p:sp>
        <p:nvSpPr>
          <p:cNvPr id="17" name="CasellaDiTesto 16"/>
          <p:cNvSpPr txBox="1"/>
          <p:nvPr/>
        </p:nvSpPr>
        <p:spPr>
          <a:xfrm>
            <a:off x="7543800" y="3124200"/>
            <a:ext cx="442750" cy="369332"/>
          </a:xfrm>
          <a:prstGeom prst="rect">
            <a:avLst/>
          </a:prstGeom>
          <a:noFill/>
        </p:spPr>
        <p:txBody>
          <a:bodyPr wrap="none" rtlCol="0">
            <a:spAutoFit/>
          </a:bodyPr>
          <a:lstStyle/>
          <a:p>
            <a:r>
              <a:rPr lang="it-IT" dirty="0" smtClean="0"/>
              <a:t>(5)</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atessarolo\Desktop\battente.jpg"/>
          <p:cNvPicPr>
            <a:picLocks noChangeAspect="1" noChangeArrowheads="1"/>
          </p:cNvPicPr>
          <p:nvPr/>
        </p:nvPicPr>
        <p:blipFill>
          <a:blip r:embed="rId2" cstate="print"/>
          <a:srcRect/>
          <a:stretch>
            <a:fillRect/>
          </a:stretch>
        </p:blipFill>
        <p:spPr bwMode="auto">
          <a:xfrm>
            <a:off x="4038600" y="827087"/>
            <a:ext cx="3824103" cy="2819400"/>
          </a:xfrm>
          <a:prstGeom prst="rect">
            <a:avLst/>
          </a:prstGeom>
          <a:noFill/>
        </p:spPr>
      </p:pic>
      <p:cxnSp>
        <p:nvCxnSpPr>
          <p:cNvPr id="9" name="Connettore 1 8"/>
          <p:cNvCxnSpPr/>
          <p:nvPr/>
        </p:nvCxnSpPr>
        <p:spPr>
          <a:xfrm>
            <a:off x="2971800" y="1360487"/>
            <a:ext cx="32766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rot="5400000" flipH="1" flipV="1">
            <a:off x="4191000" y="3265487"/>
            <a:ext cx="14478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381000" y="240268"/>
            <a:ext cx="8394478" cy="369332"/>
          </a:xfrm>
          <a:prstGeom prst="rect">
            <a:avLst/>
          </a:prstGeom>
          <a:noFill/>
        </p:spPr>
        <p:txBody>
          <a:bodyPr wrap="none" rtlCol="0">
            <a:spAutoFit/>
          </a:bodyPr>
          <a:lstStyle/>
          <a:p>
            <a:r>
              <a:rPr lang="it-IT" dirty="0" smtClean="0"/>
              <a:t>Motivo del diverso coefficiente di utilizzazione delle superfici tra canale assiale e radiale</a:t>
            </a:r>
            <a:endParaRPr lang="it-IT" dirty="0"/>
          </a:p>
        </p:txBody>
      </p:sp>
      <p:pic>
        <p:nvPicPr>
          <p:cNvPr id="336901" name="Picture 5"/>
          <p:cNvPicPr>
            <a:picLocks noChangeAspect="1" noChangeArrowheads="1"/>
          </p:cNvPicPr>
          <p:nvPr/>
        </p:nvPicPr>
        <p:blipFill>
          <a:blip r:embed="rId3" cstate="print"/>
          <a:srcRect/>
          <a:stretch>
            <a:fillRect/>
          </a:stretch>
        </p:blipFill>
        <p:spPr bwMode="auto">
          <a:xfrm>
            <a:off x="304800" y="1219200"/>
            <a:ext cx="4330700" cy="5345112"/>
          </a:xfrm>
          <a:prstGeom prst="rect">
            <a:avLst/>
          </a:prstGeom>
          <a:noFill/>
          <a:ln w="9525">
            <a:noFill/>
            <a:miter lim="800000"/>
            <a:headEnd/>
            <a:tailEnd/>
          </a:ln>
          <a:effectLst/>
        </p:spPr>
      </p:pic>
      <p:sp>
        <p:nvSpPr>
          <p:cNvPr id="15" name="CasellaDiTesto 14"/>
          <p:cNvSpPr txBox="1"/>
          <p:nvPr/>
        </p:nvSpPr>
        <p:spPr>
          <a:xfrm>
            <a:off x="3886200" y="5715000"/>
            <a:ext cx="5029200" cy="954107"/>
          </a:xfrm>
          <a:prstGeom prst="rect">
            <a:avLst/>
          </a:prstGeom>
          <a:noFill/>
        </p:spPr>
        <p:txBody>
          <a:bodyPr wrap="square" rtlCol="0">
            <a:spAutoFit/>
          </a:bodyPr>
          <a:lstStyle/>
          <a:p>
            <a:r>
              <a:rPr lang="it-IT" sz="1400" dirty="0" smtClean="0"/>
              <a:t>Normalmente i distanziatori verticali (per canali assiali) sono “stecche” di legno o altro materiale isolante; i distanziatori orizzontali per canali radiali sono invece superfici in cartoncino o altro isolante che ricoprono circa 1/4 della superficie totale.</a:t>
            </a:r>
            <a:endParaRPr lang="it-IT" sz="1400" dirty="0"/>
          </a:p>
        </p:txBody>
      </p:sp>
      <p:pic>
        <p:nvPicPr>
          <p:cNvPr id="339969" name="Picture 1"/>
          <p:cNvPicPr>
            <a:picLocks noChangeAspect="1" noChangeArrowheads="1"/>
          </p:cNvPicPr>
          <p:nvPr/>
        </p:nvPicPr>
        <p:blipFill>
          <a:blip r:embed="rId4" cstate="print"/>
          <a:srcRect/>
          <a:stretch>
            <a:fillRect/>
          </a:stretch>
        </p:blipFill>
        <p:spPr bwMode="auto">
          <a:xfrm>
            <a:off x="5334000" y="3810000"/>
            <a:ext cx="3200400" cy="2039990"/>
          </a:xfrm>
          <a:prstGeom prst="rect">
            <a:avLst/>
          </a:prstGeom>
          <a:noFill/>
          <a:ln w="9525">
            <a:noFill/>
            <a:miter lim="800000"/>
            <a:headEnd/>
            <a:tailEnd/>
          </a:ln>
          <a:effectLst/>
        </p:spPr>
      </p:pic>
      <p:cxnSp>
        <p:nvCxnSpPr>
          <p:cNvPr id="12" name="Connettore 1 11"/>
          <p:cNvCxnSpPr/>
          <p:nvPr/>
        </p:nvCxnSpPr>
        <p:spPr>
          <a:xfrm rot="5400000">
            <a:off x="5524500" y="3771900"/>
            <a:ext cx="16764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46331"/>
          </a:xfrm>
          <a:prstGeom prst="rect">
            <a:avLst/>
          </a:prstGeom>
        </p:spPr>
        <p:txBody>
          <a:bodyPr wrap="square">
            <a:spAutoFit/>
          </a:bodyPr>
          <a:lstStyle/>
          <a:p>
            <a:r>
              <a:rPr lang="it-IT" dirty="0" smtClean="0"/>
              <a:t>Infine, sommando (3) e (5) si ottiene la </a:t>
            </a:r>
            <a:r>
              <a:rPr lang="it-IT" u="sng" dirty="0" smtClean="0"/>
              <a:t>sovratemperatura media </a:t>
            </a:r>
            <a:r>
              <a:rPr lang="it-IT" dirty="0" smtClean="0"/>
              <a:t>dell’avvolgimento rispetto all’aria:</a:t>
            </a:r>
            <a:endParaRPr lang="it-IT" dirty="0"/>
          </a:p>
        </p:txBody>
      </p:sp>
      <p:graphicFrame>
        <p:nvGraphicFramePr>
          <p:cNvPr id="358402" name="Object 2"/>
          <p:cNvGraphicFramePr>
            <a:graphicFrameLocks noChangeAspect="1"/>
          </p:cNvGraphicFramePr>
          <p:nvPr/>
        </p:nvGraphicFramePr>
        <p:xfrm>
          <a:off x="2438400" y="762000"/>
          <a:ext cx="3402012" cy="452438"/>
        </p:xfrm>
        <a:graphic>
          <a:graphicData uri="http://schemas.openxmlformats.org/presentationml/2006/ole">
            <mc:AlternateContent xmlns:mc="http://schemas.openxmlformats.org/markup-compatibility/2006">
              <mc:Choice xmlns:v="urn:schemas-microsoft-com:vml" Requires="v">
                <p:oleObj spid="_x0000_s358465" name="Equazione" r:id="rId3" imgW="1828800" imgH="228600" progId="Equation.3">
                  <p:embed/>
                </p:oleObj>
              </mc:Choice>
              <mc:Fallback>
                <p:oleObj name="Equazione" r:id="rId3" imgW="18288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3402012" cy="452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asellaDiTesto 5"/>
          <p:cNvSpPr txBox="1"/>
          <p:nvPr/>
        </p:nvSpPr>
        <p:spPr>
          <a:xfrm>
            <a:off x="6477000" y="838200"/>
            <a:ext cx="442750" cy="369332"/>
          </a:xfrm>
          <a:prstGeom prst="rect">
            <a:avLst/>
          </a:prstGeom>
          <a:noFill/>
        </p:spPr>
        <p:txBody>
          <a:bodyPr wrap="none" rtlCol="0">
            <a:spAutoFit/>
          </a:bodyPr>
          <a:lstStyle/>
          <a:p>
            <a:r>
              <a:rPr lang="it-IT" dirty="0" smtClean="0"/>
              <a:t>(6)</a:t>
            </a:r>
            <a:endParaRPr lang="it-IT" dirty="0"/>
          </a:p>
        </p:txBody>
      </p:sp>
      <p:sp>
        <p:nvSpPr>
          <p:cNvPr id="7" name="Rettangolo 6"/>
          <p:cNvSpPr/>
          <p:nvPr/>
        </p:nvSpPr>
        <p:spPr>
          <a:xfrm>
            <a:off x="0" y="1371600"/>
            <a:ext cx="9144000" cy="369332"/>
          </a:xfrm>
          <a:prstGeom prst="rect">
            <a:avLst/>
          </a:prstGeom>
        </p:spPr>
        <p:txBody>
          <a:bodyPr wrap="square">
            <a:spAutoFit/>
          </a:bodyPr>
          <a:lstStyle/>
          <a:p>
            <a:r>
              <a:rPr lang="it-IT" dirty="0" smtClean="0"/>
              <a:t>Il limite di classe termica prescrive che</a:t>
            </a:r>
            <a:endParaRPr lang="it-IT" dirty="0"/>
          </a:p>
        </p:txBody>
      </p:sp>
      <p:graphicFrame>
        <p:nvGraphicFramePr>
          <p:cNvPr id="8" name="Object 2"/>
          <p:cNvGraphicFramePr>
            <a:graphicFrameLocks noChangeAspect="1"/>
          </p:cNvGraphicFramePr>
          <p:nvPr/>
        </p:nvGraphicFramePr>
        <p:xfrm>
          <a:off x="3217863" y="1828800"/>
          <a:ext cx="1843087" cy="452438"/>
        </p:xfrm>
        <a:graphic>
          <a:graphicData uri="http://schemas.openxmlformats.org/presentationml/2006/ole">
            <mc:AlternateContent xmlns:mc="http://schemas.openxmlformats.org/markup-compatibility/2006">
              <mc:Choice xmlns:v="urn:schemas-microsoft-com:vml" Requires="v">
                <p:oleObj spid="_x0000_s358466" name="Equazione" r:id="rId5" imgW="990360" imgH="228600" progId="Equation.3">
                  <p:embed/>
                </p:oleObj>
              </mc:Choice>
              <mc:Fallback>
                <p:oleObj name="Equazione" r:id="rId5" imgW="990360" imgH="228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7863" y="1828800"/>
                        <a:ext cx="1843087" cy="452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ttangolo 8"/>
          <p:cNvSpPr/>
          <p:nvPr/>
        </p:nvSpPr>
        <p:spPr>
          <a:xfrm>
            <a:off x="0" y="2438400"/>
            <a:ext cx="9144000" cy="369332"/>
          </a:xfrm>
          <a:prstGeom prst="rect">
            <a:avLst/>
          </a:prstGeom>
        </p:spPr>
        <p:txBody>
          <a:bodyPr wrap="square">
            <a:spAutoFit/>
          </a:bodyPr>
          <a:lstStyle/>
          <a:p>
            <a:r>
              <a:rPr lang="it-IT" dirty="0" smtClean="0"/>
              <a:t>quindi sicuramente deve essere:</a:t>
            </a:r>
            <a:endParaRPr lang="it-IT" dirty="0"/>
          </a:p>
        </p:txBody>
      </p:sp>
      <p:graphicFrame>
        <p:nvGraphicFramePr>
          <p:cNvPr id="10" name="Object 2"/>
          <p:cNvGraphicFramePr>
            <a:graphicFrameLocks noChangeAspect="1"/>
          </p:cNvGraphicFramePr>
          <p:nvPr/>
        </p:nvGraphicFramePr>
        <p:xfrm>
          <a:off x="3141663" y="2971800"/>
          <a:ext cx="1843087" cy="452438"/>
        </p:xfrm>
        <a:graphic>
          <a:graphicData uri="http://schemas.openxmlformats.org/presentationml/2006/ole">
            <mc:AlternateContent xmlns:mc="http://schemas.openxmlformats.org/markup-compatibility/2006">
              <mc:Choice xmlns:v="urn:schemas-microsoft-com:vml" Requires="v">
                <p:oleObj spid="_x0000_s358467" name="Equazione" r:id="rId7" imgW="990360" imgH="228600" progId="Equation.3">
                  <p:embed/>
                </p:oleObj>
              </mc:Choice>
              <mc:Fallback>
                <p:oleObj name="Equazione" r:id="rId7" imgW="99036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1663" y="2971800"/>
                        <a:ext cx="1843087" cy="452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ttangolo 10"/>
          <p:cNvSpPr/>
          <p:nvPr/>
        </p:nvSpPr>
        <p:spPr>
          <a:xfrm>
            <a:off x="0" y="3505200"/>
            <a:ext cx="9144000" cy="646331"/>
          </a:xfrm>
          <a:prstGeom prst="rect">
            <a:avLst/>
          </a:prstGeom>
        </p:spPr>
        <p:txBody>
          <a:bodyPr wrap="square">
            <a:spAutoFit/>
          </a:bodyPr>
          <a:lstStyle/>
          <a:p>
            <a:r>
              <a:rPr lang="it-IT" dirty="0" smtClean="0"/>
              <a:t>La condizione deve essere soddisfatta con un adeguato margine poiché la temperatura stimata non è quella massima ma quella media dell’avvolgimento.</a:t>
            </a:r>
            <a:endParaRPr lang="it-IT"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733892879"/>
              </p:ext>
            </p:extLst>
          </p:nvPr>
        </p:nvGraphicFramePr>
        <p:xfrm>
          <a:off x="401638" y="524057"/>
          <a:ext cx="1627187" cy="452438"/>
        </p:xfrm>
        <a:graphic>
          <a:graphicData uri="http://schemas.openxmlformats.org/presentationml/2006/ole">
            <mc:AlternateContent xmlns:mc="http://schemas.openxmlformats.org/markup-compatibility/2006">
              <mc:Choice xmlns:v="urn:schemas-microsoft-com:vml" Requires="v">
                <p:oleObj spid="_x0000_s361668" name="Equation" r:id="rId3" imgW="774360" imgH="215640" progId="Equation.3">
                  <p:embed/>
                </p:oleObj>
              </mc:Choice>
              <mc:Fallback>
                <p:oleObj name="Equation" r:id="rId3" imgW="774360" imgH="215640" progId="Equation.3">
                  <p:embed/>
                  <p:pic>
                    <p:nvPicPr>
                      <p:cNvPr id="0" name="Object 25"/>
                      <p:cNvPicPr>
                        <a:picLocks noChangeAspect="1" noChangeArrowheads="1"/>
                      </p:cNvPicPr>
                      <p:nvPr/>
                    </p:nvPicPr>
                    <p:blipFill>
                      <a:blip r:embed="rId4"/>
                      <a:srcRect/>
                      <a:stretch>
                        <a:fillRect/>
                      </a:stretch>
                    </p:blipFill>
                    <p:spPr bwMode="auto">
                      <a:xfrm>
                        <a:off x="401638" y="524057"/>
                        <a:ext cx="162718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57325252"/>
              </p:ext>
            </p:extLst>
          </p:nvPr>
        </p:nvGraphicFramePr>
        <p:xfrm>
          <a:off x="228600" y="3276600"/>
          <a:ext cx="8561682" cy="2133600"/>
        </p:xfrm>
        <a:graphic>
          <a:graphicData uri="http://schemas.openxmlformats.org/presentationml/2006/ole">
            <mc:AlternateContent xmlns:mc="http://schemas.openxmlformats.org/markup-compatibility/2006">
              <mc:Choice xmlns:v="urn:schemas-microsoft-com:vml" Requires="v">
                <p:oleObj spid="_x0000_s361669" name="Equation" r:id="rId5" imgW="4609800" imgH="1155600" progId="Equation.3">
                  <p:embed/>
                </p:oleObj>
              </mc:Choice>
              <mc:Fallback>
                <p:oleObj name="Equation" r:id="rId5" imgW="4609800" imgH="1155600" progId="Equation.3">
                  <p:embed/>
                  <p:pic>
                    <p:nvPicPr>
                      <p:cNvPr id="0" name=""/>
                      <p:cNvPicPr>
                        <a:picLocks noChangeAspect="1" noChangeArrowheads="1"/>
                      </p:cNvPicPr>
                      <p:nvPr/>
                    </p:nvPicPr>
                    <p:blipFill>
                      <a:blip r:embed="rId6"/>
                      <a:srcRect/>
                      <a:stretch>
                        <a:fillRect/>
                      </a:stretch>
                    </p:blipFill>
                    <p:spPr bwMode="auto">
                      <a:xfrm>
                        <a:off x="228600" y="3276600"/>
                        <a:ext cx="8561682" cy="2133600"/>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88587397"/>
              </p:ext>
            </p:extLst>
          </p:nvPr>
        </p:nvGraphicFramePr>
        <p:xfrm>
          <a:off x="401638" y="1062220"/>
          <a:ext cx="1627187" cy="452437"/>
        </p:xfrm>
        <a:graphic>
          <a:graphicData uri="http://schemas.openxmlformats.org/presentationml/2006/ole">
            <mc:AlternateContent xmlns:mc="http://schemas.openxmlformats.org/markup-compatibility/2006">
              <mc:Choice xmlns:v="urn:schemas-microsoft-com:vml" Requires="v">
                <p:oleObj spid="_x0000_s361670" name="Equation" r:id="rId7" imgW="774360" imgH="215640" progId="Equation.3">
                  <p:embed/>
                </p:oleObj>
              </mc:Choice>
              <mc:Fallback>
                <p:oleObj name="Equation" r:id="rId7" imgW="774360" imgH="215640" progId="Equation.3">
                  <p:embed/>
                  <p:pic>
                    <p:nvPicPr>
                      <p:cNvPr id="0" name=""/>
                      <p:cNvPicPr>
                        <a:picLocks noChangeAspect="1" noChangeArrowheads="1"/>
                      </p:cNvPicPr>
                      <p:nvPr/>
                    </p:nvPicPr>
                    <p:blipFill>
                      <a:blip r:embed="rId8"/>
                      <a:srcRect/>
                      <a:stretch>
                        <a:fillRect/>
                      </a:stretch>
                    </p:blipFill>
                    <p:spPr bwMode="auto">
                      <a:xfrm>
                        <a:off x="401638" y="1062220"/>
                        <a:ext cx="16271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63575553"/>
              </p:ext>
            </p:extLst>
          </p:nvPr>
        </p:nvGraphicFramePr>
        <p:xfrm>
          <a:off x="401638" y="1595620"/>
          <a:ext cx="1601787" cy="452437"/>
        </p:xfrm>
        <a:graphic>
          <a:graphicData uri="http://schemas.openxmlformats.org/presentationml/2006/ole">
            <mc:AlternateContent xmlns:mc="http://schemas.openxmlformats.org/markup-compatibility/2006">
              <mc:Choice xmlns:v="urn:schemas-microsoft-com:vml" Requires="v">
                <p:oleObj spid="_x0000_s361671" name="Equation" r:id="rId9" imgW="761760" imgH="215640" progId="Equation.3">
                  <p:embed/>
                </p:oleObj>
              </mc:Choice>
              <mc:Fallback>
                <p:oleObj name="Equation" r:id="rId9" imgW="761760" imgH="215640" progId="Equation.3">
                  <p:embed/>
                  <p:pic>
                    <p:nvPicPr>
                      <p:cNvPr id="0" name=""/>
                      <p:cNvPicPr>
                        <a:picLocks noChangeAspect="1" noChangeArrowheads="1"/>
                      </p:cNvPicPr>
                      <p:nvPr/>
                    </p:nvPicPr>
                    <p:blipFill>
                      <a:blip r:embed="rId10"/>
                      <a:srcRect/>
                      <a:stretch>
                        <a:fillRect/>
                      </a:stretch>
                    </p:blipFill>
                    <p:spPr bwMode="auto">
                      <a:xfrm>
                        <a:off x="401638" y="1595620"/>
                        <a:ext cx="16017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148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1" y="600257"/>
            <a:ext cx="2133600" cy="184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Object 12"/>
          <p:cNvGraphicFramePr>
            <a:graphicFrameLocks noChangeAspect="1"/>
          </p:cNvGraphicFramePr>
          <p:nvPr>
            <p:extLst>
              <p:ext uri="{D42A27DB-BD31-4B8C-83A1-F6EECF244321}">
                <p14:modId xmlns:p14="http://schemas.microsoft.com/office/powerpoint/2010/main" val="1811486322"/>
              </p:ext>
            </p:extLst>
          </p:nvPr>
        </p:nvGraphicFramePr>
        <p:xfrm>
          <a:off x="4114800" y="600257"/>
          <a:ext cx="427037" cy="398463"/>
        </p:xfrm>
        <a:graphic>
          <a:graphicData uri="http://schemas.openxmlformats.org/presentationml/2006/ole">
            <mc:AlternateContent xmlns:mc="http://schemas.openxmlformats.org/markup-compatibility/2006">
              <mc:Choice xmlns:v="urn:schemas-microsoft-com:vml" Requires="v">
                <p:oleObj spid="_x0000_s361672" name="Equation" r:id="rId12" imgW="203040" imgH="190440" progId="Equation.3">
                  <p:embed/>
                </p:oleObj>
              </mc:Choice>
              <mc:Fallback>
                <p:oleObj name="Equation" r:id="rId12" imgW="203040" imgH="190440" progId="Equation.3">
                  <p:embed/>
                  <p:pic>
                    <p:nvPicPr>
                      <p:cNvPr id="0" name=""/>
                      <p:cNvPicPr>
                        <a:picLocks noChangeAspect="1" noChangeArrowheads="1"/>
                      </p:cNvPicPr>
                      <p:nvPr/>
                    </p:nvPicPr>
                    <p:blipFill>
                      <a:blip r:embed="rId13"/>
                      <a:srcRect/>
                      <a:stretch>
                        <a:fillRect/>
                      </a:stretch>
                    </p:blipFill>
                    <p:spPr bwMode="auto">
                      <a:xfrm>
                        <a:off x="4114800" y="600257"/>
                        <a:ext cx="4270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78506271"/>
              </p:ext>
            </p:extLst>
          </p:nvPr>
        </p:nvGraphicFramePr>
        <p:xfrm>
          <a:off x="2758282" y="1971857"/>
          <a:ext cx="427037" cy="398463"/>
        </p:xfrm>
        <a:graphic>
          <a:graphicData uri="http://schemas.openxmlformats.org/presentationml/2006/ole">
            <mc:AlternateContent xmlns:mc="http://schemas.openxmlformats.org/markup-compatibility/2006">
              <mc:Choice xmlns:v="urn:schemas-microsoft-com:vml" Requires="v">
                <p:oleObj spid="_x0000_s361673" name="Equation" r:id="rId14" imgW="203040" imgH="190440" progId="Equation.3">
                  <p:embed/>
                </p:oleObj>
              </mc:Choice>
              <mc:Fallback>
                <p:oleObj name="Equation" r:id="rId14" imgW="203040" imgH="190440" progId="Equation.3">
                  <p:embed/>
                  <p:pic>
                    <p:nvPicPr>
                      <p:cNvPr id="0" name=""/>
                      <p:cNvPicPr>
                        <a:picLocks noChangeAspect="1" noChangeArrowheads="1"/>
                      </p:cNvPicPr>
                      <p:nvPr/>
                    </p:nvPicPr>
                    <p:blipFill>
                      <a:blip r:embed="rId15"/>
                      <a:srcRect/>
                      <a:stretch>
                        <a:fillRect/>
                      </a:stretch>
                    </p:blipFill>
                    <p:spPr bwMode="auto">
                      <a:xfrm>
                        <a:off x="2758282" y="1971857"/>
                        <a:ext cx="4270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39068395"/>
              </p:ext>
            </p:extLst>
          </p:nvPr>
        </p:nvGraphicFramePr>
        <p:xfrm>
          <a:off x="4891882" y="1895657"/>
          <a:ext cx="427037" cy="398463"/>
        </p:xfrm>
        <a:graphic>
          <a:graphicData uri="http://schemas.openxmlformats.org/presentationml/2006/ole">
            <mc:AlternateContent xmlns:mc="http://schemas.openxmlformats.org/markup-compatibility/2006">
              <mc:Choice xmlns:v="urn:schemas-microsoft-com:vml" Requires="v">
                <p:oleObj spid="_x0000_s361674" name="Equation" r:id="rId16" imgW="203040" imgH="190440" progId="Equation.3">
                  <p:embed/>
                </p:oleObj>
              </mc:Choice>
              <mc:Fallback>
                <p:oleObj name="Equation" r:id="rId16" imgW="203040" imgH="190440" progId="Equation.3">
                  <p:embed/>
                  <p:pic>
                    <p:nvPicPr>
                      <p:cNvPr id="0" name=""/>
                      <p:cNvPicPr>
                        <a:picLocks noChangeAspect="1" noChangeArrowheads="1"/>
                      </p:cNvPicPr>
                      <p:nvPr/>
                    </p:nvPicPr>
                    <p:blipFill>
                      <a:blip r:embed="rId17"/>
                      <a:srcRect/>
                      <a:stretch>
                        <a:fillRect/>
                      </a:stretch>
                    </p:blipFill>
                    <p:spPr bwMode="auto">
                      <a:xfrm>
                        <a:off x="4891882" y="1895657"/>
                        <a:ext cx="4270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6105342" y="743315"/>
            <a:ext cx="2133600" cy="184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Object 16"/>
          <p:cNvGraphicFramePr>
            <a:graphicFrameLocks noChangeAspect="1"/>
          </p:cNvGraphicFramePr>
          <p:nvPr>
            <p:extLst>
              <p:ext uri="{D42A27DB-BD31-4B8C-83A1-F6EECF244321}">
                <p14:modId xmlns:p14="http://schemas.microsoft.com/office/powerpoint/2010/main" val="385176080"/>
              </p:ext>
            </p:extLst>
          </p:nvPr>
        </p:nvGraphicFramePr>
        <p:xfrm>
          <a:off x="8124460" y="1467825"/>
          <a:ext cx="427037" cy="398463"/>
        </p:xfrm>
        <a:graphic>
          <a:graphicData uri="http://schemas.openxmlformats.org/presentationml/2006/ole">
            <mc:AlternateContent xmlns:mc="http://schemas.openxmlformats.org/markup-compatibility/2006">
              <mc:Choice xmlns:v="urn:schemas-microsoft-com:vml" Requires="v">
                <p:oleObj spid="_x0000_s361675" name="Equation" r:id="rId18" imgW="203040" imgH="190440" progId="Equation.3">
                  <p:embed/>
                </p:oleObj>
              </mc:Choice>
              <mc:Fallback>
                <p:oleObj name="Equation" r:id="rId18" imgW="203040" imgH="190440" progId="Equation.3">
                  <p:embed/>
                  <p:pic>
                    <p:nvPicPr>
                      <p:cNvPr id="0" name=""/>
                      <p:cNvPicPr>
                        <a:picLocks noChangeAspect="1" noChangeArrowheads="1"/>
                      </p:cNvPicPr>
                      <p:nvPr/>
                    </p:nvPicPr>
                    <p:blipFill>
                      <a:blip r:embed="rId19"/>
                      <a:srcRect/>
                      <a:stretch>
                        <a:fillRect/>
                      </a:stretch>
                    </p:blipFill>
                    <p:spPr bwMode="auto">
                      <a:xfrm>
                        <a:off x="8124460" y="1467825"/>
                        <a:ext cx="4270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42079316"/>
              </p:ext>
            </p:extLst>
          </p:nvPr>
        </p:nvGraphicFramePr>
        <p:xfrm>
          <a:off x="6248399" y="295456"/>
          <a:ext cx="427037" cy="398463"/>
        </p:xfrm>
        <a:graphic>
          <a:graphicData uri="http://schemas.openxmlformats.org/presentationml/2006/ole">
            <mc:AlternateContent xmlns:mc="http://schemas.openxmlformats.org/markup-compatibility/2006">
              <mc:Choice xmlns:v="urn:schemas-microsoft-com:vml" Requires="v">
                <p:oleObj spid="_x0000_s361676" name="Equation" r:id="rId20" imgW="203040" imgH="190440" progId="Equation.3">
                  <p:embed/>
                </p:oleObj>
              </mc:Choice>
              <mc:Fallback>
                <p:oleObj name="Equation" r:id="rId20" imgW="203040" imgH="190440" progId="Equation.3">
                  <p:embed/>
                  <p:pic>
                    <p:nvPicPr>
                      <p:cNvPr id="0" name=""/>
                      <p:cNvPicPr>
                        <a:picLocks noChangeAspect="1" noChangeArrowheads="1"/>
                      </p:cNvPicPr>
                      <p:nvPr/>
                    </p:nvPicPr>
                    <p:blipFill>
                      <a:blip r:embed="rId21"/>
                      <a:srcRect/>
                      <a:stretch>
                        <a:fillRect/>
                      </a:stretch>
                    </p:blipFill>
                    <p:spPr bwMode="auto">
                      <a:xfrm>
                        <a:off x="6248399" y="295456"/>
                        <a:ext cx="4270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83890900"/>
              </p:ext>
            </p:extLst>
          </p:nvPr>
        </p:nvGraphicFramePr>
        <p:xfrm>
          <a:off x="6400800" y="2534626"/>
          <a:ext cx="427037" cy="398463"/>
        </p:xfrm>
        <a:graphic>
          <a:graphicData uri="http://schemas.openxmlformats.org/presentationml/2006/ole">
            <mc:AlternateContent xmlns:mc="http://schemas.openxmlformats.org/markup-compatibility/2006">
              <mc:Choice xmlns:v="urn:schemas-microsoft-com:vml" Requires="v">
                <p:oleObj spid="_x0000_s361677" name="Equation" r:id="rId22" imgW="203040" imgH="190440" progId="Equation.3">
                  <p:embed/>
                </p:oleObj>
              </mc:Choice>
              <mc:Fallback>
                <p:oleObj name="Equation" r:id="rId22" imgW="203040" imgH="190440" progId="Equation.3">
                  <p:embed/>
                  <p:pic>
                    <p:nvPicPr>
                      <p:cNvPr id="0" name=""/>
                      <p:cNvPicPr>
                        <a:picLocks noChangeAspect="1" noChangeArrowheads="1"/>
                      </p:cNvPicPr>
                      <p:nvPr/>
                    </p:nvPicPr>
                    <p:blipFill>
                      <a:blip r:embed="rId23"/>
                      <a:srcRect/>
                      <a:stretch>
                        <a:fillRect/>
                      </a:stretch>
                    </p:blipFill>
                    <p:spPr bwMode="auto">
                      <a:xfrm>
                        <a:off x="6400800" y="2534626"/>
                        <a:ext cx="4270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ight Arrow 11"/>
          <p:cNvSpPr/>
          <p:nvPr/>
        </p:nvSpPr>
        <p:spPr>
          <a:xfrm>
            <a:off x="5486400" y="1267803"/>
            <a:ext cx="533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239900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02302062"/>
              </p:ext>
            </p:extLst>
          </p:nvPr>
        </p:nvGraphicFramePr>
        <p:xfrm>
          <a:off x="533400" y="609600"/>
          <a:ext cx="7426282" cy="2209800"/>
        </p:xfrm>
        <a:graphic>
          <a:graphicData uri="http://schemas.openxmlformats.org/presentationml/2006/ole">
            <mc:AlternateContent xmlns:mc="http://schemas.openxmlformats.org/markup-compatibility/2006">
              <mc:Choice xmlns:v="urn:schemas-microsoft-com:vml" Requires="v">
                <p:oleObj spid="_x0000_s362530" name="Equation" r:id="rId3" imgW="3860640" imgH="1155600" progId="Equation.3">
                  <p:embed/>
                </p:oleObj>
              </mc:Choice>
              <mc:Fallback>
                <p:oleObj name="Equation" r:id="rId3" imgW="3860640" imgH="1155600" progId="Equation.3">
                  <p:embed/>
                  <p:pic>
                    <p:nvPicPr>
                      <p:cNvPr id="0" name="Object 6"/>
                      <p:cNvPicPr>
                        <a:picLocks noChangeAspect="1" noChangeArrowheads="1"/>
                      </p:cNvPicPr>
                      <p:nvPr/>
                    </p:nvPicPr>
                    <p:blipFill>
                      <a:blip r:embed="rId4"/>
                      <a:srcRect/>
                      <a:stretch>
                        <a:fillRect/>
                      </a:stretch>
                    </p:blipFill>
                    <p:spPr bwMode="auto">
                      <a:xfrm>
                        <a:off x="533400" y="609600"/>
                        <a:ext cx="7426282" cy="22098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35059757"/>
              </p:ext>
            </p:extLst>
          </p:nvPr>
        </p:nvGraphicFramePr>
        <p:xfrm>
          <a:off x="533400" y="3124200"/>
          <a:ext cx="7718284" cy="2209800"/>
        </p:xfrm>
        <a:graphic>
          <a:graphicData uri="http://schemas.openxmlformats.org/presentationml/2006/ole">
            <mc:AlternateContent xmlns:mc="http://schemas.openxmlformats.org/markup-compatibility/2006">
              <mc:Choice xmlns:v="urn:schemas-microsoft-com:vml" Requires="v">
                <p:oleObj spid="_x0000_s362531" name="Equation" r:id="rId5" imgW="4012920" imgH="1155600" progId="Equation.3">
                  <p:embed/>
                </p:oleObj>
              </mc:Choice>
              <mc:Fallback>
                <p:oleObj name="Equation" r:id="rId5" imgW="4012920" imgH="1155600" progId="Equation.3">
                  <p:embed/>
                  <p:pic>
                    <p:nvPicPr>
                      <p:cNvPr id="0" name=""/>
                      <p:cNvPicPr>
                        <a:picLocks noChangeAspect="1" noChangeArrowheads="1"/>
                      </p:cNvPicPr>
                      <p:nvPr/>
                    </p:nvPicPr>
                    <p:blipFill>
                      <a:blip r:embed="rId6"/>
                      <a:srcRect/>
                      <a:stretch>
                        <a:fillRect/>
                      </a:stretch>
                    </p:blipFill>
                    <p:spPr bwMode="auto">
                      <a:xfrm>
                        <a:off x="533400" y="3124200"/>
                        <a:ext cx="7718284" cy="2209800"/>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48923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11068</TotalTime>
  <Words>5434</Words>
  <Application>Microsoft Office PowerPoint</Application>
  <PresentationFormat>On-screen Show (4:3)</PresentationFormat>
  <Paragraphs>535</Paragraphs>
  <Slides>75</Slides>
  <Notes>6</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75</vt:i4>
      </vt:variant>
    </vt:vector>
  </HeadingPairs>
  <TitlesOfParts>
    <vt:vector size="79" baseType="lpstr">
      <vt:lpstr>Office Theme</vt:lpstr>
      <vt:lpstr>C:\Users\Alberto Tessarolo\Desktop\COSTRUZIONI ELETTROMECCANICHE 2016-2017\TRASFORMATORE\notes.mcd\Selection 51 833 357 904</vt:lpstr>
      <vt:lpstr>Equation</vt:lpstr>
      <vt:lpstr>Equazione</vt:lpstr>
      <vt:lpstr>PowerPoint Presentation</vt:lpstr>
      <vt:lpstr>PowerPoint Presentation</vt:lpstr>
      <vt:lpstr>Calcolo della corrente magnetizzante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Calcolo delle perdite nel ferro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Calcolo della tensione di corto circuito</vt:lpstr>
      <vt:lpstr>PowerPoint Presentation</vt:lpstr>
      <vt:lpstr>PowerPoint Presentation</vt:lpstr>
      <vt:lpstr>PowerPoint Presentation</vt:lpstr>
      <vt:lpstr>Calcolo del rendimento</vt:lpstr>
      <vt:lpstr>PowerPoint Presentation</vt:lpstr>
      <vt:lpstr>PowerPoint Presentation</vt:lpstr>
      <vt:lpstr>PowerPoint Presentation</vt:lpstr>
      <vt:lpstr>PowerPoint Presentation</vt:lpstr>
      <vt:lpstr>PowerPoint Presentation</vt:lpstr>
      <vt:lpstr>Calcolo degli sforzi elettrodinamici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Calcoli di verifica termica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atessarolo</dc:creator>
  <cp:lastModifiedBy>Alberto Tessarolo</cp:lastModifiedBy>
  <cp:revision>107</cp:revision>
  <dcterms:created xsi:type="dcterms:W3CDTF">2006-08-16T00:00:00Z</dcterms:created>
  <dcterms:modified xsi:type="dcterms:W3CDTF">2018-03-18T12:17:07Z</dcterms:modified>
</cp:coreProperties>
</file>