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8" r:id="rId10"/>
    <p:sldId id="287" r:id="rId11"/>
    <p:sldId id="274" r:id="rId12"/>
    <p:sldId id="289" r:id="rId13"/>
    <p:sldId id="267" r:id="rId14"/>
    <p:sldId id="269" r:id="rId15"/>
    <p:sldId id="268" r:id="rId16"/>
    <p:sldId id="270" r:id="rId17"/>
    <p:sldId id="290" r:id="rId18"/>
    <p:sldId id="291" r:id="rId19"/>
    <p:sldId id="282" r:id="rId20"/>
    <p:sldId id="283" r:id="rId21"/>
    <p:sldId id="284" r:id="rId22"/>
    <p:sldId id="285" r:id="rId23"/>
    <p:sldId id="297" r:id="rId24"/>
    <p:sldId id="286" r:id="rId25"/>
    <p:sldId id="292" r:id="rId26"/>
    <p:sldId id="293" r:id="rId27"/>
    <p:sldId id="294" r:id="rId28"/>
    <p:sldId id="303" r:id="rId29"/>
    <p:sldId id="295" r:id="rId30"/>
    <p:sldId id="298" r:id="rId31"/>
    <p:sldId id="299" r:id="rId32"/>
    <p:sldId id="300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3" r:id="rId44"/>
    <p:sldId id="311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23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6.wmf"/><Relationship Id="rId7" Type="http://schemas.openxmlformats.org/officeDocument/2006/relationships/image" Target="../media/image101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8.wmf"/><Relationship Id="rId5" Type="http://schemas.openxmlformats.org/officeDocument/2006/relationships/image" Target="../media/image99.wmf"/><Relationship Id="rId4" Type="http://schemas.openxmlformats.org/officeDocument/2006/relationships/image" Target="../media/image107.wmf"/><Relationship Id="rId9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5.wmf"/><Relationship Id="rId7" Type="http://schemas.openxmlformats.org/officeDocument/2006/relationships/image" Target="../media/image101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08.wmf"/><Relationship Id="rId5" Type="http://schemas.openxmlformats.org/officeDocument/2006/relationships/image" Target="../media/image99.wmf"/><Relationship Id="rId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4" Type="http://schemas.openxmlformats.org/officeDocument/2006/relationships/image" Target="../media/image1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AA26E6-D2D0-47D6-B0C3-EBCC03A82703}" type="datetimeFigureOut">
              <a:rPr lang="it-IT" smtClean="0"/>
              <a:pPr/>
              <a:t>12/03/2017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B21818-F37E-4E35-9358-37AC1ECFAEC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0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0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6.png"/><Relationship Id="rId7" Type="http://schemas.openxmlformats.org/officeDocument/2006/relationships/image" Target="../media/image53.wmf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9.bin"/><Relationship Id="rId25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4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2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90.jpe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00.wmf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03.emf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75.bin"/><Relationship Id="rId21" Type="http://schemas.openxmlformats.org/officeDocument/2006/relationships/image" Target="../media/image110.emf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18.emf"/><Relationship Id="rId18" Type="http://schemas.openxmlformats.org/officeDocument/2006/relationships/oleObject" Target="../embeddings/oleObject91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9.wmf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108.wmf"/><Relationship Id="rId10" Type="http://schemas.openxmlformats.org/officeDocument/2006/relationships/image" Target="../media/image116.wmf"/><Relationship Id="rId19" Type="http://schemas.openxmlformats.org/officeDocument/2006/relationships/image" Target="../media/image117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8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23.wmf"/><Relationship Id="rId3" Type="http://schemas.openxmlformats.org/officeDocument/2006/relationships/image" Target="../media/image126.e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97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31.emf"/><Relationship Id="rId10" Type="http://schemas.openxmlformats.org/officeDocument/2006/relationships/image" Target="../media/image102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3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4.emf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0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4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11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49.emf"/><Relationship Id="rId4" Type="http://schemas.openxmlformats.org/officeDocument/2006/relationships/image" Target="../media/image148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53.emf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5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1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6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62.wmf"/><Relationship Id="rId9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oleObject" Target="../embeddings/oleObject131.bin"/><Relationship Id="rId7" Type="http://schemas.openxmlformats.org/officeDocument/2006/relationships/image" Target="../media/image1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7.wmf"/><Relationship Id="rId11" Type="http://schemas.openxmlformats.org/officeDocument/2006/relationships/image" Target="../media/image169.wmf"/><Relationship Id="rId5" Type="http://schemas.openxmlformats.org/officeDocument/2006/relationships/oleObject" Target="../embeddings/oleObject132.bin"/><Relationship Id="rId10" Type="http://schemas.openxmlformats.org/officeDocument/2006/relationships/oleObject" Target="../embeddings/oleObject134.bin"/><Relationship Id="rId4" Type="http://schemas.openxmlformats.org/officeDocument/2006/relationships/image" Target="../media/image166.wmf"/><Relationship Id="rId9" Type="http://schemas.openxmlformats.org/officeDocument/2006/relationships/image" Target="../media/image16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3400" y="2590800"/>
            <a:ext cx="77724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Dimensionamento e progetto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200" y="1371600"/>
            <a:ext cx="1905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Distanze di isolamento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x, y, z, </a:t>
            </a:r>
            <a:r>
              <a:rPr lang="it-IT" dirty="0" err="1" smtClean="0">
                <a:solidFill>
                  <a:schemeClr val="tx1"/>
                </a:solidFill>
              </a:rPr>
              <a:t>h</a:t>
            </a:r>
            <a:r>
              <a:rPr lang="it-IT" baseline="-25000" dirty="0" err="1" smtClean="0">
                <a:solidFill>
                  <a:schemeClr val="tx1"/>
                </a:solidFill>
              </a:rPr>
              <a:t>bsup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h</a:t>
            </a:r>
            <a:r>
              <a:rPr lang="it-IT" baseline="-25000" dirty="0" err="1" smtClean="0">
                <a:solidFill>
                  <a:schemeClr val="tx1"/>
                </a:solidFill>
              </a:rPr>
              <a:t>binf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05000" y="609600"/>
            <a:ext cx="3276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 diametro D circoscritto alla colonna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03144" y="1447800"/>
            <a:ext cx="2286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della sezione di colonna (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 a, L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" name="Connettore 2 7"/>
          <p:cNvCxnSpPr>
            <a:stCxn id="5" idx="2"/>
            <a:endCxn id="6" idx="0"/>
          </p:cNvCxnSpPr>
          <p:nvPr/>
        </p:nvCxnSpPr>
        <p:spPr>
          <a:xfrm rot="16200000" flipH="1">
            <a:off x="3430422" y="1332078"/>
            <a:ext cx="228600" cy="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219200" y="3352800"/>
            <a:ext cx="1600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della sezione del giogo (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 H</a:t>
            </a:r>
            <a:r>
              <a:rPr lang="it-IT" baseline="-25000" dirty="0" smtClean="0">
                <a:solidFill>
                  <a:schemeClr val="tx1"/>
                </a:solidFill>
                <a:sym typeface="Wingdings" pitchFamily="2" charset="2"/>
              </a:rPr>
              <a:t>g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3" name="Connettore 2 12"/>
          <p:cNvCxnSpPr>
            <a:stCxn id="6" idx="2"/>
            <a:endCxn id="12" idx="0"/>
          </p:cNvCxnSpPr>
          <p:nvPr/>
        </p:nvCxnSpPr>
        <p:spPr>
          <a:xfrm rot="5400000">
            <a:off x="2173122" y="1979778"/>
            <a:ext cx="1219200" cy="152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495800" y="4648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dell’avvolgimento di BT 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8" name="Connettore 2 27"/>
          <p:cNvCxnSpPr>
            <a:stCxn id="6" idx="2"/>
            <a:endCxn id="19" idx="0"/>
          </p:cNvCxnSpPr>
          <p:nvPr/>
        </p:nvCxnSpPr>
        <p:spPr>
          <a:xfrm rot="16200000" flipH="1">
            <a:off x="3220872" y="2458872"/>
            <a:ext cx="2514600" cy="186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495800" y="58674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dell’avvolgimento di AT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1" name="Connettore 2 40"/>
          <p:cNvCxnSpPr>
            <a:stCxn id="19" idx="2"/>
            <a:endCxn id="33" idx="0"/>
          </p:cNvCxnSpPr>
          <p:nvPr/>
        </p:nvCxnSpPr>
        <p:spPr>
          <a:xfrm rot="5400000">
            <a:off x="5219700" y="5676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6200" y="5867400"/>
            <a:ext cx="1524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 cassone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53" name="Connettore 2 52"/>
          <p:cNvCxnSpPr>
            <a:stCxn id="12" idx="2"/>
            <a:endCxn id="52" idx="0"/>
          </p:cNvCxnSpPr>
          <p:nvPr/>
        </p:nvCxnSpPr>
        <p:spPr>
          <a:xfrm rot="5400000">
            <a:off x="590550" y="4438650"/>
            <a:ext cx="16764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4" idx="2"/>
            <a:endCxn id="52" idx="0"/>
          </p:cNvCxnSpPr>
          <p:nvPr/>
        </p:nvCxnSpPr>
        <p:spPr>
          <a:xfrm rot="5400000">
            <a:off x="-819150" y="4019550"/>
            <a:ext cx="35052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33" idx="1"/>
            <a:endCxn id="52" idx="3"/>
          </p:cNvCxnSpPr>
          <p:nvPr/>
        </p:nvCxnSpPr>
        <p:spPr>
          <a:xfrm rot="10800000">
            <a:off x="1600200" y="62865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/>
          <p:cNvSpPr/>
          <p:nvPr/>
        </p:nvSpPr>
        <p:spPr>
          <a:xfrm>
            <a:off x="6934200" y="1219200"/>
            <a:ext cx="1752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dell’altezza di avvolgimento 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4495800" y="22098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dell’induzione </a:t>
            </a:r>
            <a:r>
              <a:rPr lang="it-IT" dirty="0" err="1" smtClean="0">
                <a:solidFill>
                  <a:schemeClr val="tx1"/>
                </a:solidFill>
              </a:rPr>
              <a:t>B</a:t>
            </a:r>
            <a:r>
              <a:rPr lang="it-IT" baseline="-25000" dirty="0" err="1" smtClean="0">
                <a:solidFill>
                  <a:schemeClr val="tx1"/>
                </a:solidFill>
              </a:rPr>
              <a:t>c</a:t>
            </a:r>
            <a:r>
              <a:rPr lang="it-IT" dirty="0" smtClean="0">
                <a:solidFill>
                  <a:schemeClr val="tx1"/>
                </a:solidFill>
              </a:rPr>
              <a:t> di colonna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9" name="Connettore 2 98"/>
          <p:cNvCxnSpPr>
            <a:stCxn id="6" idx="2"/>
            <a:endCxn id="98" idx="1"/>
          </p:cNvCxnSpPr>
          <p:nvPr/>
        </p:nvCxnSpPr>
        <p:spPr>
          <a:xfrm rot="16200000" flipH="1">
            <a:off x="3773322" y="1906422"/>
            <a:ext cx="495300" cy="94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2 135"/>
          <p:cNvCxnSpPr>
            <a:stCxn id="98" idx="2"/>
            <a:endCxn id="19" idx="0"/>
          </p:cNvCxnSpPr>
          <p:nvPr/>
        </p:nvCxnSpPr>
        <p:spPr>
          <a:xfrm rot="5400000">
            <a:off x="4610100" y="38481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/>
          <p:cNvCxnSpPr>
            <a:stCxn id="66" idx="2"/>
            <a:endCxn id="19" idx="0"/>
          </p:cNvCxnSpPr>
          <p:nvPr/>
        </p:nvCxnSpPr>
        <p:spPr>
          <a:xfrm rot="5400000">
            <a:off x="5353050" y="2190750"/>
            <a:ext cx="2514600" cy="24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asellaDiTesto 151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DIAGRAMMA DEI TASK DEL PROGETTO DEL TRASFORMATORE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Rettangolo 182"/>
          <p:cNvSpPr/>
          <p:nvPr/>
        </p:nvSpPr>
        <p:spPr>
          <a:xfrm>
            <a:off x="7010400" y="4267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dell’interasse tra colonne X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4" name="Rettangolo 183"/>
          <p:cNvSpPr/>
          <p:nvPr/>
        </p:nvSpPr>
        <p:spPr>
          <a:xfrm>
            <a:off x="7010400" y="32766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dell’altezza di colonna H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85" name="Connettore 2 184"/>
          <p:cNvCxnSpPr>
            <a:stCxn id="66" idx="2"/>
            <a:endCxn id="184" idx="0"/>
          </p:cNvCxnSpPr>
          <p:nvPr/>
        </p:nvCxnSpPr>
        <p:spPr>
          <a:xfrm rot="16200000" flipH="1">
            <a:off x="7296150" y="2647950"/>
            <a:ext cx="1143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2 187"/>
          <p:cNvCxnSpPr>
            <a:stCxn id="4" idx="2"/>
            <a:endCxn id="184" idx="1"/>
          </p:cNvCxnSpPr>
          <p:nvPr/>
        </p:nvCxnSpPr>
        <p:spPr>
          <a:xfrm rot="16200000" flipH="1">
            <a:off x="3352800" y="38100"/>
            <a:ext cx="1333500" cy="598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2 190"/>
          <p:cNvCxnSpPr>
            <a:stCxn id="4" idx="2"/>
            <a:endCxn id="183" idx="1"/>
          </p:cNvCxnSpPr>
          <p:nvPr/>
        </p:nvCxnSpPr>
        <p:spPr>
          <a:xfrm rot="16200000" flipH="1">
            <a:off x="2857500" y="533400"/>
            <a:ext cx="2324100" cy="598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2 193"/>
          <p:cNvCxnSpPr>
            <a:stCxn id="33" idx="3"/>
            <a:endCxn id="183" idx="2"/>
          </p:cNvCxnSpPr>
          <p:nvPr/>
        </p:nvCxnSpPr>
        <p:spPr>
          <a:xfrm flipV="1">
            <a:off x="6324600" y="5105400"/>
            <a:ext cx="1600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CasellaDiTesto 196"/>
          <p:cNvSpPr txBox="1"/>
          <p:nvPr/>
        </p:nvSpPr>
        <p:spPr>
          <a:xfrm>
            <a:off x="0" y="1066800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DIST_IS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8" name="CasellaDiTesto 197"/>
          <p:cNvSpPr txBox="1"/>
          <p:nvPr/>
        </p:nvSpPr>
        <p:spPr>
          <a:xfrm>
            <a:off x="5181600" y="53340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DIAM_COL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9" name="CasellaDiTesto 198"/>
          <p:cNvSpPr txBox="1"/>
          <p:nvPr/>
        </p:nvSpPr>
        <p:spPr>
          <a:xfrm>
            <a:off x="2286000" y="2057400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SEZ_COL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0" name="CasellaDiTesto 199"/>
          <p:cNvSpPr txBox="1"/>
          <p:nvPr/>
        </p:nvSpPr>
        <p:spPr>
          <a:xfrm>
            <a:off x="5410200" y="1905000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IND_COL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1" name="CasellaDiTesto 200"/>
          <p:cNvSpPr txBox="1"/>
          <p:nvPr/>
        </p:nvSpPr>
        <p:spPr>
          <a:xfrm>
            <a:off x="7772400" y="914400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ALT_AVV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2" name="CasellaDiTesto 201"/>
          <p:cNvSpPr txBox="1"/>
          <p:nvPr/>
        </p:nvSpPr>
        <p:spPr>
          <a:xfrm>
            <a:off x="7924800" y="2983468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ALT_COL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3" name="CasellaDiTesto 202"/>
          <p:cNvSpPr txBox="1"/>
          <p:nvPr/>
        </p:nvSpPr>
        <p:spPr>
          <a:xfrm>
            <a:off x="7924800" y="5105400"/>
            <a:ext cx="10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4" name="CasellaDiTesto 203"/>
          <p:cNvSpPr txBox="1"/>
          <p:nvPr/>
        </p:nvSpPr>
        <p:spPr>
          <a:xfrm>
            <a:off x="4419600" y="55626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AVV_AT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5" name="CasellaDiTesto 204"/>
          <p:cNvSpPr txBox="1"/>
          <p:nvPr/>
        </p:nvSpPr>
        <p:spPr>
          <a:xfrm>
            <a:off x="4419600" y="4355068"/>
            <a:ext cx="93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AVV_BT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6" name="CasellaDiTesto 205"/>
          <p:cNvSpPr txBox="1"/>
          <p:nvPr/>
        </p:nvSpPr>
        <p:spPr>
          <a:xfrm>
            <a:off x="1219200" y="3048000"/>
            <a:ext cx="9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SEZ_GIO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7" name="CasellaDiTesto 206"/>
          <p:cNvSpPr txBox="1"/>
          <p:nvPr/>
        </p:nvSpPr>
        <p:spPr>
          <a:xfrm>
            <a:off x="0" y="5562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P_CASS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0" name="Rettangolo 209"/>
          <p:cNvSpPr/>
          <p:nvPr/>
        </p:nvSpPr>
        <p:spPr>
          <a:xfrm>
            <a:off x="2133600" y="5029200"/>
            <a:ext cx="1676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induzione </a:t>
            </a:r>
            <a:r>
              <a:rPr lang="it-IT" dirty="0" err="1" smtClean="0">
                <a:solidFill>
                  <a:schemeClr val="tx1"/>
                </a:solidFill>
              </a:rPr>
              <a:t>B</a:t>
            </a:r>
            <a:r>
              <a:rPr lang="it-IT" baseline="-25000" dirty="0" err="1" smtClean="0">
                <a:solidFill>
                  <a:schemeClr val="tx1"/>
                </a:solidFill>
              </a:rPr>
              <a:t>g</a:t>
            </a:r>
            <a:r>
              <a:rPr lang="it-IT" dirty="0" smtClean="0">
                <a:solidFill>
                  <a:schemeClr val="tx1"/>
                </a:solidFill>
              </a:rPr>
              <a:t> di colonna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17" name="Connettore 2 216"/>
          <p:cNvCxnSpPr>
            <a:stCxn id="12" idx="2"/>
            <a:endCxn id="210" idx="0"/>
          </p:cNvCxnSpPr>
          <p:nvPr/>
        </p:nvCxnSpPr>
        <p:spPr>
          <a:xfrm rot="16200000" flipH="1">
            <a:off x="2076450" y="4133850"/>
            <a:ext cx="8382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2 219"/>
          <p:cNvCxnSpPr>
            <a:stCxn id="98" idx="2"/>
            <a:endCxn id="210" idx="0"/>
          </p:cNvCxnSpPr>
          <p:nvPr/>
        </p:nvCxnSpPr>
        <p:spPr>
          <a:xfrm rot="5400000">
            <a:off x="3200400" y="2819400"/>
            <a:ext cx="1981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CasellaDiTesto 222"/>
          <p:cNvSpPr txBox="1"/>
          <p:nvPr/>
        </p:nvSpPr>
        <p:spPr>
          <a:xfrm>
            <a:off x="2057400" y="5791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IND_GIO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770131"/>
            <a:ext cx="762000" cy="25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208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i="1" dirty="0" smtClean="0"/>
              <a:t>SIMBOLOGIA PER DIAGRAMMI </a:t>
            </a:r>
            <a:r>
              <a:rPr lang="it-IT" sz="2200" i="1" dirty="0" err="1" smtClean="0"/>
              <a:t>DI</a:t>
            </a:r>
            <a:r>
              <a:rPr lang="it-IT" sz="2200" i="1" dirty="0" smtClean="0"/>
              <a:t> FLUSSO </a:t>
            </a:r>
            <a:r>
              <a:rPr lang="it-IT" sz="2200" i="1" dirty="0" err="1" smtClean="0"/>
              <a:t>DI</a:t>
            </a:r>
            <a:r>
              <a:rPr lang="it-IT" sz="2200" i="1" dirty="0" smtClean="0"/>
              <a:t> DIMENSIONAMENTO E PROGETTO</a:t>
            </a:r>
            <a:endParaRPr lang="it-IT" sz="22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09800" y="1748135"/>
            <a:ext cx="222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Dato di specifica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6000" y="25101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Parametro o grandezza scelta dal progettista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86000" y="334387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Regola di progetto (tabella, grafico, formula empirica)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86000" y="40341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Grandezza calcolata</a:t>
            </a:r>
            <a:endParaRPr lang="it-IT" sz="2400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19935"/>
            <a:ext cx="11112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2362200" y="4648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Grandezza calcolata precedentemente (proveniente da altro </a:t>
            </a:r>
            <a:r>
              <a:rPr lang="it-IT" sz="2400" dirty="0" err="1" smtClean="0"/>
              <a:t>tasl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57105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X</a:t>
            </a:r>
            <a:r>
              <a:rPr lang="it-IT" sz="2400" baseline="30000" dirty="0" err="1" smtClean="0"/>
              <a:t>*</a:t>
            </a:r>
            <a:endParaRPr lang="it-IT" sz="2400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19200" y="63246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X</a:t>
            </a:r>
            <a:endParaRPr lang="it-IT" sz="2400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86000" y="57105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Grandezza di primo tentativo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362200" y="63201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Valore definitivo per progetto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2400" y="457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singoli task di progetto possono essere sinteticamente ma accuratamente rappresentati con diagrammi di flusso. Ad esempio si adotta la seg. simbologia (non normalizzata):</a:t>
            </a:r>
            <a:endParaRPr 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DELLE DISTANZE </a:t>
            </a:r>
            <a:r>
              <a:rPr lang="it-IT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ISOLAMENTO x, y, z, </a:t>
            </a:r>
            <a:r>
              <a:rPr lang="it-IT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t-IT" sz="2400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bsup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t-IT" sz="2400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binf</a:t>
            </a:r>
            <a:endParaRPr lang="it-IT" sz="2400" b="1" u="sng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400" y="7620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E’ un Task che può essere eseguito all’inizio, in quanto non riceve input da altri Task.</a:t>
            </a:r>
          </a:p>
          <a:p>
            <a:r>
              <a:rPr lang="it-IT" sz="2000" dirty="0" smtClean="0"/>
              <a:t>Le grandezze di isolamento possono essere determinate in base a formule empiriche in funzione della tensione lato AT:</a:t>
            </a:r>
            <a:endParaRPr lang="it-IT" sz="2000" dirty="0"/>
          </a:p>
        </p:txBody>
      </p:sp>
      <p:graphicFrame>
        <p:nvGraphicFramePr>
          <p:cNvPr id="186370" name="Object 3"/>
          <p:cNvGraphicFramePr>
            <a:graphicFrameLocks noChangeAspect="1"/>
          </p:cNvGraphicFramePr>
          <p:nvPr/>
        </p:nvGraphicFramePr>
        <p:xfrm>
          <a:off x="228600" y="2122488"/>
          <a:ext cx="40862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8" name="Equazione" r:id="rId3" imgW="1523880" imgH="203040" progId="Equation.3">
                  <p:embed/>
                </p:oleObj>
              </mc:Choice>
              <mc:Fallback>
                <p:oleObj name="Equazione" r:id="rId3" imgW="1523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22488"/>
                        <a:ext cx="4086225" cy="544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4478338" y="2122488"/>
          <a:ext cx="3949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9" name="Equazione" r:id="rId5" imgW="1473120" imgH="203040" progId="Equation.3">
                  <p:embed/>
                </p:oleObj>
              </mc:Choice>
              <mc:Fallback>
                <p:oleObj name="Equazione" r:id="rId5" imgW="14731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122488"/>
                        <a:ext cx="3949700" cy="544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676400" y="447548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r>
                        <a:rPr lang="it-IT" baseline="-25000" dirty="0" smtClean="0"/>
                        <a:t>n2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kV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h</a:t>
                      </a:r>
                      <a:r>
                        <a:rPr lang="it-IT" baseline="-25000" dirty="0" err="1" smtClean="0"/>
                        <a:t>bs</a:t>
                      </a:r>
                      <a:r>
                        <a:rPr lang="it-IT" dirty="0" smtClean="0"/>
                        <a:t> (mm)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350</a:t>
                      </a:r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27013" y="2884488"/>
          <a:ext cx="42576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0" name="Equazione" r:id="rId7" imgW="1587240" imgH="203040" progId="Equation.3">
                  <p:embed/>
                </p:oleObj>
              </mc:Choice>
              <mc:Fallback>
                <p:oleObj name="Equazione" r:id="rId7" imgW="1587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884488"/>
                        <a:ext cx="4257675" cy="544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699000" y="2884487"/>
          <a:ext cx="2179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1" name="Equazione" r:id="rId9" imgW="812520" imgH="203040" progId="Equation.3">
                  <p:embed/>
                </p:oleObj>
              </mc:Choice>
              <mc:Fallback>
                <p:oleObj name="Equazione" r:id="rId9" imgW="8125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884487"/>
                        <a:ext cx="2179637" cy="544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352800" y="6412468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(</a:t>
            </a:r>
            <a:r>
              <a:rPr lang="it-IT" i="1" u="sng" dirty="0" smtClean="0"/>
              <a:t>V</a:t>
            </a:r>
            <a:r>
              <a:rPr lang="it-IT" i="1" u="sng" baseline="-25000" dirty="0" smtClean="0"/>
              <a:t>n2</a:t>
            </a:r>
            <a:r>
              <a:rPr lang="it-IT" i="1" u="sng" dirty="0" smtClean="0"/>
              <a:t> sempre espresso in </a:t>
            </a:r>
            <a:r>
              <a:rPr lang="it-IT" i="1" u="sng" dirty="0" err="1" smtClean="0"/>
              <a:t>kV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57600" y="457200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DIST_IS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8600" y="3581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E’ opportuno scegliere x, y, z a partire dai rispettivi valori minimi calcolati come sopra applicando un coefficiente di sicurezza di 1.8</a:t>
            </a:r>
            <a:r>
              <a:rPr lang="it-IT" sz="2000" b="1" dirty="0" smtClean="0">
                <a:sym typeface="Symbol"/>
              </a:rPr>
              <a:t></a:t>
            </a:r>
            <a:r>
              <a:rPr lang="it-IT" sz="2000" b="1" dirty="0" smtClean="0"/>
              <a:t> 1.9.</a:t>
            </a:r>
            <a:endParaRPr lang="it-IT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77000" y="2133600"/>
            <a:ext cx="193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Flusso per colonna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72200" y="2819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Sezione effettiva di colonna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722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Sezione di colonna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818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Diametro circoscritto alla colonna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192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Potenza nominale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68" y="22086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Coeff. di flusso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77344" y="298234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Induzione di colonna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176" y="38532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Coeff. di </a:t>
            </a:r>
            <a:r>
              <a:rPr lang="it-IT" dirty="0" err="1" smtClean="0"/>
              <a:t>stipamento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338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Frequenza nominale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 DIAMETRO CIRCOSCRITTO </a:t>
            </a:r>
            <a:r>
              <a:rPr lang="it-IT" sz="25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COLONNA (D)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399"/>
            <a:ext cx="1680651" cy="158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5334000" y="4459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Coefficiente di utilizzazione della colonna</a:t>
            </a:r>
            <a:endParaRPr lang="it-IT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5334000" y="5165725"/>
          <a:ext cx="13843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Equazione" r:id="rId4" imgW="660240" imgH="444240" progId="Equation.3">
                  <p:embed/>
                </p:oleObj>
              </mc:Choice>
              <mc:Fallback>
                <p:oleObj name="Equazione" r:id="rId4" imgW="6602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65725"/>
                        <a:ext cx="13843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14400"/>
            <a:ext cx="544128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sellaDiTesto 21"/>
          <p:cNvSpPr txBox="1"/>
          <p:nvPr/>
        </p:nvSpPr>
        <p:spPr>
          <a:xfrm>
            <a:off x="4572000" y="2819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*</a:t>
            </a:r>
            <a:endParaRPr lang="it-IT" baseline="30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48200" y="3581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*</a:t>
            </a:r>
            <a:endParaRPr lang="it-IT" baseline="30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257800" y="3581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*</a:t>
            </a:r>
            <a:endParaRPr lang="it-IT" baseline="30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477000" y="52578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*</a:t>
            </a:r>
            <a:endParaRPr lang="it-IT" baseline="30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2400" y="45720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DIAM_COL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20073" y="2590800"/>
          <a:ext cx="8153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Trifase a 3 colonne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Monofase</a:t>
                      </a:r>
                      <a:r>
                        <a:rPr lang="it-IT" sz="2200" baseline="0" dirty="0" smtClean="0"/>
                        <a:t> a 2 colonne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Trifase corazzato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Monofase corazzato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k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 </a:t>
                      </a:r>
                      <a:r>
                        <a:rPr lang="it-IT" sz="2200" dirty="0" smtClean="0">
                          <a:sym typeface="Symbol"/>
                        </a:rPr>
                        <a:t> 1.6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1.2 </a:t>
                      </a:r>
                      <a:r>
                        <a:rPr lang="it-IT" sz="2200" dirty="0" smtClean="0">
                          <a:sym typeface="Symbol"/>
                        </a:rPr>
                        <a:t> 1.9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2 </a:t>
                      </a:r>
                      <a:r>
                        <a:rPr lang="it-IT" sz="2200" dirty="0" smtClean="0">
                          <a:sym typeface="Symbol"/>
                        </a:rPr>
                        <a:t> 3</a:t>
                      </a:r>
                      <a:endParaRPr lang="it-IT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3 </a:t>
                      </a:r>
                      <a:r>
                        <a:rPr lang="it-IT" sz="2200" dirty="0" smtClean="0">
                          <a:sym typeface="Symbol"/>
                        </a:rPr>
                        <a:t> 4</a:t>
                      </a:r>
                      <a:endParaRPr lang="it-IT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8600" y="1778913"/>
            <a:ext cx="8473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u="sng" dirty="0" smtClean="0"/>
              <a:t>Se esprimiamo il flusso in </a:t>
            </a:r>
            <a:r>
              <a:rPr lang="it-IT" sz="2200" b="1" u="sng" dirty="0" err="1" smtClean="0"/>
              <a:t>weber</a:t>
            </a:r>
            <a:r>
              <a:rPr lang="it-IT" sz="2200" b="1" u="sng" dirty="0" smtClean="0"/>
              <a:t>, la potenza in </a:t>
            </a:r>
            <a:r>
              <a:rPr lang="it-IT" sz="2200" b="1" u="sng" dirty="0" err="1" smtClean="0"/>
              <a:t>kVA</a:t>
            </a:r>
            <a:r>
              <a:rPr lang="it-IT" sz="2200" b="1" u="sng" dirty="0" smtClean="0"/>
              <a:t> e la frequenza in Hz</a:t>
            </a:r>
            <a:endParaRPr lang="it-IT" sz="22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4800" y="41910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u="sng" dirty="0" smtClean="0"/>
              <a:t>Valore tipico per trasformatore trifase a 3 colonne:</a:t>
            </a:r>
            <a:endParaRPr lang="it-IT" sz="2200" b="1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33800" y="4953000"/>
            <a:ext cx="1752600" cy="646331"/>
          </a:xfrm>
          <a:prstGeom prst="rect">
            <a:avLst/>
          </a:prstGeom>
          <a:noFill/>
          <a:ln w="254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K = 1.4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09800" y="1219200"/>
            <a:ext cx="491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VALORI PER COEFFICIENTE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FLUSSO</a:t>
            </a:r>
            <a:endParaRPr lang="it-IT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189434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19400" y="1676400"/>
          <a:ext cx="326136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P (</a:t>
                      </a:r>
                      <a:r>
                        <a:rPr lang="it-IT" sz="2200" dirty="0" err="1" smtClean="0"/>
                        <a:t>kvA</a:t>
                      </a:r>
                      <a:r>
                        <a:rPr lang="it-IT" sz="2200" dirty="0" smtClean="0"/>
                        <a:t>)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B</a:t>
                      </a:r>
                      <a:r>
                        <a:rPr lang="it-IT" sz="2200" baseline="-25000" dirty="0" err="1" smtClean="0"/>
                        <a:t>c</a:t>
                      </a:r>
                      <a:r>
                        <a:rPr lang="it-IT" sz="2200" dirty="0" smtClean="0"/>
                        <a:t> (T)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1.2 </a:t>
                      </a:r>
                      <a:r>
                        <a:rPr lang="it-IT" sz="2200" dirty="0" smtClean="0">
                          <a:sym typeface="Symbol"/>
                        </a:rPr>
                        <a:t> 1.3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1.3 </a:t>
                      </a:r>
                      <a:r>
                        <a:rPr lang="it-IT" sz="2200" dirty="0" smtClean="0">
                          <a:sym typeface="Symbol"/>
                        </a:rPr>
                        <a:t> 1.4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1.5 </a:t>
                      </a:r>
                      <a:r>
                        <a:rPr lang="it-IT" sz="2200" dirty="0" smtClean="0">
                          <a:sym typeface="Symbol"/>
                        </a:rPr>
                        <a:t> 1.6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1.6 </a:t>
                      </a:r>
                      <a:r>
                        <a:rPr lang="it-IT" sz="2200" dirty="0" smtClean="0">
                          <a:sym typeface="Symbol"/>
                        </a:rPr>
                        <a:t> 1.65</a:t>
                      </a:r>
                      <a:endParaRPr lang="it-IT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752600" y="990600"/>
            <a:ext cx="54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VALORI PER INDUZIONE NELLA COLONNA</a:t>
            </a:r>
            <a:endParaRPr lang="it-IT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"/>
            <a:ext cx="1752600" cy="71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1752600" y="5257800"/>
            <a:ext cx="562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VALORI PER COEFFICIENTE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STIPAMENTO</a:t>
            </a:r>
            <a:endParaRPr lang="it-IT" sz="2400" b="1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3276600" y="5943600"/>
          <a:ext cx="2500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7" name="Equazione" r:id="rId4" imgW="952200" imgH="203040" progId="Equation.3">
                  <p:embed/>
                </p:oleObj>
              </mc:Choice>
              <mc:Fallback>
                <p:oleObj name="Equazione" r:id="rId4" imgW="9522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25003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1 15"/>
          <p:cNvCxnSpPr/>
          <p:nvPr/>
        </p:nvCxnSpPr>
        <p:spPr>
          <a:xfrm>
            <a:off x="685800" y="41148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461" y="4343400"/>
            <a:ext cx="16873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9759"/>
            <a:ext cx="1447800" cy="5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14400" y="1905000"/>
          <a:ext cx="7162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514600"/>
                <a:gridCol w="2362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Sezione di colonna S</a:t>
                      </a:r>
                      <a:r>
                        <a:rPr lang="it-IT" baseline="-25000" dirty="0" smtClean="0"/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(mm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Diametro del cerchio circoscritto D (mm)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Coefficiente</a:t>
                      </a:r>
                      <a:r>
                        <a:rPr lang="it-IT" baseline="0" dirty="0" smtClean="0"/>
                        <a:t> di utilizzazione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≤ 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≤ 80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0.851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1418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2215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0.886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1839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10987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90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220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0.908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11168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20767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220 </a:t>
                      </a:r>
                      <a:r>
                        <a:rPr lang="it-IT" dirty="0" smtClean="0">
                          <a:sym typeface="Symbol"/>
                        </a:rPr>
                        <a:t> 300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0.923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23936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58437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320 </a:t>
                      </a:r>
                      <a:r>
                        <a:rPr lang="it-IT" dirty="0" smtClean="0">
                          <a:sym typeface="Symbol"/>
                        </a:rPr>
                        <a:t> 500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0.935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SEZIONI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COLONNA E COEFFICIENTE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UTILIZZAZIONE DELLA COLONNA </a:t>
            </a:r>
            <a:endParaRPr lang="it-IT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19200" y="3906500"/>
            <a:ext cx="136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Carico elettrico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47800" y="934700"/>
            <a:ext cx="165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Corrente nominale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72200" y="934700"/>
            <a:ext cx="23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Collegamento fasi BT</a:t>
            </a:r>
          </a:p>
          <a:p>
            <a:r>
              <a:rPr lang="it-IT" dirty="0" smtClean="0"/>
              <a:t>=1 se stella; =3 se triangolo</a:t>
            </a:r>
            <a:endParaRPr lang="it-IT" dirty="0"/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5482286" y="2470325"/>
          <a:ext cx="1729198" cy="77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6" name="Equazione" r:id="rId3" imgW="901440" imgH="406080" progId="Equation.3">
                  <p:embed/>
                </p:oleObj>
              </mc:Choice>
              <mc:Fallback>
                <p:oleObj name="Equazione" r:id="rId3" imgW="9014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286" y="2470325"/>
                        <a:ext cx="1729198" cy="77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5445602" y="3848980"/>
          <a:ext cx="1080018" cy="81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7" name="Equazione" r:id="rId5" imgW="533160" imgH="406080" progId="Equation.3">
                  <p:embed/>
                </p:oleObj>
              </mc:Choice>
              <mc:Fallback>
                <p:oleObj name="Equazione" r:id="rId5" imgW="53316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602" y="3848980"/>
                        <a:ext cx="1080018" cy="819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1628400" y="3610426"/>
            <a:ext cx="1038600" cy="219874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 5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DELL’ALTEZZA </a:t>
            </a:r>
            <a:r>
              <a:rPr lang="it-IT" sz="2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AVVOLGIMENTO</a:t>
            </a:r>
            <a:endParaRPr lang="it-IT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5636" y="914400"/>
            <a:ext cx="3440363" cy="366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6057900" y="6019800"/>
          <a:ext cx="19827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8" name="Equazione" r:id="rId8" imgW="660240" imgH="164880" progId="Equation.3">
                  <p:embed/>
                </p:oleObj>
              </mc:Choice>
              <mc:Fallback>
                <p:oleObj name="Equazione" r:id="rId8" imgW="66024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6019800"/>
                        <a:ext cx="19827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810000" y="457200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ALT_AVV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49530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DELL’ALTEZZA </a:t>
            </a:r>
            <a:r>
              <a:rPr lang="it-IT" sz="2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COLONNA</a:t>
            </a:r>
            <a:endParaRPr lang="it-IT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2133600" y="5943600"/>
            <a:ext cx="838200" cy="6096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X</a:t>
            </a:r>
            <a:r>
              <a:rPr lang="it-IT" dirty="0" err="1" smtClean="0">
                <a:solidFill>
                  <a:schemeClr val="tx1"/>
                </a:solidFill>
              </a:rPr>
              <a:t>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flipH="1">
            <a:off x="4876800" y="5943600"/>
            <a:ext cx="838200" cy="6096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x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1" name="Connettore 2 20"/>
          <p:cNvCxnSpPr>
            <a:stCxn id="18" idx="3"/>
          </p:cNvCxnSpPr>
          <p:nvPr/>
        </p:nvCxnSpPr>
        <p:spPr>
          <a:xfrm>
            <a:off x="2971800" y="6248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0800000">
            <a:off x="4419600" y="6248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352800" y="5943600"/>
            <a:ext cx="1066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10000" y="5410200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ALT_COL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657600" y="228600"/>
            <a:ext cx="1524000" cy="4572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 5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1785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CARICO ELETTRICO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COLONNA</a:t>
            </a:r>
            <a:endParaRPr lang="it-IT" sz="24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173736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Potenza (</a:t>
                      </a:r>
                      <a:r>
                        <a:rPr lang="it-IT" dirty="0" err="1" smtClean="0"/>
                        <a:t>kVA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Carico elettrico</a:t>
                      </a:r>
                      <a:r>
                        <a:rPr lang="it-IT" baseline="0" dirty="0" smtClean="0"/>
                        <a:t> A</a:t>
                      </a:r>
                      <a:r>
                        <a:rPr lang="it-IT" baseline="-25000" dirty="0" smtClean="0"/>
                        <a:t>i</a:t>
                      </a:r>
                      <a:r>
                        <a:rPr lang="it-IT" baseline="0" dirty="0" smtClean="0"/>
                        <a:t>  (A/cm)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100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120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140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250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250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450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550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650</a:t>
                      </a:r>
                      <a:endParaRPr lang="it-IT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24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DELLA SEZIONE DELLA COLONNA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29200" y="434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tratta di calcolare le dimensioni dei pacchetti: b</a:t>
            </a:r>
            <a:r>
              <a:rPr lang="it-IT" baseline="-25000" dirty="0" smtClean="0"/>
              <a:t>1</a:t>
            </a:r>
            <a:r>
              <a:rPr lang="it-IT" dirty="0" smtClean="0"/>
              <a:t>, b</a:t>
            </a:r>
            <a:r>
              <a:rPr lang="it-IT" baseline="-25000" dirty="0" smtClean="0"/>
              <a:t>2</a:t>
            </a:r>
            <a:r>
              <a:rPr lang="it-IT" dirty="0" smtClean="0"/>
              <a:t>, … e c</a:t>
            </a:r>
            <a:r>
              <a:rPr lang="it-IT" baseline="-25000" dirty="0" smtClean="0"/>
              <a:t>1</a:t>
            </a:r>
            <a:r>
              <a:rPr lang="it-IT" dirty="0" smtClean="0"/>
              <a:t>, c</a:t>
            </a:r>
            <a:r>
              <a:rPr lang="it-IT" baseline="-25000" dirty="0" smtClean="0"/>
              <a:t>2</a:t>
            </a:r>
            <a:r>
              <a:rPr lang="it-IT" dirty="0" smtClean="0"/>
              <a:t>, …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86200" y="609600"/>
            <a:ext cx="14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SEZ_COL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48020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219200"/>
            <a:ext cx="8763000" cy="5105400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rgbClr val="FF0000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Potenza apparente nominale, P in </a:t>
            </a:r>
            <a:r>
              <a:rPr kumimoji="0" lang="it-IT" sz="21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kVA</a:t>
            </a: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resa in servizio continuo.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Frequenza di funzionamento f.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Tensione nominale primaria, V</a:t>
            </a:r>
            <a:r>
              <a:rPr kumimoji="0" lang="it-IT" sz="210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1n</a:t>
            </a: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, secondaria, V</a:t>
            </a:r>
            <a:r>
              <a:rPr kumimoji="0" lang="it-IT" sz="210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2n</a:t>
            </a: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vuoto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massima tensione degli avvolgimenti.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Corrente nominale I</a:t>
            </a:r>
            <a:r>
              <a:rPr kumimoji="0" lang="it-IT" sz="210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Rendimento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(perdite a vuoto a </a:t>
            </a:r>
            <a:r>
              <a:rPr kumimoji="0" lang="it-IT" sz="2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it-IT" sz="21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perdite in corto circuito a I</a:t>
            </a:r>
            <a:r>
              <a:rPr kumimoji="0" lang="it-IT" sz="21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Numero di fasi e tipo di collegamento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(gruppo di appartenenza, mono-trifase, con/senza neutro).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1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Tipo e classe di isolamento</a:t>
            </a:r>
            <a:r>
              <a:rPr kumimoji="0" lang="it-IT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71475" indent="-371475">
              <a:buFont typeface="Arial" pitchFamily="34" charset="0"/>
              <a:buChar char="•"/>
            </a:pPr>
            <a:r>
              <a:rPr lang="it-IT" sz="2100" dirty="0" smtClean="0">
                <a:latin typeface="Arial" pitchFamily="34" charset="0"/>
                <a:cs typeface="Arial" pitchFamily="34" charset="0"/>
              </a:rPr>
              <a:t>Rapporto perdite </a:t>
            </a:r>
            <a:r>
              <a:rPr lang="it-IT" sz="2100" dirty="0" err="1" smtClean="0">
                <a:latin typeface="Arial" pitchFamily="34" charset="0"/>
                <a:cs typeface="Arial" pitchFamily="34" charset="0"/>
              </a:rPr>
              <a:t>Pfe</a:t>
            </a:r>
            <a:r>
              <a:rPr lang="it-IT" sz="2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2100" dirty="0" err="1" smtClean="0">
                <a:latin typeface="Arial" pitchFamily="34" charset="0"/>
                <a:cs typeface="Arial" pitchFamily="34" charset="0"/>
              </a:rPr>
              <a:t>Pcu</a:t>
            </a:r>
            <a:endParaRPr lang="it-IT" sz="2100" dirty="0" smtClean="0">
              <a:latin typeface="Arial" pitchFamily="34" charset="0"/>
              <a:cs typeface="Arial" pitchFamily="34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it-IT" sz="2100" u="sng" dirty="0" smtClean="0">
                <a:latin typeface="Arial" pitchFamily="34" charset="0"/>
                <a:cs typeface="Arial" pitchFamily="34" charset="0"/>
              </a:rPr>
              <a:t>Tipo di raffreddamento</a:t>
            </a:r>
            <a:r>
              <a:rPr lang="it-IT" sz="2100" dirty="0" smtClean="0">
                <a:latin typeface="Arial" pitchFamily="34" charset="0"/>
                <a:cs typeface="Arial" pitchFamily="34" charset="0"/>
              </a:rPr>
              <a:t>. Temperature massime ammissibili.</a:t>
            </a:r>
          </a:p>
          <a:p>
            <a:pPr marL="371475" indent="-371475">
              <a:buFont typeface="Arial" pitchFamily="34" charset="0"/>
              <a:buChar char="•"/>
            </a:pPr>
            <a:r>
              <a:rPr lang="it-IT" sz="2100" dirty="0" smtClean="0">
                <a:latin typeface="Arial" pitchFamily="34" charset="0"/>
                <a:cs typeface="Arial" pitchFamily="34" charset="0"/>
              </a:rPr>
              <a:t>Tipo di installazione.</a:t>
            </a:r>
          </a:p>
          <a:p>
            <a:pPr marL="371475" indent="-371475">
              <a:buFont typeface="Arial" pitchFamily="34" charset="0"/>
              <a:buChar char="•"/>
            </a:pPr>
            <a:r>
              <a:rPr lang="it-IT" sz="2100" dirty="0" smtClean="0">
                <a:latin typeface="Arial" pitchFamily="34" charset="0"/>
                <a:cs typeface="Arial" pitchFamily="34" charset="0"/>
              </a:rPr>
              <a:t>Temperature ambiente minime e massime.</a:t>
            </a:r>
          </a:p>
          <a:p>
            <a:pPr marL="371475" indent="-371475">
              <a:buFont typeface="Arial" pitchFamily="34" charset="0"/>
              <a:buChar char="•"/>
            </a:pPr>
            <a:r>
              <a:rPr lang="it-IT" sz="2100" u="sng" dirty="0" smtClean="0">
                <a:latin typeface="Arial" pitchFamily="34" charset="0"/>
                <a:cs typeface="Arial" pitchFamily="34" charset="0"/>
              </a:rPr>
              <a:t>Tensione di corto circuito</a:t>
            </a:r>
            <a:endParaRPr lang="it-IT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04800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</a:t>
            </a:r>
            <a:r>
              <a:rPr lang="it-IT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SPECIFICA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base al diametro circoscritto D, si entra nella tabella seguente per determinare il numero di gradini: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191000" y="304800"/>
          <a:ext cx="4495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550"/>
                <a:gridCol w="1873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Diametro del cerchio circoscritto D (mm)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Numero </a:t>
                      </a:r>
                      <a:r>
                        <a:rPr lang="it-IT" smtClean="0"/>
                        <a:t>di gradini 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≤ 80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90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>
                          <a:sym typeface="Symbol"/>
                        </a:rPr>
                        <a:t> 220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220 </a:t>
                      </a:r>
                      <a:r>
                        <a:rPr lang="it-IT" dirty="0" smtClean="0">
                          <a:sym typeface="Symbol"/>
                        </a:rPr>
                        <a:t> 300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320 </a:t>
                      </a:r>
                      <a:r>
                        <a:rPr lang="it-IT" dirty="0" smtClean="0">
                          <a:sym typeface="Symbol"/>
                        </a:rPr>
                        <a:t> 500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2895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Quindi, in funzione del numero di gradini, si entra nella seguente tabella per determinare le larghezze dei pacchetti c</a:t>
            </a:r>
            <a:r>
              <a:rPr lang="it-IT" baseline="-25000" dirty="0" smtClean="0"/>
              <a:t>1</a:t>
            </a:r>
            <a:r>
              <a:rPr lang="it-IT" dirty="0" smtClean="0"/>
              <a:t>, c</a:t>
            </a:r>
            <a:r>
              <a:rPr lang="it-IT" baseline="-25000" dirty="0" smtClean="0"/>
              <a:t>2</a:t>
            </a:r>
            <a:r>
              <a:rPr lang="it-IT" dirty="0" smtClean="0"/>
              <a:t>, … espressi in per unti del diametro D.</a:t>
            </a:r>
            <a:endParaRPr lang="it-IT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1400"/>
            <a:ext cx="68595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arrotondato 9"/>
          <p:cNvSpPr/>
          <p:nvPr/>
        </p:nvSpPr>
        <p:spPr>
          <a:xfrm>
            <a:off x="2590800" y="2362200"/>
            <a:ext cx="1524000" cy="4572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0" y="3733800"/>
            <a:ext cx="1524000" cy="4572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altezze dei pacchetti b</a:t>
            </a:r>
            <a:r>
              <a:rPr lang="it-IT" baseline="-25000" dirty="0" smtClean="0"/>
              <a:t>1</a:t>
            </a:r>
            <a:r>
              <a:rPr lang="it-IT" dirty="0" smtClean="0"/>
              <a:t>, b</a:t>
            </a:r>
            <a:r>
              <a:rPr lang="it-IT" baseline="-25000" dirty="0" smtClean="0"/>
              <a:t>2</a:t>
            </a:r>
            <a:r>
              <a:rPr lang="it-IT" dirty="0" smtClean="0"/>
              <a:t>, ecc. si calcolano come:</a:t>
            </a:r>
            <a:endParaRPr lang="it-IT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366713" y="609600"/>
          <a:ext cx="1919287" cy="62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8" name="Equazione" r:id="rId3" imgW="863280" imgH="279360" progId="Equation.3">
                  <p:embed/>
                </p:oleObj>
              </mc:Choice>
              <mc:Fallback>
                <p:oleObj name="Equazione" r:id="rId3" imgW="8632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609600"/>
                        <a:ext cx="1919287" cy="620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1198562"/>
          <a:ext cx="26527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9" name="Equazione" r:id="rId5" imgW="1193760" imgH="279360" progId="Equation.3">
                  <p:embed/>
                </p:oleObj>
              </mc:Choice>
              <mc:Fallback>
                <p:oleObj name="Equazione" r:id="rId5" imgW="1193760" imgH="279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2"/>
                        <a:ext cx="265271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4800" y="1808162"/>
          <a:ext cx="358457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0" name="Equazione" r:id="rId7" imgW="1612800" imgH="279360" progId="Equation.3">
                  <p:embed/>
                </p:oleObj>
              </mc:Choice>
              <mc:Fallback>
                <p:oleObj name="Equazione" r:id="rId7" imgW="161280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08162"/>
                        <a:ext cx="3584576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28612" y="2417762"/>
          <a:ext cx="43195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1" name="Equazione" r:id="rId9" imgW="1942920" imgH="279360" progId="Equation.3">
                  <p:embed/>
                </p:oleObj>
              </mc:Choice>
              <mc:Fallback>
                <p:oleObj name="Equazione" r:id="rId9" imgW="194292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" y="2417762"/>
                        <a:ext cx="431958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04800" y="2798762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…</a:t>
            </a:r>
            <a:endParaRPr lang="it-IT" sz="4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3429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calcolano quindi le sezioni dei singoli pacchetti:</a:t>
            </a:r>
            <a:endParaRPr lang="it-IT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04800" y="4038600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2" name="Equazione" r:id="rId11" imgW="571320" imgH="228600" progId="Equation.3">
                  <p:embed/>
                </p:oleObj>
              </mc:Choice>
              <mc:Fallback>
                <p:oleObj name="Equazione" r:id="rId11" imgW="571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127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59000" y="40386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3" name="Equazione" r:id="rId13" imgW="685800" imgH="228600" progId="Equation.3">
                  <p:embed/>
                </p:oleObj>
              </mc:Choice>
              <mc:Fallback>
                <p:oleObj name="Equazione" r:id="rId13" imgW="68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038600"/>
                        <a:ext cx="152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205288" y="4024313"/>
          <a:ext cx="14954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4" name="Equazione" r:id="rId15" imgW="672840" imgH="241200" progId="Equation.3">
                  <p:embed/>
                </p:oleObj>
              </mc:Choice>
              <mc:Fallback>
                <p:oleObj name="Equazione" r:id="rId15" imgW="6728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024313"/>
                        <a:ext cx="14954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096000" y="381000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…</a:t>
            </a:r>
            <a:endParaRPr lang="it-IT" sz="400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22098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971800" y="4572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524000" y="487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Somma delle sezioni dei pacchetti di larghezza c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0" y="541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calcola quindi la sezione della colonna S</a:t>
            </a:r>
            <a:r>
              <a:rPr lang="it-IT" baseline="-25000" dirty="0" smtClean="0"/>
              <a:t>c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61938" y="5991225"/>
          <a:ext cx="3924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5" name="Equazione" r:id="rId17" imgW="1765080" imgH="253800" progId="Equation.3">
                  <p:embed/>
                </p:oleObj>
              </mc:Choice>
              <mc:Fallback>
                <p:oleObj name="Equazione" r:id="rId17" imgW="176508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991225"/>
                        <a:ext cx="39243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questo punto si deve decidere se servono canali assiali di raffreddamento.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83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E’ opportuno prevedere un canale assiale di raffreddamento, di spessore 10 mm, quando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3352800" y="1828800"/>
          <a:ext cx="16668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5" name="Equazione" r:id="rId3" imgW="749160" imgH="164880" progId="Equation.3">
                  <p:embed/>
                </p:oleObj>
              </mc:Choice>
              <mc:Fallback>
                <p:oleObj name="Equazione" r:id="rId3" imgW="74916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28800"/>
                        <a:ext cx="1666875" cy="366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19200"/>
            <a:ext cx="1981200" cy="19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Detto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can</a:t>
            </a:r>
            <a:r>
              <a:rPr lang="it-IT" dirty="0" smtClean="0"/>
              <a:t> lo spessore dell’eventuale canale (di solito </a:t>
            </a:r>
            <a:r>
              <a:rPr lang="it-IT" u="sng" dirty="0" smtClean="0"/>
              <a:t>s</a:t>
            </a:r>
            <a:r>
              <a:rPr lang="it-IT" u="sng" baseline="-25000" dirty="0" smtClean="0"/>
              <a:t>can</a:t>
            </a:r>
            <a:r>
              <a:rPr lang="it-IT" u="sng" dirty="0" smtClean="0"/>
              <a:t>=10 mm</a:t>
            </a:r>
            <a:r>
              <a:rPr lang="it-IT" dirty="0" smtClean="0"/>
              <a:t>), la sezione definitiva di colonna sarà:</a:t>
            </a:r>
            <a:endParaRPr lang="it-IT" dirty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269875" y="3810000"/>
          <a:ext cx="4545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6" name="Equazione" r:id="rId6" imgW="2044440" imgH="253800" progId="Equation.3">
                  <p:embed/>
                </p:oleObj>
              </mc:Choice>
              <mc:Fallback>
                <p:oleObj name="Equazione" r:id="rId6" imgW="20444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810000"/>
                        <a:ext cx="454501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6200" y="4343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assenza di canali, mentre nel caso sia necessario un canale di raffreddamento (collocato come da fig. 1):</a:t>
            </a:r>
            <a:endParaRPr lang="it-IT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52400" y="4953000"/>
          <a:ext cx="64055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7" name="Equazione" r:id="rId8" imgW="2882880" imgH="253800" progId="Equation.3">
                  <p:embed/>
                </p:oleObj>
              </mc:Choice>
              <mc:Fallback>
                <p:oleObj name="Equazione" r:id="rId8" imgW="28828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64055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8305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1</a:t>
            </a:r>
            <a:endParaRPr lang="it-IT" dirty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7239000" y="5029200"/>
          <a:ext cx="1552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8" name="Equazione" r:id="rId10" imgW="698400" imgH="228600" progId="Equation.3">
                  <p:embed/>
                </p:oleObj>
              </mc:Choice>
              <mc:Fallback>
                <p:oleObj name="Equazione" r:id="rId10" imgW="6984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55257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17"/>
          <p:cNvSpPr/>
          <p:nvPr/>
        </p:nvSpPr>
        <p:spPr>
          <a:xfrm>
            <a:off x="7239000" y="5029200"/>
            <a:ext cx="16002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52400" y="4953000"/>
            <a:ext cx="6705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52400" y="3886200"/>
            <a:ext cx="48768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1981200" y="1828800"/>
            <a:ext cx="1219200" cy="3810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257800" y="2971800"/>
            <a:ext cx="8382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2400" y="5486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Inoltre il dimensionamento della colonna fornisce la larghezza della colonna stessa: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" y="2286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noti che, in particolare, la larghezza del pacchetto centrale è la dimensione che si era chiamata “a”, cioè a = c</a:t>
            </a:r>
            <a:r>
              <a:rPr lang="it-IT" baseline="-25000" dirty="0" smtClean="0"/>
              <a:t>1</a:t>
            </a:r>
            <a:r>
              <a:rPr lang="it-IT" dirty="0" smtClean="0"/>
              <a:t>, mentre la profondità del nucleo L è calcolabile come sotto.</a:t>
            </a:r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1855"/>
            <a:ext cx="4097337" cy="650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5586" name="Object 6"/>
          <p:cNvGraphicFramePr>
            <a:graphicFrameLocks noChangeAspect="1"/>
          </p:cNvGraphicFramePr>
          <p:nvPr/>
        </p:nvGraphicFramePr>
        <p:xfrm>
          <a:off x="1676400" y="1828800"/>
          <a:ext cx="7889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0" name="Equazione" r:id="rId4" imgW="355320" imgH="203040" progId="Equation.3">
                  <p:embed/>
                </p:oleObj>
              </mc:Choice>
              <mc:Fallback>
                <p:oleObj name="Equazione" r:id="rId4" imgW="3553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788988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66713" y="2743200"/>
          <a:ext cx="3378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1" name="Equazione" r:id="rId6" imgW="1523880" imgH="203040" progId="Equation.3">
                  <p:embed/>
                </p:oleObj>
              </mc:Choice>
              <mc:Fallback>
                <p:oleObj name="Equazione" r:id="rId6" imgW="1523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743200"/>
                        <a:ext cx="337820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2400" y="3581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il progetto della sezione del giogo porta automaticamente a determinare le dimensioni </a:t>
            </a:r>
            <a:r>
              <a:rPr lang="it-IT" i="1" dirty="0" smtClean="0"/>
              <a:t>a</a:t>
            </a:r>
            <a:r>
              <a:rPr lang="it-IT" dirty="0" smtClean="0"/>
              <a:t> ed </a:t>
            </a:r>
            <a:r>
              <a:rPr lang="it-IT" i="1" dirty="0" smtClean="0"/>
              <a:t>L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524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DELLA SEZIONE DEL GIOGO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56585" y="653534"/>
            <a:ext cx="151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 </a:t>
            </a:r>
            <a:r>
              <a:rPr lang="it-IT" b="1" dirty="0" err="1" smtClean="0">
                <a:solidFill>
                  <a:srgbClr val="FF0000"/>
                </a:solidFill>
              </a:rPr>
              <a:t>SEZ_GIO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72575" y="1002268"/>
            <a:ext cx="23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Caso di giunti affacciati</a:t>
            </a:r>
            <a:endParaRPr lang="it-IT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4876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necessario scegliere il numero di gradini del giogo </a:t>
            </a:r>
            <a:r>
              <a:rPr lang="it-IT" i="1" dirty="0" smtClean="0"/>
              <a:t>n</a:t>
            </a:r>
            <a:r>
              <a:rPr lang="it-IT" i="1" baseline="-25000" dirty="0" smtClean="0"/>
              <a:t>g</a:t>
            </a:r>
            <a:r>
              <a:rPr lang="it-IT" dirty="0" smtClean="0"/>
              <a:t> (il numero di gradini del giogo è normalmente inferiore al numero di gradini della colonna)</a:t>
            </a:r>
          </a:p>
          <a:p>
            <a:r>
              <a:rPr lang="it-IT" dirty="0" smtClean="0"/>
              <a:t>Ad esempio, in Fig. 1, si sono scelti 3 gradini. Le incognite sono allora g</a:t>
            </a:r>
            <a:r>
              <a:rPr lang="it-IT" baseline="-25000" dirty="0" smtClean="0"/>
              <a:t>1</a:t>
            </a:r>
            <a:r>
              <a:rPr lang="it-IT" dirty="0" smtClean="0"/>
              <a:t> e g</a:t>
            </a:r>
            <a:r>
              <a:rPr lang="it-IT" baseline="-25000" dirty="0" smtClean="0"/>
              <a:t>2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sezione di passaggio del flusso nel giogo si maggiora normalmente di un fattore </a:t>
            </a:r>
            <a:r>
              <a:rPr lang="it-IT" u="sng" dirty="0" smtClean="0"/>
              <a:t>(1.10</a:t>
            </a:r>
            <a:r>
              <a:rPr lang="it-IT" u="sng" dirty="0" smtClean="0">
                <a:sym typeface="Symbol"/>
              </a:rPr>
              <a:t>1.15</a:t>
            </a:r>
            <a:r>
              <a:rPr lang="it-IT" dirty="0" smtClean="0"/>
              <a:t>) rispetto alla colonna: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67600" y="4038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/>
              <a:t>Fig. 1</a:t>
            </a:r>
            <a:endParaRPr lang="it-IT" sz="2200" i="1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5867400" y="6324600"/>
            <a:ext cx="8382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86174"/>
            <a:ext cx="7053662" cy="36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3087688" y="6172200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Equazione" r:id="rId4" imgW="1143000" imgH="228600" progId="Equation.3">
                  <p:embed/>
                </p:oleObj>
              </mc:Choice>
              <mc:Fallback>
                <p:oleObj name="Equazione" r:id="rId4" imgW="1143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6172200"/>
                        <a:ext cx="2540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0" y="35814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Si noti che, in particolare, la larghezza del pacchetto centrale è la dimensione che si era chiamata “H</a:t>
            </a:r>
            <a:r>
              <a:rPr lang="it-IT" sz="1400" baseline="-25000" dirty="0" smtClean="0"/>
              <a:t>g</a:t>
            </a:r>
            <a:r>
              <a:rPr lang="it-IT" sz="1400" dirty="0" smtClean="0"/>
              <a:t>”, cioè H</a:t>
            </a:r>
            <a:r>
              <a:rPr lang="it-IT" sz="1400" baseline="-25000" dirty="0" smtClean="0"/>
              <a:t>g</a:t>
            </a:r>
            <a:r>
              <a:rPr lang="it-IT" sz="1400" dirty="0" smtClean="0"/>
              <a:t> = g</a:t>
            </a:r>
            <a:r>
              <a:rPr lang="it-IT" sz="1400" baseline="-25000" dirty="0" smtClean="0"/>
              <a:t>1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Nell’esempio di Fig. 1, il flusso di colonna che passa attraverso i 3 gradini centrali di colonna passerà attraverso il pacchetto centrale del giogo. Il flusso di colonna che passa attraverso i restanti 6 pacchetti di colonna passerà attraverso i due pacchetti esterni del giogo.</a:t>
            </a:r>
          </a:p>
          <a:p>
            <a:r>
              <a:rPr lang="it-IT" dirty="0" smtClean="0"/>
              <a:t>Quindi, le altezze g</a:t>
            </a:r>
            <a:r>
              <a:rPr lang="it-IT" baseline="-25000" dirty="0" smtClean="0"/>
              <a:t>1</a:t>
            </a:r>
            <a:r>
              <a:rPr lang="it-IT" dirty="0" smtClean="0"/>
              <a:t> e g</a:t>
            </a:r>
            <a:r>
              <a:rPr lang="it-IT" baseline="-25000" dirty="0" smtClean="0"/>
              <a:t>2</a:t>
            </a:r>
            <a:r>
              <a:rPr lang="it-IT" dirty="0" smtClean="0"/>
              <a:t> si troveranno dalle relazioni:</a:t>
            </a:r>
            <a:endParaRPr lang="it-IT" dirty="0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311150" y="1371600"/>
          <a:ext cx="4321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3" name="Equazione" r:id="rId3" imgW="1942920" imgH="228600" progId="Equation.3">
                  <p:embed/>
                </p:oleObj>
              </mc:Choice>
              <mc:Fallback>
                <p:oleObj name="Equazione" r:id="rId3" imgW="19429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371600"/>
                        <a:ext cx="43211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1981200"/>
          <a:ext cx="55086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4" name="Equazione" r:id="rId5" imgW="2476440" imgH="228600" progId="Equation.3">
                  <p:embed/>
                </p:oleObj>
              </mc:Choice>
              <mc:Fallback>
                <p:oleObj name="Equazione" r:id="rId5" imgW="24764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550862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251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Ossia:</a:t>
            </a:r>
            <a:endParaRPr lang="it-IT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2895600"/>
          <a:ext cx="30495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5" name="Equazione" r:id="rId7" imgW="1371600" imgH="406080" progId="Equation.3">
                  <p:embed/>
                </p:oleObj>
              </mc:Choice>
              <mc:Fallback>
                <p:oleObj name="Equazione" r:id="rId7" imgW="13716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30495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505200" y="2981325"/>
          <a:ext cx="37861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6" name="Equazione" r:id="rId9" imgW="1701720" imgH="406080" progId="Equation.3">
                  <p:embed/>
                </p:oleObj>
              </mc:Choice>
              <mc:Fallback>
                <p:oleObj name="Equazione" r:id="rId9" imgW="1701720" imgH="406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1325"/>
                        <a:ext cx="37861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0" y="3810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la sezione del giogo, a meno di eventuali canali di raffreddamento, sarà:</a:t>
            </a:r>
            <a:endParaRPr lang="it-IT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81000" y="4267200"/>
          <a:ext cx="2343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Equazione" r:id="rId11" imgW="1054080" imgH="253800" progId="Equation.3">
                  <p:embed/>
                </p:oleObj>
              </mc:Choice>
              <mc:Fallback>
                <p:oleObj name="Equazione" r:id="rId11" imgW="105408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23431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657600" y="4267200"/>
          <a:ext cx="18081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8" name="Equazione" r:id="rId13" imgW="812520" imgH="253800" progId="Equation.3">
                  <p:embed/>
                </p:oleObj>
              </mc:Choice>
              <mc:Fallback>
                <p:oleObj name="Equazione" r:id="rId13" imgW="81252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267200"/>
                        <a:ext cx="180816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0" y="487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ragionamento è banalmente estendibile ad altri numeri di gradini di colonna e giogo.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caso in cui nella colonna sia stato previsto un canale assiale di raffreddamento, è necessario prevederlo anche nel giogo: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5689218" cy="20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259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caso di assenza di canali di raffreddamento, la sezione finale del giogo risulta:</a:t>
            </a:r>
            <a:endParaRPr lang="it-IT" dirty="0"/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228600" y="3124200"/>
          <a:ext cx="11572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2" name="Equazione" r:id="rId4" imgW="520560" imgH="253800" progId="Equation.3">
                  <p:embed/>
                </p:oleObj>
              </mc:Choice>
              <mc:Fallback>
                <p:oleObj name="Equazione" r:id="rId4" imgW="5205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11572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970088" y="3124200"/>
          <a:ext cx="16367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3" name="Equazione" r:id="rId6" imgW="736560" imgH="253800" progId="Equation.3">
                  <p:embed/>
                </p:oleObj>
              </mc:Choice>
              <mc:Fallback>
                <p:oleObj name="Equazione" r:id="rId6" imgW="7365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3124200"/>
                        <a:ext cx="16367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0" y="3886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presenza di canale di raffreddamento di larghezza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can</a:t>
            </a:r>
            <a:r>
              <a:rPr lang="it-IT" dirty="0" smtClean="0"/>
              <a:t> :</a:t>
            </a:r>
            <a:endParaRPr lang="it-IT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28600" y="4419600"/>
          <a:ext cx="21447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4" name="Equazione" r:id="rId8" imgW="965160" imgH="253800" progId="Equation.3">
                  <p:embed/>
                </p:oleObj>
              </mc:Choice>
              <mc:Fallback>
                <p:oleObj name="Equazione" r:id="rId8" imgW="96516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2144713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52400" y="5334000"/>
          <a:ext cx="29638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5" name="Equazione" r:id="rId10" imgW="1333440" imgH="253800" progId="Equation.3">
                  <p:embed/>
                </p:oleObj>
              </mc:Choice>
              <mc:Fallback>
                <p:oleObj name="Equazione" r:id="rId10" imgW="13334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2963863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3962400"/>
            <a:ext cx="29240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71800" y="152400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Caso di giunti intercalati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8601" y="5181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numero di gradini, in questo caso, è uguale a quello della colonna.  Le altezze dei pacchetti g</a:t>
            </a:r>
            <a:r>
              <a:rPr lang="it-IT" baseline="-25000" dirty="0" smtClean="0"/>
              <a:t>1</a:t>
            </a:r>
            <a:r>
              <a:rPr lang="it-IT" dirty="0" smtClean="0"/>
              <a:t>, g</a:t>
            </a:r>
            <a:r>
              <a:rPr lang="it-IT" baseline="-25000" dirty="0" smtClean="0"/>
              <a:t>2</a:t>
            </a:r>
            <a:r>
              <a:rPr lang="it-IT" dirty="0" smtClean="0"/>
              <a:t>, ecc., si trovano in base alle stesse considerazioni fatte per i giunti affacciati. </a:t>
            </a:r>
            <a:endParaRPr lang="it-IT" dirty="0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2945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8909"/>
            <a:ext cx="6324600" cy="635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52400" y="1524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Altra vista illustrativa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304800" y="228600"/>
          <a:ext cx="2146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1" name="Equazione" r:id="rId3" imgW="965160" imgH="228600" progId="Equation.3">
                  <p:embed/>
                </p:oleObj>
              </mc:Choice>
              <mc:Fallback>
                <p:oleObj name="Equazione" r:id="rId3" imgW="965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21463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3212" y="838200"/>
          <a:ext cx="2287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2" name="Equazione" r:id="rId5" imgW="1028520" imgH="228600" progId="Equation.3">
                  <p:embed/>
                </p:oleObj>
              </mc:Choice>
              <mc:Fallback>
                <p:oleObj name="Equazione" r:id="rId5" imgW="10285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838200"/>
                        <a:ext cx="2287588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04800" y="13716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…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971800" y="457200"/>
            <a:ext cx="609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783138" y="228600"/>
          <a:ext cx="17224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3" name="Equazione" r:id="rId7" imgW="774360" imgH="228600" progId="Equation.3">
                  <p:embed/>
                </p:oleObj>
              </mc:Choice>
              <mc:Fallback>
                <p:oleObj name="Equazione" r:id="rId7" imgW="774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8600"/>
                        <a:ext cx="1722437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772025" y="838200"/>
          <a:ext cx="1779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4" name="Equazione" r:id="rId9" imgW="799920" imgH="228600" progId="Equation.3">
                  <p:embed/>
                </p:oleObj>
              </mc:Choice>
              <mc:Fallback>
                <p:oleObj name="Equazione" r:id="rId9" imgW="7999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838200"/>
                        <a:ext cx="1779588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800600" y="13716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…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2400" y="1981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la sezione del giogo al netto di eventuali canali sarà:</a:t>
            </a:r>
            <a:endParaRPr lang="it-IT" dirty="0"/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152400" y="2438400"/>
          <a:ext cx="51673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5" name="Equazione" r:id="rId11" imgW="2323800" imgH="253800" progId="Equation.3">
                  <p:embed/>
                </p:oleObj>
              </mc:Choice>
              <mc:Fallback>
                <p:oleObj name="Equazione" r:id="rId11" imgW="23238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516731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6248400" y="2514600"/>
          <a:ext cx="16367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6" name="Equazione" r:id="rId13" imgW="736560" imgH="253800" progId="Equation.3">
                  <p:embed/>
                </p:oleObj>
              </mc:Choice>
              <mc:Fallback>
                <p:oleObj name="Equazione" r:id="rId13" imgW="73656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163671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52400" y="3124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assenza di canali:</a:t>
            </a:r>
            <a:endParaRPr lang="it-IT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28600" y="3581400"/>
          <a:ext cx="11572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7" name="Equazione" r:id="rId15" imgW="520560" imgH="253800" progId="Equation.3">
                  <p:embed/>
                </p:oleObj>
              </mc:Choice>
              <mc:Fallback>
                <p:oleObj name="Equazione" r:id="rId15" imgW="5205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11572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2046288" y="3581400"/>
          <a:ext cx="16367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8" name="Equazione" r:id="rId17" imgW="736560" imgH="253800" progId="Equation.3">
                  <p:embed/>
                </p:oleObj>
              </mc:Choice>
              <mc:Fallback>
                <p:oleObj name="Equazione" r:id="rId17" imgW="73656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581400"/>
                        <a:ext cx="163671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524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presenza di un canale di raffreddamento:</a:t>
            </a:r>
            <a:endParaRPr lang="it-IT" dirty="0"/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28600" y="4724400"/>
          <a:ext cx="21447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9" name="Equazione" r:id="rId19" imgW="965160" imgH="253800" progId="Equation.3">
                  <p:embed/>
                </p:oleObj>
              </mc:Choice>
              <mc:Fallback>
                <p:oleObj name="Equazione" r:id="rId19" imgW="96516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2144713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2781300" y="4724400"/>
          <a:ext cx="29638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0" name="Equazione" r:id="rId21" imgW="1333440" imgH="253800" progId="Equation.3">
                  <p:embed/>
                </p:oleObj>
              </mc:Choice>
              <mc:Fallback>
                <p:oleObj name="Equazione" r:id="rId21" imgW="133344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724400"/>
                        <a:ext cx="2963863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152400" y="548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progetto del giogo deriva inoltre direttamente la dimensione (altezza del giogo).</a:t>
            </a:r>
            <a:endParaRPr lang="it-IT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4953000" y="6197600"/>
          <a:ext cx="11001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1" name="Equazione" r:id="rId23" imgW="495000" imgH="228600" progId="Equation.3">
                  <p:embed/>
                </p:oleObj>
              </mc:Choice>
              <mc:Fallback>
                <p:oleObj name="Equazione" r:id="rId23" imgW="4950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97600"/>
                        <a:ext cx="11001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75" name="Picture 1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00800" y="4724400"/>
            <a:ext cx="2657475" cy="20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97900" cy="43434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endParaRPr lang="it-IT" sz="1000" b="1" dirty="0"/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u="sng" dirty="0">
                <a:solidFill>
                  <a:srgbClr val="FF0000"/>
                </a:solidFill>
              </a:rPr>
              <a:t>COSTANTE </a:t>
            </a:r>
            <a:r>
              <a:rPr lang="it-IT" sz="2800" b="1" u="sng" dirty="0" err="1">
                <a:solidFill>
                  <a:srgbClr val="FF0000"/>
                </a:solidFill>
              </a:rPr>
              <a:t>DI</a:t>
            </a:r>
            <a:r>
              <a:rPr lang="it-IT" sz="2800" b="1" u="sng" dirty="0">
                <a:solidFill>
                  <a:srgbClr val="FF0000"/>
                </a:solidFill>
              </a:rPr>
              <a:t> </a:t>
            </a:r>
            <a:r>
              <a:rPr lang="it-IT" sz="2800" b="1" u="sng" dirty="0" smtClean="0">
                <a:solidFill>
                  <a:srgbClr val="FF0000"/>
                </a:solidFill>
              </a:rPr>
              <a:t>FLUSSO</a:t>
            </a:r>
            <a:endParaRPr lang="it-IT" sz="2800" b="1" u="sng" dirty="0"/>
          </a:p>
          <a:p>
            <a:pPr marL="0" indent="0" algn="ctr">
              <a:buFont typeface="Monotype Sorts" pitchFamily="2" charset="2"/>
              <a:buNone/>
            </a:pPr>
            <a:endParaRPr lang="it-IT" sz="1000" b="1" u="sng" dirty="0"/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smtClean="0"/>
              <a:t>Per </a:t>
            </a:r>
            <a:r>
              <a:rPr lang="it-IT" sz="2800" b="1" dirty="0"/>
              <a:t>una singola colonna  la </a:t>
            </a:r>
            <a:r>
              <a:rPr lang="it-IT" sz="2800" b="1" dirty="0" err="1"/>
              <a:t>f.e.m.</a:t>
            </a:r>
            <a:r>
              <a:rPr lang="it-IT" sz="2800" b="1" dirty="0"/>
              <a:t> primaria vale: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dirty="0"/>
              <a:t>E</a:t>
            </a:r>
            <a:r>
              <a:rPr lang="it-IT" sz="2800" b="1" baseline="-25000" dirty="0"/>
              <a:t>1</a:t>
            </a:r>
            <a:r>
              <a:rPr lang="it-IT" sz="2800" b="1" dirty="0"/>
              <a:t> = </a:t>
            </a:r>
            <a:r>
              <a:rPr lang="it-IT" sz="2800" b="1" dirty="0">
                <a:latin typeface="Symbol" pitchFamily="18" charset="2"/>
              </a:rPr>
              <a:t></a:t>
            </a:r>
            <a:r>
              <a:rPr lang="it-IT" sz="2800" b="1" dirty="0"/>
              <a:t>N</a:t>
            </a:r>
            <a:r>
              <a:rPr lang="it-IT" sz="2800" b="1" baseline="-25000" dirty="0"/>
              <a:t>1</a:t>
            </a:r>
            <a:r>
              <a:rPr lang="it-IT" sz="2800" b="1" dirty="0"/>
              <a:t>f</a:t>
            </a:r>
            <a:r>
              <a:rPr lang="it-IT" sz="2800" b="1" dirty="0">
                <a:latin typeface="Symbol" pitchFamily="18" charset="2"/>
              </a:rPr>
              <a:t>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dirty="0">
                <a:latin typeface="Symbol" pitchFamily="18" charset="2"/>
              </a:rPr>
              <a:t></a:t>
            </a:r>
            <a:r>
              <a:rPr lang="it-IT" sz="2800" b="1" dirty="0"/>
              <a:t> = 4,44     ;          </a:t>
            </a:r>
            <a:r>
              <a:rPr lang="it-IT" sz="2800" b="1" dirty="0">
                <a:latin typeface="Symbol" pitchFamily="18" charset="2"/>
              </a:rPr>
              <a:t></a:t>
            </a:r>
            <a:r>
              <a:rPr lang="it-IT" sz="2800" b="1" dirty="0"/>
              <a:t> = </a:t>
            </a:r>
            <a:r>
              <a:rPr lang="it-IT" sz="2800" b="1" dirty="0" err="1"/>
              <a:t>B</a:t>
            </a:r>
            <a:r>
              <a:rPr lang="it-IT" sz="2800" b="1" baseline="-25000" dirty="0" err="1"/>
              <a:t>Mc</a:t>
            </a:r>
            <a:r>
              <a:rPr lang="it-IT" sz="2800" b="1" dirty="0" err="1"/>
              <a:t>S</a:t>
            </a:r>
            <a:r>
              <a:rPr lang="it-IT" sz="2800" b="1" baseline="-25000" dirty="0" err="1"/>
              <a:t>f</a:t>
            </a:r>
            <a:endParaRPr lang="it-IT" sz="2800" b="1" baseline="-25000" dirty="0"/>
          </a:p>
          <a:p>
            <a:pPr marL="0" indent="0">
              <a:buFont typeface="Monotype Sorts" pitchFamily="2" charset="2"/>
              <a:buNone/>
            </a:pPr>
            <a:r>
              <a:rPr lang="it-IT" sz="2800" b="1" dirty="0"/>
              <a:t>avendo posto: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err="1"/>
              <a:t>S</a:t>
            </a:r>
            <a:r>
              <a:rPr lang="it-IT" sz="2800" b="1" baseline="-25000" dirty="0" err="1"/>
              <a:t>f</a:t>
            </a:r>
            <a:r>
              <a:rPr lang="it-IT" sz="2800" b="1" baseline="-25000" dirty="0"/>
              <a:t> </a:t>
            </a:r>
            <a:r>
              <a:rPr lang="it-IT" sz="2800" b="1" dirty="0"/>
              <a:t>= sezione netta del ferro;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err="1"/>
              <a:t>B</a:t>
            </a:r>
            <a:r>
              <a:rPr lang="it-IT" sz="2800" b="1" baseline="-25000" dirty="0" err="1"/>
              <a:t>Mc</a:t>
            </a:r>
            <a:r>
              <a:rPr lang="it-IT" sz="2800" b="1" baseline="-25000" dirty="0"/>
              <a:t> </a:t>
            </a:r>
            <a:r>
              <a:rPr lang="it-IT" sz="2800" b="1" dirty="0"/>
              <a:t>= induzione massima nella colonna.</a:t>
            </a:r>
          </a:p>
          <a:p>
            <a:pPr marL="0" indent="0" algn="ctr">
              <a:buFont typeface="Monotype Sorts" pitchFamily="2" charset="2"/>
              <a:buNone/>
            </a:pP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8600" y="381000"/>
            <a:ext cx="8833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Per il dimensionamento serve introdurre la </a:t>
            </a:r>
            <a:r>
              <a:rPr lang="it-IT" sz="2200" b="1" u="sng" dirty="0" smtClean="0"/>
              <a:t>costante di flusso</a:t>
            </a:r>
            <a:endParaRPr lang="it-IT" sz="2200" b="1" u="sng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24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CALOLO DELL’INDUZIONE NELLA COLONNA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0000" y="609600"/>
            <a:ext cx="15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IND_COL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81725" y="2743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Valore di primo tentativo scelto nel Task </a:t>
            </a:r>
            <a:r>
              <a:rPr lang="it-IT" sz="1400" dirty="0" err="1" smtClean="0"/>
              <a:t>DIAM_COL</a:t>
            </a:r>
            <a:endParaRPr lang="it-IT" sz="1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6257925" y="2362200"/>
            <a:ext cx="838200" cy="3810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RIF 2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91325" y="3604736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Sezione efficace finale di colonna calcolata nel Task </a:t>
            </a:r>
            <a:r>
              <a:rPr lang="it-IT" sz="1400" dirty="0" err="1" smtClean="0"/>
              <a:t>SEZ_COL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457200" y="25908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9" name="Equazione" r:id="rId3" imgW="952200" imgH="406080" progId="Equation.3">
                  <p:embed/>
                </p:oleObj>
              </mc:Choice>
              <mc:Fallback>
                <p:oleObj name="Equazione" r:id="rId3" imgW="95220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304800" y="3352800"/>
          <a:ext cx="1908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0" name="Equazione" r:id="rId5" imgW="1130040" imgH="393480" progId="Equation.3">
                  <p:embed/>
                </p:oleObj>
              </mc:Choice>
              <mc:Fallback>
                <p:oleObj name="Equazione" r:id="rId5" imgW="11300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19081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542925" y="4114800"/>
          <a:ext cx="16113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1" name="Equazione" r:id="rId7" imgW="952200" imgH="482400" progId="Equation.3">
                  <p:embed/>
                </p:oleObj>
              </mc:Choice>
              <mc:Fallback>
                <p:oleObj name="Equazione" r:id="rId7" imgW="9522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114800"/>
                        <a:ext cx="16113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381000" y="4953000"/>
          <a:ext cx="1847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2" name="Equazione" r:id="rId9" imgW="1091880" imgH="583920" progId="Equation.3">
                  <p:embed/>
                </p:oleObj>
              </mc:Choice>
              <mc:Fallback>
                <p:oleObj name="Equazione" r:id="rId9" imgW="1091880" imgH="583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53000"/>
                        <a:ext cx="184785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304925" y="1521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Tensione nominale BT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52925" y="103822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Collegamento fasi BT (1 = stella, 3=triangolo)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19725" y="1524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Frequenza nominale</a:t>
            </a:r>
            <a:endParaRPr lang="it-IT" sz="1400" dirty="0"/>
          </a:p>
        </p:txBody>
      </p:sp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1725" y="1272459"/>
            <a:ext cx="4419600" cy="42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ttore 1 17"/>
          <p:cNvCxnSpPr/>
          <p:nvPr/>
        </p:nvCxnSpPr>
        <p:spPr>
          <a:xfrm>
            <a:off x="2133600" y="2971800"/>
            <a:ext cx="106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209800" y="3657600"/>
            <a:ext cx="106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133600" y="4419600"/>
            <a:ext cx="106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286000" y="5334000"/>
            <a:ext cx="106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CALOLO DELL’INDUZIONE NEL GIOGO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10000" y="609600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IND_GIO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523801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400800" y="1600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task </a:t>
            </a:r>
            <a:r>
              <a:rPr lang="it-IT" sz="1400" dirty="0" err="1" smtClean="0"/>
              <a:t>SEZ_COL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00800" y="2819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task </a:t>
            </a:r>
            <a:r>
              <a:rPr lang="it-IT" sz="1400" dirty="0" err="1" smtClean="0"/>
              <a:t>SEZ_GIO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00800" y="4038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task </a:t>
            </a:r>
            <a:r>
              <a:rPr lang="it-IT" sz="1400" dirty="0" err="1" smtClean="0"/>
              <a:t>IND_COL</a:t>
            </a:r>
            <a:endParaRPr lang="it-IT" sz="1400" dirty="0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990600" y="2590800"/>
          <a:ext cx="1582931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Equazione" r:id="rId4" imgW="787320" imgH="431640" progId="Equation.3">
                  <p:embed/>
                </p:oleObj>
              </mc:Choice>
              <mc:Fallback>
                <p:oleObj name="Equazione" r:id="rId4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1582931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200" y="1371600"/>
            <a:ext cx="1905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Distanze di isolamento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x, y, z, </a:t>
            </a:r>
            <a:r>
              <a:rPr lang="it-IT" dirty="0" err="1" smtClean="0">
                <a:solidFill>
                  <a:schemeClr val="tx1"/>
                </a:solidFill>
              </a:rPr>
              <a:t>h</a:t>
            </a:r>
            <a:r>
              <a:rPr lang="it-IT" baseline="-25000" dirty="0" err="1" smtClean="0">
                <a:solidFill>
                  <a:schemeClr val="tx1"/>
                </a:solidFill>
              </a:rPr>
              <a:t>bsup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h</a:t>
            </a:r>
            <a:r>
              <a:rPr lang="it-IT" baseline="-25000" dirty="0" err="1" smtClean="0">
                <a:solidFill>
                  <a:schemeClr val="tx1"/>
                </a:solidFill>
              </a:rPr>
              <a:t>binf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05000" y="609600"/>
            <a:ext cx="3276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 diametro D circoscritto alla colonna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03144" y="1447800"/>
            <a:ext cx="2286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della sezione di colonna (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 a, L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Connettore 2 6"/>
          <p:cNvCxnSpPr>
            <a:stCxn id="5" idx="2"/>
            <a:endCxn id="6" idx="0"/>
          </p:cNvCxnSpPr>
          <p:nvPr/>
        </p:nvCxnSpPr>
        <p:spPr>
          <a:xfrm rot="16200000" flipH="1">
            <a:off x="3430422" y="1332078"/>
            <a:ext cx="228600" cy="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219200" y="3352800"/>
            <a:ext cx="16002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della sezione del giogo (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 H</a:t>
            </a:r>
            <a:r>
              <a:rPr lang="it-IT" baseline="-25000" dirty="0" smtClean="0">
                <a:solidFill>
                  <a:schemeClr val="tx1"/>
                </a:solidFill>
                <a:sym typeface="Wingdings" pitchFamily="2" charset="2"/>
              </a:rPr>
              <a:t>g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>
            <a:stCxn id="6" idx="2"/>
            <a:endCxn id="8" idx="0"/>
          </p:cNvCxnSpPr>
          <p:nvPr/>
        </p:nvCxnSpPr>
        <p:spPr>
          <a:xfrm rot="5400000">
            <a:off x="2173122" y="1979778"/>
            <a:ext cx="1219200" cy="152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495800" y="4648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dell’avvolgimento di BT 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stCxn id="6" idx="2"/>
            <a:endCxn id="10" idx="0"/>
          </p:cNvCxnSpPr>
          <p:nvPr/>
        </p:nvCxnSpPr>
        <p:spPr>
          <a:xfrm rot="16200000" flipH="1">
            <a:off x="3220872" y="2458872"/>
            <a:ext cx="2514600" cy="186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495800" y="58674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dell’avvolgimento di AT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3" name="Connettore 2 12"/>
          <p:cNvCxnSpPr>
            <a:stCxn id="10" idx="2"/>
            <a:endCxn id="12" idx="0"/>
          </p:cNvCxnSpPr>
          <p:nvPr/>
        </p:nvCxnSpPr>
        <p:spPr>
          <a:xfrm rot="5400000">
            <a:off x="5219700" y="5676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76200" y="5867400"/>
            <a:ext cx="1524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Progetto del cassone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5" name="Connettore 2 14"/>
          <p:cNvCxnSpPr>
            <a:stCxn id="8" idx="2"/>
            <a:endCxn id="14" idx="0"/>
          </p:cNvCxnSpPr>
          <p:nvPr/>
        </p:nvCxnSpPr>
        <p:spPr>
          <a:xfrm rot="5400000">
            <a:off x="590550" y="4438650"/>
            <a:ext cx="16764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4" idx="2"/>
            <a:endCxn id="14" idx="0"/>
          </p:cNvCxnSpPr>
          <p:nvPr/>
        </p:nvCxnSpPr>
        <p:spPr>
          <a:xfrm rot="5400000">
            <a:off x="-819150" y="4019550"/>
            <a:ext cx="35052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2" idx="1"/>
            <a:endCxn id="14" idx="3"/>
          </p:cNvCxnSpPr>
          <p:nvPr/>
        </p:nvCxnSpPr>
        <p:spPr>
          <a:xfrm rot="10800000">
            <a:off x="1600200" y="62865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6934200" y="1219200"/>
            <a:ext cx="17526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dell’altezza di avvolgimento 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495800" y="2209800"/>
            <a:ext cx="1828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dell’induzione </a:t>
            </a:r>
            <a:r>
              <a:rPr lang="it-IT" dirty="0" err="1" smtClean="0">
                <a:solidFill>
                  <a:schemeClr val="tx1"/>
                </a:solidFill>
              </a:rPr>
              <a:t>B</a:t>
            </a:r>
            <a:r>
              <a:rPr lang="it-IT" baseline="-25000" dirty="0" err="1" smtClean="0">
                <a:solidFill>
                  <a:schemeClr val="tx1"/>
                </a:solidFill>
              </a:rPr>
              <a:t>c</a:t>
            </a:r>
            <a:r>
              <a:rPr lang="it-IT" dirty="0" smtClean="0">
                <a:solidFill>
                  <a:schemeClr val="tx1"/>
                </a:solidFill>
              </a:rPr>
              <a:t> di colonna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0" name="Connettore 2 19"/>
          <p:cNvCxnSpPr>
            <a:stCxn id="6" idx="2"/>
            <a:endCxn id="19" idx="1"/>
          </p:cNvCxnSpPr>
          <p:nvPr/>
        </p:nvCxnSpPr>
        <p:spPr>
          <a:xfrm rot="16200000" flipH="1">
            <a:off x="3773322" y="1906422"/>
            <a:ext cx="495300" cy="94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9" idx="2"/>
            <a:endCxn id="10" idx="0"/>
          </p:cNvCxnSpPr>
          <p:nvPr/>
        </p:nvCxnSpPr>
        <p:spPr>
          <a:xfrm rot="5400000">
            <a:off x="4610100" y="38481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8" idx="2"/>
            <a:endCxn id="10" idx="0"/>
          </p:cNvCxnSpPr>
          <p:nvPr/>
        </p:nvCxnSpPr>
        <p:spPr>
          <a:xfrm rot="5400000">
            <a:off x="5353050" y="2190750"/>
            <a:ext cx="2514600" cy="24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010400" y="4267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dell’interasse tra colonne X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010400" y="3276600"/>
            <a:ext cx="1828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dell’altezza di colonna H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5" name="Connettore 2 24"/>
          <p:cNvCxnSpPr>
            <a:stCxn id="18" idx="2"/>
            <a:endCxn id="24" idx="0"/>
          </p:cNvCxnSpPr>
          <p:nvPr/>
        </p:nvCxnSpPr>
        <p:spPr>
          <a:xfrm rot="16200000" flipH="1">
            <a:off x="7296150" y="2647950"/>
            <a:ext cx="1143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4" idx="2"/>
            <a:endCxn id="24" idx="1"/>
          </p:cNvCxnSpPr>
          <p:nvPr/>
        </p:nvCxnSpPr>
        <p:spPr>
          <a:xfrm rot="16200000" flipH="1">
            <a:off x="3352800" y="38100"/>
            <a:ext cx="1333500" cy="598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4" idx="2"/>
            <a:endCxn id="23" idx="1"/>
          </p:cNvCxnSpPr>
          <p:nvPr/>
        </p:nvCxnSpPr>
        <p:spPr>
          <a:xfrm rot="16200000" flipH="1">
            <a:off x="2857500" y="533400"/>
            <a:ext cx="2324100" cy="598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12" idx="3"/>
            <a:endCxn id="23" idx="2"/>
          </p:cNvCxnSpPr>
          <p:nvPr/>
        </p:nvCxnSpPr>
        <p:spPr>
          <a:xfrm flipV="1">
            <a:off x="6324600" y="5105400"/>
            <a:ext cx="1600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0" y="1066800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DIST_IS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181600" y="53340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DIAM_COL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286000" y="2057400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SEZ_COL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410200" y="1905000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IND_COL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772400" y="914400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ALT_AVV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924800" y="2983468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ALT_COL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924800" y="5105400"/>
            <a:ext cx="10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19600" y="55626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AVV_AT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419600" y="4355068"/>
            <a:ext cx="93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AVV_BT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219200" y="3048000"/>
            <a:ext cx="9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SEZ_GIO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0" y="5562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P_CASS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133600" y="5029200"/>
            <a:ext cx="16764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Determinazione induzione </a:t>
            </a:r>
            <a:r>
              <a:rPr lang="it-IT" dirty="0" err="1" smtClean="0">
                <a:solidFill>
                  <a:schemeClr val="tx1"/>
                </a:solidFill>
              </a:rPr>
              <a:t>B</a:t>
            </a:r>
            <a:r>
              <a:rPr lang="it-IT" baseline="-25000" dirty="0" err="1" smtClean="0">
                <a:solidFill>
                  <a:schemeClr val="tx1"/>
                </a:solidFill>
              </a:rPr>
              <a:t>g</a:t>
            </a:r>
            <a:r>
              <a:rPr lang="it-IT" dirty="0" smtClean="0">
                <a:solidFill>
                  <a:schemeClr val="tx1"/>
                </a:solidFill>
              </a:rPr>
              <a:t> di colonna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1" name="Connettore 2 40"/>
          <p:cNvCxnSpPr>
            <a:stCxn id="8" idx="2"/>
            <a:endCxn id="40" idx="0"/>
          </p:cNvCxnSpPr>
          <p:nvPr/>
        </p:nvCxnSpPr>
        <p:spPr>
          <a:xfrm rot="16200000" flipH="1">
            <a:off x="2076450" y="4133850"/>
            <a:ext cx="8382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19" idx="2"/>
            <a:endCxn id="40" idx="0"/>
          </p:cNvCxnSpPr>
          <p:nvPr/>
        </p:nvCxnSpPr>
        <p:spPr>
          <a:xfrm rot="5400000">
            <a:off x="3200400" y="2819400"/>
            <a:ext cx="1981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057400" y="5791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IND_GIO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524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Evidenziamo i task finora svolti. Il prossimo è necessariamente il progetto dell’</a:t>
            </a:r>
            <a:r>
              <a:rPr lang="it-IT" dirty="0" err="1" smtClean="0"/>
              <a:t>avvolg</a:t>
            </a:r>
            <a:r>
              <a:rPr lang="it-IT" dirty="0" smtClean="0"/>
              <a:t>. di BT</a:t>
            </a:r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200400" cy="64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029200" y="381000"/>
            <a:ext cx="2558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 : grandezza nota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</a:t>
            </a:r>
            <a:r>
              <a:rPr lang="it-IT" dirty="0" smtClean="0"/>
              <a:t>: grandezza da calcolare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29200" y="1371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nota che la dimensione in altezza di entrambi gli avvolgimenti è già fissata, dovendo essere la stessa sia per la BT che per la AT.</a:t>
            </a:r>
          </a:p>
          <a:p>
            <a:endParaRPr lang="it-IT" dirty="0" smtClean="0"/>
          </a:p>
          <a:p>
            <a:r>
              <a:rPr lang="it-IT" dirty="0" smtClean="0"/>
              <a:t>Restano da determinare le dimensioni radiali dei due avvolgimenti (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baseline="-25000" dirty="0" smtClean="0"/>
              <a:t>1</a:t>
            </a:r>
            <a:r>
              <a:rPr lang="it-IT" dirty="0" smtClean="0"/>
              <a:t> e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baseline="-25000" dirty="0" smtClean="0"/>
              <a:t>2</a:t>
            </a:r>
            <a:r>
              <a:rPr lang="it-IT" dirty="0" smtClean="0"/>
              <a:t>) e quindi i relativi diametri interno ed esterno.</a:t>
            </a:r>
          </a:p>
          <a:p>
            <a:endParaRPr lang="it-IT" dirty="0" smtClean="0"/>
          </a:p>
          <a:p>
            <a:r>
              <a:rPr lang="it-IT" dirty="0" smtClean="0"/>
              <a:t>Si nota che i diametri di avvolgimento come pure le dimensioni radiali si riferiscono alla sola porzione costituita dai conduttori, cioè non includono gli isolamenti.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5000" y="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DELL’AVVOLGIMENTO BT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228599" y="762000"/>
          <a:ext cx="1184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2" name="Equazione" r:id="rId3" imgW="901440" imgH="406080" progId="Equation.3">
                  <p:embed/>
                </p:oleObj>
              </mc:Choice>
              <mc:Fallback>
                <p:oleObj name="Equazione" r:id="rId3" imgW="9014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762000"/>
                        <a:ext cx="1184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1 5"/>
          <p:cNvCxnSpPr/>
          <p:nvPr/>
        </p:nvCxnSpPr>
        <p:spPr>
          <a:xfrm>
            <a:off x="1447800" y="1066800"/>
            <a:ext cx="106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arrotondato 6"/>
          <p:cNvSpPr/>
          <p:nvPr/>
        </p:nvSpPr>
        <p:spPr>
          <a:xfrm>
            <a:off x="914400" y="2362200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6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-31750" y="1524000"/>
          <a:ext cx="1435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3" name="Equazione" r:id="rId5" imgW="863280" imgH="253800" progId="Equation.3">
                  <p:embed/>
                </p:oleObj>
              </mc:Choice>
              <mc:Fallback>
                <p:oleObj name="Equazione" r:id="rId5" imgW="8632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1524000"/>
                        <a:ext cx="1435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1 10"/>
          <p:cNvCxnSpPr/>
          <p:nvPr/>
        </p:nvCxnSpPr>
        <p:spPr>
          <a:xfrm>
            <a:off x="1371600" y="16764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5105400" y="1066800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7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105400" y="1828800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8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867400" y="2819400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9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088063" y="3276600"/>
          <a:ext cx="2238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zione" r:id="rId7" imgW="1346040" imgH="253800" progId="Equation.3">
                  <p:embed/>
                </p:oleObj>
              </mc:Choice>
              <mc:Fallback>
                <p:oleObj name="Equazione" r:id="rId7" imgW="134604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3276600"/>
                        <a:ext cx="22383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1 18"/>
          <p:cNvCxnSpPr/>
          <p:nvPr/>
        </p:nvCxnSpPr>
        <p:spPr>
          <a:xfrm>
            <a:off x="4800600" y="35052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075363" y="3962400"/>
          <a:ext cx="1349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Equazione" r:id="rId9" imgW="812520" imgH="228600" progId="Equation.3">
                  <p:embed/>
                </p:oleObj>
              </mc:Choice>
              <mc:Fallback>
                <p:oleObj name="Equazione" r:id="rId9" imgW="81252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3962400"/>
                        <a:ext cx="13493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1 24"/>
          <p:cNvCxnSpPr/>
          <p:nvPr/>
        </p:nvCxnSpPr>
        <p:spPr>
          <a:xfrm>
            <a:off x="4800600" y="41910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6169025" y="4497388"/>
          <a:ext cx="12239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6" name="Equazione" r:id="rId11" imgW="736560" imgH="228600" progId="Equation.3">
                  <p:embed/>
                </p:oleObj>
              </mc:Choice>
              <mc:Fallback>
                <p:oleObj name="Equazione" r:id="rId11" imgW="7365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4497388"/>
                        <a:ext cx="122396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1 26"/>
          <p:cNvCxnSpPr/>
          <p:nvPr/>
        </p:nvCxnSpPr>
        <p:spPr>
          <a:xfrm>
            <a:off x="4800600" y="46482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514600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pic>
        <p:nvPicPr>
          <p:cNvPr id="2078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-89"/>
            <a:ext cx="6258875" cy="68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6629400" y="914400"/>
            <a:ext cx="145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 </a:t>
            </a:r>
            <a:r>
              <a:rPr lang="it-IT" b="1" dirty="0" err="1" smtClean="0">
                <a:solidFill>
                  <a:srgbClr val="FF0000"/>
                </a:solidFill>
              </a:rPr>
              <a:t>AVV_BT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43200" y="533400"/>
            <a:ext cx="31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DENSITA’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CORRENTE</a:t>
            </a:r>
            <a:endParaRPr lang="it-IT" sz="240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3886200" y="1524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6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667000" y="1066800"/>
          <a:ext cx="3352800" cy="6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Equazione" r:id="rId3" imgW="1218960" imgH="228600" progId="Equation.3">
                  <p:embed/>
                </p:oleObj>
              </mc:Choice>
              <mc:Fallback>
                <p:oleObj name="Equazione" r:id="rId3" imgW="12189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6800"/>
                        <a:ext cx="3352800" cy="62837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3886200" y="2133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7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47650" y="2819400"/>
          <a:ext cx="3981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Equazione" r:id="rId5" imgW="1447560" imgH="203040" progId="Equation.3">
                  <p:embed/>
                </p:oleObj>
              </mc:Choice>
              <mc:Fallback>
                <p:oleObj name="Equazione" r:id="rId5" imgW="14475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819400"/>
                        <a:ext cx="3981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28600" y="3505200"/>
          <a:ext cx="3981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Equazione" r:id="rId7" imgW="1447560" imgH="203040" progId="Equation.3">
                  <p:embed/>
                </p:oleObj>
              </mc:Choice>
              <mc:Fallback>
                <p:oleObj name="Equazione" r:id="rId7" imgW="1447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3981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ccia a destra 11"/>
          <p:cNvSpPr/>
          <p:nvPr/>
        </p:nvSpPr>
        <p:spPr>
          <a:xfrm>
            <a:off x="44958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4958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91200" y="2971800"/>
            <a:ext cx="1166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 smtClean="0"/>
              <a:t>A STRATI</a:t>
            </a:r>
            <a:endParaRPr lang="it-IT" sz="21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91200" y="345233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/>
              <a:t>A ELICA</a:t>
            </a:r>
          </a:p>
          <a:p>
            <a:r>
              <a:rPr lang="it-IT" sz="2100" dirty="0" smtClean="0"/>
              <a:t>(SEMPLICE O DOPPIA)</a:t>
            </a:r>
            <a:endParaRPr lang="it-IT" sz="21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2000" y="2362200"/>
            <a:ext cx="303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(INDICATIVO, NON TASSATIVO)</a:t>
            </a: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3810000" y="45720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8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1981200" y="19050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981200" y="44196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52400" y="5105400"/>
            <a:ext cx="335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/>
              <a:t>AVVOLGIMENTO A STRATI</a:t>
            </a:r>
            <a:endParaRPr lang="it-IT" sz="21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52400" y="5715000"/>
            <a:ext cx="335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/>
              <a:t>AVVOLGIMENTO A ELICA</a:t>
            </a:r>
            <a:endParaRPr lang="it-IT" sz="2100" b="1" dirty="0"/>
          </a:p>
        </p:txBody>
      </p:sp>
      <p:sp>
        <p:nvSpPr>
          <p:cNvPr id="25" name="Freccia a destra 24"/>
          <p:cNvSpPr/>
          <p:nvPr/>
        </p:nvSpPr>
        <p:spPr>
          <a:xfrm>
            <a:off x="33528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>
            <a:off x="335280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495800" y="5147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FILO TONDO O PIATTINA</a:t>
            </a:r>
            <a:endParaRPr lang="it-IT" sz="21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495800" y="5791200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SEMPRE PIATTINA</a:t>
            </a:r>
            <a:endParaRPr lang="it-IT" sz="21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4038600" y="762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9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atessarolo\Desktop\pi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1"/>
            <a:ext cx="7514210" cy="4419600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rot="10800000">
            <a:off x="7696200" y="1234518"/>
            <a:ext cx="329571" cy="1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047610" y="1066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9713" y="777319"/>
            <a:ext cx="395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50585" y="585249"/>
            <a:ext cx="55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c1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12995" name="Object 2"/>
          <p:cNvGraphicFramePr>
            <a:graphicFrameLocks noChangeAspect="1"/>
          </p:cNvGraphicFramePr>
          <p:nvPr/>
        </p:nvGraphicFramePr>
        <p:xfrm>
          <a:off x="2209800" y="5181600"/>
          <a:ext cx="18510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name="Equazione" r:id="rId4" imgW="672840" imgH="203040" progId="Equation.3">
                  <p:embed/>
                </p:oleObj>
              </mc:Choice>
              <mc:Fallback>
                <p:oleObj name="Equazione" r:id="rId4" imgW="6728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81600"/>
                        <a:ext cx="18510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222500" y="5867400"/>
          <a:ext cx="1781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name="Equazione" r:id="rId6" imgW="647640" imgH="203040" progId="Equation.3">
                  <p:embed/>
                </p:oleObj>
              </mc:Choice>
              <mc:Fallback>
                <p:oleObj name="Equazione" r:id="rId6" imgW="647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867400"/>
                        <a:ext cx="1781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/>
          <p:cNvCxnSpPr/>
          <p:nvPr/>
        </p:nvCxnSpPr>
        <p:spPr>
          <a:xfrm rot="16200000" flipH="1">
            <a:off x="190501" y="495299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10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</a:t>
            </a:r>
            <a:r>
              <a:rPr lang="it-IT" b="1" baseline="-25000" dirty="0" smtClean="0">
                <a:solidFill>
                  <a:srgbClr val="FF0000"/>
                </a:solidFill>
              </a:rPr>
              <a:t>is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581400" y="5105400"/>
            <a:ext cx="381000" cy="13716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581400" y="6488668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Bispessore</a:t>
            </a:r>
            <a:r>
              <a:rPr lang="it-IT" dirty="0" smtClean="0">
                <a:solidFill>
                  <a:srgbClr val="FF0000"/>
                </a:solidFill>
              </a:rPr>
              <a:t> di isolamento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494592"/>
            <a:ext cx="2209800" cy="236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essarolo\Desktop\fi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92" y="0"/>
            <a:ext cx="5521208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467600" y="533400"/>
            <a:ext cx="55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c1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572000" y="762000"/>
            <a:ext cx="457199" cy="369332"/>
            <a:chOff x="4572000" y="762000"/>
            <a:chExt cx="457199" cy="369332"/>
          </a:xfrm>
        </p:grpSpPr>
        <p:sp>
          <p:nvSpPr>
            <p:cNvPr id="7" name="Rettangolo 6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213911" y="762000"/>
            <a:ext cx="457199" cy="369332"/>
            <a:chOff x="4572000" y="762000"/>
            <a:chExt cx="457199" cy="369332"/>
          </a:xfrm>
        </p:grpSpPr>
        <p:sp>
          <p:nvSpPr>
            <p:cNvPr id="10" name="Rettangolo 9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867400" y="762000"/>
            <a:ext cx="457199" cy="369332"/>
            <a:chOff x="4572000" y="762000"/>
            <a:chExt cx="457199" cy="369332"/>
          </a:xfrm>
        </p:grpSpPr>
        <p:sp>
          <p:nvSpPr>
            <p:cNvPr id="13" name="Rettangolo 12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828800"/>
            <a:ext cx="245927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304800" y="3962400"/>
            <a:ext cx="2819400" cy="4154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/>
              <a:t>S</a:t>
            </a:r>
            <a:r>
              <a:rPr lang="it-IT" sz="2100" baseline="-25000" dirty="0" smtClean="0"/>
              <a:t>c1</a:t>
            </a:r>
            <a:r>
              <a:rPr lang="it-IT" sz="2100" dirty="0" smtClean="0"/>
              <a:t> &lt; 5 mm</a:t>
            </a:r>
            <a:r>
              <a:rPr lang="it-IT" sz="2100" baseline="30000" dirty="0" smtClean="0"/>
              <a:t>2</a:t>
            </a:r>
            <a:endParaRPr lang="it-IT" sz="2100" baseline="300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28600" y="228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9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essarolo\Desktop\fi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337" y="0"/>
            <a:ext cx="5198863" cy="6858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372350" y="304800"/>
            <a:ext cx="55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c1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597400" y="558800"/>
            <a:ext cx="457199" cy="369332"/>
            <a:chOff x="4572000" y="762000"/>
            <a:chExt cx="457199" cy="369332"/>
          </a:xfrm>
        </p:grpSpPr>
        <p:sp>
          <p:nvSpPr>
            <p:cNvPr id="8" name="Rettangolo 7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213911" y="552450"/>
            <a:ext cx="457199" cy="369332"/>
            <a:chOff x="4572000" y="762000"/>
            <a:chExt cx="457199" cy="369332"/>
          </a:xfrm>
        </p:grpSpPr>
        <p:sp>
          <p:nvSpPr>
            <p:cNvPr id="11" name="Rettangolo 10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848351" y="551418"/>
            <a:ext cx="457199" cy="369332"/>
            <a:chOff x="4572000" y="762000"/>
            <a:chExt cx="457199" cy="369332"/>
          </a:xfrm>
        </p:grpSpPr>
        <p:sp>
          <p:nvSpPr>
            <p:cNvPr id="14" name="Rettangolo 13"/>
            <p:cNvSpPr/>
            <p:nvPr/>
          </p:nvSpPr>
          <p:spPr>
            <a:xfrm>
              <a:off x="4648200" y="914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572000" y="7620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</a:t>
              </a:r>
              <a:r>
                <a:rPr lang="it-IT" b="1" baseline="-25000" dirty="0" err="1" smtClean="0">
                  <a:solidFill>
                    <a:srgbClr val="FF0000"/>
                  </a:solidFill>
                </a:rPr>
                <a:t>ci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828800"/>
            <a:ext cx="245927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304800" y="3962400"/>
            <a:ext cx="2819400" cy="4154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/>
              <a:t>S</a:t>
            </a:r>
            <a:r>
              <a:rPr lang="it-IT" sz="2100" baseline="-25000" dirty="0" smtClean="0"/>
              <a:t>c1</a:t>
            </a:r>
            <a:r>
              <a:rPr lang="it-IT" sz="2100" dirty="0" smtClean="0"/>
              <a:t> &lt; 5 mm</a:t>
            </a:r>
            <a:r>
              <a:rPr lang="it-IT" sz="2100" baseline="30000" dirty="0" smtClean="0"/>
              <a:t>2</a:t>
            </a:r>
            <a:endParaRPr lang="it-IT" sz="2100" baseline="300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28600" y="228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9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91000" y="0"/>
            <a:ext cx="4953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/>
              <a:t>Vediamo nel dettaglio la parte del task relativa alla scelta della distribuzione dei conduttori e al dimensionamento degli isolamenti. </a:t>
            </a:r>
          </a:p>
          <a:p>
            <a:pPr algn="ctr"/>
            <a:r>
              <a:rPr lang="it-IT" sz="1700" dirty="0" err="1" smtClean="0"/>
              <a:t>---------------</a:t>
            </a:r>
            <a:endParaRPr lang="it-IT" sz="1700" dirty="0" smtClean="0"/>
          </a:p>
          <a:p>
            <a:r>
              <a:rPr lang="it-IT" sz="1700" dirty="0" smtClean="0"/>
              <a:t>Sono noti dalle precedenti parti del task o da altri task </a:t>
            </a:r>
            <a:r>
              <a:rPr lang="it-IT" sz="1700" dirty="0" err="1" smtClean="0"/>
              <a:t>precendenti</a:t>
            </a:r>
            <a:r>
              <a:rPr lang="it-IT" sz="1700" dirty="0" smtClean="0"/>
              <a:t>:</a:t>
            </a:r>
          </a:p>
          <a:p>
            <a:endParaRPr lang="it-IT" sz="1700" dirty="0" smtClean="0"/>
          </a:p>
          <a:p>
            <a:pPr>
              <a:buFontTx/>
              <a:buChar char="-"/>
            </a:pPr>
            <a:r>
              <a:rPr lang="it-IT" sz="1700" dirty="0" smtClean="0"/>
              <a:t> Il tipo di avvolgimento</a:t>
            </a:r>
          </a:p>
          <a:p>
            <a:pPr>
              <a:buFontTx/>
              <a:buChar char="-"/>
            </a:pPr>
            <a:r>
              <a:rPr lang="it-IT" sz="1700" dirty="0" smtClean="0"/>
              <a:t> Il tipo di conduttore (piattina / filo)</a:t>
            </a:r>
          </a:p>
          <a:p>
            <a:pPr>
              <a:buFontTx/>
              <a:buChar char="-"/>
            </a:pPr>
            <a:r>
              <a:rPr lang="it-IT" sz="1700" dirty="0" smtClean="0"/>
              <a:t> Le dimensioni e la sezione del singolo conduttore</a:t>
            </a:r>
          </a:p>
          <a:p>
            <a:pPr>
              <a:buFontTx/>
              <a:buChar char="-"/>
            </a:pPr>
            <a:r>
              <a:rPr lang="it-IT" sz="1700" dirty="0" smtClean="0"/>
              <a:t> Il numero di spire in serie N</a:t>
            </a:r>
            <a:r>
              <a:rPr lang="it-IT" sz="1700" baseline="-25000" dirty="0" smtClean="0"/>
              <a:t>1</a:t>
            </a:r>
          </a:p>
          <a:p>
            <a:pPr>
              <a:buFontTx/>
              <a:buChar char="-"/>
            </a:pPr>
            <a:r>
              <a:rPr lang="it-IT" sz="1700" dirty="0" smtClean="0"/>
              <a:t> Il numero di conduttori in parallelo per spira N</a:t>
            </a:r>
            <a:r>
              <a:rPr lang="it-IT" sz="1700" baseline="-25000" dirty="0" smtClean="0"/>
              <a:t>sp1</a:t>
            </a:r>
            <a:r>
              <a:rPr lang="it-IT" sz="1700" dirty="0" smtClean="0"/>
              <a:t>.</a:t>
            </a:r>
            <a:endParaRPr lang="it-IT" sz="1700" baseline="-25000" dirty="0" smtClean="0"/>
          </a:p>
          <a:p>
            <a:pPr algn="ctr"/>
            <a:r>
              <a:rPr lang="it-IT" sz="1700" dirty="0" err="1" smtClean="0"/>
              <a:t>---------------</a:t>
            </a:r>
            <a:endParaRPr lang="it-IT" sz="1700" dirty="0" smtClean="0"/>
          </a:p>
          <a:p>
            <a:r>
              <a:rPr lang="it-IT" sz="1700" dirty="0" smtClean="0"/>
              <a:t>Si tratta di:</a:t>
            </a:r>
          </a:p>
          <a:p>
            <a:pPr marL="177800" indent="-177800">
              <a:buFontTx/>
              <a:buChar char="-"/>
            </a:pPr>
            <a:r>
              <a:rPr lang="it-IT" sz="1700" dirty="0" smtClean="0"/>
              <a:t> Stabilire come disporre i conduttori in // per ogni spira</a:t>
            </a:r>
          </a:p>
          <a:p>
            <a:pPr marL="177800" indent="-177800">
              <a:buFontTx/>
              <a:buChar char="-"/>
            </a:pPr>
            <a:r>
              <a:rPr lang="it-IT" sz="1700" dirty="0" smtClean="0"/>
              <a:t> Stabilire come disporre le spire</a:t>
            </a:r>
          </a:p>
          <a:p>
            <a:pPr marL="177800" indent="-177800">
              <a:buFontTx/>
              <a:buChar char="-"/>
            </a:pPr>
            <a:r>
              <a:rPr lang="it-IT" sz="1700" dirty="0" smtClean="0"/>
              <a:t> Dimensionare i supporti isolanti tra spire e/o conduttori</a:t>
            </a:r>
          </a:p>
          <a:p>
            <a:r>
              <a:rPr lang="it-IT" sz="1700" dirty="0" smtClean="0"/>
              <a:t>in base al tipo di avvolgimento scelto.</a:t>
            </a:r>
          </a:p>
          <a:p>
            <a:pPr algn="ctr"/>
            <a:r>
              <a:rPr lang="it-IT" sz="1700" dirty="0" err="1" smtClean="0"/>
              <a:t>---------------</a:t>
            </a:r>
            <a:endParaRPr lang="it-IT" sz="1700" dirty="0" smtClean="0"/>
          </a:p>
          <a:p>
            <a:r>
              <a:rPr lang="it-IT" sz="1700" dirty="0" smtClean="0"/>
              <a:t>Il vincolo da osservare è che l’altezza massima dell’avvolgimento coincida (a meno di tolleranze e coefficienti di compressione) con l’altezza stabilita per l’avvolgimento.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400157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85800" y="3810000"/>
            <a:ext cx="175260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311150"/>
            <a:ext cx="8750300" cy="62357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 marL="0" indent="0"/>
            <a:r>
              <a:rPr lang="it-IT" sz="2800" b="1" dirty="0"/>
              <a:t> La corrente nell’avvolgimento primario vale:</a:t>
            </a:r>
          </a:p>
          <a:p>
            <a:pPr marL="0" indent="0" algn="ctr">
              <a:buFont typeface="Monotype Sorts" pitchFamily="2" charset="2"/>
              <a:buNone/>
            </a:pPr>
            <a:endParaRPr lang="it-IT" sz="1200" b="1" dirty="0"/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dirty="0"/>
              <a:t>                     I</a:t>
            </a:r>
            <a:r>
              <a:rPr lang="it-IT" sz="2800" b="1" baseline="-25000" dirty="0"/>
              <a:t>1</a:t>
            </a:r>
            <a:r>
              <a:rPr lang="it-IT" sz="2800" b="1" dirty="0"/>
              <a:t> = S</a:t>
            </a:r>
            <a:r>
              <a:rPr lang="it-IT" sz="2800" b="1" baseline="-25000" dirty="0"/>
              <a:t>r1</a:t>
            </a:r>
            <a:r>
              <a:rPr lang="it-IT" sz="2800" b="1" dirty="0"/>
              <a:t> </a:t>
            </a:r>
            <a:r>
              <a:rPr lang="it-IT" sz="2800" b="1" dirty="0">
                <a:latin typeface="Symbol" pitchFamily="18" charset="2"/>
              </a:rPr>
              <a:t></a:t>
            </a:r>
            <a:r>
              <a:rPr lang="it-IT" sz="2800" b="1" baseline="-25000" dirty="0"/>
              <a:t>1                           </a:t>
            </a:r>
            <a:r>
              <a:rPr lang="it-IT" sz="2800" b="1" dirty="0"/>
              <a:t>con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/>
              <a:t>S</a:t>
            </a:r>
            <a:r>
              <a:rPr lang="it-IT" sz="2800" b="1" baseline="-25000" dirty="0"/>
              <a:t>r1</a:t>
            </a:r>
            <a:r>
              <a:rPr lang="it-IT" sz="2800" b="1" dirty="0"/>
              <a:t> = sezione del conduttore dell’avvolgimento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/>
              <a:t>         primario;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>
                <a:latin typeface="Symbol" pitchFamily="18" charset="2"/>
              </a:rPr>
              <a:t></a:t>
            </a:r>
            <a:r>
              <a:rPr lang="it-IT" sz="2800" b="1" baseline="-25000" dirty="0"/>
              <a:t>1</a:t>
            </a:r>
            <a:r>
              <a:rPr lang="it-IT" sz="2800" b="1" dirty="0"/>
              <a:t>  = densità di corrente nell’avvolgimento primario.</a:t>
            </a:r>
          </a:p>
          <a:p>
            <a:pPr marL="0" indent="0"/>
            <a:r>
              <a:rPr lang="it-IT" sz="2800" b="1" dirty="0"/>
              <a:t> La potenza di una colonna vale:</a:t>
            </a:r>
          </a:p>
          <a:p>
            <a:pPr marL="0" indent="0">
              <a:buFont typeface="Monotype Sorts" pitchFamily="2" charset="2"/>
              <a:buNone/>
            </a:pPr>
            <a:endParaRPr lang="it-IT" sz="1000" b="1" dirty="0"/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dirty="0"/>
              <a:t>P = E</a:t>
            </a:r>
            <a:r>
              <a:rPr lang="it-IT" sz="2800" b="1" baseline="-25000" dirty="0"/>
              <a:t>1</a:t>
            </a:r>
            <a:r>
              <a:rPr lang="it-IT" sz="2800" b="1" dirty="0"/>
              <a:t>I</a:t>
            </a:r>
            <a:r>
              <a:rPr lang="it-IT" sz="2800" b="1" baseline="-25000" dirty="0"/>
              <a:t>1</a:t>
            </a:r>
            <a:r>
              <a:rPr lang="it-IT" sz="2800" b="1" dirty="0"/>
              <a:t> = </a:t>
            </a:r>
            <a:r>
              <a:rPr lang="it-IT" sz="2800" b="1" dirty="0">
                <a:latin typeface="Symbol" pitchFamily="18" charset="2"/>
              </a:rPr>
              <a:t></a:t>
            </a:r>
            <a:r>
              <a:rPr lang="it-IT" sz="2800" b="1" dirty="0"/>
              <a:t>N</a:t>
            </a:r>
            <a:r>
              <a:rPr lang="it-IT" sz="2800" b="1" baseline="-25000" dirty="0"/>
              <a:t>1</a:t>
            </a:r>
            <a:r>
              <a:rPr lang="it-IT" sz="2800" b="1" dirty="0"/>
              <a:t>f</a:t>
            </a:r>
            <a:r>
              <a:rPr lang="it-IT" sz="2800" b="1" dirty="0">
                <a:latin typeface="Symbol" pitchFamily="18" charset="2"/>
              </a:rPr>
              <a:t></a:t>
            </a:r>
            <a:r>
              <a:rPr lang="it-IT" sz="2800" b="1" dirty="0"/>
              <a:t>S</a:t>
            </a:r>
            <a:r>
              <a:rPr lang="it-IT" sz="2800" b="1" baseline="-25000" dirty="0"/>
              <a:t>r1</a:t>
            </a:r>
            <a:r>
              <a:rPr lang="it-IT" sz="2800" b="1" dirty="0">
                <a:latin typeface="Symbol" pitchFamily="18" charset="2"/>
              </a:rPr>
              <a:t></a:t>
            </a:r>
            <a:r>
              <a:rPr lang="it-IT" sz="2800" b="1" baseline="-25000" dirty="0"/>
              <a:t>1</a:t>
            </a:r>
            <a:r>
              <a:rPr lang="it-IT" sz="2800" b="1" dirty="0"/>
              <a:t> = </a:t>
            </a:r>
            <a:r>
              <a:rPr lang="it-IT" sz="2800" b="1" dirty="0">
                <a:latin typeface="Symbol" pitchFamily="18" charset="2"/>
              </a:rPr>
              <a:t></a:t>
            </a:r>
            <a:r>
              <a:rPr lang="it-IT" sz="2800" b="1" dirty="0"/>
              <a:t>(N</a:t>
            </a:r>
            <a:r>
              <a:rPr lang="it-IT" sz="2800" b="1" baseline="-25000" dirty="0"/>
              <a:t>1</a:t>
            </a:r>
            <a:r>
              <a:rPr lang="it-IT" sz="2800" b="1" dirty="0"/>
              <a:t>S</a:t>
            </a:r>
            <a:r>
              <a:rPr lang="it-IT" sz="2800" b="1" baseline="-25000" dirty="0"/>
              <a:t>r1</a:t>
            </a:r>
            <a:r>
              <a:rPr lang="it-IT" sz="2800" b="1" dirty="0"/>
              <a:t>)</a:t>
            </a:r>
            <a:r>
              <a:rPr lang="it-IT" sz="2800" b="1" dirty="0">
                <a:latin typeface="Symbol" pitchFamily="18" charset="2"/>
              </a:rPr>
              <a:t></a:t>
            </a:r>
            <a:r>
              <a:rPr lang="it-IT" sz="2800" b="1" baseline="-25000" dirty="0"/>
              <a:t>1</a:t>
            </a:r>
            <a:r>
              <a:rPr lang="it-IT" sz="2800" b="1" dirty="0"/>
              <a:t>f</a:t>
            </a:r>
            <a:r>
              <a:rPr lang="it-IT" sz="2800" b="1" dirty="0">
                <a:latin typeface="Symbol" pitchFamily="18" charset="2"/>
              </a:rPr>
              <a:t></a:t>
            </a:r>
            <a:endParaRPr lang="it-IT" sz="2800" b="1" dirty="0"/>
          </a:p>
          <a:p>
            <a:pPr marL="0" indent="0" algn="ctr">
              <a:buFont typeface="Monotype Sorts" pitchFamily="2" charset="2"/>
              <a:buNone/>
            </a:pPr>
            <a:endParaRPr lang="it-IT" sz="1000" b="1" dirty="0"/>
          </a:p>
          <a:p>
            <a:pPr marL="0" indent="0"/>
            <a:r>
              <a:rPr lang="it-IT" sz="2800" b="1" dirty="0"/>
              <a:t> Esprimiamo </a:t>
            </a:r>
            <a:r>
              <a:rPr lang="it-IT" sz="2800" b="1" dirty="0">
                <a:latin typeface="Symbol" pitchFamily="18" charset="2"/>
              </a:rPr>
              <a:t></a:t>
            </a:r>
            <a:r>
              <a:rPr lang="it-IT" sz="2800" b="1" dirty="0"/>
              <a:t>in funzione di grandezze caratteristi-che del tipo di macchina. Se consideriamo: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err="1"/>
              <a:t>G</a:t>
            </a:r>
            <a:r>
              <a:rPr lang="it-IT" sz="2800" b="1" baseline="-25000" dirty="0" err="1"/>
              <a:t>r</a:t>
            </a:r>
            <a:r>
              <a:rPr lang="it-IT" sz="2800" b="1" dirty="0"/>
              <a:t> = peso dell’avvolgimento primario;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err="1"/>
              <a:t>G</a:t>
            </a:r>
            <a:r>
              <a:rPr lang="it-IT" sz="2800" b="1" baseline="-25000" dirty="0" err="1"/>
              <a:t>f</a:t>
            </a:r>
            <a:r>
              <a:rPr lang="it-IT" sz="2800" b="1" dirty="0"/>
              <a:t> = peso del ferro di una colonna;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86200" y="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Caso di avvolgimento a elica semplice</a:t>
            </a:r>
            <a:endParaRPr lang="it-IT" sz="2000" b="1" i="1" dirty="0"/>
          </a:p>
        </p:txBody>
      </p:sp>
      <p:graphicFrame>
        <p:nvGraphicFramePr>
          <p:cNvPr id="216070" name="Object 2"/>
          <p:cNvGraphicFramePr>
            <a:graphicFrameLocks noChangeAspect="1"/>
          </p:cNvGraphicFramePr>
          <p:nvPr/>
        </p:nvGraphicFramePr>
        <p:xfrm>
          <a:off x="5568950" y="666750"/>
          <a:ext cx="19208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Equazione" r:id="rId3" imgW="698400" imgH="228600" progId="Equation.3">
                  <p:embed/>
                </p:oleObj>
              </mc:Choice>
              <mc:Fallback>
                <p:oleObj name="Equazione" r:id="rId3" imgW="698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666750"/>
                        <a:ext cx="19208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886200" y="1951038"/>
          <a:ext cx="46894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5" name="Equazione" r:id="rId5" imgW="1917360" imgH="444240" progId="Equation.3">
                  <p:embed/>
                </p:oleObj>
              </mc:Choice>
              <mc:Fallback>
                <p:oleObj name="Equazione" r:id="rId5" imgW="191736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51038"/>
                        <a:ext cx="46894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1 14"/>
          <p:cNvCxnSpPr/>
          <p:nvPr/>
        </p:nvCxnSpPr>
        <p:spPr>
          <a:xfrm rot="16200000" flipH="1">
            <a:off x="5195176" y="1735848"/>
            <a:ext cx="381000" cy="2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191000" y="1520825"/>
            <a:ext cx="180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Spazio per prima spira</a:t>
            </a:r>
            <a:endParaRPr lang="it-IT" sz="14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5943600" y="1901825"/>
            <a:ext cx="1066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5400000">
            <a:off x="6515100" y="17875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791200" y="1368425"/>
            <a:ext cx="174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Numero trasposizioni</a:t>
            </a:r>
            <a:endParaRPr lang="it-IT" sz="1400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556125" y="3429000"/>
          <a:ext cx="3597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6" name="Equazione" r:id="rId7" imgW="1307880" imgH="203040" progId="Equation.3">
                  <p:embed/>
                </p:oleObj>
              </mc:Choice>
              <mc:Fallback>
                <p:oleObj name="Equazione" r:id="rId7" imgW="13078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429000"/>
                        <a:ext cx="35972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913313" y="3937000"/>
          <a:ext cx="237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7" name="Equazione" r:id="rId9" imgW="863280" imgH="203040" progId="Equation.3">
                  <p:embed/>
                </p:oleObj>
              </mc:Choice>
              <mc:Fallback>
                <p:oleObj name="Equazione" r:id="rId9" imgW="8632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3937000"/>
                        <a:ext cx="2374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tangolo 24"/>
          <p:cNvSpPr/>
          <p:nvPr/>
        </p:nvSpPr>
        <p:spPr>
          <a:xfrm>
            <a:off x="5562600" y="7620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810000" y="1368425"/>
            <a:ext cx="5029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191000" y="3479800"/>
            <a:ext cx="4343400" cy="10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6078" name="Object 14"/>
          <p:cNvGraphicFramePr>
            <a:graphicFrameLocks noChangeAspect="1"/>
          </p:cNvGraphicFramePr>
          <p:nvPr/>
        </p:nvGraphicFramePr>
        <p:xfrm>
          <a:off x="5519738" y="5001994"/>
          <a:ext cx="2295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8" name="Equazione" r:id="rId11" imgW="888840" imgH="203040" progId="Equation.3">
                  <p:embed/>
                </p:oleObj>
              </mc:Choice>
              <mc:Fallback>
                <p:oleObj name="Equazione" r:id="rId11" imgW="88884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5001994"/>
                        <a:ext cx="2295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5486400" y="5763994"/>
          <a:ext cx="525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9" name="Equazione" r:id="rId13" imgW="203040" imgH="203040" progId="Equation.3">
                  <p:embed/>
                </p:oleObj>
              </mc:Choice>
              <mc:Fallback>
                <p:oleObj name="Equazione" r:id="rId13" imgW="2030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63994"/>
                        <a:ext cx="525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tangolo arrotondato 31"/>
          <p:cNvSpPr/>
          <p:nvPr/>
        </p:nvSpPr>
        <p:spPr>
          <a:xfrm>
            <a:off x="8001000" y="5154394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6172200" y="5906869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10 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21608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"/>
            <a:ext cx="3657600" cy="67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7086600" y="5830669"/>
          <a:ext cx="493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0" name="Equazione" r:id="rId16" imgW="190440" imgH="203040" progId="Equation.3">
                  <p:embed/>
                </p:oleObj>
              </mc:Choice>
              <mc:Fallback>
                <p:oleObj name="Equazione" r:id="rId16" imgW="19044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830669"/>
                        <a:ext cx="4937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4038600" y="4916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Spessore cartoccio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886200" y="5754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Spessore canale assiale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543800" y="5754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Altezza canale radiale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4800" y="990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Larghezza del canale assiale di raffreddamento in funzione dell’altezza di avvolgimento: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57200" y="1752600"/>
          <a:ext cx="7848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626"/>
                <a:gridCol w="2784987"/>
                <a:gridCol w="278498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Altezza</a:t>
                      </a:r>
                      <a:r>
                        <a:rPr lang="it-IT" baseline="0" dirty="0" smtClean="0"/>
                        <a:t> dell’avvolgimento, </a:t>
                      </a:r>
                      <a:r>
                        <a:rPr lang="it-IT" dirty="0" smtClean="0"/>
                        <a:t>h</a:t>
                      </a:r>
                      <a:r>
                        <a:rPr lang="it-IT" baseline="0" dirty="0" smtClean="0"/>
                        <a:t> (mm)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Larghezza canale di raffreddamento, </a:t>
                      </a:r>
                      <a:r>
                        <a:rPr lang="it-IT" dirty="0" err="1" smtClean="0"/>
                        <a:t>a</a:t>
                      </a:r>
                      <a:r>
                        <a:rPr lang="it-IT" baseline="-25000" dirty="0" err="1" smtClean="0"/>
                        <a:t>ca</a:t>
                      </a:r>
                      <a:r>
                        <a:rPr lang="it-IT" baseline="-25000" dirty="0" smtClean="0"/>
                        <a:t> </a:t>
                      </a:r>
                      <a:r>
                        <a:rPr lang="it-IT" dirty="0" smtClean="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Altezza canale radiale di raffreddamento, </a:t>
                      </a:r>
                      <a:r>
                        <a:rPr lang="it-IT" dirty="0" err="1" smtClean="0"/>
                        <a:t>b</a:t>
                      </a:r>
                      <a:r>
                        <a:rPr lang="it-IT" baseline="-25000" dirty="0" err="1" smtClean="0"/>
                        <a:t>cr</a:t>
                      </a:r>
                      <a:r>
                        <a:rPr lang="it-IT" baseline="-25000" dirty="0" smtClean="0"/>
                        <a:t> </a:t>
                      </a:r>
                      <a:r>
                        <a:rPr lang="it-IT" dirty="0" smtClean="0"/>
                        <a:t>(mm)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 300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300 </a:t>
                      </a:r>
                      <a:r>
                        <a:rPr lang="it-IT" dirty="0" smtClean="0">
                          <a:sym typeface="Symbol"/>
                        </a:rPr>
                        <a:t> 350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340 </a:t>
                      </a:r>
                      <a:r>
                        <a:rPr lang="it-IT" dirty="0" smtClean="0">
                          <a:sym typeface="Symbol"/>
                        </a:rPr>
                        <a:t> 400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400 </a:t>
                      </a:r>
                      <a:r>
                        <a:rPr lang="it-IT" dirty="0" smtClean="0">
                          <a:sym typeface="Symbol"/>
                        </a:rPr>
                        <a:t> 450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450 </a:t>
                      </a:r>
                      <a:r>
                        <a:rPr lang="it-IT" dirty="0" smtClean="0">
                          <a:sym typeface="Symbol"/>
                        </a:rPr>
                        <a:t> 500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500 </a:t>
                      </a:r>
                      <a:r>
                        <a:rPr lang="it-IT" dirty="0" smtClean="0">
                          <a:sym typeface="Symbol"/>
                        </a:rPr>
                        <a:t> 600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581400" y="3048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10 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248400" y="1371600"/>
          <a:ext cx="16414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9" name="Equazione" r:id="rId3" imgW="596880" imgH="203040" progId="Equation.3">
                  <p:embed/>
                </p:oleObj>
              </mc:Choice>
              <mc:Fallback>
                <p:oleObj name="Equazione" r:id="rId3" imgW="5968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71600"/>
                        <a:ext cx="16414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248400" y="14478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43400" y="5334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Ogni spira è composta da N</a:t>
            </a:r>
            <a:r>
              <a:rPr lang="it-IT" sz="1600" baseline="-25000" dirty="0" smtClean="0"/>
              <a:t>cs</a:t>
            </a:r>
            <a:r>
              <a:rPr lang="it-IT" sz="1600" dirty="0" smtClean="0"/>
              <a:t> conduttori in //,  organizzati in </a:t>
            </a:r>
            <a:r>
              <a:rPr lang="it-IT" sz="1600" i="1" dirty="0"/>
              <a:t>n</a:t>
            </a:r>
            <a:r>
              <a:rPr lang="it-IT" sz="1600" dirty="0" smtClean="0"/>
              <a:t> </a:t>
            </a:r>
            <a:r>
              <a:rPr lang="it-IT" sz="1600" dirty="0" smtClean="0"/>
              <a:t>strati affiancati, ciascuno composto da </a:t>
            </a:r>
            <a:r>
              <a:rPr lang="it-IT" sz="1600" i="1" dirty="0" smtClean="0"/>
              <a:t>m</a:t>
            </a:r>
            <a:r>
              <a:rPr lang="it-IT" sz="1600" dirty="0" smtClean="0"/>
              <a:t> conduttori sovrapposti (</a:t>
            </a:r>
            <a:r>
              <a:rPr lang="it-IT" sz="1600" u="sng" dirty="0" smtClean="0"/>
              <a:t>normalmente m=1 o m=2</a:t>
            </a:r>
            <a:r>
              <a:rPr lang="it-IT" sz="1600" dirty="0" smtClean="0"/>
              <a:t>). Deve quindi essere:</a:t>
            </a:r>
            <a:endParaRPr lang="it-IT" sz="1600" dirty="0"/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4451350" y="2286000"/>
          <a:ext cx="4095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0" name="Equazione" r:id="rId5" imgW="1790640" imgH="253800" progId="Equation.3">
                  <p:embed/>
                </p:oleObj>
              </mc:Choice>
              <mc:Fallback>
                <p:oleObj name="Equazione" r:id="rId5" imgW="17906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286000"/>
                        <a:ext cx="40957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4191000" y="2362200"/>
            <a:ext cx="472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419600" y="2971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(v. slide successiva)</a:t>
            </a:r>
            <a:endParaRPr lang="it-IT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989638" y="3429000"/>
          <a:ext cx="1571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1" name="Equazione" r:id="rId7" imgW="571320" imgH="228600" progId="Equation.3">
                  <p:embed/>
                </p:oleObj>
              </mc:Choice>
              <mc:Fallback>
                <p:oleObj name="Equazione" r:id="rId7" imgW="5713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3429000"/>
                        <a:ext cx="1571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5808662" y="35052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824412" y="4140200"/>
          <a:ext cx="3597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2" name="Equazione" r:id="rId9" imgW="1307880" imgH="203040" progId="Equation.3">
                  <p:embed/>
                </p:oleObj>
              </mc:Choice>
              <mc:Fallback>
                <p:oleObj name="Equazione" r:id="rId9" imgW="1307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2" y="4140200"/>
                        <a:ext cx="35972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181600" y="4648200"/>
          <a:ext cx="237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3" name="Equazione" r:id="rId11" imgW="863280" imgH="203040" progId="Equation.3">
                  <p:embed/>
                </p:oleObj>
              </mc:Choice>
              <mc:Fallback>
                <p:oleObj name="Equazione" r:id="rId11" imgW="863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2374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4459287" y="4191000"/>
            <a:ext cx="4343400" cy="10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4343400" y="5278437"/>
          <a:ext cx="622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4" name="Equazione" r:id="rId13" imgW="241200" imgH="203040" progId="Equation.3">
                  <p:embed/>
                </p:oleObj>
              </mc:Choice>
              <mc:Fallback>
                <p:oleObj name="Equazione" r:id="rId13" imgW="2412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78437"/>
                        <a:ext cx="6223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1" name="Object 14"/>
          <p:cNvGraphicFramePr>
            <a:graphicFrameLocks noChangeAspect="1"/>
          </p:cNvGraphicFramePr>
          <p:nvPr/>
        </p:nvGraphicFramePr>
        <p:xfrm>
          <a:off x="5029200" y="5278437"/>
          <a:ext cx="525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5" name="Equazione" r:id="rId15" imgW="203040" imgH="203040" progId="Equation.3">
                  <p:embed/>
                </p:oleObj>
              </mc:Choice>
              <mc:Fallback>
                <p:oleObj name="Equazione" r:id="rId15" imgW="2030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78437"/>
                        <a:ext cx="525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2" name="Object 14"/>
          <p:cNvGraphicFramePr>
            <a:graphicFrameLocks noChangeAspect="1"/>
          </p:cNvGraphicFramePr>
          <p:nvPr/>
        </p:nvGraphicFramePr>
        <p:xfrm>
          <a:off x="5715000" y="5354637"/>
          <a:ext cx="493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6" name="Equazione" r:id="rId17" imgW="190440" imgH="203040" progId="Equation.3">
                  <p:embed/>
                </p:oleObj>
              </mc:Choice>
              <mc:Fallback>
                <p:oleObj name="Equazione" r:id="rId17" imgW="19044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54637"/>
                        <a:ext cx="4937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/>
          <p:cNvSpPr/>
          <p:nvPr/>
        </p:nvSpPr>
        <p:spPr>
          <a:xfrm>
            <a:off x="6324600" y="5430837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come per elica semplice</a:t>
            </a:r>
            <a:endParaRPr lang="it-IT" dirty="0"/>
          </a:p>
        </p:txBody>
      </p:sp>
      <p:graphicFrame>
        <p:nvGraphicFramePr>
          <p:cNvPr id="223244" name="Object 12"/>
          <p:cNvGraphicFramePr>
            <a:graphicFrameLocks noChangeAspect="1"/>
          </p:cNvGraphicFramePr>
          <p:nvPr/>
        </p:nvGraphicFramePr>
        <p:xfrm>
          <a:off x="3962400" y="6172200"/>
          <a:ext cx="11858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7" name="Equazione" r:id="rId19" imgW="533160" imgH="228600" progId="Equation.3">
                  <p:embed/>
                </p:oleObj>
              </mc:Choice>
              <mc:Fallback>
                <p:oleObj name="Equazione" r:id="rId19" imgW="5331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172200"/>
                        <a:ext cx="11858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21"/>
          <p:cNvSpPr/>
          <p:nvPr/>
        </p:nvSpPr>
        <p:spPr>
          <a:xfrm>
            <a:off x="5334000" y="6096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Ipotesi di singola trasposizione, con ingombro assiale pari a una spira.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886200" y="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Caso di avvolgimento a elica doppia</a:t>
            </a:r>
            <a:endParaRPr lang="it-IT" sz="2000" b="1" i="1" dirty="0"/>
          </a:p>
        </p:txBody>
      </p:sp>
      <p:pic>
        <p:nvPicPr>
          <p:cNvPr id="223245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4401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886244" cy="42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5302250" cy="53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e 8"/>
          <p:cNvSpPr/>
          <p:nvPr/>
        </p:nvSpPr>
        <p:spPr>
          <a:xfrm>
            <a:off x="6172200" y="33528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Ipotizzeremo che sia necessaria solo una trasposizione (N</a:t>
            </a:r>
            <a:r>
              <a:rPr lang="it-IT" baseline="-25000" dirty="0" smtClean="0"/>
              <a:t>trasp</a:t>
            </a:r>
            <a:r>
              <a:rPr lang="it-IT" dirty="0" smtClean="0"/>
              <a:t>=1), che occupa uno spazio assiale pari ad una spira.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6260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Per realizzare l’avvolgimento a doppia elica serve che il numero di spire N</a:t>
            </a:r>
            <a:r>
              <a:rPr lang="it-IT" u="sng" baseline="-25000" dirty="0" smtClean="0"/>
              <a:t>1</a:t>
            </a:r>
            <a:r>
              <a:rPr lang="it-IT" u="sng" dirty="0" smtClean="0"/>
              <a:t> sia pari. </a:t>
            </a:r>
            <a:endParaRPr lang="it-IT" u="sn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6200" y="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Caso di avvolgimento a strati</a:t>
            </a:r>
            <a:endParaRPr lang="it-IT" sz="20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672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numero di spire per strato, cioè</a:t>
            </a:r>
          </a:p>
        </p:txBody>
      </p:sp>
      <p:graphicFrame>
        <p:nvGraphicFramePr>
          <p:cNvPr id="2211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49734"/>
              </p:ext>
            </p:extLst>
          </p:nvPr>
        </p:nvGraphicFramePr>
        <p:xfrm>
          <a:off x="7531100" y="393700"/>
          <a:ext cx="760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6" name="Equation" r:id="rId3" imgW="368280" imgH="190440" progId="Equation.3">
                  <p:embed/>
                </p:oleObj>
              </mc:Choice>
              <mc:Fallback>
                <p:oleObj name="Equation" r:id="rId3" imgW="36828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393700"/>
                        <a:ext cx="760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67200" y="762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dev’essere un numero intero, quindi il numero di strati </a:t>
            </a:r>
            <a:r>
              <a:rPr lang="it-IT" i="1" dirty="0" smtClean="0"/>
              <a:t>m</a:t>
            </a:r>
            <a:r>
              <a:rPr lang="it-IT" dirty="0" smtClean="0"/>
              <a:t> </a:t>
            </a:r>
            <a:r>
              <a:rPr lang="it-IT" dirty="0" smtClean="0"/>
              <a:t>deve essere scelto tra i divisori di N</a:t>
            </a:r>
            <a:r>
              <a:rPr lang="it-IT" baseline="-25000" dirty="0" smtClean="0"/>
              <a:t>1</a:t>
            </a:r>
            <a:r>
              <a:rPr lang="it-IT" dirty="0" smtClean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67200" y="137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canale radiale va posto a circa un terzo del numero di strati a partire dalla colonna.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77243"/>
              </p:ext>
            </p:extLst>
          </p:nvPr>
        </p:nvGraphicFramePr>
        <p:xfrm>
          <a:off x="5345113" y="1997075"/>
          <a:ext cx="2409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7" name="Equation" r:id="rId5" imgW="1054080" imgH="393480" progId="Equation.3">
                  <p:embed/>
                </p:oleObj>
              </mc:Choice>
              <mc:Fallback>
                <p:oleObj name="Equation" r:id="rId5" imgW="1054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1997075"/>
                        <a:ext cx="24098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5257800" y="1981200"/>
            <a:ext cx="2590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15170"/>
              </p:ext>
            </p:extLst>
          </p:nvPr>
        </p:nvGraphicFramePr>
        <p:xfrm>
          <a:off x="4865688" y="3116263"/>
          <a:ext cx="33686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8" name="Equation" r:id="rId7" imgW="1473120" imgH="228600" progId="Equation.3">
                  <p:embed/>
                </p:oleObj>
              </mc:Choice>
              <mc:Fallback>
                <p:oleObj name="Equation" r:id="rId7" imgW="1473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116263"/>
                        <a:ext cx="33686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4800600" y="3122612"/>
            <a:ext cx="3505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383213" y="3733800"/>
          <a:ext cx="2479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9" name="Equazione" r:id="rId9" imgW="901440" imgH="203040" progId="Equation.3">
                  <p:embed/>
                </p:oleObj>
              </mc:Choice>
              <mc:Fallback>
                <p:oleObj name="Equazione" r:id="rId9" imgW="9014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3733800"/>
                        <a:ext cx="2479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5181600" y="4241800"/>
          <a:ext cx="237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0" name="Equazione" r:id="rId11" imgW="863280" imgH="203040" progId="Equation.3">
                  <p:embed/>
                </p:oleObj>
              </mc:Choice>
              <mc:Fallback>
                <p:oleObj name="Equazione" r:id="rId11" imgW="863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41800"/>
                        <a:ext cx="2374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/>
          <p:cNvSpPr/>
          <p:nvPr/>
        </p:nvSpPr>
        <p:spPr>
          <a:xfrm>
            <a:off x="4459287" y="3784600"/>
            <a:ext cx="4343400" cy="10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119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163" y="0"/>
            <a:ext cx="4313237" cy="687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1195" name="Object 11"/>
          <p:cNvGraphicFramePr>
            <a:graphicFrameLocks noChangeAspect="1"/>
          </p:cNvGraphicFramePr>
          <p:nvPr/>
        </p:nvGraphicFramePr>
        <p:xfrm>
          <a:off x="4267200" y="4962525"/>
          <a:ext cx="622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1" name="Equazione" r:id="rId14" imgW="241200" imgH="203040" progId="Equation.3">
                  <p:embed/>
                </p:oleObj>
              </mc:Choice>
              <mc:Fallback>
                <p:oleObj name="Equazione" r:id="rId14" imgW="2412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62525"/>
                        <a:ext cx="6223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6" name="Object 14"/>
          <p:cNvGraphicFramePr>
            <a:graphicFrameLocks noChangeAspect="1"/>
          </p:cNvGraphicFramePr>
          <p:nvPr/>
        </p:nvGraphicFramePr>
        <p:xfrm>
          <a:off x="4953000" y="4962525"/>
          <a:ext cx="525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2" name="Equazione" r:id="rId16" imgW="203040" imgH="203040" progId="Equation.3">
                  <p:embed/>
                </p:oleObj>
              </mc:Choice>
              <mc:Fallback>
                <p:oleObj name="Equazione" r:id="rId16" imgW="2030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2525"/>
                        <a:ext cx="525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562600" y="510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per avvolgimento ad elica</a:t>
            </a:r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486400" y="5791200"/>
          <a:ext cx="19383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3" name="Equazione" r:id="rId18" imgW="749160" imgH="203040" progId="Equation.3">
                  <p:embed/>
                </p:oleObj>
              </mc:Choice>
              <mc:Fallback>
                <p:oleObj name="Equazione" r:id="rId18" imgW="74916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91200"/>
                        <a:ext cx="19383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arrotondato 22"/>
          <p:cNvSpPr/>
          <p:nvPr/>
        </p:nvSpPr>
        <p:spPr>
          <a:xfrm>
            <a:off x="7543800" y="5943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1652949" y="80588"/>
            <a:ext cx="448966" cy="15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755345" y="-76200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m</a:t>
            </a:r>
            <a:endParaRPr lang="it-IT" sz="1600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3124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DELL’AVVOLGIMENTO AT</a:t>
            </a:r>
            <a:endParaRPr lang="it-IT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1823"/>
            <a:ext cx="5872636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7239000" y="530423"/>
            <a:ext cx="124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DaTask</a:t>
            </a:r>
            <a:r>
              <a:rPr lang="it-IT" sz="1200" dirty="0" smtClean="0"/>
              <a:t>  </a:t>
            </a:r>
            <a:r>
              <a:rPr lang="it-IT" sz="1200" dirty="0" err="1" smtClean="0"/>
              <a:t>IND_COL</a:t>
            </a:r>
            <a:endParaRPr lang="it-IT" sz="12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1447800"/>
          <a:ext cx="1217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3" name="Equazione" r:id="rId4" imgW="927000" imgH="406080" progId="Equation.3">
                  <p:embed/>
                </p:oleObj>
              </mc:Choice>
              <mc:Fallback>
                <p:oleObj name="Equazione" r:id="rId4" imgW="92700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12176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1 7"/>
          <p:cNvCxnSpPr/>
          <p:nvPr/>
        </p:nvCxnSpPr>
        <p:spPr>
          <a:xfrm flipV="1">
            <a:off x="1219200" y="1292423"/>
            <a:ext cx="1828800" cy="3839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arrotondato 8"/>
          <p:cNvSpPr/>
          <p:nvPr/>
        </p:nvSpPr>
        <p:spPr>
          <a:xfrm>
            <a:off x="1524000" y="2511623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6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0" y="2209800"/>
          <a:ext cx="15192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4" name="Equazione" r:id="rId6" imgW="914400" imgH="253800" progId="Equation.3">
                  <p:embed/>
                </p:oleObj>
              </mc:Choice>
              <mc:Fallback>
                <p:oleObj name="Equazione" r:id="rId6" imgW="9144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15192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1 10"/>
          <p:cNvCxnSpPr/>
          <p:nvPr/>
        </p:nvCxnSpPr>
        <p:spPr>
          <a:xfrm flipV="1">
            <a:off x="1524000" y="1978223"/>
            <a:ext cx="1524000" cy="2315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5562600" y="2283023"/>
            <a:ext cx="7620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11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553200" y="2892623"/>
            <a:ext cx="685800" cy="2286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9</a:t>
            </a:r>
            <a:endParaRPr lang="it-IT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632575" y="3426023"/>
          <a:ext cx="23225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5" name="Equazione" r:id="rId8" imgW="1396800" imgH="253800" progId="Equation.3">
                  <p:embed/>
                </p:oleObj>
              </mc:Choice>
              <mc:Fallback>
                <p:oleObj name="Equazione" r:id="rId8" imgW="139680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3426023"/>
                        <a:ext cx="23225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1 15"/>
          <p:cNvCxnSpPr/>
          <p:nvPr/>
        </p:nvCxnSpPr>
        <p:spPr>
          <a:xfrm>
            <a:off x="5334000" y="3654623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934200" y="4111823"/>
          <a:ext cx="14351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6" name="Equazione" r:id="rId10" imgW="863280" imgH="228600" progId="Equation.3">
                  <p:embed/>
                </p:oleObj>
              </mc:Choice>
              <mc:Fallback>
                <p:oleObj name="Equazione" r:id="rId10" imgW="863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11823"/>
                        <a:ext cx="14351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1 17"/>
          <p:cNvCxnSpPr/>
          <p:nvPr/>
        </p:nvCxnSpPr>
        <p:spPr>
          <a:xfrm>
            <a:off x="5257800" y="4264223"/>
            <a:ext cx="152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856413" y="4570611"/>
          <a:ext cx="13716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7" name="Equazione" r:id="rId12" imgW="825480" imgH="228600" progId="Equation.3">
                  <p:embed/>
                </p:oleObj>
              </mc:Choice>
              <mc:Fallback>
                <p:oleObj name="Equazione" r:id="rId12" imgW="8254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4570611"/>
                        <a:ext cx="13716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1 19"/>
          <p:cNvCxnSpPr/>
          <p:nvPr/>
        </p:nvCxnSpPr>
        <p:spPr>
          <a:xfrm>
            <a:off x="5257800" y="4721423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514600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aphicFrame>
        <p:nvGraphicFramePr>
          <p:cNvPr id="225289" name="Object 3"/>
          <p:cNvGraphicFramePr>
            <a:graphicFrameLocks noChangeAspect="1"/>
          </p:cNvGraphicFramePr>
          <p:nvPr/>
        </p:nvGraphicFramePr>
        <p:xfrm>
          <a:off x="7467600" y="987623"/>
          <a:ext cx="150706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8" name="Equazione" r:id="rId14" imgW="1002960" imgH="406080" progId="Equation.3">
                  <p:embed/>
                </p:oleObj>
              </mc:Choice>
              <mc:Fallback>
                <p:oleObj name="Equazione" r:id="rId14" imgW="100296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87623"/>
                        <a:ext cx="150706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1 26"/>
          <p:cNvCxnSpPr/>
          <p:nvPr/>
        </p:nvCxnSpPr>
        <p:spPr>
          <a:xfrm>
            <a:off x="5638800" y="1292423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294562" y="1597223"/>
          <a:ext cx="18494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9" name="Equazione" r:id="rId16" imgW="1231560" imgH="228600" progId="Equation.3">
                  <p:embed/>
                </p:oleObj>
              </mc:Choice>
              <mc:Fallback>
                <p:oleObj name="Equazione" r:id="rId16" imgW="12315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2" y="1597223"/>
                        <a:ext cx="18494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ttore 1 28"/>
          <p:cNvCxnSpPr/>
          <p:nvPr/>
        </p:nvCxnSpPr>
        <p:spPr>
          <a:xfrm>
            <a:off x="6781800" y="1749623"/>
            <a:ext cx="533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886200" y="228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11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" y="609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Scelta di tipo di conduttore e di avvolgimento.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00400" y="11430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PIATTINA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00400" y="1600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FILO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4572000" y="10668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572000" y="16002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867400" y="11430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AVVOLGIMENTO A DISCHI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867400" y="1676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AVVOLGIMENTO A BOBINE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981200" y="10668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981200" y="16002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57200" y="1143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c2</a:t>
            </a:r>
            <a:r>
              <a:rPr lang="it-IT" dirty="0" smtClean="0"/>
              <a:t> &gt; 4 mm</a:t>
            </a:r>
            <a:r>
              <a:rPr lang="it-IT" baseline="30000" dirty="0" smtClean="0"/>
              <a:t>2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57200" y="1676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c2</a:t>
            </a:r>
            <a:r>
              <a:rPr lang="it-IT" dirty="0" smtClean="0"/>
              <a:t> &lt; 4 mm</a:t>
            </a:r>
            <a:r>
              <a:rPr lang="it-IT" baseline="30000" dirty="0" smtClean="0"/>
              <a:t>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53000" y="381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Caso di avvolgimento a dischi</a:t>
            </a:r>
            <a:endParaRPr lang="it-IT" sz="2000" b="1" i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82812"/>
              </p:ext>
            </p:extLst>
          </p:nvPr>
        </p:nvGraphicFramePr>
        <p:xfrm>
          <a:off x="6270625" y="2830513"/>
          <a:ext cx="20526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8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2830513"/>
                        <a:ext cx="20526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867400" y="2819400"/>
            <a:ext cx="2819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6197"/>
              </p:ext>
            </p:extLst>
          </p:nvPr>
        </p:nvGraphicFramePr>
        <p:xfrm>
          <a:off x="7645400" y="1917700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Equation" r:id="rId5" imgW="380880" imgH="190440" progId="Equation.3">
                  <p:embed/>
                </p:oleObj>
              </mc:Choice>
              <mc:Fallback>
                <p:oleObj name="Equation" r:id="rId5" imgW="38088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1917700"/>
                        <a:ext cx="766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6705600" y="3733800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6553200" y="4419600"/>
          <a:ext cx="525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0" name="Equazione" r:id="rId7" imgW="203040" imgH="203040" progId="Equation.3">
                  <p:embed/>
                </p:oleObj>
              </mc:Choice>
              <mc:Fallback>
                <p:oleObj name="Equazione" r:id="rId7" imgW="2030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525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239000" y="4495800"/>
          <a:ext cx="493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1" name="Equazione" r:id="rId9" imgW="190440" imgH="203040" progId="Equation.3">
                  <p:embed/>
                </p:oleObj>
              </mc:Choice>
              <mc:Fallback>
                <p:oleObj name="Equazione" r:id="rId9" imgW="1904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495800"/>
                        <a:ext cx="4937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17"/>
          <p:cNvSpPr/>
          <p:nvPr/>
        </p:nvSpPr>
        <p:spPr>
          <a:xfrm>
            <a:off x="5562600" y="1905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numero di dischi è: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5562600" y="2286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Quindi </a:t>
            </a:r>
            <a:r>
              <a:rPr lang="it-IT" i="1" dirty="0" smtClean="0"/>
              <a:t>m</a:t>
            </a:r>
            <a:r>
              <a:rPr lang="it-IT" dirty="0" smtClean="0"/>
              <a:t> </a:t>
            </a:r>
            <a:r>
              <a:rPr lang="it-IT" dirty="0" smtClean="0"/>
              <a:t>va preso tra i divisori di N</a:t>
            </a:r>
            <a:r>
              <a:rPr lang="it-IT" baseline="-25000" dirty="0" smtClean="0"/>
              <a:t>2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37671"/>
              </p:ext>
            </p:extLst>
          </p:nvPr>
        </p:nvGraphicFramePr>
        <p:xfrm>
          <a:off x="6804025" y="3817938"/>
          <a:ext cx="987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817938"/>
                        <a:ext cx="9874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22"/>
          <p:cNvSpPr/>
          <p:nvPr/>
        </p:nvSpPr>
        <p:spPr>
          <a:xfrm>
            <a:off x="5334000" y="51816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Come per avvolgimenti ad elica in BT.</a:t>
            </a:r>
            <a:endParaRPr lang="it-IT" dirty="0"/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5557838" y="4419600"/>
          <a:ext cx="688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" name="Equazione" r:id="rId13" imgW="266400" imgH="203040" progId="Equation.3">
                  <p:embed/>
                </p:oleObj>
              </mc:Choice>
              <mc:Fallback>
                <p:oleObj name="Equazione" r:id="rId13" imgW="2664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4419600"/>
                        <a:ext cx="688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4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0"/>
            <a:ext cx="503587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 flipH="1" flipV="1">
            <a:off x="2819400" y="1066800"/>
            <a:ext cx="448966" cy="15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921796" y="940001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m</a:t>
            </a:r>
            <a:endParaRPr lang="it-IT" sz="1600" i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238"/>
            <a:ext cx="4953000" cy="68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29200" y="1332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Caso di avvolgimento a bobine</a:t>
            </a:r>
            <a:endParaRPr lang="it-IT" sz="20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53000" y="762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Ogni semibobina bobina consta di </a:t>
            </a:r>
            <a:r>
              <a:rPr lang="it-IT" i="1" dirty="0" smtClean="0"/>
              <a:t>n</a:t>
            </a:r>
            <a:r>
              <a:rPr lang="it-IT" dirty="0" smtClean="0"/>
              <a:t> strati e di </a:t>
            </a:r>
            <a:r>
              <a:rPr lang="it-IT" i="1" dirty="0" smtClean="0"/>
              <a:t>m</a:t>
            </a:r>
            <a:r>
              <a:rPr lang="it-IT" dirty="0" smtClean="0"/>
              <a:t> conduttori sovrapposti per strato.</a:t>
            </a:r>
          </a:p>
          <a:p>
            <a:r>
              <a:rPr lang="it-IT" dirty="0" smtClean="0"/>
              <a:t>La tensione sulla singola bobina deve essere circa uguale a 1000 V, cioè:</a:t>
            </a:r>
            <a:endParaRPr lang="it-IT" dirty="0"/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6013450" y="2065338"/>
          <a:ext cx="1655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9" name="Equazione" r:id="rId4" imgW="1002960" imgH="228600" progId="Equation.3">
                  <p:embed/>
                </p:oleObj>
              </mc:Choice>
              <mc:Fallback>
                <p:oleObj name="Equazione" r:id="rId4" imgW="10029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065338"/>
                        <a:ext cx="16557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953000" y="251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numero di bobine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bob</a:t>
            </a:r>
            <a:r>
              <a:rPr lang="it-IT" dirty="0" smtClean="0"/>
              <a:t> è dato da:</a:t>
            </a:r>
            <a:endParaRPr lang="it-IT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142037" y="2895600"/>
          <a:ext cx="11731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0" name="Equazione" r:id="rId6" imgW="711000" imgH="368280" progId="Equation.3">
                  <p:embed/>
                </p:oleObj>
              </mc:Choice>
              <mc:Fallback>
                <p:oleObj name="Equazione" r:id="rId6" imgW="71100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7" y="2895600"/>
                        <a:ext cx="11731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953000" y="3581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il prodotto 2</a:t>
            </a:r>
            <a:r>
              <a:rPr lang="it-IT" i="1" dirty="0" smtClean="0"/>
              <a:t>mn</a:t>
            </a:r>
            <a:r>
              <a:rPr lang="it-IT" dirty="0" smtClean="0"/>
              <a:t> (cioè il numero di spire per bobina) va scelto in modo da soddisfare (1) e in modo che (2) sia un numero intero.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7848600" y="21336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(1)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848600" y="31242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029200" y="21336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953000" y="4923472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Inoltre è preferibile che </a:t>
            </a:r>
            <a:r>
              <a:rPr lang="it-IT" i="1" dirty="0" smtClean="0"/>
              <a:t>n</a:t>
            </a:r>
            <a:r>
              <a:rPr lang="it-IT" dirty="0" smtClean="0"/>
              <a:t> sia dispari, per consentire ingresso e uscita su lati opposti.</a:t>
            </a:r>
            <a:endParaRPr lang="it-IT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572000"/>
            <a:ext cx="1866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Spessori per i cartoncini di isolamento inter-strato e per gli spaziatori tra semibobine possono essere:</a:t>
            </a:r>
            <a:endParaRPr lang="it-IT" dirty="0"/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1219200" y="1447800"/>
          <a:ext cx="2209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7" name="Equazione" r:id="rId3" imgW="1066680" imgH="203040" progId="Equation.3">
                  <p:embed/>
                </p:oleObj>
              </mc:Choice>
              <mc:Fallback>
                <p:oleObj name="Equazione" r:id="rId3" imgW="1066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2209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178425" y="1447800"/>
          <a:ext cx="1604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8" name="Equazione" r:id="rId5" imgW="774360" imgH="203040" progId="Equation.3">
                  <p:embed/>
                </p:oleObj>
              </mc:Choice>
              <mc:Fallback>
                <p:oleObj name="Equazione" r:id="rId5" imgW="774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447800"/>
                        <a:ext cx="16049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743200" y="381000"/>
          <a:ext cx="1735871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9" name="Equazione" r:id="rId7" imgW="838080" imgH="203040" progId="Equation.3">
                  <p:embed/>
                </p:oleObj>
              </mc:Choice>
              <mc:Fallback>
                <p:oleObj name="Equazione" r:id="rId7" imgW="8380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"/>
                        <a:ext cx="1735871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4724400" y="4572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canali radiali tra bobine possono essere un po’ più stretti che nella BT: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315200" y="16002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1981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Normalmente sia le bobine sia le semibobine sono nastrate (specie per ragioni meccaniche), ad esempio con nastro in cotone. Detti </a:t>
            </a:r>
            <a:r>
              <a:rPr lang="it-IT" dirty="0" err="1" smtClean="0"/>
              <a:t>b</a:t>
            </a:r>
            <a:r>
              <a:rPr lang="it-IT" baseline="-25000" dirty="0" err="1" smtClean="0"/>
              <a:t>nbob</a:t>
            </a:r>
            <a:r>
              <a:rPr lang="it-IT" dirty="0" smtClean="0"/>
              <a:t> e </a:t>
            </a:r>
            <a:r>
              <a:rPr lang="it-IT" dirty="0" err="1" smtClean="0"/>
              <a:t>b</a:t>
            </a:r>
            <a:r>
              <a:rPr lang="it-IT" baseline="-25000" dirty="0" err="1" smtClean="0"/>
              <a:t>nsem</a:t>
            </a:r>
            <a:r>
              <a:rPr lang="it-IT" baseline="-25000" dirty="0" smtClean="0"/>
              <a:t> </a:t>
            </a:r>
            <a:r>
              <a:rPr lang="it-IT" dirty="0" smtClean="0"/>
              <a:t>i </a:t>
            </a:r>
            <a:r>
              <a:rPr lang="it-IT" dirty="0" err="1" smtClean="0"/>
              <a:t>bispessori</a:t>
            </a:r>
            <a:r>
              <a:rPr lang="it-IT" dirty="0" smtClean="0"/>
              <a:t> di nastro per bobina e semi-bobina, si può assumere:</a:t>
            </a:r>
            <a:endParaRPr lang="it-IT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590800" y="2895600"/>
          <a:ext cx="26050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0" name="Equazione" r:id="rId9" imgW="1257120" imgH="203040" progId="Equation.3">
                  <p:embed/>
                </p:oleObj>
              </mc:Choice>
              <mc:Fallback>
                <p:oleObj name="Equazione" r:id="rId9" imgW="12571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26050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5638800" y="30480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3429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filo per l’avvolgimento di AT non è smaltato ma è isolato con carta (più nastrature). Il </a:t>
            </a:r>
            <a:r>
              <a:rPr lang="it-IT" dirty="0" err="1" smtClean="0"/>
              <a:t>bispessore</a:t>
            </a:r>
            <a:r>
              <a:rPr lang="it-IT" dirty="0" smtClean="0"/>
              <a:t> di isolamento si può ricavare dalla seguente tabella.</a:t>
            </a:r>
            <a:endParaRPr lang="it-IT" dirty="0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219200" y="42672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Tensione nominale</a:t>
                      </a:r>
                      <a:r>
                        <a:rPr lang="it-IT" baseline="0" dirty="0" smtClean="0"/>
                        <a:t> lato AT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Bispessore</a:t>
                      </a:r>
                      <a:r>
                        <a:rPr lang="it-IT" baseline="0" dirty="0" smtClean="0"/>
                        <a:t> di isolamento filo (nastrature di carta)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 </a:t>
                      </a:r>
                      <a:r>
                        <a:rPr lang="it-IT" dirty="0" err="1" smtClean="0"/>
                        <a:t>kV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0.3 mm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 </a:t>
                      </a:r>
                      <a:r>
                        <a:rPr lang="it-IT" dirty="0" err="1" smtClean="0"/>
                        <a:t>kV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0.35 mm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 </a:t>
                      </a:r>
                      <a:r>
                        <a:rPr lang="it-IT" dirty="0" err="1" smtClean="0"/>
                        <a:t>kV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0.4 mm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tangolo 19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Quindi nella </a:t>
            </a:r>
            <a:r>
              <a:rPr lang="it-IT" dirty="0" err="1" smtClean="0"/>
              <a:t>tablella</a:t>
            </a:r>
            <a:r>
              <a:rPr lang="it-IT" dirty="0" smtClean="0"/>
              <a:t> di RIF 9 (fili normalizzati), al </a:t>
            </a:r>
            <a:r>
              <a:rPr lang="it-IT" dirty="0" err="1" smtClean="0"/>
              <a:t>bispessore</a:t>
            </a:r>
            <a:r>
              <a:rPr lang="it-IT" dirty="0" smtClean="0"/>
              <a:t> in smalto va sostituito il </a:t>
            </a:r>
            <a:r>
              <a:rPr lang="it-IT" dirty="0" err="1" smtClean="0"/>
              <a:t>bispessore</a:t>
            </a:r>
            <a:r>
              <a:rPr lang="it-IT" dirty="0" smtClean="0"/>
              <a:t> in carta secondo la tabella sopra.</a:t>
            </a:r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7620000" y="4495800"/>
            <a:ext cx="762000" cy="304800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RIF 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150" y="234950"/>
            <a:ext cx="8521700" cy="63881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it-IT" sz="2800" b="1" dirty="0">
                <a:latin typeface="Symbol" pitchFamily="18" charset="2"/>
              </a:rPr>
              <a:t></a:t>
            </a:r>
            <a:r>
              <a:rPr lang="it-IT" sz="2800" b="1" baseline="-25000" dirty="0"/>
              <a:t>r</a:t>
            </a:r>
            <a:r>
              <a:rPr lang="it-IT" sz="2800" b="1" dirty="0"/>
              <a:t> = peso specifico del materiale conduttore;</a:t>
            </a:r>
          </a:p>
          <a:p>
            <a:pPr>
              <a:buFont typeface="Monotype Sorts" pitchFamily="2" charset="2"/>
              <a:buNone/>
            </a:pPr>
            <a:r>
              <a:rPr lang="it-IT" sz="2800" b="1" dirty="0">
                <a:latin typeface="Symbol" pitchFamily="18" charset="2"/>
              </a:rPr>
              <a:t></a:t>
            </a:r>
            <a:r>
              <a:rPr lang="it-IT" sz="2800" b="1" baseline="-25000" dirty="0"/>
              <a:t>f</a:t>
            </a:r>
            <a:r>
              <a:rPr lang="it-IT" sz="2800" b="1" dirty="0"/>
              <a:t> = peso specifico del materiale ferromagnetico;</a:t>
            </a:r>
          </a:p>
          <a:p>
            <a:pPr>
              <a:buFont typeface="Monotype Sorts" pitchFamily="2" charset="2"/>
              <a:buNone/>
            </a:pPr>
            <a:r>
              <a:rPr lang="it-IT" sz="2800" b="1" dirty="0" err="1"/>
              <a:t>l</a:t>
            </a:r>
            <a:r>
              <a:rPr lang="it-IT" sz="2800" b="1" baseline="-25000" dirty="0" err="1"/>
              <a:t>r</a:t>
            </a:r>
            <a:r>
              <a:rPr lang="it-IT" sz="2800" b="1" dirty="0"/>
              <a:t> = lunghezza della spira media;</a:t>
            </a:r>
          </a:p>
          <a:p>
            <a:pPr>
              <a:buFont typeface="Monotype Sorts" pitchFamily="2" charset="2"/>
              <a:buNone/>
            </a:pPr>
            <a:r>
              <a:rPr lang="it-IT" sz="2800" b="1" dirty="0" err="1"/>
              <a:t>l</a:t>
            </a:r>
            <a:r>
              <a:rPr lang="it-IT" sz="2800" b="1" baseline="-25000" dirty="0" err="1"/>
              <a:t>f</a:t>
            </a:r>
            <a:r>
              <a:rPr lang="it-IT" sz="2800" b="1" dirty="0"/>
              <a:t> = lunghezza del tratto di circuito magnetico che </a:t>
            </a:r>
          </a:p>
          <a:p>
            <a:pPr>
              <a:buFont typeface="Monotype Sorts" pitchFamily="2" charset="2"/>
              <a:buNone/>
            </a:pPr>
            <a:r>
              <a:rPr lang="it-IT" sz="2800" b="1" dirty="0"/>
              <a:t>      compete alla colonna.</a:t>
            </a:r>
          </a:p>
          <a:p>
            <a:pPr>
              <a:buFont typeface="Monotype Sorts" pitchFamily="2" charset="2"/>
              <a:buNone/>
            </a:pPr>
            <a:r>
              <a:rPr lang="it-IT" sz="2800" b="1" dirty="0"/>
              <a:t>si ha:</a:t>
            </a:r>
          </a:p>
          <a:p>
            <a:pPr algn="ctr">
              <a:buFont typeface="Monotype Sorts" pitchFamily="2" charset="2"/>
              <a:buNone/>
            </a:pPr>
            <a:r>
              <a:rPr lang="it-IT" sz="2800" b="1" dirty="0" err="1"/>
              <a:t>G</a:t>
            </a:r>
            <a:r>
              <a:rPr lang="it-IT" sz="2800" b="1" baseline="-25000" dirty="0" err="1"/>
              <a:t>r</a:t>
            </a:r>
            <a:r>
              <a:rPr lang="it-IT" sz="2800" b="1" dirty="0"/>
              <a:t> = 2</a:t>
            </a:r>
            <a:r>
              <a:rPr lang="it-IT" sz="2800" b="1" dirty="0">
                <a:latin typeface="Symbol" pitchFamily="18" charset="2"/>
              </a:rPr>
              <a:t></a:t>
            </a:r>
            <a:r>
              <a:rPr lang="it-IT" sz="2800" b="1" baseline="-25000" dirty="0"/>
              <a:t>r</a:t>
            </a:r>
            <a:r>
              <a:rPr lang="it-IT" sz="2800" b="1" dirty="0"/>
              <a:t>N</a:t>
            </a:r>
            <a:r>
              <a:rPr lang="it-IT" sz="2800" b="1" baseline="-25000" dirty="0"/>
              <a:t>1</a:t>
            </a:r>
            <a:r>
              <a:rPr lang="it-IT" sz="2800" b="1" dirty="0"/>
              <a:t>S</a:t>
            </a:r>
            <a:r>
              <a:rPr lang="it-IT" sz="2800" b="1" baseline="-25000" dirty="0"/>
              <a:t>r1</a:t>
            </a:r>
            <a:r>
              <a:rPr lang="it-IT" sz="2800" b="1" dirty="0"/>
              <a:t>l</a:t>
            </a:r>
            <a:r>
              <a:rPr lang="it-IT" sz="2800" b="1" baseline="-25000" dirty="0"/>
              <a:t>r</a:t>
            </a:r>
            <a:r>
              <a:rPr lang="it-IT" sz="2800" b="1" dirty="0"/>
              <a:t> ,              </a:t>
            </a:r>
            <a:r>
              <a:rPr lang="it-IT" sz="2800" b="1" dirty="0" err="1"/>
              <a:t>G</a:t>
            </a:r>
            <a:r>
              <a:rPr lang="it-IT" sz="2800" b="1" baseline="-25000" dirty="0" err="1"/>
              <a:t>f</a:t>
            </a:r>
            <a:r>
              <a:rPr lang="it-IT" sz="2800" b="1" baseline="-25000" dirty="0"/>
              <a:t> </a:t>
            </a:r>
            <a:r>
              <a:rPr lang="it-IT" sz="2800" b="1" dirty="0"/>
              <a:t>= </a:t>
            </a:r>
            <a:r>
              <a:rPr lang="it-IT" sz="2800" b="1" dirty="0">
                <a:latin typeface="Symbol" pitchFamily="18" charset="2"/>
              </a:rPr>
              <a:t></a:t>
            </a:r>
            <a:r>
              <a:rPr lang="it-IT" sz="2800" b="1" baseline="-25000" dirty="0" err="1"/>
              <a:t>f</a:t>
            </a:r>
            <a:r>
              <a:rPr lang="it-IT" sz="2800" b="1" dirty="0" err="1"/>
              <a:t>S</a:t>
            </a:r>
            <a:r>
              <a:rPr lang="it-IT" sz="2800" b="1" baseline="-25000" dirty="0" err="1"/>
              <a:t>f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f</a:t>
            </a:r>
            <a:endParaRPr lang="it-IT" sz="2800" b="1" baseline="-25000" dirty="0"/>
          </a:p>
          <a:p>
            <a:pPr algn="ctr">
              <a:buFont typeface="Monotype Sorts" pitchFamily="2" charset="2"/>
              <a:buNone/>
            </a:pPr>
            <a:endParaRPr lang="it-IT" sz="2800" b="1" baseline="-25000" dirty="0"/>
          </a:p>
          <a:p>
            <a:pPr>
              <a:buFont typeface="Monotype Sorts" pitchFamily="2" charset="2"/>
              <a:buNone/>
            </a:pPr>
            <a:r>
              <a:rPr lang="it-IT" sz="2800" b="1" dirty="0"/>
              <a:t>                                                                        </a:t>
            </a:r>
          </a:p>
          <a:p>
            <a:pPr>
              <a:buFont typeface="Monotype Sorts" pitchFamily="2" charset="2"/>
              <a:buNone/>
            </a:pPr>
            <a:endParaRPr lang="it-IT" sz="2800" b="1" dirty="0"/>
          </a:p>
          <a:p>
            <a:pPr>
              <a:buFont typeface="Monotype Sorts" pitchFamily="2" charset="2"/>
              <a:buNone/>
            </a:pPr>
            <a:r>
              <a:rPr lang="it-IT" sz="2800" b="1" dirty="0"/>
              <a:t>da cui</a:t>
            </a:r>
          </a:p>
        </p:txBody>
      </p:sp>
      <p:graphicFrame>
        <p:nvGraphicFramePr>
          <p:cNvPr id="368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00350" y="4086225"/>
          <a:ext cx="3511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Equazione" r:id="rId3" imgW="1407960" imgH="442800" progId="Equation.3">
                  <p:embed/>
                </p:oleObj>
              </mc:Choice>
              <mc:Fallback>
                <p:oleObj name="Equazione" r:id="rId3" imgW="1407960" imgH="4428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086225"/>
                        <a:ext cx="3511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01925" y="5311775"/>
          <a:ext cx="35750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Equazione" r:id="rId5" imgW="1433160" imgH="442800" progId="Equation.3">
                  <p:embed/>
                </p:oleObj>
              </mc:Choice>
              <mc:Fallback>
                <p:oleObj name="Equazione" r:id="rId5" imgW="1433160" imgH="44280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5311775"/>
                        <a:ext cx="35750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1524000"/>
          <a:ext cx="6092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6" name="Equazione" r:id="rId3" imgW="2717640" imgH="368280" progId="Equation.3">
                  <p:embed/>
                </p:oleObj>
              </mc:Choice>
              <mc:Fallback>
                <p:oleObj name="Equazione" r:id="rId3" imgW="271764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60928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133600" y="3733800"/>
          <a:ext cx="43259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Equazione" r:id="rId5" imgW="2006280" imgH="228600" progId="Equation.3">
                  <p:embed/>
                </p:oleObj>
              </mc:Choice>
              <mc:Fallback>
                <p:oleObj name="Equazione" r:id="rId5" imgW="2006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43259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381000" y="1600200"/>
            <a:ext cx="6629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897062" y="3721100"/>
            <a:ext cx="4648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rot="16200000" flipV="1">
            <a:off x="2209800" y="10668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057400" y="304800"/>
            <a:ext cx="122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Diametro filo isolato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429000" y="304800"/>
            <a:ext cx="122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Spessore cartoncino isolante tra semibobine</a:t>
            </a:r>
            <a:endParaRPr lang="it-IT" sz="1200" dirty="0"/>
          </a:p>
        </p:txBody>
      </p:sp>
      <p:cxnSp>
        <p:nvCxnSpPr>
          <p:cNvPr id="13" name="Connettore 1 12"/>
          <p:cNvCxnSpPr/>
          <p:nvPr/>
        </p:nvCxnSpPr>
        <p:spPr>
          <a:xfrm rot="5400000" flipH="1" flipV="1">
            <a:off x="3238500" y="1409700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572000" y="381000"/>
            <a:ext cx="12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Bispessore</a:t>
            </a:r>
            <a:r>
              <a:rPr lang="it-IT" sz="1200" dirty="0" smtClean="0"/>
              <a:t> di isolamento di bobina</a:t>
            </a:r>
            <a:endParaRPr lang="it-IT" sz="1200" dirty="0"/>
          </a:p>
        </p:txBody>
      </p:sp>
      <p:cxnSp>
        <p:nvCxnSpPr>
          <p:cNvPr id="16" name="Connettore 1 15"/>
          <p:cNvCxnSpPr/>
          <p:nvPr/>
        </p:nvCxnSpPr>
        <p:spPr>
          <a:xfrm rot="5400000" flipH="1" flipV="1">
            <a:off x="4152900" y="12573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 flipH="1" flipV="1">
            <a:off x="5143500" y="12573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562600" y="457200"/>
            <a:ext cx="12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Bispessore</a:t>
            </a:r>
            <a:r>
              <a:rPr lang="it-IT" sz="1200" dirty="0" smtClean="0"/>
              <a:t> di isolamento di semibobina</a:t>
            </a:r>
            <a:endParaRPr lang="it-IT" sz="1200" dirty="0"/>
          </a:p>
        </p:txBody>
      </p:sp>
      <p:cxnSp>
        <p:nvCxnSpPr>
          <p:cNvPr id="20" name="Connettore 1 19"/>
          <p:cNvCxnSpPr/>
          <p:nvPr/>
        </p:nvCxnSpPr>
        <p:spPr>
          <a:xfrm rot="5400000" flipH="1" flipV="1">
            <a:off x="6019800" y="11430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629400" y="304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Altezza canale radiale di raffreddamento tra bobine</a:t>
            </a:r>
            <a:endParaRPr lang="it-IT" sz="1200" dirty="0"/>
          </a:p>
        </p:txBody>
      </p:sp>
      <p:cxnSp>
        <p:nvCxnSpPr>
          <p:cNvPr id="23" name="Connettore 1 22"/>
          <p:cNvCxnSpPr/>
          <p:nvPr/>
        </p:nvCxnSpPr>
        <p:spPr>
          <a:xfrm rot="16200000" flipV="1">
            <a:off x="1447800" y="1143000"/>
            <a:ext cx="1143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33400" y="152400"/>
            <a:ext cx="153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Numero conduttori sovrapposti per strato di semibobina</a:t>
            </a:r>
            <a:endParaRPr lang="it-IT" sz="1200" dirty="0"/>
          </a:p>
        </p:txBody>
      </p:sp>
      <p:cxnSp>
        <p:nvCxnSpPr>
          <p:cNvPr id="26" name="Connettore 1 25"/>
          <p:cNvCxnSpPr/>
          <p:nvPr/>
        </p:nvCxnSpPr>
        <p:spPr>
          <a:xfrm rot="16200000" flipV="1">
            <a:off x="1485900" y="2552700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1066800" y="1447800"/>
            <a:ext cx="762000" cy="10668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1600200" y="2971800"/>
            <a:ext cx="122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Numero di bobine</a:t>
            </a:r>
            <a:endParaRPr lang="it-IT" sz="1200" dirty="0"/>
          </a:p>
        </p:txBody>
      </p:sp>
      <p:cxnSp>
        <p:nvCxnSpPr>
          <p:cNvPr id="32" name="Connettore 1 31"/>
          <p:cNvCxnSpPr/>
          <p:nvPr/>
        </p:nvCxnSpPr>
        <p:spPr>
          <a:xfrm rot="5400000" flipH="1" flipV="1">
            <a:off x="2743200" y="34290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2971800" y="2819400"/>
            <a:ext cx="122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Numero di strati per bobina</a:t>
            </a:r>
            <a:endParaRPr lang="it-IT" sz="1200" dirty="0"/>
          </a:p>
        </p:txBody>
      </p:sp>
      <p:cxnSp>
        <p:nvCxnSpPr>
          <p:cNvPr id="36" name="Connettore 1 35"/>
          <p:cNvCxnSpPr/>
          <p:nvPr/>
        </p:nvCxnSpPr>
        <p:spPr>
          <a:xfrm rot="5400000" flipH="1" flipV="1">
            <a:off x="4267200" y="34290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343400" y="2814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Spessore cartoncino di isolamento inter-strato</a:t>
            </a:r>
            <a:endParaRPr lang="it-IT" sz="1200" dirty="0"/>
          </a:p>
        </p:txBody>
      </p:sp>
      <p:cxnSp>
        <p:nvCxnSpPr>
          <p:cNvPr id="38" name="Connettore 1 37"/>
          <p:cNvCxnSpPr/>
          <p:nvPr/>
        </p:nvCxnSpPr>
        <p:spPr>
          <a:xfrm rot="5400000" flipH="1" flipV="1">
            <a:off x="4572000" y="44958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191000" y="4953000"/>
            <a:ext cx="12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Bispessore</a:t>
            </a:r>
            <a:r>
              <a:rPr lang="it-IT" sz="1200" dirty="0" smtClean="0"/>
              <a:t> di isolamento di bobina</a:t>
            </a:r>
            <a:endParaRPr lang="it-IT" sz="1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914957" y="3200400"/>
            <a:ext cx="12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Bispessore</a:t>
            </a:r>
            <a:r>
              <a:rPr lang="it-IT" sz="1200" dirty="0" smtClean="0"/>
              <a:t> di isolamento di semibobina</a:t>
            </a:r>
            <a:endParaRPr lang="it-IT" sz="1200" dirty="0"/>
          </a:p>
        </p:txBody>
      </p:sp>
      <p:cxnSp>
        <p:nvCxnSpPr>
          <p:cNvPr id="41" name="Connettore 1 40"/>
          <p:cNvCxnSpPr/>
          <p:nvPr/>
        </p:nvCxnSpPr>
        <p:spPr>
          <a:xfrm rot="16200000" flipV="1">
            <a:off x="5600700" y="4533900"/>
            <a:ext cx="99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5638800" y="5181600"/>
            <a:ext cx="12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Bispessore</a:t>
            </a:r>
            <a:r>
              <a:rPr lang="it-IT" sz="1200" dirty="0" smtClean="0"/>
              <a:t> di isolamento di semibobina</a:t>
            </a:r>
            <a:endParaRPr lang="it-IT" sz="1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30384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429000" y="13329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Distanza radiale tra avvolgimento di AT e di BT</a:t>
            </a:r>
            <a:endParaRPr lang="it-IT" sz="20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00" y="457200"/>
            <a:ext cx="5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Resta da calcolare la distanza radiale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52800" y="838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l’avvolgimento di BT è a strati, l’avvolgimento stesso viene direttamente appoggiato sui cartocci in quanto è raffreddato dal canale assiale interno. Quindi in questo caso si ha:</a:t>
            </a:r>
            <a:endParaRPr lang="it-IT" dirty="0"/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4114800" y="1752600"/>
          <a:ext cx="191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1" name="Equazione" r:id="rId4" imgW="888840" imgH="203040" progId="Equation.3">
                  <p:embed/>
                </p:oleObj>
              </mc:Choice>
              <mc:Fallback>
                <p:oleObj name="Equazione" r:id="rId4" imgW="888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191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1 9"/>
          <p:cNvCxnSpPr/>
          <p:nvPr/>
        </p:nvCxnSpPr>
        <p:spPr>
          <a:xfrm rot="5400000">
            <a:off x="4343400" y="22860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429000" y="26670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Spessore cartoccio tra AT e BT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 rot="16200000" flipH="1">
            <a:off x="5638800" y="2163128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943600" y="2209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Spessore canale di raffreddamento assiale lato AT (sempre presente, sia per avv. a dischi sia a bobine)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124200" y="3505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l’avvolgimento di BT è a elica (semplice o doppia), c’è un da considerare anche il canale assiale tra BT e cartoccio intermedio:</a:t>
            </a:r>
            <a:endParaRPr lang="it-IT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810000" y="4572000"/>
          <a:ext cx="2736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2" name="Equazione" r:id="rId6" imgW="1269720" imgH="203040" progId="Equation.3">
                  <p:embed/>
                </p:oleObj>
              </mc:Choice>
              <mc:Fallback>
                <p:oleObj name="Equazione" r:id="rId6" imgW="12697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27368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1 19"/>
          <p:cNvCxnSpPr/>
          <p:nvPr/>
        </p:nvCxnSpPr>
        <p:spPr>
          <a:xfrm rot="5400000">
            <a:off x="3886200" y="50292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67000" y="54102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Spessore cartoccio tra AT e BT</a:t>
            </a:r>
            <a:endParaRPr lang="it-IT" dirty="0"/>
          </a:p>
        </p:txBody>
      </p:sp>
      <p:cxnSp>
        <p:nvCxnSpPr>
          <p:cNvPr id="22" name="Connettore 1 21"/>
          <p:cNvCxnSpPr/>
          <p:nvPr/>
        </p:nvCxnSpPr>
        <p:spPr>
          <a:xfrm rot="5400000">
            <a:off x="4800600" y="5410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191000" y="59436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Canale tra BT e cartoccio</a:t>
            </a:r>
            <a:endParaRPr lang="it-IT" dirty="0"/>
          </a:p>
        </p:txBody>
      </p:sp>
      <p:cxnSp>
        <p:nvCxnSpPr>
          <p:cNvPr id="25" name="Connettore 1 24"/>
          <p:cNvCxnSpPr/>
          <p:nvPr/>
        </p:nvCxnSpPr>
        <p:spPr>
          <a:xfrm rot="16200000" flipH="1">
            <a:off x="5905500" y="51435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172200" y="57150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Canale tra AT e cartoccio</a:t>
            </a:r>
            <a:endParaRPr lang="it-IT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569325" cy="44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762000" y="228600"/>
            <a:ext cx="31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Caso di avvolgimento BT a elica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5000" y="240268"/>
            <a:ext cx="32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Caso di avvolgimento BT a strati</a:t>
            </a:r>
            <a:endParaRPr lang="it-IT" b="1" dirty="0"/>
          </a:p>
        </p:txBody>
      </p:sp>
      <p:graphicFrame>
        <p:nvGraphicFramePr>
          <p:cNvPr id="233474" name="Object 3"/>
          <p:cNvGraphicFramePr>
            <a:graphicFrameLocks noChangeAspect="1"/>
          </p:cNvGraphicFramePr>
          <p:nvPr/>
        </p:nvGraphicFramePr>
        <p:xfrm>
          <a:off x="1600200" y="6019800"/>
          <a:ext cx="1833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Equazione" r:id="rId4" imgW="850680" imgH="203040" progId="Equation.3">
                  <p:embed/>
                </p:oleObj>
              </mc:Choice>
              <mc:Fallback>
                <p:oleObj name="Equazione" r:id="rId4" imgW="8506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019800"/>
                        <a:ext cx="18335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638800" y="6019800"/>
          <a:ext cx="1943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Equazione" r:id="rId6" imgW="901440" imgH="203040" progId="Equation.3">
                  <p:embed/>
                </p:oleObj>
              </mc:Choice>
              <mc:Fallback>
                <p:oleObj name="Equazione" r:id="rId6" imgW="9014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19800"/>
                        <a:ext cx="1943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1447800" y="5943600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562600" y="5943600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8600" y="5221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Nota la distanza assiale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dirty="0" smtClean="0"/>
              <a:t> tra AT e BT, si possono quindi calcolare i diametri interno ed esterno dell’avvolgimento di AT:</a:t>
            </a:r>
            <a:endParaRPr lang="it-IT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DELL’INTERASSE TRA COLONNE X</a:t>
            </a:r>
            <a:endParaRPr lang="it-IT" sz="2400" b="1" u="sng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457200"/>
            <a:ext cx="14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INT_COL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447576" y="685801"/>
            <a:ext cx="1295400" cy="9144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0800000">
            <a:off x="5266976" y="685801"/>
            <a:ext cx="1295400" cy="9144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99976" y="914401"/>
            <a:ext cx="5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</a:t>
            </a:r>
            <a:r>
              <a:rPr lang="it-IT" sz="2400" baseline="-25000" dirty="0" smtClean="0"/>
              <a:t>2e</a:t>
            </a:r>
            <a:endParaRPr lang="it-IT" sz="24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00376" y="914401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z</a:t>
            </a:r>
            <a:endParaRPr lang="it-IT" sz="2400" baseline="-25000" dirty="0"/>
          </a:p>
        </p:txBody>
      </p:sp>
      <p:sp>
        <p:nvSpPr>
          <p:cNvPr id="10" name="Rettangolo 9"/>
          <p:cNvSpPr/>
          <p:nvPr/>
        </p:nvSpPr>
        <p:spPr>
          <a:xfrm>
            <a:off x="3666776" y="1752601"/>
            <a:ext cx="18288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Forma 11"/>
          <p:cNvCxnSpPr>
            <a:stCxn id="6" idx="3"/>
          </p:cNvCxnSpPr>
          <p:nvPr/>
        </p:nvCxnSpPr>
        <p:spPr>
          <a:xfrm>
            <a:off x="3742976" y="1143001"/>
            <a:ext cx="457200" cy="6096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Forma 12"/>
          <p:cNvCxnSpPr>
            <a:stCxn id="7" idx="3"/>
          </p:cNvCxnSpPr>
          <p:nvPr/>
        </p:nvCxnSpPr>
        <p:spPr>
          <a:xfrm rot="10800000" flipV="1">
            <a:off x="4885976" y="1143001"/>
            <a:ext cx="381000" cy="6096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276376" y="1824336"/>
            <a:ext cx="5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X</a:t>
            </a:r>
            <a:endParaRPr lang="it-IT" sz="2400" baseline="-25000" dirty="0"/>
          </a:p>
        </p:txBody>
      </p:sp>
      <p:graphicFrame>
        <p:nvGraphicFramePr>
          <p:cNvPr id="234498" name="Object 3"/>
          <p:cNvGraphicFramePr>
            <a:graphicFrameLocks noChangeAspect="1"/>
          </p:cNvGraphicFramePr>
          <p:nvPr/>
        </p:nvGraphicFramePr>
        <p:xfrm>
          <a:off x="1761776" y="1752601"/>
          <a:ext cx="1533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5" name="Equazione" r:id="rId3" imgW="711000" imgH="203040" progId="Equation.3">
                  <p:embed/>
                </p:oleObj>
              </mc:Choice>
              <mc:Fallback>
                <p:oleObj name="Equazione" r:id="rId3" imgW="7110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776" y="1752601"/>
                        <a:ext cx="15335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923576" y="838201"/>
            <a:ext cx="140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Task </a:t>
            </a:r>
            <a:r>
              <a:rPr lang="it-IT" b="1" dirty="0" err="1" smtClean="0"/>
              <a:t>AVV_AT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62376" y="838201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Task </a:t>
            </a:r>
            <a:r>
              <a:rPr lang="it-IT" b="1" dirty="0" err="1" smtClean="0"/>
              <a:t>DIST_IS</a:t>
            </a:r>
            <a:endParaRPr lang="it-IT" b="1" dirty="0"/>
          </a:p>
        </p:txBody>
      </p:sp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514600"/>
            <a:ext cx="5410200" cy="41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4" y="1295400"/>
            <a:ext cx="418274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24000" y="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RAPPORTI DIMENSIONALI</a:t>
            </a:r>
            <a:endParaRPr lang="it-IT" sz="2400" b="1" u="sng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2954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volta effettuato il dimensionamento, è utile verificare che i rapporti tra le dimensioni indicate cadano entro gli intervalli “tipici” (per trasformatori di MT) riportati in tabella.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572000" y="3657600"/>
          <a:ext cx="426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Rapporto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Intervallo “normale”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H/a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2.5 </a:t>
                      </a:r>
                      <a:r>
                        <a:rPr lang="it-IT" dirty="0" smtClean="0">
                          <a:sym typeface="Symbol"/>
                        </a:rPr>
                        <a:t> 4.5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X/a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1.6 </a:t>
                      </a:r>
                      <a:r>
                        <a:rPr lang="it-IT" dirty="0" smtClean="0">
                          <a:sym typeface="Symbol"/>
                        </a:rPr>
                        <a:t> 2.6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H/X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1.2 </a:t>
                      </a:r>
                      <a:r>
                        <a:rPr lang="it-IT" dirty="0" smtClean="0">
                          <a:sym typeface="Symbol"/>
                        </a:rPr>
                        <a:t> 1.8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L/a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ym typeface="Symbol"/>
                        </a:rPr>
                        <a:t></a:t>
                      </a:r>
                      <a:r>
                        <a:rPr lang="it-IT" dirty="0" smtClean="0"/>
                        <a:t> 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DEL CASSONE</a:t>
            </a:r>
            <a:endParaRPr lang="it-IT" sz="2400" b="1" u="sng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62400" y="533400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Task </a:t>
            </a:r>
            <a:r>
              <a:rPr lang="it-IT" b="1" dirty="0" err="1" smtClean="0">
                <a:solidFill>
                  <a:srgbClr val="FF0000"/>
                </a:solidFill>
              </a:rPr>
              <a:t>P_CASS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"/>
            <a:ext cx="3378003" cy="2360613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362200" y="990600"/>
            <a:ext cx="609600" cy="457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3048000" y="1066800"/>
            <a:ext cx="2438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5884"/>
            <a:ext cx="5123094" cy="568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26" name="Object 3"/>
          <p:cNvGraphicFramePr>
            <a:graphicFrameLocks noChangeAspect="1"/>
          </p:cNvGraphicFramePr>
          <p:nvPr/>
        </p:nvGraphicFramePr>
        <p:xfrm>
          <a:off x="6172200" y="4038600"/>
          <a:ext cx="15890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Equazione" r:id="rId5" imgW="736560" imgH="203040" progId="Equation.3">
                  <p:embed/>
                </p:oleObj>
              </mc:Choice>
              <mc:Fallback>
                <p:oleObj name="Equazione" r:id="rId5" imgW="7365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8600"/>
                        <a:ext cx="15890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019800" y="4876800"/>
          <a:ext cx="18367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1" name="Equazione" r:id="rId7" imgW="850680" imgH="203040" progId="Equation.3">
                  <p:embed/>
                </p:oleObj>
              </mc:Choice>
              <mc:Fallback>
                <p:oleObj name="Equazione" r:id="rId7" imgW="8506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18367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3"/>
          <p:cNvGraphicFramePr>
            <a:graphicFrameLocks noChangeAspect="1"/>
          </p:cNvGraphicFramePr>
          <p:nvPr/>
        </p:nvGraphicFramePr>
        <p:xfrm>
          <a:off x="457200" y="457200"/>
          <a:ext cx="38322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5" name="Equazione" r:id="rId3" imgW="1777680" imgH="228600" progId="Equation.3">
                  <p:embed/>
                </p:oleObj>
              </mc:Choice>
              <mc:Fallback>
                <p:oleObj name="Equazione" r:id="rId3" imgW="17776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832225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Altezza del cassone: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Valori tipici per </a:t>
            </a:r>
            <a:r>
              <a:rPr lang="it-IT" i="1" dirty="0" smtClean="0"/>
              <a:t>a</a:t>
            </a:r>
            <a:r>
              <a:rPr lang="it-IT" dirty="0" smtClean="0"/>
              <a:t>, </a:t>
            </a:r>
            <a:r>
              <a:rPr lang="it-IT" dirty="0" err="1" smtClean="0">
                <a:latin typeface="Symbol" pitchFamily="18" charset="2"/>
              </a:rPr>
              <a:t>t</a:t>
            </a:r>
            <a:r>
              <a:rPr lang="it-IT" baseline="-25000" dirty="0" err="1" smtClean="0"/>
              <a:t>a</a:t>
            </a:r>
            <a:r>
              <a:rPr lang="it-IT" dirty="0" smtClean="0"/>
              <a:t>, h</a:t>
            </a:r>
            <a:r>
              <a:rPr lang="it-IT" baseline="-25000" dirty="0" smtClean="0"/>
              <a:t>a</a:t>
            </a:r>
            <a:r>
              <a:rPr lang="it-IT" dirty="0" smtClean="0"/>
              <a:t>,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04800" y="1600200"/>
          <a:ext cx="20526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6" name="Equazione" r:id="rId5" imgW="952200" imgH="203040" progId="Equation.3">
                  <p:embed/>
                </p:oleObj>
              </mc:Choice>
              <mc:Fallback>
                <p:oleObj name="Equazione" r:id="rId5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20526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04800" y="2209800"/>
          <a:ext cx="1889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7" name="Equazione" r:id="rId7" imgW="876240" imgH="164880" progId="Equation.3">
                  <p:embed/>
                </p:oleObj>
              </mc:Choice>
              <mc:Fallback>
                <p:oleObj name="Equazione" r:id="rId7" imgW="87624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18891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971800" y="1600200"/>
          <a:ext cx="22177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8" name="Equazione" r:id="rId9" imgW="1028520" imgH="203040" progId="Equation.3">
                  <p:embed/>
                </p:oleObj>
              </mc:Choice>
              <mc:Fallback>
                <p:oleObj name="Equazione" r:id="rId9" imgW="10285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00200"/>
                        <a:ext cx="22177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971800" y="2209800"/>
          <a:ext cx="1423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9" name="Equazione" r:id="rId11" imgW="660240" imgH="164880" progId="Equation.3">
                  <p:embed/>
                </p:oleObj>
              </mc:Choice>
              <mc:Fallback>
                <p:oleObj name="Equazione" r:id="rId11" imgW="66024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1423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991100" y="2209800"/>
          <a:ext cx="1806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0" name="Equazione" r:id="rId13" imgW="838080" imgH="164880" progId="Equation.3">
                  <p:embed/>
                </p:oleObj>
              </mc:Choice>
              <mc:Fallback>
                <p:oleObj name="Equazione" r:id="rId13" imgW="83808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209800"/>
                        <a:ext cx="18065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Date le perdite totali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t</a:t>
            </a:r>
            <a:r>
              <a:rPr lang="it-IT" dirty="0" smtClean="0"/>
              <a:t> (deducibili conservativamente dal rendimento minimo di specifica), determino la superficie totale di scambio termico S attraverso il mantello alettato (suppongo che il cassone scambi solo attraverso il mantello e trascuro il contributo di coperchio e fondo). La relazione empirica che dà S è:</a:t>
            </a:r>
            <a:endParaRPr lang="it-IT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743200" y="4038600"/>
          <a:ext cx="24923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1" name="Equazione" r:id="rId15" imgW="1155600" imgH="228600" progId="Equation.3">
                  <p:embed/>
                </p:oleObj>
              </mc:Choice>
              <mc:Fallback>
                <p:oleObj name="Equazione" r:id="rId15" imgW="11556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38600"/>
                        <a:ext cx="2492375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/>
          <p:cNvSpPr/>
          <p:nvPr/>
        </p:nvSpPr>
        <p:spPr>
          <a:xfrm>
            <a:off x="5410200" y="41148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t</a:t>
            </a:r>
            <a:r>
              <a:rPr lang="it-IT" dirty="0" smtClean="0"/>
              <a:t> in W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0" y="4724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deve a questo punto determinare:</a:t>
            </a:r>
          </a:p>
          <a:p>
            <a:r>
              <a:rPr lang="it-IT" dirty="0" smtClean="0"/>
              <a:t>- Il numero N di alette</a:t>
            </a:r>
          </a:p>
          <a:p>
            <a:r>
              <a:rPr lang="it-IT" dirty="0" smtClean="0"/>
              <a:t>- le dimensioni </a:t>
            </a:r>
            <a:r>
              <a:rPr lang="it-IT" i="1" dirty="0" smtClean="0"/>
              <a:t>a</a:t>
            </a:r>
            <a:r>
              <a:rPr lang="it-IT" dirty="0" smtClean="0"/>
              <a:t>, </a:t>
            </a:r>
            <a:r>
              <a:rPr lang="it-IT" i="1" dirty="0" smtClean="0"/>
              <a:t>b</a:t>
            </a:r>
            <a:r>
              <a:rPr lang="it-IT" dirty="0" smtClean="0"/>
              <a:t> e </a:t>
            </a:r>
            <a:r>
              <a:rPr lang="it-IT" i="1" dirty="0" smtClean="0"/>
              <a:t>h</a:t>
            </a:r>
            <a:r>
              <a:rPr lang="it-IT" i="1" baseline="-25000" dirty="0" smtClean="0"/>
              <a:t>a</a:t>
            </a:r>
            <a:r>
              <a:rPr lang="it-IT" dirty="0" smtClean="0"/>
              <a:t> dell’alettatura.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questo scopo, si fissa il valore dell’altezza di  h</a:t>
            </a:r>
            <a:r>
              <a:rPr lang="it-IT" baseline="-25000" dirty="0" smtClean="0"/>
              <a:t>a</a:t>
            </a:r>
            <a:r>
              <a:rPr lang="it-IT" dirty="0" smtClean="0"/>
              <a:t> all’interno dell’intervallo: </a:t>
            </a:r>
            <a:endParaRPr lang="it-IT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3048000" y="6172200"/>
          <a:ext cx="22177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2" name="Equazione" r:id="rId17" imgW="1028520" imgH="203040" progId="Equation.3">
                  <p:embed/>
                </p:oleObj>
              </mc:Choice>
              <mc:Fallback>
                <p:oleObj name="Equazione" r:id="rId17" imgW="102852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172200"/>
                        <a:ext cx="2217737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0" y="260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numero di alette sarà dato da (vedi figura):</a:t>
            </a:r>
            <a:endParaRPr lang="it-IT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04800" y="2983468"/>
          <a:ext cx="1397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5" name="Equazione" r:id="rId3" imgW="647640" imgH="406080" progId="Equation.3">
                  <p:embed/>
                </p:oleObj>
              </mc:Choice>
              <mc:Fallback>
                <p:oleObj name="Equazione" r:id="rId3" imgW="64764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83468"/>
                        <a:ext cx="1397000" cy="958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0" y="3974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dove P</a:t>
            </a:r>
            <a:r>
              <a:rPr lang="it-IT" baseline="-25000" dirty="0" smtClean="0"/>
              <a:t>i</a:t>
            </a:r>
            <a:r>
              <a:rPr lang="it-IT" dirty="0" smtClean="0"/>
              <a:t>è il perimetro interno del cassone esclusa l’alettatura:</a:t>
            </a:r>
            <a:endParaRPr lang="it-IT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28600" y="4431268"/>
          <a:ext cx="2273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6" name="Equazione" r:id="rId5" imgW="1054080" imgH="203040" progId="Equation.3">
                  <p:embed/>
                </p:oleObj>
              </mc:Choice>
              <mc:Fallback>
                <p:oleObj name="Equazione" r:id="rId5" imgW="10540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31268"/>
                        <a:ext cx="22733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0" y="4964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ed L è lo sviluppo perimetrale complessivo dell’alettatura, ricavabile come:</a:t>
            </a:r>
            <a:endParaRPr lang="it-IT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8600" y="5345668"/>
          <a:ext cx="12588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7" name="Equazione" r:id="rId7" imgW="583920" imgH="406080" progId="Equation.3">
                  <p:embed/>
                </p:oleObj>
              </mc:Choice>
              <mc:Fallback>
                <p:oleObj name="Equazione" r:id="rId7" imgW="58392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45668"/>
                        <a:ext cx="12588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0" y="6336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passo di alettatura è quindi: </a:t>
            </a:r>
            <a:endParaRPr lang="it-IT" dirty="0"/>
          </a:p>
        </p:txBody>
      </p:sp>
      <p:pic>
        <p:nvPicPr>
          <p:cNvPr id="2375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0"/>
            <a:ext cx="496162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2 20"/>
          <p:cNvCxnSpPr/>
          <p:nvPr/>
        </p:nvCxnSpPr>
        <p:spPr>
          <a:xfrm rot="10800000">
            <a:off x="1295400" y="5562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895600" y="5410200"/>
            <a:ext cx="3008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Determinato prima in base alle perdite</a:t>
            </a:r>
            <a:endParaRPr lang="it-IT" sz="1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2743200" y="228600"/>
          <a:ext cx="13414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6" name="Equazione" r:id="rId3" imgW="622080" imgH="203040" progId="Equation.3">
                  <p:embed/>
                </p:oleObj>
              </mc:Choice>
              <mc:Fallback>
                <p:oleObj name="Equazione" r:id="rId3" imgW="622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"/>
                        <a:ext cx="13414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762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Considerando che:</a:t>
            </a:r>
            <a:endParaRPr lang="it-IT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743200" y="1295400"/>
          <a:ext cx="12588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7" name="Equazione" r:id="rId5" imgW="583920" imgH="203040" progId="Equation.3">
                  <p:embed/>
                </p:oleObj>
              </mc:Choice>
              <mc:Fallback>
                <p:oleObj name="Equazione" r:id="rId5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12588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0"/>
            <a:ext cx="2539803" cy="1774863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0" y="190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possibile determinare </a:t>
            </a:r>
            <a:r>
              <a:rPr lang="it-IT" i="1" dirty="0" smtClean="0"/>
              <a:t>a</a:t>
            </a:r>
            <a:r>
              <a:rPr lang="it-IT" dirty="0" smtClean="0"/>
              <a:t> e </a:t>
            </a:r>
            <a:r>
              <a:rPr lang="it-IT" i="1" dirty="0" smtClean="0"/>
              <a:t>b</a:t>
            </a:r>
            <a:r>
              <a:rPr lang="it-IT" dirty="0" smtClean="0"/>
              <a:t> fissando ad esempio il loro rapporto </a:t>
            </a:r>
            <a:r>
              <a:rPr lang="it-IT" dirty="0" err="1" smtClean="0"/>
              <a:t>k=b</a:t>
            </a:r>
            <a:r>
              <a:rPr lang="it-IT" dirty="0" smtClean="0"/>
              <a:t>/a, scelto in modo che: </a:t>
            </a:r>
            <a:endParaRPr lang="it-IT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982913" y="2438400"/>
          <a:ext cx="11223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8" name="Equazione" r:id="rId8" imgW="520560" imgH="164880" progId="Equation.3">
                  <p:embed/>
                </p:oleObj>
              </mc:Choice>
              <mc:Fallback>
                <p:oleObj name="Equazione" r:id="rId8" imgW="52056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438400"/>
                        <a:ext cx="11223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2895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ottiene allora:</a:t>
            </a:r>
            <a:endParaRPr lang="it-IT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57200" y="3276600"/>
          <a:ext cx="5691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9" name="Equazione" r:id="rId10" imgW="2641320" imgH="368280" progId="Equation.3">
                  <p:embed/>
                </p:oleObj>
              </mc:Choice>
              <mc:Fallback>
                <p:oleObj name="Equazione" r:id="rId10" imgW="264132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56911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150" y="158750"/>
            <a:ext cx="8597900" cy="64643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 marL="0" indent="0"/>
            <a:r>
              <a:rPr lang="it-IT" sz="2800" b="1"/>
              <a:t> Possiamo quindi scrivere:</a:t>
            </a:r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>
              <a:buFont typeface="Monotype Sorts" pitchFamily="2" charset="2"/>
              <a:buNone/>
            </a:pPr>
            <a:r>
              <a:rPr lang="it-IT" sz="2800" b="1"/>
              <a:t>da cui, adottando un valore medio di </a:t>
            </a:r>
            <a:r>
              <a:rPr lang="it-IT" sz="2800" b="1">
                <a:latin typeface="Symbol" pitchFamily="18" charset="2"/>
              </a:rPr>
              <a:t></a:t>
            </a:r>
            <a:r>
              <a:rPr lang="it-IT" sz="2800" b="1" baseline="-25000"/>
              <a:t>1</a:t>
            </a:r>
            <a:r>
              <a:rPr lang="it-IT" sz="2800" b="1"/>
              <a:t> per primario e secondario si ha:</a:t>
            </a:r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  <a:p>
            <a:pPr marL="0" indent="0"/>
            <a:r>
              <a:rPr lang="it-IT" sz="2800" b="1"/>
              <a:t> Se introduciamo le perdite:</a:t>
            </a:r>
          </a:p>
          <a:p>
            <a:pPr marL="0" indent="0">
              <a:buFont typeface="Monotype Sorts" pitchFamily="2" charset="2"/>
              <a:buNone/>
            </a:pPr>
            <a:endParaRPr lang="it-IT" sz="2800" b="1"/>
          </a:p>
        </p:txBody>
      </p:sp>
      <p:graphicFrame>
        <p:nvGraphicFramePr>
          <p:cNvPr id="378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6400" y="820738"/>
          <a:ext cx="83121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3" name="Equazione" r:id="rId3" imgW="3200400" imgH="480960" progId="Equation.3">
                  <p:embed/>
                </p:oleObj>
              </mc:Choice>
              <mc:Fallback>
                <p:oleObj name="Equazione" r:id="rId3" imgW="3200400" imgH="48096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820738"/>
                        <a:ext cx="83121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32075" y="3182938"/>
          <a:ext cx="3556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4" name="Equazione" r:id="rId5" imgW="1371600" imgH="480960" progId="Equation.3">
                  <p:embed/>
                </p:oleObj>
              </mc:Choice>
              <mc:Fallback>
                <p:oleObj name="Equazione" r:id="rId5" imgW="1371600" imgH="48096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182938"/>
                        <a:ext cx="3556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79750" y="5213350"/>
          <a:ext cx="26606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5" name="Equazione" r:id="rId7" imgW="1027080" imgH="442800" progId="Equation.3">
                  <p:embed/>
                </p:oleObj>
              </mc:Choice>
              <mc:Fallback>
                <p:oleObj name="Equazione" r:id="rId7" imgW="1027080" imgH="4428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5213350"/>
                        <a:ext cx="26606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350" y="387350"/>
            <a:ext cx="8521700" cy="60833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it-IT" sz="2800" b="1"/>
              <a:t>Dove si è posto: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P</a:t>
            </a:r>
            <a:r>
              <a:rPr lang="it-IT" sz="2800" b="1" baseline="-25000"/>
              <a:t>r</a:t>
            </a:r>
            <a:r>
              <a:rPr lang="it-IT" sz="2800" b="1"/>
              <a:t> = perdite nei conduttori;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p</a:t>
            </a:r>
            <a:r>
              <a:rPr lang="it-IT" sz="2800" b="1" baseline="-25000"/>
              <a:t>r</a:t>
            </a:r>
            <a:r>
              <a:rPr lang="it-IT" sz="2800" b="1"/>
              <a:t> = perdite specifiche nei conduttori;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P</a:t>
            </a:r>
            <a:r>
              <a:rPr lang="it-IT" sz="2800" b="1" baseline="-25000"/>
              <a:t>f</a:t>
            </a:r>
            <a:r>
              <a:rPr lang="it-IT" sz="2800" b="1"/>
              <a:t> = perdite nei materiali ferromagnetici;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p</a:t>
            </a:r>
            <a:r>
              <a:rPr lang="it-IT" sz="2800" b="1" baseline="-25000"/>
              <a:t>f</a:t>
            </a:r>
            <a:r>
              <a:rPr lang="it-IT" sz="2800" b="1"/>
              <a:t> = perdite specifiche nei materiali ferromagnetici.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Poiché si ha:         </a:t>
            </a:r>
            <a:r>
              <a:rPr lang="it-IT" sz="2800" b="1">
                <a:latin typeface="Symbol" pitchFamily="18" charset="2"/>
              </a:rPr>
              <a:t></a:t>
            </a:r>
            <a:r>
              <a:rPr lang="it-IT" sz="2800" b="1" baseline="-25000"/>
              <a:t>r</a:t>
            </a:r>
            <a:r>
              <a:rPr lang="it-IT" sz="2800" b="1"/>
              <a:t>/</a:t>
            </a:r>
            <a:r>
              <a:rPr lang="it-IT" sz="2800" b="1">
                <a:latin typeface="Symbol" pitchFamily="18" charset="2"/>
              </a:rPr>
              <a:t></a:t>
            </a:r>
            <a:r>
              <a:rPr lang="it-IT" sz="2800" b="1" baseline="-25000"/>
              <a:t>f </a:t>
            </a:r>
            <a:r>
              <a:rPr lang="it-IT" sz="2800" b="1"/>
              <a:t>= 8,9/7,6 = 1,17</a:t>
            </a:r>
          </a:p>
          <a:p>
            <a:pPr>
              <a:buFont typeface="Monotype Sorts" pitchFamily="2" charset="2"/>
              <a:buNone/>
            </a:pPr>
            <a:r>
              <a:rPr lang="it-IT" sz="2800" b="1"/>
              <a:t>esprimendo P in kVA e sostituendo si ottiene:</a:t>
            </a:r>
          </a:p>
          <a:p>
            <a:pPr>
              <a:buFont typeface="Monotype Sorts" pitchFamily="2" charset="2"/>
              <a:buNone/>
            </a:pPr>
            <a:endParaRPr lang="it-IT" sz="2800" b="1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66975" y="4219575"/>
            <a:ext cx="4133850" cy="1543050"/>
          </a:xfrm>
          <a:prstGeom prst="rect">
            <a:avLst/>
          </a:prstGeom>
          <a:solidFill>
            <a:srgbClr val="FCFEB9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8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09850" y="4325938"/>
          <a:ext cx="37512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Equazione" r:id="rId3" imgW="1446120" imgH="480960" progId="Equation.3">
                  <p:embed/>
                </p:oleObj>
              </mc:Choice>
              <mc:Fallback>
                <p:oleObj name="Equazione" r:id="rId3" imgW="1446120" imgH="48096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325938"/>
                        <a:ext cx="37512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350" y="228600"/>
            <a:ext cx="8369300" cy="31242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hlink"/>
            </a:outerShdw>
          </a:effectLst>
        </p:spPr>
        <p:txBody>
          <a:bodyPr/>
          <a:lstStyle/>
          <a:p>
            <a:pPr marL="0" indent="0"/>
            <a:r>
              <a:rPr lang="it-IT" sz="2800" b="1" dirty="0"/>
              <a:t> Per trasformatori dello stesso tipo le grandezze: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it-IT" sz="2800" b="1" dirty="0" err="1"/>
              <a:t>p</a:t>
            </a:r>
            <a:r>
              <a:rPr lang="it-IT" sz="2800" b="1" baseline="-25000" dirty="0" err="1"/>
              <a:t>r</a:t>
            </a:r>
            <a:r>
              <a:rPr lang="it-IT" sz="2800" b="1" dirty="0"/>
              <a:t>/</a:t>
            </a:r>
            <a:r>
              <a:rPr lang="it-IT" sz="2800" b="1" dirty="0" err="1"/>
              <a:t>p</a:t>
            </a:r>
            <a:r>
              <a:rPr lang="it-IT" sz="2800" b="1" baseline="-25000" dirty="0" err="1"/>
              <a:t>f</a:t>
            </a:r>
            <a:r>
              <a:rPr lang="it-IT" sz="2800" b="1" baseline="-25000" dirty="0"/>
              <a:t> </a:t>
            </a:r>
            <a:r>
              <a:rPr lang="it-IT" sz="2800" b="1" dirty="0"/>
              <a:t> ;     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r</a:t>
            </a:r>
            <a:r>
              <a:rPr lang="it-IT" sz="2800" b="1" dirty="0"/>
              <a:t>/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f</a:t>
            </a:r>
            <a:r>
              <a:rPr lang="it-IT" sz="2800" b="1" dirty="0"/>
              <a:t>  ;     </a:t>
            </a:r>
            <a:r>
              <a:rPr lang="it-IT" sz="2800" b="1" dirty="0" err="1"/>
              <a:t>B</a:t>
            </a:r>
            <a:r>
              <a:rPr lang="it-IT" sz="2800" b="1" baseline="-25000" dirty="0" err="1"/>
              <a:t>Mc</a:t>
            </a:r>
            <a:r>
              <a:rPr lang="it-IT" sz="2800" b="1" baseline="-25000" dirty="0"/>
              <a:t> </a:t>
            </a:r>
            <a:r>
              <a:rPr lang="it-IT" sz="2800" b="1" dirty="0"/>
              <a:t> ;</a:t>
            </a:r>
            <a:r>
              <a:rPr lang="it-IT" sz="2800" b="1" dirty="0">
                <a:latin typeface="Symbol" pitchFamily="18" charset="2"/>
              </a:rPr>
              <a:t></a:t>
            </a:r>
            <a:r>
              <a:rPr lang="it-IT" sz="2800" b="1" dirty="0"/>
              <a:t>;    </a:t>
            </a:r>
            <a:r>
              <a:rPr lang="it-IT" sz="2800" b="1" dirty="0">
                <a:latin typeface="Symbol" pitchFamily="18" charset="2"/>
              </a:rPr>
              <a:t></a:t>
            </a:r>
          </a:p>
          <a:p>
            <a:pPr marL="0" indent="0">
              <a:buFont typeface="Monotype Sorts" pitchFamily="2" charset="2"/>
              <a:buNone/>
            </a:pPr>
            <a:r>
              <a:rPr lang="it-IT" sz="2800" b="1" dirty="0" err="1"/>
              <a:t>sonosensibilmente</a:t>
            </a:r>
            <a:r>
              <a:rPr lang="it-IT" sz="2800" b="1" dirty="0"/>
              <a:t> costanti, si può quindi porre:</a:t>
            </a:r>
          </a:p>
          <a:p>
            <a:pPr marL="0" indent="0">
              <a:buFont typeface="Monotype Sorts" pitchFamily="2" charset="2"/>
              <a:buNone/>
            </a:pPr>
            <a:endParaRPr lang="it-IT" sz="2800" b="1" dirty="0"/>
          </a:p>
          <a:p>
            <a:pPr marL="0" indent="0">
              <a:buFont typeface="Monotype Sorts" pitchFamily="2" charset="2"/>
              <a:buNone/>
            </a:pPr>
            <a:r>
              <a:rPr lang="it-IT" sz="2800" b="1" dirty="0"/>
              <a:t>                                                          (</a:t>
            </a:r>
            <a:r>
              <a:rPr lang="it-IT" sz="2800" b="1" dirty="0" err="1"/>
              <a:t>wb</a:t>
            </a:r>
            <a:r>
              <a:rPr lang="it-IT" sz="2800" b="1" dirty="0"/>
              <a:t>)</a:t>
            </a:r>
          </a:p>
          <a:p>
            <a:pPr marL="0" indent="0">
              <a:buFont typeface="Monotype Sorts" pitchFamily="2" charset="2"/>
              <a:buNone/>
            </a:pPr>
            <a:endParaRPr lang="it-IT" sz="2800" b="1" dirty="0"/>
          </a:p>
          <a:p>
            <a:pPr marL="0" indent="0">
              <a:buFont typeface="Monotype Sorts" pitchFamily="2" charset="2"/>
              <a:buNone/>
            </a:pPr>
            <a:endParaRPr lang="it-IT" sz="2800" b="1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667000" y="1809750"/>
            <a:ext cx="3729038" cy="1390650"/>
          </a:xfrm>
          <a:prstGeom prst="rect">
            <a:avLst/>
          </a:prstGeom>
          <a:solidFill>
            <a:srgbClr val="FCFEB9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994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6600" y="1905000"/>
          <a:ext cx="24955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Equazione" r:id="rId3" imgW="963360" imgH="442800" progId="Equation.3">
                  <p:embed/>
                </p:oleObj>
              </mc:Choice>
              <mc:Fallback>
                <p:oleObj name="Equazione" r:id="rId3" imgW="963360" imgH="4428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24955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8600" y="4419600"/>
            <a:ext cx="869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 occuperemo </a:t>
            </a:r>
            <a:r>
              <a:rPr lang="it-IT" u="sng" dirty="0" smtClean="0"/>
              <a:t>specificamente</a:t>
            </a:r>
            <a:r>
              <a:rPr lang="it-IT" dirty="0" smtClean="0"/>
              <a:t> di progetto di </a:t>
            </a:r>
            <a:r>
              <a:rPr lang="it-IT" u="sng" dirty="0" smtClean="0"/>
              <a:t>trasformatori trifase a colonne</a:t>
            </a:r>
            <a:r>
              <a:rPr lang="it-IT" dirty="0" smtClean="0"/>
              <a:t> del tipo </a:t>
            </a:r>
            <a:r>
              <a:rPr lang="it-IT" u="sng" dirty="0" smtClean="0"/>
              <a:t>ONAN</a:t>
            </a:r>
            <a:endParaRPr lang="it-IT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0200" y="5410200"/>
            <a:ext cx="526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Faremo </a:t>
            </a:r>
            <a:r>
              <a:rPr lang="it-IT" u="sng" dirty="0" smtClean="0"/>
              <a:t>cenni</a:t>
            </a:r>
            <a:r>
              <a:rPr lang="it-IT" dirty="0" smtClean="0"/>
              <a:t> al progetto di trasformatori di altro tipo.</a:t>
            </a:r>
            <a:endParaRPr lang="it-IT" u="sng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286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Alcune dimensioni caratteristiche del trasformatore</a:t>
            </a:r>
            <a:endParaRPr lang="it-IT" sz="2400" b="1" dirty="0"/>
          </a:p>
        </p:txBody>
      </p:sp>
      <p:sp>
        <p:nvSpPr>
          <p:cNvPr id="17" name="Rettangolo 16"/>
          <p:cNvSpPr/>
          <p:nvPr/>
        </p:nvSpPr>
        <p:spPr>
          <a:xfrm>
            <a:off x="228600" y="1600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L’attività di progetto del trasformatore prevede un insieme di task tra loro correlati, che si possono esprimere mediante in forma di diagramma dove: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457200" y="2895600"/>
            <a:ext cx="1143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Task A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057400" y="2895600"/>
            <a:ext cx="1143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Task B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219200" y="4038600"/>
            <a:ext cx="1143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Task C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23" name="Connettore 2 22"/>
          <p:cNvCxnSpPr>
            <a:stCxn id="18" idx="2"/>
            <a:endCxn id="21" idx="0"/>
          </p:cNvCxnSpPr>
          <p:nvPr/>
        </p:nvCxnSpPr>
        <p:spPr>
          <a:xfrm rot="16200000" flipH="1">
            <a:off x="1181100" y="34290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0" idx="2"/>
            <a:endCxn id="21" idx="0"/>
          </p:cNvCxnSpPr>
          <p:nvPr/>
        </p:nvCxnSpPr>
        <p:spPr>
          <a:xfrm rot="5400000">
            <a:off x="1981200" y="33909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152400" y="49530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significa ad esempio che i Task A e B vanno eseguiti prima del Task C in quanto quest’ultimo utilizza i risultati di progetto generati dai Task A e B.</a:t>
            </a:r>
            <a:endParaRPr lang="it-IT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"/>
            <a:ext cx="4325937" cy="687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3201</Words>
  <Application>Microsoft Office PowerPoint</Application>
  <PresentationFormat>On-screen Show (4:3)</PresentationFormat>
  <Paragraphs>529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Equazione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atessarolo</dc:creator>
  <cp:lastModifiedBy>Alberto Tessarolo</cp:lastModifiedBy>
  <cp:revision>46</cp:revision>
  <dcterms:created xsi:type="dcterms:W3CDTF">2006-08-16T00:00:00Z</dcterms:created>
  <dcterms:modified xsi:type="dcterms:W3CDTF">2017-03-12T16:19:46Z</dcterms:modified>
</cp:coreProperties>
</file>