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57" r:id="rId3"/>
    <p:sldId id="278" r:id="rId4"/>
    <p:sldId id="260" r:id="rId5"/>
    <p:sldId id="258" r:id="rId6"/>
    <p:sldId id="276" r:id="rId7"/>
    <p:sldId id="277"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80" r:id="rId21"/>
    <p:sldId id="272" r:id="rId22"/>
    <p:sldId id="273" r:id="rId23"/>
    <p:sldId id="275" r:id="rId24"/>
    <p:sldId id="281" r:id="rId25"/>
    <p:sldId id="279" r:id="rId26"/>
    <p:sldId id="283" r:id="rId27"/>
    <p:sldId id="289" r:id="rId28"/>
    <p:sldId id="290" r:id="rId29"/>
    <p:sldId id="291" r:id="rId30"/>
    <p:sldId id="292" r:id="rId31"/>
    <p:sldId id="284" r:id="rId32"/>
    <p:sldId id="286" r:id="rId33"/>
    <p:sldId id="287" r:id="rId34"/>
    <p:sldId id="293" r:id="rId35"/>
    <p:sldId id="294" r:id="rId36"/>
    <p:sldId id="295" r:id="rId37"/>
    <p:sldId id="296" r:id="rId38"/>
    <p:sldId id="298" r:id="rId39"/>
    <p:sldId id="299" r:id="rId40"/>
    <p:sldId id="373" r:id="rId41"/>
    <p:sldId id="297" r:id="rId42"/>
    <p:sldId id="300" r:id="rId43"/>
    <p:sldId id="302" r:id="rId44"/>
    <p:sldId id="303" r:id="rId45"/>
    <p:sldId id="301" r:id="rId46"/>
    <p:sldId id="304" r:id="rId47"/>
    <p:sldId id="305" r:id="rId48"/>
    <p:sldId id="306" r:id="rId49"/>
    <p:sldId id="307" r:id="rId50"/>
    <p:sldId id="308" r:id="rId51"/>
    <p:sldId id="309" r:id="rId52"/>
    <p:sldId id="310" r:id="rId53"/>
    <p:sldId id="313" r:id="rId54"/>
    <p:sldId id="314" r:id="rId55"/>
    <p:sldId id="311" r:id="rId56"/>
    <p:sldId id="312"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31" r:id="rId72"/>
    <p:sldId id="332" r:id="rId73"/>
    <p:sldId id="333" r:id="rId74"/>
    <p:sldId id="371" r:id="rId75"/>
    <p:sldId id="372" r:id="rId76"/>
    <p:sldId id="338" r:id="rId77"/>
    <p:sldId id="356" r:id="rId78"/>
    <p:sldId id="357" r:id="rId79"/>
    <p:sldId id="358" r:id="rId80"/>
    <p:sldId id="359" r:id="rId81"/>
    <p:sldId id="360" r:id="rId82"/>
    <p:sldId id="361" r:id="rId83"/>
    <p:sldId id="362" r:id="rId84"/>
    <p:sldId id="363" r:id="rId85"/>
    <p:sldId id="364" r:id="rId86"/>
    <p:sldId id="367" r:id="rId87"/>
    <p:sldId id="368" r:id="rId88"/>
    <p:sldId id="370" r:id="rId89"/>
    <p:sldId id="369" r:id="rId90"/>
    <p:sldId id="334" r:id="rId91"/>
    <p:sldId id="337" r:id="rId92"/>
    <p:sldId id="335" r:id="rId93"/>
    <p:sldId id="339" r:id="rId94"/>
    <p:sldId id="340" r:id="rId95"/>
    <p:sldId id="343" r:id="rId96"/>
    <p:sldId id="341" r:id="rId97"/>
    <p:sldId id="342" r:id="rId98"/>
    <p:sldId id="344" r:id="rId99"/>
    <p:sldId id="345" r:id="rId100"/>
    <p:sldId id="346" r:id="rId101"/>
    <p:sldId id="348" r:id="rId102"/>
    <p:sldId id="353" r:id="rId103"/>
    <p:sldId id="354" r:id="rId104"/>
    <p:sldId id="355"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720" y="5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image" Target="../media/image12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AA26E6-D2D0-47D6-B0C3-EBCC03A82703}" type="datetimeFigureOut">
              <a:rPr lang="it-IT" smtClean="0"/>
              <a:pPr/>
              <a:t>06/03/2017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21818-F37E-4E35-9358-37AC1ECFAECA}" type="slidenum">
              <a:rPr lang="it-IT" smtClean="0"/>
              <a:pPr/>
              <a:t>‹#›</a:t>
            </a:fld>
            <a:endParaRPr lang="it-IT"/>
          </a:p>
        </p:txBody>
      </p:sp>
    </p:spTree>
    <p:extLst>
      <p:ext uri="{BB962C8B-B14F-4D97-AF65-F5344CB8AC3E}">
        <p14:creationId xmlns:p14="http://schemas.microsoft.com/office/powerpoint/2010/main" val="96434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5B21818-F37E-4E35-9358-37AC1ECFAECA}" type="slidenum">
              <a:rPr lang="it-IT" smtClean="0"/>
              <a:pPr/>
              <a:t>47</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B5B21818-F37E-4E35-9358-37AC1ECFAECA}" type="slidenum">
              <a:rPr lang="it-IT" smtClean="0"/>
              <a:pPr/>
              <a:t>80</a:t>
            </a:fld>
            <a:endParaRPr lang="it-IT"/>
          </a:p>
        </p:txBody>
      </p:sp>
    </p:spTree>
    <p:extLst>
      <p:ext uri="{BB962C8B-B14F-4D97-AF65-F5344CB8AC3E}">
        <p14:creationId xmlns:p14="http://schemas.microsoft.com/office/powerpoint/2010/main" val="402427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27.wmf"/><Relationship Id="rId5" Type="http://schemas.openxmlformats.org/officeDocument/2006/relationships/oleObject" Target="../embeddings/oleObject28.bin"/><Relationship Id="rId4" Type="http://schemas.openxmlformats.org/officeDocument/2006/relationships/image" Target="../media/image126.wmf"/></Relationships>
</file>

<file path=ppt/slides/_rels/slide10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130.jpe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wmf"/><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png"/><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1.png"/><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0.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92.wmf"/><Relationship Id="rId5" Type="http://schemas.openxmlformats.org/officeDocument/2006/relationships/oleObject" Target="../embeddings/oleObject9.bin"/><Relationship Id="rId4" Type="http://schemas.openxmlformats.org/officeDocument/2006/relationships/image" Target="../media/image91.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xml"/><Relationship Id="rId7" Type="http://schemas.openxmlformats.org/officeDocument/2006/relationships/image" Target="../media/image94.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95.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wmf"/><Relationship Id="rId5" Type="http://schemas.openxmlformats.org/officeDocument/2006/relationships/oleObject" Target="../embeddings/oleObject15.bin"/><Relationship Id="rId4" Type="http://schemas.openxmlformats.org/officeDocument/2006/relationships/image" Target="../media/image97.wmf"/></Relationships>
</file>

<file path=ppt/slides/_rels/slide82.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0.wmf"/><Relationship Id="rId5" Type="http://schemas.openxmlformats.org/officeDocument/2006/relationships/oleObject" Target="../embeddings/oleObject17.bin"/><Relationship Id="rId4" Type="http://schemas.openxmlformats.org/officeDocument/2006/relationships/image" Target="../media/image99.wmf"/></Relationships>
</file>

<file path=ppt/slides/_rels/slide83.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03.wmf"/><Relationship Id="rId5" Type="http://schemas.openxmlformats.org/officeDocument/2006/relationships/oleObject" Target="../embeddings/oleObject20.bin"/><Relationship Id="rId4" Type="http://schemas.openxmlformats.org/officeDocument/2006/relationships/image" Target="../media/image102.wmf"/></Relationships>
</file>

<file path=ppt/slides/_rels/slide84.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06.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07.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4.e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123.wmf"/><Relationship Id="rId4" Type="http://schemas.openxmlformats.org/officeDocument/2006/relationships/oleObject" Target="../embeddings/oleObject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24000" y="609600"/>
            <a:ext cx="6097310" cy="1077218"/>
          </a:xfrm>
          <a:prstGeom prst="rect">
            <a:avLst/>
          </a:prstGeom>
          <a:noFill/>
        </p:spPr>
        <p:txBody>
          <a:bodyPr wrap="none" rtlCol="0">
            <a:spAutoFit/>
          </a:bodyPr>
          <a:lstStyle/>
          <a:p>
            <a:r>
              <a:rPr lang="it-IT" sz="6400" b="1" dirty="0" smtClean="0">
                <a:effectLst>
                  <a:outerShdw blurRad="38100" dist="38100" dir="2700000" algn="tl">
                    <a:srgbClr val="000000">
                      <a:alpha val="43137"/>
                    </a:srgbClr>
                  </a:outerShdw>
                </a:effectLst>
              </a:rPr>
              <a:t>TRASFORMATORI</a:t>
            </a:r>
            <a:endParaRPr lang="it-IT" sz="6400" b="1" dirty="0">
              <a:effectLst>
                <a:outerShdw blurRad="38100" dist="38100" dir="2700000" algn="tl">
                  <a:srgbClr val="000000">
                    <a:alpha val="43137"/>
                  </a:srgbClr>
                </a:outerShdw>
              </a:effectLst>
            </a:endParaRPr>
          </a:p>
        </p:txBody>
      </p:sp>
      <p:sp>
        <p:nvSpPr>
          <p:cNvPr id="5" name="CasellaDiTesto 4"/>
          <p:cNvSpPr txBox="1"/>
          <p:nvPr/>
        </p:nvSpPr>
        <p:spPr>
          <a:xfrm>
            <a:off x="228600" y="2133600"/>
            <a:ext cx="8915400" cy="3046988"/>
          </a:xfrm>
          <a:prstGeom prst="rect">
            <a:avLst/>
          </a:prstGeom>
          <a:noFill/>
        </p:spPr>
        <p:txBody>
          <a:bodyPr wrap="square" rtlCol="0">
            <a:spAutoFit/>
          </a:bodyPr>
          <a:lstStyle/>
          <a:p>
            <a:pPr marL="914400" indent="-914400">
              <a:buFont typeface="+mj-lt"/>
              <a:buAutoNum type="arabicPeriod"/>
            </a:pPr>
            <a:r>
              <a:rPr lang="it-IT" sz="4800" dirty="0" smtClean="0"/>
              <a:t>Aspetti costruttivi e tecnologici</a:t>
            </a:r>
          </a:p>
          <a:p>
            <a:pPr marL="914400" indent="-914400">
              <a:buFont typeface="+mj-lt"/>
              <a:buAutoNum type="arabicPeriod"/>
            </a:pPr>
            <a:r>
              <a:rPr lang="it-IT" sz="4800" dirty="0" smtClean="0"/>
              <a:t>Dimensionamento</a:t>
            </a:r>
          </a:p>
          <a:p>
            <a:pPr marL="914400" indent="-914400">
              <a:buFont typeface="+mj-lt"/>
              <a:buAutoNum type="arabicPeriod"/>
            </a:pPr>
            <a:r>
              <a:rPr lang="it-IT" sz="4800" dirty="0" smtClean="0"/>
              <a:t>Progetto di dettaglio</a:t>
            </a:r>
          </a:p>
          <a:p>
            <a:pPr marL="914400" indent="-914400">
              <a:buFont typeface="+mj-lt"/>
              <a:buAutoNum type="arabicPeriod"/>
            </a:pPr>
            <a:r>
              <a:rPr lang="it-IT" sz="4800" dirty="0" smtClean="0"/>
              <a:t>Calcolo e verifica</a:t>
            </a:r>
            <a:endParaRPr lang="it-IT" sz="4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Disco_Lucia\Didattica\Costruzioni\Figure\trasformatore\mono_mantello.tif"/>
          <p:cNvPicPr>
            <a:picLocks noChangeAspect="1" noChangeArrowheads="1"/>
          </p:cNvPicPr>
          <p:nvPr/>
        </p:nvPicPr>
        <p:blipFill>
          <a:blip r:embed="rId2" cstate="print"/>
          <a:srcRect/>
          <a:stretch>
            <a:fillRect/>
          </a:stretch>
        </p:blipFill>
        <p:spPr bwMode="auto">
          <a:xfrm>
            <a:off x="612775" y="3505200"/>
            <a:ext cx="3883025" cy="2786063"/>
          </a:xfrm>
          <a:prstGeom prst="rect">
            <a:avLst/>
          </a:prstGeom>
          <a:noFill/>
        </p:spPr>
      </p:pic>
      <p:pic>
        <p:nvPicPr>
          <p:cNvPr id="5" name="Picture 8"/>
          <p:cNvPicPr>
            <a:picLocks noChangeAspect="1" noChangeArrowheads="1"/>
          </p:cNvPicPr>
          <p:nvPr/>
        </p:nvPicPr>
        <p:blipFill>
          <a:blip r:embed="rId3" cstate="print"/>
          <a:srcRect/>
          <a:stretch>
            <a:fillRect/>
          </a:stretch>
        </p:blipFill>
        <p:spPr bwMode="auto">
          <a:xfrm>
            <a:off x="5029200" y="3276600"/>
            <a:ext cx="3581400" cy="3505200"/>
          </a:xfrm>
          <a:prstGeom prst="rect">
            <a:avLst/>
          </a:prstGeom>
          <a:noFill/>
          <a:ln w="12700">
            <a:solidFill>
              <a:schemeClr val="tx1"/>
            </a:solidFill>
            <a:miter lim="800000"/>
            <a:headEnd/>
            <a:tailEnd/>
          </a:ln>
          <a:effectLst>
            <a:outerShdw dist="107763" dir="2700000" algn="ctr" rotWithShape="0">
              <a:schemeClr val="accent1"/>
            </a:outerShdw>
          </a:effectLst>
        </p:spPr>
      </p:pic>
      <p:sp>
        <p:nvSpPr>
          <p:cNvPr id="6" name="Text Box 4"/>
          <p:cNvSpPr txBox="1">
            <a:spLocks noChangeArrowheads="1"/>
          </p:cNvSpPr>
          <p:nvPr/>
        </p:nvSpPr>
        <p:spPr bwMode="auto">
          <a:xfrm>
            <a:off x="152400" y="685800"/>
            <a:ext cx="8763000" cy="23780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Tutte le spire sono avvolte attorno alla colonna centrale.</a:t>
            </a:r>
          </a:p>
          <a:p>
            <a:pPr algn="just">
              <a:spcAft>
                <a:spcPct val="50000"/>
              </a:spcAft>
            </a:pPr>
            <a:r>
              <a:rPr lang="it-IT" sz="2000" b="0" dirty="0">
                <a:sym typeface="Symbol" pitchFamily="18" charset="2"/>
              </a:rPr>
              <a:t>Il flusso  prodotto dagli avvolgimenti percorre la colonna centrale mentre i gioghi e le fiancate sono percorsi da un flusso pari a /2. </a:t>
            </a:r>
          </a:p>
          <a:p>
            <a:pPr algn="just">
              <a:spcAft>
                <a:spcPct val="50000"/>
              </a:spcAft>
            </a:pPr>
            <a:r>
              <a:rPr lang="it-IT" sz="2000" b="0" dirty="0">
                <a:sym typeface="Symbol" pitchFamily="18" charset="2"/>
              </a:rPr>
              <a:t>Per avere lo stesso valore di induzione magnetica </a:t>
            </a:r>
            <a:r>
              <a:rPr lang="it-IT" sz="2000" b="0" i="1" dirty="0" err="1">
                <a:sym typeface="Symbol" pitchFamily="18" charset="2"/>
              </a:rPr>
              <a:t>B=</a:t>
            </a:r>
            <a:r>
              <a:rPr lang="it-IT" sz="2000" b="0" dirty="0">
                <a:sym typeface="Symbol" pitchFamily="18" charset="2"/>
              </a:rPr>
              <a:t>/</a:t>
            </a:r>
            <a:r>
              <a:rPr lang="it-IT" sz="2000" b="0" i="1" dirty="0">
                <a:sym typeface="Symbol" pitchFamily="18" charset="2"/>
              </a:rPr>
              <a:t>S</a:t>
            </a:r>
            <a:r>
              <a:rPr lang="it-IT" sz="2000" b="0" dirty="0">
                <a:sym typeface="Symbol" pitchFamily="18" charset="2"/>
              </a:rPr>
              <a:t> in tutti i tratti del nucleo, </a:t>
            </a:r>
            <a:r>
              <a:rPr lang="it-IT" sz="2000" b="0" u="sng" dirty="0">
                <a:sym typeface="Symbol" pitchFamily="18" charset="2"/>
              </a:rPr>
              <a:t>la sezione dei gioghi e delle fiancate deve essere la metà di quella della colonna centrale</a:t>
            </a:r>
            <a:r>
              <a:rPr lang="it-IT" sz="2000" b="0" dirty="0">
                <a:sym typeface="Symbol" pitchFamily="18" charset="2"/>
              </a:rPr>
              <a:t>. Si riduce l’altezza dei gioghi e quindi l’altezza dell’intero trasformatore.</a:t>
            </a:r>
          </a:p>
        </p:txBody>
      </p:sp>
      <p:sp>
        <p:nvSpPr>
          <p:cNvPr id="7" name="CasellaDiTesto 6"/>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Trasformatori monofasi a mantello (corazzati)</a:t>
            </a:r>
            <a:endParaRPr lang="it-IT" sz="3600" b="1" dirty="0">
              <a:effectLst>
                <a:outerShdw blurRad="38100" dist="38100" dir="2700000" algn="tl">
                  <a:srgbClr val="000000">
                    <a:alpha val="43137"/>
                  </a:srgb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072"/>
          <p:cNvGraphicFramePr>
            <a:graphicFrameLocks noChangeAspect="1"/>
          </p:cNvGraphicFramePr>
          <p:nvPr/>
        </p:nvGraphicFramePr>
        <p:xfrm>
          <a:off x="750888" y="1484312"/>
          <a:ext cx="2430462" cy="863600"/>
        </p:xfrm>
        <a:graphic>
          <a:graphicData uri="http://schemas.openxmlformats.org/presentationml/2006/ole">
            <mc:AlternateContent xmlns:mc="http://schemas.openxmlformats.org/markup-compatibility/2006">
              <mc:Choice xmlns:v="urn:schemas-microsoft-com:vml" Requires="v">
                <p:oleObj spid="_x0000_s102426" name="Equation" r:id="rId3" imgW="1549080" imgH="431640" progId="Equation.3">
                  <p:embed/>
                </p:oleObj>
              </mc:Choice>
              <mc:Fallback>
                <p:oleObj name="Equation" r:id="rId3" imgW="1549080" imgH="431640" progId="Equation.3">
                  <p:embed/>
                  <p:pic>
                    <p:nvPicPr>
                      <p:cNvPr id="0" name="Object 3072"/>
                      <p:cNvPicPr>
                        <a:picLocks noChangeAspect="1" noChangeArrowheads="1"/>
                      </p:cNvPicPr>
                      <p:nvPr/>
                    </p:nvPicPr>
                    <p:blipFill>
                      <a:blip r:embed="rId4">
                        <a:extLst>
                          <a:ext uri="{28A0092B-C50C-407E-A947-70E740481C1C}">
                            <a14:useLocalDpi xmlns:a14="http://schemas.microsoft.com/office/drawing/2010/main" val="0"/>
                          </a:ext>
                        </a:extLst>
                      </a:blip>
                      <a:srcRect t="-16681" r="-4648" b="-16681"/>
                      <a:stretch>
                        <a:fillRect/>
                      </a:stretch>
                    </p:blipFill>
                    <p:spPr bwMode="auto">
                      <a:xfrm>
                        <a:off x="750888" y="1484312"/>
                        <a:ext cx="2430462"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Line 3075"/>
          <p:cNvSpPr>
            <a:spLocks noChangeShapeType="1"/>
          </p:cNvSpPr>
          <p:nvPr/>
        </p:nvSpPr>
        <p:spPr bwMode="auto">
          <a:xfrm>
            <a:off x="4830763" y="5716587"/>
            <a:ext cx="3638550" cy="1588"/>
          </a:xfrm>
          <a:prstGeom prst="line">
            <a:avLst/>
          </a:prstGeom>
          <a:noFill/>
          <a:ln w="19050">
            <a:solidFill>
              <a:srgbClr val="000000"/>
            </a:solidFill>
            <a:round/>
            <a:headEnd/>
            <a:tailEnd type="triangle" w="sm" len="med"/>
          </a:ln>
        </p:spPr>
        <p:txBody>
          <a:bodyPr/>
          <a:lstStyle/>
          <a:p>
            <a:endParaRPr lang="it-IT"/>
          </a:p>
        </p:txBody>
      </p:sp>
      <p:sp>
        <p:nvSpPr>
          <p:cNvPr id="4" name="Line 3076"/>
          <p:cNvSpPr>
            <a:spLocks noChangeShapeType="1"/>
          </p:cNvSpPr>
          <p:nvPr/>
        </p:nvSpPr>
        <p:spPr bwMode="auto">
          <a:xfrm>
            <a:off x="4868863" y="2347912"/>
            <a:ext cx="1587" cy="3416300"/>
          </a:xfrm>
          <a:prstGeom prst="line">
            <a:avLst/>
          </a:prstGeom>
          <a:noFill/>
          <a:ln w="19050">
            <a:solidFill>
              <a:srgbClr val="000000"/>
            </a:solidFill>
            <a:round/>
            <a:headEnd type="triangle" w="sm" len="med"/>
            <a:tailEnd/>
          </a:ln>
        </p:spPr>
        <p:txBody>
          <a:bodyPr/>
          <a:lstStyle/>
          <a:p>
            <a:endParaRPr lang="it-IT"/>
          </a:p>
        </p:txBody>
      </p:sp>
      <p:sp>
        <p:nvSpPr>
          <p:cNvPr id="5" name="Freeform 3077"/>
          <p:cNvSpPr>
            <a:spLocks/>
          </p:cNvSpPr>
          <p:nvPr/>
        </p:nvSpPr>
        <p:spPr bwMode="auto">
          <a:xfrm>
            <a:off x="4960938" y="3228975"/>
            <a:ext cx="515937" cy="1676400"/>
          </a:xfrm>
          <a:custGeom>
            <a:avLst/>
            <a:gdLst>
              <a:gd name="T0" fmla="*/ 7 w 650"/>
              <a:gd name="T1" fmla="*/ 101 h 1745"/>
              <a:gd name="T2" fmla="*/ 19 w 650"/>
              <a:gd name="T3" fmla="*/ 277 h 1745"/>
              <a:gd name="T4" fmla="*/ 32 w 650"/>
              <a:gd name="T5" fmla="*/ 423 h 1745"/>
              <a:gd name="T6" fmla="*/ 46 w 650"/>
              <a:gd name="T7" fmla="*/ 549 h 1745"/>
              <a:gd name="T8" fmla="*/ 58 w 650"/>
              <a:gd name="T9" fmla="*/ 655 h 1745"/>
              <a:gd name="T10" fmla="*/ 72 w 650"/>
              <a:gd name="T11" fmla="*/ 748 h 1745"/>
              <a:gd name="T12" fmla="*/ 85 w 650"/>
              <a:gd name="T13" fmla="*/ 830 h 1745"/>
              <a:gd name="T14" fmla="*/ 99 w 650"/>
              <a:gd name="T15" fmla="*/ 903 h 1745"/>
              <a:gd name="T16" fmla="*/ 111 w 650"/>
              <a:gd name="T17" fmla="*/ 967 h 1745"/>
              <a:gd name="T18" fmla="*/ 124 w 650"/>
              <a:gd name="T19" fmla="*/ 1025 h 1745"/>
              <a:gd name="T20" fmla="*/ 138 w 650"/>
              <a:gd name="T21" fmla="*/ 1077 h 1745"/>
              <a:gd name="T22" fmla="*/ 151 w 650"/>
              <a:gd name="T23" fmla="*/ 1125 h 1745"/>
              <a:gd name="T24" fmla="*/ 164 w 650"/>
              <a:gd name="T25" fmla="*/ 1168 h 1745"/>
              <a:gd name="T26" fmla="*/ 177 w 650"/>
              <a:gd name="T27" fmla="*/ 1208 h 1745"/>
              <a:gd name="T28" fmla="*/ 190 w 650"/>
              <a:gd name="T29" fmla="*/ 1244 h 1745"/>
              <a:gd name="T30" fmla="*/ 204 w 650"/>
              <a:gd name="T31" fmla="*/ 1278 h 1745"/>
              <a:gd name="T32" fmla="*/ 216 w 650"/>
              <a:gd name="T33" fmla="*/ 1309 h 1745"/>
              <a:gd name="T34" fmla="*/ 230 w 650"/>
              <a:gd name="T35" fmla="*/ 1338 h 1745"/>
              <a:gd name="T36" fmla="*/ 243 w 650"/>
              <a:gd name="T37" fmla="*/ 1364 h 1745"/>
              <a:gd name="T38" fmla="*/ 257 w 650"/>
              <a:gd name="T39" fmla="*/ 1390 h 1745"/>
              <a:gd name="T40" fmla="*/ 269 w 650"/>
              <a:gd name="T41" fmla="*/ 1413 h 1745"/>
              <a:gd name="T42" fmla="*/ 282 w 650"/>
              <a:gd name="T43" fmla="*/ 1435 h 1745"/>
              <a:gd name="T44" fmla="*/ 296 w 650"/>
              <a:gd name="T45" fmla="*/ 1455 h 1745"/>
              <a:gd name="T46" fmla="*/ 308 w 650"/>
              <a:gd name="T47" fmla="*/ 1475 h 1745"/>
              <a:gd name="T48" fmla="*/ 322 w 650"/>
              <a:gd name="T49" fmla="*/ 1493 h 1745"/>
              <a:gd name="T50" fmla="*/ 335 w 650"/>
              <a:gd name="T51" fmla="*/ 1511 h 1745"/>
              <a:gd name="T52" fmla="*/ 348 w 650"/>
              <a:gd name="T53" fmla="*/ 1527 h 1745"/>
              <a:gd name="T54" fmla="*/ 361 w 650"/>
              <a:gd name="T55" fmla="*/ 1542 h 1745"/>
              <a:gd name="T56" fmla="*/ 374 w 650"/>
              <a:gd name="T57" fmla="*/ 1557 h 1745"/>
              <a:gd name="T58" fmla="*/ 388 w 650"/>
              <a:gd name="T59" fmla="*/ 1571 h 1745"/>
              <a:gd name="T60" fmla="*/ 401 w 650"/>
              <a:gd name="T61" fmla="*/ 1583 h 1745"/>
              <a:gd name="T62" fmla="*/ 414 w 650"/>
              <a:gd name="T63" fmla="*/ 1596 h 1745"/>
              <a:gd name="T64" fmla="*/ 427 w 650"/>
              <a:gd name="T65" fmla="*/ 1608 h 1745"/>
              <a:gd name="T66" fmla="*/ 440 w 650"/>
              <a:gd name="T67" fmla="*/ 1619 h 1745"/>
              <a:gd name="T68" fmla="*/ 453 w 650"/>
              <a:gd name="T69" fmla="*/ 1631 h 1745"/>
              <a:gd name="T70" fmla="*/ 466 w 650"/>
              <a:gd name="T71" fmla="*/ 1640 h 1745"/>
              <a:gd name="T72" fmla="*/ 480 w 650"/>
              <a:gd name="T73" fmla="*/ 1650 h 1745"/>
              <a:gd name="T74" fmla="*/ 493 w 650"/>
              <a:gd name="T75" fmla="*/ 1659 h 1745"/>
              <a:gd name="T76" fmla="*/ 505 w 650"/>
              <a:gd name="T77" fmla="*/ 1669 h 1745"/>
              <a:gd name="T78" fmla="*/ 519 w 650"/>
              <a:gd name="T79" fmla="*/ 1677 h 1745"/>
              <a:gd name="T80" fmla="*/ 532 w 650"/>
              <a:gd name="T81" fmla="*/ 1685 h 1745"/>
              <a:gd name="T82" fmla="*/ 546 w 650"/>
              <a:gd name="T83" fmla="*/ 1693 h 1745"/>
              <a:gd name="T84" fmla="*/ 558 w 650"/>
              <a:gd name="T85" fmla="*/ 1700 h 1745"/>
              <a:gd name="T86" fmla="*/ 572 w 650"/>
              <a:gd name="T87" fmla="*/ 1708 h 1745"/>
              <a:gd name="T88" fmla="*/ 585 w 650"/>
              <a:gd name="T89" fmla="*/ 1715 h 1745"/>
              <a:gd name="T90" fmla="*/ 597 w 650"/>
              <a:gd name="T91" fmla="*/ 1720 h 1745"/>
              <a:gd name="T92" fmla="*/ 611 w 650"/>
              <a:gd name="T93" fmla="*/ 1727 h 1745"/>
              <a:gd name="T94" fmla="*/ 624 w 650"/>
              <a:gd name="T95" fmla="*/ 1733 h 1745"/>
              <a:gd name="T96" fmla="*/ 638 w 650"/>
              <a:gd name="T97" fmla="*/ 1739 h 1745"/>
              <a:gd name="T98" fmla="*/ 650 w 650"/>
              <a:gd name="T99" fmla="*/ 1745 h 17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0"/>
              <a:gd name="T151" fmla="*/ 0 h 1745"/>
              <a:gd name="T152" fmla="*/ 650 w 650"/>
              <a:gd name="T153" fmla="*/ 1745 h 17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0" h="1745">
                <a:moveTo>
                  <a:pt x="0" y="0"/>
                </a:moveTo>
                <a:lnTo>
                  <a:pt x="7" y="101"/>
                </a:lnTo>
                <a:lnTo>
                  <a:pt x="12" y="193"/>
                </a:lnTo>
                <a:lnTo>
                  <a:pt x="19" y="277"/>
                </a:lnTo>
                <a:lnTo>
                  <a:pt x="26" y="354"/>
                </a:lnTo>
                <a:lnTo>
                  <a:pt x="32" y="423"/>
                </a:lnTo>
                <a:lnTo>
                  <a:pt x="39" y="489"/>
                </a:lnTo>
                <a:lnTo>
                  <a:pt x="46" y="549"/>
                </a:lnTo>
                <a:lnTo>
                  <a:pt x="53" y="604"/>
                </a:lnTo>
                <a:lnTo>
                  <a:pt x="58" y="655"/>
                </a:lnTo>
                <a:lnTo>
                  <a:pt x="65" y="703"/>
                </a:lnTo>
                <a:lnTo>
                  <a:pt x="72" y="748"/>
                </a:lnTo>
                <a:lnTo>
                  <a:pt x="78" y="791"/>
                </a:lnTo>
                <a:lnTo>
                  <a:pt x="85" y="830"/>
                </a:lnTo>
                <a:lnTo>
                  <a:pt x="92" y="867"/>
                </a:lnTo>
                <a:lnTo>
                  <a:pt x="99" y="903"/>
                </a:lnTo>
                <a:lnTo>
                  <a:pt x="104" y="936"/>
                </a:lnTo>
                <a:lnTo>
                  <a:pt x="111" y="967"/>
                </a:lnTo>
                <a:lnTo>
                  <a:pt x="118" y="997"/>
                </a:lnTo>
                <a:lnTo>
                  <a:pt x="124" y="1025"/>
                </a:lnTo>
                <a:lnTo>
                  <a:pt x="131" y="1051"/>
                </a:lnTo>
                <a:lnTo>
                  <a:pt x="138" y="1077"/>
                </a:lnTo>
                <a:lnTo>
                  <a:pt x="145" y="1102"/>
                </a:lnTo>
                <a:lnTo>
                  <a:pt x="151" y="1125"/>
                </a:lnTo>
                <a:lnTo>
                  <a:pt x="157" y="1147"/>
                </a:lnTo>
                <a:lnTo>
                  <a:pt x="164" y="1168"/>
                </a:lnTo>
                <a:lnTo>
                  <a:pt x="170" y="1188"/>
                </a:lnTo>
                <a:lnTo>
                  <a:pt x="177" y="1208"/>
                </a:lnTo>
                <a:lnTo>
                  <a:pt x="184" y="1226"/>
                </a:lnTo>
                <a:lnTo>
                  <a:pt x="190" y="1244"/>
                </a:lnTo>
                <a:lnTo>
                  <a:pt x="197" y="1261"/>
                </a:lnTo>
                <a:lnTo>
                  <a:pt x="204" y="1278"/>
                </a:lnTo>
                <a:lnTo>
                  <a:pt x="210" y="1293"/>
                </a:lnTo>
                <a:lnTo>
                  <a:pt x="216" y="1309"/>
                </a:lnTo>
                <a:lnTo>
                  <a:pt x="223" y="1323"/>
                </a:lnTo>
                <a:lnTo>
                  <a:pt x="230" y="1338"/>
                </a:lnTo>
                <a:lnTo>
                  <a:pt x="236" y="1352"/>
                </a:lnTo>
                <a:lnTo>
                  <a:pt x="243" y="1364"/>
                </a:lnTo>
                <a:lnTo>
                  <a:pt x="250" y="1377"/>
                </a:lnTo>
                <a:lnTo>
                  <a:pt x="257" y="1390"/>
                </a:lnTo>
                <a:lnTo>
                  <a:pt x="262" y="1401"/>
                </a:lnTo>
                <a:lnTo>
                  <a:pt x="269" y="1413"/>
                </a:lnTo>
                <a:lnTo>
                  <a:pt x="276" y="1424"/>
                </a:lnTo>
                <a:lnTo>
                  <a:pt x="282" y="1435"/>
                </a:lnTo>
                <a:lnTo>
                  <a:pt x="289" y="1445"/>
                </a:lnTo>
                <a:lnTo>
                  <a:pt x="296" y="1455"/>
                </a:lnTo>
                <a:lnTo>
                  <a:pt x="303" y="1466"/>
                </a:lnTo>
                <a:lnTo>
                  <a:pt x="308" y="1475"/>
                </a:lnTo>
                <a:lnTo>
                  <a:pt x="315" y="1484"/>
                </a:lnTo>
                <a:lnTo>
                  <a:pt x="322" y="1493"/>
                </a:lnTo>
                <a:lnTo>
                  <a:pt x="328" y="1503"/>
                </a:lnTo>
                <a:lnTo>
                  <a:pt x="335" y="1511"/>
                </a:lnTo>
                <a:lnTo>
                  <a:pt x="342" y="1519"/>
                </a:lnTo>
                <a:lnTo>
                  <a:pt x="348" y="1527"/>
                </a:lnTo>
                <a:lnTo>
                  <a:pt x="354" y="1535"/>
                </a:lnTo>
                <a:lnTo>
                  <a:pt x="361" y="1542"/>
                </a:lnTo>
                <a:lnTo>
                  <a:pt x="368" y="1550"/>
                </a:lnTo>
                <a:lnTo>
                  <a:pt x="374" y="1557"/>
                </a:lnTo>
                <a:lnTo>
                  <a:pt x="381" y="1564"/>
                </a:lnTo>
                <a:lnTo>
                  <a:pt x="388" y="1571"/>
                </a:lnTo>
                <a:lnTo>
                  <a:pt x="394" y="1578"/>
                </a:lnTo>
                <a:lnTo>
                  <a:pt x="401" y="1583"/>
                </a:lnTo>
                <a:lnTo>
                  <a:pt x="407" y="1590"/>
                </a:lnTo>
                <a:lnTo>
                  <a:pt x="414" y="1596"/>
                </a:lnTo>
                <a:lnTo>
                  <a:pt x="420" y="1602"/>
                </a:lnTo>
                <a:lnTo>
                  <a:pt x="427" y="1608"/>
                </a:lnTo>
                <a:lnTo>
                  <a:pt x="434" y="1613"/>
                </a:lnTo>
                <a:lnTo>
                  <a:pt x="440" y="1619"/>
                </a:lnTo>
                <a:lnTo>
                  <a:pt x="447" y="1625"/>
                </a:lnTo>
                <a:lnTo>
                  <a:pt x="453" y="1631"/>
                </a:lnTo>
                <a:lnTo>
                  <a:pt x="460" y="1635"/>
                </a:lnTo>
                <a:lnTo>
                  <a:pt x="466" y="1640"/>
                </a:lnTo>
                <a:lnTo>
                  <a:pt x="473" y="1646"/>
                </a:lnTo>
                <a:lnTo>
                  <a:pt x="480" y="1650"/>
                </a:lnTo>
                <a:lnTo>
                  <a:pt x="486" y="1655"/>
                </a:lnTo>
                <a:lnTo>
                  <a:pt x="493" y="1659"/>
                </a:lnTo>
                <a:lnTo>
                  <a:pt x="500" y="1664"/>
                </a:lnTo>
                <a:lnTo>
                  <a:pt x="505" y="1669"/>
                </a:lnTo>
                <a:lnTo>
                  <a:pt x="512" y="1672"/>
                </a:lnTo>
                <a:lnTo>
                  <a:pt x="519" y="1677"/>
                </a:lnTo>
                <a:lnTo>
                  <a:pt x="526" y="1681"/>
                </a:lnTo>
                <a:lnTo>
                  <a:pt x="532" y="1685"/>
                </a:lnTo>
                <a:lnTo>
                  <a:pt x="539" y="1689"/>
                </a:lnTo>
                <a:lnTo>
                  <a:pt x="546" y="1693"/>
                </a:lnTo>
                <a:lnTo>
                  <a:pt x="551" y="1696"/>
                </a:lnTo>
                <a:lnTo>
                  <a:pt x="558" y="1700"/>
                </a:lnTo>
                <a:lnTo>
                  <a:pt x="565" y="1704"/>
                </a:lnTo>
                <a:lnTo>
                  <a:pt x="572" y="1708"/>
                </a:lnTo>
                <a:lnTo>
                  <a:pt x="578" y="1711"/>
                </a:lnTo>
                <a:lnTo>
                  <a:pt x="585" y="1715"/>
                </a:lnTo>
                <a:lnTo>
                  <a:pt x="592" y="1717"/>
                </a:lnTo>
                <a:lnTo>
                  <a:pt x="597" y="1720"/>
                </a:lnTo>
                <a:lnTo>
                  <a:pt x="604" y="1724"/>
                </a:lnTo>
                <a:lnTo>
                  <a:pt x="611" y="1727"/>
                </a:lnTo>
                <a:lnTo>
                  <a:pt x="618" y="1730"/>
                </a:lnTo>
                <a:lnTo>
                  <a:pt x="624" y="1733"/>
                </a:lnTo>
                <a:lnTo>
                  <a:pt x="631" y="1735"/>
                </a:lnTo>
                <a:lnTo>
                  <a:pt x="638" y="1739"/>
                </a:lnTo>
                <a:lnTo>
                  <a:pt x="644" y="1741"/>
                </a:lnTo>
                <a:lnTo>
                  <a:pt x="650" y="1745"/>
                </a:lnTo>
              </a:path>
            </a:pathLst>
          </a:custGeom>
          <a:noFill/>
          <a:ln w="7938">
            <a:solidFill>
              <a:srgbClr val="FF0000"/>
            </a:solidFill>
            <a:prstDash val="solid"/>
            <a:round/>
            <a:headEnd/>
            <a:tailEnd/>
          </a:ln>
        </p:spPr>
        <p:txBody>
          <a:bodyPr/>
          <a:lstStyle/>
          <a:p>
            <a:endParaRPr lang="it-IT"/>
          </a:p>
        </p:txBody>
      </p:sp>
      <p:sp>
        <p:nvSpPr>
          <p:cNvPr id="6" name="Freeform 3078"/>
          <p:cNvSpPr>
            <a:spLocks/>
          </p:cNvSpPr>
          <p:nvPr/>
        </p:nvSpPr>
        <p:spPr bwMode="auto">
          <a:xfrm>
            <a:off x="5476875" y="4905375"/>
            <a:ext cx="517525" cy="98425"/>
          </a:xfrm>
          <a:custGeom>
            <a:avLst/>
            <a:gdLst>
              <a:gd name="T0" fmla="*/ 7 w 651"/>
              <a:gd name="T1" fmla="*/ 2 h 101"/>
              <a:gd name="T2" fmla="*/ 20 w 651"/>
              <a:gd name="T3" fmla="*/ 8 h 101"/>
              <a:gd name="T4" fmla="*/ 34 w 651"/>
              <a:gd name="T5" fmla="*/ 12 h 101"/>
              <a:gd name="T6" fmla="*/ 47 w 651"/>
              <a:gd name="T7" fmla="*/ 17 h 101"/>
              <a:gd name="T8" fmla="*/ 59 w 651"/>
              <a:gd name="T9" fmla="*/ 21 h 101"/>
              <a:gd name="T10" fmla="*/ 73 w 651"/>
              <a:gd name="T11" fmla="*/ 26 h 101"/>
              <a:gd name="T12" fmla="*/ 86 w 651"/>
              <a:gd name="T13" fmla="*/ 31 h 101"/>
              <a:gd name="T14" fmla="*/ 100 w 651"/>
              <a:gd name="T15" fmla="*/ 34 h 101"/>
              <a:gd name="T16" fmla="*/ 112 w 651"/>
              <a:gd name="T17" fmla="*/ 38 h 101"/>
              <a:gd name="T18" fmla="*/ 126 w 651"/>
              <a:gd name="T19" fmla="*/ 42 h 101"/>
              <a:gd name="T20" fmla="*/ 139 w 651"/>
              <a:gd name="T21" fmla="*/ 46 h 101"/>
              <a:gd name="T22" fmla="*/ 151 w 651"/>
              <a:gd name="T23" fmla="*/ 49 h 101"/>
              <a:gd name="T24" fmla="*/ 165 w 651"/>
              <a:gd name="T25" fmla="*/ 53 h 101"/>
              <a:gd name="T26" fmla="*/ 178 w 651"/>
              <a:gd name="T27" fmla="*/ 55 h 101"/>
              <a:gd name="T28" fmla="*/ 192 w 651"/>
              <a:gd name="T29" fmla="*/ 58 h 101"/>
              <a:gd name="T30" fmla="*/ 204 w 651"/>
              <a:gd name="T31" fmla="*/ 61 h 101"/>
              <a:gd name="T32" fmla="*/ 217 w 651"/>
              <a:gd name="T33" fmla="*/ 64 h 101"/>
              <a:gd name="T34" fmla="*/ 231 w 651"/>
              <a:gd name="T35" fmla="*/ 66 h 101"/>
              <a:gd name="T36" fmla="*/ 244 w 651"/>
              <a:gd name="T37" fmla="*/ 69 h 101"/>
              <a:gd name="T38" fmla="*/ 257 w 651"/>
              <a:gd name="T39" fmla="*/ 71 h 101"/>
              <a:gd name="T40" fmla="*/ 270 w 651"/>
              <a:gd name="T41" fmla="*/ 73 h 101"/>
              <a:gd name="T42" fmla="*/ 284 w 651"/>
              <a:gd name="T43" fmla="*/ 76 h 101"/>
              <a:gd name="T44" fmla="*/ 297 w 651"/>
              <a:gd name="T45" fmla="*/ 78 h 101"/>
              <a:gd name="T46" fmla="*/ 309 w 651"/>
              <a:gd name="T47" fmla="*/ 80 h 101"/>
              <a:gd name="T48" fmla="*/ 323 w 651"/>
              <a:gd name="T49" fmla="*/ 81 h 101"/>
              <a:gd name="T50" fmla="*/ 336 w 651"/>
              <a:gd name="T51" fmla="*/ 84 h 101"/>
              <a:gd name="T52" fmla="*/ 350 w 651"/>
              <a:gd name="T53" fmla="*/ 85 h 101"/>
              <a:gd name="T54" fmla="*/ 362 w 651"/>
              <a:gd name="T55" fmla="*/ 87 h 101"/>
              <a:gd name="T56" fmla="*/ 375 w 651"/>
              <a:gd name="T57" fmla="*/ 88 h 101"/>
              <a:gd name="T58" fmla="*/ 389 w 651"/>
              <a:gd name="T59" fmla="*/ 89 h 101"/>
              <a:gd name="T60" fmla="*/ 401 w 651"/>
              <a:gd name="T61" fmla="*/ 91 h 101"/>
              <a:gd name="T62" fmla="*/ 415 w 651"/>
              <a:gd name="T63" fmla="*/ 92 h 101"/>
              <a:gd name="T64" fmla="*/ 428 w 651"/>
              <a:gd name="T65" fmla="*/ 93 h 101"/>
              <a:gd name="T66" fmla="*/ 442 w 651"/>
              <a:gd name="T67" fmla="*/ 94 h 101"/>
              <a:gd name="T68" fmla="*/ 454 w 651"/>
              <a:gd name="T69" fmla="*/ 95 h 101"/>
              <a:gd name="T70" fmla="*/ 467 w 651"/>
              <a:gd name="T71" fmla="*/ 96 h 101"/>
              <a:gd name="T72" fmla="*/ 481 w 651"/>
              <a:gd name="T73" fmla="*/ 97 h 101"/>
              <a:gd name="T74" fmla="*/ 494 w 651"/>
              <a:gd name="T75" fmla="*/ 97 h 101"/>
              <a:gd name="T76" fmla="*/ 507 w 651"/>
              <a:gd name="T77" fmla="*/ 99 h 101"/>
              <a:gd name="T78" fmla="*/ 520 w 651"/>
              <a:gd name="T79" fmla="*/ 99 h 101"/>
              <a:gd name="T80" fmla="*/ 533 w 651"/>
              <a:gd name="T81" fmla="*/ 100 h 101"/>
              <a:gd name="T82" fmla="*/ 547 w 651"/>
              <a:gd name="T83" fmla="*/ 100 h 101"/>
              <a:gd name="T84" fmla="*/ 559 w 651"/>
              <a:gd name="T85" fmla="*/ 101 h 101"/>
              <a:gd name="T86" fmla="*/ 573 w 651"/>
              <a:gd name="T87" fmla="*/ 101 h 101"/>
              <a:gd name="T88" fmla="*/ 586 w 651"/>
              <a:gd name="T89" fmla="*/ 101 h 101"/>
              <a:gd name="T90" fmla="*/ 600 w 651"/>
              <a:gd name="T91" fmla="*/ 101 h 101"/>
              <a:gd name="T92" fmla="*/ 612 w 651"/>
              <a:gd name="T93" fmla="*/ 101 h 101"/>
              <a:gd name="T94" fmla="*/ 625 w 651"/>
              <a:gd name="T95" fmla="*/ 101 h 101"/>
              <a:gd name="T96" fmla="*/ 639 w 651"/>
              <a:gd name="T97" fmla="*/ 101 h 101"/>
              <a:gd name="T98" fmla="*/ 651 w 651"/>
              <a:gd name="T99" fmla="*/ 101 h 1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101"/>
              <a:gd name="T152" fmla="*/ 651 w 651"/>
              <a:gd name="T153" fmla="*/ 101 h 1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101">
                <a:moveTo>
                  <a:pt x="0" y="0"/>
                </a:moveTo>
                <a:lnTo>
                  <a:pt x="7" y="2"/>
                </a:lnTo>
                <a:lnTo>
                  <a:pt x="14" y="4"/>
                </a:lnTo>
                <a:lnTo>
                  <a:pt x="20" y="8"/>
                </a:lnTo>
                <a:lnTo>
                  <a:pt x="27" y="10"/>
                </a:lnTo>
                <a:lnTo>
                  <a:pt x="34" y="12"/>
                </a:lnTo>
                <a:lnTo>
                  <a:pt x="40" y="15"/>
                </a:lnTo>
                <a:lnTo>
                  <a:pt x="47" y="17"/>
                </a:lnTo>
                <a:lnTo>
                  <a:pt x="53" y="19"/>
                </a:lnTo>
                <a:lnTo>
                  <a:pt x="59" y="21"/>
                </a:lnTo>
                <a:lnTo>
                  <a:pt x="66" y="24"/>
                </a:lnTo>
                <a:lnTo>
                  <a:pt x="73" y="26"/>
                </a:lnTo>
                <a:lnTo>
                  <a:pt x="80" y="28"/>
                </a:lnTo>
                <a:lnTo>
                  <a:pt x="86" y="31"/>
                </a:lnTo>
                <a:lnTo>
                  <a:pt x="93" y="32"/>
                </a:lnTo>
                <a:lnTo>
                  <a:pt x="100" y="34"/>
                </a:lnTo>
                <a:lnTo>
                  <a:pt x="105" y="36"/>
                </a:lnTo>
                <a:lnTo>
                  <a:pt x="112" y="38"/>
                </a:lnTo>
                <a:lnTo>
                  <a:pt x="119" y="40"/>
                </a:lnTo>
                <a:lnTo>
                  <a:pt x="126" y="42"/>
                </a:lnTo>
                <a:lnTo>
                  <a:pt x="132" y="43"/>
                </a:lnTo>
                <a:lnTo>
                  <a:pt x="139" y="46"/>
                </a:lnTo>
                <a:lnTo>
                  <a:pt x="146" y="47"/>
                </a:lnTo>
                <a:lnTo>
                  <a:pt x="151" y="49"/>
                </a:lnTo>
                <a:lnTo>
                  <a:pt x="158" y="50"/>
                </a:lnTo>
                <a:lnTo>
                  <a:pt x="165" y="53"/>
                </a:lnTo>
                <a:lnTo>
                  <a:pt x="172" y="54"/>
                </a:lnTo>
                <a:lnTo>
                  <a:pt x="178" y="55"/>
                </a:lnTo>
                <a:lnTo>
                  <a:pt x="185" y="57"/>
                </a:lnTo>
                <a:lnTo>
                  <a:pt x="192" y="58"/>
                </a:lnTo>
                <a:lnTo>
                  <a:pt x="197" y="59"/>
                </a:lnTo>
                <a:lnTo>
                  <a:pt x="204" y="61"/>
                </a:lnTo>
                <a:lnTo>
                  <a:pt x="211" y="63"/>
                </a:lnTo>
                <a:lnTo>
                  <a:pt x="217" y="64"/>
                </a:lnTo>
                <a:lnTo>
                  <a:pt x="224" y="65"/>
                </a:lnTo>
                <a:lnTo>
                  <a:pt x="231" y="66"/>
                </a:lnTo>
                <a:lnTo>
                  <a:pt x="238" y="68"/>
                </a:lnTo>
                <a:lnTo>
                  <a:pt x="244" y="69"/>
                </a:lnTo>
                <a:lnTo>
                  <a:pt x="250" y="70"/>
                </a:lnTo>
                <a:lnTo>
                  <a:pt x="257" y="71"/>
                </a:lnTo>
                <a:lnTo>
                  <a:pt x="263" y="72"/>
                </a:lnTo>
                <a:lnTo>
                  <a:pt x="270" y="73"/>
                </a:lnTo>
                <a:lnTo>
                  <a:pt x="277" y="74"/>
                </a:lnTo>
                <a:lnTo>
                  <a:pt x="284" y="76"/>
                </a:lnTo>
                <a:lnTo>
                  <a:pt x="290" y="77"/>
                </a:lnTo>
                <a:lnTo>
                  <a:pt x="297" y="78"/>
                </a:lnTo>
                <a:lnTo>
                  <a:pt x="303" y="79"/>
                </a:lnTo>
                <a:lnTo>
                  <a:pt x="309" y="80"/>
                </a:lnTo>
                <a:lnTo>
                  <a:pt x="316" y="81"/>
                </a:lnTo>
                <a:lnTo>
                  <a:pt x="323" y="81"/>
                </a:lnTo>
                <a:lnTo>
                  <a:pt x="330" y="82"/>
                </a:lnTo>
                <a:lnTo>
                  <a:pt x="336" y="84"/>
                </a:lnTo>
                <a:lnTo>
                  <a:pt x="343" y="85"/>
                </a:lnTo>
                <a:lnTo>
                  <a:pt x="350" y="85"/>
                </a:lnTo>
                <a:lnTo>
                  <a:pt x="355" y="86"/>
                </a:lnTo>
                <a:lnTo>
                  <a:pt x="362" y="87"/>
                </a:lnTo>
                <a:lnTo>
                  <a:pt x="369" y="87"/>
                </a:lnTo>
                <a:lnTo>
                  <a:pt x="375" y="88"/>
                </a:lnTo>
                <a:lnTo>
                  <a:pt x="382" y="89"/>
                </a:lnTo>
                <a:lnTo>
                  <a:pt x="389" y="89"/>
                </a:lnTo>
                <a:lnTo>
                  <a:pt x="396" y="91"/>
                </a:lnTo>
                <a:lnTo>
                  <a:pt x="401" y="91"/>
                </a:lnTo>
                <a:lnTo>
                  <a:pt x="408" y="92"/>
                </a:lnTo>
                <a:lnTo>
                  <a:pt x="415" y="92"/>
                </a:lnTo>
                <a:lnTo>
                  <a:pt x="421" y="93"/>
                </a:lnTo>
                <a:lnTo>
                  <a:pt x="428" y="93"/>
                </a:lnTo>
                <a:lnTo>
                  <a:pt x="435" y="94"/>
                </a:lnTo>
                <a:lnTo>
                  <a:pt x="442" y="94"/>
                </a:lnTo>
                <a:lnTo>
                  <a:pt x="447" y="95"/>
                </a:lnTo>
                <a:lnTo>
                  <a:pt x="454" y="95"/>
                </a:lnTo>
                <a:lnTo>
                  <a:pt x="461" y="96"/>
                </a:lnTo>
                <a:lnTo>
                  <a:pt x="467" y="96"/>
                </a:lnTo>
                <a:lnTo>
                  <a:pt x="474" y="96"/>
                </a:lnTo>
                <a:lnTo>
                  <a:pt x="481" y="97"/>
                </a:lnTo>
                <a:lnTo>
                  <a:pt x="488" y="97"/>
                </a:lnTo>
                <a:lnTo>
                  <a:pt x="494" y="97"/>
                </a:lnTo>
                <a:lnTo>
                  <a:pt x="500" y="99"/>
                </a:lnTo>
                <a:lnTo>
                  <a:pt x="507" y="99"/>
                </a:lnTo>
                <a:lnTo>
                  <a:pt x="513" y="99"/>
                </a:lnTo>
                <a:lnTo>
                  <a:pt x="520" y="99"/>
                </a:lnTo>
                <a:lnTo>
                  <a:pt x="527" y="100"/>
                </a:lnTo>
                <a:lnTo>
                  <a:pt x="533" y="100"/>
                </a:lnTo>
                <a:lnTo>
                  <a:pt x="540" y="100"/>
                </a:lnTo>
                <a:lnTo>
                  <a:pt x="547" y="100"/>
                </a:lnTo>
                <a:lnTo>
                  <a:pt x="553" y="100"/>
                </a:lnTo>
                <a:lnTo>
                  <a:pt x="559" y="101"/>
                </a:lnTo>
                <a:lnTo>
                  <a:pt x="566" y="101"/>
                </a:lnTo>
                <a:lnTo>
                  <a:pt x="573" y="101"/>
                </a:lnTo>
                <a:lnTo>
                  <a:pt x="579" y="101"/>
                </a:lnTo>
                <a:lnTo>
                  <a:pt x="586" y="101"/>
                </a:lnTo>
                <a:lnTo>
                  <a:pt x="593" y="101"/>
                </a:lnTo>
                <a:lnTo>
                  <a:pt x="600" y="101"/>
                </a:lnTo>
                <a:lnTo>
                  <a:pt x="605" y="101"/>
                </a:lnTo>
                <a:lnTo>
                  <a:pt x="612" y="101"/>
                </a:lnTo>
                <a:lnTo>
                  <a:pt x="619" y="101"/>
                </a:lnTo>
                <a:lnTo>
                  <a:pt x="625" y="101"/>
                </a:lnTo>
                <a:lnTo>
                  <a:pt x="632" y="101"/>
                </a:lnTo>
                <a:lnTo>
                  <a:pt x="639" y="101"/>
                </a:lnTo>
                <a:lnTo>
                  <a:pt x="646" y="101"/>
                </a:lnTo>
                <a:lnTo>
                  <a:pt x="651" y="101"/>
                </a:lnTo>
              </a:path>
            </a:pathLst>
          </a:custGeom>
          <a:noFill/>
          <a:ln w="7938">
            <a:solidFill>
              <a:srgbClr val="FF0000"/>
            </a:solidFill>
            <a:prstDash val="solid"/>
            <a:round/>
            <a:headEnd/>
            <a:tailEnd/>
          </a:ln>
        </p:spPr>
        <p:txBody>
          <a:bodyPr/>
          <a:lstStyle/>
          <a:p>
            <a:endParaRPr lang="it-IT"/>
          </a:p>
        </p:txBody>
      </p:sp>
      <p:sp>
        <p:nvSpPr>
          <p:cNvPr id="7" name="Freeform 3079"/>
          <p:cNvSpPr>
            <a:spLocks/>
          </p:cNvSpPr>
          <p:nvPr/>
        </p:nvSpPr>
        <p:spPr bwMode="auto">
          <a:xfrm>
            <a:off x="5994400" y="4922837"/>
            <a:ext cx="515938" cy="80963"/>
          </a:xfrm>
          <a:custGeom>
            <a:avLst/>
            <a:gdLst>
              <a:gd name="T0" fmla="*/ 7 w 651"/>
              <a:gd name="T1" fmla="*/ 84 h 84"/>
              <a:gd name="T2" fmla="*/ 20 w 651"/>
              <a:gd name="T3" fmla="*/ 84 h 84"/>
              <a:gd name="T4" fmla="*/ 34 w 651"/>
              <a:gd name="T5" fmla="*/ 84 h 84"/>
              <a:gd name="T6" fmla="*/ 46 w 651"/>
              <a:gd name="T7" fmla="*/ 84 h 84"/>
              <a:gd name="T8" fmla="*/ 60 w 651"/>
              <a:gd name="T9" fmla="*/ 83 h 84"/>
              <a:gd name="T10" fmla="*/ 73 w 651"/>
              <a:gd name="T11" fmla="*/ 83 h 84"/>
              <a:gd name="T12" fmla="*/ 86 w 651"/>
              <a:gd name="T13" fmla="*/ 82 h 84"/>
              <a:gd name="T14" fmla="*/ 99 w 651"/>
              <a:gd name="T15" fmla="*/ 82 h 84"/>
              <a:gd name="T16" fmla="*/ 112 w 651"/>
              <a:gd name="T17" fmla="*/ 80 h 84"/>
              <a:gd name="T18" fmla="*/ 126 w 651"/>
              <a:gd name="T19" fmla="*/ 80 h 84"/>
              <a:gd name="T20" fmla="*/ 139 w 651"/>
              <a:gd name="T21" fmla="*/ 79 h 84"/>
              <a:gd name="T22" fmla="*/ 152 w 651"/>
              <a:gd name="T23" fmla="*/ 78 h 84"/>
              <a:gd name="T24" fmla="*/ 165 w 651"/>
              <a:gd name="T25" fmla="*/ 78 h 84"/>
              <a:gd name="T26" fmla="*/ 178 w 651"/>
              <a:gd name="T27" fmla="*/ 77 h 84"/>
              <a:gd name="T28" fmla="*/ 192 w 651"/>
              <a:gd name="T29" fmla="*/ 76 h 84"/>
              <a:gd name="T30" fmla="*/ 204 w 651"/>
              <a:gd name="T31" fmla="*/ 75 h 84"/>
              <a:gd name="T32" fmla="*/ 218 w 651"/>
              <a:gd name="T33" fmla="*/ 74 h 84"/>
              <a:gd name="T34" fmla="*/ 231 w 651"/>
              <a:gd name="T35" fmla="*/ 72 h 84"/>
              <a:gd name="T36" fmla="*/ 243 w 651"/>
              <a:gd name="T37" fmla="*/ 71 h 84"/>
              <a:gd name="T38" fmla="*/ 257 w 651"/>
              <a:gd name="T39" fmla="*/ 70 h 84"/>
              <a:gd name="T40" fmla="*/ 270 w 651"/>
              <a:gd name="T41" fmla="*/ 69 h 84"/>
              <a:gd name="T42" fmla="*/ 284 w 651"/>
              <a:gd name="T43" fmla="*/ 67 h 84"/>
              <a:gd name="T44" fmla="*/ 296 w 651"/>
              <a:gd name="T45" fmla="*/ 65 h 84"/>
              <a:gd name="T46" fmla="*/ 310 w 651"/>
              <a:gd name="T47" fmla="*/ 64 h 84"/>
              <a:gd name="T48" fmla="*/ 323 w 651"/>
              <a:gd name="T49" fmla="*/ 62 h 84"/>
              <a:gd name="T50" fmla="*/ 336 w 651"/>
              <a:gd name="T51" fmla="*/ 61 h 84"/>
              <a:gd name="T52" fmla="*/ 349 w 651"/>
              <a:gd name="T53" fmla="*/ 59 h 84"/>
              <a:gd name="T54" fmla="*/ 362 w 651"/>
              <a:gd name="T55" fmla="*/ 57 h 84"/>
              <a:gd name="T56" fmla="*/ 376 w 651"/>
              <a:gd name="T57" fmla="*/ 55 h 84"/>
              <a:gd name="T58" fmla="*/ 389 w 651"/>
              <a:gd name="T59" fmla="*/ 53 h 84"/>
              <a:gd name="T60" fmla="*/ 401 w 651"/>
              <a:gd name="T61" fmla="*/ 52 h 84"/>
              <a:gd name="T62" fmla="*/ 415 w 651"/>
              <a:gd name="T63" fmla="*/ 49 h 84"/>
              <a:gd name="T64" fmla="*/ 428 w 651"/>
              <a:gd name="T65" fmla="*/ 47 h 84"/>
              <a:gd name="T66" fmla="*/ 442 w 651"/>
              <a:gd name="T67" fmla="*/ 45 h 84"/>
              <a:gd name="T68" fmla="*/ 454 w 651"/>
              <a:gd name="T69" fmla="*/ 42 h 84"/>
              <a:gd name="T70" fmla="*/ 468 w 651"/>
              <a:gd name="T71" fmla="*/ 40 h 84"/>
              <a:gd name="T72" fmla="*/ 481 w 651"/>
              <a:gd name="T73" fmla="*/ 38 h 84"/>
              <a:gd name="T74" fmla="*/ 493 w 651"/>
              <a:gd name="T75" fmla="*/ 36 h 84"/>
              <a:gd name="T76" fmla="*/ 507 w 651"/>
              <a:gd name="T77" fmla="*/ 33 h 84"/>
              <a:gd name="T78" fmla="*/ 520 w 651"/>
              <a:gd name="T79" fmla="*/ 30 h 84"/>
              <a:gd name="T80" fmla="*/ 534 w 651"/>
              <a:gd name="T81" fmla="*/ 27 h 84"/>
              <a:gd name="T82" fmla="*/ 546 w 651"/>
              <a:gd name="T83" fmla="*/ 25 h 84"/>
              <a:gd name="T84" fmla="*/ 559 w 651"/>
              <a:gd name="T85" fmla="*/ 22 h 84"/>
              <a:gd name="T86" fmla="*/ 573 w 651"/>
              <a:gd name="T87" fmla="*/ 19 h 84"/>
              <a:gd name="T88" fmla="*/ 586 w 651"/>
              <a:gd name="T89" fmla="*/ 16 h 84"/>
              <a:gd name="T90" fmla="*/ 599 w 651"/>
              <a:gd name="T91" fmla="*/ 13 h 84"/>
              <a:gd name="T92" fmla="*/ 612 w 651"/>
              <a:gd name="T93" fmla="*/ 10 h 84"/>
              <a:gd name="T94" fmla="*/ 626 w 651"/>
              <a:gd name="T95" fmla="*/ 7 h 84"/>
              <a:gd name="T96" fmla="*/ 639 w 651"/>
              <a:gd name="T97" fmla="*/ 3 h 84"/>
              <a:gd name="T98" fmla="*/ 651 w 651"/>
              <a:gd name="T99" fmla="*/ 0 h 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84"/>
              <a:gd name="T152" fmla="*/ 651 w 651"/>
              <a:gd name="T153" fmla="*/ 84 h 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84">
                <a:moveTo>
                  <a:pt x="0" y="84"/>
                </a:moveTo>
                <a:lnTo>
                  <a:pt x="7" y="84"/>
                </a:lnTo>
                <a:lnTo>
                  <a:pt x="14" y="84"/>
                </a:lnTo>
                <a:lnTo>
                  <a:pt x="20" y="84"/>
                </a:lnTo>
                <a:lnTo>
                  <a:pt x="27" y="84"/>
                </a:lnTo>
                <a:lnTo>
                  <a:pt x="34" y="84"/>
                </a:lnTo>
                <a:lnTo>
                  <a:pt x="40" y="84"/>
                </a:lnTo>
                <a:lnTo>
                  <a:pt x="46" y="84"/>
                </a:lnTo>
                <a:lnTo>
                  <a:pt x="53" y="83"/>
                </a:lnTo>
                <a:lnTo>
                  <a:pt x="60" y="83"/>
                </a:lnTo>
                <a:lnTo>
                  <a:pt x="66" y="83"/>
                </a:lnTo>
                <a:lnTo>
                  <a:pt x="73" y="83"/>
                </a:lnTo>
                <a:lnTo>
                  <a:pt x="80" y="83"/>
                </a:lnTo>
                <a:lnTo>
                  <a:pt x="86" y="82"/>
                </a:lnTo>
                <a:lnTo>
                  <a:pt x="93" y="82"/>
                </a:lnTo>
                <a:lnTo>
                  <a:pt x="99" y="82"/>
                </a:lnTo>
                <a:lnTo>
                  <a:pt x="106" y="82"/>
                </a:lnTo>
                <a:lnTo>
                  <a:pt x="112" y="80"/>
                </a:lnTo>
                <a:lnTo>
                  <a:pt x="119" y="80"/>
                </a:lnTo>
                <a:lnTo>
                  <a:pt x="126" y="80"/>
                </a:lnTo>
                <a:lnTo>
                  <a:pt x="132" y="79"/>
                </a:lnTo>
                <a:lnTo>
                  <a:pt x="139" y="79"/>
                </a:lnTo>
                <a:lnTo>
                  <a:pt x="146" y="79"/>
                </a:lnTo>
                <a:lnTo>
                  <a:pt x="152" y="78"/>
                </a:lnTo>
                <a:lnTo>
                  <a:pt x="158" y="78"/>
                </a:lnTo>
                <a:lnTo>
                  <a:pt x="165" y="78"/>
                </a:lnTo>
                <a:lnTo>
                  <a:pt x="172" y="77"/>
                </a:lnTo>
                <a:lnTo>
                  <a:pt x="178" y="77"/>
                </a:lnTo>
                <a:lnTo>
                  <a:pt x="185" y="76"/>
                </a:lnTo>
                <a:lnTo>
                  <a:pt x="192" y="76"/>
                </a:lnTo>
                <a:lnTo>
                  <a:pt x="197" y="75"/>
                </a:lnTo>
                <a:lnTo>
                  <a:pt x="204" y="75"/>
                </a:lnTo>
                <a:lnTo>
                  <a:pt x="211" y="75"/>
                </a:lnTo>
                <a:lnTo>
                  <a:pt x="218" y="74"/>
                </a:lnTo>
                <a:lnTo>
                  <a:pt x="224" y="74"/>
                </a:lnTo>
                <a:lnTo>
                  <a:pt x="231" y="72"/>
                </a:lnTo>
                <a:lnTo>
                  <a:pt x="238" y="71"/>
                </a:lnTo>
                <a:lnTo>
                  <a:pt x="243" y="71"/>
                </a:lnTo>
                <a:lnTo>
                  <a:pt x="250" y="70"/>
                </a:lnTo>
                <a:lnTo>
                  <a:pt x="257" y="70"/>
                </a:lnTo>
                <a:lnTo>
                  <a:pt x="264" y="69"/>
                </a:lnTo>
                <a:lnTo>
                  <a:pt x="270" y="69"/>
                </a:lnTo>
                <a:lnTo>
                  <a:pt x="277" y="68"/>
                </a:lnTo>
                <a:lnTo>
                  <a:pt x="284" y="67"/>
                </a:lnTo>
                <a:lnTo>
                  <a:pt x="290" y="67"/>
                </a:lnTo>
                <a:lnTo>
                  <a:pt x="296" y="65"/>
                </a:lnTo>
                <a:lnTo>
                  <a:pt x="303" y="64"/>
                </a:lnTo>
                <a:lnTo>
                  <a:pt x="310" y="64"/>
                </a:lnTo>
                <a:lnTo>
                  <a:pt x="316" y="63"/>
                </a:lnTo>
                <a:lnTo>
                  <a:pt x="323" y="62"/>
                </a:lnTo>
                <a:lnTo>
                  <a:pt x="330" y="62"/>
                </a:lnTo>
                <a:lnTo>
                  <a:pt x="336" y="61"/>
                </a:lnTo>
                <a:lnTo>
                  <a:pt x="342" y="60"/>
                </a:lnTo>
                <a:lnTo>
                  <a:pt x="349" y="59"/>
                </a:lnTo>
                <a:lnTo>
                  <a:pt x="356" y="59"/>
                </a:lnTo>
                <a:lnTo>
                  <a:pt x="362" y="57"/>
                </a:lnTo>
                <a:lnTo>
                  <a:pt x="369" y="56"/>
                </a:lnTo>
                <a:lnTo>
                  <a:pt x="376" y="55"/>
                </a:lnTo>
                <a:lnTo>
                  <a:pt x="382" y="54"/>
                </a:lnTo>
                <a:lnTo>
                  <a:pt x="389" y="53"/>
                </a:lnTo>
                <a:lnTo>
                  <a:pt x="395" y="53"/>
                </a:lnTo>
                <a:lnTo>
                  <a:pt x="401" y="52"/>
                </a:lnTo>
                <a:lnTo>
                  <a:pt x="408" y="51"/>
                </a:lnTo>
                <a:lnTo>
                  <a:pt x="415" y="49"/>
                </a:lnTo>
                <a:lnTo>
                  <a:pt x="422" y="48"/>
                </a:lnTo>
                <a:lnTo>
                  <a:pt x="428" y="47"/>
                </a:lnTo>
                <a:lnTo>
                  <a:pt x="435" y="46"/>
                </a:lnTo>
                <a:lnTo>
                  <a:pt x="442" y="45"/>
                </a:lnTo>
                <a:lnTo>
                  <a:pt x="447" y="44"/>
                </a:lnTo>
                <a:lnTo>
                  <a:pt x="454" y="42"/>
                </a:lnTo>
                <a:lnTo>
                  <a:pt x="461" y="41"/>
                </a:lnTo>
                <a:lnTo>
                  <a:pt x="468" y="40"/>
                </a:lnTo>
                <a:lnTo>
                  <a:pt x="474" y="39"/>
                </a:lnTo>
                <a:lnTo>
                  <a:pt x="481" y="38"/>
                </a:lnTo>
                <a:lnTo>
                  <a:pt x="488" y="37"/>
                </a:lnTo>
                <a:lnTo>
                  <a:pt x="493" y="36"/>
                </a:lnTo>
                <a:lnTo>
                  <a:pt x="500" y="34"/>
                </a:lnTo>
                <a:lnTo>
                  <a:pt x="507" y="33"/>
                </a:lnTo>
                <a:lnTo>
                  <a:pt x="514" y="31"/>
                </a:lnTo>
                <a:lnTo>
                  <a:pt x="520" y="30"/>
                </a:lnTo>
                <a:lnTo>
                  <a:pt x="527" y="29"/>
                </a:lnTo>
                <a:lnTo>
                  <a:pt x="534" y="27"/>
                </a:lnTo>
                <a:lnTo>
                  <a:pt x="539" y="26"/>
                </a:lnTo>
                <a:lnTo>
                  <a:pt x="546" y="25"/>
                </a:lnTo>
                <a:lnTo>
                  <a:pt x="553" y="23"/>
                </a:lnTo>
                <a:lnTo>
                  <a:pt x="559" y="22"/>
                </a:lnTo>
                <a:lnTo>
                  <a:pt x="566" y="21"/>
                </a:lnTo>
                <a:lnTo>
                  <a:pt x="573" y="19"/>
                </a:lnTo>
                <a:lnTo>
                  <a:pt x="580" y="17"/>
                </a:lnTo>
                <a:lnTo>
                  <a:pt x="586" y="16"/>
                </a:lnTo>
                <a:lnTo>
                  <a:pt x="592" y="15"/>
                </a:lnTo>
                <a:lnTo>
                  <a:pt x="599" y="13"/>
                </a:lnTo>
                <a:lnTo>
                  <a:pt x="605" y="11"/>
                </a:lnTo>
                <a:lnTo>
                  <a:pt x="612" y="10"/>
                </a:lnTo>
                <a:lnTo>
                  <a:pt x="619" y="8"/>
                </a:lnTo>
                <a:lnTo>
                  <a:pt x="626" y="7"/>
                </a:lnTo>
                <a:lnTo>
                  <a:pt x="632" y="4"/>
                </a:lnTo>
                <a:lnTo>
                  <a:pt x="639" y="3"/>
                </a:lnTo>
                <a:lnTo>
                  <a:pt x="645" y="1"/>
                </a:lnTo>
                <a:lnTo>
                  <a:pt x="651" y="0"/>
                </a:lnTo>
              </a:path>
            </a:pathLst>
          </a:custGeom>
          <a:noFill/>
          <a:ln w="7938">
            <a:solidFill>
              <a:srgbClr val="FF0000"/>
            </a:solidFill>
            <a:prstDash val="solid"/>
            <a:round/>
            <a:headEnd/>
            <a:tailEnd/>
          </a:ln>
        </p:spPr>
        <p:txBody>
          <a:bodyPr/>
          <a:lstStyle/>
          <a:p>
            <a:endParaRPr lang="it-IT"/>
          </a:p>
        </p:txBody>
      </p:sp>
      <p:sp>
        <p:nvSpPr>
          <p:cNvPr id="8" name="Freeform 3080"/>
          <p:cNvSpPr>
            <a:spLocks/>
          </p:cNvSpPr>
          <p:nvPr/>
        </p:nvSpPr>
        <p:spPr bwMode="auto">
          <a:xfrm>
            <a:off x="6510338" y="4611687"/>
            <a:ext cx="517525" cy="311150"/>
          </a:xfrm>
          <a:custGeom>
            <a:avLst/>
            <a:gdLst>
              <a:gd name="T0" fmla="*/ 7 w 652"/>
              <a:gd name="T1" fmla="*/ 322 h 324"/>
              <a:gd name="T2" fmla="*/ 21 w 652"/>
              <a:gd name="T3" fmla="*/ 318 h 324"/>
              <a:gd name="T4" fmla="*/ 34 w 652"/>
              <a:gd name="T5" fmla="*/ 315 h 324"/>
              <a:gd name="T6" fmla="*/ 46 w 652"/>
              <a:gd name="T7" fmla="*/ 311 h 324"/>
              <a:gd name="T8" fmla="*/ 60 w 652"/>
              <a:gd name="T9" fmla="*/ 308 h 324"/>
              <a:gd name="T10" fmla="*/ 73 w 652"/>
              <a:gd name="T11" fmla="*/ 303 h 324"/>
              <a:gd name="T12" fmla="*/ 87 w 652"/>
              <a:gd name="T13" fmla="*/ 300 h 324"/>
              <a:gd name="T14" fmla="*/ 99 w 652"/>
              <a:gd name="T15" fmla="*/ 295 h 324"/>
              <a:gd name="T16" fmla="*/ 112 w 652"/>
              <a:gd name="T17" fmla="*/ 292 h 324"/>
              <a:gd name="T18" fmla="*/ 126 w 652"/>
              <a:gd name="T19" fmla="*/ 287 h 324"/>
              <a:gd name="T20" fmla="*/ 138 w 652"/>
              <a:gd name="T21" fmla="*/ 282 h 324"/>
              <a:gd name="T22" fmla="*/ 152 w 652"/>
              <a:gd name="T23" fmla="*/ 278 h 324"/>
              <a:gd name="T24" fmla="*/ 165 w 652"/>
              <a:gd name="T25" fmla="*/ 273 h 324"/>
              <a:gd name="T26" fmla="*/ 179 w 652"/>
              <a:gd name="T27" fmla="*/ 269 h 324"/>
              <a:gd name="T28" fmla="*/ 191 w 652"/>
              <a:gd name="T29" fmla="*/ 264 h 324"/>
              <a:gd name="T30" fmla="*/ 204 w 652"/>
              <a:gd name="T31" fmla="*/ 259 h 324"/>
              <a:gd name="T32" fmla="*/ 218 w 652"/>
              <a:gd name="T33" fmla="*/ 255 h 324"/>
              <a:gd name="T34" fmla="*/ 231 w 652"/>
              <a:gd name="T35" fmla="*/ 249 h 324"/>
              <a:gd name="T36" fmla="*/ 244 w 652"/>
              <a:gd name="T37" fmla="*/ 244 h 324"/>
              <a:gd name="T38" fmla="*/ 257 w 652"/>
              <a:gd name="T39" fmla="*/ 239 h 324"/>
              <a:gd name="T40" fmla="*/ 270 w 652"/>
              <a:gd name="T41" fmla="*/ 233 h 324"/>
              <a:gd name="T42" fmla="*/ 284 w 652"/>
              <a:gd name="T43" fmla="*/ 227 h 324"/>
              <a:gd name="T44" fmla="*/ 296 w 652"/>
              <a:gd name="T45" fmla="*/ 221 h 324"/>
              <a:gd name="T46" fmla="*/ 310 w 652"/>
              <a:gd name="T47" fmla="*/ 216 h 324"/>
              <a:gd name="T48" fmla="*/ 323 w 652"/>
              <a:gd name="T49" fmla="*/ 210 h 324"/>
              <a:gd name="T50" fmla="*/ 337 w 652"/>
              <a:gd name="T51" fmla="*/ 204 h 324"/>
              <a:gd name="T52" fmla="*/ 349 w 652"/>
              <a:gd name="T53" fmla="*/ 197 h 324"/>
              <a:gd name="T54" fmla="*/ 362 w 652"/>
              <a:gd name="T55" fmla="*/ 190 h 324"/>
              <a:gd name="T56" fmla="*/ 376 w 652"/>
              <a:gd name="T57" fmla="*/ 184 h 324"/>
              <a:gd name="T58" fmla="*/ 388 w 652"/>
              <a:gd name="T59" fmla="*/ 178 h 324"/>
              <a:gd name="T60" fmla="*/ 402 w 652"/>
              <a:gd name="T61" fmla="*/ 171 h 324"/>
              <a:gd name="T62" fmla="*/ 415 w 652"/>
              <a:gd name="T63" fmla="*/ 164 h 324"/>
              <a:gd name="T64" fmla="*/ 428 w 652"/>
              <a:gd name="T65" fmla="*/ 156 h 324"/>
              <a:gd name="T66" fmla="*/ 441 w 652"/>
              <a:gd name="T67" fmla="*/ 149 h 324"/>
              <a:gd name="T68" fmla="*/ 454 w 652"/>
              <a:gd name="T69" fmla="*/ 141 h 324"/>
              <a:gd name="T70" fmla="*/ 468 w 652"/>
              <a:gd name="T71" fmla="*/ 134 h 324"/>
              <a:gd name="T72" fmla="*/ 481 w 652"/>
              <a:gd name="T73" fmla="*/ 126 h 324"/>
              <a:gd name="T74" fmla="*/ 494 w 652"/>
              <a:gd name="T75" fmla="*/ 117 h 324"/>
              <a:gd name="T76" fmla="*/ 507 w 652"/>
              <a:gd name="T77" fmla="*/ 108 h 324"/>
              <a:gd name="T78" fmla="*/ 520 w 652"/>
              <a:gd name="T79" fmla="*/ 100 h 324"/>
              <a:gd name="T80" fmla="*/ 534 w 652"/>
              <a:gd name="T81" fmla="*/ 91 h 324"/>
              <a:gd name="T82" fmla="*/ 546 w 652"/>
              <a:gd name="T83" fmla="*/ 82 h 324"/>
              <a:gd name="T84" fmla="*/ 560 w 652"/>
              <a:gd name="T85" fmla="*/ 73 h 324"/>
              <a:gd name="T86" fmla="*/ 573 w 652"/>
              <a:gd name="T87" fmla="*/ 64 h 324"/>
              <a:gd name="T88" fmla="*/ 585 w 652"/>
              <a:gd name="T89" fmla="*/ 53 h 324"/>
              <a:gd name="T90" fmla="*/ 599 w 652"/>
              <a:gd name="T91" fmla="*/ 44 h 324"/>
              <a:gd name="T92" fmla="*/ 612 w 652"/>
              <a:gd name="T93" fmla="*/ 34 h 324"/>
              <a:gd name="T94" fmla="*/ 626 w 652"/>
              <a:gd name="T95" fmla="*/ 23 h 324"/>
              <a:gd name="T96" fmla="*/ 638 w 652"/>
              <a:gd name="T97" fmla="*/ 12 h 324"/>
              <a:gd name="T98" fmla="*/ 652 w 652"/>
              <a:gd name="T99" fmla="*/ 0 h 3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2"/>
              <a:gd name="T151" fmla="*/ 0 h 324"/>
              <a:gd name="T152" fmla="*/ 652 w 652"/>
              <a:gd name="T153" fmla="*/ 324 h 3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2" h="324">
                <a:moveTo>
                  <a:pt x="0" y="324"/>
                </a:moveTo>
                <a:lnTo>
                  <a:pt x="7" y="322"/>
                </a:lnTo>
                <a:lnTo>
                  <a:pt x="14" y="320"/>
                </a:lnTo>
                <a:lnTo>
                  <a:pt x="21" y="318"/>
                </a:lnTo>
                <a:lnTo>
                  <a:pt x="27" y="317"/>
                </a:lnTo>
                <a:lnTo>
                  <a:pt x="34" y="315"/>
                </a:lnTo>
                <a:lnTo>
                  <a:pt x="41" y="313"/>
                </a:lnTo>
                <a:lnTo>
                  <a:pt x="46" y="311"/>
                </a:lnTo>
                <a:lnTo>
                  <a:pt x="53" y="309"/>
                </a:lnTo>
                <a:lnTo>
                  <a:pt x="60" y="308"/>
                </a:lnTo>
                <a:lnTo>
                  <a:pt x="66" y="305"/>
                </a:lnTo>
                <a:lnTo>
                  <a:pt x="73" y="303"/>
                </a:lnTo>
                <a:lnTo>
                  <a:pt x="80" y="302"/>
                </a:lnTo>
                <a:lnTo>
                  <a:pt x="87" y="300"/>
                </a:lnTo>
                <a:lnTo>
                  <a:pt x="92" y="297"/>
                </a:lnTo>
                <a:lnTo>
                  <a:pt x="99" y="295"/>
                </a:lnTo>
                <a:lnTo>
                  <a:pt x="106" y="294"/>
                </a:lnTo>
                <a:lnTo>
                  <a:pt x="112" y="292"/>
                </a:lnTo>
                <a:lnTo>
                  <a:pt x="119" y="289"/>
                </a:lnTo>
                <a:lnTo>
                  <a:pt x="126" y="287"/>
                </a:lnTo>
                <a:lnTo>
                  <a:pt x="133" y="285"/>
                </a:lnTo>
                <a:lnTo>
                  <a:pt x="138" y="282"/>
                </a:lnTo>
                <a:lnTo>
                  <a:pt x="145" y="280"/>
                </a:lnTo>
                <a:lnTo>
                  <a:pt x="152" y="278"/>
                </a:lnTo>
                <a:lnTo>
                  <a:pt x="158" y="275"/>
                </a:lnTo>
                <a:lnTo>
                  <a:pt x="165" y="273"/>
                </a:lnTo>
                <a:lnTo>
                  <a:pt x="172" y="271"/>
                </a:lnTo>
                <a:lnTo>
                  <a:pt x="179" y="269"/>
                </a:lnTo>
                <a:lnTo>
                  <a:pt x="185" y="266"/>
                </a:lnTo>
                <a:lnTo>
                  <a:pt x="191" y="264"/>
                </a:lnTo>
                <a:lnTo>
                  <a:pt x="198" y="262"/>
                </a:lnTo>
                <a:lnTo>
                  <a:pt x="204" y="259"/>
                </a:lnTo>
                <a:lnTo>
                  <a:pt x="211" y="257"/>
                </a:lnTo>
                <a:lnTo>
                  <a:pt x="218" y="255"/>
                </a:lnTo>
                <a:lnTo>
                  <a:pt x="224" y="251"/>
                </a:lnTo>
                <a:lnTo>
                  <a:pt x="231" y="249"/>
                </a:lnTo>
                <a:lnTo>
                  <a:pt x="238" y="247"/>
                </a:lnTo>
                <a:lnTo>
                  <a:pt x="244" y="244"/>
                </a:lnTo>
                <a:lnTo>
                  <a:pt x="250" y="241"/>
                </a:lnTo>
                <a:lnTo>
                  <a:pt x="257" y="239"/>
                </a:lnTo>
                <a:lnTo>
                  <a:pt x="264" y="236"/>
                </a:lnTo>
                <a:lnTo>
                  <a:pt x="270" y="233"/>
                </a:lnTo>
                <a:lnTo>
                  <a:pt x="277" y="231"/>
                </a:lnTo>
                <a:lnTo>
                  <a:pt x="284" y="227"/>
                </a:lnTo>
                <a:lnTo>
                  <a:pt x="291" y="225"/>
                </a:lnTo>
                <a:lnTo>
                  <a:pt x="296" y="221"/>
                </a:lnTo>
                <a:lnTo>
                  <a:pt x="303" y="219"/>
                </a:lnTo>
                <a:lnTo>
                  <a:pt x="310" y="216"/>
                </a:lnTo>
                <a:lnTo>
                  <a:pt x="316" y="213"/>
                </a:lnTo>
                <a:lnTo>
                  <a:pt x="323" y="210"/>
                </a:lnTo>
                <a:lnTo>
                  <a:pt x="330" y="206"/>
                </a:lnTo>
                <a:lnTo>
                  <a:pt x="337" y="204"/>
                </a:lnTo>
                <a:lnTo>
                  <a:pt x="342" y="201"/>
                </a:lnTo>
                <a:lnTo>
                  <a:pt x="349" y="197"/>
                </a:lnTo>
                <a:lnTo>
                  <a:pt x="356" y="194"/>
                </a:lnTo>
                <a:lnTo>
                  <a:pt x="362" y="190"/>
                </a:lnTo>
                <a:lnTo>
                  <a:pt x="369" y="188"/>
                </a:lnTo>
                <a:lnTo>
                  <a:pt x="376" y="184"/>
                </a:lnTo>
                <a:lnTo>
                  <a:pt x="383" y="181"/>
                </a:lnTo>
                <a:lnTo>
                  <a:pt x="388" y="178"/>
                </a:lnTo>
                <a:lnTo>
                  <a:pt x="395" y="174"/>
                </a:lnTo>
                <a:lnTo>
                  <a:pt x="402" y="171"/>
                </a:lnTo>
                <a:lnTo>
                  <a:pt x="408" y="167"/>
                </a:lnTo>
                <a:lnTo>
                  <a:pt x="415" y="164"/>
                </a:lnTo>
                <a:lnTo>
                  <a:pt x="422" y="160"/>
                </a:lnTo>
                <a:lnTo>
                  <a:pt x="428" y="156"/>
                </a:lnTo>
                <a:lnTo>
                  <a:pt x="435" y="152"/>
                </a:lnTo>
                <a:lnTo>
                  <a:pt x="441" y="149"/>
                </a:lnTo>
                <a:lnTo>
                  <a:pt x="448" y="145"/>
                </a:lnTo>
                <a:lnTo>
                  <a:pt x="454" y="141"/>
                </a:lnTo>
                <a:lnTo>
                  <a:pt x="461" y="137"/>
                </a:lnTo>
                <a:lnTo>
                  <a:pt x="468" y="134"/>
                </a:lnTo>
                <a:lnTo>
                  <a:pt x="474" y="129"/>
                </a:lnTo>
                <a:lnTo>
                  <a:pt x="481" y="126"/>
                </a:lnTo>
                <a:lnTo>
                  <a:pt x="488" y="121"/>
                </a:lnTo>
                <a:lnTo>
                  <a:pt x="494" y="117"/>
                </a:lnTo>
                <a:lnTo>
                  <a:pt x="500" y="113"/>
                </a:lnTo>
                <a:lnTo>
                  <a:pt x="507" y="108"/>
                </a:lnTo>
                <a:lnTo>
                  <a:pt x="514" y="104"/>
                </a:lnTo>
                <a:lnTo>
                  <a:pt x="520" y="100"/>
                </a:lnTo>
                <a:lnTo>
                  <a:pt x="527" y="96"/>
                </a:lnTo>
                <a:lnTo>
                  <a:pt x="534" y="91"/>
                </a:lnTo>
                <a:lnTo>
                  <a:pt x="541" y="87"/>
                </a:lnTo>
                <a:lnTo>
                  <a:pt x="546" y="82"/>
                </a:lnTo>
                <a:lnTo>
                  <a:pt x="553" y="77"/>
                </a:lnTo>
                <a:lnTo>
                  <a:pt x="560" y="73"/>
                </a:lnTo>
                <a:lnTo>
                  <a:pt x="566" y="68"/>
                </a:lnTo>
                <a:lnTo>
                  <a:pt x="573" y="64"/>
                </a:lnTo>
                <a:lnTo>
                  <a:pt x="580" y="59"/>
                </a:lnTo>
                <a:lnTo>
                  <a:pt x="585" y="53"/>
                </a:lnTo>
                <a:lnTo>
                  <a:pt x="592" y="49"/>
                </a:lnTo>
                <a:lnTo>
                  <a:pt x="599" y="44"/>
                </a:lnTo>
                <a:lnTo>
                  <a:pt x="606" y="38"/>
                </a:lnTo>
                <a:lnTo>
                  <a:pt x="612" y="34"/>
                </a:lnTo>
                <a:lnTo>
                  <a:pt x="619" y="28"/>
                </a:lnTo>
                <a:lnTo>
                  <a:pt x="626" y="23"/>
                </a:lnTo>
                <a:lnTo>
                  <a:pt x="632" y="17"/>
                </a:lnTo>
                <a:lnTo>
                  <a:pt x="638" y="12"/>
                </a:lnTo>
                <a:lnTo>
                  <a:pt x="645" y="6"/>
                </a:lnTo>
                <a:lnTo>
                  <a:pt x="652" y="0"/>
                </a:lnTo>
              </a:path>
            </a:pathLst>
          </a:custGeom>
          <a:noFill/>
          <a:ln w="7938">
            <a:solidFill>
              <a:srgbClr val="FF0000"/>
            </a:solidFill>
            <a:prstDash val="solid"/>
            <a:round/>
            <a:headEnd/>
            <a:tailEnd/>
          </a:ln>
        </p:spPr>
        <p:txBody>
          <a:bodyPr/>
          <a:lstStyle/>
          <a:p>
            <a:endParaRPr lang="it-IT"/>
          </a:p>
        </p:txBody>
      </p:sp>
      <p:sp>
        <p:nvSpPr>
          <p:cNvPr id="9" name="Freeform 3081"/>
          <p:cNvSpPr>
            <a:spLocks/>
          </p:cNvSpPr>
          <p:nvPr/>
        </p:nvSpPr>
        <p:spPr bwMode="auto">
          <a:xfrm>
            <a:off x="7027863" y="3163887"/>
            <a:ext cx="515937" cy="1447800"/>
          </a:xfrm>
          <a:custGeom>
            <a:avLst/>
            <a:gdLst>
              <a:gd name="T0" fmla="*/ 6 w 650"/>
              <a:gd name="T1" fmla="*/ 1501 h 1505"/>
              <a:gd name="T2" fmla="*/ 20 w 650"/>
              <a:gd name="T3" fmla="*/ 1488 h 1505"/>
              <a:gd name="T4" fmla="*/ 33 w 650"/>
              <a:gd name="T5" fmla="*/ 1476 h 1505"/>
              <a:gd name="T6" fmla="*/ 46 w 650"/>
              <a:gd name="T7" fmla="*/ 1465 h 1505"/>
              <a:gd name="T8" fmla="*/ 59 w 650"/>
              <a:gd name="T9" fmla="*/ 1452 h 1505"/>
              <a:gd name="T10" fmla="*/ 72 w 650"/>
              <a:gd name="T11" fmla="*/ 1438 h 1505"/>
              <a:gd name="T12" fmla="*/ 86 w 650"/>
              <a:gd name="T13" fmla="*/ 1426 h 1505"/>
              <a:gd name="T14" fmla="*/ 98 w 650"/>
              <a:gd name="T15" fmla="*/ 1412 h 1505"/>
              <a:gd name="T16" fmla="*/ 112 w 650"/>
              <a:gd name="T17" fmla="*/ 1398 h 1505"/>
              <a:gd name="T18" fmla="*/ 125 w 650"/>
              <a:gd name="T19" fmla="*/ 1383 h 1505"/>
              <a:gd name="T20" fmla="*/ 137 w 650"/>
              <a:gd name="T21" fmla="*/ 1368 h 1505"/>
              <a:gd name="T22" fmla="*/ 151 w 650"/>
              <a:gd name="T23" fmla="*/ 1353 h 1505"/>
              <a:gd name="T24" fmla="*/ 164 w 650"/>
              <a:gd name="T25" fmla="*/ 1337 h 1505"/>
              <a:gd name="T26" fmla="*/ 178 w 650"/>
              <a:gd name="T27" fmla="*/ 1321 h 1505"/>
              <a:gd name="T28" fmla="*/ 190 w 650"/>
              <a:gd name="T29" fmla="*/ 1304 h 1505"/>
              <a:gd name="T30" fmla="*/ 204 w 650"/>
              <a:gd name="T31" fmla="*/ 1286 h 1505"/>
              <a:gd name="T32" fmla="*/ 217 w 650"/>
              <a:gd name="T33" fmla="*/ 1268 h 1505"/>
              <a:gd name="T34" fmla="*/ 230 w 650"/>
              <a:gd name="T35" fmla="*/ 1250 h 1505"/>
              <a:gd name="T36" fmla="*/ 243 w 650"/>
              <a:gd name="T37" fmla="*/ 1230 h 1505"/>
              <a:gd name="T38" fmla="*/ 256 w 650"/>
              <a:gd name="T39" fmla="*/ 1210 h 1505"/>
              <a:gd name="T40" fmla="*/ 270 w 650"/>
              <a:gd name="T41" fmla="*/ 1190 h 1505"/>
              <a:gd name="T42" fmla="*/ 282 w 650"/>
              <a:gd name="T43" fmla="*/ 1169 h 1505"/>
              <a:gd name="T44" fmla="*/ 295 w 650"/>
              <a:gd name="T45" fmla="*/ 1146 h 1505"/>
              <a:gd name="T46" fmla="*/ 309 w 650"/>
              <a:gd name="T47" fmla="*/ 1124 h 1505"/>
              <a:gd name="T48" fmla="*/ 322 w 650"/>
              <a:gd name="T49" fmla="*/ 1100 h 1505"/>
              <a:gd name="T50" fmla="*/ 335 w 650"/>
              <a:gd name="T51" fmla="*/ 1076 h 1505"/>
              <a:gd name="T52" fmla="*/ 348 w 650"/>
              <a:gd name="T53" fmla="*/ 1049 h 1505"/>
              <a:gd name="T54" fmla="*/ 362 w 650"/>
              <a:gd name="T55" fmla="*/ 1023 h 1505"/>
              <a:gd name="T56" fmla="*/ 375 w 650"/>
              <a:gd name="T57" fmla="*/ 995 h 1505"/>
              <a:gd name="T58" fmla="*/ 387 w 650"/>
              <a:gd name="T59" fmla="*/ 967 h 1505"/>
              <a:gd name="T60" fmla="*/ 401 w 650"/>
              <a:gd name="T61" fmla="*/ 937 h 1505"/>
              <a:gd name="T62" fmla="*/ 414 w 650"/>
              <a:gd name="T63" fmla="*/ 906 h 1505"/>
              <a:gd name="T64" fmla="*/ 428 w 650"/>
              <a:gd name="T65" fmla="*/ 874 h 1505"/>
              <a:gd name="T66" fmla="*/ 440 w 650"/>
              <a:gd name="T67" fmla="*/ 839 h 1505"/>
              <a:gd name="T68" fmla="*/ 452 w 650"/>
              <a:gd name="T69" fmla="*/ 805 h 1505"/>
              <a:gd name="T70" fmla="*/ 466 w 650"/>
              <a:gd name="T71" fmla="*/ 768 h 1505"/>
              <a:gd name="T72" fmla="*/ 478 w 650"/>
              <a:gd name="T73" fmla="*/ 729 h 1505"/>
              <a:gd name="T74" fmla="*/ 492 w 650"/>
              <a:gd name="T75" fmla="*/ 689 h 1505"/>
              <a:gd name="T76" fmla="*/ 505 w 650"/>
              <a:gd name="T77" fmla="*/ 647 h 1505"/>
              <a:gd name="T78" fmla="*/ 519 w 650"/>
              <a:gd name="T79" fmla="*/ 602 h 1505"/>
              <a:gd name="T80" fmla="*/ 531 w 650"/>
              <a:gd name="T81" fmla="*/ 556 h 1505"/>
              <a:gd name="T82" fmla="*/ 544 w 650"/>
              <a:gd name="T83" fmla="*/ 507 h 1505"/>
              <a:gd name="T84" fmla="*/ 558 w 650"/>
              <a:gd name="T85" fmla="*/ 455 h 1505"/>
              <a:gd name="T86" fmla="*/ 570 w 650"/>
              <a:gd name="T87" fmla="*/ 401 h 1505"/>
              <a:gd name="T88" fmla="*/ 584 w 650"/>
              <a:gd name="T89" fmla="*/ 343 h 1505"/>
              <a:gd name="T90" fmla="*/ 597 w 650"/>
              <a:gd name="T91" fmla="*/ 282 h 1505"/>
              <a:gd name="T92" fmla="*/ 610 w 650"/>
              <a:gd name="T93" fmla="*/ 219 h 1505"/>
              <a:gd name="T94" fmla="*/ 623 w 650"/>
              <a:gd name="T95" fmla="*/ 150 h 1505"/>
              <a:gd name="T96" fmla="*/ 636 w 650"/>
              <a:gd name="T97" fmla="*/ 77 h 1505"/>
              <a:gd name="T98" fmla="*/ 650 w 650"/>
              <a:gd name="T99" fmla="*/ 0 h 15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0"/>
              <a:gd name="T151" fmla="*/ 0 h 1505"/>
              <a:gd name="T152" fmla="*/ 650 w 650"/>
              <a:gd name="T153" fmla="*/ 1505 h 15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0" h="1505">
                <a:moveTo>
                  <a:pt x="0" y="1505"/>
                </a:moveTo>
                <a:lnTo>
                  <a:pt x="6" y="1501"/>
                </a:lnTo>
                <a:lnTo>
                  <a:pt x="13" y="1495"/>
                </a:lnTo>
                <a:lnTo>
                  <a:pt x="20" y="1488"/>
                </a:lnTo>
                <a:lnTo>
                  <a:pt x="26" y="1482"/>
                </a:lnTo>
                <a:lnTo>
                  <a:pt x="33" y="1476"/>
                </a:lnTo>
                <a:lnTo>
                  <a:pt x="39" y="1471"/>
                </a:lnTo>
                <a:lnTo>
                  <a:pt x="46" y="1465"/>
                </a:lnTo>
                <a:lnTo>
                  <a:pt x="52" y="1458"/>
                </a:lnTo>
                <a:lnTo>
                  <a:pt x="59" y="1452"/>
                </a:lnTo>
                <a:lnTo>
                  <a:pt x="66" y="1445"/>
                </a:lnTo>
                <a:lnTo>
                  <a:pt x="72" y="1438"/>
                </a:lnTo>
                <a:lnTo>
                  <a:pt x="79" y="1433"/>
                </a:lnTo>
                <a:lnTo>
                  <a:pt x="86" y="1426"/>
                </a:lnTo>
                <a:lnTo>
                  <a:pt x="91" y="1419"/>
                </a:lnTo>
                <a:lnTo>
                  <a:pt x="98" y="1412"/>
                </a:lnTo>
                <a:lnTo>
                  <a:pt x="105" y="1405"/>
                </a:lnTo>
                <a:lnTo>
                  <a:pt x="112" y="1398"/>
                </a:lnTo>
                <a:lnTo>
                  <a:pt x="118" y="1390"/>
                </a:lnTo>
                <a:lnTo>
                  <a:pt x="125" y="1383"/>
                </a:lnTo>
                <a:lnTo>
                  <a:pt x="132" y="1376"/>
                </a:lnTo>
                <a:lnTo>
                  <a:pt x="137" y="1368"/>
                </a:lnTo>
                <a:lnTo>
                  <a:pt x="144" y="1360"/>
                </a:lnTo>
                <a:lnTo>
                  <a:pt x="151" y="1353"/>
                </a:lnTo>
                <a:lnTo>
                  <a:pt x="158" y="1345"/>
                </a:lnTo>
                <a:lnTo>
                  <a:pt x="164" y="1337"/>
                </a:lnTo>
                <a:lnTo>
                  <a:pt x="171" y="1329"/>
                </a:lnTo>
                <a:lnTo>
                  <a:pt x="178" y="1321"/>
                </a:lnTo>
                <a:lnTo>
                  <a:pt x="183" y="1312"/>
                </a:lnTo>
                <a:lnTo>
                  <a:pt x="190" y="1304"/>
                </a:lnTo>
                <a:lnTo>
                  <a:pt x="197" y="1294"/>
                </a:lnTo>
                <a:lnTo>
                  <a:pt x="204" y="1286"/>
                </a:lnTo>
                <a:lnTo>
                  <a:pt x="210" y="1277"/>
                </a:lnTo>
                <a:lnTo>
                  <a:pt x="217" y="1268"/>
                </a:lnTo>
                <a:lnTo>
                  <a:pt x="224" y="1259"/>
                </a:lnTo>
                <a:lnTo>
                  <a:pt x="230" y="1250"/>
                </a:lnTo>
                <a:lnTo>
                  <a:pt x="236" y="1240"/>
                </a:lnTo>
                <a:lnTo>
                  <a:pt x="243" y="1230"/>
                </a:lnTo>
                <a:lnTo>
                  <a:pt x="249" y="1221"/>
                </a:lnTo>
                <a:lnTo>
                  <a:pt x="256" y="1210"/>
                </a:lnTo>
                <a:lnTo>
                  <a:pt x="263" y="1200"/>
                </a:lnTo>
                <a:lnTo>
                  <a:pt x="270" y="1190"/>
                </a:lnTo>
                <a:lnTo>
                  <a:pt x="276" y="1179"/>
                </a:lnTo>
                <a:lnTo>
                  <a:pt x="282" y="1169"/>
                </a:lnTo>
                <a:lnTo>
                  <a:pt x="289" y="1157"/>
                </a:lnTo>
                <a:lnTo>
                  <a:pt x="295" y="1146"/>
                </a:lnTo>
                <a:lnTo>
                  <a:pt x="302" y="1135"/>
                </a:lnTo>
                <a:lnTo>
                  <a:pt x="309" y="1124"/>
                </a:lnTo>
                <a:lnTo>
                  <a:pt x="316" y="1111"/>
                </a:lnTo>
                <a:lnTo>
                  <a:pt x="322" y="1100"/>
                </a:lnTo>
                <a:lnTo>
                  <a:pt x="329" y="1087"/>
                </a:lnTo>
                <a:lnTo>
                  <a:pt x="335" y="1076"/>
                </a:lnTo>
                <a:lnTo>
                  <a:pt x="341" y="1063"/>
                </a:lnTo>
                <a:lnTo>
                  <a:pt x="348" y="1049"/>
                </a:lnTo>
                <a:lnTo>
                  <a:pt x="355" y="1036"/>
                </a:lnTo>
                <a:lnTo>
                  <a:pt x="362" y="1023"/>
                </a:lnTo>
                <a:lnTo>
                  <a:pt x="368" y="1010"/>
                </a:lnTo>
                <a:lnTo>
                  <a:pt x="375" y="995"/>
                </a:lnTo>
                <a:lnTo>
                  <a:pt x="382" y="981"/>
                </a:lnTo>
                <a:lnTo>
                  <a:pt x="387" y="967"/>
                </a:lnTo>
                <a:lnTo>
                  <a:pt x="394" y="952"/>
                </a:lnTo>
                <a:lnTo>
                  <a:pt x="401" y="937"/>
                </a:lnTo>
                <a:lnTo>
                  <a:pt x="407" y="921"/>
                </a:lnTo>
                <a:lnTo>
                  <a:pt x="414" y="906"/>
                </a:lnTo>
                <a:lnTo>
                  <a:pt x="421" y="890"/>
                </a:lnTo>
                <a:lnTo>
                  <a:pt x="428" y="874"/>
                </a:lnTo>
                <a:lnTo>
                  <a:pt x="433" y="857"/>
                </a:lnTo>
                <a:lnTo>
                  <a:pt x="440" y="839"/>
                </a:lnTo>
                <a:lnTo>
                  <a:pt x="447" y="822"/>
                </a:lnTo>
                <a:lnTo>
                  <a:pt x="452" y="805"/>
                </a:lnTo>
                <a:lnTo>
                  <a:pt x="459" y="786"/>
                </a:lnTo>
                <a:lnTo>
                  <a:pt x="466" y="768"/>
                </a:lnTo>
                <a:lnTo>
                  <a:pt x="473" y="748"/>
                </a:lnTo>
                <a:lnTo>
                  <a:pt x="478" y="729"/>
                </a:lnTo>
                <a:lnTo>
                  <a:pt x="485" y="709"/>
                </a:lnTo>
                <a:lnTo>
                  <a:pt x="492" y="689"/>
                </a:lnTo>
                <a:lnTo>
                  <a:pt x="498" y="668"/>
                </a:lnTo>
                <a:lnTo>
                  <a:pt x="505" y="647"/>
                </a:lnTo>
                <a:lnTo>
                  <a:pt x="512" y="625"/>
                </a:lnTo>
                <a:lnTo>
                  <a:pt x="519" y="602"/>
                </a:lnTo>
                <a:lnTo>
                  <a:pt x="524" y="579"/>
                </a:lnTo>
                <a:lnTo>
                  <a:pt x="531" y="556"/>
                </a:lnTo>
                <a:lnTo>
                  <a:pt x="538" y="532"/>
                </a:lnTo>
                <a:lnTo>
                  <a:pt x="544" y="507"/>
                </a:lnTo>
                <a:lnTo>
                  <a:pt x="551" y="481"/>
                </a:lnTo>
                <a:lnTo>
                  <a:pt x="558" y="455"/>
                </a:lnTo>
                <a:lnTo>
                  <a:pt x="565" y="428"/>
                </a:lnTo>
                <a:lnTo>
                  <a:pt x="570" y="401"/>
                </a:lnTo>
                <a:lnTo>
                  <a:pt x="577" y="372"/>
                </a:lnTo>
                <a:lnTo>
                  <a:pt x="584" y="343"/>
                </a:lnTo>
                <a:lnTo>
                  <a:pt x="590" y="313"/>
                </a:lnTo>
                <a:lnTo>
                  <a:pt x="597" y="282"/>
                </a:lnTo>
                <a:lnTo>
                  <a:pt x="604" y="251"/>
                </a:lnTo>
                <a:lnTo>
                  <a:pt x="610" y="219"/>
                </a:lnTo>
                <a:lnTo>
                  <a:pt x="617" y="184"/>
                </a:lnTo>
                <a:lnTo>
                  <a:pt x="623" y="150"/>
                </a:lnTo>
                <a:lnTo>
                  <a:pt x="630" y="114"/>
                </a:lnTo>
                <a:lnTo>
                  <a:pt x="636" y="77"/>
                </a:lnTo>
                <a:lnTo>
                  <a:pt x="643" y="39"/>
                </a:lnTo>
                <a:lnTo>
                  <a:pt x="650" y="0"/>
                </a:lnTo>
              </a:path>
            </a:pathLst>
          </a:custGeom>
          <a:noFill/>
          <a:ln w="7938">
            <a:solidFill>
              <a:srgbClr val="FF0000"/>
            </a:solidFill>
            <a:prstDash val="solid"/>
            <a:round/>
            <a:headEnd/>
            <a:tailEnd/>
          </a:ln>
        </p:spPr>
        <p:txBody>
          <a:bodyPr/>
          <a:lstStyle/>
          <a:p>
            <a:endParaRPr lang="it-IT"/>
          </a:p>
        </p:txBody>
      </p:sp>
      <p:sp>
        <p:nvSpPr>
          <p:cNvPr id="10" name="Freeform 3082"/>
          <p:cNvSpPr>
            <a:spLocks/>
          </p:cNvSpPr>
          <p:nvPr/>
        </p:nvSpPr>
        <p:spPr bwMode="auto">
          <a:xfrm>
            <a:off x="7543800" y="2957512"/>
            <a:ext cx="25400" cy="206375"/>
          </a:xfrm>
          <a:custGeom>
            <a:avLst/>
            <a:gdLst>
              <a:gd name="T0" fmla="*/ 0 w 32"/>
              <a:gd name="T1" fmla="*/ 217 h 217"/>
              <a:gd name="T2" fmla="*/ 6 w 32"/>
              <a:gd name="T3" fmla="*/ 177 h 217"/>
              <a:gd name="T4" fmla="*/ 13 w 32"/>
              <a:gd name="T5" fmla="*/ 135 h 217"/>
              <a:gd name="T6" fmla="*/ 20 w 32"/>
              <a:gd name="T7" fmla="*/ 91 h 217"/>
              <a:gd name="T8" fmla="*/ 26 w 32"/>
              <a:gd name="T9" fmla="*/ 48 h 217"/>
              <a:gd name="T10" fmla="*/ 32 w 32"/>
              <a:gd name="T11" fmla="*/ 0 h 217"/>
              <a:gd name="T12" fmla="*/ 0 60000 65536"/>
              <a:gd name="T13" fmla="*/ 0 60000 65536"/>
              <a:gd name="T14" fmla="*/ 0 60000 65536"/>
              <a:gd name="T15" fmla="*/ 0 60000 65536"/>
              <a:gd name="T16" fmla="*/ 0 60000 65536"/>
              <a:gd name="T17" fmla="*/ 0 60000 65536"/>
              <a:gd name="T18" fmla="*/ 0 w 32"/>
              <a:gd name="T19" fmla="*/ 0 h 217"/>
              <a:gd name="T20" fmla="*/ 32 w 32"/>
              <a:gd name="T21" fmla="*/ 217 h 217"/>
            </a:gdLst>
            <a:ahLst/>
            <a:cxnLst>
              <a:cxn ang="T12">
                <a:pos x="T0" y="T1"/>
              </a:cxn>
              <a:cxn ang="T13">
                <a:pos x="T2" y="T3"/>
              </a:cxn>
              <a:cxn ang="T14">
                <a:pos x="T4" y="T5"/>
              </a:cxn>
              <a:cxn ang="T15">
                <a:pos x="T6" y="T7"/>
              </a:cxn>
              <a:cxn ang="T16">
                <a:pos x="T8" y="T9"/>
              </a:cxn>
              <a:cxn ang="T17">
                <a:pos x="T10" y="T11"/>
              </a:cxn>
            </a:cxnLst>
            <a:rect l="T18" t="T19" r="T20" b="T21"/>
            <a:pathLst>
              <a:path w="32" h="217">
                <a:moveTo>
                  <a:pt x="0" y="217"/>
                </a:moveTo>
                <a:lnTo>
                  <a:pt x="6" y="177"/>
                </a:lnTo>
                <a:lnTo>
                  <a:pt x="13" y="135"/>
                </a:lnTo>
                <a:lnTo>
                  <a:pt x="20" y="91"/>
                </a:lnTo>
                <a:lnTo>
                  <a:pt x="26" y="48"/>
                </a:lnTo>
                <a:lnTo>
                  <a:pt x="32" y="0"/>
                </a:lnTo>
              </a:path>
            </a:pathLst>
          </a:custGeom>
          <a:noFill/>
          <a:ln w="7938">
            <a:solidFill>
              <a:srgbClr val="FF0000"/>
            </a:solidFill>
            <a:prstDash val="solid"/>
            <a:round/>
            <a:headEnd/>
            <a:tailEnd/>
          </a:ln>
        </p:spPr>
        <p:txBody>
          <a:bodyPr/>
          <a:lstStyle/>
          <a:p>
            <a:endParaRPr lang="it-IT"/>
          </a:p>
        </p:txBody>
      </p:sp>
      <p:sp>
        <p:nvSpPr>
          <p:cNvPr id="11" name="Text Box 3083"/>
          <p:cNvSpPr txBox="1">
            <a:spLocks noChangeArrowheads="1"/>
          </p:cNvSpPr>
          <p:nvPr/>
        </p:nvSpPr>
        <p:spPr bwMode="auto">
          <a:xfrm>
            <a:off x="4724400" y="5729287"/>
            <a:ext cx="290513" cy="274638"/>
          </a:xfrm>
          <a:prstGeom prst="rect">
            <a:avLst/>
          </a:prstGeom>
          <a:noFill/>
          <a:ln w="9525">
            <a:noFill/>
            <a:miter lim="800000"/>
            <a:headEnd/>
            <a:tailEnd/>
          </a:ln>
        </p:spPr>
        <p:txBody>
          <a:bodyPr>
            <a:spAutoFit/>
          </a:bodyPr>
          <a:lstStyle/>
          <a:p>
            <a:pPr algn="ctr">
              <a:spcBef>
                <a:spcPct val="50000"/>
              </a:spcBef>
            </a:pPr>
            <a:r>
              <a:rPr lang="it-IT" sz="1200" b="0"/>
              <a:t>0</a:t>
            </a:r>
          </a:p>
        </p:txBody>
      </p:sp>
      <p:sp>
        <p:nvSpPr>
          <p:cNvPr id="12" name="Text Box 3084"/>
          <p:cNvSpPr txBox="1">
            <a:spLocks noChangeArrowheads="1"/>
          </p:cNvSpPr>
          <p:nvPr/>
        </p:nvSpPr>
        <p:spPr bwMode="auto">
          <a:xfrm>
            <a:off x="4575175" y="5578475"/>
            <a:ext cx="290513" cy="274637"/>
          </a:xfrm>
          <a:prstGeom prst="rect">
            <a:avLst/>
          </a:prstGeom>
          <a:noFill/>
          <a:ln w="9525">
            <a:noFill/>
            <a:miter lim="800000"/>
            <a:headEnd/>
            <a:tailEnd/>
          </a:ln>
        </p:spPr>
        <p:txBody>
          <a:bodyPr>
            <a:spAutoFit/>
          </a:bodyPr>
          <a:lstStyle/>
          <a:p>
            <a:pPr algn="ctr">
              <a:spcBef>
                <a:spcPct val="50000"/>
              </a:spcBef>
            </a:pPr>
            <a:r>
              <a:rPr lang="it-IT" sz="1200" b="0"/>
              <a:t>0</a:t>
            </a:r>
          </a:p>
        </p:txBody>
      </p:sp>
      <p:sp>
        <p:nvSpPr>
          <p:cNvPr id="13" name="Text Box 3085"/>
          <p:cNvSpPr txBox="1">
            <a:spLocks noChangeArrowheads="1"/>
          </p:cNvSpPr>
          <p:nvPr/>
        </p:nvSpPr>
        <p:spPr bwMode="auto">
          <a:xfrm>
            <a:off x="7483475" y="5692775"/>
            <a:ext cx="449263" cy="274637"/>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2</a:t>
            </a:r>
          </a:p>
        </p:txBody>
      </p:sp>
      <p:sp>
        <p:nvSpPr>
          <p:cNvPr id="14" name="Line 3086"/>
          <p:cNvSpPr>
            <a:spLocks noChangeShapeType="1"/>
          </p:cNvSpPr>
          <p:nvPr/>
        </p:nvSpPr>
        <p:spPr bwMode="auto">
          <a:xfrm>
            <a:off x="7696200" y="2825750"/>
            <a:ext cx="0" cy="2913062"/>
          </a:xfrm>
          <a:prstGeom prst="line">
            <a:avLst/>
          </a:prstGeom>
          <a:noFill/>
          <a:ln w="3175">
            <a:solidFill>
              <a:schemeClr val="tx1"/>
            </a:solidFill>
            <a:prstDash val="dash"/>
            <a:round/>
            <a:headEnd/>
            <a:tailEnd/>
          </a:ln>
        </p:spPr>
        <p:txBody>
          <a:bodyPr/>
          <a:lstStyle/>
          <a:p>
            <a:endParaRPr lang="it-IT"/>
          </a:p>
        </p:txBody>
      </p:sp>
      <p:sp>
        <p:nvSpPr>
          <p:cNvPr id="15" name="Text Box 3087"/>
          <p:cNvSpPr txBox="1">
            <a:spLocks noChangeArrowheads="1"/>
          </p:cNvSpPr>
          <p:nvPr/>
        </p:nvSpPr>
        <p:spPr bwMode="auto">
          <a:xfrm>
            <a:off x="8399463" y="5551487"/>
            <a:ext cx="449262" cy="274638"/>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1</a:t>
            </a:r>
          </a:p>
        </p:txBody>
      </p:sp>
      <p:sp>
        <p:nvSpPr>
          <p:cNvPr id="16" name="Line 3088"/>
          <p:cNvSpPr>
            <a:spLocks noChangeShapeType="1"/>
          </p:cNvSpPr>
          <p:nvPr/>
        </p:nvSpPr>
        <p:spPr bwMode="auto">
          <a:xfrm flipH="1">
            <a:off x="4770438" y="5002212"/>
            <a:ext cx="1214437" cy="0"/>
          </a:xfrm>
          <a:prstGeom prst="line">
            <a:avLst/>
          </a:prstGeom>
          <a:noFill/>
          <a:ln w="3175">
            <a:solidFill>
              <a:schemeClr val="tx1"/>
            </a:solidFill>
            <a:prstDash val="dash"/>
            <a:round/>
            <a:headEnd/>
            <a:tailEnd/>
          </a:ln>
        </p:spPr>
        <p:txBody>
          <a:bodyPr/>
          <a:lstStyle/>
          <a:p>
            <a:endParaRPr lang="it-IT"/>
          </a:p>
        </p:txBody>
      </p:sp>
      <p:sp>
        <p:nvSpPr>
          <p:cNvPr id="17" name="Line 3089"/>
          <p:cNvSpPr>
            <a:spLocks noChangeShapeType="1"/>
          </p:cNvSpPr>
          <p:nvPr/>
        </p:nvSpPr>
        <p:spPr bwMode="auto">
          <a:xfrm>
            <a:off x="5984875" y="5002212"/>
            <a:ext cx="0" cy="733425"/>
          </a:xfrm>
          <a:prstGeom prst="line">
            <a:avLst/>
          </a:prstGeom>
          <a:noFill/>
          <a:ln w="3175">
            <a:solidFill>
              <a:schemeClr val="tx1"/>
            </a:solidFill>
            <a:prstDash val="dash"/>
            <a:round/>
            <a:headEnd/>
            <a:tailEnd/>
          </a:ln>
        </p:spPr>
        <p:txBody>
          <a:bodyPr/>
          <a:lstStyle/>
          <a:p>
            <a:endParaRPr lang="it-IT"/>
          </a:p>
        </p:txBody>
      </p:sp>
      <p:sp>
        <p:nvSpPr>
          <p:cNvPr id="18" name="Text Box 3090"/>
          <p:cNvSpPr txBox="1">
            <a:spLocks noChangeArrowheads="1"/>
          </p:cNvSpPr>
          <p:nvPr/>
        </p:nvSpPr>
        <p:spPr bwMode="auto">
          <a:xfrm>
            <a:off x="5768975" y="5664200"/>
            <a:ext cx="501650" cy="274637"/>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1</a:t>
            </a:r>
            <a:r>
              <a:rPr lang="it-IT" sz="1200" b="0" i="1" baseline="-25000"/>
              <a:t>min</a:t>
            </a:r>
          </a:p>
        </p:txBody>
      </p:sp>
      <p:sp>
        <p:nvSpPr>
          <p:cNvPr id="19" name="Text Box 3091"/>
          <p:cNvSpPr txBox="1">
            <a:spLocks noChangeArrowheads="1"/>
          </p:cNvSpPr>
          <p:nvPr/>
        </p:nvSpPr>
        <p:spPr bwMode="auto">
          <a:xfrm>
            <a:off x="4359275" y="4845050"/>
            <a:ext cx="501650" cy="274637"/>
          </a:xfrm>
          <a:prstGeom prst="rect">
            <a:avLst/>
          </a:prstGeom>
          <a:noFill/>
          <a:ln w="9525">
            <a:noFill/>
            <a:miter lim="800000"/>
            <a:headEnd/>
            <a:tailEnd/>
          </a:ln>
        </p:spPr>
        <p:txBody>
          <a:bodyPr>
            <a:spAutoFit/>
          </a:bodyPr>
          <a:lstStyle/>
          <a:p>
            <a:pPr algn="ctr">
              <a:spcBef>
                <a:spcPct val="50000"/>
              </a:spcBef>
            </a:pPr>
            <a:r>
              <a:rPr lang="it-IT" sz="1200" b="0" i="1"/>
              <a:t>E</a:t>
            </a:r>
            <a:r>
              <a:rPr lang="it-IT" sz="1200" b="0" i="1" baseline="-25000"/>
              <a:t>mm</a:t>
            </a:r>
          </a:p>
        </p:txBody>
      </p:sp>
      <p:graphicFrame>
        <p:nvGraphicFramePr>
          <p:cNvPr id="20" name="Object 3073"/>
          <p:cNvGraphicFramePr>
            <a:graphicFrameLocks noChangeAspect="1"/>
          </p:cNvGraphicFramePr>
          <p:nvPr/>
        </p:nvGraphicFramePr>
        <p:xfrm>
          <a:off x="265113" y="4657725"/>
          <a:ext cx="3402012" cy="647700"/>
        </p:xfrm>
        <a:graphic>
          <a:graphicData uri="http://schemas.openxmlformats.org/presentationml/2006/ole">
            <mc:AlternateContent xmlns:mc="http://schemas.openxmlformats.org/markup-compatibility/2006">
              <mc:Choice xmlns:v="urn:schemas-microsoft-com:vml" Requires="v">
                <p:oleObj spid="_x0000_s102427" name="Equation" r:id="rId5" imgW="2197080" imgH="431640" progId="Equation.3">
                  <p:embed/>
                </p:oleObj>
              </mc:Choice>
              <mc:Fallback>
                <p:oleObj name="Equation" r:id="rId5" imgW="2197080" imgH="431640" progId="Equation.3">
                  <p:embed/>
                  <p:pic>
                    <p:nvPicPr>
                      <p:cNvPr id="0" name="Object 3073"/>
                      <p:cNvPicPr>
                        <a:picLocks noChangeAspect="1" noChangeArrowheads="1"/>
                      </p:cNvPicPr>
                      <p:nvPr/>
                    </p:nvPicPr>
                    <p:blipFill>
                      <a:blip r:embed="rId6">
                        <a:extLst>
                          <a:ext uri="{28A0092B-C50C-407E-A947-70E740481C1C}">
                            <a14:useLocalDpi xmlns:a14="http://schemas.microsoft.com/office/drawing/2010/main" val="0"/>
                          </a:ext>
                        </a:extLst>
                      </a:blip>
                      <a:srcRect r="-3278"/>
                      <a:stretch>
                        <a:fillRect/>
                      </a:stretch>
                    </p:blipFill>
                    <p:spPr bwMode="auto">
                      <a:xfrm>
                        <a:off x="265113" y="4657725"/>
                        <a:ext cx="3402012"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AutoShape 3093"/>
          <p:cNvCxnSpPr>
            <a:cxnSpLocks noChangeShapeType="1"/>
            <a:endCxn id="19" idx="1"/>
          </p:cNvCxnSpPr>
          <p:nvPr/>
        </p:nvCxnSpPr>
        <p:spPr bwMode="auto">
          <a:xfrm>
            <a:off x="3667125" y="4981575"/>
            <a:ext cx="692150" cy="1587"/>
          </a:xfrm>
          <a:prstGeom prst="straightConnector1">
            <a:avLst/>
          </a:prstGeom>
          <a:noFill/>
          <a:ln w="9525">
            <a:solidFill>
              <a:schemeClr val="accent2"/>
            </a:solidFill>
            <a:round/>
            <a:headEnd/>
            <a:tailEnd type="triangle" w="med" len="med"/>
          </a:ln>
        </p:spPr>
      </p:cxnSp>
      <p:grpSp>
        <p:nvGrpSpPr>
          <p:cNvPr id="22" name="Group 3094"/>
          <p:cNvGrpSpPr>
            <a:grpSpLocks/>
          </p:cNvGrpSpPr>
          <p:nvPr/>
        </p:nvGrpSpPr>
        <p:grpSpPr bwMode="auto">
          <a:xfrm>
            <a:off x="347663" y="2944812"/>
            <a:ext cx="3160712" cy="715963"/>
            <a:chOff x="346" y="1177"/>
            <a:chExt cx="1991" cy="451"/>
          </a:xfrm>
        </p:grpSpPr>
        <p:grpSp>
          <p:nvGrpSpPr>
            <p:cNvPr id="23" name="Group 3095"/>
            <p:cNvGrpSpPr>
              <a:grpSpLocks/>
            </p:cNvGrpSpPr>
            <p:nvPr/>
          </p:nvGrpSpPr>
          <p:grpSpPr bwMode="auto">
            <a:xfrm>
              <a:off x="346" y="1197"/>
              <a:ext cx="1939" cy="401"/>
              <a:chOff x="576" y="921"/>
              <a:chExt cx="1939" cy="401"/>
            </a:xfrm>
          </p:grpSpPr>
          <p:graphicFrame>
            <p:nvGraphicFramePr>
              <p:cNvPr id="25" name="Object 3074"/>
              <p:cNvGraphicFramePr>
                <a:graphicFrameLocks noChangeAspect="1"/>
              </p:cNvGraphicFramePr>
              <p:nvPr/>
            </p:nvGraphicFramePr>
            <p:xfrm>
              <a:off x="1603" y="921"/>
              <a:ext cx="912" cy="401"/>
            </p:xfrm>
            <a:graphic>
              <a:graphicData uri="http://schemas.openxmlformats.org/presentationml/2006/ole">
                <mc:AlternateContent xmlns:mc="http://schemas.openxmlformats.org/markup-compatibility/2006">
                  <mc:Choice xmlns:v="urn:schemas-microsoft-com:vml" Requires="v">
                    <p:oleObj spid="_x0000_s102428" name="Equation" r:id="rId7" imgW="952200" imgH="419040" progId="Equation.3">
                      <p:embed/>
                    </p:oleObj>
                  </mc:Choice>
                  <mc:Fallback>
                    <p:oleObj name="Equation" r:id="rId7" imgW="952200" imgH="419040" progId="Equation.3">
                      <p:embed/>
                      <p:pic>
                        <p:nvPicPr>
                          <p:cNvPr id="0" name="Object 307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3" y="921"/>
                            <a:ext cx="912" cy="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 Box 3097"/>
              <p:cNvSpPr txBox="1">
                <a:spLocks noChangeArrowheads="1"/>
              </p:cNvSpPr>
              <p:nvPr/>
            </p:nvSpPr>
            <p:spPr bwMode="auto">
              <a:xfrm>
                <a:off x="576" y="1027"/>
                <a:ext cx="984" cy="173"/>
              </a:xfrm>
              <a:prstGeom prst="rect">
                <a:avLst/>
              </a:prstGeom>
              <a:noFill/>
              <a:ln w="9525">
                <a:noFill/>
                <a:miter lim="800000"/>
                <a:headEnd/>
                <a:tailEnd/>
              </a:ln>
            </p:spPr>
            <p:txBody>
              <a:bodyPr>
                <a:spAutoFit/>
              </a:bodyPr>
              <a:lstStyle/>
              <a:p>
                <a:pPr algn="r">
                  <a:spcBef>
                    <a:spcPct val="50000"/>
                  </a:spcBef>
                </a:pPr>
                <a:r>
                  <a:rPr lang="it-IT" sz="1200" b="0"/>
                  <a:t>si ha un minimo per </a:t>
                </a:r>
              </a:p>
            </p:txBody>
          </p:sp>
        </p:grpSp>
        <p:sp>
          <p:nvSpPr>
            <p:cNvPr id="24" name="AutoShape 3098"/>
            <p:cNvSpPr>
              <a:spLocks noChangeArrowheads="1"/>
            </p:cNvSpPr>
            <p:nvPr/>
          </p:nvSpPr>
          <p:spPr bwMode="auto">
            <a:xfrm>
              <a:off x="392" y="1177"/>
              <a:ext cx="1945" cy="451"/>
            </a:xfrm>
            <a:prstGeom prst="flowChartProcess">
              <a:avLst/>
            </a:prstGeom>
            <a:noFill/>
            <a:ln w="9525">
              <a:solidFill>
                <a:schemeClr val="accent2"/>
              </a:solidFill>
              <a:miter lim="800000"/>
              <a:headEnd/>
              <a:tailEnd/>
            </a:ln>
          </p:spPr>
          <p:txBody>
            <a:bodyPr wrap="none" anchor="ctr"/>
            <a:lstStyle/>
            <a:p>
              <a:endParaRPr lang="it-IT"/>
            </a:p>
          </p:txBody>
        </p:sp>
      </p:grpSp>
      <p:cxnSp>
        <p:nvCxnSpPr>
          <p:cNvPr id="27" name="AutoShape 3099"/>
          <p:cNvCxnSpPr>
            <a:cxnSpLocks noChangeShapeType="1"/>
          </p:cNvCxnSpPr>
          <p:nvPr/>
        </p:nvCxnSpPr>
        <p:spPr bwMode="auto">
          <a:xfrm flipH="1">
            <a:off x="1965325" y="2347912"/>
            <a:ext cx="1588" cy="596900"/>
          </a:xfrm>
          <a:prstGeom prst="straightConnector1">
            <a:avLst/>
          </a:prstGeom>
          <a:noFill/>
          <a:ln w="9525">
            <a:solidFill>
              <a:schemeClr val="accent2"/>
            </a:solidFill>
            <a:round/>
            <a:headEnd/>
            <a:tailEnd type="triangle" w="med" len="med"/>
          </a:ln>
        </p:spPr>
      </p:cxnSp>
      <p:cxnSp>
        <p:nvCxnSpPr>
          <p:cNvPr id="28" name="AutoShape 3100"/>
          <p:cNvCxnSpPr>
            <a:cxnSpLocks noChangeShapeType="1"/>
          </p:cNvCxnSpPr>
          <p:nvPr/>
        </p:nvCxnSpPr>
        <p:spPr bwMode="auto">
          <a:xfrm>
            <a:off x="1965325" y="3660775"/>
            <a:ext cx="1588" cy="996950"/>
          </a:xfrm>
          <a:prstGeom prst="straightConnector1">
            <a:avLst/>
          </a:prstGeom>
          <a:noFill/>
          <a:ln w="9525">
            <a:solidFill>
              <a:schemeClr val="accent2"/>
            </a:solidFill>
            <a:round/>
            <a:headEnd/>
            <a:tailEnd type="triangle" w="med" len="med"/>
          </a:ln>
        </p:spPr>
      </p:cxnSp>
      <p:sp>
        <p:nvSpPr>
          <p:cNvPr id="29" name="Text Box 3101"/>
          <p:cNvSpPr txBox="1">
            <a:spLocks noChangeArrowheads="1"/>
          </p:cNvSpPr>
          <p:nvPr/>
        </p:nvSpPr>
        <p:spPr bwMode="auto">
          <a:xfrm>
            <a:off x="4352925" y="2533650"/>
            <a:ext cx="501650" cy="274637"/>
          </a:xfrm>
          <a:prstGeom prst="rect">
            <a:avLst/>
          </a:prstGeom>
          <a:noFill/>
          <a:ln w="9525">
            <a:noFill/>
            <a:miter lim="800000"/>
            <a:headEnd/>
            <a:tailEnd/>
          </a:ln>
        </p:spPr>
        <p:txBody>
          <a:bodyPr>
            <a:spAutoFit/>
          </a:bodyPr>
          <a:lstStyle/>
          <a:p>
            <a:pPr algn="ctr">
              <a:spcBef>
                <a:spcPct val="50000"/>
              </a:spcBef>
            </a:pPr>
            <a:r>
              <a:rPr lang="it-IT" sz="1200" b="0" i="1"/>
              <a:t>E</a:t>
            </a:r>
            <a:r>
              <a:rPr lang="it-IT" sz="1200" b="0" i="1" baseline="-25000"/>
              <a:t>mm</a:t>
            </a:r>
          </a:p>
        </p:txBody>
      </p:sp>
      <p:sp>
        <p:nvSpPr>
          <p:cNvPr id="30" name="AutoShape 3102"/>
          <p:cNvSpPr>
            <a:spLocks noChangeArrowheads="1"/>
          </p:cNvSpPr>
          <p:nvPr/>
        </p:nvSpPr>
        <p:spPr bwMode="auto">
          <a:xfrm>
            <a:off x="5878513" y="3511550"/>
            <a:ext cx="457200" cy="457200"/>
          </a:xfrm>
          <a:prstGeom prst="flowChartConnector">
            <a:avLst/>
          </a:prstGeom>
          <a:noFill/>
          <a:ln w="9525">
            <a:noFill/>
            <a:round/>
            <a:headEnd/>
            <a:tailEnd/>
          </a:ln>
        </p:spPr>
        <p:txBody>
          <a:bodyPr wrap="none" anchor="ctr"/>
          <a:lstStyle/>
          <a:p>
            <a:endParaRPr lang="it-IT"/>
          </a:p>
        </p:txBody>
      </p:sp>
      <p:cxnSp>
        <p:nvCxnSpPr>
          <p:cNvPr id="31" name="AutoShape 3103"/>
          <p:cNvCxnSpPr>
            <a:cxnSpLocks noChangeShapeType="1"/>
            <a:endCxn id="30" idx="0"/>
          </p:cNvCxnSpPr>
          <p:nvPr/>
        </p:nvCxnSpPr>
        <p:spPr bwMode="auto">
          <a:xfrm>
            <a:off x="3181350" y="1916112"/>
            <a:ext cx="2925763" cy="1595438"/>
          </a:xfrm>
          <a:prstGeom prst="bentConnector2">
            <a:avLst/>
          </a:prstGeom>
          <a:noFill/>
          <a:ln w="9525">
            <a:solidFill>
              <a:schemeClr val="accent2"/>
            </a:solidFill>
            <a:prstDash val="dash"/>
            <a:miter lim="800000"/>
            <a:headEnd/>
            <a:tailEnd type="triangle" w="med" len="med"/>
          </a:ln>
        </p:spPr>
      </p:cxnSp>
      <p:sp>
        <p:nvSpPr>
          <p:cNvPr id="32" name="Text Box 3105"/>
          <p:cNvSpPr txBox="1">
            <a:spLocks noChangeArrowheads="1"/>
          </p:cNvSpPr>
          <p:nvPr/>
        </p:nvSpPr>
        <p:spPr bwMode="auto">
          <a:xfrm>
            <a:off x="304800" y="609600"/>
            <a:ext cx="8308975" cy="701675"/>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a:spAutoFit/>
          </a:bodyPr>
          <a:lstStyle/>
          <a:p>
            <a:pPr>
              <a:defRPr/>
            </a:pPr>
            <a:r>
              <a:rPr lang="it-IT" sz="2000" dirty="0"/>
              <a:t>Tra tutti i raggi di conduttore possibili si cerca quello che minimizza il campo elettrico.</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06838" y="5719763"/>
            <a:ext cx="4554537" cy="71437"/>
            <a:chOff x="2461" y="3603"/>
            <a:chExt cx="2869" cy="45"/>
          </a:xfrm>
        </p:grpSpPr>
        <p:sp>
          <p:nvSpPr>
            <p:cNvPr id="3" name="Line 3"/>
            <p:cNvSpPr>
              <a:spLocks noChangeAspect="1" noChangeShapeType="1"/>
            </p:cNvSpPr>
            <p:nvPr/>
          </p:nvSpPr>
          <p:spPr bwMode="auto">
            <a:xfrm>
              <a:off x="2461" y="3603"/>
              <a:ext cx="2869" cy="1"/>
            </a:xfrm>
            <a:prstGeom prst="line">
              <a:avLst/>
            </a:prstGeom>
            <a:noFill/>
            <a:ln w="19050">
              <a:solidFill>
                <a:srgbClr val="000000"/>
              </a:solidFill>
              <a:round/>
              <a:headEnd/>
              <a:tailEnd type="triangle" w="sm" len="med"/>
            </a:ln>
          </p:spPr>
          <p:txBody>
            <a:bodyPr/>
            <a:lstStyle/>
            <a:p>
              <a:endParaRPr lang="it-IT"/>
            </a:p>
          </p:txBody>
        </p:sp>
        <p:sp>
          <p:nvSpPr>
            <p:cNvPr id="4" name="Line 4"/>
            <p:cNvSpPr>
              <a:spLocks noChangeAspect="1" noChangeShapeType="1"/>
            </p:cNvSpPr>
            <p:nvPr/>
          </p:nvSpPr>
          <p:spPr bwMode="auto">
            <a:xfrm flipV="1">
              <a:off x="2462" y="3603"/>
              <a:ext cx="0" cy="45"/>
            </a:xfrm>
            <a:prstGeom prst="line">
              <a:avLst/>
            </a:prstGeom>
            <a:noFill/>
            <a:ln w="19050">
              <a:solidFill>
                <a:srgbClr val="000000"/>
              </a:solidFill>
              <a:round/>
              <a:headEnd/>
              <a:tailEnd/>
            </a:ln>
          </p:spPr>
          <p:txBody>
            <a:bodyPr/>
            <a:lstStyle/>
            <a:p>
              <a:endParaRPr lang="it-IT"/>
            </a:p>
          </p:txBody>
        </p:sp>
        <p:sp>
          <p:nvSpPr>
            <p:cNvPr id="5" name="Line 5"/>
            <p:cNvSpPr>
              <a:spLocks noChangeAspect="1" noChangeShapeType="1"/>
            </p:cNvSpPr>
            <p:nvPr/>
          </p:nvSpPr>
          <p:spPr bwMode="auto">
            <a:xfrm flipV="1">
              <a:off x="2713" y="3603"/>
              <a:ext cx="1" cy="45"/>
            </a:xfrm>
            <a:prstGeom prst="line">
              <a:avLst/>
            </a:prstGeom>
            <a:noFill/>
            <a:ln w="19050">
              <a:solidFill>
                <a:srgbClr val="000000"/>
              </a:solidFill>
              <a:round/>
              <a:headEnd/>
              <a:tailEnd/>
            </a:ln>
          </p:spPr>
          <p:txBody>
            <a:bodyPr/>
            <a:lstStyle/>
            <a:p>
              <a:endParaRPr lang="it-IT"/>
            </a:p>
          </p:txBody>
        </p:sp>
        <p:sp>
          <p:nvSpPr>
            <p:cNvPr id="6" name="Line 6"/>
            <p:cNvSpPr>
              <a:spLocks noChangeAspect="1" noChangeShapeType="1"/>
            </p:cNvSpPr>
            <p:nvPr/>
          </p:nvSpPr>
          <p:spPr bwMode="auto">
            <a:xfrm flipV="1">
              <a:off x="2964" y="3603"/>
              <a:ext cx="1" cy="45"/>
            </a:xfrm>
            <a:prstGeom prst="line">
              <a:avLst/>
            </a:prstGeom>
            <a:noFill/>
            <a:ln w="19050">
              <a:solidFill>
                <a:srgbClr val="000000"/>
              </a:solidFill>
              <a:round/>
              <a:headEnd/>
              <a:tailEnd/>
            </a:ln>
          </p:spPr>
          <p:txBody>
            <a:bodyPr/>
            <a:lstStyle/>
            <a:p>
              <a:endParaRPr lang="it-IT"/>
            </a:p>
          </p:txBody>
        </p:sp>
        <p:sp>
          <p:nvSpPr>
            <p:cNvPr id="7" name="Line 7"/>
            <p:cNvSpPr>
              <a:spLocks noChangeAspect="1" noChangeShapeType="1"/>
            </p:cNvSpPr>
            <p:nvPr/>
          </p:nvSpPr>
          <p:spPr bwMode="auto">
            <a:xfrm flipV="1">
              <a:off x="3215" y="3603"/>
              <a:ext cx="1" cy="45"/>
            </a:xfrm>
            <a:prstGeom prst="line">
              <a:avLst/>
            </a:prstGeom>
            <a:noFill/>
            <a:ln w="19050">
              <a:solidFill>
                <a:srgbClr val="000000"/>
              </a:solidFill>
              <a:round/>
              <a:headEnd/>
              <a:tailEnd/>
            </a:ln>
          </p:spPr>
          <p:txBody>
            <a:bodyPr/>
            <a:lstStyle/>
            <a:p>
              <a:endParaRPr lang="it-IT"/>
            </a:p>
          </p:txBody>
        </p:sp>
        <p:sp>
          <p:nvSpPr>
            <p:cNvPr id="8" name="Line 8"/>
            <p:cNvSpPr>
              <a:spLocks noChangeAspect="1" noChangeShapeType="1"/>
            </p:cNvSpPr>
            <p:nvPr/>
          </p:nvSpPr>
          <p:spPr bwMode="auto">
            <a:xfrm flipV="1">
              <a:off x="3467" y="3603"/>
              <a:ext cx="1" cy="45"/>
            </a:xfrm>
            <a:prstGeom prst="line">
              <a:avLst/>
            </a:prstGeom>
            <a:noFill/>
            <a:ln w="19050">
              <a:solidFill>
                <a:srgbClr val="000000"/>
              </a:solidFill>
              <a:round/>
              <a:headEnd/>
              <a:tailEnd/>
            </a:ln>
          </p:spPr>
          <p:txBody>
            <a:bodyPr/>
            <a:lstStyle/>
            <a:p>
              <a:endParaRPr lang="it-IT"/>
            </a:p>
          </p:txBody>
        </p:sp>
        <p:sp>
          <p:nvSpPr>
            <p:cNvPr id="9" name="Line 9"/>
            <p:cNvSpPr>
              <a:spLocks noChangeAspect="1" noChangeShapeType="1"/>
            </p:cNvSpPr>
            <p:nvPr/>
          </p:nvSpPr>
          <p:spPr bwMode="auto">
            <a:xfrm flipV="1">
              <a:off x="3718" y="3603"/>
              <a:ext cx="1" cy="45"/>
            </a:xfrm>
            <a:prstGeom prst="line">
              <a:avLst/>
            </a:prstGeom>
            <a:noFill/>
            <a:ln w="19050">
              <a:solidFill>
                <a:srgbClr val="000000"/>
              </a:solidFill>
              <a:round/>
              <a:headEnd/>
              <a:tailEnd/>
            </a:ln>
          </p:spPr>
          <p:txBody>
            <a:bodyPr/>
            <a:lstStyle/>
            <a:p>
              <a:endParaRPr lang="it-IT"/>
            </a:p>
          </p:txBody>
        </p:sp>
        <p:sp>
          <p:nvSpPr>
            <p:cNvPr id="10" name="Line 10"/>
            <p:cNvSpPr>
              <a:spLocks noChangeAspect="1" noChangeShapeType="1"/>
            </p:cNvSpPr>
            <p:nvPr/>
          </p:nvSpPr>
          <p:spPr bwMode="auto">
            <a:xfrm flipV="1">
              <a:off x="3969" y="3603"/>
              <a:ext cx="1" cy="45"/>
            </a:xfrm>
            <a:prstGeom prst="line">
              <a:avLst/>
            </a:prstGeom>
            <a:noFill/>
            <a:ln w="19050">
              <a:solidFill>
                <a:srgbClr val="000000"/>
              </a:solidFill>
              <a:round/>
              <a:headEnd/>
              <a:tailEnd/>
            </a:ln>
          </p:spPr>
          <p:txBody>
            <a:bodyPr/>
            <a:lstStyle/>
            <a:p>
              <a:endParaRPr lang="it-IT"/>
            </a:p>
          </p:txBody>
        </p:sp>
        <p:sp>
          <p:nvSpPr>
            <p:cNvPr id="11" name="Line 11"/>
            <p:cNvSpPr>
              <a:spLocks noChangeAspect="1" noChangeShapeType="1"/>
            </p:cNvSpPr>
            <p:nvPr/>
          </p:nvSpPr>
          <p:spPr bwMode="auto">
            <a:xfrm flipV="1">
              <a:off x="4221" y="3603"/>
              <a:ext cx="0" cy="45"/>
            </a:xfrm>
            <a:prstGeom prst="line">
              <a:avLst/>
            </a:prstGeom>
            <a:noFill/>
            <a:ln w="19050">
              <a:solidFill>
                <a:srgbClr val="000000"/>
              </a:solidFill>
              <a:round/>
              <a:headEnd/>
              <a:tailEnd/>
            </a:ln>
          </p:spPr>
          <p:txBody>
            <a:bodyPr/>
            <a:lstStyle/>
            <a:p>
              <a:endParaRPr lang="it-IT"/>
            </a:p>
          </p:txBody>
        </p:sp>
        <p:sp>
          <p:nvSpPr>
            <p:cNvPr id="12" name="Line 12"/>
            <p:cNvSpPr>
              <a:spLocks noChangeAspect="1" noChangeShapeType="1"/>
            </p:cNvSpPr>
            <p:nvPr/>
          </p:nvSpPr>
          <p:spPr bwMode="auto">
            <a:xfrm flipV="1">
              <a:off x="4473" y="3603"/>
              <a:ext cx="0" cy="45"/>
            </a:xfrm>
            <a:prstGeom prst="line">
              <a:avLst/>
            </a:prstGeom>
            <a:noFill/>
            <a:ln w="19050">
              <a:solidFill>
                <a:srgbClr val="000000"/>
              </a:solidFill>
              <a:round/>
              <a:headEnd/>
              <a:tailEnd/>
            </a:ln>
          </p:spPr>
          <p:txBody>
            <a:bodyPr/>
            <a:lstStyle/>
            <a:p>
              <a:endParaRPr lang="it-IT"/>
            </a:p>
          </p:txBody>
        </p:sp>
        <p:sp>
          <p:nvSpPr>
            <p:cNvPr id="13" name="Line 13"/>
            <p:cNvSpPr>
              <a:spLocks noChangeAspect="1" noChangeShapeType="1"/>
            </p:cNvSpPr>
            <p:nvPr/>
          </p:nvSpPr>
          <p:spPr bwMode="auto">
            <a:xfrm flipV="1">
              <a:off x="4724" y="3603"/>
              <a:ext cx="1" cy="45"/>
            </a:xfrm>
            <a:prstGeom prst="line">
              <a:avLst/>
            </a:prstGeom>
            <a:noFill/>
            <a:ln w="19050">
              <a:solidFill>
                <a:srgbClr val="000000"/>
              </a:solidFill>
              <a:round/>
              <a:headEnd/>
              <a:tailEnd/>
            </a:ln>
          </p:spPr>
          <p:txBody>
            <a:bodyPr/>
            <a:lstStyle/>
            <a:p>
              <a:endParaRPr lang="it-IT"/>
            </a:p>
          </p:txBody>
        </p:sp>
        <p:sp>
          <p:nvSpPr>
            <p:cNvPr id="14" name="Line 14"/>
            <p:cNvSpPr>
              <a:spLocks noChangeAspect="1" noChangeShapeType="1"/>
            </p:cNvSpPr>
            <p:nvPr/>
          </p:nvSpPr>
          <p:spPr bwMode="auto">
            <a:xfrm flipV="1">
              <a:off x="4975" y="3603"/>
              <a:ext cx="1" cy="45"/>
            </a:xfrm>
            <a:prstGeom prst="line">
              <a:avLst/>
            </a:prstGeom>
            <a:noFill/>
            <a:ln w="19050">
              <a:solidFill>
                <a:srgbClr val="000000"/>
              </a:solidFill>
              <a:round/>
              <a:headEnd/>
              <a:tailEnd/>
            </a:ln>
          </p:spPr>
          <p:txBody>
            <a:bodyPr/>
            <a:lstStyle/>
            <a:p>
              <a:endParaRPr lang="it-IT"/>
            </a:p>
          </p:txBody>
        </p:sp>
        <p:sp>
          <p:nvSpPr>
            <p:cNvPr id="15" name="Line 15"/>
            <p:cNvSpPr>
              <a:spLocks noChangeAspect="1" noChangeShapeType="1"/>
            </p:cNvSpPr>
            <p:nvPr/>
          </p:nvSpPr>
          <p:spPr bwMode="auto">
            <a:xfrm flipV="1">
              <a:off x="5226" y="3603"/>
              <a:ext cx="1" cy="45"/>
            </a:xfrm>
            <a:prstGeom prst="line">
              <a:avLst/>
            </a:prstGeom>
            <a:noFill/>
            <a:ln w="19050">
              <a:solidFill>
                <a:srgbClr val="000000"/>
              </a:solidFill>
              <a:round/>
              <a:headEnd/>
              <a:tailEnd/>
            </a:ln>
          </p:spPr>
          <p:txBody>
            <a:bodyPr/>
            <a:lstStyle/>
            <a:p>
              <a:endParaRPr lang="it-IT"/>
            </a:p>
          </p:txBody>
        </p:sp>
      </p:grpSp>
      <p:sp>
        <p:nvSpPr>
          <p:cNvPr id="16" name="Line 16"/>
          <p:cNvSpPr>
            <a:spLocks noChangeAspect="1" noChangeShapeType="1"/>
          </p:cNvSpPr>
          <p:nvPr/>
        </p:nvSpPr>
        <p:spPr bwMode="auto">
          <a:xfrm>
            <a:off x="3906838" y="855663"/>
            <a:ext cx="1587" cy="4864100"/>
          </a:xfrm>
          <a:prstGeom prst="line">
            <a:avLst/>
          </a:prstGeom>
          <a:noFill/>
          <a:ln w="19050">
            <a:solidFill>
              <a:srgbClr val="000000"/>
            </a:solidFill>
            <a:round/>
            <a:headEnd type="triangle" w="sm" len="med"/>
            <a:tailEnd/>
          </a:ln>
        </p:spPr>
        <p:txBody>
          <a:bodyPr/>
          <a:lstStyle/>
          <a:p>
            <a:endParaRPr lang="it-IT"/>
          </a:p>
        </p:txBody>
      </p:sp>
      <p:grpSp>
        <p:nvGrpSpPr>
          <p:cNvPr id="17" name="Group 17"/>
          <p:cNvGrpSpPr>
            <a:grpSpLocks/>
          </p:cNvGrpSpPr>
          <p:nvPr/>
        </p:nvGrpSpPr>
        <p:grpSpPr bwMode="auto">
          <a:xfrm>
            <a:off x="3822700" y="3860800"/>
            <a:ext cx="4468813" cy="1851025"/>
            <a:chOff x="1307" y="2307"/>
            <a:chExt cx="2815" cy="1166"/>
          </a:xfrm>
        </p:grpSpPr>
        <p:sp>
          <p:nvSpPr>
            <p:cNvPr id="18" name="Line 18"/>
            <p:cNvSpPr>
              <a:spLocks noChangeAspect="1" noChangeShapeType="1"/>
            </p:cNvSpPr>
            <p:nvPr/>
          </p:nvSpPr>
          <p:spPr bwMode="auto">
            <a:xfrm>
              <a:off x="1307" y="2307"/>
              <a:ext cx="2486" cy="1"/>
            </a:xfrm>
            <a:prstGeom prst="line">
              <a:avLst/>
            </a:prstGeom>
            <a:noFill/>
            <a:ln w="3175">
              <a:solidFill>
                <a:srgbClr val="000000"/>
              </a:solidFill>
              <a:prstDash val="dash"/>
              <a:round/>
              <a:headEnd/>
              <a:tailEnd/>
            </a:ln>
          </p:spPr>
          <p:txBody>
            <a:bodyPr/>
            <a:lstStyle/>
            <a:p>
              <a:endParaRPr lang="it-IT"/>
            </a:p>
          </p:txBody>
        </p:sp>
        <p:sp>
          <p:nvSpPr>
            <p:cNvPr id="19" name="Freeform 19" descr="Diagonali chiare verso l'alto"/>
            <p:cNvSpPr>
              <a:spLocks/>
            </p:cNvSpPr>
            <p:nvPr/>
          </p:nvSpPr>
          <p:spPr bwMode="auto">
            <a:xfrm>
              <a:off x="1612" y="2307"/>
              <a:ext cx="2510" cy="1166"/>
            </a:xfrm>
            <a:custGeom>
              <a:avLst/>
              <a:gdLst>
                <a:gd name="T0" fmla="*/ 0 w 2510"/>
                <a:gd name="T1" fmla="*/ 1 h 1166"/>
                <a:gd name="T2" fmla="*/ 10 w 2510"/>
                <a:gd name="T3" fmla="*/ 50 h 1166"/>
                <a:gd name="T4" fmla="*/ 26 w 2510"/>
                <a:gd name="T5" fmla="*/ 150 h 1166"/>
                <a:gd name="T6" fmla="*/ 50 w 2510"/>
                <a:gd name="T7" fmla="*/ 234 h 1166"/>
                <a:gd name="T8" fmla="*/ 76 w 2510"/>
                <a:gd name="T9" fmla="*/ 310 h 1166"/>
                <a:gd name="T10" fmla="*/ 106 w 2510"/>
                <a:gd name="T11" fmla="*/ 406 h 1166"/>
                <a:gd name="T12" fmla="*/ 138 w 2510"/>
                <a:gd name="T13" fmla="*/ 486 h 1166"/>
                <a:gd name="T14" fmla="*/ 182 w 2510"/>
                <a:gd name="T15" fmla="*/ 558 h 1166"/>
                <a:gd name="T16" fmla="*/ 230 w 2510"/>
                <a:gd name="T17" fmla="*/ 634 h 1166"/>
                <a:gd name="T18" fmla="*/ 270 w 2510"/>
                <a:gd name="T19" fmla="*/ 686 h 1166"/>
                <a:gd name="T20" fmla="*/ 334 w 2510"/>
                <a:gd name="T21" fmla="*/ 754 h 1166"/>
                <a:gd name="T22" fmla="*/ 394 w 2510"/>
                <a:gd name="T23" fmla="*/ 802 h 1166"/>
                <a:gd name="T24" fmla="*/ 454 w 2510"/>
                <a:gd name="T25" fmla="*/ 842 h 1166"/>
                <a:gd name="T26" fmla="*/ 498 w 2510"/>
                <a:gd name="T27" fmla="*/ 2 h 1166"/>
                <a:gd name="T28" fmla="*/ 534 w 2510"/>
                <a:gd name="T29" fmla="*/ 58 h 1166"/>
                <a:gd name="T30" fmla="*/ 566 w 2510"/>
                <a:gd name="T31" fmla="*/ 114 h 1166"/>
                <a:gd name="T32" fmla="*/ 606 w 2510"/>
                <a:gd name="T33" fmla="*/ 166 h 1166"/>
                <a:gd name="T34" fmla="*/ 666 w 2510"/>
                <a:gd name="T35" fmla="*/ 238 h 1166"/>
                <a:gd name="T36" fmla="*/ 722 w 2510"/>
                <a:gd name="T37" fmla="*/ 302 h 1166"/>
                <a:gd name="T38" fmla="*/ 790 w 2510"/>
                <a:gd name="T39" fmla="*/ 358 h 1166"/>
                <a:gd name="T40" fmla="*/ 850 w 2510"/>
                <a:gd name="T41" fmla="*/ 414 h 1166"/>
                <a:gd name="T42" fmla="*/ 902 w 2510"/>
                <a:gd name="T43" fmla="*/ 458 h 1166"/>
                <a:gd name="T44" fmla="*/ 962 w 2510"/>
                <a:gd name="T45" fmla="*/ 502 h 1166"/>
                <a:gd name="T46" fmla="*/ 1002 w 2510"/>
                <a:gd name="T47" fmla="*/ 2 h 1166"/>
                <a:gd name="T48" fmla="*/ 1046 w 2510"/>
                <a:gd name="T49" fmla="*/ 38 h 1166"/>
                <a:gd name="T50" fmla="*/ 1102 w 2510"/>
                <a:gd name="T51" fmla="*/ 94 h 1166"/>
                <a:gd name="T52" fmla="*/ 1154 w 2510"/>
                <a:gd name="T53" fmla="*/ 142 h 1166"/>
                <a:gd name="T54" fmla="*/ 1226 w 2510"/>
                <a:gd name="T55" fmla="*/ 202 h 1166"/>
                <a:gd name="T56" fmla="*/ 1290 w 2510"/>
                <a:gd name="T57" fmla="*/ 246 h 1166"/>
                <a:gd name="T58" fmla="*/ 1346 w 2510"/>
                <a:gd name="T59" fmla="*/ 278 h 1166"/>
                <a:gd name="T60" fmla="*/ 1410 w 2510"/>
                <a:gd name="T61" fmla="*/ 322 h 1166"/>
                <a:gd name="T62" fmla="*/ 1462 w 2510"/>
                <a:gd name="T63" fmla="*/ 350 h 1166"/>
                <a:gd name="T64" fmla="*/ 1502 w 2510"/>
                <a:gd name="T65" fmla="*/ 2 h 1166"/>
                <a:gd name="T66" fmla="*/ 1566 w 2510"/>
                <a:gd name="T67" fmla="*/ 42 h 1166"/>
                <a:gd name="T68" fmla="*/ 1642 w 2510"/>
                <a:gd name="T69" fmla="*/ 94 h 1166"/>
                <a:gd name="T70" fmla="*/ 1742 w 2510"/>
                <a:gd name="T71" fmla="*/ 154 h 1166"/>
                <a:gd name="T72" fmla="*/ 1814 w 2510"/>
                <a:gd name="T73" fmla="*/ 198 h 1166"/>
                <a:gd name="T74" fmla="*/ 1874 w 2510"/>
                <a:gd name="T75" fmla="*/ 226 h 1166"/>
                <a:gd name="T76" fmla="*/ 1942 w 2510"/>
                <a:gd name="T77" fmla="*/ 262 h 1166"/>
                <a:gd name="T78" fmla="*/ 2006 w 2510"/>
                <a:gd name="T79" fmla="*/ 290 h 1166"/>
                <a:gd name="T80" fmla="*/ 2034 w 2510"/>
                <a:gd name="T81" fmla="*/ 14 h 1166"/>
                <a:gd name="T82" fmla="*/ 2094 w 2510"/>
                <a:gd name="T83" fmla="*/ 46 h 1166"/>
                <a:gd name="T84" fmla="*/ 2182 w 2510"/>
                <a:gd name="T85" fmla="*/ 94 h 1166"/>
                <a:gd name="T86" fmla="*/ 2262 w 2510"/>
                <a:gd name="T87" fmla="*/ 126 h 1166"/>
                <a:gd name="T88" fmla="*/ 2342 w 2510"/>
                <a:gd name="T89" fmla="*/ 170 h 1166"/>
                <a:gd name="T90" fmla="*/ 2422 w 2510"/>
                <a:gd name="T91" fmla="*/ 206 h 1166"/>
                <a:gd name="T92" fmla="*/ 2510 w 2510"/>
                <a:gd name="T93" fmla="*/ 238 h 1166"/>
                <a:gd name="T94" fmla="*/ 0 w 2510"/>
                <a:gd name="T95" fmla="*/ 1165 h 116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10"/>
                <a:gd name="T145" fmla="*/ 0 h 1166"/>
                <a:gd name="T146" fmla="*/ 2510 w 2510"/>
                <a:gd name="T147" fmla="*/ 1166 h 116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10" h="1166">
                  <a:moveTo>
                    <a:pt x="0" y="1165"/>
                  </a:moveTo>
                  <a:lnTo>
                    <a:pt x="0" y="1"/>
                  </a:lnTo>
                  <a:lnTo>
                    <a:pt x="0" y="25"/>
                  </a:lnTo>
                  <a:lnTo>
                    <a:pt x="10" y="50"/>
                  </a:lnTo>
                  <a:lnTo>
                    <a:pt x="18" y="90"/>
                  </a:lnTo>
                  <a:lnTo>
                    <a:pt x="26" y="150"/>
                  </a:lnTo>
                  <a:lnTo>
                    <a:pt x="38" y="190"/>
                  </a:lnTo>
                  <a:lnTo>
                    <a:pt x="50" y="234"/>
                  </a:lnTo>
                  <a:lnTo>
                    <a:pt x="66" y="274"/>
                  </a:lnTo>
                  <a:lnTo>
                    <a:pt x="76" y="310"/>
                  </a:lnTo>
                  <a:lnTo>
                    <a:pt x="98" y="370"/>
                  </a:lnTo>
                  <a:lnTo>
                    <a:pt x="106" y="406"/>
                  </a:lnTo>
                  <a:lnTo>
                    <a:pt x="126" y="454"/>
                  </a:lnTo>
                  <a:lnTo>
                    <a:pt x="138" y="486"/>
                  </a:lnTo>
                  <a:lnTo>
                    <a:pt x="162" y="522"/>
                  </a:lnTo>
                  <a:lnTo>
                    <a:pt x="182" y="558"/>
                  </a:lnTo>
                  <a:lnTo>
                    <a:pt x="198" y="582"/>
                  </a:lnTo>
                  <a:lnTo>
                    <a:pt x="230" y="634"/>
                  </a:lnTo>
                  <a:lnTo>
                    <a:pt x="254" y="666"/>
                  </a:lnTo>
                  <a:lnTo>
                    <a:pt x="270" y="686"/>
                  </a:lnTo>
                  <a:lnTo>
                    <a:pt x="302" y="718"/>
                  </a:lnTo>
                  <a:lnTo>
                    <a:pt x="334" y="754"/>
                  </a:lnTo>
                  <a:lnTo>
                    <a:pt x="366" y="778"/>
                  </a:lnTo>
                  <a:lnTo>
                    <a:pt x="394" y="802"/>
                  </a:lnTo>
                  <a:lnTo>
                    <a:pt x="426" y="826"/>
                  </a:lnTo>
                  <a:lnTo>
                    <a:pt x="454" y="842"/>
                  </a:lnTo>
                  <a:lnTo>
                    <a:pt x="498" y="870"/>
                  </a:lnTo>
                  <a:lnTo>
                    <a:pt x="498" y="2"/>
                  </a:lnTo>
                  <a:lnTo>
                    <a:pt x="514" y="26"/>
                  </a:lnTo>
                  <a:lnTo>
                    <a:pt x="534" y="58"/>
                  </a:lnTo>
                  <a:lnTo>
                    <a:pt x="550" y="78"/>
                  </a:lnTo>
                  <a:lnTo>
                    <a:pt x="566" y="114"/>
                  </a:lnTo>
                  <a:lnTo>
                    <a:pt x="586" y="142"/>
                  </a:lnTo>
                  <a:lnTo>
                    <a:pt x="606" y="166"/>
                  </a:lnTo>
                  <a:lnTo>
                    <a:pt x="634" y="202"/>
                  </a:lnTo>
                  <a:lnTo>
                    <a:pt x="666" y="238"/>
                  </a:lnTo>
                  <a:lnTo>
                    <a:pt x="690" y="270"/>
                  </a:lnTo>
                  <a:lnTo>
                    <a:pt x="722" y="302"/>
                  </a:lnTo>
                  <a:lnTo>
                    <a:pt x="750" y="330"/>
                  </a:lnTo>
                  <a:lnTo>
                    <a:pt x="790" y="358"/>
                  </a:lnTo>
                  <a:lnTo>
                    <a:pt x="822" y="390"/>
                  </a:lnTo>
                  <a:lnTo>
                    <a:pt x="850" y="414"/>
                  </a:lnTo>
                  <a:lnTo>
                    <a:pt x="882" y="442"/>
                  </a:lnTo>
                  <a:lnTo>
                    <a:pt x="902" y="458"/>
                  </a:lnTo>
                  <a:lnTo>
                    <a:pt x="934" y="482"/>
                  </a:lnTo>
                  <a:lnTo>
                    <a:pt x="962" y="502"/>
                  </a:lnTo>
                  <a:lnTo>
                    <a:pt x="1002" y="522"/>
                  </a:lnTo>
                  <a:lnTo>
                    <a:pt x="1002" y="2"/>
                  </a:lnTo>
                  <a:lnTo>
                    <a:pt x="1024" y="20"/>
                  </a:lnTo>
                  <a:lnTo>
                    <a:pt x="1046" y="38"/>
                  </a:lnTo>
                  <a:lnTo>
                    <a:pt x="1070" y="62"/>
                  </a:lnTo>
                  <a:lnTo>
                    <a:pt x="1102" y="94"/>
                  </a:lnTo>
                  <a:lnTo>
                    <a:pt x="1118" y="114"/>
                  </a:lnTo>
                  <a:lnTo>
                    <a:pt x="1154" y="142"/>
                  </a:lnTo>
                  <a:lnTo>
                    <a:pt x="1186" y="166"/>
                  </a:lnTo>
                  <a:lnTo>
                    <a:pt x="1226" y="202"/>
                  </a:lnTo>
                  <a:lnTo>
                    <a:pt x="1258" y="222"/>
                  </a:lnTo>
                  <a:lnTo>
                    <a:pt x="1290" y="246"/>
                  </a:lnTo>
                  <a:lnTo>
                    <a:pt x="1326" y="262"/>
                  </a:lnTo>
                  <a:lnTo>
                    <a:pt x="1346" y="278"/>
                  </a:lnTo>
                  <a:lnTo>
                    <a:pt x="1374" y="294"/>
                  </a:lnTo>
                  <a:lnTo>
                    <a:pt x="1410" y="322"/>
                  </a:lnTo>
                  <a:lnTo>
                    <a:pt x="1434" y="334"/>
                  </a:lnTo>
                  <a:lnTo>
                    <a:pt x="1462" y="350"/>
                  </a:lnTo>
                  <a:lnTo>
                    <a:pt x="1502" y="374"/>
                  </a:lnTo>
                  <a:lnTo>
                    <a:pt x="1502" y="2"/>
                  </a:lnTo>
                  <a:lnTo>
                    <a:pt x="1530" y="22"/>
                  </a:lnTo>
                  <a:lnTo>
                    <a:pt x="1566" y="42"/>
                  </a:lnTo>
                  <a:lnTo>
                    <a:pt x="1610" y="70"/>
                  </a:lnTo>
                  <a:lnTo>
                    <a:pt x="1642" y="94"/>
                  </a:lnTo>
                  <a:lnTo>
                    <a:pt x="1686" y="122"/>
                  </a:lnTo>
                  <a:lnTo>
                    <a:pt x="1742" y="154"/>
                  </a:lnTo>
                  <a:lnTo>
                    <a:pt x="1790" y="182"/>
                  </a:lnTo>
                  <a:lnTo>
                    <a:pt x="1814" y="198"/>
                  </a:lnTo>
                  <a:lnTo>
                    <a:pt x="1850" y="214"/>
                  </a:lnTo>
                  <a:lnTo>
                    <a:pt x="1874" y="226"/>
                  </a:lnTo>
                  <a:lnTo>
                    <a:pt x="1918" y="250"/>
                  </a:lnTo>
                  <a:lnTo>
                    <a:pt x="1942" y="262"/>
                  </a:lnTo>
                  <a:lnTo>
                    <a:pt x="1974" y="274"/>
                  </a:lnTo>
                  <a:lnTo>
                    <a:pt x="2006" y="290"/>
                  </a:lnTo>
                  <a:lnTo>
                    <a:pt x="2006" y="0"/>
                  </a:lnTo>
                  <a:lnTo>
                    <a:pt x="2034" y="14"/>
                  </a:lnTo>
                  <a:lnTo>
                    <a:pt x="2058" y="26"/>
                  </a:lnTo>
                  <a:lnTo>
                    <a:pt x="2094" y="46"/>
                  </a:lnTo>
                  <a:lnTo>
                    <a:pt x="2142" y="66"/>
                  </a:lnTo>
                  <a:lnTo>
                    <a:pt x="2182" y="94"/>
                  </a:lnTo>
                  <a:lnTo>
                    <a:pt x="2226" y="110"/>
                  </a:lnTo>
                  <a:lnTo>
                    <a:pt x="2262" y="126"/>
                  </a:lnTo>
                  <a:lnTo>
                    <a:pt x="2302" y="154"/>
                  </a:lnTo>
                  <a:lnTo>
                    <a:pt x="2342" y="170"/>
                  </a:lnTo>
                  <a:lnTo>
                    <a:pt x="2394" y="190"/>
                  </a:lnTo>
                  <a:lnTo>
                    <a:pt x="2422" y="206"/>
                  </a:lnTo>
                  <a:lnTo>
                    <a:pt x="2466" y="218"/>
                  </a:lnTo>
                  <a:lnTo>
                    <a:pt x="2510" y="238"/>
                  </a:lnTo>
                  <a:lnTo>
                    <a:pt x="2510" y="1166"/>
                  </a:lnTo>
                  <a:lnTo>
                    <a:pt x="0" y="1165"/>
                  </a:lnTo>
                  <a:close/>
                </a:path>
              </a:pathLst>
            </a:custGeom>
            <a:pattFill prst="ltUpDiag">
              <a:fgClr>
                <a:schemeClr val="accent2"/>
              </a:fgClr>
              <a:bgClr>
                <a:schemeClr val="bg1"/>
              </a:bgClr>
            </a:pattFill>
            <a:ln w="9525">
              <a:solidFill>
                <a:schemeClr val="tx1"/>
              </a:solidFill>
              <a:round/>
              <a:headEnd/>
              <a:tailEnd/>
            </a:ln>
          </p:spPr>
          <p:txBody>
            <a:bodyPr/>
            <a:lstStyle/>
            <a:p>
              <a:endParaRPr lang="it-IT"/>
            </a:p>
          </p:txBody>
        </p:sp>
        <p:sp>
          <p:nvSpPr>
            <p:cNvPr id="20" name="Freeform 20"/>
            <p:cNvSpPr>
              <a:spLocks noChangeAspect="1"/>
            </p:cNvSpPr>
            <p:nvPr/>
          </p:nvSpPr>
          <p:spPr bwMode="auto">
            <a:xfrm>
              <a:off x="2112" y="2307"/>
              <a:ext cx="498" cy="520"/>
            </a:xfrm>
            <a:custGeom>
              <a:avLst/>
              <a:gdLst>
                <a:gd name="T0" fmla="*/ 12 w 1244"/>
                <a:gd name="T1" fmla="*/ 22 h 1302"/>
                <a:gd name="T2" fmla="*/ 38 w 1244"/>
                <a:gd name="T3" fmla="*/ 64 h 1302"/>
                <a:gd name="T4" fmla="*/ 62 w 1244"/>
                <a:gd name="T5" fmla="*/ 106 h 1302"/>
                <a:gd name="T6" fmla="*/ 87 w 1244"/>
                <a:gd name="T7" fmla="*/ 146 h 1302"/>
                <a:gd name="T8" fmla="*/ 112 w 1244"/>
                <a:gd name="T9" fmla="*/ 185 h 1302"/>
                <a:gd name="T10" fmla="*/ 138 w 1244"/>
                <a:gd name="T11" fmla="*/ 223 h 1302"/>
                <a:gd name="T12" fmla="*/ 163 w 1244"/>
                <a:gd name="T13" fmla="*/ 261 h 1302"/>
                <a:gd name="T14" fmla="*/ 187 w 1244"/>
                <a:gd name="T15" fmla="*/ 298 h 1302"/>
                <a:gd name="T16" fmla="*/ 213 w 1244"/>
                <a:gd name="T17" fmla="*/ 334 h 1302"/>
                <a:gd name="T18" fmla="*/ 238 w 1244"/>
                <a:gd name="T19" fmla="*/ 369 h 1302"/>
                <a:gd name="T20" fmla="*/ 263 w 1244"/>
                <a:gd name="T21" fmla="*/ 402 h 1302"/>
                <a:gd name="T22" fmla="*/ 289 w 1244"/>
                <a:gd name="T23" fmla="*/ 435 h 1302"/>
                <a:gd name="T24" fmla="*/ 314 w 1244"/>
                <a:gd name="T25" fmla="*/ 468 h 1302"/>
                <a:gd name="T26" fmla="*/ 338 w 1244"/>
                <a:gd name="T27" fmla="*/ 500 h 1302"/>
                <a:gd name="T28" fmla="*/ 364 w 1244"/>
                <a:gd name="T29" fmla="*/ 531 h 1302"/>
                <a:gd name="T30" fmla="*/ 389 w 1244"/>
                <a:gd name="T31" fmla="*/ 561 h 1302"/>
                <a:gd name="T32" fmla="*/ 414 w 1244"/>
                <a:gd name="T33" fmla="*/ 591 h 1302"/>
                <a:gd name="T34" fmla="*/ 440 w 1244"/>
                <a:gd name="T35" fmla="*/ 620 h 1302"/>
                <a:gd name="T36" fmla="*/ 465 w 1244"/>
                <a:gd name="T37" fmla="*/ 648 h 1302"/>
                <a:gd name="T38" fmla="*/ 489 w 1244"/>
                <a:gd name="T39" fmla="*/ 676 h 1302"/>
                <a:gd name="T40" fmla="*/ 515 w 1244"/>
                <a:gd name="T41" fmla="*/ 703 h 1302"/>
                <a:gd name="T42" fmla="*/ 540 w 1244"/>
                <a:gd name="T43" fmla="*/ 729 h 1302"/>
                <a:gd name="T44" fmla="*/ 565 w 1244"/>
                <a:gd name="T45" fmla="*/ 756 h 1302"/>
                <a:gd name="T46" fmla="*/ 591 w 1244"/>
                <a:gd name="T47" fmla="*/ 781 h 1302"/>
                <a:gd name="T48" fmla="*/ 615 w 1244"/>
                <a:gd name="T49" fmla="*/ 806 h 1302"/>
                <a:gd name="T50" fmla="*/ 640 w 1244"/>
                <a:gd name="T51" fmla="*/ 831 h 1302"/>
                <a:gd name="T52" fmla="*/ 665 w 1244"/>
                <a:gd name="T53" fmla="*/ 855 h 1302"/>
                <a:gd name="T54" fmla="*/ 691 w 1244"/>
                <a:gd name="T55" fmla="*/ 879 h 1302"/>
                <a:gd name="T56" fmla="*/ 716 w 1244"/>
                <a:gd name="T57" fmla="*/ 902 h 1302"/>
                <a:gd name="T58" fmla="*/ 740 w 1244"/>
                <a:gd name="T59" fmla="*/ 925 h 1302"/>
                <a:gd name="T60" fmla="*/ 766 w 1244"/>
                <a:gd name="T61" fmla="*/ 947 h 1302"/>
                <a:gd name="T62" fmla="*/ 791 w 1244"/>
                <a:gd name="T63" fmla="*/ 969 h 1302"/>
                <a:gd name="T64" fmla="*/ 816 w 1244"/>
                <a:gd name="T65" fmla="*/ 989 h 1302"/>
                <a:gd name="T66" fmla="*/ 842 w 1244"/>
                <a:gd name="T67" fmla="*/ 1011 h 1302"/>
                <a:gd name="T68" fmla="*/ 867 w 1244"/>
                <a:gd name="T69" fmla="*/ 1032 h 1302"/>
                <a:gd name="T70" fmla="*/ 891 w 1244"/>
                <a:gd name="T71" fmla="*/ 1052 h 1302"/>
                <a:gd name="T72" fmla="*/ 917 w 1244"/>
                <a:gd name="T73" fmla="*/ 1072 h 1302"/>
                <a:gd name="T74" fmla="*/ 942 w 1244"/>
                <a:gd name="T75" fmla="*/ 1092 h 1302"/>
                <a:gd name="T76" fmla="*/ 967 w 1244"/>
                <a:gd name="T77" fmla="*/ 1110 h 1302"/>
                <a:gd name="T78" fmla="*/ 993 w 1244"/>
                <a:gd name="T79" fmla="*/ 1130 h 1302"/>
                <a:gd name="T80" fmla="*/ 1017 w 1244"/>
                <a:gd name="T81" fmla="*/ 1148 h 1302"/>
                <a:gd name="T82" fmla="*/ 1042 w 1244"/>
                <a:gd name="T83" fmla="*/ 1167 h 1302"/>
                <a:gd name="T84" fmla="*/ 1068 w 1244"/>
                <a:gd name="T85" fmla="*/ 1184 h 1302"/>
                <a:gd name="T86" fmla="*/ 1093 w 1244"/>
                <a:gd name="T87" fmla="*/ 1201 h 1302"/>
                <a:gd name="T88" fmla="*/ 1118 w 1244"/>
                <a:gd name="T89" fmla="*/ 1220 h 1302"/>
                <a:gd name="T90" fmla="*/ 1144 w 1244"/>
                <a:gd name="T91" fmla="*/ 1236 h 1302"/>
                <a:gd name="T92" fmla="*/ 1168 w 1244"/>
                <a:gd name="T93" fmla="*/ 1253 h 1302"/>
                <a:gd name="T94" fmla="*/ 1193 w 1244"/>
                <a:gd name="T95" fmla="*/ 1269 h 1302"/>
                <a:gd name="T96" fmla="*/ 1218 w 1244"/>
                <a:gd name="T97" fmla="*/ 1286 h 1302"/>
                <a:gd name="T98" fmla="*/ 1244 w 1244"/>
                <a:gd name="T99" fmla="*/ 1302 h 13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4"/>
                <a:gd name="T151" fmla="*/ 0 h 1302"/>
                <a:gd name="T152" fmla="*/ 1244 w 1244"/>
                <a:gd name="T153" fmla="*/ 1302 h 13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4" h="1302">
                  <a:moveTo>
                    <a:pt x="0" y="0"/>
                  </a:moveTo>
                  <a:lnTo>
                    <a:pt x="12" y="22"/>
                  </a:lnTo>
                  <a:lnTo>
                    <a:pt x="25" y="44"/>
                  </a:lnTo>
                  <a:lnTo>
                    <a:pt x="38" y="64"/>
                  </a:lnTo>
                  <a:lnTo>
                    <a:pt x="49" y="85"/>
                  </a:lnTo>
                  <a:lnTo>
                    <a:pt x="62" y="106"/>
                  </a:lnTo>
                  <a:lnTo>
                    <a:pt x="74" y="125"/>
                  </a:lnTo>
                  <a:lnTo>
                    <a:pt x="87" y="146"/>
                  </a:lnTo>
                  <a:lnTo>
                    <a:pt x="100" y="166"/>
                  </a:lnTo>
                  <a:lnTo>
                    <a:pt x="112" y="185"/>
                  </a:lnTo>
                  <a:lnTo>
                    <a:pt x="125" y="205"/>
                  </a:lnTo>
                  <a:lnTo>
                    <a:pt x="138" y="223"/>
                  </a:lnTo>
                  <a:lnTo>
                    <a:pt x="151" y="243"/>
                  </a:lnTo>
                  <a:lnTo>
                    <a:pt x="163" y="261"/>
                  </a:lnTo>
                  <a:lnTo>
                    <a:pt x="176" y="280"/>
                  </a:lnTo>
                  <a:lnTo>
                    <a:pt x="187" y="298"/>
                  </a:lnTo>
                  <a:lnTo>
                    <a:pt x="200" y="316"/>
                  </a:lnTo>
                  <a:lnTo>
                    <a:pt x="213" y="334"/>
                  </a:lnTo>
                  <a:lnTo>
                    <a:pt x="225" y="351"/>
                  </a:lnTo>
                  <a:lnTo>
                    <a:pt x="238" y="369"/>
                  </a:lnTo>
                  <a:lnTo>
                    <a:pt x="251" y="386"/>
                  </a:lnTo>
                  <a:lnTo>
                    <a:pt x="263" y="402"/>
                  </a:lnTo>
                  <a:lnTo>
                    <a:pt x="276" y="419"/>
                  </a:lnTo>
                  <a:lnTo>
                    <a:pt x="289" y="435"/>
                  </a:lnTo>
                  <a:lnTo>
                    <a:pt x="301" y="451"/>
                  </a:lnTo>
                  <a:lnTo>
                    <a:pt x="314" y="468"/>
                  </a:lnTo>
                  <a:lnTo>
                    <a:pt x="326" y="484"/>
                  </a:lnTo>
                  <a:lnTo>
                    <a:pt x="338" y="500"/>
                  </a:lnTo>
                  <a:lnTo>
                    <a:pt x="351" y="515"/>
                  </a:lnTo>
                  <a:lnTo>
                    <a:pt x="364" y="531"/>
                  </a:lnTo>
                  <a:lnTo>
                    <a:pt x="376" y="546"/>
                  </a:lnTo>
                  <a:lnTo>
                    <a:pt x="389" y="561"/>
                  </a:lnTo>
                  <a:lnTo>
                    <a:pt x="402" y="576"/>
                  </a:lnTo>
                  <a:lnTo>
                    <a:pt x="414" y="591"/>
                  </a:lnTo>
                  <a:lnTo>
                    <a:pt x="427" y="605"/>
                  </a:lnTo>
                  <a:lnTo>
                    <a:pt x="440" y="620"/>
                  </a:lnTo>
                  <a:lnTo>
                    <a:pt x="452" y="634"/>
                  </a:lnTo>
                  <a:lnTo>
                    <a:pt x="465" y="648"/>
                  </a:lnTo>
                  <a:lnTo>
                    <a:pt x="477" y="662"/>
                  </a:lnTo>
                  <a:lnTo>
                    <a:pt x="489" y="676"/>
                  </a:lnTo>
                  <a:lnTo>
                    <a:pt x="502" y="690"/>
                  </a:lnTo>
                  <a:lnTo>
                    <a:pt x="515" y="703"/>
                  </a:lnTo>
                  <a:lnTo>
                    <a:pt x="527" y="716"/>
                  </a:lnTo>
                  <a:lnTo>
                    <a:pt x="540" y="729"/>
                  </a:lnTo>
                  <a:lnTo>
                    <a:pt x="553" y="743"/>
                  </a:lnTo>
                  <a:lnTo>
                    <a:pt x="565" y="756"/>
                  </a:lnTo>
                  <a:lnTo>
                    <a:pt x="578" y="768"/>
                  </a:lnTo>
                  <a:lnTo>
                    <a:pt x="591" y="781"/>
                  </a:lnTo>
                  <a:lnTo>
                    <a:pt x="603" y="794"/>
                  </a:lnTo>
                  <a:lnTo>
                    <a:pt x="615" y="806"/>
                  </a:lnTo>
                  <a:lnTo>
                    <a:pt x="627" y="819"/>
                  </a:lnTo>
                  <a:lnTo>
                    <a:pt x="640" y="831"/>
                  </a:lnTo>
                  <a:lnTo>
                    <a:pt x="653" y="843"/>
                  </a:lnTo>
                  <a:lnTo>
                    <a:pt x="665" y="855"/>
                  </a:lnTo>
                  <a:lnTo>
                    <a:pt x="678" y="867"/>
                  </a:lnTo>
                  <a:lnTo>
                    <a:pt x="691" y="879"/>
                  </a:lnTo>
                  <a:lnTo>
                    <a:pt x="703" y="890"/>
                  </a:lnTo>
                  <a:lnTo>
                    <a:pt x="716" y="902"/>
                  </a:lnTo>
                  <a:lnTo>
                    <a:pt x="729" y="913"/>
                  </a:lnTo>
                  <a:lnTo>
                    <a:pt x="740" y="925"/>
                  </a:lnTo>
                  <a:lnTo>
                    <a:pt x="753" y="935"/>
                  </a:lnTo>
                  <a:lnTo>
                    <a:pt x="766" y="947"/>
                  </a:lnTo>
                  <a:lnTo>
                    <a:pt x="778" y="957"/>
                  </a:lnTo>
                  <a:lnTo>
                    <a:pt x="791" y="969"/>
                  </a:lnTo>
                  <a:lnTo>
                    <a:pt x="804" y="979"/>
                  </a:lnTo>
                  <a:lnTo>
                    <a:pt x="816" y="989"/>
                  </a:lnTo>
                  <a:lnTo>
                    <a:pt x="829" y="1001"/>
                  </a:lnTo>
                  <a:lnTo>
                    <a:pt x="842" y="1011"/>
                  </a:lnTo>
                  <a:lnTo>
                    <a:pt x="854" y="1022"/>
                  </a:lnTo>
                  <a:lnTo>
                    <a:pt x="867" y="1032"/>
                  </a:lnTo>
                  <a:lnTo>
                    <a:pt x="880" y="1041"/>
                  </a:lnTo>
                  <a:lnTo>
                    <a:pt x="891" y="1052"/>
                  </a:lnTo>
                  <a:lnTo>
                    <a:pt x="904" y="1062"/>
                  </a:lnTo>
                  <a:lnTo>
                    <a:pt x="917" y="1072"/>
                  </a:lnTo>
                  <a:lnTo>
                    <a:pt x="929" y="1082"/>
                  </a:lnTo>
                  <a:lnTo>
                    <a:pt x="942" y="1092"/>
                  </a:lnTo>
                  <a:lnTo>
                    <a:pt x="955" y="1101"/>
                  </a:lnTo>
                  <a:lnTo>
                    <a:pt x="967" y="1110"/>
                  </a:lnTo>
                  <a:lnTo>
                    <a:pt x="980" y="1120"/>
                  </a:lnTo>
                  <a:lnTo>
                    <a:pt x="993" y="1130"/>
                  </a:lnTo>
                  <a:lnTo>
                    <a:pt x="1005" y="1139"/>
                  </a:lnTo>
                  <a:lnTo>
                    <a:pt x="1017" y="1148"/>
                  </a:lnTo>
                  <a:lnTo>
                    <a:pt x="1030" y="1158"/>
                  </a:lnTo>
                  <a:lnTo>
                    <a:pt x="1042" y="1167"/>
                  </a:lnTo>
                  <a:lnTo>
                    <a:pt x="1055" y="1175"/>
                  </a:lnTo>
                  <a:lnTo>
                    <a:pt x="1068" y="1184"/>
                  </a:lnTo>
                  <a:lnTo>
                    <a:pt x="1080" y="1193"/>
                  </a:lnTo>
                  <a:lnTo>
                    <a:pt x="1093" y="1201"/>
                  </a:lnTo>
                  <a:lnTo>
                    <a:pt x="1106" y="1211"/>
                  </a:lnTo>
                  <a:lnTo>
                    <a:pt x="1118" y="1220"/>
                  </a:lnTo>
                  <a:lnTo>
                    <a:pt x="1131" y="1228"/>
                  </a:lnTo>
                  <a:lnTo>
                    <a:pt x="1144" y="1236"/>
                  </a:lnTo>
                  <a:lnTo>
                    <a:pt x="1156" y="1245"/>
                  </a:lnTo>
                  <a:lnTo>
                    <a:pt x="1168" y="1253"/>
                  </a:lnTo>
                  <a:lnTo>
                    <a:pt x="1180" y="1261"/>
                  </a:lnTo>
                  <a:lnTo>
                    <a:pt x="1193" y="1269"/>
                  </a:lnTo>
                  <a:lnTo>
                    <a:pt x="1206" y="1278"/>
                  </a:lnTo>
                  <a:lnTo>
                    <a:pt x="1218" y="1286"/>
                  </a:lnTo>
                  <a:lnTo>
                    <a:pt x="1231" y="1294"/>
                  </a:lnTo>
                  <a:lnTo>
                    <a:pt x="1244" y="1302"/>
                  </a:lnTo>
                </a:path>
              </a:pathLst>
            </a:custGeom>
            <a:noFill/>
            <a:ln w="19050" cmpd="sng">
              <a:solidFill>
                <a:schemeClr val="accent2"/>
              </a:solidFill>
              <a:prstDash val="solid"/>
              <a:round/>
              <a:headEnd/>
              <a:tailEnd/>
            </a:ln>
          </p:spPr>
          <p:txBody>
            <a:bodyPr/>
            <a:lstStyle/>
            <a:p>
              <a:endParaRPr lang="it-IT"/>
            </a:p>
          </p:txBody>
        </p:sp>
        <p:sp>
          <p:nvSpPr>
            <p:cNvPr id="21" name="Line 21"/>
            <p:cNvSpPr>
              <a:spLocks noChangeAspect="1" noChangeShapeType="1"/>
            </p:cNvSpPr>
            <p:nvPr/>
          </p:nvSpPr>
          <p:spPr bwMode="auto">
            <a:xfrm>
              <a:off x="2610" y="2827"/>
              <a:ext cx="4" cy="4"/>
            </a:xfrm>
            <a:prstGeom prst="line">
              <a:avLst/>
            </a:prstGeom>
            <a:noFill/>
            <a:ln w="19050">
              <a:solidFill>
                <a:srgbClr val="000000"/>
              </a:solidFill>
              <a:round/>
              <a:headEnd/>
              <a:tailEnd/>
            </a:ln>
          </p:spPr>
          <p:txBody>
            <a:bodyPr/>
            <a:lstStyle/>
            <a:p>
              <a:endParaRPr lang="it-IT"/>
            </a:p>
          </p:txBody>
        </p:sp>
        <p:sp>
          <p:nvSpPr>
            <p:cNvPr id="22" name="Freeform 22"/>
            <p:cNvSpPr>
              <a:spLocks noChangeAspect="1"/>
            </p:cNvSpPr>
            <p:nvPr/>
          </p:nvSpPr>
          <p:spPr bwMode="auto">
            <a:xfrm>
              <a:off x="2614" y="2307"/>
              <a:ext cx="498" cy="371"/>
            </a:xfrm>
            <a:custGeom>
              <a:avLst/>
              <a:gdLst>
                <a:gd name="T0" fmla="*/ 13 w 1244"/>
                <a:gd name="T1" fmla="*/ 14 h 928"/>
                <a:gd name="T2" fmla="*/ 36 w 1244"/>
                <a:gd name="T3" fmla="*/ 39 h 928"/>
                <a:gd name="T4" fmla="*/ 62 w 1244"/>
                <a:gd name="T5" fmla="*/ 64 h 928"/>
                <a:gd name="T6" fmla="*/ 87 w 1244"/>
                <a:gd name="T7" fmla="*/ 90 h 928"/>
                <a:gd name="T8" fmla="*/ 112 w 1244"/>
                <a:gd name="T9" fmla="*/ 114 h 928"/>
                <a:gd name="T10" fmla="*/ 138 w 1244"/>
                <a:gd name="T11" fmla="*/ 138 h 928"/>
                <a:gd name="T12" fmla="*/ 163 w 1244"/>
                <a:gd name="T13" fmla="*/ 162 h 928"/>
                <a:gd name="T14" fmla="*/ 187 w 1244"/>
                <a:gd name="T15" fmla="*/ 185 h 928"/>
                <a:gd name="T16" fmla="*/ 212 w 1244"/>
                <a:gd name="T17" fmla="*/ 208 h 928"/>
                <a:gd name="T18" fmla="*/ 238 w 1244"/>
                <a:gd name="T19" fmla="*/ 231 h 928"/>
                <a:gd name="T20" fmla="*/ 263 w 1244"/>
                <a:gd name="T21" fmla="*/ 253 h 928"/>
                <a:gd name="T22" fmla="*/ 288 w 1244"/>
                <a:gd name="T23" fmla="*/ 276 h 928"/>
                <a:gd name="T24" fmla="*/ 313 w 1244"/>
                <a:gd name="T25" fmla="*/ 298 h 928"/>
                <a:gd name="T26" fmla="*/ 338 w 1244"/>
                <a:gd name="T27" fmla="*/ 319 h 928"/>
                <a:gd name="T28" fmla="*/ 363 w 1244"/>
                <a:gd name="T29" fmla="*/ 341 h 928"/>
                <a:gd name="T30" fmla="*/ 389 w 1244"/>
                <a:gd name="T31" fmla="*/ 362 h 928"/>
                <a:gd name="T32" fmla="*/ 414 w 1244"/>
                <a:gd name="T33" fmla="*/ 382 h 928"/>
                <a:gd name="T34" fmla="*/ 439 w 1244"/>
                <a:gd name="T35" fmla="*/ 402 h 928"/>
                <a:gd name="T36" fmla="*/ 464 w 1244"/>
                <a:gd name="T37" fmla="*/ 423 h 928"/>
                <a:gd name="T38" fmla="*/ 489 w 1244"/>
                <a:gd name="T39" fmla="*/ 442 h 928"/>
                <a:gd name="T40" fmla="*/ 514 w 1244"/>
                <a:gd name="T41" fmla="*/ 462 h 928"/>
                <a:gd name="T42" fmla="*/ 540 w 1244"/>
                <a:gd name="T43" fmla="*/ 480 h 928"/>
                <a:gd name="T44" fmla="*/ 565 w 1244"/>
                <a:gd name="T45" fmla="*/ 500 h 928"/>
                <a:gd name="T46" fmla="*/ 590 w 1244"/>
                <a:gd name="T47" fmla="*/ 518 h 928"/>
                <a:gd name="T48" fmla="*/ 615 w 1244"/>
                <a:gd name="T49" fmla="*/ 537 h 928"/>
                <a:gd name="T50" fmla="*/ 640 w 1244"/>
                <a:gd name="T51" fmla="*/ 555 h 928"/>
                <a:gd name="T52" fmla="*/ 665 w 1244"/>
                <a:gd name="T53" fmla="*/ 572 h 928"/>
                <a:gd name="T54" fmla="*/ 691 w 1244"/>
                <a:gd name="T55" fmla="*/ 591 h 928"/>
                <a:gd name="T56" fmla="*/ 716 w 1244"/>
                <a:gd name="T57" fmla="*/ 608 h 928"/>
                <a:gd name="T58" fmla="*/ 740 w 1244"/>
                <a:gd name="T59" fmla="*/ 625 h 928"/>
                <a:gd name="T60" fmla="*/ 765 w 1244"/>
                <a:gd name="T61" fmla="*/ 643 h 928"/>
                <a:gd name="T62" fmla="*/ 791 w 1244"/>
                <a:gd name="T63" fmla="*/ 659 h 928"/>
                <a:gd name="T64" fmla="*/ 816 w 1244"/>
                <a:gd name="T65" fmla="*/ 676 h 928"/>
                <a:gd name="T66" fmla="*/ 841 w 1244"/>
                <a:gd name="T67" fmla="*/ 692 h 928"/>
                <a:gd name="T68" fmla="*/ 867 w 1244"/>
                <a:gd name="T69" fmla="*/ 708 h 928"/>
                <a:gd name="T70" fmla="*/ 891 w 1244"/>
                <a:gd name="T71" fmla="*/ 725 h 928"/>
                <a:gd name="T72" fmla="*/ 916 w 1244"/>
                <a:gd name="T73" fmla="*/ 741 h 928"/>
                <a:gd name="T74" fmla="*/ 942 w 1244"/>
                <a:gd name="T75" fmla="*/ 756 h 928"/>
                <a:gd name="T76" fmla="*/ 967 w 1244"/>
                <a:gd name="T77" fmla="*/ 771 h 928"/>
                <a:gd name="T78" fmla="*/ 992 w 1244"/>
                <a:gd name="T79" fmla="*/ 787 h 928"/>
                <a:gd name="T80" fmla="*/ 1017 w 1244"/>
                <a:gd name="T81" fmla="*/ 802 h 928"/>
                <a:gd name="T82" fmla="*/ 1042 w 1244"/>
                <a:gd name="T83" fmla="*/ 817 h 928"/>
                <a:gd name="T84" fmla="*/ 1067 w 1244"/>
                <a:gd name="T85" fmla="*/ 831 h 928"/>
                <a:gd name="T86" fmla="*/ 1093 w 1244"/>
                <a:gd name="T87" fmla="*/ 845 h 928"/>
                <a:gd name="T88" fmla="*/ 1118 w 1244"/>
                <a:gd name="T89" fmla="*/ 859 h 928"/>
                <a:gd name="T90" fmla="*/ 1143 w 1244"/>
                <a:gd name="T91" fmla="*/ 874 h 928"/>
                <a:gd name="T92" fmla="*/ 1168 w 1244"/>
                <a:gd name="T93" fmla="*/ 888 h 928"/>
                <a:gd name="T94" fmla="*/ 1193 w 1244"/>
                <a:gd name="T95" fmla="*/ 902 h 928"/>
                <a:gd name="T96" fmla="*/ 1218 w 1244"/>
                <a:gd name="T97" fmla="*/ 916 h 928"/>
                <a:gd name="T98" fmla="*/ 1244 w 1244"/>
                <a:gd name="T99" fmla="*/ 928 h 9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4"/>
                <a:gd name="T151" fmla="*/ 0 h 928"/>
                <a:gd name="T152" fmla="*/ 1244 w 1244"/>
                <a:gd name="T153" fmla="*/ 928 h 9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4" h="928">
                  <a:moveTo>
                    <a:pt x="0" y="0"/>
                  </a:moveTo>
                  <a:lnTo>
                    <a:pt x="13" y="14"/>
                  </a:lnTo>
                  <a:lnTo>
                    <a:pt x="26" y="26"/>
                  </a:lnTo>
                  <a:lnTo>
                    <a:pt x="36" y="39"/>
                  </a:lnTo>
                  <a:lnTo>
                    <a:pt x="49" y="52"/>
                  </a:lnTo>
                  <a:lnTo>
                    <a:pt x="62" y="64"/>
                  </a:lnTo>
                  <a:lnTo>
                    <a:pt x="74" y="77"/>
                  </a:lnTo>
                  <a:lnTo>
                    <a:pt x="87" y="90"/>
                  </a:lnTo>
                  <a:lnTo>
                    <a:pt x="100" y="101"/>
                  </a:lnTo>
                  <a:lnTo>
                    <a:pt x="112" y="114"/>
                  </a:lnTo>
                  <a:lnTo>
                    <a:pt x="125" y="125"/>
                  </a:lnTo>
                  <a:lnTo>
                    <a:pt x="138" y="138"/>
                  </a:lnTo>
                  <a:lnTo>
                    <a:pt x="150" y="150"/>
                  </a:lnTo>
                  <a:lnTo>
                    <a:pt x="163" y="162"/>
                  </a:lnTo>
                  <a:lnTo>
                    <a:pt x="176" y="174"/>
                  </a:lnTo>
                  <a:lnTo>
                    <a:pt x="187" y="185"/>
                  </a:lnTo>
                  <a:lnTo>
                    <a:pt x="200" y="197"/>
                  </a:lnTo>
                  <a:lnTo>
                    <a:pt x="212" y="208"/>
                  </a:lnTo>
                  <a:lnTo>
                    <a:pt x="225" y="220"/>
                  </a:lnTo>
                  <a:lnTo>
                    <a:pt x="238" y="231"/>
                  </a:lnTo>
                  <a:lnTo>
                    <a:pt x="250" y="243"/>
                  </a:lnTo>
                  <a:lnTo>
                    <a:pt x="263" y="253"/>
                  </a:lnTo>
                  <a:lnTo>
                    <a:pt x="276" y="265"/>
                  </a:lnTo>
                  <a:lnTo>
                    <a:pt x="288" y="276"/>
                  </a:lnTo>
                  <a:lnTo>
                    <a:pt x="301" y="287"/>
                  </a:lnTo>
                  <a:lnTo>
                    <a:pt x="313" y="298"/>
                  </a:lnTo>
                  <a:lnTo>
                    <a:pt x="325" y="309"/>
                  </a:lnTo>
                  <a:lnTo>
                    <a:pt x="338" y="319"/>
                  </a:lnTo>
                  <a:lnTo>
                    <a:pt x="351" y="329"/>
                  </a:lnTo>
                  <a:lnTo>
                    <a:pt x="363" y="341"/>
                  </a:lnTo>
                  <a:lnTo>
                    <a:pt x="376" y="351"/>
                  </a:lnTo>
                  <a:lnTo>
                    <a:pt x="389" y="362"/>
                  </a:lnTo>
                  <a:lnTo>
                    <a:pt x="401" y="372"/>
                  </a:lnTo>
                  <a:lnTo>
                    <a:pt x="414" y="382"/>
                  </a:lnTo>
                  <a:lnTo>
                    <a:pt x="427" y="392"/>
                  </a:lnTo>
                  <a:lnTo>
                    <a:pt x="439" y="402"/>
                  </a:lnTo>
                  <a:lnTo>
                    <a:pt x="451" y="412"/>
                  </a:lnTo>
                  <a:lnTo>
                    <a:pt x="464" y="423"/>
                  </a:lnTo>
                  <a:lnTo>
                    <a:pt x="476" y="432"/>
                  </a:lnTo>
                  <a:lnTo>
                    <a:pt x="489" y="442"/>
                  </a:lnTo>
                  <a:lnTo>
                    <a:pt x="502" y="451"/>
                  </a:lnTo>
                  <a:lnTo>
                    <a:pt x="514" y="462"/>
                  </a:lnTo>
                  <a:lnTo>
                    <a:pt x="527" y="471"/>
                  </a:lnTo>
                  <a:lnTo>
                    <a:pt x="540" y="480"/>
                  </a:lnTo>
                  <a:lnTo>
                    <a:pt x="552" y="491"/>
                  </a:lnTo>
                  <a:lnTo>
                    <a:pt x="565" y="500"/>
                  </a:lnTo>
                  <a:lnTo>
                    <a:pt x="578" y="509"/>
                  </a:lnTo>
                  <a:lnTo>
                    <a:pt x="590" y="518"/>
                  </a:lnTo>
                  <a:lnTo>
                    <a:pt x="602" y="528"/>
                  </a:lnTo>
                  <a:lnTo>
                    <a:pt x="615" y="537"/>
                  </a:lnTo>
                  <a:lnTo>
                    <a:pt x="627" y="546"/>
                  </a:lnTo>
                  <a:lnTo>
                    <a:pt x="640" y="555"/>
                  </a:lnTo>
                  <a:lnTo>
                    <a:pt x="653" y="564"/>
                  </a:lnTo>
                  <a:lnTo>
                    <a:pt x="665" y="572"/>
                  </a:lnTo>
                  <a:lnTo>
                    <a:pt x="678" y="582"/>
                  </a:lnTo>
                  <a:lnTo>
                    <a:pt x="691" y="591"/>
                  </a:lnTo>
                  <a:lnTo>
                    <a:pt x="703" y="599"/>
                  </a:lnTo>
                  <a:lnTo>
                    <a:pt x="716" y="608"/>
                  </a:lnTo>
                  <a:lnTo>
                    <a:pt x="727" y="616"/>
                  </a:lnTo>
                  <a:lnTo>
                    <a:pt x="740" y="625"/>
                  </a:lnTo>
                  <a:lnTo>
                    <a:pt x="753" y="634"/>
                  </a:lnTo>
                  <a:lnTo>
                    <a:pt x="765" y="643"/>
                  </a:lnTo>
                  <a:lnTo>
                    <a:pt x="778" y="651"/>
                  </a:lnTo>
                  <a:lnTo>
                    <a:pt x="791" y="659"/>
                  </a:lnTo>
                  <a:lnTo>
                    <a:pt x="803" y="667"/>
                  </a:lnTo>
                  <a:lnTo>
                    <a:pt x="816" y="676"/>
                  </a:lnTo>
                  <a:lnTo>
                    <a:pt x="829" y="684"/>
                  </a:lnTo>
                  <a:lnTo>
                    <a:pt x="841" y="692"/>
                  </a:lnTo>
                  <a:lnTo>
                    <a:pt x="854" y="700"/>
                  </a:lnTo>
                  <a:lnTo>
                    <a:pt x="867" y="708"/>
                  </a:lnTo>
                  <a:lnTo>
                    <a:pt x="878" y="716"/>
                  </a:lnTo>
                  <a:lnTo>
                    <a:pt x="891" y="725"/>
                  </a:lnTo>
                  <a:lnTo>
                    <a:pt x="904" y="733"/>
                  </a:lnTo>
                  <a:lnTo>
                    <a:pt x="916" y="741"/>
                  </a:lnTo>
                  <a:lnTo>
                    <a:pt x="929" y="748"/>
                  </a:lnTo>
                  <a:lnTo>
                    <a:pt x="942" y="756"/>
                  </a:lnTo>
                  <a:lnTo>
                    <a:pt x="954" y="764"/>
                  </a:lnTo>
                  <a:lnTo>
                    <a:pt x="967" y="771"/>
                  </a:lnTo>
                  <a:lnTo>
                    <a:pt x="980" y="779"/>
                  </a:lnTo>
                  <a:lnTo>
                    <a:pt x="992" y="787"/>
                  </a:lnTo>
                  <a:lnTo>
                    <a:pt x="1004" y="794"/>
                  </a:lnTo>
                  <a:lnTo>
                    <a:pt x="1017" y="802"/>
                  </a:lnTo>
                  <a:lnTo>
                    <a:pt x="1029" y="809"/>
                  </a:lnTo>
                  <a:lnTo>
                    <a:pt x="1042" y="817"/>
                  </a:lnTo>
                  <a:lnTo>
                    <a:pt x="1055" y="824"/>
                  </a:lnTo>
                  <a:lnTo>
                    <a:pt x="1067" y="831"/>
                  </a:lnTo>
                  <a:lnTo>
                    <a:pt x="1080" y="839"/>
                  </a:lnTo>
                  <a:lnTo>
                    <a:pt x="1093" y="845"/>
                  </a:lnTo>
                  <a:lnTo>
                    <a:pt x="1105" y="852"/>
                  </a:lnTo>
                  <a:lnTo>
                    <a:pt x="1118" y="859"/>
                  </a:lnTo>
                  <a:lnTo>
                    <a:pt x="1131" y="867"/>
                  </a:lnTo>
                  <a:lnTo>
                    <a:pt x="1143" y="874"/>
                  </a:lnTo>
                  <a:lnTo>
                    <a:pt x="1155" y="881"/>
                  </a:lnTo>
                  <a:lnTo>
                    <a:pt x="1168" y="888"/>
                  </a:lnTo>
                  <a:lnTo>
                    <a:pt x="1180" y="895"/>
                  </a:lnTo>
                  <a:lnTo>
                    <a:pt x="1193" y="902"/>
                  </a:lnTo>
                  <a:lnTo>
                    <a:pt x="1206" y="909"/>
                  </a:lnTo>
                  <a:lnTo>
                    <a:pt x="1218" y="916"/>
                  </a:lnTo>
                  <a:lnTo>
                    <a:pt x="1231" y="923"/>
                  </a:lnTo>
                  <a:lnTo>
                    <a:pt x="1244" y="928"/>
                  </a:lnTo>
                </a:path>
              </a:pathLst>
            </a:custGeom>
            <a:noFill/>
            <a:ln w="19050" cmpd="sng">
              <a:solidFill>
                <a:schemeClr val="accent2"/>
              </a:solidFill>
              <a:prstDash val="solid"/>
              <a:round/>
              <a:headEnd/>
              <a:tailEnd/>
            </a:ln>
          </p:spPr>
          <p:txBody>
            <a:bodyPr/>
            <a:lstStyle/>
            <a:p>
              <a:endParaRPr lang="it-IT"/>
            </a:p>
          </p:txBody>
        </p:sp>
        <p:sp>
          <p:nvSpPr>
            <p:cNvPr id="23" name="Line 23"/>
            <p:cNvSpPr>
              <a:spLocks noChangeAspect="1" noChangeShapeType="1"/>
            </p:cNvSpPr>
            <p:nvPr/>
          </p:nvSpPr>
          <p:spPr bwMode="auto">
            <a:xfrm>
              <a:off x="3112" y="2678"/>
              <a:ext cx="5" cy="3"/>
            </a:xfrm>
            <a:prstGeom prst="line">
              <a:avLst/>
            </a:prstGeom>
            <a:noFill/>
            <a:ln w="19050">
              <a:solidFill>
                <a:srgbClr val="000000"/>
              </a:solidFill>
              <a:round/>
              <a:headEnd/>
              <a:tailEnd/>
            </a:ln>
          </p:spPr>
          <p:txBody>
            <a:bodyPr/>
            <a:lstStyle/>
            <a:p>
              <a:endParaRPr lang="it-IT"/>
            </a:p>
          </p:txBody>
        </p:sp>
        <p:sp>
          <p:nvSpPr>
            <p:cNvPr id="24" name="Freeform 24"/>
            <p:cNvSpPr>
              <a:spLocks noChangeAspect="1"/>
            </p:cNvSpPr>
            <p:nvPr/>
          </p:nvSpPr>
          <p:spPr bwMode="auto">
            <a:xfrm>
              <a:off x="3117" y="2307"/>
              <a:ext cx="497" cy="288"/>
            </a:xfrm>
            <a:custGeom>
              <a:avLst/>
              <a:gdLst>
                <a:gd name="T0" fmla="*/ 13 w 1244"/>
                <a:gd name="T1" fmla="*/ 9 h 722"/>
                <a:gd name="T2" fmla="*/ 37 w 1244"/>
                <a:gd name="T3" fmla="*/ 28 h 722"/>
                <a:gd name="T4" fmla="*/ 62 w 1244"/>
                <a:gd name="T5" fmla="*/ 46 h 722"/>
                <a:gd name="T6" fmla="*/ 88 w 1244"/>
                <a:gd name="T7" fmla="*/ 64 h 722"/>
                <a:gd name="T8" fmla="*/ 113 w 1244"/>
                <a:gd name="T9" fmla="*/ 82 h 722"/>
                <a:gd name="T10" fmla="*/ 138 w 1244"/>
                <a:gd name="T11" fmla="*/ 100 h 722"/>
                <a:gd name="T12" fmla="*/ 164 w 1244"/>
                <a:gd name="T13" fmla="*/ 117 h 722"/>
                <a:gd name="T14" fmla="*/ 188 w 1244"/>
                <a:gd name="T15" fmla="*/ 135 h 722"/>
                <a:gd name="T16" fmla="*/ 213 w 1244"/>
                <a:gd name="T17" fmla="*/ 152 h 722"/>
                <a:gd name="T18" fmla="*/ 239 w 1244"/>
                <a:gd name="T19" fmla="*/ 169 h 722"/>
                <a:gd name="T20" fmla="*/ 264 w 1244"/>
                <a:gd name="T21" fmla="*/ 185 h 722"/>
                <a:gd name="T22" fmla="*/ 289 w 1244"/>
                <a:gd name="T23" fmla="*/ 201 h 722"/>
                <a:gd name="T24" fmla="*/ 314 w 1244"/>
                <a:gd name="T25" fmla="*/ 219 h 722"/>
                <a:gd name="T26" fmla="*/ 339 w 1244"/>
                <a:gd name="T27" fmla="*/ 235 h 722"/>
                <a:gd name="T28" fmla="*/ 364 w 1244"/>
                <a:gd name="T29" fmla="*/ 251 h 722"/>
                <a:gd name="T30" fmla="*/ 390 w 1244"/>
                <a:gd name="T31" fmla="*/ 266 h 722"/>
                <a:gd name="T32" fmla="*/ 415 w 1244"/>
                <a:gd name="T33" fmla="*/ 282 h 722"/>
                <a:gd name="T34" fmla="*/ 439 w 1244"/>
                <a:gd name="T35" fmla="*/ 298 h 722"/>
                <a:gd name="T36" fmla="*/ 464 w 1244"/>
                <a:gd name="T37" fmla="*/ 313 h 722"/>
                <a:gd name="T38" fmla="*/ 490 w 1244"/>
                <a:gd name="T39" fmla="*/ 328 h 722"/>
                <a:gd name="T40" fmla="*/ 515 w 1244"/>
                <a:gd name="T41" fmla="*/ 343 h 722"/>
                <a:gd name="T42" fmla="*/ 541 w 1244"/>
                <a:gd name="T43" fmla="*/ 358 h 722"/>
                <a:gd name="T44" fmla="*/ 566 w 1244"/>
                <a:gd name="T45" fmla="*/ 373 h 722"/>
                <a:gd name="T46" fmla="*/ 590 w 1244"/>
                <a:gd name="T47" fmla="*/ 388 h 722"/>
                <a:gd name="T48" fmla="*/ 615 w 1244"/>
                <a:gd name="T49" fmla="*/ 402 h 722"/>
                <a:gd name="T50" fmla="*/ 641 w 1244"/>
                <a:gd name="T51" fmla="*/ 417 h 722"/>
                <a:gd name="T52" fmla="*/ 666 w 1244"/>
                <a:gd name="T53" fmla="*/ 431 h 722"/>
                <a:gd name="T54" fmla="*/ 691 w 1244"/>
                <a:gd name="T55" fmla="*/ 445 h 722"/>
                <a:gd name="T56" fmla="*/ 717 w 1244"/>
                <a:gd name="T57" fmla="*/ 458 h 722"/>
                <a:gd name="T58" fmla="*/ 741 w 1244"/>
                <a:gd name="T59" fmla="*/ 472 h 722"/>
                <a:gd name="T60" fmla="*/ 766 w 1244"/>
                <a:gd name="T61" fmla="*/ 486 h 722"/>
                <a:gd name="T62" fmla="*/ 792 w 1244"/>
                <a:gd name="T63" fmla="*/ 500 h 722"/>
                <a:gd name="T64" fmla="*/ 817 w 1244"/>
                <a:gd name="T65" fmla="*/ 513 h 722"/>
                <a:gd name="T66" fmla="*/ 842 w 1244"/>
                <a:gd name="T67" fmla="*/ 526 h 722"/>
                <a:gd name="T68" fmla="*/ 867 w 1244"/>
                <a:gd name="T69" fmla="*/ 539 h 722"/>
                <a:gd name="T70" fmla="*/ 892 w 1244"/>
                <a:gd name="T71" fmla="*/ 552 h 722"/>
                <a:gd name="T72" fmla="*/ 917 w 1244"/>
                <a:gd name="T73" fmla="*/ 566 h 722"/>
                <a:gd name="T74" fmla="*/ 943 w 1244"/>
                <a:gd name="T75" fmla="*/ 578 h 722"/>
                <a:gd name="T76" fmla="*/ 968 w 1244"/>
                <a:gd name="T77" fmla="*/ 591 h 722"/>
                <a:gd name="T78" fmla="*/ 992 w 1244"/>
                <a:gd name="T79" fmla="*/ 604 h 722"/>
                <a:gd name="T80" fmla="*/ 1017 w 1244"/>
                <a:gd name="T81" fmla="*/ 615 h 722"/>
                <a:gd name="T82" fmla="*/ 1043 w 1244"/>
                <a:gd name="T83" fmla="*/ 628 h 722"/>
                <a:gd name="T84" fmla="*/ 1068 w 1244"/>
                <a:gd name="T85" fmla="*/ 640 h 722"/>
                <a:gd name="T86" fmla="*/ 1094 w 1244"/>
                <a:gd name="T87" fmla="*/ 652 h 722"/>
                <a:gd name="T88" fmla="*/ 1119 w 1244"/>
                <a:gd name="T89" fmla="*/ 663 h 722"/>
                <a:gd name="T90" fmla="*/ 1143 w 1244"/>
                <a:gd name="T91" fmla="*/ 676 h 722"/>
                <a:gd name="T92" fmla="*/ 1168 w 1244"/>
                <a:gd name="T93" fmla="*/ 688 h 722"/>
                <a:gd name="T94" fmla="*/ 1194 w 1244"/>
                <a:gd name="T95" fmla="*/ 699 h 722"/>
                <a:gd name="T96" fmla="*/ 1219 w 1244"/>
                <a:gd name="T97" fmla="*/ 711 h 722"/>
                <a:gd name="T98" fmla="*/ 1244 w 1244"/>
                <a:gd name="T99" fmla="*/ 722 h 7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4"/>
                <a:gd name="T151" fmla="*/ 0 h 722"/>
                <a:gd name="T152" fmla="*/ 1244 w 1244"/>
                <a:gd name="T153" fmla="*/ 722 h 7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4" h="722">
                  <a:moveTo>
                    <a:pt x="0" y="0"/>
                  </a:moveTo>
                  <a:lnTo>
                    <a:pt x="13" y="9"/>
                  </a:lnTo>
                  <a:lnTo>
                    <a:pt x="24" y="18"/>
                  </a:lnTo>
                  <a:lnTo>
                    <a:pt x="37" y="28"/>
                  </a:lnTo>
                  <a:lnTo>
                    <a:pt x="50" y="37"/>
                  </a:lnTo>
                  <a:lnTo>
                    <a:pt x="62" y="46"/>
                  </a:lnTo>
                  <a:lnTo>
                    <a:pt x="75" y="55"/>
                  </a:lnTo>
                  <a:lnTo>
                    <a:pt x="88" y="64"/>
                  </a:lnTo>
                  <a:lnTo>
                    <a:pt x="100" y="74"/>
                  </a:lnTo>
                  <a:lnTo>
                    <a:pt x="113" y="82"/>
                  </a:lnTo>
                  <a:lnTo>
                    <a:pt x="126" y="91"/>
                  </a:lnTo>
                  <a:lnTo>
                    <a:pt x="138" y="100"/>
                  </a:lnTo>
                  <a:lnTo>
                    <a:pt x="151" y="108"/>
                  </a:lnTo>
                  <a:lnTo>
                    <a:pt x="164" y="117"/>
                  </a:lnTo>
                  <a:lnTo>
                    <a:pt x="175" y="125"/>
                  </a:lnTo>
                  <a:lnTo>
                    <a:pt x="188" y="135"/>
                  </a:lnTo>
                  <a:lnTo>
                    <a:pt x="201" y="143"/>
                  </a:lnTo>
                  <a:lnTo>
                    <a:pt x="213" y="152"/>
                  </a:lnTo>
                  <a:lnTo>
                    <a:pt x="226" y="160"/>
                  </a:lnTo>
                  <a:lnTo>
                    <a:pt x="239" y="169"/>
                  </a:lnTo>
                  <a:lnTo>
                    <a:pt x="251" y="177"/>
                  </a:lnTo>
                  <a:lnTo>
                    <a:pt x="264" y="185"/>
                  </a:lnTo>
                  <a:lnTo>
                    <a:pt x="277" y="193"/>
                  </a:lnTo>
                  <a:lnTo>
                    <a:pt x="289" y="201"/>
                  </a:lnTo>
                  <a:lnTo>
                    <a:pt x="302" y="211"/>
                  </a:lnTo>
                  <a:lnTo>
                    <a:pt x="314" y="219"/>
                  </a:lnTo>
                  <a:lnTo>
                    <a:pt x="326" y="227"/>
                  </a:lnTo>
                  <a:lnTo>
                    <a:pt x="339" y="235"/>
                  </a:lnTo>
                  <a:lnTo>
                    <a:pt x="352" y="243"/>
                  </a:lnTo>
                  <a:lnTo>
                    <a:pt x="364" y="251"/>
                  </a:lnTo>
                  <a:lnTo>
                    <a:pt x="377" y="259"/>
                  </a:lnTo>
                  <a:lnTo>
                    <a:pt x="390" y="266"/>
                  </a:lnTo>
                  <a:lnTo>
                    <a:pt x="402" y="274"/>
                  </a:lnTo>
                  <a:lnTo>
                    <a:pt x="415" y="282"/>
                  </a:lnTo>
                  <a:lnTo>
                    <a:pt x="428" y="290"/>
                  </a:lnTo>
                  <a:lnTo>
                    <a:pt x="439" y="298"/>
                  </a:lnTo>
                  <a:lnTo>
                    <a:pt x="452" y="305"/>
                  </a:lnTo>
                  <a:lnTo>
                    <a:pt x="464" y="313"/>
                  </a:lnTo>
                  <a:lnTo>
                    <a:pt x="477" y="321"/>
                  </a:lnTo>
                  <a:lnTo>
                    <a:pt x="490" y="328"/>
                  </a:lnTo>
                  <a:lnTo>
                    <a:pt x="503" y="336"/>
                  </a:lnTo>
                  <a:lnTo>
                    <a:pt x="515" y="343"/>
                  </a:lnTo>
                  <a:lnTo>
                    <a:pt x="528" y="351"/>
                  </a:lnTo>
                  <a:lnTo>
                    <a:pt x="541" y="358"/>
                  </a:lnTo>
                  <a:lnTo>
                    <a:pt x="553" y="366"/>
                  </a:lnTo>
                  <a:lnTo>
                    <a:pt x="566" y="373"/>
                  </a:lnTo>
                  <a:lnTo>
                    <a:pt x="579" y="380"/>
                  </a:lnTo>
                  <a:lnTo>
                    <a:pt x="590" y="388"/>
                  </a:lnTo>
                  <a:lnTo>
                    <a:pt x="603" y="395"/>
                  </a:lnTo>
                  <a:lnTo>
                    <a:pt x="615" y="402"/>
                  </a:lnTo>
                  <a:lnTo>
                    <a:pt x="628" y="409"/>
                  </a:lnTo>
                  <a:lnTo>
                    <a:pt x="641" y="417"/>
                  </a:lnTo>
                  <a:lnTo>
                    <a:pt x="653" y="424"/>
                  </a:lnTo>
                  <a:lnTo>
                    <a:pt x="666" y="431"/>
                  </a:lnTo>
                  <a:lnTo>
                    <a:pt x="679" y="438"/>
                  </a:lnTo>
                  <a:lnTo>
                    <a:pt x="691" y="445"/>
                  </a:lnTo>
                  <a:lnTo>
                    <a:pt x="704" y="451"/>
                  </a:lnTo>
                  <a:lnTo>
                    <a:pt x="717" y="458"/>
                  </a:lnTo>
                  <a:lnTo>
                    <a:pt x="728" y="465"/>
                  </a:lnTo>
                  <a:lnTo>
                    <a:pt x="741" y="472"/>
                  </a:lnTo>
                  <a:lnTo>
                    <a:pt x="754" y="479"/>
                  </a:lnTo>
                  <a:lnTo>
                    <a:pt x="766" y="486"/>
                  </a:lnTo>
                  <a:lnTo>
                    <a:pt x="779" y="493"/>
                  </a:lnTo>
                  <a:lnTo>
                    <a:pt x="792" y="500"/>
                  </a:lnTo>
                  <a:lnTo>
                    <a:pt x="804" y="507"/>
                  </a:lnTo>
                  <a:lnTo>
                    <a:pt x="817" y="513"/>
                  </a:lnTo>
                  <a:lnTo>
                    <a:pt x="830" y="519"/>
                  </a:lnTo>
                  <a:lnTo>
                    <a:pt x="842" y="526"/>
                  </a:lnTo>
                  <a:lnTo>
                    <a:pt x="854" y="533"/>
                  </a:lnTo>
                  <a:lnTo>
                    <a:pt x="867" y="539"/>
                  </a:lnTo>
                  <a:lnTo>
                    <a:pt x="879" y="546"/>
                  </a:lnTo>
                  <a:lnTo>
                    <a:pt x="892" y="552"/>
                  </a:lnTo>
                  <a:lnTo>
                    <a:pt x="905" y="559"/>
                  </a:lnTo>
                  <a:lnTo>
                    <a:pt x="917" y="566"/>
                  </a:lnTo>
                  <a:lnTo>
                    <a:pt x="930" y="571"/>
                  </a:lnTo>
                  <a:lnTo>
                    <a:pt x="943" y="578"/>
                  </a:lnTo>
                  <a:lnTo>
                    <a:pt x="955" y="584"/>
                  </a:lnTo>
                  <a:lnTo>
                    <a:pt x="968" y="591"/>
                  </a:lnTo>
                  <a:lnTo>
                    <a:pt x="981" y="597"/>
                  </a:lnTo>
                  <a:lnTo>
                    <a:pt x="992" y="604"/>
                  </a:lnTo>
                  <a:lnTo>
                    <a:pt x="1005" y="609"/>
                  </a:lnTo>
                  <a:lnTo>
                    <a:pt x="1017" y="615"/>
                  </a:lnTo>
                  <a:lnTo>
                    <a:pt x="1030" y="622"/>
                  </a:lnTo>
                  <a:lnTo>
                    <a:pt x="1043" y="628"/>
                  </a:lnTo>
                  <a:lnTo>
                    <a:pt x="1056" y="634"/>
                  </a:lnTo>
                  <a:lnTo>
                    <a:pt x="1068" y="640"/>
                  </a:lnTo>
                  <a:lnTo>
                    <a:pt x="1081" y="646"/>
                  </a:lnTo>
                  <a:lnTo>
                    <a:pt x="1094" y="652"/>
                  </a:lnTo>
                  <a:lnTo>
                    <a:pt x="1106" y="658"/>
                  </a:lnTo>
                  <a:lnTo>
                    <a:pt x="1119" y="663"/>
                  </a:lnTo>
                  <a:lnTo>
                    <a:pt x="1132" y="670"/>
                  </a:lnTo>
                  <a:lnTo>
                    <a:pt x="1143" y="676"/>
                  </a:lnTo>
                  <a:lnTo>
                    <a:pt x="1156" y="682"/>
                  </a:lnTo>
                  <a:lnTo>
                    <a:pt x="1168" y="688"/>
                  </a:lnTo>
                  <a:lnTo>
                    <a:pt x="1181" y="693"/>
                  </a:lnTo>
                  <a:lnTo>
                    <a:pt x="1194" y="699"/>
                  </a:lnTo>
                  <a:lnTo>
                    <a:pt x="1206" y="705"/>
                  </a:lnTo>
                  <a:lnTo>
                    <a:pt x="1219" y="711"/>
                  </a:lnTo>
                  <a:lnTo>
                    <a:pt x="1232" y="716"/>
                  </a:lnTo>
                  <a:lnTo>
                    <a:pt x="1244" y="722"/>
                  </a:lnTo>
                </a:path>
              </a:pathLst>
            </a:custGeom>
            <a:noFill/>
            <a:ln w="19050" cmpd="sng">
              <a:solidFill>
                <a:schemeClr val="accent2"/>
              </a:solidFill>
              <a:prstDash val="solid"/>
              <a:round/>
              <a:headEnd/>
              <a:tailEnd/>
            </a:ln>
          </p:spPr>
          <p:txBody>
            <a:bodyPr/>
            <a:lstStyle/>
            <a:p>
              <a:endParaRPr lang="it-IT"/>
            </a:p>
          </p:txBody>
        </p:sp>
        <p:sp>
          <p:nvSpPr>
            <p:cNvPr id="25" name="Line 25"/>
            <p:cNvSpPr>
              <a:spLocks noChangeAspect="1" noChangeShapeType="1"/>
            </p:cNvSpPr>
            <p:nvPr/>
          </p:nvSpPr>
          <p:spPr bwMode="auto">
            <a:xfrm>
              <a:off x="3614" y="2595"/>
              <a:ext cx="6" cy="3"/>
            </a:xfrm>
            <a:prstGeom prst="line">
              <a:avLst/>
            </a:prstGeom>
            <a:noFill/>
            <a:ln w="19050">
              <a:solidFill>
                <a:srgbClr val="000000"/>
              </a:solidFill>
              <a:round/>
              <a:headEnd/>
              <a:tailEnd/>
            </a:ln>
          </p:spPr>
          <p:txBody>
            <a:bodyPr/>
            <a:lstStyle/>
            <a:p>
              <a:endParaRPr lang="it-IT"/>
            </a:p>
          </p:txBody>
        </p:sp>
        <p:sp>
          <p:nvSpPr>
            <p:cNvPr id="26" name="Freeform 26"/>
            <p:cNvSpPr>
              <a:spLocks noChangeAspect="1"/>
            </p:cNvSpPr>
            <p:nvPr/>
          </p:nvSpPr>
          <p:spPr bwMode="auto">
            <a:xfrm>
              <a:off x="3620" y="2307"/>
              <a:ext cx="497" cy="236"/>
            </a:xfrm>
            <a:custGeom>
              <a:avLst/>
              <a:gdLst>
                <a:gd name="T0" fmla="*/ 13 w 1244"/>
                <a:gd name="T1" fmla="*/ 7 h 591"/>
                <a:gd name="T2" fmla="*/ 37 w 1244"/>
                <a:gd name="T3" fmla="*/ 22 h 591"/>
                <a:gd name="T4" fmla="*/ 62 w 1244"/>
                <a:gd name="T5" fmla="*/ 36 h 591"/>
                <a:gd name="T6" fmla="*/ 88 w 1244"/>
                <a:gd name="T7" fmla="*/ 51 h 591"/>
                <a:gd name="T8" fmla="*/ 113 w 1244"/>
                <a:gd name="T9" fmla="*/ 64 h 591"/>
                <a:gd name="T10" fmla="*/ 138 w 1244"/>
                <a:gd name="T11" fmla="*/ 78 h 591"/>
                <a:gd name="T12" fmla="*/ 163 w 1244"/>
                <a:gd name="T13" fmla="*/ 92 h 591"/>
                <a:gd name="T14" fmla="*/ 188 w 1244"/>
                <a:gd name="T15" fmla="*/ 106 h 591"/>
                <a:gd name="T16" fmla="*/ 213 w 1244"/>
                <a:gd name="T17" fmla="*/ 120 h 591"/>
                <a:gd name="T18" fmla="*/ 239 w 1244"/>
                <a:gd name="T19" fmla="*/ 132 h 591"/>
                <a:gd name="T20" fmla="*/ 264 w 1244"/>
                <a:gd name="T21" fmla="*/ 146 h 591"/>
                <a:gd name="T22" fmla="*/ 289 w 1244"/>
                <a:gd name="T23" fmla="*/ 159 h 591"/>
                <a:gd name="T24" fmla="*/ 313 w 1244"/>
                <a:gd name="T25" fmla="*/ 173 h 591"/>
                <a:gd name="T26" fmla="*/ 339 w 1244"/>
                <a:gd name="T27" fmla="*/ 185 h 591"/>
                <a:gd name="T28" fmla="*/ 364 w 1244"/>
                <a:gd name="T29" fmla="*/ 198 h 591"/>
                <a:gd name="T30" fmla="*/ 390 w 1244"/>
                <a:gd name="T31" fmla="*/ 211 h 591"/>
                <a:gd name="T32" fmla="*/ 415 w 1244"/>
                <a:gd name="T33" fmla="*/ 223 h 591"/>
                <a:gd name="T34" fmla="*/ 439 w 1244"/>
                <a:gd name="T35" fmla="*/ 236 h 591"/>
                <a:gd name="T36" fmla="*/ 464 w 1244"/>
                <a:gd name="T37" fmla="*/ 249 h 591"/>
                <a:gd name="T38" fmla="*/ 490 w 1244"/>
                <a:gd name="T39" fmla="*/ 261 h 591"/>
                <a:gd name="T40" fmla="*/ 515 w 1244"/>
                <a:gd name="T41" fmla="*/ 274 h 591"/>
                <a:gd name="T42" fmla="*/ 540 w 1244"/>
                <a:gd name="T43" fmla="*/ 286 h 591"/>
                <a:gd name="T44" fmla="*/ 565 w 1244"/>
                <a:gd name="T45" fmla="*/ 298 h 591"/>
                <a:gd name="T46" fmla="*/ 590 w 1244"/>
                <a:gd name="T47" fmla="*/ 310 h 591"/>
                <a:gd name="T48" fmla="*/ 615 w 1244"/>
                <a:gd name="T49" fmla="*/ 321 h 591"/>
                <a:gd name="T50" fmla="*/ 641 w 1244"/>
                <a:gd name="T51" fmla="*/ 334 h 591"/>
                <a:gd name="T52" fmla="*/ 666 w 1244"/>
                <a:gd name="T53" fmla="*/ 346 h 591"/>
                <a:gd name="T54" fmla="*/ 691 w 1244"/>
                <a:gd name="T55" fmla="*/ 357 h 591"/>
                <a:gd name="T56" fmla="*/ 716 w 1244"/>
                <a:gd name="T57" fmla="*/ 369 h 591"/>
                <a:gd name="T58" fmla="*/ 741 w 1244"/>
                <a:gd name="T59" fmla="*/ 380 h 591"/>
                <a:gd name="T60" fmla="*/ 766 w 1244"/>
                <a:gd name="T61" fmla="*/ 390 h 591"/>
                <a:gd name="T62" fmla="*/ 792 w 1244"/>
                <a:gd name="T63" fmla="*/ 402 h 591"/>
                <a:gd name="T64" fmla="*/ 817 w 1244"/>
                <a:gd name="T65" fmla="*/ 413 h 591"/>
                <a:gd name="T66" fmla="*/ 842 w 1244"/>
                <a:gd name="T67" fmla="*/ 425 h 591"/>
                <a:gd name="T68" fmla="*/ 866 w 1244"/>
                <a:gd name="T69" fmla="*/ 435 h 591"/>
                <a:gd name="T70" fmla="*/ 892 w 1244"/>
                <a:gd name="T71" fmla="*/ 446 h 591"/>
                <a:gd name="T72" fmla="*/ 917 w 1244"/>
                <a:gd name="T73" fmla="*/ 457 h 591"/>
                <a:gd name="T74" fmla="*/ 942 w 1244"/>
                <a:gd name="T75" fmla="*/ 468 h 591"/>
                <a:gd name="T76" fmla="*/ 968 w 1244"/>
                <a:gd name="T77" fmla="*/ 478 h 591"/>
                <a:gd name="T78" fmla="*/ 992 w 1244"/>
                <a:gd name="T79" fmla="*/ 490 h 591"/>
                <a:gd name="T80" fmla="*/ 1017 w 1244"/>
                <a:gd name="T81" fmla="*/ 500 h 591"/>
                <a:gd name="T82" fmla="*/ 1043 w 1244"/>
                <a:gd name="T83" fmla="*/ 510 h 591"/>
                <a:gd name="T84" fmla="*/ 1068 w 1244"/>
                <a:gd name="T85" fmla="*/ 521 h 591"/>
                <a:gd name="T86" fmla="*/ 1093 w 1244"/>
                <a:gd name="T87" fmla="*/ 531 h 591"/>
                <a:gd name="T88" fmla="*/ 1118 w 1244"/>
                <a:gd name="T89" fmla="*/ 540 h 591"/>
                <a:gd name="T90" fmla="*/ 1143 w 1244"/>
                <a:gd name="T91" fmla="*/ 551 h 591"/>
                <a:gd name="T92" fmla="*/ 1168 w 1244"/>
                <a:gd name="T93" fmla="*/ 561 h 591"/>
                <a:gd name="T94" fmla="*/ 1194 w 1244"/>
                <a:gd name="T95" fmla="*/ 571 h 591"/>
                <a:gd name="T96" fmla="*/ 1219 w 1244"/>
                <a:gd name="T97" fmla="*/ 581 h 591"/>
                <a:gd name="T98" fmla="*/ 1244 w 1244"/>
                <a:gd name="T99" fmla="*/ 591 h 5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4"/>
                <a:gd name="T151" fmla="*/ 0 h 591"/>
                <a:gd name="T152" fmla="*/ 1244 w 1244"/>
                <a:gd name="T153" fmla="*/ 591 h 59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4" h="591">
                  <a:moveTo>
                    <a:pt x="0" y="0"/>
                  </a:moveTo>
                  <a:lnTo>
                    <a:pt x="13" y="7"/>
                  </a:lnTo>
                  <a:lnTo>
                    <a:pt x="24" y="15"/>
                  </a:lnTo>
                  <a:lnTo>
                    <a:pt x="37" y="22"/>
                  </a:lnTo>
                  <a:lnTo>
                    <a:pt x="50" y="29"/>
                  </a:lnTo>
                  <a:lnTo>
                    <a:pt x="62" y="36"/>
                  </a:lnTo>
                  <a:lnTo>
                    <a:pt x="75" y="44"/>
                  </a:lnTo>
                  <a:lnTo>
                    <a:pt x="88" y="51"/>
                  </a:lnTo>
                  <a:lnTo>
                    <a:pt x="100" y="57"/>
                  </a:lnTo>
                  <a:lnTo>
                    <a:pt x="113" y="64"/>
                  </a:lnTo>
                  <a:lnTo>
                    <a:pt x="126" y="71"/>
                  </a:lnTo>
                  <a:lnTo>
                    <a:pt x="138" y="78"/>
                  </a:lnTo>
                  <a:lnTo>
                    <a:pt x="150" y="85"/>
                  </a:lnTo>
                  <a:lnTo>
                    <a:pt x="163" y="92"/>
                  </a:lnTo>
                  <a:lnTo>
                    <a:pt x="175" y="99"/>
                  </a:lnTo>
                  <a:lnTo>
                    <a:pt x="188" y="106"/>
                  </a:lnTo>
                  <a:lnTo>
                    <a:pt x="201" y="113"/>
                  </a:lnTo>
                  <a:lnTo>
                    <a:pt x="213" y="120"/>
                  </a:lnTo>
                  <a:lnTo>
                    <a:pt x="226" y="125"/>
                  </a:lnTo>
                  <a:lnTo>
                    <a:pt x="239" y="132"/>
                  </a:lnTo>
                  <a:lnTo>
                    <a:pt x="251" y="139"/>
                  </a:lnTo>
                  <a:lnTo>
                    <a:pt x="264" y="146"/>
                  </a:lnTo>
                  <a:lnTo>
                    <a:pt x="277" y="153"/>
                  </a:lnTo>
                  <a:lnTo>
                    <a:pt x="289" y="159"/>
                  </a:lnTo>
                  <a:lnTo>
                    <a:pt x="301" y="166"/>
                  </a:lnTo>
                  <a:lnTo>
                    <a:pt x="313" y="173"/>
                  </a:lnTo>
                  <a:lnTo>
                    <a:pt x="326" y="178"/>
                  </a:lnTo>
                  <a:lnTo>
                    <a:pt x="339" y="185"/>
                  </a:lnTo>
                  <a:lnTo>
                    <a:pt x="351" y="192"/>
                  </a:lnTo>
                  <a:lnTo>
                    <a:pt x="364" y="198"/>
                  </a:lnTo>
                  <a:lnTo>
                    <a:pt x="377" y="205"/>
                  </a:lnTo>
                  <a:lnTo>
                    <a:pt x="390" y="211"/>
                  </a:lnTo>
                  <a:lnTo>
                    <a:pt x="402" y="218"/>
                  </a:lnTo>
                  <a:lnTo>
                    <a:pt x="415" y="223"/>
                  </a:lnTo>
                  <a:lnTo>
                    <a:pt x="428" y="230"/>
                  </a:lnTo>
                  <a:lnTo>
                    <a:pt x="439" y="236"/>
                  </a:lnTo>
                  <a:lnTo>
                    <a:pt x="452" y="243"/>
                  </a:lnTo>
                  <a:lnTo>
                    <a:pt x="464" y="249"/>
                  </a:lnTo>
                  <a:lnTo>
                    <a:pt x="477" y="254"/>
                  </a:lnTo>
                  <a:lnTo>
                    <a:pt x="490" y="261"/>
                  </a:lnTo>
                  <a:lnTo>
                    <a:pt x="502" y="267"/>
                  </a:lnTo>
                  <a:lnTo>
                    <a:pt x="515" y="274"/>
                  </a:lnTo>
                  <a:lnTo>
                    <a:pt x="528" y="280"/>
                  </a:lnTo>
                  <a:lnTo>
                    <a:pt x="540" y="286"/>
                  </a:lnTo>
                  <a:lnTo>
                    <a:pt x="553" y="291"/>
                  </a:lnTo>
                  <a:lnTo>
                    <a:pt x="565" y="298"/>
                  </a:lnTo>
                  <a:lnTo>
                    <a:pt x="577" y="304"/>
                  </a:lnTo>
                  <a:lnTo>
                    <a:pt x="590" y="310"/>
                  </a:lnTo>
                  <a:lnTo>
                    <a:pt x="603" y="316"/>
                  </a:lnTo>
                  <a:lnTo>
                    <a:pt x="615" y="321"/>
                  </a:lnTo>
                  <a:lnTo>
                    <a:pt x="628" y="327"/>
                  </a:lnTo>
                  <a:lnTo>
                    <a:pt x="641" y="334"/>
                  </a:lnTo>
                  <a:lnTo>
                    <a:pt x="653" y="340"/>
                  </a:lnTo>
                  <a:lnTo>
                    <a:pt x="666" y="346"/>
                  </a:lnTo>
                  <a:lnTo>
                    <a:pt x="679" y="351"/>
                  </a:lnTo>
                  <a:lnTo>
                    <a:pt x="691" y="357"/>
                  </a:lnTo>
                  <a:lnTo>
                    <a:pt x="703" y="363"/>
                  </a:lnTo>
                  <a:lnTo>
                    <a:pt x="716" y="369"/>
                  </a:lnTo>
                  <a:lnTo>
                    <a:pt x="728" y="374"/>
                  </a:lnTo>
                  <a:lnTo>
                    <a:pt x="741" y="380"/>
                  </a:lnTo>
                  <a:lnTo>
                    <a:pt x="754" y="386"/>
                  </a:lnTo>
                  <a:lnTo>
                    <a:pt x="766" y="390"/>
                  </a:lnTo>
                  <a:lnTo>
                    <a:pt x="779" y="396"/>
                  </a:lnTo>
                  <a:lnTo>
                    <a:pt x="792" y="402"/>
                  </a:lnTo>
                  <a:lnTo>
                    <a:pt x="804" y="408"/>
                  </a:lnTo>
                  <a:lnTo>
                    <a:pt x="817" y="413"/>
                  </a:lnTo>
                  <a:lnTo>
                    <a:pt x="830" y="419"/>
                  </a:lnTo>
                  <a:lnTo>
                    <a:pt x="842" y="425"/>
                  </a:lnTo>
                  <a:lnTo>
                    <a:pt x="854" y="430"/>
                  </a:lnTo>
                  <a:lnTo>
                    <a:pt x="866" y="435"/>
                  </a:lnTo>
                  <a:lnTo>
                    <a:pt x="879" y="441"/>
                  </a:lnTo>
                  <a:lnTo>
                    <a:pt x="892" y="446"/>
                  </a:lnTo>
                  <a:lnTo>
                    <a:pt x="904" y="451"/>
                  </a:lnTo>
                  <a:lnTo>
                    <a:pt x="917" y="457"/>
                  </a:lnTo>
                  <a:lnTo>
                    <a:pt x="930" y="463"/>
                  </a:lnTo>
                  <a:lnTo>
                    <a:pt x="942" y="468"/>
                  </a:lnTo>
                  <a:lnTo>
                    <a:pt x="955" y="473"/>
                  </a:lnTo>
                  <a:lnTo>
                    <a:pt x="968" y="478"/>
                  </a:lnTo>
                  <a:lnTo>
                    <a:pt x="981" y="484"/>
                  </a:lnTo>
                  <a:lnTo>
                    <a:pt x="992" y="490"/>
                  </a:lnTo>
                  <a:lnTo>
                    <a:pt x="1005" y="494"/>
                  </a:lnTo>
                  <a:lnTo>
                    <a:pt x="1017" y="500"/>
                  </a:lnTo>
                  <a:lnTo>
                    <a:pt x="1030" y="504"/>
                  </a:lnTo>
                  <a:lnTo>
                    <a:pt x="1043" y="510"/>
                  </a:lnTo>
                  <a:lnTo>
                    <a:pt x="1055" y="515"/>
                  </a:lnTo>
                  <a:lnTo>
                    <a:pt x="1068" y="521"/>
                  </a:lnTo>
                  <a:lnTo>
                    <a:pt x="1081" y="525"/>
                  </a:lnTo>
                  <a:lnTo>
                    <a:pt x="1093" y="531"/>
                  </a:lnTo>
                  <a:lnTo>
                    <a:pt x="1106" y="536"/>
                  </a:lnTo>
                  <a:lnTo>
                    <a:pt x="1118" y="540"/>
                  </a:lnTo>
                  <a:lnTo>
                    <a:pt x="1130" y="546"/>
                  </a:lnTo>
                  <a:lnTo>
                    <a:pt x="1143" y="551"/>
                  </a:lnTo>
                  <a:lnTo>
                    <a:pt x="1156" y="556"/>
                  </a:lnTo>
                  <a:lnTo>
                    <a:pt x="1168" y="561"/>
                  </a:lnTo>
                  <a:lnTo>
                    <a:pt x="1181" y="566"/>
                  </a:lnTo>
                  <a:lnTo>
                    <a:pt x="1194" y="571"/>
                  </a:lnTo>
                  <a:lnTo>
                    <a:pt x="1206" y="576"/>
                  </a:lnTo>
                  <a:lnTo>
                    <a:pt x="1219" y="581"/>
                  </a:lnTo>
                  <a:lnTo>
                    <a:pt x="1232" y="585"/>
                  </a:lnTo>
                  <a:lnTo>
                    <a:pt x="1244" y="591"/>
                  </a:lnTo>
                </a:path>
              </a:pathLst>
            </a:custGeom>
            <a:noFill/>
            <a:ln w="19050" cmpd="sng">
              <a:solidFill>
                <a:schemeClr val="accent2"/>
              </a:solidFill>
              <a:prstDash val="solid"/>
              <a:round/>
              <a:headEnd/>
              <a:tailEnd/>
            </a:ln>
          </p:spPr>
          <p:txBody>
            <a:bodyPr/>
            <a:lstStyle/>
            <a:p>
              <a:endParaRPr lang="it-IT"/>
            </a:p>
          </p:txBody>
        </p:sp>
        <p:sp>
          <p:nvSpPr>
            <p:cNvPr id="27" name="Line 27"/>
            <p:cNvSpPr>
              <a:spLocks noChangeAspect="1" noChangeShapeType="1"/>
            </p:cNvSpPr>
            <p:nvPr/>
          </p:nvSpPr>
          <p:spPr bwMode="auto">
            <a:xfrm>
              <a:off x="4117" y="2543"/>
              <a:ext cx="4" cy="2"/>
            </a:xfrm>
            <a:prstGeom prst="line">
              <a:avLst/>
            </a:prstGeom>
            <a:noFill/>
            <a:ln w="19050">
              <a:solidFill>
                <a:srgbClr val="000000"/>
              </a:solidFill>
              <a:round/>
              <a:headEnd/>
              <a:tailEnd/>
            </a:ln>
          </p:spPr>
          <p:txBody>
            <a:bodyPr/>
            <a:lstStyle/>
            <a:p>
              <a:endParaRPr lang="it-IT"/>
            </a:p>
          </p:txBody>
        </p:sp>
        <p:sp>
          <p:nvSpPr>
            <p:cNvPr id="28" name="Freeform 28"/>
            <p:cNvSpPr>
              <a:spLocks noChangeAspect="1"/>
            </p:cNvSpPr>
            <p:nvPr/>
          </p:nvSpPr>
          <p:spPr bwMode="auto">
            <a:xfrm>
              <a:off x="1609" y="2307"/>
              <a:ext cx="497" cy="870"/>
            </a:xfrm>
            <a:custGeom>
              <a:avLst/>
              <a:gdLst>
                <a:gd name="T0" fmla="*/ 12 w 1244"/>
                <a:gd name="T1" fmla="*/ 64 h 2176"/>
                <a:gd name="T2" fmla="*/ 38 w 1244"/>
                <a:gd name="T3" fmla="*/ 185 h 2176"/>
                <a:gd name="T4" fmla="*/ 63 w 1244"/>
                <a:gd name="T5" fmla="*/ 298 h 2176"/>
                <a:gd name="T6" fmla="*/ 87 w 1244"/>
                <a:gd name="T7" fmla="*/ 402 h 2176"/>
                <a:gd name="T8" fmla="*/ 113 w 1244"/>
                <a:gd name="T9" fmla="*/ 500 h 2176"/>
                <a:gd name="T10" fmla="*/ 138 w 1244"/>
                <a:gd name="T11" fmla="*/ 591 h 2176"/>
                <a:gd name="T12" fmla="*/ 163 w 1244"/>
                <a:gd name="T13" fmla="*/ 676 h 2176"/>
                <a:gd name="T14" fmla="*/ 189 w 1244"/>
                <a:gd name="T15" fmla="*/ 756 h 2176"/>
                <a:gd name="T16" fmla="*/ 213 w 1244"/>
                <a:gd name="T17" fmla="*/ 831 h 2176"/>
                <a:gd name="T18" fmla="*/ 238 w 1244"/>
                <a:gd name="T19" fmla="*/ 902 h 2176"/>
                <a:gd name="T20" fmla="*/ 264 w 1244"/>
                <a:gd name="T21" fmla="*/ 969 h 2176"/>
                <a:gd name="T22" fmla="*/ 289 w 1244"/>
                <a:gd name="T23" fmla="*/ 1032 h 2176"/>
                <a:gd name="T24" fmla="*/ 314 w 1244"/>
                <a:gd name="T25" fmla="*/ 1092 h 2176"/>
                <a:gd name="T26" fmla="*/ 338 w 1244"/>
                <a:gd name="T27" fmla="*/ 1148 h 2176"/>
                <a:gd name="T28" fmla="*/ 364 w 1244"/>
                <a:gd name="T29" fmla="*/ 1201 h 2176"/>
                <a:gd name="T30" fmla="*/ 389 w 1244"/>
                <a:gd name="T31" fmla="*/ 1253 h 2176"/>
                <a:gd name="T32" fmla="*/ 414 w 1244"/>
                <a:gd name="T33" fmla="*/ 1302 h 2176"/>
                <a:gd name="T34" fmla="*/ 440 w 1244"/>
                <a:gd name="T35" fmla="*/ 1348 h 2176"/>
                <a:gd name="T36" fmla="*/ 465 w 1244"/>
                <a:gd name="T37" fmla="*/ 1393 h 2176"/>
                <a:gd name="T38" fmla="*/ 489 w 1244"/>
                <a:gd name="T39" fmla="*/ 1435 h 2176"/>
                <a:gd name="T40" fmla="*/ 515 w 1244"/>
                <a:gd name="T41" fmla="*/ 1476 h 2176"/>
                <a:gd name="T42" fmla="*/ 540 w 1244"/>
                <a:gd name="T43" fmla="*/ 1514 h 2176"/>
                <a:gd name="T44" fmla="*/ 565 w 1244"/>
                <a:gd name="T45" fmla="*/ 1551 h 2176"/>
                <a:gd name="T46" fmla="*/ 591 w 1244"/>
                <a:gd name="T47" fmla="*/ 1586 h 2176"/>
                <a:gd name="T48" fmla="*/ 616 w 1244"/>
                <a:gd name="T49" fmla="*/ 1621 h 2176"/>
                <a:gd name="T50" fmla="*/ 640 w 1244"/>
                <a:gd name="T51" fmla="*/ 1653 h 2176"/>
                <a:gd name="T52" fmla="*/ 666 w 1244"/>
                <a:gd name="T53" fmla="*/ 1685 h 2176"/>
                <a:gd name="T54" fmla="*/ 691 w 1244"/>
                <a:gd name="T55" fmla="*/ 1715 h 2176"/>
                <a:gd name="T56" fmla="*/ 716 w 1244"/>
                <a:gd name="T57" fmla="*/ 1744 h 2176"/>
                <a:gd name="T58" fmla="*/ 742 w 1244"/>
                <a:gd name="T59" fmla="*/ 1773 h 2176"/>
                <a:gd name="T60" fmla="*/ 766 w 1244"/>
                <a:gd name="T61" fmla="*/ 1799 h 2176"/>
                <a:gd name="T62" fmla="*/ 791 w 1244"/>
                <a:gd name="T63" fmla="*/ 1826 h 2176"/>
                <a:gd name="T64" fmla="*/ 817 w 1244"/>
                <a:gd name="T65" fmla="*/ 1851 h 2176"/>
                <a:gd name="T66" fmla="*/ 842 w 1244"/>
                <a:gd name="T67" fmla="*/ 1875 h 2176"/>
                <a:gd name="T68" fmla="*/ 867 w 1244"/>
                <a:gd name="T69" fmla="*/ 1898 h 2176"/>
                <a:gd name="T70" fmla="*/ 893 w 1244"/>
                <a:gd name="T71" fmla="*/ 1921 h 2176"/>
                <a:gd name="T72" fmla="*/ 917 w 1244"/>
                <a:gd name="T73" fmla="*/ 1943 h 2176"/>
                <a:gd name="T74" fmla="*/ 942 w 1244"/>
                <a:gd name="T75" fmla="*/ 1964 h 2176"/>
                <a:gd name="T76" fmla="*/ 967 w 1244"/>
                <a:gd name="T77" fmla="*/ 1985 h 2176"/>
                <a:gd name="T78" fmla="*/ 993 w 1244"/>
                <a:gd name="T79" fmla="*/ 2006 h 2176"/>
                <a:gd name="T80" fmla="*/ 1018 w 1244"/>
                <a:gd name="T81" fmla="*/ 2025 h 2176"/>
                <a:gd name="T82" fmla="*/ 1042 w 1244"/>
                <a:gd name="T83" fmla="*/ 2044 h 2176"/>
                <a:gd name="T84" fmla="*/ 1068 w 1244"/>
                <a:gd name="T85" fmla="*/ 2062 h 2176"/>
                <a:gd name="T86" fmla="*/ 1093 w 1244"/>
                <a:gd name="T87" fmla="*/ 2079 h 2176"/>
                <a:gd name="T88" fmla="*/ 1118 w 1244"/>
                <a:gd name="T89" fmla="*/ 2097 h 2176"/>
                <a:gd name="T90" fmla="*/ 1144 w 1244"/>
                <a:gd name="T91" fmla="*/ 2113 h 2176"/>
                <a:gd name="T92" fmla="*/ 1168 w 1244"/>
                <a:gd name="T93" fmla="*/ 2130 h 2176"/>
                <a:gd name="T94" fmla="*/ 1193 w 1244"/>
                <a:gd name="T95" fmla="*/ 2145 h 2176"/>
                <a:gd name="T96" fmla="*/ 1219 w 1244"/>
                <a:gd name="T97" fmla="*/ 2161 h 2176"/>
                <a:gd name="T98" fmla="*/ 1244 w 1244"/>
                <a:gd name="T99" fmla="*/ 2176 h 21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44"/>
                <a:gd name="T151" fmla="*/ 0 h 2176"/>
                <a:gd name="T152" fmla="*/ 1244 w 1244"/>
                <a:gd name="T153" fmla="*/ 2176 h 21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44" h="2176">
                  <a:moveTo>
                    <a:pt x="0" y="0"/>
                  </a:moveTo>
                  <a:lnTo>
                    <a:pt x="12" y="64"/>
                  </a:lnTo>
                  <a:lnTo>
                    <a:pt x="25" y="125"/>
                  </a:lnTo>
                  <a:lnTo>
                    <a:pt x="38" y="185"/>
                  </a:lnTo>
                  <a:lnTo>
                    <a:pt x="50" y="243"/>
                  </a:lnTo>
                  <a:lnTo>
                    <a:pt x="63" y="298"/>
                  </a:lnTo>
                  <a:lnTo>
                    <a:pt x="75" y="351"/>
                  </a:lnTo>
                  <a:lnTo>
                    <a:pt x="87" y="402"/>
                  </a:lnTo>
                  <a:lnTo>
                    <a:pt x="100" y="451"/>
                  </a:lnTo>
                  <a:lnTo>
                    <a:pt x="113" y="500"/>
                  </a:lnTo>
                  <a:lnTo>
                    <a:pt x="125" y="546"/>
                  </a:lnTo>
                  <a:lnTo>
                    <a:pt x="138" y="591"/>
                  </a:lnTo>
                  <a:lnTo>
                    <a:pt x="151" y="634"/>
                  </a:lnTo>
                  <a:lnTo>
                    <a:pt x="163" y="676"/>
                  </a:lnTo>
                  <a:lnTo>
                    <a:pt x="176" y="716"/>
                  </a:lnTo>
                  <a:lnTo>
                    <a:pt x="189" y="756"/>
                  </a:lnTo>
                  <a:lnTo>
                    <a:pt x="201" y="794"/>
                  </a:lnTo>
                  <a:lnTo>
                    <a:pt x="213" y="831"/>
                  </a:lnTo>
                  <a:lnTo>
                    <a:pt x="226" y="867"/>
                  </a:lnTo>
                  <a:lnTo>
                    <a:pt x="238" y="902"/>
                  </a:lnTo>
                  <a:lnTo>
                    <a:pt x="251" y="935"/>
                  </a:lnTo>
                  <a:lnTo>
                    <a:pt x="264" y="969"/>
                  </a:lnTo>
                  <a:lnTo>
                    <a:pt x="276" y="1001"/>
                  </a:lnTo>
                  <a:lnTo>
                    <a:pt x="289" y="1032"/>
                  </a:lnTo>
                  <a:lnTo>
                    <a:pt x="302" y="1062"/>
                  </a:lnTo>
                  <a:lnTo>
                    <a:pt x="314" y="1092"/>
                  </a:lnTo>
                  <a:lnTo>
                    <a:pt x="327" y="1120"/>
                  </a:lnTo>
                  <a:lnTo>
                    <a:pt x="338" y="1148"/>
                  </a:lnTo>
                  <a:lnTo>
                    <a:pt x="351" y="1175"/>
                  </a:lnTo>
                  <a:lnTo>
                    <a:pt x="364" y="1201"/>
                  </a:lnTo>
                  <a:lnTo>
                    <a:pt x="376" y="1228"/>
                  </a:lnTo>
                  <a:lnTo>
                    <a:pt x="389" y="1253"/>
                  </a:lnTo>
                  <a:lnTo>
                    <a:pt x="402" y="1278"/>
                  </a:lnTo>
                  <a:lnTo>
                    <a:pt x="414" y="1302"/>
                  </a:lnTo>
                  <a:lnTo>
                    <a:pt x="427" y="1326"/>
                  </a:lnTo>
                  <a:lnTo>
                    <a:pt x="440" y="1348"/>
                  </a:lnTo>
                  <a:lnTo>
                    <a:pt x="452" y="1371"/>
                  </a:lnTo>
                  <a:lnTo>
                    <a:pt x="465" y="1393"/>
                  </a:lnTo>
                  <a:lnTo>
                    <a:pt x="477" y="1413"/>
                  </a:lnTo>
                  <a:lnTo>
                    <a:pt x="489" y="1435"/>
                  </a:lnTo>
                  <a:lnTo>
                    <a:pt x="502" y="1455"/>
                  </a:lnTo>
                  <a:lnTo>
                    <a:pt x="515" y="1476"/>
                  </a:lnTo>
                  <a:lnTo>
                    <a:pt x="527" y="1495"/>
                  </a:lnTo>
                  <a:lnTo>
                    <a:pt x="540" y="1514"/>
                  </a:lnTo>
                  <a:lnTo>
                    <a:pt x="553" y="1533"/>
                  </a:lnTo>
                  <a:lnTo>
                    <a:pt x="565" y="1551"/>
                  </a:lnTo>
                  <a:lnTo>
                    <a:pt x="578" y="1569"/>
                  </a:lnTo>
                  <a:lnTo>
                    <a:pt x="591" y="1586"/>
                  </a:lnTo>
                  <a:lnTo>
                    <a:pt x="603" y="1604"/>
                  </a:lnTo>
                  <a:lnTo>
                    <a:pt x="616" y="1621"/>
                  </a:lnTo>
                  <a:lnTo>
                    <a:pt x="628" y="1637"/>
                  </a:lnTo>
                  <a:lnTo>
                    <a:pt x="640" y="1653"/>
                  </a:lnTo>
                  <a:lnTo>
                    <a:pt x="653" y="1669"/>
                  </a:lnTo>
                  <a:lnTo>
                    <a:pt x="666" y="1685"/>
                  </a:lnTo>
                  <a:lnTo>
                    <a:pt x="678" y="1700"/>
                  </a:lnTo>
                  <a:lnTo>
                    <a:pt x="691" y="1715"/>
                  </a:lnTo>
                  <a:lnTo>
                    <a:pt x="704" y="1730"/>
                  </a:lnTo>
                  <a:lnTo>
                    <a:pt x="716" y="1744"/>
                  </a:lnTo>
                  <a:lnTo>
                    <a:pt x="729" y="1759"/>
                  </a:lnTo>
                  <a:lnTo>
                    <a:pt x="742" y="1773"/>
                  </a:lnTo>
                  <a:lnTo>
                    <a:pt x="754" y="1786"/>
                  </a:lnTo>
                  <a:lnTo>
                    <a:pt x="766" y="1799"/>
                  </a:lnTo>
                  <a:lnTo>
                    <a:pt x="778" y="1812"/>
                  </a:lnTo>
                  <a:lnTo>
                    <a:pt x="791" y="1826"/>
                  </a:lnTo>
                  <a:lnTo>
                    <a:pt x="804" y="1839"/>
                  </a:lnTo>
                  <a:lnTo>
                    <a:pt x="817" y="1851"/>
                  </a:lnTo>
                  <a:lnTo>
                    <a:pt x="829" y="1863"/>
                  </a:lnTo>
                  <a:lnTo>
                    <a:pt x="842" y="1875"/>
                  </a:lnTo>
                  <a:lnTo>
                    <a:pt x="855" y="1887"/>
                  </a:lnTo>
                  <a:lnTo>
                    <a:pt x="867" y="1898"/>
                  </a:lnTo>
                  <a:lnTo>
                    <a:pt x="880" y="1910"/>
                  </a:lnTo>
                  <a:lnTo>
                    <a:pt x="893" y="1921"/>
                  </a:lnTo>
                  <a:lnTo>
                    <a:pt x="904" y="1932"/>
                  </a:lnTo>
                  <a:lnTo>
                    <a:pt x="917" y="1943"/>
                  </a:lnTo>
                  <a:lnTo>
                    <a:pt x="929" y="1954"/>
                  </a:lnTo>
                  <a:lnTo>
                    <a:pt x="942" y="1964"/>
                  </a:lnTo>
                  <a:lnTo>
                    <a:pt x="955" y="1974"/>
                  </a:lnTo>
                  <a:lnTo>
                    <a:pt x="967" y="1985"/>
                  </a:lnTo>
                  <a:lnTo>
                    <a:pt x="980" y="1995"/>
                  </a:lnTo>
                  <a:lnTo>
                    <a:pt x="993" y="2006"/>
                  </a:lnTo>
                  <a:lnTo>
                    <a:pt x="1005" y="2015"/>
                  </a:lnTo>
                  <a:lnTo>
                    <a:pt x="1018" y="2025"/>
                  </a:lnTo>
                  <a:lnTo>
                    <a:pt x="1031" y="2034"/>
                  </a:lnTo>
                  <a:lnTo>
                    <a:pt x="1042" y="2044"/>
                  </a:lnTo>
                  <a:lnTo>
                    <a:pt x="1055" y="2053"/>
                  </a:lnTo>
                  <a:lnTo>
                    <a:pt x="1068" y="2062"/>
                  </a:lnTo>
                  <a:lnTo>
                    <a:pt x="1080" y="2070"/>
                  </a:lnTo>
                  <a:lnTo>
                    <a:pt x="1093" y="2079"/>
                  </a:lnTo>
                  <a:lnTo>
                    <a:pt x="1106" y="2089"/>
                  </a:lnTo>
                  <a:lnTo>
                    <a:pt x="1118" y="2097"/>
                  </a:lnTo>
                  <a:lnTo>
                    <a:pt x="1131" y="2105"/>
                  </a:lnTo>
                  <a:lnTo>
                    <a:pt x="1144" y="2113"/>
                  </a:lnTo>
                  <a:lnTo>
                    <a:pt x="1156" y="2122"/>
                  </a:lnTo>
                  <a:lnTo>
                    <a:pt x="1168" y="2130"/>
                  </a:lnTo>
                  <a:lnTo>
                    <a:pt x="1181" y="2137"/>
                  </a:lnTo>
                  <a:lnTo>
                    <a:pt x="1193" y="2145"/>
                  </a:lnTo>
                  <a:lnTo>
                    <a:pt x="1206" y="2153"/>
                  </a:lnTo>
                  <a:lnTo>
                    <a:pt x="1219" y="2161"/>
                  </a:lnTo>
                  <a:lnTo>
                    <a:pt x="1231" y="2168"/>
                  </a:lnTo>
                  <a:lnTo>
                    <a:pt x="1244" y="2176"/>
                  </a:lnTo>
                </a:path>
              </a:pathLst>
            </a:custGeom>
            <a:noFill/>
            <a:ln w="19050" cmpd="sng">
              <a:solidFill>
                <a:schemeClr val="accent2"/>
              </a:solidFill>
              <a:prstDash val="solid"/>
              <a:round/>
              <a:headEnd/>
              <a:tailEnd/>
            </a:ln>
          </p:spPr>
          <p:txBody>
            <a:bodyPr/>
            <a:lstStyle/>
            <a:p>
              <a:endParaRPr lang="it-IT"/>
            </a:p>
          </p:txBody>
        </p:sp>
        <p:sp>
          <p:nvSpPr>
            <p:cNvPr id="29" name="Line 29"/>
            <p:cNvSpPr>
              <a:spLocks noChangeAspect="1" noChangeShapeType="1"/>
            </p:cNvSpPr>
            <p:nvPr/>
          </p:nvSpPr>
          <p:spPr bwMode="auto">
            <a:xfrm>
              <a:off x="2106" y="3177"/>
              <a:ext cx="6" cy="3"/>
            </a:xfrm>
            <a:prstGeom prst="line">
              <a:avLst/>
            </a:prstGeom>
            <a:noFill/>
            <a:ln w="19050">
              <a:solidFill>
                <a:srgbClr val="000000"/>
              </a:solidFill>
              <a:round/>
              <a:headEnd/>
              <a:tailEnd/>
            </a:ln>
          </p:spPr>
          <p:txBody>
            <a:bodyPr/>
            <a:lstStyle/>
            <a:p>
              <a:endParaRPr lang="it-IT"/>
            </a:p>
          </p:txBody>
        </p:sp>
      </p:grpSp>
      <p:sp>
        <p:nvSpPr>
          <p:cNvPr id="30" name="Freeform 30"/>
          <p:cNvSpPr>
            <a:spLocks/>
          </p:cNvSpPr>
          <p:nvPr/>
        </p:nvSpPr>
        <p:spPr bwMode="auto">
          <a:xfrm>
            <a:off x="4311650" y="1379538"/>
            <a:ext cx="3990975" cy="4338637"/>
          </a:xfrm>
          <a:custGeom>
            <a:avLst/>
            <a:gdLst>
              <a:gd name="T0" fmla="*/ 0 w 2514"/>
              <a:gd name="T1" fmla="*/ 2733 h 2733"/>
              <a:gd name="T2" fmla="*/ 1 w 2514"/>
              <a:gd name="T3" fmla="*/ 0 h 2733"/>
              <a:gd name="T4" fmla="*/ 7 w 2514"/>
              <a:gd name="T5" fmla="*/ 54 h 2733"/>
              <a:gd name="T6" fmla="*/ 13 w 2514"/>
              <a:gd name="T7" fmla="*/ 102 h 2733"/>
              <a:gd name="T8" fmla="*/ 13 w 2514"/>
              <a:gd name="T9" fmla="*/ 162 h 2733"/>
              <a:gd name="T10" fmla="*/ 25 w 2514"/>
              <a:gd name="T11" fmla="*/ 216 h 2733"/>
              <a:gd name="T12" fmla="*/ 31 w 2514"/>
              <a:gd name="T13" fmla="*/ 288 h 2733"/>
              <a:gd name="T14" fmla="*/ 37 w 2514"/>
              <a:gd name="T15" fmla="*/ 354 h 2733"/>
              <a:gd name="T16" fmla="*/ 43 w 2514"/>
              <a:gd name="T17" fmla="*/ 420 h 2733"/>
              <a:gd name="T18" fmla="*/ 55 w 2514"/>
              <a:gd name="T19" fmla="*/ 504 h 2733"/>
              <a:gd name="T20" fmla="*/ 64 w 2514"/>
              <a:gd name="T21" fmla="*/ 569 h 2733"/>
              <a:gd name="T22" fmla="*/ 72 w 2514"/>
              <a:gd name="T23" fmla="*/ 624 h 2733"/>
              <a:gd name="T24" fmla="*/ 82 w 2514"/>
              <a:gd name="T25" fmla="*/ 702 h 2733"/>
              <a:gd name="T26" fmla="*/ 102 w 2514"/>
              <a:gd name="T27" fmla="*/ 813 h 2733"/>
              <a:gd name="T28" fmla="*/ 112 w 2514"/>
              <a:gd name="T29" fmla="*/ 875 h 2733"/>
              <a:gd name="T30" fmla="*/ 129 w 2514"/>
              <a:gd name="T31" fmla="*/ 962 h 2733"/>
              <a:gd name="T32" fmla="*/ 145 w 2514"/>
              <a:gd name="T33" fmla="*/ 1032 h 2733"/>
              <a:gd name="T34" fmla="*/ 169 w 2514"/>
              <a:gd name="T35" fmla="*/ 1146 h 2733"/>
              <a:gd name="T36" fmla="*/ 181 w 2514"/>
              <a:gd name="T37" fmla="*/ 1206 h 2733"/>
              <a:gd name="T38" fmla="*/ 211 w 2514"/>
              <a:gd name="T39" fmla="*/ 1314 h 2733"/>
              <a:gd name="T40" fmla="*/ 229 w 2514"/>
              <a:gd name="T41" fmla="*/ 1374 h 2733"/>
              <a:gd name="T42" fmla="*/ 253 w 2514"/>
              <a:gd name="T43" fmla="*/ 1440 h 2733"/>
              <a:gd name="T44" fmla="*/ 274 w 2514"/>
              <a:gd name="T45" fmla="*/ 1491 h 2733"/>
              <a:gd name="T46" fmla="*/ 304 w 2514"/>
              <a:gd name="T47" fmla="*/ 1572 h 2733"/>
              <a:gd name="T48" fmla="*/ 334 w 2514"/>
              <a:gd name="T49" fmla="*/ 1643 h 2733"/>
              <a:gd name="T50" fmla="*/ 349 w 2514"/>
              <a:gd name="T51" fmla="*/ 1680 h 2733"/>
              <a:gd name="T52" fmla="*/ 385 w 2514"/>
              <a:gd name="T53" fmla="*/ 1740 h 2733"/>
              <a:gd name="T54" fmla="*/ 418 w 2514"/>
              <a:gd name="T55" fmla="*/ 1803 h 2733"/>
              <a:gd name="T56" fmla="*/ 457 w 2514"/>
              <a:gd name="T57" fmla="*/ 1854 h 2733"/>
              <a:gd name="T58" fmla="*/ 481 w 2514"/>
              <a:gd name="T59" fmla="*/ 1896 h 2733"/>
              <a:gd name="T60" fmla="*/ 522 w 2514"/>
              <a:gd name="T61" fmla="*/ 1941 h 2733"/>
              <a:gd name="T62" fmla="*/ 562 w 2514"/>
              <a:gd name="T63" fmla="*/ 1989 h 2733"/>
              <a:gd name="T64" fmla="*/ 603 w 2514"/>
              <a:gd name="T65" fmla="*/ 2036 h 2733"/>
              <a:gd name="T66" fmla="*/ 681 w 2514"/>
              <a:gd name="T67" fmla="*/ 2109 h 2733"/>
              <a:gd name="T68" fmla="*/ 733 w 2514"/>
              <a:gd name="T69" fmla="*/ 2148 h 2733"/>
              <a:gd name="T70" fmla="*/ 805 w 2514"/>
              <a:gd name="T71" fmla="*/ 2199 h 2733"/>
              <a:gd name="T72" fmla="*/ 868 w 2514"/>
              <a:gd name="T73" fmla="*/ 2240 h 2733"/>
              <a:gd name="T74" fmla="*/ 925 w 2514"/>
              <a:gd name="T75" fmla="*/ 2268 h 2733"/>
              <a:gd name="T76" fmla="*/ 979 w 2514"/>
              <a:gd name="T77" fmla="*/ 2298 h 2733"/>
              <a:gd name="T78" fmla="*/ 1038 w 2514"/>
              <a:gd name="T79" fmla="*/ 2327 h 2733"/>
              <a:gd name="T80" fmla="*/ 1135 w 2514"/>
              <a:gd name="T81" fmla="*/ 2364 h 2733"/>
              <a:gd name="T82" fmla="*/ 1224 w 2514"/>
              <a:gd name="T83" fmla="*/ 2394 h 2733"/>
              <a:gd name="T84" fmla="*/ 1321 w 2514"/>
              <a:gd name="T85" fmla="*/ 2427 h 2733"/>
              <a:gd name="T86" fmla="*/ 1432 w 2514"/>
              <a:gd name="T87" fmla="*/ 2456 h 2733"/>
              <a:gd name="T88" fmla="*/ 1575 w 2514"/>
              <a:gd name="T89" fmla="*/ 2490 h 2733"/>
              <a:gd name="T90" fmla="*/ 1747 w 2514"/>
              <a:gd name="T91" fmla="*/ 2525 h 2733"/>
              <a:gd name="T92" fmla="*/ 1900 w 2514"/>
              <a:gd name="T93" fmla="*/ 2550 h 2733"/>
              <a:gd name="T94" fmla="*/ 2041 w 2514"/>
              <a:gd name="T95" fmla="*/ 2571 h 2733"/>
              <a:gd name="T96" fmla="*/ 2130 w 2514"/>
              <a:gd name="T97" fmla="*/ 2585 h 2733"/>
              <a:gd name="T98" fmla="*/ 2215 w 2514"/>
              <a:gd name="T99" fmla="*/ 2592 h 2733"/>
              <a:gd name="T100" fmla="*/ 2317 w 2514"/>
              <a:gd name="T101" fmla="*/ 2607 h 2733"/>
              <a:gd name="T102" fmla="*/ 2395 w 2514"/>
              <a:gd name="T103" fmla="*/ 2613 h 2733"/>
              <a:gd name="T104" fmla="*/ 2449 w 2514"/>
              <a:gd name="T105" fmla="*/ 2616 h 2733"/>
              <a:gd name="T106" fmla="*/ 2514 w 2514"/>
              <a:gd name="T107" fmla="*/ 2624 h 2733"/>
              <a:gd name="T108" fmla="*/ 2512 w 2514"/>
              <a:gd name="T109" fmla="*/ 2733 h 2733"/>
              <a:gd name="T110" fmla="*/ 0 w 2514"/>
              <a:gd name="T111" fmla="*/ 2733 h 27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14"/>
              <a:gd name="T169" fmla="*/ 0 h 2733"/>
              <a:gd name="T170" fmla="*/ 2514 w 2514"/>
              <a:gd name="T171" fmla="*/ 2733 h 27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14" h="2733">
                <a:moveTo>
                  <a:pt x="0" y="2733"/>
                </a:moveTo>
                <a:lnTo>
                  <a:pt x="1" y="0"/>
                </a:lnTo>
                <a:lnTo>
                  <a:pt x="7" y="54"/>
                </a:lnTo>
                <a:lnTo>
                  <a:pt x="13" y="102"/>
                </a:lnTo>
                <a:lnTo>
                  <a:pt x="13" y="162"/>
                </a:lnTo>
                <a:lnTo>
                  <a:pt x="25" y="216"/>
                </a:lnTo>
                <a:lnTo>
                  <a:pt x="31" y="288"/>
                </a:lnTo>
                <a:lnTo>
                  <a:pt x="37" y="354"/>
                </a:lnTo>
                <a:lnTo>
                  <a:pt x="43" y="420"/>
                </a:lnTo>
                <a:lnTo>
                  <a:pt x="55" y="504"/>
                </a:lnTo>
                <a:lnTo>
                  <a:pt x="64" y="569"/>
                </a:lnTo>
                <a:lnTo>
                  <a:pt x="72" y="624"/>
                </a:lnTo>
                <a:lnTo>
                  <a:pt x="82" y="702"/>
                </a:lnTo>
                <a:lnTo>
                  <a:pt x="102" y="813"/>
                </a:lnTo>
                <a:lnTo>
                  <a:pt x="112" y="875"/>
                </a:lnTo>
                <a:lnTo>
                  <a:pt x="129" y="962"/>
                </a:lnTo>
                <a:lnTo>
                  <a:pt x="145" y="1032"/>
                </a:lnTo>
                <a:lnTo>
                  <a:pt x="169" y="1146"/>
                </a:lnTo>
                <a:lnTo>
                  <a:pt x="181" y="1206"/>
                </a:lnTo>
                <a:lnTo>
                  <a:pt x="211" y="1314"/>
                </a:lnTo>
                <a:lnTo>
                  <a:pt x="229" y="1374"/>
                </a:lnTo>
                <a:lnTo>
                  <a:pt x="253" y="1440"/>
                </a:lnTo>
                <a:lnTo>
                  <a:pt x="274" y="1491"/>
                </a:lnTo>
                <a:lnTo>
                  <a:pt x="304" y="1572"/>
                </a:lnTo>
                <a:lnTo>
                  <a:pt x="334" y="1643"/>
                </a:lnTo>
                <a:lnTo>
                  <a:pt x="349" y="1680"/>
                </a:lnTo>
                <a:lnTo>
                  <a:pt x="385" y="1740"/>
                </a:lnTo>
                <a:lnTo>
                  <a:pt x="418" y="1803"/>
                </a:lnTo>
                <a:lnTo>
                  <a:pt x="457" y="1854"/>
                </a:lnTo>
                <a:lnTo>
                  <a:pt x="481" y="1896"/>
                </a:lnTo>
                <a:lnTo>
                  <a:pt x="522" y="1941"/>
                </a:lnTo>
                <a:lnTo>
                  <a:pt x="562" y="1989"/>
                </a:lnTo>
                <a:lnTo>
                  <a:pt x="603" y="2036"/>
                </a:lnTo>
                <a:lnTo>
                  <a:pt x="681" y="2109"/>
                </a:lnTo>
                <a:lnTo>
                  <a:pt x="733" y="2148"/>
                </a:lnTo>
                <a:lnTo>
                  <a:pt x="805" y="2199"/>
                </a:lnTo>
                <a:lnTo>
                  <a:pt x="868" y="2240"/>
                </a:lnTo>
                <a:lnTo>
                  <a:pt x="925" y="2268"/>
                </a:lnTo>
                <a:lnTo>
                  <a:pt x="979" y="2298"/>
                </a:lnTo>
                <a:lnTo>
                  <a:pt x="1038" y="2327"/>
                </a:lnTo>
                <a:lnTo>
                  <a:pt x="1135" y="2364"/>
                </a:lnTo>
                <a:lnTo>
                  <a:pt x="1224" y="2394"/>
                </a:lnTo>
                <a:lnTo>
                  <a:pt x="1321" y="2427"/>
                </a:lnTo>
                <a:lnTo>
                  <a:pt x="1432" y="2456"/>
                </a:lnTo>
                <a:lnTo>
                  <a:pt x="1575" y="2490"/>
                </a:lnTo>
                <a:lnTo>
                  <a:pt x="1747" y="2525"/>
                </a:lnTo>
                <a:lnTo>
                  <a:pt x="1900" y="2550"/>
                </a:lnTo>
                <a:lnTo>
                  <a:pt x="2041" y="2571"/>
                </a:lnTo>
                <a:lnTo>
                  <a:pt x="2130" y="2585"/>
                </a:lnTo>
                <a:lnTo>
                  <a:pt x="2215" y="2592"/>
                </a:lnTo>
                <a:lnTo>
                  <a:pt x="2317" y="2607"/>
                </a:lnTo>
                <a:lnTo>
                  <a:pt x="2395" y="2613"/>
                </a:lnTo>
                <a:lnTo>
                  <a:pt x="2449" y="2616"/>
                </a:lnTo>
                <a:lnTo>
                  <a:pt x="2514" y="2624"/>
                </a:lnTo>
                <a:lnTo>
                  <a:pt x="2512" y="2733"/>
                </a:lnTo>
                <a:lnTo>
                  <a:pt x="0" y="2733"/>
                </a:lnTo>
                <a:close/>
              </a:path>
            </a:pathLst>
          </a:custGeom>
          <a:solidFill>
            <a:srgbClr val="FF7C80">
              <a:alpha val="50195"/>
            </a:srgbClr>
          </a:solidFill>
          <a:ln w="9525">
            <a:solidFill>
              <a:schemeClr val="tx1"/>
            </a:solidFill>
            <a:round/>
            <a:headEnd/>
            <a:tailEnd/>
          </a:ln>
        </p:spPr>
        <p:txBody>
          <a:bodyPr/>
          <a:lstStyle/>
          <a:p>
            <a:endParaRPr lang="it-IT"/>
          </a:p>
        </p:txBody>
      </p:sp>
      <p:sp>
        <p:nvSpPr>
          <p:cNvPr id="31" name="Freeform 31"/>
          <p:cNvSpPr>
            <a:spLocks noChangeAspect="1"/>
          </p:cNvSpPr>
          <p:nvPr/>
        </p:nvSpPr>
        <p:spPr bwMode="auto">
          <a:xfrm>
            <a:off x="4308475" y="1343025"/>
            <a:ext cx="3949700" cy="4194175"/>
          </a:xfrm>
          <a:custGeom>
            <a:avLst/>
            <a:gdLst>
              <a:gd name="T0" fmla="*/ 63 w 6220"/>
              <a:gd name="T1" fmla="*/ 661 h 6607"/>
              <a:gd name="T2" fmla="*/ 189 w 6220"/>
              <a:gd name="T3" fmla="*/ 1679 h 6607"/>
              <a:gd name="T4" fmla="*/ 314 w 6220"/>
              <a:gd name="T5" fmla="*/ 2424 h 6607"/>
              <a:gd name="T6" fmla="*/ 440 w 6220"/>
              <a:gd name="T7" fmla="*/ 2994 h 6607"/>
              <a:gd name="T8" fmla="*/ 565 w 6220"/>
              <a:gd name="T9" fmla="*/ 3445 h 6607"/>
              <a:gd name="T10" fmla="*/ 691 w 6220"/>
              <a:gd name="T11" fmla="*/ 3810 h 6607"/>
              <a:gd name="T12" fmla="*/ 817 w 6220"/>
              <a:gd name="T13" fmla="*/ 4110 h 6607"/>
              <a:gd name="T14" fmla="*/ 942 w 6220"/>
              <a:gd name="T15" fmla="*/ 4364 h 6607"/>
              <a:gd name="T16" fmla="*/ 1068 w 6220"/>
              <a:gd name="T17" fmla="*/ 4579 h 6607"/>
              <a:gd name="T18" fmla="*/ 1193 w 6220"/>
              <a:gd name="T19" fmla="*/ 4765 h 6607"/>
              <a:gd name="T20" fmla="*/ 1319 w 6220"/>
              <a:gd name="T21" fmla="*/ 4927 h 6607"/>
              <a:gd name="T22" fmla="*/ 1444 w 6220"/>
              <a:gd name="T23" fmla="*/ 5069 h 6607"/>
              <a:gd name="T24" fmla="*/ 1571 w 6220"/>
              <a:gd name="T25" fmla="*/ 5196 h 6607"/>
              <a:gd name="T26" fmla="*/ 1697 w 6220"/>
              <a:gd name="T27" fmla="*/ 5307 h 6607"/>
              <a:gd name="T28" fmla="*/ 1822 w 6220"/>
              <a:gd name="T29" fmla="*/ 5409 h 6607"/>
              <a:gd name="T30" fmla="*/ 1948 w 6220"/>
              <a:gd name="T31" fmla="*/ 5500 h 6607"/>
              <a:gd name="T32" fmla="*/ 2073 w 6220"/>
              <a:gd name="T33" fmla="*/ 5583 h 6607"/>
              <a:gd name="T34" fmla="*/ 2199 w 6220"/>
              <a:gd name="T35" fmla="*/ 5658 h 6607"/>
              <a:gd name="T36" fmla="*/ 2325 w 6220"/>
              <a:gd name="T37" fmla="*/ 5727 h 6607"/>
              <a:gd name="T38" fmla="*/ 2450 w 6220"/>
              <a:gd name="T39" fmla="*/ 5789 h 6607"/>
              <a:gd name="T40" fmla="*/ 2575 w 6220"/>
              <a:gd name="T41" fmla="*/ 5848 h 6607"/>
              <a:gd name="T42" fmla="*/ 2700 w 6220"/>
              <a:gd name="T43" fmla="*/ 5902 h 6607"/>
              <a:gd name="T44" fmla="*/ 2826 w 6220"/>
              <a:gd name="T45" fmla="*/ 5951 h 6607"/>
              <a:gd name="T46" fmla="*/ 2952 w 6220"/>
              <a:gd name="T47" fmla="*/ 5998 h 6607"/>
              <a:gd name="T48" fmla="*/ 3078 w 6220"/>
              <a:gd name="T49" fmla="*/ 6041 h 6607"/>
              <a:gd name="T50" fmla="*/ 3204 w 6220"/>
              <a:gd name="T51" fmla="*/ 6082 h 6607"/>
              <a:gd name="T52" fmla="*/ 3329 w 6220"/>
              <a:gd name="T53" fmla="*/ 6120 h 6607"/>
              <a:gd name="T54" fmla="*/ 3455 w 6220"/>
              <a:gd name="T55" fmla="*/ 6155 h 6607"/>
              <a:gd name="T56" fmla="*/ 3580 w 6220"/>
              <a:gd name="T57" fmla="*/ 6189 h 6607"/>
              <a:gd name="T58" fmla="*/ 3706 w 6220"/>
              <a:gd name="T59" fmla="*/ 6220 h 6607"/>
              <a:gd name="T60" fmla="*/ 3831 w 6220"/>
              <a:gd name="T61" fmla="*/ 6250 h 6607"/>
              <a:gd name="T62" fmla="*/ 3957 w 6220"/>
              <a:gd name="T63" fmla="*/ 6277 h 6607"/>
              <a:gd name="T64" fmla="*/ 4083 w 6220"/>
              <a:gd name="T65" fmla="*/ 6304 h 6607"/>
              <a:gd name="T66" fmla="*/ 4208 w 6220"/>
              <a:gd name="T67" fmla="*/ 6329 h 6607"/>
              <a:gd name="T68" fmla="*/ 4335 w 6220"/>
              <a:gd name="T69" fmla="*/ 6354 h 6607"/>
              <a:gd name="T70" fmla="*/ 4460 w 6220"/>
              <a:gd name="T71" fmla="*/ 6377 h 6607"/>
              <a:gd name="T72" fmla="*/ 4586 w 6220"/>
              <a:gd name="T73" fmla="*/ 6397 h 6607"/>
              <a:gd name="T74" fmla="*/ 4712 w 6220"/>
              <a:gd name="T75" fmla="*/ 6418 h 6607"/>
              <a:gd name="T76" fmla="*/ 4837 w 6220"/>
              <a:gd name="T77" fmla="*/ 6438 h 6607"/>
              <a:gd name="T78" fmla="*/ 4963 w 6220"/>
              <a:gd name="T79" fmla="*/ 6457 h 6607"/>
              <a:gd name="T80" fmla="*/ 5088 w 6220"/>
              <a:gd name="T81" fmla="*/ 6474 h 6607"/>
              <a:gd name="T82" fmla="*/ 5214 w 6220"/>
              <a:gd name="T83" fmla="*/ 6492 h 6607"/>
              <a:gd name="T84" fmla="*/ 5339 w 6220"/>
              <a:gd name="T85" fmla="*/ 6508 h 6607"/>
              <a:gd name="T86" fmla="*/ 5465 w 6220"/>
              <a:gd name="T87" fmla="*/ 6524 h 6607"/>
              <a:gd name="T88" fmla="*/ 5591 w 6220"/>
              <a:gd name="T89" fmla="*/ 6539 h 6607"/>
              <a:gd name="T90" fmla="*/ 5717 w 6220"/>
              <a:gd name="T91" fmla="*/ 6554 h 6607"/>
              <a:gd name="T92" fmla="*/ 5843 w 6220"/>
              <a:gd name="T93" fmla="*/ 6568 h 6607"/>
              <a:gd name="T94" fmla="*/ 5968 w 6220"/>
              <a:gd name="T95" fmla="*/ 6582 h 6607"/>
              <a:gd name="T96" fmla="*/ 6094 w 6220"/>
              <a:gd name="T97" fmla="*/ 6594 h 6607"/>
              <a:gd name="T98" fmla="*/ 6220 w 6220"/>
              <a:gd name="T99" fmla="*/ 6607 h 66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20"/>
              <a:gd name="T151" fmla="*/ 0 h 6607"/>
              <a:gd name="T152" fmla="*/ 6220 w 6220"/>
              <a:gd name="T153" fmla="*/ 6607 h 66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20" h="6607">
                <a:moveTo>
                  <a:pt x="0" y="0"/>
                </a:moveTo>
                <a:lnTo>
                  <a:pt x="63" y="661"/>
                </a:lnTo>
                <a:lnTo>
                  <a:pt x="125" y="1212"/>
                </a:lnTo>
                <a:lnTo>
                  <a:pt x="189" y="1679"/>
                </a:lnTo>
                <a:lnTo>
                  <a:pt x="251" y="2077"/>
                </a:lnTo>
                <a:lnTo>
                  <a:pt x="314" y="2424"/>
                </a:lnTo>
                <a:lnTo>
                  <a:pt x="376" y="2727"/>
                </a:lnTo>
                <a:lnTo>
                  <a:pt x="440" y="2994"/>
                </a:lnTo>
                <a:lnTo>
                  <a:pt x="502" y="3233"/>
                </a:lnTo>
                <a:lnTo>
                  <a:pt x="565" y="3445"/>
                </a:lnTo>
                <a:lnTo>
                  <a:pt x="628" y="3636"/>
                </a:lnTo>
                <a:lnTo>
                  <a:pt x="691" y="3810"/>
                </a:lnTo>
                <a:lnTo>
                  <a:pt x="754" y="3966"/>
                </a:lnTo>
                <a:lnTo>
                  <a:pt x="817" y="4110"/>
                </a:lnTo>
                <a:lnTo>
                  <a:pt x="880" y="4243"/>
                </a:lnTo>
                <a:lnTo>
                  <a:pt x="942" y="4364"/>
                </a:lnTo>
                <a:lnTo>
                  <a:pt x="1005" y="4476"/>
                </a:lnTo>
                <a:lnTo>
                  <a:pt x="1068" y="4579"/>
                </a:lnTo>
                <a:lnTo>
                  <a:pt x="1131" y="4676"/>
                </a:lnTo>
                <a:lnTo>
                  <a:pt x="1193" y="4765"/>
                </a:lnTo>
                <a:lnTo>
                  <a:pt x="1257" y="4849"/>
                </a:lnTo>
                <a:lnTo>
                  <a:pt x="1319" y="4927"/>
                </a:lnTo>
                <a:lnTo>
                  <a:pt x="1382" y="5001"/>
                </a:lnTo>
                <a:lnTo>
                  <a:pt x="1444" y="5069"/>
                </a:lnTo>
                <a:lnTo>
                  <a:pt x="1508" y="5135"/>
                </a:lnTo>
                <a:lnTo>
                  <a:pt x="1571" y="5196"/>
                </a:lnTo>
                <a:lnTo>
                  <a:pt x="1633" y="5253"/>
                </a:lnTo>
                <a:lnTo>
                  <a:pt x="1697" y="5307"/>
                </a:lnTo>
                <a:lnTo>
                  <a:pt x="1759" y="5359"/>
                </a:lnTo>
                <a:lnTo>
                  <a:pt x="1822" y="5409"/>
                </a:lnTo>
                <a:lnTo>
                  <a:pt x="1884" y="5455"/>
                </a:lnTo>
                <a:lnTo>
                  <a:pt x="1948" y="5500"/>
                </a:lnTo>
                <a:lnTo>
                  <a:pt x="2010" y="5542"/>
                </a:lnTo>
                <a:lnTo>
                  <a:pt x="2073" y="5583"/>
                </a:lnTo>
                <a:lnTo>
                  <a:pt x="2137" y="5621"/>
                </a:lnTo>
                <a:lnTo>
                  <a:pt x="2199" y="5658"/>
                </a:lnTo>
                <a:lnTo>
                  <a:pt x="2262" y="5692"/>
                </a:lnTo>
                <a:lnTo>
                  <a:pt x="2325" y="5727"/>
                </a:lnTo>
                <a:lnTo>
                  <a:pt x="2388" y="5759"/>
                </a:lnTo>
                <a:lnTo>
                  <a:pt x="2450" y="5789"/>
                </a:lnTo>
                <a:lnTo>
                  <a:pt x="2513" y="5819"/>
                </a:lnTo>
                <a:lnTo>
                  <a:pt x="2575" y="5848"/>
                </a:lnTo>
                <a:lnTo>
                  <a:pt x="2638" y="5875"/>
                </a:lnTo>
                <a:lnTo>
                  <a:pt x="2700" y="5902"/>
                </a:lnTo>
                <a:lnTo>
                  <a:pt x="2763" y="5927"/>
                </a:lnTo>
                <a:lnTo>
                  <a:pt x="2826" y="5951"/>
                </a:lnTo>
                <a:lnTo>
                  <a:pt x="2889" y="5974"/>
                </a:lnTo>
                <a:lnTo>
                  <a:pt x="2952" y="5998"/>
                </a:lnTo>
                <a:lnTo>
                  <a:pt x="3015" y="6019"/>
                </a:lnTo>
                <a:lnTo>
                  <a:pt x="3078" y="6041"/>
                </a:lnTo>
                <a:lnTo>
                  <a:pt x="3140" y="6062"/>
                </a:lnTo>
                <a:lnTo>
                  <a:pt x="3204" y="6082"/>
                </a:lnTo>
                <a:lnTo>
                  <a:pt x="3266" y="6101"/>
                </a:lnTo>
                <a:lnTo>
                  <a:pt x="3329" y="6120"/>
                </a:lnTo>
                <a:lnTo>
                  <a:pt x="3391" y="6137"/>
                </a:lnTo>
                <a:lnTo>
                  <a:pt x="3455" y="6155"/>
                </a:lnTo>
                <a:lnTo>
                  <a:pt x="3517" y="6171"/>
                </a:lnTo>
                <a:lnTo>
                  <a:pt x="3580" y="6189"/>
                </a:lnTo>
                <a:lnTo>
                  <a:pt x="3644" y="6204"/>
                </a:lnTo>
                <a:lnTo>
                  <a:pt x="3706" y="6220"/>
                </a:lnTo>
                <a:lnTo>
                  <a:pt x="3769" y="6235"/>
                </a:lnTo>
                <a:lnTo>
                  <a:pt x="3831" y="6250"/>
                </a:lnTo>
                <a:lnTo>
                  <a:pt x="3895" y="6264"/>
                </a:lnTo>
                <a:lnTo>
                  <a:pt x="3957" y="6277"/>
                </a:lnTo>
                <a:lnTo>
                  <a:pt x="4020" y="6291"/>
                </a:lnTo>
                <a:lnTo>
                  <a:pt x="4083" y="6304"/>
                </a:lnTo>
                <a:lnTo>
                  <a:pt x="4146" y="6317"/>
                </a:lnTo>
                <a:lnTo>
                  <a:pt x="4208" y="6329"/>
                </a:lnTo>
                <a:lnTo>
                  <a:pt x="4272" y="6342"/>
                </a:lnTo>
                <a:lnTo>
                  <a:pt x="4335" y="6354"/>
                </a:lnTo>
                <a:lnTo>
                  <a:pt x="4397" y="6365"/>
                </a:lnTo>
                <a:lnTo>
                  <a:pt x="4460" y="6377"/>
                </a:lnTo>
                <a:lnTo>
                  <a:pt x="4523" y="6387"/>
                </a:lnTo>
                <a:lnTo>
                  <a:pt x="4586" y="6397"/>
                </a:lnTo>
                <a:lnTo>
                  <a:pt x="4648" y="6408"/>
                </a:lnTo>
                <a:lnTo>
                  <a:pt x="4712" y="6418"/>
                </a:lnTo>
                <a:lnTo>
                  <a:pt x="4774" y="6428"/>
                </a:lnTo>
                <a:lnTo>
                  <a:pt x="4837" y="6438"/>
                </a:lnTo>
                <a:lnTo>
                  <a:pt x="4901" y="6448"/>
                </a:lnTo>
                <a:lnTo>
                  <a:pt x="4963" y="6457"/>
                </a:lnTo>
                <a:lnTo>
                  <a:pt x="5026" y="6466"/>
                </a:lnTo>
                <a:lnTo>
                  <a:pt x="5088" y="6474"/>
                </a:lnTo>
                <a:lnTo>
                  <a:pt x="5152" y="6484"/>
                </a:lnTo>
                <a:lnTo>
                  <a:pt x="5214" y="6492"/>
                </a:lnTo>
                <a:lnTo>
                  <a:pt x="5277" y="6500"/>
                </a:lnTo>
                <a:lnTo>
                  <a:pt x="5339" y="6508"/>
                </a:lnTo>
                <a:lnTo>
                  <a:pt x="5403" y="6516"/>
                </a:lnTo>
                <a:lnTo>
                  <a:pt x="5465" y="6524"/>
                </a:lnTo>
                <a:lnTo>
                  <a:pt x="5528" y="6532"/>
                </a:lnTo>
                <a:lnTo>
                  <a:pt x="5591" y="6539"/>
                </a:lnTo>
                <a:lnTo>
                  <a:pt x="5654" y="6547"/>
                </a:lnTo>
                <a:lnTo>
                  <a:pt x="5717" y="6554"/>
                </a:lnTo>
                <a:lnTo>
                  <a:pt x="5780" y="6561"/>
                </a:lnTo>
                <a:lnTo>
                  <a:pt x="5843" y="6568"/>
                </a:lnTo>
                <a:lnTo>
                  <a:pt x="5905" y="6575"/>
                </a:lnTo>
                <a:lnTo>
                  <a:pt x="5968" y="6582"/>
                </a:lnTo>
                <a:lnTo>
                  <a:pt x="6031" y="6587"/>
                </a:lnTo>
                <a:lnTo>
                  <a:pt x="6094" y="6594"/>
                </a:lnTo>
                <a:lnTo>
                  <a:pt x="6156" y="6600"/>
                </a:lnTo>
                <a:lnTo>
                  <a:pt x="6220" y="6607"/>
                </a:lnTo>
              </a:path>
            </a:pathLst>
          </a:custGeom>
          <a:noFill/>
          <a:ln w="19050" cap="flat" cmpd="sng">
            <a:solidFill>
              <a:srgbClr val="FF0000"/>
            </a:solidFill>
            <a:prstDash val="solid"/>
            <a:round/>
            <a:headEnd/>
            <a:tailEnd/>
          </a:ln>
        </p:spPr>
        <p:txBody>
          <a:bodyPr/>
          <a:lstStyle/>
          <a:p>
            <a:endParaRPr lang="it-IT"/>
          </a:p>
        </p:txBody>
      </p:sp>
      <p:sp>
        <p:nvSpPr>
          <p:cNvPr id="32" name="Line 32"/>
          <p:cNvSpPr>
            <a:spLocks noChangeShapeType="1"/>
          </p:cNvSpPr>
          <p:nvPr/>
        </p:nvSpPr>
        <p:spPr bwMode="auto">
          <a:xfrm>
            <a:off x="3843338" y="1346200"/>
            <a:ext cx="503237" cy="0"/>
          </a:xfrm>
          <a:prstGeom prst="line">
            <a:avLst/>
          </a:prstGeom>
          <a:noFill/>
          <a:ln w="3175">
            <a:solidFill>
              <a:schemeClr val="tx1"/>
            </a:solidFill>
            <a:prstDash val="dash"/>
            <a:round/>
            <a:headEnd/>
            <a:tailEnd/>
          </a:ln>
        </p:spPr>
        <p:txBody>
          <a:bodyPr/>
          <a:lstStyle/>
          <a:p>
            <a:endParaRPr lang="it-IT"/>
          </a:p>
        </p:txBody>
      </p:sp>
      <p:grpSp>
        <p:nvGrpSpPr>
          <p:cNvPr id="33" name="Group 33"/>
          <p:cNvGrpSpPr>
            <a:grpSpLocks/>
          </p:cNvGrpSpPr>
          <p:nvPr/>
        </p:nvGrpSpPr>
        <p:grpSpPr bwMode="auto">
          <a:xfrm>
            <a:off x="7307263" y="1008063"/>
            <a:ext cx="1377950" cy="1377950"/>
            <a:chOff x="582" y="1175"/>
            <a:chExt cx="868" cy="868"/>
          </a:xfrm>
        </p:grpSpPr>
        <p:grpSp>
          <p:nvGrpSpPr>
            <p:cNvPr id="34" name="Group 34"/>
            <p:cNvGrpSpPr>
              <a:grpSpLocks noChangeAspect="1"/>
            </p:cNvGrpSpPr>
            <p:nvPr/>
          </p:nvGrpSpPr>
          <p:grpSpPr bwMode="auto">
            <a:xfrm>
              <a:off x="582" y="1175"/>
              <a:ext cx="868" cy="868"/>
              <a:chOff x="860" y="1651"/>
              <a:chExt cx="603" cy="603"/>
            </a:xfrm>
          </p:grpSpPr>
          <p:sp>
            <p:nvSpPr>
              <p:cNvPr id="41" name="AutoShape 35"/>
              <p:cNvSpPr>
                <a:spLocks noChangeAspect="1" noChangeArrowheads="1"/>
              </p:cNvSpPr>
              <p:nvPr/>
            </p:nvSpPr>
            <p:spPr bwMode="auto">
              <a:xfrm>
                <a:off x="860" y="1651"/>
                <a:ext cx="603" cy="603"/>
              </a:xfrm>
              <a:custGeom>
                <a:avLst/>
                <a:gdLst>
                  <a:gd name="T0" fmla="*/ 302 w 21600"/>
                  <a:gd name="T1" fmla="*/ 0 h 21600"/>
                  <a:gd name="T2" fmla="*/ 88 w 21600"/>
                  <a:gd name="T3" fmla="*/ 88 h 21600"/>
                  <a:gd name="T4" fmla="*/ 0 w 21600"/>
                  <a:gd name="T5" fmla="*/ 302 h 21600"/>
                  <a:gd name="T6" fmla="*/ 88 w 21600"/>
                  <a:gd name="T7" fmla="*/ 515 h 21600"/>
                  <a:gd name="T8" fmla="*/ 302 w 21600"/>
                  <a:gd name="T9" fmla="*/ 603 h 21600"/>
                  <a:gd name="T10" fmla="*/ 515 w 21600"/>
                  <a:gd name="T11" fmla="*/ 515 h 21600"/>
                  <a:gd name="T12" fmla="*/ 603 w 21600"/>
                  <a:gd name="T13" fmla="*/ 302 h 21600"/>
                  <a:gd name="T14" fmla="*/ 515 w 21600"/>
                  <a:gd name="T15" fmla="*/ 88 h 21600"/>
                  <a:gd name="T16" fmla="*/ 0 60000 65536"/>
                  <a:gd name="T17" fmla="*/ 0 60000 65536"/>
                  <a:gd name="T18" fmla="*/ 0 60000 65536"/>
                  <a:gd name="T19" fmla="*/ 0 60000 65536"/>
                  <a:gd name="T20" fmla="*/ 0 60000 65536"/>
                  <a:gd name="T21" fmla="*/ 0 60000 65536"/>
                  <a:gd name="T22" fmla="*/ 0 60000 65536"/>
                  <a:gd name="T23" fmla="*/ 0 60000 65536"/>
                  <a:gd name="T24" fmla="*/ 3152 w 21600"/>
                  <a:gd name="T25" fmla="*/ 3152 h 21600"/>
                  <a:gd name="T26" fmla="*/ 18448 w 21600"/>
                  <a:gd name="T27" fmla="*/ 1844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952" y="10800"/>
                    </a:moveTo>
                    <a:cubicBezTo>
                      <a:pt x="7952" y="12373"/>
                      <a:pt x="9227" y="13648"/>
                      <a:pt x="10800" y="13648"/>
                    </a:cubicBezTo>
                    <a:cubicBezTo>
                      <a:pt x="12373" y="13648"/>
                      <a:pt x="13648" y="12373"/>
                      <a:pt x="13648" y="10800"/>
                    </a:cubicBezTo>
                    <a:cubicBezTo>
                      <a:pt x="13648" y="9227"/>
                      <a:pt x="12373" y="7952"/>
                      <a:pt x="10800" y="7952"/>
                    </a:cubicBezTo>
                    <a:cubicBezTo>
                      <a:pt x="9227" y="7952"/>
                      <a:pt x="7952" y="9227"/>
                      <a:pt x="7952"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42" name="Oval 36" descr="C:\Documents and Settings\Administrator\Desktop\Unipav\Costruzioni elettromeccaniche\Asincroni\immagini asincroni\coloregabbiaAl.jpg"/>
              <p:cNvSpPr>
                <a:spLocks noChangeAspect="1" noChangeArrowheads="1"/>
              </p:cNvSpPr>
              <p:nvPr/>
            </p:nvSpPr>
            <p:spPr bwMode="auto">
              <a:xfrm>
                <a:off x="1081" y="1872"/>
                <a:ext cx="163" cy="163"/>
              </a:xfrm>
              <a:prstGeom prst="ellipse">
                <a:avLst/>
              </a:prstGeom>
              <a:blipFill dpi="0" rotWithShape="0">
                <a:blip r:embed="rId2" cstate="print"/>
                <a:srcRect/>
                <a:tile tx="0" ty="0" sx="100000" sy="100000" flip="none" algn="tl"/>
              </a:blipFill>
              <a:ln w="9525">
                <a:solidFill>
                  <a:schemeClr val="tx1"/>
                </a:solidFill>
                <a:round/>
                <a:headEnd/>
                <a:tailEnd/>
              </a:ln>
            </p:spPr>
            <p:txBody>
              <a:bodyPr wrap="none" anchor="ctr"/>
              <a:lstStyle/>
              <a:p>
                <a:endParaRPr lang="it-IT"/>
              </a:p>
            </p:txBody>
          </p:sp>
        </p:grpSp>
        <p:grpSp>
          <p:nvGrpSpPr>
            <p:cNvPr id="35" name="Group 37"/>
            <p:cNvGrpSpPr>
              <a:grpSpLocks/>
            </p:cNvGrpSpPr>
            <p:nvPr/>
          </p:nvGrpSpPr>
          <p:grpSpPr bwMode="auto">
            <a:xfrm>
              <a:off x="888" y="1525"/>
              <a:ext cx="528" cy="246"/>
              <a:chOff x="888" y="1521"/>
              <a:chExt cx="528" cy="246"/>
            </a:xfrm>
          </p:grpSpPr>
          <p:sp>
            <p:nvSpPr>
              <p:cNvPr id="36" name="Text Box 38"/>
              <p:cNvSpPr txBox="1">
                <a:spLocks noChangeArrowheads="1"/>
              </p:cNvSpPr>
              <p:nvPr/>
            </p:nvSpPr>
            <p:spPr bwMode="auto">
              <a:xfrm>
                <a:off x="888" y="1521"/>
                <a:ext cx="210" cy="173"/>
              </a:xfrm>
              <a:prstGeom prst="rect">
                <a:avLst/>
              </a:prstGeom>
              <a:noFill/>
              <a:ln w="9525">
                <a:noFill/>
                <a:miter lim="800000"/>
                <a:headEnd/>
                <a:tailEnd/>
              </a:ln>
            </p:spPr>
            <p:txBody>
              <a:bodyPr>
                <a:spAutoFit/>
              </a:bodyPr>
              <a:lstStyle/>
              <a:p>
                <a:pPr algn="ctr">
                  <a:spcBef>
                    <a:spcPct val="50000"/>
                  </a:spcBef>
                </a:pPr>
                <a:r>
                  <a:rPr lang="it-IT" sz="1200" b="0" i="1">
                    <a:solidFill>
                      <a:srgbClr val="FF3300"/>
                    </a:solidFill>
                  </a:rPr>
                  <a:t>r</a:t>
                </a:r>
                <a:r>
                  <a:rPr lang="it-IT" sz="1200" b="0" baseline="-25000">
                    <a:solidFill>
                      <a:srgbClr val="FF3300"/>
                    </a:solidFill>
                  </a:rPr>
                  <a:t>1</a:t>
                </a:r>
              </a:p>
            </p:txBody>
          </p:sp>
          <p:grpSp>
            <p:nvGrpSpPr>
              <p:cNvPr id="37" name="Group 39"/>
              <p:cNvGrpSpPr>
                <a:grpSpLocks/>
              </p:cNvGrpSpPr>
              <p:nvPr/>
            </p:nvGrpSpPr>
            <p:grpSpPr bwMode="auto">
              <a:xfrm>
                <a:off x="1016" y="1555"/>
                <a:ext cx="400" cy="212"/>
                <a:chOff x="1016" y="1555"/>
                <a:chExt cx="400" cy="212"/>
              </a:xfrm>
            </p:grpSpPr>
            <p:sp>
              <p:nvSpPr>
                <p:cNvPr id="38" name="Line 40"/>
                <p:cNvSpPr>
                  <a:spLocks noChangeShapeType="1"/>
                </p:cNvSpPr>
                <p:nvPr/>
              </p:nvSpPr>
              <p:spPr bwMode="auto">
                <a:xfrm>
                  <a:off x="1016" y="1603"/>
                  <a:ext cx="64" cy="104"/>
                </a:xfrm>
                <a:prstGeom prst="line">
                  <a:avLst/>
                </a:prstGeom>
                <a:noFill/>
                <a:ln w="3175">
                  <a:solidFill>
                    <a:srgbClr val="FF3300"/>
                  </a:solidFill>
                  <a:round/>
                  <a:headEnd/>
                  <a:tailEnd type="triangle" w="sm" len="sm"/>
                </a:ln>
              </p:spPr>
              <p:txBody>
                <a:bodyPr/>
                <a:lstStyle/>
                <a:p>
                  <a:endParaRPr lang="it-IT"/>
                </a:p>
              </p:txBody>
            </p:sp>
            <p:sp>
              <p:nvSpPr>
                <p:cNvPr id="39" name="Line 41"/>
                <p:cNvSpPr>
                  <a:spLocks noChangeShapeType="1"/>
                </p:cNvSpPr>
                <p:nvPr/>
              </p:nvSpPr>
              <p:spPr bwMode="auto">
                <a:xfrm>
                  <a:off x="1016" y="1603"/>
                  <a:ext cx="400" cy="164"/>
                </a:xfrm>
                <a:prstGeom prst="line">
                  <a:avLst/>
                </a:prstGeom>
                <a:noFill/>
                <a:ln w="3175">
                  <a:solidFill>
                    <a:srgbClr val="FF3300"/>
                  </a:solidFill>
                  <a:round/>
                  <a:headEnd/>
                  <a:tailEnd type="triangle" w="sm" len="sm"/>
                </a:ln>
              </p:spPr>
              <p:txBody>
                <a:bodyPr/>
                <a:lstStyle/>
                <a:p>
                  <a:endParaRPr lang="it-IT"/>
                </a:p>
              </p:txBody>
            </p:sp>
            <p:sp>
              <p:nvSpPr>
                <p:cNvPr id="40" name="Text Box 42"/>
                <p:cNvSpPr txBox="1">
                  <a:spLocks noChangeArrowheads="1"/>
                </p:cNvSpPr>
                <p:nvPr/>
              </p:nvSpPr>
              <p:spPr bwMode="auto">
                <a:xfrm>
                  <a:off x="1188" y="1555"/>
                  <a:ext cx="210" cy="173"/>
                </a:xfrm>
                <a:prstGeom prst="rect">
                  <a:avLst/>
                </a:prstGeom>
                <a:noFill/>
                <a:ln w="9525">
                  <a:noFill/>
                  <a:miter lim="800000"/>
                  <a:headEnd/>
                  <a:tailEnd/>
                </a:ln>
              </p:spPr>
              <p:txBody>
                <a:bodyPr>
                  <a:spAutoFit/>
                </a:bodyPr>
                <a:lstStyle/>
                <a:p>
                  <a:pPr algn="ctr">
                    <a:spcBef>
                      <a:spcPct val="50000"/>
                    </a:spcBef>
                  </a:pPr>
                  <a:r>
                    <a:rPr lang="it-IT" sz="1200" b="0" i="1">
                      <a:solidFill>
                        <a:srgbClr val="FF3300"/>
                      </a:solidFill>
                    </a:rPr>
                    <a:t>r</a:t>
                  </a:r>
                  <a:r>
                    <a:rPr lang="it-IT" sz="1200" b="0" baseline="-25000">
                      <a:solidFill>
                        <a:srgbClr val="FF3300"/>
                      </a:solidFill>
                    </a:rPr>
                    <a:t>2</a:t>
                  </a:r>
                </a:p>
              </p:txBody>
            </p:sp>
          </p:grpSp>
        </p:grpSp>
      </p:grpSp>
      <p:sp>
        <p:nvSpPr>
          <p:cNvPr id="46" name="AutoShape 46"/>
          <p:cNvSpPr>
            <a:spLocks noChangeArrowheads="1"/>
          </p:cNvSpPr>
          <p:nvPr/>
        </p:nvSpPr>
        <p:spPr bwMode="auto">
          <a:xfrm>
            <a:off x="4367213" y="3563938"/>
            <a:ext cx="258762" cy="233362"/>
          </a:xfrm>
          <a:prstGeom prst="flowChartConnector">
            <a:avLst/>
          </a:prstGeom>
          <a:noFill/>
          <a:ln w="9525">
            <a:noFill/>
            <a:round/>
            <a:headEnd/>
            <a:tailEnd/>
          </a:ln>
        </p:spPr>
        <p:txBody>
          <a:bodyPr wrap="none" anchor="ctr"/>
          <a:lstStyle/>
          <a:p>
            <a:endParaRPr lang="it-IT"/>
          </a:p>
        </p:txBody>
      </p:sp>
      <p:sp>
        <p:nvSpPr>
          <p:cNvPr id="48" name="Text Box 48"/>
          <p:cNvSpPr txBox="1">
            <a:spLocks noChangeArrowheads="1"/>
          </p:cNvSpPr>
          <p:nvPr/>
        </p:nvSpPr>
        <p:spPr bwMode="auto">
          <a:xfrm>
            <a:off x="8348663" y="5592763"/>
            <a:ext cx="450850" cy="274637"/>
          </a:xfrm>
          <a:prstGeom prst="rect">
            <a:avLst/>
          </a:prstGeom>
          <a:noFill/>
          <a:ln w="9525">
            <a:noFill/>
            <a:miter lim="800000"/>
            <a:headEnd/>
            <a:tailEnd/>
          </a:ln>
        </p:spPr>
        <p:txBody>
          <a:bodyPr>
            <a:spAutoFit/>
          </a:bodyPr>
          <a:lstStyle/>
          <a:p>
            <a:pPr algn="ctr">
              <a:spcBef>
                <a:spcPct val="50000"/>
              </a:spcBef>
            </a:pPr>
            <a:r>
              <a:rPr lang="it-IT" sz="1200" b="0" i="1"/>
              <a:t>r</a:t>
            </a:r>
          </a:p>
        </p:txBody>
      </p:sp>
      <p:sp>
        <p:nvSpPr>
          <p:cNvPr id="49" name="Text Box 49"/>
          <p:cNvSpPr txBox="1">
            <a:spLocks noChangeArrowheads="1"/>
          </p:cNvSpPr>
          <p:nvPr/>
        </p:nvSpPr>
        <p:spPr bwMode="auto">
          <a:xfrm>
            <a:off x="8113713" y="5721350"/>
            <a:ext cx="381000" cy="274638"/>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2</a:t>
            </a:r>
          </a:p>
        </p:txBody>
      </p:sp>
      <p:sp>
        <p:nvSpPr>
          <p:cNvPr id="50" name="Text Box 50"/>
          <p:cNvSpPr txBox="1">
            <a:spLocks noChangeArrowheads="1"/>
          </p:cNvSpPr>
          <p:nvPr/>
        </p:nvSpPr>
        <p:spPr bwMode="auto">
          <a:xfrm>
            <a:off x="4119563" y="5727700"/>
            <a:ext cx="381000" cy="274638"/>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1</a:t>
            </a:r>
          </a:p>
        </p:txBody>
      </p:sp>
      <p:sp>
        <p:nvSpPr>
          <p:cNvPr id="51" name="Text Box 51"/>
          <p:cNvSpPr txBox="1">
            <a:spLocks noChangeArrowheads="1"/>
          </p:cNvSpPr>
          <p:nvPr/>
        </p:nvSpPr>
        <p:spPr bwMode="auto">
          <a:xfrm>
            <a:off x="3578225" y="1001713"/>
            <a:ext cx="381000" cy="274637"/>
          </a:xfrm>
          <a:prstGeom prst="rect">
            <a:avLst/>
          </a:prstGeom>
          <a:noFill/>
          <a:ln w="9525">
            <a:noFill/>
            <a:miter lim="800000"/>
            <a:headEnd/>
            <a:tailEnd/>
          </a:ln>
        </p:spPr>
        <p:txBody>
          <a:bodyPr>
            <a:spAutoFit/>
          </a:bodyPr>
          <a:lstStyle/>
          <a:p>
            <a:pPr algn="ctr">
              <a:spcBef>
                <a:spcPct val="50000"/>
              </a:spcBef>
            </a:pPr>
            <a:r>
              <a:rPr lang="it-IT" sz="1200" b="0" i="1"/>
              <a:t>E</a:t>
            </a:r>
            <a:endParaRPr lang="it-IT" sz="1200" b="0" baseline="-25000"/>
          </a:p>
        </p:txBody>
      </p:sp>
      <p:grpSp>
        <p:nvGrpSpPr>
          <p:cNvPr id="52" name="Group 52"/>
          <p:cNvGrpSpPr>
            <a:grpSpLocks/>
          </p:cNvGrpSpPr>
          <p:nvPr/>
        </p:nvGrpSpPr>
        <p:grpSpPr bwMode="auto">
          <a:xfrm>
            <a:off x="490538" y="3770313"/>
            <a:ext cx="6783387" cy="2078037"/>
            <a:chOff x="309" y="2375"/>
            <a:chExt cx="4273" cy="1309"/>
          </a:xfrm>
        </p:grpSpPr>
        <p:grpSp>
          <p:nvGrpSpPr>
            <p:cNvPr id="53" name="Group 53"/>
            <p:cNvGrpSpPr>
              <a:grpSpLocks/>
            </p:cNvGrpSpPr>
            <p:nvPr/>
          </p:nvGrpSpPr>
          <p:grpSpPr bwMode="auto">
            <a:xfrm>
              <a:off x="309" y="2375"/>
              <a:ext cx="1411" cy="1309"/>
              <a:chOff x="310" y="2618"/>
              <a:chExt cx="1411" cy="1309"/>
            </a:xfrm>
          </p:grpSpPr>
          <p:sp>
            <p:nvSpPr>
              <p:cNvPr id="56" name="Text Box 54"/>
              <p:cNvSpPr txBox="1">
                <a:spLocks noChangeArrowheads="1"/>
              </p:cNvSpPr>
              <p:nvPr/>
            </p:nvSpPr>
            <p:spPr bwMode="auto">
              <a:xfrm>
                <a:off x="421" y="2655"/>
                <a:ext cx="1190" cy="1239"/>
              </a:xfrm>
              <a:prstGeom prst="rect">
                <a:avLst/>
              </a:prstGeom>
              <a:noFill/>
              <a:ln w="9525">
                <a:noFill/>
                <a:miter lim="800000"/>
                <a:headEnd/>
                <a:tailEnd/>
              </a:ln>
            </p:spPr>
            <p:txBody>
              <a:bodyPr>
                <a:spAutoFit/>
              </a:bodyPr>
              <a:lstStyle/>
              <a:p>
                <a:pPr>
                  <a:spcBef>
                    <a:spcPct val="50000"/>
                  </a:spcBef>
                  <a:buClr>
                    <a:schemeClr val="accent2"/>
                  </a:buClr>
                  <a:buSzPct val="110000"/>
                  <a:buFontTx/>
                  <a:buChar char="•"/>
                </a:pPr>
                <a:r>
                  <a:rPr lang="it-IT" sz="1200" b="0"/>
                  <a:t>   il materiale è sollecitato in maniera più uniforme;</a:t>
                </a:r>
              </a:p>
              <a:p>
                <a:pPr>
                  <a:spcBef>
                    <a:spcPct val="50000"/>
                  </a:spcBef>
                  <a:buClr>
                    <a:schemeClr val="accent2"/>
                  </a:buClr>
                  <a:buSzPct val="110000"/>
                  <a:buFontTx/>
                  <a:buChar char="•"/>
                </a:pPr>
                <a:r>
                  <a:rPr lang="it-IT" sz="1200" b="0"/>
                  <a:t>  la sollecitazione massima è minore</a:t>
                </a:r>
              </a:p>
              <a:p>
                <a:pPr algn="just">
                  <a:spcBef>
                    <a:spcPct val="50000"/>
                  </a:spcBef>
                  <a:buClr>
                    <a:schemeClr val="accent2"/>
                  </a:buClr>
                  <a:buSzPct val="110000"/>
                  <a:buFontTx/>
                  <a:buChar char="•"/>
                </a:pPr>
                <a:r>
                  <a:rPr lang="it-IT" sz="1200" b="0"/>
                  <a:t>   a parità di dimensioni è possibile applicare una tensione maggiore</a:t>
                </a:r>
              </a:p>
              <a:p>
                <a:pPr algn="ctr">
                  <a:spcBef>
                    <a:spcPct val="50000"/>
                  </a:spcBef>
                  <a:buClr>
                    <a:schemeClr val="accent2"/>
                  </a:buClr>
                  <a:buSzPct val="110000"/>
                </a:pPr>
                <a:r>
                  <a:rPr lang="it-IT" sz="1800" b="0"/>
                  <a:t>V &gt; V</a:t>
                </a:r>
                <a:endParaRPr lang="it-IT" sz="1800" b="0">
                  <a:solidFill>
                    <a:srgbClr val="FF3300"/>
                  </a:solidFill>
                </a:endParaRPr>
              </a:p>
            </p:txBody>
          </p:sp>
          <p:sp>
            <p:nvSpPr>
              <p:cNvPr id="57" name="AutoShape 55"/>
              <p:cNvSpPr>
                <a:spLocks noChangeArrowheads="1"/>
              </p:cNvSpPr>
              <p:nvPr/>
            </p:nvSpPr>
            <p:spPr bwMode="auto">
              <a:xfrm>
                <a:off x="310" y="2618"/>
                <a:ext cx="1411" cy="1309"/>
              </a:xfrm>
              <a:prstGeom prst="flowChartAlternateProcess">
                <a:avLst/>
              </a:prstGeom>
              <a:noFill/>
              <a:ln w="9525">
                <a:solidFill>
                  <a:schemeClr val="accent2"/>
                </a:solidFill>
                <a:prstDash val="dash"/>
                <a:miter lim="800000"/>
                <a:headEnd/>
                <a:tailEnd/>
              </a:ln>
            </p:spPr>
            <p:txBody>
              <a:bodyPr wrap="none" anchor="ctr"/>
              <a:lstStyle/>
              <a:p>
                <a:endParaRPr lang="it-IT"/>
              </a:p>
            </p:txBody>
          </p:sp>
        </p:grpSp>
        <p:sp>
          <p:nvSpPr>
            <p:cNvPr id="54" name="Oval 56"/>
            <p:cNvSpPr>
              <a:spLocks noChangeArrowheads="1"/>
            </p:cNvSpPr>
            <p:nvPr/>
          </p:nvSpPr>
          <p:spPr bwMode="auto">
            <a:xfrm>
              <a:off x="4424" y="2947"/>
              <a:ext cx="158" cy="171"/>
            </a:xfrm>
            <a:prstGeom prst="ellipse">
              <a:avLst/>
            </a:prstGeom>
            <a:noFill/>
            <a:ln w="9525">
              <a:noFill/>
              <a:round/>
              <a:headEnd/>
              <a:tailEnd/>
            </a:ln>
          </p:spPr>
          <p:txBody>
            <a:bodyPr wrap="none" anchor="ctr"/>
            <a:lstStyle/>
            <a:p>
              <a:endParaRPr lang="it-IT"/>
            </a:p>
          </p:txBody>
        </p:sp>
        <p:cxnSp>
          <p:nvCxnSpPr>
            <p:cNvPr id="55" name="AutoShape 57"/>
            <p:cNvCxnSpPr>
              <a:cxnSpLocks noChangeShapeType="1"/>
              <a:stCxn id="57" idx="3"/>
              <a:endCxn id="54" idx="2"/>
            </p:cNvCxnSpPr>
            <p:nvPr/>
          </p:nvCxnSpPr>
          <p:spPr bwMode="auto">
            <a:xfrm>
              <a:off x="1720" y="3030"/>
              <a:ext cx="2704" cy="3"/>
            </a:xfrm>
            <a:prstGeom prst="straightConnector1">
              <a:avLst/>
            </a:prstGeom>
            <a:noFill/>
            <a:ln w="9525">
              <a:solidFill>
                <a:schemeClr val="accent2"/>
              </a:solidFill>
              <a:round/>
              <a:headEnd/>
              <a:tailEnd type="oval" w="sm" len="sm"/>
            </a:ln>
          </p:spPr>
        </p:cxnSp>
      </p:grpSp>
      <p:sp>
        <p:nvSpPr>
          <p:cNvPr id="58" name="Text Box 58"/>
          <p:cNvSpPr txBox="1">
            <a:spLocks noChangeArrowheads="1"/>
          </p:cNvSpPr>
          <p:nvPr/>
        </p:nvSpPr>
        <p:spPr bwMode="auto">
          <a:xfrm>
            <a:off x="5057775" y="1760538"/>
            <a:ext cx="1954213" cy="365125"/>
          </a:xfrm>
          <a:prstGeom prst="rect">
            <a:avLst/>
          </a:prstGeom>
          <a:noFill/>
          <a:ln w="9525">
            <a:noFill/>
            <a:miter lim="800000"/>
            <a:headEnd/>
            <a:tailEnd/>
          </a:ln>
        </p:spPr>
        <p:txBody>
          <a:bodyPr lIns="0" tIns="0" rIns="0" bIns="0">
            <a:spAutoFit/>
          </a:bodyPr>
          <a:lstStyle/>
          <a:p>
            <a:pPr algn="r">
              <a:spcBef>
                <a:spcPct val="50000"/>
              </a:spcBef>
              <a:buClr>
                <a:srgbClr val="FF3300"/>
              </a:buClr>
              <a:buSzPct val="110000"/>
              <a:buFontTx/>
              <a:buChar char="•"/>
            </a:pPr>
            <a:r>
              <a:rPr lang="it-IT" sz="1200" b="0"/>
              <a:t>   il materiale è sollecitato solo in prossimità del conduttore</a:t>
            </a:r>
          </a:p>
        </p:txBody>
      </p:sp>
      <p:sp>
        <p:nvSpPr>
          <p:cNvPr id="59" name="Line 59"/>
          <p:cNvSpPr>
            <a:spLocks noChangeShapeType="1"/>
          </p:cNvSpPr>
          <p:nvPr/>
        </p:nvSpPr>
        <p:spPr bwMode="auto">
          <a:xfrm flipH="1">
            <a:off x="4440238" y="1697038"/>
            <a:ext cx="433387" cy="438150"/>
          </a:xfrm>
          <a:prstGeom prst="line">
            <a:avLst/>
          </a:prstGeom>
          <a:noFill/>
          <a:ln w="9525">
            <a:solidFill>
              <a:srgbClr val="FF3300"/>
            </a:solidFill>
            <a:round/>
            <a:headEnd/>
            <a:tailEnd type="triangle" w="med" len="med"/>
          </a:ln>
        </p:spPr>
        <p:txBody>
          <a:bodyPr/>
          <a:lstStyle/>
          <a:p>
            <a:endParaRPr lang="it-IT"/>
          </a:p>
        </p:txBody>
      </p:sp>
      <p:sp>
        <p:nvSpPr>
          <p:cNvPr id="60" name="Text Box 61"/>
          <p:cNvSpPr txBox="1">
            <a:spLocks noChangeArrowheads="1"/>
          </p:cNvSpPr>
          <p:nvPr/>
        </p:nvSpPr>
        <p:spPr bwMode="auto">
          <a:xfrm>
            <a:off x="5327650" y="1120775"/>
            <a:ext cx="1416050" cy="457200"/>
          </a:xfrm>
          <a:prstGeom prst="rect">
            <a:avLst/>
          </a:prstGeom>
          <a:noFill/>
          <a:ln w="9525">
            <a:noFill/>
            <a:miter lim="800000"/>
            <a:headEnd/>
            <a:tailEnd/>
          </a:ln>
        </p:spPr>
        <p:txBody>
          <a:bodyPr>
            <a:spAutoFit/>
          </a:bodyPr>
          <a:lstStyle/>
          <a:p>
            <a:pPr algn="ctr">
              <a:spcBef>
                <a:spcPct val="50000"/>
              </a:spcBef>
            </a:pPr>
            <a:r>
              <a:rPr lang="it-IT" sz="1200" b="0">
                <a:solidFill>
                  <a:srgbClr val="FF3300"/>
                </a:solidFill>
              </a:rPr>
              <a:t>un solo strato di isolamento</a:t>
            </a:r>
          </a:p>
        </p:txBody>
      </p:sp>
      <p:sp>
        <p:nvSpPr>
          <p:cNvPr id="61" name="AutoShape 62"/>
          <p:cNvSpPr>
            <a:spLocks noChangeArrowheads="1"/>
          </p:cNvSpPr>
          <p:nvPr/>
        </p:nvSpPr>
        <p:spPr bwMode="auto">
          <a:xfrm>
            <a:off x="4867275" y="923925"/>
            <a:ext cx="4076700" cy="1590675"/>
          </a:xfrm>
          <a:prstGeom prst="flowChartAlternateProcess">
            <a:avLst/>
          </a:prstGeom>
          <a:noFill/>
          <a:ln w="9525">
            <a:solidFill>
              <a:srgbClr val="FF3300"/>
            </a:solidFill>
            <a:prstDash val="dash"/>
            <a:miter lim="800000"/>
            <a:headEnd/>
            <a:tailEnd/>
          </a:ln>
        </p:spPr>
        <p:txBody>
          <a:bodyPr wrap="none" anchor="ctr"/>
          <a:lstStyle/>
          <a:p>
            <a:endParaRPr lang="it-IT"/>
          </a:p>
        </p:txBody>
      </p:sp>
      <p:grpSp>
        <p:nvGrpSpPr>
          <p:cNvPr id="62" name="Group 63"/>
          <p:cNvGrpSpPr>
            <a:grpSpLocks/>
          </p:cNvGrpSpPr>
          <p:nvPr/>
        </p:nvGrpSpPr>
        <p:grpSpPr bwMode="auto">
          <a:xfrm>
            <a:off x="498475" y="971550"/>
            <a:ext cx="2228850" cy="1843088"/>
            <a:chOff x="314" y="612"/>
            <a:chExt cx="1404" cy="1161"/>
          </a:xfrm>
        </p:grpSpPr>
        <p:grpSp>
          <p:nvGrpSpPr>
            <p:cNvPr id="63" name="Group 64"/>
            <p:cNvGrpSpPr>
              <a:grpSpLocks/>
            </p:cNvGrpSpPr>
            <p:nvPr/>
          </p:nvGrpSpPr>
          <p:grpSpPr bwMode="auto">
            <a:xfrm>
              <a:off x="582" y="905"/>
              <a:ext cx="868" cy="868"/>
              <a:chOff x="582" y="2550"/>
              <a:chExt cx="868" cy="868"/>
            </a:xfrm>
          </p:grpSpPr>
          <p:grpSp>
            <p:nvGrpSpPr>
              <p:cNvPr id="65" name="Group 65"/>
              <p:cNvGrpSpPr>
                <a:grpSpLocks noChangeAspect="1"/>
              </p:cNvGrpSpPr>
              <p:nvPr/>
            </p:nvGrpSpPr>
            <p:grpSpPr bwMode="auto">
              <a:xfrm>
                <a:off x="582" y="2550"/>
                <a:ext cx="868" cy="868"/>
                <a:chOff x="590" y="1388"/>
                <a:chExt cx="1007" cy="1007"/>
              </a:xfrm>
            </p:grpSpPr>
            <p:sp>
              <p:nvSpPr>
                <p:cNvPr id="72" name="AutoShape 66"/>
                <p:cNvSpPr>
                  <a:spLocks noChangeAspect="1" noChangeArrowheads="1"/>
                </p:cNvSpPr>
                <p:nvPr/>
              </p:nvSpPr>
              <p:spPr bwMode="auto">
                <a:xfrm>
                  <a:off x="664" y="1462"/>
                  <a:ext cx="864" cy="864"/>
                </a:xfrm>
                <a:custGeom>
                  <a:avLst/>
                  <a:gdLst>
                    <a:gd name="T0" fmla="*/ 432 w 21600"/>
                    <a:gd name="T1" fmla="*/ 0 h 21600"/>
                    <a:gd name="T2" fmla="*/ 127 w 21600"/>
                    <a:gd name="T3" fmla="*/ 127 h 21600"/>
                    <a:gd name="T4" fmla="*/ 0 w 21600"/>
                    <a:gd name="T5" fmla="*/ 432 h 21600"/>
                    <a:gd name="T6" fmla="*/ 127 w 21600"/>
                    <a:gd name="T7" fmla="*/ 737 h 21600"/>
                    <a:gd name="T8" fmla="*/ 432 w 21600"/>
                    <a:gd name="T9" fmla="*/ 864 h 21600"/>
                    <a:gd name="T10" fmla="*/ 737 w 21600"/>
                    <a:gd name="T11" fmla="*/ 737 h 21600"/>
                    <a:gd name="T12" fmla="*/ 864 w 21600"/>
                    <a:gd name="T13" fmla="*/ 432 h 21600"/>
                    <a:gd name="T14" fmla="*/ 737 w 21600"/>
                    <a:gd name="T15" fmla="*/ 127 h 21600"/>
                    <a:gd name="T16" fmla="*/ 0 60000 65536"/>
                    <a:gd name="T17" fmla="*/ 0 60000 65536"/>
                    <a:gd name="T18" fmla="*/ 0 60000 65536"/>
                    <a:gd name="T19" fmla="*/ 0 60000 65536"/>
                    <a:gd name="T20" fmla="*/ 0 60000 65536"/>
                    <a:gd name="T21" fmla="*/ 0 60000 65536"/>
                    <a:gd name="T22" fmla="*/ 0 60000 65536"/>
                    <a:gd name="T23" fmla="*/ 0 60000 65536"/>
                    <a:gd name="T24" fmla="*/ 3175 w 21600"/>
                    <a:gd name="T25" fmla="*/ 3175 h 21600"/>
                    <a:gd name="T26" fmla="*/ 18425 w 21600"/>
                    <a:gd name="T27" fmla="*/ 1842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50" y="10800"/>
                      </a:moveTo>
                      <a:cubicBezTo>
                        <a:pt x="1950" y="15688"/>
                        <a:pt x="5912" y="19650"/>
                        <a:pt x="10800" y="19650"/>
                      </a:cubicBezTo>
                      <a:cubicBezTo>
                        <a:pt x="15688" y="19650"/>
                        <a:pt x="19650" y="15688"/>
                        <a:pt x="19650" y="10800"/>
                      </a:cubicBezTo>
                      <a:cubicBezTo>
                        <a:pt x="19650" y="5912"/>
                        <a:pt x="15688" y="1950"/>
                        <a:pt x="10800" y="1950"/>
                      </a:cubicBezTo>
                      <a:cubicBezTo>
                        <a:pt x="5912" y="1950"/>
                        <a:pt x="1950" y="5912"/>
                        <a:pt x="1950"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73" name="AutoShape 67"/>
                <p:cNvSpPr>
                  <a:spLocks noChangeAspect="1" noChangeArrowheads="1"/>
                </p:cNvSpPr>
                <p:nvPr/>
              </p:nvSpPr>
              <p:spPr bwMode="auto">
                <a:xfrm>
                  <a:off x="737" y="1535"/>
                  <a:ext cx="711" cy="711"/>
                </a:xfrm>
                <a:custGeom>
                  <a:avLst/>
                  <a:gdLst>
                    <a:gd name="T0" fmla="*/ 356 w 21600"/>
                    <a:gd name="T1" fmla="*/ 0 h 21600"/>
                    <a:gd name="T2" fmla="*/ 104 w 21600"/>
                    <a:gd name="T3" fmla="*/ 104 h 21600"/>
                    <a:gd name="T4" fmla="*/ 0 w 21600"/>
                    <a:gd name="T5" fmla="*/ 356 h 21600"/>
                    <a:gd name="T6" fmla="*/ 104 w 21600"/>
                    <a:gd name="T7" fmla="*/ 607 h 21600"/>
                    <a:gd name="T8" fmla="*/ 356 w 21600"/>
                    <a:gd name="T9" fmla="*/ 711 h 21600"/>
                    <a:gd name="T10" fmla="*/ 607 w 21600"/>
                    <a:gd name="T11" fmla="*/ 607 h 21600"/>
                    <a:gd name="T12" fmla="*/ 711 w 21600"/>
                    <a:gd name="T13" fmla="*/ 356 h 21600"/>
                    <a:gd name="T14" fmla="*/ 607 w 21600"/>
                    <a:gd name="T15" fmla="*/ 104 h 21600"/>
                    <a:gd name="T16" fmla="*/ 0 60000 65536"/>
                    <a:gd name="T17" fmla="*/ 0 60000 65536"/>
                    <a:gd name="T18" fmla="*/ 0 60000 65536"/>
                    <a:gd name="T19" fmla="*/ 0 60000 65536"/>
                    <a:gd name="T20" fmla="*/ 0 60000 65536"/>
                    <a:gd name="T21" fmla="*/ 0 60000 65536"/>
                    <a:gd name="T22" fmla="*/ 0 60000 65536"/>
                    <a:gd name="T23" fmla="*/ 0 60000 65536"/>
                    <a:gd name="T24" fmla="*/ 3159 w 21600"/>
                    <a:gd name="T25" fmla="*/ 3159 h 21600"/>
                    <a:gd name="T26" fmla="*/ 18441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84" y="10800"/>
                      </a:moveTo>
                      <a:cubicBezTo>
                        <a:pt x="2284" y="15503"/>
                        <a:pt x="6097" y="19316"/>
                        <a:pt x="10800" y="19316"/>
                      </a:cubicBezTo>
                      <a:cubicBezTo>
                        <a:pt x="15503" y="19316"/>
                        <a:pt x="19316" y="15503"/>
                        <a:pt x="19316" y="10800"/>
                      </a:cubicBezTo>
                      <a:cubicBezTo>
                        <a:pt x="19316" y="6097"/>
                        <a:pt x="15503" y="2284"/>
                        <a:pt x="10800" y="2284"/>
                      </a:cubicBezTo>
                      <a:cubicBezTo>
                        <a:pt x="6097" y="2284"/>
                        <a:pt x="2284" y="6097"/>
                        <a:pt x="2284"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74" name="AutoShape 68"/>
                <p:cNvSpPr>
                  <a:spLocks noChangeAspect="1" noChangeArrowheads="1"/>
                </p:cNvSpPr>
                <p:nvPr/>
              </p:nvSpPr>
              <p:spPr bwMode="auto">
                <a:xfrm>
                  <a:off x="815" y="1613"/>
                  <a:ext cx="558" cy="558"/>
                </a:xfrm>
                <a:custGeom>
                  <a:avLst/>
                  <a:gdLst>
                    <a:gd name="T0" fmla="*/ 279 w 21600"/>
                    <a:gd name="T1" fmla="*/ 0 h 21600"/>
                    <a:gd name="T2" fmla="*/ 82 w 21600"/>
                    <a:gd name="T3" fmla="*/ 82 h 21600"/>
                    <a:gd name="T4" fmla="*/ 0 w 21600"/>
                    <a:gd name="T5" fmla="*/ 279 h 21600"/>
                    <a:gd name="T6" fmla="*/ 82 w 21600"/>
                    <a:gd name="T7" fmla="*/ 476 h 21600"/>
                    <a:gd name="T8" fmla="*/ 279 w 21600"/>
                    <a:gd name="T9" fmla="*/ 558 h 21600"/>
                    <a:gd name="T10" fmla="*/ 476 w 21600"/>
                    <a:gd name="T11" fmla="*/ 476 h 21600"/>
                    <a:gd name="T12" fmla="*/ 558 w 21600"/>
                    <a:gd name="T13" fmla="*/ 279 h 21600"/>
                    <a:gd name="T14" fmla="*/ 476 w 21600"/>
                    <a:gd name="T15" fmla="*/ 82 h 21600"/>
                    <a:gd name="T16" fmla="*/ 0 60000 65536"/>
                    <a:gd name="T17" fmla="*/ 0 60000 65536"/>
                    <a:gd name="T18" fmla="*/ 0 60000 65536"/>
                    <a:gd name="T19" fmla="*/ 0 60000 65536"/>
                    <a:gd name="T20" fmla="*/ 0 60000 65536"/>
                    <a:gd name="T21" fmla="*/ 0 60000 65536"/>
                    <a:gd name="T22" fmla="*/ 0 60000 65536"/>
                    <a:gd name="T23" fmla="*/ 0 60000 65536"/>
                    <a:gd name="T24" fmla="*/ 3174 w 21600"/>
                    <a:gd name="T25" fmla="*/ 3174 h 21600"/>
                    <a:gd name="T26" fmla="*/ 18426 w 21600"/>
                    <a:gd name="T27" fmla="*/ 1842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71" y="10800"/>
                      </a:moveTo>
                      <a:cubicBezTo>
                        <a:pt x="2871" y="15179"/>
                        <a:pt x="6421" y="18729"/>
                        <a:pt x="10800" y="18729"/>
                      </a:cubicBezTo>
                      <a:cubicBezTo>
                        <a:pt x="15179" y="18729"/>
                        <a:pt x="18729" y="15179"/>
                        <a:pt x="18729" y="10800"/>
                      </a:cubicBezTo>
                      <a:cubicBezTo>
                        <a:pt x="18729" y="6421"/>
                        <a:pt x="15179" y="2871"/>
                        <a:pt x="10800" y="2871"/>
                      </a:cubicBezTo>
                      <a:cubicBezTo>
                        <a:pt x="6421" y="2871"/>
                        <a:pt x="2871" y="6421"/>
                        <a:pt x="2871"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75" name="AutoShape 69"/>
                <p:cNvSpPr>
                  <a:spLocks noChangeAspect="1" noChangeArrowheads="1"/>
                </p:cNvSpPr>
                <p:nvPr/>
              </p:nvSpPr>
              <p:spPr bwMode="auto">
                <a:xfrm>
                  <a:off x="893" y="1691"/>
                  <a:ext cx="402" cy="402"/>
                </a:xfrm>
                <a:custGeom>
                  <a:avLst/>
                  <a:gdLst>
                    <a:gd name="T0" fmla="*/ 201 w 21600"/>
                    <a:gd name="T1" fmla="*/ 0 h 21600"/>
                    <a:gd name="T2" fmla="*/ 59 w 21600"/>
                    <a:gd name="T3" fmla="*/ 59 h 21600"/>
                    <a:gd name="T4" fmla="*/ 0 w 21600"/>
                    <a:gd name="T5" fmla="*/ 201 h 21600"/>
                    <a:gd name="T6" fmla="*/ 59 w 21600"/>
                    <a:gd name="T7" fmla="*/ 343 h 21600"/>
                    <a:gd name="T8" fmla="*/ 201 w 21600"/>
                    <a:gd name="T9" fmla="*/ 402 h 21600"/>
                    <a:gd name="T10" fmla="*/ 343 w 21600"/>
                    <a:gd name="T11" fmla="*/ 343 h 21600"/>
                    <a:gd name="T12" fmla="*/ 402 w 21600"/>
                    <a:gd name="T13" fmla="*/ 201 h 21600"/>
                    <a:gd name="T14" fmla="*/ 343 w 21600"/>
                    <a:gd name="T15" fmla="*/ 59 h 21600"/>
                    <a:gd name="T16" fmla="*/ 0 60000 65536"/>
                    <a:gd name="T17" fmla="*/ 0 60000 65536"/>
                    <a:gd name="T18" fmla="*/ 0 60000 65536"/>
                    <a:gd name="T19" fmla="*/ 0 60000 65536"/>
                    <a:gd name="T20" fmla="*/ 0 60000 65536"/>
                    <a:gd name="T21" fmla="*/ 0 60000 65536"/>
                    <a:gd name="T22" fmla="*/ 0 60000 65536"/>
                    <a:gd name="T23" fmla="*/ 0 60000 65536"/>
                    <a:gd name="T24" fmla="*/ 3170 w 21600"/>
                    <a:gd name="T25" fmla="*/ 3170 h 21600"/>
                    <a:gd name="T26" fmla="*/ 18430 w 21600"/>
                    <a:gd name="T27" fmla="*/ 1843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67" y="10800"/>
                      </a:moveTo>
                      <a:cubicBezTo>
                        <a:pt x="3967" y="14574"/>
                        <a:pt x="7026" y="17633"/>
                        <a:pt x="10800" y="17633"/>
                      </a:cubicBezTo>
                      <a:cubicBezTo>
                        <a:pt x="14574" y="17633"/>
                        <a:pt x="17633" y="14574"/>
                        <a:pt x="17633" y="10800"/>
                      </a:cubicBezTo>
                      <a:cubicBezTo>
                        <a:pt x="17633" y="7026"/>
                        <a:pt x="14574" y="3967"/>
                        <a:pt x="10800" y="3967"/>
                      </a:cubicBezTo>
                      <a:cubicBezTo>
                        <a:pt x="7026" y="3967"/>
                        <a:pt x="3967" y="7026"/>
                        <a:pt x="3967"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76" name="AutoShape 70"/>
                <p:cNvSpPr>
                  <a:spLocks noChangeAspect="1" noChangeArrowheads="1"/>
                </p:cNvSpPr>
                <p:nvPr/>
              </p:nvSpPr>
              <p:spPr bwMode="auto">
                <a:xfrm>
                  <a:off x="590" y="1388"/>
                  <a:ext cx="1007" cy="1007"/>
                </a:xfrm>
                <a:custGeom>
                  <a:avLst/>
                  <a:gdLst>
                    <a:gd name="T0" fmla="*/ 504 w 21600"/>
                    <a:gd name="T1" fmla="*/ 0 h 21600"/>
                    <a:gd name="T2" fmla="*/ 147 w 21600"/>
                    <a:gd name="T3" fmla="*/ 147 h 21600"/>
                    <a:gd name="T4" fmla="*/ 0 w 21600"/>
                    <a:gd name="T5" fmla="*/ 504 h 21600"/>
                    <a:gd name="T6" fmla="*/ 147 w 21600"/>
                    <a:gd name="T7" fmla="*/ 860 h 21600"/>
                    <a:gd name="T8" fmla="*/ 504 w 21600"/>
                    <a:gd name="T9" fmla="*/ 1007 h 21600"/>
                    <a:gd name="T10" fmla="*/ 860 w 21600"/>
                    <a:gd name="T11" fmla="*/ 860 h 21600"/>
                    <a:gd name="T12" fmla="*/ 1007 w 21600"/>
                    <a:gd name="T13" fmla="*/ 504 h 21600"/>
                    <a:gd name="T14" fmla="*/ 860 w 21600"/>
                    <a:gd name="T15" fmla="*/ 147 h 21600"/>
                    <a:gd name="T16" fmla="*/ 0 60000 65536"/>
                    <a:gd name="T17" fmla="*/ 0 60000 65536"/>
                    <a:gd name="T18" fmla="*/ 0 60000 65536"/>
                    <a:gd name="T19" fmla="*/ 0 60000 65536"/>
                    <a:gd name="T20" fmla="*/ 0 60000 65536"/>
                    <a:gd name="T21" fmla="*/ 0 60000 65536"/>
                    <a:gd name="T22" fmla="*/ 0 60000 65536"/>
                    <a:gd name="T23" fmla="*/ 0 60000 65536"/>
                    <a:gd name="T24" fmla="*/ 3153 w 21600"/>
                    <a:gd name="T25" fmla="*/ 3153 h 21600"/>
                    <a:gd name="T26" fmla="*/ 18447 w 21600"/>
                    <a:gd name="T27" fmla="*/ 184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98" y="10800"/>
                      </a:moveTo>
                      <a:cubicBezTo>
                        <a:pt x="1498" y="15937"/>
                        <a:pt x="5663" y="20102"/>
                        <a:pt x="10800" y="20102"/>
                      </a:cubicBezTo>
                      <a:cubicBezTo>
                        <a:pt x="15937" y="20102"/>
                        <a:pt x="20102" y="15937"/>
                        <a:pt x="20102" y="10800"/>
                      </a:cubicBezTo>
                      <a:cubicBezTo>
                        <a:pt x="20102" y="5663"/>
                        <a:pt x="15937" y="1498"/>
                        <a:pt x="10800" y="1498"/>
                      </a:cubicBezTo>
                      <a:cubicBezTo>
                        <a:pt x="5663" y="1498"/>
                        <a:pt x="1498" y="5663"/>
                        <a:pt x="1498" y="10800"/>
                      </a:cubicBezTo>
                      <a:close/>
                    </a:path>
                  </a:pathLst>
                </a:custGeom>
                <a:solidFill>
                  <a:srgbClr val="CC9900">
                    <a:alpha val="50195"/>
                  </a:srgbClr>
                </a:solidFill>
                <a:ln w="9525">
                  <a:solidFill>
                    <a:schemeClr val="tx1"/>
                  </a:solidFill>
                  <a:round/>
                  <a:headEnd/>
                  <a:tailEnd/>
                </a:ln>
              </p:spPr>
              <p:txBody>
                <a:bodyPr wrap="none" anchor="ctr"/>
                <a:lstStyle/>
                <a:p>
                  <a:endParaRPr lang="it-IT"/>
                </a:p>
              </p:txBody>
            </p:sp>
            <p:sp>
              <p:nvSpPr>
                <p:cNvPr id="77" name="Oval 71" descr="C:\Documents and Settings\Administrator\Desktop\Unipav\Costruzioni elettromeccaniche\Asincroni\immagini asincroni\coloregabbiaAl.jpg"/>
                <p:cNvSpPr>
                  <a:spLocks noChangeAspect="1" noChangeArrowheads="1"/>
                </p:cNvSpPr>
                <p:nvPr/>
              </p:nvSpPr>
              <p:spPr bwMode="auto">
                <a:xfrm>
                  <a:off x="959" y="1757"/>
                  <a:ext cx="272" cy="272"/>
                </a:xfrm>
                <a:prstGeom prst="ellipse">
                  <a:avLst/>
                </a:prstGeom>
                <a:blipFill dpi="0" rotWithShape="0">
                  <a:blip r:embed="rId2" cstate="print"/>
                  <a:srcRect/>
                  <a:tile tx="0" ty="0" sx="100000" sy="100000" flip="none" algn="tl"/>
                </a:blipFill>
                <a:ln w="9525">
                  <a:solidFill>
                    <a:schemeClr val="tx1"/>
                  </a:solidFill>
                  <a:round/>
                  <a:headEnd/>
                  <a:tailEnd/>
                </a:ln>
              </p:spPr>
              <p:txBody>
                <a:bodyPr wrap="none" anchor="ctr"/>
                <a:lstStyle/>
                <a:p>
                  <a:endParaRPr lang="it-IT"/>
                </a:p>
              </p:txBody>
            </p:sp>
          </p:grpSp>
          <p:grpSp>
            <p:nvGrpSpPr>
              <p:cNvPr id="66" name="Group 72"/>
              <p:cNvGrpSpPr>
                <a:grpSpLocks/>
              </p:cNvGrpSpPr>
              <p:nvPr/>
            </p:nvGrpSpPr>
            <p:grpSpPr bwMode="auto">
              <a:xfrm>
                <a:off x="887" y="2902"/>
                <a:ext cx="528" cy="246"/>
                <a:chOff x="888" y="1521"/>
                <a:chExt cx="528" cy="246"/>
              </a:xfrm>
            </p:grpSpPr>
            <p:sp>
              <p:nvSpPr>
                <p:cNvPr id="67" name="Text Box 73"/>
                <p:cNvSpPr txBox="1">
                  <a:spLocks noChangeArrowheads="1"/>
                </p:cNvSpPr>
                <p:nvPr/>
              </p:nvSpPr>
              <p:spPr bwMode="auto">
                <a:xfrm>
                  <a:off x="888" y="1521"/>
                  <a:ext cx="210" cy="173"/>
                </a:xfrm>
                <a:prstGeom prst="rect">
                  <a:avLst/>
                </a:prstGeom>
                <a:noFill/>
                <a:ln w="9525">
                  <a:noFill/>
                  <a:miter lim="800000"/>
                  <a:headEnd/>
                  <a:tailEnd/>
                </a:ln>
              </p:spPr>
              <p:txBody>
                <a:bodyPr>
                  <a:spAutoFit/>
                </a:bodyPr>
                <a:lstStyle/>
                <a:p>
                  <a:pPr algn="ctr">
                    <a:spcBef>
                      <a:spcPct val="50000"/>
                    </a:spcBef>
                  </a:pPr>
                  <a:r>
                    <a:rPr lang="it-IT" sz="1200" b="0" i="1">
                      <a:solidFill>
                        <a:srgbClr val="FF3300"/>
                      </a:solidFill>
                    </a:rPr>
                    <a:t>r</a:t>
                  </a:r>
                  <a:r>
                    <a:rPr lang="it-IT" sz="1200" b="0" baseline="-25000">
                      <a:solidFill>
                        <a:srgbClr val="FF3300"/>
                      </a:solidFill>
                    </a:rPr>
                    <a:t>1</a:t>
                  </a:r>
                </a:p>
              </p:txBody>
            </p:sp>
            <p:grpSp>
              <p:nvGrpSpPr>
                <p:cNvPr id="68" name="Group 74"/>
                <p:cNvGrpSpPr>
                  <a:grpSpLocks/>
                </p:cNvGrpSpPr>
                <p:nvPr/>
              </p:nvGrpSpPr>
              <p:grpSpPr bwMode="auto">
                <a:xfrm>
                  <a:off x="1016" y="1555"/>
                  <a:ext cx="400" cy="212"/>
                  <a:chOff x="1016" y="1555"/>
                  <a:chExt cx="400" cy="212"/>
                </a:xfrm>
              </p:grpSpPr>
              <p:sp>
                <p:nvSpPr>
                  <p:cNvPr id="69" name="Line 75"/>
                  <p:cNvSpPr>
                    <a:spLocks noChangeShapeType="1"/>
                  </p:cNvSpPr>
                  <p:nvPr/>
                </p:nvSpPr>
                <p:spPr bwMode="auto">
                  <a:xfrm>
                    <a:off x="1016" y="1603"/>
                    <a:ext cx="64" cy="104"/>
                  </a:xfrm>
                  <a:prstGeom prst="line">
                    <a:avLst/>
                  </a:prstGeom>
                  <a:noFill/>
                  <a:ln w="3175">
                    <a:solidFill>
                      <a:srgbClr val="FF3300"/>
                    </a:solidFill>
                    <a:round/>
                    <a:headEnd/>
                    <a:tailEnd type="triangle" w="sm" len="sm"/>
                  </a:ln>
                </p:spPr>
                <p:txBody>
                  <a:bodyPr/>
                  <a:lstStyle/>
                  <a:p>
                    <a:endParaRPr lang="it-IT"/>
                  </a:p>
                </p:txBody>
              </p:sp>
              <p:sp>
                <p:nvSpPr>
                  <p:cNvPr id="70" name="Line 76"/>
                  <p:cNvSpPr>
                    <a:spLocks noChangeShapeType="1"/>
                  </p:cNvSpPr>
                  <p:nvPr/>
                </p:nvSpPr>
                <p:spPr bwMode="auto">
                  <a:xfrm>
                    <a:off x="1016" y="1603"/>
                    <a:ext cx="400" cy="164"/>
                  </a:xfrm>
                  <a:prstGeom prst="line">
                    <a:avLst/>
                  </a:prstGeom>
                  <a:noFill/>
                  <a:ln w="3175">
                    <a:solidFill>
                      <a:srgbClr val="FF3300"/>
                    </a:solidFill>
                    <a:round/>
                    <a:headEnd/>
                    <a:tailEnd type="triangle" w="sm" len="sm"/>
                  </a:ln>
                </p:spPr>
                <p:txBody>
                  <a:bodyPr/>
                  <a:lstStyle/>
                  <a:p>
                    <a:endParaRPr lang="it-IT"/>
                  </a:p>
                </p:txBody>
              </p:sp>
              <p:sp>
                <p:nvSpPr>
                  <p:cNvPr id="71" name="Text Box 77"/>
                  <p:cNvSpPr txBox="1">
                    <a:spLocks noChangeArrowheads="1"/>
                  </p:cNvSpPr>
                  <p:nvPr/>
                </p:nvSpPr>
                <p:spPr bwMode="auto">
                  <a:xfrm>
                    <a:off x="1188" y="1555"/>
                    <a:ext cx="210" cy="173"/>
                  </a:xfrm>
                  <a:prstGeom prst="rect">
                    <a:avLst/>
                  </a:prstGeom>
                  <a:noFill/>
                  <a:ln w="9525">
                    <a:noFill/>
                    <a:miter lim="800000"/>
                    <a:headEnd/>
                    <a:tailEnd/>
                  </a:ln>
                </p:spPr>
                <p:txBody>
                  <a:bodyPr>
                    <a:spAutoFit/>
                  </a:bodyPr>
                  <a:lstStyle/>
                  <a:p>
                    <a:pPr algn="ctr">
                      <a:spcBef>
                        <a:spcPct val="50000"/>
                      </a:spcBef>
                    </a:pPr>
                    <a:r>
                      <a:rPr lang="it-IT" sz="1200" b="0" i="1">
                        <a:solidFill>
                          <a:srgbClr val="FF3300"/>
                        </a:solidFill>
                      </a:rPr>
                      <a:t>r</a:t>
                    </a:r>
                    <a:r>
                      <a:rPr lang="it-IT" sz="1200" b="0" baseline="-25000">
                        <a:solidFill>
                          <a:srgbClr val="FF3300"/>
                        </a:solidFill>
                      </a:rPr>
                      <a:t>2</a:t>
                    </a:r>
                  </a:p>
                </p:txBody>
              </p:sp>
            </p:grpSp>
          </p:grpSp>
        </p:grpSp>
        <p:sp>
          <p:nvSpPr>
            <p:cNvPr id="64" name="Text Box 78"/>
            <p:cNvSpPr txBox="1">
              <a:spLocks noChangeArrowheads="1"/>
            </p:cNvSpPr>
            <p:nvPr/>
          </p:nvSpPr>
          <p:spPr bwMode="auto">
            <a:xfrm>
              <a:off x="314" y="612"/>
              <a:ext cx="1404" cy="173"/>
            </a:xfrm>
            <a:prstGeom prst="rect">
              <a:avLst/>
            </a:prstGeom>
            <a:noFill/>
            <a:ln w="9525">
              <a:noFill/>
              <a:miter lim="800000"/>
              <a:headEnd/>
              <a:tailEnd/>
            </a:ln>
          </p:spPr>
          <p:txBody>
            <a:bodyPr>
              <a:spAutoFit/>
            </a:bodyPr>
            <a:lstStyle/>
            <a:p>
              <a:pPr algn="ctr">
                <a:spcBef>
                  <a:spcPct val="50000"/>
                </a:spcBef>
              </a:pPr>
              <a:r>
                <a:rPr lang="it-IT" sz="1200" b="0"/>
                <a:t>isolamento formato da </a:t>
              </a:r>
              <a:r>
                <a:rPr lang="it-IT" sz="1200" b="0" i="1"/>
                <a:t>N</a:t>
              </a:r>
              <a:r>
                <a:rPr lang="it-IT" sz="1200" b="0"/>
                <a:t> strati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Desktop\Unipav\Costruzioni elettromeccaniche\Cos. El., materiali\passante3.jpg"/>
          <p:cNvPicPr>
            <a:picLocks noChangeAspect="1" noChangeArrowheads="1"/>
          </p:cNvPicPr>
          <p:nvPr/>
        </p:nvPicPr>
        <p:blipFill>
          <a:blip r:embed="rId2" cstate="print"/>
          <a:srcRect/>
          <a:stretch>
            <a:fillRect/>
          </a:stretch>
        </p:blipFill>
        <p:spPr bwMode="auto">
          <a:xfrm>
            <a:off x="779463" y="1235075"/>
            <a:ext cx="7629525" cy="4002088"/>
          </a:xfrm>
          <a:prstGeom prst="rect">
            <a:avLst/>
          </a:prstGeom>
          <a:noFill/>
          <a:ln w="9525">
            <a:noFill/>
            <a:miter lim="800000"/>
            <a:headEnd/>
            <a:tailEnd/>
          </a:ln>
        </p:spPr>
      </p:pic>
      <p:sp>
        <p:nvSpPr>
          <p:cNvPr id="3" name="Text Box 4"/>
          <p:cNvSpPr txBox="1">
            <a:spLocks noChangeArrowheads="1"/>
          </p:cNvSpPr>
          <p:nvPr/>
        </p:nvSpPr>
        <p:spPr bwMode="auto">
          <a:xfrm>
            <a:off x="930275" y="5511800"/>
            <a:ext cx="7327900" cy="698500"/>
          </a:xfrm>
          <a:prstGeom prst="rect">
            <a:avLst/>
          </a:prstGeom>
          <a:noFill/>
          <a:ln w="9525">
            <a:noFill/>
            <a:miter lim="800000"/>
            <a:headEnd/>
            <a:tailEnd/>
          </a:ln>
        </p:spPr>
        <p:txBody>
          <a:bodyPr>
            <a:spAutoFit/>
          </a:bodyPr>
          <a:lstStyle/>
          <a:p>
            <a:pPr algn="ctr">
              <a:spcBef>
                <a:spcPct val="50000"/>
              </a:spcBef>
            </a:pPr>
            <a:r>
              <a:rPr lang="it-IT" sz="1800" b="0" i="1"/>
              <a:t>Passante  per l’attraversamento di una parete</a:t>
            </a:r>
            <a:r>
              <a:rPr lang="it-IT" sz="2000" b="0" i="1"/>
              <a:t> </a:t>
            </a:r>
            <a:r>
              <a:rPr lang="it-IT" sz="2000" b="0"/>
              <a:t>400 kV, 4000 A </a:t>
            </a:r>
            <a:endParaRPr lang="it-IT" sz="2000" b="0" i="1"/>
          </a:p>
          <a:p>
            <a:pPr algn="ctr">
              <a:spcBef>
                <a:spcPct val="10000"/>
              </a:spcBef>
            </a:pPr>
            <a:r>
              <a:rPr lang="it-IT" sz="1800" b="0" i="1"/>
              <a:t>isolamento esterno in porcellana - isolamento interno in carta-olio</a:t>
            </a:r>
            <a:endParaRPr lang="it-IT" sz="1800" b="0" i="1">
              <a:solidFill>
                <a:srgbClr val="FFCC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2738" y="1012825"/>
            <a:ext cx="8582025" cy="5189538"/>
            <a:chOff x="237" y="638"/>
            <a:chExt cx="5406" cy="3269"/>
          </a:xfrm>
        </p:grpSpPr>
        <p:grpSp>
          <p:nvGrpSpPr>
            <p:cNvPr id="3" name="Group 3"/>
            <p:cNvGrpSpPr>
              <a:grpSpLocks/>
            </p:cNvGrpSpPr>
            <p:nvPr/>
          </p:nvGrpSpPr>
          <p:grpSpPr bwMode="auto">
            <a:xfrm>
              <a:off x="237" y="638"/>
              <a:ext cx="1836" cy="3269"/>
              <a:chOff x="237" y="638"/>
              <a:chExt cx="1836" cy="3269"/>
            </a:xfrm>
          </p:grpSpPr>
          <p:graphicFrame>
            <p:nvGraphicFramePr>
              <p:cNvPr id="7" name="Object 0"/>
              <p:cNvGraphicFramePr>
                <a:graphicFrameLocks noChangeAspect="1"/>
              </p:cNvGraphicFramePr>
              <p:nvPr/>
            </p:nvGraphicFramePr>
            <p:xfrm>
              <a:off x="237" y="638"/>
              <a:ext cx="1836" cy="2979"/>
            </p:xfrm>
            <a:graphic>
              <a:graphicData uri="http://schemas.openxmlformats.org/presentationml/2006/ole">
                <mc:AlternateContent xmlns:mc="http://schemas.openxmlformats.org/markup-compatibility/2006">
                  <mc:Choice xmlns:v="urn:schemas-microsoft-com:vml" Requires="v">
                    <p:oleObj spid="_x0000_s107530" name="Fotografia di Photo Editor " r:id="rId3" imgW="4734586" imgH="5877745" progId="">
                      <p:embed/>
                    </p:oleObj>
                  </mc:Choice>
                  <mc:Fallback>
                    <p:oleObj name="Fotografia di Photo Editor " r:id="rId3" imgW="4734586" imgH="5877745"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l="-227" r="760" b="735"/>
                          <a:stretch>
                            <a:fillRect/>
                          </a:stretch>
                        </p:blipFill>
                        <p:spPr bwMode="auto">
                          <a:xfrm>
                            <a:off x="237" y="638"/>
                            <a:ext cx="1836" cy="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accent1"/>
                                  </a:outerShdw>
                                </a:effectLst>
                              </a14:hiddenEffects>
                            </a:ext>
                          </a:extLst>
                        </p:spPr>
                      </p:pic>
                    </p:oleObj>
                  </mc:Fallback>
                </mc:AlternateContent>
              </a:graphicData>
            </a:graphic>
          </p:graphicFrame>
          <p:sp>
            <p:nvSpPr>
              <p:cNvPr id="8" name="Text Box 5"/>
              <p:cNvSpPr txBox="1">
                <a:spLocks noChangeArrowheads="1"/>
              </p:cNvSpPr>
              <p:nvPr/>
            </p:nvSpPr>
            <p:spPr bwMode="auto">
              <a:xfrm>
                <a:off x="311" y="3695"/>
                <a:ext cx="1678" cy="212"/>
              </a:xfrm>
              <a:prstGeom prst="rect">
                <a:avLst/>
              </a:prstGeom>
              <a:noFill/>
              <a:ln w="9525">
                <a:noFill/>
                <a:miter lim="800000"/>
                <a:headEnd/>
                <a:tailEnd/>
              </a:ln>
            </p:spPr>
            <p:txBody>
              <a:bodyPr>
                <a:spAutoFit/>
              </a:bodyPr>
              <a:lstStyle/>
              <a:p>
                <a:pPr algn="ctr">
                  <a:spcBef>
                    <a:spcPct val="50000"/>
                  </a:spcBef>
                </a:pPr>
                <a:r>
                  <a:rPr lang="it-IT" sz="1600" b="0" i="1"/>
                  <a:t>Isolatori passanti per 145 kV</a:t>
                </a:r>
                <a:endParaRPr lang="it-IT" sz="1600" b="0" i="1">
                  <a:solidFill>
                    <a:srgbClr val="FFCC00"/>
                  </a:solidFill>
                </a:endParaRPr>
              </a:p>
            </p:txBody>
          </p:sp>
        </p:grpSp>
        <p:grpSp>
          <p:nvGrpSpPr>
            <p:cNvPr id="4" name="Group 6"/>
            <p:cNvGrpSpPr>
              <a:grpSpLocks/>
            </p:cNvGrpSpPr>
            <p:nvPr/>
          </p:nvGrpSpPr>
          <p:grpSpPr bwMode="auto">
            <a:xfrm>
              <a:off x="2879" y="662"/>
              <a:ext cx="2764" cy="3239"/>
              <a:chOff x="2879" y="662"/>
              <a:chExt cx="2764" cy="3239"/>
            </a:xfrm>
          </p:grpSpPr>
          <p:pic>
            <p:nvPicPr>
              <p:cNvPr id="5" name="Picture 7" descr="C:\Documents and Settings\Administrator\Desktop\Unipav\Costruzioni elettromeccaniche\Cos. El., materiali\mat. immagini\passante10.jpg"/>
              <p:cNvPicPr>
                <a:picLocks noChangeAspect="1" noChangeArrowheads="1"/>
              </p:cNvPicPr>
              <p:nvPr/>
            </p:nvPicPr>
            <p:blipFill>
              <a:blip r:embed="rId5" cstate="print"/>
              <a:srcRect/>
              <a:stretch>
                <a:fillRect/>
              </a:stretch>
            </p:blipFill>
            <p:spPr bwMode="auto">
              <a:xfrm>
                <a:off x="2879" y="662"/>
                <a:ext cx="2764" cy="2948"/>
              </a:xfrm>
              <a:prstGeom prst="rect">
                <a:avLst/>
              </a:prstGeom>
              <a:noFill/>
              <a:ln w="9525">
                <a:noFill/>
                <a:miter lim="800000"/>
                <a:headEnd/>
                <a:tailEnd/>
              </a:ln>
            </p:spPr>
          </p:pic>
          <p:sp>
            <p:nvSpPr>
              <p:cNvPr id="6" name="Text Box 8"/>
              <p:cNvSpPr txBox="1">
                <a:spLocks noChangeArrowheads="1"/>
              </p:cNvSpPr>
              <p:nvPr/>
            </p:nvSpPr>
            <p:spPr bwMode="auto">
              <a:xfrm>
                <a:off x="3425" y="3689"/>
                <a:ext cx="1678" cy="212"/>
              </a:xfrm>
              <a:prstGeom prst="rect">
                <a:avLst/>
              </a:prstGeom>
              <a:noFill/>
              <a:ln w="9525">
                <a:noFill/>
                <a:miter lim="800000"/>
                <a:headEnd/>
                <a:tailEnd/>
              </a:ln>
            </p:spPr>
            <p:txBody>
              <a:bodyPr>
                <a:spAutoFit/>
              </a:bodyPr>
              <a:lstStyle/>
              <a:p>
                <a:pPr algn="ctr">
                  <a:spcBef>
                    <a:spcPct val="50000"/>
                  </a:spcBef>
                </a:pPr>
                <a:r>
                  <a:rPr lang="it-IT" sz="1600" b="0" i="1"/>
                  <a:t>Isolatori passanti per 380 kV</a:t>
                </a:r>
              </a:p>
            </p:txBody>
          </p:sp>
        </p:gr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84288" y="788988"/>
            <a:ext cx="6583362" cy="5540375"/>
            <a:chOff x="649" y="497"/>
            <a:chExt cx="4147" cy="3490"/>
          </a:xfrm>
        </p:grpSpPr>
        <p:pic>
          <p:nvPicPr>
            <p:cNvPr id="3" name="Picture 3"/>
            <p:cNvPicPr>
              <a:picLocks noChangeAspect="1" noChangeArrowheads="1"/>
            </p:cNvPicPr>
            <p:nvPr/>
          </p:nvPicPr>
          <p:blipFill>
            <a:blip r:embed="rId2" cstate="print"/>
            <a:srcRect/>
            <a:stretch>
              <a:fillRect/>
            </a:stretch>
          </p:blipFill>
          <p:spPr bwMode="auto">
            <a:xfrm>
              <a:off x="3470" y="497"/>
              <a:ext cx="1326" cy="3490"/>
            </a:xfrm>
            <a:prstGeom prst="rect">
              <a:avLst/>
            </a:prstGeom>
            <a:noFill/>
            <a:ln w="12700">
              <a:solidFill>
                <a:schemeClr val="tx1"/>
              </a:solidFill>
              <a:miter lim="800000"/>
              <a:headEnd/>
              <a:tailEnd/>
            </a:ln>
          </p:spPr>
        </p:pic>
        <p:grpSp>
          <p:nvGrpSpPr>
            <p:cNvPr id="4" name="Group 4"/>
            <p:cNvGrpSpPr>
              <a:grpSpLocks/>
            </p:cNvGrpSpPr>
            <p:nvPr/>
          </p:nvGrpSpPr>
          <p:grpSpPr bwMode="auto">
            <a:xfrm>
              <a:off x="649" y="520"/>
              <a:ext cx="2669" cy="3467"/>
              <a:chOff x="502" y="418"/>
              <a:chExt cx="2669" cy="3467"/>
            </a:xfrm>
          </p:grpSpPr>
          <p:pic>
            <p:nvPicPr>
              <p:cNvPr id="5" name="Picture 5"/>
              <p:cNvPicPr>
                <a:picLocks noChangeArrowheads="1"/>
              </p:cNvPicPr>
              <p:nvPr/>
            </p:nvPicPr>
            <p:blipFill>
              <a:blip r:embed="rId3" cstate="print"/>
              <a:srcRect l="20897" r="31923" b="516"/>
              <a:stretch>
                <a:fillRect/>
              </a:stretch>
            </p:blipFill>
            <p:spPr bwMode="auto">
              <a:xfrm>
                <a:off x="502" y="418"/>
                <a:ext cx="1104" cy="3467"/>
              </a:xfrm>
              <a:prstGeom prst="rect">
                <a:avLst/>
              </a:prstGeom>
              <a:noFill/>
              <a:ln w="12700">
                <a:solidFill>
                  <a:schemeClr val="tx1"/>
                </a:solidFill>
                <a:miter lim="800000"/>
                <a:headEnd/>
                <a:tailEnd/>
              </a:ln>
            </p:spPr>
          </p:pic>
          <p:sp>
            <p:nvSpPr>
              <p:cNvPr id="6" name="Text Box 6"/>
              <p:cNvSpPr txBox="1">
                <a:spLocks noChangeArrowheads="1"/>
              </p:cNvSpPr>
              <p:nvPr/>
            </p:nvSpPr>
            <p:spPr bwMode="auto">
              <a:xfrm>
                <a:off x="2201" y="1695"/>
                <a:ext cx="970" cy="403"/>
              </a:xfrm>
              <a:prstGeom prst="rect">
                <a:avLst/>
              </a:prstGeom>
              <a:noFill/>
              <a:ln w="9525">
                <a:noFill/>
                <a:miter lim="800000"/>
                <a:headEnd/>
                <a:tailEnd/>
              </a:ln>
            </p:spPr>
            <p:txBody>
              <a:bodyPr>
                <a:spAutoFit/>
              </a:bodyPr>
              <a:lstStyle/>
              <a:p>
                <a:pPr>
                  <a:spcBef>
                    <a:spcPct val="50000"/>
                  </a:spcBef>
                </a:pPr>
                <a:r>
                  <a:rPr lang="it-IT" sz="1200" b="0"/>
                  <a:t>distanza  di isolamento in aria (isolamento esterno)</a:t>
                </a:r>
                <a:endParaRPr lang="it-IT" sz="1200" b="0">
                  <a:solidFill>
                    <a:srgbClr val="FFCC00"/>
                  </a:solidFill>
                </a:endParaRPr>
              </a:p>
            </p:txBody>
          </p:sp>
          <p:sp>
            <p:nvSpPr>
              <p:cNvPr id="7" name="Text Box 7"/>
              <p:cNvSpPr txBox="1">
                <a:spLocks noChangeArrowheads="1"/>
              </p:cNvSpPr>
              <p:nvPr/>
            </p:nvSpPr>
            <p:spPr bwMode="auto">
              <a:xfrm>
                <a:off x="1979" y="1787"/>
                <a:ext cx="292" cy="212"/>
              </a:xfrm>
              <a:prstGeom prst="rect">
                <a:avLst/>
              </a:prstGeom>
              <a:noFill/>
              <a:ln w="9525">
                <a:noFill/>
                <a:miter lim="800000"/>
                <a:headEnd/>
                <a:tailEnd/>
              </a:ln>
            </p:spPr>
            <p:txBody>
              <a:bodyPr>
                <a:spAutoFit/>
              </a:bodyPr>
              <a:lstStyle/>
              <a:p>
                <a:pPr algn="ctr">
                  <a:spcBef>
                    <a:spcPct val="50000"/>
                  </a:spcBef>
                </a:pPr>
                <a:r>
                  <a:rPr lang="it-IT" sz="1600" b="0" i="1">
                    <a:solidFill>
                      <a:srgbClr val="FF3300"/>
                    </a:solidFill>
                  </a:rPr>
                  <a:t>d</a:t>
                </a:r>
              </a:p>
            </p:txBody>
          </p:sp>
          <p:sp>
            <p:nvSpPr>
              <p:cNvPr id="8" name="Line 8"/>
              <p:cNvSpPr>
                <a:spLocks noChangeShapeType="1"/>
              </p:cNvSpPr>
              <p:nvPr/>
            </p:nvSpPr>
            <p:spPr bwMode="auto">
              <a:xfrm>
                <a:off x="1372" y="918"/>
                <a:ext cx="864" cy="0"/>
              </a:xfrm>
              <a:prstGeom prst="line">
                <a:avLst/>
              </a:prstGeom>
              <a:noFill/>
              <a:ln w="3175">
                <a:solidFill>
                  <a:srgbClr val="FF0000"/>
                </a:solidFill>
                <a:round/>
                <a:headEnd/>
                <a:tailEnd/>
              </a:ln>
            </p:spPr>
            <p:txBody>
              <a:bodyPr/>
              <a:lstStyle/>
              <a:p>
                <a:endParaRPr lang="it-IT"/>
              </a:p>
            </p:txBody>
          </p:sp>
          <p:sp>
            <p:nvSpPr>
              <p:cNvPr id="9" name="Line 9"/>
              <p:cNvSpPr>
                <a:spLocks noChangeShapeType="1"/>
              </p:cNvSpPr>
              <p:nvPr/>
            </p:nvSpPr>
            <p:spPr bwMode="auto">
              <a:xfrm>
                <a:off x="1376" y="2920"/>
                <a:ext cx="864" cy="0"/>
              </a:xfrm>
              <a:prstGeom prst="line">
                <a:avLst/>
              </a:prstGeom>
              <a:noFill/>
              <a:ln w="3175">
                <a:solidFill>
                  <a:srgbClr val="FF0000"/>
                </a:solidFill>
                <a:round/>
                <a:headEnd/>
                <a:tailEnd/>
              </a:ln>
            </p:spPr>
            <p:txBody>
              <a:bodyPr/>
              <a:lstStyle/>
              <a:p>
                <a:endParaRPr lang="it-IT"/>
              </a:p>
            </p:txBody>
          </p:sp>
          <p:sp>
            <p:nvSpPr>
              <p:cNvPr id="10" name="Line 10"/>
              <p:cNvSpPr>
                <a:spLocks noChangeShapeType="1"/>
              </p:cNvSpPr>
              <p:nvPr/>
            </p:nvSpPr>
            <p:spPr bwMode="auto">
              <a:xfrm flipH="1">
                <a:off x="2019" y="922"/>
                <a:ext cx="2" cy="1999"/>
              </a:xfrm>
              <a:prstGeom prst="line">
                <a:avLst/>
              </a:prstGeom>
              <a:noFill/>
              <a:ln w="3175">
                <a:solidFill>
                  <a:srgbClr val="FF0000"/>
                </a:solidFill>
                <a:round/>
                <a:headEnd type="arrow" w="med" len="med"/>
                <a:tailEnd type="arrow" w="med" len="med"/>
              </a:ln>
            </p:spPr>
            <p:txBody>
              <a:bodyPr/>
              <a:lstStyle/>
              <a:p>
                <a:endParaRPr lang="it-IT"/>
              </a:p>
            </p:txBody>
          </p:sp>
        </p:grpSp>
      </p:grpSp>
      <p:sp>
        <p:nvSpPr>
          <p:cNvPr id="11" name="Text Box 11"/>
          <p:cNvSpPr txBox="1">
            <a:spLocks noChangeArrowheads="1"/>
          </p:cNvSpPr>
          <p:nvPr/>
        </p:nvSpPr>
        <p:spPr bwMode="auto">
          <a:xfrm>
            <a:off x="1023938" y="161925"/>
            <a:ext cx="7116762" cy="396875"/>
          </a:xfrm>
          <a:prstGeom prst="rect">
            <a:avLst/>
          </a:prstGeom>
          <a:noFill/>
          <a:ln w="9525">
            <a:noFill/>
            <a:miter lim="800000"/>
            <a:headEnd/>
            <a:tailEnd/>
          </a:ln>
        </p:spPr>
        <p:txBody>
          <a:bodyPr>
            <a:spAutoFit/>
          </a:bodyPr>
          <a:lstStyle/>
          <a:p>
            <a:pPr algn="ctr">
              <a:spcBef>
                <a:spcPct val="50000"/>
              </a:spcBef>
            </a:pPr>
            <a:r>
              <a:rPr lang="it-IT" sz="2000" b="0" i="1"/>
              <a:t>Isolatori passanti per altissima tensione in carta olio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D:\Disco_Lucia\Didattica\Costruzioni\Figure\trasformatore\tri_colonne.tif"/>
          <p:cNvPicPr>
            <a:picLocks noChangeAspect="1" noChangeArrowheads="1"/>
          </p:cNvPicPr>
          <p:nvPr/>
        </p:nvPicPr>
        <p:blipFill>
          <a:blip r:embed="rId2" cstate="print"/>
          <a:srcRect/>
          <a:stretch>
            <a:fillRect/>
          </a:stretch>
        </p:blipFill>
        <p:spPr bwMode="auto">
          <a:xfrm>
            <a:off x="152400" y="1143000"/>
            <a:ext cx="4438650" cy="2786063"/>
          </a:xfrm>
          <a:prstGeom prst="rect">
            <a:avLst/>
          </a:prstGeom>
          <a:noFill/>
        </p:spPr>
      </p:pic>
      <p:sp>
        <p:nvSpPr>
          <p:cNvPr id="5" name="Text Box 4"/>
          <p:cNvSpPr txBox="1">
            <a:spLocks noChangeArrowheads="1"/>
          </p:cNvSpPr>
          <p:nvPr/>
        </p:nvSpPr>
        <p:spPr bwMode="auto">
          <a:xfrm>
            <a:off x="4876800" y="990600"/>
            <a:ext cx="4038600" cy="32924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Il nucleo magnetico più comune per i trasformatori trifase è a </a:t>
            </a:r>
            <a:r>
              <a:rPr lang="it-IT" sz="2000" b="0" u="sng" dirty="0">
                <a:sym typeface="Symbol" pitchFamily="18" charset="2"/>
              </a:rPr>
              <a:t>tre colonne</a:t>
            </a:r>
            <a:r>
              <a:rPr lang="it-IT" sz="2000" b="0" dirty="0">
                <a:sym typeface="Symbol" pitchFamily="18" charset="2"/>
              </a:rPr>
              <a:t>: su ogni colonna vengono montati l’avvolgimento di bassa tensione e quello di alta tensione di una fase.</a:t>
            </a:r>
          </a:p>
          <a:p>
            <a:pPr algn="just">
              <a:spcAft>
                <a:spcPct val="50000"/>
              </a:spcAft>
            </a:pPr>
            <a:r>
              <a:rPr lang="it-IT" sz="2000" b="0" dirty="0">
                <a:sym typeface="Symbol" pitchFamily="18" charset="2"/>
              </a:rPr>
              <a:t>I flussi magnetici prodotti da ciascuna fase sono variabili </a:t>
            </a:r>
            <a:r>
              <a:rPr lang="it-IT" sz="2000" b="0" dirty="0" err="1">
                <a:sym typeface="Symbol" pitchFamily="18" charset="2"/>
              </a:rPr>
              <a:t>sinusoidalmente</a:t>
            </a:r>
            <a:r>
              <a:rPr lang="it-IT" sz="2000" b="0" dirty="0">
                <a:sym typeface="Symbol" pitchFamily="18" charset="2"/>
              </a:rPr>
              <a:t> nel tempo, hanno lo stesso valore massimo e sono sfasati tra loro di 120°.</a:t>
            </a:r>
          </a:p>
        </p:txBody>
      </p:sp>
      <p:sp>
        <p:nvSpPr>
          <p:cNvPr id="6" name="AutoShape 5" descr="D:\Dal_pc_fisso\Disco_E\LF\disegni\barra_colorata.gif"/>
          <p:cNvSpPr>
            <a:spLocks noChangeArrowheads="1"/>
          </p:cNvSpPr>
          <p:nvPr/>
        </p:nvSpPr>
        <p:spPr bwMode="auto">
          <a:xfrm>
            <a:off x="2209800" y="5054600"/>
            <a:ext cx="533400" cy="381000"/>
          </a:xfrm>
          <a:prstGeom prst="rightArrow">
            <a:avLst>
              <a:gd name="adj1" fmla="val 50000"/>
              <a:gd name="adj2" fmla="val 35000"/>
            </a:avLst>
          </a:prstGeom>
          <a:blipFill dpi="0" rotWithShape="0">
            <a:blip r:embed="rId3" cstate="print"/>
            <a:srcRect/>
            <a:tile tx="0" ty="0" sx="100000" sy="100000" flip="none" algn="tl"/>
          </a:blipFill>
          <a:ln w="19050">
            <a:solidFill>
              <a:srgbClr val="FF00FF"/>
            </a:solidFill>
            <a:miter lim="800000"/>
            <a:headEnd/>
            <a:tailEnd/>
          </a:ln>
          <a:effectLst/>
        </p:spPr>
        <p:txBody>
          <a:bodyPr wrap="none" anchor="ctr"/>
          <a:lstStyle/>
          <a:p>
            <a:endParaRPr lang="it-IT"/>
          </a:p>
        </p:txBody>
      </p:sp>
      <p:sp>
        <p:nvSpPr>
          <p:cNvPr id="7" name="Rectangle 6"/>
          <p:cNvSpPr>
            <a:spLocks noChangeArrowheads="1"/>
          </p:cNvSpPr>
          <p:nvPr/>
        </p:nvSpPr>
        <p:spPr bwMode="auto">
          <a:xfrm>
            <a:off x="2895600" y="5029200"/>
            <a:ext cx="5715000" cy="3968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La somma vettoriale dei tre flussi è sempre nulla.</a:t>
            </a:r>
          </a:p>
        </p:txBody>
      </p:sp>
      <p:grpSp>
        <p:nvGrpSpPr>
          <p:cNvPr id="8" name="Group 7"/>
          <p:cNvGrpSpPr>
            <a:grpSpLocks/>
          </p:cNvGrpSpPr>
          <p:nvPr/>
        </p:nvGrpSpPr>
        <p:grpSpPr bwMode="auto">
          <a:xfrm>
            <a:off x="354013" y="4700588"/>
            <a:ext cx="1703387" cy="1624012"/>
            <a:chOff x="407" y="2913"/>
            <a:chExt cx="1073" cy="1023"/>
          </a:xfrm>
        </p:grpSpPr>
        <p:sp>
          <p:nvSpPr>
            <p:cNvPr id="9" name="Line 8"/>
            <p:cNvSpPr>
              <a:spLocks noChangeShapeType="1"/>
            </p:cNvSpPr>
            <p:nvPr/>
          </p:nvSpPr>
          <p:spPr bwMode="auto">
            <a:xfrm>
              <a:off x="922" y="2913"/>
              <a:ext cx="0" cy="508"/>
            </a:xfrm>
            <a:prstGeom prst="line">
              <a:avLst/>
            </a:prstGeom>
            <a:noFill/>
            <a:ln w="19050">
              <a:solidFill>
                <a:srgbClr val="0000FF"/>
              </a:solidFill>
              <a:round/>
              <a:headEnd type="triangle" w="med" len="med"/>
              <a:tailEnd/>
            </a:ln>
            <a:effectLst/>
          </p:spPr>
          <p:txBody>
            <a:bodyPr/>
            <a:lstStyle/>
            <a:p>
              <a:endParaRPr lang="it-IT"/>
            </a:p>
          </p:txBody>
        </p:sp>
        <p:sp>
          <p:nvSpPr>
            <p:cNvPr id="10" name="Line 9"/>
            <p:cNvSpPr>
              <a:spLocks noChangeShapeType="1"/>
            </p:cNvSpPr>
            <p:nvPr/>
          </p:nvSpPr>
          <p:spPr bwMode="auto">
            <a:xfrm rot="14400000">
              <a:off x="705" y="3286"/>
              <a:ext cx="1" cy="508"/>
            </a:xfrm>
            <a:prstGeom prst="line">
              <a:avLst/>
            </a:prstGeom>
            <a:noFill/>
            <a:ln w="19050">
              <a:solidFill>
                <a:srgbClr val="0000FF"/>
              </a:solidFill>
              <a:round/>
              <a:headEnd type="triangle" w="med" len="med"/>
              <a:tailEnd/>
            </a:ln>
            <a:effectLst/>
          </p:spPr>
          <p:txBody>
            <a:bodyPr/>
            <a:lstStyle/>
            <a:p>
              <a:endParaRPr lang="it-IT"/>
            </a:p>
          </p:txBody>
        </p:sp>
        <p:sp>
          <p:nvSpPr>
            <p:cNvPr id="11" name="Line 10"/>
            <p:cNvSpPr>
              <a:spLocks noChangeShapeType="1"/>
            </p:cNvSpPr>
            <p:nvPr/>
          </p:nvSpPr>
          <p:spPr bwMode="auto">
            <a:xfrm rot="7200000" flipH="1">
              <a:off x="1143" y="3285"/>
              <a:ext cx="1" cy="508"/>
            </a:xfrm>
            <a:prstGeom prst="line">
              <a:avLst/>
            </a:prstGeom>
            <a:noFill/>
            <a:ln w="19050">
              <a:solidFill>
                <a:srgbClr val="0000FF"/>
              </a:solidFill>
              <a:round/>
              <a:headEnd type="triangle" w="med" len="med"/>
              <a:tailEnd/>
            </a:ln>
            <a:effectLst/>
          </p:spPr>
          <p:txBody>
            <a:bodyPr/>
            <a:lstStyle/>
            <a:p>
              <a:endParaRPr lang="it-IT"/>
            </a:p>
          </p:txBody>
        </p:sp>
        <p:sp>
          <p:nvSpPr>
            <p:cNvPr id="12" name="Rectangle 11"/>
            <p:cNvSpPr>
              <a:spLocks noChangeArrowheads="1"/>
            </p:cNvSpPr>
            <p:nvPr/>
          </p:nvSpPr>
          <p:spPr bwMode="auto">
            <a:xfrm>
              <a:off x="1006" y="2923"/>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A</a:t>
              </a:r>
            </a:p>
          </p:txBody>
        </p:sp>
        <p:sp>
          <p:nvSpPr>
            <p:cNvPr id="13" name="Line 12"/>
            <p:cNvSpPr>
              <a:spLocks noChangeShapeType="1"/>
            </p:cNvSpPr>
            <p:nvPr/>
          </p:nvSpPr>
          <p:spPr bwMode="auto">
            <a:xfrm rot="-5400000">
              <a:off x="1127" y="2900"/>
              <a:ext cx="0" cy="127"/>
            </a:xfrm>
            <a:prstGeom prst="line">
              <a:avLst/>
            </a:prstGeom>
            <a:noFill/>
            <a:ln w="9525">
              <a:solidFill>
                <a:srgbClr val="0000FF"/>
              </a:solidFill>
              <a:round/>
              <a:headEnd/>
              <a:tailEnd/>
            </a:ln>
            <a:effectLst/>
          </p:spPr>
          <p:txBody>
            <a:bodyPr/>
            <a:lstStyle/>
            <a:p>
              <a:endParaRPr lang="it-IT"/>
            </a:p>
          </p:txBody>
        </p:sp>
        <p:sp>
          <p:nvSpPr>
            <p:cNvPr id="14" name="Rectangle 13"/>
            <p:cNvSpPr>
              <a:spLocks noChangeArrowheads="1"/>
            </p:cNvSpPr>
            <p:nvPr/>
          </p:nvSpPr>
          <p:spPr bwMode="auto">
            <a:xfrm>
              <a:off x="1167" y="3679"/>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B</a:t>
              </a:r>
            </a:p>
          </p:txBody>
        </p:sp>
        <p:sp>
          <p:nvSpPr>
            <p:cNvPr id="15" name="Line 14"/>
            <p:cNvSpPr>
              <a:spLocks noChangeShapeType="1"/>
            </p:cNvSpPr>
            <p:nvPr/>
          </p:nvSpPr>
          <p:spPr bwMode="auto">
            <a:xfrm rot="-5400000">
              <a:off x="1288" y="3656"/>
              <a:ext cx="0" cy="127"/>
            </a:xfrm>
            <a:prstGeom prst="line">
              <a:avLst/>
            </a:prstGeom>
            <a:noFill/>
            <a:ln w="9525">
              <a:solidFill>
                <a:srgbClr val="0000FF"/>
              </a:solidFill>
              <a:round/>
              <a:headEnd/>
              <a:tailEnd/>
            </a:ln>
            <a:effectLst/>
          </p:spPr>
          <p:txBody>
            <a:bodyPr/>
            <a:lstStyle/>
            <a:p>
              <a:endParaRPr lang="it-IT"/>
            </a:p>
          </p:txBody>
        </p:sp>
        <p:sp>
          <p:nvSpPr>
            <p:cNvPr id="16" name="Rectangle 15"/>
            <p:cNvSpPr>
              <a:spLocks noChangeArrowheads="1"/>
            </p:cNvSpPr>
            <p:nvPr/>
          </p:nvSpPr>
          <p:spPr bwMode="auto">
            <a:xfrm>
              <a:off x="407" y="3686"/>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C</a:t>
              </a:r>
            </a:p>
          </p:txBody>
        </p:sp>
        <p:sp>
          <p:nvSpPr>
            <p:cNvPr id="17" name="Line 16"/>
            <p:cNvSpPr>
              <a:spLocks noChangeShapeType="1"/>
            </p:cNvSpPr>
            <p:nvPr/>
          </p:nvSpPr>
          <p:spPr bwMode="auto">
            <a:xfrm rot="-5400000">
              <a:off x="528" y="3663"/>
              <a:ext cx="0" cy="127"/>
            </a:xfrm>
            <a:prstGeom prst="line">
              <a:avLst/>
            </a:prstGeom>
            <a:noFill/>
            <a:ln w="9525">
              <a:solidFill>
                <a:srgbClr val="0000FF"/>
              </a:solidFill>
              <a:round/>
              <a:headEnd/>
              <a:tailEnd/>
            </a:ln>
            <a:effectLst/>
          </p:spPr>
          <p:txBody>
            <a:bodyPr/>
            <a:lstStyle/>
            <a:p>
              <a:endParaRPr lang="it-IT"/>
            </a:p>
          </p:txBody>
        </p:sp>
      </p:grpSp>
      <p:sp>
        <p:nvSpPr>
          <p:cNvPr id="18" name="Rectangle 17"/>
          <p:cNvSpPr>
            <a:spLocks noChangeArrowheads="1"/>
          </p:cNvSpPr>
          <p:nvPr/>
        </p:nvSpPr>
        <p:spPr bwMode="auto">
          <a:xfrm>
            <a:off x="2514600" y="5715000"/>
            <a:ext cx="6400800" cy="7016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Se colonne e gioghi hanno tutti la stessa sezione, l’induzione magnetica </a:t>
            </a:r>
            <a:r>
              <a:rPr lang="it-IT" sz="2000" b="0" i="1" dirty="0" err="1">
                <a:sym typeface="Symbol" pitchFamily="18" charset="2"/>
              </a:rPr>
              <a:t>B=</a:t>
            </a:r>
            <a:r>
              <a:rPr lang="it-IT" sz="2000" b="0" dirty="0">
                <a:sym typeface="Symbol" pitchFamily="18" charset="2"/>
              </a:rPr>
              <a:t>/</a:t>
            </a:r>
            <a:r>
              <a:rPr lang="it-IT" sz="2000" b="0" i="1" dirty="0">
                <a:sym typeface="Symbol" pitchFamily="18" charset="2"/>
              </a:rPr>
              <a:t>S</a:t>
            </a:r>
            <a:r>
              <a:rPr lang="it-IT" sz="2000" b="0" dirty="0">
                <a:sym typeface="Symbol" pitchFamily="18" charset="2"/>
              </a:rPr>
              <a:t> sarà costante in tutti i tratti del nucleo.</a:t>
            </a:r>
          </a:p>
        </p:txBody>
      </p:sp>
      <p:sp>
        <p:nvSpPr>
          <p:cNvPr id="19" name="CasellaDiTesto 18"/>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Trasformatori trifase a colonne</a:t>
            </a:r>
            <a:endParaRPr lang="it-IT" sz="3600" b="1" dirty="0">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 y="990600"/>
            <a:ext cx="8686800" cy="43592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Nei trasformatori trifase a </a:t>
            </a:r>
            <a:r>
              <a:rPr lang="it-IT" sz="2000" b="0" u="sng" dirty="0">
                <a:sym typeface="Symbol" pitchFamily="18" charset="2"/>
              </a:rPr>
              <a:t>tre colonne</a:t>
            </a:r>
            <a:r>
              <a:rPr lang="it-IT" sz="2000" b="0" dirty="0">
                <a:sym typeface="Symbol" pitchFamily="18" charset="2"/>
              </a:rPr>
              <a:t> i flussi nelle tre colonne devono avere uguale il valore massimo.</a:t>
            </a:r>
          </a:p>
          <a:p>
            <a:pPr algn="just">
              <a:spcAft>
                <a:spcPct val="50000"/>
              </a:spcAft>
            </a:pPr>
            <a:r>
              <a:rPr lang="it-IT" sz="2000" b="0" dirty="0">
                <a:sym typeface="Symbol" pitchFamily="18" charset="2"/>
              </a:rPr>
              <a:t>Tuttavia, mentre il percorso magnetico del flusso </a:t>
            </a:r>
            <a:r>
              <a:rPr lang="it-IT" sz="2000" b="0" baseline="-25000" dirty="0">
                <a:sym typeface="Symbol" pitchFamily="18" charset="2"/>
              </a:rPr>
              <a:t>B</a:t>
            </a:r>
            <a:r>
              <a:rPr lang="it-IT" sz="2000" b="0" dirty="0">
                <a:sym typeface="Symbol" pitchFamily="18" charset="2"/>
              </a:rPr>
              <a:t> è costituito dalla sola colonna centrale, il percorso magnetico dei flussi </a:t>
            </a:r>
            <a:r>
              <a:rPr lang="it-IT" sz="2000" b="0" baseline="-25000" dirty="0">
                <a:sym typeface="Symbol" pitchFamily="18" charset="2"/>
              </a:rPr>
              <a:t>A</a:t>
            </a:r>
            <a:r>
              <a:rPr lang="it-IT" sz="2000" b="0" dirty="0">
                <a:sym typeface="Symbol" pitchFamily="18" charset="2"/>
              </a:rPr>
              <a:t> e </a:t>
            </a:r>
            <a:r>
              <a:rPr lang="it-IT" sz="2000" b="0" baseline="-25000" dirty="0">
                <a:sym typeface="Symbol" pitchFamily="18" charset="2"/>
              </a:rPr>
              <a:t>C</a:t>
            </a:r>
            <a:r>
              <a:rPr lang="it-IT" sz="2000" b="0" dirty="0">
                <a:sym typeface="Symbol" pitchFamily="18" charset="2"/>
              </a:rPr>
              <a:t> comprende anche metà di ciascun giogo.</a:t>
            </a:r>
          </a:p>
          <a:p>
            <a:pPr algn="just">
              <a:spcAft>
                <a:spcPct val="50000"/>
              </a:spcAft>
            </a:pPr>
            <a:r>
              <a:rPr lang="it-IT" sz="2000" b="0" dirty="0">
                <a:sym typeface="Symbol" pitchFamily="18" charset="2"/>
              </a:rPr>
              <a:t>Pertanto, la riluttanza del nucleo magnetico percorso dal flusso </a:t>
            </a:r>
            <a:r>
              <a:rPr lang="it-IT" sz="2000" b="0" baseline="-25000" dirty="0">
                <a:sym typeface="Symbol" pitchFamily="18" charset="2"/>
              </a:rPr>
              <a:t>B</a:t>
            </a:r>
            <a:r>
              <a:rPr lang="it-IT" sz="2000" b="0" dirty="0">
                <a:sym typeface="Symbol" pitchFamily="18" charset="2"/>
              </a:rPr>
              <a:t> sarà inferiore a quella dei nuclei percorsi dai flussi </a:t>
            </a:r>
            <a:r>
              <a:rPr lang="it-IT" sz="2000" b="0" baseline="-25000" dirty="0">
                <a:sym typeface="Symbol" pitchFamily="18" charset="2"/>
              </a:rPr>
              <a:t>A</a:t>
            </a:r>
            <a:r>
              <a:rPr lang="it-IT" sz="2000" b="0" dirty="0">
                <a:sym typeface="Symbol" pitchFamily="18" charset="2"/>
              </a:rPr>
              <a:t> e </a:t>
            </a:r>
            <a:r>
              <a:rPr lang="it-IT" sz="2000" b="0" baseline="-25000" dirty="0">
                <a:sym typeface="Symbol" pitchFamily="18" charset="2"/>
              </a:rPr>
              <a:t>C</a:t>
            </a:r>
            <a:r>
              <a:rPr lang="it-IT" sz="2000" b="0" dirty="0">
                <a:sym typeface="Symbol" pitchFamily="18" charset="2"/>
              </a:rPr>
              <a:t> e quindi sarà inferiore la corrente magnetizzante relativa alla colonna centrale.</a:t>
            </a:r>
          </a:p>
          <a:p>
            <a:pPr algn="just">
              <a:spcAft>
                <a:spcPct val="50000"/>
              </a:spcAft>
            </a:pPr>
            <a:r>
              <a:rPr lang="it-IT" sz="2000" b="0" dirty="0">
                <a:sym typeface="Symbol" pitchFamily="18" charset="2"/>
              </a:rPr>
              <a:t>Tuttavia, questo squilibrio di correnti si manifesta solo nel funzionamento a vuoto, poiché nel funzionamento a carico le correnti magnetizzanti risultano trascurabili rispetto alle correnti primarie, e queste risultano equilibrate (o meno) a seconda che sia equilibrato (o squilibrato) il carico sulle tre fasi secondarie.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Trasformatori trifase a mantello (“corazzati”)</a:t>
            </a:r>
            <a:endParaRPr lang="it-IT" sz="3600" b="1" dirty="0">
              <a:effectLst>
                <a:outerShdw blurRad="38100" dist="38100" dir="2700000" algn="tl">
                  <a:srgbClr val="000000">
                    <a:alpha val="43137"/>
                  </a:srgbClr>
                </a:outerShdw>
              </a:effectLst>
            </a:endParaRPr>
          </a:p>
        </p:txBody>
      </p:sp>
      <p:sp>
        <p:nvSpPr>
          <p:cNvPr id="5" name="Text Box 4"/>
          <p:cNvSpPr txBox="1">
            <a:spLocks noChangeArrowheads="1"/>
          </p:cNvSpPr>
          <p:nvPr/>
        </p:nvSpPr>
        <p:spPr bwMode="auto">
          <a:xfrm>
            <a:off x="228600" y="990600"/>
            <a:ext cx="8610600" cy="854075"/>
          </a:xfrm>
          <a:prstGeom prst="rect">
            <a:avLst/>
          </a:prstGeom>
          <a:noFill/>
          <a:ln w="9525">
            <a:noFill/>
            <a:miter lim="800000"/>
            <a:headEnd/>
            <a:tailEnd/>
          </a:ln>
          <a:effectLst/>
        </p:spPr>
        <p:txBody>
          <a:bodyPr>
            <a:spAutoFit/>
          </a:bodyPr>
          <a:lstStyle/>
          <a:p>
            <a:pPr algn="just">
              <a:spcAft>
                <a:spcPct val="50000"/>
              </a:spcAft>
            </a:pPr>
            <a:r>
              <a:rPr lang="it-IT" sz="2000" b="0">
                <a:sym typeface="Symbol" pitchFamily="18" charset="2"/>
              </a:rPr>
              <a:t>Per trasformatori trifase di elevata potenza si può utilizzare il nucleo a 5 colonne, al fine di ridurre l’altezza dei gioghi e quindi l’altezza dell’intero trasformatore.</a:t>
            </a:r>
          </a:p>
        </p:txBody>
      </p:sp>
      <p:pic>
        <p:nvPicPr>
          <p:cNvPr id="6" name="Picture 5" descr="D:\Disco_Lucia\Didattica\Costruzioni\Figure\trasformatore\tri_5colonne.tif"/>
          <p:cNvPicPr>
            <a:picLocks noChangeAspect="1" noChangeArrowheads="1"/>
          </p:cNvPicPr>
          <p:nvPr/>
        </p:nvPicPr>
        <p:blipFill>
          <a:blip r:embed="rId2" cstate="print"/>
          <a:srcRect/>
          <a:stretch>
            <a:fillRect/>
          </a:stretch>
        </p:blipFill>
        <p:spPr bwMode="auto">
          <a:xfrm>
            <a:off x="914400" y="2106612"/>
            <a:ext cx="7132638" cy="2541588"/>
          </a:xfrm>
          <a:prstGeom prst="rect">
            <a:avLst/>
          </a:prstGeom>
          <a:noFill/>
        </p:spPr>
      </p:pic>
      <p:sp>
        <p:nvSpPr>
          <p:cNvPr id="7" name="Text Box 6"/>
          <p:cNvSpPr txBox="1">
            <a:spLocks noChangeArrowheads="1"/>
          </p:cNvSpPr>
          <p:nvPr/>
        </p:nvSpPr>
        <p:spPr bwMode="auto">
          <a:xfrm>
            <a:off x="228600" y="5241925"/>
            <a:ext cx="8610600" cy="16160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In questo modo, una parte dei flussi prodotti da ciascuna fase si richiude anche attraverso le due colonne laterali.</a:t>
            </a:r>
          </a:p>
          <a:p>
            <a:pPr algn="just">
              <a:spcAft>
                <a:spcPct val="50000"/>
              </a:spcAft>
            </a:pPr>
            <a:r>
              <a:rPr lang="it-IT" sz="2000" b="0" dirty="0">
                <a:sym typeface="Symbol" pitchFamily="18" charset="2"/>
              </a:rPr>
              <a:t>I flussi prodotti da ciascuna fase (</a:t>
            </a:r>
            <a:r>
              <a:rPr lang="it-IT" sz="2000" dirty="0">
                <a:solidFill>
                  <a:srgbClr val="3399FF"/>
                </a:solidFill>
                <a:sym typeface="Symbol" pitchFamily="18" charset="2"/>
              </a:rPr>
              <a:t></a:t>
            </a:r>
            <a:r>
              <a:rPr lang="it-IT" sz="2000" baseline="-25000" dirty="0">
                <a:solidFill>
                  <a:srgbClr val="3399FF"/>
                </a:solidFill>
                <a:sym typeface="Symbol" pitchFamily="18" charset="2"/>
              </a:rPr>
              <a:t>A</a:t>
            </a:r>
            <a:r>
              <a:rPr lang="it-IT" sz="2000" b="0" dirty="0">
                <a:sym typeface="Symbol" pitchFamily="18" charset="2"/>
              </a:rPr>
              <a:t>, </a:t>
            </a:r>
            <a:r>
              <a:rPr lang="it-IT" sz="2000" dirty="0">
                <a:solidFill>
                  <a:srgbClr val="3399FF"/>
                </a:solidFill>
                <a:sym typeface="Symbol" pitchFamily="18" charset="2"/>
              </a:rPr>
              <a:t></a:t>
            </a:r>
            <a:r>
              <a:rPr lang="it-IT" sz="2000" baseline="-25000" dirty="0">
                <a:solidFill>
                  <a:srgbClr val="3399FF"/>
                </a:solidFill>
                <a:sym typeface="Symbol" pitchFamily="18" charset="2"/>
              </a:rPr>
              <a:t>B</a:t>
            </a:r>
            <a:r>
              <a:rPr lang="it-IT" sz="2000" b="0" dirty="0">
                <a:sym typeface="Symbol" pitchFamily="18" charset="2"/>
              </a:rPr>
              <a:t>, </a:t>
            </a:r>
            <a:r>
              <a:rPr lang="it-IT" sz="2000" dirty="0">
                <a:solidFill>
                  <a:srgbClr val="3399FF"/>
                </a:solidFill>
                <a:sym typeface="Symbol" pitchFamily="18" charset="2"/>
              </a:rPr>
              <a:t></a:t>
            </a:r>
            <a:r>
              <a:rPr lang="it-IT" sz="2000" baseline="-25000" dirty="0">
                <a:solidFill>
                  <a:srgbClr val="3399FF"/>
                </a:solidFill>
                <a:sym typeface="Symbol" pitchFamily="18" charset="2"/>
              </a:rPr>
              <a:t>C</a:t>
            </a:r>
            <a:r>
              <a:rPr lang="it-IT" sz="2000" b="0" dirty="0">
                <a:sym typeface="Symbol" pitchFamily="18" charset="2"/>
              </a:rPr>
              <a:t>) possono essere visti come composti dai flussi che percorrono ciascun anello chiuso (</a:t>
            </a:r>
            <a:r>
              <a:rPr lang="it-IT" sz="2000" b="0" baseline="-25000" dirty="0">
                <a:sym typeface="Symbol" pitchFamily="18" charset="2"/>
              </a:rPr>
              <a:t>a</a:t>
            </a:r>
            <a:r>
              <a:rPr lang="it-IT" sz="2000" b="0" dirty="0">
                <a:sym typeface="Symbol" pitchFamily="18" charset="2"/>
              </a:rPr>
              <a:t>, </a:t>
            </a:r>
            <a:r>
              <a:rPr lang="it-IT" sz="2000" b="0" baseline="-25000" dirty="0">
                <a:sym typeface="Symbol" pitchFamily="18" charset="2"/>
              </a:rPr>
              <a:t>b</a:t>
            </a:r>
            <a:r>
              <a:rPr lang="it-IT" sz="2000" b="0" dirty="0">
                <a:sym typeface="Symbol" pitchFamily="18" charset="2"/>
              </a:rPr>
              <a:t>, </a:t>
            </a:r>
            <a:r>
              <a:rPr lang="it-IT" sz="2000" b="0" baseline="-25000" dirty="0">
                <a:sym typeface="Symbol" pitchFamily="18" charset="2"/>
              </a:rPr>
              <a:t>c</a:t>
            </a:r>
            <a:r>
              <a:rPr lang="it-IT" sz="2000" b="0" dirty="0">
                <a:sym typeface="Symbol" pitchFamily="18" charset="2"/>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421313" y="762000"/>
            <a:ext cx="3494087" cy="55784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Il nucleo a 5 colonne può essere costruito in modo tale che i flussi </a:t>
            </a:r>
            <a:r>
              <a:rPr lang="it-IT" sz="2000" b="0" baseline="-25000" dirty="0">
                <a:sym typeface="Symbol" pitchFamily="18" charset="2"/>
              </a:rPr>
              <a:t>a</a:t>
            </a:r>
            <a:r>
              <a:rPr lang="it-IT" sz="2000" b="0" dirty="0">
                <a:sym typeface="Symbol" pitchFamily="18" charset="2"/>
              </a:rPr>
              <a:t>, </a:t>
            </a:r>
            <a:r>
              <a:rPr lang="it-IT" sz="2000" b="0" baseline="-25000" dirty="0">
                <a:sym typeface="Symbol" pitchFamily="18" charset="2"/>
              </a:rPr>
              <a:t>b</a:t>
            </a:r>
            <a:r>
              <a:rPr lang="it-IT" sz="2000" b="0" dirty="0">
                <a:sym typeface="Symbol" pitchFamily="18" charset="2"/>
              </a:rPr>
              <a:t>, </a:t>
            </a:r>
            <a:r>
              <a:rPr lang="it-IT" sz="2000" b="0" baseline="-25000" dirty="0">
                <a:sym typeface="Symbol" pitchFamily="18" charset="2"/>
              </a:rPr>
              <a:t>c</a:t>
            </a:r>
            <a:r>
              <a:rPr lang="it-IT" sz="2000" b="0" dirty="0">
                <a:sym typeface="Symbol" pitchFamily="18" charset="2"/>
              </a:rPr>
              <a:t> che percorrono gli anelli chiusi formino una stella simmetrica.</a:t>
            </a:r>
          </a:p>
          <a:p>
            <a:pPr algn="just">
              <a:spcAft>
                <a:spcPct val="50000"/>
              </a:spcAft>
            </a:pPr>
            <a:r>
              <a:rPr lang="it-IT" sz="2000" b="0" dirty="0">
                <a:sym typeface="Symbol" pitchFamily="18" charset="2"/>
              </a:rPr>
              <a:t>In questo modo, questi flussi risultano pari a 1/3 volte ( 0,58) i flussi prodotti da ciascuna fase.</a:t>
            </a:r>
          </a:p>
          <a:p>
            <a:pPr algn="just">
              <a:spcAft>
                <a:spcPct val="50000"/>
              </a:spcAft>
            </a:pPr>
            <a:r>
              <a:rPr lang="it-IT" sz="2000" b="0" dirty="0">
                <a:sym typeface="Symbol" pitchFamily="18" charset="2"/>
              </a:rPr>
              <a:t>Di conseguenza, anche le sezioni dei gioghi saranno pari al 58% della sezione delle colonne.</a:t>
            </a:r>
          </a:p>
          <a:p>
            <a:pPr algn="just">
              <a:spcAft>
                <a:spcPct val="50000"/>
              </a:spcAft>
            </a:pPr>
            <a:r>
              <a:rPr lang="it-IT" sz="2000" b="0" dirty="0">
                <a:sym typeface="Symbol" pitchFamily="18" charset="2"/>
              </a:rPr>
              <a:t>Si ha una riduzione di ampiezza fino al 40% come conseguenza della riduzione dei flussi.</a:t>
            </a:r>
          </a:p>
        </p:txBody>
      </p:sp>
      <p:graphicFrame>
        <p:nvGraphicFramePr>
          <p:cNvPr id="5" name="Object 5"/>
          <p:cNvGraphicFramePr>
            <a:graphicFrameLocks noChangeAspect="1"/>
          </p:cNvGraphicFramePr>
          <p:nvPr/>
        </p:nvGraphicFramePr>
        <p:xfrm>
          <a:off x="698500" y="222250"/>
          <a:ext cx="1574800" cy="406400"/>
        </p:xfrm>
        <a:graphic>
          <a:graphicData uri="http://schemas.openxmlformats.org/presentationml/2006/ole">
            <mc:AlternateContent xmlns:mc="http://schemas.openxmlformats.org/markup-compatibility/2006">
              <mc:Choice xmlns:v="urn:schemas-microsoft-com:vml" Requires="v">
                <p:oleObj spid="_x0000_s1050" name="Equation" r:id="rId3" imgW="787320" imgH="203040" progId="">
                  <p:embed/>
                </p:oleObj>
              </mc:Choice>
              <mc:Fallback>
                <p:oleObj name="Equation" r:id="rId3" imgW="787320" imgH="20304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222250"/>
                        <a:ext cx="157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C0099"/>
                            </a:solidFill>
                            <a:miter lim="800000"/>
                            <a:headEnd/>
                            <a:tailEnd/>
                          </a14:hiddenLine>
                        </a:ext>
                      </a:extLst>
                    </p:spPr>
                  </p:pic>
                </p:oleObj>
              </mc:Fallback>
            </mc:AlternateContent>
          </a:graphicData>
        </a:graphic>
      </p:graphicFrame>
      <p:graphicFrame>
        <p:nvGraphicFramePr>
          <p:cNvPr id="6" name="Object 6"/>
          <p:cNvGraphicFramePr>
            <a:graphicFrameLocks noChangeAspect="1"/>
          </p:cNvGraphicFramePr>
          <p:nvPr/>
        </p:nvGraphicFramePr>
        <p:xfrm>
          <a:off x="698500" y="781050"/>
          <a:ext cx="1549400" cy="406400"/>
        </p:xfrm>
        <a:graphic>
          <a:graphicData uri="http://schemas.openxmlformats.org/presentationml/2006/ole">
            <mc:AlternateContent xmlns:mc="http://schemas.openxmlformats.org/markup-compatibility/2006">
              <mc:Choice xmlns:v="urn:schemas-microsoft-com:vml" Requires="v">
                <p:oleObj spid="_x0000_s1051" name="Equation" r:id="rId5" imgW="774360" imgH="203040" progId="">
                  <p:embed/>
                </p:oleObj>
              </mc:Choice>
              <mc:Fallback>
                <p:oleObj name="Equation" r:id="rId5" imgW="774360" imgH="20304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 y="781050"/>
                        <a:ext cx="1549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C0099"/>
                            </a:solidFill>
                            <a:miter lim="800000"/>
                            <a:headEnd/>
                            <a:tailEnd/>
                          </a14:hiddenLine>
                        </a:ext>
                      </a:extLst>
                    </p:spPr>
                  </p:pic>
                </p:oleObj>
              </mc:Fallback>
            </mc:AlternateContent>
          </a:graphicData>
        </a:graphic>
      </p:graphicFrame>
      <p:graphicFrame>
        <p:nvGraphicFramePr>
          <p:cNvPr id="7" name="Object 7"/>
          <p:cNvGraphicFramePr>
            <a:graphicFrameLocks noChangeAspect="1"/>
          </p:cNvGraphicFramePr>
          <p:nvPr/>
        </p:nvGraphicFramePr>
        <p:xfrm>
          <a:off x="698500" y="1339850"/>
          <a:ext cx="1574800" cy="406400"/>
        </p:xfrm>
        <a:graphic>
          <a:graphicData uri="http://schemas.openxmlformats.org/presentationml/2006/ole">
            <mc:AlternateContent xmlns:mc="http://schemas.openxmlformats.org/markup-compatibility/2006">
              <mc:Choice xmlns:v="urn:schemas-microsoft-com:vml" Requires="v">
                <p:oleObj spid="_x0000_s1052" name="Equation" r:id="rId7" imgW="787320" imgH="203040" progId="">
                  <p:embed/>
                </p:oleObj>
              </mc:Choice>
              <mc:Fallback>
                <p:oleObj name="Equation" r:id="rId7" imgW="787320" imgH="20304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500" y="1339850"/>
                        <a:ext cx="157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C0099"/>
                            </a:solidFill>
                            <a:miter lim="800000"/>
                            <a:headEnd/>
                            <a:tailEnd/>
                          </a14:hiddenLine>
                        </a:ext>
                      </a:extLst>
                    </p:spPr>
                  </p:pic>
                </p:oleObj>
              </mc:Fallback>
            </mc:AlternateContent>
          </a:graphicData>
        </a:graphic>
      </p:graphicFrame>
      <p:grpSp>
        <p:nvGrpSpPr>
          <p:cNvPr id="8" name="Group 8"/>
          <p:cNvGrpSpPr>
            <a:grpSpLocks/>
          </p:cNvGrpSpPr>
          <p:nvPr/>
        </p:nvGrpSpPr>
        <p:grpSpPr bwMode="auto">
          <a:xfrm>
            <a:off x="3322638" y="161925"/>
            <a:ext cx="1892300" cy="1692275"/>
            <a:chOff x="4228" y="1006"/>
            <a:chExt cx="1192" cy="1066"/>
          </a:xfrm>
        </p:grpSpPr>
        <p:sp>
          <p:nvSpPr>
            <p:cNvPr id="9" name="Line 9"/>
            <p:cNvSpPr>
              <a:spLocks noChangeShapeType="1"/>
            </p:cNvSpPr>
            <p:nvPr/>
          </p:nvSpPr>
          <p:spPr bwMode="auto">
            <a:xfrm>
              <a:off x="4835" y="1056"/>
              <a:ext cx="0" cy="508"/>
            </a:xfrm>
            <a:prstGeom prst="line">
              <a:avLst/>
            </a:prstGeom>
            <a:noFill/>
            <a:ln w="19050">
              <a:solidFill>
                <a:schemeClr val="tx1"/>
              </a:solidFill>
              <a:round/>
              <a:headEnd type="triangle" w="med" len="med"/>
              <a:tailEnd/>
            </a:ln>
            <a:effectLst/>
          </p:spPr>
          <p:txBody>
            <a:bodyPr/>
            <a:lstStyle/>
            <a:p>
              <a:endParaRPr lang="it-IT"/>
            </a:p>
          </p:txBody>
        </p:sp>
        <p:sp>
          <p:nvSpPr>
            <p:cNvPr id="10" name="Line 10"/>
            <p:cNvSpPr>
              <a:spLocks noChangeShapeType="1"/>
            </p:cNvSpPr>
            <p:nvPr/>
          </p:nvSpPr>
          <p:spPr bwMode="auto">
            <a:xfrm rot="14400000">
              <a:off x="4618" y="1429"/>
              <a:ext cx="1" cy="508"/>
            </a:xfrm>
            <a:prstGeom prst="line">
              <a:avLst/>
            </a:prstGeom>
            <a:noFill/>
            <a:ln w="19050">
              <a:solidFill>
                <a:schemeClr val="tx1"/>
              </a:solidFill>
              <a:round/>
              <a:headEnd type="triangle" w="med" len="med"/>
              <a:tailEnd/>
            </a:ln>
            <a:effectLst/>
          </p:spPr>
          <p:txBody>
            <a:bodyPr/>
            <a:lstStyle/>
            <a:p>
              <a:endParaRPr lang="it-IT"/>
            </a:p>
          </p:txBody>
        </p:sp>
        <p:sp>
          <p:nvSpPr>
            <p:cNvPr id="11" name="Line 11"/>
            <p:cNvSpPr>
              <a:spLocks noChangeShapeType="1"/>
            </p:cNvSpPr>
            <p:nvPr/>
          </p:nvSpPr>
          <p:spPr bwMode="auto">
            <a:xfrm rot="7200000" flipH="1">
              <a:off x="5056" y="1428"/>
              <a:ext cx="1" cy="508"/>
            </a:xfrm>
            <a:prstGeom prst="line">
              <a:avLst/>
            </a:prstGeom>
            <a:noFill/>
            <a:ln w="19050">
              <a:solidFill>
                <a:schemeClr val="tx1"/>
              </a:solidFill>
              <a:round/>
              <a:headEnd type="triangle" w="med" len="med"/>
              <a:tailEnd/>
            </a:ln>
            <a:effectLst/>
          </p:spPr>
          <p:txBody>
            <a:bodyPr/>
            <a:lstStyle/>
            <a:p>
              <a:endParaRPr lang="it-IT"/>
            </a:p>
          </p:txBody>
        </p:sp>
        <p:sp>
          <p:nvSpPr>
            <p:cNvPr id="12" name="Rectangle 12"/>
            <p:cNvSpPr>
              <a:spLocks noChangeArrowheads="1"/>
            </p:cNvSpPr>
            <p:nvPr/>
          </p:nvSpPr>
          <p:spPr bwMode="auto">
            <a:xfrm>
              <a:off x="5107" y="1200"/>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A</a:t>
              </a:r>
            </a:p>
          </p:txBody>
        </p:sp>
        <p:sp>
          <p:nvSpPr>
            <p:cNvPr id="13" name="Line 13"/>
            <p:cNvSpPr>
              <a:spLocks noChangeShapeType="1"/>
            </p:cNvSpPr>
            <p:nvPr/>
          </p:nvSpPr>
          <p:spPr bwMode="auto">
            <a:xfrm rot="-5400000">
              <a:off x="5228" y="1177"/>
              <a:ext cx="0" cy="127"/>
            </a:xfrm>
            <a:prstGeom prst="line">
              <a:avLst/>
            </a:prstGeom>
            <a:noFill/>
            <a:ln w="9525">
              <a:solidFill>
                <a:srgbClr val="0000FF"/>
              </a:solidFill>
              <a:round/>
              <a:headEnd/>
              <a:tailEnd/>
            </a:ln>
            <a:effectLst/>
          </p:spPr>
          <p:txBody>
            <a:bodyPr/>
            <a:lstStyle/>
            <a:p>
              <a:endParaRPr lang="it-IT"/>
            </a:p>
          </p:txBody>
        </p:sp>
        <p:sp>
          <p:nvSpPr>
            <p:cNvPr id="14" name="Rectangle 14"/>
            <p:cNvSpPr>
              <a:spLocks noChangeArrowheads="1"/>
            </p:cNvSpPr>
            <p:nvPr/>
          </p:nvSpPr>
          <p:spPr bwMode="auto">
            <a:xfrm>
              <a:off x="4732" y="1822"/>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B</a:t>
              </a:r>
            </a:p>
          </p:txBody>
        </p:sp>
        <p:sp>
          <p:nvSpPr>
            <p:cNvPr id="15" name="Line 15"/>
            <p:cNvSpPr>
              <a:spLocks noChangeShapeType="1"/>
            </p:cNvSpPr>
            <p:nvPr/>
          </p:nvSpPr>
          <p:spPr bwMode="auto">
            <a:xfrm rot="-5400000">
              <a:off x="4853" y="1799"/>
              <a:ext cx="0" cy="127"/>
            </a:xfrm>
            <a:prstGeom prst="line">
              <a:avLst/>
            </a:prstGeom>
            <a:noFill/>
            <a:ln w="9525">
              <a:solidFill>
                <a:srgbClr val="0000FF"/>
              </a:solidFill>
              <a:round/>
              <a:headEnd/>
              <a:tailEnd/>
            </a:ln>
            <a:effectLst/>
          </p:spPr>
          <p:txBody>
            <a:bodyPr/>
            <a:lstStyle/>
            <a:p>
              <a:endParaRPr lang="it-IT"/>
            </a:p>
          </p:txBody>
        </p:sp>
        <p:sp>
          <p:nvSpPr>
            <p:cNvPr id="16" name="Rectangle 16"/>
            <p:cNvSpPr>
              <a:spLocks noChangeArrowheads="1"/>
            </p:cNvSpPr>
            <p:nvPr/>
          </p:nvSpPr>
          <p:spPr bwMode="auto">
            <a:xfrm>
              <a:off x="4228" y="1198"/>
              <a:ext cx="313" cy="250"/>
            </a:xfrm>
            <a:prstGeom prst="rect">
              <a:avLst/>
            </a:prstGeom>
            <a:noFill/>
            <a:ln w="9525">
              <a:noFill/>
              <a:miter lim="800000"/>
              <a:headEnd/>
              <a:tailEnd/>
            </a:ln>
            <a:effectLst/>
          </p:spPr>
          <p:txBody>
            <a:bodyPr>
              <a:spAutoFit/>
            </a:bodyPr>
            <a:lstStyle/>
            <a:p>
              <a:r>
                <a:rPr lang="it-IT" sz="2000" b="0">
                  <a:solidFill>
                    <a:srgbClr val="0000FF"/>
                  </a:solidFill>
                  <a:sym typeface="Symbol" pitchFamily="18" charset="2"/>
                </a:rPr>
                <a:t></a:t>
              </a:r>
              <a:r>
                <a:rPr lang="it-IT" sz="2000" b="0" baseline="-25000">
                  <a:solidFill>
                    <a:srgbClr val="0000FF"/>
                  </a:solidFill>
                  <a:sym typeface="Symbol" pitchFamily="18" charset="2"/>
                </a:rPr>
                <a:t>C</a:t>
              </a:r>
            </a:p>
          </p:txBody>
        </p:sp>
        <p:sp>
          <p:nvSpPr>
            <p:cNvPr id="17" name="Line 17"/>
            <p:cNvSpPr>
              <a:spLocks noChangeShapeType="1"/>
            </p:cNvSpPr>
            <p:nvPr/>
          </p:nvSpPr>
          <p:spPr bwMode="auto">
            <a:xfrm rot="-5400000">
              <a:off x="4349" y="1175"/>
              <a:ext cx="0" cy="127"/>
            </a:xfrm>
            <a:prstGeom prst="line">
              <a:avLst/>
            </a:prstGeom>
            <a:noFill/>
            <a:ln w="9525">
              <a:solidFill>
                <a:srgbClr val="0000FF"/>
              </a:solidFill>
              <a:round/>
              <a:headEnd/>
              <a:tailEnd/>
            </a:ln>
            <a:effectLst/>
          </p:spPr>
          <p:txBody>
            <a:bodyPr/>
            <a:lstStyle/>
            <a:p>
              <a:endParaRPr lang="it-IT"/>
            </a:p>
          </p:txBody>
        </p:sp>
        <p:sp>
          <p:nvSpPr>
            <p:cNvPr id="18" name="Line 18"/>
            <p:cNvSpPr>
              <a:spLocks noChangeShapeType="1"/>
            </p:cNvSpPr>
            <p:nvPr/>
          </p:nvSpPr>
          <p:spPr bwMode="auto">
            <a:xfrm rot="19800000">
              <a:off x="5074" y="1018"/>
              <a:ext cx="0" cy="864"/>
            </a:xfrm>
            <a:prstGeom prst="line">
              <a:avLst/>
            </a:prstGeom>
            <a:noFill/>
            <a:ln w="19050">
              <a:solidFill>
                <a:srgbClr val="0000FF"/>
              </a:solidFill>
              <a:round/>
              <a:headEnd/>
              <a:tailEnd type="triangle" w="med" len="med"/>
            </a:ln>
            <a:effectLst/>
          </p:spPr>
          <p:txBody>
            <a:bodyPr/>
            <a:lstStyle/>
            <a:p>
              <a:endParaRPr lang="it-IT"/>
            </a:p>
          </p:txBody>
        </p:sp>
        <p:grpSp>
          <p:nvGrpSpPr>
            <p:cNvPr id="19" name="Group 19"/>
            <p:cNvGrpSpPr>
              <a:grpSpLocks/>
            </p:cNvGrpSpPr>
            <p:nvPr/>
          </p:nvGrpSpPr>
          <p:grpSpPr bwMode="auto">
            <a:xfrm>
              <a:off x="4809" y="1335"/>
              <a:ext cx="313" cy="212"/>
              <a:chOff x="2880" y="1200"/>
              <a:chExt cx="313" cy="212"/>
            </a:xfrm>
          </p:grpSpPr>
          <p:sp>
            <p:nvSpPr>
              <p:cNvPr id="28" name="Rectangle 20"/>
              <p:cNvSpPr>
                <a:spLocks noChangeArrowheads="1"/>
              </p:cNvSpPr>
              <p:nvPr/>
            </p:nvSpPr>
            <p:spPr bwMode="auto">
              <a:xfrm>
                <a:off x="2880" y="1200"/>
                <a:ext cx="313" cy="212"/>
              </a:xfrm>
              <a:prstGeom prst="rect">
                <a:avLst/>
              </a:prstGeom>
              <a:noFill/>
              <a:ln w="9525">
                <a:noFill/>
                <a:miter lim="800000"/>
                <a:headEnd/>
                <a:tailEnd/>
              </a:ln>
              <a:effectLst/>
            </p:spPr>
            <p:txBody>
              <a:bodyPr>
                <a:spAutoFit/>
              </a:bodyPr>
              <a:lstStyle/>
              <a:p>
                <a:r>
                  <a:rPr lang="it-IT" sz="1600" b="0">
                    <a:sym typeface="Symbol" pitchFamily="18" charset="2"/>
                  </a:rPr>
                  <a:t></a:t>
                </a:r>
                <a:r>
                  <a:rPr lang="it-IT" sz="1600" b="0" baseline="-25000">
                    <a:sym typeface="Symbol" pitchFamily="18" charset="2"/>
                  </a:rPr>
                  <a:t>a</a:t>
                </a:r>
              </a:p>
            </p:txBody>
          </p:sp>
          <p:sp>
            <p:nvSpPr>
              <p:cNvPr id="29" name="Line 21"/>
              <p:cNvSpPr>
                <a:spLocks noChangeShapeType="1"/>
              </p:cNvSpPr>
              <p:nvPr/>
            </p:nvSpPr>
            <p:spPr bwMode="auto">
              <a:xfrm rot="-5400000">
                <a:off x="2985" y="1193"/>
                <a:ext cx="0" cy="95"/>
              </a:xfrm>
              <a:prstGeom prst="line">
                <a:avLst/>
              </a:prstGeom>
              <a:noFill/>
              <a:ln w="9525">
                <a:solidFill>
                  <a:schemeClr val="tx1"/>
                </a:solidFill>
                <a:round/>
                <a:headEnd/>
                <a:tailEnd/>
              </a:ln>
              <a:effectLst/>
            </p:spPr>
            <p:txBody>
              <a:bodyPr/>
              <a:lstStyle/>
              <a:p>
                <a:endParaRPr lang="it-IT"/>
              </a:p>
            </p:txBody>
          </p:sp>
        </p:grpSp>
        <p:sp>
          <p:nvSpPr>
            <p:cNvPr id="20" name="Line 22"/>
            <p:cNvSpPr>
              <a:spLocks noChangeShapeType="1"/>
            </p:cNvSpPr>
            <p:nvPr/>
          </p:nvSpPr>
          <p:spPr bwMode="auto">
            <a:xfrm rot="1800000" flipH="1">
              <a:off x="4633" y="1006"/>
              <a:ext cx="0" cy="864"/>
            </a:xfrm>
            <a:prstGeom prst="line">
              <a:avLst/>
            </a:prstGeom>
            <a:noFill/>
            <a:ln w="19050">
              <a:solidFill>
                <a:srgbClr val="0000FF"/>
              </a:solidFill>
              <a:round/>
              <a:headEnd type="triangle" w="med" len="med"/>
              <a:tailEnd/>
            </a:ln>
            <a:effectLst/>
          </p:spPr>
          <p:txBody>
            <a:bodyPr/>
            <a:lstStyle/>
            <a:p>
              <a:endParaRPr lang="it-IT"/>
            </a:p>
          </p:txBody>
        </p:sp>
        <p:sp>
          <p:nvSpPr>
            <p:cNvPr id="21" name="Line 23"/>
            <p:cNvSpPr>
              <a:spLocks noChangeShapeType="1"/>
            </p:cNvSpPr>
            <p:nvPr/>
          </p:nvSpPr>
          <p:spPr bwMode="auto">
            <a:xfrm rot="-5400000">
              <a:off x="4844" y="1387"/>
              <a:ext cx="0" cy="841"/>
            </a:xfrm>
            <a:prstGeom prst="line">
              <a:avLst/>
            </a:prstGeom>
            <a:noFill/>
            <a:ln w="19050">
              <a:solidFill>
                <a:srgbClr val="0000FF"/>
              </a:solidFill>
              <a:round/>
              <a:headEnd type="triangle" w="med" len="med"/>
              <a:tailEnd/>
            </a:ln>
            <a:effectLst/>
          </p:spPr>
          <p:txBody>
            <a:bodyPr/>
            <a:lstStyle/>
            <a:p>
              <a:endParaRPr lang="it-IT"/>
            </a:p>
          </p:txBody>
        </p:sp>
        <p:grpSp>
          <p:nvGrpSpPr>
            <p:cNvPr id="22" name="Group 24"/>
            <p:cNvGrpSpPr>
              <a:grpSpLocks/>
            </p:cNvGrpSpPr>
            <p:nvPr/>
          </p:nvGrpSpPr>
          <p:grpSpPr bwMode="auto">
            <a:xfrm>
              <a:off x="4873" y="1606"/>
              <a:ext cx="313" cy="212"/>
              <a:chOff x="3221" y="1649"/>
              <a:chExt cx="313" cy="212"/>
            </a:xfrm>
          </p:grpSpPr>
          <p:sp>
            <p:nvSpPr>
              <p:cNvPr id="26" name="Rectangle 25"/>
              <p:cNvSpPr>
                <a:spLocks noChangeArrowheads="1"/>
              </p:cNvSpPr>
              <p:nvPr/>
            </p:nvSpPr>
            <p:spPr bwMode="auto">
              <a:xfrm>
                <a:off x="3221" y="1649"/>
                <a:ext cx="313" cy="212"/>
              </a:xfrm>
              <a:prstGeom prst="rect">
                <a:avLst/>
              </a:prstGeom>
              <a:noFill/>
              <a:ln w="9525">
                <a:noFill/>
                <a:miter lim="800000"/>
                <a:headEnd/>
                <a:tailEnd/>
              </a:ln>
              <a:effectLst/>
            </p:spPr>
            <p:txBody>
              <a:bodyPr>
                <a:spAutoFit/>
              </a:bodyPr>
              <a:lstStyle/>
              <a:p>
                <a:r>
                  <a:rPr lang="it-IT" sz="1600" b="0">
                    <a:sym typeface="Symbol" pitchFamily="18" charset="2"/>
                  </a:rPr>
                  <a:t></a:t>
                </a:r>
                <a:r>
                  <a:rPr lang="it-IT" sz="1600" b="0" baseline="-25000">
                    <a:sym typeface="Symbol" pitchFamily="18" charset="2"/>
                  </a:rPr>
                  <a:t>b</a:t>
                </a:r>
              </a:p>
            </p:txBody>
          </p:sp>
          <p:sp>
            <p:nvSpPr>
              <p:cNvPr id="27" name="Line 26"/>
              <p:cNvSpPr>
                <a:spLocks noChangeShapeType="1"/>
              </p:cNvSpPr>
              <p:nvPr/>
            </p:nvSpPr>
            <p:spPr bwMode="auto">
              <a:xfrm rot="-5400000">
                <a:off x="3326" y="1642"/>
                <a:ext cx="0" cy="95"/>
              </a:xfrm>
              <a:prstGeom prst="line">
                <a:avLst/>
              </a:prstGeom>
              <a:noFill/>
              <a:ln w="9525">
                <a:solidFill>
                  <a:schemeClr val="tx1"/>
                </a:solidFill>
                <a:round/>
                <a:headEnd/>
                <a:tailEnd/>
              </a:ln>
              <a:effectLst/>
            </p:spPr>
            <p:txBody>
              <a:bodyPr/>
              <a:lstStyle/>
              <a:p>
                <a:endParaRPr lang="it-IT"/>
              </a:p>
            </p:txBody>
          </p:sp>
        </p:grpSp>
        <p:grpSp>
          <p:nvGrpSpPr>
            <p:cNvPr id="23" name="Group 27"/>
            <p:cNvGrpSpPr>
              <a:grpSpLocks/>
            </p:cNvGrpSpPr>
            <p:nvPr/>
          </p:nvGrpSpPr>
          <p:grpSpPr bwMode="auto">
            <a:xfrm>
              <a:off x="4530" y="1503"/>
              <a:ext cx="313" cy="212"/>
              <a:chOff x="2721" y="1644"/>
              <a:chExt cx="313" cy="212"/>
            </a:xfrm>
          </p:grpSpPr>
          <p:sp>
            <p:nvSpPr>
              <p:cNvPr id="24" name="Rectangle 28"/>
              <p:cNvSpPr>
                <a:spLocks noChangeArrowheads="1"/>
              </p:cNvSpPr>
              <p:nvPr/>
            </p:nvSpPr>
            <p:spPr bwMode="auto">
              <a:xfrm>
                <a:off x="2721" y="1644"/>
                <a:ext cx="313" cy="212"/>
              </a:xfrm>
              <a:prstGeom prst="rect">
                <a:avLst/>
              </a:prstGeom>
              <a:noFill/>
              <a:ln w="9525">
                <a:noFill/>
                <a:miter lim="800000"/>
                <a:headEnd/>
                <a:tailEnd/>
              </a:ln>
              <a:effectLst/>
            </p:spPr>
            <p:txBody>
              <a:bodyPr>
                <a:spAutoFit/>
              </a:bodyPr>
              <a:lstStyle/>
              <a:p>
                <a:r>
                  <a:rPr lang="it-IT" sz="1600" b="0">
                    <a:sym typeface="Symbol" pitchFamily="18" charset="2"/>
                  </a:rPr>
                  <a:t></a:t>
                </a:r>
                <a:r>
                  <a:rPr lang="it-IT" sz="1600" b="0" baseline="-25000">
                    <a:sym typeface="Symbol" pitchFamily="18" charset="2"/>
                  </a:rPr>
                  <a:t>c</a:t>
                </a:r>
              </a:p>
            </p:txBody>
          </p:sp>
          <p:sp>
            <p:nvSpPr>
              <p:cNvPr id="25" name="Line 29"/>
              <p:cNvSpPr>
                <a:spLocks noChangeShapeType="1"/>
              </p:cNvSpPr>
              <p:nvPr/>
            </p:nvSpPr>
            <p:spPr bwMode="auto">
              <a:xfrm rot="-5400000">
                <a:off x="2826" y="1637"/>
                <a:ext cx="0" cy="95"/>
              </a:xfrm>
              <a:prstGeom prst="line">
                <a:avLst/>
              </a:prstGeom>
              <a:noFill/>
              <a:ln w="9525">
                <a:solidFill>
                  <a:schemeClr val="tx1"/>
                </a:solidFill>
                <a:round/>
                <a:headEnd/>
                <a:tailEnd/>
              </a:ln>
              <a:effectLst/>
            </p:spPr>
            <p:txBody>
              <a:bodyPr/>
              <a:lstStyle/>
              <a:p>
                <a:endParaRPr lang="it-IT"/>
              </a:p>
            </p:txBody>
          </p:sp>
        </p:grpSp>
      </p:grpSp>
      <p:sp>
        <p:nvSpPr>
          <p:cNvPr id="30" name="AutoShape 30"/>
          <p:cNvSpPr>
            <a:spLocks/>
          </p:cNvSpPr>
          <p:nvPr/>
        </p:nvSpPr>
        <p:spPr bwMode="auto">
          <a:xfrm>
            <a:off x="336550" y="160338"/>
            <a:ext cx="227013" cy="1587500"/>
          </a:xfrm>
          <a:prstGeom prst="leftBrace">
            <a:avLst>
              <a:gd name="adj1" fmla="val 58275"/>
              <a:gd name="adj2" fmla="val 50000"/>
            </a:avLst>
          </a:prstGeom>
          <a:noFill/>
          <a:ln w="9525">
            <a:solidFill>
              <a:schemeClr val="tx1"/>
            </a:solidFill>
            <a:round/>
            <a:headEnd/>
            <a:tailEnd/>
          </a:ln>
          <a:effectLst/>
        </p:spPr>
        <p:txBody>
          <a:bodyPr wrap="none" anchor="ctr"/>
          <a:lstStyle/>
          <a:p>
            <a:endParaRPr lang="it-IT"/>
          </a:p>
        </p:txBody>
      </p:sp>
      <p:pic>
        <p:nvPicPr>
          <p:cNvPr id="31" name="Picture 32"/>
          <p:cNvPicPr>
            <a:picLocks noChangeAspect="1" noChangeArrowheads="1"/>
          </p:cNvPicPr>
          <p:nvPr/>
        </p:nvPicPr>
        <p:blipFill>
          <a:blip r:embed="rId9" cstate="print"/>
          <a:srcRect l="18755" t="5707" r="16945" b="13425"/>
          <a:stretch>
            <a:fillRect/>
          </a:stretch>
        </p:blipFill>
        <p:spPr bwMode="auto">
          <a:xfrm>
            <a:off x="228600" y="2209800"/>
            <a:ext cx="4953000" cy="41497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TIPI </a:t>
            </a:r>
            <a:r>
              <a:rPr lang="it-IT" sz="3600" b="1" dirty="0" err="1" smtClean="0">
                <a:effectLst>
                  <a:outerShdw blurRad="38100" dist="38100" dir="2700000" algn="tl">
                    <a:srgbClr val="000000">
                      <a:alpha val="43137"/>
                    </a:srgbClr>
                  </a:outerShdw>
                </a:effectLst>
              </a:rPr>
              <a:t>DI</a:t>
            </a:r>
            <a:r>
              <a:rPr lang="it-IT" sz="3600" b="1" dirty="0" smtClean="0">
                <a:effectLst>
                  <a:outerShdw blurRad="38100" dist="38100" dir="2700000" algn="tl">
                    <a:srgbClr val="000000">
                      <a:alpha val="43137"/>
                    </a:srgbClr>
                  </a:outerShdw>
                </a:effectLst>
              </a:rPr>
              <a:t> GIUNTI DEL NUCLEO</a:t>
            </a:r>
            <a:endParaRPr lang="it-IT" sz="3600" b="1" dirty="0">
              <a:effectLst>
                <a:outerShdw blurRad="38100" dist="38100" dir="2700000" algn="tl">
                  <a:srgbClr val="000000">
                    <a:alpha val="43137"/>
                  </a:srgbClr>
                </a:outerShdw>
              </a:effectLst>
            </a:endParaRPr>
          </a:p>
        </p:txBody>
      </p:sp>
      <p:sp>
        <p:nvSpPr>
          <p:cNvPr id="5" name="Text Box 4"/>
          <p:cNvSpPr txBox="1">
            <a:spLocks noChangeArrowheads="1"/>
          </p:cNvSpPr>
          <p:nvPr/>
        </p:nvSpPr>
        <p:spPr bwMode="auto">
          <a:xfrm>
            <a:off x="228600" y="1295400"/>
            <a:ext cx="8686800" cy="854075"/>
          </a:xfrm>
          <a:prstGeom prst="rect">
            <a:avLst/>
          </a:prstGeom>
          <a:noFill/>
          <a:ln w="9525">
            <a:noFill/>
            <a:miter lim="800000"/>
            <a:headEnd/>
            <a:tailEnd/>
          </a:ln>
          <a:effectLst/>
        </p:spPr>
        <p:txBody>
          <a:bodyPr>
            <a:spAutoFit/>
          </a:bodyPr>
          <a:lstStyle/>
          <a:p>
            <a:pPr algn="just">
              <a:spcAft>
                <a:spcPct val="50000"/>
              </a:spcAft>
            </a:pPr>
            <a:r>
              <a:rPr lang="it-IT" sz="2000" b="0">
                <a:sym typeface="Symbol" pitchFamily="18" charset="2"/>
              </a:rPr>
              <a:t>Nel caso in cui si utilizzino </a:t>
            </a:r>
            <a:r>
              <a:rPr lang="it-IT" sz="2000" b="0" u="sng">
                <a:sym typeface="Symbol" pitchFamily="18" charset="2"/>
              </a:rPr>
              <a:t>lamierini ordinari</a:t>
            </a:r>
            <a:r>
              <a:rPr lang="it-IT" sz="2000" b="0">
                <a:sym typeface="Symbol" pitchFamily="18" charset="2"/>
              </a:rPr>
              <a:t> (</a:t>
            </a:r>
            <a:r>
              <a:rPr lang="it-IT" sz="2000" b="0" u="sng">
                <a:sym typeface="Symbol" pitchFamily="18" charset="2"/>
              </a:rPr>
              <a:t>materiale isotropo</a:t>
            </a:r>
            <a:r>
              <a:rPr lang="it-IT" sz="2000" b="0">
                <a:sym typeface="Symbol" pitchFamily="18" charset="2"/>
              </a:rPr>
              <a:t>), si possono avere:</a:t>
            </a:r>
          </a:p>
        </p:txBody>
      </p:sp>
      <p:pic>
        <p:nvPicPr>
          <p:cNvPr id="6" name="Picture 5" descr="D:\Disco_Lucia\Didattica\Costruzioni\Figure\trasformatore\mono_intercalati.tif"/>
          <p:cNvPicPr>
            <a:picLocks noChangeAspect="1" noChangeArrowheads="1"/>
          </p:cNvPicPr>
          <p:nvPr/>
        </p:nvPicPr>
        <p:blipFill>
          <a:blip r:embed="rId2" cstate="print"/>
          <a:srcRect/>
          <a:stretch>
            <a:fillRect/>
          </a:stretch>
        </p:blipFill>
        <p:spPr bwMode="auto">
          <a:xfrm>
            <a:off x="3429000" y="2819400"/>
            <a:ext cx="5243513" cy="3136900"/>
          </a:xfrm>
          <a:prstGeom prst="rect">
            <a:avLst/>
          </a:prstGeom>
          <a:noFill/>
        </p:spPr>
      </p:pic>
      <p:pic>
        <p:nvPicPr>
          <p:cNvPr id="7" name="Picture 6" descr="D:\Disco_Lucia\Didattica\Costruzioni\Figure\trasformatore\mono_affacciati.tif"/>
          <p:cNvPicPr>
            <a:picLocks noChangeAspect="1" noChangeArrowheads="1"/>
          </p:cNvPicPr>
          <p:nvPr/>
        </p:nvPicPr>
        <p:blipFill>
          <a:blip r:embed="rId3" cstate="print"/>
          <a:srcRect/>
          <a:stretch>
            <a:fillRect/>
          </a:stretch>
        </p:blipFill>
        <p:spPr bwMode="auto">
          <a:xfrm>
            <a:off x="1006475" y="2819400"/>
            <a:ext cx="1203325" cy="2800350"/>
          </a:xfrm>
          <a:prstGeom prst="rect">
            <a:avLst/>
          </a:prstGeom>
          <a:noFill/>
        </p:spPr>
      </p:pic>
      <p:sp>
        <p:nvSpPr>
          <p:cNvPr id="8" name="Rectangle 7"/>
          <p:cNvSpPr>
            <a:spLocks noChangeArrowheads="1"/>
          </p:cNvSpPr>
          <p:nvPr/>
        </p:nvSpPr>
        <p:spPr bwMode="auto">
          <a:xfrm>
            <a:off x="477838" y="2286000"/>
            <a:ext cx="2120900" cy="396875"/>
          </a:xfrm>
          <a:prstGeom prst="rect">
            <a:avLst/>
          </a:prstGeom>
          <a:noFill/>
          <a:ln w="9525">
            <a:noFill/>
            <a:miter lim="800000"/>
            <a:headEnd/>
            <a:tailEnd/>
          </a:ln>
          <a:effectLst/>
        </p:spPr>
        <p:txBody>
          <a:bodyPr wrap="none">
            <a:spAutoFit/>
          </a:bodyPr>
          <a:lstStyle/>
          <a:p>
            <a:pPr>
              <a:spcAft>
                <a:spcPct val="50000"/>
              </a:spcAft>
              <a:buFontTx/>
              <a:buChar char="•"/>
            </a:pPr>
            <a:r>
              <a:rPr lang="it-IT" sz="2000" dirty="0">
                <a:solidFill>
                  <a:srgbClr val="CC0099"/>
                </a:solidFill>
                <a:sym typeface="Symbol" pitchFamily="18" charset="2"/>
              </a:rPr>
              <a:t> giunti affacciati</a:t>
            </a:r>
          </a:p>
        </p:txBody>
      </p:sp>
      <p:sp>
        <p:nvSpPr>
          <p:cNvPr id="9" name="Rectangle 8"/>
          <p:cNvSpPr>
            <a:spLocks noChangeArrowheads="1"/>
          </p:cNvSpPr>
          <p:nvPr/>
        </p:nvSpPr>
        <p:spPr bwMode="auto">
          <a:xfrm>
            <a:off x="4852988" y="2286000"/>
            <a:ext cx="2233612" cy="396875"/>
          </a:xfrm>
          <a:prstGeom prst="rect">
            <a:avLst/>
          </a:prstGeom>
          <a:noFill/>
          <a:ln w="9525">
            <a:noFill/>
            <a:miter lim="800000"/>
            <a:headEnd/>
            <a:tailEnd/>
          </a:ln>
          <a:effectLst/>
        </p:spPr>
        <p:txBody>
          <a:bodyPr wrap="none">
            <a:spAutoFit/>
          </a:bodyPr>
          <a:lstStyle/>
          <a:p>
            <a:pPr>
              <a:spcAft>
                <a:spcPct val="50000"/>
              </a:spcAft>
              <a:buFontTx/>
              <a:buChar char="•"/>
            </a:pPr>
            <a:r>
              <a:rPr lang="it-IT" sz="2000">
                <a:solidFill>
                  <a:srgbClr val="CC0099"/>
                </a:solidFill>
                <a:sym typeface="Symbol" pitchFamily="18" charset="2"/>
              </a:rPr>
              <a:t> giunti intercalati</a:t>
            </a:r>
          </a:p>
        </p:txBody>
      </p:sp>
      <p:sp>
        <p:nvSpPr>
          <p:cNvPr id="10" name="Rectangle 9"/>
          <p:cNvSpPr>
            <a:spLocks noChangeArrowheads="1"/>
          </p:cNvSpPr>
          <p:nvPr/>
        </p:nvSpPr>
        <p:spPr bwMode="auto">
          <a:xfrm>
            <a:off x="228600" y="2149475"/>
            <a:ext cx="2667000" cy="4187825"/>
          </a:xfrm>
          <a:prstGeom prst="rect">
            <a:avLst/>
          </a:prstGeom>
          <a:noFill/>
          <a:ln w="19050">
            <a:solidFill>
              <a:srgbClr val="FF00FF"/>
            </a:solidFill>
            <a:miter lim="800000"/>
            <a:headEnd/>
            <a:tailEnd/>
          </a:ln>
          <a:effectLst/>
        </p:spPr>
        <p:txBody>
          <a:bodyPr wrap="none" anchor="ctr"/>
          <a:lstStyle/>
          <a:p>
            <a:endParaRPr lang="it-IT"/>
          </a:p>
        </p:txBody>
      </p:sp>
      <p:sp>
        <p:nvSpPr>
          <p:cNvPr id="11" name="Rectangle 10"/>
          <p:cNvSpPr>
            <a:spLocks noChangeArrowheads="1"/>
          </p:cNvSpPr>
          <p:nvPr/>
        </p:nvSpPr>
        <p:spPr bwMode="auto">
          <a:xfrm>
            <a:off x="3200400" y="2133600"/>
            <a:ext cx="5715000" cy="4187825"/>
          </a:xfrm>
          <a:prstGeom prst="rect">
            <a:avLst/>
          </a:prstGeom>
          <a:noFill/>
          <a:ln w="19050">
            <a:solidFill>
              <a:srgbClr val="FF00FF"/>
            </a:solidFill>
            <a:miter lim="800000"/>
            <a:headEnd/>
            <a:tailEnd/>
          </a:ln>
          <a:effectLst/>
        </p:spPr>
        <p:txBody>
          <a:bodyPr wrap="none" anchor="ctr"/>
          <a:lstStyle/>
          <a:p>
            <a:endParaRPr lang="it-IT"/>
          </a:p>
        </p:txBody>
      </p:sp>
      <p:sp>
        <p:nvSpPr>
          <p:cNvPr id="12" name="Rectangle 11"/>
          <p:cNvSpPr>
            <a:spLocks noChangeArrowheads="1"/>
          </p:cNvSpPr>
          <p:nvPr/>
        </p:nvSpPr>
        <p:spPr bwMode="auto">
          <a:xfrm>
            <a:off x="228600" y="5683250"/>
            <a:ext cx="2667000" cy="641350"/>
          </a:xfrm>
          <a:prstGeom prst="rect">
            <a:avLst/>
          </a:prstGeom>
          <a:noFill/>
          <a:ln w="9525">
            <a:noFill/>
            <a:miter lim="800000"/>
            <a:headEnd/>
            <a:tailEnd/>
          </a:ln>
          <a:effectLst/>
        </p:spPr>
        <p:txBody>
          <a:bodyPr>
            <a:spAutoFit/>
          </a:bodyPr>
          <a:lstStyle/>
          <a:p>
            <a:r>
              <a:rPr lang="it-IT" sz="1800" b="0">
                <a:sym typeface="Symbol" pitchFamily="18" charset="2"/>
              </a:rPr>
              <a:t>Tra giogo e colonna si può  interporre un cartoncino</a:t>
            </a:r>
          </a:p>
        </p:txBody>
      </p:sp>
      <p:sp>
        <p:nvSpPr>
          <p:cNvPr id="13" name="CasellaDiTesto 12"/>
          <p:cNvSpPr txBox="1"/>
          <p:nvPr/>
        </p:nvSpPr>
        <p:spPr>
          <a:xfrm>
            <a:off x="0" y="6858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Caso di lamierini </a:t>
            </a:r>
            <a:r>
              <a:rPr lang="it-IT" sz="3600" b="1" dirty="0" err="1" smtClean="0">
                <a:effectLst>
                  <a:outerShdw blurRad="38100" dist="38100" dir="2700000" algn="tl">
                    <a:srgbClr val="000000">
                      <a:alpha val="43137"/>
                    </a:srgbClr>
                  </a:outerShdw>
                </a:effectLst>
              </a:rPr>
              <a:t>Fe-Si</a:t>
            </a:r>
            <a:r>
              <a:rPr lang="it-IT" sz="3600" b="1" dirty="0" smtClean="0">
                <a:effectLst>
                  <a:outerShdw blurRad="38100" dist="38100" dir="2700000" algn="tl">
                    <a:srgbClr val="000000">
                      <a:alpha val="43137"/>
                    </a:srgbClr>
                  </a:outerShdw>
                </a:effectLst>
              </a:rPr>
              <a:t> isotropi</a:t>
            </a:r>
            <a:endParaRPr lang="it-IT" sz="3600" b="1" dirty="0">
              <a:effectLst>
                <a:outerShdw blurRad="38100" dist="38100" dir="2700000" algn="tl">
                  <a:srgbClr val="000000">
                    <a:alpha val="43137"/>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l="44859" t="1247" b="61360"/>
          <a:stretch>
            <a:fillRect/>
          </a:stretch>
        </p:blipFill>
        <p:spPr bwMode="auto">
          <a:xfrm>
            <a:off x="381000" y="1447800"/>
            <a:ext cx="4495800" cy="2286000"/>
          </a:xfrm>
          <a:prstGeom prst="rect">
            <a:avLst/>
          </a:prstGeom>
          <a:noFill/>
          <a:ln w="12700">
            <a:noFill/>
            <a:miter lim="800000"/>
            <a:headEnd/>
            <a:tailEnd/>
          </a:ln>
          <a:effectLst/>
        </p:spPr>
      </p:pic>
      <p:pic>
        <p:nvPicPr>
          <p:cNvPr id="5" name="Picture 5"/>
          <p:cNvPicPr>
            <a:picLocks noChangeAspect="1" noChangeArrowheads="1"/>
          </p:cNvPicPr>
          <p:nvPr/>
        </p:nvPicPr>
        <p:blipFill>
          <a:blip r:embed="rId2" cstate="print"/>
          <a:srcRect t="43625" r="72897" b="22722"/>
          <a:stretch>
            <a:fillRect/>
          </a:stretch>
        </p:blipFill>
        <p:spPr bwMode="auto">
          <a:xfrm>
            <a:off x="5867400" y="838199"/>
            <a:ext cx="2667000" cy="2483069"/>
          </a:xfrm>
          <a:prstGeom prst="rect">
            <a:avLst/>
          </a:prstGeom>
          <a:noFill/>
          <a:ln w="12700">
            <a:noFill/>
            <a:miter lim="800000"/>
            <a:headEnd/>
            <a:tailEnd/>
          </a:ln>
          <a:effectLst/>
        </p:spPr>
      </p:pic>
      <p:sp>
        <p:nvSpPr>
          <p:cNvPr id="6" name="Rectangle 6"/>
          <p:cNvSpPr>
            <a:spLocks noChangeArrowheads="1"/>
          </p:cNvSpPr>
          <p:nvPr/>
        </p:nvSpPr>
        <p:spPr bwMode="auto">
          <a:xfrm>
            <a:off x="3505200" y="838200"/>
            <a:ext cx="2233613" cy="396875"/>
          </a:xfrm>
          <a:prstGeom prst="rect">
            <a:avLst/>
          </a:prstGeom>
          <a:noFill/>
          <a:ln w="9525">
            <a:noFill/>
            <a:miter lim="800000"/>
            <a:headEnd/>
            <a:tailEnd/>
          </a:ln>
          <a:effectLst/>
        </p:spPr>
        <p:txBody>
          <a:bodyPr wrap="none">
            <a:spAutoFit/>
          </a:bodyPr>
          <a:lstStyle/>
          <a:p>
            <a:pPr>
              <a:spcAft>
                <a:spcPct val="50000"/>
              </a:spcAft>
              <a:buFontTx/>
              <a:buChar char="•"/>
            </a:pPr>
            <a:r>
              <a:rPr lang="it-IT" sz="2000">
                <a:solidFill>
                  <a:srgbClr val="CC0099"/>
                </a:solidFill>
                <a:sym typeface="Symbol" pitchFamily="18" charset="2"/>
              </a:rPr>
              <a:t> giunti intercalati</a:t>
            </a:r>
          </a:p>
        </p:txBody>
      </p:sp>
      <p:pic>
        <p:nvPicPr>
          <p:cNvPr id="7" name="Picture 7"/>
          <p:cNvPicPr>
            <a:picLocks noChangeAspect="1" noChangeArrowheads="1"/>
          </p:cNvPicPr>
          <p:nvPr/>
        </p:nvPicPr>
        <p:blipFill>
          <a:blip r:embed="rId2" cstate="print"/>
          <a:srcRect l="44859" t="38899" b="22722"/>
          <a:stretch>
            <a:fillRect/>
          </a:stretch>
        </p:blipFill>
        <p:spPr bwMode="auto">
          <a:xfrm>
            <a:off x="3505200" y="3810000"/>
            <a:ext cx="5402260" cy="2819400"/>
          </a:xfrm>
          <a:prstGeom prst="rect">
            <a:avLst/>
          </a:prstGeom>
          <a:noFill/>
          <a:ln w="12700">
            <a:noFill/>
            <a:miter lim="800000"/>
            <a:headEnd/>
            <a:tailEnd/>
          </a:ln>
          <a:effectLst/>
        </p:spPr>
      </p:pic>
      <p:sp>
        <p:nvSpPr>
          <p:cNvPr id="8" name="Text Box 8"/>
          <p:cNvSpPr txBox="1">
            <a:spLocks noChangeArrowheads="1"/>
          </p:cNvSpPr>
          <p:nvPr/>
        </p:nvSpPr>
        <p:spPr bwMode="auto">
          <a:xfrm>
            <a:off x="838200" y="4191000"/>
            <a:ext cx="3733800" cy="396875"/>
          </a:xfrm>
          <a:prstGeom prst="rect">
            <a:avLst/>
          </a:prstGeom>
          <a:noFill/>
          <a:ln w="12700">
            <a:noFill/>
            <a:miter lim="800000"/>
            <a:headEnd/>
            <a:tailEnd/>
          </a:ln>
          <a:effectLst/>
        </p:spPr>
        <p:txBody>
          <a:bodyPr>
            <a:spAutoFit/>
          </a:bodyPr>
          <a:lstStyle/>
          <a:p>
            <a:pPr>
              <a:spcBef>
                <a:spcPct val="50000"/>
              </a:spcBef>
            </a:pPr>
            <a:r>
              <a:rPr lang="en-US" sz="2000" b="0" dirty="0" err="1"/>
              <a:t>Incastri</a:t>
            </a:r>
            <a:r>
              <a:rPr lang="en-US" sz="2000" b="0" dirty="0"/>
              <a:t> a 90°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 y="457200"/>
            <a:ext cx="8686800" cy="5940088"/>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I </a:t>
            </a:r>
            <a:r>
              <a:rPr lang="it-IT" sz="2000" dirty="0">
                <a:solidFill>
                  <a:srgbClr val="CC0099"/>
                </a:solidFill>
                <a:sym typeface="Symbol" pitchFamily="18" charset="2"/>
              </a:rPr>
              <a:t>giunti affacciati</a:t>
            </a:r>
            <a:r>
              <a:rPr lang="it-IT" sz="2000" b="0" dirty="0">
                <a:sym typeface="Symbol" pitchFamily="18" charset="2"/>
              </a:rPr>
              <a:t> si ottengono serrando tra loro due pacchi di lamierini distinti separati da uno strato isolante.:</a:t>
            </a:r>
          </a:p>
          <a:p>
            <a:pPr algn="just">
              <a:spcAft>
                <a:spcPct val="50000"/>
              </a:spcAft>
              <a:buFontTx/>
              <a:buChar char="•"/>
            </a:pPr>
            <a:r>
              <a:rPr lang="it-IT" sz="2000" b="0" dirty="0">
                <a:sym typeface="Symbol" pitchFamily="18" charset="2"/>
              </a:rPr>
              <a:t> facilità di montaggio e smontaggio;</a:t>
            </a:r>
          </a:p>
          <a:p>
            <a:pPr algn="just">
              <a:spcAft>
                <a:spcPct val="50000"/>
              </a:spcAft>
              <a:buFontTx/>
              <a:buChar char="•"/>
            </a:pPr>
            <a:r>
              <a:rPr lang="it-IT" sz="2000" b="0" dirty="0">
                <a:sym typeface="Symbol" pitchFamily="18" charset="2"/>
              </a:rPr>
              <a:t> </a:t>
            </a:r>
            <a:r>
              <a:rPr lang="it-IT" sz="2000" b="0" dirty="0" err="1">
                <a:sym typeface="Symbol" pitchFamily="18" charset="2"/>
              </a:rPr>
              <a:t>serraggio</a:t>
            </a:r>
            <a:r>
              <a:rPr lang="it-IT" sz="2000" b="0" dirty="0">
                <a:sym typeface="Symbol" pitchFamily="18" charset="2"/>
              </a:rPr>
              <a:t> più difficoltoso (necessitano di tiranti e legature</a:t>
            </a:r>
            <a:r>
              <a:rPr lang="it-IT" sz="2000" b="0" dirty="0" smtClean="0">
                <a:sym typeface="Symbol" pitchFamily="18" charset="2"/>
              </a:rPr>
              <a:t>);</a:t>
            </a:r>
          </a:p>
          <a:p>
            <a:pPr algn="just">
              <a:spcAft>
                <a:spcPct val="50000"/>
              </a:spcAft>
              <a:buFontTx/>
              <a:buChar char="•"/>
            </a:pPr>
            <a:r>
              <a:rPr lang="it-IT" sz="2000" dirty="0" smtClean="0">
                <a:sym typeface="Symbol" pitchFamily="18" charset="2"/>
              </a:rPr>
              <a:t> normalmente necessità di interporre un </a:t>
            </a:r>
            <a:r>
              <a:rPr lang="it-IT" sz="2000" u="sng" dirty="0" smtClean="0">
                <a:sym typeface="Symbol" pitchFamily="18" charset="2"/>
              </a:rPr>
              <a:t>cartoncino</a:t>
            </a:r>
            <a:r>
              <a:rPr lang="it-IT" sz="2000" dirty="0" smtClean="0">
                <a:sym typeface="Symbol" pitchFamily="18" charset="2"/>
              </a:rPr>
              <a:t> tra giogo e colonne;</a:t>
            </a:r>
            <a:endParaRPr lang="it-IT" sz="2000" b="0" dirty="0">
              <a:sym typeface="Symbol" pitchFamily="18" charset="2"/>
            </a:endParaRPr>
          </a:p>
          <a:p>
            <a:pPr algn="just">
              <a:spcAft>
                <a:spcPct val="50000"/>
              </a:spcAft>
              <a:buFontTx/>
              <a:buChar char="•"/>
            </a:pPr>
            <a:r>
              <a:rPr lang="it-IT" sz="2000" b="0" dirty="0">
                <a:sym typeface="Symbol" pitchFamily="18" charset="2"/>
              </a:rPr>
              <a:t> traferro </a:t>
            </a:r>
            <a:r>
              <a:rPr lang="it-IT" sz="2000" b="0" dirty="0" smtClean="0">
                <a:sym typeface="Symbol" pitchFamily="18" charset="2"/>
              </a:rPr>
              <a:t>effettivo di spessore </a:t>
            </a:r>
            <a:r>
              <a:rPr lang="it-IT" sz="2000" b="1" u="sng" dirty="0">
                <a:sym typeface="Symbol" pitchFamily="18" charset="2"/>
              </a:rPr>
              <a:t>0,15 mm - 0,25 mm</a:t>
            </a:r>
            <a:r>
              <a:rPr lang="it-IT" sz="2000" b="0" dirty="0">
                <a:sym typeface="Symbol" pitchFamily="18" charset="2"/>
              </a:rPr>
              <a:t>.</a:t>
            </a:r>
          </a:p>
          <a:p>
            <a:pPr algn="just">
              <a:spcAft>
                <a:spcPct val="50000"/>
              </a:spcAft>
              <a:buFontTx/>
              <a:buChar char="•"/>
            </a:pPr>
            <a:r>
              <a:rPr lang="it-IT" sz="2000" b="0" dirty="0">
                <a:sym typeface="Symbol" pitchFamily="18" charset="2"/>
              </a:rPr>
              <a:t> La superficie di contatto può prevedere una operazione di piallatura per limitare le rugosità e la formazione di ponti tra lamierini.</a:t>
            </a:r>
          </a:p>
          <a:p>
            <a:pPr algn="just">
              <a:spcAft>
                <a:spcPct val="50000"/>
              </a:spcAft>
            </a:pPr>
            <a:r>
              <a:rPr lang="it-IT" sz="2000" b="0" dirty="0">
                <a:sym typeface="Symbol" pitchFamily="18" charset="2"/>
              </a:rPr>
              <a:t>I </a:t>
            </a:r>
            <a:r>
              <a:rPr lang="it-IT" sz="2000" dirty="0">
                <a:solidFill>
                  <a:srgbClr val="CC0099"/>
                </a:solidFill>
                <a:sym typeface="Symbol" pitchFamily="18" charset="2"/>
              </a:rPr>
              <a:t>giunti intercalati</a:t>
            </a:r>
            <a:r>
              <a:rPr lang="it-IT" sz="2000" b="0" dirty="0">
                <a:sym typeface="Symbol" pitchFamily="18" charset="2"/>
              </a:rPr>
              <a:t> si ottengono alternando vari strati di lamierini:</a:t>
            </a:r>
          </a:p>
          <a:p>
            <a:pPr algn="just">
              <a:spcAft>
                <a:spcPct val="50000"/>
              </a:spcAft>
              <a:buFontTx/>
              <a:buChar char="•"/>
            </a:pPr>
            <a:r>
              <a:rPr lang="it-IT" sz="2000" b="0" dirty="0">
                <a:sym typeface="Symbol" pitchFamily="18" charset="2"/>
              </a:rPr>
              <a:t> difficoltà maggiori nel montaggio e smontaggio; </a:t>
            </a:r>
          </a:p>
          <a:p>
            <a:pPr algn="just">
              <a:spcAft>
                <a:spcPct val="50000"/>
              </a:spcAft>
              <a:buFontTx/>
              <a:buChar char="•"/>
            </a:pPr>
            <a:r>
              <a:rPr lang="it-IT" sz="2000" b="0" dirty="0">
                <a:sym typeface="Symbol" pitchFamily="18" charset="2"/>
              </a:rPr>
              <a:t> buona compattezza (attrito tra i lamierini);</a:t>
            </a:r>
          </a:p>
          <a:p>
            <a:pPr algn="just">
              <a:spcAft>
                <a:spcPct val="50000"/>
              </a:spcAft>
              <a:buFontTx/>
              <a:buChar char="•"/>
            </a:pPr>
            <a:r>
              <a:rPr lang="it-IT" sz="2000" b="0" dirty="0">
                <a:sym typeface="Symbol" pitchFamily="18" charset="2"/>
              </a:rPr>
              <a:t> traferro equivalente di circa </a:t>
            </a:r>
            <a:r>
              <a:rPr lang="it-IT" sz="2000" b="1" u="sng" dirty="0" smtClean="0">
                <a:sym typeface="Symbol" pitchFamily="18" charset="2"/>
              </a:rPr>
              <a:t>0.035 </a:t>
            </a:r>
            <a:r>
              <a:rPr lang="it-IT" sz="2000" b="1" u="sng" dirty="0">
                <a:sym typeface="Symbol" pitchFamily="18" charset="2"/>
              </a:rPr>
              <a:t>mm</a:t>
            </a:r>
            <a:r>
              <a:rPr lang="it-IT" sz="2000" b="0" dirty="0">
                <a:sym typeface="Symbol" pitchFamily="18" charset="2"/>
              </a:rPr>
              <a:t>.</a:t>
            </a:r>
          </a:p>
          <a:p>
            <a:pPr algn="just">
              <a:spcAft>
                <a:spcPct val="50000"/>
              </a:spcAft>
            </a:pPr>
            <a:r>
              <a:rPr lang="it-IT" sz="2000" b="0" u="sng" dirty="0" smtClean="0">
                <a:sym typeface="Symbol" pitchFamily="18" charset="2"/>
              </a:rPr>
              <a:t>I </a:t>
            </a:r>
            <a:r>
              <a:rPr lang="it-IT" sz="2000" u="sng" dirty="0">
                <a:solidFill>
                  <a:srgbClr val="CC0099"/>
                </a:solidFill>
                <a:sym typeface="Symbol" pitchFamily="18" charset="2"/>
              </a:rPr>
              <a:t>giunti intercalati</a:t>
            </a:r>
            <a:r>
              <a:rPr lang="it-IT" sz="2000" b="0" u="sng" dirty="0">
                <a:sym typeface="Symbol" pitchFamily="18" charset="2"/>
              </a:rPr>
              <a:t> riducono la corrente magnetizzante del trasformatore </a:t>
            </a:r>
            <a:r>
              <a:rPr lang="it-IT" sz="2000" b="0" dirty="0">
                <a:sym typeface="Symbol" pitchFamily="18" charset="2"/>
              </a:rPr>
              <a:t>e 	il ronzio causato dalle forze elettromagnetiche sui lamierini.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1524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Caso di lamierini a cristalli orientati</a:t>
            </a:r>
            <a:endParaRPr lang="it-IT" sz="3600" b="1" dirty="0">
              <a:effectLst>
                <a:outerShdw blurRad="38100" dist="38100" dir="2700000" algn="tl">
                  <a:srgbClr val="000000">
                    <a:alpha val="43137"/>
                  </a:srgbClr>
                </a:outerShdw>
              </a:effectLst>
            </a:endParaRPr>
          </a:p>
        </p:txBody>
      </p:sp>
      <p:sp>
        <p:nvSpPr>
          <p:cNvPr id="6" name="Text Box 4"/>
          <p:cNvSpPr txBox="1">
            <a:spLocks noChangeArrowheads="1"/>
          </p:cNvSpPr>
          <p:nvPr/>
        </p:nvSpPr>
        <p:spPr bwMode="auto">
          <a:xfrm>
            <a:off x="228600" y="914400"/>
            <a:ext cx="8686800" cy="16160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Nel caso in cui si utilizzino </a:t>
            </a:r>
            <a:r>
              <a:rPr lang="it-IT" sz="2000" b="0" u="sng" dirty="0">
                <a:sym typeface="Symbol" pitchFamily="18" charset="2"/>
              </a:rPr>
              <a:t>lamierini a cristalli orientati</a:t>
            </a:r>
            <a:r>
              <a:rPr lang="it-IT" sz="2000" b="0" dirty="0">
                <a:sym typeface="Symbol" pitchFamily="18" charset="2"/>
              </a:rPr>
              <a:t> (</a:t>
            </a:r>
            <a:r>
              <a:rPr lang="it-IT" sz="2000" b="0" u="sng" dirty="0">
                <a:sym typeface="Symbol" pitchFamily="18" charset="2"/>
              </a:rPr>
              <a:t>materiale anisotropo</a:t>
            </a:r>
            <a:r>
              <a:rPr lang="it-IT" sz="2000" b="0" dirty="0">
                <a:sym typeface="Symbol" pitchFamily="18" charset="2"/>
              </a:rPr>
              <a:t>), non si possono avere gioghi a 90°. Si ha un taglio a 45° per evitare le maggiori perdite dovute alla diversità di direzione tra flusso ed orientamento dei cristalli. </a:t>
            </a:r>
          </a:p>
          <a:p>
            <a:pPr algn="just">
              <a:spcAft>
                <a:spcPct val="50000"/>
              </a:spcAft>
            </a:pPr>
            <a:r>
              <a:rPr lang="it-IT" sz="2000" b="0" dirty="0">
                <a:sym typeface="Symbol" pitchFamily="18" charset="2"/>
              </a:rPr>
              <a:t>Si possono così avere:</a:t>
            </a:r>
          </a:p>
        </p:txBody>
      </p:sp>
      <p:sp>
        <p:nvSpPr>
          <p:cNvPr id="7" name="Rectangle 5"/>
          <p:cNvSpPr>
            <a:spLocks noChangeArrowheads="1"/>
          </p:cNvSpPr>
          <p:nvPr/>
        </p:nvSpPr>
        <p:spPr bwMode="auto">
          <a:xfrm>
            <a:off x="477838" y="2549525"/>
            <a:ext cx="2189162" cy="854075"/>
          </a:xfrm>
          <a:prstGeom prst="rect">
            <a:avLst/>
          </a:prstGeom>
          <a:noFill/>
          <a:ln w="9525">
            <a:noFill/>
            <a:miter lim="800000"/>
            <a:headEnd/>
            <a:tailEnd/>
          </a:ln>
          <a:effectLst/>
        </p:spPr>
        <p:txBody>
          <a:bodyPr>
            <a:spAutoFit/>
          </a:bodyPr>
          <a:lstStyle/>
          <a:p>
            <a:pPr algn="ctr">
              <a:spcAft>
                <a:spcPct val="50000"/>
              </a:spcAft>
              <a:buFontTx/>
              <a:buChar char="•"/>
            </a:pPr>
            <a:r>
              <a:rPr lang="it-IT" sz="2000">
                <a:solidFill>
                  <a:srgbClr val="CC0099"/>
                </a:solidFill>
                <a:sym typeface="Symbol" pitchFamily="18" charset="2"/>
              </a:rPr>
              <a:t> giunti affacciati </a:t>
            </a:r>
            <a:r>
              <a:rPr lang="it-IT" sz="2000" b="0">
                <a:sym typeface="Symbol" pitchFamily="18" charset="2"/>
              </a:rPr>
              <a:t>con angoli di 45°</a:t>
            </a:r>
          </a:p>
        </p:txBody>
      </p:sp>
      <p:sp>
        <p:nvSpPr>
          <p:cNvPr id="8" name="Rectangle 6"/>
          <p:cNvSpPr>
            <a:spLocks noChangeArrowheads="1"/>
          </p:cNvSpPr>
          <p:nvPr/>
        </p:nvSpPr>
        <p:spPr bwMode="auto">
          <a:xfrm>
            <a:off x="3700463" y="2800290"/>
            <a:ext cx="4757737" cy="400110"/>
          </a:xfrm>
          <a:prstGeom prst="rect">
            <a:avLst/>
          </a:prstGeom>
          <a:noFill/>
          <a:ln w="9525">
            <a:noFill/>
            <a:miter lim="800000"/>
            <a:headEnd/>
            <a:tailEnd/>
          </a:ln>
          <a:effectLst/>
        </p:spPr>
        <p:txBody>
          <a:bodyPr>
            <a:spAutoFit/>
          </a:bodyPr>
          <a:lstStyle/>
          <a:p>
            <a:pPr algn="ctr">
              <a:spcAft>
                <a:spcPct val="50000"/>
              </a:spcAft>
              <a:buFontTx/>
              <a:buChar char="•"/>
            </a:pPr>
            <a:r>
              <a:rPr lang="it-IT" sz="2000" dirty="0">
                <a:solidFill>
                  <a:srgbClr val="CC0099"/>
                </a:solidFill>
                <a:sym typeface="Symbol" pitchFamily="18" charset="2"/>
              </a:rPr>
              <a:t> giunti intercalati </a:t>
            </a:r>
            <a:r>
              <a:rPr lang="it-IT" sz="2000" b="0" dirty="0">
                <a:sym typeface="Symbol" pitchFamily="18" charset="2"/>
              </a:rPr>
              <a:t>con angoli di 35° e 55° </a:t>
            </a:r>
          </a:p>
        </p:txBody>
      </p:sp>
      <p:pic>
        <p:nvPicPr>
          <p:cNvPr id="9" name="Picture 7" descr="D:\Disco_Lucia\Didattica\Costruzioni\Figure\trasformatore\mono_affacciati2.tif"/>
          <p:cNvPicPr>
            <a:picLocks noChangeAspect="1" noChangeArrowheads="1"/>
          </p:cNvPicPr>
          <p:nvPr/>
        </p:nvPicPr>
        <p:blipFill>
          <a:blip r:embed="rId2" cstate="print"/>
          <a:srcRect/>
          <a:stretch>
            <a:fillRect/>
          </a:stretch>
        </p:blipFill>
        <p:spPr bwMode="auto">
          <a:xfrm>
            <a:off x="838200" y="3660775"/>
            <a:ext cx="1443038" cy="2559050"/>
          </a:xfrm>
          <a:prstGeom prst="rect">
            <a:avLst/>
          </a:prstGeom>
          <a:noFill/>
        </p:spPr>
      </p:pic>
      <p:pic>
        <p:nvPicPr>
          <p:cNvPr id="10" name="Picture 8" descr="D:\Disco_Lucia\Didattica\Costruzioni\Figure\trasformatore\mono_colonne_alternati.tif"/>
          <p:cNvPicPr>
            <a:picLocks noChangeAspect="1" noChangeArrowheads="1"/>
          </p:cNvPicPr>
          <p:nvPr/>
        </p:nvPicPr>
        <p:blipFill>
          <a:blip r:embed="rId3" cstate="print"/>
          <a:srcRect/>
          <a:stretch>
            <a:fillRect/>
          </a:stretch>
        </p:blipFill>
        <p:spPr bwMode="auto">
          <a:xfrm>
            <a:off x="3429000" y="3692525"/>
            <a:ext cx="5246688" cy="2228850"/>
          </a:xfrm>
          <a:prstGeom prst="rect">
            <a:avLst/>
          </a:prstGeom>
          <a:noFill/>
        </p:spPr>
      </p:pic>
      <p:sp>
        <p:nvSpPr>
          <p:cNvPr id="11" name="Rectangle 9"/>
          <p:cNvSpPr>
            <a:spLocks noChangeArrowheads="1"/>
          </p:cNvSpPr>
          <p:nvPr/>
        </p:nvSpPr>
        <p:spPr bwMode="auto">
          <a:xfrm>
            <a:off x="228600" y="2441575"/>
            <a:ext cx="2667000" cy="4035425"/>
          </a:xfrm>
          <a:prstGeom prst="rect">
            <a:avLst/>
          </a:prstGeom>
          <a:noFill/>
          <a:ln w="19050">
            <a:solidFill>
              <a:srgbClr val="FF00FF"/>
            </a:solidFill>
            <a:miter lim="800000"/>
            <a:headEnd/>
            <a:tailEnd/>
          </a:ln>
          <a:effectLst/>
        </p:spPr>
        <p:txBody>
          <a:bodyPr wrap="none" anchor="ctr"/>
          <a:lstStyle/>
          <a:p>
            <a:endParaRPr lang="it-IT"/>
          </a:p>
        </p:txBody>
      </p:sp>
      <p:sp>
        <p:nvSpPr>
          <p:cNvPr id="12" name="Rectangle 10"/>
          <p:cNvSpPr>
            <a:spLocks noChangeArrowheads="1"/>
          </p:cNvSpPr>
          <p:nvPr/>
        </p:nvSpPr>
        <p:spPr bwMode="auto">
          <a:xfrm>
            <a:off x="3200400" y="2441575"/>
            <a:ext cx="5715000" cy="4035425"/>
          </a:xfrm>
          <a:prstGeom prst="rect">
            <a:avLst/>
          </a:prstGeom>
          <a:noFill/>
          <a:ln w="19050">
            <a:solidFill>
              <a:srgbClr val="FF00FF"/>
            </a:solidFill>
            <a:miter lim="800000"/>
            <a:headEnd/>
            <a:tailEnd/>
          </a:ln>
          <a:effectLst/>
        </p:spPr>
        <p:txBody>
          <a:bodyPr wrap="none" anchor="ctr"/>
          <a:lstStyle/>
          <a:p>
            <a:endParaRPr lang="it-IT"/>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 y="1260475"/>
            <a:ext cx="4495800" cy="5193729"/>
          </a:xfrm>
          <a:prstGeom prst="rect">
            <a:avLst/>
          </a:prstGeom>
          <a:noFill/>
          <a:ln w="9525">
            <a:noFill/>
            <a:miter lim="800000"/>
            <a:headEnd/>
            <a:tailEnd/>
          </a:ln>
          <a:effectLst/>
        </p:spPr>
        <p:txBody>
          <a:bodyPr wrap="square">
            <a:spAutoFit/>
          </a:bodyPr>
          <a:lstStyle/>
          <a:p>
            <a:pPr algn="just">
              <a:spcAft>
                <a:spcPct val="50000"/>
              </a:spcAft>
            </a:pPr>
            <a:r>
              <a:rPr lang="it-IT" sz="1700" b="0" dirty="0">
                <a:sym typeface="Symbol" pitchFamily="18" charset="2"/>
              </a:rPr>
              <a:t>Per trasformatori di </a:t>
            </a:r>
            <a:r>
              <a:rPr lang="it-IT" sz="1700" b="0" u="sng" dirty="0">
                <a:sym typeface="Symbol" pitchFamily="18" charset="2"/>
              </a:rPr>
              <a:t>piccola potenza</a:t>
            </a:r>
            <a:r>
              <a:rPr lang="it-IT" sz="1700" b="0" dirty="0">
                <a:sym typeface="Symbol" pitchFamily="18" charset="2"/>
              </a:rPr>
              <a:t>, la </a:t>
            </a:r>
            <a:r>
              <a:rPr lang="it-IT" sz="1700" b="0" u="sng" dirty="0">
                <a:sym typeface="Symbol" pitchFamily="18" charset="2"/>
              </a:rPr>
              <a:t>forma delle colonne</a:t>
            </a:r>
            <a:r>
              <a:rPr lang="it-IT" sz="1700" b="0" dirty="0">
                <a:sym typeface="Symbol" pitchFamily="18" charset="2"/>
              </a:rPr>
              <a:t> è </a:t>
            </a:r>
            <a:r>
              <a:rPr lang="it-IT" sz="1700" b="0" u="sng" dirty="0">
                <a:sym typeface="Symbol" pitchFamily="18" charset="2"/>
              </a:rPr>
              <a:t>quadrata</a:t>
            </a:r>
            <a:r>
              <a:rPr lang="it-IT" sz="1700" b="0" dirty="0">
                <a:sym typeface="Symbol" pitchFamily="18" charset="2"/>
              </a:rPr>
              <a:t> o rettangolare: i conduttori vengono avvolti attorno alle colonne, con l’interposizione di uno strato isolante, e le bobine hanno la stessa forma delle colonne del nucleo.</a:t>
            </a:r>
          </a:p>
          <a:p>
            <a:pPr algn="just">
              <a:spcAft>
                <a:spcPct val="50000"/>
              </a:spcAft>
            </a:pPr>
            <a:r>
              <a:rPr lang="it-IT" sz="1700" b="0" dirty="0">
                <a:sym typeface="Symbol" pitchFamily="18" charset="2"/>
              </a:rPr>
              <a:t>Per trasformatori di </a:t>
            </a:r>
            <a:r>
              <a:rPr lang="it-IT" sz="1700" b="0" u="sng" dirty="0">
                <a:sym typeface="Symbol" pitchFamily="18" charset="2"/>
              </a:rPr>
              <a:t>potenza più elevata</a:t>
            </a:r>
            <a:r>
              <a:rPr lang="it-IT" sz="1700" b="0" dirty="0">
                <a:sym typeface="Symbol" pitchFamily="18" charset="2"/>
              </a:rPr>
              <a:t>, gli </a:t>
            </a:r>
            <a:r>
              <a:rPr lang="it-IT" sz="1700" b="0" u="sng" dirty="0">
                <a:sym typeface="Symbol" pitchFamily="18" charset="2"/>
              </a:rPr>
              <a:t>avvolgimenti</a:t>
            </a:r>
            <a:r>
              <a:rPr lang="it-IT" sz="1700" b="0" dirty="0">
                <a:sym typeface="Symbol" pitchFamily="18" charset="2"/>
              </a:rPr>
              <a:t> sono di </a:t>
            </a:r>
            <a:r>
              <a:rPr lang="it-IT" sz="1700" b="0" u="sng" dirty="0">
                <a:sym typeface="Symbol" pitchFamily="18" charset="2"/>
              </a:rPr>
              <a:t>forma circolare</a:t>
            </a:r>
            <a:r>
              <a:rPr lang="it-IT" sz="1700" b="0" dirty="0">
                <a:sym typeface="Symbol" pitchFamily="18" charset="2"/>
              </a:rPr>
              <a:t>:</a:t>
            </a:r>
          </a:p>
          <a:p>
            <a:pPr algn="just">
              <a:spcAft>
                <a:spcPct val="50000"/>
              </a:spcAft>
              <a:buFontTx/>
              <a:buChar char="•"/>
            </a:pPr>
            <a:r>
              <a:rPr lang="it-IT" sz="1700" b="0" dirty="0">
                <a:sym typeface="Symbol" pitchFamily="18" charset="2"/>
              </a:rPr>
              <a:t> assicura una migliore resistenza agli sforzi elettrodinamici;</a:t>
            </a:r>
          </a:p>
          <a:p>
            <a:pPr algn="just">
              <a:spcAft>
                <a:spcPct val="50000"/>
              </a:spcAft>
              <a:buFontTx/>
              <a:buChar char="•"/>
            </a:pPr>
            <a:r>
              <a:rPr lang="it-IT" sz="1700" b="0" dirty="0">
                <a:sym typeface="Symbol" pitchFamily="18" charset="2"/>
              </a:rPr>
              <a:t> rende minima la lunghezza della spira media, e quindi il consumo di materiale conduttore.</a:t>
            </a:r>
          </a:p>
          <a:p>
            <a:pPr>
              <a:spcAft>
                <a:spcPct val="50000"/>
              </a:spcAft>
            </a:pPr>
            <a:r>
              <a:rPr lang="it-IT" sz="1700" b="0" dirty="0" smtClean="0">
                <a:sym typeface="Symbol" pitchFamily="18" charset="2"/>
              </a:rPr>
              <a:t>Poiché </a:t>
            </a:r>
            <a:r>
              <a:rPr lang="it-IT" sz="1700" b="0" dirty="0">
                <a:sym typeface="Symbol" pitchFamily="18" charset="2"/>
              </a:rPr>
              <a:t>anche le colonne sono ottenute tramite sovrapposizione di lamierini, si cerca di approssimare una circonferenza attraverso una struttura a gradini.</a:t>
            </a:r>
          </a:p>
          <a:p>
            <a:pPr>
              <a:spcAft>
                <a:spcPct val="50000"/>
              </a:spcAft>
            </a:pPr>
            <a:r>
              <a:rPr lang="it-IT" sz="1700" b="0" dirty="0">
                <a:sym typeface="Symbol" pitchFamily="18" charset="2"/>
              </a:rPr>
              <a:t>Coefficiente di utilizzazione:</a:t>
            </a:r>
          </a:p>
        </p:txBody>
      </p:sp>
      <p:graphicFrame>
        <p:nvGraphicFramePr>
          <p:cNvPr id="5" name="Object 5"/>
          <p:cNvGraphicFramePr>
            <a:graphicFrameLocks noChangeAspect="1"/>
          </p:cNvGraphicFramePr>
          <p:nvPr/>
        </p:nvGraphicFramePr>
        <p:xfrm>
          <a:off x="4953000" y="5638800"/>
          <a:ext cx="1600200" cy="873125"/>
        </p:xfrm>
        <a:graphic>
          <a:graphicData uri="http://schemas.openxmlformats.org/presentationml/2006/ole">
            <mc:AlternateContent xmlns:mc="http://schemas.openxmlformats.org/markup-compatibility/2006">
              <mc:Choice xmlns:v="urn:schemas-microsoft-com:vml" Requires="v">
                <p:oleObj spid="_x0000_s2058" name="Equation" r:id="rId3" imgW="698400" imgH="380880" progId="">
                  <p:embed/>
                </p:oleObj>
              </mc:Choice>
              <mc:Fallback>
                <p:oleObj name="Equation" r:id="rId3" imgW="698400" imgH="38088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638800"/>
                        <a:ext cx="1600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C0099"/>
                            </a:solidFill>
                            <a:miter lim="800000"/>
                            <a:headEnd/>
                            <a:tailEnd/>
                          </a14:hiddenLine>
                        </a:ext>
                      </a:extLst>
                    </p:spPr>
                  </p:pic>
                </p:oleObj>
              </mc:Fallback>
            </mc:AlternateContent>
          </a:graphicData>
        </a:graphic>
      </p:graphicFrame>
      <p:sp>
        <p:nvSpPr>
          <p:cNvPr id="6" name="CasellaDiTesto 5"/>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STRUTTURA </a:t>
            </a:r>
            <a:r>
              <a:rPr lang="it-IT" sz="3600" b="1" dirty="0" err="1" smtClean="0">
                <a:effectLst>
                  <a:outerShdw blurRad="38100" dist="38100" dir="2700000" algn="tl">
                    <a:srgbClr val="000000">
                      <a:alpha val="43137"/>
                    </a:srgbClr>
                  </a:outerShdw>
                </a:effectLst>
              </a:rPr>
              <a:t>DI</a:t>
            </a:r>
            <a:r>
              <a:rPr lang="it-IT" sz="3600" b="1" dirty="0" smtClean="0">
                <a:effectLst>
                  <a:outerShdw blurRad="38100" dist="38100" dir="2700000" algn="tl">
                    <a:srgbClr val="000000">
                      <a:alpha val="43137"/>
                    </a:srgbClr>
                  </a:outerShdw>
                </a:effectLst>
              </a:rPr>
              <a:t> COLONNA E GIOGHI</a:t>
            </a:r>
            <a:endParaRPr lang="it-IT" sz="3600" b="1" dirty="0">
              <a:effectLst>
                <a:outerShdw blurRad="38100" dist="38100" dir="2700000" algn="tl">
                  <a:srgbClr val="000000">
                    <a:alpha val="43137"/>
                  </a:srgbClr>
                </a:outerShdw>
              </a:effectLst>
            </a:endParaRPr>
          </a:p>
        </p:txBody>
      </p:sp>
      <p:sp>
        <p:nvSpPr>
          <p:cNvPr id="7" name="CasellaDiTesto 6"/>
          <p:cNvSpPr txBox="1"/>
          <p:nvPr/>
        </p:nvSpPr>
        <p:spPr>
          <a:xfrm>
            <a:off x="0" y="6096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Colonna</a:t>
            </a:r>
            <a:endParaRPr lang="it-IT" sz="3600" b="1" dirty="0">
              <a:effectLst>
                <a:outerShdw blurRad="38100" dist="38100" dir="2700000" algn="tl">
                  <a:srgbClr val="000000">
                    <a:alpha val="43137"/>
                  </a:srgbClr>
                </a:outerShdw>
              </a:effectLst>
            </a:endParaRPr>
          </a:p>
        </p:txBody>
      </p:sp>
      <p:pic>
        <p:nvPicPr>
          <p:cNvPr id="8" name="Picture 5"/>
          <p:cNvPicPr>
            <a:picLocks noChangeAspect="1" noChangeArrowheads="1"/>
          </p:cNvPicPr>
          <p:nvPr/>
        </p:nvPicPr>
        <p:blipFill>
          <a:blip r:embed="rId5" cstate="print"/>
          <a:srcRect/>
          <a:stretch>
            <a:fillRect/>
          </a:stretch>
        </p:blipFill>
        <p:spPr bwMode="auto">
          <a:xfrm>
            <a:off x="4876800" y="1371600"/>
            <a:ext cx="4004431" cy="3567673"/>
          </a:xfrm>
          <a:prstGeom prst="rect">
            <a:avLst/>
          </a:prstGeom>
          <a:noFill/>
          <a:ln w="12700">
            <a:solidFill>
              <a:schemeClr val="tx1"/>
            </a:solidFill>
            <a:miter lim="800000"/>
            <a:headEnd/>
            <a:tailEnd/>
          </a:ln>
          <a:effectLst>
            <a:outerShdw dist="107763" dir="2700000" algn="ctr" rotWithShape="0">
              <a:schemeClr val="accent1"/>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09600" y="2133600"/>
            <a:ext cx="7772401" cy="1754326"/>
          </a:xfrm>
          <a:prstGeom prst="rect">
            <a:avLst/>
          </a:prstGeom>
          <a:noFill/>
        </p:spPr>
        <p:txBody>
          <a:bodyPr>
            <a:spAutoFit/>
          </a:bodyPr>
          <a:lstStyle/>
          <a:p>
            <a:pPr algn="ctr">
              <a:defRPr/>
            </a:pP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Aspetti costruttivi e tecnologici</a:t>
            </a:r>
            <a:endParaRPr lang="it-IT"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ttangolo 4"/>
          <p:cNvSpPr/>
          <p:nvPr/>
        </p:nvSpPr>
        <p:spPr>
          <a:xfrm>
            <a:off x="0" y="0"/>
            <a:ext cx="9144000" cy="304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windows\TEMP\auto0.bmp"/>
          <p:cNvPicPr>
            <a:picLocks noChangeAspect="1" noChangeArrowheads="1"/>
          </p:cNvPicPr>
          <p:nvPr/>
        </p:nvPicPr>
        <p:blipFill>
          <a:blip r:embed="rId2" cstate="print"/>
          <a:srcRect/>
          <a:stretch>
            <a:fillRect/>
          </a:stretch>
        </p:blipFill>
        <p:spPr bwMode="auto">
          <a:xfrm>
            <a:off x="1447800" y="304800"/>
            <a:ext cx="6019800" cy="6019800"/>
          </a:xfrm>
          <a:prstGeom prst="rect">
            <a:avLst/>
          </a:prstGeom>
          <a:noFill/>
          <a:ln w="12700">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7"/>
          <p:cNvSpPr txBox="1">
            <a:spLocks noChangeArrowheads="1"/>
          </p:cNvSpPr>
          <p:nvPr/>
        </p:nvSpPr>
        <p:spPr bwMode="auto">
          <a:xfrm>
            <a:off x="228600" y="152400"/>
            <a:ext cx="8839200" cy="854075"/>
          </a:xfrm>
          <a:prstGeom prst="rect">
            <a:avLst/>
          </a:prstGeom>
          <a:noFill/>
          <a:ln w="9525">
            <a:noFill/>
            <a:miter lim="800000"/>
            <a:headEnd/>
            <a:tailEnd/>
          </a:ln>
          <a:effectLst/>
        </p:spPr>
        <p:txBody>
          <a:bodyPr>
            <a:spAutoFit/>
          </a:bodyPr>
          <a:lstStyle/>
          <a:p>
            <a:pPr algn="just">
              <a:spcAft>
                <a:spcPct val="50000"/>
              </a:spcAft>
            </a:pPr>
            <a:r>
              <a:rPr lang="it-IT" sz="2000" b="0">
                <a:sym typeface="Symbol" pitchFamily="18" charset="2"/>
              </a:rPr>
              <a:t>Le dimensioni dei gradini delle colonne sono normalizzate rispetto al diametro D della corrispondente sezione circolare.</a:t>
            </a:r>
          </a:p>
        </p:txBody>
      </p:sp>
      <p:pic>
        <p:nvPicPr>
          <p:cNvPr id="31746" name="Picture 2"/>
          <p:cNvPicPr>
            <a:picLocks noChangeAspect="1" noChangeArrowheads="1"/>
          </p:cNvPicPr>
          <p:nvPr/>
        </p:nvPicPr>
        <p:blipFill>
          <a:blip r:embed="rId2" cstate="print"/>
          <a:srcRect/>
          <a:stretch>
            <a:fillRect/>
          </a:stretch>
        </p:blipFill>
        <p:spPr bwMode="auto">
          <a:xfrm>
            <a:off x="609600" y="1219200"/>
            <a:ext cx="7858125" cy="508635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1288" y="0"/>
            <a:ext cx="8837612" cy="68580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endParaRPr lang="it-IT"/>
          </a:p>
        </p:txBody>
      </p:sp>
      <p:sp>
        <p:nvSpPr>
          <p:cNvPr id="15" name="Rectangle 13"/>
          <p:cNvSpPr>
            <a:spLocks noChangeArrowheads="1"/>
          </p:cNvSpPr>
          <p:nvPr/>
        </p:nvSpPr>
        <p:spPr bwMode="auto">
          <a:xfrm>
            <a:off x="3740150" y="931863"/>
            <a:ext cx="4386263" cy="576262"/>
          </a:xfrm>
          <a:prstGeom prst="rect">
            <a:avLst/>
          </a:prstGeom>
          <a:noFill/>
          <a:ln w="12700">
            <a:noFill/>
            <a:miter lim="800000"/>
            <a:headEnd/>
            <a:tailEnd/>
          </a:ln>
          <a:effectLst/>
        </p:spPr>
        <p:txBody>
          <a:bodyPr wrap="none" lIns="90488" tIns="44450" rIns="90488" bIns="44450">
            <a:spAutoFit/>
          </a:bodyPr>
          <a:lstStyle/>
          <a:p>
            <a:r>
              <a:rPr lang="it-IT" sz="3200"/>
              <a:t>S = 2,60 R</a:t>
            </a:r>
            <a:r>
              <a:rPr lang="it-IT" sz="3200" baseline="30000"/>
              <a:t>2</a:t>
            </a:r>
            <a:r>
              <a:rPr lang="it-IT" sz="3200"/>
              <a:t> = 0, 828 </a:t>
            </a:r>
            <a:r>
              <a:rPr lang="it-IT" sz="3200">
                <a:latin typeface="Symbol" pitchFamily="18" charset="2"/>
              </a:rPr>
              <a:t></a:t>
            </a:r>
            <a:r>
              <a:rPr lang="it-IT" sz="3200"/>
              <a:t>R</a:t>
            </a:r>
            <a:r>
              <a:rPr lang="it-IT" sz="3200" baseline="30000"/>
              <a:t>2</a:t>
            </a:r>
            <a:r>
              <a:rPr lang="it-IT" sz="3200"/>
              <a:t> </a:t>
            </a:r>
          </a:p>
        </p:txBody>
      </p:sp>
      <p:sp>
        <p:nvSpPr>
          <p:cNvPr id="16" name="Rectangle 14"/>
          <p:cNvSpPr>
            <a:spLocks noChangeArrowheads="1"/>
          </p:cNvSpPr>
          <p:nvPr/>
        </p:nvSpPr>
        <p:spPr bwMode="auto">
          <a:xfrm>
            <a:off x="3579813" y="858838"/>
            <a:ext cx="4495800" cy="825500"/>
          </a:xfrm>
          <a:prstGeom prst="rect">
            <a:avLst/>
          </a:prstGeom>
          <a:noFill/>
          <a:ln w="57150" cmpd="thinThick">
            <a:solidFill>
              <a:schemeClr val="tx1"/>
            </a:solidFill>
            <a:miter lim="800000"/>
            <a:headEnd/>
            <a:tailEnd/>
          </a:ln>
          <a:effectLst/>
        </p:spPr>
        <p:txBody>
          <a:bodyPr wrap="none" anchor="ctr"/>
          <a:lstStyle/>
          <a:p>
            <a:endParaRPr lang="it-IT"/>
          </a:p>
        </p:txBody>
      </p:sp>
      <p:pic>
        <p:nvPicPr>
          <p:cNvPr id="17" name="Picture 15"/>
          <p:cNvPicPr>
            <a:picLocks noChangeArrowheads="1"/>
          </p:cNvPicPr>
          <p:nvPr/>
        </p:nvPicPr>
        <p:blipFill>
          <a:blip r:embed="rId2" cstate="print"/>
          <a:srcRect/>
          <a:stretch>
            <a:fillRect/>
          </a:stretch>
        </p:blipFill>
        <p:spPr bwMode="auto">
          <a:xfrm>
            <a:off x="3200400" y="1981200"/>
            <a:ext cx="5276850" cy="3376613"/>
          </a:xfrm>
          <a:prstGeom prst="rect">
            <a:avLst/>
          </a:prstGeom>
          <a:noFill/>
          <a:ln w="12700">
            <a:noFill/>
            <a:miter lim="800000"/>
            <a:headEnd/>
            <a:tailEnd/>
          </a:ln>
          <a:effectLst/>
        </p:spPr>
      </p:pic>
      <p:sp>
        <p:nvSpPr>
          <p:cNvPr id="18" name="Rectangle 16"/>
          <p:cNvSpPr>
            <a:spLocks noChangeArrowheads="1"/>
          </p:cNvSpPr>
          <p:nvPr/>
        </p:nvSpPr>
        <p:spPr bwMode="auto">
          <a:xfrm>
            <a:off x="485775" y="3648075"/>
            <a:ext cx="2014538" cy="638175"/>
          </a:xfrm>
          <a:prstGeom prst="rect">
            <a:avLst/>
          </a:prstGeom>
          <a:noFill/>
          <a:ln w="12700">
            <a:noFill/>
            <a:miter lim="800000"/>
            <a:headEnd/>
            <a:tailEnd/>
          </a:ln>
          <a:effectLst/>
        </p:spPr>
        <p:txBody>
          <a:bodyPr wrap="none" lIns="90488" tIns="44450" rIns="90488" bIns="44450">
            <a:spAutoFit/>
          </a:bodyPr>
          <a:lstStyle/>
          <a:p>
            <a:r>
              <a:rPr lang="it-IT" sz="3200"/>
              <a:t>k = S/ </a:t>
            </a:r>
            <a:r>
              <a:rPr lang="it-IT" sz="3600">
                <a:latin typeface="Symbol" pitchFamily="18" charset="2"/>
              </a:rPr>
              <a:t></a:t>
            </a:r>
            <a:r>
              <a:rPr lang="it-IT" sz="3600"/>
              <a:t>R</a:t>
            </a:r>
            <a:r>
              <a:rPr lang="it-IT" sz="3600" baseline="30000"/>
              <a:t>2</a:t>
            </a:r>
          </a:p>
        </p:txBody>
      </p:sp>
      <p:sp>
        <p:nvSpPr>
          <p:cNvPr id="19" name="Rectangle 17"/>
          <p:cNvSpPr>
            <a:spLocks noChangeArrowheads="1"/>
          </p:cNvSpPr>
          <p:nvPr/>
        </p:nvSpPr>
        <p:spPr bwMode="auto">
          <a:xfrm>
            <a:off x="395288" y="3482975"/>
            <a:ext cx="2220912" cy="942975"/>
          </a:xfrm>
          <a:prstGeom prst="rect">
            <a:avLst/>
          </a:prstGeom>
          <a:noFill/>
          <a:ln w="57150" cmpd="thinThick">
            <a:solidFill>
              <a:schemeClr val="tx1"/>
            </a:solidFill>
            <a:miter lim="800000"/>
            <a:headEnd/>
            <a:tailEnd/>
          </a:ln>
          <a:effectLst/>
        </p:spPr>
        <p:txBody>
          <a:bodyPr wrap="none" anchor="ctr"/>
          <a:lstStyle/>
          <a:p>
            <a:endParaRPr lang="it-IT"/>
          </a:p>
        </p:txBody>
      </p:sp>
      <p:sp>
        <p:nvSpPr>
          <p:cNvPr id="20" name="Text Box 18"/>
          <p:cNvSpPr txBox="1">
            <a:spLocks noChangeArrowheads="1"/>
          </p:cNvSpPr>
          <p:nvPr/>
        </p:nvSpPr>
        <p:spPr bwMode="auto">
          <a:xfrm>
            <a:off x="152400" y="5622925"/>
            <a:ext cx="8839200" cy="1158875"/>
          </a:xfrm>
          <a:prstGeom prst="rect">
            <a:avLst/>
          </a:prstGeom>
          <a:noFill/>
          <a:ln w="9525">
            <a:noFill/>
            <a:miter lim="800000"/>
            <a:headEnd/>
            <a:tailEnd/>
          </a:ln>
          <a:effectLst/>
        </p:spPr>
        <p:txBody>
          <a:bodyPr>
            <a:spAutoFit/>
          </a:bodyPr>
          <a:lstStyle/>
          <a:p>
            <a:pPr algn="just">
              <a:spcAft>
                <a:spcPct val="50000"/>
              </a:spcAft>
            </a:pPr>
            <a:r>
              <a:rPr lang="it-IT" sz="2000" b="0" dirty="0"/>
              <a:t>Un progressivo aumento dei gradini dà vantaggi sempre meno sensibili, mentre aumenta il costo di montaggio e di gestione dei lamierini che devono essere tagliati in un più elevato numero di formati.</a:t>
            </a:r>
          </a:p>
        </p:txBody>
      </p:sp>
      <p:pic>
        <p:nvPicPr>
          <p:cNvPr id="32770" name="Picture 2"/>
          <p:cNvPicPr>
            <a:picLocks noChangeAspect="1" noChangeArrowheads="1"/>
          </p:cNvPicPr>
          <p:nvPr/>
        </p:nvPicPr>
        <p:blipFill>
          <a:blip r:embed="rId3" cstate="print"/>
          <a:srcRect/>
          <a:stretch>
            <a:fillRect/>
          </a:stretch>
        </p:blipFill>
        <p:spPr bwMode="auto">
          <a:xfrm>
            <a:off x="685800" y="381000"/>
            <a:ext cx="1859245" cy="2427712"/>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grad.jpg"/>
          <p:cNvPicPr>
            <a:picLocks noChangeAspect="1"/>
          </p:cNvPicPr>
          <p:nvPr/>
        </p:nvPicPr>
        <p:blipFill>
          <a:blip r:embed="rId2" cstate="print"/>
          <a:stretch>
            <a:fillRect/>
          </a:stretch>
        </p:blipFill>
        <p:spPr>
          <a:xfrm>
            <a:off x="533400" y="685800"/>
            <a:ext cx="8263333" cy="2895600"/>
          </a:xfrm>
          <a:prstGeom prst="rect">
            <a:avLst/>
          </a:prstGeom>
        </p:spPr>
      </p:pic>
      <p:graphicFrame>
        <p:nvGraphicFramePr>
          <p:cNvPr id="4" name="Tabella 3"/>
          <p:cNvGraphicFramePr>
            <a:graphicFrameLocks noGrp="1"/>
          </p:cNvGraphicFramePr>
          <p:nvPr/>
        </p:nvGraphicFramePr>
        <p:xfrm>
          <a:off x="152400" y="3429000"/>
          <a:ext cx="2590800" cy="3042920"/>
        </p:xfrm>
        <a:graphic>
          <a:graphicData uri="http://schemas.openxmlformats.org/drawingml/2006/table">
            <a:tbl>
              <a:tblPr firstRow="1" bandRow="1">
                <a:tableStyleId>{5C22544A-7EE6-4342-B048-85BDC9FD1C3A}</a:tableStyleId>
              </a:tblPr>
              <a:tblGrid>
                <a:gridCol w="1511300"/>
                <a:gridCol w="1079500"/>
              </a:tblGrid>
              <a:tr h="370840">
                <a:tc>
                  <a:txBody>
                    <a:bodyPr/>
                    <a:lstStyle/>
                    <a:p>
                      <a:pPr algn="ctr"/>
                      <a:r>
                        <a:rPr lang="it-IT" dirty="0" smtClean="0"/>
                        <a:t>Diametro del </a:t>
                      </a:r>
                      <a:r>
                        <a:rPr lang="it-IT" smtClean="0"/>
                        <a:t>cerchio circoscritto </a:t>
                      </a:r>
                      <a:r>
                        <a:rPr lang="it-IT" dirty="0" smtClean="0"/>
                        <a:t>D (mm)</a:t>
                      </a:r>
                      <a:endParaRPr lang="it-IT" dirty="0"/>
                    </a:p>
                  </a:txBody>
                  <a:tcPr/>
                </a:tc>
                <a:tc>
                  <a:txBody>
                    <a:bodyPr/>
                    <a:lstStyle/>
                    <a:p>
                      <a:pPr algn="ctr"/>
                      <a:r>
                        <a:rPr lang="it-IT" dirty="0" smtClean="0"/>
                        <a:t>Numero </a:t>
                      </a:r>
                      <a:r>
                        <a:rPr lang="it-IT" smtClean="0"/>
                        <a:t>di gradini n</a:t>
                      </a:r>
                      <a:endParaRPr lang="it-IT" dirty="0"/>
                    </a:p>
                  </a:txBody>
                  <a:tcPr/>
                </a:tc>
              </a:tr>
              <a:tr h="370840">
                <a:tc>
                  <a:txBody>
                    <a:bodyPr/>
                    <a:lstStyle/>
                    <a:p>
                      <a:pPr algn="ctr"/>
                      <a:r>
                        <a:rPr lang="it-IT" dirty="0" smtClean="0"/>
                        <a:t>≤ 80</a:t>
                      </a:r>
                      <a:endParaRPr lang="it-IT" dirty="0"/>
                    </a:p>
                  </a:txBody>
                  <a:tcPr/>
                </a:tc>
                <a:tc>
                  <a:txBody>
                    <a:bodyPr/>
                    <a:lstStyle/>
                    <a:p>
                      <a:pPr algn="ctr"/>
                      <a:r>
                        <a:rPr lang="it-IT" dirty="0" smtClean="0"/>
                        <a:t>3</a:t>
                      </a:r>
                      <a:endParaRPr lang="it-IT" dirty="0"/>
                    </a:p>
                  </a:txBody>
                  <a:tcPr/>
                </a:tc>
              </a:tr>
              <a:tr h="370840">
                <a:tc>
                  <a:txBody>
                    <a:bodyPr/>
                    <a:lstStyle/>
                    <a:p>
                      <a:pPr algn="ctr"/>
                      <a:r>
                        <a:rPr lang="it-IT" dirty="0" smtClean="0"/>
                        <a:t>80</a:t>
                      </a:r>
                      <a:r>
                        <a:rPr lang="it-IT" baseline="0" dirty="0" smtClean="0"/>
                        <a:t> </a:t>
                      </a:r>
                      <a:r>
                        <a:rPr lang="it-IT" dirty="0" smtClean="0">
                          <a:sym typeface="Symbol"/>
                        </a:rPr>
                        <a:t> 100</a:t>
                      </a:r>
                      <a:endParaRPr lang="it-IT" dirty="0"/>
                    </a:p>
                  </a:txBody>
                  <a:tcPr/>
                </a:tc>
                <a:tc>
                  <a:txBody>
                    <a:bodyPr/>
                    <a:lstStyle/>
                    <a:p>
                      <a:pPr algn="ctr"/>
                      <a:r>
                        <a:rPr lang="it-IT" dirty="0" smtClean="0"/>
                        <a:t>4</a:t>
                      </a:r>
                      <a:endParaRPr lang="it-IT"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90</a:t>
                      </a:r>
                      <a:r>
                        <a:rPr lang="it-IT" baseline="0" dirty="0" smtClean="0"/>
                        <a:t> </a:t>
                      </a:r>
                      <a:r>
                        <a:rPr lang="it-IT" dirty="0" smtClean="0">
                          <a:sym typeface="Symbol"/>
                        </a:rPr>
                        <a:t> 220</a:t>
                      </a:r>
                      <a:endParaRPr lang="it-IT" dirty="0" smtClean="0"/>
                    </a:p>
                  </a:txBody>
                  <a:tcPr/>
                </a:tc>
                <a:tc>
                  <a:txBody>
                    <a:bodyPr/>
                    <a:lstStyle/>
                    <a:p>
                      <a:pPr algn="ctr"/>
                      <a:r>
                        <a:rPr lang="it-IT" dirty="0" smtClean="0"/>
                        <a:t>5</a:t>
                      </a:r>
                      <a:endParaRPr lang="it-IT" dirty="0"/>
                    </a:p>
                  </a:txBody>
                  <a:tcPr/>
                </a:tc>
              </a:tr>
              <a:tr h="370840">
                <a:tc>
                  <a:txBody>
                    <a:bodyPr/>
                    <a:lstStyle/>
                    <a:p>
                      <a:pPr algn="ctr"/>
                      <a:r>
                        <a:rPr lang="it-IT" dirty="0" smtClean="0"/>
                        <a:t>220 </a:t>
                      </a:r>
                      <a:r>
                        <a:rPr lang="it-IT" dirty="0" smtClean="0">
                          <a:sym typeface="Symbol"/>
                        </a:rPr>
                        <a:t> 300</a:t>
                      </a:r>
                      <a:endParaRPr lang="it-IT" dirty="0"/>
                    </a:p>
                  </a:txBody>
                  <a:tcPr/>
                </a:tc>
                <a:tc>
                  <a:txBody>
                    <a:bodyPr/>
                    <a:lstStyle/>
                    <a:p>
                      <a:pPr algn="ctr"/>
                      <a:r>
                        <a:rPr lang="it-IT" dirty="0" smtClean="0"/>
                        <a:t>6</a:t>
                      </a:r>
                      <a:endParaRPr lang="it-IT"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320 </a:t>
                      </a:r>
                      <a:r>
                        <a:rPr lang="it-IT" dirty="0" smtClean="0">
                          <a:sym typeface="Symbol"/>
                        </a:rPr>
                        <a:t> 500</a:t>
                      </a:r>
                      <a:endParaRPr lang="it-IT" dirty="0" smtClean="0"/>
                    </a:p>
                  </a:txBody>
                  <a:tcPr/>
                </a:tc>
                <a:tc>
                  <a:txBody>
                    <a:bodyPr/>
                    <a:lstStyle/>
                    <a:p>
                      <a:pPr algn="ctr"/>
                      <a:r>
                        <a:rPr lang="it-IT" dirty="0" smtClean="0"/>
                        <a:t>7</a:t>
                      </a:r>
                      <a:endParaRPr lang="it-IT" dirty="0"/>
                    </a:p>
                  </a:txBody>
                  <a:tcPr/>
                </a:tc>
              </a:tr>
            </a:tbl>
          </a:graphicData>
        </a:graphic>
      </p:graphicFrame>
      <p:pic>
        <p:nvPicPr>
          <p:cNvPr id="3" name="Picture 2" descr="C:\Users\atessarolo\Desktop\tab.jpg"/>
          <p:cNvPicPr>
            <a:picLocks noChangeAspect="1" noChangeArrowheads="1"/>
          </p:cNvPicPr>
          <p:nvPr/>
        </p:nvPicPr>
        <p:blipFill>
          <a:blip r:embed="rId3" cstate="print"/>
          <a:srcRect/>
          <a:stretch>
            <a:fillRect/>
          </a:stretch>
        </p:blipFill>
        <p:spPr bwMode="auto">
          <a:xfrm>
            <a:off x="2895600" y="3810000"/>
            <a:ext cx="6248400" cy="2743200"/>
          </a:xfrm>
          <a:prstGeom prst="rect">
            <a:avLst/>
          </a:prstGeom>
          <a:noFill/>
        </p:spPr>
      </p:pic>
      <p:sp>
        <p:nvSpPr>
          <p:cNvPr id="6" name="Rettangolo 5"/>
          <p:cNvSpPr/>
          <p:nvPr/>
        </p:nvSpPr>
        <p:spPr>
          <a:xfrm>
            <a:off x="0" y="268069"/>
            <a:ext cx="9144000" cy="646331"/>
          </a:xfrm>
          <a:prstGeom prst="rect">
            <a:avLst/>
          </a:prstGeom>
        </p:spPr>
        <p:txBody>
          <a:bodyPr wrap="square">
            <a:spAutoFit/>
          </a:bodyPr>
          <a:lstStyle/>
          <a:p>
            <a:r>
              <a:rPr lang="it-IT" dirty="0" smtClean="0"/>
              <a:t>Il numero di gradini della colonna e la loro larghezza L è standardizzata in funzione del diametro D della circonferenza circoscritta alla colonna.</a:t>
            </a:r>
            <a:endParaRPr lang="it-IT" dirty="0"/>
          </a:p>
        </p:txBody>
      </p:sp>
      <p:sp>
        <p:nvSpPr>
          <p:cNvPr id="7" name="CasellaDiTesto 6"/>
          <p:cNvSpPr txBox="1"/>
          <p:nvPr/>
        </p:nvSpPr>
        <p:spPr>
          <a:xfrm>
            <a:off x="2895600" y="3429000"/>
            <a:ext cx="6172200" cy="369332"/>
          </a:xfrm>
          <a:prstGeom prst="rect">
            <a:avLst/>
          </a:prstGeom>
          <a:noFill/>
        </p:spPr>
        <p:txBody>
          <a:bodyPr wrap="square" rtlCol="0">
            <a:spAutoFit/>
          </a:bodyPr>
          <a:lstStyle/>
          <a:p>
            <a:pPr algn="ctr"/>
            <a:r>
              <a:rPr lang="it-IT" i="1" dirty="0" err="1" smtClean="0"/>
              <a:t>Largezza</a:t>
            </a:r>
            <a:r>
              <a:rPr lang="it-IT" i="1" dirty="0" smtClean="0"/>
              <a:t> dei gradini espressa in per </a:t>
            </a:r>
            <a:r>
              <a:rPr lang="it-IT" i="1" dirty="0" err="1" smtClean="0"/>
              <a:t>unit</a:t>
            </a:r>
            <a:r>
              <a:rPr lang="it-IT" i="1" dirty="0" smtClean="0"/>
              <a:t> di D</a:t>
            </a:r>
            <a:endParaRPr lang="it-IT"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cstate="print"/>
          <a:srcRect/>
          <a:stretch>
            <a:fillRect/>
          </a:stretch>
        </p:blipFill>
        <p:spPr bwMode="auto">
          <a:xfrm>
            <a:off x="287776" y="4210507"/>
            <a:ext cx="2912624" cy="2190293"/>
          </a:xfrm>
          <a:prstGeom prst="rect">
            <a:avLst/>
          </a:prstGeom>
          <a:noFill/>
          <a:ln w="9525">
            <a:noFill/>
            <a:miter lim="800000"/>
            <a:headEnd/>
            <a:tailEnd/>
          </a:ln>
        </p:spPr>
      </p:pic>
      <p:sp>
        <p:nvSpPr>
          <p:cNvPr id="4" name="CasellaDiTesto 3"/>
          <p:cNvSpPr txBox="1"/>
          <p:nvPr/>
        </p:nvSpPr>
        <p:spPr>
          <a:xfrm>
            <a:off x="0" y="762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Giogo</a:t>
            </a:r>
            <a:endParaRPr lang="it-IT" sz="3600" b="1" dirty="0">
              <a:effectLst>
                <a:outerShdw blurRad="38100" dist="38100" dir="2700000" algn="tl">
                  <a:srgbClr val="000000">
                    <a:alpha val="43137"/>
                  </a:srgbClr>
                </a:outerShdw>
              </a:effectLst>
            </a:endParaRPr>
          </a:p>
        </p:txBody>
      </p:sp>
      <p:sp>
        <p:nvSpPr>
          <p:cNvPr id="5" name="Rettangolo 4"/>
          <p:cNvSpPr/>
          <p:nvPr/>
        </p:nvSpPr>
        <p:spPr>
          <a:xfrm>
            <a:off x="0" y="838200"/>
            <a:ext cx="6019800" cy="1754326"/>
          </a:xfrm>
          <a:prstGeom prst="rect">
            <a:avLst/>
          </a:prstGeom>
        </p:spPr>
        <p:txBody>
          <a:bodyPr wrap="square">
            <a:spAutoFit/>
          </a:bodyPr>
          <a:lstStyle/>
          <a:p>
            <a:pPr algn="just">
              <a:spcBef>
                <a:spcPct val="20000"/>
              </a:spcBef>
              <a:buClr>
                <a:schemeClr val="accent1"/>
              </a:buClr>
              <a:buSzPct val="75000"/>
              <a:buFont typeface="Monotype Sorts" pitchFamily="2" charset="2"/>
              <a:buNone/>
            </a:pPr>
            <a:r>
              <a:rPr lang="it-IT" dirty="0" smtClean="0"/>
              <a:t>I gioghi possono essere costruiti con sezione quadrata o rettangolare per le potenze minori e con un centro numero di gradini per potenze superiori. Il numero di gradini del giogo può essere uguale a quello della colonna oppure, per motivi di riduzione dei costi, può essere composto da un numero minore di gradini.</a:t>
            </a:r>
            <a:endParaRPr lang="it-IT" sz="2400" dirty="0"/>
          </a:p>
        </p:txBody>
      </p:sp>
      <p:pic>
        <p:nvPicPr>
          <p:cNvPr id="33795" name="Picture 3" descr="C:\Users\atessarolo\Desktop\giogo.jpg"/>
          <p:cNvPicPr>
            <a:picLocks noChangeAspect="1" noChangeArrowheads="1"/>
          </p:cNvPicPr>
          <p:nvPr/>
        </p:nvPicPr>
        <p:blipFill>
          <a:blip r:embed="rId3" cstate="print"/>
          <a:srcRect/>
          <a:stretch>
            <a:fillRect/>
          </a:stretch>
        </p:blipFill>
        <p:spPr bwMode="auto">
          <a:xfrm>
            <a:off x="6144570" y="1371600"/>
            <a:ext cx="2923230" cy="1828800"/>
          </a:xfrm>
          <a:prstGeom prst="rect">
            <a:avLst/>
          </a:prstGeom>
          <a:noFill/>
        </p:spPr>
      </p:pic>
      <p:cxnSp>
        <p:nvCxnSpPr>
          <p:cNvPr id="8" name="Connettore 1 7"/>
          <p:cNvCxnSpPr/>
          <p:nvPr/>
        </p:nvCxnSpPr>
        <p:spPr>
          <a:xfrm rot="5400000" flipH="1" flipV="1">
            <a:off x="7859070" y="1333500"/>
            <a:ext cx="8382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8190143" y="762000"/>
            <a:ext cx="697627" cy="369332"/>
          </a:xfrm>
          <a:prstGeom prst="rect">
            <a:avLst/>
          </a:prstGeom>
          <a:noFill/>
        </p:spPr>
        <p:txBody>
          <a:bodyPr wrap="none" rtlCol="0">
            <a:spAutoFit/>
          </a:bodyPr>
          <a:lstStyle/>
          <a:p>
            <a:r>
              <a:rPr lang="it-IT" dirty="0" smtClean="0"/>
              <a:t>giogo</a:t>
            </a:r>
            <a:endParaRPr lang="it-IT" dirty="0"/>
          </a:p>
        </p:txBody>
      </p:sp>
      <p:cxnSp>
        <p:nvCxnSpPr>
          <p:cNvPr id="11" name="Connettore 1 10"/>
          <p:cNvCxnSpPr/>
          <p:nvPr/>
        </p:nvCxnSpPr>
        <p:spPr>
          <a:xfrm rot="5400000" flipH="1" flipV="1">
            <a:off x="6830370" y="1371600"/>
            <a:ext cx="83820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6906570" y="762000"/>
            <a:ext cx="931345" cy="369332"/>
          </a:xfrm>
          <a:prstGeom prst="rect">
            <a:avLst/>
          </a:prstGeom>
          <a:noFill/>
        </p:spPr>
        <p:txBody>
          <a:bodyPr wrap="none" rtlCol="0">
            <a:spAutoFit/>
          </a:bodyPr>
          <a:lstStyle/>
          <a:p>
            <a:r>
              <a:rPr lang="it-IT" dirty="0" smtClean="0"/>
              <a:t>colonna</a:t>
            </a:r>
            <a:endParaRPr lang="it-IT" dirty="0"/>
          </a:p>
        </p:txBody>
      </p:sp>
      <p:pic>
        <p:nvPicPr>
          <p:cNvPr id="14" name="Picture 5"/>
          <p:cNvPicPr>
            <a:picLocks noChangeAspect="1" noChangeArrowheads="1"/>
          </p:cNvPicPr>
          <p:nvPr/>
        </p:nvPicPr>
        <p:blipFill>
          <a:blip r:embed="rId4" cstate="print"/>
          <a:srcRect/>
          <a:stretch>
            <a:fillRect/>
          </a:stretch>
        </p:blipFill>
        <p:spPr bwMode="auto">
          <a:xfrm>
            <a:off x="6144570" y="3124200"/>
            <a:ext cx="2889311" cy="2514600"/>
          </a:xfrm>
          <a:prstGeom prst="rect">
            <a:avLst/>
          </a:prstGeom>
          <a:noFill/>
          <a:ln w="12700">
            <a:noFill/>
            <a:miter lim="800000"/>
            <a:headEnd/>
            <a:tailEnd/>
          </a:ln>
          <a:effectLst>
            <a:outerShdw sx="1000" sy="1000" algn="ctr" rotWithShape="0">
              <a:schemeClr val="accent1"/>
            </a:outerShdw>
          </a:effectLst>
        </p:spPr>
      </p:pic>
      <p:sp>
        <p:nvSpPr>
          <p:cNvPr id="15" name="Rettangolo 14"/>
          <p:cNvSpPr/>
          <p:nvPr/>
        </p:nvSpPr>
        <p:spPr>
          <a:xfrm>
            <a:off x="6068370" y="838200"/>
            <a:ext cx="2971800" cy="556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144570" y="5638800"/>
            <a:ext cx="2819400" cy="769441"/>
          </a:xfrm>
          <a:prstGeom prst="rect">
            <a:avLst/>
          </a:prstGeom>
        </p:spPr>
        <p:txBody>
          <a:bodyPr wrap="square">
            <a:spAutoFit/>
          </a:bodyPr>
          <a:lstStyle/>
          <a:p>
            <a:pPr algn="ctr">
              <a:spcBef>
                <a:spcPct val="20000"/>
              </a:spcBef>
              <a:buClr>
                <a:schemeClr val="accent1"/>
              </a:buClr>
              <a:buSzPct val="75000"/>
              <a:buFont typeface="Monotype Sorts" pitchFamily="2" charset="2"/>
              <a:buNone/>
            </a:pPr>
            <a:r>
              <a:rPr lang="it-IT" sz="2000" dirty="0" err="1" smtClean="0"/>
              <a:t>n°</a:t>
            </a:r>
            <a:r>
              <a:rPr lang="it-IT" sz="2000" dirty="0" smtClean="0"/>
              <a:t> gradini colonna = </a:t>
            </a:r>
          </a:p>
          <a:p>
            <a:pPr algn="ctr">
              <a:spcBef>
                <a:spcPct val="20000"/>
              </a:spcBef>
              <a:buClr>
                <a:schemeClr val="accent1"/>
              </a:buClr>
              <a:buSzPct val="75000"/>
              <a:buFont typeface="Monotype Sorts" pitchFamily="2" charset="2"/>
              <a:buNone/>
            </a:pPr>
            <a:r>
              <a:rPr lang="it-IT" sz="2000" dirty="0" err="1" smtClean="0"/>
              <a:t>n°</a:t>
            </a:r>
            <a:r>
              <a:rPr lang="it-IT" sz="2000" dirty="0" smtClean="0"/>
              <a:t> gradini giogo</a:t>
            </a:r>
            <a:endParaRPr lang="it-IT" sz="2000" dirty="0"/>
          </a:p>
        </p:txBody>
      </p:sp>
      <p:pic>
        <p:nvPicPr>
          <p:cNvPr id="33796" name="Picture 4"/>
          <p:cNvPicPr>
            <a:picLocks noChangeAspect="1" noChangeArrowheads="1"/>
          </p:cNvPicPr>
          <p:nvPr/>
        </p:nvPicPr>
        <p:blipFill>
          <a:blip r:embed="rId5" cstate="print"/>
          <a:srcRect/>
          <a:stretch>
            <a:fillRect/>
          </a:stretch>
        </p:blipFill>
        <p:spPr bwMode="auto">
          <a:xfrm>
            <a:off x="2819400" y="2514600"/>
            <a:ext cx="2780567" cy="2286000"/>
          </a:xfrm>
          <a:prstGeom prst="rect">
            <a:avLst/>
          </a:prstGeom>
          <a:noFill/>
          <a:ln w="9525">
            <a:noFill/>
            <a:miter lim="800000"/>
            <a:headEnd/>
            <a:tailEnd/>
          </a:ln>
        </p:spPr>
      </p:pic>
      <p:sp>
        <p:nvSpPr>
          <p:cNvPr id="20" name="Rettangolo 19"/>
          <p:cNvSpPr/>
          <p:nvPr/>
        </p:nvSpPr>
        <p:spPr>
          <a:xfrm rot="10800000" flipV="1">
            <a:off x="304800" y="2843804"/>
            <a:ext cx="1752600" cy="880241"/>
          </a:xfrm>
          <a:prstGeom prst="rect">
            <a:avLst/>
          </a:prstGeom>
          <a:ln>
            <a:solidFill>
              <a:schemeClr val="accent1"/>
            </a:solidFill>
          </a:ln>
        </p:spPr>
        <p:txBody>
          <a:bodyPr wrap="square">
            <a:spAutoFit/>
          </a:bodyPr>
          <a:lstStyle/>
          <a:p>
            <a:pPr algn="ctr">
              <a:spcBef>
                <a:spcPct val="20000"/>
              </a:spcBef>
              <a:buClr>
                <a:schemeClr val="accent1"/>
              </a:buClr>
              <a:buSzPct val="75000"/>
              <a:buFont typeface="Monotype Sorts" pitchFamily="2" charset="2"/>
              <a:buNone/>
            </a:pPr>
            <a:r>
              <a:rPr lang="it-IT" sz="1600" b="1" dirty="0" err="1" smtClean="0"/>
              <a:t>n°</a:t>
            </a:r>
            <a:r>
              <a:rPr lang="it-IT" sz="1600" b="1" dirty="0" smtClean="0"/>
              <a:t> gradini colonna ≥ </a:t>
            </a:r>
          </a:p>
          <a:p>
            <a:pPr algn="ctr">
              <a:spcBef>
                <a:spcPct val="20000"/>
              </a:spcBef>
              <a:buClr>
                <a:schemeClr val="accent1"/>
              </a:buClr>
              <a:buSzPct val="75000"/>
              <a:buFont typeface="Monotype Sorts" pitchFamily="2" charset="2"/>
              <a:buNone/>
            </a:pPr>
            <a:r>
              <a:rPr lang="it-IT" sz="1600" b="1" dirty="0" err="1" smtClean="0"/>
              <a:t>n°</a:t>
            </a:r>
            <a:r>
              <a:rPr lang="it-IT" sz="1600" b="1" dirty="0" smtClean="0"/>
              <a:t> gradini giogo</a:t>
            </a:r>
            <a:endParaRPr lang="it-IT" sz="1600" b="1" dirty="0"/>
          </a:p>
        </p:txBody>
      </p:sp>
      <p:sp>
        <p:nvSpPr>
          <p:cNvPr id="17" name="Rettangolo 16"/>
          <p:cNvSpPr/>
          <p:nvPr/>
        </p:nvSpPr>
        <p:spPr>
          <a:xfrm rot="10800000" flipV="1">
            <a:off x="3429000" y="5486400"/>
            <a:ext cx="2514600" cy="904863"/>
          </a:xfrm>
          <a:prstGeom prst="rect">
            <a:avLst/>
          </a:prstGeom>
          <a:ln>
            <a:solidFill>
              <a:schemeClr val="accent1"/>
            </a:solidFill>
          </a:ln>
        </p:spPr>
        <p:txBody>
          <a:bodyPr wrap="square">
            <a:spAutoFit/>
          </a:bodyPr>
          <a:lstStyle/>
          <a:p>
            <a:pPr algn="ctr">
              <a:spcBef>
                <a:spcPct val="20000"/>
              </a:spcBef>
              <a:buClr>
                <a:schemeClr val="accent1"/>
              </a:buClr>
              <a:buSzPct val="75000"/>
              <a:buFont typeface="Monotype Sorts" pitchFamily="2" charset="2"/>
              <a:buNone/>
            </a:pPr>
            <a:r>
              <a:rPr lang="it-IT" sz="2400" dirty="0" err="1" smtClean="0"/>
              <a:t>S</a:t>
            </a:r>
            <a:r>
              <a:rPr lang="it-IT" sz="2400" baseline="-25000" dirty="0" err="1" smtClean="0"/>
              <a:t>giogo</a:t>
            </a:r>
            <a:r>
              <a:rPr lang="it-IT" sz="2400" baseline="-25000" dirty="0" smtClean="0"/>
              <a:t> </a:t>
            </a:r>
            <a:r>
              <a:rPr lang="it-IT" sz="2400" dirty="0" smtClean="0"/>
              <a:t> </a:t>
            </a:r>
            <a:r>
              <a:rPr lang="it-IT" sz="2400" dirty="0" smtClean="0">
                <a:sym typeface="Symbol"/>
              </a:rPr>
              <a:t></a:t>
            </a:r>
          </a:p>
          <a:p>
            <a:pPr algn="ctr">
              <a:spcBef>
                <a:spcPct val="20000"/>
              </a:spcBef>
              <a:buClr>
                <a:schemeClr val="accent1"/>
              </a:buClr>
              <a:buSzPct val="75000"/>
              <a:buFont typeface="Monotype Sorts" pitchFamily="2" charset="2"/>
              <a:buNone/>
            </a:pPr>
            <a:r>
              <a:rPr lang="it-IT" sz="2400" dirty="0" smtClean="0">
                <a:sym typeface="Symbol"/>
              </a:rPr>
              <a:t>1.10  1.15 </a:t>
            </a:r>
            <a:r>
              <a:rPr lang="it-IT" sz="2400" dirty="0" err="1" smtClean="0"/>
              <a:t>S</a:t>
            </a:r>
            <a:r>
              <a:rPr lang="it-IT" sz="2400" baseline="-25000" dirty="0" err="1" smtClean="0"/>
              <a:t>colonna</a:t>
            </a:r>
            <a:endParaRPr lang="it-IT"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48"/>
          <p:cNvSpPr txBox="1">
            <a:spLocks noChangeArrowheads="1"/>
          </p:cNvSpPr>
          <p:nvPr/>
        </p:nvSpPr>
        <p:spPr bwMode="auto">
          <a:xfrm>
            <a:off x="0" y="867251"/>
            <a:ext cx="8839200" cy="1015663"/>
          </a:xfrm>
          <a:prstGeom prst="rect">
            <a:avLst/>
          </a:prstGeom>
          <a:noFill/>
          <a:ln w="9525">
            <a:noFill/>
            <a:miter lim="800000"/>
            <a:headEnd/>
            <a:tailEnd/>
          </a:ln>
          <a:effectLst/>
        </p:spPr>
        <p:txBody>
          <a:bodyPr>
            <a:spAutoFit/>
          </a:bodyPr>
          <a:lstStyle/>
          <a:p>
            <a:pPr algn="just">
              <a:spcAft>
                <a:spcPct val="50000"/>
              </a:spcAft>
            </a:pPr>
            <a:r>
              <a:rPr lang="it-IT" sz="2000" b="0" dirty="0" smtClean="0"/>
              <a:t>Per </a:t>
            </a:r>
            <a:r>
              <a:rPr lang="it-IT" sz="2000" b="1" u="sng" dirty="0" smtClean="0"/>
              <a:t>D &gt; 350 mm</a:t>
            </a:r>
            <a:r>
              <a:rPr lang="it-IT" sz="2000" b="0" dirty="0" smtClean="0"/>
              <a:t> (D diametro cerchio circoscritto) è necessario predisporre (almeno) un canale di raffreddamento. Nel caso di singolo canale, il suo spessore tipico è di </a:t>
            </a:r>
            <a:r>
              <a:rPr lang="it-IT" sz="2000" b="1" u="sng" dirty="0" smtClean="0"/>
              <a:t>10 mm</a:t>
            </a:r>
            <a:r>
              <a:rPr lang="it-IT" sz="2000" b="0" dirty="0" smtClean="0"/>
              <a:t>.</a:t>
            </a:r>
          </a:p>
        </p:txBody>
      </p:sp>
      <p:pic>
        <p:nvPicPr>
          <p:cNvPr id="34818" name="Picture 2"/>
          <p:cNvPicPr>
            <a:picLocks noChangeAspect="1" noChangeArrowheads="1"/>
          </p:cNvPicPr>
          <p:nvPr/>
        </p:nvPicPr>
        <p:blipFill>
          <a:blip r:embed="rId2" cstate="print"/>
          <a:srcRect/>
          <a:stretch>
            <a:fillRect/>
          </a:stretch>
        </p:blipFill>
        <p:spPr bwMode="auto">
          <a:xfrm>
            <a:off x="914400" y="2057400"/>
            <a:ext cx="6750276" cy="3533775"/>
          </a:xfrm>
          <a:prstGeom prst="rect">
            <a:avLst/>
          </a:prstGeom>
          <a:noFill/>
          <a:ln w="9525">
            <a:noFill/>
            <a:miter lim="800000"/>
            <a:headEnd/>
            <a:tailEnd/>
          </a:ln>
          <a:effectLst/>
        </p:spPr>
      </p:pic>
      <p:cxnSp>
        <p:nvCxnSpPr>
          <p:cNvPr id="24" name="Connettore 2 23"/>
          <p:cNvCxnSpPr>
            <a:stCxn id="26" idx="0"/>
          </p:cNvCxnSpPr>
          <p:nvPr/>
        </p:nvCxnSpPr>
        <p:spPr>
          <a:xfrm rot="5400000" flipH="1" flipV="1">
            <a:off x="1765132" y="5397669"/>
            <a:ext cx="355936" cy="228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 Box 1048"/>
          <p:cNvSpPr txBox="1">
            <a:spLocks noChangeArrowheads="1"/>
          </p:cNvSpPr>
          <p:nvPr/>
        </p:nvSpPr>
        <p:spPr bwMode="auto">
          <a:xfrm>
            <a:off x="0" y="5689937"/>
            <a:ext cx="3657600" cy="1015663"/>
          </a:xfrm>
          <a:prstGeom prst="rect">
            <a:avLst/>
          </a:prstGeom>
          <a:noFill/>
          <a:ln w="9525">
            <a:noFill/>
            <a:miter lim="800000"/>
            <a:headEnd/>
            <a:tailEnd/>
          </a:ln>
          <a:effectLst/>
        </p:spPr>
        <p:txBody>
          <a:bodyPr wrap="square">
            <a:spAutoFit/>
          </a:bodyPr>
          <a:lstStyle/>
          <a:p>
            <a:pPr algn="just">
              <a:spcAft>
                <a:spcPct val="50000"/>
              </a:spcAft>
            </a:pPr>
            <a:r>
              <a:rPr lang="it-IT" sz="2000" b="0" dirty="0" smtClean="0"/>
              <a:t>Soluzione meno efficiente dal punto di vista dello scambio termico, ma più economica.</a:t>
            </a:r>
          </a:p>
        </p:txBody>
      </p:sp>
      <p:sp>
        <p:nvSpPr>
          <p:cNvPr id="27" name="Text Box 1048"/>
          <p:cNvSpPr txBox="1">
            <a:spLocks noChangeArrowheads="1"/>
          </p:cNvSpPr>
          <p:nvPr/>
        </p:nvSpPr>
        <p:spPr bwMode="auto">
          <a:xfrm>
            <a:off x="4876800" y="6150114"/>
            <a:ext cx="3657600" cy="707886"/>
          </a:xfrm>
          <a:prstGeom prst="rect">
            <a:avLst/>
          </a:prstGeom>
          <a:noFill/>
          <a:ln w="9525">
            <a:noFill/>
            <a:miter lim="800000"/>
            <a:headEnd/>
            <a:tailEnd/>
          </a:ln>
          <a:effectLst/>
        </p:spPr>
        <p:txBody>
          <a:bodyPr wrap="square">
            <a:spAutoFit/>
          </a:bodyPr>
          <a:lstStyle/>
          <a:p>
            <a:pPr algn="just">
              <a:spcAft>
                <a:spcPct val="50000"/>
              </a:spcAft>
            </a:pPr>
            <a:r>
              <a:rPr lang="it-IT" sz="2000" b="0" dirty="0" smtClean="0"/>
              <a:t>Richiede l’utilizzo di un numero doppio di lamierini magnetici</a:t>
            </a:r>
          </a:p>
        </p:txBody>
      </p:sp>
      <p:cxnSp>
        <p:nvCxnSpPr>
          <p:cNvPr id="28" name="Connettore 2 27"/>
          <p:cNvCxnSpPr/>
          <p:nvPr/>
        </p:nvCxnSpPr>
        <p:spPr>
          <a:xfrm rot="16200000" flipV="1">
            <a:off x="6210300" y="58293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0" y="762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Canali di raffreddamento nel nucleo magnetico</a:t>
            </a:r>
            <a:endParaRPr lang="it-IT" sz="3600" b="1" dirty="0">
              <a:effectLst>
                <a:outerShdw blurRad="38100" dist="38100" dir="2700000" algn="tl">
                  <a:srgbClr val="000000">
                    <a:alpha val="43137"/>
                  </a:srgbClr>
                </a:outerShdw>
              </a:effectLst>
            </a:endParaRPr>
          </a:p>
        </p:txBody>
      </p:sp>
      <p:cxnSp>
        <p:nvCxnSpPr>
          <p:cNvPr id="11" name="Connettore 2 10"/>
          <p:cNvCxnSpPr/>
          <p:nvPr/>
        </p:nvCxnSpPr>
        <p:spPr>
          <a:xfrm rot="5400000">
            <a:off x="1485901" y="1866901"/>
            <a:ext cx="1447800" cy="137159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rot="5400000">
            <a:off x="2019300" y="2171700"/>
            <a:ext cx="1371600"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rot="5400000">
            <a:off x="2590800" y="2514600"/>
            <a:ext cx="1295400" cy="228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 Box 1048"/>
          <p:cNvSpPr txBox="1">
            <a:spLocks noChangeArrowheads="1"/>
          </p:cNvSpPr>
          <p:nvPr/>
        </p:nvSpPr>
        <p:spPr bwMode="auto">
          <a:xfrm>
            <a:off x="2819400" y="1673423"/>
            <a:ext cx="3657600" cy="307777"/>
          </a:xfrm>
          <a:prstGeom prst="rect">
            <a:avLst/>
          </a:prstGeom>
          <a:noFill/>
          <a:ln w="9525">
            <a:noFill/>
            <a:miter lim="800000"/>
            <a:headEnd/>
            <a:tailEnd/>
          </a:ln>
          <a:effectLst/>
        </p:spPr>
        <p:txBody>
          <a:bodyPr wrap="square">
            <a:spAutoFit/>
          </a:bodyPr>
          <a:lstStyle/>
          <a:p>
            <a:pPr algn="just">
              <a:spcAft>
                <a:spcPct val="50000"/>
              </a:spcAft>
            </a:pPr>
            <a:r>
              <a:rPr lang="it-IT" sz="1400" b="0" dirty="0" smtClean="0"/>
              <a:t>Distanziatori (ad es. profilati a 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838200" y="1143000"/>
            <a:ext cx="1769806" cy="1828800"/>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3454782" y="1676400"/>
            <a:ext cx="5689218" cy="2092387"/>
          </a:xfrm>
          <a:prstGeom prst="rect">
            <a:avLst/>
          </a:prstGeom>
          <a:noFill/>
          <a:ln w="9525">
            <a:noFill/>
            <a:miter lim="800000"/>
            <a:headEnd/>
            <a:tailEnd/>
          </a:ln>
        </p:spPr>
      </p:pic>
      <p:sp>
        <p:nvSpPr>
          <p:cNvPr id="8" name="Text Box 1048"/>
          <p:cNvSpPr txBox="1">
            <a:spLocks noChangeArrowheads="1"/>
          </p:cNvSpPr>
          <p:nvPr/>
        </p:nvSpPr>
        <p:spPr bwMode="auto">
          <a:xfrm>
            <a:off x="0" y="285690"/>
            <a:ext cx="8839200" cy="400110"/>
          </a:xfrm>
          <a:prstGeom prst="rect">
            <a:avLst/>
          </a:prstGeom>
          <a:noFill/>
          <a:ln w="9525">
            <a:noFill/>
            <a:miter lim="800000"/>
            <a:headEnd/>
            <a:tailEnd/>
          </a:ln>
          <a:effectLst/>
        </p:spPr>
        <p:txBody>
          <a:bodyPr>
            <a:spAutoFit/>
          </a:bodyPr>
          <a:lstStyle/>
          <a:p>
            <a:pPr algn="just">
              <a:spcAft>
                <a:spcPct val="50000"/>
              </a:spcAft>
            </a:pPr>
            <a:r>
              <a:rPr lang="it-IT" sz="2000" b="0" dirty="0" smtClean="0"/>
              <a:t>I canali realizzati nella colonna devono essere ripresi anche nel giogo.</a:t>
            </a:r>
          </a:p>
        </p:txBody>
      </p:sp>
      <p:cxnSp>
        <p:nvCxnSpPr>
          <p:cNvPr id="10" name="Connettore 1 9"/>
          <p:cNvCxnSpPr/>
          <p:nvPr/>
        </p:nvCxnSpPr>
        <p:spPr>
          <a:xfrm rot="10800000" flipV="1">
            <a:off x="2514600" y="1219200"/>
            <a:ext cx="53340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2971800" y="990600"/>
            <a:ext cx="1889941" cy="369332"/>
          </a:xfrm>
          <a:prstGeom prst="rect">
            <a:avLst/>
          </a:prstGeom>
          <a:noFill/>
        </p:spPr>
        <p:txBody>
          <a:bodyPr wrap="none" rtlCol="0">
            <a:spAutoFit/>
          </a:bodyPr>
          <a:lstStyle/>
          <a:p>
            <a:r>
              <a:rPr lang="it-IT" dirty="0" smtClean="0"/>
              <a:t>Colonna a 3 canali</a:t>
            </a:r>
            <a:endParaRPr lang="it-IT" dirty="0"/>
          </a:p>
        </p:txBody>
      </p:sp>
      <p:cxnSp>
        <p:nvCxnSpPr>
          <p:cNvPr id="14" name="Connettore 1 13"/>
          <p:cNvCxnSpPr/>
          <p:nvPr/>
        </p:nvCxnSpPr>
        <p:spPr>
          <a:xfrm rot="5400000">
            <a:off x="5855082" y="1706626"/>
            <a:ext cx="144780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5664582" y="918194"/>
            <a:ext cx="2362200" cy="369332"/>
          </a:xfrm>
          <a:prstGeom prst="rect">
            <a:avLst/>
          </a:prstGeom>
          <a:noFill/>
        </p:spPr>
        <p:txBody>
          <a:bodyPr wrap="square" rtlCol="0">
            <a:spAutoFit/>
          </a:bodyPr>
          <a:lstStyle/>
          <a:p>
            <a:pPr algn="ctr"/>
            <a:r>
              <a:rPr lang="it-IT" dirty="0" smtClean="0"/>
              <a:t>Giogo a 3 canali</a:t>
            </a:r>
            <a:endParaRPr lang="it-IT" dirty="0"/>
          </a:p>
        </p:txBody>
      </p:sp>
      <p:sp>
        <p:nvSpPr>
          <p:cNvPr id="18" name="Text Box 1048"/>
          <p:cNvSpPr txBox="1">
            <a:spLocks noChangeArrowheads="1"/>
          </p:cNvSpPr>
          <p:nvPr/>
        </p:nvSpPr>
        <p:spPr bwMode="auto">
          <a:xfrm>
            <a:off x="3200400" y="4343400"/>
            <a:ext cx="4572000" cy="707886"/>
          </a:xfrm>
          <a:prstGeom prst="rect">
            <a:avLst/>
          </a:prstGeom>
          <a:noFill/>
          <a:ln w="9525">
            <a:noFill/>
            <a:miter lim="800000"/>
            <a:headEnd/>
            <a:tailEnd/>
          </a:ln>
          <a:effectLst/>
        </p:spPr>
        <p:txBody>
          <a:bodyPr wrap="square">
            <a:spAutoFit/>
          </a:bodyPr>
          <a:lstStyle/>
          <a:p>
            <a:pPr algn="just">
              <a:spcAft>
                <a:spcPct val="50000"/>
              </a:spcAft>
            </a:pPr>
            <a:r>
              <a:rPr lang="it-IT" sz="2000" dirty="0" smtClean="0"/>
              <a:t>Tipicamente i distanziatori nei canali sono costituiti da profilati ad U.</a:t>
            </a:r>
            <a:endParaRPr lang="it-IT" sz="2000" b="0" dirty="0" smtClean="0"/>
          </a:p>
        </p:txBody>
      </p:sp>
      <p:pic>
        <p:nvPicPr>
          <p:cNvPr id="32770" name="Picture 2"/>
          <p:cNvPicPr>
            <a:picLocks noChangeAspect="1" noChangeArrowheads="1"/>
          </p:cNvPicPr>
          <p:nvPr/>
        </p:nvPicPr>
        <p:blipFill>
          <a:blip r:embed="rId4" cstate="print"/>
          <a:srcRect/>
          <a:stretch>
            <a:fillRect/>
          </a:stretch>
        </p:blipFill>
        <p:spPr bwMode="auto">
          <a:xfrm>
            <a:off x="685800" y="3657600"/>
            <a:ext cx="2171700" cy="1990725"/>
          </a:xfrm>
          <a:prstGeom prst="rect">
            <a:avLst/>
          </a:prstGeom>
          <a:noFill/>
          <a:ln w="9525">
            <a:noFill/>
            <a:miter lim="800000"/>
            <a:headEnd/>
            <a:tailEnd/>
          </a:ln>
        </p:spPr>
      </p:pic>
      <p:sp>
        <p:nvSpPr>
          <p:cNvPr id="12" name="Text Box 1048"/>
          <p:cNvSpPr txBox="1">
            <a:spLocks noChangeArrowheads="1"/>
          </p:cNvSpPr>
          <p:nvPr/>
        </p:nvSpPr>
        <p:spPr bwMode="auto">
          <a:xfrm>
            <a:off x="304800" y="5791200"/>
            <a:ext cx="8534400" cy="707886"/>
          </a:xfrm>
          <a:prstGeom prst="rect">
            <a:avLst/>
          </a:prstGeom>
          <a:noFill/>
          <a:ln w="9525">
            <a:noFill/>
            <a:miter lim="800000"/>
            <a:headEnd/>
            <a:tailEnd/>
          </a:ln>
          <a:effectLst/>
        </p:spPr>
        <p:txBody>
          <a:bodyPr wrap="square">
            <a:spAutoFit/>
          </a:bodyPr>
          <a:lstStyle/>
          <a:p>
            <a:pPr algn="just">
              <a:spcAft>
                <a:spcPct val="50000"/>
              </a:spcAft>
            </a:pPr>
            <a:r>
              <a:rPr lang="it-IT" sz="2000" u="sng" dirty="0" smtClean="0"/>
              <a:t>NB: in fase di progetto si deve tenere conto dei canali nel calcolo della sezione utile per il passaggio del flusso, sia in colonna che in giogo.</a:t>
            </a:r>
            <a:endParaRPr lang="it-IT" sz="2000" b="0" u="sng" dirty="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6705600" y="1828800"/>
            <a:ext cx="2133600" cy="1810959"/>
          </a:xfrm>
          <a:prstGeom prst="rect">
            <a:avLst/>
          </a:prstGeom>
          <a:noFill/>
          <a:ln w="9525">
            <a:noFill/>
            <a:miter lim="800000"/>
            <a:headEnd/>
            <a:tailEnd/>
          </a:ln>
        </p:spPr>
      </p:pic>
      <p:sp>
        <p:nvSpPr>
          <p:cNvPr id="6" name="CasellaDiTesto 5"/>
          <p:cNvSpPr txBox="1"/>
          <p:nvPr/>
        </p:nvSpPr>
        <p:spPr>
          <a:xfrm>
            <a:off x="0" y="1"/>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SERRAGGI MECCANICI</a:t>
            </a:r>
            <a:endParaRPr lang="it-IT" sz="3600" b="1" dirty="0">
              <a:effectLst>
                <a:outerShdw blurRad="38100" dist="38100" dir="2700000" algn="tl">
                  <a:srgbClr val="000000">
                    <a:alpha val="43137"/>
                  </a:srgbClr>
                </a:outerShdw>
              </a:effectLst>
            </a:endParaRPr>
          </a:p>
        </p:txBody>
      </p:sp>
      <p:sp>
        <p:nvSpPr>
          <p:cNvPr id="7" name="CasellaDiTesto 6"/>
          <p:cNvSpPr txBox="1"/>
          <p:nvPr/>
        </p:nvSpPr>
        <p:spPr>
          <a:xfrm>
            <a:off x="0" y="5334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Caso di giunti intercalati</a:t>
            </a:r>
            <a:endParaRPr lang="it-IT" sz="3600" b="1" dirty="0">
              <a:effectLst>
                <a:outerShdw blurRad="38100" dist="38100" dir="2700000" algn="tl">
                  <a:srgbClr val="000000">
                    <a:alpha val="43137"/>
                  </a:srgbClr>
                </a:outerShdw>
              </a:effectLst>
            </a:endParaRPr>
          </a:p>
        </p:txBody>
      </p:sp>
      <p:sp>
        <p:nvSpPr>
          <p:cNvPr id="8" name="CasellaDiTesto 7"/>
          <p:cNvSpPr txBox="1"/>
          <p:nvPr/>
        </p:nvSpPr>
        <p:spPr>
          <a:xfrm>
            <a:off x="6781800" y="3733800"/>
            <a:ext cx="2057400" cy="646331"/>
          </a:xfrm>
          <a:prstGeom prst="rect">
            <a:avLst/>
          </a:prstGeom>
          <a:noFill/>
        </p:spPr>
        <p:txBody>
          <a:bodyPr wrap="square" rtlCol="0">
            <a:spAutoFit/>
          </a:bodyPr>
          <a:lstStyle/>
          <a:p>
            <a:pPr algn="ctr"/>
            <a:r>
              <a:rPr lang="it-IT" i="1" dirty="0" smtClean="0"/>
              <a:t>Dettaglio traversa di irrigidimento</a:t>
            </a:r>
            <a:endParaRPr lang="it-IT" i="1" dirty="0"/>
          </a:p>
        </p:txBody>
      </p:sp>
      <p:sp>
        <p:nvSpPr>
          <p:cNvPr id="9" name="CasellaDiTesto 8"/>
          <p:cNvSpPr txBox="1"/>
          <p:nvPr/>
        </p:nvSpPr>
        <p:spPr>
          <a:xfrm>
            <a:off x="6781800" y="5181600"/>
            <a:ext cx="2057400" cy="1200329"/>
          </a:xfrm>
          <a:prstGeom prst="rect">
            <a:avLst/>
          </a:prstGeom>
          <a:noFill/>
        </p:spPr>
        <p:txBody>
          <a:bodyPr wrap="square" rtlCol="0">
            <a:spAutoFit/>
          </a:bodyPr>
          <a:lstStyle/>
          <a:p>
            <a:pPr algn="ctr"/>
            <a:r>
              <a:rPr lang="it-IT" dirty="0" smtClean="0"/>
              <a:t>I tiranti possono non attraversare il nucleo (non spazio sottratto al flusso)</a:t>
            </a:r>
            <a:endParaRPr lang="it-IT" dirty="0"/>
          </a:p>
        </p:txBody>
      </p:sp>
      <p:cxnSp>
        <p:nvCxnSpPr>
          <p:cNvPr id="11" name="Connettore 1 10"/>
          <p:cNvCxnSpPr>
            <a:stCxn id="13" idx="2"/>
          </p:cNvCxnSpPr>
          <p:nvPr/>
        </p:nvCxnSpPr>
        <p:spPr>
          <a:xfrm rot="5400000">
            <a:off x="7903577" y="1807577"/>
            <a:ext cx="575846" cy="228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7696200" y="1295400"/>
            <a:ext cx="1219200" cy="338554"/>
          </a:xfrm>
          <a:prstGeom prst="rect">
            <a:avLst/>
          </a:prstGeom>
          <a:noFill/>
        </p:spPr>
        <p:txBody>
          <a:bodyPr wrap="square" rtlCol="0">
            <a:spAutoFit/>
          </a:bodyPr>
          <a:lstStyle/>
          <a:p>
            <a:pPr algn="ctr"/>
            <a:r>
              <a:rPr lang="it-IT" sz="1600" dirty="0" smtClean="0"/>
              <a:t>isolante</a:t>
            </a:r>
            <a:endParaRPr lang="it-IT" sz="1600" dirty="0"/>
          </a:p>
        </p:txBody>
      </p:sp>
      <p:pic>
        <p:nvPicPr>
          <p:cNvPr id="33796" name="Picture 4"/>
          <p:cNvPicPr>
            <a:picLocks noChangeAspect="1" noChangeArrowheads="1"/>
          </p:cNvPicPr>
          <p:nvPr/>
        </p:nvPicPr>
        <p:blipFill>
          <a:blip r:embed="rId3" cstate="print"/>
          <a:srcRect/>
          <a:stretch>
            <a:fillRect/>
          </a:stretch>
        </p:blipFill>
        <p:spPr bwMode="auto">
          <a:xfrm>
            <a:off x="381000" y="1295400"/>
            <a:ext cx="5803900" cy="4964112"/>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windows\TEMP\auto0.bmp"/>
          <p:cNvPicPr>
            <a:picLocks noChangeAspect="1" noChangeArrowheads="1"/>
          </p:cNvPicPr>
          <p:nvPr/>
        </p:nvPicPr>
        <p:blipFill>
          <a:blip r:embed="rId2" cstate="print"/>
          <a:srcRect/>
          <a:stretch>
            <a:fillRect/>
          </a:stretch>
        </p:blipFill>
        <p:spPr bwMode="auto">
          <a:xfrm>
            <a:off x="1143000" y="1447800"/>
            <a:ext cx="6858000" cy="5334000"/>
          </a:xfrm>
          <a:prstGeom prst="rect">
            <a:avLst/>
          </a:prstGeom>
          <a:noFill/>
          <a:ln w="12700">
            <a:noFill/>
            <a:miter lim="800000"/>
            <a:headEnd/>
            <a:tailEnd/>
          </a:ln>
          <a:effectLst/>
        </p:spPr>
      </p:pic>
      <p:sp>
        <p:nvSpPr>
          <p:cNvPr id="5" name="CasellaDiTesto 4"/>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Caso di giunti affacciati</a:t>
            </a:r>
            <a:endParaRPr lang="it-IT" sz="3600" b="1" dirty="0">
              <a:effectLst>
                <a:outerShdw blurRad="38100" dist="38100" dir="2700000" algn="tl">
                  <a:srgbClr val="000000">
                    <a:alpha val="43137"/>
                  </a:srgbClr>
                </a:outerShdw>
              </a:effectLst>
            </a:endParaRPr>
          </a:p>
        </p:txBody>
      </p:sp>
      <p:sp>
        <p:nvSpPr>
          <p:cNvPr id="6" name="Ovale 5"/>
          <p:cNvSpPr/>
          <p:nvPr/>
        </p:nvSpPr>
        <p:spPr>
          <a:xfrm>
            <a:off x="6553200" y="38100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6553200" y="4191000"/>
            <a:ext cx="1066800" cy="609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0" y="6858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Pressione verticale colonne-gioghi</a:t>
            </a:r>
            <a:endParaRPr lang="it-IT" sz="2400" b="1" dirty="0">
              <a:effectLst>
                <a:outerShdw blurRad="38100" dist="38100" dir="2700000" algn="tl">
                  <a:srgbClr val="000000">
                    <a:alpha val="43137"/>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Pressione di impaccaggio colonne</a:t>
            </a:r>
            <a:endParaRPr lang="it-IT" sz="2400" b="1" dirty="0">
              <a:effectLst>
                <a:outerShdw blurRad="38100" dist="38100" dir="2700000" algn="tl">
                  <a:srgbClr val="000000">
                    <a:alpha val="43137"/>
                  </a:srgbClr>
                </a:outerShdw>
              </a:effectLst>
            </a:endParaRPr>
          </a:p>
        </p:txBody>
      </p:sp>
      <p:pic>
        <p:nvPicPr>
          <p:cNvPr id="34818" name="Picture 2"/>
          <p:cNvPicPr>
            <a:picLocks noChangeAspect="1" noChangeArrowheads="1"/>
          </p:cNvPicPr>
          <p:nvPr/>
        </p:nvPicPr>
        <p:blipFill>
          <a:blip r:embed="rId2" cstate="print"/>
          <a:srcRect/>
          <a:stretch>
            <a:fillRect/>
          </a:stretch>
        </p:blipFill>
        <p:spPr bwMode="auto">
          <a:xfrm>
            <a:off x="466248" y="914400"/>
            <a:ext cx="3998238" cy="4536860"/>
          </a:xfrm>
          <a:prstGeom prst="rect">
            <a:avLst/>
          </a:prstGeom>
          <a:noFill/>
          <a:ln w="9525">
            <a:noFill/>
            <a:miter lim="800000"/>
            <a:headEnd/>
            <a:tailEnd/>
          </a:ln>
          <a:effectLst/>
        </p:spPr>
      </p:pic>
      <p:pic>
        <p:nvPicPr>
          <p:cNvPr id="34820" name="Picture 4"/>
          <p:cNvPicPr>
            <a:picLocks noChangeAspect="1" noChangeArrowheads="1"/>
          </p:cNvPicPr>
          <p:nvPr/>
        </p:nvPicPr>
        <p:blipFill>
          <a:blip r:embed="rId3" cstate="print"/>
          <a:srcRect/>
          <a:stretch>
            <a:fillRect/>
          </a:stretch>
        </p:blipFill>
        <p:spPr bwMode="auto">
          <a:xfrm>
            <a:off x="4114800" y="609600"/>
            <a:ext cx="4729163" cy="4519612"/>
          </a:xfrm>
          <a:prstGeom prst="rect">
            <a:avLst/>
          </a:prstGeom>
          <a:noFill/>
          <a:ln w="9525">
            <a:noFill/>
            <a:miter lim="800000"/>
            <a:headEnd/>
            <a:tailEnd/>
          </a:ln>
          <a:effectLst/>
        </p:spPr>
      </p:pic>
      <p:sp>
        <p:nvSpPr>
          <p:cNvPr id="9" name="CasellaDiTesto 8"/>
          <p:cNvSpPr txBox="1"/>
          <p:nvPr/>
        </p:nvSpPr>
        <p:spPr>
          <a:xfrm>
            <a:off x="381000" y="5410200"/>
            <a:ext cx="7391400" cy="369332"/>
          </a:xfrm>
          <a:prstGeom prst="rect">
            <a:avLst/>
          </a:prstGeom>
          <a:noFill/>
        </p:spPr>
        <p:txBody>
          <a:bodyPr wrap="square" rtlCol="0">
            <a:spAutoFit/>
          </a:bodyPr>
          <a:lstStyle/>
          <a:p>
            <a:r>
              <a:rPr lang="it-IT" dirty="0" smtClean="0"/>
              <a:t>I fori per i passanti sono realizzati nei lamierini per </a:t>
            </a:r>
            <a:r>
              <a:rPr lang="it-IT" u="sng" dirty="0" smtClean="0"/>
              <a:t>punzonatura</a:t>
            </a:r>
            <a:r>
              <a:rPr lang="it-IT" dirty="0" smtClean="0"/>
              <a:t>.</a:t>
            </a:r>
            <a:endParaRPr lang="it-IT" dirty="0"/>
          </a:p>
        </p:txBody>
      </p:sp>
      <p:sp>
        <p:nvSpPr>
          <p:cNvPr id="10" name="CasellaDiTesto 9"/>
          <p:cNvSpPr txBox="1"/>
          <p:nvPr/>
        </p:nvSpPr>
        <p:spPr>
          <a:xfrm>
            <a:off x="381000" y="5802868"/>
            <a:ext cx="7391400" cy="369332"/>
          </a:xfrm>
          <a:prstGeom prst="rect">
            <a:avLst/>
          </a:prstGeom>
          <a:noFill/>
        </p:spPr>
        <p:txBody>
          <a:bodyPr wrap="square" rtlCol="0">
            <a:spAutoFit/>
          </a:bodyPr>
          <a:lstStyle/>
          <a:p>
            <a:r>
              <a:rPr lang="it-IT" dirty="0" smtClean="0"/>
              <a:t>Passanti e piastre di irrigidimento sempre isolati dal pacco.</a:t>
            </a:r>
            <a:endParaRPr lang="it-IT" dirty="0"/>
          </a:p>
        </p:txBody>
      </p:sp>
      <p:sp>
        <p:nvSpPr>
          <p:cNvPr id="11" name="CasellaDiTesto 10"/>
          <p:cNvSpPr txBox="1"/>
          <p:nvPr/>
        </p:nvSpPr>
        <p:spPr>
          <a:xfrm>
            <a:off x="381000" y="6172200"/>
            <a:ext cx="8763000" cy="369332"/>
          </a:xfrm>
          <a:prstGeom prst="rect">
            <a:avLst/>
          </a:prstGeom>
          <a:noFill/>
        </p:spPr>
        <p:txBody>
          <a:bodyPr wrap="square" rtlCol="0">
            <a:spAutoFit/>
          </a:bodyPr>
          <a:lstStyle/>
          <a:p>
            <a:r>
              <a:rPr lang="it-IT" dirty="0" smtClean="0"/>
              <a:t>Spesso passanti in </a:t>
            </a:r>
            <a:r>
              <a:rPr lang="it-IT" u="sng" dirty="0" smtClean="0"/>
              <a:t>acciaio amagnetico</a:t>
            </a:r>
            <a:r>
              <a:rPr lang="it-IT" dirty="0" smtClean="0"/>
              <a:t> (inox), che però costa 2-3 volte l’acciaio al C normale.</a:t>
            </a:r>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2133600" y="1447800"/>
            <a:ext cx="5181600" cy="4616450"/>
          </a:xfrm>
          <a:prstGeom prst="rect">
            <a:avLst/>
          </a:prstGeom>
          <a:noFill/>
          <a:ln w="12700">
            <a:solidFill>
              <a:schemeClr val="tx1"/>
            </a:solidFill>
            <a:miter lim="800000"/>
            <a:headEnd/>
            <a:tailEnd/>
          </a:ln>
          <a:effectLst>
            <a:outerShdw dist="107763" dir="2700000" algn="ctr" rotWithShape="0">
              <a:schemeClr val="accent1"/>
            </a:outerShdw>
          </a:effectLst>
        </p:spPr>
      </p:pic>
      <p:sp>
        <p:nvSpPr>
          <p:cNvPr id="7" name="CasellaDiTesto 6"/>
          <p:cNvSpPr txBox="1"/>
          <p:nvPr/>
        </p:nvSpPr>
        <p:spPr>
          <a:xfrm>
            <a:off x="2895600" y="533400"/>
            <a:ext cx="697627" cy="369332"/>
          </a:xfrm>
          <a:prstGeom prst="rect">
            <a:avLst/>
          </a:prstGeom>
          <a:noFill/>
        </p:spPr>
        <p:txBody>
          <a:bodyPr wrap="none" rtlCol="0">
            <a:spAutoFit/>
          </a:bodyPr>
          <a:lstStyle/>
          <a:p>
            <a:r>
              <a:rPr lang="it-IT" dirty="0" smtClean="0"/>
              <a:t>giogo</a:t>
            </a:r>
            <a:endParaRPr lang="it-IT" dirty="0"/>
          </a:p>
        </p:txBody>
      </p:sp>
      <p:sp>
        <p:nvSpPr>
          <p:cNvPr id="8" name="CasellaDiTesto 7"/>
          <p:cNvSpPr txBox="1"/>
          <p:nvPr/>
        </p:nvSpPr>
        <p:spPr>
          <a:xfrm>
            <a:off x="762000" y="2438400"/>
            <a:ext cx="1078627" cy="369332"/>
          </a:xfrm>
          <a:prstGeom prst="rect">
            <a:avLst/>
          </a:prstGeom>
          <a:noFill/>
        </p:spPr>
        <p:txBody>
          <a:bodyPr wrap="square" rtlCol="0">
            <a:spAutoFit/>
          </a:bodyPr>
          <a:lstStyle/>
          <a:p>
            <a:r>
              <a:rPr lang="it-IT" dirty="0" smtClean="0"/>
              <a:t>colonna</a:t>
            </a:r>
            <a:endParaRPr lang="it-IT" dirty="0"/>
          </a:p>
        </p:txBody>
      </p:sp>
      <p:cxnSp>
        <p:nvCxnSpPr>
          <p:cNvPr id="9" name="Connettore 1 8"/>
          <p:cNvCxnSpPr/>
          <p:nvPr/>
        </p:nvCxnSpPr>
        <p:spPr>
          <a:xfrm>
            <a:off x="1295400" y="2743200"/>
            <a:ext cx="1905000" cy="838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rot="16200000" flipH="1">
            <a:off x="2819400" y="1219200"/>
            <a:ext cx="144780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1219200" y="4038600"/>
            <a:ext cx="1447800" cy="990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457200" y="5029200"/>
            <a:ext cx="1676400" cy="369332"/>
          </a:xfrm>
          <a:prstGeom prst="rect">
            <a:avLst/>
          </a:prstGeom>
          <a:noFill/>
        </p:spPr>
        <p:txBody>
          <a:bodyPr wrap="square" rtlCol="0">
            <a:spAutoFit/>
          </a:bodyPr>
          <a:lstStyle/>
          <a:p>
            <a:r>
              <a:rPr lang="it-IT" dirty="0" smtClean="0"/>
              <a:t>avvolgimento</a:t>
            </a: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Users\atessarolo\Desktop\piastre.jpg"/>
          <p:cNvPicPr>
            <a:picLocks noChangeAspect="1" noChangeArrowheads="1"/>
          </p:cNvPicPr>
          <p:nvPr/>
        </p:nvPicPr>
        <p:blipFill>
          <a:blip r:embed="rId2" cstate="print"/>
          <a:srcRect/>
          <a:stretch>
            <a:fillRect/>
          </a:stretch>
        </p:blipFill>
        <p:spPr bwMode="auto">
          <a:xfrm>
            <a:off x="1981200" y="304800"/>
            <a:ext cx="4342985" cy="4230687"/>
          </a:xfrm>
          <a:prstGeom prst="rect">
            <a:avLst/>
          </a:prstGeom>
          <a:noFill/>
          <a:ln>
            <a:solidFill>
              <a:srgbClr val="0070C0"/>
            </a:solidFill>
          </a:ln>
        </p:spPr>
      </p:pic>
      <p:sp>
        <p:nvSpPr>
          <p:cNvPr id="6" name="CasellaDiTesto 5"/>
          <p:cNvSpPr txBox="1"/>
          <p:nvPr/>
        </p:nvSpPr>
        <p:spPr>
          <a:xfrm>
            <a:off x="762000" y="4800600"/>
            <a:ext cx="7257243" cy="430887"/>
          </a:xfrm>
          <a:prstGeom prst="rect">
            <a:avLst/>
          </a:prstGeom>
          <a:noFill/>
        </p:spPr>
        <p:txBody>
          <a:bodyPr wrap="none" rtlCol="0">
            <a:spAutoFit/>
          </a:bodyPr>
          <a:lstStyle/>
          <a:p>
            <a:r>
              <a:rPr lang="it-IT" sz="2200" dirty="0" smtClean="0"/>
              <a:t>Sulle colonne servono pressioni dell’ordine dei </a:t>
            </a:r>
            <a:r>
              <a:rPr lang="it-IT" sz="2200" u="sng" dirty="0" smtClean="0"/>
              <a:t>2 </a:t>
            </a:r>
            <a:r>
              <a:rPr lang="it-IT" sz="2200" u="sng" dirty="0" smtClean="0">
                <a:sym typeface="Symbol"/>
              </a:rPr>
              <a:t> 10 kg / cm</a:t>
            </a:r>
            <a:r>
              <a:rPr lang="it-IT" sz="2200" u="sng" baseline="30000" dirty="0" smtClean="0">
                <a:sym typeface="Symbol"/>
              </a:rPr>
              <a:t>2</a:t>
            </a:r>
            <a:endParaRPr lang="it-IT" sz="2200" u="sng" baseline="30000" dirty="0"/>
          </a:p>
        </p:txBody>
      </p:sp>
      <p:sp>
        <p:nvSpPr>
          <p:cNvPr id="7" name="CasellaDiTesto 6"/>
          <p:cNvSpPr txBox="1"/>
          <p:nvPr/>
        </p:nvSpPr>
        <p:spPr>
          <a:xfrm>
            <a:off x="762000" y="5334000"/>
            <a:ext cx="7924800" cy="769441"/>
          </a:xfrm>
          <a:prstGeom prst="rect">
            <a:avLst/>
          </a:prstGeom>
          <a:noFill/>
        </p:spPr>
        <p:txBody>
          <a:bodyPr wrap="square" rtlCol="0">
            <a:spAutoFit/>
          </a:bodyPr>
          <a:lstStyle/>
          <a:p>
            <a:r>
              <a:rPr lang="it-IT" sz="2200" dirty="0" smtClean="0"/>
              <a:t>Nota la pressione esercitabile con il singolo bullone, si può calcolare il numero di bulloni.</a:t>
            </a:r>
            <a:endParaRPr lang="it-IT" sz="2200" u="sng" baseline="30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windows\TEMP\auto0.bmp"/>
          <p:cNvPicPr>
            <a:picLocks noChangeAspect="1" noChangeArrowheads="1"/>
          </p:cNvPicPr>
          <p:nvPr/>
        </p:nvPicPr>
        <p:blipFill>
          <a:blip r:embed="rId2" cstate="print"/>
          <a:srcRect/>
          <a:stretch>
            <a:fillRect/>
          </a:stretch>
        </p:blipFill>
        <p:spPr bwMode="auto">
          <a:xfrm>
            <a:off x="228600" y="1219200"/>
            <a:ext cx="6816852" cy="5410200"/>
          </a:xfrm>
          <a:prstGeom prst="rect">
            <a:avLst/>
          </a:prstGeom>
          <a:noFill/>
          <a:ln w="12700">
            <a:noFill/>
            <a:miter lim="800000"/>
            <a:headEnd/>
            <a:tailEnd/>
          </a:ln>
          <a:effectLst/>
        </p:spPr>
      </p:pic>
      <p:sp>
        <p:nvSpPr>
          <p:cNvPr id="8" name="CasellaDiTesto 7"/>
          <p:cNvSpPr txBox="1"/>
          <p:nvPr/>
        </p:nvSpPr>
        <p:spPr>
          <a:xfrm>
            <a:off x="533400" y="381000"/>
            <a:ext cx="7924800" cy="769441"/>
          </a:xfrm>
          <a:prstGeom prst="rect">
            <a:avLst/>
          </a:prstGeom>
          <a:noFill/>
        </p:spPr>
        <p:txBody>
          <a:bodyPr wrap="square" rtlCol="0">
            <a:spAutoFit/>
          </a:bodyPr>
          <a:lstStyle/>
          <a:p>
            <a:r>
              <a:rPr lang="it-IT" sz="2200" dirty="0" smtClean="0"/>
              <a:t>Nel caso non basti una sola serie di bulloni sovrapposti, serve prevedere più ordini di bulloni sfruttando la struttura a gradini.</a:t>
            </a:r>
            <a:endParaRPr lang="it-IT" sz="2200" u="sng" baseline="30000" dirty="0"/>
          </a:p>
        </p:txBody>
      </p:sp>
      <p:sp>
        <p:nvSpPr>
          <p:cNvPr id="9" name="CasellaDiTesto 8"/>
          <p:cNvSpPr txBox="1"/>
          <p:nvPr/>
        </p:nvSpPr>
        <p:spPr>
          <a:xfrm>
            <a:off x="6096000" y="3810000"/>
            <a:ext cx="3048000" cy="2031325"/>
          </a:xfrm>
          <a:prstGeom prst="rect">
            <a:avLst/>
          </a:prstGeom>
          <a:noFill/>
        </p:spPr>
        <p:txBody>
          <a:bodyPr wrap="square" rtlCol="0">
            <a:spAutoFit/>
          </a:bodyPr>
          <a:lstStyle/>
          <a:p>
            <a:pPr algn="r"/>
            <a:r>
              <a:rPr lang="it-IT" b="1" dirty="0" smtClean="0"/>
              <a:t>In ogni caso, nel dimensionamento bisogna tenere conto che i bulloni passanti sottraggono sezione al passaggio del flusso, cioè riducono la sezione utile della colonna.</a:t>
            </a:r>
            <a:endParaRPr lang="it-IT" b="1" u="sng" baseline="30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505200" y="5638800"/>
            <a:ext cx="533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p:cNvPicPr>
            <a:picLocks noChangeAspect="1" noChangeArrowheads="1"/>
          </p:cNvPicPr>
          <p:nvPr/>
        </p:nvPicPr>
        <p:blipFill>
          <a:blip r:embed="rId2" cstate="print"/>
          <a:srcRect/>
          <a:stretch>
            <a:fillRect/>
          </a:stretch>
        </p:blipFill>
        <p:spPr bwMode="auto">
          <a:xfrm>
            <a:off x="914400" y="1752600"/>
            <a:ext cx="4876800" cy="4724400"/>
          </a:xfrm>
          <a:prstGeom prst="rect">
            <a:avLst/>
          </a:prstGeom>
          <a:noFill/>
          <a:ln w="12700">
            <a:solidFill>
              <a:schemeClr val="tx1"/>
            </a:solidFill>
            <a:miter lim="800000"/>
            <a:headEnd/>
            <a:tailEnd/>
          </a:ln>
          <a:effectLst>
            <a:outerShdw sx="1000" sy="1000" algn="ctr" rotWithShape="0">
              <a:schemeClr val="accent1"/>
            </a:outerShdw>
          </a:effectLst>
        </p:spPr>
      </p:pic>
      <p:cxnSp>
        <p:nvCxnSpPr>
          <p:cNvPr id="10" name="Connettore 1 9"/>
          <p:cNvCxnSpPr/>
          <p:nvPr/>
        </p:nvCxnSpPr>
        <p:spPr>
          <a:xfrm rot="5400000">
            <a:off x="1371600" y="1905000"/>
            <a:ext cx="190500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rot="16200000" flipH="1">
            <a:off x="3733800" y="1905000"/>
            <a:ext cx="1828800" cy="6096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2512408" y="609600"/>
            <a:ext cx="2009909" cy="646331"/>
          </a:xfrm>
          <a:prstGeom prst="rect">
            <a:avLst/>
          </a:prstGeom>
          <a:noFill/>
        </p:spPr>
        <p:txBody>
          <a:bodyPr wrap="none" rtlCol="0">
            <a:spAutoFit/>
          </a:bodyPr>
          <a:lstStyle/>
          <a:p>
            <a:pPr algn="ctr"/>
            <a:r>
              <a:rPr lang="it-IT" dirty="0" smtClean="0"/>
              <a:t>Piastre di pressione</a:t>
            </a:r>
          </a:p>
          <a:p>
            <a:pPr algn="ctr"/>
            <a:r>
              <a:rPr lang="it-IT" dirty="0" smtClean="0"/>
              <a:t>(profilati a L o a U)</a:t>
            </a:r>
            <a:endParaRPr lang="it-IT" dirty="0"/>
          </a:p>
        </p:txBody>
      </p:sp>
      <p:cxnSp>
        <p:nvCxnSpPr>
          <p:cNvPr id="17" name="Connettore 1 16"/>
          <p:cNvCxnSpPr/>
          <p:nvPr/>
        </p:nvCxnSpPr>
        <p:spPr>
          <a:xfrm rot="5400000">
            <a:off x="3695700" y="4914900"/>
            <a:ext cx="1295400" cy="762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rot="16200000" flipH="1">
            <a:off x="2133600" y="4876800"/>
            <a:ext cx="1219200" cy="9144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1905000" y="5943600"/>
            <a:ext cx="3333733" cy="369332"/>
          </a:xfrm>
          <a:prstGeom prst="rect">
            <a:avLst/>
          </a:prstGeom>
          <a:noFill/>
        </p:spPr>
        <p:txBody>
          <a:bodyPr wrap="none" rtlCol="0">
            <a:spAutoFit/>
          </a:bodyPr>
          <a:lstStyle/>
          <a:p>
            <a:r>
              <a:rPr lang="it-IT" dirty="0" smtClean="0"/>
              <a:t>Isolamento (ad es. carta pressata)</a:t>
            </a:r>
            <a:endParaRPr lang="it-IT" dirty="0"/>
          </a:p>
        </p:txBody>
      </p:sp>
      <p:cxnSp>
        <p:nvCxnSpPr>
          <p:cNvPr id="26" name="Connettore 1 25"/>
          <p:cNvCxnSpPr/>
          <p:nvPr/>
        </p:nvCxnSpPr>
        <p:spPr>
          <a:xfrm rot="10800000" flipV="1">
            <a:off x="4114800" y="3048000"/>
            <a:ext cx="2133600" cy="9144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5943600" y="2514600"/>
            <a:ext cx="1725423" cy="923330"/>
          </a:xfrm>
          <a:prstGeom prst="rect">
            <a:avLst/>
          </a:prstGeom>
          <a:noFill/>
        </p:spPr>
        <p:txBody>
          <a:bodyPr wrap="square" rtlCol="0">
            <a:spAutoFit/>
          </a:bodyPr>
          <a:lstStyle/>
          <a:p>
            <a:pPr algn="ctr"/>
            <a:r>
              <a:rPr lang="it-IT" dirty="0" smtClean="0"/>
              <a:t>Bullone passante pressa-giogo</a:t>
            </a:r>
            <a:endParaRPr lang="it-IT" dirty="0"/>
          </a:p>
        </p:txBody>
      </p:sp>
      <p:sp>
        <p:nvSpPr>
          <p:cNvPr id="29" name="CasellaDiTesto 28"/>
          <p:cNvSpPr txBox="1"/>
          <p:nvPr/>
        </p:nvSpPr>
        <p:spPr>
          <a:xfrm>
            <a:off x="6019800" y="4495800"/>
            <a:ext cx="2743200" cy="1631216"/>
          </a:xfrm>
          <a:prstGeom prst="rect">
            <a:avLst/>
          </a:prstGeom>
          <a:noFill/>
        </p:spPr>
        <p:txBody>
          <a:bodyPr wrap="square" rtlCol="0">
            <a:spAutoFit/>
          </a:bodyPr>
          <a:lstStyle/>
          <a:p>
            <a:pPr algn="ctr"/>
            <a:r>
              <a:rPr lang="it-IT" sz="2000" dirty="0" smtClean="0"/>
              <a:t>I bulloni pressa-giogo devono essere collocati in corrispondenza dell’intersezione con le colonne.</a:t>
            </a:r>
            <a:endParaRPr lang="it-IT" sz="2000" dirty="0"/>
          </a:p>
        </p:txBody>
      </p:sp>
      <p:sp>
        <p:nvSpPr>
          <p:cNvPr id="15" name="CasellaDiTesto 14"/>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Pressione di impaccaggio gioghi</a:t>
            </a:r>
            <a:endParaRPr lang="it-IT" sz="2400" b="1" dirty="0">
              <a:effectLst>
                <a:outerShdw blurRad="38100" dist="38100" dir="2700000" algn="tl">
                  <a:srgbClr val="000000">
                    <a:alpha val="43137"/>
                  </a:srgbClr>
                </a:outerShdw>
              </a:effectLst>
            </a:endParaRPr>
          </a:p>
        </p:txBody>
      </p:sp>
      <p:cxnSp>
        <p:nvCxnSpPr>
          <p:cNvPr id="16" name="Connettore 1 15"/>
          <p:cNvCxnSpPr/>
          <p:nvPr/>
        </p:nvCxnSpPr>
        <p:spPr>
          <a:xfrm rot="10800000" flipV="1">
            <a:off x="4953000" y="1371600"/>
            <a:ext cx="1524000" cy="1143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6324600" y="838200"/>
            <a:ext cx="1725423" cy="923330"/>
          </a:xfrm>
          <a:prstGeom prst="rect">
            <a:avLst/>
          </a:prstGeom>
          <a:noFill/>
        </p:spPr>
        <p:txBody>
          <a:bodyPr wrap="square" rtlCol="0">
            <a:spAutoFit/>
          </a:bodyPr>
          <a:lstStyle/>
          <a:p>
            <a:pPr algn="ctr"/>
            <a:r>
              <a:rPr lang="it-IT" dirty="0" smtClean="0"/>
              <a:t>Usati come supporti per passanti dell’AT</a:t>
            </a:r>
            <a:endParaRPr lang="it-IT"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atessarolo\Desktop\serraggi vert.jpg"/>
          <p:cNvPicPr>
            <a:picLocks noChangeAspect="1" noChangeArrowheads="1"/>
          </p:cNvPicPr>
          <p:nvPr/>
        </p:nvPicPr>
        <p:blipFill>
          <a:blip r:embed="rId2" cstate="print"/>
          <a:srcRect/>
          <a:stretch>
            <a:fillRect/>
          </a:stretch>
        </p:blipFill>
        <p:spPr bwMode="auto">
          <a:xfrm rot="60000">
            <a:off x="1267035" y="1111594"/>
            <a:ext cx="5181600" cy="5527040"/>
          </a:xfrm>
          <a:prstGeom prst="rect">
            <a:avLst/>
          </a:prstGeom>
          <a:noFill/>
        </p:spPr>
      </p:pic>
      <p:cxnSp>
        <p:nvCxnSpPr>
          <p:cNvPr id="8" name="Connettore 1 7"/>
          <p:cNvCxnSpPr/>
          <p:nvPr/>
        </p:nvCxnSpPr>
        <p:spPr>
          <a:xfrm rot="16200000" flipH="1">
            <a:off x="1134518" y="999081"/>
            <a:ext cx="589862" cy="572899"/>
          </a:xfrm>
          <a:prstGeom prst="line">
            <a:avLst/>
          </a:prstGeom>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981200" y="152400"/>
            <a:ext cx="6858000" cy="369332"/>
          </a:xfrm>
          <a:prstGeom prst="rect">
            <a:avLst/>
          </a:prstGeom>
          <a:noFill/>
        </p:spPr>
        <p:txBody>
          <a:bodyPr wrap="square" rtlCol="0">
            <a:spAutoFit/>
          </a:bodyPr>
          <a:lstStyle/>
          <a:p>
            <a:r>
              <a:rPr lang="it-IT" dirty="0" smtClean="0"/>
              <a:t>Bulloni di pressione del giogo collocati in corrispondenza delle colonne</a:t>
            </a:r>
            <a:endParaRPr lang="it-IT" dirty="0"/>
          </a:p>
        </p:txBody>
      </p:sp>
      <p:cxnSp>
        <p:nvCxnSpPr>
          <p:cNvPr id="11" name="Connettore 1 10"/>
          <p:cNvCxnSpPr/>
          <p:nvPr/>
        </p:nvCxnSpPr>
        <p:spPr>
          <a:xfrm rot="16200000" flipH="1">
            <a:off x="3306220" y="884784"/>
            <a:ext cx="970860" cy="268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rot="5400000">
            <a:off x="2658520" y="809982"/>
            <a:ext cx="970863" cy="417699"/>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76200" y="381000"/>
            <a:ext cx="2057400" cy="646331"/>
          </a:xfrm>
          <a:prstGeom prst="rect">
            <a:avLst/>
          </a:prstGeom>
          <a:noFill/>
        </p:spPr>
        <p:txBody>
          <a:bodyPr wrap="square" rtlCol="0">
            <a:spAutoFit/>
          </a:bodyPr>
          <a:lstStyle/>
          <a:p>
            <a:r>
              <a:rPr lang="it-IT" dirty="0" smtClean="0"/>
              <a:t>Piastra di pressione del giogo</a:t>
            </a:r>
            <a:endParaRPr lang="it-IT" dirty="0"/>
          </a:p>
        </p:txBody>
      </p:sp>
      <p:cxnSp>
        <p:nvCxnSpPr>
          <p:cNvPr id="17" name="Connettore 1 16"/>
          <p:cNvCxnSpPr/>
          <p:nvPr/>
        </p:nvCxnSpPr>
        <p:spPr>
          <a:xfrm rot="10800000" flipV="1">
            <a:off x="6019802" y="2285999"/>
            <a:ext cx="533399" cy="208863"/>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553200" y="2057400"/>
            <a:ext cx="1577868" cy="369332"/>
          </a:xfrm>
          <a:prstGeom prst="rect">
            <a:avLst/>
          </a:prstGeom>
          <a:noFill/>
        </p:spPr>
        <p:txBody>
          <a:bodyPr wrap="none" rtlCol="0">
            <a:spAutoFit/>
          </a:bodyPr>
          <a:lstStyle/>
          <a:p>
            <a:r>
              <a:rPr lang="it-IT" dirty="0" smtClean="0"/>
              <a:t>Tiranti verticali</a:t>
            </a: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AVVOLGIMENTI</a:t>
            </a:r>
            <a:endParaRPr lang="it-IT" sz="3600" b="1" dirty="0">
              <a:effectLst>
                <a:outerShdw blurRad="38100" dist="38100" dir="2700000" algn="tl">
                  <a:srgbClr val="000000">
                    <a:alpha val="43137"/>
                  </a:srgbClr>
                </a:outerShdw>
              </a:effectLst>
            </a:endParaRPr>
          </a:p>
        </p:txBody>
      </p:sp>
      <p:pic>
        <p:nvPicPr>
          <p:cNvPr id="33798" name="Picture 6"/>
          <p:cNvPicPr>
            <a:picLocks noChangeAspect="1" noChangeArrowheads="1"/>
          </p:cNvPicPr>
          <p:nvPr/>
        </p:nvPicPr>
        <p:blipFill>
          <a:blip r:embed="rId2" cstate="print"/>
          <a:srcRect/>
          <a:stretch>
            <a:fillRect/>
          </a:stretch>
        </p:blipFill>
        <p:spPr bwMode="auto">
          <a:xfrm>
            <a:off x="2971800" y="3962400"/>
            <a:ext cx="655167" cy="2743200"/>
          </a:xfrm>
          <a:prstGeom prst="rect">
            <a:avLst/>
          </a:prstGeom>
          <a:noFill/>
          <a:ln w="9525">
            <a:noFill/>
            <a:miter lim="800000"/>
            <a:headEnd/>
            <a:tailEnd/>
          </a:ln>
          <a:effectLst/>
        </p:spPr>
      </p:pic>
      <p:pic>
        <p:nvPicPr>
          <p:cNvPr id="33800" name="Picture 8"/>
          <p:cNvPicPr>
            <a:picLocks noChangeAspect="1" noChangeArrowheads="1"/>
          </p:cNvPicPr>
          <p:nvPr/>
        </p:nvPicPr>
        <p:blipFill>
          <a:blip r:embed="rId3" cstate="print"/>
          <a:srcRect/>
          <a:stretch>
            <a:fillRect/>
          </a:stretch>
        </p:blipFill>
        <p:spPr bwMode="auto">
          <a:xfrm>
            <a:off x="4267200" y="2209800"/>
            <a:ext cx="1898220" cy="1371600"/>
          </a:xfrm>
          <a:prstGeom prst="rect">
            <a:avLst/>
          </a:prstGeom>
          <a:noFill/>
          <a:ln w="9525">
            <a:noFill/>
            <a:miter lim="800000"/>
            <a:headEnd/>
            <a:tailEnd/>
          </a:ln>
          <a:effectLst/>
        </p:spPr>
      </p:pic>
      <p:pic>
        <p:nvPicPr>
          <p:cNvPr id="33802" name="Picture 10"/>
          <p:cNvPicPr>
            <a:picLocks noChangeAspect="1" noChangeArrowheads="1"/>
          </p:cNvPicPr>
          <p:nvPr/>
        </p:nvPicPr>
        <p:blipFill>
          <a:blip r:embed="rId4" cstate="print"/>
          <a:srcRect/>
          <a:stretch>
            <a:fillRect/>
          </a:stretch>
        </p:blipFill>
        <p:spPr bwMode="auto">
          <a:xfrm>
            <a:off x="4305300" y="762000"/>
            <a:ext cx="1714499" cy="1393157"/>
          </a:xfrm>
          <a:prstGeom prst="rect">
            <a:avLst/>
          </a:prstGeom>
          <a:noFill/>
          <a:ln w="9525">
            <a:noFill/>
            <a:miter lim="800000"/>
            <a:headEnd/>
            <a:tailEnd/>
          </a:ln>
          <a:effectLst/>
        </p:spPr>
      </p:pic>
      <p:sp>
        <p:nvSpPr>
          <p:cNvPr id="14" name="CasellaDiTesto 13"/>
          <p:cNvSpPr txBox="1"/>
          <p:nvPr/>
        </p:nvSpPr>
        <p:spPr>
          <a:xfrm flipH="1">
            <a:off x="228600" y="1676400"/>
            <a:ext cx="2164081" cy="1292662"/>
          </a:xfrm>
          <a:prstGeom prst="rect">
            <a:avLst/>
          </a:prstGeom>
          <a:noFill/>
        </p:spPr>
        <p:txBody>
          <a:bodyPr wrap="square" rtlCol="0">
            <a:spAutoFit/>
          </a:bodyPr>
          <a:lstStyle/>
          <a:p>
            <a:r>
              <a:rPr lang="it-IT" sz="2600" dirty="0" smtClean="0"/>
              <a:t>Avvolgimento </a:t>
            </a:r>
            <a:r>
              <a:rPr lang="it-IT" sz="2600" u="sng" dirty="0" smtClean="0"/>
              <a:t>concentrico</a:t>
            </a:r>
            <a:r>
              <a:rPr lang="it-IT" sz="2600" dirty="0" smtClean="0"/>
              <a:t> o </a:t>
            </a:r>
            <a:r>
              <a:rPr lang="it-IT" sz="2600" u="sng" dirty="0" smtClean="0"/>
              <a:t>tubolare</a:t>
            </a:r>
            <a:endParaRPr lang="it-IT" sz="2600" u="sng" dirty="0"/>
          </a:p>
        </p:txBody>
      </p:sp>
      <p:sp>
        <p:nvSpPr>
          <p:cNvPr id="15" name="CasellaDiTesto 14"/>
          <p:cNvSpPr txBox="1"/>
          <p:nvPr/>
        </p:nvSpPr>
        <p:spPr>
          <a:xfrm flipH="1">
            <a:off x="2743200" y="1066800"/>
            <a:ext cx="2164081" cy="492443"/>
          </a:xfrm>
          <a:prstGeom prst="rect">
            <a:avLst/>
          </a:prstGeom>
          <a:noFill/>
        </p:spPr>
        <p:txBody>
          <a:bodyPr wrap="square" rtlCol="0">
            <a:spAutoFit/>
          </a:bodyPr>
          <a:lstStyle/>
          <a:p>
            <a:r>
              <a:rPr lang="it-IT" sz="2600" dirty="0" smtClean="0"/>
              <a:t>semplice</a:t>
            </a:r>
            <a:endParaRPr lang="it-IT" sz="2600" dirty="0"/>
          </a:p>
        </p:txBody>
      </p:sp>
      <p:sp>
        <p:nvSpPr>
          <p:cNvPr id="16" name="CasellaDiTesto 15"/>
          <p:cNvSpPr txBox="1"/>
          <p:nvPr/>
        </p:nvSpPr>
        <p:spPr>
          <a:xfrm flipH="1">
            <a:off x="2743200" y="2514600"/>
            <a:ext cx="2164081" cy="492443"/>
          </a:xfrm>
          <a:prstGeom prst="rect">
            <a:avLst/>
          </a:prstGeom>
          <a:noFill/>
        </p:spPr>
        <p:txBody>
          <a:bodyPr wrap="square" rtlCol="0">
            <a:spAutoFit/>
          </a:bodyPr>
          <a:lstStyle/>
          <a:p>
            <a:r>
              <a:rPr lang="it-IT" sz="2600" dirty="0" smtClean="0"/>
              <a:t>doppio</a:t>
            </a:r>
            <a:endParaRPr lang="it-IT" sz="2600" dirty="0"/>
          </a:p>
        </p:txBody>
      </p:sp>
      <p:cxnSp>
        <p:nvCxnSpPr>
          <p:cNvPr id="18" name="Connettore 1 17"/>
          <p:cNvCxnSpPr/>
          <p:nvPr/>
        </p:nvCxnSpPr>
        <p:spPr>
          <a:xfrm flipV="1">
            <a:off x="2209800" y="1524000"/>
            <a:ext cx="579119" cy="522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2209800" y="2046476"/>
            <a:ext cx="579119" cy="544324"/>
          </a:xfrm>
          <a:prstGeom prst="line">
            <a:avLst/>
          </a:prstGeom>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flipH="1">
            <a:off x="304800" y="4648200"/>
            <a:ext cx="2438400" cy="1292662"/>
          </a:xfrm>
          <a:prstGeom prst="rect">
            <a:avLst/>
          </a:prstGeom>
          <a:noFill/>
        </p:spPr>
        <p:txBody>
          <a:bodyPr wrap="square" rtlCol="0">
            <a:spAutoFit/>
          </a:bodyPr>
          <a:lstStyle/>
          <a:p>
            <a:r>
              <a:rPr lang="it-IT" sz="2600" dirty="0" smtClean="0"/>
              <a:t>Avvolgimento </a:t>
            </a:r>
            <a:r>
              <a:rPr lang="it-IT" sz="2600" u="sng" dirty="0" smtClean="0"/>
              <a:t>a bobine alternate</a:t>
            </a:r>
            <a:r>
              <a:rPr lang="it-IT" sz="2600" dirty="0" smtClean="0"/>
              <a:t> o </a:t>
            </a:r>
            <a:r>
              <a:rPr lang="it-IT" sz="2600" u="sng" dirty="0" smtClean="0"/>
              <a:t>a dischi</a:t>
            </a:r>
            <a:endParaRPr lang="it-IT" sz="2600" u="sng" dirty="0"/>
          </a:p>
        </p:txBody>
      </p:sp>
      <p:sp>
        <p:nvSpPr>
          <p:cNvPr id="30" name="CasellaDiTesto 29"/>
          <p:cNvSpPr txBox="1"/>
          <p:nvPr/>
        </p:nvSpPr>
        <p:spPr>
          <a:xfrm>
            <a:off x="6172200" y="838200"/>
            <a:ext cx="2815899" cy="1200329"/>
          </a:xfrm>
          <a:prstGeom prst="rect">
            <a:avLst/>
          </a:prstGeom>
          <a:noFill/>
        </p:spPr>
        <p:txBody>
          <a:bodyPr wrap="none" rtlCol="0">
            <a:spAutoFit/>
          </a:bodyPr>
          <a:lstStyle/>
          <a:p>
            <a:pPr>
              <a:buFontTx/>
              <a:buChar char="-"/>
            </a:pPr>
            <a:r>
              <a:rPr lang="it-IT" dirty="0" smtClean="0"/>
              <a:t> Di uso più frequente</a:t>
            </a:r>
          </a:p>
          <a:p>
            <a:pPr>
              <a:buFontTx/>
              <a:buChar char="-"/>
            </a:pPr>
            <a:r>
              <a:rPr lang="it-IT" dirty="0" smtClean="0"/>
              <a:t> Notevoli dimensioni radiali</a:t>
            </a:r>
          </a:p>
          <a:p>
            <a:pPr>
              <a:buFontTx/>
              <a:buChar char="-"/>
            </a:pPr>
            <a:r>
              <a:rPr lang="it-IT" dirty="0" smtClean="0"/>
              <a:t> </a:t>
            </a:r>
            <a:r>
              <a:rPr lang="it-IT" u="sng" dirty="0" smtClean="0"/>
              <a:t>Alta reattanza dispersa</a:t>
            </a:r>
          </a:p>
          <a:p>
            <a:pPr>
              <a:buFontTx/>
              <a:buChar char="-"/>
            </a:pPr>
            <a:r>
              <a:rPr lang="it-IT" dirty="0" smtClean="0"/>
              <a:t> Alta </a:t>
            </a:r>
            <a:r>
              <a:rPr lang="it-IT" dirty="0" err="1" smtClean="0"/>
              <a:t>V</a:t>
            </a:r>
            <a:r>
              <a:rPr lang="it-IT" baseline="-25000" dirty="0" err="1" smtClean="0"/>
              <a:t>cc</a:t>
            </a:r>
            <a:r>
              <a:rPr lang="it-IT" dirty="0" smtClean="0"/>
              <a:t> %</a:t>
            </a:r>
          </a:p>
        </p:txBody>
      </p:sp>
      <p:sp>
        <p:nvSpPr>
          <p:cNvPr id="31" name="CasellaDiTesto 30"/>
          <p:cNvSpPr txBox="1"/>
          <p:nvPr/>
        </p:nvSpPr>
        <p:spPr>
          <a:xfrm>
            <a:off x="6172200" y="2286000"/>
            <a:ext cx="2996526" cy="1200329"/>
          </a:xfrm>
          <a:prstGeom prst="rect">
            <a:avLst/>
          </a:prstGeom>
          <a:noFill/>
        </p:spPr>
        <p:txBody>
          <a:bodyPr wrap="none" rtlCol="0">
            <a:spAutoFit/>
          </a:bodyPr>
          <a:lstStyle/>
          <a:p>
            <a:pPr>
              <a:buFontTx/>
              <a:buChar char="-"/>
            </a:pPr>
            <a:r>
              <a:rPr lang="it-IT" dirty="0" smtClean="0"/>
              <a:t> Costruzione più complessa</a:t>
            </a:r>
          </a:p>
          <a:p>
            <a:pPr>
              <a:buFontTx/>
              <a:buChar char="-"/>
            </a:pPr>
            <a:r>
              <a:rPr lang="it-IT" dirty="0" smtClean="0"/>
              <a:t> </a:t>
            </a:r>
            <a:r>
              <a:rPr lang="it-IT" u="sng" dirty="0" smtClean="0"/>
              <a:t>Riduzione reattanza dispersa</a:t>
            </a:r>
          </a:p>
          <a:p>
            <a:pPr>
              <a:buFontTx/>
              <a:buChar char="-"/>
            </a:pPr>
            <a:r>
              <a:rPr lang="it-IT" dirty="0" smtClean="0"/>
              <a:t> Riduzione </a:t>
            </a:r>
            <a:r>
              <a:rPr lang="it-IT" dirty="0" err="1" smtClean="0"/>
              <a:t>V</a:t>
            </a:r>
            <a:r>
              <a:rPr lang="it-IT" baseline="-25000" dirty="0" err="1" smtClean="0"/>
              <a:t>cc</a:t>
            </a:r>
            <a:r>
              <a:rPr lang="it-IT" dirty="0" smtClean="0"/>
              <a:t> %</a:t>
            </a:r>
          </a:p>
          <a:p>
            <a:pPr>
              <a:buFontTx/>
              <a:buChar char="-"/>
            </a:pPr>
            <a:r>
              <a:rPr lang="it-IT" baseline="-25000" dirty="0" smtClean="0"/>
              <a:t> </a:t>
            </a:r>
            <a:r>
              <a:rPr lang="it-IT" dirty="0" smtClean="0"/>
              <a:t>Specie per alta P e V</a:t>
            </a:r>
            <a:endParaRPr lang="it-IT" baseline="-25000" dirty="0"/>
          </a:p>
        </p:txBody>
      </p:sp>
      <p:sp>
        <p:nvSpPr>
          <p:cNvPr id="32" name="CasellaDiTesto 31"/>
          <p:cNvSpPr txBox="1"/>
          <p:nvPr/>
        </p:nvSpPr>
        <p:spPr>
          <a:xfrm>
            <a:off x="3886200" y="4217075"/>
            <a:ext cx="5181600" cy="2031325"/>
          </a:xfrm>
          <a:prstGeom prst="rect">
            <a:avLst/>
          </a:prstGeom>
          <a:noFill/>
        </p:spPr>
        <p:txBody>
          <a:bodyPr wrap="square" rtlCol="0">
            <a:spAutoFit/>
          </a:bodyPr>
          <a:lstStyle/>
          <a:p>
            <a:pPr marL="177800" indent="-177800">
              <a:buFontTx/>
              <a:buChar char="-"/>
            </a:pPr>
            <a:r>
              <a:rPr lang="it-IT" dirty="0" smtClean="0"/>
              <a:t> </a:t>
            </a:r>
            <a:r>
              <a:rPr lang="it-IT" u="sng" dirty="0" smtClean="0"/>
              <a:t>Molto volume per isolante</a:t>
            </a:r>
            <a:endParaRPr lang="it-IT" dirty="0" smtClean="0"/>
          </a:p>
          <a:p>
            <a:pPr marL="177800" indent="-177800">
              <a:buFontTx/>
              <a:buChar char="-"/>
            </a:pPr>
            <a:r>
              <a:rPr lang="it-IT" dirty="0" smtClean="0"/>
              <a:t> </a:t>
            </a:r>
            <a:r>
              <a:rPr lang="it-IT" u="sng" dirty="0" smtClean="0"/>
              <a:t>Bassi sforzi elettrodinamici (resistenza a c.c.)</a:t>
            </a:r>
          </a:p>
          <a:p>
            <a:pPr marL="177800" indent="-177800">
              <a:buFontTx/>
              <a:buChar char="-"/>
            </a:pPr>
            <a:r>
              <a:rPr lang="it-IT" dirty="0" smtClean="0"/>
              <a:t> </a:t>
            </a:r>
            <a:r>
              <a:rPr lang="it-IT" u="sng" dirty="0" smtClean="0"/>
              <a:t>Facilità di accesso alla BT</a:t>
            </a:r>
          </a:p>
          <a:p>
            <a:pPr marL="177800" indent="-177800">
              <a:buFontTx/>
              <a:buChar char="-"/>
            </a:pPr>
            <a:r>
              <a:rPr lang="it-IT" dirty="0" smtClean="0"/>
              <a:t> Usato specie per </a:t>
            </a:r>
            <a:r>
              <a:rPr lang="it-IT" u="sng" dirty="0" smtClean="0"/>
              <a:t>bassa V e alta I</a:t>
            </a:r>
            <a:r>
              <a:rPr lang="it-IT" dirty="0" smtClean="0"/>
              <a:t> (</a:t>
            </a:r>
            <a:r>
              <a:rPr lang="it-IT" dirty="0" err="1" smtClean="0"/>
              <a:t>es</a:t>
            </a:r>
            <a:r>
              <a:rPr lang="it-IT" dirty="0" smtClean="0"/>
              <a:t>: forni elettrici)</a:t>
            </a:r>
          </a:p>
          <a:p>
            <a:pPr marL="177800" indent="-177800">
              <a:buFontTx/>
              <a:buChar char="-"/>
            </a:pPr>
            <a:r>
              <a:rPr lang="it-IT" dirty="0" smtClean="0"/>
              <a:t> Adatto anche per </a:t>
            </a:r>
            <a:r>
              <a:rPr lang="it-IT" u="sng" dirty="0" smtClean="0"/>
              <a:t>trasformatori di regolazione </a:t>
            </a:r>
            <a:r>
              <a:rPr lang="it-IT" dirty="0" smtClean="0"/>
              <a:t>(</a:t>
            </a:r>
            <a:r>
              <a:rPr lang="it-IT" dirty="0" err="1" smtClean="0"/>
              <a:t>inseirmento</a:t>
            </a:r>
            <a:r>
              <a:rPr lang="it-IT" dirty="0" smtClean="0"/>
              <a:t>/disinserimento bobine con scarsi sforzi </a:t>
            </a:r>
            <a:r>
              <a:rPr lang="it-IT" dirty="0" err="1" smtClean="0"/>
              <a:t>e.d.</a:t>
            </a:r>
            <a:r>
              <a:rPr lang="it-IT" dirty="0" smtClean="0"/>
              <a:t> per dissimmetria)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Avvolgimento concentrico semplice</a:t>
            </a:r>
            <a:endParaRPr lang="it-IT" sz="3600" b="1" dirty="0">
              <a:effectLst>
                <a:outerShdw blurRad="38100" dist="38100" dir="2700000" algn="tl">
                  <a:srgbClr val="000000">
                    <a:alpha val="43137"/>
                  </a:srgbClr>
                </a:outerShdw>
              </a:effectLst>
            </a:endParaRPr>
          </a:p>
        </p:txBody>
      </p:sp>
      <p:pic>
        <p:nvPicPr>
          <p:cNvPr id="34818" name="Picture 2"/>
          <p:cNvPicPr>
            <a:picLocks noChangeAspect="1" noChangeArrowheads="1"/>
          </p:cNvPicPr>
          <p:nvPr/>
        </p:nvPicPr>
        <p:blipFill>
          <a:blip r:embed="rId2" cstate="print"/>
          <a:srcRect/>
          <a:stretch>
            <a:fillRect/>
          </a:stretch>
        </p:blipFill>
        <p:spPr bwMode="auto">
          <a:xfrm>
            <a:off x="2133600" y="609600"/>
            <a:ext cx="4800600" cy="4216879"/>
          </a:xfrm>
          <a:prstGeom prst="rect">
            <a:avLst/>
          </a:prstGeom>
          <a:noFill/>
          <a:ln w="9525">
            <a:noFill/>
            <a:miter lim="800000"/>
            <a:headEnd/>
            <a:tailEnd/>
          </a:ln>
        </p:spPr>
      </p:pic>
      <p:sp>
        <p:nvSpPr>
          <p:cNvPr id="6" name="CasellaDiTesto 5"/>
          <p:cNvSpPr txBox="1"/>
          <p:nvPr/>
        </p:nvSpPr>
        <p:spPr>
          <a:xfrm>
            <a:off x="990600" y="5029200"/>
            <a:ext cx="7696200" cy="1477328"/>
          </a:xfrm>
          <a:prstGeom prst="rect">
            <a:avLst/>
          </a:prstGeom>
          <a:noFill/>
        </p:spPr>
        <p:txBody>
          <a:bodyPr wrap="square" rtlCol="0">
            <a:spAutoFit/>
          </a:bodyPr>
          <a:lstStyle/>
          <a:p>
            <a:r>
              <a:rPr lang="it-IT" dirty="0" smtClean="0"/>
              <a:t>Cartocci isolanti di forma tubolare.</a:t>
            </a:r>
          </a:p>
          <a:p>
            <a:r>
              <a:rPr lang="it-IT" dirty="0" smtClean="0"/>
              <a:t>Spessore tipico per cartocci isolanti: </a:t>
            </a:r>
            <a:r>
              <a:rPr lang="it-IT" b="1" u="sng" dirty="0" smtClean="0"/>
              <a:t>3 </a:t>
            </a:r>
            <a:r>
              <a:rPr lang="it-IT" b="1" u="sng" dirty="0" smtClean="0">
                <a:sym typeface="Symbol"/>
              </a:rPr>
              <a:t> 5 mm.</a:t>
            </a:r>
          </a:p>
          <a:p>
            <a:r>
              <a:rPr lang="it-IT" dirty="0" smtClean="0">
                <a:sym typeface="Symbol"/>
              </a:rPr>
              <a:t>Cartoccio tra colonna e BT con funzioni specie meccaniche</a:t>
            </a:r>
          </a:p>
          <a:p>
            <a:r>
              <a:rPr lang="it-IT" dirty="0" smtClean="0">
                <a:sym typeface="Symbol"/>
              </a:rPr>
              <a:t>Cartoccio tra BT e AT con funzioni dielettriche</a:t>
            </a:r>
          </a:p>
          <a:p>
            <a:r>
              <a:rPr lang="it-IT" dirty="0" smtClean="0">
                <a:sym typeface="Symbol"/>
              </a:rPr>
              <a:t>(Se l’avv. di BT è “a strati”, il cartoccio lato colonna può essere omesso, v. dopo)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Avvolgimento concentrico</a:t>
            </a:r>
            <a:endParaRPr lang="it-IT" sz="3600" b="1" dirty="0">
              <a:effectLst>
                <a:outerShdw blurRad="38100" dist="38100" dir="2700000" algn="tl">
                  <a:srgbClr val="000000">
                    <a:alpha val="43137"/>
                  </a:srgbClr>
                </a:outerShdw>
              </a:effectLst>
            </a:endParaRPr>
          </a:p>
        </p:txBody>
      </p:sp>
      <p:sp>
        <p:nvSpPr>
          <p:cNvPr id="5" name="CasellaDiTesto 4"/>
          <p:cNvSpPr txBox="1"/>
          <p:nvPr/>
        </p:nvSpPr>
        <p:spPr>
          <a:xfrm>
            <a:off x="0" y="533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Lato bassa tensione</a:t>
            </a:r>
            <a:endParaRPr lang="it-IT" sz="2400" b="1" dirty="0">
              <a:effectLst>
                <a:outerShdw blurRad="38100" dist="38100" dir="2700000" algn="tl">
                  <a:srgbClr val="000000">
                    <a:alpha val="43137"/>
                  </a:srgbClr>
                </a:outerShdw>
              </a:effectLst>
            </a:endParaRPr>
          </a:p>
        </p:txBody>
      </p:sp>
      <p:sp>
        <p:nvSpPr>
          <p:cNvPr id="6" name="CasellaDiTesto 5"/>
          <p:cNvSpPr txBox="1"/>
          <p:nvPr/>
        </p:nvSpPr>
        <p:spPr>
          <a:xfrm>
            <a:off x="228600" y="1524000"/>
            <a:ext cx="8458200" cy="4524315"/>
          </a:xfrm>
          <a:prstGeom prst="rect">
            <a:avLst/>
          </a:prstGeom>
          <a:noFill/>
        </p:spPr>
        <p:txBody>
          <a:bodyPr wrap="square" rtlCol="0">
            <a:spAutoFit/>
          </a:bodyPr>
          <a:lstStyle/>
          <a:p>
            <a:r>
              <a:rPr lang="it-IT" sz="3200" dirty="0" smtClean="0"/>
              <a:t>Nel caso di avvolgimento concentrico, la parte di bassa tensione può essere realizzata in due forme costruttive:</a:t>
            </a:r>
          </a:p>
          <a:p>
            <a:endParaRPr lang="it-IT" sz="3200" dirty="0" smtClean="0"/>
          </a:p>
          <a:p>
            <a:endParaRPr lang="it-IT" sz="3200" dirty="0" smtClean="0"/>
          </a:p>
          <a:p>
            <a:endParaRPr lang="it-IT" sz="3200" dirty="0" smtClean="0"/>
          </a:p>
          <a:p>
            <a:pPr marL="723900" indent="-450850">
              <a:buFont typeface="Wingdings" pitchFamily="2" charset="2"/>
              <a:buChar char="q"/>
            </a:pPr>
            <a:r>
              <a:rPr lang="it-IT" sz="3200" dirty="0" smtClean="0"/>
              <a:t> Ad elica</a:t>
            </a:r>
          </a:p>
          <a:p>
            <a:pPr marL="723900" indent="-450850">
              <a:buFont typeface="Wingdings" pitchFamily="2" charset="2"/>
              <a:buChar char="q"/>
            </a:pPr>
            <a:endParaRPr lang="it-IT" sz="3200" dirty="0" smtClean="0"/>
          </a:p>
          <a:p>
            <a:pPr marL="723900" indent="-450850">
              <a:buFont typeface="Wingdings" pitchFamily="2" charset="2"/>
              <a:buChar char="q"/>
            </a:pPr>
            <a:r>
              <a:rPr lang="it-IT" sz="3200" dirty="0" smtClean="0"/>
              <a:t> A strati </a:t>
            </a:r>
            <a:endParaRPr lang="it-IT" sz="3200" dirty="0" smtClean="0">
              <a:sym typeface="Symbol"/>
            </a:endParaRPr>
          </a:p>
        </p:txBody>
      </p:sp>
      <p:sp>
        <p:nvSpPr>
          <p:cNvPr id="7" name="CasellaDiTesto 6"/>
          <p:cNvSpPr txBox="1"/>
          <p:nvPr/>
        </p:nvSpPr>
        <p:spPr>
          <a:xfrm>
            <a:off x="3886200" y="4495800"/>
            <a:ext cx="4572000" cy="584775"/>
          </a:xfrm>
          <a:prstGeom prst="rect">
            <a:avLst/>
          </a:prstGeom>
          <a:noFill/>
          <a:ln w="25400">
            <a:solidFill>
              <a:schemeClr val="accent1"/>
            </a:solidFill>
          </a:ln>
        </p:spPr>
        <p:txBody>
          <a:bodyPr wrap="square" rtlCol="0">
            <a:spAutoFit/>
          </a:bodyPr>
          <a:lstStyle/>
          <a:p>
            <a:pPr algn="ctr"/>
            <a:r>
              <a:rPr lang="it-IT" sz="3200" dirty="0" smtClean="0"/>
              <a:t>V &gt; 700 V,   I &gt; 2000 A</a:t>
            </a:r>
            <a:endParaRPr lang="it-IT" sz="3200" dirty="0"/>
          </a:p>
        </p:txBody>
      </p:sp>
      <p:sp>
        <p:nvSpPr>
          <p:cNvPr id="8" name="CasellaDiTesto 7"/>
          <p:cNvSpPr txBox="1"/>
          <p:nvPr/>
        </p:nvSpPr>
        <p:spPr>
          <a:xfrm>
            <a:off x="3886200" y="5486400"/>
            <a:ext cx="4572000" cy="584775"/>
          </a:xfrm>
          <a:prstGeom prst="rect">
            <a:avLst/>
          </a:prstGeom>
          <a:noFill/>
          <a:ln w="25400">
            <a:solidFill>
              <a:schemeClr val="accent1"/>
            </a:solidFill>
          </a:ln>
        </p:spPr>
        <p:txBody>
          <a:bodyPr wrap="square" rtlCol="0">
            <a:spAutoFit/>
          </a:bodyPr>
          <a:lstStyle/>
          <a:p>
            <a:pPr algn="ctr"/>
            <a:r>
              <a:rPr lang="it-IT" sz="3200" dirty="0" smtClean="0"/>
              <a:t>V &lt; 700 V,   I &lt; 2000 A</a:t>
            </a:r>
            <a:endParaRPr lang="it-IT" sz="3200" dirty="0"/>
          </a:p>
        </p:txBody>
      </p:sp>
      <p:sp>
        <p:nvSpPr>
          <p:cNvPr id="9" name="Freccia a destra 8"/>
          <p:cNvSpPr/>
          <p:nvPr/>
        </p:nvSpPr>
        <p:spPr>
          <a:xfrm rot="10800000">
            <a:off x="2667000" y="4419600"/>
            <a:ext cx="990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rot="10800000">
            <a:off x="2667000" y="5410200"/>
            <a:ext cx="990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886200" y="6324600"/>
            <a:ext cx="4572000" cy="369332"/>
          </a:xfrm>
          <a:prstGeom prst="rect">
            <a:avLst/>
          </a:prstGeom>
        </p:spPr>
        <p:txBody>
          <a:bodyPr wrap="square">
            <a:spAutoFit/>
          </a:bodyPr>
          <a:lstStyle/>
          <a:p>
            <a:pPr algn="ctr"/>
            <a:r>
              <a:rPr lang="it-IT" dirty="0" smtClean="0"/>
              <a:t>(indicativamente)</a:t>
            </a:r>
            <a:endParaRPr lang="it-IT" dirty="0"/>
          </a:p>
        </p:txBody>
      </p:sp>
      <p:cxnSp>
        <p:nvCxnSpPr>
          <p:cNvPr id="13" name="Connettore 1 12"/>
          <p:cNvCxnSpPr/>
          <p:nvPr/>
        </p:nvCxnSpPr>
        <p:spPr>
          <a:xfrm rot="10800000">
            <a:off x="457200" y="3810000"/>
            <a:ext cx="8382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2133600" y="3810000"/>
            <a:ext cx="76200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0" y="3429000"/>
            <a:ext cx="1015021" cy="369332"/>
          </a:xfrm>
          <a:prstGeom prst="rect">
            <a:avLst/>
          </a:prstGeom>
          <a:noFill/>
        </p:spPr>
        <p:txBody>
          <a:bodyPr wrap="none" rtlCol="0">
            <a:spAutoFit/>
          </a:bodyPr>
          <a:lstStyle/>
          <a:p>
            <a:r>
              <a:rPr lang="it-IT" dirty="0" smtClean="0"/>
              <a:t>semplice</a:t>
            </a:r>
            <a:endParaRPr lang="it-IT" dirty="0"/>
          </a:p>
        </p:txBody>
      </p:sp>
      <p:sp>
        <p:nvSpPr>
          <p:cNvPr id="18" name="CasellaDiTesto 17"/>
          <p:cNvSpPr txBox="1"/>
          <p:nvPr/>
        </p:nvSpPr>
        <p:spPr>
          <a:xfrm>
            <a:off x="2514600" y="3429000"/>
            <a:ext cx="835485" cy="369332"/>
          </a:xfrm>
          <a:prstGeom prst="rect">
            <a:avLst/>
          </a:prstGeom>
          <a:noFill/>
        </p:spPr>
        <p:txBody>
          <a:bodyPr wrap="none" rtlCol="0">
            <a:spAutoFit/>
          </a:bodyPr>
          <a:lstStyle/>
          <a:p>
            <a:r>
              <a:rPr lang="it-IT" dirty="0" smtClean="0"/>
              <a:t>doppia</a:t>
            </a:r>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Avvolgimento BT concentrico </a:t>
            </a:r>
            <a:r>
              <a:rPr lang="it-IT" sz="2400" b="1" u="sng" dirty="0" smtClean="0">
                <a:effectLst>
                  <a:outerShdw blurRad="38100" dist="38100" dir="2700000" algn="tl">
                    <a:srgbClr val="000000">
                      <a:alpha val="43137"/>
                    </a:srgbClr>
                  </a:outerShdw>
                </a:effectLst>
              </a:rPr>
              <a:t>ad elica</a:t>
            </a:r>
            <a:endParaRPr lang="it-IT" sz="2400" b="1" u="sng" dirty="0">
              <a:effectLst>
                <a:outerShdw blurRad="38100" dist="38100" dir="2700000" algn="tl">
                  <a:srgbClr val="000000">
                    <a:alpha val="43137"/>
                  </a:srgbClr>
                </a:outerShdw>
              </a:effectLst>
            </a:endParaRPr>
          </a:p>
        </p:txBody>
      </p:sp>
      <p:pic>
        <p:nvPicPr>
          <p:cNvPr id="35844" name="Picture 4"/>
          <p:cNvPicPr>
            <a:picLocks noChangeAspect="1" noChangeArrowheads="1"/>
          </p:cNvPicPr>
          <p:nvPr/>
        </p:nvPicPr>
        <p:blipFill>
          <a:blip r:embed="rId2" cstate="print"/>
          <a:srcRect/>
          <a:stretch>
            <a:fillRect/>
          </a:stretch>
        </p:blipFill>
        <p:spPr bwMode="auto">
          <a:xfrm>
            <a:off x="1523999" y="990600"/>
            <a:ext cx="5743339" cy="3657600"/>
          </a:xfrm>
          <a:prstGeom prst="rect">
            <a:avLst/>
          </a:prstGeom>
          <a:noFill/>
          <a:ln w="9525">
            <a:noFill/>
            <a:miter lim="800000"/>
            <a:headEnd/>
            <a:tailEnd/>
          </a:ln>
        </p:spPr>
      </p:pic>
      <p:sp>
        <p:nvSpPr>
          <p:cNvPr id="8" name="CasellaDiTesto 7"/>
          <p:cNvSpPr txBox="1"/>
          <p:nvPr/>
        </p:nvSpPr>
        <p:spPr>
          <a:xfrm>
            <a:off x="685800" y="4572000"/>
            <a:ext cx="8153400" cy="1015663"/>
          </a:xfrm>
          <a:prstGeom prst="rect">
            <a:avLst/>
          </a:prstGeom>
          <a:noFill/>
        </p:spPr>
        <p:txBody>
          <a:bodyPr wrap="square" rtlCol="0">
            <a:spAutoFit/>
          </a:bodyPr>
          <a:lstStyle/>
          <a:p>
            <a:r>
              <a:rPr lang="it-IT" sz="2000" dirty="0" smtClean="0"/>
              <a:t>L’avvolgimento è separato dal </a:t>
            </a:r>
            <a:r>
              <a:rPr lang="it-IT" sz="2000" b="1" dirty="0" smtClean="0"/>
              <a:t>cartoccio</a:t>
            </a:r>
            <a:r>
              <a:rPr lang="it-IT" sz="2000" dirty="0" smtClean="0"/>
              <a:t> mediante distanziatori che determinano un </a:t>
            </a:r>
            <a:r>
              <a:rPr lang="it-IT" sz="2000" b="1" dirty="0" smtClean="0"/>
              <a:t>canale di raffreddamento</a:t>
            </a:r>
            <a:r>
              <a:rPr lang="it-IT" sz="2000" dirty="0" smtClean="0"/>
              <a:t> assiale di ampiezza normalmente attorno ai</a:t>
            </a:r>
            <a:r>
              <a:rPr lang="it-IT" sz="2000" b="1" u="sng" dirty="0" smtClean="0"/>
              <a:t> 5 mm</a:t>
            </a:r>
            <a:r>
              <a:rPr lang="it-IT" sz="2000" dirty="0" smtClean="0"/>
              <a:t>. </a:t>
            </a:r>
            <a:endParaRPr lang="it-IT" sz="2000" dirty="0" smtClean="0">
              <a:sym typeface="Symbol"/>
            </a:endParaRPr>
          </a:p>
        </p:txBody>
      </p:sp>
      <p:sp>
        <p:nvSpPr>
          <p:cNvPr id="9" name="CasellaDiTesto 8"/>
          <p:cNvSpPr txBox="1"/>
          <p:nvPr/>
        </p:nvSpPr>
        <p:spPr>
          <a:xfrm>
            <a:off x="2895600" y="609600"/>
            <a:ext cx="2895600" cy="369332"/>
          </a:xfrm>
          <a:prstGeom prst="rect">
            <a:avLst/>
          </a:prstGeom>
          <a:noFill/>
        </p:spPr>
        <p:txBody>
          <a:bodyPr wrap="square" rtlCol="0">
            <a:spAutoFit/>
          </a:bodyPr>
          <a:lstStyle/>
          <a:p>
            <a:r>
              <a:rPr lang="it-IT" b="1" u="sng" dirty="0" smtClean="0"/>
              <a:t>Vista in sezione trasversale</a:t>
            </a:r>
            <a:endParaRPr lang="it-IT" b="1" u="sng" dirty="0" smtClean="0">
              <a:sym typeface="Symbol"/>
            </a:endParaRPr>
          </a:p>
        </p:txBody>
      </p:sp>
      <p:sp>
        <p:nvSpPr>
          <p:cNvPr id="10" name="CasellaDiTesto 9"/>
          <p:cNvSpPr txBox="1"/>
          <p:nvPr/>
        </p:nvSpPr>
        <p:spPr>
          <a:xfrm>
            <a:off x="304800" y="5867400"/>
            <a:ext cx="8534400" cy="430887"/>
          </a:xfrm>
          <a:prstGeom prst="rect">
            <a:avLst/>
          </a:prstGeom>
          <a:noFill/>
        </p:spPr>
        <p:txBody>
          <a:bodyPr wrap="square" rtlCol="0">
            <a:spAutoFit/>
          </a:bodyPr>
          <a:lstStyle/>
          <a:p>
            <a:pPr algn="ctr"/>
            <a:r>
              <a:rPr lang="it-IT" sz="2200" dirty="0" smtClean="0">
                <a:sym typeface="Symbol"/>
              </a:rPr>
              <a:t>Tipiche densità di corrente (per raffreddamento ad olio): </a:t>
            </a:r>
            <a:r>
              <a:rPr lang="it-IT" sz="2200" u="sng" dirty="0" smtClean="0">
                <a:sym typeface="Symbol"/>
              </a:rPr>
              <a:t>3.5  4 A/mm</a:t>
            </a:r>
            <a:r>
              <a:rPr lang="it-IT" sz="2200" u="sng" baseline="30000" dirty="0" smtClean="0">
                <a:sym typeface="Symbol"/>
              </a:rPr>
              <a:t>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228600" y="476071"/>
            <a:ext cx="8610600" cy="1200329"/>
          </a:xfrm>
          <a:prstGeom prst="rect">
            <a:avLst/>
          </a:prstGeom>
          <a:noFill/>
        </p:spPr>
        <p:txBody>
          <a:bodyPr wrap="square" rtlCol="0">
            <a:spAutoFit/>
          </a:bodyPr>
          <a:lstStyle/>
          <a:p>
            <a:r>
              <a:rPr lang="it-IT" dirty="0" smtClean="0"/>
              <a:t>L’avvolgimento ad elica è realizzato in </a:t>
            </a:r>
            <a:r>
              <a:rPr lang="it-IT" u="sng" dirty="0" smtClean="0"/>
              <a:t>piattina</a:t>
            </a:r>
            <a:r>
              <a:rPr lang="it-IT" dirty="0" smtClean="0"/>
              <a:t>. Le piattine devono essere disposte </a:t>
            </a:r>
            <a:r>
              <a:rPr lang="it-IT" u="sng" dirty="0" smtClean="0"/>
              <a:t>di costa</a:t>
            </a:r>
            <a:r>
              <a:rPr lang="it-IT" dirty="0" smtClean="0"/>
              <a:t>, cioè con il lato maggiore parallelo alle linee del flusso disperso.</a:t>
            </a:r>
          </a:p>
          <a:p>
            <a:r>
              <a:rPr lang="it-IT" dirty="0" smtClean="0"/>
              <a:t>Se non si usassero le trasposizioni, i conduttori vicini alla colonna concatenerebbero flussi dispersi maggiori di quelli lontani dalla colonna </a:t>
            </a:r>
            <a:r>
              <a:rPr lang="it-IT" dirty="0" smtClean="0">
                <a:sym typeface="Wingdings" pitchFamily="2" charset="2"/>
              </a:rPr>
              <a:t> correnti di ricircolo</a:t>
            </a:r>
            <a:endParaRPr lang="it-IT" dirty="0" smtClean="0">
              <a:sym typeface="Symbol"/>
            </a:endParaRPr>
          </a:p>
        </p:txBody>
      </p:sp>
      <p:pic>
        <p:nvPicPr>
          <p:cNvPr id="36869" name="Picture 5"/>
          <p:cNvPicPr>
            <a:picLocks noChangeAspect="1" noChangeArrowheads="1"/>
          </p:cNvPicPr>
          <p:nvPr/>
        </p:nvPicPr>
        <p:blipFill>
          <a:blip r:embed="rId2" cstate="print"/>
          <a:srcRect/>
          <a:stretch>
            <a:fillRect/>
          </a:stretch>
        </p:blipFill>
        <p:spPr bwMode="auto">
          <a:xfrm>
            <a:off x="5638800" y="1887312"/>
            <a:ext cx="1471830" cy="4723038"/>
          </a:xfrm>
          <a:prstGeom prst="rect">
            <a:avLst/>
          </a:prstGeom>
          <a:noFill/>
          <a:ln w="9525">
            <a:noFill/>
            <a:miter lim="800000"/>
            <a:headEnd/>
            <a:tailEnd/>
          </a:ln>
        </p:spPr>
      </p:pic>
      <p:sp>
        <p:nvSpPr>
          <p:cNvPr id="12" name="CasellaDiTesto 11"/>
          <p:cNvSpPr txBox="1"/>
          <p:nvPr/>
        </p:nvSpPr>
        <p:spPr>
          <a:xfrm>
            <a:off x="7391400" y="3733800"/>
            <a:ext cx="1479892" cy="461665"/>
          </a:xfrm>
          <a:prstGeom prst="rect">
            <a:avLst/>
          </a:prstGeom>
          <a:noFill/>
        </p:spPr>
        <p:txBody>
          <a:bodyPr wrap="none" rtlCol="0">
            <a:spAutoFit/>
          </a:bodyPr>
          <a:lstStyle/>
          <a:p>
            <a:r>
              <a:rPr lang="it-IT" sz="2400" dirty="0" smtClean="0"/>
              <a:t>E1≠E2 ≠E3</a:t>
            </a:r>
            <a:endParaRPr lang="it-IT" sz="2400" dirty="0"/>
          </a:p>
        </p:txBody>
      </p:sp>
      <p:pic>
        <p:nvPicPr>
          <p:cNvPr id="36870" name="Picture 6"/>
          <p:cNvPicPr>
            <a:picLocks noChangeAspect="1" noChangeArrowheads="1"/>
          </p:cNvPicPr>
          <p:nvPr/>
        </p:nvPicPr>
        <p:blipFill>
          <a:blip r:embed="rId3" cstate="print"/>
          <a:srcRect/>
          <a:stretch>
            <a:fillRect/>
          </a:stretch>
        </p:blipFill>
        <p:spPr bwMode="auto">
          <a:xfrm>
            <a:off x="685800" y="1760672"/>
            <a:ext cx="3962400" cy="5057943"/>
          </a:xfrm>
          <a:prstGeom prst="rect">
            <a:avLst/>
          </a:prstGeom>
          <a:noFill/>
          <a:ln w="9525">
            <a:noFill/>
            <a:miter lim="800000"/>
            <a:headEnd/>
            <a:tailEnd/>
          </a:ln>
          <a:effectLst/>
        </p:spPr>
      </p:pic>
      <p:sp>
        <p:nvSpPr>
          <p:cNvPr id="9" name="CasellaDiTesto 8"/>
          <p:cNvSpPr txBox="1"/>
          <p:nvPr/>
        </p:nvSpPr>
        <p:spPr>
          <a:xfrm>
            <a:off x="304800" y="0"/>
            <a:ext cx="8534400" cy="430887"/>
          </a:xfrm>
          <a:prstGeom prst="rect">
            <a:avLst/>
          </a:prstGeom>
          <a:noFill/>
        </p:spPr>
        <p:txBody>
          <a:bodyPr wrap="square" rtlCol="0">
            <a:spAutoFit/>
          </a:bodyPr>
          <a:lstStyle/>
          <a:p>
            <a:pPr algn="ctr"/>
            <a:r>
              <a:rPr lang="it-IT" sz="2200" u="sng" dirty="0" smtClean="0">
                <a:sym typeface="Symbol"/>
              </a:rPr>
              <a:t>Avvolgimento BT ad elica semplice</a:t>
            </a:r>
            <a:endParaRPr lang="it-IT" sz="2200" u="sng" baseline="30000" dirty="0" smtClean="0">
              <a:sym typeface="Symbo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7010400" y="6015335"/>
            <a:ext cx="1479892" cy="461665"/>
          </a:xfrm>
          <a:prstGeom prst="rect">
            <a:avLst/>
          </a:prstGeom>
          <a:noFill/>
        </p:spPr>
        <p:txBody>
          <a:bodyPr wrap="none" rtlCol="0">
            <a:spAutoFit/>
          </a:bodyPr>
          <a:lstStyle/>
          <a:p>
            <a:r>
              <a:rPr lang="it-IT" sz="2400" dirty="0" smtClean="0"/>
              <a:t>E1=E2 =E3</a:t>
            </a:r>
            <a:endParaRPr lang="it-IT" sz="2400" dirty="0"/>
          </a:p>
        </p:txBody>
      </p:sp>
      <p:pic>
        <p:nvPicPr>
          <p:cNvPr id="8" name="Picture 2" descr="C:\Users\atessarolo\Desktop\trasp.jpg"/>
          <p:cNvPicPr>
            <a:picLocks noChangeAspect="1" noChangeArrowheads="1"/>
          </p:cNvPicPr>
          <p:nvPr/>
        </p:nvPicPr>
        <p:blipFill>
          <a:blip r:embed="rId2" cstate="print"/>
          <a:srcRect/>
          <a:stretch>
            <a:fillRect/>
          </a:stretch>
        </p:blipFill>
        <p:spPr bwMode="auto">
          <a:xfrm>
            <a:off x="6383724" y="3195935"/>
            <a:ext cx="2760276" cy="2667000"/>
          </a:xfrm>
          <a:prstGeom prst="rect">
            <a:avLst/>
          </a:prstGeom>
          <a:noFill/>
        </p:spPr>
      </p:pic>
      <p:sp>
        <p:nvSpPr>
          <p:cNvPr id="9" name="CasellaDiTesto 8"/>
          <p:cNvSpPr txBox="1"/>
          <p:nvPr/>
        </p:nvSpPr>
        <p:spPr>
          <a:xfrm>
            <a:off x="6477000" y="164068"/>
            <a:ext cx="2667000" cy="2554545"/>
          </a:xfrm>
          <a:prstGeom prst="rect">
            <a:avLst/>
          </a:prstGeom>
          <a:noFill/>
        </p:spPr>
        <p:txBody>
          <a:bodyPr wrap="square" rtlCol="0">
            <a:spAutoFit/>
          </a:bodyPr>
          <a:lstStyle/>
          <a:p>
            <a:r>
              <a:rPr lang="it-IT" sz="2000" b="1" dirty="0" smtClean="0"/>
              <a:t>La  trasposizione occupa circa lo spazio assiale di un conduttore.</a:t>
            </a:r>
          </a:p>
          <a:p>
            <a:r>
              <a:rPr lang="it-IT" sz="2000" b="1" dirty="0" smtClean="0">
                <a:sym typeface="Symbol"/>
              </a:rPr>
              <a:t>Se </a:t>
            </a:r>
            <a:r>
              <a:rPr lang="it-IT" sz="2000" b="1" i="1" dirty="0" smtClean="0">
                <a:sym typeface="Symbol"/>
              </a:rPr>
              <a:t>a</a:t>
            </a:r>
            <a:r>
              <a:rPr lang="it-IT" sz="2000" b="1" dirty="0" smtClean="0">
                <a:sym typeface="Symbol"/>
              </a:rPr>
              <a:t> è il numero di conduttori in parallelo, servono (</a:t>
            </a:r>
            <a:r>
              <a:rPr lang="it-IT" sz="2000" b="1" i="1" dirty="0" smtClean="0">
                <a:sym typeface="Symbol"/>
              </a:rPr>
              <a:t>a</a:t>
            </a:r>
            <a:r>
              <a:rPr lang="it-IT" sz="2000" b="1" dirty="0" smtClean="0">
                <a:sym typeface="Symbol"/>
              </a:rPr>
              <a:t>−1) trasposizioni.</a:t>
            </a:r>
          </a:p>
        </p:txBody>
      </p:sp>
      <p:pic>
        <p:nvPicPr>
          <p:cNvPr id="38916" name="Picture 4"/>
          <p:cNvPicPr>
            <a:picLocks noChangeAspect="1" noChangeArrowheads="1"/>
          </p:cNvPicPr>
          <p:nvPr/>
        </p:nvPicPr>
        <p:blipFill>
          <a:blip r:embed="rId3" cstate="print"/>
          <a:srcRect/>
          <a:stretch>
            <a:fillRect/>
          </a:stretch>
        </p:blipFill>
        <p:spPr bwMode="auto">
          <a:xfrm>
            <a:off x="4953000" y="1905000"/>
            <a:ext cx="1905000" cy="4596811"/>
          </a:xfrm>
          <a:prstGeom prst="rect">
            <a:avLst/>
          </a:prstGeom>
          <a:noFill/>
          <a:ln w="9525">
            <a:noFill/>
            <a:miter lim="800000"/>
            <a:headEnd/>
            <a:tailEnd/>
          </a:ln>
          <a:effectLst/>
        </p:spPr>
      </p:pic>
      <p:pic>
        <p:nvPicPr>
          <p:cNvPr id="75777" name="Picture 1"/>
          <p:cNvPicPr>
            <a:picLocks noChangeAspect="1" noChangeArrowheads="1"/>
          </p:cNvPicPr>
          <p:nvPr/>
        </p:nvPicPr>
        <p:blipFill>
          <a:blip r:embed="rId4" cstate="print"/>
          <a:srcRect/>
          <a:stretch>
            <a:fillRect/>
          </a:stretch>
        </p:blipFill>
        <p:spPr bwMode="auto">
          <a:xfrm>
            <a:off x="76200" y="0"/>
            <a:ext cx="5851644" cy="67818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762000" y="1147763"/>
            <a:ext cx="7366000" cy="4799012"/>
            <a:chOff x="661" y="867"/>
            <a:chExt cx="4640" cy="3023"/>
          </a:xfrm>
        </p:grpSpPr>
        <p:sp>
          <p:nvSpPr>
            <p:cNvPr id="5" name="Freeform 3"/>
            <p:cNvSpPr>
              <a:spLocks/>
            </p:cNvSpPr>
            <p:nvPr/>
          </p:nvSpPr>
          <p:spPr bwMode="auto">
            <a:xfrm>
              <a:off x="1250" y="2406"/>
              <a:ext cx="476" cy="686"/>
            </a:xfrm>
            <a:custGeom>
              <a:avLst/>
              <a:gdLst/>
              <a:ahLst/>
              <a:cxnLst>
                <a:cxn ang="0">
                  <a:pos x="0" y="0"/>
                </a:cxn>
                <a:cxn ang="0">
                  <a:pos x="0" y="686"/>
                </a:cxn>
                <a:cxn ang="0">
                  <a:pos x="476" y="686"/>
                </a:cxn>
              </a:cxnLst>
              <a:rect l="0" t="0" r="r" b="b"/>
              <a:pathLst>
                <a:path w="476" h="686">
                  <a:moveTo>
                    <a:pt x="0" y="0"/>
                  </a:moveTo>
                  <a:lnTo>
                    <a:pt x="0" y="686"/>
                  </a:lnTo>
                  <a:lnTo>
                    <a:pt x="476" y="686"/>
                  </a:lnTo>
                </a:path>
              </a:pathLst>
            </a:custGeom>
            <a:noFill/>
            <a:ln w="19050" cmpd="sng">
              <a:solidFill>
                <a:schemeClr val="tx1"/>
              </a:solidFill>
              <a:round/>
              <a:headEnd/>
              <a:tailEnd/>
            </a:ln>
            <a:effectLst/>
          </p:spPr>
          <p:txBody>
            <a:bodyPr/>
            <a:lstStyle/>
            <a:p>
              <a:endParaRPr lang="it-IT"/>
            </a:p>
          </p:txBody>
        </p:sp>
        <p:grpSp>
          <p:nvGrpSpPr>
            <p:cNvPr id="6" name="Group 4"/>
            <p:cNvGrpSpPr>
              <a:grpSpLocks/>
            </p:cNvGrpSpPr>
            <p:nvPr/>
          </p:nvGrpSpPr>
          <p:grpSpPr bwMode="auto">
            <a:xfrm>
              <a:off x="757" y="2827"/>
              <a:ext cx="4544" cy="1063"/>
              <a:chOff x="757" y="2827"/>
              <a:chExt cx="4544" cy="1063"/>
            </a:xfrm>
          </p:grpSpPr>
          <p:sp>
            <p:nvSpPr>
              <p:cNvPr id="17" name="Arc 5"/>
              <p:cNvSpPr>
                <a:spLocks/>
              </p:cNvSpPr>
              <p:nvPr/>
            </p:nvSpPr>
            <p:spPr bwMode="auto">
              <a:xfrm>
                <a:off x="1722" y="2827"/>
                <a:ext cx="528" cy="270"/>
              </a:xfrm>
              <a:custGeom>
                <a:avLst/>
                <a:gdLst>
                  <a:gd name="G0" fmla="+- 21600 0 0"/>
                  <a:gd name="G1" fmla="+- 21600 0 0"/>
                  <a:gd name="G2" fmla="+- 21600 0 0"/>
                  <a:gd name="T0" fmla="*/ 2 w 39975"/>
                  <a:gd name="T1" fmla="*/ 21925 h 21925"/>
                  <a:gd name="T2" fmla="*/ 39975 w 39975"/>
                  <a:gd name="T3" fmla="*/ 10246 h 21925"/>
                  <a:gd name="T4" fmla="*/ 21600 w 39975"/>
                  <a:gd name="T5" fmla="*/ 21600 h 21925"/>
                </a:gdLst>
                <a:ahLst/>
                <a:cxnLst>
                  <a:cxn ang="0">
                    <a:pos x="T0" y="T1"/>
                  </a:cxn>
                  <a:cxn ang="0">
                    <a:pos x="T2" y="T3"/>
                  </a:cxn>
                  <a:cxn ang="0">
                    <a:pos x="T4" y="T5"/>
                  </a:cxn>
                </a:cxnLst>
                <a:rect l="0" t="0" r="r" b="b"/>
                <a:pathLst>
                  <a:path w="39975" h="21925" fill="none" extrusionOk="0">
                    <a:moveTo>
                      <a:pt x="2" y="21924"/>
                    </a:moveTo>
                    <a:cubicBezTo>
                      <a:pt x="0" y="21816"/>
                      <a:pt x="0" y="21708"/>
                      <a:pt x="0" y="21600"/>
                    </a:cubicBezTo>
                    <a:cubicBezTo>
                      <a:pt x="0" y="9670"/>
                      <a:pt x="9670" y="0"/>
                      <a:pt x="21600" y="0"/>
                    </a:cubicBezTo>
                    <a:cubicBezTo>
                      <a:pt x="29086" y="-1"/>
                      <a:pt x="36039" y="3876"/>
                      <a:pt x="39975" y="10245"/>
                    </a:cubicBezTo>
                  </a:path>
                  <a:path w="39975" h="21925" stroke="0" extrusionOk="0">
                    <a:moveTo>
                      <a:pt x="2" y="21924"/>
                    </a:moveTo>
                    <a:cubicBezTo>
                      <a:pt x="0" y="21816"/>
                      <a:pt x="0" y="21708"/>
                      <a:pt x="0" y="21600"/>
                    </a:cubicBezTo>
                    <a:cubicBezTo>
                      <a:pt x="0" y="9670"/>
                      <a:pt x="9670" y="0"/>
                      <a:pt x="21600" y="0"/>
                    </a:cubicBezTo>
                    <a:cubicBezTo>
                      <a:pt x="29086" y="-1"/>
                      <a:pt x="36039" y="3876"/>
                      <a:pt x="39975" y="10245"/>
                    </a:cubicBezTo>
                    <a:lnTo>
                      <a:pt x="21600" y="21600"/>
                    </a:lnTo>
                    <a:close/>
                  </a:path>
                </a:pathLst>
              </a:custGeom>
              <a:noFill/>
              <a:ln w="19050">
                <a:solidFill>
                  <a:schemeClr val="tx1"/>
                </a:solidFill>
                <a:round/>
                <a:headEnd/>
                <a:tailEnd/>
              </a:ln>
              <a:effectLst/>
            </p:spPr>
            <p:txBody>
              <a:bodyPr wrap="none" anchor="ctr"/>
              <a:lstStyle/>
              <a:p>
                <a:endParaRPr lang="it-IT"/>
              </a:p>
            </p:txBody>
          </p:sp>
          <p:sp>
            <p:nvSpPr>
              <p:cNvPr id="18" name="AutoShape 6"/>
              <p:cNvSpPr>
                <a:spLocks noChangeArrowheads="1"/>
              </p:cNvSpPr>
              <p:nvPr/>
            </p:nvSpPr>
            <p:spPr bwMode="auto">
              <a:xfrm>
                <a:off x="1831" y="2859"/>
                <a:ext cx="464" cy="472"/>
              </a:xfrm>
              <a:prstGeom prst="flowChartConnector">
                <a:avLst/>
              </a:prstGeom>
              <a:noFill/>
              <a:ln w="19050">
                <a:solidFill>
                  <a:schemeClr val="tx1"/>
                </a:solidFill>
                <a:round/>
                <a:headEnd/>
                <a:tailEnd/>
              </a:ln>
              <a:effectLst/>
            </p:spPr>
            <p:txBody>
              <a:bodyPr wrap="none" anchor="ctr"/>
              <a:lstStyle/>
              <a:p>
                <a:endParaRPr lang="it-IT"/>
              </a:p>
            </p:txBody>
          </p:sp>
          <p:grpSp>
            <p:nvGrpSpPr>
              <p:cNvPr id="19" name="Group 7"/>
              <p:cNvGrpSpPr>
                <a:grpSpLocks/>
              </p:cNvGrpSpPr>
              <p:nvPr/>
            </p:nvGrpSpPr>
            <p:grpSpPr bwMode="auto">
              <a:xfrm rot="-10800000">
                <a:off x="2944" y="2860"/>
                <a:ext cx="677" cy="474"/>
                <a:chOff x="1753" y="1426"/>
                <a:chExt cx="677" cy="474"/>
              </a:xfrm>
            </p:grpSpPr>
            <p:sp>
              <p:nvSpPr>
                <p:cNvPr id="32" name="AutoShape 8"/>
                <p:cNvSpPr>
                  <a:spLocks noChangeArrowheads="1"/>
                </p:cNvSpPr>
                <p:nvPr/>
              </p:nvSpPr>
              <p:spPr bwMode="auto">
                <a:xfrm>
                  <a:off x="1966" y="1426"/>
                  <a:ext cx="464" cy="472"/>
                </a:xfrm>
                <a:prstGeom prst="flowChartConnector">
                  <a:avLst/>
                </a:prstGeom>
                <a:noFill/>
                <a:ln w="19050">
                  <a:solidFill>
                    <a:schemeClr val="tx1"/>
                  </a:solidFill>
                  <a:round/>
                  <a:headEnd/>
                  <a:tailEnd/>
                </a:ln>
                <a:effectLst/>
              </p:spPr>
              <p:txBody>
                <a:bodyPr wrap="none" anchor="ctr"/>
                <a:lstStyle/>
                <a:p>
                  <a:endParaRPr lang="it-IT"/>
                </a:p>
              </p:txBody>
            </p:sp>
            <p:sp>
              <p:nvSpPr>
                <p:cNvPr id="33" name="AutoShape 9"/>
                <p:cNvSpPr>
                  <a:spLocks noChangeArrowheads="1"/>
                </p:cNvSpPr>
                <p:nvPr/>
              </p:nvSpPr>
              <p:spPr bwMode="auto">
                <a:xfrm>
                  <a:off x="1753" y="1428"/>
                  <a:ext cx="464" cy="472"/>
                </a:xfrm>
                <a:prstGeom prst="flowChartConnector">
                  <a:avLst/>
                </a:prstGeom>
                <a:noFill/>
                <a:ln w="19050">
                  <a:solidFill>
                    <a:schemeClr val="tx1"/>
                  </a:solidFill>
                  <a:round/>
                  <a:headEnd/>
                  <a:tailEnd/>
                </a:ln>
                <a:effectLst/>
              </p:spPr>
              <p:txBody>
                <a:bodyPr wrap="none" anchor="ctr"/>
                <a:lstStyle/>
                <a:p>
                  <a:endParaRPr lang="it-IT"/>
                </a:p>
              </p:txBody>
            </p:sp>
          </p:grpSp>
          <p:cxnSp>
            <p:nvCxnSpPr>
              <p:cNvPr id="21" name="AutoShape 11"/>
              <p:cNvCxnSpPr>
                <a:cxnSpLocks noChangeShapeType="1"/>
                <a:stCxn id="18" idx="6"/>
                <a:endCxn id="32" idx="6"/>
              </p:cNvCxnSpPr>
              <p:nvPr/>
            </p:nvCxnSpPr>
            <p:spPr bwMode="auto">
              <a:xfrm>
                <a:off x="2301" y="3095"/>
                <a:ext cx="636" cy="1"/>
              </a:xfrm>
              <a:prstGeom prst="straightConnector1">
                <a:avLst/>
              </a:prstGeom>
              <a:noFill/>
              <a:ln w="19050">
                <a:solidFill>
                  <a:schemeClr val="tx1"/>
                </a:solidFill>
                <a:round/>
                <a:headEnd/>
                <a:tailEnd/>
              </a:ln>
              <a:effectLst/>
            </p:spPr>
          </p:cxnSp>
          <p:cxnSp>
            <p:nvCxnSpPr>
              <p:cNvPr id="22" name="AutoShape 12"/>
              <p:cNvCxnSpPr>
                <a:cxnSpLocks noChangeShapeType="1"/>
                <a:stCxn id="33" idx="2"/>
              </p:cNvCxnSpPr>
              <p:nvPr/>
            </p:nvCxnSpPr>
            <p:spPr bwMode="auto">
              <a:xfrm>
                <a:off x="3626" y="3094"/>
                <a:ext cx="743" cy="1"/>
              </a:xfrm>
              <a:prstGeom prst="straightConnector1">
                <a:avLst/>
              </a:prstGeom>
              <a:noFill/>
              <a:ln w="19050">
                <a:solidFill>
                  <a:schemeClr val="tx1"/>
                </a:solidFill>
                <a:round/>
                <a:headEnd/>
                <a:tailEnd/>
              </a:ln>
              <a:effectLst/>
            </p:spPr>
          </p:cxnSp>
          <p:cxnSp>
            <p:nvCxnSpPr>
              <p:cNvPr id="23" name="AutoShape 13"/>
              <p:cNvCxnSpPr>
                <a:cxnSpLocks noChangeShapeType="1"/>
              </p:cNvCxnSpPr>
              <p:nvPr/>
            </p:nvCxnSpPr>
            <p:spPr bwMode="auto">
              <a:xfrm>
                <a:off x="5029" y="3094"/>
                <a:ext cx="272" cy="0"/>
              </a:xfrm>
              <a:prstGeom prst="straightConnector1">
                <a:avLst/>
              </a:prstGeom>
              <a:noFill/>
              <a:ln w="19050">
                <a:solidFill>
                  <a:schemeClr val="tx1"/>
                </a:solidFill>
                <a:round/>
                <a:headEnd/>
                <a:tailEnd/>
              </a:ln>
              <a:effectLst/>
            </p:spPr>
          </p:cxnSp>
          <p:sp>
            <p:nvSpPr>
              <p:cNvPr id="24" name="Line 14"/>
              <p:cNvSpPr>
                <a:spLocks noChangeShapeType="1"/>
              </p:cNvSpPr>
              <p:nvPr/>
            </p:nvSpPr>
            <p:spPr bwMode="auto">
              <a:xfrm>
                <a:off x="1553" y="2952"/>
                <a:ext cx="0" cy="292"/>
              </a:xfrm>
              <a:prstGeom prst="line">
                <a:avLst/>
              </a:prstGeom>
              <a:noFill/>
              <a:ln w="19050">
                <a:solidFill>
                  <a:schemeClr val="tx1"/>
                </a:solidFill>
                <a:round/>
                <a:headEnd/>
                <a:tailEnd/>
              </a:ln>
              <a:effectLst/>
            </p:spPr>
            <p:txBody>
              <a:bodyPr/>
              <a:lstStyle/>
              <a:p>
                <a:endParaRPr lang="it-IT"/>
              </a:p>
            </p:txBody>
          </p:sp>
          <p:sp>
            <p:nvSpPr>
              <p:cNvPr id="25" name="Line 15"/>
              <p:cNvSpPr>
                <a:spLocks noChangeShapeType="1"/>
              </p:cNvSpPr>
              <p:nvPr/>
            </p:nvSpPr>
            <p:spPr bwMode="auto">
              <a:xfrm>
                <a:off x="2417" y="2952"/>
                <a:ext cx="0" cy="292"/>
              </a:xfrm>
              <a:prstGeom prst="line">
                <a:avLst/>
              </a:prstGeom>
              <a:noFill/>
              <a:ln w="19050">
                <a:solidFill>
                  <a:schemeClr val="tx1"/>
                </a:solidFill>
                <a:round/>
                <a:headEnd/>
                <a:tailEnd/>
              </a:ln>
              <a:effectLst/>
            </p:spPr>
            <p:txBody>
              <a:bodyPr/>
              <a:lstStyle/>
              <a:p>
                <a:endParaRPr lang="it-IT"/>
              </a:p>
            </p:txBody>
          </p:sp>
          <p:sp>
            <p:nvSpPr>
              <p:cNvPr id="26" name="Line 16"/>
              <p:cNvSpPr>
                <a:spLocks noChangeShapeType="1"/>
              </p:cNvSpPr>
              <p:nvPr/>
            </p:nvSpPr>
            <p:spPr bwMode="auto">
              <a:xfrm>
                <a:off x="2811" y="2958"/>
                <a:ext cx="0" cy="292"/>
              </a:xfrm>
              <a:prstGeom prst="line">
                <a:avLst/>
              </a:prstGeom>
              <a:noFill/>
              <a:ln w="19050">
                <a:solidFill>
                  <a:schemeClr val="tx1"/>
                </a:solidFill>
                <a:round/>
                <a:headEnd/>
                <a:tailEnd/>
              </a:ln>
              <a:effectLst/>
            </p:spPr>
            <p:txBody>
              <a:bodyPr/>
              <a:lstStyle/>
              <a:p>
                <a:endParaRPr lang="it-IT"/>
              </a:p>
            </p:txBody>
          </p:sp>
          <p:sp>
            <p:nvSpPr>
              <p:cNvPr id="27" name="Line 17"/>
              <p:cNvSpPr>
                <a:spLocks noChangeShapeType="1"/>
              </p:cNvSpPr>
              <p:nvPr/>
            </p:nvSpPr>
            <p:spPr bwMode="auto">
              <a:xfrm>
                <a:off x="3730" y="2952"/>
                <a:ext cx="0" cy="292"/>
              </a:xfrm>
              <a:prstGeom prst="line">
                <a:avLst/>
              </a:prstGeom>
              <a:noFill/>
              <a:ln w="19050">
                <a:solidFill>
                  <a:schemeClr val="tx1"/>
                </a:solidFill>
                <a:round/>
                <a:headEnd/>
                <a:tailEnd/>
              </a:ln>
              <a:effectLst/>
            </p:spPr>
            <p:txBody>
              <a:bodyPr/>
              <a:lstStyle/>
              <a:p>
                <a:endParaRPr lang="it-IT"/>
              </a:p>
            </p:txBody>
          </p:sp>
          <p:sp>
            <p:nvSpPr>
              <p:cNvPr id="28" name="Line 18"/>
              <p:cNvSpPr>
                <a:spLocks noChangeShapeType="1"/>
              </p:cNvSpPr>
              <p:nvPr/>
            </p:nvSpPr>
            <p:spPr bwMode="auto">
              <a:xfrm>
                <a:off x="4266" y="2952"/>
                <a:ext cx="0" cy="292"/>
              </a:xfrm>
              <a:prstGeom prst="line">
                <a:avLst/>
              </a:prstGeom>
              <a:noFill/>
              <a:ln w="19050">
                <a:solidFill>
                  <a:schemeClr val="tx1"/>
                </a:solidFill>
                <a:round/>
                <a:headEnd/>
                <a:tailEnd/>
              </a:ln>
              <a:effectLst/>
            </p:spPr>
            <p:txBody>
              <a:bodyPr/>
              <a:lstStyle/>
              <a:p>
                <a:endParaRPr lang="it-IT"/>
              </a:p>
            </p:txBody>
          </p:sp>
          <p:sp>
            <p:nvSpPr>
              <p:cNvPr id="29" name="AutoShape 19"/>
              <p:cNvSpPr>
                <a:spLocks/>
              </p:cNvSpPr>
              <p:nvPr/>
            </p:nvSpPr>
            <p:spPr bwMode="auto">
              <a:xfrm>
                <a:off x="757" y="3504"/>
                <a:ext cx="834" cy="384"/>
              </a:xfrm>
              <a:prstGeom prst="accentCallout2">
                <a:avLst>
                  <a:gd name="adj1" fmla="val 18750"/>
                  <a:gd name="adj2" fmla="val 105694"/>
                  <a:gd name="adj3" fmla="val 18750"/>
                  <a:gd name="adj4" fmla="val 118148"/>
                  <a:gd name="adj5" fmla="val -44532"/>
                  <a:gd name="adj6" fmla="val 146977"/>
                </a:avLst>
              </a:prstGeom>
              <a:noFill/>
              <a:ln w="3175">
                <a:solidFill>
                  <a:schemeClr val="accent2"/>
                </a:solidFill>
                <a:miter lim="800000"/>
                <a:headEnd/>
                <a:tailEnd/>
              </a:ln>
              <a:effectLst/>
            </p:spPr>
            <p:txBody>
              <a:bodyPr lIns="0" tIns="0" rIns="0" bIns="0" anchor="ctr"/>
              <a:lstStyle/>
              <a:p>
                <a:pPr algn="r"/>
                <a:r>
                  <a:rPr lang="it-IT" sz="1200" b="0" dirty="0"/>
                  <a:t>Autotrasformatore di interconnessione </a:t>
                </a:r>
                <a:r>
                  <a:rPr lang="it-IT" sz="1200" b="0" dirty="0" smtClean="0"/>
                  <a:t>380 </a:t>
                </a:r>
                <a:r>
                  <a:rPr lang="it-IT" sz="1200" b="0" dirty="0" err="1" smtClean="0"/>
                  <a:t>kV</a:t>
                </a:r>
                <a:r>
                  <a:rPr lang="it-IT" sz="1200" b="0" dirty="0" smtClean="0"/>
                  <a:t> /132 </a:t>
                </a:r>
                <a:r>
                  <a:rPr lang="it-IT" sz="1200" b="0" dirty="0" err="1" smtClean="0"/>
                  <a:t>kV</a:t>
                </a:r>
                <a:endParaRPr lang="it-IT" sz="1200" dirty="0" smtClean="0"/>
              </a:p>
              <a:p>
                <a:pPr algn="r"/>
                <a:r>
                  <a:rPr lang="it-IT" sz="1200" b="0" dirty="0" smtClean="0"/>
                  <a:t>250 </a:t>
                </a:r>
                <a:r>
                  <a:rPr lang="it-IT" sz="1200" b="0" dirty="0"/>
                  <a:t>– 400 MVA</a:t>
                </a:r>
              </a:p>
            </p:txBody>
          </p:sp>
          <p:sp>
            <p:nvSpPr>
              <p:cNvPr id="30" name="AutoShape 20"/>
              <p:cNvSpPr>
                <a:spLocks/>
              </p:cNvSpPr>
              <p:nvPr/>
            </p:nvSpPr>
            <p:spPr bwMode="auto">
              <a:xfrm>
                <a:off x="1945" y="3504"/>
                <a:ext cx="993" cy="384"/>
              </a:xfrm>
              <a:prstGeom prst="accentCallout2">
                <a:avLst>
                  <a:gd name="adj1" fmla="val 18750"/>
                  <a:gd name="adj2" fmla="val 104833"/>
                  <a:gd name="adj3" fmla="val 18750"/>
                  <a:gd name="adj4" fmla="val 109366"/>
                  <a:gd name="adj5" fmla="val -45574"/>
                  <a:gd name="adj6" fmla="val 134343"/>
                </a:avLst>
              </a:prstGeom>
              <a:noFill/>
              <a:ln w="3175">
                <a:solidFill>
                  <a:schemeClr val="accent2"/>
                </a:solidFill>
                <a:miter lim="800000"/>
                <a:headEnd/>
                <a:tailEnd/>
              </a:ln>
              <a:effectLst/>
            </p:spPr>
            <p:txBody>
              <a:bodyPr lIns="0" tIns="0" rIns="0" bIns="0" anchor="ctr"/>
              <a:lstStyle/>
              <a:p>
                <a:pPr algn="r"/>
                <a:r>
                  <a:rPr lang="it-IT" sz="1200" b="0" dirty="0"/>
                  <a:t>Trasformatore  distribuzione primaria </a:t>
                </a:r>
                <a:r>
                  <a:rPr lang="it-IT" sz="1200" b="0" dirty="0" smtClean="0"/>
                  <a:t>132 </a:t>
                </a:r>
                <a:r>
                  <a:rPr lang="it-IT" sz="1200" b="0" dirty="0" err="1" smtClean="0"/>
                  <a:t>kV</a:t>
                </a:r>
                <a:r>
                  <a:rPr lang="it-IT" sz="1200" b="0" dirty="0" smtClean="0"/>
                  <a:t> /15 </a:t>
                </a:r>
                <a:r>
                  <a:rPr lang="it-IT" sz="1200" b="0" dirty="0" err="1" smtClean="0"/>
                  <a:t>kV</a:t>
                </a:r>
                <a:endParaRPr lang="it-IT" sz="1200" dirty="0" smtClean="0"/>
              </a:p>
              <a:p>
                <a:pPr algn="r"/>
                <a:r>
                  <a:rPr lang="it-IT" sz="1200" b="0" dirty="0" smtClean="0"/>
                  <a:t>10 </a:t>
                </a:r>
                <a:r>
                  <a:rPr lang="it-IT" sz="1200" b="0" dirty="0"/>
                  <a:t>– 63 MVA</a:t>
                </a:r>
              </a:p>
            </p:txBody>
          </p:sp>
          <p:sp>
            <p:nvSpPr>
              <p:cNvPr id="31" name="AutoShape 21"/>
              <p:cNvSpPr>
                <a:spLocks/>
              </p:cNvSpPr>
              <p:nvPr/>
            </p:nvSpPr>
            <p:spPr bwMode="auto">
              <a:xfrm>
                <a:off x="3157" y="3506"/>
                <a:ext cx="1022" cy="384"/>
              </a:xfrm>
              <a:prstGeom prst="accentCallout2">
                <a:avLst>
                  <a:gd name="adj1" fmla="val 18750"/>
                  <a:gd name="adj2" fmla="val 105065"/>
                  <a:gd name="adj3" fmla="val 18750"/>
                  <a:gd name="adj4" fmla="val 109389"/>
                  <a:gd name="adj5" fmla="val -41148"/>
                  <a:gd name="adj6" fmla="val 133648"/>
                </a:avLst>
              </a:prstGeom>
              <a:noFill/>
              <a:ln w="3175">
                <a:solidFill>
                  <a:schemeClr val="accent2"/>
                </a:solidFill>
                <a:miter lim="800000"/>
                <a:headEnd/>
                <a:tailEnd/>
              </a:ln>
              <a:effectLst/>
            </p:spPr>
            <p:txBody>
              <a:bodyPr lIns="0" tIns="0" rIns="0" bIns="0" anchor="ctr"/>
              <a:lstStyle/>
              <a:p>
                <a:pPr algn="r"/>
                <a:r>
                  <a:rPr lang="it-IT" sz="1200" b="0" dirty="0"/>
                  <a:t>Trasformatore  distribuzione secondaria </a:t>
                </a:r>
                <a:r>
                  <a:rPr lang="it-IT" sz="1200" b="0" dirty="0" smtClean="0"/>
                  <a:t>15 </a:t>
                </a:r>
                <a:r>
                  <a:rPr lang="it-IT" sz="1200" b="0" dirty="0" err="1" smtClean="0"/>
                  <a:t>kV</a:t>
                </a:r>
                <a:r>
                  <a:rPr lang="it-IT" sz="1200" b="0" dirty="0" smtClean="0"/>
                  <a:t> / 400 V</a:t>
                </a:r>
              </a:p>
              <a:p>
                <a:pPr algn="r"/>
                <a:r>
                  <a:rPr lang="it-IT" sz="1200" b="0" dirty="0" smtClean="0"/>
                  <a:t>25 </a:t>
                </a:r>
                <a:r>
                  <a:rPr lang="it-IT" sz="1200" b="0" dirty="0"/>
                  <a:t>– 630 </a:t>
                </a:r>
                <a:r>
                  <a:rPr lang="it-IT" sz="1200" b="0" dirty="0" err="1"/>
                  <a:t>kVA</a:t>
                </a:r>
                <a:endParaRPr lang="it-IT" sz="1200" b="0" dirty="0"/>
              </a:p>
            </p:txBody>
          </p:sp>
        </p:grpSp>
        <p:grpSp>
          <p:nvGrpSpPr>
            <p:cNvPr id="7" name="Group 22"/>
            <p:cNvGrpSpPr>
              <a:grpSpLocks/>
            </p:cNvGrpSpPr>
            <p:nvPr/>
          </p:nvGrpSpPr>
          <p:grpSpPr bwMode="auto">
            <a:xfrm>
              <a:off x="661" y="867"/>
              <a:ext cx="2780" cy="1831"/>
              <a:chOff x="661" y="867"/>
              <a:chExt cx="2780" cy="1831"/>
            </a:xfrm>
          </p:grpSpPr>
          <p:sp>
            <p:nvSpPr>
              <p:cNvPr id="8" name="AutoShape 23"/>
              <p:cNvSpPr>
                <a:spLocks noChangeArrowheads="1"/>
              </p:cNvSpPr>
              <p:nvPr/>
            </p:nvSpPr>
            <p:spPr bwMode="auto">
              <a:xfrm rot="-5400000">
                <a:off x="1016" y="1728"/>
                <a:ext cx="464" cy="472"/>
              </a:xfrm>
              <a:prstGeom prst="flowChartConnector">
                <a:avLst/>
              </a:prstGeom>
              <a:noFill/>
              <a:ln w="19050">
                <a:solidFill>
                  <a:schemeClr val="tx1"/>
                </a:solidFill>
                <a:round/>
                <a:headEnd/>
                <a:tailEnd/>
              </a:ln>
              <a:effectLst/>
            </p:spPr>
            <p:txBody>
              <a:bodyPr wrap="none" anchor="ctr"/>
              <a:lstStyle/>
              <a:p>
                <a:endParaRPr lang="it-IT"/>
              </a:p>
            </p:txBody>
          </p:sp>
          <p:sp>
            <p:nvSpPr>
              <p:cNvPr id="9" name="AutoShape 24"/>
              <p:cNvSpPr>
                <a:spLocks noChangeArrowheads="1"/>
              </p:cNvSpPr>
              <p:nvPr/>
            </p:nvSpPr>
            <p:spPr bwMode="auto">
              <a:xfrm rot="-5400000">
                <a:off x="1018" y="1941"/>
                <a:ext cx="464" cy="472"/>
              </a:xfrm>
              <a:prstGeom prst="flowChartConnector">
                <a:avLst/>
              </a:prstGeom>
              <a:noFill/>
              <a:ln w="19050">
                <a:solidFill>
                  <a:schemeClr val="tx1"/>
                </a:solidFill>
                <a:round/>
                <a:headEnd/>
                <a:tailEnd/>
              </a:ln>
              <a:effectLst/>
            </p:spPr>
            <p:txBody>
              <a:bodyPr wrap="none" anchor="ctr"/>
              <a:lstStyle/>
              <a:p>
                <a:endParaRPr lang="it-IT"/>
              </a:p>
            </p:txBody>
          </p:sp>
          <p:sp>
            <p:nvSpPr>
              <p:cNvPr id="10" name="Line 25"/>
              <p:cNvSpPr>
                <a:spLocks noChangeShapeType="1"/>
              </p:cNvSpPr>
              <p:nvPr/>
            </p:nvSpPr>
            <p:spPr bwMode="auto">
              <a:xfrm flipH="1">
                <a:off x="1251" y="1436"/>
                <a:ext cx="0" cy="296"/>
              </a:xfrm>
              <a:prstGeom prst="line">
                <a:avLst/>
              </a:prstGeom>
              <a:noFill/>
              <a:ln w="19050">
                <a:solidFill>
                  <a:schemeClr val="tx1"/>
                </a:solidFill>
                <a:round/>
                <a:headEnd/>
                <a:tailEnd/>
              </a:ln>
              <a:effectLst/>
            </p:spPr>
            <p:txBody>
              <a:bodyPr/>
              <a:lstStyle/>
              <a:p>
                <a:endParaRPr lang="it-IT"/>
              </a:p>
            </p:txBody>
          </p:sp>
          <p:sp>
            <p:nvSpPr>
              <p:cNvPr id="11" name="Line 26"/>
              <p:cNvSpPr>
                <a:spLocks noChangeShapeType="1"/>
              </p:cNvSpPr>
              <p:nvPr/>
            </p:nvSpPr>
            <p:spPr bwMode="auto">
              <a:xfrm rot="-5400000">
                <a:off x="1241" y="2400"/>
                <a:ext cx="0" cy="292"/>
              </a:xfrm>
              <a:prstGeom prst="line">
                <a:avLst/>
              </a:prstGeom>
              <a:noFill/>
              <a:ln w="19050">
                <a:solidFill>
                  <a:schemeClr val="tx1"/>
                </a:solidFill>
                <a:round/>
                <a:headEnd/>
                <a:tailEnd/>
              </a:ln>
              <a:effectLst/>
            </p:spPr>
            <p:txBody>
              <a:bodyPr/>
              <a:lstStyle/>
              <a:p>
                <a:endParaRPr lang="it-IT"/>
              </a:p>
            </p:txBody>
          </p:sp>
          <p:sp>
            <p:nvSpPr>
              <p:cNvPr id="12" name="AutoShape 27"/>
              <p:cNvSpPr>
                <a:spLocks noChangeArrowheads="1"/>
              </p:cNvSpPr>
              <p:nvPr/>
            </p:nvSpPr>
            <p:spPr bwMode="auto">
              <a:xfrm>
                <a:off x="661" y="867"/>
                <a:ext cx="1185" cy="1795"/>
              </a:xfrm>
              <a:prstGeom prst="flowChartAlternateProcess">
                <a:avLst/>
              </a:prstGeom>
              <a:noFill/>
              <a:ln w="9525">
                <a:solidFill>
                  <a:schemeClr val="accent2"/>
                </a:solidFill>
                <a:prstDash val="dash"/>
                <a:miter lim="800000"/>
                <a:headEnd/>
                <a:tailEnd/>
              </a:ln>
              <a:effectLst/>
            </p:spPr>
            <p:txBody>
              <a:bodyPr wrap="none" anchor="ctr"/>
              <a:lstStyle/>
              <a:p>
                <a:endParaRPr lang="it-IT"/>
              </a:p>
            </p:txBody>
          </p:sp>
          <p:sp>
            <p:nvSpPr>
              <p:cNvPr id="13" name="AutoShape 28"/>
              <p:cNvSpPr>
                <a:spLocks/>
              </p:cNvSpPr>
              <p:nvPr/>
            </p:nvSpPr>
            <p:spPr bwMode="auto">
              <a:xfrm>
                <a:off x="2031" y="2460"/>
                <a:ext cx="1410" cy="238"/>
              </a:xfrm>
              <a:prstGeom prst="accentCallout1">
                <a:avLst>
                  <a:gd name="adj1" fmla="val 30250"/>
                  <a:gd name="adj2" fmla="val -3403"/>
                  <a:gd name="adj3" fmla="val -172690"/>
                  <a:gd name="adj4" fmla="val -37657"/>
                </a:avLst>
              </a:prstGeom>
              <a:noFill/>
              <a:ln w="3175">
                <a:solidFill>
                  <a:schemeClr val="accent2"/>
                </a:solidFill>
                <a:miter lim="800000"/>
                <a:headEnd/>
                <a:tailEnd/>
              </a:ln>
              <a:effectLst/>
            </p:spPr>
            <p:txBody>
              <a:bodyPr lIns="0" tIns="0" rIns="0" bIns="0" anchor="ctr"/>
              <a:lstStyle/>
              <a:p>
                <a:r>
                  <a:rPr lang="it-IT" sz="1200" b="0" dirty="0"/>
                  <a:t>Trasformatore elevatore di centrale </a:t>
                </a:r>
                <a:r>
                  <a:rPr lang="it-IT" sz="1200" b="0" dirty="0" smtClean="0"/>
                  <a:t>15 </a:t>
                </a:r>
                <a:r>
                  <a:rPr lang="it-IT" sz="1200" b="0" dirty="0" err="1" smtClean="0"/>
                  <a:t>kV</a:t>
                </a:r>
                <a:r>
                  <a:rPr lang="it-IT" sz="1200" b="0" dirty="0" smtClean="0"/>
                  <a:t> / 380 </a:t>
                </a:r>
                <a:r>
                  <a:rPr lang="it-IT" sz="1200" b="0" dirty="0" err="1"/>
                  <a:t>kV</a:t>
                </a:r>
                <a:r>
                  <a:rPr lang="it-IT" sz="1200" b="0" dirty="0"/>
                  <a:t> ; 100 – 750 MVA</a:t>
                </a:r>
              </a:p>
            </p:txBody>
          </p:sp>
          <p:grpSp>
            <p:nvGrpSpPr>
              <p:cNvPr id="14" name="Group 29"/>
              <p:cNvGrpSpPr>
                <a:grpSpLocks/>
              </p:cNvGrpSpPr>
              <p:nvPr/>
            </p:nvGrpSpPr>
            <p:grpSpPr bwMode="auto">
              <a:xfrm>
                <a:off x="1011" y="960"/>
                <a:ext cx="464" cy="472"/>
                <a:chOff x="702" y="935"/>
                <a:chExt cx="464" cy="472"/>
              </a:xfrm>
            </p:grpSpPr>
            <p:sp>
              <p:nvSpPr>
                <p:cNvPr id="15" name="AutoShape 30"/>
                <p:cNvSpPr>
                  <a:spLocks noChangeArrowheads="1"/>
                </p:cNvSpPr>
                <p:nvPr/>
              </p:nvSpPr>
              <p:spPr bwMode="auto">
                <a:xfrm>
                  <a:off x="702" y="935"/>
                  <a:ext cx="464" cy="472"/>
                </a:xfrm>
                <a:prstGeom prst="flowChartConnector">
                  <a:avLst/>
                </a:prstGeom>
                <a:noFill/>
                <a:ln w="19050">
                  <a:solidFill>
                    <a:schemeClr val="tx1"/>
                  </a:solidFill>
                  <a:round/>
                  <a:headEnd/>
                  <a:tailEnd/>
                </a:ln>
                <a:effectLst/>
              </p:spPr>
              <p:txBody>
                <a:bodyPr wrap="none" anchor="ctr"/>
                <a:lstStyle/>
                <a:p>
                  <a:endParaRPr lang="it-IT"/>
                </a:p>
              </p:txBody>
            </p:sp>
            <p:sp>
              <p:nvSpPr>
                <p:cNvPr id="16" name="Text Box 31"/>
                <p:cNvSpPr txBox="1">
                  <a:spLocks noChangeArrowheads="1"/>
                </p:cNvSpPr>
                <p:nvPr/>
              </p:nvSpPr>
              <p:spPr bwMode="auto">
                <a:xfrm>
                  <a:off x="743" y="964"/>
                  <a:ext cx="392" cy="403"/>
                </a:xfrm>
                <a:prstGeom prst="rect">
                  <a:avLst/>
                </a:prstGeom>
                <a:noFill/>
                <a:ln w="9525">
                  <a:noFill/>
                  <a:miter lim="800000"/>
                  <a:headEnd/>
                  <a:tailEnd/>
                </a:ln>
                <a:effectLst/>
              </p:spPr>
              <p:txBody>
                <a:bodyPr lIns="0" tIns="0" rIns="0" bIns="0" anchor="ctr">
                  <a:spAutoFit/>
                </a:bodyPr>
                <a:lstStyle/>
                <a:p>
                  <a:pPr algn="ctr"/>
                  <a:r>
                    <a:rPr lang="it-IT" sz="1800" b="0"/>
                    <a:t>G</a:t>
                  </a:r>
                </a:p>
                <a:p>
                  <a:pPr algn="ctr"/>
                  <a:r>
                    <a:rPr lang="it-IT" sz="1800" b="0"/>
                    <a:t>3 </a:t>
                  </a:r>
                  <a:r>
                    <a:rPr lang="it-IT" b="0">
                      <a:cs typeface="Times New Roman" pitchFamily="18" charset="0"/>
                    </a:rPr>
                    <a:t>~</a:t>
                  </a:r>
                  <a:endParaRPr lang="it-IT" b="0"/>
                </a:p>
              </p:txBody>
            </p:sp>
          </p:grpSp>
        </p:grpSp>
      </p:grpSp>
      <p:sp>
        <p:nvSpPr>
          <p:cNvPr id="34" name="Text Box 33"/>
          <p:cNvSpPr txBox="1">
            <a:spLocks noChangeArrowheads="1"/>
          </p:cNvSpPr>
          <p:nvPr/>
        </p:nvSpPr>
        <p:spPr bwMode="auto">
          <a:xfrm>
            <a:off x="3305175" y="1143000"/>
            <a:ext cx="5208587" cy="2016125"/>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a:spAutoFit/>
          </a:bodyPr>
          <a:lstStyle/>
          <a:p>
            <a:pPr algn="just">
              <a:spcBef>
                <a:spcPct val="50000"/>
              </a:spcBef>
            </a:pPr>
            <a:r>
              <a:rPr lang="it-IT" sz="1800" b="0" dirty="0"/>
              <a:t>Nelle applicazioni industriali possiamo distinguere:</a:t>
            </a:r>
          </a:p>
          <a:p>
            <a:pPr algn="just">
              <a:spcBef>
                <a:spcPct val="50000"/>
              </a:spcBef>
              <a:buClr>
                <a:schemeClr val="accent2"/>
              </a:buClr>
              <a:buFont typeface="Wingdings" pitchFamily="2" charset="2"/>
              <a:buChar char="§"/>
            </a:pPr>
            <a:r>
              <a:rPr lang="it-IT" sz="1800" b="0" dirty="0"/>
              <a:t>   trasformatori di trasporto e distribuzione inseriti nelle reti</a:t>
            </a:r>
          </a:p>
          <a:p>
            <a:pPr algn="just">
              <a:spcBef>
                <a:spcPct val="50000"/>
              </a:spcBef>
              <a:buClr>
                <a:schemeClr val="accent2"/>
              </a:buClr>
              <a:buFont typeface="Wingdings" pitchFamily="2" charset="2"/>
              <a:buChar char="§"/>
            </a:pPr>
            <a:r>
              <a:rPr lang="it-IT" sz="1800" b="0" dirty="0"/>
              <a:t>   trasformatori per l’alimentazione di  utilizzazioni particolari (forni di fusione</a:t>
            </a:r>
            <a:r>
              <a:rPr lang="it-IT" sz="1800" b="0" dirty="0" smtClean="0"/>
              <a:t>, convertitori, </a:t>
            </a:r>
            <a:r>
              <a:rPr lang="it-IT" sz="1800" b="0" dirty="0"/>
              <a:t>impianti di raddrizzamento, ecc.)</a:t>
            </a:r>
          </a:p>
        </p:txBody>
      </p:sp>
      <p:sp>
        <p:nvSpPr>
          <p:cNvPr id="35" name="CasellaDiTesto 34"/>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IMPIEGHI</a:t>
            </a:r>
            <a:endParaRPr lang="it-IT" sz="3600" b="1" dirty="0">
              <a:effectLst>
                <a:outerShdw blurRad="38100" dist="38100" dir="2700000" algn="tl">
                  <a:srgbClr val="000000">
                    <a:alpha val="43137"/>
                  </a:srgbClr>
                </a:outerShdw>
              </a:effectLst>
            </a:endParaRPr>
          </a:p>
        </p:txBody>
      </p:sp>
      <p:grpSp>
        <p:nvGrpSpPr>
          <p:cNvPr id="45" name="Gruppo 44"/>
          <p:cNvGrpSpPr/>
          <p:nvPr/>
        </p:nvGrpSpPr>
        <p:grpSpPr>
          <a:xfrm>
            <a:off x="6629400" y="4352925"/>
            <a:ext cx="1074738" cy="752475"/>
            <a:chOff x="7662862" y="5105400"/>
            <a:chExt cx="1074738" cy="752475"/>
          </a:xfrm>
        </p:grpSpPr>
        <p:sp>
          <p:nvSpPr>
            <p:cNvPr id="43" name="AutoShape 8"/>
            <p:cNvSpPr>
              <a:spLocks noChangeArrowheads="1"/>
            </p:cNvSpPr>
            <p:nvPr/>
          </p:nvSpPr>
          <p:spPr bwMode="auto">
            <a:xfrm rot="10800000">
              <a:off x="7662862" y="5108575"/>
              <a:ext cx="736600" cy="749300"/>
            </a:xfrm>
            <a:prstGeom prst="flowChartConnector">
              <a:avLst/>
            </a:prstGeom>
            <a:noFill/>
            <a:ln w="19050">
              <a:solidFill>
                <a:schemeClr val="tx1"/>
              </a:solidFill>
              <a:round/>
              <a:headEnd/>
              <a:tailEnd/>
            </a:ln>
            <a:effectLst/>
          </p:spPr>
          <p:txBody>
            <a:bodyPr wrap="none" anchor="ctr"/>
            <a:lstStyle/>
            <a:p>
              <a:endParaRPr lang="it-IT"/>
            </a:p>
          </p:txBody>
        </p:sp>
        <p:sp>
          <p:nvSpPr>
            <p:cNvPr id="44" name="AutoShape 9"/>
            <p:cNvSpPr>
              <a:spLocks noChangeArrowheads="1"/>
            </p:cNvSpPr>
            <p:nvPr/>
          </p:nvSpPr>
          <p:spPr bwMode="auto">
            <a:xfrm rot="10800000">
              <a:off x="8001000" y="5105400"/>
              <a:ext cx="736600" cy="749300"/>
            </a:xfrm>
            <a:prstGeom prst="flowChartConnector">
              <a:avLst/>
            </a:prstGeom>
            <a:noFill/>
            <a:ln w="19050">
              <a:solidFill>
                <a:schemeClr val="tx1"/>
              </a:solidFill>
              <a:round/>
              <a:headEnd/>
              <a:tailEnd/>
            </a:ln>
            <a:effectLst/>
          </p:spPr>
          <p:txBody>
            <a:bodyPr wrap="none" anchor="ctr"/>
            <a:lstStyle/>
            <a:p>
              <a:endParaRPr lang="it-IT"/>
            </a:p>
          </p:txBody>
        </p:sp>
      </p:grpSp>
      <p:grpSp>
        <p:nvGrpSpPr>
          <p:cNvPr id="47" name="Gruppo 46"/>
          <p:cNvGrpSpPr/>
          <p:nvPr/>
        </p:nvGrpSpPr>
        <p:grpSpPr>
          <a:xfrm>
            <a:off x="6629400" y="4352925"/>
            <a:ext cx="1074738" cy="752475"/>
            <a:chOff x="7662862" y="5105400"/>
            <a:chExt cx="1074738" cy="752475"/>
          </a:xfrm>
        </p:grpSpPr>
        <p:sp>
          <p:nvSpPr>
            <p:cNvPr id="48" name="AutoShape 8"/>
            <p:cNvSpPr>
              <a:spLocks noChangeArrowheads="1"/>
            </p:cNvSpPr>
            <p:nvPr/>
          </p:nvSpPr>
          <p:spPr bwMode="auto">
            <a:xfrm rot="10800000">
              <a:off x="7662862" y="5108575"/>
              <a:ext cx="736600" cy="749300"/>
            </a:xfrm>
            <a:prstGeom prst="flowChartConnector">
              <a:avLst/>
            </a:prstGeom>
            <a:noFill/>
            <a:ln w="19050">
              <a:solidFill>
                <a:schemeClr val="tx1"/>
              </a:solidFill>
              <a:round/>
              <a:headEnd/>
              <a:tailEnd/>
            </a:ln>
            <a:effectLst/>
          </p:spPr>
          <p:txBody>
            <a:bodyPr wrap="none" anchor="ctr"/>
            <a:lstStyle/>
            <a:p>
              <a:endParaRPr lang="it-IT"/>
            </a:p>
          </p:txBody>
        </p:sp>
        <p:sp>
          <p:nvSpPr>
            <p:cNvPr id="49" name="AutoShape 9"/>
            <p:cNvSpPr>
              <a:spLocks noChangeArrowheads="1"/>
            </p:cNvSpPr>
            <p:nvPr/>
          </p:nvSpPr>
          <p:spPr bwMode="auto">
            <a:xfrm rot="10800000">
              <a:off x="8001000" y="5105400"/>
              <a:ext cx="736600" cy="749300"/>
            </a:xfrm>
            <a:prstGeom prst="flowChartConnector">
              <a:avLst/>
            </a:prstGeom>
            <a:noFill/>
            <a:ln w="19050">
              <a:solidFill>
                <a:schemeClr val="tx1"/>
              </a:solidFill>
              <a:round/>
              <a:headEnd/>
              <a:tailEnd/>
            </a:ln>
            <a:effectLst/>
          </p:spPr>
          <p:txBody>
            <a:bodyPr wrap="none" anchor="ctr"/>
            <a:lstStyle/>
            <a:p>
              <a:endParaRPr lang="it-IT"/>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tessarolo\Desktop\battente.jpg"/>
          <p:cNvPicPr>
            <a:picLocks noChangeAspect="1" noChangeArrowheads="1"/>
          </p:cNvPicPr>
          <p:nvPr/>
        </p:nvPicPr>
        <p:blipFill>
          <a:blip r:embed="rId2" cstate="print"/>
          <a:srcRect/>
          <a:stretch>
            <a:fillRect/>
          </a:stretch>
        </p:blipFill>
        <p:spPr bwMode="auto">
          <a:xfrm>
            <a:off x="4953000" y="152400"/>
            <a:ext cx="3824103" cy="2819400"/>
          </a:xfrm>
          <a:prstGeom prst="rect">
            <a:avLst/>
          </a:prstGeom>
          <a:noFill/>
        </p:spPr>
      </p:pic>
      <p:sp>
        <p:nvSpPr>
          <p:cNvPr id="4" name="CasellaDiTesto 3"/>
          <p:cNvSpPr txBox="1"/>
          <p:nvPr/>
        </p:nvSpPr>
        <p:spPr>
          <a:xfrm>
            <a:off x="304800" y="0"/>
            <a:ext cx="8534400" cy="430887"/>
          </a:xfrm>
          <a:prstGeom prst="rect">
            <a:avLst/>
          </a:prstGeom>
          <a:noFill/>
        </p:spPr>
        <p:txBody>
          <a:bodyPr wrap="square" rtlCol="0">
            <a:spAutoFit/>
          </a:bodyPr>
          <a:lstStyle/>
          <a:p>
            <a:pPr algn="ctr"/>
            <a:r>
              <a:rPr lang="it-IT" sz="2200" u="sng" dirty="0" smtClean="0">
                <a:sym typeface="Symbol"/>
              </a:rPr>
              <a:t>Caso ad elica doppia</a:t>
            </a:r>
            <a:endParaRPr lang="it-IT" sz="2200" u="sng" baseline="30000" dirty="0" smtClean="0">
              <a:sym typeface="Symbol"/>
            </a:endParaRPr>
          </a:p>
        </p:txBody>
      </p:sp>
      <p:pic>
        <p:nvPicPr>
          <p:cNvPr id="146434" name="Picture 2"/>
          <p:cNvPicPr>
            <a:picLocks noChangeAspect="1" noChangeArrowheads="1"/>
          </p:cNvPicPr>
          <p:nvPr/>
        </p:nvPicPr>
        <p:blipFill>
          <a:blip r:embed="rId3" cstate="print"/>
          <a:srcRect/>
          <a:stretch>
            <a:fillRect/>
          </a:stretch>
        </p:blipFill>
        <p:spPr bwMode="auto">
          <a:xfrm>
            <a:off x="6400800" y="3048000"/>
            <a:ext cx="2429044" cy="3581400"/>
          </a:xfrm>
          <a:prstGeom prst="rect">
            <a:avLst/>
          </a:prstGeom>
          <a:noFill/>
          <a:ln w="9525">
            <a:noFill/>
            <a:miter lim="800000"/>
            <a:headEnd/>
            <a:tailEnd/>
          </a:ln>
          <a:effectLst/>
        </p:spPr>
      </p:pic>
      <p:cxnSp>
        <p:nvCxnSpPr>
          <p:cNvPr id="8" name="Connettore 1 7"/>
          <p:cNvCxnSpPr/>
          <p:nvPr/>
        </p:nvCxnSpPr>
        <p:spPr>
          <a:xfrm>
            <a:off x="2590800" y="228600"/>
            <a:ext cx="464820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e 12"/>
          <p:cNvSpPr/>
          <p:nvPr/>
        </p:nvSpPr>
        <p:spPr>
          <a:xfrm>
            <a:off x="6400800" y="3810000"/>
            <a:ext cx="2133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6477000" y="5181600"/>
            <a:ext cx="2133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p:cNvCxnSpPr/>
          <p:nvPr/>
        </p:nvCxnSpPr>
        <p:spPr>
          <a:xfrm>
            <a:off x="4724400" y="4038600"/>
            <a:ext cx="1676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a:endCxn id="14" idx="2"/>
          </p:cNvCxnSpPr>
          <p:nvPr/>
        </p:nvCxnSpPr>
        <p:spPr>
          <a:xfrm>
            <a:off x="4572000" y="4267200"/>
            <a:ext cx="1905000" cy="11811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4267200" y="5257800"/>
            <a:ext cx="2209800" cy="1384995"/>
          </a:xfrm>
          <a:prstGeom prst="rect">
            <a:avLst/>
          </a:prstGeom>
          <a:noFill/>
        </p:spPr>
        <p:txBody>
          <a:bodyPr wrap="square" rtlCol="0">
            <a:spAutoFit/>
          </a:bodyPr>
          <a:lstStyle/>
          <a:p>
            <a:r>
              <a:rPr lang="it-IT" sz="1400" dirty="0" smtClean="0"/>
              <a:t>Lo spazio per la trasposizione centrale è indicativamente di </a:t>
            </a:r>
            <a:r>
              <a:rPr lang="it-IT" sz="1400" u="sng" dirty="0" smtClean="0"/>
              <a:t>15 mm </a:t>
            </a:r>
            <a:r>
              <a:rPr lang="it-IT" sz="1400" dirty="0" smtClean="0"/>
              <a:t>per tensioni inferiori a 6 </a:t>
            </a:r>
            <a:r>
              <a:rPr lang="it-IT" sz="1400" dirty="0" err="1" smtClean="0"/>
              <a:t>kV</a:t>
            </a:r>
            <a:r>
              <a:rPr lang="it-IT" sz="1400" dirty="0" smtClean="0"/>
              <a:t>, di </a:t>
            </a:r>
            <a:r>
              <a:rPr lang="it-IT" sz="1400" u="sng" dirty="0" smtClean="0"/>
              <a:t>40 mm </a:t>
            </a:r>
            <a:r>
              <a:rPr lang="it-IT" sz="1400" dirty="0" smtClean="0"/>
              <a:t>per tensioni superiori.</a:t>
            </a:r>
            <a:endParaRPr lang="it-IT" sz="1400" dirty="0"/>
          </a:p>
        </p:txBody>
      </p:sp>
      <p:sp>
        <p:nvSpPr>
          <p:cNvPr id="21" name="CasellaDiTesto 20"/>
          <p:cNvSpPr txBox="1"/>
          <p:nvPr/>
        </p:nvSpPr>
        <p:spPr>
          <a:xfrm>
            <a:off x="4343400" y="2667000"/>
            <a:ext cx="2209800" cy="954107"/>
          </a:xfrm>
          <a:prstGeom prst="rect">
            <a:avLst/>
          </a:prstGeom>
          <a:noFill/>
        </p:spPr>
        <p:txBody>
          <a:bodyPr wrap="square" rtlCol="0">
            <a:spAutoFit/>
          </a:bodyPr>
          <a:lstStyle/>
          <a:p>
            <a:r>
              <a:rPr lang="it-IT" sz="1400" dirty="0" smtClean="0"/>
              <a:t>Battenti e distanziatori dimensionati come per avvolgimento di AT a dischi (v. dopo)</a:t>
            </a:r>
            <a:endParaRPr lang="it-IT" sz="1400" dirty="0"/>
          </a:p>
        </p:txBody>
      </p:sp>
      <p:pic>
        <p:nvPicPr>
          <p:cNvPr id="74753" name="Picture 1"/>
          <p:cNvPicPr>
            <a:picLocks noChangeAspect="1" noChangeArrowheads="1"/>
          </p:cNvPicPr>
          <p:nvPr/>
        </p:nvPicPr>
        <p:blipFill>
          <a:blip r:embed="rId4" cstate="print"/>
          <a:srcRect/>
          <a:stretch>
            <a:fillRect/>
          </a:stretch>
        </p:blipFill>
        <p:spPr bwMode="auto">
          <a:xfrm>
            <a:off x="381000" y="0"/>
            <a:ext cx="4297644" cy="6748819"/>
          </a:xfrm>
          <a:prstGeom prst="rect">
            <a:avLst/>
          </a:prstGeom>
          <a:noFill/>
          <a:ln w="9525">
            <a:noFill/>
            <a:miter lim="800000"/>
            <a:headEnd/>
            <a:tailEnd/>
          </a:ln>
          <a:effectLst/>
        </p:spPr>
      </p:pic>
      <p:cxnSp>
        <p:nvCxnSpPr>
          <p:cNvPr id="9" name="Connettore 1 8"/>
          <p:cNvCxnSpPr/>
          <p:nvPr/>
        </p:nvCxnSpPr>
        <p:spPr>
          <a:xfrm>
            <a:off x="3657600" y="1981200"/>
            <a:ext cx="25908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Avvolgimento BT concentrico </a:t>
            </a:r>
            <a:r>
              <a:rPr lang="it-IT" sz="2400" b="1" u="sng" dirty="0" smtClean="0">
                <a:effectLst>
                  <a:outerShdw blurRad="38100" dist="38100" dir="2700000" algn="tl">
                    <a:srgbClr val="000000">
                      <a:alpha val="43137"/>
                    </a:srgbClr>
                  </a:outerShdw>
                </a:effectLst>
              </a:rPr>
              <a:t>a strati</a:t>
            </a:r>
            <a:endParaRPr lang="it-IT" sz="2400" b="1" u="sng" dirty="0">
              <a:effectLst>
                <a:outerShdw blurRad="38100" dist="38100" dir="2700000" algn="tl">
                  <a:srgbClr val="000000">
                    <a:alpha val="43137"/>
                  </a:srgbClr>
                </a:outerShdw>
              </a:effectLst>
            </a:endParaRPr>
          </a:p>
        </p:txBody>
      </p:sp>
      <p:pic>
        <p:nvPicPr>
          <p:cNvPr id="37893" name="Picture 5"/>
          <p:cNvPicPr>
            <a:picLocks noChangeAspect="1" noChangeArrowheads="1"/>
          </p:cNvPicPr>
          <p:nvPr/>
        </p:nvPicPr>
        <p:blipFill>
          <a:blip r:embed="rId2" cstate="print"/>
          <a:srcRect/>
          <a:stretch>
            <a:fillRect/>
          </a:stretch>
        </p:blipFill>
        <p:spPr bwMode="auto">
          <a:xfrm>
            <a:off x="304800" y="381000"/>
            <a:ext cx="3034841" cy="6476999"/>
          </a:xfrm>
          <a:prstGeom prst="rect">
            <a:avLst/>
          </a:prstGeom>
          <a:noFill/>
          <a:ln w="9525">
            <a:noFill/>
            <a:miter lim="800000"/>
            <a:headEnd/>
            <a:tailEnd/>
          </a:ln>
          <a:effectLst/>
        </p:spPr>
      </p:pic>
      <p:pic>
        <p:nvPicPr>
          <p:cNvPr id="10" name="Picture 2" descr="c:\windows\TEMP\auto0.bmp"/>
          <p:cNvPicPr>
            <a:picLocks noChangeAspect="1" noChangeArrowheads="1"/>
          </p:cNvPicPr>
          <p:nvPr/>
        </p:nvPicPr>
        <p:blipFill>
          <a:blip r:embed="rId3" cstate="print"/>
          <a:srcRect/>
          <a:stretch>
            <a:fillRect/>
          </a:stretch>
        </p:blipFill>
        <p:spPr bwMode="auto">
          <a:xfrm>
            <a:off x="3962400" y="990600"/>
            <a:ext cx="2362200" cy="4527433"/>
          </a:xfrm>
          <a:prstGeom prst="rect">
            <a:avLst/>
          </a:prstGeom>
          <a:noFill/>
          <a:ln w="12700">
            <a:noFill/>
            <a:miter lim="800000"/>
            <a:headEnd/>
            <a:tailEnd/>
          </a:ln>
          <a:effectLst/>
        </p:spPr>
      </p:pic>
      <p:sp>
        <p:nvSpPr>
          <p:cNvPr id="11" name="Rettangolo 10"/>
          <p:cNvSpPr/>
          <p:nvPr/>
        </p:nvSpPr>
        <p:spPr>
          <a:xfrm>
            <a:off x="6324600" y="838200"/>
            <a:ext cx="2133600" cy="646331"/>
          </a:xfrm>
          <a:prstGeom prst="rect">
            <a:avLst/>
          </a:prstGeom>
        </p:spPr>
        <p:txBody>
          <a:bodyPr wrap="square">
            <a:spAutoFit/>
          </a:bodyPr>
          <a:lstStyle/>
          <a:p>
            <a:r>
              <a:rPr lang="it-IT" b="1" dirty="0" smtClean="0">
                <a:sym typeface="Symbol"/>
              </a:rPr>
              <a:t>Esempio nel caso di 2 conduttori in //</a:t>
            </a:r>
          </a:p>
        </p:txBody>
      </p:sp>
      <p:sp>
        <p:nvSpPr>
          <p:cNvPr id="12" name="CasellaDiTesto 11"/>
          <p:cNvSpPr txBox="1"/>
          <p:nvPr/>
        </p:nvSpPr>
        <p:spPr>
          <a:xfrm>
            <a:off x="2971800" y="5638800"/>
            <a:ext cx="5867400" cy="430887"/>
          </a:xfrm>
          <a:prstGeom prst="rect">
            <a:avLst/>
          </a:prstGeom>
          <a:noFill/>
        </p:spPr>
        <p:txBody>
          <a:bodyPr wrap="square" rtlCol="0">
            <a:spAutoFit/>
          </a:bodyPr>
          <a:lstStyle/>
          <a:p>
            <a:pPr algn="ctr"/>
            <a:r>
              <a:rPr lang="it-IT" sz="2200" dirty="0" smtClean="0">
                <a:sym typeface="Symbol"/>
              </a:rPr>
              <a:t>Tipiche densità di corrente (olio): </a:t>
            </a:r>
            <a:r>
              <a:rPr lang="it-IT" sz="2200" u="sng" dirty="0" smtClean="0">
                <a:sym typeface="Symbol"/>
              </a:rPr>
              <a:t>4.0  4.5 A/mm</a:t>
            </a:r>
            <a:r>
              <a:rPr lang="it-IT" sz="2200" u="sng" baseline="30000" dirty="0" smtClean="0">
                <a:sym typeface="Symbol"/>
              </a:rPr>
              <a:t>2</a:t>
            </a:r>
          </a:p>
        </p:txBody>
      </p:sp>
      <p:sp>
        <p:nvSpPr>
          <p:cNvPr id="13" name="Rettangolo 12"/>
          <p:cNvSpPr/>
          <p:nvPr/>
        </p:nvSpPr>
        <p:spPr>
          <a:xfrm>
            <a:off x="3810000" y="6059269"/>
            <a:ext cx="4572000" cy="646331"/>
          </a:xfrm>
          <a:prstGeom prst="rect">
            <a:avLst/>
          </a:prstGeom>
        </p:spPr>
        <p:txBody>
          <a:bodyPr>
            <a:spAutoFit/>
          </a:bodyPr>
          <a:lstStyle/>
          <a:p>
            <a:pPr algn="ctr"/>
            <a:r>
              <a:rPr lang="it-IT" dirty="0" smtClean="0">
                <a:sym typeface="Symbol"/>
              </a:rPr>
              <a:t>(migliore efficienza di raffreddamento che nel caso dell’avvolgimento ad elica)</a:t>
            </a:r>
          </a:p>
        </p:txBody>
      </p:sp>
      <p:sp>
        <p:nvSpPr>
          <p:cNvPr id="15" name="Rettangolo 14"/>
          <p:cNvSpPr/>
          <p:nvPr/>
        </p:nvSpPr>
        <p:spPr>
          <a:xfrm>
            <a:off x="6553200" y="2819400"/>
            <a:ext cx="2286000" cy="1200329"/>
          </a:xfrm>
          <a:prstGeom prst="rect">
            <a:avLst/>
          </a:prstGeom>
        </p:spPr>
        <p:txBody>
          <a:bodyPr wrap="square">
            <a:spAutoFit/>
          </a:bodyPr>
          <a:lstStyle/>
          <a:p>
            <a:r>
              <a:rPr lang="it-IT" dirty="0" smtClean="0">
                <a:sym typeface="Symbol"/>
              </a:rPr>
              <a:t>Vantaggio: entrambi i capi dell’avvolgimento escono dalla stessa parte.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6200" y="87868"/>
            <a:ext cx="8686800" cy="369332"/>
          </a:xfrm>
          <a:prstGeom prst="rect">
            <a:avLst/>
          </a:prstGeom>
        </p:spPr>
        <p:txBody>
          <a:bodyPr wrap="square">
            <a:spAutoFit/>
          </a:bodyPr>
          <a:lstStyle/>
          <a:p>
            <a:r>
              <a:rPr lang="it-IT" dirty="0" smtClean="0"/>
              <a:t>Struttura dell’avvolgimento a strati in maggior dettaglio:</a:t>
            </a:r>
            <a:endParaRPr lang="it-IT" dirty="0"/>
          </a:p>
        </p:txBody>
      </p:sp>
      <p:pic>
        <p:nvPicPr>
          <p:cNvPr id="39938" name="Picture 2"/>
          <p:cNvPicPr>
            <a:picLocks noChangeAspect="1" noChangeArrowheads="1"/>
          </p:cNvPicPr>
          <p:nvPr/>
        </p:nvPicPr>
        <p:blipFill>
          <a:blip r:embed="rId2" cstate="print"/>
          <a:srcRect/>
          <a:stretch>
            <a:fillRect/>
          </a:stretch>
        </p:blipFill>
        <p:spPr bwMode="auto">
          <a:xfrm>
            <a:off x="685800" y="609600"/>
            <a:ext cx="4114800" cy="4845184"/>
          </a:xfrm>
          <a:prstGeom prst="rect">
            <a:avLst/>
          </a:prstGeom>
          <a:noFill/>
          <a:ln w="9525">
            <a:noFill/>
            <a:miter lim="800000"/>
            <a:headEnd/>
            <a:tailEnd/>
          </a:ln>
          <a:effectLst/>
        </p:spPr>
      </p:pic>
      <p:sp>
        <p:nvSpPr>
          <p:cNvPr id="6" name="CasellaDiTesto 5"/>
          <p:cNvSpPr txBox="1"/>
          <p:nvPr/>
        </p:nvSpPr>
        <p:spPr>
          <a:xfrm>
            <a:off x="5334000" y="685800"/>
            <a:ext cx="3429000" cy="707886"/>
          </a:xfrm>
          <a:prstGeom prst="rect">
            <a:avLst/>
          </a:prstGeom>
          <a:noFill/>
        </p:spPr>
        <p:txBody>
          <a:bodyPr wrap="square" rtlCol="0">
            <a:spAutoFit/>
          </a:bodyPr>
          <a:lstStyle/>
          <a:p>
            <a:pPr algn="ctr"/>
            <a:r>
              <a:rPr lang="it-IT" sz="2000" dirty="0" smtClean="0">
                <a:sym typeface="Symbol"/>
              </a:rPr>
              <a:t>Spessore tipico dei cartoncini: </a:t>
            </a:r>
            <a:r>
              <a:rPr lang="it-IT" sz="2000" u="sng" dirty="0" smtClean="0">
                <a:sym typeface="Symbol"/>
              </a:rPr>
              <a:t>0.5 mm</a:t>
            </a:r>
            <a:r>
              <a:rPr lang="it-IT" sz="2000" u="sng" baseline="30000" dirty="0" smtClean="0">
                <a:sym typeface="Symbol"/>
              </a:rPr>
              <a:t>2</a:t>
            </a:r>
          </a:p>
        </p:txBody>
      </p:sp>
      <p:sp>
        <p:nvSpPr>
          <p:cNvPr id="7" name="Rettangolo 6"/>
          <p:cNvSpPr/>
          <p:nvPr/>
        </p:nvSpPr>
        <p:spPr>
          <a:xfrm>
            <a:off x="5105400" y="1524000"/>
            <a:ext cx="3733800" cy="2308324"/>
          </a:xfrm>
          <a:prstGeom prst="rect">
            <a:avLst/>
          </a:prstGeom>
        </p:spPr>
        <p:txBody>
          <a:bodyPr wrap="square">
            <a:spAutoFit/>
          </a:bodyPr>
          <a:lstStyle/>
          <a:p>
            <a:r>
              <a:rPr lang="it-IT" sz="1600" dirty="0" smtClean="0"/>
              <a:t>A differenza dell’avvolgimento ad elica, che richiede un battente d’olio tra avvolgimento e cartoccio, nell’avvolgimento a strati lo strato inferiore può essere direttamente addossato al cartoccio per interposizione del cartoncino isolante. Questo avviene perché il canale interno di raffreddamento è sufficiente all’asporto del calore.</a:t>
            </a:r>
            <a:endParaRPr lang="it-IT" sz="1600" dirty="0"/>
          </a:p>
        </p:txBody>
      </p:sp>
      <p:sp>
        <p:nvSpPr>
          <p:cNvPr id="8" name="Rettangolo 7"/>
          <p:cNvSpPr/>
          <p:nvPr/>
        </p:nvSpPr>
        <p:spPr>
          <a:xfrm>
            <a:off x="5192232" y="3948223"/>
            <a:ext cx="3810000" cy="584775"/>
          </a:xfrm>
          <a:prstGeom prst="rect">
            <a:avLst/>
          </a:prstGeom>
        </p:spPr>
        <p:txBody>
          <a:bodyPr wrap="square">
            <a:spAutoFit/>
          </a:bodyPr>
          <a:lstStyle/>
          <a:p>
            <a:r>
              <a:rPr lang="it-IT" sz="1600" dirty="0" smtClean="0"/>
              <a:t>L’avvolgimento a strati </a:t>
            </a:r>
            <a:r>
              <a:rPr lang="it-IT" sz="1600" u="sng" dirty="0" smtClean="0"/>
              <a:t>non</a:t>
            </a:r>
            <a:r>
              <a:rPr lang="it-IT" sz="1600" dirty="0" smtClean="0"/>
              <a:t> richiede trasposizioni.</a:t>
            </a:r>
            <a:endParaRPr lang="it-IT" sz="1600" dirty="0"/>
          </a:p>
        </p:txBody>
      </p:sp>
      <p:sp>
        <p:nvSpPr>
          <p:cNvPr id="9" name="Rettangolo 8"/>
          <p:cNvSpPr/>
          <p:nvPr/>
        </p:nvSpPr>
        <p:spPr>
          <a:xfrm>
            <a:off x="533400" y="5553670"/>
            <a:ext cx="8382000" cy="923330"/>
          </a:xfrm>
          <a:prstGeom prst="rect">
            <a:avLst/>
          </a:prstGeom>
        </p:spPr>
        <p:txBody>
          <a:bodyPr wrap="square">
            <a:spAutoFit/>
          </a:bodyPr>
          <a:lstStyle/>
          <a:p>
            <a:r>
              <a:rPr lang="it-IT" dirty="0" smtClean="0"/>
              <a:t>Normalmente l’avvolgimento a strati dà minor ingombro assiale, quindi è più conveniente, ma si può usare solo fino a certi valori limite di corrente e tensione (si è visto indicativamente </a:t>
            </a:r>
            <a:r>
              <a:rPr lang="it-IT" dirty="0" err="1" smtClean="0"/>
              <a:t>I</a:t>
            </a:r>
            <a:r>
              <a:rPr lang="it-IT" baseline="-25000" dirty="0" err="1" smtClean="0"/>
              <a:t>max</a:t>
            </a:r>
            <a:r>
              <a:rPr lang="it-IT" baseline="-25000" dirty="0" smtClean="0"/>
              <a:t> </a:t>
            </a:r>
            <a:r>
              <a:rPr lang="it-IT" dirty="0" smtClean="0"/>
              <a:t>= 2000 A, </a:t>
            </a:r>
            <a:r>
              <a:rPr lang="it-IT" dirty="0" err="1" smtClean="0"/>
              <a:t>V</a:t>
            </a:r>
            <a:r>
              <a:rPr lang="it-IT" baseline="-25000" dirty="0" err="1" smtClean="0"/>
              <a:t>max</a:t>
            </a:r>
            <a:r>
              <a:rPr lang="it-IT" dirty="0" smtClean="0"/>
              <a:t> = 700 V)</a:t>
            </a:r>
            <a:endParaRPr lang="it-IT" dirty="0"/>
          </a:p>
        </p:txBody>
      </p:sp>
      <p:sp>
        <p:nvSpPr>
          <p:cNvPr id="10" name="Rettangolo 9"/>
          <p:cNvSpPr/>
          <p:nvPr/>
        </p:nvSpPr>
        <p:spPr>
          <a:xfrm>
            <a:off x="5181600" y="4648200"/>
            <a:ext cx="3810000" cy="338554"/>
          </a:xfrm>
          <a:prstGeom prst="rect">
            <a:avLst/>
          </a:prstGeom>
        </p:spPr>
        <p:txBody>
          <a:bodyPr wrap="square">
            <a:spAutoFit/>
          </a:bodyPr>
          <a:lstStyle/>
          <a:p>
            <a:r>
              <a:rPr lang="it-IT" sz="1600" dirty="0" smtClean="0"/>
              <a:t>Battente in cartone pressato o legno.</a:t>
            </a:r>
            <a:endParaRPr lang="it-IT"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24000" y="609600"/>
            <a:ext cx="5867400" cy="400110"/>
          </a:xfrm>
          <a:prstGeom prst="rect">
            <a:avLst/>
          </a:prstGeom>
          <a:noFill/>
        </p:spPr>
        <p:txBody>
          <a:bodyPr wrap="square" rtlCol="0">
            <a:spAutoFit/>
          </a:bodyPr>
          <a:lstStyle/>
          <a:p>
            <a:r>
              <a:rPr lang="it-IT" sz="2000" dirty="0" smtClean="0">
                <a:sym typeface="Symbol"/>
              </a:rPr>
              <a:t>Spessore del battente d’olio nell’avvolgimento a strati:</a:t>
            </a:r>
            <a:endParaRPr lang="it-IT" sz="2000" u="sng" baseline="30000" dirty="0" smtClean="0">
              <a:sym typeface="Symbol"/>
            </a:endParaRPr>
          </a:p>
        </p:txBody>
      </p:sp>
      <p:graphicFrame>
        <p:nvGraphicFramePr>
          <p:cNvPr id="5" name="Tabella 4"/>
          <p:cNvGraphicFramePr>
            <a:graphicFrameLocks noGrp="1"/>
          </p:cNvGraphicFramePr>
          <p:nvPr/>
        </p:nvGraphicFramePr>
        <p:xfrm>
          <a:off x="1447800" y="1859280"/>
          <a:ext cx="6096000" cy="28651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it-IT" dirty="0" smtClean="0"/>
                        <a:t>Altezza</a:t>
                      </a:r>
                      <a:r>
                        <a:rPr lang="it-IT" baseline="0" dirty="0" smtClean="0"/>
                        <a:t> dell’avvolgimento </a:t>
                      </a:r>
                      <a:r>
                        <a:rPr lang="it-IT" i="1" baseline="0" dirty="0" smtClean="0"/>
                        <a:t>h </a:t>
                      </a:r>
                      <a:r>
                        <a:rPr lang="it-IT" baseline="0" dirty="0" smtClean="0"/>
                        <a:t>(mm)</a:t>
                      </a:r>
                      <a:endParaRPr lang="it-IT" i="1" dirty="0"/>
                    </a:p>
                  </a:txBody>
                  <a:tcPr/>
                </a:tc>
                <a:tc>
                  <a:txBody>
                    <a:bodyPr/>
                    <a:lstStyle/>
                    <a:p>
                      <a:pPr algn="ctr"/>
                      <a:r>
                        <a:rPr lang="it-IT" dirty="0" err="1" smtClean="0"/>
                        <a:t>Largezza</a:t>
                      </a:r>
                      <a:r>
                        <a:rPr lang="it-IT" dirty="0" smtClean="0"/>
                        <a:t> del canale d’olio tra gli strati (mm)</a:t>
                      </a:r>
                      <a:endParaRPr lang="it-IT" dirty="0"/>
                    </a:p>
                  </a:txBody>
                  <a:tcPr/>
                </a:tc>
              </a:tr>
              <a:tr h="370840">
                <a:tc>
                  <a:txBody>
                    <a:bodyPr/>
                    <a:lstStyle/>
                    <a:p>
                      <a:pPr algn="ctr"/>
                      <a:r>
                        <a:rPr lang="it-IT" dirty="0" smtClean="0"/>
                        <a:t>&lt; 300</a:t>
                      </a:r>
                      <a:endParaRPr lang="it-IT" dirty="0"/>
                    </a:p>
                  </a:txBody>
                  <a:tcPr/>
                </a:tc>
                <a:tc>
                  <a:txBody>
                    <a:bodyPr/>
                    <a:lstStyle/>
                    <a:p>
                      <a:pPr algn="ctr"/>
                      <a:r>
                        <a:rPr lang="it-IT" dirty="0" smtClean="0"/>
                        <a:t>5</a:t>
                      </a:r>
                      <a:endParaRPr lang="it-IT" dirty="0"/>
                    </a:p>
                  </a:txBody>
                  <a:tcPr/>
                </a:tc>
              </a:tr>
              <a:tr h="370840">
                <a:tc>
                  <a:txBody>
                    <a:bodyPr/>
                    <a:lstStyle/>
                    <a:p>
                      <a:pPr algn="ctr"/>
                      <a:r>
                        <a:rPr lang="it-IT" dirty="0" smtClean="0"/>
                        <a:t>300 </a:t>
                      </a:r>
                      <a:r>
                        <a:rPr lang="it-IT" dirty="0" smtClean="0">
                          <a:sym typeface="Symbol"/>
                        </a:rPr>
                        <a:t> 350</a:t>
                      </a:r>
                      <a:endParaRPr lang="it-IT" dirty="0"/>
                    </a:p>
                  </a:txBody>
                  <a:tcPr/>
                </a:tc>
                <a:tc>
                  <a:txBody>
                    <a:bodyPr/>
                    <a:lstStyle/>
                    <a:p>
                      <a:pPr algn="ctr"/>
                      <a:r>
                        <a:rPr lang="it-IT" dirty="0" smtClean="0"/>
                        <a:t>5.5</a:t>
                      </a:r>
                      <a:endParaRPr lang="it-IT" dirty="0"/>
                    </a:p>
                  </a:txBody>
                  <a:tcPr/>
                </a:tc>
              </a:tr>
              <a:tr h="370840">
                <a:tc>
                  <a:txBody>
                    <a:bodyPr/>
                    <a:lstStyle/>
                    <a:p>
                      <a:pPr algn="ctr"/>
                      <a:r>
                        <a:rPr lang="it-IT" dirty="0" smtClean="0"/>
                        <a:t>350 </a:t>
                      </a:r>
                      <a:r>
                        <a:rPr lang="it-IT" dirty="0" smtClean="0">
                          <a:sym typeface="Symbol"/>
                        </a:rPr>
                        <a:t> 400</a:t>
                      </a:r>
                      <a:endParaRPr lang="it-IT" dirty="0"/>
                    </a:p>
                  </a:txBody>
                  <a:tcPr/>
                </a:tc>
                <a:tc>
                  <a:txBody>
                    <a:bodyPr/>
                    <a:lstStyle/>
                    <a:p>
                      <a:pPr algn="ctr"/>
                      <a:r>
                        <a:rPr lang="it-IT" dirty="0" smtClean="0"/>
                        <a:t>6</a:t>
                      </a:r>
                      <a:endParaRPr lang="it-IT" dirty="0"/>
                    </a:p>
                  </a:txBody>
                  <a:tcPr/>
                </a:tc>
              </a:tr>
              <a:tr h="370840">
                <a:tc>
                  <a:txBody>
                    <a:bodyPr/>
                    <a:lstStyle/>
                    <a:p>
                      <a:pPr algn="ctr"/>
                      <a:r>
                        <a:rPr lang="it-IT" dirty="0" smtClean="0"/>
                        <a:t>400 </a:t>
                      </a:r>
                      <a:r>
                        <a:rPr lang="it-IT" dirty="0" smtClean="0">
                          <a:sym typeface="Symbol"/>
                        </a:rPr>
                        <a:t> 450</a:t>
                      </a:r>
                      <a:endParaRPr lang="it-IT" dirty="0"/>
                    </a:p>
                  </a:txBody>
                  <a:tcPr/>
                </a:tc>
                <a:tc>
                  <a:txBody>
                    <a:bodyPr/>
                    <a:lstStyle/>
                    <a:p>
                      <a:pPr algn="ctr"/>
                      <a:r>
                        <a:rPr lang="it-IT" dirty="0" smtClean="0"/>
                        <a:t>6.5</a:t>
                      </a:r>
                      <a:endParaRPr lang="it-IT" dirty="0"/>
                    </a:p>
                  </a:txBody>
                  <a:tcPr/>
                </a:tc>
              </a:tr>
              <a:tr h="370840">
                <a:tc>
                  <a:txBody>
                    <a:bodyPr/>
                    <a:lstStyle/>
                    <a:p>
                      <a:pPr algn="ctr"/>
                      <a:r>
                        <a:rPr lang="it-IT" dirty="0" smtClean="0"/>
                        <a:t>450 </a:t>
                      </a:r>
                      <a:r>
                        <a:rPr lang="it-IT" dirty="0" smtClean="0">
                          <a:sym typeface="Symbol"/>
                        </a:rPr>
                        <a:t> 500</a:t>
                      </a:r>
                      <a:endParaRPr lang="it-IT" dirty="0"/>
                    </a:p>
                  </a:txBody>
                  <a:tcPr/>
                </a:tc>
                <a:tc>
                  <a:txBody>
                    <a:bodyPr/>
                    <a:lstStyle/>
                    <a:p>
                      <a:pPr algn="ctr"/>
                      <a:r>
                        <a:rPr lang="it-IT" dirty="0" smtClean="0"/>
                        <a:t>7</a:t>
                      </a:r>
                      <a:endParaRPr lang="it-IT" dirty="0"/>
                    </a:p>
                  </a:txBody>
                  <a:tcPr/>
                </a:tc>
              </a:tr>
              <a:tr h="370840">
                <a:tc>
                  <a:txBody>
                    <a:bodyPr/>
                    <a:lstStyle/>
                    <a:p>
                      <a:pPr algn="ctr"/>
                      <a:r>
                        <a:rPr lang="it-IT" dirty="0" smtClean="0"/>
                        <a:t>500 </a:t>
                      </a:r>
                      <a:r>
                        <a:rPr lang="it-IT" dirty="0" smtClean="0">
                          <a:sym typeface="Symbol"/>
                        </a:rPr>
                        <a:t> 600</a:t>
                      </a:r>
                      <a:endParaRPr lang="it-IT" dirty="0"/>
                    </a:p>
                  </a:txBody>
                  <a:tcPr/>
                </a:tc>
                <a:tc>
                  <a:txBody>
                    <a:bodyPr/>
                    <a:lstStyle/>
                    <a:p>
                      <a:pPr algn="ctr"/>
                      <a:r>
                        <a:rPr lang="it-IT" dirty="0" smtClean="0"/>
                        <a:t>8</a:t>
                      </a:r>
                      <a:endParaRPr lang="it-IT" dirty="0"/>
                    </a:p>
                  </a:txBody>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28600" y="1142999"/>
            <a:ext cx="3505200" cy="4868021"/>
          </a:xfrm>
          <a:prstGeom prst="rect">
            <a:avLst/>
          </a:prstGeom>
          <a:noFill/>
          <a:ln w="9525">
            <a:noFill/>
            <a:miter lim="800000"/>
            <a:headEnd/>
            <a:tailEnd/>
          </a:ln>
          <a:effectLst/>
        </p:spPr>
      </p:pic>
      <p:sp>
        <p:nvSpPr>
          <p:cNvPr id="4" name="Rettangolo 3"/>
          <p:cNvSpPr/>
          <p:nvPr/>
        </p:nvSpPr>
        <p:spPr>
          <a:xfrm>
            <a:off x="76200" y="87868"/>
            <a:ext cx="8686800" cy="646331"/>
          </a:xfrm>
          <a:prstGeom prst="rect">
            <a:avLst/>
          </a:prstGeom>
        </p:spPr>
        <p:txBody>
          <a:bodyPr wrap="square">
            <a:spAutoFit/>
          </a:bodyPr>
          <a:lstStyle/>
          <a:p>
            <a:r>
              <a:rPr lang="it-IT" dirty="0" smtClean="0"/>
              <a:t>Mentre l’avvolgimento a elica è realizzato sempre in piattina (alte correnti), l’avvolgimento a strati può essere realizzato anche con filo tondo.</a:t>
            </a:r>
            <a:endParaRPr lang="it-IT" dirty="0"/>
          </a:p>
        </p:txBody>
      </p:sp>
      <p:sp>
        <p:nvSpPr>
          <p:cNvPr id="6" name="CasellaDiTesto 5"/>
          <p:cNvSpPr txBox="1"/>
          <p:nvPr/>
        </p:nvSpPr>
        <p:spPr>
          <a:xfrm>
            <a:off x="3657600" y="1219200"/>
            <a:ext cx="1230593" cy="369332"/>
          </a:xfrm>
          <a:prstGeom prst="rect">
            <a:avLst/>
          </a:prstGeom>
          <a:noFill/>
        </p:spPr>
        <p:txBody>
          <a:bodyPr wrap="none" rtlCol="0">
            <a:spAutoFit/>
          </a:bodyPr>
          <a:lstStyle/>
          <a:p>
            <a:r>
              <a:rPr lang="it-IT" dirty="0" smtClean="0"/>
              <a:t>conduttore</a:t>
            </a:r>
            <a:endParaRPr lang="it-IT" dirty="0"/>
          </a:p>
        </p:txBody>
      </p:sp>
      <p:sp>
        <p:nvSpPr>
          <p:cNvPr id="7" name="Parentesi graffa aperta 6"/>
          <p:cNvSpPr/>
          <p:nvPr/>
        </p:nvSpPr>
        <p:spPr>
          <a:xfrm>
            <a:off x="4888193" y="826532"/>
            <a:ext cx="381000" cy="1143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CasellaDiTesto 7"/>
          <p:cNvSpPr txBox="1"/>
          <p:nvPr/>
        </p:nvSpPr>
        <p:spPr>
          <a:xfrm>
            <a:off x="5345393" y="762000"/>
            <a:ext cx="3276600" cy="369332"/>
          </a:xfrm>
          <a:prstGeom prst="rect">
            <a:avLst/>
          </a:prstGeom>
          <a:noFill/>
        </p:spPr>
        <p:txBody>
          <a:bodyPr wrap="square" rtlCol="0">
            <a:spAutoFit/>
          </a:bodyPr>
          <a:lstStyle/>
          <a:p>
            <a:r>
              <a:rPr lang="it-IT" dirty="0" smtClean="0"/>
              <a:t>Filo tondo per sezione &lt; 5 mm</a:t>
            </a:r>
            <a:r>
              <a:rPr lang="it-IT" baseline="30000" dirty="0" smtClean="0"/>
              <a:t>2</a:t>
            </a:r>
            <a:endParaRPr lang="it-IT" baseline="30000" dirty="0"/>
          </a:p>
        </p:txBody>
      </p:sp>
      <p:sp>
        <p:nvSpPr>
          <p:cNvPr id="9" name="CasellaDiTesto 8"/>
          <p:cNvSpPr txBox="1"/>
          <p:nvPr/>
        </p:nvSpPr>
        <p:spPr>
          <a:xfrm>
            <a:off x="5345393" y="1676400"/>
            <a:ext cx="3276600" cy="369332"/>
          </a:xfrm>
          <a:prstGeom prst="rect">
            <a:avLst/>
          </a:prstGeom>
          <a:noFill/>
        </p:spPr>
        <p:txBody>
          <a:bodyPr wrap="square" rtlCol="0">
            <a:spAutoFit/>
          </a:bodyPr>
          <a:lstStyle/>
          <a:p>
            <a:r>
              <a:rPr lang="it-IT" dirty="0" smtClean="0"/>
              <a:t>Piattina per sezione &gt; 5 mm</a:t>
            </a:r>
            <a:r>
              <a:rPr lang="it-IT" baseline="30000" dirty="0" smtClean="0"/>
              <a:t>2</a:t>
            </a:r>
            <a:endParaRPr lang="it-IT" baseline="30000" dirty="0"/>
          </a:p>
        </p:txBody>
      </p:sp>
      <p:cxnSp>
        <p:nvCxnSpPr>
          <p:cNvPr id="11" name="Connettore 2 10"/>
          <p:cNvCxnSpPr>
            <a:endCxn id="40962" idx="3"/>
          </p:cNvCxnSpPr>
          <p:nvPr/>
        </p:nvCxnSpPr>
        <p:spPr>
          <a:xfrm rot="10800000" flipV="1">
            <a:off x="3733800" y="3505200"/>
            <a:ext cx="914400" cy="71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4648200" y="2971800"/>
            <a:ext cx="3657600" cy="1477328"/>
          </a:xfrm>
          <a:prstGeom prst="rect">
            <a:avLst/>
          </a:prstGeom>
          <a:noFill/>
        </p:spPr>
        <p:txBody>
          <a:bodyPr wrap="square" rtlCol="0">
            <a:spAutoFit/>
          </a:bodyPr>
          <a:lstStyle/>
          <a:p>
            <a:r>
              <a:rPr lang="it-IT" dirty="0" smtClean="0"/>
              <a:t>Caso di 7 strati separati da un canale assiale di raffreddamento, con 2 strato da un lato e 5 dall’altro.</a:t>
            </a:r>
          </a:p>
          <a:p>
            <a:r>
              <a:rPr lang="it-IT" dirty="0" smtClean="0"/>
              <a:t>In generale, il canale va posto a circa 1/3 del numero di strati.</a:t>
            </a:r>
            <a:endParaRPr lang="it-IT" dirty="0"/>
          </a:p>
        </p:txBody>
      </p:sp>
      <p:cxnSp>
        <p:nvCxnSpPr>
          <p:cNvPr id="19" name="Connettore 2 18"/>
          <p:cNvCxnSpPr/>
          <p:nvPr/>
        </p:nvCxnSpPr>
        <p:spPr>
          <a:xfrm rot="10800000">
            <a:off x="3429000" y="1824410"/>
            <a:ext cx="914400" cy="3853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4267200" y="2209800"/>
            <a:ext cx="3657600" cy="338554"/>
          </a:xfrm>
          <a:prstGeom prst="rect">
            <a:avLst/>
          </a:prstGeom>
          <a:noFill/>
        </p:spPr>
        <p:txBody>
          <a:bodyPr wrap="square" rtlCol="0">
            <a:spAutoFit/>
          </a:bodyPr>
          <a:lstStyle/>
          <a:p>
            <a:r>
              <a:rPr lang="it-IT" sz="1600" dirty="0" smtClean="0"/>
              <a:t>Collare livellatore</a:t>
            </a:r>
            <a:endParaRPr lang="it-IT" sz="1600" dirty="0"/>
          </a:p>
        </p:txBody>
      </p:sp>
      <p:cxnSp>
        <p:nvCxnSpPr>
          <p:cNvPr id="22" name="Connettore 2 21"/>
          <p:cNvCxnSpPr/>
          <p:nvPr/>
        </p:nvCxnSpPr>
        <p:spPr>
          <a:xfrm rot="10800000">
            <a:off x="2286000" y="5486400"/>
            <a:ext cx="914400" cy="3853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3200400" y="5791200"/>
            <a:ext cx="3657600" cy="338554"/>
          </a:xfrm>
          <a:prstGeom prst="rect">
            <a:avLst/>
          </a:prstGeom>
          <a:noFill/>
        </p:spPr>
        <p:txBody>
          <a:bodyPr wrap="square" rtlCol="0">
            <a:spAutoFit/>
          </a:bodyPr>
          <a:lstStyle/>
          <a:p>
            <a:r>
              <a:rPr lang="it-IT" sz="1600" dirty="0" smtClean="0"/>
              <a:t>Collare livellatore</a:t>
            </a:r>
            <a:endParaRPr lang="it-IT" sz="1600" dirty="0"/>
          </a:p>
        </p:txBody>
      </p:sp>
      <p:cxnSp>
        <p:nvCxnSpPr>
          <p:cNvPr id="24" name="Connettore 2 23"/>
          <p:cNvCxnSpPr/>
          <p:nvPr/>
        </p:nvCxnSpPr>
        <p:spPr>
          <a:xfrm rot="10800000">
            <a:off x="1828800" y="5715000"/>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2286000" y="6096000"/>
            <a:ext cx="3657600" cy="338554"/>
          </a:xfrm>
          <a:prstGeom prst="rect">
            <a:avLst/>
          </a:prstGeom>
          <a:noFill/>
        </p:spPr>
        <p:txBody>
          <a:bodyPr wrap="square" rtlCol="0">
            <a:spAutoFit/>
          </a:bodyPr>
          <a:lstStyle/>
          <a:p>
            <a:r>
              <a:rPr lang="it-IT" sz="1600" dirty="0" smtClean="0"/>
              <a:t>Capo dell’avvolgimento</a:t>
            </a:r>
            <a:endParaRPr lang="it-IT" sz="1600" dirty="0"/>
          </a:p>
        </p:txBody>
      </p:sp>
      <p:cxnSp>
        <p:nvCxnSpPr>
          <p:cNvPr id="27" name="Connettore 2 26"/>
          <p:cNvCxnSpPr/>
          <p:nvPr/>
        </p:nvCxnSpPr>
        <p:spPr>
          <a:xfrm rot="16200000" flipH="1">
            <a:off x="1409700" y="1181100"/>
            <a:ext cx="762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762000" y="685800"/>
            <a:ext cx="3657600" cy="338554"/>
          </a:xfrm>
          <a:prstGeom prst="rect">
            <a:avLst/>
          </a:prstGeom>
          <a:noFill/>
        </p:spPr>
        <p:txBody>
          <a:bodyPr wrap="square" rtlCol="0">
            <a:spAutoFit/>
          </a:bodyPr>
          <a:lstStyle/>
          <a:p>
            <a:r>
              <a:rPr lang="it-IT" sz="1600" dirty="0" smtClean="0"/>
              <a:t>Capo dell’avvolgimento</a:t>
            </a:r>
            <a:endParaRPr lang="it-IT" sz="1600" dirty="0"/>
          </a:p>
        </p:txBody>
      </p:sp>
      <p:cxnSp>
        <p:nvCxnSpPr>
          <p:cNvPr id="31" name="Connettore 2 30"/>
          <p:cNvCxnSpPr/>
          <p:nvPr/>
        </p:nvCxnSpPr>
        <p:spPr>
          <a:xfrm rot="10800000" flipV="1">
            <a:off x="2590800" y="1066800"/>
            <a:ext cx="685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3200400" y="804446"/>
            <a:ext cx="762000" cy="338554"/>
          </a:xfrm>
          <a:prstGeom prst="rect">
            <a:avLst/>
          </a:prstGeom>
          <a:noFill/>
        </p:spPr>
        <p:txBody>
          <a:bodyPr wrap="square" rtlCol="0">
            <a:spAutoFit/>
          </a:bodyPr>
          <a:lstStyle/>
          <a:p>
            <a:r>
              <a:rPr lang="it-IT" sz="1600" dirty="0" smtClean="0"/>
              <a:t>canale</a:t>
            </a:r>
            <a:endParaRPr lang="it-IT" sz="16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81000" y="609600"/>
            <a:ext cx="4038600" cy="3775940"/>
          </a:xfrm>
          <a:prstGeom prst="rect">
            <a:avLst/>
          </a:prstGeom>
          <a:noFill/>
          <a:ln w="9525">
            <a:noFill/>
            <a:miter lim="800000"/>
            <a:headEnd/>
            <a:tailEnd/>
          </a:ln>
          <a:effectLst/>
        </p:spPr>
      </p:pic>
      <p:sp>
        <p:nvSpPr>
          <p:cNvPr id="7" name="Rettangolo 6"/>
          <p:cNvSpPr/>
          <p:nvPr/>
        </p:nvSpPr>
        <p:spPr>
          <a:xfrm>
            <a:off x="76200" y="87868"/>
            <a:ext cx="8686800" cy="369332"/>
          </a:xfrm>
          <a:prstGeom prst="rect">
            <a:avLst/>
          </a:prstGeom>
        </p:spPr>
        <p:txBody>
          <a:bodyPr wrap="square">
            <a:spAutoFit/>
          </a:bodyPr>
          <a:lstStyle/>
          <a:p>
            <a:r>
              <a:rPr lang="it-IT" dirty="0" smtClean="0"/>
              <a:t>Dettaglio dell’avvolgimento B.T. a strati:</a:t>
            </a:r>
            <a:endParaRPr lang="it-IT" dirty="0"/>
          </a:p>
        </p:txBody>
      </p:sp>
      <p:sp>
        <p:nvSpPr>
          <p:cNvPr id="8" name="Rettangolo 7"/>
          <p:cNvSpPr/>
          <p:nvPr/>
        </p:nvSpPr>
        <p:spPr>
          <a:xfrm>
            <a:off x="304800" y="4419600"/>
            <a:ext cx="3581400" cy="646331"/>
          </a:xfrm>
          <a:prstGeom prst="rect">
            <a:avLst/>
          </a:prstGeom>
        </p:spPr>
        <p:txBody>
          <a:bodyPr wrap="square">
            <a:spAutoFit/>
          </a:bodyPr>
          <a:lstStyle/>
          <a:p>
            <a:r>
              <a:rPr lang="it-IT" dirty="0" smtClean="0"/>
              <a:t>Uno o più nastri spaziatori in carta tra strati (spessore </a:t>
            </a:r>
            <a:r>
              <a:rPr lang="it-IT" u="sng" dirty="0" smtClean="0"/>
              <a:t>0.12 mm</a:t>
            </a:r>
            <a:r>
              <a:rPr lang="it-IT" dirty="0" smtClean="0"/>
              <a:t>).</a:t>
            </a:r>
            <a:endParaRPr lang="it-IT" dirty="0"/>
          </a:p>
        </p:txBody>
      </p:sp>
      <p:graphicFrame>
        <p:nvGraphicFramePr>
          <p:cNvPr id="11" name="Tabella 10"/>
          <p:cNvGraphicFramePr>
            <a:graphicFrameLocks noGrp="1"/>
          </p:cNvGraphicFramePr>
          <p:nvPr/>
        </p:nvGraphicFramePr>
        <p:xfrm>
          <a:off x="304800" y="5181600"/>
          <a:ext cx="3657600" cy="1381760"/>
        </p:xfrm>
        <a:graphic>
          <a:graphicData uri="http://schemas.openxmlformats.org/drawingml/2006/table">
            <a:tbl>
              <a:tblPr firstRow="1" bandRow="1">
                <a:tableStyleId>{5C22544A-7EE6-4342-B048-85BDC9FD1C3A}</a:tableStyleId>
              </a:tblPr>
              <a:tblGrid>
                <a:gridCol w="1828800"/>
                <a:gridCol w="1828800"/>
              </a:tblGrid>
              <a:tr h="370840">
                <a:tc>
                  <a:txBody>
                    <a:bodyPr/>
                    <a:lstStyle/>
                    <a:p>
                      <a:pPr algn="ctr"/>
                      <a:r>
                        <a:rPr lang="it-IT" dirty="0" smtClean="0"/>
                        <a:t>Tensione (V)</a:t>
                      </a:r>
                      <a:endParaRPr lang="it-IT" dirty="0"/>
                    </a:p>
                  </a:txBody>
                  <a:tcPr/>
                </a:tc>
                <a:tc>
                  <a:txBody>
                    <a:bodyPr/>
                    <a:lstStyle/>
                    <a:p>
                      <a:pPr algn="ctr"/>
                      <a:r>
                        <a:rPr lang="it-IT" dirty="0" smtClean="0"/>
                        <a:t>Numero</a:t>
                      </a:r>
                      <a:r>
                        <a:rPr lang="it-IT" baseline="0" dirty="0" smtClean="0"/>
                        <a:t> nastri tra strati</a:t>
                      </a:r>
                      <a:endParaRPr lang="it-IT" dirty="0"/>
                    </a:p>
                  </a:txBody>
                  <a:tcPr/>
                </a:tc>
              </a:tr>
              <a:tr h="370840">
                <a:tc>
                  <a:txBody>
                    <a:bodyPr/>
                    <a:lstStyle/>
                    <a:p>
                      <a:pPr algn="ctr"/>
                      <a:r>
                        <a:rPr lang="it-IT" dirty="0" smtClean="0"/>
                        <a:t>&lt; 6 </a:t>
                      </a:r>
                      <a:r>
                        <a:rPr lang="it-IT" dirty="0" err="1" smtClean="0"/>
                        <a:t>kV</a:t>
                      </a:r>
                      <a:endParaRPr lang="it-IT" dirty="0"/>
                    </a:p>
                  </a:txBody>
                  <a:tcPr/>
                </a:tc>
                <a:tc>
                  <a:txBody>
                    <a:bodyPr/>
                    <a:lstStyle/>
                    <a:p>
                      <a:pPr algn="ctr"/>
                      <a:r>
                        <a:rPr lang="it-IT" dirty="0" smtClean="0"/>
                        <a:t>2 nastri</a:t>
                      </a:r>
                      <a:endParaRPr lang="it-IT" dirty="0"/>
                    </a:p>
                  </a:txBody>
                  <a:tcPr/>
                </a:tc>
              </a:tr>
              <a:tr h="370840">
                <a:tc>
                  <a:txBody>
                    <a:bodyPr/>
                    <a:lstStyle/>
                    <a:p>
                      <a:pPr algn="ctr"/>
                      <a:r>
                        <a:rPr lang="it-IT" dirty="0" smtClean="0"/>
                        <a:t>&gt; 6 </a:t>
                      </a:r>
                      <a:r>
                        <a:rPr lang="it-IT" dirty="0" err="1" smtClean="0"/>
                        <a:t>kV</a:t>
                      </a:r>
                      <a:endParaRPr lang="it-IT" dirty="0"/>
                    </a:p>
                  </a:txBody>
                  <a:tcPr/>
                </a:tc>
                <a:tc>
                  <a:txBody>
                    <a:bodyPr/>
                    <a:lstStyle/>
                    <a:p>
                      <a:pPr algn="ctr"/>
                      <a:r>
                        <a:rPr lang="it-IT" dirty="0" smtClean="0"/>
                        <a:t>3 nastri</a:t>
                      </a:r>
                      <a:endParaRPr lang="it-IT" dirty="0"/>
                    </a:p>
                  </a:txBody>
                  <a:tcPr/>
                </a:tc>
              </a:tr>
            </a:tbl>
          </a:graphicData>
        </a:graphic>
      </p:graphicFrame>
      <p:pic>
        <p:nvPicPr>
          <p:cNvPr id="12" name="Picture 4" descr="c:\windows\TEMP\auto0.bmp"/>
          <p:cNvPicPr>
            <a:picLocks noChangeAspect="1" noChangeArrowheads="1"/>
          </p:cNvPicPr>
          <p:nvPr/>
        </p:nvPicPr>
        <p:blipFill>
          <a:blip r:embed="rId3" cstate="print"/>
          <a:srcRect/>
          <a:stretch>
            <a:fillRect/>
          </a:stretch>
        </p:blipFill>
        <p:spPr bwMode="auto">
          <a:xfrm>
            <a:off x="5105399" y="1752600"/>
            <a:ext cx="3583917" cy="4726517"/>
          </a:xfrm>
          <a:prstGeom prst="rect">
            <a:avLst/>
          </a:prstGeom>
          <a:noFill/>
          <a:ln w="12700">
            <a:noFill/>
            <a:miter lim="800000"/>
            <a:headEnd/>
            <a:tailEnd/>
          </a:ln>
          <a:effectLst/>
        </p:spPr>
      </p:pic>
      <p:sp>
        <p:nvSpPr>
          <p:cNvPr id="13" name="Rettangolo 12"/>
          <p:cNvSpPr/>
          <p:nvPr/>
        </p:nvSpPr>
        <p:spPr>
          <a:xfrm>
            <a:off x="5181600" y="304800"/>
            <a:ext cx="3581400" cy="923330"/>
          </a:xfrm>
          <a:prstGeom prst="rect">
            <a:avLst/>
          </a:prstGeom>
        </p:spPr>
        <p:txBody>
          <a:bodyPr wrap="square">
            <a:spAutoFit/>
          </a:bodyPr>
          <a:lstStyle/>
          <a:p>
            <a:r>
              <a:rPr lang="it-IT" dirty="0" smtClean="0"/>
              <a:t>I conduttori di estremità (in cima e in fondo all’isolamento) devono avere un isolamento rinforzato.</a:t>
            </a:r>
            <a:endParaRPr lang="it-IT" dirty="0"/>
          </a:p>
        </p:txBody>
      </p:sp>
      <p:cxnSp>
        <p:nvCxnSpPr>
          <p:cNvPr id="14" name="Connettore 2 13"/>
          <p:cNvCxnSpPr/>
          <p:nvPr/>
        </p:nvCxnSpPr>
        <p:spPr>
          <a:xfrm rot="5400000">
            <a:off x="7391400" y="1828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rot="5400000">
            <a:off x="7696994" y="18280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rot="5400000">
            <a:off x="8001794" y="18280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7467600" y="1295400"/>
            <a:ext cx="838200" cy="369332"/>
          </a:xfrm>
          <a:prstGeom prst="rect">
            <a:avLst/>
          </a:prstGeom>
        </p:spPr>
        <p:txBody>
          <a:bodyPr wrap="square">
            <a:spAutoFit/>
          </a:bodyPr>
          <a:lstStyle/>
          <a:p>
            <a:r>
              <a:rPr lang="it-IT" dirty="0" smtClean="0"/>
              <a:t>collari</a:t>
            </a:r>
            <a:endParaRPr lang="it-IT"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6200" y="87868"/>
            <a:ext cx="8686800" cy="369332"/>
          </a:xfrm>
          <a:prstGeom prst="rect">
            <a:avLst/>
          </a:prstGeom>
        </p:spPr>
        <p:txBody>
          <a:bodyPr wrap="square">
            <a:spAutoFit/>
          </a:bodyPr>
          <a:lstStyle/>
          <a:p>
            <a:r>
              <a:rPr lang="it-IT" dirty="0" err="1" smtClean="0"/>
              <a:t>Tablelle</a:t>
            </a:r>
            <a:r>
              <a:rPr lang="it-IT" dirty="0" smtClean="0"/>
              <a:t> per la scelta della piattina:</a:t>
            </a:r>
            <a:endParaRPr lang="it-IT" dirty="0"/>
          </a:p>
        </p:txBody>
      </p:sp>
      <p:pic>
        <p:nvPicPr>
          <p:cNvPr id="43011" name="Picture 3" descr="C:\Users\atessarolo\Desktop\piatt.jpg"/>
          <p:cNvPicPr>
            <a:picLocks noChangeAspect="1" noChangeArrowheads="1"/>
          </p:cNvPicPr>
          <p:nvPr/>
        </p:nvPicPr>
        <p:blipFill>
          <a:blip r:embed="rId2" cstate="print"/>
          <a:srcRect/>
          <a:stretch>
            <a:fillRect/>
          </a:stretch>
        </p:blipFill>
        <p:spPr bwMode="auto">
          <a:xfrm>
            <a:off x="152400" y="762000"/>
            <a:ext cx="8426196" cy="5102352"/>
          </a:xfrm>
          <a:prstGeom prst="rect">
            <a:avLst/>
          </a:prstGeom>
          <a:noFill/>
        </p:spPr>
      </p:pic>
      <p:cxnSp>
        <p:nvCxnSpPr>
          <p:cNvPr id="8" name="Connettore 2 7"/>
          <p:cNvCxnSpPr/>
          <p:nvPr/>
        </p:nvCxnSpPr>
        <p:spPr>
          <a:xfrm rot="10800000">
            <a:off x="8534400" y="1600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8686800" y="1219200"/>
            <a:ext cx="295274" cy="369332"/>
          </a:xfrm>
          <a:prstGeom prst="rect">
            <a:avLst/>
          </a:prstGeom>
          <a:noFill/>
        </p:spPr>
        <p:txBody>
          <a:bodyPr wrap="none" rtlCol="0">
            <a:spAutoFit/>
          </a:bodyPr>
          <a:lstStyle/>
          <a:p>
            <a:r>
              <a:rPr lang="it-IT" dirty="0" smtClean="0"/>
              <a:t>a</a:t>
            </a:r>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6200" y="87868"/>
            <a:ext cx="8686800" cy="369332"/>
          </a:xfrm>
          <a:prstGeom prst="rect">
            <a:avLst/>
          </a:prstGeom>
        </p:spPr>
        <p:txBody>
          <a:bodyPr wrap="square">
            <a:spAutoFit/>
          </a:bodyPr>
          <a:lstStyle/>
          <a:p>
            <a:r>
              <a:rPr lang="it-IT" dirty="0" smtClean="0"/>
              <a:t>Tabelle per la scelta del filo tondo:</a:t>
            </a:r>
            <a:endParaRPr lang="it-IT" dirty="0"/>
          </a:p>
        </p:txBody>
      </p:sp>
      <p:pic>
        <p:nvPicPr>
          <p:cNvPr id="44034" name="Picture 2" descr="C:\Users\atessarolo\Desktop\filo1.jpg"/>
          <p:cNvPicPr>
            <a:picLocks noChangeAspect="1" noChangeArrowheads="1"/>
          </p:cNvPicPr>
          <p:nvPr/>
        </p:nvPicPr>
        <p:blipFill>
          <a:blip r:embed="rId3" cstate="print"/>
          <a:srcRect/>
          <a:stretch>
            <a:fillRect/>
          </a:stretch>
        </p:blipFill>
        <p:spPr bwMode="auto">
          <a:xfrm>
            <a:off x="3546592" y="0"/>
            <a:ext cx="5521208"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atessarolo\Desktop\filo2.jpg"/>
          <p:cNvPicPr>
            <a:picLocks noChangeAspect="1" noChangeArrowheads="1"/>
          </p:cNvPicPr>
          <p:nvPr/>
        </p:nvPicPr>
        <p:blipFill>
          <a:blip r:embed="rId2" cstate="print"/>
          <a:srcRect/>
          <a:stretch>
            <a:fillRect/>
          </a:stretch>
        </p:blipFill>
        <p:spPr bwMode="auto">
          <a:xfrm>
            <a:off x="3640337" y="0"/>
            <a:ext cx="5198863" cy="6858000"/>
          </a:xfrm>
          <a:prstGeom prst="rect">
            <a:avLst/>
          </a:prstGeom>
          <a:noFill/>
        </p:spPr>
      </p:pic>
      <p:sp>
        <p:nvSpPr>
          <p:cNvPr id="5" name="Rettangolo 4"/>
          <p:cNvSpPr/>
          <p:nvPr/>
        </p:nvSpPr>
        <p:spPr>
          <a:xfrm>
            <a:off x="76200" y="87868"/>
            <a:ext cx="8686800" cy="369332"/>
          </a:xfrm>
          <a:prstGeom prst="rect">
            <a:avLst/>
          </a:prstGeom>
        </p:spPr>
        <p:txBody>
          <a:bodyPr wrap="square">
            <a:spAutoFit/>
          </a:bodyPr>
          <a:lstStyle/>
          <a:p>
            <a:r>
              <a:rPr lang="it-IT" dirty="0" smtClean="0"/>
              <a:t>Tabelle per la scelta del filo tondo:</a:t>
            </a:r>
            <a:endParaRPr lang="it-IT"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Avvolgimento concentrico</a:t>
            </a:r>
            <a:endParaRPr lang="it-IT" sz="3600" b="1" dirty="0">
              <a:effectLst>
                <a:outerShdw blurRad="38100" dist="38100" dir="2700000" algn="tl">
                  <a:srgbClr val="000000">
                    <a:alpha val="43137"/>
                  </a:srgbClr>
                </a:outerShdw>
              </a:effectLst>
            </a:endParaRPr>
          </a:p>
        </p:txBody>
      </p:sp>
      <p:sp>
        <p:nvSpPr>
          <p:cNvPr id="5" name="CasellaDiTesto 4"/>
          <p:cNvSpPr txBox="1"/>
          <p:nvPr/>
        </p:nvSpPr>
        <p:spPr>
          <a:xfrm>
            <a:off x="0" y="533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Lato alta tensione</a:t>
            </a:r>
            <a:endParaRPr lang="it-IT" sz="2400" b="1" dirty="0">
              <a:effectLst>
                <a:outerShdw blurRad="38100" dist="38100" dir="2700000" algn="tl">
                  <a:srgbClr val="000000">
                    <a:alpha val="43137"/>
                  </a:srgbClr>
                </a:outerShdw>
              </a:effectLst>
            </a:endParaRPr>
          </a:p>
        </p:txBody>
      </p:sp>
      <p:sp>
        <p:nvSpPr>
          <p:cNvPr id="6" name="CasellaDiTesto 5"/>
          <p:cNvSpPr txBox="1"/>
          <p:nvPr/>
        </p:nvSpPr>
        <p:spPr>
          <a:xfrm>
            <a:off x="228600" y="1524000"/>
            <a:ext cx="8458200" cy="3539430"/>
          </a:xfrm>
          <a:prstGeom prst="rect">
            <a:avLst/>
          </a:prstGeom>
          <a:noFill/>
        </p:spPr>
        <p:txBody>
          <a:bodyPr wrap="square" rtlCol="0">
            <a:spAutoFit/>
          </a:bodyPr>
          <a:lstStyle/>
          <a:p>
            <a:r>
              <a:rPr lang="it-IT" sz="3200" dirty="0" smtClean="0"/>
              <a:t>Nel caso di avvolgimento concentrico, la parte di alta tensione può essere realizzata in due forme costruttive:</a:t>
            </a:r>
          </a:p>
          <a:p>
            <a:endParaRPr lang="it-IT" sz="3200" dirty="0" smtClean="0"/>
          </a:p>
          <a:p>
            <a:pPr marL="723900" indent="-450850">
              <a:buFont typeface="Wingdings" pitchFamily="2" charset="2"/>
              <a:buChar char="q"/>
            </a:pPr>
            <a:r>
              <a:rPr lang="it-IT" sz="3200" dirty="0" smtClean="0"/>
              <a:t> A bobine</a:t>
            </a:r>
          </a:p>
          <a:p>
            <a:pPr marL="723900" indent="-450850">
              <a:buFont typeface="Wingdings" pitchFamily="2" charset="2"/>
              <a:buChar char="q"/>
            </a:pPr>
            <a:endParaRPr lang="it-IT" sz="3200" dirty="0" smtClean="0"/>
          </a:p>
          <a:p>
            <a:pPr marL="723900" indent="-450850">
              <a:buFont typeface="Wingdings" pitchFamily="2" charset="2"/>
              <a:buChar char="q"/>
            </a:pPr>
            <a:r>
              <a:rPr lang="it-IT" sz="3200" dirty="0" smtClean="0"/>
              <a:t> A dischi</a:t>
            </a:r>
            <a:endParaRPr lang="it-IT" sz="3200" dirty="0" smtClean="0">
              <a:sym typeface="Symbol"/>
            </a:endParaRPr>
          </a:p>
        </p:txBody>
      </p:sp>
      <p:sp>
        <p:nvSpPr>
          <p:cNvPr id="7" name="CasellaDiTesto 6"/>
          <p:cNvSpPr txBox="1"/>
          <p:nvPr/>
        </p:nvSpPr>
        <p:spPr>
          <a:xfrm>
            <a:off x="3886200" y="3505200"/>
            <a:ext cx="4572000" cy="584775"/>
          </a:xfrm>
          <a:prstGeom prst="rect">
            <a:avLst/>
          </a:prstGeom>
          <a:noFill/>
          <a:ln w="25400">
            <a:solidFill>
              <a:schemeClr val="accent1"/>
            </a:solidFill>
          </a:ln>
        </p:spPr>
        <p:txBody>
          <a:bodyPr wrap="square" rtlCol="0">
            <a:spAutoFit/>
          </a:bodyPr>
          <a:lstStyle/>
          <a:p>
            <a:pPr algn="ctr"/>
            <a:r>
              <a:rPr lang="it-IT" sz="3200" dirty="0" smtClean="0"/>
              <a:t>Filo tondo (sez. &lt; 5 mm</a:t>
            </a:r>
            <a:r>
              <a:rPr lang="it-IT" sz="3200" baseline="30000" dirty="0" smtClean="0"/>
              <a:t>2</a:t>
            </a:r>
            <a:r>
              <a:rPr lang="it-IT" sz="3200" dirty="0" smtClean="0"/>
              <a:t>)</a:t>
            </a:r>
            <a:endParaRPr lang="it-IT" sz="3200" dirty="0"/>
          </a:p>
        </p:txBody>
      </p:sp>
      <p:sp>
        <p:nvSpPr>
          <p:cNvPr id="8" name="CasellaDiTesto 7"/>
          <p:cNvSpPr txBox="1"/>
          <p:nvPr/>
        </p:nvSpPr>
        <p:spPr>
          <a:xfrm>
            <a:off x="3886200" y="4495800"/>
            <a:ext cx="4572000" cy="584775"/>
          </a:xfrm>
          <a:prstGeom prst="rect">
            <a:avLst/>
          </a:prstGeom>
          <a:noFill/>
          <a:ln w="25400">
            <a:solidFill>
              <a:schemeClr val="accent1"/>
            </a:solidFill>
          </a:ln>
        </p:spPr>
        <p:txBody>
          <a:bodyPr wrap="square" rtlCol="0">
            <a:spAutoFit/>
          </a:bodyPr>
          <a:lstStyle/>
          <a:p>
            <a:pPr algn="ctr"/>
            <a:r>
              <a:rPr lang="it-IT" sz="3200" dirty="0" smtClean="0"/>
              <a:t>Piattina (sez. &gt; 4 mm</a:t>
            </a:r>
            <a:r>
              <a:rPr lang="it-IT" sz="3200" baseline="30000" dirty="0" smtClean="0"/>
              <a:t>2</a:t>
            </a:r>
            <a:r>
              <a:rPr lang="it-IT" sz="3200" dirty="0" smtClean="0"/>
              <a:t>)</a:t>
            </a:r>
            <a:endParaRPr lang="it-IT" sz="3200" dirty="0"/>
          </a:p>
        </p:txBody>
      </p:sp>
      <p:sp>
        <p:nvSpPr>
          <p:cNvPr id="9" name="Freccia a destra 8"/>
          <p:cNvSpPr/>
          <p:nvPr/>
        </p:nvSpPr>
        <p:spPr>
          <a:xfrm rot="10800000">
            <a:off x="2667000" y="3429000"/>
            <a:ext cx="990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rot="10800000">
            <a:off x="2667000" y="4419600"/>
            <a:ext cx="9906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4800600" y="5257800"/>
            <a:ext cx="2362200" cy="369332"/>
          </a:xfrm>
          <a:prstGeom prst="rect">
            <a:avLst/>
          </a:prstGeom>
        </p:spPr>
        <p:txBody>
          <a:bodyPr wrap="square">
            <a:spAutoFit/>
          </a:bodyPr>
          <a:lstStyle/>
          <a:p>
            <a:pPr algn="ctr"/>
            <a:r>
              <a:rPr lang="it-IT" dirty="0" smtClean="0"/>
              <a:t>(indicativamente)</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endParaRPr lang="it-IT" sz="3600" b="1" dirty="0">
              <a:effectLst>
                <a:outerShdw blurRad="38100" dist="38100" dir="2700000" algn="tl">
                  <a:srgbClr val="000000">
                    <a:alpha val="43137"/>
                  </a:srgbClr>
                </a:outerShdw>
              </a:effectLst>
            </a:endParaRPr>
          </a:p>
        </p:txBody>
      </p:sp>
      <p:graphicFrame>
        <p:nvGraphicFramePr>
          <p:cNvPr id="32" name="Tabella 31"/>
          <p:cNvGraphicFramePr>
            <a:graphicFrameLocks noGrp="1"/>
          </p:cNvGraphicFramePr>
          <p:nvPr/>
        </p:nvGraphicFramePr>
        <p:xfrm>
          <a:off x="1524000" y="2037080"/>
          <a:ext cx="6096000" cy="276352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it-IT" dirty="0" smtClean="0"/>
                        <a:t>Fluido</a:t>
                      </a:r>
                      <a:r>
                        <a:rPr lang="it-IT" baseline="0" dirty="0" smtClean="0"/>
                        <a:t> di raffreddamento</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Tipologia</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rowSpan="3">
                  <a:txBody>
                    <a:bodyPr/>
                    <a:lstStyle/>
                    <a:p>
                      <a:r>
                        <a:rPr lang="it-IT" dirty="0" smtClean="0"/>
                        <a:t>Trasformatori in aria</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it-IT" dirty="0" smtClean="0"/>
                        <a:t>Non impregnati</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it-IT"/>
                    </a:p>
                  </a:txBody>
                  <a:tcPr/>
                </a:tc>
                <a:tc>
                  <a:txBody>
                    <a:bodyPr/>
                    <a:lstStyle/>
                    <a:p>
                      <a:r>
                        <a:rPr lang="it-IT" dirty="0" smtClean="0"/>
                        <a:t>Impregnati con vernici isolanti (a secco)</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it-IT" dirty="0"/>
                    </a:p>
                  </a:txBody>
                  <a:tcPr/>
                </a:tc>
                <a:tc>
                  <a:txBody>
                    <a:bodyPr/>
                    <a:lstStyle/>
                    <a:p>
                      <a:r>
                        <a:rPr lang="it-IT" dirty="0" smtClean="0"/>
                        <a:t>Inglobati in</a:t>
                      </a:r>
                      <a:r>
                        <a:rPr lang="it-IT" baseline="0" dirty="0" smtClean="0"/>
                        <a:t> resina epossidica (cast </a:t>
                      </a:r>
                      <a:r>
                        <a:rPr lang="it-IT" baseline="0" dirty="0" err="1" smtClean="0"/>
                        <a:t>resin</a:t>
                      </a:r>
                      <a:r>
                        <a:rPr lang="it-IT" baseline="0" dirty="0" smtClean="0"/>
                        <a:t>)</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rowSpan="2">
                  <a:txBody>
                    <a:bodyPr/>
                    <a:lstStyle/>
                    <a:p>
                      <a:r>
                        <a:rPr lang="it-IT" dirty="0" smtClean="0"/>
                        <a:t>Trasformatori in olio</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r>
                        <a:rPr lang="it-IT" dirty="0" smtClean="0"/>
                        <a:t>Olio a circolazione naturale</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70840">
                <a:tc vMerge="1">
                  <a:txBody>
                    <a:bodyPr/>
                    <a:lstStyle/>
                    <a:p>
                      <a:endParaRPr lang="it-IT" dirty="0"/>
                    </a:p>
                  </a:txBody>
                  <a:tcPr/>
                </a:tc>
                <a:tc>
                  <a:txBody>
                    <a:bodyPr/>
                    <a:lstStyle/>
                    <a:p>
                      <a:r>
                        <a:rPr lang="it-IT" dirty="0" smtClean="0"/>
                        <a:t>Olio a circolazione forzata</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6" name="CasellaDiTesto 5"/>
          <p:cNvSpPr txBox="1"/>
          <p:nvPr/>
        </p:nvSpPr>
        <p:spPr>
          <a:xfrm>
            <a:off x="0" y="0"/>
            <a:ext cx="9144000" cy="1200329"/>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CLASSIFICAZIONE IN BASE A ISOLAMENTO E RAFFREDDAMENTO</a:t>
            </a:r>
            <a:endParaRPr lang="it-IT"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Users\atessarolo\Desktop\battente.jpg"/>
          <p:cNvPicPr>
            <a:picLocks noChangeAspect="1" noChangeArrowheads="1"/>
          </p:cNvPicPr>
          <p:nvPr/>
        </p:nvPicPr>
        <p:blipFill>
          <a:blip r:embed="rId2" cstate="print"/>
          <a:srcRect/>
          <a:stretch>
            <a:fillRect/>
          </a:stretch>
        </p:blipFill>
        <p:spPr bwMode="auto">
          <a:xfrm>
            <a:off x="4953000" y="990600"/>
            <a:ext cx="3824103" cy="2819400"/>
          </a:xfrm>
          <a:prstGeom prst="rect">
            <a:avLst/>
          </a:prstGeom>
          <a:noFill/>
        </p:spPr>
      </p:pic>
      <p:sp>
        <p:nvSpPr>
          <p:cNvPr id="4" name="CasellaDiTesto 3"/>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Avvolgimento AT concentrico </a:t>
            </a:r>
            <a:r>
              <a:rPr lang="it-IT" sz="2400" b="1" u="sng" dirty="0" smtClean="0">
                <a:effectLst>
                  <a:outerShdw blurRad="38100" dist="38100" dir="2700000" algn="tl">
                    <a:srgbClr val="000000">
                      <a:alpha val="43137"/>
                    </a:srgbClr>
                  </a:outerShdw>
                </a:effectLst>
              </a:rPr>
              <a:t>a bobine</a:t>
            </a:r>
            <a:endParaRPr lang="it-IT" sz="2400" b="1" u="sng" dirty="0">
              <a:effectLst>
                <a:outerShdw blurRad="38100" dist="38100" dir="2700000" algn="tl">
                  <a:srgbClr val="000000">
                    <a:alpha val="43137"/>
                  </a:srgbClr>
                </a:outerShdw>
              </a:effectLst>
            </a:endParaRPr>
          </a:p>
        </p:txBody>
      </p:sp>
      <p:pic>
        <p:nvPicPr>
          <p:cNvPr id="46083" name="Picture 3"/>
          <p:cNvPicPr>
            <a:picLocks noChangeAspect="1" noChangeArrowheads="1"/>
          </p:cNvPicPr>
          <p:nvPr/>
        </p:nvPicPr>
        <p:blipFill>
          <a:blip r:embed="rId3" cstate="print"/>
          <a:srcRect/>
          <a:stretch>
            <a:fillRect/>
          </a:stretch>
        </p:blipFill>
        <p:spPr bwMode="auto">
          <a:xfrm>
            <a:off x="304800" y="381000"/>
            <a:ext cx="4876800" cy="6123344"/>
          </a:xfrm>
          <a:prstGeom prst="rect">
            <a:avLst/>
          </a:prstGeom>
          <a:noFill/>
          <a:ln w="9525">
            <a:noFill/>
            <a:miter lim="800000"/>
            <a:headEnd/>
            <a:tailEnd/>
          </a:ln>
          <a:effectLst/>
        </p:spPr>
      </p:pic>
      <p:cxnSp>
        <p:nvCxnSpPr>
          <p:cNvPr id="9" name="Connettore 1 8"/>
          <p:cNvCxnSpPr/>
          <p:nvPr/>
        </p:nvCxnSpPr>
        <p:spPr>
          <a:xfrm>
            <a:off x="3124200" y="533400"/>
            <a:ext cx="403860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V="1">
            <a:off x="5105400" y="3048000"/>
            <a:ext cx="121920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5715000" y="3962400"/>
            <a:ext cx="2819400" cy="646331"/>
          </a:xfrm>
          <a:prstGeom prst="rect">
            <a:avLst/>
          </a:prstGeom>
          <a:noFill/>
        </p:spPr>
        <p:txBody>
          <a:bodyPr wrap="square" rtlCol="0">
            <a:spAutoFit/>
          </a:bodyPr>
          <a:lstStyle/>
          <a:p>
            <a:pPr algn="ctr"/>
            <a:r>
              <a:rPr lang="it-IT" dirty="0" smtClean="0"/>
              <a:t>Spessore distanziatore:</a:t>
            </a:r>
          </a:p>
          <a:p>
            <a:pPr algn="ctr"/>
            <a:r>
              <a:rPr lang="it-IT" u="sng" dirty="0" smtClean="0"/>
              <a:t>3 </a:t>
            </a:r>
            <a:r>
              <a:rPr lang="it-IT" u="sng" dirty="0" smtClean="0">
                <a:sym typeface="Symbol"/>
              </a:rPr>
              <a:t> 7 mm</a:t>
            </a:r>
            <a:endParaRPr lang="it-IT" u="sng" dirty="0"/>
          </a:p>
        </p:txBody>
      </p:sp>
      <p:sp>
        <p:nvSpPr>
          <p:cNvPr id="14" name="CasellaDiTesto 13"/>
          <p:cNvSpPr txBox="1"/>
          <p:nvPr/>
        </p:nvSpPr>
        <p:spPr>
          <a:xfrm>
            <a:off x="4419600" y="4724400"/>
            <a:ext cx="4495800" cy="1815882"/>
          </a:xfrm>
          <a:prstGeom prst="rect">
            <a:avLst/>
          </a:prstGeom>
          <a:noFill/>
        </p:spPr>
        <p:txBody>
          <a:bodyPr wrap="square" rtlCol="0">
            <a:spAutoFit/>
          </a:bodyPr>
          <a:lstStyle/>
          <a:p>
            <a:r>
              <a:rPr lang="it-IT" sz="1600" dirty="0" smtClean="0"/>
              <a:t>Ogni bobina è suddivisa in due semibobine in serie.</a:t>
            </a:r>
          </a:p>
          <a:p>
            <a:r>
              <a:rPr lang="it-IT" sz="1600" dirty="0" smtClean="0"/>
              <a:t>Ogni semibobina consiste di n strati di conduttori, ciascuno formato da m conduttori sovrapposti. Di solito si sceglie n dispari in modo che ingressi e uscite avvengano verso l’esterno e l’interno alternativamente.</a:t>
            </a:r>
          </a:p>
          <a:p>
            <a:r>
              <a:rPr lang="it-IT" sz="1600" dirty="0" smtClean="0"/>
              <a:t>Tutti i conduttori sono in serie.</a:t>
            </a:r>
            <a:endParaRPr lang="it-IT" sz="1600" dirty="0"/>
          </a:p>
        </p:txBody>
      </p:sp>
      <p:sp>
        <p:nvSpPr>
          <p:cNvPr id="11" name="CasellaDiTesto 10"/>
          <p:cNvSpPr txBox="1"/>
          <p:nvPr/>
        </p:nvSpPr>
        <p:spPr>
          <a:xfrm>
            <a:off x="4953000" y="457200"/>
            <a:ext cx="3352800" cy="523220"/>
          </a:xfrm>
          <a:prstGeom prst="rect">
            <a:avLst/>
          </a:prstGeom>
          <a:noFill/>
        </p:spPr>
        <p:txBody>
          <a:bodyPr wrap="square" rtlCol="0">
            <a:spAutoFit/>
          </a:bodyPr>
          <a:lstStyle/>
          <a:p>
            <a:r>
              <a:rPr lang="it-IT" sz="1400" dirty="0" smtClean="0"/>
              <a:t>Di solito: nastratura di bobina e semibobina per resistenza meccanica (nastro cotone).</a:t>
            </a:r>
            <a:endParaRPr lang="it-IT"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8600" y="152400"/>
            <a:ext cx="8686800" cy="830997"/>
          </a:xfrm>
          <a:prstGeom prst="rect">
            <a:avLst/>
          </a:prstGeom>
          <a:noFill/>
        </p:spPr>
        <p:txBody>
          <a:bodyPr wrap="square" rtlCol="0">
            <a:spAutoFit/>
          </a:bodyPr>
          <a:lstStyle/>
          <a:p>
            <a:r>
              <a:rPr lang="it-IT" sz="1600" dirty="0" smtClean="0"/>
              <a:t>Criterio per la suddivisione dei conduttori in bobine:</a:t>
            </a:r>
          </a:p>
          <a:p>
            <a:endParaRPr lang="it-IT" sz="1600" dirty="0" smtClean="0"/>
          </a:p>
          <a:p>
            <a:pPr algn="ctr"/>
            <a:r>
              <a:rPr lang="it-IT" sz="1600" b="1" u="sng" dirty="0" smtClean="0"/>
              <a:t>In ogni bobina deve aversi una caduta di tensione indicativa di 1000 V</a:t>
            </a:r>
          </a:p>
        </p:txBody>
      </p:sp>
      <p:sp>
        <p:nvSpPr>
          <p:cNvPr id="5" name="CasellaDiTesto 4"/>
          <p:cNvSpPr txBox="1"/>
          <p:nvPr/>
        </p:nvSpPr>
        <p:spPr>
          <a:xfrm>
            <a:off x="228600" y="4038600"/>
            <a:ext cx="8686800" cy="338554"/>
          </a:xfrm>
          <a:prstGeom prst="rect">
            <a:avLst/>
          </a:prstGeom>
          <a:noFill/>
        </p:spPr>
        <p:txBody>
          <a:bodyPr wrap="square" rtlCol="0">
            <a:spAutoFit/>
          </a:bodyPr>
          <a:lstStyle/>
          <a:p>
            <a:pPr algn="ctr"/>
            <a:r>
              <a:rPr lang="it-IT" sz="1600" u="sng" dirty="0" err="1" smtClean="0"/>
              <a:t>Bispessori</a:t>
            </a:r>
            <a:r>
              <a:rPr lang="it-IT" sz="1600" u="sng" dirty="0" smtClean="0"/>
              <a:t> di isolamento (in carta) per il conduttore (filo tondo)</a:t>
            </a:r>
            <a:r>
              <a:rPr lang="it-IT" sz="1600" dirty="0" smtClean="0"/>
              <a:t>:</a:t>
            </a:r>
            <a:endParaRPr lang="it-IT" sz="1600" b="1" u="sng" dirty="0"/>
          </a:p>
        </p:txBody>
      </p:sp>
      <p:graphicFrame>
        <p:nvGraphicFramePr>
          <p:cNvPr id="6" name="Tabella 5"/>
          <p:cNvGraphicFramePr>
            <a:graphicFrameLocks noGrp="1"/>
          </p:cNvGraphicFramePr>
          <p:nvPr/>
        </p:nvGraphicFramePr>
        <p:xfrm>
          <a:off x="2438400" y="4648200"/>
          <a:ext cx="3886200" cy="1483360"/>
        </p:xfrm>
        <a:graphic>
          <a:graphicData uri="http://schemas.openxmlformats.org/drawingml/2006/table">
            <a:tbl>
              <a:tblPr firstRow="1" bandRow="1">
                <a:tableStyleId>{5C22544A-7EE6-4342-B048-85BDC9FD1C3A}</a:tableStyleId>
              </a:tblPr>
              <a:tblGrid>
                <a:gridCol w="1943100"/>
                <a:gridCol w="1943100"/>
              </a:tblGrid>
              <a:tr h="370840">
                <a:tc>
                  <a:txBody>
                    <a:bodyPr/>
                    <a:lstStyle/>
                    <a:p>
                      <a:pPr algn="ctr"/>
                      <a:r>
                        <a:rPr lang="it-IT" dirty="0" smtClean="0"/>
                        <a:t>Tensione (V)</a:t>
                      </a:r>
                      <a:endParaRPr lang="it-IT" dirty="0"/>
                    </a:p>
                  </a:txBody>
                  <a:tcPr/>
                </a:tc>
                <a:tc>
                  <a:txBody>
                    <a:bodyPr/>
                    <a:lstStyle/>
                    <a:p>
                      <a:pPr algn="ctr"/>
                      <a:r>
                        <a:rPr lang="it-IT" dirty="0" err="1" smtClean="0"/>
                        <a:t>Bispessore</a:t>
                      </a:r>
                      <a:r>
                        <a:rPr lang="it-IT" baseline="0" dirty="0" smtClean="0"/>
                        <a:t> (mm)</a:t>
                      </a:r>
                      <a:endParaRPr lang="it-IT" dirty="0"/>
                    </a:p>
                  </a:txBody>
                  <a:tcPr/>
                </a:tc>
              </a:tr>
              <a:tr h="370840">
                <a:tc>
                  <a:txBody>
                    <a:bodyPr/>
                    <a:lstStyle/>
                    <a:p>
                      <a:pPr algn="ctr"/>
                      <a:r>
                        <a:rPr lang="it-IT" dirty="0" smtClean="0"/>
                        <a:t>10 </a:t>
                      </a:r>
                      <a:r>
                        <a:rPr lang="it-IT" dirty="0" err="1" smtClean="0"/>
                        <a:t>kV</a:t>
                      </a:r>
                      <a:endParaRPr lang="it-IT" dirty="0"/>
                    </a:p>
                  </a:txBody>
                  <a:tcPr/>
                </a:tc>
                <a:tc>
                  <a:txBody>
                    <a:bodyPr/>
                    <a:lstStyle/>
                    <a:p>
                      <a:pPr algn="ctr"/>
                      <a:r>
                        <a:rPr lang="it-IT" dirty="0" smtClean="0"/>
                        <a:t>0.3</a:t>
                      </a:r>
                      <a:endParaRPr lang="it-IT" dirty="0"/>
                    </a:p>
                  </a:txBody>
                  <a:tcPr/>
                </a:tc>
              </a:tr>
              <a:tr h="370840">
                <a:tc>
                  <a:txBody>
                    <a:bodyPr/>
                    <a:lstStyle/>
                    <a:p>
                      <a:pPr algn="ctr"/>
                      <a:r>
                        <a:rPr lang="it-IT" dirty="0" smtClean="0"/>
                        <a:t>20 </a:t>
                      </a:r>
                      <a:r>
                        <a:rPr lang="it-IT" dirty="0" err="1" smtClean="0"/>
                        <a:t>kV</a:t>
                      </a:r>
                      <a:endParaRPr lang="it-IT" dirty="0"/>
                    </a:p>
                  </a:txBody>
                  <a:tcPr/>
                </a:tc>
                <a:tc>
                  <a:txBody>
                    <a:bodyPr/>
                    <a:lstStyle/>
                    <a:p>
                      <a:pPr algn="ctr"/>
                      <a:r>
                        <a:rPr lang="it-IT" dirty="0" smtClean="0"/>
                        <a:t>0.35</a:t>
                      </a:r>
                      <a:endParaRPr lang="it-IT" dirty="0"/>
                    </a:p>
                  </a:txBody>
                  <a:tcPr/>
                </a:tc>
              </a:tr>
              <a:tr h="370840">
                <a:tc>
                  <a:txBody>
                    <a:bodyPr/>
                    <a:lstStyle/>
                    <a:p>
                      <a:pPr algn="ctr"/>
                      <a:r>
                        <a:rPr lang="it-IT" dirty="0" smtClean="0"/>
                        <a:t>35 </a:t>
                      </a:r>
                      <a:r>
                        <a:rPr lang="it-IT" dirty="0" err="1" smtClean="0"/>
                        <a:t>kV</a:t>
                      </a:r>
                      <a:endParaRPr lang="it-IT" dirty="0"/>
                    </a:p>
                  </a:txBody>
                  <a:tcPr/>
                </a:tc>
                <a:tc>
                  <a:txBody>
                    <a:bodyPr/>
                    <a:lstStyle/>
                    <a:p>
                      <a:pPr algn="ctr"/>
                      <a:r>
                        <a:rPr lang="it-IT" dirty="0" smtClean="0"/>
                        <a:t>0.4</a:t>
                      </a:r>
                      <a:endParaRPr lang="it-IT" dirty="0"/>
                    </a:p>
                  </a:txBody>
                  <a:tcPr/>
                </a:tc>
              </a:tr>
            </a:tbl>
          </a:graphicData>
        </a:graphic>
      </p:graphicFrame>
      <p:sp>
        <p:nvSpPr>
          <p:cNvPr id="7" name="CasellaDiTesto 6"/>
          <p:cNvSpPr txBox="1"/>
          <p:nvPr/>
        </p:nvSpPr>
        <p:spPr>
          <a:xfrm>
            <a:off x="0" y="6324600"/>
            <a:ext cx="8686800" cy="338554"/>
          </a:xfrm>
          <a:prstGeom prst="rect">
            <a:avLst/>
          </a:prstGeom>
          <a:noFill/>
        </p:spPr>
        <p:txBody>
          <a:bodyPr wrap="square" rtlCol="0">
            <a:spAutoFit/>
          </a:bodyPr>
          <a:lstStyle/>
          <a:p>
            <a:pPr algn="ctr"/>
            <a:r>
              <a:rPr lang="it-IT" sz="1600" u="sng" dirty="0" smtClean="0"/>
              <a:t>Isolamento inter-strato: cartoncino con spessore 0.1 </a:t>
            </a:r>
            <a:r>
              <a:rPr lang="it-IT" sz="1600" u="sng" dirty="0" smtClean="0">
                <a:sym typeface="Symbol"/>
              </a:rPr>
              <a:t> 0.5 mm</a:t>
            </a:r>
            <a:endParaRPr lang="it-IT" sz="1600" b="1" u="sng" dirty="0"/>
          </a:p>
        </p:txBody>
      </p:sp>
      <p:pic>
        <p:nvPicPr>
          <p:cNvPr id="62465" name="Picture 1"/>
          <p:cNvPicPr>
            <a:picLocks noChangeAspect="1" noChangeArrowheads="1"/>
          </p:cNvPicPr>
          <p:nvPr/>
        </p:nvPicPr>
        <p:blipFill>
          <a:blip r:embed="rId2" cstate="print"/>
          <a:srcRect/>
          <a:stretch>
            <a:fillRect/>
          </a:stretch>
        </p:blipFill>
        <p:spPr bwMode="auto">
          <a:xfrm>
            <a:off x="7086600" y="1143000"/>
            <a:ext cx="1866900" cy="2085975"/>
          </a:xfrm>
          <a:prstGeom prst="rect">
            <a:avLst/>
          </a:prstGeom>
          <a:noFill/>
          <a:ln w="9525">
            <a:noFill/>
            <a:miter lim="800000"/>
            <a:headEnd/>
            <a:tailEnd/>
          </a:ln>
        </p:spPr>
      </p:pic>
      <p:sp>
        <p:nvSpPr>
          <p:cNvPr id="8" name="CasellaDiTesto 7"/>
          <p:cNvSpPr txBox="1"/>
          <p:nvPr/>
        </p:nvSpPr>
        <p:spPr>
          <a:xfrm>
            <a:off x="152400" y="1143000"/>
            <a:ext cx="6858000" cy="2308324"/>
          </a:xfrm>
          <a:prstGeom prst="rect">
            <a:avLst/>
          </a:prstGeom>
          <a:noFill/>
        </p:spPr>
        <p:txBody>
          <a:bodyPr wrap="square" rtlCol="0">
            <a:spAutoFit/>
          </a:bodyPr>
          <a:lstStyle/>
          <a:p>
            <a:r>
              <a:rPr lang="it-IT" sz="1600" b="1" dirty="0" smtClean="0"/>
              <a:t>Sulla base di questo dato è possibile stabilire:</a:t>
            </a:r>
          </a:p>
          <a:p>
            <a:endParaRPr lang="it-IT" sz="1600" b="1" dirty="0" smtClean="0"/>
          </a:p>
          <a:p>
            <a:pPr>
              <a:buFontTx/>
              <a:buChar char="-"/>
            </a:pPr>
            <a:r>
              <a:rPr lang="it-IT" sz="1600" b="1" dirty="0" smtClean="0"/>
              <a:t> quante bobine realizzare</a:t>
            </a:r>
          </a:p>
          <a:p>
            <a:pPr>
              <a:buFontTx/>
              <a:buChar char="-"/>
            </a:pPr>
            <a:r>
              <a:rPr lang="it-IT" sz="1600" b="1" dirty="0" smtClean="0"/>
              <a:t> quante spire includere in ogni bobina</a:t>
            </a:r>
          </a:p>
          <a:p>
            <a:endParaRPr lang="it-IT" sz="1600" b="1" dirty="0" smtClean="0"/>
          </a:p>
          <a:p>
            <a:r>
              <a:rPr lang="it-IT" sz="1600" b="1" dirty="0" smtClean="0"/>
              <a:t>La composizione della bobina (cioè il numero di strati n e il numero di conduttori sovrapposti per strato m), invece, sarà dettata dal vincolo che l’avvolgimento di AT deve avere la stessa h complessiva di quello di BT (supposto già progettato).</a:t>
            </a:r>
          </a:p>
        </p:txBody>
      </p:sp>
      <p:sp>
        <p:nvSpPr>
          <p:cNvPr id="9" name="Rettangolo 8"/>
          <p:cNvSpPr/>
          <p:nvPr/>
        </p:nvSpPr>
        <p:spPr>
          <a:xfrm>
            <a:off x="152400" y="3581400"/>
            <a:ext cx="8686800" cy="369332"/>
          </a:xfrm>
          <a:prstGeom prst="rect">
            <a:avLst/>
          </a:prstGeom>
        </p:spPr>
        <p:txBody>
          <a:bodyPr wrap="square">
            <a:spAutoFit/>
          </a:bodyPr>
          <a:lstStyle/>
          <a:p>
            <a:r>
              <a:rPr lang="it-IT" dirty="0" smtClean="0"/>
              <a:t>Altri dati per il dimensionamento delle bobine di AT:</a:t>
            </a:r>
            <a:endParaRPr lang="it-IT"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Avvolgimento AT concentrico </a:t>
            </a:r>
            <a:r>
              <a:rPr lang="it-IT" sz="2400" b="1" u="sng" dirty="0" smtClean="0">
                <a:effectLst>
                  <a:outerShdw blurRad="38100" dist="38100" dir="2700000" algn="tl">
                    <a:srgbClr val="000000">
                      <a:alpha val="43137"/>
                    </a:srgbClr>
                  </a:outerShdw>
                </a:effectLst>
              </a:rPr>
              <a:t>a dischi (o gallette)</a:t>
            </a:r>
            <a:endParaRPr lang="it-IT" sz="2400" b="1" u="sng" dirty="0">
              <a:effectLst>
                <a:outerShdw blurRad="38100" dist="38100" dir="2700000" algn="tl">
                  <a:srgbClr val="000000">
                    <a:alpha val="43137"/>
                  </a:srgbClr>
                </a:outerShdw>
              </a:effectLst>
            </a:endParaRPr>
          </a:p>
        </p:txBody>
      </p:sp>
      <p:pic>
        <p:nvPicPr>
          <p:cNvPr id="6" name="Picture 4" descr="C:\Users\atessarolo\Desktop\battente.jpg"/>
          <p:cNvPicPr>
            <a:picLocks noChangeAspect="1" noChangeArrowheads="1"/>
          </p:cNvPicPr>
          <p:nvPr/>
        </p:nvPicPr>
        <p:blipFill>
          <a:blip r:embed="rId2" cstate="print"/>
          <a:srcRect/>
          <a:stretch>
            <a:fillRect/>
          </a:stretch>
        </p:blipFill>
        <p:spPr bwMode="auto">
          <a:xfrm>
            <a:off x="5029200" y="1371600"/>
            <a:ext cx="3824103" cy="2819400"/>
          </a:xfrm>
          <a:prstGeom prst="rect">
            <a:avLst/>
          </a:prstGeom>
          <a:noFill/>
        </p:spPr>
      </p:pic>
      <p:pic>
        <p:nvPicPr>
          <p:cNvPr id="47107" name="Picture 3"/>
          <p:cNvPicPr>
            <a:picLocks noChangeAspect="1" noChangeArrowheads="1"/>
          </p:cNvPicPr>
          <p:nvPr/>
        </p:nvPicPr>
        <p:blipFill>
          <a:blip r:embed="rId3" cstate="print"/>
          <a:srcRect/>
          <a:stretch>
            <a:fillRect/>
          </a:stretch>
        </p:blipFill>
        <p:spPr bwMode="auto">
          <a:xfrm>
            <a:off x="228600" y="685800"/>
            <a:ext cx="6269225" cy="5638800"/>
          </a:xfrm>
          <a:prstGeom prst="rect">
            <a:avLst/>
          </a:prstGeom>
          <a:noFill/>
          <a:ln w="9525">
            <a:noFill/>
            <a:miter lim="800000"/>
            <a:headEnd/>
            <a:tailEnd/>
          </a:ln>
          <a:effectLst/>
        </p:spPr>
      </p:pic>
      <p:cxnSp>
        <p:nvCxnSpPr>
          <p:cNvPr id="9" name="Connettore 1 8"/>
          <p:cNvCxnSpPr/>
          <p:nvPr/>
        </p:nvCxnSpPr>
        <p:spPr>
          <a:xfrm>
            <a:off x="3581400" y="914400"/>
            <a:ext cx="35814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rot="5400000" flipH="1" flipV="1">
            <a:off x="5715000" y="3733800"/>
            <a:ext cx="91440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5791200" y="4800600"/>
            <a:ext cx="2819400" cy="646331"/>
          </a:xfrm>
          <a:prstGeom prst="rect">
            <a:avLst/>
          </a:prstGeom>
          <a:noFill/>
        </p:spPr>
        <p:txBody>
          <a:bodyPr wrap="square" rtlCol="0">
            <a:spAutoFit/>
          </a:bodyPr>
          <a:lstStyle/>
          <a:p>
            <a:pPr algn="ctr"/>
            <a:r>
              <a:rPr lang="it-IT" dirty="0" smtClean="0"/>
              <a:t>Spessore distanziatore:</a:t>
            </a:r>
          </a:p>
          <a:p>
            <a:pPr algn="ctr"/>
            <a:r>
              <a:rPr lang="it-IT" u="sng" dirty="0" smtClean="0"/>
              <a:t>5 </a:t>
            </a:r>
            <a:r>
              <a:rPr lang="it-IT" u="sng" dirty="0" smtClean="0">
                <a:sym typeface="Symbol"/>
              </a:rPr>
              <a:t> 9 mm</a:t>
            </a:r>
            <a:endParaRPr lang="it-IT" u="sng" dirty="0"/>
          </a:p>
        </p:txBody>
      </p:sp>
      <p:sp>
        <p:nvSpPr>
          <p:cNvPr id="13" name="CasellaDiTesto 12"/>
          <p:cNvSpPr txBox="1"/>
          <p:nvPr/>
        </p:nvSpPr>
        <p:spPr>
          <a:xfrm>
            <a:off x="228600" y="5867400"/>
            <a:ext cx="8610600" cy="646331"/>
          </a:xfrm>
          <a:prstGeom prst="rect">
            <a:avLst/>
          </a:prstGeom>
          <a:noFill/>
        </p:spPr>
        <p:txBody>
          <a:bodyPr wrap="square" rtlCol="0">
            <a:spAutoFit/>
          </a:bodyPr>
          <a:lstStyle/>
          <a:p>
            <a:pPr algn="ctr"/>
            <a:r>
              <a:rPr lang="it-IT" dirty="0" smtClean="0"/>
              <a:t>Per il dimensionamento dei distanziatori, si considera che la superficie complessiva dei distanziatori deve essere pari </a:t>
            </a:r>
            <a:r>
              <a:rPr lang="it-IT" u="sng" dirty="0" smtClean="0"/>
              <a:t>a circa un terzo</a:t>
            </a:r>
            <a:r>
              <a:rPr lang="it-IT" dirty="0" smtClean="0"/>
              <a:t> della superficie della bobina (o disco).</a:t>
            </a:r>
            <a:endParaRPr lang="it-IT" u="sn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ANCORAGGIO DEGLI AVVOLGIMENTI</a:t>
            </a:r>
            <a:endParaRPr lang="it-IT" sz="3600" b="1" dirty="0">
              <a:effectLst>
                <a:outerShdw blurRad="38100" dist="38100" dir="2700000" algn="tl">
                  <a:srgbClr val="000000">
                    <a:alpha val="43137"/>
                  </a:srgbClr>
                </a:outerShdw>
              </a:effectLst>
            </a:endParaRPr>
          </a:p>
        </p:txBody>
      </p:sp>
      <p:pic>
        <p:nvPicPr>
          <p:cNvPr id="6" name="Picture 3" descr="c:\windows\TEMP\auto0.bmp"/>
          <p:cNvPicPr>
            <a:picLocks noChangeAspect="1" noChangeArrowheads="1"/>
          </p:cNvPicPr>
          <p:nvPr/>
        </p:nvPicPr>
        <p:blipFill>
          <a:blip r:embed="rId2" cstate="print"/>
          <a:srcRect r="3999"/>
          <a:stretch>
            <a:fillRect/>
          </a:stretch>
        </p:blipFill>
        <p:spPr bwMode="auto">
          <a:xfrm>
            <a:off x="228600" y="1219200"/>
            <a:ext cx="3657600" cy="5638800"/>
          </a:xfrm>
          <a:prstGeom prst="rect">
            <a:avLst/>
          </a:prstGeom>
          <a:noFill/>
          <a:ln w="12700">
            <a:noFill/>
            <a:miter lim="800000"/>
            <a:headEnd/>
            <a:tailEnd/>
          </a:ln>
          <a:effectLst/>
        </p:spPr>
      </p:pic>
      <p:pic>
        <p:nvPicPr>
          <p:cNvPr id="8" name="Picture 5" descr="c:\windows\TEMP\auto0.bmp"/>
          <p:cNvPicPr>
            <a:picLocks noChangeAspect="1" noChangeArrowheads="1"/>
          </p:cNvPicPr>
          <p:nvPr/>
        </p:nvPicPr>
        <p:blipFill>
          <a:blip r:embed="rId3" cstate="print"/>
          <a:srcRect/>
          <a:stretch>
            <a:fillRect/>
          </a:stretch>
        </p:blipFill>
        <p:spPr bwMode="auto">
          <a:xfrm>
            <a:off x="4191000" y="2057400"/>
            <a:ext cx="4419600" cy="2819400"/>
          </a:xfrm>
          <a:prstGeom prst="rect">
            <a:avLst/>
          </a:prstGeom>
          <a:noFill/>
          <a:ln w="12700">
            <a:noFill/>
            <a:miter lim="800000"/>
            <a:headEnd/>
            <a:tailEnd/>
          </a:ln>
          <a:effectLst/>
        </p:spPr>
      </p:pic>
      <p:sp>
        <p:nvSpPr>
          <p:cNvPr id="9" name="CasellaDiTesto 8"/>
          <p:cNvSpPr txBox="1"/>
          <p:nvPr/>
        </p:nvSpPr>
        <p:spPr>
          <a:xfrm>
            <a:off x="0" y="4572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Sistema a viti di pressione</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52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Sistema ad anelli e tiranti</a:t>
            </a:r>
            <a:endParaRPr lang="it-IT" sz="2400" b="1" u="sng" dirty="0">
              <a:effectLst>
                <a:outerShdw blurRad="38100" dist="38100" dir="2700000" algn="tl">
                  <a:srgbClr val="000000">
                    <a:alpha val="43137"/>
                  </a:srgbClr>
                </a:outerShdw>
              </a:effectLst>
            </a:endParaRPr>
          </a:p>
        </p:txBody>
      </p:sp>
      <p:pic>
        <p:nvPicPr>
          <p:cNvPr id="5" name="Picture 4" descr="c:\windows\TEMP\auto0.bmp"/>
          <p:cNvPicPr>
            <a:picLocks noChangeAspect="1" noChangeArrowheads="1"/>
          </p:cNvPicPr>
          <p:nvPr/>
        </p:nvPicPr>
        <p:blipFill>
          <a:blip r:embed="rId2" cstate="print"/>
          <a:srcRect/>
          <a:stretch>
            <a:fillRect/>
          </a:stretch>
        </p:blipFill>
        <p:spPr bwMode="auto">
          <a:xfrm>
            <a:off x="1524000" y="1447800"/>
            <a:ext cx="6291649" cy="3879850"/>
          </a:xfrm>
          <a:prstGeom prst="rect">
            <a:avLst/>
          </a:prstGeom>
          <a:noFill/>
          <a:ln w="12700">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asellaDiTesto 259"/>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AVVOLGIMENTI PER TRASFORMATORI SPECIALI</a:t>
            </a:r>
            <a:endParaRPr lang="it-IT" sz="3600" b="1" dirty="0">
              <a:effectLst>
                <a:outerShdw blurRad="38100" dist="38100" dir="2700000" algn="tl">
                  <a:srgbClr val="000000">
                    <a:alpha val="43137"/>
                  </a:srgbClr>
                </a:outerShdw>
              </a:effectLst>
            </a:endParaRPr>
          </a:p>
        </p:txBody>
      </p:sp>
      <p:sp>
        <p:nvSpPr>
          <p:cNvPr id="261" name="CasellaDiTesto 260"/>
          <p:cNvSpPr txBox="1"/>
          <p:nvPr/>
        </p:nvSpPr>
        <p:spPr>
          <a:xfrm>
            <a:off x="0" y="6858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Avvolgimenti per trasformatori inglobati in resina</a:t>
            </a:r>
            <a:endParaRPr lang="it-IT" sz="2400" b="1" u="sng" dirty="0">
              <a:effectLst>
                <a:outerShdw blurRad="38100" dist="38100" dir="2700000" algn="tl">
                  <a:srgbClr val="000000">
                    <a:alpha val="43137"/>
                  </a:srgbClr>
                </a:outerShdw>
              </a:effectLst>
            </a:endParaRPr>
          </a:p>
        </p:txBody>
      </p:sp>
      <p:pic>
        <p:nvPicPr>
          <p:cNvPr id="48130" name="Picture 2"/>
          <p:cNvPicPr>
            <a:picLocks noChangeAspect="1" noChangeArrowheads="1"/>
          </p:cNvPicPr>
          <p:nvPr/>
        </p:nvPicPr>
        <p:blipFill>
          <a:blip r:embed="rId2" cstate="print"/>
          <a:srcRect/>
          <a:stretch>
            <a:fillRect/>
          </a:stretch>
        </p:blipFill>
        <p:spPr bwMode="auto">
          <a:xfrm>
            <a:off x="190500" y="1646238"/>
            <a:ext cx="8763000" cy="4714875"/>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711450" y="228600"/>
            <a:ext cx="3721100" cy="6400800"/>
          </a:xfrm>
          <a:prstGeom prst="rect">
            <a:avLst/>
          </a:prstGeom>
          <a:noFill/>
          <a:ln w="12700">
            <a:solidFill>
              <a:schemeClr val="tx1"/>
            </a:solidFill>
            <a:miter lim="800000"/>
            <a:headEnd/>
            <a:tailEnd/>
          </a:ln>
          <a:effectLst>
            <a:outerShdw dist="107763" dir="2700000" algn="ctr" rotWithShape="0">
              <a:schemeClr val="accent1"/>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RAFFREDDAMENTO</a:t>
            </a:r>
            <a:endParaRPr lang="it-IT" sz="3600" b="1" dirty="0">
              <a:effectLst>
                <a:outerShdw blurRad="38100" dist="38100" dir="2700000" algn="tl">
                  <a:srgbClr val="000000">
                    <a:alpha val="43137"/>
                  </a:srgbClr>
                </a:outerShdw>
              </a:effectLst>
            </a:endParaRPr>
          </a:p>
        </p:txBody>
      </p:sp>
      <p:grpSp>
        <p:nvGrpSpPr>
          <p:cNvPr id="5" name="Group 4181"/>
          <p:cNvGrpSpPr>
            <a:grpSpLocks/>
          </p:cNvGrpSpPr>
          <p:nvPr/>
        </p:nvGrpSpPr>
        <p:grpSpPr bwMode="auto">
          <a:xfrm>
            <a:off x="703263" y="1649412"/>
            <a:ext cx="7672387" cy="1308100"/>
            <a:chOff x="443" y="670"/>
            <a:chExt cx="4833" cy="824"/>
          </a:xfrm>
        </p:grpSpPr>
        <p:sp>
          <p:nvSpPr>
            <p:cNvPr id="6" name="Rectangle 4099"/>
            <p:cNvSpPr>
              <a:spLocks noChangeArrowheads="1"/>
            </p:cNvSpPr>
            <p:nvPr/>
          </p:nvSpPr>
          <p:spPr bwMode="auto">
            <a:xfrm>
              <a:off x="4068" y="1283"/>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Tipo di circolazione</a:t>
              </a:r>
            </a:p>
          </p:txBody>
        </p:sp>
        <p:sp>
          <p:nvSpPr>
            <p:cNvPr id="7" name="Rectangle 4100"/>
            <p:cNvSpPr>
              <a:spLocks noChangeArrowheads="1"/>
            </p:cNvSpPr>
            <p:nvPr/>
          </p:nvSpPr>
          <p:spPr bwMode="auto">
            <a:xfrm>
              <a:off x="2860" y="1283"/>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Natura del mezzo</a:t>
              </a:r>
            </a:p>
          </p:txBody>
        </p:sp>
        <p:sp>
          <p:nvSpPr>
            <p:cNvPr id="8" name="Rectangle 4101"/>
            <p:cNvSpPr>
              <a:spLocks noChangeArrowheads="1"/>
            </p:cNvSpPr>
            <p:nvPr/>
          </p:nvSpPr>
          <p:spPr bwMode="auto">
            <a:xfrm>
              <a:off x="1651" y="1283"/>
              <a:ext cx="1209"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Tipo di circolazione</a:t>
              </a:r>
            </a:p>
          </p:txBody>
        </p:sp>
        <p:sp>
          <p:nvSpPr>
            <p:cNvPr id="9" name="Rectangle 4102"/>
            <p:cNvSpPr>
              <a:spLocks noChangeArrowheads="1"/>
            </p:cNvSpPr>
            <p:nvPr/>
          </p:nvSpPr>
          <p:spPr bwMode="auto">
            <a:xfrm>
              <a:off x="443" y="1283"/>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Natura del mezzo</a:t>
              </a:r>
            </a:p>
          </p:txBody>
        </p:sp>
        <p:sp>
          <p:nvSpPr>
            <p:cNvPr id="10" name="Rectangle 4107"/>
            <p:cNvSpPr>
              <a:spLocks noChangeArrowheads="1"/>
            </p:cNvSpPr>
            <p:nvPr/>
          </p:nvSpPr>
          <p:spPr bwMode="auto">
            <a:xfrm>
              <a:off x="4068" y="670"/>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4</a:t>
              </a:r>
              <a:r>
                <a:rPr lang="it-IT" sz="1600" baseline="30000"/>
                <a:t>a</a:t>
              </a:r>
              <a:r>
                <a:rPr lang="it-IT" sz="1600"/>
                <a:t> lettera</a:t>
              </a:r>
            </a:p>
          </p:txBody>
        </p:sp>
        <p:sp>
          <p:nvSpPr>
            <p:cNvPr id="11" name="Rectangle 4108"/>
            <p:cNvSpPr>
              <a:spLocks noChangeArrowheads="1"/>
            </p:cNvSpPr>
            <p:nvPr/>
          </p:nvSpPr>
          <p:spPr bwMode="auto">
            <a:xfrm>
              <a:off x="2860" y="670"/>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3</a:t>
              </a:r>
              <a:r>
                <a:rPr lang="it-IT" sz="1600" baseline="30000"/>
                <a:t>a</a:t>
              </a:r>
              <a:r>
                <a:rPr lang="it-IT" sz="1600"/>
                <a:t> lettera</a:t>
              </a:r>
            </a:p>
          </p:txBody>
        </p:sp>
        <p:sp>
          <p:nvSpPr>
            <p:cNvPr id="12" name="Rectangle 4109"/>
            <p:cNvSpPr>
              <a:spLocks noChangeArrowheads="1"/>
            </p:cNvSpPr>
            <p:nvPr/>
          </p:nvSpPr>
          <p:spPr bwMode="auto">
            <a:xfrm>
              <a:off x="1651" y="670"/>
              <a:ext cx="1209"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2</a:t>
              </a:r>
              <a:r>
                <a:rPr lang="it-IT" sz="1600" baseline="30000"/>
                <a:t>a</a:t>
              </a:r>
              <a:r>
                <a:rPr lang="it-IT" sz="1600"/>
                <a:t> lettera</a:t>
              </a:r>
            </a:p>
          </p:txBody>
        </p:sp>
        <p:sp>
          <p:nvSpPr>
            <p:cNvPr id="13" name="Rectangle 4110"/>
            <p:cNvSpPr>
              <a:spLocks noChangeArrowheads="1"/>
            </p:cNvSpPr>
            <p:nvPr/>
          </p:nvSpPr>
          <p:spPr bwMode="auto">
            <a:xfrm>
              <a:off x="443" y="670"/>
              <a:ext cx="1208" cy="211"/>
            </a:xfrm>
            <a:prstGeom prst="rect">
              <a:avLst/>
            </a:prstGeom>
            <a:noFill/>
            <a:ln w="9525">
              <a:solidFill>
                <a:schemeClr val="tx1"/>
              </a:solid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a:t>1</a:t>
              </a:r>
              <a:r>
                <a:rPr lang="it-IT" sz="1600" baseline="30000"/>
                <a:t>a</a:t>
              </a:r>
              <a:r>
                <a:rPr lang="it-IT" sz="1600"/>
                <a:t> lettera</a:t>
              </a:r>
            </a:p>
          </p:txBody>
        </p:sp>
        <p:sp>
          <p:nvSpPr>
            <p:cNvPr id="14" name="Line 4111"/>
            <p:cNvSpPr>
              <a:spLocks noChangeShapeType="1"/>
            </p:cNvSpPr>
            <p:nvPr/>
          </p:nvSpPr>
          <p:spPr bwMode="auto">
            <a:xfrm>
              <a:off x="443" y="881"/>
              <a:ext cx="4833" cy="0"/>
            </a:xfrm>
            <a:prstGeom prst="line">
              <a:avLst/>
            </a:prstGeom>
            <a:noFill/>
            <a:ln w="12700">
              <a:solidFill>
                <a:schemeClr val="tx1"/>
              </a:solidFill>
              <a:round/>
              <a:headEnd/>
              <a:tailEnd/>
            </a:ln>
            <a:effectLst/>
          </p:spPr>
          <p:txBody>
            <a:bodyPr/>
            <a:lstStyle/>
            <a:p>
              <a:endParaRPr lang="it-IT"/>
            </a:p>
          </p:txBody>
        </p:sp>
        <p:sp>
          <p:nvSpPr>
            <p:cNvPr id="15" name="Line 4112"/>
            <p:cNvSpPr>
              <a:spLocks noChangeShapeType="1"/>
            </p:cNvSpPr>
            <p:nvPr/>
          </p:nvSpPr>
          <p:spPr bwMode="auto">
            <a:xfrm>
              <a:off x="443" y="1283"/>
              <a:ext cx="4833" cy="0"/>
            </a:xfrm>
            <a:prstGeom prst="line">
              <a:avLst/>
            </a:prstGeom>
            <a:noFill/>
            <a:ln w="12700">
              <a:solidFill>
                <a:schemeClr val="tx1"/>
              </a:solidFill>
              <a:round/>
              <a:headEnd/>
              <a:tailEnd/>
            </a:ln>
            <a:effectLst/>
          </p:spPr>
          <p:txBody>
            <a:bodyPr/>
            <a:lstStyle/>
            <a:p>
              <a:endParaRPr lang="it-IT"/>
            </a:p>
          </p:txBody>
        </p:sp>
        <p:sp>
          <p:nvSpPr>
            <p:cNvPr id="16" name="Line 4114"/>
            <p:cNvSpPr>
              <a:spLocks noChangeShapeType="1"/>
            </p:cNvSpPr>
            <p:nvPr/>
          </p:nvSpPr>
          <p:spPr bwMode="auto">
            <a:xfrm>
              <a:off x="2860" y="670"/>
              <a:ext cx="0" cy="211"/>
            </a:xfrm>
            <a:prstGeom prst="line">
              <a:avLst/>
            </a:prstGeom>
            <a:noFill/>
            <a:ln w="12700">
              <a:solidFill>
                <a:schemeClr val="tx1"/>
              </a:solidFill>
              <a:round/>
              <a:headEnd/>
              <a:tailEnd/>
            </a:ln>
            <a:effectLst/>
          </p:spPr>
          <p:txBody>
            <a:bodyPr/>
            <a:lstStyle/>
            <a:p>
              <a:endParaRPr lang="it-IT"/>
            </a:p>
          </p:txBody>
        </p:sp>
        <p:sp>
          <p:nvSpPr>
            <p:cNvPr id="17" name="Line 4116"/>
            <p:cNvSpPr>
              <a:spLocks noChangeShapeType="1"/>
            </p:cNvSpPr>
            <p:nvPr/>
          </p:nvSpPr>
          <p:spPr bwMode="auto">
            <a:xfrm>
              <a:off x="443" y="670"/>
              <a:ext cx="4833" cy="0"/>
            </a:xfrm>
            <a:prstGeom prst="line">
              <a:avLst/>
            </a:prstGeom>
            <a:noFill/>
            <a:ln w="38100" cap="sq">
              <a:solidFill>
                <a:schemeClr val="tx1"/>
              </a:solidFill>
              <a:round/>
              <a:headEnd/>
              <a:tailEnd/>
            </a:ln>
            <a:effectLst/>
          </p:spPr>
          <p:txBody>
            <a:bodyPr/>
            <a:lstStyle/>
            <a:p>
              <a:endParaRPr lang="it-IT"/>
            </a:p>
          </p:txBody>
        </p:sp>
        <p:sp>
          <p:nvSpPr>
            <p:cNvPr id="18" name="Line 4117"/>
            <p:cNvSpPr>
              <a:spLocks noChangeShapeType="1"/>
            </p:cNvSpPr>
            <p:nvPr/>
          </p:nvSpPr>
          <p:spPr bwMode="auto">
            <a:xfrm>
              <a:off x="443" y="670"/>
              <a:ext cx="0" cy="824"/>
            </a:xfrm>
            <a:prstGeom prst="line">
              <a:avLst/>
            </a:prstGeom>
            <a:noFill/>
            <a:ln w="38100" cap="sq">
              <a:solidFill>
                <a:schemeClr val="tx1"/>
              </a:solidFill>
              <a:round/>
              <a:headEnd/>
              <a:tailEnd/>
            </a:ln>
            <a:effectLst/>
          </p:spPr>
          <p:txBody>
            <a:bodyPr/>
            <a:lstStyle/>
            <a:p>
              <a:endParaRPr lang="it-IT"/>
            </a:p>
          </p:txBody>
        </p:sp>
        <p:sp>
          <p:nvSpPr>
            <p:cNvPr id="19" name="Line 4118"/>
            <p:cNvSpPr>
              <a:spLocks noChangeShapeType="1"/>
            </p:cNvSpPr>
            <p:nvPr/>
          </p:nvSpPr>
          <p:spPr bwMode="auto">
            <a:xfrm>
              <a:off x="5276" y="670"/>
              <a:ext cx="0" cy="824"/>
            </a:xfrm>
            <a:prstGeom prst="line">
              <a:avLst/>
            </a:prstGeom>
            <a:noFill/>
            <a:ln w="38100" cap="sq">
              <a:solidFill>
                <a:schemeClr val="tx1"/>
              </a:solidFill>
              <a:round/>
              <a:headEnd/>
              <a:tailEnd/>
            </a:ln>
            <a:effectLst/>
          </p:spPr>
          <p:txBody>
            <a:bodyPr/>
            <a:lstStyle/>
            <a:p>
              <a:endParaRPr lang="it-IT"/>
            </a:p>
          </p:txBody>
        </p:sp>
        <p:sp>
          <p:nvSpPr>
            <p:cNvPr id="20" name="Line 4119"/>
            <p:cNvSpPr>
              <a:spLocks noChangeShapeType="1"/>
            </p:cNvSpPr>
            <p:nvPr/>
          </p:nvSpPr>
          <p:spPr bwMode="auto">
            <a:xfrm>
              <a:off x="443" y="1494"/>
              <a:ext cx="4833" cy="0"/>
            </a:xfrm>
            <a:prstGeom prst="line">
              <a:avLst/>
            </a:prstGeom>
            <a:noFill/>
            <a:ln w="38100" cap="sq">
              <a:solidFill>
                <a:schemeClr val="tx1"/>
              </a:solidFill>
              <a:round/>
              <a:headEnd/>
              <a:tailEnd/>
            </a:ln>
            <a:effectLst/>
          </p:spPr>
          <p:txBody>
            <a:bodyPr/>
            <a:lstStyle/>
            <a:p>
              <a:endParaRPr lang="it-IT"/>
            </a:p>
          </p:txBody>
        </p:sp>
        <p:sp>
          <p:nvSpPr>
            <p:cNvPr id="21" name="Line 4120"/>
            <p:cNvSpPr>
              <a:spLocks noChangeShapeType="1"/>
            </p:cNvSpPr>
            <p:nvPr/>
          </p:nvSpPr>
          <p:spPr bwMode="auto">
            <a:xfrm>
              <a:off x="2860" y="881"/>
              <a:ext cx="0" cy="402"/>
            </a:xfrm>
            <a:prstGeom prst="line">
              <a:avLst/>
            </a:prstGeom>
            <a:noFill/>
            <a:ln w="12700">
              <a:solidFill>
                <a:schemeClr val="tx1"/>
              </a:solidFill>
              <a:round/>
              <a:headEnd/>
              <a:tailEnd/>
            </a:ln>
            <a:effectLst/>
          </p:spPr>
          <p:txBody>
            <a:bodyPr/>
            <a:lstStyle/>
            <a:p>
              <a:endParaRPr lang="it-IT"/>
            </a:p>
          </p:txBody>
        </p:sp>
        <p:sp>
          <p:nvSpPr>
            <p:cNvPr id="22" name="Line 4121"/>
            <p:cNvSpPr>
              <a:spLocks noChangeShapeType="1"/>
            </p:cNvSpPr>
            <p:nvPr/>
          </p:nvSpPr>
          <p:spPr bwMode="auto">
            <a:xfrm>
              <a:off x="2860" y="1283"/>
              <a:ext cx="0" cy="211"/>
            </a:xfrm>
            <a:prstGeom prst="line">
              <a:avLst/>
            </a:prstGeom>
            <a:noFill/>
            <a:ln w="12700">
              <a:solidFill>
                <a:schemeClr val="tx1"/>
              </a:solidFill>
              <a:round/>
              <a:headEnd/>
              <a:tailEnd/>
            </a:ln>
            <a:effectLst/>
          </p:spPr>
          <p:txBody>
            <a:bodyPr/>
            <a:lstStyle/>
            <a:p>
              <a:endParaRPr lang="it-IT"/>
            </a:p>
          </p:txBody>
        </p:sp>
        <p:sp>
          <p:nvSpPr>
            <p:cNvPr id="23" name="Text Box 4122"/>
            <p:cNvSpPr txBox="1">
              <a:spLocks noChangeArrowheads="1"/>
            </p:cNvSpPr>
            <p:nvPr/>
          </p:nvSpPr>
          <p:spPr bwMode="auto">
            <a:xfrm>
              <a:off x="453" y="940"/>
              <a:ext cx="2379" cy="308"/>
            </a:xfrm>
            <a:prstGeom prst="rect">
              <a:avLst/>
            </a:prstGeom>
            <a:noFill/>
            <a:ln w="9525">
              <a:noFill/>
              <a:miter lim="800000"/>
              <a:headEnd/>
              <a:tailEnd/>
            </a:ln>
            <a:effectLst/>
          </p:spPr>
          <p:txBody>
            <a:bodyPr lIns="0" tIns="0" rIns="0" bIns="0" anchor="ctr">
              <a:spAutoFit/>
            </a:bodyPr>
            <a:lstStyle/>
            <a:p>
              <a:pPr algn="ctr">
                <a:spcBef>
                  <a:spcPct val="50000"/>
                </a:spcBef>
              </a:pPr>
              <a:r>
                <a:rPr lang="it-IT" sz="1600"/>
                <a:t>Mezzo refrigerante a contatto con gli avvolgimenti</a:t>
              </a:r>
            </a:p>
          </p:txBody>
        </p:sp>
        <p:sp>
          <p:nvSpPr>
            <p:cNvPr id="24" name="Text Box 4123"/>
            <p:cNvSpPr txBox="1">
              <a:spLocks noChangeArrowheads="1"/>
            </p:cNvSpPr>
            <p:nvPr/>
          </p:nvSpPr>
          <p:spPr bwMode="auto">
            <a:xfrm>
              <a:off x="2832" y="912"/>
              <a:ext cx="2379" cy="308"/>
            </a:xfrm>
            <a:prstGeom prst="rect">
              <a:avLst/>
            </a:prstGeom>
            <a:noFill/>
            <a:ln w="9525">
              <a:noFill/>
              <a:miter lim="800000"/>
              <a:headEnd/>
              <a:tailEnd/>
            </a:ln>
            <a:effectLst/>
          </p:spPr>
          <p:txBody>
            <a:bodyPr lIns="0" tIns="0" rIns="0" bIns="0" anchor="ctr">
              <a:spAutoFit/>
            </a:bodyPr>
            <a:lstStyle/>
            <a:p>
              <a:pPr algn="ctr">
                <a:spcBef>
                  <a:spcPct val="50000"/>
                </a:spcBef>
              </a:pPr>
              <a:r>
                <a:rPr lang="it-IT" sz="1600"/>
                <a:t>Mezzo refrigerante a contatto con il sistema esterno di raffreddamento</a:t>
              </a:r>
            </a:p>
          </p:txBody>
        </p:sp>
      </p:grpSp>
      <p:grpSp>
        <p:nvGrpSpPr>
          <p:cNvPr id="25" name="Group 4124"/>
          <p:cNvGrpSpPr>
            <a:grpSpLocks/>
          </p:cNvGrpSpPr>
          <p:nvPr/>
        </p:nvGrpSpPr>
        <p:grpSpPr bwMode="auto">
          <a:xfrm>
            <a:off x="693738" y="3481387"/>
            <a:ext cx="3870325" cy="3063875"/>
            <a:chOff x="1018" y="1858"/>
            <a:chExt cx="2438" cy="1930"/>
          </a:xfrm>
        </p:grpSpPr>
        <p:grpSp>
          <p:nvGrpSpPr>
            <p:cNvPr id="26" name="Group 4125"/>
            <p:cNvGrpSpPr>
              <a:grpSpLocks/>
            </p:cNvGrpSpPr>
            <p:nvPr/>
          </p:nvGrpSpPr>
          <p:grpSpPr bwMode="auto">
            <a:xfrm>
              <a:off x="1018" y="1858"/>
              <a:ext cx="2438" cy="1930"/>
              <a:chOff x="1018" y="1858"/>
              <a:chExt cx="2438" cy="1930"/>
            </a:xfrm>
          </p:grpSpPr>
          <p:sp>
            <p:nvSpPr>
              <p:cNvPr id="28" name="Rectangle 4126"/>
              <p:cNvSpPr>
                <a:spLocks noChangeArrowheads="1"/>
              </p:cNvSpPr>
              <p:nvPr/>
            </p:nvSpPr>
            <p:spPr bwMode="auto">
              <a:xfrm>
                <a:off x="2847" y="3597"/>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D</a:t>
                </a:r>
              </a:p>
            </p:txBody>
          </p:sp>
          <p:sp>
            <p:nvSpPr>
              <p:cNvPr id="29" name="Rectangle 4127"/>
              <p:cNvSpPr>
                <a:spLocks noChangeArrowheads="1"/>
              </p:cNvSpPr>
              <p:nvPr/>
            </p:nvSpPr>
            <p:spPr bwMode="auto">
              <a:xfrm>
                <a:off x="1018" y="3597"/>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Forzata e guidata</a:t>
                </a:r>
              </a:p>
            </p:txBody>
          </p:sp>
          <p:sp>
            <p:nvSpPr>
              <p:cNvPr id="30" name="Rectangle 4128"/>
              <p:cNvSpPr>
                <a:spLocks noChangeArrowheads="1"/>
              </p:cNvSpPr>
              <p:nvPr/>
            </p:nvSpPr>
            <p:spPr bwMode="auto">
              <a:xfrm>
                <a:off x="2847" y="3406"/>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F</a:t>
                </a:r>
              </a:p>
            </p:txBody>
          </p:sp>
          <p:sp>
            <p:nvSpPr>
              <p:cNvPr id="31" name="Rectangle 4129"/>
              <p:cNvSpPr>
                <a:spLocks noChangeArrowheads="1"/>
              </p:cNvSpPr>
              <p:nvPr/>
            </p:nvSpPr>
            <p:spPr bwMode="auto">
              <a:xfrm>
                <a:off x="1018" y="3406"/>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Forzata non guidata</a:t>
                </a:r>
              </a:p>
            </p:txBody>
          </p:sp>
          <p:sp>
            <p:nvSpPr>
              <p:cNvPr id="32" name="Rectangle 4130"/>
              <p:cNvSpPr>
                <a:spLocks noChangeArrowheads="1"/>
              </p:cNvSpPr>
              <p:nvPr/>
            </p:nvSpPr>
            <p:spPr bwMode="auto">
              <a:xfrm>
                <a:off x="2847" y="3215"/>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N</a:t>
                </a:r>
              </a:p>
            </p:txBody>
          </p:sp>
          <p:sp>
            <p:nvSpPr>
              <p:cNvPr id="33" name="Rectangle 4131"/>
              <p:cNvSpPr>
                <a:spLocks noChangeArrowheads="1"/>
              </p:cNvSpPr>
              <p:nvPr/>
            </p:nvSpPr>
            <p:spPr bwMode="auto">
              <a:xfrm>
                <a:off x="1018" y="3215"/>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Naturale </a:t>
                </a:r>
              </a:p>
            </p:txBody>
          </p:sp>
          <p:sp>
            <p:nvSpPr>
              <p:cNvPr id="34" name="Rectangle 4132"/>
              <p:cNvSpPr>
                <a:spLocks noChangeArrowheads="1"/>
              </p:cNvSpPr>
              <p:nvPr/>
            </p:nvSpPr>
            <p:spPr bwMode="auto">
              <a:xfrm>
                <a:off x="2847" y="3024"/>
                <a:ext cx="609" cy="191"/>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endParaRPr lang="en-US" sz="1400" b="0"/>
              </a:p>
            </p:txBody>
          </p:sp>
          <p:sp>
            <p:nvSpPr>
              <p:cNvPr id="35" name="Rectangle 4133"/>
              <p:cNvSpPr>
                <a:spLocks noChangeArrowheads="1"/>
              </p:cNvSpPr>
              <p:nvPr/>
            </p:nvSpPr>
            <p:spPr bwMode="auto">
              <a:xfrm>
                <a:off x="1018" y="3024"/>
                <a:ext cx="1829" cy="191"/>
              </a:xfrm>
              <a:prstGeom prst="rect">
                <a:avLst/>
              </a:prstGeom>
              <a:solidFill>
                <a:schemeClr val="accent2"/>
              </a:solidFill>
              <a:ln w="9525">
                <a:noFill/>
                <a:miter lim="800000"/>
                <a:headEnd/>
                <a:tailEnd/>
              </a:ln>
              <a:effectLst/>
            </p:spPr>
            <p:txBody>
              <a:bodyPr anchor="ctr"/>
              <a:lstStyle/>
              <a:p>
                <a:pPr>
                  <a:spcBef>
                    <a:spcPct val="20000"/>
                  </a:spcBef>
                  <a:buClr>
                    <a:schemeClr val="accent1"/>
                  </a:buClr>
                  <a:buSzPct val="75000"/>
                  <a:buFont typeface="Monotype Sorts" pitchFamily="2" charset="2"/>
                  <a:buNone/>
                </a:pPr>
                <a:endParaRPr lang="en-US" sz="1400" b="0"/>
              </a:p>
            </p:txBody>
          </p:sp>
          <p:sp>
            <p:nvSpPr>
              <p:cNvPr id="36" name="Rectangle 4134"/>
              <p:cNvSpPr>
                <a:spLocks noChangeArrowheads="1"/>
              </p:cNvSpPr>
              <p:nvPr/>
            </p:nvSpPr>
            <p:spPr bwMode="auto">
              <a:xfrm>
                <a:off x="2847" y="2833"/>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A</a:t>
                </a:r>
              </a:p>
            </p:txBody>
          </p:sp>
          <p:sp>
            <p:nvSpPr>
              <p:cNvPr id="37" name="Rectangle 4135"/>
              <p:cNvSpPr>
                <a:spLocks noChangeArrowheads="1"/>
              </p:cNvSpPr>
              <p:nvPr/>
            </p:nvSpPr>
            <p:spPr bwMode="auto">
              <a:xfrm>
                <a:off x="1018" y="2833"/>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Aria </a:t>
                </a:r>
              </a:p>
            </p:txBody>
          </p:sp>
          <p:sp>
            <p:nvSpPr>
              <p:cNvPr id="38" name="Rectangle 4136"/>
              <p:cNvSpPr>
                <a:spLocks noChangeArrowheads="1"/>
              </p:cNvSpPr>
              <p:nvPr/>
            </p:nvSpPr>
            <p:spPr bwMode="auto">
              <a:xfrm>
                <a:off x="2847" y="2642"/>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W</a:t>
                </a:r>
              </a:p>
            </p:txBody>
          </p:sp>
          <p:sp>
            <p:nvSpPr>
              <p:cNvPr id="39" name="Rectangle 4137"/>
              <p:cNvSpPr>
                <a:spLocks noChangeArrowheads="1"/>
              </p:cNvSpPr>
              <p:nvPr/>
            </p:nvSpPr>
            <p:spPr bwMode="auto">
              <a:xfrm>
                <a:off x="1018" y="2642"/>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Acqua </a:t>
                </a:r>
              </a:p>
            </p:txBody>
          </p:sp>
          <p:sp>
            <p:nvSpPr>
              <p:cNvPr id="40" name="Rectangle 4138"/>
              <p:cNvSpPr>
                <a:spLocks noChangeArrowheads="1"/>
              </p:cNvSpPr>
              <p:nvPr/>
            </p:nvSpPr>
            <p:spPr bwMode="auto">
              <a:xfrm>
                <a:off x="2847" y="2451"/>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G</a:t>
                </a:r>
              </a:p>
            </p:txBody>
          </p:sp>
          <p:sp>
            <p:nvSpPr>
              <p:cNvPr id="41" name="Rectangle 4139"/>
              <p:cNvSpPr>
                <a:spLocks noChangeArrowheads="1"/>
              </p:cNvSpPr>
              <p:nvPr/>
            </p:nvSpPr>
            <p:spPr bwMode="auto">
              <a:xfrm>
                <a:off x="1018" y="2451"/>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Gas </a:t>
                </a:r>
              </a:p>
            </p:txBody>
          </p:sp>
          <p:sp>
            <p:nvSpPr>
              <p:cNvPr id="42" name="Rectangle 4140"/>
              <p:cNvSpPr>
                <a:spLocks noChangeArrowheads="1"/>
              </p:cNvSpPr>
              <p:nvPr/>
            </p:nvSpPr>
            <p:spPr bwMode="auto">
              <a:xfrm>
                <a:off x="2847" y="2260"/>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L</a:t>
                </a:r>
              </a:p>
            </p:txBody>
          </p:sp>
          <p:sp>
            <p:nvSpPr>
              <p:cNvPr id="43" name="Rectangle 4141"/>
              <p:cNvSpPr>
                <a:spLocks noChangeArrowheads="1"/>
              </p:cNvSpPr>
              <p:nvPr/>
            </p:nvSpPr>
            <p:spPr bwMode="auto">
              <a:xfrm>
                <a:off x="1018" y="2260"/>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Liquido isolante non infiammabile</a:t>
                </a:r>
              </a:p>
            </p:txBody>
          </p:sp>
          <p:sp>
            <p:nvSpPr>
              <p:cNvPr id="44" name="Rectangle 4142"/>
              <p:cNvSpPr>
                <a:spLocks noChangeArrowheads="1"/>
              </p:cNvSpPr>
              <p:nvPr/>
            </p:nvSpPr>
            <p:spPr bwMode="auto">
              <a:xfrm>
                <a:off x="2847" y="2069"/>
                <a:ext cx="609" cy="191"/>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400" b="0"/>
                  <a:t>O</a:t>
                </a:r>
              </a:p>
            </p:txBody>
          </p:sp>
          <p:sp>
            <p:nvSpPr>
              <p:cNvPr id="45" name="Rectangle 4143"/>
              <p:cNvSpPr>
                <a:spLocks noChangeArrowheads="1"/>
              </p:cNvSpPr>
              <p:nvPr/>
            </p:nvSpPr>
            <p:spPr bwMode="auto">
              <a:xfrm>
                <a:off x="1018" y="2069"/>
                <a:ext cx="1829" cy="191"/>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Olio isolante (infiammabile)</a:t>
                </a:r>
              </a:p>
            </p:txBody>
          </p:sp>
          <p:sp>
            <p:nvSpPr>
              <p:cNvPr id="46" name="Rectangle 4144"/>
              <p:cNvSpPr>
                <a:spLocks noChangeArrowheads="1"/>
              </p:cNvSpPr>
              <p:nvPr/>
            </p:nvSpPr>
            <p:spPr bwMode="auto">
              <a:xfrm>
                <a:off x="2847" y="1858"/>
                <a:ext cx="609" cy="211"/>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b="0" i="1">
                    <a:solidFill>
                      <a:schemeClr val="bg1"/>
                    </a:solidFill>
                  </a:rPr>
                  <a:t>simbolo</a:t>
                </a:r>
              </a:p>
            </p:txBody>
          </p:sp>
          <p:sp>
            <p:nvSpPr>
              <p:cNvPr id="47" name="Rectangle 4145"/>
              <p:cNvSpPr>
                <a:spLocks noChangeArrowheads="1"/>
              </p:cNvSpPr>
              <p:nvPr/>
            </p:nvSpPr>
            <p:spPr bwMode="auto">
              <a:xfrm>
                <a:off x="1018" y="1858"/>
                <a:ext cx="1829" cy="211"/>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600" b="0" i="1">
                    <a:solidFill>
                      <a:schemeClr val="bg1"/>
                    </a:solidFill>
                  </a:rPr>
                  <a:t>Natura del mezzo refrigerante</a:t>
                </a:r>
              </a:p>
            </p:txBody>
          </p:sp>
          <p:sp>
            <p:nvSpPr>
              <p:cNvPr id="48" name="Line 4146"/>
              <p:cNvSpPr>
                <a:spLocks noChangeShapeType="1"/>
              </p:cNvSpPr>
              <p:nvPr/>
            </p:nvSpPr>
            <p:spPr bwMode="auto">
              <a:xfrm>
                <a:off x="1018" y="2069"/>
                <a:ext cx="2438" cy="0"/>
              </a:xfrm>
              <a:prstGeom prst="line">
                <a:avLst/>
              </a:prstGeom>
              <a:noFill/>
              <a:ln w="12700">
                <a:solidFill>
                  <a:schemeClr val="accent2"/>
                </a:solidFill>
                <a:round/>
                <a:headEnd/>
                <a:tailEnd/>
              </a:ln>
              <a:effectLst/>
            </p:spPr>
            <p:txBody>
              <a:bodyPr/>
              <a:lstStyle/>
              <a:p>
                <a:endParaRPr lang="it-IT"/>
              </a:p>
            </p:txBody>
          </p:sp>
          <p:sp>
            <p:nvSpPr>
              <p:cNvPr id="49" name="Line 4147"/>
              <p:cNvSpPr>
                <a:spLocks noChangeShapeType="1"/>
              </p:cNvSpPr>
              <p:nvPr/>
            </p:nvSpPr>
            <p:spPr bwMode="auto">
              <a:xfrm>
                <a:off x="1018" y="2260"/>
                <a:ext cx="2438" cy="0"/>
              </a:xfrm>
              <a:prstGeom prst="line">
                <a:avLst/>
              </a:prstGeom>
              <a:noFill/>
              <a:ln w="12700">
                <a:solidFill>
                  <a:schemeClr val="accent2"/>
                </a:solidFill>
                <a:round/>
                <a:headEnd/>
                <a:tailEnd/>
              </a:ln>
              <a:effectLst/>
            </p:spPr>
            <p:txBody>
              <a:bodyPr/>
              <a:lstStyle/>
              <a:p>
                <a:endParaRPr lang="it-IT"/>
              </a:p>
            </p:txBody>
          </p:sp>
          <p:sp>
            <p:nvSpPr>
              <p:cNvPr id="50" name="Line 4148"/>
              <p:cNvSpPr>
                <a:spLocks noChangeShapeType="1"/>
              </p:cNvSpPr>
              <p:nvPr/>
            </p:nvSpPr>
            <p:spPr bwMode="auto">
              <a:xfrm>
                <a:off x="1018" y="2451"/>
                <a:ext cx="2438" cy="0"/>
              </a:xfrm>
              <a:prstGeom prst="line">
                <a:avLst/>
              </a:prstGeom>
              <a:noFill/>
              <a:ln w="12700">
                <a:solidFill>
                  <a:schemeClr val="accent2"/>
                </a:solidFill>
                <a:round/>
                <a:headEnd/>
                <a:tailEnd/>
              </a:ln>
              <a:effectLst/>
            </p:spPr>
            <p:txBody>
              <a:bodyPr/>
              <a:lstStyle/>
              <a:p>
                <a:endParaRPr lang="it-IT"/>
              </a:p>
            </p:txBody>
          </p:sp>
          <p:sp>
            <p:nvSpPr>
              <p:cNvPr id="51" name="Line 4149"/>
              <p:cNvSpPr>
                <a:spLocks noChangeShapeType="1"/>
              </p:cNvSpPr>
              <p:nvPr/>
            </p:nvSpPr>
            <p:spPr bwMode="auto">
              <a:xfrm>
                <a:off x="1018" y="2642"/>
                <a:ext cx="2438" cy="0"/>
              </a:xfrm>
              <a:prstGeom prst="line">
                <a:avLst/>
              </a:prstGeom>
              <a:noFill/>
              <a:ln w="12700">
                <a:solidFill>
                  <a:schemeClr val="accent2"/>
                </a:solidFill>
                <a:round/>
                <a:headEnd/>
                <a:tailEnd/>
              </a:ln>
              <a:effectLst/>
            </p:spPr>
            <p:txBody>
              <a:bodyPr/>
              <a:lstStyle/>
              <a:p>
                <a:endParaRPr lang="it-IT"/>
              </a:p>
            </p:txBody>
          </p:sp>
          <p:sp>
            <p:nvSpPr>
              <p:cNvPr id="52" name="Line 4150"/>
              <p:cNvSpPr>
                <a:spLocks noChangeShapeType="1"/>
              </p:cNvSpPr>
              <p:nvPr/>
            </p:nvSpPr>
            <p:spPr bwMode="auto">
              <a:xfrm>
                <a:off x="1018" y="2833"/>
                <a:ext cx="2438" cy="0"/>
              </a:xfrm>
              <a:prstGeom prst="line">
                <a:avLst/>
              </a:prstGeom>
              <a:noFill/>
              <a:ln w="12700">
                <a:solidFill>
                  <a:schemeClr val="accent2"/>
                </a:solidFill>
                <a:round/>
                <a:headEnd/>
                <a:tailEnd/>
              </a:ln>
              <a:effectLst/>
            </p:spPr>
            <p:txBody>
              <a:bodyPr/>
              <a:lstStyle/>
              <a:p>
                <a:endParaRPr lang="it-IT"/>
              </a:p>
            </p:txBody>
          </p:sp>
          <p:sp>
            <p:nvSpPr>
              <p:cNvPr id="53" name="Line 4151"/>
              <p:cNvSpPr>
                <a:spLocks noChangeShapeType="1"/>
              </p:cNvSpPr>
              <p:nvPr/>
            </p:nvSpPr>
            <p:spPr bwMode="auto">
              <a:xfrm>
                <a:off x="1018" y="3024"/>
                <a:ext cx="2438" cy="0"/>
              </a:xfrm>
              <a:prstGeom prst="line">
                <a:avLst/>
              </a:prstGeom>
              <a:noFill/>
              <a:ln w="12700">
                <a:solidFill>
                  <a:schemeClr val="accent2"/>
                </a:solidFill>
                <a:round/>
                <a:headEnd/>
                <a:tailEnd/>
              </a:ln>
              <a:effectLst/>
            </p:spPr>
            <p:txBody>
              <a:bodyPr/>
              <a:lstStyle/>
              <a:p>
                <a:endParaRPr lang="it-IT"/>
              </a:p>
            </p:txBody>
          </p:sp>
          <p:sp>
            <p:nvSpPr>
              <p:cNvPr id="54" name="Line 4152"/>
              <p:cNvSpPr>
                <a:spLocks noChangeShapeType="1"/>
              </p:cNvSpPr>
              <p:nvPr/>
            </p:nvSpPr>
            <p:spPr bwMode="auto">
              <a:xfrm>
                <a:off x="1018" y="3215"/>
                <a:ext cx="2438" cy="0"/>
              </a:xfrm>
              <a:prstGeom prst="line">
                <a:avLst/>
              </a:prstGeom>
              <a:noFill/>
              <a:ln w="12700">
                <a:solidFill>
                  <a:schemeClr val="accent2"/>
                </a:solidFill>
                <a:round/>
                <a:headEnd/>
                <a:tailEnd/>
              </a:ln>
              <a:effectLst/>
            </p:spPr>
            <p:txBody>
              <a:bodyPr/>
              <a:lstStyle/>
              <a:p>
                <a:endParaRPr lang="it-IT"/>
              </a:p>
            </p:txBody>
          </p:sp>
          <p:sp>
            <p:nvSpPr>
              <p:cNvPr id="55" name="Line 4153"/>
              <p:cNvSpPr>
                <a:spLocks noChangeShapeType="1"/>
              </p:cNvSpPr>
              <p:nvPr/>
            </p:nvSpPr>
            <p:spPr bwMode="auto">
              <a:xfrm>
                <a:off x="1018" y="3406"/>
                <a:ext cx="2438" cy="0"/>
              </a:xfrm>
              <a:prstGeom prst="line">
                <a:avLst/>
              </a:prstGeom>
              <a:noFill/>
              <a:ln w="12700">
                <a:solidFill>
                  <a:schemeClr val="accent2"/>
                </a:solidFill>
                <a:round/>
                <a:headEnd/>
                <a:tailEnd/>
              </a:ln>
              <a:effectLst/>
            </p:spPr>
            <p:txBody>
              <a:bodyPr/>
              <a:lstStyle/>
              <a:p>
                <a:endParaRPr lang="it-IT"/>
              </a:p>
            </p:txBody>
          </p:sp>
          <p:sp>
            <p:nvSpPr>
              <p:cNvPr id="56" name="Line 4154"/>
              <p:cNvSpPr>
                <a:spLocks noChangeShapeType="1"/>
              </p:cNvSpPr>
              <p:nvPr/>
            </p:nvSpPr>
            <p:spPr bwMode="auto">
              <a:xfrm>
                <a:off x="1018" y="3597"/>
                <a:ext cx="2438" cy="0"/>
              </a:xfrm>
              <a:prstGeom prst="line">
                <a:avLst/>
              </a:prstGeom>
              <a:noFill/>
              <a:ln w="12700">
                <a:solidFill>
                  <a:schemeClr val="accent2"/>
                </a:solidFill>
                <a:round/>
                <a:headEnd/>
                <a:tailEnd/>
              </a:ln>
              <a:effectLst/>
            </p:spPr>
            <p:txBody>
              <a:bodyPr/>
              <a:lstStyle/>
              <a:p>
                <a:endParaRPr lang="it-IT"/>
              </a:p>
            </p:txBody>
          </p:sp>
          <p:sp>
            <p:nvSpPr>
              <p:cNvPr id="57" name="Line 4155"/>
              <p:cNvSpPr>
                <a:spLocks noChangeShapeType="1"/>
              </p:cNvSpPr>
              <p:nvPr/>
            </p:nvSpPr>
            <p:spPr bwMode="auto">
              <a:xfrm>
                <a:off x="2847" y="1858"/>
                <a:ext cx="0" cy="1930"/>
              </a:xfrm>
              <a:prstGeom prst="line">
                <a:avLst/>
              </a:prstGeom>
              <a:noFill/>
              <a:ln w="12700">
                <a:solidFill>
                  <a:schemeClr val="accent2"/>
                </a:solidFill>
                <a:round/>
                <a:headEnd/>
                <a:tailEnd/>
              </a:ln>
              <a:effectLst/>
            </p:spPr>
            <p:txBody>
              <a:bodyPr/>
              <a:lstStyle/>
              <a:p>
                <a:endParaRPr lang="it-IT"/>
              </a:p>
            </p:txBody>
          </p:sp>
          <p:sp>
            <p:nvSpPr>
              <p:cNvPr id="58" name="Line 4156"/>
              <p:cNvSpPr>
                <a:spLocks noChangeShapeType="1"/>
              </p:cNvSpPr>
              <p:nvPr/>
            </p:nvSpPr>
            <p:spPr bwMode="auto">
              <a:xfrm>
                <a:off x="1018" y="1858"/>
                <a:ext cx="2438" cy="0"/>
              </a:xfrm>
              <a:prstGeom prst="line">
                <a:avLst/>
              </a:prstGeom>
              <a:noFill/>
              <a:ln w="38100" cap="sq">
                <a:solidFill>
                  <a:schemeClr val="accent2"/>
                </a:solidFill>
                <a:round/>
                <a:headEnd/>
                <a:tailEnd/>
              </a:ln>
              <a:effectLst/>
            </p:spPr>
            <p:txBody>
              <a:bodyPr/>
              <a:lstStyle/>
              <a:p>
                <a:endParaRPr lang="it-IT"/>
              </a:p>
            </p:txBody>
          </p:sp>
          <p:sp>
            <p:nvSpPr>
              <p:cNvPr id="59" name="Line 4157"/>
              <p:cNvSpPr>
                <a:spLocks noChangeShapeType="1"/>
              </p:cNvSpPr>
              <p:nvPr/>
            </p:nvSpPr>
            <p:spPr bwMode="auto">
              <a:xfrm>
                <a:off x="1018" y="1858"/>
                <a:ext cx="0" cy="1930"/>
              </a:xfrm>
              <a:prstGeom prst="line">
                <a:avLst/>
              </a:prstGeom>
              <a:noFill/>
              <a:ln w="38100" cap="sq">
                <a:solidFill>
                  <a:schemeClr val="accent2"/>
                </a:solidFill>
                <a:round/>
                <a:headEnd/>
                <a:tailEnd/>
              </a:ln>
              <a:effectLst/>
            </p:spPr>
            <p:txBody>
              <a:bodyPr/>
              <a:lstStyle/>
              <a:p>
                <a:endParaRPr lang="it-IT"/>
              </a:p>
            </p:txBody>
          </p:sp>
          <p:sp>
            <p:nvSpPr>
              <p:cNvPr id="60" name="Line 4158"/>
              <p:cNvSpPr>
                <a:spLocks noChangeShapeType="1"/>
              </p:cNvSpPr>
              <p:nvPr/>
            </p:nvSpPr>
            <p:spPr bwMode="auto">
              <a:xfrm>
                <a:off x="3456" y="1858"/>
                <a:ext cx="0" cy="1930"/>
              </a:xfrm>
              <a:prstGeom prst="line">
                <a:avLst/>
              </a:prstGeom>
              <a:noFill/>
              <a:ln w="38100" cap="sq">
                <a:solidFill>
                  <a:schemeClr val="accent2"/>
                </a:solidFill>
                <a:round/>
                <a:headEnd/>
                <a:tailEnd/>
              </a:ln>
              <a:effectLst/>
            </p:spPr>
            <p:txBody>
              <a:bodyPr/>
              <a:lstStyle/>
              <a:p>
                <a:endParaRPr lang="it-IT"/>
              </a:p>
            </p:txBody>
          </p:sp>
          <p:sp>
            <p:nvSpPr>
              <p:cNvPr id="61" name="Line 4159"/>
              <p:cNvSpPr>
                <a:spLocks noChangeShapeType="1"/>
              </p:cNvSpPr>
              <p:nvPr/>
            </p:nvSpPr>
            <p:spPr bwMode="auto">
              <a:xfrm>
                <a:off x="1018" y="3788"/>
                <a:ext cx="2438" cy="0"/>
              </a:xfrm>
              <a:prstGeom prst="line">
                <a:avLst/>
              </a:prstGeom>
              <a:noFill/>
              <a:ln w="38100" cap="sq">
                <a:solidFill>
                  <a:schemeClr val="accent2"/>
                </a:solidFill>
                <a:round/>
                <a:headEnd/>
                <a:tailEnd/>
              </a:ln>
              <a:effectLst/>
            </p:spPr>
            <p:txBody>
              <a:bodyPr/>
              <a:lstStyle/>
              <a:p>
                <a:endParaRPr lang="it-IT"/>
              </a:p>
            </p:txBody>
          </p:sp>
        </p:grpSp>
        <p:sp>
          <p:nvSpPr>
            <p:cNvPr id="27" name="Text Box 4160"/>
            <p:cNvSpPr txBox="1">
              <a:spLocks noChangeArrowheads="1"/>
            </p:cNvSpPr>
            <p:nvPr/>
          </p:nvSpPr>
          <p:spPr bwMode="auto">
            <a:xfrm>
              <a:off x="1482" y="3037"/>
              <a:ext cx="1520" cy="154"/>
            </a:xfrm>
            <a:prstGeom prst="rect">
              <a:avLst/>
            </a:prstGeom>
            <a:noFill/>
            <a:ln w="9525">
              <a:noFill/>
              <a:miter lim="800000"/>
              <a:headEnd/>
              <a:tailEnd/>
            </a:ln>
            <a:effectLst/>
          </p:spPr>
          <p:txBody>
            <a:bodyPr lIns="0" tIns="0" rIns="0" bIns="0" anchor="ctr">
              <a:spAutoFit/>
            </a:bodyPr>
            <a:lstStyle/>
            <a:p>
              <a:pPr algn="ctr">
                <a:spcBef>
                  <a:spcPct val="50000"/>
                </a:spcBef>
              </a:pPr>
              <a:r>
                <a:rPr lang="it-IT" sz="1600" b="0" i="1">
                  <a:solidFill>
                    <a:schemeClr val="bg1"/>
                  </a:solidFill>
                </a:rPr>
                <a:t>Tipo di circolazione</a:t>
              </a:r>
            </a:p>
          </p:txBody>
        </p:sp>
      </p:grpSp>
      <p:grpSp>
        <p:nvGrpSpPr>
          <p:cNvPr id="62" name="Group 4161"/>
          <p:cNvGrpSpPr>
            <a:grpSpLocks/>
          </p:cNvGrpSpPr>
          <p:nvPr/>
        </p:nvGrpSpPr>
        <p:grpSpPr bwMode="auto">
          <a:xfrm>
            <a:off x="5060950" y="3476625"/>
            <a:ext cx="3311525" cy="3076575"/>
            <a:chOff x="3140" y="1821"/>
            <a:chExt cx="2086" cy="1938"/>
          </a:xfrm>
        </p:grpSpPr>
        <p:grpSp>
          <p:nvGrpSpPr>
            <p:cNvPr id="63" name="Group 4162"/>
            <p:cNvGrpSpPr>
              <a:grpSpLocks/>
            </p:cNvGrpSpPr>
            <p:nvPr/>
          </p:nvGrpSpPr>
          <p:grpSpPr bwMode="auto">
            <a:xfrm>
              <a:off x="3140" y="2057"/>
              <a:ext cx="2086" cy="1702"/>
              <a:chOff x="3140" y="2057"/>
              <a:chExt cx="2086" cy="1702"/>
            </a:xfrm>
          </p:grpSpPr>
          <p:sp>
            <p:nvSpPr>
              <p:cNvPr id="65" name="Rectangle 4163"/>
              <p:cNvSpPr>
                <a:spLocks noChangeArrowheads="1"/>
              </p:cNvSpPr>
              <p:nvPr/>
            </p:nvSpPr>
            <p:spPr bwMode="auto">
              <a:xfrm>
                <a:off x="3599" y="3300"/>
                <a:ext cx="1627" cy="459"/>
              </a:xfrm>
              <a:prstGeom prst="rect">
                <a:avLst/>
              </a:prstGeom>
              <a:noFill/>
              <a:ln w="9525">
                <a:noFill/>
                <a:miter lim="800000"/>
                <a:headEnd/>
                <a:tailEnd/>
              </a:ln>
              <a:effectLst/>
            </p:spPr>
            <p:txBody>
              <a:bodyPr anchor="ctr"/>
              <a:lstStyle/>
              <a:p>
                <a:pPr algn="just">
                  <a:spcBef>
                    <a:spcPct val="20000"/>
                  </a:spcBef>
                  <a:buClr>
                    <a:schemeClr val="accent1"/>
                  </a:buClr>
                  <a:buSzPct val="75000"/>
                  <a:buFont typeface="Monotype Sorts" pitchFamily="2" charset="2"/>
                  <a:buNone/>
                </a:pPr>
                <a:r>
                  <a:rPr lang="it-IT" sz="1300" b="0" dirty="0"/>
                  <a:t>Trasformatore a secco con raffreddamento naturale dell’aria all’interno e forzata all’esterno</a:t>
                </a:r>
              </a:p>
            </p:txBody>
          </p:sp>
          <p:sp>
            <p:nvSpPr>
              <p:cNvPr id="66" name="Rectangle 4164"/>
              <p:cNvSpPr>
                <a:spLocks noChangeArrowheads="1"/>
              </p:cNvSpPr>
              <p:nvPr/>
            </p:nvSpPr>
            <p:spPr bwMode="auto">
              <a:xfrm>
                <a:off x="3140" y="3300"/>
                <a:ext cx="459" cy="459"/>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ANAF</a:t>
                </a:r>
              </a:p>
            </p:txBody>
          </p:sp>
          <p:sp>
            <p:nvSpPr>
              <p:cNvPr id="67" name="Rectangle 4165"/>
              <p:cNvSpPr>
                <a:spLocks noChangeArrowheads="1"/>
              </p:cNvSpPr>
              <p:nvPr/>
            </p:nvSpPr>
            <p:spPr bwMode="auto">
              <a:xfrm>
                <a:off x="3599" y="2975"/>
                <a:ext cx="1627" cy="325"/>
              </a:xfrm>
              <a:prstGeom prst="rect">
                <a:avLst/>
              </a:prstGeom>
              <a:noFill/>
              <a:ln w="9525">
                <a:noFill/>
                <a:miter lim="800000"/>
                <a:headEnd/>
                <a:tailEnd/>
              </a:ln>
              <a:effectLst/>
            </p:spPr>
            <p:txBody>
              <a:bodyPr anchor="ctr"/>
              <a:lstStyle/>
              <a:p>
                <a:pPr algn="just">
                  <a:spcBef>
                    <a:spcPct val="20000"/>
                  </a:spcBef>
                  <a:buClr>
                    <a:schemeClr val="accent1"/>
                  </a:buClr>
                  <a:buSzPct val="75000"/>
                  <a:buFont typeface="Monotype Sorts" pitchFamily="2" charset="2"/>
                  <a:buNone/>
                </a:pPr>
                <a:r>
                  <a:rPr lang="it-IT" sz="1400" b="0" dirty="0"/>
                  <a:t>Trasformatore a secco con </a:t>
                </a:r>
                <a:r>
                  <a:rPr lang="it-IT" sz="1300" b="0" dirty="0"/>
                  <a:t>raffreddamento</a:t>
                </a:r>
                <a:r>
                  <a:rPr lang="it-IT" sz="1400" b="0" dirty="0"/>
                  <a:t> naturale dell’aria</a:t>
                </a:r>
              </a:p>
            </p:txBody>
          </p:sp>
          <p:sp>
            <p:nvSpPr>
              <p:cNvPr id="68" name="Rectangle 4166"/>
              <p:cNvSpPr>
                <a:spLocks noChangeArrowheads="1"/>
              </p:cNvSpPr>
              <p:nvPr/>
            </p:nvSpPr>
            <p:spPr bwMode="auto">
              <a:xfrm>
                <a:off x="3140" y="2975"/>
                <a:ext cx="459" cy="325"/>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AN</a:t>
                </a:r>
              </a:p>
            </p:txBody>
          </p:sp>
          <p:sp>
            <p:nvSpPr>
              <p:cNvPr id="69" name="Rectangle 4167"/>
              <p:cNvSpPr>
                <a:spLocks noChangeArrowheads="1"/>
              </p:cNvSpPr>
              <p:nvPr/>
            </p:nvSpPr>
            <p:spPr bwMode="auto">
              <a:xfrm>
                <a:off x="3599" y="2516"/>
                <a:ext cx="1627" cy="459"/>
              </a:xfrm>
              <a:prstGeom prst="rect">
                <a:avLst/>
              </a:prstGeom>
              <a:noFill/>
              <a:ln w="9525">
                <a:noFill/>
                <a:miter lim="800000"/>
                <a:headEnd/>
                <a:tailEnd/>
              </a:ln>
              <a:effectLst/>
            </p:spPr>
            <p:txBody>
              <a:bodyPr anchor="ctr"/>
              <a:lstStyle/>
              <a:p>
                <a:pPr algn="just">
                  <a:spcBef>
                    <a:spcPct val="20000"/>
                  </a:spcBef>
                  <a:buClr>
                    <a:schemeClr val="accent1"/>
                  </a:buClr>
                  <a:buSzPct val="75000"/>
                  <a:buFont typeface="Monotype Sorts" pitchFamily="2" charset="2"/>
                  <a:buNone/>
                </a:pPr>
                <a:r>
                  <a:rPr lang="it-IT" sz="1400" b="0" dirty="0"/>
                  <a:t>Trasformatore in olio con circolazione naturale dell’olio e forzata dell’aria</a:t>
                </a:r>
              </a:p>
            </p:txBody>
          </p:sp>
          <p:sp>
            <p:nvSpPr>
              <p:cNvPr id="70" name="Rectangle 4168"/>
              <p:cNvSpPr>
                <a:spLocks noChangeArrowheads="1"/>
              </p:cNvSpPr>
              <p:nvPr/>
            </p:nvSpPr>
            <p:spPr bwMode="auto">
              <a:xfrm>
                <a:off x="3140" y="2516"/>
                <a:ext cx="459" cy="459"/>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ONAF</a:t>
                </a:r>
              </a:p>
            </p:txBody>
          </p:sp>
          <p:sp>
            <p:nvSpPr>
              <p:cNvPr id="71" name="Rectangle 4169"/>
              <p:cNvSpPr>
                <a:spLocks noChangeArrowheads="1"/>
              </p:cNvSpPr>
              <p:nvPr/>
            </p:nvSpPr>
            <p:spPr bwMode="auto">
              <a:xfrm>
                <a:off x="3599" y="2057"/>
                <a:ext cx="1627" cy="459"/>
              </a:xfrm>
              <a:prstGeom prst="rect">
                <a:avLst/>
              </a:prstGeom>
              <a:noFill/>
              <a:ln w="9525">
                <a:noFill/>
                <a:miter lim="800000"/>
                <a:headEnd/>
                <a:tailEnd/>
              </a:ln>
              <a:effectLst/>
            </p:spPr>
            <p:txBody>
              <a:bodyPr anchor="ctr"/>
              <a:lstStyle/>
              <a:p>
                <a:pPr algn="just">
                  <a:spcBef>
                    <a:spcPct val="20000"/>
                  </a:spcBef>
                  <a:buClr>
                    <a:schemeClr val="accent1"/>
                  </a:buClr>
                  <a:buSzPct val="75000"/>
                  <a:buFont typeface="Monotype Sorts" pitchFamily="2" charset="2"/>
                  <a:buNone/>
                </a:pPr>
                <a:r>
                  <a:rPr lang="it-IT" sz="1400" b="0"/>
                  <a:t>Trasformatore in olio con circolazione naturale dell’olio e dell’aria</a:t>
                </a:r>
              </a:p>
            </p:txBody>
          </p:sp>
          <p:sp>
            <p:nvSpPr>
              <p:cNvPr id="72" name="Rectangle 4170"/>
              <p:cNvSpPr>
                <a:spLocks noChangeArrowheads="1"/>
              </p:cNvSpPr>
              <p:nvPr/>
            </p:nvSpPr>
            <p:spPr bwMode="auto">
              <a:xfrm>
                <a:off x="3140" y="2057"/>
                <a:ext cx="459" cy="459"/>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400" b="0"/>
                  <a:t>ONAN</a:t>
                </a:r>
              </a:p>
            </p:txBody>
          </p:sp>
          <p:sp>
            <p:nvSpPr>
              <p:cNvPr id="73" name="Line 4171"/>
              <p:cNvSpPr>
                <a:spLocks noChangeShapeType="1"/>
              </p:cNvSpPr>
              <p:nvPr/>
            </p:nvSpPr>
            <p:spPr bwMode="auto">
              <a:xfrm>
                <a:off x="3140" y="2516"/>
                <a:ext cx="2086" cy="0"/>
              </a:xfrm>
              <a:prstGeom prst="line">
                <a:avLst/>
              </a:prstGeom>
              <a:noFill/>
              <a:ln w="12700">
                <a:solidFill>
                  <a:schemeClr val="accent1"/>
                </a:solidFill>
                <a:round/>
                <a:headEnd/>
                <a:tailEnd/>
              </a:ln>
              <a:effectLst/>
            </p:spPr>
            <p:txBody>
              <a:bodyPr/>
              <a:lstStyle/>
              <a:p>
                <a:endParaRPr lang="it-IT"/>
              </a:p>
            </p:txBody>
          </p:sp>
          <p:sp>
            <p:nvSpPr>
              <p:cNvPr id="74" name="Line 4172"/>
              <p:cNvSpPr>
                <a:spLocks noChangeShapeType="1"/>
              </p:cNvSpPr>
              <p:nvPr/>
            </p:nvSpPr>
            <p:spPr bwMode="auto">
              <a:xfrm>
                <a:off x="3140" y="2975"/>
                <a:ext cx="2086" cy="0"/>
              </a:xfrm>
              <a:prstGeom prst="line">
                <a:avLst/>
              </a:prstGeom>
              <a:noFill/>
              <a:ln w="12700">
                <a:solidFill>
                  <a:schemeClr val="accent1"/>
                </a:solidFill>
                <a:round/>
                <a:headEnd/>
                <a:tailEnd/>
              </a:ln>
              <a:effectLst/>
            </p:spPr>
            <p:txBody>
              <a:bodyPr/>
              <a:lstStyle/>
              <a:p>
                <a:endParaRPr lang="it-IT"/>
              </a:p>
            </p:txBody>
          </p:sp>
          <p:sp>
            <p:nvSpPr>
              <p:cNvPr id="75" name="Line 4173"/>
              <p:cNvSpPr>
                <a:spLocks noChangeShapeType="1"/>
              </p:cNvSpPr>
              <p:nvPr/>
            </p:nvSpPr>
            <p:spPr bwMode="auto">
              <a:xfrm>
                <a:off x="3140" y="3300"/>
                <a:ext cx="2086" cy="0"/>
              </a:xfrm>
              <a:prstGeom prst="line">
                <a:avLst/>
              </a:prstGeom>
              <a:noFill/>
              <a:ln w="12700">
                <a:solidFill>
                  <a:schemeClr val="accent1"/>
                </a:solidFill>
                <a:round/>
                <a:headEnd/>
                <a:tailEnd/>
              </a:ln>
              <a:effectLst/>
            </p:spPr>
            <p:txBody>
              <a:bodyPr/>
              <a:lstStyle/>
              <a:p>
                <a:endParaRPr lang="it-IT"/>
              </a:p>
            </p:txBody>
          </p:sp>
          <p:sp>
            <p:nvSpPr>
              <p:cNvPr id="76" name="Line 4174"/>
              <p:cNvSpPr>
                <a:spLocks noChangeShapeType="1"/>
              </p:cNvSpPr>
              <p:nvPr/>
            </p:nvSpPr>
            <p:spPr bwMode="auto">
              <a:xfrm>
                <a:off x="3599" y="2057"/>
                <a:ext cx="0" cy="1702"/>
              </a:xfrm>
              <a:prstGeom prst="line">
                <a:avLst/>
              </a:prstGeom>
              <a:noFill/>
              <a:ln w="12700">
                <a:solidFill>
                  <a:schemeClr val="accent1"/>
                </a:solidFill>
                <a:round/>
                <a:headEnd/>
                <a:tailEnd/>
              </a:ln>
              <a:effectLst/>
            </p:spPr>
            <p:txBody>
              <a:bodyPr/>
              <a:lstStyle/>
              <a:p>
                <a:endParaRPr lang="it-IT"/>
              </a:p>
            </p:txBody>
          </p:sp>
          <p:sp>
            <p:nvSpPr>
              <p:cNvPr id="77" name="Line 4175"/>
              <p:cNvSpPr>
                <a:spLocks noChangeShapeType="1"/>
              </p:cNvSpPr>
              <p:nvPr/>
            </p:nvSpPr>
            <p:spPr bwMode="auto">
              <a:xfrm>
                <a:off x="3140" y="2057"/>
                <a:ext cx="2086" cy="0"/>
              </a:xfrm>
              <a:prstGeom prst="line">
                <a:avLst/>
              </a:prstGeom>
              <a:noFill/>
              <a:ln w="38100" cap="sq">
                <a:solidFill>
                  <a:srgbClr val="669900"/>
                </a:solidFill>
                <a:round/>
                <a:headEnd/>
                <a:tailEnd/>
              </a:ln>
              <a:effectLst/>
            </p:spPr>
            <p:txBody>
              <a:bodyPr/>
              <a:lstStyle/>
              <a:p>
                <a:endParaRPr lang="it-IT"/>
              </a:p>
            </p:txBody>
          </p:sp>
          <p:sp>
            <p:nvSpPr>
              <p:cNvPr id="78" name="Line 4176"/>
              <p:cNvSpPr>
                <a:spLocks noChangeShapeType="1"/>
              </p:cNvSpPr>
              <p:nvPr/>
            </p:nvSpPr>
            <p:spPr bwMode="auto">
              <a:xfrm>
                <a:off x="3140" y="2057"/>
                <a:ext cx="0" cy="1702"/>
              </a:xfrm>
              <a:prstGeom prst="line">
                <a:avLst/>
              </a:prstGeom>
              <a:noFill/>
              <a:ln w="38100" cap="sq">
                <a:solidFill>
                  <a:srgbClr val="669900"/>
                </a:solidFill>
                <a:round/>
                <a:headEnd/>
                <a:tailEnd/>
              </a:ln>
              <a:effectLst/>
            </p:spPr>
            <p:txBody>
              <a:bodyPr/>
              <a:lstStyle/>
              <a:p>
                <a:endParaRPr lang="it-IT"/>
              </a:p>
            </p:txBody>
          </p:sp>
          <p:sp>
            <p:nvSpPr>
              <p:cNvPr id="79" name="Line 4177"/>
              <p:cNvSpPr>
                <a:spLocks noChangeShapeType="1"/>
              </p:cNvSpPr>
              <p:nvPr/>
            </p:nvSpPr>
            <p:spPr bwMode="auto">
              <a:xfrm>
                <a:off x="5226" y="2057"/>
                <a:ext cx="0" cy="1702"/>
              </a:xfrm>
              <a:prstGeom prst="line">
                <a:avLst/>
              </a:prstGeom>
              <a:noFill/>
              <a:ln w="38100" cap="sq">
                <a:solidFill>
                  <a:srgbClr val="669900"/>
                </a:solidFill>
                <a:round/>
                <a:headEnd/>
                <a:tailEnd/>
              </a:ln>
              <a:effectLst/>
            </p:spPr>
            <p:txBody>
              <a:bodyPr/>
              <a:lstStyle/>
              <a:p>
                <a:endParaRPr lang="it-IT"/>
              </a:p>
            </p:txBody>
          </p:sp>
          <p:sp>
            <p:nvSpPr>
              <p:cNvPr id="80" name="Line 4178"/>
              <p:cNvSpPr>
                <a:spLocks noChangeShapeType="1"/>
              </p:cNvSpPr>
              <p:nvPr/>
            </p:nvSpPr>
            <p:spPr bwMode="auto">
              <a:xfrm>
                <a:off x="3140" y="3759"/>
                <a:ext cx="2086" cy="0"/>
              </a:xfrm>
              <a:prstGeom prst="line">
                <a:avLst/>
              </a:prstGeom>
              <a:noFill/>
              <a:ln w="38100" cap="sq">
                <a:solidFill>
                  <a:srgbClr val="669900"/>
                </a:solidFill>
                <a:round/>
                <a:headEnd/>
                <a:tailEnd/>
              </a:ln>
              <a:effectLst/>
            </p:spPr>
            <p:txBody>
              <a:bodyPr/>
              <a:lstStyle/>
              <a:p>
                <a:endParaRPr lang="it-IT"/>
              </a:p>
            </p:txBody>
          </p:sp>
        </p:grpSp>
        <p:sp>
          <p:nvSpPr>
            <p:cNvPr id="64" name="Text Box 4179"/>
            <p:cNvSpPr txBox="1">
              <a:spLocks noChangeArrowheads="1"/>
            </p:cNvSpPr>
            <p:nvPr/>
          </p:nvSpPr>
          <p:spPr bwMode="auto">
            <a:xfrm>
              <a:off x="3140" y="1821"/>
              <a:ext cx="2084" cy="236"/>
            </a:xfrm>
            <a:prstGeom prst="rect">
              <a:avLst/>
            </a:prstGeom>
            <a:noFill/>
            <a:ln w="38100">
              <a:solidFill>
                <a:srgbClr val="669900"/>
              </a:solidFill>
              <a:miter lim="800000"/>
              <a:headEnd/>
              <a:tailEnd/>
            </a:ln>
            <a:effectLst/>
          </p:spPr>
          <p:txBody>
            <a:bodyPr>
              <a:spAutoFit/>
            </a:bodyPr>
            <a:lstStyle/>
            <a:p>
              <a:pPr>
                <a:spcBef>
                  <a:spcPct val="50000"/>
                </a:spcBef>
              </a:pPr>
              <a:r>
                <a:rPr lang="it-IT" sz="1600" b="0" i="1"/>
                <a:t>esempi</a:t>
              </a:r>
            </a:p>
          </p:txBody>
        </p:sp>
      </p:grpSp>
      <p:sp>
        <p:nvSpPr>
          <p:cNvPr id="81" name="Text Box 4180"/>
          <p:cNvSpPr txBox="1">
            <a:spLocks noChangeArrowheads="1"/>
          </p:cNvSpPr>
          <p:nvPr/>
        </p:nvSpPr>
        <p:spPr bwMode="auto">
          <a:xfrm>
            <a:off x="457200" y="661987"/>
            <a:ext cx="8362950" cy="854075"/>
          </a:xfrm>
          <a:prstGeom prst="rect">
            <a:avLst/>
          </a:prstGeom>
          <a:noFill/>
          <a:ln w="9525">
            <a:noFill/>
            <a:miter lim="800000"/>
            <a:headEnd/>
            <a:tailEnd/>
          </a:ln>
          <a:effectLst/>
        </p:spPr>
        <p:txBody>
          <a:bodyPr>
            <a:spAutoFit/>
          </a:bodyPr>
          <a:lstStyle/>
          <a:p>
            <a:pPr algn="ctr">
              <a:spcBef>
                <a:spcPct val="50000"/>
              </a:spcBef>
            </a:pPr>
            <a:r>
              <a:rPr lang="it-IT" sz="2000" b="0" i="1"/>
              <a:t>Sigle prevista dalle Norme CEI 76-2 per il raffreddamento dei trasformatori</a:t>
            </a:r>
          </a:p>
          <a:p>
            <a:pPr algn="ctr">
              <a:spcBef>
                <a:spcPct val="50000"/>
              </a:spcBef>
            </a:pPr>
            <a:r>
              <a:rPr lang="it-IT" sz="2000" b="0" i="1"/>
              <a:t>codice a 4 lettere</a:t>
            </a:r>
            <a:endParaRPr lang="it-IT" sz="2000" b="0" i="1">
              <a:solidFill>
                <a:schemeClr val="accent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0" name="Rectangle 1028"/>
          <p:cNvSpPr>
            <a:spLocks noChangeArrowheads="1"/>
          </p:cNvSpPr>
          <p:nvPr/>
        </p:nvSpPr>
        <p:spPr bwMode="auto">
          <a:xfrm>
            <a:off x="152400" y="1066800"/>
            <a:ext cx="8763000" cy="5273675"/>
          </a:xfrm>
          <a:prstGeom prst="rect">
            <a:avLst/>
          </a:prstGeom>
          <a:noFill/>
          <a:ln w="9525">
            <a:noFill/>
            <a:miter lim="800000"/>
            <a:headEnd/>
            <a:tailEnd/>
          </a:ln>
          <a:effectLst/>
        </p:spPr>
        <p:txBody>
          <a:bodyPr>
            <a:spAutoFit/>
          </a:bodyPr>
          <a:lstStyle/>
          <a:p>
            <a:pPr algn="just">
              <a:spcAft>
                <a:spcPct val="50000"/>
              </a:spcAft>
            </a:pPr>
            <a:r>
              <a:rPr lang="it-IT" sz="2000" b="0" dirty="0">
                <a:sym typeface="Symbol" pitchFamily="18" charset="2"/>
              </a:rPr>
              <a:t>A seconda del tipo di circolazione dei fluidi refrigeranti, si possono avere vari modi di raffreddamento, identificati con le seguenti sigle:</a:t>
            </a:r>
          </a:p>
          <a:p>
            <a:pPr algn="just">
              <a:spcAft>
                <a:spcPct val="50000"/>
              </a:spcAft>
              <a:buFontTx/>
              <a:buChar char="•"/>
            </a:pPr>
            <a:r>
              <a:rPr lang="it-IT" sz="2000" b="0" dirty="0">
                <a:sym typeface="Symbol" pitchFamily="18" charset="2"/>
              </a:rPr>
              <a:t> </a:t>
            </a:r>
            <a:r>
              <a:rPr lang="it-IT" sz="2000" dirty="0">
                <a:sym typeface="Symbol" pitchFamily="18" charset="2"/>
              </a:rPr>
              <a:t>AN (Air </a:t>
            </a:r>
            <a:r>
              <a:rPr lang="it-IT" sz="2000" dirty="0" err="1">
                <a:sym typeface="Symbol" pitchFamily="18" charset="2"/>
              </a:rPr>
              <a:t>Natural</a:t>
            </a:r>
            <a:r>
              <a:rPr lang="it-IT" sz="2000" dirty="0">
                <a:sym typeface="Symbol" pitchFamily="18" charset="2"/>
              </a:rPr>
              <a:t>)</a:t>
            </a:r>
            <a:r>
              <a:rPr lang="it-IT" sz="2000" b="0" dirty="0">
                <a:sym typeface="Symbol" pitchFamily="18" charset="2"/>
              </a:rPr>
              <a:t>: trasformatori a secco con circolazione naturale dell’aria, attraverso moti convettivi naturali (l’aria più calda sale, l’aria più fredda scende);  </a:t>
            </a:r>
          </a:p>
          <a:p>
            <a:pPr algn="just">
              <a:spcAft>
                <a:spcPct val="50000"/>
              </a:spcAft>
              <a:buFontTx/>
              <a:buChar char="•"/>
            </a:pPr>
            <a:r>
              <a:rPr lang="it-IT" sz="2000" b="0" dirty="0">
                <a:sym typeface="Symbol" pitchFamily="18" charset="2"/>
              </a:rPr>
              <a:t> </a:t>
            </a:r>
            <a:r>
              <a:rPr lang="it-IT" sz="2000" dirty="0">
                <a:sym typeface="Symbol" pitchFamily="18" charset="2"/>
              </a:rPr>
              <a:t>AF (Air </a:t>
            </a:r>
            <a:r>
              <a:rPr lang="it-IT" sz="2000" dirty="0" err="1">
                <a:sym typeface="Symbol" pitchFamily="18" charset="2"/>
              </a:rPr>
              <a:t>Forced</a:t>
            </a:r>
            <a:r>
              <a:rPr lang="it-IT" sz="2000" dirty="0">
                <a:sym typeface="Symbol" pitchFamily="18" charset="2"/>
              </a:rPr>
              <a:t>)</a:t>
            </a:r>
            <a:r>
              <a:rPr lang="it-IT" sz="2000" b="0" dirty="0">
                <a:sym typeface="Symbol" pitchFamily="18" charset="2"/>
              </a:rPr>
              <a:t>: la circolazione dell’aria avviene tramite ventole, che aumentano l’efficacia del raffreddamento (in caso di guasto al sistema di raffreddamento, si ha però un rapido surriscaldamento della macchina);</a:t>
            </a:r>
          </a:p>
          <a:p>
            <a:pPr algn="just">
              <a:spcAft>
                <a:spcPct val="50000"/>
              </a:spcAft>
              <a:buFontTx/>
              <a:buChar char="•"/>
            </a:pPr>
            <a:r>
              <a:rPr lang="it-IT" sz="2000" dirty="0"/>
              <a:t> AD (Air </a:t>
            </a:r>
            <a:r>
              <a:rPr lang="it-IT" sz="2000" dirty="0" err="1" smtClean="0"/>
              <a:t>Driven</a:t>
            </a:r>
            <a:r>
              <a:rPr lang="it-IT" sz="2000" dirty="0" smtClean="0"/>
              <a:t>): </a:t>
            </a:r>
            <a:r>
              <a:rPr lang="it-IT" sz="2000" b="0" dirty="0"/>
              <a:t>aria forzata e guidata anche all’interno degli avvolgimenti</a:t>
            </a:r>
            <a:r>
              <a:rPr lang="it-IT" sz="2000" dirty="0"/>
              <a:t>  </a:t>
            </a:r>
          </a:p>
          <a:p>
            <a:r>
              <a:rPr lang="it-IT" sz="2000" dirty="0"/>
              <a:t>I trasformatori raffreddati ad aria possono essere isolati in classi fino alla H</a:t>
            </a:r>
          </a:p>
          <a:p>
            <a:endParaRPr lang="it-IT" sz="2000" dirty="0"/>
          </a:p>
          <a:p>
            <a:r>
              <a:rPr lang="it-IT" sz="2000" b="0" dirty="0"/>
              <a:t>Sia nella ventilazione naturale che quella forzata gioca un ruolo fondamentale il rivestimento di protezione. Nel primo caso il rivestimento è di solito chiuso ed il calore viene interamente smaltito attraverso la superficie del rivestimento che deve essere accuratamente scelta. Nel caso di ventilazione forzata devono essere previste delle feritoie per l’ingresso e l’uscita dell’aria.</a:t>
            </a:r>
          </a:p>
        </p:txBody>
      </p:sp>
      <p:sp>
        <p:nvSpPr>
          <p:cNvPr id="4" name="CasellaDiTesto 3"/>
          <p:cNvSpPr txBox="1"/>
          <p:nvPr/>
        </p:nvSpPr>
        <p:spPr>
          <a:xfrm>
            <a:off x="0" y="3048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Raffreddamento in aria</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Text Box 1026"/>
          <p:cNvSpPr txBox="1">
            <a:spLocks noChangeArrowheads="1"/>
          </p:cNvSpPr>
          <p:nvPr/>
        </p:nvSpPr>
        <p:spPr bwMode="auto">
          <a:xfrm>
            <a:off x="1530350" y="0"/>
            <a:ext cx="5662613" cy="396875"/>
          </a:xfrm>
          <a:prstGeom prst="rect">
            <a:avLst/>
          </a:prstGeom>
          <a:noFill/>
          <a:ln w="9525">
            <a:noFill/>
            <a:miter lim="800000"/>
            <a:headEnd/>
            <a:tailEnd/>
          </a:ln>
          <a:effectLst/>
        </p:spPr>
        <p:txBody>
          <a:bodyPr>
            <a:spAutoFit/>
          </a:bodyPr>
          <a:lstStyle/>
          <a:p>
            <a:pPr algn="ctr">
              <a:spcBef>
                <a:spcPct val="50000"/>
              </a:spcBef>
            </a:pPr>
            <a:r>
              <a:rPr lang="it-IT" sz="2000" b="0" i="1" dirty="0"/>
              <a:t>A secco con ventilazione naturale in aria </a:t>
            </a:r>
            <a:r>
              <a:rPr lang="it-IT" sz="2000" b="0" dirty="0"/>
              <a:t>: AN</a:t>
            </a:r>
          </a:p>
        </p:txBody>
      </p:sp>
      <p:pic>
        <p:nvPicPr>
          <p:cNvPr id="534531" name="Picture 1027" descr="C:\Documents and Settings\Administrator\Desktop\Unipav\Costruzioni elettromeccaniche\Trasformatori\secco1.jpg"/>
          <p:cNvPicPr>
            <a:picLocks noChangeAspect="1" noChangeArrowheads="1"/>
          </p:cNvPicPr>
          <p:nvPr/>
        </p:nvPicPr>
        <p:blipFill>
          <a:blip r:embed="rId2" cstate="print"/>
          <a:srcRect/>
          <a:stretch>
            <a:fillRect/>
          </a:stretch>
        </p:blipFill>
        <p:spPr bwMode="auto">
          <a:xfrm>
            <a:off x="6478588" y="3657600"/>
            <a:ext cx="2492375" cy="2590800"/>
          </a:xfrm>
          <a:prstGeom prst="rect">
            <a:avLst/>
          </a:prstGeom>
          <a:noFill/>
        </p:spPr>
      </p:pic>
      <p:pic>
        <p:nvPicPr>
          <p:cNvPr id="534532" name="Picture 1028" descr="C:\Documents and Settings\Administrator\Desktop\Unipav\Costruzioni elettromeccaniche\Trasformatori\secco2.jpg"/>
          <p:cNvPicPr>
            <a:picLocks noChangeAspect="1" noChangeArrowheads="1"/>
          </p:cNvPicPr>
          <p:nvPr/>
        </p:nvPicPr>
        <p:blipFill>
          <a:blip r:embed="rId3" cstate="print"/>
          <a:srcRect/>
          <a:stretch>
            <a:fillRect/>
          </a:stretch>
        </p:blipFill>
        <p:spPr bwMode="auto">
          <a:xfrm>
            <a:off x="76200" y="3302000"/>
            <a:ext cx="3251200" cy="3479800"/>
          </a:xfrm>
          <a:prstGeom prst="rect">
            <a:avLst/>
          </a:prstGeom>
          <a:noFill/>
        </p:spPr>
      </p:pic>
      <p:pic>
        <p:nvPicPr>
          <p:cNvPr id="534533" name="Picture 1029" descr="C:\Documents and Settings\Administrator\Desktop\Unipav\Costruzioni elettromeccaniche\Trasformatori\resina2.jpg"/>
          <p:cNvPicPr>
            <a:picLocks noChangeAspect="1" noChangeArrowheads="1"/>
          </p:cNvPicPr>
          <p:nvPr/>
        </p:nvPicPr>
        <p:blipFill>
          <a:blip r:embed="rId4" cstate="print"/>
          <a:srcRect/>
          <a:stretch>
            <a:fillRect/>
          </a:stretch>
        </p:blipFill>
        <p:spPr bwMode="auto">
          <a:xfrm>
            <a:off x="3695700" y="3228975"/>
            <a:ext cx="2566988" cy="3552825"/>
          </a:xfrm>
          <a:prstGeom prst="rect">
            <a:avLst/>
          </a:prstGeom>
          <a:noFill/>
        </p:spPr>
      </p:pic>
      <p:sp>
        <p:nvSpPr>
          <p:cNvPr id="534534" name="AutoShape 1030"/>
          <p:cNvSpPr>
            <a:spLocks/>
          </p:cNvSpPr>
          <p:nvPr/>
        </p:nvSpPr>
        <p:spPr bwMode="auto">
          <a:xfrm>
            <a:off x="677863" y="2906713"/>
            <a:ext cx="557212" cy="212725"/>
          </a:xfrm>
          <a:prstGeom prst="accentCallout1">
            <a:avLst>
              <a:gd name="adj1" fmla="val 53731"/>
              <a:gd name="adj2" fmla="val 113676"/>
              <a:gd name="adj3" fmla="val 402241"/>
              <a:gd name="adj4" fmla="val 231056"/>
            </a:avLst>
          </a:prstGeom>
          <a:noFill/>
          <a:ln w="3175">
            <a:solidFill>
              <a:srgbClr val="FF3300"/>
            </a:solidFill>
            <a:miter lim="800000"/>
            <a:headEnd/>
            <a:tailEnd/>
          </a:ln>
          <a:effectLst/>
        </p:spPr>
        <p:txBody>
          <a:bodyPr lIns="0" tIns="0" rIns="0" bIns="0" anchor="ctr"/>
          <a:lstStyle/>
          <a:p>
            <a:pPr algn="r"/>
            <a:r>
              <a:rPr lang="it-IT" sz="1200" b="0"/>
              <a:t>a secco</a:t>
            </a:r>
          </a:p>
        </p:txBody>
      </p:sp>
      <p:sp>
        <p:nvSpPr>
          <p:cNvPr id="534535" name="AutoShape 1031"/>
          <p:cNvSpPr>
            <a:spLocks/>
          </p:cNvSpPr>
          <p:nvPr/>
        </p:nvSpPr>
        <p:spPr bwMode="auto">
          <a:xfrm>
            <a:off x="3695700" y="2911475"/>
            <a:ext cx="557213" cy="212725"/>
          </a:xfrm>
          <a:prstGeom prst="accentCallout1">
            <a:avLst>
              <a:gd name="adj1" fmla="val 53731"/>
              <a:gd name="adj2" fmla="val 113676"/>
              <a:gd name="adj3" fmla="val 450745"/>
              <a:gd name="adj4" fmla="val 298861"/>
            </a:avLst>
          </a:prstGeom>
          <a:noFill/>
          <a:ln w="3175">
            <a:solidFill>
              <a:srgbClr val="FF3300"/>
            </a:solidFill>
            <a:miter lim="800000"/>
            <a:headEnd/>
            <a:tailEnd/>
          </a:ln>
          <a:effectLst/>
        </p:spPr>
        <p:txBody>
          <a:bodyPr lIns="0" tIns="0" rIns="0" bIns="0" anchor="ctr"/>
          <a:lstStyle/>
          <a:p>
            <a:pPr algn="r"/>
            <a:r>
              <a:rPr lang="it-IT" sz="1200" b="0"/>
              <a:t>in resina</a:t>
            </a:r>
          </a:p>
        </p:txBody>
      </p:sp>
      <p:grpSp>
        <p:nvGrpSpPr>
          <p:cNvPr id="2" name="Group 1032"/>
          <p:cNvGrpSpPr>
            <a:grpSpLocks/>
          </p:cNvGrpSpPr>
          <p:nvPr/>
        </p:nvGrpSpPr>
        <p:grpSpPr bwMode="auto">
          <a:xfrm>
            <a:off x="304800" y="762000"/>
            <a:ext cx="8534400" cy="2057400"/>
            <a:chOff x="266" y="1056"/>
            <a:chExt cx="5494" cy="1296"/>
          </a:xfrm>
        </p:grpSpPr>
        <p:sp>
          <p:nvSpPr>
            <p:cNvPr id="534537" name="Rectangle 1033"/>
            <p:cNvSpPr>
              <a:spLocks noChangeArrowheads="1"/>
            </p:cNvSpPr>
            <p:nvPr/>
          </p:nvSpPr>
          <p:spPr bwMode="auto">
            <a:xfrm>
              <a:off x="266" y="1056"/>
              <a:ext cx="5494" cy="1296"/>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endParaRPr lang="it-IT"/>
            </a:p>
          </p:txBody>
        </p:sp>
        <p:sp>
          <p:nvSpPr>
            <p:cNvPr id="534538" name="Line 1034"/>
            <p:cNvSpPr>
              <a:spLocks noChangeShapeType="1"/>
            </p:cNvSpPr>
            <p:nvPr/>
          </p:nvSpPr>
          <p:spPr bwMode="auto">
            <a:xfrm>
              <a:off x="3220" y="2208"/>
              <a:ext cx="0" cy="28"/>
            </a:xfrm>
            <a:prstGeom prst="line">
              <a:avLst/>
            </a:prstGeom>
            <a:noFill/>
            <a:ln w="76200">
              <a:solidFill>
                <a:schemeClr val="tx1"/>
              </a:solidFill>
              <a:round/>
              <a:headEnd/>
              <a:tailEnd/>
            </a:ln>
            <a:effectLst/>
          </p:spPr>
          <p:txBody>
            <a:bodyPr wrap="none" anchor="ctr"/>
            <a:lstStyle/>
            <a:p>
              <a:endParaRPr lang="it-IT"/>
            </a:p>
          </p:txBody>
        </p:sp>
        <p:sp>
          <p:nvSpPr>
            <p:cNvPr id="534539" name="Rectangle 1035"/>
            <p:cNvSpPr>
              <a:spLocks noChangeArrowheads="1"/>
            </p:cNvSpPr>
            <p:nvPr/>
          </p:nvSpPr>
          <p:spPr bwMode="auto">
            <a:xfrm>
              <a:off x="431" y="1379"/>
              <a:ext cx="449" cy="449"/>
            </a:xfrm>
            <a:prstGeom prst="rect">
              <a:avLst/>
            </a:prstGeom>
            <a:gradFill rotWithShape="0">
              <a:gsLst>
                <a:gs pos="0">
                  <a:srgbClr val="EF9100"/>
                </a:gs>
                <a:gs pos="50000">
                  <a:srgbClr val="EF9100">
                    <a:gamma/>
                    <a:shade val="29804"/>
                    <a:invGamma/>
                  </a:srgbClr>
                </a:gs>
                <a:gs pos="100000">
                  <a:srgbClr val="EF9100"/>
                </a:gs>
              </a:gsLst>
              <a:lin ang="0" scaled="1"/>
            </a:gradFill>
            <a:ln w="12700">
              <a:solidFill>
                <a:schemeClr val="tx1"/>
              </a:solidFill>
              <a:miter lim="800000"/>
              <a:headEnd/>
              <a:tailEnd/>
            </a:ln>
            <a:effectLst/>
          </p:spPr>
          <p:txBody>
            <a:bodyPr wrap="none" anchor="ctr"/>
            <a:lstStyle/>
            <a:p>
              <a:endParaRPr lang="it-IT"/>
            </a:p>
          </p:txBody>
        </p:sp>
        <p:sp>
          <p:nvSpPr>
            <p:cNvPr id="534540" name="Rectangle 1036"/>
            <p:cNvSpPr>
              <a:spLocks noChangeArrowheads="1"/>
            </p:cNvSpPr>
            <p:nvPr/>
          </p:nvSpPr>
          <p:spPr bwMode="auto">
            <a:xfrm>
              <a:off x="555" y="1205"/>
              <a:ext cx="202" cy="783"/>
            </a:xfrm>
            <a:prstGeom prst="rect">
              <a:avLst/>
            </a:prstGeom>
            <a:gradFill rotWithShape="0">
              <a:gsLst>
                <a:gs pos="0">
                  <a:srgbClr val="0000FF">
                    <a:gamma/>
                    <a:shade val="29804"/>
                    <a:invGamma/>
                  </a:srgbClr>
                </a:gs>
                <a:gs pos="100000">
                  <a:srgbClr val="0000FF"/>
                </a:gs>
              </a:gsLst>
              <a:lin ang="0" scaled="1"/>
            </a:gradFill>
            <a:ln w="12700">
              <a:solidFill>
                <a:srgbClr val="063DE8"/>
              </a:solidFill>
              <a:miter lim="800000"/>
              <a:headEnd/>
              <a:tailEnd/>
            </a:ln>
            <a:effectLst/>
          </p:spPr>
          <p:txBody>
            <a:bodyPr wrap="none" anchor="ctr"/>
            <a:lstStyle/>
            <a:p>
              <a:endParaRPr lang="it-IT"/>
            </a:p>
          </p:txBody>
        </p:sp>
        <p:sp>
          <p:nvSpPr>
            <p:cNvPr id="534541" name="Rectangle 1037"/>
            <p:cNvSpPr>
              <a:spLocks noChangeArrowheads="1"/>
            </p:cNvSpPr>
            <p:nvPr/>
          </p:nvSpPr>
          <p:spPr bwMode="auto">
            <a:xfrm>
              <a:off x="3000" y="1402"/>
              <a:ext cx="449" cy="449"/>
            </a:xfrm>
            <a:prstGeom prst="rect">
              <a:avLst/>
            </a:prstGeom>
            <a:gradFill rotWithShape="0">
              <a:gsLst>
                <a:gs pos="0">
                  <a:srgbClr val="EF9100"/>
                </a:gs>
                <a:gs pos="50000">
                  <a:srgbClr val="EF9100">
                    <a:gamma/>
                    <a:shade val="29804"/>
                    <a:invGamma/>
                  </a:srgbClr>
                </a:gs>
                <a:gs pos="100000">
                  <a:srgbClr val="EF9100"/>
                </a:gs>
              </a:gsLst>
              <a:lin ang="0" scaled="1"/>
            </a:gradFill>
            <a:ln w="12700">
              <a:solidFill>
                <a:schemeClr val="tx1"/>
              </a:solidFill>
              <a:miter lim="800000"/>
              <a:headEnd/>
              <a:tailEnd/>
            </a:ln>
            <a:effectLst/>
          </p:spPr>
          <p:txBody>
            <a:bodyPr wrap="none" anchor="ctr"/>
            <a:lstStyle/>
            <a:p>
              <a:endParaRPr lang="it-IT"/>
            </a:p>
          </p:txBody>
        </p:sp>
        <p:sp>
          <p:nvSpPr>
            <p:cNvPr id="534542" name="Rectangle 1038"/>
            <p:cNvSpPr>
              <a:spLocks noChangeArrowheads="1"/>
            </p:cNvSpPr>
            <p:nvPr/>
          </p:nvSpPr>
          <p:spPr bwMode="auto">
            <a:xfrm>
              <a:off x="3124" y="1228"/>
              <a:ext cx="202" cy="783"/>
            </a:xfrm>
            <a:prstGeom prst="rect">
              <a:avLst/>
            </a:prstGeom>
            <a:gradFill rotWithShape="0">
              <a:gsLst>
                <a:gs pos="0">
                  <a:srgbClr val="0000FF">
                    <a:gamma/>
                    <a:shade val="29804"/>
                    <a:invGamma/>
                  </a:srgbClr>
                </a:gs>
                <a:gs pos="100000">
                  <a:srgbClr val="0000FF"/>
                </a:gs>
              </a:gsLst>
              <a:lin ang="0" scaled="1"/>
            </a:gradFill>
            <a:ln w="12700">
              <a:solidFill>
                <a:srgbClr val="063DE8"/>
              </a:solidFill>
              <a:miter lim="800000"/>
              <a:headEnd/>
              <a:tailEnd/>
            </a:ln>
            <a:effectLst/>
          </p:spPr>
          <p:txBody>
            <a:bodyPr wrap="none" anchor="ctr"/>
            <a:lstStyle/>
            <a:p>
              <a:endParaRPr lang="it-IT"/>
            </a:p>
          </p:txBody>
        </p:sp>
        <p:sp>
          <p:nvSpPr>
            <p:cNvPr id="534543" name="AutoShape 1039"/>
            <p:cNvSpPr>
              <a:spLocks noChangeArrowheads="1"/>
            </p:cNvSpPr>
            <p:nvPr/>
          </p:nvSpPr>
          <p:spPr bwMode="auto">
            <a:xfrm>
              <a:off x="3016" y="2120"/>
              <a:ext cx="402" cy="109"/>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534544" name="Line 1040"/>
            <p:cNvSpPr>
              <a:spLocks noChangeShapeType="1"/>
            </p:cNvSpPr>
            <p:nvPr/>
          </p:nvSpPr>
          <p:spPr bwMode="auto">
            <a:xfrm>
              <a:off x="3220" y="2116"/>
              <a:ext cx="0" cy="28"/>
            </a:xfrm>
            <a:prstGeom prst="line">
              <a:avLst/>
            </a:prstGeom>
            <a:noFill/>
            <a:ln w="76200">
              <a:solidFill>
                <a:schemeClr val="tx1"/>
              </a:solidFill>
              <a:round/>
              <a:headEnd/>
              <a:tailEnd/>
            </a:ln>
            <a:effectLst/>
          </p:spPr>
          <p:txBody>
            <a:bodyPr wrap="none" anchor="ctr"/>
            <a:lstStyle/>
            <a:p>
              <a:endParaRPr lang="it-IT"/>
            </a:p>
          </p:txBody>
        </p:sp>
        <p:sp>
          <p:nvSpPr>
            <p:cNvPr id="534545" name="Rectangle 1041"/>
            <p:cNvSpPr>
              <a:spLocks noChangeArrowheads="1"/>
            </p:cNvSpPr>
            <p:nvPr/>
          </p:nvSpPr>
          <p:spPr bwMode="auto">
            <a:xfrm>
              <a:off x="1155" y="1286"/>
              <a:ext cx="1343" cy="863"/>
            </a:xfrm>
            <a:prstGeom prst="rect">
              <a:avLst/>
            </a:prstGeom>
            <a:noFill/>
            <a:ln w="12700">
              <a:noFill/>
              <a:miter lim="800000"/>
              <a:headEnd/>
              <a:tailEnd/>
            </a:ln>
            <a:effectLst/>
          </p:spPr>
          <p:txBody>
            <a:bodyPr wrap="none" lIns="90488" tIns="44450" rIns="90488" bIns="44450">
              <a:spAutoFit/>
            </a:bodyPr>
            <a:lstStyle/>
            <a:p>
              <a:r>
                <a:rPr lang="it-IT" sz="2800"/>
                <a:t>A secco con</a:t>
              </a:r>
            </a:p>
            <a:p>
              <a:r>
                <a:rPr lang="it-IT" sz="2800"/>
                <a:t>ventilazione </a:t>
              </a:r>
            </a:p>
            <a:p>
              <a:r>
                <a:rPr lang="it-IT" sz="2800"/>
                <a:t>naturale.</a:t>
              </a:r>
            </a:p>
          </p:txBody>
        </p:sp>
        <p:sp>
          <p:nvSpPr>
            <p:cNvPr id="534546" name="Rectangle 1042"/>
            <p:cNvSpPr>
              <a:spLocks noChangeArrowheads="1"/>
            </p:cNvSpPr>
            <p:nvPr/>
          </p:nvSpPr>
          <p:spPr bwMode="auto">
            <a:xfrm>
              <a:off x="3745" y="1271"/>
              <a:ext cx="1343" cy="863"/>
            </a:xfrm>
            <a:prstGeom prst="rect">
              <a:avLst/>
            </a:prstGeom>
            <a:noFill/>
            <a:ln w="12700">
              <a:noFill/>
              <a:miter lim="800000"/>
              <a:headEnd/>
              <a:tailEnd/>
            </a:ln>
            <a:effectLst/>
          </p:spPr>
          <p:txBody>
            <a:bodyPr wrap="none" lIns="90488" tIns="44450" rIns="90488" bIns="44450">
              <a:spAutoFit/>
            </a:bodyPr>
            <a:lstStyle/>
            <a:p>
              <a:r>
                <a:rPr lang="it-IT" sz="2800"/>
                <a:t>A secco con</a:t>
              </a:r>
            </a:p>
            <a:p>
              <a:r>
                <a:rPr lang="it-IT" sz="2800"/>
                <a:t>ventilazione </a:t>
              </a:r>
            </a:p>
            <a:p>
              <a:r>
                <a:rPr lang="it-IT" sz="2800"/>
                <a:t>forzata.</a:t>
              </a:r>
            </a:p>
          </p:txBody>
        </p:sp>
      </p:grpSp>
      <p:sp>
        <p:nvSpPr>
          <p:cNvPr id="19" name="Text Box 1026"/>
          <p:cNvSpPr txBox="1">
            <a:spLocks noChangeArrowheads="1"/>
          </p:cNvSpPr>
          <p:nvPr/>
        </p:nvSpPr>
        <p:spPr bwMode="auto">
          <a:xfrm>
            <a:off x="1676400" y="304800"/>
            <a:ext cx="5662613" cy="396875"/>
          </a:xfrm>
          <a:prstGeom prst="rect">
            <a:avLst/>
          </a:prstGeom>
          <a:noFill/>
          <a:ln w="9525">
            <a:noFill/>
            <a:miter lim="800000"/>
            <a:headEnd/>
            <a:tailEnd/>
          </a:ln>
          <a:effectLst/>
        </p:spPr>
        <p:txBody>
          <a:bodyPr>
            <a:spAutoFit/>
          </a:bodyPr>
          <a:lstStyle/>
          <a:p>
            <a:pPr algn="ctr">
              <a:spcBef>
                <a:spcPct val="50000"/>
              </a:spcBef>
            </a:pPr>
            <a:r>
              <a:rPr lang="it-IT" sz="2000" b="0" i="1" dirty="0" smtClean="0"/>
              <a:t>Trasformatori aperti (no cassone)</a:t>
            </a:r>
            <a:endParaRPr lang="it-IT" sz="2000" b="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1000" y="304800"/>
            <a:ext cx="8229600" cy="6019800"/>
          </a:xfrm>
        </p:spPr>
        <p:txBody>
          <a:bodyPr>
            <a:normAutofit fontScale="55000" lnSpcReduction="20000"/>
          </a:bodyPr>
          <a:lstStyle/>
          <a:p>
            <a:pPr algn="ctr">
              <a:buNone/>
            </a:pPr>
            <a:r>
              <a:rPr lang="it-IT" sz="5100" b="1" dirty="0" smtClean="0"/>
              <a:t>Trasformatori impregnati con vernice</a:t>
            </a:r>
          </a:p>
          <a:p>
            <a:pPr>
              <a:spcBef>
                <a:spcPts val="1200"/>
              </a:spcBef>
              <a:buNone/>
            </a:pPr>
            <a:r>
              <a:rPr lang="it-IT" sz="3800" dirty="0" smtClean="0"/>
              <a:t>Il processo di impregnazione può riguardare</a:t>
            </a:r>
          </a:p>
          <a:p>
            <a:pPr>
              <a:buFontTx/>
              <a:buChar char="-"/>
            </a:pPr>
            <a:r>
              <a:rPr lang="it-IT" sz="3800" dirty="0" smtClean="0"/>
              <a:t>Solo avvolgimento</a:t>
            </a:r>
          </a:p>
          <a:p>
            <a:pPr>
              <a:buFontTx/>
              <a:buChar char="-"/>
            </a:pPr>
            <a:r>
              <a:rPr lang="it-IT" sz="3800" dirty="0" smtClean="0"/>
              <a:t>Intera colonna avvolta</a:t>
            </a:r>
          </a:p>
          <a:p>
            <a:pPr>
              <a:buFontTx/>
              <a:buChar char="-"/>
            </a:pPr>
            <a:r>
              <a:rPr lang="it-IT" sz="3800" dirty="0" smtClean="0"/>
              <a:t>Intero nucleo avvolto</a:t>
            </a:r>
          </a:p>
          <a:p>
            <a:pPr>
              <a:spcBef>
                <a:spcPts val="1200"/>
              </a:spcBef>
              <a:buNone/>
            </a:pPr>
            <a:r>
              <a:rPr lang="it-IT" sz="3800" dirty="0" smtClean="0"/>
              <a:t>Consiste nelle seguenti operazioni (</a:t>
            </a:r>
            <a:r>
              <a:rPr lang="it-IT" sz="3800" dirty="0" err="1" smtClean="0"/>
              <a:t>Vacuum</a:t>
            </a:r>
            <a:r>
              <a:rPr lang="it-IT" sz="3800" dirty="0" smtClean="0"/>
              <a:t> </a:t>
            </a:r>
            <a:r>
              <a:rPr lang="it-IT" sz="3800" dirty="0" err="1" smtClean="0"/>
              <a:t>Pressure</a:t>
            </a:r>
            <a:r>
              <a:rPr lang="it-IT" sz="3800" dirty="0" smtClean="0"/>
              <a:t> </a:t>
            </a:r>
            <a:r>
              <a:rPr lang="it-IT" sz="3800" dirty="0" err="1" smtClean="0"/>
              <a:t>Impregnation</a:t>
            </a:r>
            <a:r>
              <a:rPr lang="it-IT" sz="3800" dirty="0" smtClean="0"/>
              <a:t>, VPI):</a:t>
            </a:r>
          </a:p>
          <a:p>
            <a:pPr>
              <a:buFontTx/>
              <a:buChar char="-"/>
            </a:pPr>
            <a:r>
              <a:rPr lang="it-IT" sz="3800" dirty="0" smtClean="0"/>
              <a:t>Essiccamento sotto vuoto della parte da impregnare</a:t>
            </a:r>
          </a:p>
          <a:p>
            <a:pPr>
              <a:buFontTx/>
              <a:buChar char="-"/>
            </a:pPr>
            <a:r>
              <a:rPr lang="it-IT" sz="3800" dirty="0" smtClean="0"/>
              <a:t>Immersione in vernice sotto pressione</a:t>
            </a:r>
          </a:p>
          <a:p>
            <a:pPr>
              <a:buFontTx/>
              <a:buChar char="-"/>
            </a:pPr>
            <a:r>
              <a:rPr lang="it-IT" sz="3800" dirty="0" smtClean="0"/>
              <a:t>Essiccamento della parte impregnata</a:t>
            </a:r>
          </a:p>
          <a:p>
            <a:pPr marL="0" indent="0">
              <a:spcBef>
                <a:spcPts val="1200"/>
              </a:spcBef>
              <a:buNone/>
            </a:pPr>
            <a:r>
              <a:rPr lang="it-IT" sz="3800" dirty="0" smtClean="0"/>
              <a:t>Scopo dell’impregnazione:</a:t>
            </a:r>
          </a:p>
          <a:p>
            <a:pPr marL="273050" indent="-273050">
              <a:spcBef>
                <a:spcPts val="1200"/>
              </a:spcBef>
            </a:pPr>
            <a:r>
              <a:rPr lang="it-IT" sz="3800" dirty="0" smtClean="0"/>
              <a:t>la vernice penetra negli spazi vuoti dell’isolante e tra parti di isolante, aumentandone la rigidità dielettrica e rallentandone l’invecchiamento.</a:t>
            </a:r>
          </a:p>
          <a:p>
            <a:pPr marL="273050" indent="-273050">
              <a:spcBef>
                <a:spcPts val="1200"/>
              </a:spcBef>
            </a:pPr>
            <a:r>
              <a:rPr lang="it-IT" sz="3800" dirty="0" smtClean="0"/>
              <a:t>compattamento meccanico della colonna avvolta</a:t>
            </a:r>
          </a:p>
          <a:p>
            <a:pPr marL="273050" indent="-273050">
              <a:spcBef>
                <a:spcPts val="1200"/>
              </a:spcBef>
            </a:pPr>
            <a:r>
              <a:rPr lang="it-IT" sz="3800" dirty="0" smtClean="0"/>
              <a:t>riduzione delle vibrazioni</a:t>
            </a:r>
          </a:p>
          <a:p>
            <a:pPr marL="0" indent="0">
              <a:spcBef>
                <a:spcPts val="1200"/>
              </a:spcBef>
              <a:buNone/>
            </a:pPr>
            <a:r>
              <a:rPr lang="it-IT" sz="3800" dirty="0" smtClean="0"/>
              <a:t>Il trasformatore impregnato in vernice può essere successivamente usato a secco o immerso in olio (nei due casi le vernici usate sono diverse).</a:t>
            </a:r>
          </a:p>
          <a:p>
            <a:pPr>
              <a:buFontTx/>
              <a:buChar char="-"/>
            </a:pPr>
            <a:endParaRPr lang="it-IT"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5" name="Rectangle 1027"/>
          <p:cNvSpPr>
            <a:spLocks noChangeArrowheads="1"/>
          </p:cNvSpPr>
          <p:nvPr/>
        </p:nvSpPr>
        <p:spPr bwMode="auto">
          <a:xfrm>
            <a:off x="76200" y="533400"/>
            <a:ext cx="8991600" cy="6340475"/>
          </a:xfrm>
          <a:prstGeom prst="rect">
            <a:avLst/>
          </a:prstGeom>
          <a:noFill/>
          <a:ln w="9525">
            <a:noFill/>
            <a:miter lim="800000"/>
            <a:headEnd/>
            <a:tailEnd/>
          </a:ln>
          <a:effectLst/>
        </p:spPr>
        <p:txBody>
          <a:bodyPr>
            <a:spAutoFit/>
          </a:bodyPr>
          <a:lstStyle/>
          <a:p>
            <a:pPr algn="just">
              <a:spcAft>
                <a:spcPct val="50000"/>
              </a:spcAft>
              <a:buFontTx/>
              <a:buChar char="•"/>
            </a:pPr>
            <a:r>
              <a:rPr lang="it-IT" sz="2000" b="0">
                <a:sym typeface="Symbol" pitchFamily="18" charset="2"/>
              </a:rPr>
              <a:t> </a:t>
            </a:r>
            <a:r>
              <a:rPr lang="it-IT" sz="2000">
                <a:sym typeface="Symbol" pitchFamily="18" charset="2"/>
              </a:rPr>
              <a:t>ONAN (Oil Natural Air Natural)</a:t>
            </a:r>
            <a:r>
              <a:rPr lang="it-IT" sz="2000" b="0">
                <a:sym typeface="Symbol" pitchFamily="18" charset="2"/>
              </a:rPr>
              <a:t>, la circolazione dell’olio all’interno del cassone e dell’aria all’esterno avvengono per moti convettivi naturali dei due fluidi. Occorre che la superficie di scambio termico (superficie del cassone) sia piuttosto estesa: si ottiene costruendo il cassone di forma ondulata o con fasci tubieri esterni per il passaggio dell’olio;</a:t>
            </a:r>
          </a:p>
          <a:p>
            <a:pPr algn="just">
              <a:spcAft>
                <a:spcPct val="50000"/>
              </a:spcAft>
              <a:buFontTx/>
              <a:buChar char="•"/>
            </a:pPr>
            <a:r>
              <a:rPr lang="it-IT" sz="2000" b="0">
                <a:sym typeface="Symbol" pitchFamily="18" charset="2"/>
              </a:rPr>
              <a:t> </a:t>
            </a:r>
            <a:r>
              <a:rPr lang="it-IT" sz="2000">
                <a:sym typeface="Symbol" pitchFamily="18" charset="2"/>
              </a:rPr>
              <a:t>ONAF (Oil Natural Air Forced)</a:t>
            </a:r>
            <a:r>
              <a:rPr lang="it-IT" sz="2000" b="0">
                <a:sym typeface="Symbol" pitchFamily="18" charset="2"/>
              </a:rPr>
              <a:t>: la circolazione dell’aria è attivata tramite ventole.</a:t>
            </a:r>
            <a:endParaRPr lang="it-IT" sz="2000"/>
          </a:p>
          <a:p>
            <a:pPr>
              <a:spcAft>
                <a:spcPct val="50000"/>
              </a:spcAft>
              <a:buFontTx/>
              <a:buChar char="•"/>
            </a:pPr>
            <a:r>
              <a:rPr lang="it-IT" sz="2000" b="0">
                <a:sym typeface="Symbol" pitchFamily="18" charset="2"/>
              </a:rPr>
              <a:t> </a:t>
            </a:r>
            <a:r>
              <a:rPr lang="it-IT" sz="2000">
                <a:sym typeface="Symbol" pitchFamily="18" charset="2"/>
              </a:rPr>
              <a:t>OFAF (Oil Forced Air Forced)</a:t>
            </a:r>
            <a:r>
              <a:rPr lang="it-IT" sz="2000" b="0">
                <a:sym typeface="Symbol" pitchFamily="18" charset="2"/>
              </a:rPr>
              <a:t>, la circolazione dell’olio all’interno del cassone avviene tramite pompe, quella dell’aria all’esterno tramite ventole. All’esterno del cassone sono presenti dei veri e propri scambiatori di calore olio-aria (per trasformatori di elevata potenza, es. 200 MVA);</a:t>
            </a:r>
          </a:p>
          <a:p>
            <a:pPr>
              <a:spcAft>
                <a:spcPct val="50000"/>
              </a:spcAft>
              <a:buFontTx/>
              <a:buChar char="•"/>
            </a:pPr>
            <a:r>
              <a:rPr lang="it-IT" sz="2000" b="0">
                <a:sym typeface="Symbol" pitchFamily="18" charset="2"/>
              </a:rPr>
              <a:t> </a:t>
            </a:r>
            <a:r>
              <a:rPr lang="it-IT" sz="2000">
                <a:sym typeface="Symbol" pitchFamily="18" charset="2"/>
              </a:rPr>
              <a:t>OFWF (Oil Forced Water Forced)</a:t>
            </a:r>
            <a:r>
              <a:rPr lang="it-IT" sz="2000" b="0">
                <a:sym typeface="Symbol" pitchFamily="18" charset="2"/>
              </a:rPr>
              <a:t>: è il metodo di raffreddamento più energico, utilizzato per trasformatori di elevatissima potenza. Sono presenti scambiatori olio-acqua e la circolazione dei due fluidi è attivata mediante pompe. La pressione dell’olio deve essere più elevata di quella dell’acqua, per fare in modo che, in caso di guasto, sia l’olio a uscire e non l’acqua a entrare (basta una piccola percentuale di acqua per comprometterne la tenuta isolante.</a:t>
            </a:r>
          </a:p>
          <a:p>
            <a:pPr>
              <a:spcAft>
                <a:spcPct val="50000"/>
              </a:spcAft>
              <a:buFontTx/>
              <a:buChar char="•"/>
            </a:pPr>
            <a:r>
              <a:rPr lang="it-IT" sz="2000"/>
              <a:t>ODAN: </a:t>
            </a:r>
            <a:r>
              <a:rPr lang="it-IT" sz="2000" b="0"/>
              <a:t>circolazione forzata dell’olio negli avvolgimenti con raffreddamento naturale dell’olio</a:t>
            </a:r>
          </a:p>
        </p:txBody>
      </p:sp>
      <p:sp>
        <p:nvSpPr>
          <p:cNvPr id="5" name="CasellaDiTesto 4"/>
          <p:cNvSpPr txBox="1"/>
          <p:nvPr/>
        </p:nvSpPr>
        <p:spPr>
          <a:xfrm>
            <a:off x="0" y="762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Raffreddamento in olio</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3"/>
          <p:cNvSpPr>
            <a:spLocks noChangeArrowheads="1"/>
          </p:cNvSpPr>
          <p:nvPr/>
        </p:nvSpPr>
        <p:spPr bwMode="auto">
          <a:xfrm>
            <a:off x="457200" y="1143000"/>
            <a:ext cx="8466138" cy="5486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400" dirty="0"/>
              <a:t>L’elemento chiave è costituito dal </a:t>
            </a:r>
            <a:r>
              <a:rPr lang="it-IT" sz="2400" b="1" u="sng" dirty="0"/>
              <a:t>CASSONE</a:t>
            </a:r>
            <a:r>
              <a:rPr lang="it-IT" sz="2400" dirty="0"/>
              <a:t> che contiene l’olio di raffreddamento che è composto </a:t>
            </a:r>
            <a:r>
              <a:rPr lang="it-IT" sz="2400" dirty="0" smtClean="0"/>
              <a:t>dal </a:t>
            </a:r>
            <a:r>
              <a:rPr lang="it-IT" sz="2400" b="1" u="sng" dirty="0" smtClean="0"/>
              <a:t>mantello</a:t>
            </a:r>
            <a:r>
              <a:rPr lang="it-IT" sz="2400" dirty="0"/>
              <a:t>, dal </a:t>
            </a:r>
            <a:r>
              <a:rPr lang="it-IT" sz="2400" b="1" u="sng" dirty="0"/>
              <a:t>fondo</a:t>
            </a:r>
            <a:r>
              <a:rPr lang="it-IT" sz="2400" dirty="0"/>
              <a:t> e dal </a:t>
            </a:r>
            <a:r>
              <a:rPr lang="it-IT" sz="2400" b="1" u="sng" dirty="0"/>
              <a:t>coperchio</a:t>
            </a:r>
            <a:r>
              <a:rPr lang="it-IT" sz="2400" dirty="0"/>
              <a:t>.</a:t>
            </a:r>
          </a:p>
          <a:p>
            <a:pPr algn="just">
              <a:spcBef>
                <a:spcPct val="20000"/>
              </a:spcBef>
              <a:buClr>
                <a:schemeClr val="accent1"/>
              </a:buClr>
              <a:buSzPct val="75000"/>
              <a:buFont typeface="Monotype Sorts" pitchFamily="2" charset="2"/>
              <a:buNone/>
            </a:pPr>
            <a:r>
              <a:rPr lang="it-IT" sz="2400" dirty="0"/>
              <a:t>Il mantello è la sola parte attiva nel raffreddamento in quanto il fondo contribuisce poco ed il coperchio è sede degli accessori e dei componenti di collegamento</a:t>
            </a:r>
          </a:p>
          <a:p>
            <a:pPr algn="just">
              <a:spcBef>
                <a:spcPct val="20000"/>
              </a:spcBef>
              <a:buClr>
                <a:schemeClr val="accent1"/>
              </a:buClr>
              <a:buSzPct val="75000"/>
              <a:buFont typeface="Monotype Sorts" pitchFamily="2" charset="2"/>
              <a:buNone/>
            </a:pPr>
            <a:r>
              <a:rPr lang="it-IT" sz="2400" dirty="0"/>
              <a:t>Il mantello è costruito in lamiera dolce (1-2 mm di spessore) perché deve essere piegato per aumentare la superficie di scambio termico</a:t>
            </a:r>
          </a:p>
          <a:p>
            <a:pPr algn="just">
              <a:spcBef>
                <a:spcPct val="20000"/>
              </a:spcBef>
              <a:buClr>
                <a:schemeClr val="accent1"/>
              </a:buClr>
              <a:buSzPct val="75000"/>
              <a:buFont typeface="Monotype Sorts" pitchFamily="2" charset="2"/>
              <a:buNone/>
            </a:pPr>
            <a:r>
              <a:rPr lang="it-IT" sz="2400" dirty="0"/>
              <a:t>Il cassone deve essere dimensionato per contenere il giusto volume di olio, deve presentare la corretta superficie nel mantello per favorire lo scambio termico, deve essere opportunamente distanziato dalle parti elettriche per evitare scariche</a:t>
            </a:r>
          </a:p>
        </p:txBody>
      </p:sp>
      <p:sp>
        <p:nvSpPr>
          <p:cNvPr id="4" name="CasellaDiTesto 3"/>
          <p:cNvSpPr txBox="1"/>
          <p:nvPr/>
        </p:nvSpPr>
        <p:spPr>
          <a:xfrm>
            <a:off x="0" y="3048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Il cassone come struttura di scambio termico</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ChangeArrowheads="1"/>
          </p:cNvSpPr>
          <p:nvPr/>
        </p:nvSpPr>
        <p:spPr bwMode="auto">
          <a:xfrm>
            <a:off x="457200" y="914400"/>
            <a:ext cx="8466138" cy="1295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400" dirty="0"/>
              <a:t>Circolazione naturale dell’olio e raffreddamento ad aria a circolazione naturale. E’ il capostipite di tutti i sistemi di raffreddamento</a:t>
            </a:r>
          </a:p>
        </p:txBody>
      </p:sp>
      <p:pic>
        <p:nvPicPr>
          <p:cNvPr id="284676" name="Picture 4" descr="c:\windows\TEMP\auto0.bmp"/>
          <p:cNvPicPr>
            <a:picLocks noChangeAspect="1" noChangeArrowheads="1"/>
          </p:cNvPicPr>
          <p:nvPr/>
        </p:nvPicPr>
        <p:blipFill>
          <a:blip r:embed="rId2" cstate="print"/>
          <a:srcRect t="11111" b="11111"/>
          <a:stretch>
            <a:fillRect/>
          </a:stretch>
        </p:blipFill>
        <p:spPr bwMode="auto">
          <a:xfrm>
            <a:off x="838200" y="2362200"/>
            <a:ext cx="3317875" cy="3200400"/>
          </a:xfrm>
          <a:prstGeom prst="rect">
            <a:avLst/>
          </a:prstGeom>
          <a:noFill/>
          <a:ln w="12700">
            <a:noFill/>
            <a:miter lim="800000"/>
            <a:headEnd/>
            <a:tailEnd/>
          </a:ln>
          <a:effectLst/>
        </p:spPr>
      </p:pic>
      <p:pic>
        <p:nvPicPr>
          <p:cNvPr id="284677" name="Picture 5" descr="c:\windows\TEMP\auto0.bmp"/>
          <p:cNvPicPr>
            <a:picLocks noChangeAspect="1" noChangeArrowheads="1"/>
          </p:cNvPicPr>
          <p:nvPr/>
        </p:nvPicPr>
        <p:blipFill>
          <a:blip r:embed="rId3" cstate="print"/>
          <a:srcRect t="10638"/>
          <a:stretch>
            <a:fillRect/>
          </a:stretch>
        </p:blipFill>
        <p:spPr bwMode="auto">
          <a:xfrm>
            <a:off x="5334000" y="2362200"/>
            <a:ext cx="3317875" cy="3200400"/>
          </a:xfrm>
          <a:prstGeom prst="rect">
            <a:avLst/>
          </a:prstGeom>
          <a:noFill/>
          <a:ln w="12700">
            <a:noFill/>
            <a:miter lim="800000"/>
            <a:headEnd/>
            <a:tailEnd/>
          </a:ln>
          <a:effectLst/>
        </p:spPr>
      </p:pic>
      <p:sp>
        <p:nvSpPr>
          <p:cNvPr id="284678" name="Rectangle 6"/>
          <p:cNvSpPr>
            <a:spLocks noChangeArrowheads="1"/>
          </p:cNvSpPr>
          <p:nvPr/>
        </p:nvSpPr>
        <p:spPr bwMode="auto">
          <a:xfrm>
            <a:off x="457200" y="5715000"/>
            <a:ext cx="8466138" cy="914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400"/>
              <a:t>Può essere dotato di alette, tubi di raffreddamento o radiatori esterni</a:t>
            </a:r>
          </a:p>
        </p:txBody>
      </p:sp>
      <p:sp>
        <p:nvSpPr>
          <p:cNvPr id="7" name="CasellaDiTesto 6"/>
          <p:cNvSpPr txBox="1"/>
          <p:nvPr/>
        </p:nvSpPr>
        <p:spPr>
          <a:xfrm>
            <a:off x="0" y="152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Esempi di trasformatori ONAN</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c:\windows\TEMP\auto0.bmp"/>
          <p:cNvPicPr>
            <a:picLocks noChangeAspect="1" noChangeArrowheads="1"/>
          </p:cNvPicPr>
          <p:nvPr/>
        </p:nvPicPr>
        <p:blipFill>
          <a:blip r:embed="rId2" cstate="print"/>
          <a:srcRect/>
          <a:stretch>
            <a:fillRect/>
          </a:stretch>
        </p:blipFill>
        <p:spPr bwMode="auto">
          <a:xfrm>
            <a:off x="381000" y="609600"/>
            <a:ext cx="8382000" cy="5715000"/>
          </a:xfrm>
          <a:prstGeom prst="rect">
            <a:avLst/>
          </a:prstGeom>
          <a:noFill/>
          <a:ln w="12700">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22" name="Object 2"/>
          <p:cNvGraphicFramePr>
            <a:graphicFrameLocks noChangeAspect="1"/>
          </p:cNvGraphicFramePr>
          <p:nvPr/>
        </p:nvGraphicFramePr>
        <p:xfrm>
          <a:off x="228600" y="1905000"/>
          <a:ext cx="4267200" cy="3208338"/>
        </p:xfrm>
        <a:graphic>
          <a:graphicData uri="http://schemas.openxmlformats.org/presentationml/2006/ole">
            <mc:AlternateContent xmlns:mc="http://schemas.openxmlformats.org/markup-compatibility/2006">
              <mc:Choice xmlns:v="urn:schemas-microsoft-com:vml" Requires="v">
                <p:oleObj spid="_x0000_s49162" name="Image" r:id="rId3" imgW="6304762" imgH="4742857" progId="">
                  <p:embed/>
                </p:oleObj>
              </mc:Choice>
              <mc:Fallback>
                <p:oleObj name="Image" r:id="rId3" imgW="6304762" imgH="4742857"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0"/>
                        <a:ext cx="4267200"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23" name="Rectangle 3"/>
          <p:cNvSpPr>
            <a:spLocks noChangeArrowheads="1"/>
          </p:cNvSpPr>
          <p:nvPr/>
        </p:nvSpPr>
        <p:spPr bwMode="auto">
          <a:xfrm>
            <a:off x="228600" y="76200"/>
            <a:ext cx="8466138" cy="1676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200"/>
              <a:t>I moti convettivi naturali che si instaurano all’interno del cassone portano al raffreddamento delle parti attive </a:t>
            </a:r>
          </a:p>
          <a:p>
            <a:pPr algn="just">
              <a:spcBef>
                <a:spcPct val="20000"/>
              </a:spcBef>
              <a:buClr>
                <a:schemeClr val="accent1"/>
              </a:buClr>
              <a:buSzPct val="75000"/>
              <a:buFont typeface="Monotype Sorts" pitchFamily="2" charset="2"/>
              <a:buNone/>
            </a:pPr>
            <a:r>
              <a:rPr lang="it-IT" sz="2200"/>
              <a:t>La superficie di scambio termico viene aumentata con la opportuna scelta di alette e tubi di raffreddamento</a:t>
            </a:r>
          </a:p>
        </p:txBody>
      </p:sp>
      <p:pic>
        <p:nvPicPr>
          <p:cNvPr id="286724" name="Picture 4" descr="c:\windows\TEMP\auto0.bmp"/>
          <p:cNvPicPr>
            <a:picLocks noChangeAspect="1" noChangeArrowheads="1"/>
          </p:cNvPicPr>
          <p:nvPr/>
        </p:nvPicPr>
        <p:blipFill>
          <a:blip r:embed="rId5" cstate="print"/>
          <a:srcRect/>
          <a:stretch>
            <a:fillRect/>
          </a:stretch>
        </p:blipFill>
        <p:spPr bwMode="auto">
          <a:xfrm>
            <a:off x="4800600" y="1981200"/>
            <a:ext cx="3894138" cy="3189288"/>
          </a:xfrm>
          <a:prstGeom prst="rect">
            <a:avLst/>
          </a:prstGeom>
          <a:noFill/>
          <a:ln w="12700">
            <a:noFill/>
            <a:miter lim="800000"/>
            <a:headEnd/>
            <a:tailEnd/>
          </a:ln>
          <a:effectLst/>
        </p:spPr>
      </p:pic>
      <p:sp>
        <p:nvSpPr>
          <p:cNvPr id="286725" name="Rectangle 5"/>
          <p:cNvSpPr>
            <a:spLocks noChangeArrowheads="1"/>
          </p:cNvSpPr>
          <p:nvPr/>
        </p:nvSpPr>
        <p:spPr bwMode="auto">
          <a:xfrm>
            <a:off x="457200" y="5410200"/>
            <a:ext cx="8466138" cy="10668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400"/>
              <a:t>t: passo di alettatura; d o h: altezza di alettatura</a:t>
            </a:r>
          </a:p>
          <a:p>
            <a:pPr algn="just">
              <a:spcBef>
                <a:spcPct val="20000"/>
              </a:spcBef>
              <a:buClr>
                <a:schemeClr val="accent1"/>
              </a:buClr>
              <a:buSzPct val="75000"/>
              <a:buFont typeface="Monotype Sorts" pitchFamily="2" charset="2"/>
              <a:buNone/>
            </a:pPr>
            <a:r>
              <a:rPr lang="it-IT" sz="2400"/>
              <a:t>a, b: gole di alettatura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c:\windows\TEMP\auto0.bmp"/>
          <p:cNvPicPr>
            <a:picLocks noChangeAspect="1" noChangeArrowheads="1"/>
          </p:cNvPicPr>
          <p:nvPr/>
        </p:nvPicPr>
        <p:blipFill>
          <a:blip r:embed="rId2" cstate="print"/>
          <a:srcRect/>
          <a:stretch>
            <a:fillRect/>
          </a:stretch>
        </p:blipFill>
        <p:spPr bwMode="auto">
          <a:xfrm>
            <a:off x="228600" y="1828800"/>
            <a:ext cx="4419600" cy="4419600"/>
          </a:xfrm>
          <a:prstGeom prst="rect">
            <a:avLst/>
          </a:prstGeom>
          <a:noFill/>
          <a:ln w="12700">
            <a:noFill/>
            <a:miter lim="800000"/>
            <a:headEnd/>
            <a:tailEnd/>
          </a:ln>
          <a:effectLst/>
        </p:spPr>
      </p:pic>
      <p:sp>
        <p:nvSpPr>
          <p:cNvPr id="287747" name="Rectangle 3"/>
          <p:cNvSpPr>
            <a:spLocks noChangeArrowheads="1"/>
          </p:cNvSpPr>
          <p:nvPr/>
        </p:nvSpPr>
        <p:spPr bwMode="auto">
          <a:xfrm>
            <a:off x="228600" y="304800"/>
            <a:ext cx="8466138" cy="1295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sz="2400"/>
              <a:t>I tubi di raffreddamento possono avere due configurazioni: a tubi piegati o a tubi saldati (arpe di tubi). Possiamo scegliere tra uno o più strati di tubi</a:t>
            </a:r>
          </a:p>
          <a:p>
            <a:pPr algn="just">
              <a:spcBef>
                <a:spcPct val="20000"/>
              </a:spcBef>
              <a:buClr>
                <a:schemeClr val="accent1"/>
              </a:buClr>
              <a:buSzPct val="75000"/>
              <a:buFont typeface="Monotype Sorts" pitchFamily="2" charset="2"/>
              <a:buNone/>
            </a:pPr>
            <a:endParaRPr lang="it-IT" sz="2400"/>
          </a:p>
        </p:txBody>
      </p:sp>
      <p:pic>
        <p:nvPicPr>
          <p:cNvPr id="287748" name="Picture 4" descr="c:\windows\TEMP\auto0.bmp"/>
          <p:cNvPicPr>
            <a:picLocks noChangeAspect="1" noChangeArrowheads="1"/>
          </p:cNvPicPr>
          <p:nvPr/>
        </p:nvPicPr>
        <p:blipFill>
          <a:blip r:embed="rId3" cstate="print"/>
          <a:srcRect/>
          <a:stretch>
            <a:fillRect/>
          </a:stretch>
        </p:blipFill>
        <p:spPr bwMode="auto">
          <a:xfrm>
            <a:off x="4648200" y="1828800"/>
            <a:ext cx="4046538" cy="4191000"/>
          </a:xfrm>
          <a:prstGeom prst="rect">
            <a:avLst/>
          </a:prstGeom>
          <a:noFill/>
          <a:ln w="12700">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p:cNvGrpSpPr>
            <a:grpSpLocks/>
          </p:cNvGrpSpPr>
          <p:nvPr/>
        </p:nvGrpSpPr>
        <p:grpSpPr bwMode="auto">
          <a:xfrm>
            <a:off x="5638800" y="609600"/>
            <a:ext cx="2274888" cy="2462213"/>
            <a:chOff x="609" y="230"/>
            <a:chExt cx="1433" cy="1551"/>
          </a:xfrm>
        </p:grpSpPr>
        <p:sp>
          <p:nvSpPr>
            <p:cNvPr id="535555" name="AutoShape 1027"/>
            <p:cNvSpPr>
              <a:spLocks noChangeArrowheads="1"/>
            </p:cNvSpPr>
            <p:nvPr/>
          </p:nvSpPr>
          <p:spPr bwMode="auto">
            <a:xfrm flipV="1">
              <a:off x="1062" y="230"/>
              <a:ext cx="137" cy="477"/>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5556" name="AutoShape 1028"/>
            <p:cNvSpPr>
              <a:spLocks noChangeArrowheads="1"/>
            </p:cNvSpPr>
            <p:nvPr/>
          </p:nvSpPr>
          <p:spPr bwMode="auto">
            <a:xfrm flipV="1">
              <a:off x="1490" y="562"/>
              <a:ext cx="106" cy="14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5557" name="Rectangle 1029"/>
            <p:cNvSpPr>
              <a:spLocks noChangeArrowheads="1"/>
            </p:cNvSpPr>
            <p:nvPr/>
          </p:nvSpPr>
          <p:spPr bwMode="auto">
            <a:xfrm>
              <a:off x="774" y="822"/>
              <a:ext cx="205" cy="47"/>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5558" name="Rectangle 1030"/>
            <p:cNvSpPr>
              <a:spLocks noChangeArrowheads="1"/>
            </p:cNvSpPr>
            <p:nvPr/>
          </p:nvSpPr>
          <p:spPr bwMode="auto">
            <a:xfrm>
              <a:off x="767" y="1583"/>
              <a:ext cx="205" cy="4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5559" name="Rectangle 1031"/>
            <p:cNvSpPr>
              <a:spLocks noChangeArrowheads="1"/>
            </p:cNvSpPr>
            <p:nvPr/>
          </p:nvSpPr>
          <p:spPr bwMode="auto">
            <a:xfrm>
              <a:off x="1689" y="829"/>
              <a:ext cx="204" cy="47"/>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5560" name="Rectangle 1032"/>
            <p:cNvSpPr>
              <a:spLocks noChangeArrowheads="1"/>
            </p:cNvSpPr>
            <p:nvPr/>
          </p:nvSpPr>
          <p:spPr bwMode="auto">
            <a:xfrm>
              <a:off x="1675" y="1583"/>
              <a:ext cx="205" cy="4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5561" name="AutoShape 1033"/>
            <p:cNvSpPr>
              <a:spLocks noChangeArrowheads="1"/>
            </p:cNvSpPr>
            <p:nvPr/>
          </p:nvSpPr>
          <p:spPr bwMode="auto">
            <a:xfrm>
              <a:off x="949" y="714"/>
              <a:ext cx="772" cy="1067"/>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sp>
          <p:nvSpPr>
            <p:cNvPr id="535562" name="Rectangle 1034"/>
            <p:cNvSpPr>
              <a:spLocks noChangeArrowheads="1"/>
            </p:cNvSpPr>
            <p:nvPr/>
          </p:nvSpPr>
          <p:spPr bwMode="auto">
            <a:xfrm>
              <a:off x="609" y="792"/>
              <a:ext cx="187" cy="87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5563" name="Rectangle 1035"/>
            <p:cNvSpPr>
              <a:spLocks noChangeArrowheads="1"/>
            </p:cNvSpPr>
            <p:nvPr/>
          </p:nvSpPr>
          <p:spPr bwMode="auto">
            <a:xfrm>
              <a:off x="1855" y="802"/>
              <a:ext cx="187" cy="87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grpSp>
      <p:grpSp>
        <p:nvGrpSpPr>
          <p:cNvPr id="3" name="Group 1036"/>
          <p:cNvGrpSpPr>
            <a:grpSpLocks/>
          </p:cNvGrpSpPr>
          <p:nvPr/>
        </p:nvGrpSpPr>
        <p:grpSpPr bwMode="auto">
          <a:xfrm>
            <a:off x="1641475" y="609600"/>
            <a:ext cx="1225550" cy="2462213"/>
            <a:chOff x="3617" y="247"/>
            <a:chExt cx="772" cy="1551"/>
          </a:xfrm>
        </p:grpSpPr>
        <p:sp>
          <p:nvSpPr>
            <p:cNvPr id="535565" name="AutoShape 1037"/>
            <p:cNvSpPr>
              <a:spLocks noChangeArrowheads="1"/>
            </p:cNvSpPr>
            <p:nvPr/>
          </p:nvSpPr>
          <p:spPr bwMode="auto">
            <a:xfrm flipV="1">
              <a:off x="3730" y="247"/>
              <a:ext cx="137" cy="477"/>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5566" name="AutoShape 1038"/>
            <p:cNvSpPr>
              <a:spLocks noChangeArrowheads="1"/>
            </p:cNvSpPr>
            <p:nvPr/>
          </p:nvSpPr>
          <p:spPr bwMode="auto">
            <a:xfrm flipV="1">
              <a:off x="4158" y="579"/>
              <a:ext cx="106" cy="14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5567" name="AutoShape 1039"/>
            <p:cNvSpPr>
              <a:spLocks noChangeArrowheads="1"/>
            </p:cNvSpPr>
            <p:nvPr/>
          </p:nvSpPr>
          <p:spPr bwMode="auto">
            <a:xfrm>
              <a:off x="3617" y="731"/>
              <a:ext cx="772" cy="1067"/>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grpSp>
      <p:sp>
        <p:nvSpPr>
          <p:cNvPr id="535568" name="Text Box 1040"/>
          <p:cNvSpPr txBox="1">
            <a:spLocks noChangeArrowheads="1"/>
          </p:cNvSpPr>
          <p:nvPr/>
        </p:nvSpPr>
        <p:spPr bwMode="auto">
          <a:xfrm>
            <a:off x="76200" y="136525"/>
            <a:ext cx="8780463" cy="701675"/>
          </a:xfrm>
          <a:prstGeom prst="rect">
            <a:avLst/>
          </a:prstGeom>
          <a:noFill/>
          <a:ln w="9525">
            <a:noFill/>
            <a:miter lim="800000"/>
            <a:headEnd/>
            <a:tailEnd/>
          </a:ln>
          <a:effectLst/>
        </p:spPr>
        <p:txBody>
          <a:bodyPr>
            <a:spAutoFit/>
          </a:bodyPr>
          <a:lstStyle/>
          <a:p>
            <a:pPr algn="ctr">
              <a:spcBef>
                <a:spcPct val="50000"/>
              </a:spcBef>
            </a:pPr>
            <a:r>
              <a:rPr lang="it-IT" sz="2000" b="0" i="1"/>
              <a:t>In olio con circolazione naturale dell’olio e raffreddamento naturale in aria</a:t>
            </a:r>
            <a:r>
              <a:rPr lang="it-IT" sz="2000" b="0"/>
              <a:t>: ONAN</a:t>
            </a:r>
            <a:r>
              <a:rPr lang="it-IT" sz="2000" b="0" i="1">
                <a:solidFill>
                  <a:schemeClr val="accent2"/>
                </a:solidFill>
              </a:rPr>
              <a:t> </a:t>
            </a:r>
          </a:p>
        </p:txBody>
      </p:sp>
      <p:pic>
        <p:nvPicPr>
          <p:cNvPr id="535569" name="Picture 1041" descr="C:\Documents and Settings\Administrator\Desktop\Unipav\Costruzioni elettromeccaniche\Trasformatori\trafo imm\trafoBT.jpg"/>
          <p:cNvPicPr>
            <a:picLocks noChangeAspect="1" noChangeArrowheads="1"/>
          </p:cNvPicPr>
          <p:nvPr/>
        </p:nvPicPr>
        <p:blipFill>
          <a:blip r:embed="rId3" cstate="print"/>
          <a:srcRect l="2586" t="3300" r="3291" b="2597"/>
          <a:stretch>
            <a:fillRect/>
          </a:stretch>
        </p:blipFill>
        <p:spPr bwMode="auto">
          <a:xfrm>
            <a:off x="381000" y="3297238"/>
            <a:ext cx="3813175" cy="3394075"/>
          </a:xfrm>
          <a:prstGeom prst="rect">
            <a:avLst/>
          </a:prstGeom>
          <a:noFill/>
        </p:spPr>
      </p:pic>
      <p:graphicFrame>
        <p:nvGraphicFramePr>
          <p:cNvPr id="535570" name="Object 1042"/>
          <p:cNvGraphicFramePr>
            <a:graphicFrameLocks noChangeAspect="1"/>
          </p:cNvGraphicFramePr>
          <p:nvPr/>
        </p:nvGraphicFramePr>
        <p:xfrm>
          <a:off x="5334000" y="3259138"/>
          <a:ext cx="3322638" cy="3522662"/>
        </p:xfrm>
        <a:graphic>
          <a:graphicData uri="http://schemas.openxmlformats.org/presentationml/2006/ole">
            <mc:AlternateContent xmlns:mc="http://schemas.openxmlformats.org/markup-compatibility/2006">
              <mc:Choice xmlns:v="urn:schemas-microsoft-com:vml" Requires="v">
                <p:oleObj spid="_x0000_s50186" name="Fotografia di Photo Editor " r:id="rId4" imgW="4734586" imgH="5877745" progId="">
                  <p:embed/>
                </p:oleObj>
              </mc:Choice>
              <mc:Fallback>
                <p:oleObj name="Fotografia di Photo Editor " r:id="rId4" imgW="4734586" imgH="587774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r="760"/>
                      <a:stretch>
                        <a:fillRect/>
                      </a:stretch>
                    </p:blipFill>
                    <p:spPr bwMode="auto">
                      <a:xfrm>
                        <a:off x="5334000" y="3259138"/>
                        <a:ext cx="3322638" cy="352266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accent1"/>
                              </a:outerShdw>
                            </a:effectLst>
                          </a14:hiddenEffects>
                        </a:ext>
                      </a:extLst>
                    </p:spPr>
                  </p:pic>
                </p:oleObj>
              </mc:Fallback>
            </mc:AlternateContent>
          </a:graphicData>
        </a:graphic>
      </p:graphicFrame>
      <p:sp>
        <p:nvSpPr>
          <p:cNvPr id="535571" name="AutoShape 1043"/>
          <p:cNvSpPr>
            <a:spLocks/>
          </p:cNvSpPr>
          <p:nvPr/>
        </p:nvSpPr>
        <p:spPr bwMode="auto">
          <a:xfrm>
            <a:off x="4879975" y="2895600"/>
            <a:ext cx="758825" cy="165100"/>
          </a:xfrm>
          <a:prstGeom prst="accentCallout1">
            <a:avLst>
              <a:gd name="adj1" fmla="val 69231"/>
              <a:gd name="adj2" fmla="val 110042"/>
              <a:gd name="adj3" fmla="val 1380769"/>
              <a:gd name="adj4" fmla="val 200000"/>
            </a:avLst>
          </a:prstGeom>
          <a:noFill/>
          <a:ln w="3175">
            <a:solidFill>
              <a:srgbClr val="FF3300"/>
            </a:solidFill>
            <a:miter lim="800000"/>
            <a:headEnd/>
            <a:tailEnd/>
          </a:ln>
          <a:effectLst/>
        </p:spPr>
        <p:txBody>
          <a:bodyPr/>
          <a:lstStyle/>
          <a:p>
            <a:pPr algn="r"/>
            <a:r>
              <a:rPr lang="it-IT" sz="1200" b="0"/>
              <a:t>radiatori</a:t>
            </a:r>
            <a:endParaRPr lang="it-IT" sz="1200" b="0">
              <a:solidFill>
                <a:srgbClr val="FFCC66"/>
              </a:solidFill>
            </a:endParaRPr>
          </a:p>
        </p:txBody>
      </p:sp>
      <p:sp>
        <p:nvSpPr>
          <p:cNvPr id="535572" name="AutoShape 1044"/>
          <p:cNvSpPr>
            <a:spLocks/>
          </p:cNvSpPr>
          <p:nvPr/>
        </p:nvSpPr>
        <p:spPr bwMode="auto">
          <a:xfrm>
            <a:off x="8242300" y="2590800"/>
            <a:ext cx="901700" cy="315913"/>
          </a:xfrm>
          <a:prstGeom prst="accentCallout1">
            <a:avLst>
              <a:gd name="adj1" fmla="val 36181"/>
              <a:gd name="adj2" fmla="val -8449"/>
              <a:gd name="adj3" fmla="val 363819"/>
              <a:gd name="adj4" fmla="val -21653"/>
            </a:avLst>
          </a:prstGeom>
          <a:noFill/>
          <a:ln w="3175">
            <a:solidFill>
              <a:srgbClr val="FF3300"/>
            </a:solidFill>
            <a:miter lim="800000"/>
            <a:headEnd/>
            <a:tailEnd/>
          </a:ln>
          <a:effectLst/>
        </p:spPr>
        <p:txBody>
          <a:bodyPr/>
          <a:lstStyle/>
          <a:p>
            <a:r>
              <a:rPr lang="it-IT" sz="1200" b="0"/>
              <a:t>serbatoio olio</a:t>
            </a:r>
            <a:endParaRPr lang="it-IT" sz="1200" b="0">
              <a:solidFill>
                <a:srgbClr val="FFCC66"/>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381000" y="228600"/>
            <a:ext cx="8232775" cy="64770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endParaRPr lang="it-IT"/>
          </a:p>
        </p:txBody>
      </p:sp>
      <p:grpSp>
        <p:nvGrpSpPr>
          <p:cNvPr id="2" name="Group 3"/>
          <p:cNvGrpSpPr>
            <a:grpSpLocks/>
          </p:cNvGrpSpPr>
          <p:nvPr/>
        </p:nvGrpSpPr>
        <p:grpSpPr bwMode="auto">
          <a:xfrm>
            <a:off x="1127125" y="334963"/>
            <a:ext cx="5541963" cy="1855787"/>
            <a:chOff x="616" y="2238"/>
            <a:chExt cx="3801" cy="1462"/>
          </a:xfrm>
        </p:grpSpPr>
        <p:sp>
          <p:nvSpPr>
            <p:cNvPr id="282628" name="AutoShape 4"/>
            <p:cNvSpPr>
              <a:spLocks noChangeArrowheads="1"/>
            </p:cNvSpPr>
            <p:nvPr/>
          </p:nvSpPr>
          <p:spPr bwMode="auto">
            <a:xfrm flipV="1">
              <a:off x="718" y="2238"/>
              <a:ext cx="123" cy="40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29" name="AutoShape 5"/>
            <p:cNvSpPr>
              <a:spLocks noChangeArrowheads="1"/>
            </p:cNvSpPr>
            <p:nvPr/>
          </p:nvSpPr>
          <p:spPr bwMode="auto">
            <a:xfrm flipV="1">
              <a:off x="1103" y="2518"/>
              <a:ext cx="95" cy="123"/>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30" name="Rectangle 6"/>
            <p:cNvSpPr>
              <a:spLocks noChangeArrowheads="1"/>
            </p:cNvSpPr>
            <p:nvPr/>
          </p:nvSpPr>
          <p:spPr bwMode="auto">
            <a:xfrm>
              <a:off x="1963" y="2753"/>
              <a:ext cx="184" cy="40"/>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1" name="Rectangle 7"/>
            <p:cNvSpPr>
              <a:spLocks noChangeArrowheads="1"/>
            </p:cNvSpPr>
            <p:nvPr/>
          </p:nvSpPr>
          <p:spPr bwMode="auto">
            <a:xfrm>
              <a:off x="1957" y="3395"/>
              <a:ext cx="211" cy="39"/>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2" name="Rectangle 8"/>
            <p:cNvSpPr>
              <a:spLocks noChangeArrowheads="1"/>
            </p:cNvSpPr>
            <p:nvPr/>
          </p:nvSpPr>
          <p:spPr bwMode="auto">
            <a:xfrm>
              <a:off x="1815" y="2728"/>
              <a:ext cx="168" cy="71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3" name="Rectangle 9"/>
            <p:cNvSpPr>
              <a:spLocks noChangeArrowheads="1"/>
            </p:cNvSpPr>
            <p:nvPr/>
          </p:nvSpPr>
          <p:spPr bwMode="auto">
            <a:xfrm>
              <a:off x="2150" y="2728"/>
              <a:ext cx="168" cy="71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4" name="Rectangle 10"/>
            <p:cNvSpPr>
              <a:spLocks noChangeArrowheads="1"/>
            </p:cNvSpPr>
            <p:nvPr/>
          </p:nvSpPr>
          <p:spPr bwMode="auto">
            <a:xfrm>
              <a:off x="1246" y="2638"/>
              <a:ext cx="832" cy="5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5" name="Oval 11"/>
            <p:cNvSpPr>
              <a:spLocks noChangeArrowheads="1"/>
            </p:cNvSpPr>
            <p:nvPr/>
          </p:nvSpPr>
          <p:spPr bwMode="auto">
            <a:xfrm>
              <a:off x="2008" y="2638"/>
              <a:ext cx="112" cy="106"/>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282636" name="Oval 12"/>
            <p:cNvSpPr>
              <a:spLocks noChangeArrowheads="1"/>
            </p:cNvSpPr>
            <p:nvPr/>
          </p:nvSpPr>
          <p:spPr bwMode="auto">
            <a:xfrm>
              <a:off x="1564" y="2625"/>
              <a:ext cx="88" cy="83"/>
            </a:xfrm>
            <a:prstGeom prst="ellipse">
              <a:avLst/>
            </a:prstGeom>
            <a:solidFill>
              <a:srgbClr val="618FFD"/>
            </a:solidFill>
            <a:ln w="12700">
              <a:solidFill>
                <a:schemeClr val="tx1"/>
              </a:solidFill>
              <a:round/>
              <a:headEnd/>
              <a:tailEnd/>
            </a:ln>
            <a:effectLst/>
          </p:spPr>
          <p:txBody>
            <a:bodyPr wrap="none" anchor="ctr"/>
            <a:lstStyle/>
            <a:p>
              <a:endParaRPr lang="it-IT"/>
            </a:p>
          </p:txBody>
        </p:sp>
        <p:sp>
          <p:nvSpPr>
            <p:cNvPr id="282637" name="Rectangle 13"/>
            <p:cNvSpPr>
              <a:spLocks noChangeArrowheads="1"/>
            </p:cNvSpPr>
            <p:nvPr/>
          </p:nvSpPr>
          <p:spPr bwMode="auto">
            <a:xfrm>
              <a:off x="1246" y="3478"/>
              <a:ext cx="832" cy="5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38" name="Oval 14"/>
            <p:cNvSpPr>
              <a:spLocks noChangeArrowheads="1"/>
            </p:cNvSpPr>
            <p:nvPr/>
          </p:nvSpPr>
          <p:spPr bwMode="auto">
            <a:xfrm>
              <a:off x="2008" y="3430"/>
              <a:ext cx="112" cy="106"/>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282639" name="Line 15"/>
            <p:cNvSpPr>
              <a:spLocks noChangeShapeType="1"/>
            </p:cNvSpPr>
            <p:nvPr/>
          </p:nvSpPr>
          <p:spPr bwMode="auto">
            <a:xfrm>
              <a:off x="1890" y="3672"/>
              <a:ext cx="0" cy="13"/>
            </a:xfrm>
            <a:prstGeom prst="line">
              <a:avLst/>
            </a:prstGeom>
            <a:noFill/>
            <a:ln w="76200">
              <a:solidFill>
                <a:schemeClr val="tx1"/>
              </a:solidFill>
              <a:round/>
              <a:headEnd/>
              <a:tailEnd/>
            </a:ln>
            <a:effectLst/>
          </p:spPr>
          <p:txBody>
            <a:bodyPr wrap="none" anchor="ctr"/>
            <a:lstStyle/>
            <a:p>
              <a:endParaRPr lang="it-IT"/>
            </a:p>
          </p:txBody>
        </p:sp>
        <p:sp>
          <p:nvSpPr>
            <p:cNvPr id="282640" name="AutoShape 16"/>
            <p:cNvSpPr>
              <a:spLocks noChangeArrowheads="1"/>
            </p:cNvSpPr>
            <p:nvPr/>
          </p:nvSpPr>
          <p:spPr bwMode="auto">
            <a:xfrm>
              <a:off x="1727" y="3588"/>
              <a:ext cx="320" cy="86"/>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282641" name="Line 17"/>
            <p:cNvSpPr>
              <a:spLocks noChangeShapeType="1"/>
            </p:cNvSpPr>
            <p:nvPr/>
          </p:nvSpPr>
          <p:spPr bwMode="auto">
            <a:xfrm>
              <a:off x="1890" y="3580"/>
              <a:ext cx="0" cy="13"/>
            </a:xfrm>
            <a:prstGeom prst="line">
              <a:avLst/>
            </a:prstGeom>
            <a:noFill/>
            <a:ln w="76200">
              <a:solidFill>
                <a:schemeClr val="tx1"/>
              </a:solidFill>
              <a:round/>
              <a:headEnd/>
              <a:tailEnd/>
            </a:ln>
            <a:effectLst/>
          </p:spPr>
          <p:txBody>
            <a:bodyPr wrap="none" anchor="ctr"/>
            <a:lstStyle/>
            <a:p>
              <a:endParaRPr lang="it-IT"/>
            </a:p>
          </p:txBody>
        </p:sp>
        <p:sp>
          <p:nvSpPr>
            <p:cNvPr id="282642" name="Line 18"/>
            <p:cNvSpPr>
              <a:spLocks noChangeShapeType="1"/>
            </p:cNvSpPr>
            <p:nvPr/>
          </p:nvSpPr>
          <p:spPr bwMode="auto">
            <a:xfrm>
              <a:off x="2262" y="3670"/>
              <a:ext cx="0" cy="13"/>
            </a:xfrm>
            <a:prstGeom prst="line">
              <a:avLst/>
            </a:prstGeom>
            <a:noFill/>
            <a:ln w="76200">
              <a:solidFill>
                <a:schemeClr val="tx1"/>
              </a:solidFill>
              <a:round/>
              <a:headEnd/>
              <a:tailEnd/>
            </a:ln>
            <a:effectLst/>
          </p:spPr>
          <p:txBody>
            <a:bodyPr wrap="none" anchor="ctr"/>
            <a:lstStyle/>
            <a:p>
              <a:endParaRPr lang="it-IT"/>
            </a:p>
          </p:txBody>
        </p:sp>
        <p:sp>
          <p:nvSpPr>
            <p:cNvPr id="282643" name="AutoShape 19"/>
            <p:cNvSpPr>
              <a:spLocks noChangeArrowheads="1"/>
            </p:cNvSpPr>
            <p:nvPr/>
          </p:nvSpPr>
          <p:spPr bwMode="auto">
            <a:xfrm>
              <a:off x="2099" y="3586"/>
              <a:ext cx="320" cy="86"/>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282644" name="Line 20"/>
            <p:cNvSpPr>
              <a:spLocks noChangeShapeType="1"/>
            </p:cNvSpPr>
            <p:nvPr/>
          </p:nvSpPr>
          <p:spPr bwMode="auto">
            <a:xfrm>
              <a:off x="2262" y="3578"/>
              <a:ext cx="0" cy="13"/>
            </a:xfrm>
            <a:prstGeom prst="line">
              <a:avLst/>
            </a:prstGeom>
            <a:noFill/>
            <a:ln w="76200">
              <a:solidFill>
                <a:schemeClr val="tx1"/>
              </a:solidFill>
              <a:round/>
              <a:headEnd/>
              <a:tailEnd/>
            </a:ln>
            <a:effectLst/>
          </p:spPr>
          <p:txBody>
            <a:bodyPr wrap="none" anchor="ctr"/>
            <a:lstStyle/>
            <a:p>
              <a:endParaRPr lang="it-IT"/>
            </a:p>
          </p:txBody>
        </p:sp>
        <p:sp>
          <p:nvSpPr>
            <p:cNvPr id="282645" name="Line 21"/>
            <p:cNvSpPr>
              <a:spLocks noChangeShapeType="1"/>
            </p:cNvSpPr>
            <p:nvPr/>
          </p:nvSpPr>
          <p:spPr bwMode="auto">
            <a:xfrm>
              <a:off x="1540" y="2550"/>
              <a:ext cx="178" cy="0"/>
            </a:xfrm>
            <a:prstGeom prst="line">
              <a:avLst/>
            </a:prstGeom>
            <a:noFill/>
            <a:ln w="12700">
              <a:solidFill>
                <a:schemeClr val="tx1"/>
              </a:solidFill>
              <a:round/>
              <a:headEnd/>
              <a:tailEnd type="triangle" w="med" len="med"/>
            </a:ln>
            <a:effectLst/>
          </p:spPr>
          <p:txBody>
            <a:bodyPr wrap="none" anchor="ctr"/>
            <a:lstStyle/>
            <a:p>
              <a:endParaRPr lang="it-IT"/>
            </a:p>
          </p:txBody>
        </p:sp>
        <p:sp>
          <p:nvSpPr>
            <p:cNvPr id="282646" name="Rectangle 22"/>
            <p:cNvSpPr>
              <a:spLocks noChangeArrowheads="1"/>
            </p:cNvSpPr>
            <p:nvPr/>
          </p:nvSpPr>
          <p:spPr bwMode="auto">
            <a:xfrm>
              <a:off x="2861" y="2479"/>
              <a:ext cx="1556" cy="1221"/>
            </a:xfrm>
            <a:prstGeom prst="rect">
              <a:avLst/>
            </a:prstGeom>
            <a:noFill/>
            <a:ln w="12700">
              <a:noFill/>
              <a:miter lim="800000"/>
              <a:headEnd/>
              <a:tailEnd/>
            </a:ln>
            <a:effectLst/>
          </p:spPr>
          <p:txBody>
            <a:bodyPr wrap="none" lIns="90488" tIns="44450" rIns="90488" bIns="44450">
              <a:spAutoFit/>
            </a:bodyPr>
            <a:lstStyle/>
            <a:p>
              <a:r>
                <a:rPr lang="it-IT" b="0"/>
                <a:t>In olio con </a:t>
              </a:r>
            </a:p>
            <a:p>
              <a:r>
                <a:rPr lang="it-IT" b="0"/>
                <a:t>circolazione</a:t>
              </a:r>
            </a:p>
            <a:p>
              <a:r>
                <a:rPr lang="it-IT" b="0"/>
                <a:t>e raffreddamento</a:t>
              </a:r>
            </a:p>
            <a:p>
              <a:r>
                <a:rPr lang="it-IT" b="0"/>
                <a:t>forzati dell’olio.</a:t>
              </a:r>
              <a:endParaRPr lang="it-IT" sz="2800"/>
            </a:p>
          </p:txBody>
        </p:sp>
        <p:sp>
          <p:nvSpPr>
            <p:cNvPr id="282647" name="AutoShape 23"/>
            <p:cNvSpPr>
              <a:spLocks noChangeArrowheads="1"/>
            </p:cNvSpPr>
            <p:nvPr/>
          </p:nvSpPr>
          <p:spPr bwMode="auto">
            <a:xfrm>
              <a:off x="616" y="2646"/>
              <a:ext cx="694" cy="900"/>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grpSp>
      <p:grpSp>
        <p:nvGrpSpPr>
          <p:cNvPr id="3" name="Group 24"/>
          <p:cNvGrpSpPr>
            <a:grpSpLocks/>
          </p:cNvGrpSpPr>
          <p:nvPr/>
        </p:nvGrpSpPr>
        <p:grpSpPr bwMode="auto">
          <a:xfrm>
            <a:off x="1270000" y="4648200"/>
            <a:ext cx="6443663" cy="1849438"/>
            <a:chOff x="800" y="2276"/>
            <a:chExt cx="4059" cy="1399"/>
          </a:xfrm>
        </p:grpSpPr>
        <p:sp>
          <p:nvSpPr>
            <p:cNvPr id="282649" name="Rectangle 25"/>
            <p:cNvSpPr>
              <a:spLocks noChangeArrowheads="1"/>
            </p:cNvSpPr>
            <p:nvPr/>
          </p:nvSpPr>
          <p:spPr bwMode="auto">
            <a:xfrm>
              <a:off x="1970" y="3442"/>
              <a:ext cx="445" cy="34"/>
            </a:xfrm>
            <a:prstGeom prst="rect">
              <a:avLst/>
            </a:prstGeom>
            <a:solidFill>
              <a:srgbClr val="618FFD"/>
            </a:solidFill>
            <a:ln w="12700">
              <a:solidFill>
                <a:schemeClr val="tx1"/>
              </a:solidFill>
              <a:miter lim="800000"/>
              <a:headEnd/>
              <a:tailEnd/>
            </a:ln>
            <a:effectLst/>
          </p:spPr>
          <p:txBody>
            <a:bodyPr wrap="none" anchor="ctr"/>
            <a:lstStyle/>
            <a:p>
              <a:endParaRPr lang="it-IT"/>
            </a:p>
          </p:txBody>
        </p:sp>
        <p:sp>
          <p:nvSpPr>
            <p:cNvPr id="282650" name="AutoShape 26"/>
            <p:cNvSpPr>
              <a:spLocks noChangeArrowheads="1"/>
            </p:cNvSpPr>
            <p:nvPr/>
          </p:nvSpPr>
          <p:spPr bwMode="auto">
            <a:xfrm flipV="1">
              <a:off x="902" y="2276"/>
              <a:ext cx="123" cy="40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51" name="AutoShape 27"/>
            <p:cNvSpPr>
              <a:spLocks noChangeArrowheads="1"/>
            </p:cNvSpPr>
            <p:nvPr/>
          </p:nvSpPr>
          <p:spPr bwMode="auto">
            <a:xfrm flipV="1">
              <a:off x="1287" y="2556"/>
              <a:ext cx="95" cy="123"/>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52" name="Rectangle 28"/>
            <p:cNvSpPr>
              <a:spLocks noChangeArrowheads="1"/>
            </p:cNvSpPr>
            <p:nvPr/>
          </p:nvSpPr>
          <p:spPr bwMode="auto">
            <a:xfrm>
              <a:off x="1418" y="2770"/>
              <a:ext cx="445" cy="34"/>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53" name="Rectangle 29"/>
            <p:cNvSpPr>
              <a:spLocks noChangeArrowheads="1"/>
            </p:cNvSpPr>
            <p:nvPr/>
          </p:nvSpPr>
          <p:spPr bwMode="auto">
            <a:xfrm>
              <a:off x="1436" y="3442"/>
              <a:ext cx="445" cy="34"/>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54" name="Oval 30"/>
            <p:cNvSpPr>
              <a:spLocks noChangeArrowheads="1"/>
            </p:cNvSpPr>
            <p:nvPr/>
          </p:nvSpPr>
          <p:spPr bwMode="auto">
            <a:xfrm>
              <a:off x="1607" y="2755"/>
              <a:ext cx="67" cy="61"/>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282655" name="AutoShape 31"/>
            <p:cNvSpPr>
              <a:spLocks noChangeArrowheads="1"/>
            </p:cNvSpPr>
            <p:nvPr/>
          </p:nvSpPr>
          <p:spPr bwMode="auto">
            <a:xfrm>
              <a:off x="800" y="2684"/>
              <a:ext cx="694" cy="900"/>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sp>
          <p:nvSpPr>
            <p:cNvPr id="282656" name="Rectangle 32"/>
            <p:cNvSpPr>
              <a:spLocks noChangeArrowheads="1"/>
            </p:cNvSpPr>
            <p:nvPr/>
          </p:nvSpPr>
          <p:spPr bwMode="auto">
            <a:xfrm>
              <a:off x="1976" y="2770"/>
              <a:ext cx="445" cy="34"/>
            </a:xfrm>
            <a:prstGeom prst="rect">
              <a:avLst/>
            </a:prstGeom>
            <a:solidFill>
              <a:srgbClr val="618FFD"/>
            </a:solidFill>
            <a:ln w="12700">
              <a:solidFill>
                <a:schemeClr val="tx1"/>
              </a:solidFill>
              <a:miter lim="800000"/>
              <a:headEnd/>
              <a:tailEnd/>
            </a:ln>
            <a:effectLst/>
          </p:spPr>
          <p:txBody>
            <a:bodyPr wrap="none" anchor="ctr"/>
            <a:lstStyle/>
            <a:p>
              <a:endParaRPr lang="it-IT"/>
            </a:p>
          </p:txBody>
        </p:sp>
        <p:sp>
          <p:nvSpPr>
            <p:cNvPr id="282657" name="Rectangle 33"/>
            <p:cNvSpPr>
              <a:spLocks noChangeArrowheads="1"/>
            </p:cNvSpPr>
            <p:nvPr/>
          </p:nvSpPr>
          <p:spPr bwMode="auto">
            <a:xfrm>
              <a:off x="1843" y="2770"/>
              <a:ext cx="182" cy="71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58" name="Oval 34"/>
            <p:cNvSpPr>
              <a:spLocks noChangeArrowheads="1"/>
            </p:cNvSpPr>
            <p:nvPr/>
          </p:nvSpPr>
          <p:spPr bwMode="auto">
            <a:xfrm>
              <a:off x="2201" y="3427"/>
              <a:ext cx="67" cy="61"/>
            </a:xfrm>
            <a:prstGeom prst="ellipse">
              <a:avLst/>
            </a:prstGeom>
            <a:solidFill>
              <a:schemeClr val="folHlink"/>
            </a:solidFill>
            <a:ln w="12700">
              <a:solidFill>
                <a:schemeClr val="tx1"/>
              </a:solidFill>
              <a:round/>
              <a:headEnd/>
              <a:tailEnd/>
            </a:ln>
            <a:effectLst/>
          </p:spPr>
          <p:txBody>
            <a:bodyPr wrap="none" anchor="ctr"/>
            <a:lstStyle/>
            <a:p>
              <a:endParaRPr lang="it-IT"/>
            </a:p>
          </p:txBody>
        </p:sp>
        <p:sp>
          <p:nvSpPr>
            <p:cNvPr id="282659" name="Line 35"/>
            <p:cNvSpPr>
              <a:spLocks noChangeShapeType="1"/>
            </p:cNvSpPr>
            <p:nvPr/>
          </p:nvSpPr>
          <p:spPr bwMode="auto">
            <a:xfrm>
              <a:off x="2194" y="3348"/>
              <a:ext cx="220" cy="0"/>
            </a:xfrm>
            <a:prstGeom prst="line">
              <a:avLst/>
            </a:prstGeom>
            <a:noFill/>
            <a:ln w="12700">
              <a:solidFill>
                <a:schemeClr val="folHlink"/>
              </a:solidFill>
              <a:round/>
              <a:headEnd type="triangle" w="med" len="med"/>
              <a:tailEnd/>
            </a:ln>
            <a:effectLst/>
          </p:spPr>
          <p:txBody>
            <a:bodyPr wrap="none" anchor="ctr"/>
            <a:lstStyle/>
            <a:p>
              <a:endParaRPr lang="it-IT"/>
            </a:p>
          </p:txBody>
        </p:sp>
        <p:sp>
          <p:nvSpPr>
            <p:cNvPr id="282660" name="Line 36"/>
            <p:cNvSpPr>
              <a:spLocks noChangeShapeType="1"/>
            </p:cNvSpPr>
            <p:nvPr/>
          </p:nvSpPr>
          <p:spPr bwMode="auto">
            <a:xfrm flipH="1">
              <a:off x="1520" y="2682"/>
              <a:ext cx="236" cy="0"/>
            </a:xfrm>
            <a:prstGeom prst="line">
              <a:avLst/>
            </a:prstGeom>
            <a:noFill/>
            <a:ln w="12700">
              <a:solidFill>
                <a:schemeClr val="accent1"/>
              </a:solidFill>
              <a:round/>
              <a:headEnd type="triangle" w="med" len="med"/>
              <a:tailEnd/>
            </a:ln>
            <a:effectLst/>
          </p:spPr>
          <p:txBody>
            <a:bodyPr wrap="none" anchor="ctr"/>
            <a:lstStyle/>
            <a:p>
              <a:endParaRPr lang="it-IT"/>
            </a:p>
          </p:txBody>
        </p:sp>
        <p:sp>
          <p:nvSpPr>
            <p:cNvPr id="282661" name="Rectangle 37"/>
            <p:cNvSpPr>
              <a:spLocks noChangeArrowheads="1"/>
            </p:cNvSpPr>
            <p:nvPr/>
          </p:nvSpPr>
          <p:spPr bwMode="auto">
            <a:xfrm>
              <a:off x="1485" y="2379"/>
              <a:ext cx="412" cy="344"/>
            </a:xfrm>
            <a:prstGeom prst="rect">
              <a:avLst/>
            </a:prstGeom>
            <a:noFill/>
            <a:ln w="12700">
              <a:noFill/>
              <a:miter lim="800000"/>
              <a:headEnd/>
              <a:tailEnd/>
            </a:ln>
            <a:effectLst/>
          </p:spPr>
          <p:txBody>
            <a:bodyPr wrap="none" lIns="90488" tIns="44450" rIns="90488" bIns="44450">
              <a:spAutoFit/>
            </a:bodyPr>
            <a:lstStyle/>
            <a:p>
              <a:r>
                <a:rPr lang="it-IT"/>
                <a:t>olio</a:t>
              </a:r>
            </a:p>
          </p:txBody>
        </p:sp>
        <p:sp>
          <p:nvSpPr>
            <p:cNvPr id="282662" name="Rectangle 38"/>
            <p:cNvSpPr>
              <a:spLocks noChangeArrowheads="1"/>
            </p:cNvSpPr>
            <p:nvPr/>
          </p:nvSpPr>
          <p:spPr bwMode="auto">
            <a:xfrm>
              <a:off x="2109" y="3070"/>
              <a:ext cx="605" cy="343"/>
            </a:xfrm>
            <a:prstGeom prst="rect">
              <a:avLst/>
            </a:prstGeom>
            <a:noFill/>
            <a:ln w="12700">
              <a:noFill/>
              <a:miter lim="800000"/>
              <a:headEnd/>
              <a:tailEnd/>
            </a:ln>
            <a:effectLst/>
          </p:spPr>
          <p:txBody>
            <a:bodyPr wrap="none" lIns="90488" tIns="44450" rIns="90488" bIns="44450">
              <a:spAutoFit/>
            </a:bodyPr>
            <a:lstStyle/>
            <a:p>
              <a:r>
                <a:rPr lang="it-IT"/>
                <a:t>acqua</a:t>
              </a:r>
            </a:p>
          </p:txBody>
        </p:sp>
        <p:sp>
          <p:nvSpPr>
            <p:cNvPr id="282663" name="Rectangle 39"/>
            <p:cNvSpPr>
              <a:spLocks noChangeArrowheads="1"/>
            </p:cNvSpPr>
            <p:nvPr/>
          </p:nvSpPr>
          <p:spPr bwMode="auto">
            <a:xfrm>
              <a:off x="2854" y="2503"/>
              <a:ext cx="2005" cy="1172"/>
            </a:xfrm>
            <a:prstGeom prst="rect">
              <a:avLst/>
            </a:prstGeom>
            <a:noFill/>
            <a:ln w="12700">
              <a:noFill/>
              <a:miter lim="800000"/>
              <a:headEnd/>
              <a:tailEnd/>
            </a:ln>
            <a:effectLst/>
          </p:spPr>
          <p:txBody>
            <a:bodyPr wrap="none" lIns="90488" tIns="44450" rIns="90488" bIns="44450">
              <a:spAutoFit/>
            </a:bodyPr>
            <a:lstStyle/>
            <a:p>
              <a:r>
                <a:rPr lang="it-IT"/>
                <a:t>In olio con circolazione</a:t>
              </a:r>
            </a:p>
            <a:p>
              <a:r>
                <a:rPr lang="it-IT"/>
                <a:t>e raffreddamento</a:t>
              </a:r>
            </a:p>
            <a:p>
              <a:r>
                <a:rPr lang="it-IT"/>
                <a:t>forzati dell’olio, con</a:t>
              </a:r>
            </a:p>
            <a:p>
              <a:r>
                <a:rPr lang="it-IT"/>
                <a:t>scambiatori ad acqua.</a:t>
              </a:r>
              <a:endParaRPr lang="it-IT" sz="2800"/>
            </a:p>
          </p:txBody>
        </p:sp>
      </p:grpSp>
      <p:grpSp>
        <p:nvGrpSpPr>
          <p:cNvPr id="4" name="Group 40"/>
          <p:cNvGrpSpPr>
            <a:grpSpLocks/>
          </p:cNvGrpSpPr>
          <p:nvPr/>
        </p:nvGrpSpPr>
        <p:grpSpPr bwMode="auto">
          <a:xfrm>
            <a:off x="1127125" y="2419350"/>
            <a:ext cx="6000750" cy="2076450"/>
            <a:chOff x="791" y="512"/>
            <a:chExt cx="3780" cy="1308"/>
          </a:xfrm>
        </p:grpSpPr>
        <p:sp>
          <p:nvSpPr>
            <p:cNvPr id="282665" name="Line 41"/>
            <p:cNvSpPr>
              <a:spLocks noChangeShapeType="1"/>
            </p:cNvSpPr>
            <p:nvPr/>
          </p:nvSpPr>
          <p:spPr bwMode="auto">
            <a:xfrm flipH="1">
              <a:off x="1714" y="1182"/>
              <a:ext cx="114" cy="0"/>
            </a:xfrm>
            <a:prstGeom prst="line">
              <a:avLst/>
            </a:prstGeom>
            <a:noFill/>
            <a:ln w="76200">
              <a:solidFill>
                <a:schemeClr val="tx1"/>
              </a:solidFill>
              <a:round/>
              <a:headEnd/>
              <a:tailEnd/>
            </a:ln>
            <a:effectLst/>
          </p:spPr>
          <p:txBody>
            <a:bodyPr wrap="none" anchor="ctr"/>
            <a:lstStyle/>
            <a:p>
              <a:endParaRPr lang="it-IT"/>
            </a:p>
          </p:txBody>
        </p:sp>
        <p:sp>
          <p:nvSpPr>
            <p:cNvPr id="282666" name="AutoShape 42"/>
            <p:cNvSpPr>
              <a:spLocks noChangeArrowheads="1"/>
            </p:cNvSpPr>
            <p:nvPr/>
          </p:nvSpPr>
          <p:spPr bwMode="auto">
            <a:xfrm flipV="1">
              <a:off x="893" y="512"/>
              <a:ext cx="123" cy="402"/>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67" name="AutoShape 43"/>
            <p:cNvSpPr>
              <a:spLocks noChangeArrowheads="1"/>
            </p:cNvSpPr>
            <p:nvPr/>
          </p:nvSpPr>
          <p:spPr bwMode="auto">
            <a:xfrm flipV="1">
              <a:off x="1278" y="792"/>
              <a:ext cx="95" cy="123"/>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2668" name="Line 44"/>
            <p:cNvSpPr>
              <a:spLocks noChangeShapeType="1"/>
            </p:cNvSpPr>
            <p:nvPr/>
          </p:nvSpPr>
          <p:spPr bwMode="auto">
            <a:xfrm flipH="1">
              <a:off x="1668" y="1231"/>
              <a:ext cx="109" cy="0"/>
            </a:xfrm>
            <a:prstGeom prst="line">
              <a:avLst/>
            </a:prstGeom>
            <a:noFill/>
            <a:ln w="76200">
              <a:solidFill>
                <a:schemeClr val="tx1"/>
              </a:solidFill>
              <a:round/>
              <a:headEnd/>
              <a:tailEnd/>
            </a:ln>
            <a:effectLst/>
          </p:spPr>
          <p:txBody>
            <a:bodyPr wrap="none" anchor="ctr"/>
            <a:lstStyle/>
            <a:p>
              <a:endParaRPr lang="it-IT"/>
            </a:p>
          </p:txBody>
        </p:sp>
        <p:sp>
          <p:nvSpPr>
            <p:cNvPr id="282669" name="AutoShape 45"/>
            <p:cNvSpPr>
              <a:spLocks noChangeArrowheads="1"/>
            </p:cNvSpPr>
            <p:nvPr/>
          </p:nvSpPr>
          <p:spPr bwMode="auto">
            <a:xfrm>
              <a:off x="1677" y="1024"/>
              <a:ext cx="86" cy="320"/>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282670" name="Line 46"/>
            <p:cNvSpPr>
              <a:spLocks noChangeShapeType="1"/>
            </p:cNvSpPr>
            <p:nvPr/>
          </p:nvSpPr>
          <p:spPr bwMode="auto">
            <a:xfrm flipH="1">
              <a:off x="1624" y="1182"/>
              <a:ext cx="114" cy="0"/>
            </a:xfrm>
            <a:prstGeom prst="line">
              <a:avLst/>
            </a:prstGeom>
            <a:noFill/>
            <a:ln w="76200">
              <a:solidFill>
                <a:schemeClr val="tx1"/>
              </a:solidFill>
              <a:round/>
              <a:headEnd/>
              <a:tailEnd/>
            </a:ln>
            <a:effectLst/>
          </p:spPr>
          <p:txBody>
            <a:bodyPr wrap="none" anchor="ctr"/>
            <a:lstStyle/>
            <a:p>
              <a:endParaRPr lang="it-IT"/>
            </a:p>
          </p:txBody>
        </p:sp>
        <p:sp>
          <p:nvSpPr>
            <p:cNvPr id="282671" name="Line 47"/>
            <p:cNvSpPr>
              <a:spLocks noChangeShapeType="1"/>
            </p:cNvSpPr>
            <p:nvPr/>
          </p:nvSpPr>
          <p:spPr bwMode="auto">
            <a:xfrm flipH="1">
              <a:off x="1717" y="1527"/>
              <a:ext cx="114" cy="0"/>
            </a:xfrm>
            <a:prstGeom prst="line">
              <a:avLst/>
            </a:prstGeom>
            <a:noFill/>
            <a:ln w="76200">
              <a:solidFill>
                <a:schemeClr val="tx1"/>
              </a:solidFill>
              <a:round/>
              <a:headEnd/>
              <a:tailEnd/>
            </a:ln>
            <a:effectLst/>
          </p:spPr>
          <p:txBody>
            <a:bodyPr wrap="none" anchor="ctr"/>
            <a:lstStyle/>
            <a:p>
              <a:endParaRPr lang="it-IT"/>
            </a:p>
          </p:txBody>
        </p:sp>
        <p:sp>
          <p:nvSpPr>
            <p:cNvPr id="282672" name="Line 48"/>
            <p:cNvSpPr>
              <a:spLocks noChangeShapeType="1"/>
            </p:cNvSpPr>
            <p:nvPr/>
          </p:nvSpPr>
          <p:spPr bwMode="auto">
            <a:xfrm flipH="1">
              <a:off x="1671" y="1576"/>
              <a:ext cx="109" cy="0"/>
            </a:xfrm>
            <a:prstGeom prst="line">
              <a:avLst/>
            </a:prstGeom>
            <a:noFill/>
            <a:ln w="76200">
              <a:solidFill>
                <a:schemeClr val="tx1"/>
              </a:solidFill>
              <a:round/>
              <a:headEnd/>
              <a:tailEnd/>
            </a:ln>
            <a:effectLst/>
          </p:spPr>
          <p:txBody>
            <a:bodyPr wrap="none" anchor="ctr"/>
            <a:lstStyle/>
            <a:p>
              <a:endParaRPr lang="it-IT"/>
            </a:p>
          </p:txBody>
        </p:sp>
        <p:sp>
          <p:nvSpPr>
            <p:cNvPr id="282673" name="AutoShape 49"/>
            <p:cNvSpPr>
              <a:spLocks noChangeArrowheads="1"/>
            </p:cNvSpPr>
            <p:nvPr/>
          </p:nvSpPr>
          <p:spPr bwMode="auto">
            <a:xfrm>
              <a:off x="1680" y="1369"/>
              <a:ext cx="86" cy="320"/>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282674" name="Line 50"/>
            <p:cNvSpPr>
              <a:spLocks noChangeShapeType="1"/>
            </p:cNvSpPr>
            <p:nvPr/>
          </p:nvSpPr>
          <p:spPr bwMode="auto">
            <a:xfrm flipH="1">
              <a:off x="1627" y="1527"/>
              <a:ext cx="114" cy="0"/>
            </a:xfrm>
            <a:prstGeom prst="line">
              <a:avLst/>
            </a:prstGeom>
            <a:noFill/>
            <a:ln w="76200">
              <a:solidFill>
                <a:schemeClr val="tx1"/>
              </a:solidFill>
              <a:round/>
              <a:headEnd/>
              <a:tailEnd/>
            </a:ln>
            <a:effectLst/>
          </p:spPr>
          <p:txBody>
            <a:bodyPr wrap="none" anchor="ctr"/>
            <a:lstStyle/>
            <a:p>
              <a:endParaRPr lang="it-IT"/>
            </a:p>
          </p:txBody>
        </p:sp>
        <p:sp>
          <p:nvSpPr>
            <p:cNvPr id="282675" name="Rectangle 51"/>
            <p:cNvSpPr>
              <a:spLocks noChangeArrowheads="1"/>
            </p:cNvSpPr>
            <p:nvPr/>
          </p:nvSpPr>
          <p:spPr bwMode="auto">
            <a:xfrm>
              <a:off x="1786" y="1006"/>
              <a:ext cx="182" cy="71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76" name="Rectangle 52"/>
            <p:cNvSpPr>
              <a:spLocks noChangeArrowheads="1"/>
            </p:cNvSpPr>
            <p:nvPr/>
          </p:nvSpPr>
          <p:spPr bwMode="auto">
            <a:xfrm>
              <a:off x="1439" y="934"/>
              <a:ext cx="445" cy="34"/>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77" name="Rectangle 53"/>
            <p:cNvSpPr>
              <a:spLocks noChangeArrowheads="1"/>
            </p:cNvSpPr>
            <p:nvPr/>
          </p:nvSpPr>
          <p:spPr bwMode="auto">
            <a:xfrm>
              <a:off x="1433" y="1756"/>
              <a:ext cx="445" cy="34"/>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2678" name="Oval 54"/>
            <p:cNvSpPr>
              <a:spLocks noChangeArrowheads="1"/>
            </p:cNvSpPr>
            <p:nvPr/>
          </p:nvSpPr>
          <p:spPr bwMode="auto">
            <a:xfrm>
              <a:off x="1847" y="937"/>
              <a:ext cx="67" cy="61"/>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282679" name="Oval 55"/>
            <p:cNvSpPr>
              <a:spLocks noChangeArrowheads="1"/>
            </p:cNvSpPr>
            <p:nvPr/>
          </p:nvSpPr>
          <p:spPr bwMode="auto">
            <a:xfrm>
              <a:off x="1844" y="1729"/>
              <a:ext cx="67" cy="61"/>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282680" name="Oval 56"/>
            <p:cNvSpPr>
              <a:spLocks noChangeArrowheads="1"/>
            </p:cNvSpPr>
            <p:nvPr/>
          </p:nvSpPr>
          <p:spPr bwMode="auto">
            <a:xfrm>
              <a:off x="1628" y="919"/>
              <a:ext cx="67" cy="61"/>
            </a:xfrm>
            <a:prstGeom prst="ellipse">
              <a:avLst/>
            </a:prstGeom>
            <a:solidFill>
              <a:srgbClr val="009688"/>
            </a:solidFill>
            <a:ln w="12700">
              <a:solidFill>
                <a:schemeClr val="tx1"/>
              </a:solidFill>
              <a:round/>
              <a:headEnd/>
              <a:tailEnd/>
            </a:ln>
            <a:effectLst/>
          </p:spPr>
          <p:txBody>
            <a:bodyPr wrap="none" anchor="ctr"/>
            <a:lstStyle/>
            <a:p>
              <a:endParaRPr lang="it-IT"/>
            </a:p>
          </p:txBody>
        </p:sp>
        <p:sp>
          <p:nvSpPr>
            <p:cNvPr id="282681" name="Line 57"/>
            <p:cNvSpPr>
              <a:spLocks noChangeShapeType="1"/>
            </p:cNvSpPr>
            <p:nvPr/>
          </p:nvSpPr>
          <p:spPr bwMode="auto">
            <a:xfrm>
              <a:off x="1790" y="1347"/>
              <a:ext cx="178" cy="0"/>
            </a:xfrm>
            <a:prstGeom prst="line">
              <a:avLst/>
            </a:prstGeom>
            <a:noFill/>
            <a:ln w="12700">
              <a:solidFill>
                <a:schemeClr val="tx1"/>
              </a:solidFill>
              <a:round/>
              <a:headEnd/>
              <a:tailEnd/>
            </a:ln>
            <a:effectLst/>
          </p:spPr>
          <p:txBody>
            <a:bodyPr wrap="none" anchor="ctr"/>
            <a:lstStyle/>
            <a:p>
              <a:endParaRPr lang="it-IT"/>
            </a:p>
          </p:txBody>
        </p:sp>
        <p:sp>
          <p:nvSpPr>
            <p:cNvPr id="282682" name="Rectangle 58"/>
            <p:cNvSpPr>
              <a:spLocks noChangeArrowheads="1"/>
            </p:cNvSpPr>
            <p:nvPr/>
          </p:nvSpPr>
          <p:spPr bwMode="auto">
            <a:xfrm>
              <a:off x="2510" y="738"/>
              <a:ext cx="2061" cy="976"/>
            </a:xfrm>
            <a:prstGeom prst="rect">
              <a:avLst/>
            </a:prstGeom>
            <a:noFill/>
            <a:ln w="12700">
              <a:noFill/>
              <a:miter lim="800000"/>
              <a:headEnd/>
              <a:tailEnd/>
            </a:ln>
            <a:effectLst/>
          </p:spPr>
          <p:txBody>
            <a:bodyPr wrap="none" lIns="90488" tIns="44450" rIns="90488" bIns="44450">
              <a:spAutoFit/>
            </a:bodyPr>
            <a:lstStyle/>
            <a:p>
              <a:r>
                <a:rPr lang="it-IT" b="0" dirty="0"/>
                <a:t>In olio con circolazione</a:t>
              </a:r>
            </a:p>
            <a:p>
              <a:r>
                <a:rPr lang="it-IT" b="0" dirty="0"/>
                <a:t>e raffreddamento</a:t>
              </a:r>
            </a:p>
            <a:p>
              <a:r>
                <a:rPr lang="it-IT" b="0" dirty="0"/>
                <a:t>forzati dell’olio mediante</a:t>
              </a:r>
            </a:p>
            <a:p>
              <a:r>
                <a:rPr lang="it-IT" b="0" dirty="0"/>
                <a:t>aerotermi.</a:t>
              </a:r>
              <a:endParaRPr lang="it-IT" sz="2800" dirty="0"/>
            </a:p>
          </p:txBody>
        </p:sp>
        <p:sp>
          <p:nvSpPr>
            <p:cNvPr id="282683" name="AutoShape 59"/>
            <p:cNvSpPr>
              <a:spLocks noChangeArrowheads="1"/>
            </p:cNvSpPr>
            <p:nvPr/>
          </p:nvSpPr>
          <p:spPr bwMode="auto">
            <a:xfrm>
              <a:off x="791" y="920"/>
              <a:ext cx="694" cy="900"/>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p:cNvGrpSpPr>
            <a:grpSpLocks/>
          </p:cNvGrpSpPr>
          <p:nvPr/>
        </p:nvGrpSpPr>
        <p:grpSpPr bwMode="auto">
          <a:xfrm>
            <a:off x="446088" y="168275"/>
            <a:ext cx="8283575" cy="3094038"/>
            <a:chOff x="281" y="106"/>
            <a:chExt cx="5218" cy="1949"/>
          </a:xfrm>
        </p:grpSpPr>
        <p:grpSp>
          <p:nvGrpSpPr>
            <p:cNvPr id="3" name="Group 1027"/>
            <p:cNvGrpSpPr>
              <a:grpSpLocks/>
            </p:cNvGrpSpPr>
            <p:nvPr/>
          </p:nvGrpSpPr>
          <p:grpSpPr bwMode="auto">
            <a:xfrm>
              <a:off x="739" y="139"/>
              <a:ext cx="1760" cy="1915"/>
              <a:chOff x="442" y="230"/>
              <a:chExt cx="1760" cy="1915"/>
            </a:xfrm>
          </p:grpSpPr>
          <p:sp>
            <p:nvSpPr>
              <p:cNvPr id="537604" name="AutoShape 1028"/>
              <p:cNvSpPr>
                <a:spLocks noChangeArrowheads="1"/>
              </p:cNvSpPr>
              <p:nvPr/>
            </p:nvSpPr>
            <p:spPr bwMode="auto">
              <a:xfrm flipV="1">
                <a:off x="1062" y="230"/>
                <a:ext cx="137" cy="477"/>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7605" name="AutoShape 1029"/>
              <p:cNvSpPr>
                <a:spLocks noChangeArrowheads="1"/>
              </p:cNvSpPr>
              <p:nvPr/>
            </p:nvSpPr>
            <p:spPr bwMode="auto">
              <a:xfrm flipV="1">
                <a:off x="1490" y="562"/>
                <a:ext cx="106" cy="14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7606" name="Rectangle 1030"/>
              <p:cNvSpPr>
                <a:spLocks noChangeArrowheads="1"/>
              </p:cNvSpPr>
              <p:nvPr/>
            </p:nvSpPr>
            <p:spPr bwMode="auto">
              <a:xfrm>
                <a:off x="774" y="822"/>
                <a:ext cx="205" cy="47"/>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07" name="Rectangle 1031"/>
              <p:cNvSpPr>
                <a:spLocks noChangeArrowheads="1"/>
              </p:cNvSpPr>
              <p:nvPr/>
            </p:nvSpPr>
            <p:spPr bwMode="auto">
              <a:xfrm>
                <a:off x="767" y="1583"/>
                <a:ext cx="205" cy="4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08" name="Rectangle 1032"/>
              <p:cNvSpPr>
                <a:spLocks noChangeArrowheads="1"/>
              </p:cNvSpPr>
              <p:nvPr/>
            </p:nvSpPr>
            <p:spPr bwMode="auto">
              <a:xfrm>
                <a:off x="1689" y="829"/>
                <a:ext cx="204" cy="47"/>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09" name="Rectangle 1033"/>
              <p:cNvSpPr>
                <a:spLocks noChangeArrowheads="1"/>
              </p:cNvSpPr>
              <p:nvPr/>
            </p:nvSpPr>
            <p:spPr bwMode="auto">
              <a:xfrm>
                <a:off x="1675" y="1583"/>
                <a:ext cx="205" cy="4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10" name="AutoShape 1034"/>
              <p:cNvSpPr>
                <a:spLocks noChangeArrowheads="1"/>
              </p:cNvSpPr>
              <p:nvPr/>
            </p:nvSpPr>
            <p:spPr bwMode="auto">
              <a:xfrm>
                <a:off x="949" y="714"/>
                <a:ext cx="772" cy="1067"/>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sp>
            <p:nvSpPr>
              <p:cNvPr id="537611" name="Rectangle 1035"/>
              <p:cNvSpPr>
                <a:spLocks noChangeArrowheads="1"/>
              </p:cNvSpPr>
              <p:nvPr/>
            </p:nvSpPr>
            <p:spPr bwMode="auto">
              <a:xfrm>
                <a:off x="609" y="792"/>
                <a:ext cx="187" cy="87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12" name="Rectangle 1036"/>
              <p:cNvSpPr>
                <a:spLocks noChangeArrowheads="1"/>
              </p:cNvSpPr>
              <p:nvPr/>
            </p:nvSpPr>
            <p:spPr bwMode="auto">
              <a:xfrm>
                <a:off x="1855" y="802"/>
                <a:ext cx="187" cy="87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13" name="Line 1037"/>
              <p:cNvSpPr>
                <a:spLocks noChangeShapeType="1"/>
              </p:cNvSpPr>
              <p:nvPr/>
            </p:nvSpPr>
            <p:spPr bwMode="auto">
              <a:xfrm>
                <a:off x="677" y="1920"/>
                <a:ext cx="0" cy="33"/>
              </a:xfrm>
              <a:prstGeom prst="line">
                <a:avLst/>
              </a:prstGeom>
              <a:noFill/>
              <a:ln w="76200">
                <a:solidFill>
                  <a:schemeClr val="tx1"/>
                </a:solidFill>
                <a:round/>
                <a:headEnd/>
                <a:tailEnd/>
              </a:ln>
              <a:effectLst/>
            </p:spPr>
            <p:txBody>
              <a:bodyPr wrap="none" anchor="ctr"/>
              <a:lstStyle/>
              <a:p>
                <a:endParaRPr lang="it-IT"/>
              </a:p>
            </p:txBody>
          </p:sp>
          <p:sp>
            <p:nvSpPr>
              <p:cNvPr id="537614" name="AutoShape 1038"/>
              <p:cNvSpPr>
                <a:spLocks noChangeArrowheads="1"/>
              </p:cNvSpPr>
              <p:nvPr/>
            </p:nvSpPr>
            <p:spPr bwMode="auto">
              <a:xfrm>
                <a:off x="471" y="1841"/>
                <a:ext cx="447" cy="129"/>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537615" name="Line 1039"/>
              <p:cNvSpPr>
                <a:spLocks noChangeShapeType="1"/>
              </p:cNvSpPr>
              <p:nvPr/>
            </p:nvSpPr>
            <p:spPr bwMode="auto">
              <a:xfrm>
                <a:off x="1947" y="1938"/>
                <a:ext cx="0" cy="33"/>
              </a:xfrm>
              <a:prstGeom prst="line">
                <a:avLst/>
              </a:prstGeom>
              <a:noFill/>
              <a:ln w="76200">
                <a:solidFill>
                  <a:schemeClr val="tx1"/>
                </a:solidFill>
                <a:round/>
                <a:headEnd/>
                <a:tailEnd/>
              </a:ln>
              <a:effectLst/>
            </p:spPr>
            <p:txBody>
              <a:bodyPr wrap="none" anchor="ctr"/>
              <a:lstStyle/>
              <a:p>
                <a:endParaRPr lang="it-IT"/>
              </a:p>
            </p:txBody>
          </p:sp>
          <p:sp>
            <p:nvSpPr>
              <p:cNvPr id="537616" name="AutoShape 1040"/>
              <p:cNvSpPr>
                <a:spLocks noChangeArrowheads="1"/>
              </p:cNvSpPr>
              <p:nvPr/>
            </p:nvSpPr>
            <p:spPr bwMode="auto">
              <a:xfrm>
                <a:off x="1725" y="1841"/>
                <a:ext cx="447" cy="130"/>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537617" name="Line 1041"/>
              <p:cNvSpPr>
                <a:spLocks noChangeShapeType="1"/>
              </p:cNvSpPr>
              <p:nvPr/>
            </p:nvSpPr>
            <p:spPr bwMode="auto">
              <a:xfrm>
                <a:off x="1949" y="1403"/>
                <a:ext cx="0" cy="384"/>
              </a:xfrm>
              <a:prstGeom prst="line">
                <a:avLst/>
              </a:prstGeom>
              <a:noFill/>
              <a:ln w="57150">
                <a:solidFill>
                  <a:srgbClr val="0099FF"/>
                </a:solidFill>
                <a:round/>
                <a:headEnd type="triangle" w="med" len="med"/>
                <a:tailEnd/>
              </a:ln>
              <a:effectLst/>
            </p:spPr>
            <p:txBody>
              <a:bodyPr/>
              <a:lstStyle/>
              <a:p>
                <a:endParaRPr lang="it-IT"/>
              </a:p>
            </p:txBody>
          </p:sp>
          <p:sp>
            <p:nvSpPr>
              <p:cNvPr id="537618" name="Line 1042"/>
              <p:cNvSpPr>
                <a:spLocks noChangeShapeType="1"/>
              </p:cNvSpPr>
              <p:nvPr/>
            </p:nvSpPr>
            <p:spPr bwMode="auto">
              <a:xfrm>
                <a:off x="695" y="1419"/>
                <a:ext cx="0" cy="384"/>
              </a:xfrm>
              <a:prstGeom prst="line">
                <a:avLst/>
              </a:prstGeom>
              <a:noFill/>
              <a:ln w="57150">
                <a:solidFill>
                  <a:srgbClr val="0099FF"/>
                </a:solidFill>
                <a:round/>
                <a:headEnd type="triangle" w="med" len="med"/>
                <a:tailEnd/>
              </a:ln>
              <a:effectLst/>
            </p:spPr>
            <p:txBody>
              <a:bodyPr/>
              <a:lstStyle/>
              <a:p>
                <a:endParaRPr lang="it-IT"/>
              </a:p>
            </p:txBody>
          </p:sp>
          <p:sp>
            <p:nvSpPr>
              <p:cNvPr id="537619" name="Text Box 1043"/>
              <p:cNvSpPr txBox="1">
                <a:spLocks noChangeArrowheads="1"/>
              </p:cNvSpPr>
              <p:nvPr/>
            </p:nvSpPr>
            <p:spPr bwMode="auto">
              <a:xfrm>
                <a:off x="442" y="1902"/>
                <a:ext cx="506" cy="231"/>
              </a:xfrm>
              <a:prstGeom prst="rect">
                <a:avLst/>
              </a:prstGeom>
              <a:noFill/>
              <a:ln w="9525">
                <a:noFill/>
                <a:miter lim="800000"/>
                <a:headEnd/>
                <a:tailEnd/>
              </a:ln>
              <a:effectLst/>
            </p:spPr>
            <p:txBody>
              <a:bodyPr>
                <a:spAutoFit/>
              </a:bodyPr>
              <a:lstStyle/>
              <a:p>
                <a:pPr algn="ctr">
                  <a:spcBef>
                    <a:spcPct val="50000"/>
                  </a:spcBef>
                </a:pPr>
                <a:r>
                  <a:rPr lang="it-IT" sz="1800" b="0" i="1"/>
                  <a:t>aria</a:t>
                </a:r>
              </a:p>
            </p:txBody>
          </p:sp>
          <p:sp>
            <p:nvSpPr>
              <p:cNvPr id="537620" name="Text Box 1044"/>
              <p:cNvSpPr txBox="1">
                <a:spLocks noChangeArrowheads="1"/>
              </p:cNvSpPr>
              <p:nvPr/>
            </p:nvSpPr>
            <p:spPr bwMode="auto">
              <a:xfrm>
                <a:off x="1696" y="1914"/>
                <a:ext cx="506" cy="231"/>
              </a:xfrm>
              <a:prstGeom prst="rect">
                <a:avLst/>
              </a:prstGeom>
              <a:noFill/>
              <a:ln w="9525">
                <a:noFill/>
                <a:miter lim="800000"/>
                <a:headEnd/>
                <a:tailEnd/>
              </a:ln>
              <a:effectLst/>
            </p:spPr>
            <p:txBody>
              <a:bodyPr>
                <a:spAutoFit/>
              </a:bodyPr>
              <a:lstStyle/>
              <a:p>
                <a:pPr algn="ctr">
                  <a:spcBef>
                    <a:spcPct val="50000"/>
                  </a:spcBef>
                </a:pPr>
                <a:r>
                  <a:rPr lang="it-IT" sz="1800" b="0" i="1"/>
                  <a:t>aria</a:t>
                </a:r>
              </a:p>
            </p:txBody>
          </p:sp>
        </p:grpSp>
        <p:sp>
          <p:nvSpPr>
            <p:cNvPr id="537621" name="Text Box 1045"/>
            <p:cNvSpPr txBox="1">
              <a:spLocks noChangeArrowheads="1"/>
            </p:cNvSpPr>
            <p:nvPr/>
          </p:nvSpPr>
          <p:spPr bwMode="auto">
            <a:xfrm>
              <a:off x="3102" y="662"/>
              <a:ext cx="2146" cy="634"/>
            </a:xfrm>
            <a:prstGeom prst="rect">
              <a:avLst/>
            </a:prstGeom>
            <a:noFill/>
            <a:ln w="9525">
              <a:noFill/>
              <a:miter lim="800000"/>
              <a:headEnd/>
              <a:tailEnd/>
            </a:ln>
            <a:effectLst/>
          </p:spPr>
          <p:txBody>
            <a:bodyPr>
              <a:spAutoFit/>
            </a:bodyPr>
            <a:lstStyle/>
            <a:p>
              <a:pPr algn="just">
                <a:spcBef>
                  <a:spcPct val="50000"/>
                </a:spcBef>
              </a:pPr>
              <a:r>
                <a:rPr lang="it-IT" sz="2000" b="0" i="1"/>
                <a:t>In olio con circolazione naturale dell’olio raffreddato ad aria forzata</a:t>
              </a:r>
              <a:r>
                <a:rPr lang="it-IT" sz="2000" b="0"/>
                <a:t>: ONAF</a:t>
              </a:r>
              <a:endParaRPr lang="it-IT" sz="2000" b="0">
                <a:solidFill>
                  <a:schemeClr val="accent2"/>
                </a:solidFill>
              </a:endParaRPr>
            </a:p>
          </p:txBody>
        </p:sp>
        <p:sp>
          <p:nvSpPr>
            <p:cNvPr id="537622" name="Rectangle 1046"/>
            <p:cNvSpPr>
              <a:spLocks noChangeArrowheads="1"/>
            </p:cNvSpPr>
            <p:nvPr/>
          </p:nvSpPr>
          <p:spPr bwMode="auto">
            <a:xfrm>
              <a:off x="281" y="106"/>
              <a:ext cx="5218" cy="1949"/>
            </a:xfrm>
            <a:prstGeom prst="rect">
              <a:avLst/>
            </a:prstGeom>
            <a:noFill/>
            <a:ln w="28575">
              <a:solidFill>
                <a:schemeClr val="accent2"/>
              </a:solidFill>
              <a:miter lim="800000"/>
              <a:headEnd/>
              <a:tailEnd/>
            </a:ln>
            <a:effectLst/>
          </p:spPr>
          <p:txBody>
            <a:bodyPr wrap="none" anchor="ctr"/>
            <a:lstStyle/>
            <a:p>
              <a:endParaRPr lang="it-IT"/>
            </a:p>
          </p:txBody>
        </p:sp>
      </p:grpSp>
      <p:grpSp>
        <p:nvGrpSpPr>
          <p:cNvPr id="4" name="Group 1047"/>
          <p:cNvGrpSpPr>
            <a:grpSpLocks/>
          </p:cNvGrpSpPr>
          <p:nvPr/>
        </p:nvGrpSpPr>
        <p:grpSpPr bwMode="auto">
          <a:xfrm>
            <a:off x="454025" y="3457575"/>
            <a:ext cx="8277225" cy="3157538"/>
            <a:chOff x="286" y="2178"/>
            <a:chExt cx="5214" cy="1989"/>
          </a:xfrm>
        </p:grpSpPr>
        <p:grpSp>
          <p:nvGrpSpPr>
            <p:cNvPr id="5" name="Group 1048"/>
            <p:cNvGrpSpPr>
              <a:grpSpLocks/>
            </p:cNvGrpSpPr>
            <p:nvPr/>
          </p:nvGrpSpPr>
          <p:grpSpPr bwMode="auto">
            <a:xfrm>
              <a:off x="865" y="2216"/>
              <a:ext cx="2166" cy="1951"/>
              <a:chOff x="3182" y="1975"/>
              <a:chExt cx="2166" cy="1951"/>
            </a:xfrm>
          </p:grpSpPr>
          <p:sp>
            <p:nvSpPr>
              <p:cNvPr id="537625" name="AutoShape 1049"/>
              <p:cNvSpPr>
                <a:spLocks noChangeAspect="1" noChangeArrowheads="1"/>
              </p:cNvSpPr>
              <p:nvPr/>
            </p:nvSpPr>
            <p:spPr bwMode="auto">
              <a:xfrm flipV="1">
                <a:off x="3305" y="1975"/>
                <a:ext cx="147" cy="483"/>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7626" name="AutoShape 1050"/>
              <p:cNvSpPr>
                <a:spLocks noChangeAspect="1" noChangeArrowheads="1"/>
              </p:cNvSpPr>
              <p:nvPr/>
            </p:nvSpPr>
            <p:spPr bwMode="auto">
              <a:xfrm flipV="1">
                <a:off x="3767" y="2311"/>
                <a:ext cx="114" cy="148"/>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537627" name="Rectangle 1051"/>
              <p:cNvSpPr>
                <a:spLocks noChangeAspect="1" noChangeArrowheads="1"/>
              </p:cNvSpPr>
              <p:nvPr/>
            </p:nvSpPr>
            <p:spPr bwMode="auto">
              <a:xfrm>
                <a:off x="4800" y="2594"/>
                <a:ext cx="221" cy="48"/>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28" name="Rectangle 1052"/>
              <p:cNvSpPr>
                <a:spLocks noChangeAspect="1" noChangeArrowheads="1"/>
              </p:cNvSpPr>
              <p:nvPr/>
            </p:nvSpPr>
            <p:spPr bwMode="auto">
              <a:xfrm>
                <a:off x="4793" y="3365"/>
                <a:ext cx="253" cy="47"/>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29" name="Rectangle 1053"/>
              <p:cNvSpPr>
                <a:spLocks noChangeAspect="1" noChangeArrowheads="1"/>
              </p:cNvSpPr>
              <p:nvPr/>
            </p:nvSpPr>
            <p:spPr bwMode="auto">
              <a:xfrm>
                <a:off x="4622" y="2564"/>
                <a:ext cx="202" cy="85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30" name="Rectangle 1054"/>
              <p:cNvSpPr>
                <a:spLocks noChangeAspect="1" noChangeArrowheads="1"/>
              </p:cNvSpPr>
              <p:nvPr/>
            </p:nvSpPr>
            <p:spPr bwMode="auto">
              <a:xfrm>
                <a:off x="5025" y="2564"/>
                <a:ext cx="202" cy="855"/>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31" name="Rectangle 1055"/>
              <p:cNvSpPr>
                <a:spLocks noChangeAspect="1" noChangeArrowheads="1"/>
              </p:cNvSpPr>
              <p:nvPr/>
            </p:nvSpPr>
            <p:spPr bwMode="auto">
              <a:xfrm>
                <a:off x="3933" y="2473"/>
                <a:ext cx="999" cy="70"/>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32" name="Oval 1056"/>
              <p:cNvSpPr>
                <a:spLocks noChangeAspect="1" noChangeArrowheads="1"/>
              </p:cNvSpPr>
              <p:nvPr/>
            </p:nvSpPr>
            <p:spPr bwMode="auto">
              <a:xfrm>
                <a:off x="4864" y="2464"/>
                <a:ext cx="135" cy="128"/>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537633" name="Oval 1057"/>
              <p:cNvSpPr>
                <a:spLocks noChangeAspect="1" noChangeArrowheads="1"/>
              </p:cNvSpPr>
              <p:nvPr/>
            </p:nvSpPr>
            <p:spPr bwMode="auto">
              <a:xfrm>
                <a:off x="4318" y="2458"/>
                <a:ext cx="106" cy="100"/>
              </a:xfrm>
              <a:prstGeom prst="ellipse">
                <a:avLst/>
              </a:prstGeom>
              <a:solidFill>
                <a:schemeClr val="tx1"/>
              </a:solidFill>
              <a:ln w="12700">
                <a:solidFill>
                  <a:schemeClr val="tx1"/>
                </a:solidFill>
                <a:round/>
                <a:headEnd/>
                <a:tailEnd/>
              </a:ln>
              <a:effectLst/>
            </p:spPr>
            <p:txBody>
              <a:bodyPr wrap="none" anchor="ctr"/>
              <a:lstStyle/>
              <a:p>
                <a:endParaRPr lang="it-IT"/>
              </a:p>
            </p:txBody>
          </p:sp>
          <p:sp>
            <p:nvSpPr>
              <p:cNvPr id="537634" name="Rectangle 1058"/>
              <p:cNvSpPr>
                <a:spLocks noChangeAspect="1" noChangeArrowheads="1"/>
              </p:cNvSpPr>
              <p:nvPr/>
            </p:nvSpPr>
            <p:spPr bwMode="auto">
              <a:xfrm>
                <a:off x="3939" y="3464"/>
                <a:ext cx="999" cy="70"/>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537635" name="Oval 1059"/>
              <p:cNvSpPr>
                <a:spLocks noChangeAspect="1" noChangeArrowheads="1"/>
              </p:cNvSpPr>
              <p:nvPr/>
            </p:nvSpPr>
            <p:spPr bwMode="auto">
              <a:xfrm>
                <a:off x="4854" y="3407"/>
                <a:ext cx="135" cy="127"/>
              </a:xfrm>
              <a:prstGeom prst="ellipse">
                <a:avLst/>
              </a:prstGeom>
              <a:solidFill>
                <a:schemeClr val="accent1"/>
              </a:solidFill>
              <a:ln w="12700">
                <a:solidFill>
                  <a:schemeClr val="tx1"/>
                </a:solidFill>
                <a:round/>
                <a:headEnd/>
                <a:tailEnd/>
              </a:ln>
              <a:effectLst/>
            </p:spPr>
            <p:txBody>
              <a:bodyPr wrap="none" anchor="ctr"/>
              <a:lstStyle/>
              <a:p>
                <a:endParaRPr lang="it-IT"/>
              </a:p>
            </p:txBody>
          </p:sp>
          <p:sp>
            <p:nvSpPr>
              <p:cNvPr id="537636" name="AutoShape 1060"/>
              <p:cNvSpPr>
                <a:spLocks noChangeAspect="1" noChangeArrowheads="1"/>
              </p:cNvSpPr>
              <p:nvPr/>
            </p:nvSpPr>
            <p:spPr bwMode="auto">
              <a:xfrm>
                <a:off x="4517" y="3596"/>
                <a:ext cx="384" cy="104"/>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537637" name="AutoShape 1061"/>
              <p:cNvSpPr>
                <a:spLocks noChangeAspect="1" noChangeArrowheads="1"/>
              </p:cNvSpPr>
              <p:nvPr/>
            </p:nvSpPr>
            <p:spPr bwMode="auto">
              <a:xfrm>
                <a:off x="4964" y="3594"/>
                <a:ext cx="384" cy="103"/>
              </a:xfrm>
              <a:prstGeom prst="star16">
                <a:avLst>
                  <a:gd name="adj" fmla="val 37500"/>
                </a:avLst>
              </a:prstGeom>
              <a:gradFill rotWithShape="0">
                <a:gsLst>
                  <a:gs pos="0">
                    <a:srgbClr val="618FFD">
                      <a:gamma/>
                      <a:shade val="29804"/>
                      <a:invGamma/>
                    </a:srgbClr>
                  </a:gs>
                  <a:gs pos="100000">
                    <a:srgbClr val="618FFD"/>
                  </a:gs>
                </a:gsLst>
                <a:path path="shape">
                  <a:fillToRect l="50000" t="50000" r="50000" b="50000"/>
                </a:path>
              </a:gradFill>
              <a:ln w="12700">
                <a:solidFill>
                  <a:schemeClr val="tx1"/>
                </a:solidFill>
                <a:miter lim="800000"/>
                <a:headEnd/>
                <a:tailEnd/>
              </a:ln>
              <a:effectLst/>
            </p:spPr>
            <p:txBody>
              <a:bodyPr wrap="none" anchor="ctr"/>
              <a:lstStyle/>
              <a:p>
                <a:endParaRPr lang="it-IT"/>
              </a:p>
            </p:txBody>
          </p:sp>
          <p:sp>
            <p:nvSpPr>
              <p:cNvPr id="537638" name="Line 1062"/>
              <p:cNvSpPr>
                <a:spLocks noChangeAspect="1" noChangeShapeType="1"/>
              </p:cNvSpPr>
              <p:nvPr/>
            </p:nvSpPr>
            <p:spPr bwMode="auto">
              <a:xfrm>
                <a:off x="4285" y="2390"/>
                <a:ext cx="214" cy="0"/>
              </a:xfrm>
              <a:prstGeom prst="line">
                <a:avLst/>
              </a:prstGeom>
              <a:noFill/>
              <a:ln w="28575">
                <a:solidFill>
                  <a:srgbClr val="00CC87"/>
                </a:solidFill>
                <a:round/>
                <a:headEnd/>
                <a:tailEnd type="triangle" w="sm" len="med"/>
              </a:ln>
              <a:effectLst/>
            </p:spPr>
            <p:txBody>
              <a:bodyPr wrap="none" anchor="ctr"/>
              <a:lstStyle/>
              <a:p>
                <a:endParaRPr lang="it-IT"/>
              </a:p>
            </p:txBody>
          </p:sp>
          <p:sp>
            <p:nvSpPr>
              <p:cNvPr id="537639" name="AutoShape 1063"/>
              <p:cNvSpPr>
                <a:spLocks noChangeAspect="1" noChangeArrowheads="1"/>
              </p:cNvSpPr>
              <p:nvPr/>
            </p:nvSpPr>
            <p:spPr bwMode="auto">
              <a:xfrm>
                <a:off x="3182" y="2465"/>
                <a:ext cx="834" cy="1081"/>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sp>
            <p:nvSpPr>
              <p:cNvPr id="537640" name="Text Box 1064"/>
              <p:cNvSpPr txBox="1">
                <a:spLocks noChangeArrowheads="1"/>
              </p:cNvSpPr>
              <p:nvPr/>
            </p:nvSpPr>
            <p:spPr bwMode="auto">
              <a:xfrm>
                <a:off x="4679" y="3695"/>
                <a:ext cx="506" cy="231"/>
              </a:xfrm>
              <a:prstGeom prst="rect">
                <a:avLst/>
              </a:prstGeom>
              <a:noFill/>
              <a:ln w="9525">
                <a:noFill/>
                <a:miter lim="800000"/>
                <a:headEnd/>
                <a:tailEnd/>
              </a:ln>
              <a:effectLst/>
            </p:spPr>
            <p:txBody>
              <a:bodyPr>
                <a:spAutoFit/>
              </a:bodyPr>
              <a:lstStyle/>
              <a:p>
                <a:pPr algn="ctr">
                  <a:spcBef>
                    <a:spcPct val="50000"/>
                  </a:spcBef>
                </a:pPr>
                <a:r>
                  <a:rPr lang="it-IT" sz="1800" b="0" i="1"/>
                  <a:t>aria</a:t>
                </a:r>
              </a:p>
            </p:txBody>
          </p:sp>
          <p:sp>
            <p:nvSpPr>
              <p:cNvPr id="537641" name="Line 1065"/>
              <p:cNvSpPr>
                <a:spLocks noChangeShapeType="1"/>
              </p:cNvSpPr>
              <p:nvPr/>
            </p:nvSpPr>
            <p:spPr bwMode="auto">
              <a:xfrm>
                <a:off x="4924" y="3204"/>
                <a:ext cx="0" cy="384"/>
              </a:xfrm>
              <a:prstGeom prst="line">
                <a:avLst/>
              </a:prstGeom>
              <a:noFill/>
              <a:ln w="57150">
                <a:solidFill>
                  <a:srgbClr val="0099FF"/>
                </a:solidFill>
                <a:round/>
                <a:headEnd type="triangle" w="med" len="med"/>
                <a:tailEnd/>
              </a:ln>
              <a:effectLst/>
            </p:spPr>
            <p:txBody>
              <a:bodyPr/>
              <a:lstStyle/>
              <a:p>
                <a:endParaRPr lang="it-IT"/>
              </a:p>
            </p:txBody>
          </p:sp>
          <p:sp>
            <p:nvSpPr>
              <p:cNvPr id="537642" name="Text Box 1066"/>
              <p:cNvSpPr txBox="1">
                <a:spLocks noChangeArrowheads="1"/>
              </p:cNvSpPr>
              <p:nvPr/>
            </p:nvSpPr>
            <p:spPr bwMode="auto">
              <a:xfrm>
                <a:off x="4120" y="2158"/>
                <a:ext cx="506" cy="231"/>
              </a:xfrm>
              <a:prstGeom prst="rect">
                <a:avLst/>
              </a:prstGeom>
              <a:noFill/>
              <a:ln w="9525">
                <a:noFill/>
                <a:miter lim="800000"/>
                <a:headEnd/>
                <a:tailEnd/>
              </a:ln>
              <a:effectLst/>
            </p:spPr>
            <p:txBody>
              <a:bodyPr>
                <a:spAutoFit/>
              </a:bodyPr>
              <a:lstStyle/>
              <a:p>
                <a:pPr algn="ctr">
                  <a:spcBef>
                    <a:spcPct val="50000"/>
                  </a:spcBef>
                </a:pPr>
                <a:r>
                  <a:rPr lang="it-IT" sz="1800" b="0" i="1"/>
                  <a:t>olio</a:t>
                </a:r>
              </a:p>
            </p:txBody>
          </p:sp>
        </p:grpSp>
        <p:sp>
          <p:nvSpPr>
            <p:cNvPr id="537643" name="Text Box 1067"/>
            <p:cNvSpPr txBox="1">
              <a:spLocks noChangeArrowheads="1"/>
            </p:cNvSpPr>
            <p:nvPr/>
          </p:nvSpPr>
          <p:spPr bwMode="auto">
            <a:xfrm>
              <a:off x="3345" y="2707"/>
              <a:ext cx="1708" cy="826"/>
            </a:xfrm>
            <a:prstGeom prst="rect">
              <a:avLst/>
            </a:prstGeom>
            <a:noFill/>
            <a:ln w="9525">
              <a:noFill/>
              <a:miter lim="800000"/>
              <a:headEnd/>
              <a:tailEnd/>
            </a:ln>
            <a:effectLst/>
          </p:spPr>
          <p:txBody>
            <a:bodyPr>
              <a:spAutoFit/>
            </a:bodyPr>
            <a:lstStyle/>
            <a:p>
              <a:pPr algn="just">
                <a:spcBef>
                  <a:spcPct val="50000"/>
                </a:spcBef>
              </a:pPr>
              <a:r>
                <a:rPr lang="it-IT" sz="2000" b="0" i="1"/>
                <a:t>In olio con circolazione forzata e guidata dell’olio raffreddato ad aria forzata</a:t>
              </a:r>
              <a:r>
                <a:rPr lang="it-IT" sz="2000" b="0"/>
                <a:t>: ODAF</a:t>
              </a:r>
              <a:endParaRPr lang="it-IT" sz="2000" b="0">
                <a:solidFill>
                  <a:schemeClr val="accent2"/>
                </a:solidFill>
              </a:endParaRPr>
            </a:p>
          </p:txBody>
        </p:sp>
        <p:sp>
          <p:nvSpPr>
            <p:cNvPr id="537644" name="Rectangle 1068"/>
            <p:cNvSpPr>
              <a:spLocks noChangeArrowheads="1"/>
            </p:cNvSpPr>
            <p:nvPr/>
          </p:nvSpPr>
          <p:spPr bwMode="auto">
            <a:xfrm>
              <a:off x="286" y="2178"/>
              <a:ext cx="5214" cy="1957"/>
            </a:xfrm>
            <a:prstGeom prst="rect">
              <a:avLst/>
            </a:prstGeom>
            <a:noFill/>
            <a:ln w="28575">
              <a:solidFill>
                <a:schemeClr val="accent2"/>
              </a:solidFill>
              <a:miter lim="800000"/>
              <a:headEnd/>
              <a:tailEnd/>
            </a:ln>
            <a:effectLst/>
          </p:spPr>
          <p:txBody>
            <a:bodyPr wrap="none" anchor="ctr"/>
            <a:lstStyle/>
            <a:p>
              <a:endParaRPr lang="it-IT"/>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C:\Documents and Settings\Administrator\Desktop\Unipav\Costruzioni elettromeccaniche\Trasformatori\image3.jpg"/>
          <p:cNvPicPr>
            <a:picLocks noChangeAspect="1" noChangeArrowheads="1"/>
          </p:cNvPicPr>
          <p:nvPr/>
        </p:nvPicPr>
        <p:blipFill>
          <a:blip r:embed="rId2" cstate="print"/>
          <a:srcRect/>
          <a:stretch>
            <a:fillRect/>
          </a:stretch>
        </p:blipFill>
        <p:spPr bwMode="auto">
          <a:xfrm>
            <a:off x="762000" y="3890963"/>
            <a:ext cx="3635375" cy="2727325"/>
          </a:xfrm>
          <a:prstGeom prst="rect">
            <a:avLst/>
          </a:prstGeom>
          <a:noFill/>
        </p:spPr>
      </p:pic>
      <p:pic>
        <p:nvPicPr>
          <p:cNvPr id="538627" name="Picture 3" descr="C:\Documents and Settings\Administrator\Desktop\Unipav\Costruzioni elettromeccaniche\Trasformatori\image5.jpg"/>
          <p:cNvPicPr>
            <a:picLocks noChangeAspect="1" noChangeArrowheads="1"/>
          </p:cNvPicPr>
          <p:nvPr/>
        </p:nvPicPr>
        <p:blipFill>
          <a:blip r:embed="rId3" cstate="print"/>
          <a:srcRect/>
          <a:stretch>
            <a:fillRect/>
          </a:stretch>
        </p:blipFill>
        <p:spPr bwMode="auto">
          <a:xfrm>
            <a:off x="4953000" y="3890963"/>
            <a:ext cx="3733800" cy="2800350"/>
          </a:xfrm>
          <a:prstGeom prst="rect">
            <a:avLst/>
          </a:prstGeom>
          <a:noFill/>
        </p:spPr>
      </p:pic>
      <p:sp>
        <p:nvSpPr>
          <p:cNvPr id="538628" name="Text Box 4"/>
          <p:cNvSpPr txBox="1">
            <a:spLocks noChangeArrowheads="1"/>
          </p:cNvSpPr>
          <p:nvPr/>
        </p:nvSpPr>
        <p:spPr bwMode="auto">
          <a:xfrm>
            <a:off x="76200" y="76200"/>
            <a:ext cx="8972550" cy="396875"/>
          </a:xfrm>
          <a:prstGeom prst="rect">
            <a:avLst/>
          </a:prstGeom>
          <a:noFill/>
          <a:ln w="9525">
            <a:noFill/>
            <a:miter lim="800000"/>
            <a:headEnd/>
            <a:tailEnd/>
          </a:ln>
          <a:effectLst/>
        </p:spPr>
        <p:txBody>
          <a:bodyPr>
            <a:spAutoFit/>
          </a:bodyPr>
          <a:lstStyle/>
          <a:p>
            <a:pPr algn="ctr">
              <a:spcBef>
                <a:spcPct val="50000"/>
              </a:spcBef>
            </a:pPr>
            <a:r>
              <a:rPr lang="it-IT" sz="2000" b="0" i="1"/>
              <a:t>Trasformatore circolazione guidata dell’ olio e con ventilazione forzata </a:t>
            </a:r>
            <a:r>
              <a:rPr lang="it-IT" sz="2000" b="0"/>
              <a:t>(ODAF)</a:t>
            </a:r>
            <a:endParaRPr lang="it-IT" sz="2000" b="0">
              <a:solidFill>
                <a:srgbClr val="FFCC00"/>
              </a:solidFill>
            </a:endParaRPr>
          </a:p>
        </p:txBody>
      </p:sp>
      <p:pic>
        <p:nvPicPr>
          <p:cNvPr id="538629" name="Picture 5" descr="c:\windows\TEMP\auto0.bmp"/>
          <p:cNvPicPr>
            <a:picLocks noChangeAspect="1" noChangeArrowheads="1"/>
          </p:cNvPicPr>
          <p:nvPr/>
        </p:nvPicPr>
        <p:blipFill>
          <a:blip r:embed="rId4" cstate="print"/>
          <a:srcRect/>
          <a:stretch>
            <a:fillRect/>
          </a:stretch>
        </p:blipFill>
        <p:spPr bwMode="auto">
          <a:xfrm>
            <a:off x="762000" y="468313"/>
            <a:ext cx="3429000" cy="3422650"/>
          </a:xfrm>
          <a:prstGeom prst="rect">
            <a:avLst/>
          </a:prstGeom>
          <a:noFill/>
          <a:ln w="12700">
            <a:noFill/>
            <a:miter lim="800000"/>
            <a:headEnd/>
            <a:tailEnd/>
          </a:ln>
          <a:effectLst/>
        </p:spPr>
      </p:pic>
      <p:pic>
        <p:nvPicPr>
          <p:cNvPr id="538630" name="Picture 6" descr="c:\windows\TEMP\auto0.bmp"/>
          <p:cNvPicPr>
            <a:picLocks noChangeAspect="1" noChangeArrowheads="1"/>
          </p:cNvPicPr>
          <p:nvPr/>
        </p:nvPicPr>
        <p:blipFill>
          <a:blip r:embed="rId5" cstate="print"/>
          <a:srcRect/>
          <a:stretch>
            <a:fillRect/>
          </a:stretch>
        </p:blipFill>
        <p:spPr bwMode="auto">
          <a:xfrm>
            <a:off x="5181600" y="473075"/>
            <a:ext cx="1609725" cy="3184525"/>
          </a:xfrm>
          <a:prstGeom prst="rect">
            <a:avLst/>
          </a:prstGeom>
          <a:noFill/>
          <a:ln w="12700">
            <a:noFill/>
            <a:miter lim="800000"/>
            <a:headEnd/>
            <a:tailEnd/>
          </a:ln>
          <a:effectLst/>
        </p:spPr>
      </p:pic>
      <p:sp>
        <p:nvSpPr>
          <p:cNvPr id="538631" name="Rectangle 7"/>
          <p:cNvSpPr>
            <a:spLocks noChangeArrowheads="1"/>
          </p:cNvSpPr>
          <p:nvPr/>
        </p:nvSpPr>
        <p:spPr bwMode="auto">
          <a:xfrm>
            <a:off x="7010400" y="1905000"/>
            <a:ext cx="1905000" cy="5334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pPr>
            <a:r>
              <a:rPr lang="it-IT"/>
              <a:t>aerotermi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8600" y="152400"/>
            <a:ext cx="5562600" cy="6463308"/>
          </a:xfrm>
          <a:prstGeom prst="rect">
            <a:avLst/>
          </a:prstGeom>
        </p:spPr>
        <p:txBody>
          <a:bodyPr wrap="square">
            <a:spAutoFit/>
          </a:bodyPr>
          <a:lstStyle/>
          <a:p>
            <a:pPr algn="ctr">
              <a:buNone/>
            </a:pPr>
            <a:r>
              <a:rPr lang="it-IT" sz="1700" b="1" dirty="0" smtClean="0"/>
              <a:t>Trasformatori incapsulati in resina epossidica</a:t>
            </a:r>
          </a:p>
          <a:p>
            <a:pPr>
              <a:spcBef>
                <a:spcPts val="1200"/>
              </a:spcBef>
              <a:buNone/>
            </a:pPr>
            <a:r>
              <a:rPr lang="it-IT" sz="1700" dirty="0" smtClean="0"/>
              <a:t>Il processo di incapsulamento, consiste nel riempire il trasformatore con resina </a:t>
            </a:r>
            <a:r>
              <a:rPr lang="it-IT" sz="1700" dirty="0" err="1" smtClean="0"/>
              <a:t>bicomponente</a:t>
            </a:r>
            <a:r>
              <a:rPr lang="it-IT" sz="1700" dirty="0" smtClean="0"/>
              <a:t> che passa dallo stato liquido a quello solido in virtù di una reazione chimica.</a:t>
            </a:r>
            <a:br>
              <a:rPr lang="it-IT" sz="1700" dirty="0" smtClean="0"/>
            </a:br>
            <a:r>
              <a:rPr lang="it-IT" sz="1700" dirty="0" smtClean="0"/>
              <a:t>I due componenti, prima di essere miscelati tra loro, sono accuratamente </a:t>
            </a:r>
            <a:r>
              <a:rPr lang="it-IT" sz="1700" dirty="0" err="1" smtClean="0"/>
              <a:t>degassificatia</a:t>
            </a:r>
            <a:r>
              <a:rPr lang="it-IT" sz="1700" dirty="0" smtClean="0"/>
              <a:t> caldo e sotto vuoto.</a:t>
            </a:r>
          </a:p>
          <a:p>
            <a:pPr>
              <a:spcBef>
                <a:spcPts val="1200"/>
              </a:spcBef>
            </a:pPr>
            <a:r>
              <a:rPr lang="it-IT" sz="1700" dirty="0" smtClean="0"/>
              <a:t>Mediante un processo di “colata”, </a:t>
            </a:r>
            <a:r>
              <a:rPr lang="it-IT" sz="1700" u="sng" dirty="0" smtClean="0"/>
              <a:t>la resina riveste completamente la struttura del nucleo avvolto</a:t>
            </a:r>
            <a:r>
              <a:rPr lang="it-IT" sz="1700" dirty="0" smtClean="0"/>
              <a:t> in modo tale da garantire:</a:t>
            </a:r>
          </a:p>
          <a:p>
            <a:pPr marL="355600" indent="-355600">
              <a:spcBef>
                <a:spcPts val="1200"/>
              </a:spcBef>
              <a:buFont typeface="Arial" pitchFamily="34" charset="0"/>
              <a:buChar char="•"/>
            </a:pPr>
            <a:r>
              <a:rPr lang="it-IT" sz="1700" dirty="0" smtClean="0"/>
              <a:t>La </a:t>
            </a:r>
            <a:r>
              <a:rPr lang="it-IT" sz="1700" u="sng" dirty="0" smtClean="0"/>
              <a:t>trasmissione di calore</a:t>
            </a:r>
            <a:r>
              <a:rPr lang="it-IT" sz="1700" dirty="0" smtClean="0"/>
              <a:t>, favorendo il raffreddamento degli avvolgimenti e del nucleo magnetico </a:t>
            </a:r>
          </a:p>
          <a:p>
            <a:pPr marL="355600" indent="-355600">
              <a:buFont typeface="Arial" pitchFamily="34" charset="0"/>
              <a:buChar char="•"/>
            </a:pPr>
            <a:r>
              <a:rPr lang="it-IT" sz="1700" dirty="0" smtClean="0"/>
              <a:t>La necessaria </a:t>
            </a:r>
            <a:r>
              <a:rPr lang="it-IT" sz="1700" u="sng" dirty="0" smtClean="0"/>
              <a:t>resistenza alle forze elettrodinamiche </a:t>
            </a:r>
            <a:r>
              <a:rPr lang="it-IT" sz="1700" dirty="0" smtClean="0"/>
              <a:t>senza che si manifestino fessurazioni o danni strutturali d'altro tipo.</a:t>
            </a:r>
          </a:p>
          <a:p>
            <a:pPr marL="355600" indent="-355600">
              <a:buFont typeface="Arial" pitchFamily="34" charset="0"/>
              <a:buChar char="•"/>
            </a:pPr>
            <a:r>
              <a:rPr lang="it-IT" sz="1700" u="sng" dirty="0" smtClean="0"/>
              <a:t>Il riempimento di spazi vuoti </a:t>
            </a:r>
            <a:r>
              <a:rPr lang="it-IT" sz="1700" dirty="0" smtClean="0"/>
              <a:t>negli isolanti e tra gli isolanti.</a:t>
            </a:r>
          </a:p>
          <a:p>
            <a:pPr marL="355600" indent="-355600">
              <a:buFont typeface="Arial" pitchFamily="34" charset="0"/>
              <a:buChar char="•"/>
            </a:pPr>
            <a:r>
              <a:rPr lang="it-IT" sz="1700" dirty="0" smtClean="0"/>
              <a:t>Riduzione delle </a:t>
            </a:r>
            <a:r>
              <a:rPr lang="it-IT" sz="1700" u="sng" dirty="0" smtClean="0"/>
              <a:t>vibrazioni</a:t>
            </a:r>
            <a:r>
              <a:rPr lang="it-IT" sz="1700" dirty="0" smtClean="0"/>
              <a:t>.</a:t>
            </a:r>
          </a:p>
          <a:p>
            <a:pPr>
              <a:spcBef>
                <a:spcPts val="1200"/>
              </a:spcBef>
            </a:pPr>
            <a:r>
              <a:rPr lang="it-IT" sz="1700" dirty="0" smtClean="0"/>
              <a:t>Nei trasformatori, privi di cassa, con i nuclei a vista, la resina può incapsula di solito solamente gli avvolgimenti.</a:t>
            </a:r>
            <a:br>
              <a:rPr lang="it-IT" sz="1700" dirty="0" smtClean="0"/>
            </a:br>
            <a:r>
              <a:rPr lang="it-IT" sz="1700" dirty="0" smtClean="0"/>
              <a:t>La resina invece, incapsula di norma tutto il trasformatore, nucleo compreso, quando l'esecuzione prevede l'utilizzo della cassa.</a:t>
            </a:r>
          </a:p>
        </p:txBody>
      </p:sp>
      <p:pic>
        <p:nvPicPr>
          <p:cNvPr id="3" name="Picture 2"/>
          <p:cNvPicPr>
            <a:picLocks noChangeAspect="1" noChangeArrowheads="1"/>
          </p:cNvPicPr>
          <p:nvPr/>
        </p:nvPicPr>
        <p:blipFill>
          <a:blip r:embed="rId2" cstate="print"/>
          <a:srcRect/>
          <a:stretch>
            <a:fillRect/>
          </a:stretch>
        </p:blipFill>
        <p:spPr bwMode="auto">
          <a:xfrm>
            <a:off x="5867400" y="533400"/>
            <a:ext cx="3035300" cy="5221130"/>
          </a:xfrm>
          <a:prstGeom prst="rect">
            <a:avLst/>
          </a:prstGeom>
          <a:noFill/>
          <a:ln w="12700">
            <a:solidFill>
              <a:schemeClr val="tx1"/>
            </a:solidFill>
            <a:miter lim="800000"/>
            <a:headEnd/>
            <a:tailEnd/>
          </a:ln>
          <a:effectLst>
            <a:outerShdw sx="1000" sy="1000" algn="ctr" rotWithShape="0">
              <a:schemeClr val="accent1"/>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windows\TEMP\auto0.bmp"/>
          <p:cNvPicPr>
            <a:picLocks noChangeAspect="1" noChangeArrowheads="1"/>
          </p:cNvPicPr>
          <p:nvPr/>
        </p:nvPicPr>
        <p:blipFill>
          <a:blip r:embed="rId2" cstate="print"/>
          <a:srcRect/>
          <a:stretch>
            <a:fillRect/>
          </a:stretch>
        </p:blipFill>
        <p:spPr bwMode="auto">
          <a:xfrm>
            <a:off x="4572000" y="762000"/>
            <a:ext cx="1917700" cy="3276600"/>
          </a:xfrm>
          <a:prstGeom prst="rect">
            <a:avLst/>
          </a:prstGeom>
          <a:noFill/>
          <a:ln w="12700">
            <a:noFill/>
            <a:miter lim="800000"/>
            <a:headEnd/>
            <a:tailEnd/>
          </a:ln>
          <a:effectLst/>
        </p:spPr>
      </p:pic>
      <p:grpSp>
        <p:nvGrpSpPr>
          <p:cNvPr id="2" name="Group 24"/>
          <p:cNvGrpSpPr>
            <a:grpSpLocks/>
          </p:cNvGrpSpPr>
          <p:nvPr/>
        </p:nvGrpSpPr>
        <p:grpSpPr bwMode="auto">
          <a:xfrm>
            <a:off x="338138" y="1216025"/>
            <a:ext cx="4095750" cy="2517775"/>
            <a:chOff x="490" y="766"/>
            <a:chExt cx="2580" cy="1586"/>
          </a:xfrm>
        </p:grpSpPr>
        <p:grpSp>
          <p:nvGrpSpPr>
            <p:cNvPr id="3" name="Group 8"/>
            <p:cNvGrpSpPr>
              <a:grpSpLocks/>
            </p:cNvGrpSpPr>
            <p:nvPr/>
          </p:nvGrpSpPr>
          <p:grpSpPr bwMode="auto">
            <a:xfrm>
              <a:off x="490" y="766"/>
              <a:ext cx="1870" cy="1586"/>
              <a:chOff x="1586" y="1134"/>
              <a:chExt cx="1870" cy="1586"/>
            </a:xfrm>
          </p:grpSpPr>
          <p:sp>
            <p:nvSpPr>
              <p:cNvPr id="289801" name="Rectangle 9"/>
              <p:cNvSpPr>
                <a:spLocks noChangeArrowheads="1"/>
              </p:cNvSpPr>
              <p:nvPr/>
            </p:nvSpPr>
            <p:spPr bwMode="auto">
              <a:xfrm>
                <a:off x="2862" y="2547"/>
                <a:ext cx="485" cy="42"/>
              </a:xfrm>
              <a:prstGeom prst="rect">
                <a:avLst/>
              </a:prstGeom>
              <a:solidFill>
                <a:srgbClr val="618FFD"/>
              </a:solidFill>
              <a:ln w="12700">
                <a:solidFill>
                  <a:schemeClr val="tx1"/>
                </a:solidFill>
                <a:miter lim="800000"/>
                <a:headEnd/>
                <a:tailEnd/>
              </a:ln>
              <a:effectLst/>
            </p:spPr>
            <p:txBody>
              <a:bodyPr wrap="none" anchor="ctr"/>
              <a:lstStyle/>
              <a:p>
                <a:endParaRPr lang="it-IT"/>
              </a:p>
            </p:txBody>
          </p:sp>
          <p:sp>
            <p:nvSpPr>
              <p:cNvPr id="289802" name="AutoShape 10"/>
              <p:cNvSpPr>
                <a:spLocks noChangeArrowheads="1"/>
              </p:cNvSpPr>
              <p:nvPr/>
            </p:nvSpPr>
            <p:spPr bwMode="auto">
              <a:xfrm flipV="1">
                <a:off x="1697" y="1134"/>
                <a:ext cx="134" cy="48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9803" name="AutoShape 11"/>
              <p:cNvSpPr>
                <a:spLocks noChangeArrowheads="1"/>
              </p:cNvSpPr>
              <p:nvPr/>
            </p:nvSpPr>
            <p:spPr bwMode="auto">
              <a:xfrm flipV="1">
                <a:off x="2117" y="1469"/>
                <a:ext cx="104" cy="150"/>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AD6900"/>
                  </a:gs>
                  <a:gs pos="100000">
                    <a:srgbClr val="AD6900">
                      <a:gamma/>
                      <a:shade val="29804"/>
                      <a:invGamma/>
                    </a:srgbClr>
                  </a:gs>
                </a:gsLst>
                <a:lin ang="0" scaled="1"/>
              </a:gradFill>
              <a:ln w="12700">
                <a:solidFill>
                  <a:schemeClr val="tx1"/>
                </a:solidFill>
                <a:miter lim="800000"/>
                <a:headEnd/>
                <a:tailEnd/>
              </a:ln>
              <a:effectLst/>
            </p:spPr>
            <p:txBody>
              <a:bodyPr wrap="none" anchor="ctr"/>
              <a:lstStyle/>
              <a:p>
                <a:endParaRPr lang="it-IT"/>
              </a:p>
            </p:txBody>
          </p:sp>
          <p:sp>
            <p:nvSpPr>
              <p:cNvPr id="289804" name="Rectangle 12"/>
              <p:cNvSpPr>
                <a:spLocks noChangeArrowheads="1"/>
              </p:cNvSpPr>
              <p:nvPr/>
            </p:nvSpPr>
            <p:spPr bwMode="auto">
              <a:xfrm>
                <a:off x="2260" y="1729"/>
                <a:ext cx="485" cy="4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9805" name="Rectangle 13"/>
              <p:cNvSpPr>
                <a:spLocks noChangeArrowheads="1"/>
              </p:cNvSpPr>
              <p:nvPr/>
            </p:nvSpPr>
            <p:spPr bwMode="auto">
              <a:xfrm>
                <a:off x="2280" y="2547"/>
                <a:ext cx="485" cy="42"/>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9806" name="Oval 14"/>
              <p:cNvSpPr>
                <a:spLocks noChangeArrowheads="1"/>
              </p:cNvSpPr>
              <p:nvPr/>
            </p:nvSpPr>
            <p:spPr bwMode="auto">
              <a:xfrm>
                <a:off x="2466" y="1711"/>
                <a:ext cx="73" cy="74"/>
              </a:xfrm>
              <a:prstGeom prst="ellipse">
                <a:avLst/>
              </a:prstGeom>
              <a:solidFill>
                <a:schemeClr val="tx1"/>
              </a:solidFill>
              <a:ln w="12700">
                <a:solidFill>
                  <a:schemeClr val="tx1"/>
                </a:solidFill>
                <a:round/>
                <a:headEnd/>
                <a:tailEnd/>
              </a:ln>
              <a:effectLst/>
            </p:spPr>
            <p:txBody>
              <a:bodyPr wrap="none" anchor="ctr"/>
              <a:lstStyle/>
              <a:p>
                <a:endParaRPr lang="it-IT"/>
              </a:p>
            </p:txBody>
          </p:sp>
          <p:sp>
            <p:nvSpPr>
              <p:cNvPr id="289807" name="AutoShape 15"/>
              <p:cNvSpPr>
                <a:spLocks noChangeArrowheads="1"/>
              </p:cNvSpPr>
              <p:nvPr/>
            </p:nvSpPr>
            <p:spPr bwMode="auto">
              <a:xfrm>
                <a:off x="1586" y="1625"/>
                <a:ext cx="757" cy="1095"/>
              </a:xfrm>
              <a:prstGeom prst="roundRect">
                <a:avLst>
                  <a:gd name="adj" fmla="val 12495"/>
                </a:avLst>
              </a:prstGeom>
              <a:gradFill rotWithShape="0">
                <a:gsLst>
                  <a:gs pos="0">
                    <a:srgbClr val="009688">
                      <a:gamma/>
                      <a:shade val="29804"/>
                      <a:invGamma/>
                    </a:srgbClr>
                  </a:gs>
                  <a:gs pos="50000">
                    <a:srgbClr val="009688"/>
                  </a:gs>
                  <a:gs pos="100000">
                    <a:srgbClr val="009688">
                      <a:gamma/>
                      <a:shade val="29804"/>
                      <a:invGamma/>
                    </a:srgbClr>
                  </a:gs>
                </a:gsLst>
                <a:lin ang="0" scaled="1"/>
              </a:gradFill>
              <a:ln w="12700">
                <a:solidFill>
                  <a:schemeClr val="tx1"/>
                </a:solidFill>
                <a:round/>
                <a:headEnd/>
                <a:tailEnd/>
              </a:ln>
              <a:effectLst/>
            </p:spPr>
            <p:txBody>
              <a:bodyPr wrap="none" anchor="ctr"/>
              <a:lstStyle/>
              <a:p>
                <a:endParaRPr lang="it-IT"/>
              </a:p>
            </p:txBody>
          </p:sp>
          <p:sp>
            <p:nvSpPr>
              <p:cNvPr id="289808" name="Rectangle 16"/>
              <p:cNvSpPr>
                <a:spLocks noChangeArrowheads="1"/>
              </p:cNvSpPr>
              <p:nvPr/>
            </p:nvSpPr>
            <p:spPr bwMode="auto">
              <a:xfrm>
                <a:off x="2869" y="1729"/>
                <a:ext cx="485" cy="42"/>
              </a:xfrm>
              <a:prstGeom prst="rect">
                <a:avLst/>
              </a:prstGeom>
              <a:solidFill>
                <a:srgbClr val="618FFD"/>
              </a:solidFill>
              <a:ln w="12700">
                <a:solidFill>
                  <a:schemeClr val="tx1"/>
                </a:solidFill>
                <a:miter lim="800000"/>
                <a:headEnd/>
                <a:tailEnd/>
              </a:ln>
              <a:effectLst/>
            </p:spPr>
            <p:txBody>
              <a:bodyPr wrap="none" anchor="ctr"/>
              <a:lstStyle/>
              <a:p>
                <a:endParaRPr lang="it-IT"/>
              </a:p>
            </p:txBody>
          </p:sp>
          <p:sp>
            <p:nvSpPr>
              <p:cNvPr id="289809" name="Rectangle 17"/>
              <p:cNvSpPr>
                <a:spLocks noChangeArrowheads="1"/>
              </p:cNvSpPr>
              <p:nvPr/>
            </p:nvSpPr>
            <p:spPr bwMode="auto">
              <a:xfrm>
                <a:off x="2724" y="1729"/>
                <a:ext cx="198" cy="861"/>
              </a:xfrm>
              <a:prstGeom prst="rect">
                <a:avLst/>
              </a:prstGeom>
              <a:solidFill>
                <a:schemeClr val="accent1"/>
              </a:solidFill>
              <a:ln w="12700">
                <a:solidFill>
                  <a:schemeClr val="tx1"/>
                </a:solidFill>
                <a:miter lim="800000"/>
                <a:headEnd/>
                <a:tailEnd/>
              </a:ln>
              <a:effectLst/>
            </p:spPr>
            <p:txBody>
              <a:bodyPr wrap="none" anchor="ctr"/>
              <a:lstStyle/>
              <a:p>
                <a:endParaRPr lang="it-IT"/>
              </a:p>
            </p:txBody>
          </p:sp>
          <p:sp>
            <p:nvSpPr>
              <p:cNvPr id="289810" name="Oval 18"/>
              <p:cNvSpPr>
                <a:spLocks noChangeArrowheads="1"/>
              </p:cNvSpPr>
              <p:nvPr/>
            </p:nvSpPr>
            <p:spPr bwMode="auto">
              <a:xfrm>
                <a:off x="3114" y="2529"/>
                <a:ext cx="73" cy="74"/>
              </a:xfrm>
              <a:prstGeom prst="ellipse">
                <a:avLst/>
              </a:prstGeom>
              <a:solidFill>
                <a:schemeClr val="tx1"/>
              </a:solidFill>
              <a:ln w="12700">
                <a:solidFill>
                  <a:schemeClr val="tx1"/>
                </a:solidFill>
                <a:round/>
                <a:headEnd/>
                <a:tailEnd/>
              </a:ln>
              <a:effectLst/>
            </p:spPr>
            <p:txBody>
              <a:bodyPr wrap="none" anchor="ctr"/>
              <a:lstStyle/>
              <a:p>
                <a:endParaRPr lang="it-IT"/>
              </a:p>
            </p:txBody>
          </p:sp>
          <p:sp>
            <p:nvSpPr>
              <p:cNvPr id="289811" name="Line 19"/>
              <p:cNvSpPr>
                <a:spLocks noChangeShapeType="1"/>
              </p:cNvSpPr>
              <p:nvPr/>
            </p:nvSpPr>
            <p:spPr bwMode="auto">
              <a:xfrm>
                <a:off x="3106" y="2433"/>
                <a:ext cx="240" cy="0"/>
              </a:xfrm>
              <a:prstGeom prst="line">
                <a:avLst/>
              </a:prstGeom>
              <a:noFill/>
              <a:ln w="28575">
                <a:solidFill>
                  <a:srgbClr val="0066FF"/>
                </a:solidFill>
                <a:round/>
                <a:headEnd type="triangle" w="med" len="med"/>
                <a:tailEnd/>
              </a:ln>
              <a:effectLst/>
            </p:spPr>
            <p:txBody>
              <a:bodyPr wrap="none" anchor="ctr"/>
              <a:lstStyle/>
              <a:p>
                <a:endParaRPr lang="it-IT"/>
              </a:p>
            </p:txBody>
          </p:sp>
          <p:sp>
            <p:nvSpPr>
              <p:cNvPr id="289812" name="Line 20"/>
              <p:cNvSpPr>
                <a:spLocks noChangeShapeType="1"/>
              </p:cNvSpPr>
              <p:nvPr/>
            </p:nvSpPr>
            <p:spPr bwMode="auto">
              <a:xfrm flipH="1">
                <a:off x="2371" y="1622"/>
                <a:ext cx="258" cy="0"/>
              </a:xfrm>
              <a:prstGeom prst="line">
                <a:avLst/>
              </a:prstGeom>
              <a:noFill/>
              <a:ln w="28575">
                <a:solidFill>
                  <a:schemeClr val="accent1"/>
                </a:solidFill>
                <a:round/>
                <a:headEnd type="triangle" w="med" len="med"/>
                <a:tailEnd/>
              </a:ln>
              <a:effectLst/>
            </p:spPr>
            <p:txBody>
              <a:bodyPr wrap="none" anchor="ctr"/>
              <a:lstStyle/>
              <a:p>
                <a:endParaRPr lang="it-IT"/>
              </a:p>
            </p:txBody>
          </p:sp>
          <p:sp>
            <p:nvSpPr>
              <p:cNvPr id="289813" name="Rectangle 21"/>
              <p:cNvSpPr>
                <a:spLocks noChangeArrowheads="1"/>
              </p:cNvSpPr>
              <p:nvPr/>
            </p:nvSpPr>
            <p:spPr bwMode="auto">
              <a:xfrm>
                <a:off x="2325" y="1395"/>
                <a:ext cx="338" cy="229"/>
              </a:xfrm>
              <a:prstGeom prst="rect">
                <a:avLst/>
              </a:prstGeom>
              <a:noFill/>
              <a:ln w="12700">
                <a:noFill/>
                <a:miter lim="800000"/>
                <a:headEnd/>
                <a:tailEnd/>
              </a:ln>
              <a:effectLst/>
            </p:spPr>
            <p:txBody>
              <a:bodyPr wrap="none" lIns="90488" tIns="44450" rIns="90488" bIns="44450">
                <a:spAutoFit/>
              </a:bodyPr>
              <a:lstStyle/>
              <a:p>
                <a:r>
                  <a:rPr lang="it-IT" sz="1800" b="0" i="1"/>
                  <a:t>olio</a:t>
                </a:r>
              </a:p>
            </p:txBody>
          </p:sp>
          <p:sp>
            <p:nvSpPr>
              <p:cNvPr id="289814" name="Rectangle 22"/>
              <p:cNvSpPr>
                <a:spLocks noChangeArrowheads="1"/>
              </p:cNvSpPr>
              <p:nvPr/>
            </p:nvSpPr>
            <p:spPr bwMode="auto">
              <a:xfrm>
                <a:off x="2990" y="2195"/>
                <a:ext cx="466" cy="229"/>
              </a:xfrm>
              <a:prstGeom prst="rect">
                <a:avLst/>
              </a:prstGeom>
              <a:noFill/>
              <a:ln w="12700">
                <a:noFill/>
                <a:miter lim="800000"/>
                <a:headEnd/>
                <a:tailEnd/>
              </a:ln>
              <a:effectLst/>
            </p:spPr>
            <p:txBody>
              <a:bodyPr wrap="none" lIns="90488" tIns="44450" rIns="90488" bIns="44450">
                <a:spAutoFit/>
              </a:bodyPr>
              <a:lstStyle/>
              <a:p>
                <a:r>
                  <a:rPr lang="it-IT" sz="1800" b="0" i="1"/>
                  <a:t>acqua</a:t>
                </a:r>
              </a:p>
            </p:txBody>
          </p:sp>
        </p:grpSp>
        <p:sp>
          <p:nvSpPr>
            <p:cNvPr id="289815" name="AutoShape 23"/>
            <p:cNvSpPr>
              <a:spLocks/>
            </p:cNvSpPr>
            <p:nvPr/>
          </p:nvSpPr>
          <p:spPr bwMode="auto">
            <a:xfrm>
              <a:off x="2360" y="1585"/>
              <a:ext cx="710" cy="242"/>
            </a:xfrm>
            <a:prstGeom prst="accentCallout1">
              <a:avLst>
                <a:gd name="adj1" fmla="val 29750"/>
                <a:gd name="adj2" fmla="val -6759"/>
                <a:gd name="adj3" fmla="val 5787"/>
                <a:gd name="adj4" fmla="val -88310"/>
              </a:avLst>
            </a:prstGeom>
            <a:noFill/>
            <a:ln w="3175">
              <a:solidFill>
                <a:srgbClr val="FF3300"/>
              </a:solidFill>
              <a:miter lim="800000"/>
              <a:headEnd/>
              <a:tailEnd/>
            </a:ln>
            <a:effectLst/>
          </p:spPr>
          <p:txBody>
            <a:bodyPr/>
            <a:lstStyle/>
            <a:p>
              <a:r>
                <a:rPr lang="it-IT" sz="1200" b="0"/>
                <a:t>scambiatori di calore</a:t>
              </a:r>
              <a:endParaRPr lang="it-IT" sz="1200" b="0">
                <a:solidFill>
                  <a:schemeClr val="accent2"/>
                </a:solidFill>
              </a:endParaRPr>
            </a:p>
          </p:txBody>
        </p:sp>
      </p:grpSp>
      <p:pic>
        <p:nvPicPr>
          <p:cNvPr id="289818" name="Picture 26"/>
          <p:cNvPicPr>
            <a:picLocks noChangeArrowheads="1"/>
          </p:cNvPicPr>
          <p:nvPr/>
        </p:nvPicPr>
        <p:blipFill>
          <a:blip r:embed="rId3" cstate="print"/>
          <a:srcRect l="9843" t="9598" r="9843" b="13289"/>
          <a:stretch>
            <a:fillRect/>
          </a:stretch>
        </p:blipFill>
        <p:spPr bwMode="auto">
          <a:xfrm>
            <a:off x="1825625" y="4114800"/>
            <a:ext cx="4667250" cy="2505075"/>
          </a:xfrm>
          <a:prstGeom prst="rect">
            <a:avLst/>
          </a:prstGeom>
          <a:noFill/>
          <a:ln w="12700">
            <a:noFill/>
            <a:miter lim="800000"/>
            <a:headEnd/>
            <a:tailEnd/>
          </a:ln>
          <a:effectLst/>
        </p:spPr>
      </p:pic>
      <p:sp>
        <p:nvSpPr>
          <p:cNvPr id="289819" name="AutoShape 27"/>
          <p:cNvSpPr>
            <a:spLocks/>
          </p:cNvSpPr>
          <p:nvPr/>
        </p:nvSpPr>
        <p:spPr bwMode="auto">
          <a:xfrm>
            <a:off x="0" y="5081587"/>
            <a:ext cx="982663" cy="384175"/>
          </a:xfrm>
          <a:prstGeom prst="accentCallout1">
            <a:avLst>
              <a:gd name="adj1" fmla="val 29750"/>
              <a:gd name="adj2" fmla="val 107755"/>
              <a:gd name="adj3" fmla="val 259917"/>
              <a:gd name="adj4" fmla="val 325204"/>
            </a:avLst>
          </a:prstGeom>
          <a:noFill/>
          <a:ln w="3175">
            <a:solidFill>
              <a:srgbClr val="FF3300"/>
            </a:solidFill>
            <a:miter lim="800000"/>
            <a:headEnd/>
            <a:tailEnd/>
          </a:ln>
          <a:effectLst/>
        </p:spPr>
        <p:txBody>
          <a:bodyPr/>
          <a:lstStyle/>
          <a:p>
            <a:pPr algn="r"/>
            <a:r>
              <a:rPr lang="it-IT" sz="1200" b="0"/>
              <a:t>scambiatori di calore</a:t>
            </a:r>
            <a:endParaRPr lang="it-IT" sz="1200" b="0">
              <a:solidFill>
                <a:schemeClr val="accent2"/>
              </a:solidFill>
            </a:endParaRPr>
          </a:p>
        </p:txBody>
      </p:sp>
      <p:sp>
        <p:nvSpPr>
          <p:cNvPr id="23" name="CasellaDiTesto 22"/>
          <p:cNvSpPr txBox="1"/>
          <p:nvPr/>
        </p:nvSpPr>
        <p:spPr>
          <a:xfrm>
            <a:off x="0" y="2286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Scambiatori olio-acqua per OFWF, ODWF</a:t>
            </a:r>
            <a:endParaRPr lang="it-IT" sz="2400" b="1" u="sng" dirty="0">
              <a:effectLst>
                <a:outerShdw blurRad="38100" dist="38100" dir="2700000" algn="tl">
                  <a:srgbClr val="000000">
                    <a:alpha val="43137"/>
                  </a:srgbClr>
                </a:outerShdw>
              </a:effectLst>
            </a:endParaRPr>
          </a:p>
        </p:txBody>
      </p:sp>
      <p:sp>
        <p:nvSpPr>
          <p:cNvPr id="24" name="Rettangolo 23"/>
          <p:cNvSpPr/>
          <p:nvPr/>
        </p:nvSpPr>
        <p:spPr>
          <a:xfrm>
            <a:off x="6858000" y="2743200"/>
            <a:ext cx="2286000" cy="2031325"/>
          </a:xfrm>
          <a:prstGeom prst="rect">
            <a:avLst/>
          </a:prstGeom>
        </p:spPr>
        <p:txBody>
          <a:bodyPr wrap="square">
            <a:spAutoFit/>
          </a:bodyPr>
          <a:lstStyle/>
          <a:p>
            <a:pPr>
              <a:spcAft>
                <a:spcPct val="50000"/>
              </a:spcAft>
            </a:pPr>
            <a:r>
              <a:rPr lang="it-IT" dirty="0" smtClean="0">
                <a:sym typeface="Symbol" pitchFamily="18" charset="2"/>
              </a:rPr>
              <a:t>L’olio del trasformatore deve essere mantenuto a una pressione superiore a quella dell’acqua per evitare infiltrazioni.</a:t>
            </a:r>
            <a:endParaRPr lang="it-IT" dirty="0">
              <a:sym typeface="Symbol" pitchFamily="18" charset="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4267200" y="1524000"/>
            <a:ext cx="4335894" cy="3470275"/>
          </a:xfrm>
          <a:prstGeom prst="rect">
            <a:avLst/>
          </a:prstGeom>
          <a:noFill/>
          <a:ln w="9525">
            <a:noFill/>
            <a:miter lim="800000"/>
            <a:headEnd/>
            <a:tailEnd/>
          </a:ln>
          <a:effectLst/>
        </p:spPr>
      </p:pic>
      <p:grpSp>
        <p:nvGrpSpPr>
          <p:cNvPr id="3" name="Group 3"/>
          <p:cNvGrpSpPr>
            <a:grpSpLocks/>
          </p:cNvGrpSpPr>
          <p:nvPr/>
        </p:nvGrpSpPr>
        <p:grpSpPr bwMode="auto">
          <a:xfrm>
            <a:off x="381000" y="1143000"/>
            <a:ext cx="3653083" cy="3733800"/>
            <a:chOff x="1153" y="1045"/>
            <a:chExt cx="2989" cy="2766"/>
          </a:xfrm>
        </p:grpSpPr>
        <p:grpSp>
          <p:nvGrpSpPr>
            <p:cNvPr id="4" name="Group 4"/>
            <p:cNvGrpSpPr>
              <a:grpSpLocks noChangeAspect="1"/>
            </p:cNvGrpSpPr>
            <p:nvPr/>
          </p:nvGrpSpPr>
          <p:grpSpPr bwMode="auto">
            <a:xfrm>
              <a:off x="1503" y="1132"/>
              <a:ext cx="2639" cy="2420"/>
              <a:chOff x="1683" y="1140"/>
              <a:chExt cx="2401" cy="2198"/>
            </a:xfrm>
          </p:grpSpPr>
          <p:sp>
            <p:nvSpPr>
              <p:cNvPr id="7" name="Rectangle 5"/>
              <p:cNvSpPr>
                <a:spLocks noChangeAspect="1" noChangeArrowheads="1"/>
              </p:cNvSpPr>
              <p:nvPr/>
            </p:nvSpPr>
            <p:spPr bwMode="auto">
              <a:xfrm>
                <a:off x="1912" y="1142"/>
                <a:ext cx="2061" cy="2066"/>
              </a:xfrm>
              <a:prstGeom prst="rect">
                <a:avLst/>
              </a:prstGeom>
              <a:noFill/>
              <a:ln w="19050">
                <a:solidFill>
                  <a:schemeClr val="tx1"/>
                </a:solidFill>
                <a:miter lim="800000"/>
                <a:headEnd/>
                <a:tailEnd/>
              </a:ln>
              <a:effectLst/>
            </p:spPr>
            <p:txBody>
              <a:bodyPr wrap="none" anchor="ctr"/>
              <a:lstStyle/>
              <a:p>
                <a:endParaRPr lang="it-IT"/>
              </a:p>
            </p:txBody>
          </p:sp>
          <p:sp>
            <p:nvSpPr>
              <p:cNvPr id="8" name="Line 6"/>
              <p:cNvSpPr>
                <a:spLocks noChangeAspect="1" noChangeShapeType="1"/>
              </p:cNvSpPr>
              <p:nvPr/>
            </p:nvSpPr>
            <p:spPr bwMode="auto">
              <a:xfrm>
                <a:off x="1908" y="1467"/>
                <a:ext cx="2065" cy="0"/>
              </a:xfrm>
              <a:prstGeom prst="line">
                <a:avLst/>
              </a:prstGeom>
              <a:noFill/>
              <a:ln w="3175">
                <a:solidFill>
                  <a:schemeClr val="tx1"/>
                </a:solidFill>
                <a:round/>
                <a:headEnd/>
                <a:tailEnd/>
              </a:ln>
              <a:effectLst/>
            </p:spPr>
            <p:txBody>
              <a:bodyPr/>
              <a:lstStyle/>
              <a:p>
                <a:endParaRPr lang="it-IT"/>
              </a:p>
            </p:txBody>
          </p:sp>
          <p:sp>
            <p:nvSpPr>
              <p:cNvPr id="9" name="Line 7"/>
              <p:cNvSpPr>
                <a:spLocks noChangeAspect="1" noChangeShapeType="1"/>
              </p:cNvSpPr>
              <p:nvPr/>
            </p:nvSpPr>
            <p:spPr bwMode="auto">
              <a:xfrm>
                <a:off x="1910" y="1815"/>
                <a:ext cx="2066" cy="0"/>
              </a:xfrm>
              <a:prstGeom prst="line">
                <a:avLst/>
              </a:prstGeom>
              <a:noFill/>
              <a:ln w="3175">
                <a:solidFill>
                  <a:schemeClr val="tx1"/>
                </a:solidFill>
                <a:round/>
                <a:headEnd/>
                <a:tailEnd/>
              </a:ln>
              <a:effectLst/>
            </p:spPr>
            <p:txBody>
              <a:bodyPr/>
              <a:lstStyle/>
              <a:p>
                <a:endParaRPr lang="it-IT"/>
              </a:p>
            </p:txBody>
          </p:sp>
          <p:sp>
            <p:nvSpPr>
              <p:cNvPr id="10" name="Line 8"/>
              <p:cNvSpPr>
                <a:spLocks noChangeAspect="1" noChangeShapeType="1"/>
              </p:cNvSpPr>
              <p:nvPr/>
            </p:nvSpPr>
            <p:spPr bwMode="auto">
              <a:xfrm>
                <a:off x="1908" y="2163"/>
                <a:ext cx="2065" cy="0"/>
              </a:xfrm>
              <a:prstGeom prst="line">
                <a:avLst/>
              </a:prstGeom>
              <a:noFill/>
              <a:ln w="3175">
                <a:solidFill>
                  <a:schemeClr val="tx1"/>
                </a:solidFill>
                <a:round/>
                <a:headEnd/>
                <a:tailEnd/>
              </a:ln>
              <a:effectLst/>
            </p:spPr>
            <p:txBody>
              <a:bodyPr/>
              <a:lstStyle/>
              <a:p>
                <a:endParaRPr lang="it-IT"/>
              </a:p>
            </p:txBody>
          </p:sp>
          <p:sp>
            <p:nvSpPr>
              <p:cNvPr id="11" name="Line 9"/>
              <p:cNvSpPr>
                <a:spLocks noChangeAspect="1" noChangeShapeType="1"/>
              </p:cNvSpPr>
              <p:nvPr/>
            </p:nvSpPr>
            <p:spPr bwMode="auto">
              <a:xfrm>
                <a:off x="1908" y="2512"/>
                <a:ext cx="2065" cy="0"/>
              </a:xfrm>
              <a:prstGeom prst="line">
                <a:avLst/>
              </a:prstGeom>
              <a:noFill/>
              <a:ln w="3175">
                <a:solidFill>
                  <a:schemeClr val="tx1"/>
                </a:solidFill>
                <a:round/>
                <a:headEnd/>
                <a:tailEnd/>
              </a:ln>
              <a:effectLst/>
            </p:spPr>
            <p:txBody>
              <a:bodyPr/>
              <a:lstStyle/>
              <a:p>
                <a:endParaRPr lang="it-IT"/>
              </a:p>
            </p:txBody>
          </p:sp>
          <p:sp>
            <p:nvSpPr>
              <p:cNvPr id="12" name="Line 10"/>
              <p:cNvSpPr>
                <a:spLocks noChangeAspect="1" noChangeShapeType="1"/>
              </p:cNvSpPr>
              <p:nvPr/>
            </p:nvSpPr>
            <p:spPr bwMode="auto">
              <a:xfrm>
                <a:off x="1908" y="2858"/>
                <a:ext cx="2065" cy="0"/>
              </a:xfrm>
              <a:prstGeom prst="line">
                <a:avLst/>
              </a:prstGeom>
              <a:noFill/>
              <a:ln w="3175">
                <a:solidFill>
                  <a:schemeClr val="tx1"/>
                </a:solidFill>
                <a:round/>
                <a:headEnd/>
                <a:tailEnd/>
              </a:ln>
              <a:effectLst/>
            </p:spPr>
            <p:txBody>
              <a:bodyPr/>
              <a:lstStyle/>
              <a:p>
                <a:endParaRPr lang="it-IT"/>
              </a:p>
            </p:txBody>
          </p:sp>
          <p:sp>
            <p:nvSpPr>
              <p:cNvPr id="13" name="Freeform 11"/>
              <p:cNvSpPr>
                <a:spLocks noChangeAspect="1"/>
              </p:cNvSpPr>
              <p:nvPr/>
            </p:nvSpPr>
            <p:spPr bwMode="auto">
              <a:xfrm>
                <a:off x="2214" y="1202"/>
                <a:ext cx="1053" cy="1795"/>
              </a:xfrm>
              <a:custGeom>
                <a:avLst/>
                <a:gdLst/>
                <a:ahLst/>
                <a:cxnLst>
                  <a:cxn ang="0">
                    <a:pos x="0" y="0"/>
                  </a:cxn>
                  <a:cxn ang="0">
                    <a:pos x="2" y="63"/>
                  </a:cxn>
                  <a:cxn ang="0">
                    <a:pos x="8" y="126"/>
                  </a:cxn>
                  <a:cxn ang="0">
                    <a:pos x="18" y="205"/>
                  </a:cxn>
                  <a:cxn ang="0">
                    <a:pos x="30" y="279"/>
                  </a:cxn>
                  <a:cxn ang="0">
                    <a:pos x="44" y="357"/>
                  </a:cxn>
                  <a:cxn ang="0">
                    <a:pos x="59" y="438"/>
                  </a:cxn>
                  <a:cxn ang="0">
                    <a:pos x="81" y="534"/>
                  </a:cxn>
                  <a:cxn ang="0">
                    <a:pos x="125" y="690"/>
                  </a:cxn>
                  <a:cxn ang="0">
                    <a:pos x="165" y="810"/>
                  </a:cxn>
                  <a:cxn ang="0">
                    <a:pos x="221" y="938"/>
                  </a:cxn>
                  <a:cxn ang="0">
                    <a:pos x="266" y="1027"/>
                  </a:cxn>
                  <a:cxn ang="0">
                    <a:pos x="353" y="1162"/>
                  </a:cxn>
                  <a:cxn ang="0">
                    <a:pos x="434" y="1255"/>
                  </a:cxn>
                  <a:cxn ang="0">
                    <a:pos x="513" y="1323"/>
                  </a:cxn>
                  <a:cxn ang="0">
                    <a:pos x="608" y="1387"/>
                  </a:cxn>
                  <a:cxn ang="0">
                    <a:pos x="701" y="1437"/>
                  </a:cxn>
                  <a:cxn ang="0">
                    <a:pos x="786" y="1470"/>
                  </a:cxn>
                  <a:cxn ang="0">
                    <a:pos x="877" y="1494"/>
                  </a:cxn>
                </a:cxnLst>
                <a:rect l="0" t="0" r="r" b="b"/>
                <a:pathLst>
                  <a:path w="877" h="1494">
                    <a:moveTo>
                      <a:pt x="0" y="0"/>
                    </a:moveTo>
                    <a:cubicBezTo>
                      <a:pt x="0" y="10"/>
                      <a:pt x="1" y="42"/>
                      <a:pt x="2" y="63"/>
                    </a:cubicBezTo>
                    <a:cubicBezTo>
                      <a:pt x="3" y="84"/>
                      <a:pt x="5" y="102"/>
                      <a:pt x="8" y="126"/>
                    </a:cubicBezTo>
                    <a:cubicBezTo>
                      <a:pt x="11" y="150"/>
                      <a:pt x="14" y="180"/>
                      <a:pt x="18" y="205"/>
                    </a:cubicBezTo>
                    <a:cubicBezTo>
                      <a:pt x="22" y="230"/>
                      <a:pt x="26" y="254"/>
                      <a:pt x="30" y="279"/>
                    </a:cubicBezTo>
                    <a:cubicBezTo>
                      <a:pt x="34" y="304"/>
                      <a:pt x="39" y="331"/>
                      <a:pt x="44" y="357"/>
                    </a:cubicBezTo>
                    <a:cubicBezTo>
                      <a:pt x="49" y="383"/>
                      <a:pt x="53" y="408"/>
                      <a:pt x="59" y="438"/>
                    </a:cubicBezTo>
                    <a:cubicBezTo>
                      <a:pt x="65" y="468"/>
                      <a:pt x="70" y="492"/>
                      <a:pt x="81" y="534"/>
                    </a:cubicBezTo>
                    <a:cubicBezTo>
                      <a:pt x="92" y="576"/>
                      <a:pt x="111" y="644"/>
                      <a:pt x="125" y="690"/>
                    </a:cubicBezTo>
                    <a:cubicBezTo>
                      <a:pt x="139" y="736"/>
                      <a:pt x="149" y="769"/>
                      <a:pt x="165" y="810"/>
                    </a:cubicBezTo>
                    <a:cubicBezTo>
                      <a:pt x="181" y="851"/>
                      <a:pt x="204" y="902"/>
                      <a:pt x="221" y="938"/>
                    </a:cubicBezTo>
                    <a:cubicBezTo>
                      <a:pt x="238" y="974"/>
                      <a:pt x="244" y="990"/>
                      <a:pt x="266" y="1027"/>
                    </a:cubicBezTo>
                    <a:cubicBezTo>
                      <a:pt x="288" y="1064"/>
                      <a:pt x="325" y="1124"/>
                      <a:pt x="353" y="1162"/>
                    </a:cubicBezTo>
                    <a:cubicBezTo>
                      <a:pt x="381" y="1200"/>
                      <a:pt x="407" y="1228"/>
                      <a:pt x="434" y="1255"/>
                    </a:cubicBezTo>
                    <a:cubicBezTo>
                      <a:pt x="461" y="1282"/>
                      <a:pt x="484" y="1301"/>
                      <a:pt x="513" y="1323"/>
                    </a:cubicBezTo>
                    <a:cubicBezTo>
                      <a:pt x="542" y="1345"/>
                      <a:pt x="577" y="1368"/>
                      <a:pt x="608" y="1387"/>
                    </a:cubicBezTo>
                    <a:cubicBezTo>
                      <a:pt x="639" y="1406"/>
                      <a:pt x="672" y="1423"/>
                      <a:pt x="701" y="1437"/>
                    </a:cubicBezTo>
                    <a:cubicBezTo>
                      <a:pt x="730" y="1451"/>
                      <a:pt x="757" y="1461"/>
                      <a:pt x="786" y="1470"/>
                    </a:cubicBezTo>
                    <a:cubicBezTo>
                      <a:pt x="815" y="1479"/>
                      <a:pt x="858" y="1489"/>
                      <a:pt x="877" y="1494"/>
                    </a:cubicBezTo>
                  </a:path>
                </a:pathLst>
              </a:custGeom>
              <a:noFill/>
              <a:ln w="19050" cmpd="sng">
                <a:solidFill>
                  <a:srgbClr val="FF3300"/>
                </a:solidFill>
                <a:round/>
                <a:headEnd/>
                <a:tailEnd/>
              </a:ln>
              <a:effectLst/>
            </p:spPr>
            <p:txBody>
              <a:bodyPr/>
              <a:lstStyle/>
              <a:p>
                <a:endParaRPr lang="it-IT"/>
              </a:p>
            </p:txBody>
          </p:sp>
          <p:sp>
            <p:nvSpPr>
              <p:cNvPr id="14" name="Line 12"/>
              <p:cNvSpPr>
                <a:spLocks noChangeAspect="1" noChangeShapeType="1"/>
              </p:cNvSpPr>
              <p:nvPr/>
            </p:nvSpPr>
            <p:spPr bwMode="auto">
              <a:xfrm>
                <a:off x="2254" y="1140"/>
                <a:ext cx="0" cy="2071"/>
              </a:xfrm>
              <a:prstGeom prst="line">
                <a:avLst/>
              </a:prstGeom>
              <a:noFill/>
              <a:ln w="3175">
                <a:solidFill>
                  <a:schemeClr val="tx1"/>
                </a:solidFill>
                <a:round/>
                <a:headEnd/>
                <a:tailEnd/>
              </a:ln>
              <a:effectLst/>
            </p:spPr>
            <p:txBody>
              <a:bodyPr/>
              <a:lstStyle/>
              <a:p>
                <a:endParaRPr lang="it-IT"/>
              </a:p>
            </p:txBody>
          </p:sp>
          <p:sp>
            <p:nvSpPr>
              <p:cNvPr id="15" name="Line 13"/>
              <p:cNvSpPr>
                <a:spLocks noChangeAspect="1" noChangeShapeType="1"/>
              </p:cNvSpPr>
              <p:nvPr/>
            </p:nvSpPr>
            <p:spPr bwMode="auto">
              <a:xfrm>
                <a:off x="2426" y="1140"/>
                <a:ext cx="0" cy="2071"/>
              </a:xfrm>
              <a:prstGeom prst="line">
                <a:avLst/>
              </a:prstGeom>
              <a:noFill/>
              <a:ln w="3175">
                <a:solidFill>
                  <a:schemeClr val="tx1"/>
                </a:solidFill>
                <a:prstDash val="sysDot"/>
                <a:round/>
                <a:headEnd/>
                <a:tailEnd/>
              </a:ln>
              <a:effectLst/>
            </p:spPr>
            <p:txBody>
              <a:bodyPr/>
              <a:lstStyle/>
              <a:p>
                <a:endParaRPr lang="it-IT"/>
              </a:p>
            </p:txBody>
          </p:sp>
          <p:sp>
            <p:nvSpPr>
              <p:cNvPr id="16" name="Line 14"/>
              <p:cNvSpPr>
                <a:spLocks noChangeAspect="1" noChangeShapeType="1"/>
              </p:cNvSpPr>
              <p:nvPr/>
            </p:nvSpPr>
            <p:spPr bwMode="auto">
              <a:xfrm>
                <a:off x="2595" y="1142"/>
                <a:ext cx="0" cy="2071"/>
              </a:xfrm>
              <a:prstGeom prst="line">
                <a:avLst/>
              </a:prstGeom>
              <a:noFill/>
              <a:ln w="3175">
                <a:solidFill>
                  <a:schemeClr val="tx1"/>
                </a:solidFill>
                <a:round/>
                <a:headEnd/>
                <a:tailEnd/>
              </a:ln>
              <a:effectLst/>
            </p:spPr>
            <p:txBody>
              <a:bodyPr/>
              <a:lstStyle/>
              <a:p>
                <a:endParaRPr lang="it-IT"/>
              </a:p>
            </p:txBody>
          </p:sp>
          <p:sp>
            <p:nvSpPr>
              <p:cNvPr id="17" name="Line 15"/>
              <p:cNvSpPr>
                <a:spLocks noChangeAspect="1" noChangeShapeType="1"/>
              </p:cNvSpPr>
              <p:nvPr/>
            </p:nvSpPr>
            <p:spPr bwMode="auto">
              <a:xfrm>
                <a:off x="2941" y="1140"/>
                <a:ext cx="0" cy="2071"/>
              </a:xfrm>
              <a:prstGeom prst="line">
                <a:avLst/>
              </a:prstGeom>
              <a:noFill/>
              <a:ln w="3175">
                <a:solidFill>
                  <a:schemeClr val="tx1"/>
                </a:solidFill>
                <a:round/>
                <a:headEnd/>
                <a:tailEnd/>
              </a:ln>
              <a:effectLst/>
            </p:spPr>
            <p:txBody>
              <a:bodyPr/>
              <a:lstStyle/>
              <a:p>
                <a:endParaRPr lang="it-IT"/>
              </a:p>
            </p:txBody>
          </p:sp>
          <p:sp>
            <p:nvSpPr>
              <p:cNvPr id="18" name="Line 16"/>
              <p:cNvSpPr>
                <a:spLocks noChangeAspect="1" noChangeShapeType="1"/>
              </p:cNvSpPr>
              <p:nvPr/>
            </p:nvSpPr>
            <p:spPr bwMode="auto">
              <a:xfrm>
                <a:off x="3277" y="1140"/>
                <a:ext cx="0" cy="2071"/>
              </a:xfrm>
              <a:prstGeom prst="line">
                <a:avLst/>
              </a:prstGeom>
              <a:noFill/>
              <a:ln w="3175">
                <a:solidFill>
                  <a:schemeClr val="tx1"/>
                </a:solidFill>
                <a:round/>
                <a:headEnd/>
                <a:tailEnd/>
              </a:ln>
              <a:effectLst/>
            </p:spPr>
            <p:txBody>
              <a:bodyPr/>
              <a:lstStyle/>
              <a:p>
                <a:endParaRPr lang="it-IT"/>
              </a:p>
            </p:txBody>
          </p:sp>
          <p:sp>
            <p:nvSpPr>
              <p:cNvPr id="19" name="Line 17"/>
              <p:cNvSpPr>
                <a:spLocks noChangeAspect="1" noChangeShapeType="1"/>
              </p:cNvSpPr>
              <p:nvPr/>
            </p:nvSpPr>
            <p:spPr bwMode="auto">
              <a:xfrm>
                <a:off x="3628" y="1142"/>
                <a:ext cx="0" cy="2071"/>
              </a:xfrm>
              <a:prstGeom prst="line">
                <a:avLst/>
              </a:prstGeom>
              <a:noFill/>
              <a:ln w="3175">
                <a:solidFill>
                  <a:schemeClr val="tx1"/>
                </a:solidFill>
                <a:round/>
                <a:headEnd/>
                <a:tailEnd/>
              </a:ln>
              <a:effectLst/>
            </p:spPr>
            <p:txBody>
              <a:bodyPr/>
              <a:lstStyle/>
              <a:p>
                <a:endParaRPr lang="it-IT"/>
              </a:p>
            </p:txBody>
          </p:sp>
          <p:sp>
            <p:nvSpPr>
              <p:cNvPr id="20" name="Text Box 18"/>
              <p:cNvSpPr txBox="1">
                <a:spLocks noChangeAspect="1" noChangeArrowheads="1"/>
              </p:cNvSpPr>
              <p:nvPr/>
            </p:nvSpPr>
            <p:spPr bwMode="auto">
              <a:xfrm>
                <a:off x="1683" y="2804"/>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10</a:t>
                </a:r>
              </a:p>
            </p:txBody>
          </p:sp>
          <p:sp>
            <p:nvSpPr>
              <p:cNvPr id="21" name="Text Box 19"/>
              <p:cNvSpPr txBox="1">
                <a:spLocks noChangeAspect="1" noChangeArrowheads="1"/>
              </p:cNvSpPr>
              <p:nvPr/>
            </p:nvSpPr>
            <p:spPr bwMode="auto">
              <a:xfrm>
                <a:off x="1687" y="2111"/>
                <a:ext cx="221" cy="104"/>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30</a:t>
                </a:r>
              </a:p>
            </p:txBody>
          </p:sp>
          <p:sp>
            <p:nvSpPr>
              <p:cNvPr id="22" name="Text Box 20"/>
              <p:cNvSpPr txBox="1">
                <a:spLocks noChangeAspect="1" noChangeArrowheads="1"/>
              </p:cNvSpPr>
              <p:nvPr/>
            </p:nvSpPr>
            <p:spPr bwMode="auto">
              <a:xfrm>
                <a:off x="1683" y="2458"/>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20</a:t>
                </a:r>
              </a:p>
            </p:txBody>
          </p:sp>
          <p:sp>
            <p:nvSpPr>
              <p:cNvPr id="23" name="Text Box 21"/>
              <p:cNvSpPr txBox="1">
                <a:spLocks noChangeAspect="1" noChangeArrowheads="1"/>
              </p:cNvSpPr>
              <p:nvPr/>
            </p:nvSpPr>
            <p:spPr bwMode="auto">
              <a:xfrm>
                <a:off x="1684" y="1762"/>
                <a:ext cx="221" cy="104"/>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40</a:t>
                </a:r>
              </a:p>
            </p:txBody>
          </p:sp>
          <p:sp>
            <p:nvSpPr>
              <p:cNvPr id="24" name="Text Box 22"/>
              <p:cNvSpPr txBox="1">
                <a:spLocks noChangeAspect="1" noChangeArrowheads="1"/>
              </p:cNvSpPr>
              <p:nvPr/>
            </p:nvSpPr>
            <p:spPr bwMode="auto">
              <a:xfrm>
                <a:off x="1685" y="1411"/>
                <a:ext cx="221" cy="104"/>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50</a:t>
                </a:r>
              </a:p>
            </p:txBody>
          </p:sp>
          <p:sp>
            <p:nvSpPr>
              <p:cNvPr id="25" name="Text Box 23"/>
              <p:cNvSpPr txBox="1">
                <a:spLocks noChangeAspect="1" noChangeArrowheads="1"/>
              </p:cNvSpPr>
              <p:nvPr/>
            </p:nvSpPr>
            <p:spPr bwMode="auto">
              <a:xfrm>
                <a:off x="2483" y="3233"/>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2</a:t>
                </a:r>
              </a:p>
            </p:txBody>
          </p:sp>
          <p:sp>
            <p:nvSpPr>
              <p:cNvPr id="26" name="Text Box 24"/>
              <p:cNvSpPr txBox="1">
                <a:spLocks noChangeAspect="1" noChangeArrowheads="1"/>
              </p:cNvSpPr>
              <p:nvPr/>
            </p:nvSpPr>
            <p:spPr bwMode="auto">
              <a:xfrm>
                <a:off x="2144" y="3231"/>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1</a:t>
                </a:r>
              </a:p>
            </p:txBody>
          </p:sp>
          <p:sp>
            <p:nvSpPr>
              <p:cNvPr id="27" name="Text Box 25"/>
              <p:cNvSpPr txBox="1">
                <a:spLocks noChangeAspect="1" noChangeArrowheads="1"/>
              </p:cNvSpPr>
              <p:nvPr/>
            </p:nvSpPr>
            <p:spPr bwMode="auto">
              <a:xfrm>
                <a:off x="2830" y="3231"/>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3</a:t>
                </a:r>
              </a:p>
            </p:txBody>
          </p:sp>
          <p:sp>
            <p:nvSpPr>
              <p:cNvPr id="28" name="Text Box 26"/>
              <p:cNvSpPr txBox="1">
                <a:spLocks noChangeAspect="1" noChangeArrowheads="1"/>
              </p:cNvSpPr>
              <p:nvPr/>
            </p:nvSpPr>
            <p:spPr bwMode="auto">
              <a:xfrm>
                <a:off x="3165" y="3231"/>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4</a:t>
                </a:r>
              </a:p>
            </p:txBody>
          </p:sp>
          <p:sp>
            <p:nvSpPr>
              <p:cNvPr id="29" name="Text Box 27"/>
              <p:cNvSpPr txBox="1">
                <a:spLocks noChangeAspect="1" noChangeArrowheads="1"/>
              </p:cNvSpPr>
              <p:nvPr/>
            </p:nvSpPr>
            <p:spPr bwMode="auto">
              <a:xfrm>
                <a:off x="3517" y="3231"/>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5</a:t>
                </a:r>
              </a:p>
            </p:txBody>
          </p:sp>
          <p:sp>
            <p:nvSpPr>
              <p:cNvPr id="30" name="Text Box 28"/>
              <p:cNvSpPr txBox="1">
                <a:spLocks noChangeAspect="1" noChangeArrowheads="1"/>
              </p:cNvSpPr>
              <p:nvPr/>
            </p:nvSpPr>
            <p:spPr bwMode="auto">
              <a:xfrm>
                <a:off x="3863" y="3231"/>
                <a:ext cx="221" cy="105"/>
              </a:xfrm>
              <a:prstGeom prst="rect">
                <a:avLst/>
              </a:prstGeom>
              <a:noFill/>
              <a:ln w="9525">
                <a:noFill/>
                <a:miter lim="800000"/>
                <a:headEnd/>
                <a:tailEnd/>
              </a:ln>
              <a:effectLst/>
            </p:spPr>
            <p:txBody>
              <a:bodyPr lIns="0" tIns="0" rIns="0" bIns="0" anchor="ctr">
                <a:spAutoFit/>
              </a:bodyPr>
              <a:lstStyle/>
              <a:p>
                <a:pPr algn="ctr">
                  <a:spcBef>
                    <a:spcPct val="50000"/>
                  </a:spcBef>
                </a:pPr>
                <a:r>
                  <a:rPr lang="it-IT" sz="1200" b="0"/>
                  <a:t>6</a:t>
                </a:r>
              </a:p>
            </p:txBody>
          </p:sp>
        </p:grpSp>
        <p:sp>
          <p:nvSpPr>
            <p:cNvPr id="5" name="Text Box 29"/>
            <p:cNvSpPr txBox="1">
              <a:spLocks noChangeArrowheads="1"/>
            </p:cNvSpPr>
            <p:nvPr/>
          </p:nvSpPr>
          <p:spPr bwMode="auto">
            <a:xfrm>
              <a:off x="1751" y="3599"/>
              <a:ext cx="2270" cy="212"/>
            </a:xfrm>
            <a:prstGeom prst="rect">
              <a:avLst/>
            </a:prstGeom>
            <a:noFill/>
            <a:ln w="9525">
              <a:noFill/>
              <a:miter lim="800000"/>
              <a:headEnd/>
              <a:tailEnd/>
            </a:ln>
            <a:effectLst/>
          </p:spPr>
          <p:txBody>
            <a:bodyPr>
              <a:spAutoFit/>
            </a:bodyPr>
            <a:lstStyle/>
            <a:p>
              <a:pPr>
                <a:spcBef>
                  <a:spcPct val="50000"/>
                </a:spcBef>
              </a:pPr>
              <a:r>
                <a:rPr lang="it-IT" sz="1200" b="0" dirty="0"/>
                <a:t>Umidità percentuale per peso a secco (%)</a:t>
              </a:r>
            </a:p>
          </p:txBody>
        </p:sp>
        <p:sp>
          <p:nvSpPr>
            <p:cNvPr id="6" name="Text Box 30"/>
            <p:cNvSpPr txBox="1">
              <a:spLocks noChangeArrowheads="1"/>
            </p:cNvSpPr>
            <p:nvPr/>
          </p:nvSpPr>
          <p:spPr bwMode="auto">
            <a:xfrm>
              <a:off x="1153" y="1045"/>
              <a:ext cx="659" cy="433"/>
            </a:xfrm>
            <a:prstGeom prst="rect">
              <a:avLst/>
            </a:prstGeom>
            <a:noFill/>
            <a:ln w="9525">
              <a:noFill/>
              <a:miter lim="800000"/>
              <a:headEnd/>
              <a:tailEnd/>
            </a:ln>
            <a:effectLst/>
          </p:spPr>
          <p:txBody>
            <a:bodyPr wrap="square">
              <a:spAutoFit/>
            </a:bodyPr>
            <a:lstStyle/>
            <a:p>
              <a:pPr algn="ctr">
                <a:spcBef>
                  <a:spcPct val="50000"/>
                </a:spcBef>
              </a:pPr>
              <a:r>
                <a:rPr lang="it-IT" sz="1600" b="0" i="1" dirty="0"/>
                <a:t>t</a:t>
              </a:r>
              <a:r>
                <a:rPr lang="it-IT" sz="1600" b="0" i="1" baseline="-25000" dirty="0"/>
                <a:t>v</a:t>
              </a:r>
            </a:p>
            <a:p>
              <a:pPr algn="ctr"/>
              <a:r>
                <a:rPr lang="it-IT" sz="1600" b="0" dirty="0"/>
                <a:t>(anni)</a:t>
              </a:r>
            </a:p>
          </p:txBody>
        </p:sp>
      </p:grpSp>
      <p:sp>
        <p:nvSpPr>
          <p:cNvPr id="31" name="CasellaDiTesto 30"/>
          <p:cNvSpPr txBox="1"/>
          <p:nvPr/>
        </p:nvSpPr>
        <p:spPr>
          <a:xfrm>
            <a:off x="914400" y="4953000"/>
            <a:ext cx="3200399" cy="523220"/>
          </a:xfrm>
          <a:prstGeom prst="rect">
            <a:avLst/>
          </a:prstGeom>
          <a:noFill/>
        </p:spPr>
        <p:txBody>
          <a:bodyPr wrap="square" rtlCol="0">
            <a:spAutoFit/>
          </a:bodyPr>
          <a:lstStyle/>
          <a:p>
            <a:pPr algn="ctr"/>
            <a:r>
              <a:rPr lang="it-IT" sz="1400" i="1" dirty="0" smtClean="0">
                <a:latin typeface="Times New Roman" pitchFamily="18" charset="0"/>
                <a:cs typeface="Times New Roman" pitchFamily="18" charset="0"/>
              </a:rPr>
              <a:t>Riduzione della vita del trasformatore in funzione dell’umidità</a:t>
            </a:r>
            <a:endParaRPr lang="it-IT" sz="1400" i="1" dirty="0">
              <a:latin typeface="Times New Roman" pitchFamily="18" charset="0"/>
              <a:cs typeface="Times New Roman" pitchFamily="18" charset="0"/>
            </a:endParaRPr>
          </a:p>
        </p:txBody>
      </p:sp>
      <p:sp>
        <p:nvSpPr>
          <p:cNvPr id="32" name="CasellaDiTesto 31"/>
          <p:cNvSpPr txBox="1"/>
          <p:nvPr/>
        </p:nvSpPr>
        <p:spPr>
          <a:xfrm>
            <a:off x="0" y="2286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Effetto dell’umidità dei trasformatori in olio</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47935"/>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Tipo di raffreddamento e densità di corrente</a:t>
            </a:r>
            <a:endParaRPr lang="it-IT" sz="2400" b="1" u="sng" dirty="0">
              <a:effectLst>
                <a:outerShdw blurRad="38100" dist="38100" dir="2700000" algn="tl">
                  <a:srgbClr val="000000">
                    <a:alpha val="43137"/>
                  </a:srgbClr>
                </a:outerShdw>
              </a:effectLst>
            </a:endParaRPr>
          </a:p>
        </p:txBody>
      </p:sp>
      <p:graphicFrame>
        <p:nvGraphicFramePr>
          <p:cNvPr id="3" name="Tabella 2"/>
          <p:cNvGraphicFramePr>
            <a:graphicFrameLocks noGrp="1"/>
          </p:cNvGraphicFramePr>
          <p:nvPr/>
        </p:nvGraphicFramePr>
        <p:xfrm>
          <a:off x="1524000" y="1295400"/>
          <a:ext cx="6096000" cy="276860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it-IT" dirty="0" smtClean="0"/>
                        <a:t>Fluido di </a:t>
                      </a:r>
                      <a:r>
                        <a:rPr lang="it-IT" dirty="0" err="1" smtClean="0"/>
                        <a:t>raffeddamento</a:t>
                      </a:r>
                      <a:endParaRPr lang="it-IT" dirty="0"/>
                    </a:p>
                  </a:txBody>
                  <a:tcPr anchor="ctr"/>
                </a:tc>
                <a:tc>
                  <a:txBody>
                    <a:bodyPr/>
                    <a:lstStyle/>
                    <a:p>
                      <a:pPr algn="ctr"/>
                      <a:r>
                        <a:rPr lang="it-IT" dirty="0" smtClean="0"/>
                        <a:t>Circolazione</a:t>
                      </a:r>
                      <a:endParaRPr lang="it-IT" dirty="0"/>
                    </a:p>
                  </a:txBody>
                  <a:tcPr anchor="ctr"/>
                </a:tc>
                <a:tc>
                  <a:txBody>
                    <a:bodyPr/>
                    <a:lstStyle/>
                    <a:p>
                      <a:pPr algn="ctr"/>
                      <a:r>
                        <a:rPr lang="it-IT" dirty="0" smtClean="0"/>
                        <a:t>Densità di corrente nei conduttori, A/mm</a:t>
                      </a:r>
                      <a:r>
                        <a:rPr lang="it-IT" baseline="30000" dirty="0" smtClean="0"/>
                        <a:t>2</a:t>
                      </a:r>
                      <a:r>
                        <a:rPr lang="it-IT" dirty="0" smtClean="0"/>
                        <a:t> (AT</a:t>
                      </a:r>
                      <a:r>
                        <a:rPr lang="it-IT" baseline="0" dirty="0" smtClean="0"/>
                        <a:t> e BT)</a:t>
                      </a:r>
                      <a:endParaRPr lang="it-IT" dirty="0"/>
                    </a:p>
                  </a:txBody>
                  <a:tcPr anchor="ctr"/>
                </a:tc>
              </a:tr>
              <a:tr h="370840">
                <a:tc rowSpan="2">
                  <a:txBody>
                    <a:bodyPr/>
                    <a:lstStyle/>
                    <a:p>
                      <a:pPr algn="ctr"/>
                      <a:r>
                        <a:rPr lang="it-IT" dirty="0" smtClean="0"/>
                        <a:t>Aria</a:t>
                      </a:r>
                      <a:endParaRPr lang="it-IT" dirty="0"/>
                    </a:p>
                  </a:txBody>
                  <a:tcPr anchor="ctr"/>
                </a:tc>
                <a:tc>
                  <a:txBody>
                    <a:bodyPr/>
                    <a:lstStyle/>
                    <a:p>
                      <a:pPr algn="ctr"/>
                      <a:r>
                        <a:rPr lang="it-IT" dirty="0" smtClean="0"/>
                        <a:t>Naturale</a:t>
                      </a:r>
                      <a:endParaRPr lang="it-IT" dirty="0"/>
                    </a:p>
                  </a:txBody>
                  <a:tcPr anchor="ctr"/>
                </a:tc>
                <a:tc>
                  <a:txBody>
                    <a:bodyPr/>
                    <a:lstStyle/>
                    <a:p>
                      <a:pPr algn="ctr"/>
                      <a:r>
                        <a:rPr lang="it-IT" dirty="0" smtClean="0"/>
                        <a:t>1.2 </a:t>
                      </a:r>
                      <a:r>
                        <a:rPr lang="it-IT" dirty="0" smtClean="0">
                          <a:sym typeface="Symbol"/>
                        </a:rPr>
                        <a:t> 2.0</a:t>
                      </a:r>
                      <a:endParaRPr lang="it-IT" dirty="0"/>
                    </a:p>
                  </a:txBody>
                  <a:tcPr anchor="ctr"/>
                </a:tc>
              </a:tr>
              <a:tr h="370840">
                <a:tc vMerge="1">
                  <a:txBody>
                    <a:bodyPr/>
                    <a:lstStyle/>
                    <a:p>
                      <a:endParaRPr lang="it-IT" dirty="0"/>
                    </a:p>
                  </a:txBody>
                  <a:tcPr/>
                </a:tc>
                <a:tc>
                  <a:txBody>
                    <a:bodyPr/>
                    <a:lstStyle/>
                    <a:p>
                      <a:pPr algn="ctr"/>
                      <a:r>
                        <a:rPr lang="it-IT" dirty="0" smtClean="0"/>
                        <a:t>Forzata</a:t>
                      </a:r>
                      <a:endParaRPr lang="it-IT"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2.0 </a:t>
                      </a:r>
                      <a:r>
                        <a:rPr lang="it-IT" dirty="0" smtClean="0">
                          <a:sym typeface="Symbol"/>
                        </a:rPr>
                        <a:t> 2.5</a:t>
                      </a:r>
                      <a:endParaRPr lang="it-IT" dirty="0" smtClean="0"/>
                    </a:p>
                  </a:txBody>
                  <a:tcPr anchor="ctr"/>
                </a:tc>
              </a:tr>
              <a:tr h="370840">
                <a:tc rowSpan="3">
                  <a:txBody>
                    <a:bodyPr/>
                    <a:lstStyle/>
                    <a:p>
                      <a:pPr algn="ctr"/>
                      <a:r>
                        <a:rPr lang="it-IT" dirty="0" smtClean="0"/>
                        <a:t>Olio</a:t>
                      </a:r>
                      <a:endParaRPr lang="it-IT" dirty="0"/>
                    </a:p>
                  </a:txBody>
                  <a:tcPr anchor="ctr"/>
                </a:tc>
                <a:tc>
                  <a:txBody>
                    <a:bodyPr/>
                    <a:lstStyle/>
                    <a:p>
                      <a:pPr algn="ctr"/>
                      <a:r>
                        <a:rPr lang="it-IT" dirty="0" smtClean="0"/>
                        <a:t>ONAN</a:t>
                      </a:r>
                      <a:endParaRPr lang="it-IT"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2.5 </a:t>
                      </a:r>
                      <a:r>
                        <a:rPr lang="it-IT" dirty="0" smtClean="0">
                          <a:sym typeface="Symbol"/>
                        </a:rPr>
                        <a:t> 4.0</a:t>
                      </a:r>
                      <a:endParaRPr lang="it-IT" dirty="0" smtClean="0"/>
                    </a:p>
                  </a:txBody>
                  <a:tcPr anchor="ctr"/>
                </a:tc>
              </a:tr>
              <a:tr h="370840">
                <a:tc vMerge="1">
                  <a:txBody>
                    <a:bodyPr/>
                    <a:lstStyle/>
                    <a:p>
                      <a:endParaRPr lang="it-IT" dirty="0"/>
                    </a:p>
                  </a:txBody>
                  <a:tcPr/>
                </a:tc>
                <a:tc>
                  <a:txBody>
                    <a:bodyPr/>
                    <a:lstStyle/>
                    <a:p>
                      <a:pPr algn="ctr"/>
                      <a:r>
                        <a:rPr lang="it-IT" dirty="0" smtClean="0"/>
                        <a:t>ONAF</a:t>
                      </a:r>
                      <a:endParaRPr lang="it-IT"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3.5 </a:t>
                      </a:r>
                      <a:r>
                        <a:rPr lang="it-IT" dirty="0" smtClean="0">
                          <a:sym typeface="Symbol"/>
                        </a:rPr>
                        <a:t> 4.5</a:t>
                      </a:r>
                      <a:endParaRPr lang="it-IT" dirty="0" smtClean="0"/>
                    </a:p>
                  </a:txBody>
                  <a:tcPr anchor="ctr"/>
                </a:tc>
              </a:tr>
              <a:tr h="370840">
                <a:tc vMerge="1">
                  <a:txBody>
                    <a:bodyPr/>
                    <a:lstStyle/>
                    <a:p>
                      <a:endParaRPr lang="it-IT" dirty="0"/>
                    </a:p>
                  </a:txBody>
                  <a:tcPr/>
                </a:tc>
                <a:tc>
                  <a:txBody>
                    <a:bodyPr/>
                    <a:lstStyle/>
                    <a:p>
                      <a:pPr algn="ctr"/>
                      <a:r>
                        <a:rPr lang="it-IT" dirty="0" smtClean="0"/>
                        <a:t>OFAF</a:t>
                      </a:r>
                      <a:endParaRPr lang="it-IT"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4.5 </a:t>
                      </a:r>
                      <a:r>
                        <a:rPr lang="it-IT" dirty="0" smtClean="0">
                          <a:sym typeface="Symbol"/>
                        </a:rPr>
                        <a:t> 5.0</a:t>
                      </a:r>
                      <a:endParaRPr lang="it-IT" dirty="0" smtClean="0"/>
                    </a:p>
                  </a:txBody>
                  <a:tcPr anchor="ctr"/>
                </a:tc>
              </a:tr>
            </a:tbl>
          </a:graphicData>
        </a:graphic>
      </p:graphicFrame>
      <p:sp>
        <p:nvSpPr>
          <p:cNvPr id="4" name="CasellaDiTesto 3"/>
          <p:cNvSpPr txBox="1"/>
          <p:nvPr/>
        </p:nvSpPr>
        <p:spPr>
          <a:xfrm>
            <a:off x="2667000" y="4343400"/>
            <a:ext cx="3500445" cy="369332"/>
          </a:xfrm>
          <a:prstGeom prst="rect">
            <a:avLst/>
          </a:prstGeom>
          <a:noFill/>
        </p:spPr>
        <p:txBody>
          <a:bodyPr wrap="none" rtlCol="0">
            <a:spAutoFit/>
          </a:bodyPr>
          <a:lstStyle/>
          <a:p>
            <a:r>
              <a:rPr lang="it-IT" dirty="0" smtClean="0"/>
              <a:t>(a parità di classe termica: classe A)</a:t>
            </a:r>
            <a:endParaRPr lang="it-IT" dirty="0"/>
          </a:p>
        </p:txBody>
      </p:sp>
      <p:cxnSp>
        <p:nvCxnSpPr>
          <p:cNvPr id="5" name="Connettore 2 4"/>
          <p:cNvCxnSpPr/>
          <p:nvPr/>
        </p:nvCxnSpPr>
        <p:spPr>
          <a:xfrm rot="10800000">
            <a:off x="7696200" y="31242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rot="10800000">
            <a:off x="7696200" y="35052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47935"/>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Tipo di raffreddamento/isolamento e classe termica</a:t>
            </a:r>
            <a:endParaRPr lang="it-IT" sz="2400" b="1" u="sng" dirty="0">
              <a:effectLst>
                <a:outerShdw blurRad="38100" dist="38100" dir="2700000" algn="tl">
                  <a:srgbClr val="000000">
                    <a:alpha val="43137"/>
                  </a:srgbClr>
                </a:outerShdw>
              </a:effectLst>
            </a:endParaRPr>
          </a:p>
        </p:txBody>
      </p:sp>
      <p:graphicFrame>
        <p:nvGraphicFramePr>
          <p:cNvPr id="7" name="Tabella 6"/>
          <p:cNvGraphicFramePr>
            <a:graphicFrameLocks noGrp="1"/>
          </p:cNvGraphicFramePr>
          <p:nvPr/>
        </p:nvGraphicFramePr>
        <p:xfrm>
          <a:off x="1905000" y="1371600"/>
          <a:ext cx="5486401" cy="3032760"/>
        </p:xfrm>
        <a:graphic>
          <a:graphicData uri="http://schemas.openxmlformats.org/drawingml/2006/table">
            <a:tbl>
              <a:tblPr firstRow="1" bandRow="1">
                <a:tableStyleId>{5C22544A-7EE6-4342-B048-85BDC9FD1C3A}</a:tableStyleId>
              </a:tblPr>
              <a:tblGrid>
                <a:gridCol w="2292555"/>
                <a:gridCol w="1714190"/>
                <a:gridCol w="1479656"/>
              </a:tblGrid>
              <a:tr h="370840">
                <a:tc gridSpan="2">
                  <a:txBody>
                    <a:bodyPr/>
                    <a:lstStyle/>
                    <a:p>
                      <a:pPr algn="ctr"/>
                      <a:r>
                        <a:rPr lang="it-IT" dirty="0" smtClean="0"/>
                        <a:t>Tipo di trasformatore</a:t>
                      </a:r>
                      <a:endParaRPr lang="it-IT" dirty="0"/>
                    </a:p>
                  </a:txBody>
                  <a:tcPr anchor="ctr"/>
                </a:tc>
                <a:tc hMerge="1">
                  <a:txBody>
                    <a:bodyPr/>
                    <a:lstStyle/>
                    <a:p>
                      <a:endParaRPr lang="it-IT" dirty="0"/>
                    </a:p>
                  </a:txBody>
                  <a:tcPr/>
                </a:tc>
                <a:tc>
                  <a:txBody>
                    <a:bodyPr/>
                    <a:lstStyle/>
                    <a:p>
                      <a:pPr algn="ctr"/>
                      <a:r>
                        <a:rPr lang="it-IT" dirty="0" smtClean="0"/>
                        <a:t>Classe termica</a:t>
                      </a:r>
                      <a:endParaRPr lang="it-IT" dirty="0"/>
                    </a:p>
                  </a:txBody>
                  <a:tcPr anchor="ctr"/>
                </a:tc>
              </a:tr>
              <a:tr h="370840">
                <a:tc>
                  <a:txBody>
                    <a:bodyPr/>
                    <a:lstStyle/>
                    <a:p>
                      <a:pPr algn="ctr"/>
                      <a:r>
                        <a:rPr lang="it-IT" dirty="0" smtClean="0"/>
                        <a:t>In</a:t>
                      </a:r>
                      <a:r>
                        <a:rPr lang="it-IT" baseline="0" dirty="0" smtClean="0"/>
                        <a:t> aria (a secco)</a:t>
                      </a:r>
                      <a:endParaRPr lang="it-IT" dirty="0"/>
                    </a:p>
                  </a:txBody>
                  <a:tcPr anchor="ctr"/>
                </a:tc>
                <a:tc>
                  <a:txBody>
                    <a:bodyPr/>
                    <a:lstStyle/>
                    <a:p>
                      <a:pPr algn="ctr"/>
                      <a:r>
                        <a:rPr lang="it-IT" dirty="0" smtClean="0"/>
                        <a:t>Non impregnati</a:t>
                      </a:r>
                      <a:endParaRPr lang="it-IT" dirty="0"/>
                    </a:p>
                  </a:txBody>
                  <a:tcPr anchor="ctr"/>
                </a:tc>
                <a:tc>
                  <a:txBody>
                    <a:bodyPr/>
                    <a:lstStyle/>
                    <a:p>
                      <a:pPr algn="ctr"/>
                      <a:r>
                        <a:rPr lang="it-IT" dirty="0" smtClean="0"/>
                        <a:t>A</a:t>
                      </a:r>
                      <a:endParaRPr lang="it-IT" dirty="0"/>
                    </a:p>
                  </a:txBody>
                  <a:tcPr anchor="ctr"/>
                </a:tc>
              </a:tr>
              <a:tr h="370840">
                <a:tc>
                  <a:txBody>
                    <a:bodyPr/>
                    <a:lstStyle/>
                    <a:p>
                      <a:pPr algn="ctr"/>
                      <a:endParaRPr lang="it-IT" dirty="0"/>
                    </a:p>
                  </a:txBody>
                  <a:tcPr anchor="ctr"/>
                </a:tc>
                <a:tc>
                  <a:txBody>
                    <a:bodyPr/>
                    <a:lstStyle/>
                    <a:p>
                      <a:pPr algn="ctr"/>
                      <a:r>
                        <a:rPr lang="it-IT" dirty="0" smtClean="0"/>
                        <a:t>Impregnati con vernice</a:t>
                      </a:r>
                      <a:endParaRPr lang="it-IT" dirty="0"/>
                    </a:p>
                  </a:txBody>
                  <a:tcPr anchor="ctr"/>
                </a:tc>
                <a:tc>
                  <a:txBody>
                    <a:bodyPr/>
                    <a:lstStyle/>
                    <a:p>
                      <a:pPr algn="ctr"/>
                      <a:r>
                        <a:rPr lang="it-IT" dirty="0" smtClean="0"/>
                        <a:t>F</a:t>
                      </a:r>
                      <a:endParaRPr lang="it-IT" dirty="0"/>
                    </a:p>
                  </a:txBody>
                  <a:tcPr anchor="ctr"/>
                </a:tc>
              </a:tr>
              <a:tr h="370840">
                <a:tc>
                  <a:txBody>
                    <a:bodyPr/>
                    <a:lstStyle/>
                    <a:p>
                      <a:pPr algn="ctr"/>
                      <a:r>
                        <a:rPr lang="it-IT" dirty="0" smtClean="0"/>
                        <a:t>In aria (a secco)</a:t>
                      </a:r>
                      <a:endParaRPr lang="it-IT" dirty="0"/>
                    </a:p>
                  </a:txBody>
                  <a:tcPr anchor="ctr"/>
                </a:tc>
                <a:tc>
                  <a:txBody>
                    <a:bodyPr/>
                    <a:lstStyle/>
                    <a:p>
                      <a:pPr algn="ctr"/>
                      <a:r>
                        <a:rPr lang="it-IT" dirty="0" smtClean="0"/>
                        <a:t>Incapsulati</a:t>
                      </a:r>
                      <a:r>
                        <a:rPr lang="it-IT" baseline="0" dirty="0" smtClean="0"/>
                        <a:t> in resina</a:t>
                      </a:r>
                      <a:endParaRPr lang="it-IT" dirty="0"/>
                    </a:p>
                  </a:txBody>
                  <a:tcPr anchor="ctr"/>
                </a:tc>
                <a:tc>
                  <a:txBody>
                    <a:bodyPr/>
                    <a:lstStyle/>
                    <a:p>
                      <a:pPr algn="ctr"/>
                      <a:r>
                        <a:rPr lang="it-IT" dirty="0" smtClean="0"/>
                        <a:t>F</a:t>
                      </a:r>
                      <a:endParaRPr lang="it-IT" dirty="0"/>
                    </a:p>
                  </a:txBody>
                  <a:tcPr anchor="ctr"/>
                </a:tc>
              </a:tr>
              <a:tr h="370840">
                <a:tc>
                  <a:txBody>
                    <a:bodyPr/>
                    <a:lstStyle/>
                    <a:p>
                      <a:pPr algn="ctr"/>
                      <a:r>
                        <a:rPr lang="it-IT" dirty="0" smtClean="0"/>
                        <a:t>In carta-olio</a:t>
                      </a:r>
                      <a:endParaRPr lang="it-IT" dirty="0"/>
                    </a:p>
                  </a:txBody>
                  <a:tcPr anchor="ctr"/>
                </a:tc>
                <a:tc>
                  <a:txBody>
                    <a:bodyPr/>
                    <a:lstStyle/>
                    <a:p>
                      <a:pPr algn="ctr"/>
                      <a:r>
                        <a:rPr lang="it-IT" dirty="0" smtClean="0"/>
                        <a:t>Olio minerale</a:t>
                      </a:r>
                      <a:endParaRPr lang="it-IT" dirty="0"/>
                    </a:p>
                  </a:txBody>
                  <a:tcPr anchor="ctr"/>
                </a:tc>
                <a:tc>
                  <a:txBody>
                    <a:bodyPr/>
                    <a:lstStyle/>
                    <a:p>
                      <a:pPr algn="ctr"/>
                      <a:r>
                        <a:rPr lang="it-IT" dirty="0" smtClean="0"/>
                        <a:t>A</a:t>
                      </a:r>
                      <a:endParaRPr lang="it-IT" dirty="0"/>
                    </a:p>
                  </a:txBody>
                  <a:tcPr anchor="ctr"/>
                </a:tc>
              </a:tr>
              <a:tr h="370840">
                <a:tc>
                  <a:txBody>
                    <a:bodyPr/>
                    <a:lstStyle/>
                    <a:p>
                      <a:pPr algn="ctr"/>
                      <a:r>
                        <a:rPr lang="it-IT" dirty="0" smtClean="0"/>
                        <a:t>In carta-olio</a:t>
                      </a:r>
                      <a:endParaRPr lang="it-IT" dirty="0"/>
                    </a:p>
                  </a:txBody>
                  <a:tcPr anchor="ctr"/>
                </a:tc>
                <a:tc>
                  <a:txBody>
                    <a:bodyPr/>
                    <a:lstStyle/>
                    <a:p>
                      <a:pPr algn="ctr"/>
                      <a:r>
                        <a:rPr lang="it-IT" dirty="0" smtClean="0"/>
                        <a:t>Olio </a:t>
                      </a:r>
                      <a:r>
                        <a:rPr lang="it-IT" dirty="0" err="1" smtClean="0"/>
                        <a:t>siliconico</a:t>
                      </a:r>
                      <a:endParaRPr lang="it-IT" dirty="0"/>
                    </a:p>
                  </a:txBody>
                  <a:tcPr anchor="ctr"/>
                </a:tc>
                <a:tc>
                  <a:txBody>
                    <a:bodyPr/>
                    <a:lstStyle/>
                    <a:p>
                      <a:pPr algn="ctr"/>
                      <a:r>
                        <a:rPr lang="it-IT" dirty="0" smtClean="0"/>
                        <a:t>H</a:t>
                      </a:r>
                      <a:endParaRPr lang="it-IT" dirty="0"/>
                    </a:p>
                  </a:txBody>
                  <a:tcPr anchor="ctr"/>
                </a:tc>
              </a:tr>
            </a:tbl>
          </a:graphicData>
        </a:graphic>
      </p:graphicFrame>
      <p:cxnSp>
        <p:nvCxnSpPr>
          <p:cNvPr id="8" name="Connettore 2 7"/>
          <p:cNvCxnSpPr/>
          <p:nvPr/>
        </p:nvCxnSpPr>
        <p:spPr>
          <a:xfrm rot="10800000">
            <a:off x="7543800" y="38862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3200400" y="4953000"/>
            <a:ext cx="3320781" cy="1200329"/>
          </a:xfrm>
          <a:prstGeom prst="rect">
            <a:avLst/>
          </a:prstGeom>
        </p:spPr>
        <p:txBody>
          <a:bodyPr wrap="none">
            <a:spAutoFit/>
          </a:bodyPr>
          <a:lstStyle/>
          <a:p>
            <a:pPr algn="ctr"/>
            <a:r>
              <a:rPr lang="it-IT" dirty="0" smtClean="0"/>
              <a:t>Olio </a:t>
            </a:r>
            <a:r>
              <a:rPr lang="it-IT" dirty="0" err="1" smtClean="0"/>
              <a:t>siliconico</a:t>
            </a:r>
            <a:r>
              <a:rPr lang="it-IT" dirty="0" smtClean="0"/>
              <a:t>:</a:t>
            </a:r>
          </a:p>
          <a:p>
            <a:pPr algn="ctr">
              <a:buFontTx/>
              <a:buChar char="-"/>
            </a:pPr>
            <a:r>
              <a:rPr lang="it-IT" dirty="0" smtClean="0"/>
              <a:t>Non infiammabile</a:t>
            </a:r>
          </a:p>
          <a:p>
            <a:pPr algn="ctr">
              <a:buFontTx/>
              <a:buChar char="-"/>
            </a:pPr>
            <a:r>
              <a:rPr lang="it-IT" dirty="0" smtClean="0"/>
              <a:t> Consente isolamento in classe H</a:t>
            </a:r>
          </a:p>
          <a:p>
            <a:pPr algn="ctr">
              <a:buFontTx/>
              <a:buChar char="-"/>
            </a:pPr>
            <a:r>
              <a:rPr lang="it-IT" dirty="0" smtClean="0"/>
              <a:t> Molto costoso</a:t>
            </a:r>
            <a:endParaRPr lang="it-IT"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5250" y="1371600"/>
            <a:ext cx="8861425" cy="4935537"/>
          </a:xfrm>
          <a:prstGeom prst="rect">
            <a:avLst/>
          </a:prstGeom>
          <a:solidFill>
            <a:schemeClr val="bg1"/>
          </a:solidFill>
          <a:ln cap="flat">
            <a:solidFill>
              <a:schemeClr val="tx1"/>
            </a:solidFill>
          </a:ln>
          <a:effectLst>
            <a:outerShdw dist="107763" dir="2700000" algn="ctr" rotWithShape="0">
              <a:schemeClr val="accent1"/>
            </a:outerShdw>
          </a:effectLst>
        </p:spPr>
        <p:txBody>
          <a:bodyPr/>
          <a:lstStyle/>
          <a:p>
            <a:pPr marL="185738" marR="0" lvl="0" indent="-185738"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smtClean="0">
                <a:ln>
                  <a:noFill/>
                </a:ln>
                <a:solidFill>
                  <a:schemeClr val="tx1"/>
                </a:solidFill>
                <a:effectLst/>
                <a:uLnTx/>
                <a:uFillTx/>
                <a:latin typeface="+mn-lt"/>
                <a:ea typeface="+mn-ea"/>
                <a:cs typeface="+mn-cs"/>
              </a:rPr>
              <a:t> Il valore delle sovratensioni che incidono sui trasformatori dipende dal coordinamento dell’isolamento del sistema e dal tipo di protezioni impiegate.</a:t>
            </a:r>
          </a:p>
          <a:p>
            <a:pPr marL="185738" marR="0" lvl="0" indent="-1857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smtClean="0">
                <a:ln>
                  <a:noFill/>
                </a:ln>
                <a:solidFill>
                  <a:schemeClr val="tx1"/>
                </a:solidFill>
                <a:effectLst/>
                <a:uLnTx/>
                <a:uFillTx/>
                <a:latin typeface="+mn-lt"/>
                <a:ea typeface="+mn-ea"/>
                <a:cs typeface="+mn-cs"/>
              </a:rPr>
              <a:t> Le sovratensioni di origine atmosferica vengono simulate con impulsi di tensione del tipo:</a:t>
            </a:r>
          </a:p>
          <a:p>
            <a:pPr marL="185738" marR="0" lvl="0" indent="-185738"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800" b="1" i="0" u="none" strike="noStrike" kern="1200" cap="none" spc="0" normalizeH="0" baseline="0" noProof="0" smtClean="0">
              <a:ln>
                <a:noFill/>
              </a:ln>
              <a:solidFill>
                <a:schemeClr val="tx1"/>
              </a:solidFill>
              <a:effectLst/>
              <a:uLnTx/>
              <a:uFillTx/>
              <a:latin typeface="+mn-lt"/>
              <a:ea typeface="+mn-ea"/>
              <a:cs typeface="+mn-cs"/>
            </a:endParaRPr>
          </a:p>
          <a:p>
            <a:pPr marL="185738" marR="0" lvl="0" indent="-185738"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b="1" i="0" u="none" strike="noStrike" kern="1200" cap="none" spc="0" normalizeH="0" baseline="0" noProof="0" smtClean="0">
                <a:ln>
                  <a:noFill/>
                </a:ln>
                <a:solidFill>
                  <a:schemeClr val="tx1"/>
                </a:solidFill>
                <a:effectLst/>
                <a:uLnTx/>
                <a:uFillTx/>
                <a:latin typeface="+mn-lt"/>
                <a:ea typeface="+mn-ea"/>
                <a:cs typeface="+mn-cs"/>
              </a:rPr>
              <a:t>                                                                           dove</a:t>
            </a:r>
          </a:p>
          <a:p>
            <a:pPr marL="185738" marR="0" lvl="0" indent="-185738"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smtClean="0">
                <a:ln>
                  <a:noFill/>
                </a:ln>
                <a:solidFill>
                  <a:schemeClr val="tx1"/>
                </a:solidFill>
                <a:effectLst/>
                <a:uLnTx/>
                <a:uFillTx/>
                <a:latin typeface="+mn-lt"/>
                <a:ea typeface="+mn-ea"/>
                <a:cs typeface="+mn-cs"/>
              </a:rPr>
              <a:t>= cost. di tempo della coda;</a:t>
            </a:r>
          </a:p>
          <a:p>
            <a:pPr marL="185738" marR="0" lvl="0" indent="-185738"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smtClean="0">
                <a:ln>
                  <a:noFill/>
                </a:ln>
                <a:solidFill>
                  <a:schemeClr val="tx1"/>
                </a:solidFill>
                <a:effectLst/>
                <a:uLnTx/>
                <a:uFillTx/>
                <a:latin typeface="+mn-lt"/>
                <a:ea typeface="+mn-ea"/>
                <a:cs typeface="+mn-cs"/>
              </a:rPr>
              <a:t> = cost. di tempo del fronte</a:t>
            </a:r>
            <a:endParaRPr kumimoji="0" lang="it-IT" sz="2800" b="1"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3" name="Object 4">
            <a:hlinkClick r:id="" action="ppaction://ole?verb=0"/>
          </p:cNvPr>
          <p:cNvGraphicFramePr>
            <a:graphicFrameLocks/>
          </p:cNvGraphicFramePr>
          <p:nvPr/>
        </p:nvGraphicFramePr>
        <p:xfrm>
          <a:off x="2297113" y="4035425"/>
          <a:ext cx="4106862" cy="1195387"/>
        </p:xfrm>
        <a:graphic>
          <a:graphicData uri="http://schemas.openxmlformats.org/presentationml/2006/ole">
            <mc:AlternateContent xmlns:mc="http://schemas.openxmlformats.org/markup-compatibility/2006">
              <mc:Choice xmlns:v="urn:schemas-microsoft-com:vml" Requires="v">
                <p:oleObj spid="_x0000_s115722" name="Equazione" r:id="rId3" imgW="4105080" imgH="1193760" progId="Equation.3">
                  <p:embed/>
                </p:oleObj>
              </mc:Choice>
              <mc:Fallback>
                <p:oleObj name="Equazione" r:id="rId3" imgW="4105080" imgH="1193760" progId="Equation.3">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7113" y="4035425"/>
                        <a:ext cx="4106862"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CasellaDiTesto 3"/>
          <p:cNvSpPr txBox="1"/>
          <p:nvPr/>
        </p:nvSpPr>
        <p:spPr>
          <a:xfrm>
            <a:off x="0" y="147935"/>
            <a:ext cx="9144000" cy="492443"/>
          </a:xfrm>
          <a:prstGeom prst="rect">
            <a:avLst/>
          </a:prstGeom>
          <a:noFill/>
        </p:spPr>
        <p:txBody>
          <a:bodyPr wrap="square" rtlCol="0">
            <a:spAutoFit/>
          </a:bodyPr>
          <a:lstStyle/>
          <a:p>
            <a:pPr algn="ctr"/>
            <a:r>
              <a:rPr lang="it-IT" sz="2600" b="1" dirty="0" smtClean="0">
                <a:effectLst>
                  <a:outerShdw blurRad="38100" dist="38100" dir="2700000" algn="tl">
                    <a:srgbClr val="000000">
                      <a:alpha val="43137"/>
                    </a:srgbClr>
                  </a:outerShdw>
                </a:effectLst>
              </a:rPr>
              <a:t>PROTEZIONI CONTRO SOVRATENSIONI IMPULSIVE</a:t>
            </a:r>
            <a:endParaRPr lang="it-IT" sz="2600" b="1" u="sng" dirty="0">
              <a:effectLst>
                <a:outerShdw blurRad="38100" dist="38100" dir="2700000" algn="tl">
                  <a:srgbClr val="000000">
                    <a:alpha val="43137"/>
                  </a:srgbClr>
                </a:outerShdw>
              </a:effectLs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000" y="1066800"/>
            <a:ext cx="8216900" cy="4981575"/>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pPr>
              <a:defRPr/>
            </a:pPr>
            <a:endParaRPr lang="it-IT"/>
          </a:p>
        </p:txBody>
      </p:sp>
      <p:sp>
        <p:nvSpPr>
          <p:cNvPr id="3" name="Line 4"/>
          <p:cNvSpPr>
            <a:spLocks noChangeShapeType="1"/>
          </p:cNvSpPr>
          <p:nvPr/>
        </p:nvSpPr>
        <p:spPr bwMode="auto">
          <a:xfrm>
            <a:off x="2065337" y="4521200"/>
            <a:ext cx="5535613" cy="0"/>
          </a:xfrm>
          <a:prstGeom prst="line">
            <a:avLst/>
          </a:prstGeom>
          <a:noFill/>
          <a:ln w="12700">
            <a:solidFill>
              <a:schemeClr val="bg2"/>
            </a:solidFill>
            <a:round/>
            <a:headEnd/>
            <a:tailEnd/>
          </a:ln>
        </p:spPr>
        <p:txBody>
          <a:bodyPr wrap="none" anchor="ctr"/>
          <a:lstStyle/>
          <a:p>
            <a:endParaRPr lang="it-IT"/>
          </a:p>
        </p:txBody>
      </p:sp>
      <p:graphicFrame>
        <p:nvGraphicFramePr>
          <p:cNvPr id="4" name="Object 5">
            <a:hlinkClick r:id="" action="ppaction://ole?verb=0"/>
          </p:cNvPr>
          <p:cNvGraphicFramePr>
            <a:graphicFrameLocks/>
          </p:cNvGraphicFramePr>
          <p:nvPr/>
        </p:nvGraphicFramePr>
        <p:xfrm>
          <a:off x="1546225" y="981075"/>
          <a:ext cx="5419725" cy="3568700"/>
        </p:xfrm>
        <a:graphic>
          <a:graphicData uri="http://schemas.openxmlformats.org/presentationml/2006/ole">
            <mc:AlternateContent xmlns:mc="http://schemas.openxmlformats.org/markup-compatibility/2006">
              <mc:Choice xmlns:v="urn:schemas-microsoft-com:vml" Requires="v">
                <p:oleObj spid="_x0000_s116754" name="CorelDRAW!" r:id="rId3" imgW="5418000" imgH="3566880" progId="">
                  <p:embed/>
                </p:oleObj>
              </mc:Choice>
              <mc:Fallback>
                <p:oleObj name="CorelDRAW!" r:id="rId3" imgW="5418000" imgH="3566880" progId="">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225" y="981075"/>
                        <a:ext cx="5419725"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6"/>
          <p:cNvSpPr>
            <a:spLocks noChangeArrowheads="1"/>
          </p:cNvSpPr>
          <p:nvPr/>
        </p:nvSpPr>
        <p:spPr bwMode="auto">
          <a:xfrm>
            <a:off x="5922962" y="4537075"/>
            <a:ext cx="944563" cy="515937"/>
          </a:xfrm>
          <a:prstGeom prst="rect">
            <a:avLst/>
          </a:prstGeom>
          <a:noFill/>
          <a:ln w="12700">
            <a:noFill/>
            <a:miter lim="800000"/>
            <a:headEnd/>
            <a:tailEnd/>
          </a:ln>
        </p:spPr>
        <p:txBody>
          <a:bodyPr wrap="none" lIns="90488" tIns="44450" rIns="90488" bIns="44450">
            <a:spAutoFit/>
          </a:bodyPr>
          <a:lstStyle/>
          <a:p>
            <a:r>
              <a:rPr lang="it-IT">
                <a:solidFill>
                  <a:srgbClr val="000000"/>
                </a:solidFill>
                <a:latin typeface="Arial" charset="0"/>
              </a:rPr>
              <a:t>t (</a:t>
            </a:r>
            <a:r>
              <a:rPr lang="it-IT" sz="2800">
                <a:solidFill>
                  <a:srgbClr val="000000"/>
                </a:solidFill>
                <a:latin typeface="Symbol" pitchFamily="18" charset="2"/>
              </a:rPr>
              <a:t></a:t>
            </a:r>
            <a:r>
              <a:rPr lang="it-IT">
                <a:solidFill>
                  <a:srgbClr val="000000"/>
                </a:solidFill>
                <a:latin typeface="Arial" charset="0"/>
              </a:rPr>
              <a:t>s)</a:t>
            </a:r>
          </a:p>
        </p:txBody>
      </p:sp>
      <p:sp>
        <p:nvSpPr>
          <p:cNvPr id="6" name="Rectangle 7"/>
          <p:cNvSpPr>
            <a:spLocks noChangeArrowheads="1"/>
          </p:cNvSpPr>
          <p:nvPr/>
        </p:nvSpPr>
        <p:spPr bwMode="auto">
          <a:xfrm>
            <a:off x="893762" y="1687512"/>
            <a:ext cx="1003300" cy="454025"/>
          </a:xfrm>
          <a:prstGeom prst="rect">
            <a:avLst/>
          </a:prstGeom>
          <a:noFill/>
          <a:ln w="12700">
            <a:noFill/>
            <a:miter lim="800000"/>
            <a:headEnd/>
            <a:tailEnd/>
          </a:ln>
        </p:spPr>
        <p:txBody>
          <a:bodyPr wrap="none" lIns="90488" tIns="44450" rIns="90488" bIns="44450">
            <a:spAutoFit/>
          </a:bodyPr>
          <a:lstStyle/>
          <a:p>
            <a:r>
              <a:rPr lang="it-IT">
                <a:solidFill>
                  <a:srgbClr val="000000"/>
                </a:solidFill>
              </a:rPr>
              <a:t>v (kV)</a:t>
            </a:r>
          </a:p>
        </p:txBody>
      </p:sp>
      <p:sp>
        <p:nvSpPr>
          <p:cNvPr id="7" name="Line 8"/>
          <p:cNvSpPr>
            <a:spLocks noChangeShapeType="1"/>
          </p:cNvSpPr>
          <p:nvPr/>
        </p:nvSpPr>
        <p:spPr bwMode="auto">
          <a:xfrm>
            <a:off x="2036762" y="2247900"/>
            <a:ext cx="534988" cy="0"/>
          </a:xfrm>
          <a:prstGeom prst="line">
            <a:avLst/>
          </a:prstGeom>
          <a:noFill/>
          <a:ln w="12700">
            <a:solidFill>
              <a:schemeClr val="bg2"/>
            </a:solidFill>
            <a:round/>
            <a:headEnd/>
            <a:tailEnd/>
          </a:ln>
        </p:spPr>
        <p:txBody>
          <a:bodyPr wrap="none" anchor="ctr"/>
          <a:lstStyle/>
          <a:p>
            <a:endParaRPr lang="it-IT"/>
          </a:p>
        </p:txBody>
      </p:sp>
      <p:sp>
        <p:nvSpPr>
          <p:cNvPr id="8" name="Line 9"/>
          <p:cNvSpPr>
            <a:spLocks noChangeShapeType="1"/>
          </p:cNvSpPr>
          <p:nvPr/>
        </p:nvSpPr>
        <p:spPr bwMode="auto">
          <a:xfrm>
            <a:off x="2065337" y="3378200"/>
            <a:ext cx="4240213" cy="0"/>
          </a:xfrm>
          <a:prstGeom prst="line">
            <a:avLst/>
          </a:prstGeom>
          <a:noFill/>
          <a:ln w="12700">
            <a:solidFill>
              <a:schemeClr val="bg2"/>
            </a:solidFill>
            <a:round/>
            <a:headEnd/>
            <a:tailEnd/>
          </a:ln>
        </p:spPr>
        <p:txBody>
          <a:bodyPr wrap="none" anchor="ctr"/>
          <a:lstStyle/>
          <a:p>
            <a:endParaRPr lang="it-IT"/>
          </a:p>
        </p:txBody>
      </p:sp>
      <p:sp>
        <p:nvSpPr>
          <p:cNvPr id="9" name="Line 10"/>
          <p:cNvSpPr>
            <a:spLocks noChangeShapeType="1"/>
          </p:cNvSpPr>
          <p:nvPr/>
        </p:nvSpPr>
        <p:spPr bwMode="auto">
          <a:xfrm>
            <a:off x="2584450" y="2249487"/>
            <a:ext cx="0" cy="2259013"/>
          </a:xfrm>
          <a:prstGeom prst="line">
            <a:avLst/>
          </a:prstGeom>
          <a:noFill/>
          <a:ln w="12700">
            <a:solidFill>
              <a:schemeClr val="bg2"/>
            </a:solidFill>
            <a:round/>
            <a:headEnd/>
            <a:tailEnd/>
          </a:ln>
        </p:spPr>
        <p:txBody>
          <a:bodyPr wrap="none" anchor="ctr"/>
          <a:lstStyle/>
          <a:p>
            <a:endParaRPr lang="it-IT"/>
          </a:p>
        </p:txBody>
      </p:sp>
      <p:sp>
        <p:nvSpPr>
          <p:cNvPr id="10" name="Line 11"/>
          <p:cNvSpPr>
            <a:spLocks noChangeShapeType="1"/>
          </p:cNvSpPr>
          <p:nvPr/>
        </p:nvSpPr>
        <p:spPr bwMode="auto">
          <a:xfrm>
            <a:off x="6318250" y="3392487"/>
            <a:ext cx="0" cy="1116013"/>
          </a:xfrm>
          <a:prstGeom prst="line">
            <a:avLst/>
          </a:prstGeom>
          <a:noFill/>
          <a:ln w="12700">
            <a:solidFill>
              <a:schemeClr val="bg2"/>
            </a:solidFill>
            <a:round/>
            <a:headEnd/>
            <a:tailEnd/>
          </a:ln>
        </p:spPr>
        <p:txBody>
          <a:bodyPr wrap="none" anchor="ctr"/>
          <a:lstStyle/>
          <a:p>
            <a:endParaRPr lang="it-IT"/>
          </a:p>
        </p:txBody>
      </p:sp>
      <p:sp>
        <p:nvSpPr>
          <p:cNvPr id="11" name="Rectangle 12"/>
          <p:cNvSpPr>
            <a:spLocks noChangeArrowheads="1"/>
          </p:cNvSpPr>
          <p:nvPr/>
        </p:nvSpPr>
        <p:spPr bwMode="auto">
          <a:xfrm>
            <a:off x="2570162" y="4049712"/>
            <a:ext cx="3743325" cy="454025"/>
          </a:xfrm>
          <a:prstGeom prst="rect">
            <a:avLst/>
          </a:prstGeom>
          <a:noFill/>
          <a:ln w="12700">
            <a:noFill/>
            <a:miter lim="800000"/>
            <a:headEnd/>
            <a:tailEnd/>
          </a:ln>
        </p:spPr>
        <p:txBody>
          <a:bodyPr wrap="none" lIns="90488" tIns="44450" rIns="90488" bIns="44450">
            <a:spAutoFit/>
          </a:bodyPr>
          <a:lstStyle/>
          <a:p>
            <a:r>
              <a:rPr lang="it-IT">
                <a:solidFill>
                  <a:srgbClr val="000000"/>
                </a:solidFill>
              </a:rPr>
              <a:t>t</a:t>
            </a:r>
            <a:r>
              <a:rPr lang="it-IT" baseline="-25000">
                <a:solidFill>
                  <a:srgbClr val="000000"/>
                </a:solidFill>
              </a:rPr>
              <a:t>f</a:t>
            </a:r>
            <a:r>
              <a:rPr lang="it-IT">
                <a:solidFill>
                  <a:srgbClr val="000000"/>
                </a:solidFill>
              </a:rPr>
              <a:t>                                          t</a:t>
            </a:r>
            <a:r>
              <a:rPr lang="it-IT" baseline="-25000">
                <a:solidFill>
                  <a:srgbClr val="000000"/>
                </a:solidFill>
              </a:rPr>
              <a:t>c</a:t>
            </a:r>
          </a:p>
        </p:txBody>
      </p:sp>
      <p:sp>
        <p:nvSpPr>
          <p:cNvPr id="12" name="Rectangle 13"/>
          <p:cNvSpPr>
            <a:spLocks noChangeArrowheads="1"/>
          </p:cNvSpPr>
          <p:nvPr/>
        </p:nvSpPr>
        <p:spPr bwMode="auto">
          <a:xfrm>
            <a:off x="2112962" y="1763712"/>
            <a:ext cx="706438" cy="454025"/>
          </a:xfrm>
          <a:prstGeom prst="rect">
            <a:avLst/>
          </a:prstGeom>
          <a:noFill/>
          <a:ln w="12700">
            <a:noFill/>
            <a:miter lim="800000"/>
            <a:headEnd/>
            <a:tailEnd/>
          </a:ln>
        </p:spPr>
        <p:txBody>
          <a:bodyPr wrap="none" lIns="90488" tIns="44450" rIns="90488" bIns="44450">
            <a:spAutoFit/>
          </a:bodyPr>
          <a:lstStyle/>
          <a:p>
            <a:r>
              <a:rPr lang="it-IT">
                <a:solidFill>
                  <a:srgbClr val="000000"/>
                </a:solidFill>
              </a:rPr>
              <a:t>v</a:t>
            </a:r>
            <a:r>
              <a:rPr lang="it-IT" baseline="-25000">
                <a:solidFill>
                  <a:srgbClr val="000000"/>
                </a:solidFill>
              </a:rPr>
              <a:t>max</a:t>
            </a:r>
          </a:p>
        </p:txBody>
      </p:sp>
      <p:sp>
        <p:nvSpPr>
          <p:cNvPr id="13" name="Rectangle 14"/>
          <p:cNvSpPr>
            <a:spLocks noChangeArrowheads="1"/>
          </p:cNvSpPr>
          <p:nvPr/>
        </p:nvSpPr>
        <p:spPr bwMode="auto">
          <a:xfrm>
            <a:off x="4714875" y="1363662"/>
            <a:ext cx="2915864" cy="766877"/>
          </a:xfrm>
          <a:prstGeom prst="rect">
            <a:avLst/>
          </a:prstGeom>
          <a:solidFill>
            <a:srgbClr val="C0FEF9"/>
          </a:solidFill>
          <a:ln w="57150" cmpd="thinThick">
            <a:solidFill>
              <a:srgbClr val="000000"/>
            </a:solidFill>
            <a:miter lim="800000"/>
            <a:headEnd/>
            <a:tailEnd/>
          </a:ln>
        </p:spPr>
        <p:txBody>
          <a:bodyPr wrap="none" lIns="90488" tIns="44450" rIns="90488" bIns="44450">
            <a:spAutoFit/>
          </a:bodyPr>
          <a:lstStyle/>
          <a:p>
            <a:r>
              <a:rPr lang="it-IT" sz="2200">
                <a:solidFill>
                  <a:srgbClr val="000000"/>
                </a:solidFill>
                <a:latin typeface="Arial" charset="0"/>
              </a:rPr>
              <a:t>t</a:t>
            </a:r>
            <a:r>
              <a:rPr lang="it-IT" sz="2200" baseline="-25000">
                <a:solidFill>
                  <a:srgbClr val="000000"/>
                </a:solidFill>
                <a:latin typeface="Arial" charset="0"/>
              </a:rPr>
              <a:t>f</a:t>
            </a:r>
            <a:r>
              <a:rPr lang="it-IT" sz="2200">
                <a:solidFill>
                  <a:srgbClr val="000000"/>
                </a:solidFill>
                <a:latin typeface="Arial" charset="0"/>
              </a:rPr>
              <a:t> = 1,2 </a:t>
            </a:r>
            <a:r>
              <a:rPr lang="it-IT" sz="2200">
                <a:solidFill>
                  <a:srgbClr val="000000"/>
                </a:solidFill>
                <a:latin typeface="Symbol" pitchFamily="18" charset="2"/>
              </a:rPr>
              <a:t></a:t>
            </a:r>
            <a:r>
              <a:rPr lang="it-IT" sz="2200">
                <a:solidFill>
                  <a:srgbClr val="000000"/>
                </a:solidFill>
                <a:latin typeface="Arial" charset="0"/>
              </a:rPr>
              <a:t>s;   t</a:t>
            </a:r>
            <a:r>
              <a:rPr lang="it-IT" sz="2200" baseline="-25000">
                <a:solidFill>
                  <a:srgbClr val="000000"/>
                </a:solidFill>
                <a:latin typeface="Arial" charset="0"/>
              </a:rPr>
              <a:t>c</a:t>
            </a:r>
            <a:r>
              <a:rPr lang="it-IT" sz="2200">
                <a:solidFill>
                  <a:srgbClr val="000000"/>
                </a:solidFill>
                <a:latin typeface="Arial" charset="0"/>
              </a:rPr>
              <a:t> = 50 </a:t>
            </a:r>
            <a:r>
              <a:rPr lang="it-IT" sz="2200">
                <a:solidFill>
                  <a:srgbClr val="000000"/>
                </a:solidFill>
                <a:latin typeface="Symbol" pitchFamily="18" charset="2"/>
              </a:rPr>
              <a:t></a:t>
            </a:r>
            <a:r>
              <a:rPr lang="it-IT" sz="2200">
                <a:solidFill>
                  <a:srgbClr val="000000"/>
                </a:solidFill>
                <a:latin typeface="Arial" charset="0"/>
              </a:rPr>
              <a:t>s</a:t>
            </a:r>
          </a:p>
          <a:p>
            <a:r>
              <a:rPr lang="it-IT" sz="2200">
                <a:solidFill>
                  <a:srgbClr val="000000"/>
                </a:solidFill>
                <a:latin typeface="Arial" charset="0"/>
              </a:rPr>
              <a:t>           t</a:t>
            </a:r>
            <a:r>
              <a:rPr lang="it-IT" sz="2200" baseline="-25000">
                <a:solidFill>
                  <a:srgbClr val="000000"/>
                </a:solidFill>
                <a:latin typeface="Arial" charset="0"/>
              </a:rPr>
              <a:t>f</a:t>
            </a:r>
            <a:r>
              <a:rPr lang="it-IT" sz="2200">
                <a:solidFill>
                  <a:srgbClr val="000000"/>
                </a:solidFill>
                <a:latin typeface="Arial" charset="0"/>
              </a:rPr>
              <a:t> = 1,25 t’</a:t>
            </a:r>
          </a:p>
        </p:txBody>
      </p:sp>
      <p:sp>
        <p:nvSpPr>
          <p:cNvPr id="14" name="Line 15"/>
          <p:cNvSpPr>
            <a:spLocks noChangeShapeType="1"/>
          </p:cNvSpPr>
          <p:nvPr/>
        </p:nvSpPr>
        <p:spPr bwMode="auto">
          <a:xfrm>
            <a:off x="2046287" y="2501900"/>
            <a:ext cx="249238" cy="0"/>
          </a:xfrm>
          <a:prstGeom prst="line">
            <a:avLst/>
          </a:prstGeom>
          <a:noFill/>
          <a:ln w="12700">
            <a:solidFill>
              <a:schemeClr val="bg2"/>
            </a:solidFill>
            <a:round/>
            <a:headEnd/>
            <a:tailEnd/>
          </a:ln>
        </p:spPr>
        <p:txBody>
          <a:bodyPr wrap="none" anchor="ctr"/>
          <a:lstStyle/>
          <a:p>
            <a:endParaRPr lang="it-IT"/>
          </a:p>
        </p:txBody>
      </p:sp>
      <p:sp>
        <p:nvSpPr>
          <p:cNvPr id="15" name="Line 16"/>
          <p:cNvSpPr>
            <a:spLocks noChangeShapeType="1"/>
          </p:cNvSpPr>
          <p:nvPr/>
        </p:nvSpPr>
        <p:spPr bwMode="auto">
          <a:xfrm>
            <a:off x="2046287" y="4254500"/>
            <a:ext cx="11113" cy="0"/>
          </a:xfrm>
          <a:prstGeom prst="line">
            <a:avLst/>
          </a:prstGeom>
          <a:noFill/>
          <a:ln w="12700">
            <a:solidFill>
              <a:schemeClr val="bg2"/>
            </a:solidFill>
            <a:round/>
            <a:headEnd/>
            <a:tailEnd/>
          </a:ln>
        </p:spPr>
        <p:txBody>
          <a:bodyPr wrap="none" anchor="ctr"/>
          <a:lstStyle/>
          <a:p>
            <a:endParaRPr lang="it-IT"/>
          </a:p>
        </p:txBody>
      </p:sp>
      <p:sp>
        <p:nvSpPr>
          <p:cNvPr id="16" name="Line 17"/>
          <p:cNvSpPr>
            <a:spLocks noChangeShapeType="1"/>
          </p:cNvSpPr>
          <p:nvPr/>
        </p:nvSpPr>
        <p:spPr bwMode="auto">
          <a:xfrm>
            <a:off x="2308225" y="2516187"/>
            <a:ext cx="0" cy="2325688"/>
          </a:xfrm>
          <a:prstGeom prst="line">
            <a:avLst/>
          </a:prstGeom>
          <a:noFill/>
          <a:ln w="12700">
            <a:solidFill>
              <a:schemeClr val="bg2"/>
            </a:solidFill>
            <a:round/>
            <a:headEnd/>
            <a:tailEnd/>
          </a:ln>
        </p:spPr>
        <p:txBody>
          <a:bodyPr wrap="none" anchor="ctr"/>
          <a:lstStyle/>
          <a:p>
            <a:endParaRPr lang="it-IT"/>
          </a:p>
        </p:txBody>
      </p:sp>
      <p:sp>
        <p:nvSpPr>
          <p:cNvPr id="17" name="Line 18"/>
          <p:cNvSpPr>
            <a:spLocks noChangeShapeType="1"/>
          </p:cNvSpPr>
          <p:nvPr/>
        </p:nvSpPr>
        <p:spPr bwMode="auto">
          <a:xfrm>
            <a:off x="2060575" y="4268787"/>
            <a:ext cx="0" cy="573088"/>
          </a:xfrm>
          <a:prstGeom prst="line">
            <a:avLst/>
          </a:prstGeom>
          <a:noFill/>
          <a:ln w="12700">
            <a:solidFill>
              <a:schemeClr val="bg2"/>
            </a:solidFill>
            <a:round/>
            <a:headEnd/>
            <a:tailEnd/>
          </a:ln>
        </p:spPr>
        <p:txBody>
          <a:bodyPr wrap="none" anchor="ctr"/>
          <a:lstStyle/>
          <a:p>
            <a:endParaRPr lang="it-IT"/>
          </a:p>
        </p:txBody>
      </p:sp>
      <p:sp>
        <p:nvSpPr>
          <p:cNvPr id="18" name="Rectangle 19"/>
          <p:cNvSpPr>
            <a:spLocks noChangeArrowheads="1"/>
          </p:cNvSpPr>
          <p:nvPr/>
        </p:nvSpPr>
        <p:spPr bwMode="auto">
          <a:xfrm>
            <a:off x="960437" y="2333625"/>
            <a:ext cx="1049338" cy="393700"/>
          </a:xfrm>
          <a:prstGeom prst="rect">
            <a:avLst/>
          </a:prstGeom>
          <a:noFill/>
          <a:ln w="12700">
            <a:noFill/>
            <a:miter lim="800000"/>
            <a:headEnd/>
            <a:tailEnd/>
          </a:ln>
        </p:spPr>
        <p:txBody>
          <a:bodyPr wrap="none" lIns="90488" tIns="44450" rIns="90488" bIns="44450">
            <a:spAutoFit/>
          </a:bodyPr>
          <a:lstStyle/>
          <a:p>
            <a:r>
              <a:rPr lang="it-IT" sz="2000">
                <a:solidFill>
                  <a:srgbClr val="000000"/>
                </a:solidFill>
              </a:rPr>
              <a:t>0,9 V</a:t>
            </a:r>
            <a:r>
              <a:rPr lang="it-IT" sz="2000" baseline="-25000">
                <a:solidFill>
                  <a:srgbClr val="000000"/>
                </a:solidFill>
              </a:rPr>
              <a:t>max</a:t>
            </a:r>
          </a:p>
        </p:txBody>
      </p:sp>
      <p:sp>
        <p:nvSpPr>
          <p:cNvPr id="19" name="Rectangle 20"/>
          <p:cNvSpPr>
            <a:spLocks noChangeArrowheads="1"/>
          </p:cNvSpPr>
          <p:nvPr/>
        </p:nvSpPr>
        <p:spPr bwMode="auto">
          <a:xfrm>
            <a:off x="950912" y="4048125"/>
            <a:ext cx="1049338" cy="393700"/>
          </a:xfrm>
          <a:prstGeom prst="rect">
            <a:avLst/>
          </a:prstGeom>
          <a:noFill/>
          <a:ln w="12700">
            <a:noFill/>
            <a:miter lim="800000"/>
            <a:headEnd/>
            <a:tailEnd/>
          </a:ln>
        </p:spPr>
        <p:txBody>
          <a:bodyPr wrap="none" lIns="90488" tIns="44450" rIns="90488" bIns="44450">
            <a:spAutoFit/>
          </a:bodyPr>
          <a:lstStyle/>
          <a:p>
            <a:r>
              <a:rPr lang="it-IT" sz="2000">
                <a:solidFill>
                  <a:srgbClr val="000000"/>
                </a:solidFill>
              </a:rPr>
              <a:t>0,1 V</a:t>
            </a:r>
            <a:r>
              <a:rPr lang="it-IT" sz="2000" baseline="-25000">
                <a:solidFill>
                  <a:srgbClr val="000000"/>
                </a:solidFill>
              </a:rPr>
              <a:t>max</a:t>
            </a:r>
          </a:p>
        </p:txBody>
      </p:sp>
      <p:sp>
        <p:nvSpPr>
          <p:cNvPr id="20" name="Rectangle 21"/>
          <p:cNvSpPr>
            <a:spLocks noChangeArrowheads="1"/>
          </p:cNvSpPr>
          <p:nvPr/>
        </p:nvSpPr>
        <p:spPr bwMode="auto">
          <a:xfrm>
            <a:off x="2036762" y="4533900"/>
            <a:ext cx="349250" cy="393700"/>
          </a:xfrm>
          <a:prstGeom prst="rect">
            <a:avLst/>
          </a:prstGeom>
          <a:noFill/>
          <a:ln w="12700">
            <a:noFill/>
            <a:miter lim="800000"/>
            <a:headEnd/>
            <a:tailEnd/>
          </a:ln>
        </p:spPr>
        <p:txBody>
          <a:bodyPr wrap="none" lIns="90488" tIns="44450" rIns="90488" bIns="44450">
            <a:spAutoFit/>
          </a:bodyPr>
          <a:lstStyle/>
          <a:p>
            <a:r>
              <a:rPr lang="it-IT" sz="2000">
                <a:solidFill>
                  <a:srgbClr val="000000"/>
                </a:solidFill>
              </a:rPr>
              <a:t>t’</a:t>
            </a:r>
          </a:p>
        </p:txBody>
      </p:sp>
      <p:graphicFrame>
        <p:nvGraphicFramePr>
          <p:cNvPr id="21" name="Object 22">
            <a:hlinkClick r:id="" action="ppaction://ole?verb=0"/>
          </p:cNvPr>
          <p:cNvGraphicFramePr>
            <a:graphicFrameLocks/>
          </p:cNvGraphicFramePr>
          <p:nvPr/>
        </p:nvGraphicFramePr>
        <p:xfrm>
          <a:off x="2105025" y="4821237"/>
          <a:ext cx="4106862" cy="1195388"/>
        </p:xfrm>
        <a:graphic>
          <a:graphicData uri="http://schemas.openxmlformats.org/presentationml/2006/ole">
            <mc:AlternateContent xmlns:mc="http://schemas.openxmlformats.org/markup-compatibility/2006">
              <mc:Choice xmlns:v="urn:schemas-microsoft-com:vml" Requires="v">
                <p:oleObj spid="_x0000_s116755" name="Equazione" r:id="rId5" imgW="4105080" imgH="1193760" progId="Equation.3">
                  <p:embed/>
                </p:oleObj>
              </mc:Choice>
              <mc:Fallback>
                <p:oleObj name="Equazione" r:id="rId5" imgW="4105080" imgH="1193760" progId="Equation.3">
                  <p:embed/>
                  <p:pic>
                    <p:nvPicPr>
                      <p:cNvPr id="0" name="Object 2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025" y="4821237"/>
                        <a:ext cx="4106862"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23"/>
          <p:cNvSpPr>
            <a:spLocks noChangeArrowheads="1"/>
          </p:cNvSpPr>
          <p:nvPr/>
        </p:nvSpPr>
        <p:spPr bwMode="auto">
          <a:xfrm>
            <a:off x="987425" y="3100387"/>
            <a:ext cx="1049337" cy="393700"/>
          </a:xfrm>
          <a:prstGeom prst="rect">
            <a:avLst/>
          </a:prstGeom>
          <a:noFill/>
          <a:ln w="12700">
            <a:noFill/>
            <a:miter lim="800000"/>
            <a:headEnd/>
            <a:tailEnd/>
          </a:ln>
        </p:spPr>
        <p:txBody>
          <a:bodyPr wrap="none" lIns="90488" tIns="44450" rIns="90488" bIns="44450">
            <a:spAutoFit/>
          </a:bodyPr>
          <a:lstStyle/>
          <a:p>
            <a:r>
              <a:rPr lang="it-IT" sz="2000">
                <a:solidFill>
                  <a:srgbClr val="000000"/>
                </a:solidFill>
              </a:rPr>
              <a:t>0,5 V</a:t>
            </a:r>
            <a:r>
              <a:rPr lang="it-IT" sz="2000" baseline="-25000">
                <a:solidFill>
                  <a:srgbClr val="000000"/>
                </a:solidFill>
              </a:rPr>
              <a:t>max</a:t>
            </a:r>
          </a:p>
        </p:txBody>
      </p:sp>
      <p:sp>
        <p:nvSpPr>
          <p:cNvPr id="23" name="Rettangolo 22"/>
          <p:cNvSpPr/>
          <p:nvPr/>
        </p:nvSpPr>
        <p:spPr>
          <a:xfrm>
            <a:off x="2667000" y="381000"/>
            <a:ext cx="3959545" cy="369332"/>
          </a:xfrm>
          <a:prstGeom prst="rect">
            <a:avLst/>
          </a:prstGeom>
        </p:spPr>
        <p:txBody>
          <a:bodyPr wrap="none">
            <a:spAutoFit/>
          </a:bodyPr>
          <a:lstStyle/>
          <a:p>
            <a:r>
              <a:rPr lang="it-IT" b="1" u="sng" dirty="0" smtClean="0"/>
              <a:t>IMPULSO </a:t>
            </a:r>
            <a:r>
              <a:rPr lang="it-IT" b="1" u="sng" dirty="0" err="1" smtClean="0"/>
              <a:t>DI</a:t>
            </a:r>
            <a:r>
              <a:rPr lang="it-IT" b="1" u="sng" dirty="0" smtClean="0"/>
              <a:t> TENSIONE NORMALIZZATO</a:t>
            </a:r>
            <a:endParaRPr 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descr="Diagonali chiare verso il basso"/>
          <p:cNvSpPr>
            <a:spLocks noChangeArrowheads="1"/>
          </p:cNvSpPr>
          <p:nvPr/>
        </p:nvSpPr>
        <p:spPr bwMode="auto">
          <a:xfrm>
            <a:off x="3451696" y="1954049"/>
            <a:ext cx="2383334" cy="2747766"/>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6" name="Rectangle 6"/>
          <p:cNvSpPr>
            <a:spLocks noChangeArrowheads="1"/>
          </p:cNvSpPr>
          <p:nvPr/>
        </p:nvSpPr>
        <p:spPr bwMode="auto">
          <a:xfrm>
            <a:off x="3749927" y="2104729"/>
            <a:ext cx="2158062" cy="2427765"/>
          </a:xfrm>
          <a:prstGeom prst="rect">
            <a:avLst/>
          </a:prstGeom>
          <a:solidFill>
            <a:schemeClr val="bg1"/>
          </a:solidFill>
          <a:ln w="12700">
            <a:solidFill>
              <a:schemeClr val="tx2"/>
            </a:solidFill>
            <a:miter lim="800000"/>
            <a:headEnd/>
            <a:tailEnd/>
          </a:ln>
        </p:spPr>
        <p:txBody>
          <a:bodyPr wrap="none" anchor="ctr"/>
          <a:lstStyle/>
          <a:p>
            <a:endParaRPr lang="it-IT"/>
          </a:p>
        </p:txBody>
      </p:sp>
      <p:sp>
        <p:nvSpPr>
          <p:cNvPr id="7" name="Rectangle 7" descr="Linee orizzontali chiare"/>
          <p:cNvSpPr>
            <a:spLocks noChangeArrowheads="1"/>
          </p:cNvSpPr>
          <p:nvPr/>
        </p:nvSpPr>
        <p:spPr bwMode="auto">
          <a:xfrm>
            <a:off x="4141887" y="2295297"/>
            <a:ext cx="607665" cy="2003851"/>
          </a:xfrm>
          <a:prstGeom prst="rect">
            <a:avLst/>
          </a:prstGeom>
          <a:pattFill prst="ltHorz">
            <a:fgClr>
              <a:schemeClr val="bg1"/>
            </a:fgClr>
            <a:bgClr>
              <a:schemeClr val="tx1"/>
            </a:bgClr>
          </a:pattFill>
          <a:ln w="12700">
            <a:noFill/>
            <a:miter lim="800000"/>
            <a:headEnd/>
            <a:tailEnd/>
          </a:ln>
        </p:spPr>
        <p:txBody>
          <a:bodyPr wrap="none" anchor="ctr"/>
          <a:lstStyle/>
          <a:p>
            <a:endParaRPr lang="it-IT"/>
          </a:p>
        </p:txBody>
      </p:sp>
      <p:sp>
        <p:nvSpPr>
          <p:cNvPr id="8" name="Rectangle 8" descr="Linee orizzontali chiare"/>
          <p:cNvSpPr>
            <a:spLocks noChangeArrowheads="1"/>
          </p:cNvSpPr>
          <p:nvPr/>
        </p:nvSpPr>
        <p:spPr bwMode="auto">
          <a:xfrm>
            <a:off x="5081448" y="2295297"/>
            <a:ext cx="607665" cy="2003851"/>
          </a:xfrm>
          <a:prstGeom prst="rect">
            <a:avLst/>
          </a:prstGeom>
          <a:pattFill prst="ltHorz">
            <a:fgClr>
              <a:schemeClr val="bg1"/>
            </a:fgClr>
            <a:bgClr>
              <a:schemeClr val="tx1"/>
            </a:bgClr>
          </a:pattFill>
          <a:ln w="12700">
            <a:noFill/>
            <a:miter lim="800000"/>
            <a:headEnd/>
            <a:tailEnd/>
          </a:ln>
        </p:spPr>
        <p:txBody>
          <a:bodyPr wrap="none" anchor="ctr"/>
          <a:lstStyle/>
          <a:p>
            <a:endParaRPr lang="it-IT"/>
          </a:p>
        </p:txBody>
      </p:sp>
      <p:sp>
        <p:nvSpPr>
          <p:cNvPr id="9" name="Rectangle 9"/>
          <p:cNvSpPr>
            <a:spLocks noChangeArrowheads="1"/>
          </p:cNvSpPr>
          <p:nvPr/>
        </p:nvSpPr>
        <p:spPr bwMode="auto">
          <a:xfrm>
            <a:off x="5798083" y="1788965"/>
            <a:ext cx="556552" cy="3059502"/>
          </a:xfrm>
          <a:prstGeom prst="rect">
            <a:avLst/>
          </a:prstGeom>
          <a:solidFill>
            <a:schemeClr val="bg1"/>
          </a:solidFill>
          <a:ln w="12700">
            <a:noFill/>
            <a:miter lim="800000"/>
            <a:headEnd/>
            <a:tailEnd/>
          </a:ln>
        </p:spPr>
        <p:txBody>
          <a:bodyPr wrap="none" anchor="ctr"/>
          <a:lstStyle/>
          <a:p>
            <a:endParaRPr lang="it-IT"/>
          </a:p>
        </p:txBody>
      </p:sp>
      <p:sp>
        <p:nvSpPr>
          <p:cNvPr id="10" name="Line 10"/>
          <p:cNvSpPr>
            <a:spLocks noChangeShapeType="1"/>
          </p:cNvSpPr>
          <p:nvPr/>
        </p:nvSpPr>
        <p:spPr bwMode="auto">
          <a:xfrm flipH="1">
            <a:off x="4288536" y="2089218"/>
            <a:ext cx="1989582" cy="670705"/>
          </a:xfrm>
          <a:prstGeom prst="line">
            <a:avLst/>
          </a:prstGeom>
          <a:noFill/>
          <a:ln w="12700">
            <a:solidFill>
              <a:schemeClr val="tx1"/>
            </a:solidFill>
            <a:round/>
            <a:headEnd/>
            <a:tailEnd type="triangle" w="med" len="med"/>
          </a:ln>
        </p:spPr>
        <p:txBody>
          <a:bodyPr wrap="none" anchor="ctr"/>
          <a:lstStyle/>
          <a:p>
            <a:endParaRPr lang="it-IT"/>
          </a:p>
        </p:txBody>
      </p:sp>
      <p:sp>
        <p:nvSpPr>
          <p:cNvPr id="11" name="Rectangle 11"/>
          <p:cNvSpPr>
            <a:spLocks noChangeArrowheads="1"/>
          </p:cNvSpPr>
          <p:nvPr/>
        </p:nvSpPr>
        <p:spPr bwMode="auto">
          <a:xfrm>
            <a:off x="6815644" y="2249870"/>
            <a:ext cx="1154752" cy="366767"/>
          </a:xfrm>
          <a:prstGeom prst="rect">
            <a:avLst/>
          </a:prstGeom>
          <a:noFill/>
          <a:ln w="12700">
            <a:noFill/>
            <a:miter lim="800000"/>
            <a:headEnd/>
            <a:tailEnd/>
          </a:ln>
        </p:spPr>
        <p:txBody>
          <a:bodyPr wrap="square" lIns="90488" tIns="44450" rIns="90488" bIns="44450">
            <a:spAutoFit/>
          </a:bodyPr>
          <a:lstStyle/>
          <a:p>
            <a:r>
              <a:rPr lang="it-IT"/>
              <a:t>AT</a:t>
            </a:r>
          </a:p>
        </p:txBody>
      </p:sp>
      <p:sp>
        <p:nvSpPr>
          <p:cNvPr id="12" name="Line 12"/>
          <p:cNvSpPr>
            <a:spLocks noChangeShapeType="1"/>
          </p:cNvSpPr>
          <p:nvPr/>
        </p:nvSpPr>
        <p:spPr bwMode="auto">
          <a:xfrm flipH="1">
            <a:off x="5298591" y="2429359"/>
            <a:ext cx="1645049" cy="257419"/>
          </a:xfrm>
          <a:prstGeom prst="line">
            <a:avLst/>
          </a:prstGeom>
          <a:noFill/>
          <a:ln w="12700">
            <a:solidFill>
              <a:schemeClr val="tx1"/>
            </a:solidFill>
            <a:round/>
            <a:headEnd/>
            <a:tailEnd type="triangle" w="med" len="med"/>
          </a:ln>
        </p:spPr>
        <p:txBody>
          <a:bodyPr wrap="none" anchor="ctr"/>
          <a:lstStyle/>
          <a:p>
            <a:endParaRPr lang="it-IT"/>
          </a:p>
        </p:txBody>
      </p:sp>
      <p:sp>
        <p:nvSpPr>
          <p:cNvPr id="13" name="Rectangle 13"/>
          <p:cNvSpPr>
            <a:spLocks noChangeArrowheads="1"/>
          </p:cNvSpPr>
          <p:nvPr/>
        </p:nvSpPr>
        <p:spPr bwMode="auto">
          <a:xfrm>
            <a:off x="6296643" y="1836606"/>
            <a:ext cx="1203972" cy="366767"/>
          </a:xfrm>
          <a:prstGeom prst="rect">
            <a:avLst/>
          </a:prstGeom>
          <a:noFill/>
          <a:ln w="12700">
            <a:noFill/>
            <a:miter lim="800000"/>
            <a:headEnd/>
            <a:tailEnd/>
          </a:ln>
        </p:spPr>
        <p:txBody>
          <a:bodyPr wrap="square" lIns="90488" tIns="44450" rIns="90488" bIns="44450">
            <a:spAutoFit/>
          </a:bodyPr>
          <a:lstStyle/>
          <a:p>
            <a:r>
              <a:rPr lang="it-IT"/>
              <a:t>BT</a:t>
            </a:r>
          </a:p>
        </p:txBody>
      </p:sp>
      <p:sp>
        <p:nvSpPr>
          <p:cNvPr id="15" name="Line 15"/>
          <p:cNvSpPr>
            <a:spLocks noChangeShapeType="1"/>
          </p:cNvSpPr>
          <p:nvPr/>
        </p:nvSpPr>
        <p:spPr bwMode="auto">
          <a:xfrm flipV="1">
            <a:off x="1557652" y="1971775"/>
            <a:ext cx="1771883" cy="18893"/>
          </a:xfrm>
          <a:prstGeom prst="line">
            <a:avLst/>
          </a:prstGeom>
          <a:noFill/>
          <a:ln w="12700">
            <a:solidFill>
              <a:schemeClr val="tx1"/>
            </a:solidFill>
            <a:round/>
            <a:headEnd/>
            <a:tailEnd/>
          </a:ln>
        </p:spPr>
        <p:txBody>
          <a:bodyPr wrap="none" anchor="ctr"/>
          <a:lstStyle/>
          <a:p>
            <a:endParaRPr lang="it-IT"/>
          </a:p>
        </p:txBody>
      </p:sp>
      <p:sp>
        <p:nvSpPr>
          <p:cNvPr id="16" name="Line 16"/>
          <p:cNvSpPr>
            <a:spLocks noChangeShapeType="1"/>
          </p:cNvSpPr>
          <p:nvPr/>
        </p:nvSpPr>
        <p:spPr bwMode="auto">
          <a:xfrm>
            <a:off x="3324619" y="1992826"/>
            <a:ext cx="734499" cy="938751"/>
          </a:xfrm>
          <a:prstGeom prst="line">
            <a:avLst/>
          </a:prstGeom>
          <a:noFill/>
          <a:ln w="12700">
            <a:solidFill>
              <a:schemeClr val="tx1"/>
            </a:solidFill>
            <a:round/>
            <a:headEnd/>
            <a:tailEnd type="triangle" w="med" len="med"/>
          </a:ln>
        </p:spPr>
        <p:txBody>
          <a:bodyPr wrap="none" anchor="ctr"/>
          <a:lstStyle/>
          <a:p>
            <a:endParaRPr lang="it-IT"/>
          </a:p>
        </p:txBody>
      </p:sp>
      <p:sp>
        <p:nvSpPr>
          <p:cNvPr id="17" name="Line 17"/>
          <p:cNvSpPr>
            <a:spLocks noChangeShapeType="1"/>
          </p:cNvSpPr>
          <p:nvPr/>
        </p:nvSpPr>
        <p:spPr bwMode="auto">
          <a:xfrm flipV="1">
            <a:off x="1328495" y="3211568"/>
            <a:ext cx="3604343" cy="57860"/>
          </a:xfrm>
          <a:prstGeom prst="line">
            <a:avLst/>
          </a:prstGeom>
          <a:noFill/>
          <a:ln w="12700">
            <a:solidFill>
              <a:schemeClr val="tx1"/>
            </a:solidFill>
            <a:round/>
            <a:headEnd/>
            <a:tailEnd type="triangle" w="med" len="med"/>
          </a:ln>
        </p:spPr>
        <p:txBody>
          <a:bodyPr wrap="none" anchor="ctr"/>
          <a:lstStyle/>
          <a:p>
            <a:endParaRPr lang="it-IT"/>
          </a:p>
        </p:txBody>
      </p:sp>
      <p:sp>
        <p:nvSpPr>
          <p:cNvPr id="18" name="Line 18"/>
          <p:cNvSpPr>
            <a:spLocks noChangeShapeType="1"/>
          </p:cNvSpPr>
          <p:nvPr/>
        </p:nvSpPr>
        <p:spPr bwMode="auto">
          <a:xfrm flipV="1">
            <a:off x="3127085" y="3920655"/>
            <a:ext cx="1222086" cy="369337"/>
          </a:xfrm>
          <a:prstGeom prst="line">
            <a:avLst/>
          </a:prstGeom>
          <a:noFill/>
          <a:ln w="12700">
            <a:solidFill>
              <a:schemeClr val="tx1"/>
            </a:solidFill>
            <a:round/>
            <a:headEnd/>
            <a:tailEnd type="triangle" w="med" len="med"/>
          </a:ln>
        </p:spPr>
        <p:txBody>
          <a:bodyPr wrap="none" anchor="ctr"/>
          <a:lstStyle/>
          <a:p>
            <a:endParaRPr lang="it-IT"/>
          </a:p>
        </p:txBody>
      </p:sp>
      <p:sp>
        <p:nvSpPr>
          <p:cNvPr id="19" name="Line 19"/>
          <p:cNvSpPr>
            <a:spLocks noChangeShapeType="1"/>
          </p:cNvSpPr>
          <p:nvPr/>
        </p:nvSpPr>
        <p:spPr bwMode="auto">
          <a:xfrm flipV="1">
            <a:off x="2984696" y="3956108"/>
            <a:ext cx="2325390" cy="412763"/>
          </a:xfrm>
          <a:prstGeom prst="line">
            <a:avLst/>
          </a:prstGeom>
          <a:noFill/>
          <a:ln w="12700">
            <a:solidFill>
              <a:schemeClr val="tx1"/>
            </a:solidFill>
            <a:round/>
            <a:headEnd/>
            <a:tailEnd type="triangle" w="med" len="med"/>
          </a:ln>
        </p:spPr>
        <p:txBody>
          <a:bodyPr wrap="none" anchor="ctr"/>
          <a:lstStyle/>
          <a:p>
            <a:endParaRPr lang="it-IT"/>
          </a:p>
        </p:txBody>
      </p:sp>
      <p:sp>
        <p:nvSpPr>
          <p:cNvPr id="20" name="Rectangle 20"/>
          <p:cNvSpPr>
            <a:spLocks noChangeArrowheads="1"/>
          </p:cNvSpPr>
          <p:nvPr/>
        </p:nvSpPr>
        <p:spPr bwMode="auto">
          <a:xfrm>
            <a:off x="685800" y="1473200"/>
            <a:ext cx="7435850" cy="3632200"/>
          </a:xfrm>
          <a:prstGeom prst="rect">
            <a:avLst/>
          </a:prstGeom>
          <a:noFill/>
          <a:ln w="12700">
            <a:solidFill>
              <a:schemeClr val="tx1"/>
            </a:solidFill>
            <a:miter lim="800000"/>
            <a:headEnd/>
            <a:tailEnd/>
          </a:ln>
        </p:spPr>
        <p:txBody>
          <a:bodyPr wrap="none" anchor="ctr"/>
          <a:lstStyle/>
          <a:p>
            <a:endParaRPr lang="it-IT"/>
          </a:p>
        </p:txBody>
      </p:sp>
      <p:sp>
        <p:nvSpPr>
          <p:cNvPr id="22" name="Rectangle 14"/>
          <p:cNvSpPr>
            <a:spLocks noChangeArrowheads="1"/>
          </p:cNvSpPr>
          <p:nvPr/>
        </p:nvSpPr>
        <p:spPr bwMode="auto">
          <a:xfrm>
            <a:off x="1324014" y="1981200"/>
            <a:ext cx="2063410" cy="705321"/>
          </a:xfrm>
          <a:prstGeom prst="rect">
            <a:avLst/>
          </a:prstGeom>
          <a:noFill/>
          <a:ln w="12700">
            <a:noFill/>
            <a:miter lim="800000"/>
            <a:headEnd/>
            <a:tailEnd/>
          </a:ln>
        </p:spPr>
        <p:txBody>
          <a:bodyPr wrap="square" lIns="90488" tIns="44450" rIns="90488" bIns="44450">
            <a:spAutoFit/>
          </a:bodyPr>
          <a:lstStyle/>
          <a:p>
            <a:r>
              <a:rPr lang="it-IT" sz="2000" dirty="0"/>
              <a:t>Sollecitazioni</a:t>
            </a:r>
          </a:p>
          <a:p>
            <a:r>
              <a:rPr lang="it-IT" sz="2000" dirty="0"/>
              <a:t>verso </a:t>
            </a:r>
            <a:r>
              <a:rPr lang="it-IT" sz="2000" dirty="0" smtClean="0"/>
              <a:t>massa</a:t>
            </a:r>
            <a:endParaRPr lang="it-IT" sz="2000" dirty="0"/>
          </a:p>
        </p:txBody>
      </p:sp>
      <p:sp>
        <p:nvSpPr>
          <p:cNvPr id="24" name="Rettangolo 23"/>
          <p:cNvSpPr/>
          <p:nvPr/>
        </p:nvSpPr>
        <p:spPr>
          <a:xfrm>
            <a:off x="1269475" y="3200399"/>
            <a:ext cx="1702325" cy="923330"/>
          </a:xfrm>
          <a:prstGeom prst="rect">
            <a:avLst/>
          </a:prstGeom>
        </p:spPr>
        <p:txBody>
          <a:bodyPr wrap="square">
            <a:spAutoFit/>
          </a:bodyPr>
          <a:lstStyle/>
          <a:p>
            <a:r>
              <a:rPr lang="it-IT" dirty="0" smtClean="0"/>
              <a:t>Sollecitazioni</a:t>
            </a:r>
          </a:p>
          <a:p>
            <a:r>
              <a:rPr lang="it-IT" dirty="0" smtClean="0"/>
              <a:t>fra gli </a:t>
            </a:r>
          </a:p>
          <a:p>
            <a:r>
              <a:rPr lang="it-IT" dirty="0" smtClean="0"/>
              <a:t>avvolgimenti</a:t>
            </a:r>
            <a:endParaRPr lang="it-IT" dirty="0"/>
          </a:p>
        </p:txBody>
      </p:sp>
      <p:sp>
        <p:nvSpPr>
          <p:cNvPr id="25" name="Rettangolo 24"/>
          <p:cNvSpPr/>
          <p:nvPr/>
        </p:nvSpPr>
        <p:spPr>
          <a:xfrm>
            <a:off x="1640749" y="4191000"/>
            <a:ext cx="1864451" cy="646331"/>
          </a:xfrm>
          <a:prstGeom prst="rect">
            <a:avLst/>
          </a:prstGeom>
        </p:spPr>
        <p:txBody>
          <a:bodyPr wrap="square">
            <a:spAutoFit/>
          </a:bodyPr>
          <a:lstStyle/>
          <a:p>
            <a:r>
              <a:rPr lang="it-IT" dirty="0" smtClean="0"/>
              <a:t>Sollecitazioni </a:t>
            </a:r>
          </a:p>
          <a:p>
            <a:r>
              <a:rPr lang="it-IT" dirty="0" smtClean="0"/>
              <a:t>fra le spire</a:t>
            </a:r>
            <a:endParaRPr lang="it-IT"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76200" y="457200"/>
            <a:ext cx="8839200" cy="5884862"/>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a:t>L’avvolgimento non è schematizzabile con parametri concentrati</a:t>
            </a:r>
          </a:p>
          <a:p>
            <a:pPr>
              <a:spcBef>
                <a:spcPct val="20000"/>
              </a:spcBef>
              <a:buClr>
                <a:schemeClr val="accent1"/>
              </a:buClr>
              <a:buSzPct val="75000"/>
              <a:buFont typeface="Monotype Sorts" pitchFamily="2" charset="2"/>
              <a:buNone/>
              <a:defRPr/>
            </a:pPr>
            <a:r>
              <a:rPr lang="it-IT"/>
              <a:t>Un tratto infinitesimo, dx, dell’avvolgimento può essere rappresentato come:</a:t>
            </a:r>
          </a:p>
        </p:txBody>
      </p:sp>
      <p:grpSp>
        <p:nvGrpSpPr>
          <p:cNvPr id="3" name="Group 40"/>
          <p:cNvGrpSpPr>
            <a:grpSpLocks/>
          </p:cNvGrpSpPr>
          <p:nvPr/>
        </p:nvGrpSpPr>
        <p:grpSpPr bwMode="auto">
          <a:xfrm>
            <a:off x="420688" y="1770062"/>
            <a:ext cx="3389312" cy="2432050"/>
            <a:chOff x="505" y="1392"/>
            <a:chExt cx="2135" cy="1532"/>
          </a:xfrm>
        </p:grpSpPr>
        <p:sp>
          <p:nvSpPr>
            <p:cNvPr id="4" name="Rectangle 5" descr="Diagonali chiare verso il basso"/>
            <p:cNvSpPr>
              <a:spLocks noChangeArrowheads="1"/>
            </p:cNvSpPr>
            <p:nvPr/>
          </p:nvSpPr>
          <p:spPr bwMode="auto">
            <a:xfrm>
              <a:off x="505" y="1480"/>
              <a:ext cx="1032" cy="1376"/>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5" name="Rectangle 6"/>
            <p:cNvSpPr>
              <a:spLocks noChangeArrowheads="1"/>
            </p:cNvSpPr>
            <p:nvPr/>
          </p:nvSpPr>
          <p:spPr bwMode="auto">
            <a:xfrm>
              <a:off x="636" y="1560"/>
              <a:ext cx="934" cy="1216"/>
            </a:xfrm>
            <a:prstGeom prst="rect">
              <a:avLst/>
            </a:prstGeom>
            <a:solidFill>
              <a:schemeClr val="bg1"/>
            </a:solidFill>
            <a:ln w="12700">
              <a:solidFill>
                <a:schemeClr val="tx2"/>
              </a:solidFill>
              <a:miter lim="800000"/>
              <a:headEnd/>
              <a:tailEnd/>
            </a:ln>
          </p:spPr>
          <p:txBody>
            <a:bodyPr wrap="none" anchor="ctr"/>
            <a:lstStyle/>
            <a:p>
              <a:endParaRPr lang="it-IT"/>
            </a:p>
          </p:txBody>
        </p:sp>
        <p:sp>
          <p:nvSpPr>
            <p:cNvPr id="6" name="Rectangle 7" descr="Linee orizzontali chiare"/>
            <p:cNvSpPr>
              <a:spLocks noChangeArrowheads="1"/>
            </p:cNvSpPr>
            <p:nvPr/>
          </p:nvSpPr>
          <p:spPr bwMode="auto">
            <a:xfrm>
              <a:off x="773" y="1662"/>
              <a:ext cx="264" cy="1003"/>
            </a:xfrm>
            <a:prstGeom prst="rect">
              <a:avLst/>
            </a:prstGeom>
            <a:pattFill prst="ltHorz">
              <a:fgClr>
                <a:schemeClr val="bg1"/>
              </a:fgClr>
              <a:bgClr>
                <a:schemeClr val="tx1"/>
              </a:bgClr>
            </a:pattFill>
            <a:ln w="12700">
              <a:noFill/>
              <a:miter lim="800000"/>
              <a:headEnd/>
              <a:tailEnd/>
            </a:ln>
          </p:spPr>
          <p:txBody>
            <a:bodyPr wrap="none" anchor="ctr"/>
            <a:lstStyle/>
            <a:p>
              <a:endParaRPr lang="it-IT"/>
            </a:p>
          </p:txBody>
        </p:sp>
        <p:sp>
          <p:nvSpPr>
            <p:cNvPr id="7" name="Rectangle 8" descr="Linee orizzontali chiare"/>
            <p:cNvSpPr>
              <a:spLocks noChangeArrowheads="1"/>
            </p:cNvSpPr>
            <p:nvPr/>
          </p:nvSpPr>
          <p:spPr bwMode="auto">
            <a:xfrm>
              <a:off x="1206" y="1662"/>
              <a:ext cx="263" cy="1003"/>
            </a:xfrm>
            <a:prstGeom prst="rect">
              <a:avLst/>
            </a:prstGeom>
            <a:pattFill prst="ltHorz">
              <a:fgClr>
                <a:schemeClr val="bg1"/>
              </a:fgClr>
              <a:bgClr>
                <a:schemeClr val="tx1"/>
              </a:bgClr>
            </a:pattFill>
            <a:ln w="12700">
              <a:noFill/>
              <a:miter lim="800000"/>
              <a:headEnd/>
              <a:tailEnd/>
            </a:ln>
          </p:spPr>
          <p:txBody>
            <a:bodyPr wrap="none" anchor="ctr"/>
            <a:lstStyle/>
            <a:p>
              <a:endParaRPr lang="it-IT"/>
            </a:p>
          </p:txBody>
        </p:sp>
        <p:sp>
          <p:nvSpPr>
            <p:cNvPr id="8" name="Rectangle 9"/>
            <p:cNvSpPr>
              <a:spLocks noChangeArrowheads="1"/>
            </p:cNvSpPr>
            <p:nvPr/>
          </p:nvSpPr>
          <p:spPr bwMode="auto">
            <a:xfrm>
              <a:off x="1535" y="1392"/>
              <a:ext cx="241" cy="1532"/>
            </a:xfrm>
            <a:prstGeom prst="rect">
              <a:avLst/>
            </a:prstGeom>
            <a:solidFill>
              <a:schemeClr val="bg1"/>
            </a:solidFill>
            <a:ln w="12700">
              <a:noFill/>
              <a:miter lim="800000"/>
              <a:headEnd/>
              <a:tailEnd/>
            </a:ln>
          </p:spPr>
          <p:txBody>
            <a:bodyPr wrap="none" anchor="ctr"/>
            <a:lstStyle/>
            <a:p>
              <a:endParaRPr lang="it-IT"/>
            </a:p>
          </p:txBody>
        </p:sp>
        <p:sp>
          <p:nvSpPr>
            <p:cNvPr id="9" name="Line 29"/>
            <p:cNvSpPr>
              <a:spLocks noChangeShapeType="1"/>
            </p:cNvSpPr>
            <p:nvPr/>
          </p:nvSpPr>
          <p:spPr bwMode="auto">
            <a:xfrm>
              <a:off x="1469" y="1662"/>
              <a:ext cx="653" cy="0"/>
            </a:xfrm>
            <a:prstGeom prst="line">
              <a:avLst/>
            </a:prstGeom>
            <a:noFill/>
            <a:ln w="9525">
              <a:solidFill>
                <a:schemeClr val="tx1"/>
              </a:solidFill>
              <a:round/>
              <a:headEnd/>
              <a:tailEnd/>
            </a:ln>
          </p:spPr>
          <p:txBody>
            <a:bodyPr wrap="none" anchor="ctr"/>
            <a:lstStyle/>
            <a:p>
              <a:endParaRPr lang="it-IT"/>
            </a:p>
          </p:txBody>
        </p:sp>
        <p:sp>
          <p:nvSpPr>
            <p:cNvPr id="10" name="Line 30"/>
            <p:cNvSpPr>
              <a:spLocks noChangeShapeType="1"/>
            </p:cNvSpPr>
            <p:nvPr/>
          </p:nvSpPr>
          <p:spPr bwMode="auto">
            <a:xfrm>
              <a:off x="1469" y="2665"/>
              <a:ext cx="595" cy="0"/>
            </a:xfrm>
            <a:prstGeom prst="line">
              <a:avLst/>
            </a:prstGeom>
            <a:noFill/>
            <a:ln w="9525">
              <a:solidFill>
                <a:schemeClr val="tx1"/>
              </a:solidFill>
              <a:round/>
              <a:headEnd/>
              <a:tailEnd/>
            </a:ln>
          </p:spPr>
          <p:txBody>
            <a:bodyPr wrap="none" anchor="ctr"/>
            <a:lstStyle/>
            <a:p>
              <a:endParaRPr lang="it-IT"/>
            </a:p>
          </p:txBody>
        </p:sp>
        <p:sp>
          <p:nvSpPr>
            <p:cNvPr id="11" name="Line 31"/>
            <p:cNvSpPr>
              <a:spLocks noChangeShapeType="1"/>
            </p:cNvSpPr>
            <p:nvPr/>
          </p:nvSpPr>
          <p:spPr bwMode="auto">
            <a:xfrm>
              <a:off x="1469" y="1824"/>
              <a:ext cx="211" cy="0"/>
            </a:xfrm>
            <a:prstGeom prst="line">
              <a:avLst/>
            </a:prstGeom>
            <a:noFill/>
            <a:ln w="9525">
              <a:solidFill>
                <a:schemeClr val="tx1"/>
              </a:solidFill>
              <a:round/>
              <a:headEnd/>
              <a:tailEnd/>
            </a:ln>
          </p:spPr>
          <p:txBody>
            <a:bodyPr wrap="none" anchor="ctr"/>
            <a:lstStyle/>
            <a:p>
              <a:endParaRPr lang="it-IT"/>
            </a:p>
          </p:txBody>
        </p:sp>
        <p:sp>
          <p:nvSpPr>
            <p:cNvPr id="12" name="Line 32"/>
            <p:cNvSpPr>
              <a:spLocks noChangeShapeType="1"/>
            </p:cNvSpPr>
            <p:nvPr/>
          </p:nvSpPr>
          <p:spPr bwMode="auto">
            <a:xfrm>
              <a:off x="1469" y="1872"/>
              <a:ext cx="211" cy="0"/>
            </a:xfrm>
            <a:prstGeom prst="line">
              <a:avLst/>
            </a:prstGeom>
            <a:noFill/>
            <a:ln w="9525">
              <a:solidFill>
                <a:schemeClr val="tx1"/>
              </a:solidFill>
              <a:round/>
              <a:headEnd/>
              <a:tailEnd/>
            </a:ln>
          </p:spPr>
          <p:txBody>
            <a:bodyPr wrap="none" anchor="ctr"/>
            <a:lstStyle/>
            <a:p>
              <a:endParaRPr lang="it-IT"/>
            </a:p>
          </p:txBody>
        </p:sp>
        <p:sp>
          <p:nvSpPr>
            <p:cNvPr id="13" name="Line 33"/>
            <p:cNvSpPr>
              <a:spLocks noChangeShapeType="1"/>
            </p:cNvSpPr>
            <p:nvPr/>
          </p:nvSpPr>
          <p:spPr bwMode="auto">
            <a:xfrm>
              <a:off x="1632" y="1728"/>
              <a:ext cx="0" cy="96"/>
            </a:xfrm>
            <a:prstGeom prst="line">
              <a:avLst/>
            </a:prstGeom>
            <a:noFill/>
            <a:ln w="9525">
              <a:solidFill>
                <a:schemeClr val="tx1"/>
              </a:solidFill>
              <a:round/>
              <a:headEnd/>
              <a:tailEnd type="triangle" w="med" len="med"/>
            </a:ln>
          </p:spPr>
          <p:txBody>
            <a:bodyPr wrap="none" anchor="ctr"/>
            <a:lstStyle/>
            <a:p>
              <a:endParaRPr lang="it-IT"/>
            </a:p>
          </p:txBody>
        </p:sp>
        <p:sp>
          <p:nvSpPr>
            <p:cNvPr id="14" name="Line 34"/>
            <p:cNvSpPr>
              <a:spLocks noChangeShapeType="1"/>
            </p:cNvSpPr>
            <p:nvPr/>
          </p:nvSpPr>
          <p:spPr bwMode="auto">
            <a:xfrm flipV="1">
              <a:off x="1632" y="1872"/>
              <a:ext cx="0" cy="96"/>
            </a:xfrm>
            <a:prstGeom prst="line">
              <a:avLst/>
            </a:prstGeom>
            <a:noFill/>
            <a:ln w="9525">
              <a:solidFill>
                <a:schemeClr val="tx1"/>
              </a:solidFill>
              <a:round/>
              <a:headEnd/>
              <a:tailEnd type="triangle" w="med" len="med"/>
            </a:ln>
          </p:spPr>
          <p:txBody>
            <a:bodyPr wrap="none" anchor="ctr"/>
            <a:lstStyle/>
            <a:p>
              <a:endParaRPr lang="it-IT"/>
            </a:p>
          </p:txBody>
        </p:sp>
        <p:sp>
          <p:nvSpPr>
            <p:cNvPr id="15" name="Text Box 35"/>
            <p:cNvSpPr txBox="1">
              <a:spLocks noChangeArrowheads="1"/>
            </p:cNvSpPr>
            <p:nvPr/>
          </p:nvSpPr>
          <p:spPr bwMode="auto">
            <a:xfrm>
              <a:off x="1632" y="1680"/>
              <a:ext cx="490" cy="288"/>
            </a:xfrm>
            <a:prstGeom prst="rect">
              <a:avLst/>
            </a:prstGeom>
            <a:noFill/>
            <a:ln w="12700">
              <a:noFill/>
              <a:miter lim="800000"/>
              <a:headEnd/>
              <a:tailEnd/>
            </a:ln>
          </p:spPr>
          <p:txBody>
            <a:bodyPr>
              <a:spAutoFit/>
            </a:bodyPr>
            <a:lstStyle/>
            <a:p>
              <a:pPr>
                <a:spcBef>
                  <a:spcPct val="50000"/>
                </a:spcBef>
              </a:pPr>
              <a:r>
                <a:rPr lang="it-IT"/>
                <a:t>dx</a:t>
              </a:r>
            </a:p>
          </p:txBody>
        </p:sp>
        <p:sp>
          <p:nvSpPr>
            <p:cNvPr id="16" name="Line 36"/>
            <p:cNvSpPr>
              <a:spLocks noChangeShapeType="1"/>
            </p:cNvSpPr>
            <p:nvPr/>
          </p:nvSpPr>
          <p:spPr bwMode="auto">
            <a:xfrm>
              <a:off x="2064" y="1662"/>
              <a:ext cx="0" cy="162"/>
            </a:xfrm>
            <a:prstGeom prst="line">
              <a:avLst/>
            </a:prstGeom>
            <a:noFill/>
            <a:ln w="12700">
              <a:solidFill>
                <a:schemeClr val="tx1"/>
              </a:solidFill>
              <a:round/>
              <a:headEnd/>
              <a:tailEnd type="triangle" w="med" len="med"/>
            </a:ln>
          </p:spPr>
          <p:txBody>
            <a:bodyPr wrap="none" anchor="ctr"/>
            <a:lstStyle/>
            <a:p>
              <a:endParaRPr lang="it-IT"/>
            </a:p>
          </p:txBody>
        </p:sp>
        <p:sp>
          <p:nvSpPr>
            <p:cNvPr id="17" name="Text Box 37"/>
            <p:cNvSpPr txBox="1">
              <a:spLocks noChangeArrowheads="1"/>
            </p:cNvSpPr>
            <p:nvPr/>
          </p:nvSpPr>
          <p:spPr bwMode="auto">
            <a:xfrm>
              <a:off x="1968" y="1776"/>
              <a:ext cx="288" cy="288"/>
            </a:xfrm>
            <a:prstGeom prst="rect">
              <a:avLst/>
            </a:prstGeom>
            <a:noFill/>
            <a:ln w="12700">
              <a:noFill/>
              <a:miter lim="800000"/>
              <a:headEnd/>
              <a:tailEnd/>
            </a:ln>
          </p:spPr>
          <p:txBody>
            <a:bodyPr>
              <a:spAutoFit/>
            </a:bodyPr>
            <a:lstStyle/>
            <a:p>
              <a:pPr>
                <a:spcBef>
                  <a:spcPct val="50000"/>
                </a:spcBef>
              </a:pPr>
              <a:r>
                <a:rPr lang="it-IT"/>
                <a:t>x</a:t>
              </a:r>
            </a:p>
          </p:txBody>
        </p:sp>
        <p:sp>
          <p:nvSpPr>
            <p:cNvPr id="18" name="Text Box 38"/>
            <p:cNvSpPr txBox="1">
              <a:spLocks noChangeArrowheads="1"/>
            </p:cNvSpPr>
            <p:nvPr/>
          </p:nvSpPr>
          <p:spPr bwMode="auto">
            <a:xfrm>
              <a:off x="2122" y="1488"/>
              <a:ext cx="518" cy="288"/>
            </a:xfrm>
            <a:prstGeom prst="rect">
              <a:avLst/>
            </a:prstGeom>
            <a:noFill/>
            <a:ln w="12700">
              <a:noFill/>
              <a:miter lim="800000"/>
              <a:headEnd/>
              <a:tailEnd/>
            </a:ln>
          </p:spPr>
          <p:txBody>
            <a:bodyPr>
              <a:spAutoFit/>
            </a:bodyPr>
            <a:lstStyle/>
            <a:p>
              <a:pPr>
                <a:spcBef>
                  <a:spcPct val="50000"/>
                </a:spcBef>
              </a:pPr>
              <a:r>
                <a:rPr lang="it-IT"/>
                <a:t>x=0</a:t>
              </a:r>
            </a:p>
          </p:txBody>
        </p:sp>
        <p:sp>
          <p:nvSpPr>
            <p:cNvPr id="19" name="Text Box 39"/>
            <p:cNvSpPr txBox="1">
              <a:spLocks noChangeArrowheads="1"/>
            </p:cNvSpPr>
            <p:nvPr/>
          </p:nvSpPr>
          <p:spPr bwMode="auto">
            <a:xfrm>
              <a:off x="1930" y="2377"/>
              <a:ext cx="518" cy="288"/>
            </a:xfrm>
            <a:prstGeom prst="rect">
              <a:avLst/>
            </a:prstGeom>
            <a:noFill/>
            <a:ln w="12700">
              <a:noFill/>
              <a:miter lim="800000"/>
              <a:headEnd/>
              <a:tailEnd/>
            </a:ln>
          </p:spPr>
          <p:txBody>
            <a:bodyPr>
              <a:spAutoFit/>
            </a:bodyPr>
            <a:lstStyle/>
            <a:p>
              <a:pPr>
                <a:spcBef>
                  <a:spcPct val="50000"/>
                </a:spcBef>
              </a:pPr>
              <a:r>
                <a:rPr lang="it-IT"/>
                <a:t>x=h</a:t>
              </a:r>
            </a:p>
          </p:txBody>
        </p:sp>
      </p:grpSp>
      <p:sp>
        <p:nvSpPr>
          <p:cNvPr id="20" name="Text Box 41"/>
          <p:cNvSpPr txBox="1">
            <a:spLocks noChangeArrowheads="1"/>
          </p:cNvSpPr>
          <p:nvPr/>
        </p:nvSpPr>
        <p:spPr bwMode="auto">
          <a:xfrm>
            <a:off x="420688" y="4433887"/>
            <a:ext cx="8494712" cy="2136775"/>
          </a:xfrm>
          <a:prstGeom prst="rect">
            <a:avLst/>
          </a:prstGeom>
          <a:noFill/>
          <a:ln w="12700">
            <a:noFill/>
            <a:miter lim="800000"/>
            <a:headEnd/>
            <a:tailEnd/>
          </a:ln>
        </p:spPr>
        <p:txBody>
          <a:bodyPr>
            <a:spAutoFit/>
          </a:bodyPr>
          <a:lstStyle/>
          <a:p>
            <a:pPr>
              <a:lnSpc>
                <a:spcPct val="80000"/>
              </a:lnSpc>
            </a:pPr>
            <a:r>
              <a:rPr lang="it-IT"/>
              <a:t>Con</a:t>
            </a:r>
          </a:p>
          <a:p>
            <a:pPr>
              <a:lnSpc>
                <a:spcPct val="80000"/>
              </a:lnSpc>
            </a:pPr>
            <a:r>
              <a:rPr lang="it-IT"/>
              <a:t>r	[</a:t>
            </a:r>
            <a:r>
              <a:rPr lang="it-IT">
                <a:sym typeface="Symbol" pitchFamily="18" charset="2"/>
              </a:rPr>
              <a:t>/m</a:t>
            </a:r>
            <a:r>
              <a:rPr lang="it-IT"/>
              <a:t>]	resistenza longitudinale specifica</a:t>
            </a:r>
          </a:p>
          <a:p>
            <a:pPr>
              <a:lnSpc>
                <a:spcPct val="80000"/>
              </a:lnSpc>
            </a:pPr>
            <a:r>
              <a:rPr lang="it-IT"/>
              <a:t>l	[H/m]	induttanza       “                 “</a:t>
            </a:r>
          </a:p>
          <a:p>
            <a:pPr>
              <a:lnSpc>
                <a:spcPct val="80000"/>
              </a:lnSpc>
            </a:pPr>
            <a:r>
              <a:rPr lang="it-IT"/>
              <a:t>g	[S/m]	conduttanza trasversale specifica</a:t>
            </a:r>
          </a:p>
          <a:p>
            <a:pPr>
              <a:lnSpc>
                <a:spcPct val="80000"/>
              </a:lnSpc>
            </a:pPr>
            <a:r>
              <a:rPr lang="it-IT"/>
              <a:t>c</a:t>
            </a:r>
            <a:r>
              <a:rPr lang="it-IT" baseline="-25000"/>
              <a:t>l</a:t>
            </a:r>
            <a:r>
              <a:rPr lang="it-IT"/>
              <a:t>	[F/m]	capacità longitudinale specifica</a:t>
            </a:r>
          </a:p>
          <a:p>
            <a:pPr>
              <a:lnSpc>
                <a:spcPct val="80000"/>
              </a:lnSpc>
            </a:pPr>
            <a:r>
              <a:rPr lang="it-IT"/>
              <a:t>c</a:t>
            </a:r>
            <a:r>
              <a:rPr lang="it-IT" baseline="-25000"/>
              <a:t>t</a:t>
            </a:r>
            <a:r>
              <a:rPr lang="it-IT"/>
              <a:t>	[F/m]	capacità trasversale specifica</a:t>
            </a:r>
          </a:p>
          <a:p>
            <a:pPr>
              <a:lnSpc>
                <a:spcPct val="80000"/>
              </a:lnSpc>
            </a:pPr>
            <a:endParaRPr lang="it-IT"/>
          </a:p>
        </p:txBody>
      </p:sp>
      <p:sp>
        <p:nvSpPr>
          <p:cNvPr id="21" name="Rectangle 43" descr="Diagonali chiare verso il basso"/>
          <p:cNvSpPr>
            <a:spLocks noChangeArrowheads="1"/>
          </p:cNvSpPr>
          <p:nvPr/>
        </p:nvSpPr>
        <p:spPr bwMode="auto">
          <a:xfrm>
            <a:off x="4419600" y="1770062"/>
            <a:ext cx="1638300" cy="2635250"/>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22" name="Rectangle 44"/>
          <p:cNvSpPr>
            <a:spLocks noChangeArrowheads="1"/>
          </p:cNvSpPr>
          <p:nvPr/>
        </p:nvSpPr>
        <p:spPr bwMode="auto">
          <a:xfrm>
            <a:off x="4627563" y="2347912"/>
            <a:ext cx="1482725" cy="1930400"/>
          </a:xfrm>
          <a:prstGeom prst="rect">
            <a:avLst/>
          </a:prstGeom>
          <a:solidFill>
            <a:schemeClr val="bg1"/>
          </a:solidFill>
          <a:ln w="12700">
            <a:solidFill>
              <a:schemeClr val="tx2"/>
            </a:solidFill>
            <a:miter lim="800000"/>
            <a:headEnd/>
            <a:tailEnd/>
          </a:ln>
        </p:spPr>
        <p:txBody>
          <a:bodyPr wrap="none" anchor="ctr"/>
          <a:lstStyle/>
          <a:p>
            <a:endParaRPr lang="it-IT"/>
          </a:p>
        </p:txBody>
      </p:sp>
      <p:sp>
        <p:nvSpPr>
          <p:cNvPr id="23" name="Rectangle 47"/>
          <p:cNvSpPr>
            <a:spLocks noChangeArrowheads="1"/>
          </p:cNvSpPr>
          <p:nvPr/>
        </p:nvSpPr>
        <p:spPr bwMode="auto">
          <a:xfrm>
            <a:off x="4627563" y="1770062"/>
            <a:ext cx="1809750" cy="2743200"/>
          </a:xfrm>
          <a:prstGeom prst="rect">
            <a:avLst/>
          </a:prstGeom>
          <a:solidFill>
            <a:schemeClr val="bg1"/>
          </a:solidFill>
          <a:ln w="12700">
            <a:noFill/>
            <a:miter lim="800000"/>
            <a:headEnd/>
            <a:tailEnd/>
          </a:ln>
        </p:spPr>
        <p:txBody>
          <a:bodyPr wrap="none" anchor="ctr"/>
          <a:lstStyle/>
          <a:p>
            <a:endParaRPr lang="it-IT"/>
          </a:p>
        </p:txBody>
      </p:sp>
      <p:sp>
        <p:nvSpPr>
          <p:cNvPr id="24" name="Oval 59"/>
          <p:cNvSpPr>
            <a:spLocks noChangeArrowheads="1"/>
          </p:cNvSpPr>
          <p:nvPr/>
        </p:nvSpPr>
        <p:spPr bwMode="auto">
          <a:xfrm>
            <a:off x="6134100" y="2532062"/>
            <a:ext cx="227013"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25" name="Oval 60"/>
          <p:cNvSpPr>
            <a:spLocks noChangeArrowheads="1"/>
          </p:cNvSpPr>
          <p:nvPr/>
        </p:nvSpPr>
        <p:spPr bwMode="auto">
          <a:xfrm>
            <a:off x="6132513" y="4043362"/>
            <a:ext cx="227012"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26" name="Line 61"/>
          <p:cNvSpPr>
            <a:spLocks noChangeShapeType="1"/>
          </p:cNvSpPr>
          <p:nvPr/>
        </p:nvSpPr>
        <p:spPr bwMode="auto">
          <a:xfrm>
            <a:off x="6361113" y="2608262"/>
            <a:ext cx="1676400" cy="0"/>
          </a:xfrm>
          <a:prstGeom prst="line">
            <a:avLst/>
          </a:prstGeom>
          <a:noFill/>
          <a:ln w="12700">
            <a:solidFill>
              <a:schemeClr val="tx1"/>
            </a:solidFill>
            <a:round/>
            <a:headEnd/>
            <a:tailEnd/>
          </a:ln>
        </p:spPr>
        <p:txBody>
          <a:bodyPr wrap="none" anchor="ctr"/>
          <a:lstStyle/>
          <a:p>
            <a:endParaRPr lang="it-IT"/>
          </a:p>
        </p:txBody>
      </p:sp>
      <p:sp>
        <p:nvSpPr>
          <p:cNvPr id="27" name="Line 62"/>
          <p:cNvSpPr>
            <a:spLocks noChangeShapeType="1"/>
          </p:cNvSpPr>
          <p:nvPr/>
        </p:nvSpPr>
        <p:spPr bwMode="auto">
          <a:xfrm>
            <a:off x="6361113" y="4132262"/>
            <a:ext cx="1676400" cy="0"/>
          </a:xfrm>
          <a:prstGeom prst="line">
            <a:avLst/>
          </a:prstGeom>
          <a:noFill/>
          <a:ln w="12700">
            <a:solidFill>
              <a:schemeClr val="tx1"/>
            </a:solidFill>
            <a:round/>
            <a:headEnd/>
            <a:tailEnd/>
          </a:ln>
        </p:spPr>
        <p:txBody>
          <a:bodyPr wrap="none" anchor="ctr"/>
          <a:lstStyle/>
          <a:p>
            <a:endParaRPr lang="it-IT"/>
          </a:p>
        </p:txBody>
      </p:sp>
      <p:sp>
        <p:nvSpPr>
          <p:cNvPr id="28" name="Line 63"/>
          <p:cNvSpPr>
            <a:spLocks noChangeShapeType="1"/>
          </p:cNvSpPr>
          <p:nvPr/>
        </p:nvSpPr>
        <p:spPr bwMode="auto">
          <a:xfrm>
            <a:off x="7732713" y="2608262"/>
            <a:ext cx="0" cy="1487488"/>
          </a:xfrm>
          <a:prstGeom prst="line">
            <a:avLst/>
          </a:prstGeom>
          <a:noFill/>
          <a:ln w="12700">
            <a:solidFill>
              <a:schemeClr val="tx1"/>
            </a:solidFill>
            <a:round/>
            <a:headEnd type="triangle" w="med" len="med"/>
            <a:tailEnd type="triangle" w="med" len="med"/>
          </a:ln>
        </p:spPr>
        <p:txBody>
          <a:bodyPr wrap="none" anchor="ctr"/>
          <a:lstStyle/>
          <a:p>
            <a:endParaRPr lang="it-IT"/>
          </a:p>
        </p:txBody>
      </p:sp>
      <p:sp>
        <p:nvSpPr>
          <p:cNvPr id="29" name="Text Box 64"/>
          <p:cNvSpPr txBox="1">
            <a:spLocks noChangeArrowheads="1"/>
          </p:cNvSpPr>
          <p:nvPr/>
        </p:nvSpPr>
        <p:spPr bwMode="auto">
          <a:xfrm>
            <a:off x="7808913" y="3065462"/>
            <a:ext cx="625475" cy="457200"/>
          </a:xfrm>
          <a:prstGeom prst="rect">
            <a:avLst/>
          </a:prstGeom>
          <a:noFill/>
          <a:ln w="12700">
            <a:noFill/>
            <a:miter lim="800000"/>
            <a:headEnd/>
            <a:tailEnd/>
          </a:ln>
        </p:spPr>
        <p:txBody>
          <a:bodyPr>
            <a:spAutoFit/>
          </a:bodyPr>
          <a:lstStyle/>
          <a:p>
            <a:pPr>
              <a:spcBef>
                <a:spcPct val="50000"/>
              </a:spcBef>
            </a:pPr>
            <a:r>
              <a:rPr lang="it-IT"/>
              <a:t>dx</a:t>
            </a:r>
          </a:p>
        </p:txBody>
      </p:sp>
      <p:sp>
        <p:nvSpPr>
          <p:cNvPr id="30" name="Rectangle 69"/>
          <p:cNvSpPr>
            <a:spLocks noChangeArrowheads="1"/>
          </p:cNvSpPr>
          <p:nvPr/>
        </p:nvSpPr>
        <p:spPr bwMode="auto">
          <a:xfrm>
            <a:off x="6132513" y="3065462"/>
            <a:ext cx="304800" cy="304800"/>
          </a:xfrm>
          <a:prstGeom prst="rect">
            <a:avLst/>
          </a:prstGeom>
          <a:solidFill>
            <a:schemeClr val="bg1"/>
          </a:solidFill>
          <a:ln w="28575">
            <a:solidFill>
              <a:schemeClr val="tx1"/>
            </a:solidFill>
            <a:miter lim="800000"/>
            <a:headEnd/>
            <a:tailEnd/>
          </a:ln>
        </p:spPr>
        <p:txBody>
          <a:bodyPr wrap="none" anchor="ctr"/>
          <a:lstStyle/>
          <a:p>
            <a:endParaRPr lang="it-IT"/>
          </a:p>
        </p:txBody>
      </p:sp>
      <p:sp>
        <p:nvSpPr>
          <p:cNvPr id="31" name="Rectangle 70"/>
          <p:cNvSpPr>
            <a:spLocks noChangeArrowheads="1"/>
          </p:cNvSpPr>
          <p:nvPr/>
        </p:nvSpPr>
        <p:spPr bwMode="auto">
          <a:xfrm>
            <a:off x="6132513" y="3370262"/>
            <a:ext cx="304800" cy="304800"/>
          </a:xfrm>
          <a:prstGeom prst="rect">
            <a:avLst/>
          </a:prstGeom>
          <a:solidFill>
            <a:schemeClr val="tx1"/>
          </a:solidFill>
          <a:ln w="28575">
            <a:solidFill>
              <a:schemeClr val="tx1"/>
            </a:solidFill>
            <a:miter lim="800000"/>
            <a:headEnd/>
            <a:tailEnd/>
          </a:ln>
        </p:spPr>
        <p:txBody>
          <a:bodyPr wrap="none" anchor="ctr"/>
          <a:lstStyle/>
          <a:p>
            <a:endParaRPr lang="it-IT"/>
          </a:p>
        </p:txBody>
      </p:sp>
      <p:sp>
        <p:nvSpPr>
          <p:cNvPr id="32" name="Line 71"/>
          <p:cNvSpPr>
            <a:spLocks noChangeShapeType="1"/>
          </p:cNvSpPr>
          <p:nvPr/>
        </p:nvSpPr>
        <p:spPr bwMode="auto">
          <a:xfrm>
            <a:off x="6284913" y="2760662"/>
            <a:ext cx="0" cy="304800"/>
          </a:xfrm>
          <a:prstGeom prst="line">
            <a:avLst/>
          </a:prstGeom>
          <a:noFill/>
          <a:ln w="28575">
            <a:solidFill>
              <a:schemeClr val="tx1"/>
            </a:solidFill>
            <a:round/>
            <a:headEnd/>
            <a:tailEnd/>
          </a:ln>
        </p:spPr>
        <p:txBody>
          <a:bodyPr wrap="none" anchor="ctr"/>
          <a:lstStyle/>
          <a:p>
            <a:endParaRPr lang="it-IT"/>
          </a:p>
        </p:txBody>
      </p:sp>
      <p:sp>
        <p:nvSpPr>
          <p:cNvPr id="33" name="Line 72"/>
          <p:cNvSpPr>
            <a:spLocks noChangeShapeType="1"/>
          </p:cNvSpPr>
          <p:nvPr/>
        </p:nvSpPr>
        <p:spPr bwMode="auto">
          <a:xfrm>
            <a:off x="6284913" y="3675062"/>
            <a:ext cx="0" cy="368300"/>
          </a:xfrm>
          <a:prstGeom prst="line">
            <a:avLst/>
          </a:prstGeom>
          <a:noFill/>
          <a:ln w="28575">
            <a:solidFill>
              <a:schemeClr val="tx1"/>
            </a:solidFill>
            <a:round/>
            <a:headEnd/>
            <a:tailEnd/>
          </a:ln>
        </p:spPr>
        <p:txBody>
          <a:bodyPr wrap="none" anchor="ctr"/>
          <a:lstStyle/>
          <a:p>
            <a:endParaRPr lang="it-IT"/>
          </a:p>
        </p:txBody>
      </p:sp>
      <p:sp>
        <p:nvSpPr>
          <p:cNvPr id="34" name="Line 73"/>
          <p:cNvSpPr>
            <a:spLocks noChangeShapeType="1"/>
          </p:cNvSpPr>
          <p:nvPr/>
        </p:nvSpPr>
        <p:spPr bwMode="auto">
          <a:xfrm>
            <a:off x="6359525" y="2608262"/>
            <a:ext cx="611188" cy="0"/>
          </a:xfrm>
          <a:prstGeom prst="line">
            <a:avLst/>
          </a:prstGeom>
          <a:noFill/>
          <a:ln w="28575">
            <a:solidFill>
              <a:schemeClr val="tx1"/>
            </a:solidFill>
            <a:round/>
            <a:headEnd/>
            <a:tailEnd/>
          </a:ln>
        </p:spPr>
        <p:txBody>
          <a:bodyPr wrap="none" anchor="ctr"/>
          <a:lstStyle/>
          <a:p>
            <a:endParaRPr lang="it-IT"/>
          </a:p>
        </p:txBody>
      </p:sp>
      <p:sp>
        <p:nvSpPr>
          <p:cNvPr id="35" name="Line 74"/>
          <p:cNvSpPr>
            <a:spLocks noChangeShapeType="1"/>
          </p:cNvSpPr>
          <p:nvPr/>
        </p:nvSpPr>
        <p:spPr bwMode="auto">
          <a:xfrm>
            <a:off x="6361113" y="4132262"/>
            <a:ext cx="611187" cy="0"/>
          </a:xfrm>
          <a:prstGeom prst="line">
            <a:avLst/>
          </a:prstGeom>
          <a:noFill/>
          <a:ln w="28575">
            <a:solidFill>
              <a:schemeClr val="tx1"/>
            </a:solidFill>
            <a:round/>
            <a:headEnd/>
            <a:tailEnd/>
          </a:ln>
        </p:spPr>
        <p:txBody>
          <a:bodyPr wrap="none" anchor="ctr"/>
          <a:lstStyle/>
          <a:p>
            <a:endParaRPr lang="it-IT"/>
          </a:p>
        </p:txBody>
      </p:sp>
      <p:sp>
        <p:nvSpPr>
          <p:cNvPr id="36" name="Line 75"/>
          <p:cNvSpPr>
            <a:spLocks noChangeShapeType="1"/>
          </p:cNvSpPr>
          <p:nvPr/>
        </p:nvSpPr>
        <p:spPr bwMode="auto">
          <a:xfrm>
            <a:off x="6742113" y="3294062"/>
            <a:ext cx="457200" cy="0"/>
          </a:xfrm>
          <a:prstGeom prst="line">
            <a:avLst/>
          </a:prstGeom>
          <a:noFill/>
          <a:ln w="28575">
            <a:solidFill>
              <a:schemeClr val="tx1"/>
            </a:solidFill>
            <a:round/>
            <a:headEnd/>
            <a:tailEnd/>
          </a:ln>
        </p:spPr>
        <p:txBody>
          <a:bodyPr wrap="none" anchor="ctr"/>
          <a:lstStyle/>
          <a:p>
            <a:endParaRPr lang="it-IT"/>
          </a:p>
        </p:txBody>
      </p:sp>
      <p:sp>
        <p:nvSpPr>
          <p:cNvPr id="37" name="Line 76"/>
          <p:cNvSpPr>
            <a:spLocks noChangeShapeType="1"/>
          </p:cNvSpPr>
          <p:nvPr/>
        </p:nvSpPr>
        <p:spPr bwMode="auto">
          <a:xfrm>
            <a:off x="6742113" y="3370262"/>
            <a:ext cx="457200" cy="0"/>
          </a:xfrm>
          <a:prstGeom prst="line">
            <a:avLst/>
          </a:prstGeom>
          <a:noFill/>
          <a:ln w="28575">
            <a:solidFill>
              <a:schemeClr val="tx1"/>
            </a:solidFill>
            <a:round/>
            <a:headEnd/>
            <a:tailEnd/>
          </a:ln>
        </p:spPr>
        <p:txBody>
          <a:bodyPr wrap="none" anchor="ctr"/>
          <a:lstStyle/>
          <a:p>
            <a:endParaRPr lang="it-IT"/>
          </a:p>
        </p:txBody>
      </p:sp>
      <p:sp>
        <p:nvSpPr>
          <p:cNvPr id="38" name="Line 77"/>
          <p:cNvSpPr>
            <a:spLocks noChangeShapeType="1"/>
          </p:cNvSpPr>
          <p:nvPr/>
        </p:nvSpPr>
        <p:spPr bwMode="auto">
          <a:xfrm>
            <a:off x="6970713" y="2608262"/>
            <a:ext cx="0" cy="685800"/>
          </a:xfrm>
          <a:prstGeom prst="line">
            <a:avLst/>
          </a:prstGeom>
          <a:noFill/>
          <a:ln w="28575">
            <a:solidFill>
              <a:schemeClr val="tx1"/>
            </a:solidFill>
            <a:round/>
            <a:headEnd/>
            <a:tailEnd/>
          </a:ln>
        </p:spPr>
        <p:txBody>
          <a:bodyPr wrap="none" anchor="ctr"/>
          <a:lstStyle/>
          <a:p>
            <a:endParaRPr lang="it-IT"/>
          </a:p>
        </p:txBody>
      </p:sp>
      <p:sp>
        <p:nvSpPr>
          <p:cNvPr id="39" name="Line 78"/>
          <p:cNvSpPr>
            <a:spLocks noChangeShapeType="1"/>
          </p:cNvSpPr>
          <p:nvPr/>
        </p:nvSpPr>
        <p:spPr bwMode="auto">
          <a:xfrm>
            <a:off x="6970713" y="3370262"/>
            <a:ext cx="0" cy="762000"/>
          </a:xfrm>
          <a:prstGeom prst="line">
            <a:avLst/>
          </a:prstGeom>
          <a:noFill/>
          <a:ln w="28575">
            <a:solidFill>
              <a:schemeClr val="tx1"/>
            </a:solidFill>
            <a:round/>
            <a:headEnd/>
            <a:tailEnd/>
          </a:ln>
        </p:spPr>
        <p:txBody>
          <a:bodyPr wrap="none" anchor="ctr"/>
          <a:lstStyle/>
          <a:p>
            <a:endParaRPr lang="it-IT"/>
          </a:p>
        </p:txBody>
      </p:sp>
      <p:sp>
        <p:nvSpPr>
          <p:cNvPr id="40" name="Text Box 79"/>
          <p:cNvSpPr txBox="1">
            <a:spLocks noChangeArrowheads="1"/>
          </p:cNvSpPr>
          <p:nvPr/>
        </p:nvSpPr>
        <p:spPr bwMode="auto">
          <a:xfrm>
            <a:off x="6970713" y="3294062"/>
            <a:ext cx="914400" cy="457200"/>
          </a:xfrm>
          <a:prstGeom prst="rect">
            <a:avLst/>
          </a:prstGeom>
          <a:noFill/>
          <a:ln w="12700">
            <a:noFill/>
            <a:miter lim="800000"/>
            <a:headEnd/>
            <a:tailEnd/>
          </a:ln>
        </p:spPr>
        <p:txBody>
          <a:bodyPr>
            <a:spAutoFit/>
          </a:bodyPr>
          <a:lstStyle/>
          <a:p>
            <a:pPr>
              <a:spcBef>
                <a:spcPct val="50000"/>
              </a:spcBef>
            </a:pPr>
            <a:r>
              <a:rPr lang="it-IT"/>
              <a:t>c</a:t>
            </a:r>
            <a:r>
              <a:rPr lang="it-IT" baseline="-25000"/>
              <a:t>l</a:t>
            </a:r>
            <a:r>
              <a:rPr lang="it-IT"/>
              <a:t>dx</a:t>
            </a:r>
          </a:p>
        </p:txBody>
      </p:sp>
      <p:sp>
        <p:nvSpPr>
          <p:cNvPr id="41" name="Text Box 80"/>
          <p:cNvSpPr txBox="1">
            <a:spLocks noChangeArrowheads="1"/>
          </p:cNvSpPr>
          <p:nvPr/>
        </p:nvSpPr>
        <p:spPr bwMode="auto">
          <a:xfrm>
            <a:off x="5507038" y="2913062"/>
            <a:ext cx="777875" cy="457200"/>
          </a:xfrm>
          <a:prstGeom prst="rect">
            <a:avLst/>
          </a:prstGeom>
          <a:noFill/>
          <a:ln w="12700">
            <a:noFill/>
            <a:miter lim="800000"/>
            <a:headEnd/>
            <a:tailEnd/>
          </a:ln>
        </p:spPr>
        <p:txBody>
          <a:bodyPr>
            <a:spAutoFit/>
          </a:bodyPr>
          <a:lstStyle/>
          <a:p>
            <a:pPr>
              <a:spcBef>
                <a:spcPct val="50000"/>
              </a:spcBef>
            </a:pPr>
            <a:r>
              <a:rPr lang="it-IT"/>
              <a:t>rdx</a:t>
            </a:r>
          </a:p>
        </p:txBody>
      </p:sp>
      <p:sp>
        <p:nvSpPr>
          <p:cNvPr id="42" name="Text Box 81"/>
          <p:cNvSpPr txBox="1">
            <a:spLocks noChangeArrowheads="1"/>
          </p:cNvSpPr>
          <p:nvPr/>
        </p:nvSpPr>
        <p:spPr bwMode="auto">
          <a:xfrm>
            <a:off x="5522913" y="3294062"/>
            <a:ext cx="625475" cy="457200"/>
          </a:xfrm>
          <a:prstGeom prst="rect">
            <a:avLst/>
          </a:prstGeom>
          <a:noFill/>
          <a:ln w="12700">
            <a:noFill/>
            <a:miter lim="800000"/>
            <a:headEnd/>
            <a:tailEnd/>
          </a:ln>
        </p:spPr>
        <p:txBody>
          <a:bodyPr>
            <a:spAutoFit/>
          </a:bodyPr>
          <a:lstStyle/>
          <a:p>
            <a:pPr>
              <a:spcBef>
                <a:spcPct val="50000"/>
              </a:spcBef>
            </a:pPr>
            <a:r>
              <a:rPr lang="it-IT"/>
              <a:t>ldx</a:t>
            </a:r>
          </a:p>
        </p:txBody>
      </p:sp>
      <p:sp>
        <p:nvSpPr>
          <p:cNvPr id="43" name="Rectangle 82"/>
          <p:cNvSpPr>
            <a:spLocks noChangeArrowheads="1"/>
          </p:cNvSpPr>
          <p:nvPr/>
        </p:nvSpPr>
        <p:spPr bwMode="auto">
          <a:xfrm>
            <a:off x="4989513" y="2424112"/>
            <a:ext cx="517525" cy="336550"/>
          </a:xfrm>
          <a:prstGeom prst="rect">
            <a:avLst/>
          </a:prstGeom>
          <a:solidFill>
            <a:schemeClr val="bg1"/>
          </a:solidFill>
          <a:ln w="28575">
            <a:solidFill>
              <a:schemeClr val="tx1"/>
            </a:solidFill>
            <a:miter lim="800000"/>
            <a:headEnd/>
            <a:tailEnd/>
          </a:ln>
        </p:spPr>
        <p:txBody>
          <a:bodyPr wrap="none" anchor="ctr"/>
          <a:lstStyle/>
          <a:p>
            <a:endParaRPr lang="it-IT"/>
          </a:p>
        </p:txBody>
      </p:sp>
      <p:sp>
        <p:nvSpPr>
          <p:cNvPr id="44" name="Line 83"/>
          <p:cNvSpPr>
            <a:spLocks noChangeShapeType="1"/>
          </p:cNvSpPr>
          <p:nvPr/>
        </p:nvSpPr>
        <p:spPr bwMode="auto">
          <a:xfrm>
            <a:off x="4608513" y="2608262"/>
            <a:ext cx="361950" cy="0"/>
          </a:xfrm>
          <a:prstGeom prst="line">
            <a:avLst/>
          </a:prstGeom>
          <a:noFill/>
          <a:ln w="28575">
            <a:solidFill>
              <a:schemeClr val="tx1"/>
            </a:solidFill>
            <a:round/>
            <a:headEnd/>
            <a:tailEnd/>
          </a:ln>
        </p:spPr>
        <p:txBody>
          <a:bodyPr wrap="none" anchor="ctr"/>
          <a:lstStyle/>
          <a:p>
            <a:endParaRPr lang="it-IT"/>
          </a:p>
        </p:txBody>
      </p:sp>
      <p:sp>
        <p:nvSpPr>
          <p:cNvPr id="45" name="Line 84"/>
          <p:cNvSpPr>
            <a:spLocks noChangeShapeType="1"/>
          </p:cNvSpPr>
          <p:nvPr/>
        </p:nvSpPr>
        <p:spPr bwMode="auto">
          <a:xfrm>
            <a:off x="5522913" y="2608262"/>
            <a:ext cx="625475" cy="0"/>
          </a:xfrm>
          <a:prstGeom prst="line">
            <a:avLst/>
          </a:prstGeom>
          <a:noFill/>
          <a:ln w="28575">
            <a:solidFill>
              <a:schemeClr val="tx1"/>
            </a:solidFill>
            <a:round/>
            <a:headEnd/>
            <a:tailEnd/>
          </a:ln>
        </p:spPr>
        <p:txBody>
          <a:bodyPr wrap="none" anchor="ctr"/>
          <a:lstStyle/>
          <a:p>
            <a:endParaRPr lang="it-IT"/>
          </a:p>
        </p:txBody>
      </p:sp>
      <p:sp>
        <p:nvSpPr>
          <p:cNvPr id="46" name="Text Box 85"/>
          <p:cNvSpPr txBox="1">
            <a:spLocks noChangeArrowheads="1"/>
          </p:cNvSpPr>
          <p:nvPr/>
        </p:nvSpPr>
        <p:spPr bwMode="auto">
          <a:xfrm>
            <a:off x="4897438" y="2684462"/>
            <a:ext cx="777875" cy="457200"/>
          </a:xfrm>
          <a:prstGeom prst="rect">
            <a:avLst/>
          </a:prstGeom>
          <a:noFill/>
          <a:ln w="12700">
            <a:noFill/>
            <a:miter lim="800000"/>
            <a:headEnd/>
            <a:tailEnd/>
          </a:ln>
        </p:spPr>
        <p:txBody>
          <a:bodyPr>
            <a:spAutoFit/>
          </a:bodyPr>
          <a:lstStyle/>
          <a:p>
            <a:pPr>
              <a:spcBef>
                <a:spcPct val="50000"/>
              </a:spcBef>
            </a:pPr>
            <a:r>
              <a:rPr lang="it-IT"/>
              <a:t>gdx</a:t>
            </a:r>
          </a:p>
        </p:txBody>
      </p:sp>
      <p:sp>
        <p:nvSpPr>
          <p:cNvPr id="47" name="Line 86"/>
          <p:cNvSpPr>
            <a:spLocks noChangeShapeType="1"/>
          </p:cNvSpPr>
          <p:nvPr/>
        </p:nvSpPr>
        <p:spPr bwMode="auto">
          <a:xfrm>
            <a:off x="5218113" y="1770062"/>
            <a:ext cx="0" cy="457200"/>
          </a:xfrm>
          <a:prstGeom prst="line">
            <a:avLst/>
          </a:prstGeom>
          <a:noFill/>
          <a:ln w="28575">
            <a:solidFill>
              <a:schemeClr val="tx1"/>
            </a:solidFill>
            <a:round/>
            <a:headEnd/>
            <a:tailEnd/>
          </a:ln>
        </p:spPr>
        <p:txBody>
          <a:bodyPr wrap="none" anchor="ctr"/>
          <a:lstStyle/>
          <a:p>
            <a:endParaRPr lang="it-IT"/>
          </a:p>
        </p:txBody>
      </p:sp>
      <p:sp>
        <p:nvSpPr>
          <p:cNvPr id="48" name="Line 87"/>
          <p:cNvSpPr>
            <a:spLocks noChangeShapeType="1"/>
          </p:cNvSpPr>
          <p:nvPr/>
        </p:nvSpPr>
        <p:spPr bwMode="auto">
          <a:xfrm>
            <a:off x="5294313" y="1770062"/>
            <a:ext cx="0" cy="457200"/>
          </a:xfrm>
          <a:prstGeom prst="line">
            <a:avLst/>
          </a:prstGeom>
          <a:noFill/>
          <a:ln w="28575">
            <a:solidFill>
              <a:schemeClr val="tx1"/>
            </a:solidFill>
            <a:round/>
            <a:headEnd/>
            <a:tailEnd/>
          </a:ln>
        </p:spPr>
        <p:txBody>
          <a:bodyPr wrap="none" anchor="ctr"/>
          <a:lstStyle/>
          <a:p>
            <a:endParaRPr lang="it-IT"/>
          </a:p>
        </p:txBody>
      </p:sp>
      <p:sp>
        <p:nvSpPr>
          <p:cNvPr id="49" name="Line 88"/>
          <p:cNvSpPr>
            <a:spLocks noChangeShapeType="1"/>
          </p:cNvSpPr>
          <p:nvPr/>
        </p:nvSpPr>
        <p:spPr bwMode="auto">
          <a:xfrm>
            <a:off x="4608513" y="1998662"/>
            <a:ext cx="590550" cy="0"/>
          </a:xfrm>
          <a:prstGeom prst="line">
            <a:avLst/>
          </a:prstGeom>
          <a:noFill/>
          <a:ln w="28575">
            <a:solidFill>
              <a:schemeClr val="tx1"/>
            </a:solidFill>
            <a:round/>
            <a:headEnd/>
            <a:tailEnd/>
          </a:ln>
        </p:spPr>
        <p:txBody>
          <a:bodyPr wrap="none" anchor="ctr"/>
          <a:lstStyle/>
          <a:p>
            <a:endParaRPr lang="it-IT"/>
          </a:p>
        </p:txBody>
      </p:sp>
      <p:sp>
        <p:nvSpPr>
          <p:cNvPr id="50" name="Line 89"/>
          <p:cNvSpPr>
            <a:spLocks noChangeShapeType="1"/>
          </p:cNvSpPr>
          <p:nvPr/>
        </p:nvSpPr>
        <p:spPr bwMode="auto">
          <a:xfrm>
            <a:off x="5294313" y="1998662"/>
            <a:ext cx="990600" cy="0"/>
          </a:xfrm>
          <a:prstGeom prst="line">
            <a:avLst/>
          </a:prstGeom>
          <a:noFill/>
          <a:ln w="28575">
            <a:solidFill>
              <a:schemeClr val="tx1"/>
            </a:solidFill>
            <a:round/>
            <a:headEnd/>
            <a:tailEnd/>
          </a:ln>
        </p:spPr>
        <p:txBody>
          <a:bodyPr wrap="none" anchor="ctr"/>
          <a:lstStyle/>
          <a:p>
            <a:endParaRPr lang="it-IT"/>
          </a:p>
        </p:txBody>
      </p:sp>
      <p:sp>
        <p:nvSpPr>
          <p:cNvPr id="51" name="Line 90"/>
          <p:cNvSpPr>
            <a:spLocks noChangeShapeType="1"/>
          </p:cNvSpPr>
          <p:nvPr/>
        </p:nvSpPr>
        <p:spPr bwMode="auto">
          <a:xfrm>
            <a:off x="6284913" y="1998662"/>
            <a:ext cx="0" cy="504825"/>
          </a:xfrm>
          <a:prstGeom prst="line">
            <a:avLst/>
          </a:prstGeom>
          <a:noFill/>
          <a:ln w="28575">
            <a:solidFill>
              <a:schemeClr val="tx1"/>
            </a:solidFill>
            <a:round/>
            <a:headEnd/>
            <a:tailEnd/>
          </a:ln>
        </p:spPr>
        <p:txBody>
          <a:bodyPr wrap="none" anchor="ctr"/>
          <a:lstStyle/>
          <a:p>
            <a:endParaRPr lang="it-IT"/>
          </a:p>
        </p:txBody>
      </p:sp>
      <p:sp>
        <p:nvSpPr>
          <p:cNvPr id="52" name="Text Box 91"/>
          <p:cNvSpPr txBox="1">
            <a:spLocks noChangeArrowheads="1"/>
          </p:cNvSpPr>
          <p:nvPr/>
        </p:nvSpPr>
        <p:spPr bwMode="auto">
          <a:xfrm>
            <a:off x="5294313" y="1541462"/>
            <a:ext cx="914400" cy="457200"/>
          </a:xfrm>
          <a:prstGeom prst="rect">
            <a:avLst/>
          </a:prstGeom>
          <a:noFill/>
          <a:ln w="12700">
            <a:noFill/>
            <a:miter lim="800000"/>
            <a:headEnd/>
            <a:tailEnd/>
          </a:ln>
        </p:spPr>
        <p:txBody>
          <a:bodyPr>
            <a:spAutoFit/>
          </a:bodyPr>
          <a:lstStyle/>
          <a:p>
            <a:pPr>
              <a:spcBef>
                <a:spcPct val="50000"/>
              </a:spcBef>
            </a:pPr>
            <a:r>
              <a:rPr lang="it-IT"/>
              <a:t>c</a:t>
            </a:r>
            <a:r>
              <a:rPr lang="it-IT" baseline="-25000"/>
              <a:t>t</a:t>
            </a:r>
            <a:r>
              <a:rPr lang="it-IT"/>
              <a:t>dx</a:t>
            </a:r>
          </a:p>
        </p:txBody>
      </p:sp>
      <p:sp>
        <p:nvSpPr>
          <p:cNvPr id="53" name="Text Box 92"/>
          <p:cNvSpPr txBox="1">
            <a:spLocks noChangeArrowheads="1"/>
          </p:cNvSpPr>
          <p:nvPr/>
        </p:nvSpPr>
        <p:spPr bwMode="auto">
          <a:xfrm>
            <a:off x="1751013" y="1579562"/>
            <a:ext cx="931862" cy="366713"/>
          </a:xfrm>
          <a:prstGeom prst="rect">
            <a:avLst/>
          </a:prstGeom>
          <a:noFill/>
          <a:ln w="12700">
            <a:noFill/>
            <a:miter lim="800000"/>
            <a:headEnd/>
            <a:tailEnd/>
          </a:ln>
        </p:spPr>
        <p:txBody>
          <a:bodyPr>
            <a:spAutoFit/>
          </a:bodyPr>
          <a:lstStyle/>
          <a:p>
            <a:pPr>
              <a:spcBef>
                <a:spcPct val="50000"/>
              </a:spcBef>
            </a:pPr>
            <a:r>
              <a:rPr lang="it-IT" sz="1800"/>
              <a:t>HV</a:t>
            </a:r>
          </a:p>
        </p:txBody>
      </p:sp>
      <p:sp>
        <p:nvSpPr>
          <p:cNvPr id="54" name="Text Box 93"/>
          <p:cNvSpPr txBox="1">
            <a:spLocks noChangeArrowheads="1"/>
          </p:cNvSpPr>
          <p:nvPr/>
        </p:nvSpPr>
        <p:spPr bwMode="auto">
          <a:xfrm>
            <a:off x="1676400" y="4070350"/>
            <a:ext cx="931863" cy="366712"/>
          </a:xfrm>
          <a:prstGeom prst="rect">
            <a:avLst/>
          </a:prstGeom>
          <a:noFill/>
          <a:ln w="12700">
            <a:noFill/>
            <a:miter lim="800000"/>
            <a:headEnd/>
            <a:tailEnd/>
          </a:ln>
        </p:spPr>
        <p:txBody>
          <a:bodyPr>
            <a:spAutoFit/>
          </a:bodyPr>
          <a:lstStyle/>
          <a:p>
            <a:pPr>
              <a:spcBef>
                <a:spcPct val="50000"/>
              </a:spcBef>
            </a:pPr>
            <a:r>
              <a:rPr lang="it-IT" sz="1800"/>
              <a:t>GND</a:t>
            </a:r>
          </a:p>
        </p:txBody>
      </p:sp>
      <p:cxnSp>
        <p:nvCxnSpPr>
          <p:cNvPr id="56" name="Connettore 1 55"/>
          <p:cNvCxnSpPr/>
          <p:nvPr/>
        </p:nvCxnSpPr>
        <p:spPr>
          <a:xfrm rot="10800000" flipV="1">
            <a:off x="6400800" y="1752600"/>
            <a:ext cx="8382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rot="10800000">
            <a:off x="6324600" y="4343400"/>
            <a:ext cx="9144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61" name="CasellaDiTesto 60"/>
          <p:cNvSpPr txBox="1"/>
          <p:nvPr/>
        </p:nvSpPr>
        <p:spPr>
          <a:xfrm>
            <a:off x="6934200" y="1447800"/>
            <a:ext cx="1603388" cy="369332"/>
          </a:xfrm>
          <a:prstGeom prst="rect">
            <a:avLst/>
          </a:prstGeom>
          <a:noFill/>
        </p:spPr>
        <p:txBody>
          <a:bodyPr wrap="none" rtlCol="0">
            <a:spAutoFit/>
          </a:bodyPr>
          <a:lstStyle/>
          <a:p>
            <a:r>
              <a:rPr lang="it-IT" dirty="0" smtClean="0"/>
              <a:t>Capi della spira</a:t>
            </a:r>
            <a:endParaRPr lang="it-IT" dirty="0"/>
          </a:p>
        </p:txBody>
      </p:sp>
      <p:sp>
        <p:nvSpPr>
          <p:cNvPr id="62" name="CasellaDiTesto 61"/>
          <p:cNvSpPr txBox="1"/>
          <p:nvPr/>
        </p:nvSpPr>
        <p:spPr>
          <a:xfrm>
            <a:off x="6858000" y="5029200"/>
            <a:ext cx="1603388" cy="369332"/>
          </a:xfrm>
          <a:prstGeom prst="rect">
            <a:avLst/>
          </a:prstGeom>
          <a:noFill/>
        </p:spPr>
        <p:txBody>
          <a:bodyPr wrap="none" rtlCol="0">
            <a:spAutoFit/>
          </a:bodyPr>
          <a:lstStyle/>
          <a:p>
            <a:r>
              <a:rPr lang="it-IT" dirty="0" smtClean="0"/>
              <a:t>Capi della spira</a:t>
            </a:r>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685800"/>
            <a:ext cx="8839200" cy="27432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a:t>Considero r ed l;  Trascuro g, c</a:t>
            </a:r>
            <a:r>
              <a:rPr lang="it-IT" baseline="-25000"/>
              <a:t>t</a:t>
            </a:r>
            <a:r>
              <a:rPr lang="it-IT"/>
              <a:t>, c</a:t>
            </a:r>
            <a:r>
              <a:rPr lang="it-IT" baseline="-25000"/>
              <a:t>l</a:t>
            </a:r>
            <a:r>
              <a:rPr lang="it-IT"/>
              <a:t> </a:t>
            </a:r>
          </a:p>
        </p:txBody>
      </p:sp>
      <p:grpSp>
        <p:nvGrpSpPr>
          <p:cNvPr id="4" name="Group 68"/>
          <p:cNvGrpSpPr>
            <a:grpSpLocks/>
          </p:cNvGrpSpPr>
          <p:nvPr/>
        </p:nvGrpSpPr>
        <p:grpSpPr bwMode="auto">
          <a:xfrm>
            <a:off x="1104900" y="914400"/>
            <a:ext cx="5676900" cy="2514600"/>
            <a:chOff x="696" y="720"/>
            <a:chExt cx="3576" cy="1584"/>
          </a:xfrm>
        </p:grpSpPr>
        <p:sp>
          <p:nvSpPr>
            <p:cNvPr id="5" name="Rectangle 22" descr="Diagonali chiare verso il basso"/>
            <p:cNvSpPr>
              <a:spLocks noChangeArrowheads="1"/>
            </p:cNvSpPr>
            <p:nvPr/>
          </p:nvSpPr>
          <p:spPr bwMode="auto">
            <a:xfrm>
              <a:off x="696" y="864"/>
              <a:ext cx="1032" cy="1372"/>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6" name="Rectangle 24"/>
            <p:cNvSpPr>
              <a:spLocks noChangeArrowheads="1"/>
            </p:cNvSpPr>
            <p:nvPr/>
          </p:nvSpPr>
          <p:spPr bwMode="auto">
            <a:xfrm>
              <a:off x="972" y="864"/>
              <a:ext cx="1140" cy="1440"/>
            </a:xfrm>
            <a:prstGeom prst="rect">
              <a:avLst/>
            </a:prstGeom>
            <a:solidFill>
              <a:schemeClr val="bg1"/>
            </a:solidFill>
            <a:ln w="12700">
              <a:noFill/>
              <a:miter lim="800000"/>
              <a:headEnd/>
              <a:tailEnd/>
            </a:ln>
          </p:spPr>
          <p:txBody>
            <a:bodyPr wrap="none" anchor="ctr"/>
            <a:lstStyle/>
            <a:p>
              <a:endParaRPr lang="it-IT"/>
            </a:p>
          </p:txBody>
        </p:sp>
        <p:sp>
          <p:nvSpPr>
            <p:cNvPr id="7" name="Oval 25"/>
            <p:cNvSpPr>
              <a:spLocks noChangeArrowheads="1"/>
            </p:cNvSpPr>
            <p:nvPr/>
          </p:nvSpPr>
          <p:spPr bwMode="auto">
            <a:xfrm>
              <a:off x="1368" y="1056"/>
              <a:ext cx="143" cy="144"/>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8" name="Oval 26"/>
            <p:cNvSpPr>
              <a:spLocks noChangeArrowheads="1"/>
            </p:cNvSpPr>
            <p:nvPr/>
          </p:nvSpPr>
          <p:spPr bwMode="auto">
            <a:xfrm>
              <a:off x="1367" y="2008"/>
              <a:ext cx="143" cy="144"/>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9" name="Line 27"/>
            <p:cNvSpPr>
              <a:spLocks noChangeShapeType="1"/>
            </p:cNvSpPr>
            <p:nvPr/>
          </p:nvSpPr>
          <p:spPr bwMode="auto">
            <a:xfrm>
              <a:off x="1511" y="1104"/>
              <a:ext cx="409" cy="0"/>
            </a:xfrm>
            <a:prstGeom prst="line">
              <a:avLst/>
            </a:prstGeom>
            <a:noFill/>
            <a:ln w="12700">
              <a:solidFill>
                <a:schemeClr val="tx1"/>
              </a:solidFill>
              <a:round/>
              <a:headEnd/>
              <a:tailEnd/>
            </a:ln>
          </p:spPr>
          <p:txBody>
            <a:bodyPr wrap="none" anchor="ctr"/>
            <a:lstStyle/>
            <a:p>
              <a:endParaRPr lang="it-IT"/>
            </a:p>
          </p:txBody>
        </p:sp>
        <p:sp>
          <p:nvSpPr>
            <p:cNvPr id="10" name="Line 28"/>
            <p:cNvSpPr>
              <a:spLocks noChangeShapeType="1"/>
            </p:cNvSpPr>
            <p:nvPr/>
          </p:nvSpPr>
          <p:spPr bwMode="auto">
            <a:xfrm>
              <a:off x="1511" y="2064"/>
              <a:ext cx="409" cy="0"/>
            </a:xfrm>
            <a:prstGeom prst="line">
              <a:avLst/>
            </a:prstGeom>
            <a:noFill/>
            <a:ln w="12700">
              <a:solidFill>
                <a:schemeClr val="tx1"/>
              </a:solidFill>
              <a:round/>
              <a:headEnd/>
              <a:tailEnd/>
            </a:ln>
          </p:spPr>
          <p:txBody>
            <a:bodyPr wrap="none" anchor="ctr"/>
            <a:lstStyle/>
            <a:p>
              <a:endParaRPr lang="it-IT"/>
            </a:p>
          </p:txBody>
        </p:sp>
        <p:sp>
          <p:nvSpPr>
            <p:cNvPr id="11" name="Line 29"/>
            <p:cNvSpPr>
              <a:spLocks noChangeShapeType="1"/>
            </p:cNvSpPr>
            <p:nvPr/>
          </p:nvSpPr>
          <p:spPr bwMode="auto">
            <a:xfrm>
              <a:off x="1776" y="1104"/>
              <a:ext cx="0" cy="937"/>
            </a:xfrm>
            <a:prstGeom prst="line">
              <a:avLst/>
            </a:prstGeom>
            <a:noFill/>
            <a:ln w="12700">
              <a:solidFill>
                <a:schemeClr val="tx1"/>
              </a:solidFill>
              <a:round/>
              <a:headEnd type="triangle" w="med" len="med"/>
              <a:tailEnd type="triangle" w="med" len="med"/>
            </a:ln>
          </p:spPr>
          <p:txBody>
            <a:bodyPr wrap="none" anchor="ctr"/>
            <a:lstStyle/>
            <a:p>
              <a:endParaRPr lang="it-IT"/>
            </a:p>
          </p:txBody>
        </p:sp>
        <p:sp>
          <p:nvSpPr>
            <p:cNvPr id="12" name="Text Box 30"/>
            <p:cNvSpPr txBox="1">
              <a:spLocks noChangeArrowheads="1"/>
            </p:cNvSpPr>
            <p:nvPr/>
          </p:nvSpPr>
          <p:spPr bwMode="auto">
            <a:xfrm>
              <a:off x="1776" y="1392"/>
              <a:ext cx="394" cy="288"/>
            </a:xfrm>
            <a:prstGeom prst="rect">
              <a:avLst/>
            </a:prstGeom>
            <a:noFill/>
            <a:ln w="12700">
              <a:noFill/>
              <a:miter lim="800000"/>
              <a:headEnd/>
              <a:tailEnd/>
            </a:ln>
          </p:spPr>
          <p:txBody>
            <a:bodyPr>
              <a:spAutoFit/>
            </a:bodyPr>
            <a:lstStyle/>
            <a:p>
              <a:pPr>
                <a:spcBef>
                  <a:spcPct val="50000"/>
                </a:spcBef>
              </a:pPr>
              <a:r>
                <a:rPr lang="it-IT"/>
                <a:t>dx</a:t>
              </a:r>
            </a:p>
          </p:txBody>
        </p:sp>
        <p:sp>
          <p:nvSpPr>
            <p:cNvPr id="13" name="Rectangle 31"/>
            <p:cNvSpPr>
              <a:spLocks noChangeArrowheads="1"/>
            </p:cNvSpPr>
            <p:nvPr/>
          </p:nvSpPr>
          <p:spPr bwMode="auto">
            <a:xfrm>
              <a:off x="1367" y="1392"/>
              <a:ext cx="192" cy="192"/>
            </a:xfrm>
            <a:prstGeom prst="rect">
              <a:avLst/>
            </a:prstGeom>
            <a:solidFill>
              <a:schemeClr val="bg1"/>
            </a:solidFill>
            <a:ln w="28575">
              <a:solidFill>
                <a:schemeClr val="tx1"/>
              </a:solidFill>
              <a:miter lim="800000"/>
              <a:headEnd/>
              <a:tailEnd/>
            </a:ln>
          </p:spPr>
          <p:txBody>
            <a:bodyPr wrap="none" anchor="ctr"/>
            <a:lstStyle/>
            <a:p>
              <a:endParaRPr lang="it-IT"/>
            </a:p>
          </p:txBody>
        </p:sp>
        <p:sp>
          <p:nvSpPr>
            <p:cNvPr id="14" name="Rectangle 32"/>
            <p:cNvSpPr>
              <a:spLocks noChangeArrowheads="1"/>
            </p:cNvSpPr>
            <p:nvPr/>
          </p:nvSpPr>
          <p:spPr bwMode="auto">
            <a:xfrm>
              <a:off x="1367" y="1584"/>
              <a:ext cx="192" cy="192"/>
            </a:xfrm>
            <a:prstGeom prst="rect">
              <a:avLst/>
            </a:prstGeom>
            <a:solidFill>
              <a:schemeClr val="tx1"/>
            </a:solidFill>
            <a:ln w="28575">
              <a:solidFill>
                <a:schemeClr val="tx1"/>
              </a:solidFill>
              <a:miter lim="800000"/>
              <a:headEnd/>
              <a:tailEnd/>
            </a:ln>
          </p:spPr>
          <p:txBody>
            <a:bodyPr wrap="none" anchor="ctr"/>
            <a:lstStyle/>
            <a:p>
              <a:endParaRPr lang="it-IT"/>
            </a:p>
          </p:txBody>
        </p:sp>
        <p:sp>
          <p:nvSpPr>
            <p:cNvPr id="15" name="Line 33"/>
            <p:cNvSpPr>
              <a:spLocks noChangeShapeType="1"/>
            </p:cNvSpPr>
            <p:nvPr/>
          </p:nvSpPr>
          <p:spPr bwMode="auto">
            <a:xfrm>
              <a:off x="1463" y="1200"/>
              <a:ext cx="0" cy="192"/>
            </a:xfrm>
            <a:prstGeom prst="line">
              <a:avLst/>
            </a:prstGeom>
            <a:noFill/>
            <a:ln w="28575">
              <a:solidFill>
                <a:schemeClr val="tx1"/>
              </a:solidFill>
              <a:round/>
              <a:headEnd/>
              <a:tailEnd/>
            </a:ln>
          </p:spPr>
          <p:txBody>
            <a:bodyPr wrap="none" anchor="ctr"/>
            <a:lstStyle/>
            <a:p>
              <a:endParaRPr lang="it-IT"/>
            </a:p>
          </p:txBody>
        </p:sp>
        <p:sp>
          <p:nvSpPr>
            <p:cNvPr id="16" name="Line 34"/>
            <p:cNvSpPr>
              <a:spLocks noChangeShapeType="1"/>
            </p:cNvSpPr>
            <p:nvPr/>
          </p:nvSpPr>
          <p:spPr bwMode="auto">
            <a:xfrm>
              <a:off x="1463" y="1776"/>
              <a:ext cx="0" cy="232"/>
            </a:xfrm>
            <a:prstGeom prst="line">
              <a:avLst/>
            </a:prstGeom>
            <a:noFill/>
            <a:ln w="28575">
              <a:solidFill>
                <a:schemeClr val="tx1"/>
              </a:solidFill>
              <a:round/>
              <a:headEnd/>
              <a:tailEnd/>
            </a:ln>
          </p:spPr>
          <p:txBody>
            <a:bodyPr wrap="none" anchor="ctr"/>
            <a:lstStyle/>
            <a:p>
              <a:endParaRPr lang="it-IT"/>
            </a:p>
          </p:txBody>
        </p:sp>
        <p:sp>
          <p:nvSpPr>
            <p:cNvPr id="17" name="Text Box 42"/>
            <p:cNvSpPr txBox="1">
              <a:spLocks noChangeArrowheads="1"/>
            </p:cNvSpPr>
            <p:nvPr/>
          </p:nvSpPr>
          <p:spPr bwMode="auto">
            <a:xfrm>
              <a:off x="973" y="1296"/>
              <a:ext cx="490" cy="288"/>
            </a:xfrm>
            <a:prstGeom prst="rect">
              <a:avLst/>
            </a:prstGeom>
            <a:noFill/>
            <a:ln w="12700">
              <a:noFill/>
              <a:miter lim="800000"/>
              <a:headEnd/>
              <a:tailEnd/>
            </a:ln>
          </p:spPr>
          <p:txBody>
            <a:bodyPr>
              <a:spAutoFit/>
            </a:bodyPr>
            <a:lstStyle/>
            <a:p>
              <a:pPr>
                <a:spcBef>
                  <a:spcPct val="50000"/>
                </a:spcBef>
              </a:pPr>
              <a:r>
                <a:rPr lang="it-IT"/>
                <a:t>rdx</a:t>
              </a:r>
            </a:p>
          </p:txBody>
        </p:sp>
        <p:sp>
          <p:nvSpPr>
            <p:cNvPr id="18" name="Text Box 43"/>
            <p:cNvSpPr txBox="1">
              <a:spLocks noChangeArrowheads="1"/>
            </p:cNvSpPr>
            <p:nvPr/>
          </p:nvSpPr>
          <p:spPr bwMode="auto">
            <a:xfrm>
              <a:off x="983" y="1536"/>
              <a:ext cx="394" cy="288"/>
            </a:xfrm>
            <a:prstGeom prst="rect">
              <a:avLst/>
            </a:prstGeom>
            <a:noFill/>
            <a:ln w="12700">
              <a:noFill/>
              <a:miter lim="800000"/>
              <a:headEnd/>
              <a:tailEnd/>
            </a:ln>
          </p:spPr>
          <p:txBody>
            <a:bodyPr>
              <a:spAutoFit/>
            </a:bodyPr>
            <a:lstStyle/>
            <a:p>
              <a:pPr>
                <a:spcBef>
                  <a:spcPct val="50000"/>
                </a:spcBef>
              </a:pPr>
              <a:r>
                <a:rPr lang="it-IT"/>
                <a:t>ldx</a:t>
              </a:r>
            </a:p>
          </p:txBody>
        </p:sp>
        <p:sp>
          <p:nvSpPr>
            <p:cNvPr id="19" name="Rectangle 54" descr="Diagonali chiare verso il basso"/>
            <p:cNvSpPr>
              <a:spLocks noChangeArrowheads="1"/>
            </p:cNvSpPr>
            <p:nvPr/>
          </p:nvSpPr>
          <p:spPr bwMode="auto">
            <a:xfrm>
              <a:off x="2798" y="864"/>
              <a:ext cx="1032" cy="1324"/>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20" name="Rectangle 55"/>
            <p:cNvSpPr>
              <a:spLocks noChangeArrowheads="1"/>
            </p:cNvSpPr>
            <p:nvPr/>
          </p:nvSpPr>
          <p:spPr bwMode="auto">
            <a:xfrm>
              <a:off x="3074" y="720"/>
              <a:ext cx="1140" cy="1536"/>
            </a:xfrm>
            <a:prstGeom prst="rect">
              <a:avLst/>
            </a:prstGeom>
            <a:solidFill>
              <a:schemeClr val="bg1"/>
            </a:solidFill>
            <a:ln w="12700">
              <a:noFill/>
              <a:miter lim="800000"/>
              <a:headEnd/>
              <a:tailEnd/>
            </a:ln>
          </p:spPr>
          <p:txBody>
            <a:bodyPr wrap="none" anchor="ctr"/>
            <a:lstStyle/>
            <a:p>
              <a:endParaRPr lang="it-IT"/>
            </a:p>
          </p:txBody>
        </p:sp>
        <p:sp>
          <p:nvSpPr>
            <p:cNvPr id="21" name="Oval 56"/>
            <p:cNvSpPr>
              <a:spLocks noChangeArrowheads="1"/>
            </p:cNvSpPr>
            <p:nvPr/>
          </p:nvSpPr>
          <p:spPr bwMode="auto">
            <a:xfrm>
              <a:off x="3470" y="1008"/>
              <a:ext cx="143" cy="144"/>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22" name="Oval 57"/>
            <p:cNvSpPr>
              <a:spLocks noChangeArrowheads="1"/>
            </p:cNvSpPr>
            <p:nvPr/>
          </p:nvSpPr>
          <p:spPr bwMode="auto">
            <a:xfrm>
              <a:off x="3469" y="1960"/>
              <a:ext cx="143" cy="144"/>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23" name="Line 58"/>
            <p:cNvSpPr>
              <a:spLocks noChangeShapeType="1"/>
            </p:cNvSpPr>
            <p:nvPr/>
          </p:nvSpPr>
          <p:spPr bwMode="auto">
            <a:xfrm>
              <a:off x="3613" y="1056"/>
              <a:ext cx="409" cy="0"/>
            </a:xfrm>
            <a:prstGeom prst="line">
              <a:avLst/>
            </a:prstGeom>
            <a:noFill/>
            <a:ln w="12700">
              <a:solidFill>
                <a:schemeClr val="tx1"/>
              </a:solidFill>
              <a:round/>
              <a:headEnd/>
              <a:tailEnd/>
            </a:ln>
          </p:spPr>
          <p:txBody>
            <a:bodyPr wrap="none" anchor="ctr"/>
            <a:lstStyle/>
            <a:p>
              <a:endParaRPr lang="it-IT"/>
            </a:p>
          </p:txBody>
        </p:sp>
        <p:sp>
          <p:nvSpPr>
            <p:cNvPr id="24" name="Line 59"/>
            <p:cNvSpPr>
              <a:spLocks noChangeShapeType="1"/>
            </p:cNvSpPr>
            <p:nvPr/>
          </p:nvSpPr>
          <p:spPr bwMode="auto">
            <a:xfrm>
              <a:off x="3613" y="2016"/>
              <a:ext cx="409" cy="0"/>
            </a:xfrm>
            <a:prstGeom prst="line">
              <a:avLst/>
            </a:prstGeom>
            <a:noFill/>
            <a:ln w="12700">
              <a:solidFill>
                <a:schemeClr val="tx1"/>
              </a:solidFill>
              <a:round/>
              <a:headEnd/>
              <a:tailEnd/>
            </a:ln>
          </p:spPr>
          <p:txBody>
            <a:bodyPr wrap="none" anchor="ctr"/>
            <a:lstStyle/>
            <a:p>
              <a:endParaRPr lang="it-IT"/>
            </a:p>
          </p:txBody>
        </p:sp>
        <p:sp>
          <p:nvSpPr>
            <p:cNvPr id="25" name="Line 60"/>
            <p:cNvSpPr>
              <a:spLocks noChangeShapeType="1"/>
            </p:cNvSpPr>
            <p:nvPr/>
          </p:nvSpPr>
          <p:spPr bwMode="auto">
            <a:xfrm>
              <a:off x="3878" y="1056"/>
              <a:ext cx="0" cy="937"/>
            </a:xfrm>
            <a:prstGeom prst="line">
              <a:avLst/>
            </a:prstGeom>
            <a:noFill/>
            <a:ln w="12700">
              <a:solidFill>
                <a:schemeClr val="tx1"/>
              </a:solidFill>
              <a:round/>
              <a:headEnd type="triangle" w="med" len="med"/>
              <a:tailEnd type="triangle" w="med" len="med"/>
            </a:ln>
          </p:spPr>
          <p:txBody>
            <a:bodyPr wrap="none" anchor="ctr"/>
            <a:lstStyle/>
            <a:p>
              <a:endParaRPr lang="it-IT"/>
            </a:p>
          </p:txBody>
        </p:sp>
        <p:sp>
          <p:nvSpPr>
            <p:cNvPr id="26" name="Text Box 61"/>
            <p:cNvSpPr txBox="1">
              <a:spLocks noChangeArrowheads="1"/>
            </p:cNvSpPr>
            <p:nvPr/>
          </p:nvSpPr>
          <p:spPr bwMode="auto">
            <a:xfrm>
              <a:off x="3878" y="1344"/>
              <a:ext cx="394" cy="288"/>
            </a:xfrm>
            <a:prstGeom prst="rect">
              <a:avLst/>
            </a:prstGeom>
            <a:noFill/>
            <a:ln w="12700">
              <a:noFill/>
              <a:miter lim="800000"/>
              <a:headEnd/>
              <a:tailEnd/>
            </a:ln>
          </p:spPr>
          <p:txBody>
            <a:bodyPr>
              <a:spAutoFit/>
            </a:bodyPr>
            <a:lstStyle/>
            <a:p>
              <a:pPr>
                <a:spcBef>
                  <a:spcPct val="50000"/>
                </a:spcBef>
              </a:pPr>
              <a:r>
                <a:rPr lang="it-IT"/>
                <a:t>h</a:t>
              </a:r>
            </a:p>
          </p:txBody>
        </p:sp>
        <p:sp>
          <p:nvSpPr>
            <p:cNvPr id="27" name="Rectangle 62"/>
            <p:cNvSpPr>
              <a:spLocks noChangeArrowheads="1"/>
            </p:cNvSpPr>
            <p:nvPr/>
          </p:nvSpPr>
          <p:spPr bwMode="auto">
            <a:xfrm>
              <a:off x="3469" y="1344"/>
              <a:ext cx="192" cy="192"/>
            </a:xfrm>
            <a:prstGeom prst="rect">
              <a:avLst/>
            </a:prstGeom>
            <a:solidFill>
              <a:schemeClr val="bg1"/>
            </a:solidFill>
            <a:ln w="28575">
              <a:solidFill>
                <a:schemeClr val="tx1"/>
              </a:solidFill>
              <a:miter lim="800000"/>
              <a:headEnd/>
              <a:tailEnd/>
            </a:ln>
          </p:spPr>
          <p:txBody>
            <a:bodyPr wrap="none" anchor="ctr"/>
            <a:lstStyle/>
            <a:p>
              <a:endParaRPr lang="it-IT"/>
            </a:p>
          </p:txBody>
        </p:sp>
        <p:sp>
          <p:nvSpPr>
            <p:cNvPr id="28" name="Rectangle 63"/>
            <p:cNvSpPr>
              <a:spLocks noChangeArrowheads="1"/>
            </p:cNvSpPr>
            <p:nvPr/>
          </p:nvSpPr>
          <p:spPr bwMode="auto">
            <a:xfrm>
              <a:off x="3469" y="1536"/>
              <a:ext cx="192" cy="192"/>
            </a:xfrm>
            <a:prstGeom prst="rect">
              <a:avLst/>
            </a:prstGeom>
            <a:solidFill>
              <a:schemeClr val="tx1"/>
            </a:solidFill>
            <a:ln w="28575">
              <a:solidFill>
                <a:schemeClr val="tx1"/>
              </a:solidFill>
              <a:miter lim="800000"/>
              <a:headEnd/>
              <a:tailEnd/>
            </a:ln>
          </p:spPr>
          <p:txBody>
            <a:bodyPr wrap="none" anchor="ctr"/>
            <a:lstStyle/>
            <a:p>
              <a:endParaRPr lang="it-IT"/>
            </a:p>
          </p:txBody>
        </p:sp>
        <p:sp>
          <p:nvSpPr>
            <p:cNvPr id="29" name="Line 64"/>
            <p:cNvSpPr>
              <a:spLocks noChangeShapeType="1"/>
            </p:cNvSpPr>
            <p:nvPr/>
          </p:nvSpPr>
          <p:spPr bwMode="auto">
            <a:xfrm>
              <a:off x="3565" y="1152"/>
              <a:ext cx="0" cy="192"/>
            </a:xfrm>
            <a:prstGeom prst="line">
              <a:avLst/>
            </a:prstGeom>
            <a:noFill/>
            <a:ln w="28575">
              <a:solidFill>
                <a:schemeClr val="tx1"/>
              </a:solidFill>
              <a:round/>
              <a:headEnd/>
              <a:tailEnd/>
            </a:ln>
          </p:spPr>
          <p:txBody>
            <a:bodyPr wrap="none" anchor="ctr"/>
            <a:lstStyle/>
            <a:p>
              <a:endParaRPr lang="it-IT"/>
            </a:p>
          </p:txBody>
        </p:sp>
        <p:sp>
          <p:nvSpPr>
            <p:cNvPr id="30" name="Line 65"/>
            <p:cNvSpPr>
              <a:spLocks noChangeShapeType="1"/>
            </p:cNvSpPr>
            <p:nvPr/>
          </p:nvSpPr>
          <p:spPr bwMode="auto">
            <a:xfrm>
              <a:off x="3565" y="1728"/>
              <a:ext cx="0" cy="232"/>
            </a:xfrm>
            <a:prstGeom prst="line">
              <a:avLst/>
            </a:prstGeom>
            <a:noFill/>
            <a:ln w="28575">
              <a:solidFill>
                <a:schemeClr val="tx1"/>
              </a:solidFill>
              <a:round/>
              <a:headEnd/>
              <a:tailEnd/>
            </a:ln>
          </p:spPr>
          <p:txBody>
            <a:bodyPr wrap="none" anchor="ctr"/>
            <a:lstStyle/>
            <a:p>
              <a:endParaRPr lang="it-IT"/>
            </a:p>
          </p:txBody>
        </p:sp>
        <p:sp>
          <p:nvSpPr>
            <p:cNvPr id="31" name="Text Box 66"/>
            <p:cNvSpPr txBox="1">
              <a:spLocks noChangeArrowheads="1"/>
            </p:cNvSpPr>
            <p:nvPr/>
          </p:nvSpPr>
          <p:spPr bwMode="auto">
            <a:xfrm>
              <a:off x="3075" y="1248"/>
              <a:ext cx="490" cy="288"/>
            </a:xfrm>
            <a:prstGeom prst="rect">
              <a:avLst/>
            </a:prstGeom>
            <a:noFill/>
            <a:ln w="12700">
              <a:noFill/>
              <a:miter lim="800000"/>
              <a:headEnd/>
              <a:tailEnd/>
            </a:ln>
          </p:spPr>
          <p:txBody>
            <a:bodyPr>
              <a:spAutoFit/>
            </a:bodyPr>
            <a:lstStyle/>
            <a:p>
              <a:pPr>
                <a:spcBef>
                  <a:spcPct val="50000"/>
                </a:spcBef>
              </a:pPr>
              <a:r>
                <a:rPr lang="it-IT"/>
                <a:t>R</a:t>
              </a:r>
            </a:p>
          </p:txBody>
        </p:sp>
        <p:sp>
          <p:nvSpPr>
            <p:cNvPr id="32" name="Text Box 67"/>
            <p:cNvSpPr txBox="1">
              <a:spLocks noChangeArrowheads="1"/>
            </p:cNvSpPr>
            <p:nvPr/>
          </p:nvSpPr>
          <p:spPr bwMode="auto">
            <a:xfrm>
              <a:off x="3085" y="1488"/>
              <a:ext cx="394" cy="288"/>
            </a:xfrm>
            <a:prstGeom prst="rect">
              <a:avLst/>
            </a:prstGeom>
            <a:noFill/>
            <a:ln w="12700">
              <a:noFill/>
              <a:miter lim="800000"/>
              <a:headEnd/>
              <a:tailEnd/>
            </a:ln>
          </p:spPr>
          <p:txBody>
            <a:bodyPr>
              <a:spAutoFit/>
            </a:bodyPr>
            <a:lstStyle/>
            <a:p>
              <a:pPr>
                <a:spcBef>
                  <a:spcPct val="50000"/>
                </a:spcBef>
              </a:pPr>
              <a:r>
                <a:rPr lang="it-IT"/>
                <a:t>L</a:t>
              </a:r>
            </a:p>
          </p:txBody>
        </p:sp>
      </p:grpSp>
      <p:sp>
        <p:nvSpPr>
          <p:cNvPr id="33" name="Rectangle 83"/>
          <p:cNvSpPr>
            <a:spLocks noChangeArrowheads="1"/>
          </p:cNvSpPr>
          <p:nvPr/>
        </p:nvSpPr>
        <p:spPr bwMode="auto">
          <a:xfrm>
            <a:off x="152400" y="4114800"/>
            <a:ext cx="8839200" cy="25908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a:t>Considero c</a:t>
            </a:r>
            <a:r>
              <a:rPr lang="it-IT" baseline="-25000"/>
              <a:t>t</a:t>
            </a:r>
            <a:r>
              <a:rPr lang="it-IT"/>
              <a:t>, c</a:t>
            </a:r>
            <a:r>
              <a:rPr lang="it-IT" baseline="-25000"/>
              <a:t>l</a:t>
            </a:r>
            <a:r>
              <a:rPr lang="it-IT"/>
              <a:t> ; Trascuro g, r, l </a:t>
            </a:r>
          </a:p>
        </p:txBody>
      </p:sp>
      <p:sp>
        <p:nvSpPr>
          <p:cNvPr id="35" name="Rectangle 114" descr="Diagonali chiare verso il basso"/>
          <p:cNvSpPr>
            <a:spLocks noChangeArrowheads="1"/>
          </p:cNvSpPr>
          <p:nvPr/>
        </p:nvSpPr>
        <p:spPr bwMode="auto">
          <a:xfrm>
            <a:off x="4495800" y="4495800"/>
            <a:ext cx="1638300" cy="2178050"/>
          </a:xfrm>
          <a:prstGeom prst="rect">
            <a:avLst/>
          </a:prstGeom>
          <a:pattFill prst="ltDnDiag">
            <a:fgClr>
              <a:schemeClr val="tx1"/>
            </a:fgClr>
            <a:bgClr>
              <a:schemeClr val="bg1"/>
            </a:bgClr>
          </a:pattFill>
          <a:ln w="12700">
            <a:noFill/>
            <a:miter lim="800000"/>
            <a:headEnd/>
            <a:tailEnd/>
          </a:ln>
        </p:spPr>
        <p:txBody>
          <a:bodyPr wrap="none" anchor="ctr"/>
          <a:lstStyle/>
          <a:p>
            <a:endParaRPr lang="it-IT"/>
          </a:p>
        </p:txBody>
      </p:sp>
      <p:sp>
        <p:nvSpPr>
          <p:cNvPr id="36" name="Rectangle 115"/>
          <p:cNvSpPr>
            <a:spLocks noChangeArrowheads="1"/>
          </p:cNvSpPr>
          <p:nvPr/>
        </p:nvSpPr>
        <p:spPr bwMode="auto">
          <a:xfrm>
            <a:off x="4703763" y="4616450"/>
            <a:ext cx="1482725" cy="1930400"/>
          </a:xfrm>
          <a:prstGeom prst="rect">
            <a:avLst/>
          </a:prstGeom>
          <a:solidFill>
            <a:schemeClr val="bg1"/>
          </a:solidFill>
          <a:ln w="12700">
            <a:solidFill>
              <a:schemeClr val="tx2"/>
            </a:solidFill>
            <a:miter lim="800000"/>
            <a:headEnd/>
            <a:tailEnd/>
          </a:ln>
        </p:spPr>
        <p:txBody>
          <a:bodyPr wrap="none" anchor="ctr"/>
          <a:lstStyle/>
          <a:p>
            <a:endParaRPr lang="it-IT"/>
          </a:p>
        </p:txBody>
      </p:sp>
      <p:sp>
        <p:nvSpPr>
          <p:cNvPr id="37" name="Rectangle 116"/>
          <p:cNvSpPr>
            <a:spLocks noChangeArrowheads="1"/>
          </p:cNvSpPr>
          <p:nvPr/>
        </p:nvSpPr>
        <p:spPr bwMode="auto">
          <a:xfrm>
            <a:off x="4703763" y="4495800"/>
            <a:ext cx="1809750" cy="2178050"/>
          </a:xfrm>
          <a:prstGeom prst="rect">
            <a:avLst/>
          </a:prstGeom>
          <a:solidFill>
            <a:schemeClr val="bg1"/>
          </a:solidFill>
          <a:ln w="12700">
            <a:noFill/>
            <a:miter lim="800000"/>
            <a:headEnd/>
            <a:tailEnd/>
          </a:ln>
        </p:spPr>
        <p:txBody>
          <a:bodyPr wrap="none" anchor="ctr"/>
          <a:lstStyle/>
          <a:p>
            <a:endParaRPr lang="it-IT"/>
          </a:p>
        </p:txBody>
      </p:sp>
      <p:sp>
        <p:nvSpPr>
          <p:cNvPr id="38" name="Oval 117"/>
          <p:cNvSpPr>
            <a:spLocks noChangeArrowheads="1"/>
          </p:cNvSpPr>
          <p:nvPr/>
        </p:nvSpPr>
        <p:spPr bwMode="auto">
          <a:xfrm>
            <a:off x="6210300" y="4800600"/>
            <a:ext cx="227013"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39" name="Oval 118"/>
          <p:cNvSpPr>
            <a:spLocks noChangeArrowheads="1"/>
          </p:cNvSpPr>
          <p:nvPr/>
        </p:nvSpPr>
        <p:spPr bwMode="auto">
          <a:xfrm>
            <a:off x="6208713" y="6311900"/>
            <a:ext cx="227012"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40" name="Line 119"/>
          <p:cNvSpPr>
            <a:spLocks noChangeShapeType="1"/>
          </p:cNvSpPr>
          <p:nvPr/>
        </p:nvSpPr>
        <p:spPr bwMode="auto">
          <a:xfrm>
            <a:off x="6437313" y="4876800"/>
            <a:ext cx="801687" cy="0"/>
          </a:xfrm>
          <a:prstGeom prst="line">
            <a:avLst/>
          </a:prstGeom>
          <a:noFill/>
          <a:ln w="12700">
            <a:solidFill>
              <a:schemeClr val="tx1"/>
            </a:solidFill>
            <a:round/>
            <a:headEnd/>
            <a:tailEnd/>
          </a:ln>
        </p:spPr>
        <p:txBody>
          <a:bodyPr wrap="none" anchor="ctr"/>
          <a:lstStyle/>
          <a:p>
            <a:endParaRPr lang="it-IT"/>
          </a:p>
        </p:txBody>
      </p:sp>
      <p:sp>
        <p:nvSpPr>
          <p:cNvPr id="41" name="Line 120"/>
          <p:cNvSpPr>
            <a:spLocks noChangeShapeType="1"/>
          </p:cNvSpPr>
          <p:nvPr/>
        </p:nvSpPr>
        <p:spPr bwMode="auto">
          <a:xfrm>
            <a:off x="6437313" y="6400800"/>
            <a:ext cx="801687" cy="0"/>
          </a:xfrm>
          <a:prstGeom prst="line">
            <a:avLst/>
          </a:prstGeom>
          <a:noFill/>
          <a:ln w="12700">
            <a:solidFill>
              <a:schemeClr val="tx1"/>
            </a:solidFill>
            <a:round/>
            <a:headEnd/>
            <a:tailEnd/>
          </a:ln>
        </p:spPr>
        <p:txBody>
          <a:bodyPr wrap="none" anchor="ctr"/>
          <a:lstStyle/>
          <a:p>
            <a:endParaRPr lang="it-IT"/>
          </a:p>
        </p:txBody>
      </p:sp>
      <p:sp>
        <p:nvSpPr>
          <p:cNvPr id="42" name="Line 121"/>
          <p:cNvSpPr>
            <a:spLocks noChangeShapeType="1"/>
          </p:cNvSpPr>
          <p:nvPr/>
        </p:nvSpPr>
        <p:spPr bwMode="auto">
          <a:xfrm>
            <a:off x="7086600" y="4876800"/>
            <a:ext cx="0" cy="1487488"/>
          </a:xfrm>
          <a:prstGeom prst="line">
            <a:avLst/>
          </a:prstGeom>
          <a:noFill/>
          <a:ln w="12700">
            <a:solidFill>
              <a:schemeClr val="tx1"/>
            </a:solidFill>
            <a:round/>
            <a:headEnd type="triangle" w="med" len="med"/>
            <a:tailEnd type="triangle" w="med" len="med"/>
          </a:ln>
        </p:spPr>
        <p:txBody>
          <a:bodyPr wrap="none" anchor="ctr"/>
          <a:lstStyle/>
          <a:p>
            <a:endParaRPr lang="it-IT"/>
          </a:p>
        </p:txBody>
      </p:sp>
      <p:sp>
        <p:nvSpPr>
          <p:cNvPr id="43" name="Text Box 122"/>
          <p:cNvSpPr txBox="1">
            <a:spLocks noChangeArrowheads="1"/>
          </p:cNvSpPr>
          <p:nvPr/>
        </p:nvSpPr>
        <p:spPr bwMode="auto">
          <a:xfrm>
            <a:off x="7086600" y="5334000"/>
            <a:ext cx="625475" cy="457200"/>
          </a:xfrm>
          <a:prstGeom prst="rect">
            <a:avLst/>
          </a:prstGeom>
          <a:noFill/>
          <a:ln w="12700">
            <a:noFill/>
            <a:miter lim="800000"/>
            <a:headEnd/>
            <a:tailEnd/>
          </a:ln>
        </p:spPr>
        <p:txBody>
          <a:bodyPr>
            <a:spAutoFit/>
          </a:bodyPr>
          <a:lstStyle/>
          <a:p>
            <a:pPr>
              <a:spcBef>
                <a:spcPct val="50000"/>
              </a:spcBef>
            </a:pPr>
            <a:r>
              <a:rPr lang="it-IT"/>
              <a:t>dx</a:t>
            </a:r>
          </a:p>
        </p:txBody>
      </p:sp>
      <p:sp>
        <p:nvSpPr>
          <p:cNvPr id="44" name="Line 129"/>
          <p:cNvSpPr>
            <a:spLocks noChangeShapeType="1"/>
          </p:cNvSpPr>
          <p:nvPr/>
        </p:nvSpPr>
        <p:spPr bwMode="auto">
          <a:xfrm>
            <a:off x="6096000" y="5562600"/>
            <a:ext cx="457200" cy="0"/>
          </a:xfrm>
          <a:prstGeom prst="line">
            <a:avLst/>
          </a:prstGeom>
          <a:noFill/>
          <a:ln w="28575">
            <a:solidFill>
              <a:schemeClr val="tx1"/>
            </a:solidFill>
            <a:round/>
            <a:headEnd/>
            <a:tailEnd/>
          </a:ln>
        </p:spPr>
        <p:txBody>
          <a:bodyPr wrap="none" anchor="ctr"/>
          <a:lstStyle/>
          <a:p>
            <a:endParaRPr lang="it-IT"/>
          </a:p>
        </p:txBody>
      </p:sp>
      <p:sp>
        <p:nvSpPr>
          <p:cNvPr id="45" name="Line 130"/>
          <p:cNvSpPr>
            <a:spLocks noChangeShapeType="1"/>
          </p:cNvSpPr>
          <p:nvPr/>
        </p:nvSpPr>
        <p:spPr bwMode="auto">
          <a:xfrm>
            <a:off x="6096000" y="5638800"/>
            <a:ext cx="457200" cy="0"/>
          </a:xfrm>
          <a:prstGeom prst="line">
            <a:avLst/>
          </a:prstGeom>
          <a:noFill/>
          <a:ln w="28575">
            <a:solidFill>
              <a:schemeClr val="tx1"/>
            </a:solidFill>
            <a:round/>
            <a:headEnd/>
            <a:tailEnd/>
          </a:ln>
        </p:spPr>
        <p:txBody>
          <a:bodyPr wrap="none" anchor="ctr"/>
          <a:lstStyle/>
          <a:p>
            <a:endParaRPr lang="it-IT"/>
          </a:p>
        </p:txBody>
      </p:sp>
      <p:sp>
        <p:nvSpPr>
          <p:cNvPr id="46" name="Line 131"/>
          <p:cNvSpPr>
            <a:spLocks noChangeShapeType="1"/>
          </p:cNvSpPr>
          <p:nvPr/>
        </p:nvSpPr>
        <p:spPr bwMode="auto">
          <a:xfrm>
            <a:off x="6324600" y="5029200"/>
            <a:ext cx="0" cy="533400"/>
          </a:xfrm>
          <a:prstGeom prst="line">
            <a:avLst/>
          </a:prstGeom>
          <a:noFill/>
          <a:ln w="28575">
            <a:solidFill>
              <a:schemeClr val="tx1"/>
            </a:solidFill>
            <a:round/>
            <a:headEnd/>
            <a:tailEnd/>
          </a:ln>
        </p:spPr>
        <p:txBody>
          <a:bodyPr wrap="none" anchor="ctr"/>
          <a:lstStyle/>
          <a:p>
            <a:endParaRPr lang="it-IT"/>
          </a:p>
        </p:txBody>
      </p:sp>
      <p:sp>
        <p:nvSpPr>
          <p:cNvPr id="47" name="Line 132"/>
          <p:cNvSpPr>
            <a:spLocks noChangeShapeType="1"/>
          </p:cNvSpPr>
          <p:nvPr/>
        </p:nvSpPr>
        <p:spPr bwMode="auto">
          <a:xfrm>
            <a:off x="6324600" y="5602288"/>
            <a:ext cx="0" cy="762000"/>
          </a:xfrm>
          <a:prstGeom prst="line">
            <a:avLst/>
          </a:prstGeom>
          <a:noFill/>
          <a:ln w="28575">
            <a:solidFill>
              <a:schemeClr val="tx1"/>
            </a:solidFill>
            <a:round/>
            <a:headEnd/>
            <a:tailEnd/>
          </a:ln>
        </p:spPr>
        <p:txBody>
          <a:bodyPr wrap="none" anchor="ctr"/>
          <a:lstStyle/>
          <a:p>
            <a:endParaRPr lang="it-IT"/>
          </a:p>
        </p:txBody>
      </p:sp>
      <p:sp>
        <p:nvSpPr>
          <p:cNvPr id="48" name="Text Box 133"/>
          <p:cNvSpPr txBox="1">
            <a:spLocks noChangeArrowheads="1"/>
          </p:cNvSpPr>
          <p:nvPr/>
        </p:nvSpPr>
        <p:spPr bwMode="auto">
          <a:xfrm>
            <a:off x="6324600" y="5562600"/>
            <a:ext cx="914400" cy="457200"/>
          </a:xfrm>
          <a:prstGeom prst="rect">
            <a:avLst/>
          </a:prstGeom>
          <a:noFill/>
          <a:ln w="12700">
            <a:noFill/>
            <a:miter lim="800000"/>
            <a:headEnd/>
            <a:tailEnd/>
          </a:ln>
        </p:spPr>
        <p:txBody>
          <a:bodyPr>
            <a:spAutoFit/>
          </a:bodyPr>
          <a:lstStyle/>
          <a:p>
            <a:pPr>
              <a:spcBef>
                <a:spcPct val="50000"/>
              </a:spcBef>
            </a:pPr>
            <a:r>
              <a:rPr lang="it-IT"/>
              <a:t>c</a:t>
            </a:r>
            <a:r>
              <a:rPr lang="it-IT" baseline="-25000"/>
              <a:t>l</a:t>
            </a:r>
            <a:r>
              <a:rPr lang="it-IT"/>
              <a:t>dx</a:t>
            </a:r>
          </a:p>
        </p:txBody>
      </p:sp>
      <p:sp>
        <p:nvSpPr>
          <p:cNvPr id="49" name="Line 140"/>
          <p:cNvSpPr>
            <a:spLocks noChangeShapeType="1"/>
          </p:cNvSpPr>
          <p:nvPr/>
        </p:nvSpPr>
        <p:spPr bwMode="auto">
          <a:xfrm>
            <a:off x="5294313" y="4724400"/>
            <a:ext cx="0" cy="457200"/>
          </a:xfrm>
          <a:prstGeom prst="line">
            <a:avLst/>
          </a:prstGeom>
          <a:noFill/>
          <a:ln w="28575">
            <a:solidFill>
              <a:schemeClr val="tx1"/>
            </a:solidFill>
            <a:round/>
            <a:headEnd/>
            <a:tailEnd/>
          </a:ln>
        </p:spPr>
        <p:txBody>
          <a:bodyPr wrap="none" anchor="ctr"/>
          <a:lstStyle/>
          <a:p>
            <a:endParaRPr lang="it-IT"/>
          </a:p>
        </p:txBody>
      </p:sp>
      <p:sp>
        <p:nvSpPr>
          <p:cNvPr id="50" name="Line 141"/>
          <p:cNvSpPr>
            <a:spLocks noChangeShapeType="1"/>
          </p:cNvSpPr>
          <p:nvPr/>
        </p:nvSpPr>
        <p:spPr bwMode="auto">
          <a:xfrm>
            <a:off x="5370513" y="4724400"/>
            <a:ext cx="0" cy="457200"/>
          </a:xfrm>
          <a:prstGeom prst="line">
            <a:avLst/>
          </a:prstGeom>
          <a:noFill/>
          <a:ln w="28575">
            <a:solidFill>
              <a:schemeClr val="tx1"/>
            </a:solidFill>
            <a:round/>
            <a:headEnd/>
            <a:tailEnd/>
          </a:ln>
        </p:spPr>
        <p:txBody>
          <a:bodyPr wrap="none" anchor="ctr"/>
          <a:lstStyle/>
          <a:p>
            <a:endParaRPr lang="it-IT"/>
          </a:p>
        </p:txBody>
      </p:sp>
      <p:sp>
        <p:nvSpPr>
          <p:cNvPr id="51" name="Line 142"/>
          <p:cNvSpPr>
            <a:spLocks noChangeShapeType="1"/>
          </p:cNvSpPr>
          <p:nvPr/>
        </p:nvSpPr>
        <p:spPr bwMode="auto">
          <a:xfrm>
            <a:off x="4684713" y="4953000"/>
            <a:ext cx="590550" cy="0"/>
          </a:xfrm>
          <a:prstGeom prst="line">
            <a:avLst/>
          </a:prstGeom>
          <a:noFill/>
          <a:ln w="28575">
            <a:solidFill>
              <a:schemeClr val="tx1"/>
            </a:solidFill>
            <a:round/>
            <a:headEnd/>
            <a:tailEnd/>
          </a:ln>
        </p:spPr>
        <p:txBody>
          <a:bodyPr wrap="none" anchor="ctr"/>
          <a:lstStyle/>
          <a:p>
            <a:endParaRPr lang="it-IT"/>
          </a:p>
        </p:txBody>
      </p:sp>
      <p:sp>
        <p:nvSpPr>
          <p:cNvPr id="52" name="Line 143"/>
          <p:cNvSpPr>
            <a:spLocks noChangeShapeType="1"/>
          </p:cNvSpPr>
          <p:nvPr/>
        </p:nvSpPr>
        <p:spPr bwMode="auto">
          <a:xfrm>
            <a:off x="5370513" y="4953000"/>
            <a:ext cx="815975" cy="0"/>
          </a:xfrm>
          <a:prstGeom prst="line">
            <a:avLst/>
          </a:prstGeom>
          <a:noFill/>
          <a:ln w="28575">
            <a:solidFill>
              <a:schemeClr val="tx1"/>
            </a:solidFill>
            <a:round/>
            <a:headEnd/>
            <a:tailEnd/>
          </a:ln>
        </p:spPr>
        <p:txBody>
          <a:bodyPr wrap="none" anchor="ctr"/>
          <a:lstStyle/>
          <a:p>
            <a:endParaRPr lang="it-IT"/>
          </a:p>
        </p:txBody>
      </p:sp>
      <p:sp>
        <p:nvSpPr>
          <p:cNvPr id="53" name="Text Box 145"/>
          <p:cNvSpPr txBox="1">
            <a:spLocks noChangeArrowheads="1"/>
          </p:cNvSpPr>
          <p:nvPr/>
        </p:nvSpPr>
        <p:spPr bwMode="auto">
          <a:xfrm>
            <a:off x="5370513" y="4495800"/>
            <a:ext cx="914400" cy="457200"/>
          </a:xfrm>
          <a:prstGeom prst="rect">
            <a:avLst/>
          </a:prstGeom>
          <a:noFill/>
          <a:ln w="12700">
            <a:noFill/>
            <a:miter lim="800000"/>
            <a:headEnd/>
            <a:tailEnd/>
          </a:ln>
        </p:spPr>
        <p:txBody>
          <a:bodyPr>
            <a:spAutoFit/>
          </a:bodyPr>
          <a:lstStyle/>
          <a:p>
            <a:pPr>
              <a:spcBef>
                <a:spcPct val="50000"/>
              </a:spcBef>
            </a:pPr>
            <a:r>
              <a:rPr lang="it-IT"/>
              <a:t>c</a:t>
            </a:r>
            <a:r>
              <a:rPr lang="it-IT" baseline="-25000"/>
              <a:t>t</a:t>
            </a:r>
            <a:r>
              <a:rPr lang="it-IT"/>
              <a:t>dx</a:t>
            </a:r>
          </a:p>
        </p:txBody>
      </p:sp>
      <p:sp>
        <p:nvSpPr>
          <p:cNvPr id="54" name="Rettangolo 53"/>
          <p:cNvSpPr/>
          <p:nvPr/>
        </p:nvSpPr>
        <p:spPr>
          <a:xfrm>
            <a:off x="304800" y="228600"/>
            <a:ext cx="8534400" cy="369332"/>
          </a:xfrm>
          <a:prstGeom prst="rect">
            <a:avLst/>
          </a:prstGeom>
        </p:spPr>
        <p:txBody>
          <a:bodyPr wrap="square">
            <a:spAutoFit/>
          </a:bodyPr>
          <a:lstStyle/>
          <a:p>
            <a:pPr lvl="0" algn="ctr">
              <a:spcBef>
                <a:spcPct val="0"/>
              </a:spcBef>
              <a:defRPr/>
            </a:pPr>
            <a:r>
              <a:rPr lang="it-IT" b="1" u="sng" dirty="0" smtClean="0"/>
              <a:t>MODELLO IN BASSA FREQUENZA: parametri concentrati</a:t>
            </a:r>
            <a:endParaRPr lang="it-IT" sz="2400" dirty="0" smtClean="0"/>
          </a:p>
        </p:txBody>
      </p:sp>
      <p:sp>
        <p:nvSpPr>
          <p:cNvPr id="55" name="Rettangolo 54"/>
          <p:cNvSpPr/>
          <p:nvPr/>
        </p:nvSpPr>
        <p:spPr>
          <a:xfrm>
            <a:off x="1524000" y="3657600"/>
            <a:ext cx="6477000" cy="369332"/>
          </a:xfrm>
          <a:prstGeom prst="rect">
            <a:avLst/>
          </a:prstGeom>
        </p:spPr>
        <p:txBody>
          <a:bodyPr wrap="square">
            <a:spAutoFit/>
          </a:bodyPr>
          <a:lstStyle/>
          <a:p>
            <a:pPr algn="ctr">
              <a:defRPr/>
            </a:pPr>
            <a:r>
              <a:rPr lang="it-IT" b="1" u="sng" dirty="0" smtClean="0"/>
              <a:t>MODELLO IN ALTA FREQUENZA: parametri distribuiti</a:t>
            </a:r>
            <a:endParaRPr lang="it-IT" sz="32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581400" y="914400"/>
            <a:ext cx="5397500" cy="5715000"/>
          </a:xfrm>
          <a:prstGeom prst="rect">
            <a:avLst/>
          </a:prstGeom>
          <a:solidFill>
            <a:schemeClr val="bg1"/>
          </a:solidFill>
          <a:ln cap="flat">
            <a:solidFill>
              <a:schemeClr val="tx1"/>
            </a:solidFill>
          </a:ln>
          <a:effectLst>
            <a:outerShdw dist="107763" dir="2700000" algn="ctr" rotWithShape="0">
              <a:schemeClr val="accent1"/>
            </a:outerShdw>
          </a:effectLst>
        </p:spPr>
        <p:txBody>
          <a:bodyPr/>
          <a:lstStyle/>
          <a:p>
            <a:pPr marL="0" marR="0" lvl="0" indent="0" algn="just"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i="0" u="none" strike="noStrike" kern="1200" cap="none" spc="0" normalizeH="0" baseline="0" noProof="0" dirty="0" smtClean="0">
                <a:ln>
                  <a:noFill/>
                </a:ln>
                <a:solidFill>
                  <a:schemeClr val="tx1"/>
                </a:solidFill>
                <a:effectLst/>
                <a:uLnTx/>
                <a:uFillTx/>
                <a:latin typeface="+mn-lt"/>
                <a:ea typeface="+mn-ea"/>
                <a:cs typeface="+mn-cs"/>
              </a:rPr>
              <a:t>Se si considerano le frequenze in gioco in presenza di sovratensioni di origine atmosferica, il modello più corretto di un avvolgimento, in alta frequenza, è costituito da una rete di capacità fra spire (c</a:t>
            </a:r>
            <a:r>
              <a:rPr kumimoji="0" lang="it-IT" sz="2800" i="0" u="none" strike="noStrike" kern="1200" cap="none" spc="0" normalizeH="0" baseline="-25000" noProof="0" dirty="0" smtClean="0">
                <a:ln>
                  <a:noFill/>
                </a:ln>
                <a:solidFill>
                  <a:schemeClr val="tx1"/>
                </a:solidFill>
                <a:effectLst/>
                <a:uLnTx/>
                <a:uFillTx/>
                <a:latin typeface="+mn-lt"/>
                <a:ea typeface="+mn-ea"/>
                <a:cs typeface="+mn-cs"/>
              </a:rPr>
              <a:t>l</a:t>
            </a:r>
            <a:r>
              <a:rPr kumimoji="0" lang="it-IT" sz="2800" i="0" u="none" strike="noStrike" kern="1200" cap="none" spc="0" normalizeH="0" baseline="0" noProof="0" dirty="0" smtClean="0">
                <a:ln>
                  <a:noFill/>
                </a:ln>
                <a:solidFill>
                  <a:schemeClr val="tx1"/>
                </a:solidFill>
                <a:effectLst/>
                <a:uLnTx/>
                <a:uFillTx/>
                <a:latin typeface="+mn-lt"/>
                <a:ea typeface="+mn-ea"/>
                <a:cs typeface="+mn-cs"/>
              </a:rPr>
              <a:t>) e verso massa (</a:t>
            </a:r>
            <a:r>
              <a:rPr kumimoji="0" lang="it-IT" sz="2800" i="0" u="none" strike="noStrike" kern="1200" cap="none" spc="0" normalizeH="0" baseline="0" noProof="0" dirty="0" err="1" smtClean="0">
                <a:ln>
                  <a:noFill/>
                </a:ln>
                <a:solidFill>
                  <a:schemeClr val="tx1"/>
                </a:solidFill>
                <a:effectLst/>
                <a:uLnTx/>
                <a:uFillTx/>
                <a:latin typeface="+mn-lt"/>
                <a:ea typeface="+mn-ea"/>
                <a:cs typeface="+mn-cs"/>
              </a:rPr>
              <a:t>c</a:t>
            </a:r>
            <a:r>
              <a:rPr kumimoji="0" lang="it-IT" sz="2800" i="0" u="none" strike="noStrike" kern="1200" cap="none" spc="0" normalizeH="0" baseline="-25000" noProof="0" dirty="0" err="1" smtClean="0">
                <a:ln>
                  <a:noFill/>
                </a:ln>
                <a:solidFill>
                  <a:schemeClr val="tx1"/>
                </a:solidFill>
                <a:effectLst/>
                <a:uLnTx/>
                <a:uFillTx/>
                <a:latin typeface="+mn-lt"/>
                <a:ea typeface="+mn-ea"/>
                <a:cs typeface="+mn-cs"/>
              </a:rPr>
              <a:t>t</a:t>
            </a:r>
            <a:r>
              <a:rPr kumimoji="0" lang="it-IT" sz="2800"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just"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i="0" u="none" strike="noStrike" kern="1200" cap="none" spc="0" normalizeH="0" baseline="0" noProof="0" dirty="0" smtClean="0">
                <a:ln>
                  <a:noFill/>
                </a:ln>
                <a:solidFill>
                  <a:schemeClr val="tx1"/>
                </a:solidFill>
                <a:effectLst/>
                <a:uLnTx/>
                <a:uFillTx/>
                <a:latin typeface="+mn-lt"/>
                <a:ea typeface="+mn-ea"/>
                <a:cs typeface="+mn-cs"/>
              </a:rPr>
              <a:t>Nello schema relativo ad una singola fase, considero A e B la entrata e la uscita dell’avvolgimento</a:t>
            </a:r>
          </a:p>
          <a:p>
            <a:pPr marL="0" marR="0" lvl="0" indent="0" algn="just"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i="0" u="none" strike="noStrike" kern="1200" cap="none" spc="0" normalizeH="0" baseline="0" noProof="0" dirty="0" smtClean="0">
                <a:ln>
                  <a:noFill/>
                </a:ln>
                <a:solidFill>
                  <a:schemeClr val="tx1"/>
                </a:solidFill>
                <a:effectLst/>
                <a:uLnTx/>
                <a:uFillTx/>
                <a:latin typeface="+mn-lt"/>
                <a:ea typeface="+mn-ea"/>
                <a:cs typeface="+mn-cs"/>
              </a:rPr>
              <a:t>L’impulso di tensione è in A per t=0 e vale V</a:t>
            </a:r>
            <a:r>
              <a:rPr kumimoji="0" lang="it-IT" sz="2800" i="0" u="none" strike="noStrike" kern="1200" cap="none" spc="0" normalizeH="0" baseline="-25000" noProof="0" dirty="0" smtClean="0">
                <a:ln>
                  <a:noFill/>
                </a:ln>
                <a:solidFill>
                  <a:schemeClr val="tx1"/>
                </a:solidFill>
                <a:effectLst/>
                <a:uLnTx/>
                <a:uFillTx/>
                <a:latin typeface="+mn-lt"/>
                <a:ea typeface="+mn-ea"/>
                <a:cs typeface="+mn-cs"/>
              </a:rPr>
              <a:t>0</a:t>
            </a:r>
            <a:endParaRPr kumimoji="0" lang="it-IT" sz="280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4"/>
          <p:cNvGrpSpPr>
            <a:grpSpLocks/>
          </p:cNvGrpSpPr>
          <p:nvPr/>
        </p:nvGrpSpPr>
        <p:grpSpPr bwMode="auto">
          <a:xfrm>
            <a:off x="165100" y="1066800"/>
            <a:ext cx="3468688" cy="5538788"/>
            <a:chOff x="104" y="672"/>
            <a:chExt cx="2185" cy="3489"/>
          </a:xfrm>
        </p:grpSpPr>
        <p:sp>
          <p:nvSpPr>
            <p:cNvPr id="5" name="Rectangle 5"/>
            <p:cNvSpPr>
              <a:spLocks noChangeArrowheads="1"/>
            </p:cNvSpPr>
            <p:nvPr/>
          </p:nvSpPr>
          <p:spPr bwMode="auto">
            <a:xfrm>
              <a:off x="104" y="672"/>
              <a:ext cx="2026" cy="3489"/>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pPr>
                <a:defRPr/>
              </a:pPr>
              <a:endParaRPr lang="it-IT"/>
            </a:p>
          </p:txBody>
        </p:sp>
        <p:sp>
          <p:nvSpPr>
            <p:cNvPr id="6" name="Rectangle 6" descr="Diagonali scure verso l'alto"/>
            <p:cNvSpPr>
              <a:spLocks noChangeArrowheads="1"/>
            </p:cNvSpPr>
            <p:nvPr/>
          </p:nvSpPr>
          <p:spPr bwMode="auto">
            <a:xfrm>
              <a:off x="275" y="857"/>
              <a:ext cx="103" cy="3135"/>
            </a:xfrm>
            <a:prstGeom prst="rect">
              <a:avLst/>
            </a:prstGeom>
            <a:pattFill prst="dkUpDiag">
              <a:fgClr>
                <a:schemeClr val="bg2"/>
              </a:fgClr>
              <a:bgClr>
                <a:schemeClr val="bg1"/>
              </a:bgClr>
            </a:pattFill>
            <a:ln w="12700">
              <a:noFill/>
              <a:miter lim="800000"/>
              <a:headEnd/>
              <a:tailEnd/>
            </a:ln>
          </p:spPr>
          <p:txBody>
            <a:bodyPr wrap="none" anchor="ctr"/>
            <a:lstStyle/>
            <a:p>
              <a:endParaRPr lang="it-IT"/>
            </a:p>
          </p:txBody>
        </p:sp>
        <p:sp>
          <p:nvSpPr>
            <p:cNvPr id="7" name="Line 7"/>
            <p:cNvSpPr>
              <a:spLocks noChangeShapeType="1"/>
            </p:cNvSpPr>
            <p:nvPr/>
          </p:nvSpPr>
          <p:spPr bwMode="auto">
            <a:xfrm>
              <a:off x="793" y="1013"/>
              <a:ext cx="0" cy="202"/>
            </a:xfrm>
            <a:prstGeom prst="line">
              <a:avLst/>
            </a:prstGeom>
            <a:noFill/>
            <a:ln w="25400">
              <a:solidFill>
                <a:schemeClr val="accent1"/>
              </a:solidFill>
              <a:round/>
              <a:headEnd/>
              <a:tailEnd/>
            </a:ln>
          </p:spPr>
          <p:txBody>
            <a:bodyPr wrap="none" anchor="ctr"/>
            <a:lstStyle/>
            <a:p>
              <a:endParaRPr lang="it-IT"/>
            </a:p>
          </p:txBody>
        </p:sp>
        <p:sp>
          <p:nvSpPr>
            <p:cNvPr id="8" name="Line 8"/>
            <p:cNvSpPr>
              <a:spLocks noChangeShapeType="1"/>
            </p:cNvSpPr>
            <p:nvPr/>
          </p:nvSpPr>
          <p:spPr bwMode="auto">
            <a:xfrm>
              <a:off x="889" y="1013"/>
              <a:ext cx="0" cy="202"/>
            </a:xfrm>
            <a:prstGeom prst="line">
              <a:avLst/>
            </a:prstGeom>
            <a:noFill/>
            <a:ln w="25400">
              <a:solidFill>
                <a:schemeClr val="accent1"/>
              </a:solidFill>
              <a:round/>
              <a:headEnd/>
              <a:tailEnd/>
            </a:ln>
          </p:spPr>
          <p:txBody>
            <a:bodyPr wrap="none" anchor="ctr"/>
            <a:lstStyle/>
            <a:p>
              <a:endParaRPr lang="it-IT"/>
            </a:p>
          </p:txBody>
        </p:sp>
        <p:sp>
          <p:nvSpPr>
            <p:cNvPr id="9" name="Line 9"/>
            <p:cNvSpPr>
              <a:spLocks noChangeShapeType="1"/>
            </p:cNvSpPr>
            <p:nvPr/>
          </p:nvSpPr>
          <p:spPr bwMode="auto">
            <a:xfrm flipH="1">
              <a:off x="377" y="1128"/>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10" name="Line 10"/>
            <p:cNvSpPr>
              <a:spLocks noChangeShapeType="1"/>
            </p:cNvSpPr>
            <p:nvPr/>
          </p:nvSpPr>
          <p:spPr bwMode="auto">
            <a:xfrm>
              <a:off x="921" y="1128"/>
              <a:ext cx="175" cy="0"/>
            </a:xfrm>
            <a:prstGeom prst="line">
              <a:avLst/>
            </a:prstGeom>
            <a:noFill/>
            <a:ln w="12700">
              <a:solidFill>
                <a:schemeClr val="tx1"/>
              </a:solidFill>
              <a:round/>
              <a:headEnd/>
              <a:tailEnd/>
            </a:ln>
          </p:spPr>
          <p:txBody>
            <a:bodyPr wrap="none" anchor="ctr"/>
            <a:lstStyle/>
            <a:p>
              <a:endParaRPr lang="it-IT"/>
            </a:p>
          </p:txBody>
        </p:sp>
        <p:sp>
          <p:nvSpPr>
            <p:cNvPr id="11" name="Line 11"/>
            <p:cNvSpPr>
              <a:spLocks noChangeShapeType="1"/>
            </p:cNvSpPr>
            <p:nvPr/>
          </p:nvSpPr>
          <p:spPr bwMode="auto">
            <a:xfrm>
              <a:off x="1104" y="1138"/>
              <a:ext cx="0" cy="189"/>
            </a:xfrm>
            <a:prstGeom prst="line">
              <a:avLst/>
            </a:prstGeom>
            <a:noFill/>
            <a:ln w="12700">
              <a:solidFill>
                <a:schemeClr val="tx1"/>
              </a:solidFill>
              <a:round/>
              <a:headEnd/>
              <a:tailEnd/>
            </a:ln>
          </p:spPr>
          <p:txBody>
            <a:bodyPr wrap="none" anchor="ctr"/>
            <a:lstStyle/>
            <a:p>
              <a:endParaRPr lang="it-IT"/>
            </a:p>
          </p:txBody>
        </p:sp>
        <p:sp>
          <p:nvSpPr>
            <p:cNvPr id="12" name="Line 12"/>
            <p:cNvSpPr>
              <a:spLocks noChangeShapeType="1"/>
            </p:cNvSpPr>
            <p:nvPr/>
          </p:nvSpPr>
          <p:spPr bwMode="auto">
            <a:xfrm flipH="1">
              <a:off x="975" y="1336"/>
              <a:ext cx="251" cy="0"/>
            </a:xfrm>
            <a:prstGeom prst="line">
              <a:avLst/>
            </a:prstGeom>
            <a:noFill/>
            <a:ln w="25400">
              <a:solidFill>
                <a:schemeClr val="accent1"/>
              </a:solidFill>
              <a:round/>
              <a:headEnd/>
              <a:tailEnd/>
            </a:ln>
          </p:spPr>
          <p:txBody>
            <a:bodyPr wrap="none" anchor="ctr"/>
            <a:lstStyle/>
            <a:p>
              <a:endParaRPr lang="it-IT"/>
            </a:p>
          </p:txBody>
        </p:sp>
        <p:sp>
          <p:nvSpPr>
            <p:cNvPr id="13" name="Line 13"/>
            <p:cNvSpPr>
              <a:spLocks noChangeShapeType="1"/>
            </p:cNvSpPr>
            <p:nvPr/>
          </p:nvSpPr>
          <p:spPr bwMode="auto">
            <a:xfrm>
              <a:off x="1009" y="1430"/>
              <a:ext cx="187" cy="0"/>
            </a:xfrm>
            <a:prstGeom prst="line">
              <a:avLst/>
            </a:prstGeom>
            <a:noFill/>
            <a:ln w="25400">
              <a:solidFill>
                <a:schemeClr val="accent1"/>
              </a:solidFill>
              <a:round/>
              <a:headEnd/>
              <a:tailEnd/>
            </a:ln>
          </p:spPr>
          <p:txBody>
            <a:bodyPr wrap="none" anchor="ctr"/>
            <a:lstStyle/>
            <a:p>
              <a:endParaRPr lang="it-IT"/>
            </a:p>
          </p:txBody>
        </p:sp>
        <p:sp>
          <p:nvSpPr>
            <p:cNvPr id="14" name="Line 14"/>
            <p:cNvSpPr>
              <a:spLocks noChangeShapeType="1"/>
            </p:cNvSpPr>
            <p:nvPr/>
          </p:nvSpPr>
          <p:spPr bwMode="auto">
            <a:xfrm>
              <a:off x="1110" y="1445"/>
              <a:ext cx="0" cy="188"/>
            </a:xfrm>
            <a:prstGeom prst="line">
              <a:avLst/>
            </a:prstGeom>
            <a:noFill/>
            <a:ln w="12700">
              <a:solidFill>
                <a:schemeClr val="tx1"/>
              </a:solidFill>
              <a:round/>
              <a:headEnd/>
              <a:tailEnd/>
            </a:ln>
          </p:spPr>
          <p:txBody>
            <a:bodyPr wrap="none" anchor="ctr"/>
            <a:lstStyle/>
            <a:p>
              <a:endParaRPr lang="it-IT"/>
            </a:p>
          </p:txBody>
        </p:sp>
        <p:sp>
          <p:nvSpPr>
            <p:cNvPr id="15" name="Line 15"/>
            <p:cNvSpPr>
              <a:spLocks noChangeShapeType="1"/>
            </p:cNvSpPr>
            <p:nvPr/>
          </p:nvSpPr>
          <p:spPr bwMode="auto">
            <a:xfrm>
              <a:off x="793" y="1530"/>
              <a:ext cx="0" cy="201"/>
            </a:xfrm>
            <a:prstGeom prst="line">
              <a:avLst/>
            </a:prstGeom>
            <a:noFill/>
            <a:ln w="25400">
              <a:solidFill>
                <a:schemeClr val="accent1"/>
              </a:solidFill>
              <a:round/>
              <a:headEnd/>
              <a:tailEnd/>
            </a:ln>
          </p:spPr>
          <p:txBody>
            <a:bodyPr wrap="none" anchor="ctr"/>
            <a:lstStyle/>
            <a:p>
              <a:endParaRPr lang="it-IT"/>
            </a:p>
          </p:txBody>
        </p:sp>
        <p:sp>
          <p:nvSpPr>
            <p:cNvPr id="16" name="Line 16"/>
            <p:cNvSpPr>
              <a:spLocks noChangeShapeType="1"/>
            </p:cNvSpPr>
            <p:nvPr/>
          </p:nvSpPr>
          <p:spPr bwMode="auto">
            <a:xfrm>
              <a:off x="889" y="1530"/>
              <a:ext cx="0" cy="201"/>
            </a:xfrm>
            <a:prstGeom prst="line">
              <a:avLst/>
            </a:prstGeom>
            <a:noFill/>
            <a:ln w="25400">
              <a:solidFill>
                <a:schemeClr val="accent1"/>
              </a:solidFill>
              <a:round/>
              <a:headEnd/>
              <a:tailEnd/>
            </a:ln>
          </p:spPr>
          <p:txBody>
            <a:bodyPr wrap="none" anchor="ctr"/>
            <a:lstStyle/>
            <a:p>
              <a:endParaRPr lang="it-IT"/>
            </a:p>
          </p:txBody>
        </p:sp>
        <p:sp>
          <p:nvSpPr>
            <p:cNvPr id="17" name="Line 17"/>
            <p:cNvSpPr>
              <a:spLocks noChangeShapeType="1"/>
            </p:cNvSpPr>
            <p:nvPr/>
          </p:nvSpPr>
          <p:spPr bwMode="auto">
            <a:xfrm flipH="1">
              <a:off x="377" y="1645"/>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18" name="Line 18"/>
            <p:cNvSpPr>
              <a:spLocks noChangeShapeType="1"/>
            </p:cNvSpPr>
            <p:nvPr/>
          </p:nvSpPr>
          <p:spPr bwMode="auto">
            <a:xfrm>
              <a:off x="921" y="1645"/>
              <a:ext cx="175" cy="0"/>
            </a:xfrm>
            <a:prstGeom prst="line">
              <a:avLst/>
            </a:prstGeom>
            <a:noFill/>
            <a:ln w="12700">
              <a:solidFill>
                <a:schemeClr val="tx1"/>
              </a:solidFill>
              <a:round/>
              <a:headEnd/>
              <a:tailEnd/>
            </a:ln>
          </p:spPr>
          <p:txBody>
            <a:bodyPr wrap="none" anchor="ctr"/>
            <a:lstStyle/>
            <a:p>
              <a:endParaRPr lang="it-IT"/>
            </a:p>
          </p:txBody>
        </p:sp>
        <p:sp>
          <p:nvSpPr>
            <p:cNvPr id="19" name="Line 19"/>
            <p:cNvSpPr>
              <a:spLocks noChangeShapeType="1"/>
            </p:cNvSpPr>
            <p:nvPr/>
          </p:nvSpPr>
          <p:spPr bwMode="auto">
            <a:xfrm>
              <a:off x="1108" y="1655"/>
              <a:ext cx="0" cy="188"/>
            </a:xfrm>
            <a:prstGeom prst="line">
              <a:avLst/>
            </a:prstGeom>
            <a:noFill/>
            <a:ln w="12700">
              <a:solidFill>
                <a:schemeClr val="tx1"/>
              </a:solidFill>
              <a:round/>
              <a:headEnd/>
              <a:tailEnd/>
            </a:ln>
          </p:spPr>
          <p:txBody>
            <a:bodyPr wrap="none" anchor="ctr"/>
            <a:lstStyle/>
            <a:p>
              <a:endParaRPr lang="it-IT"/>
            </a:p>
          </p:txBody>
        </p:sp>
        <p:sp>
          <p:nvSpPr>
            <p:cNvPr id="20" name="Line 20"/>
            <p:cNvSpPr>
              <a:spLocks noChangeShapeType="1"/>
            </p:cNvSpPr>
            <p:nvPr/>
          </p:nvSpPr>
          <p:spPr bwMode="auto">
            <a:xfrm flipH="1">
              <a:off x="979" y="1853"/>
              <a:ext cx="251" cy="0"/>
            </a:xfrm>
            <a:prstGeom prst="line">
              <a:avLst/>
            </a:prstGeom>
            <a:noFill/>
            <a:ln w="25400">
              <a:solidFill>
                <a:schemeClr val="accent1"/>
              </a:solidFill>
              <a:round/>
              <a:headEnd/>
              <a:tailEnd/>
            </a:ln>
          </p:spPr>
          <p:txBody>
            <a:bodyPr wrap="none" anchor="ctr"/>
            <a:lstStyle/>
            <a:p>
              <a:endParaRPr lang="it-IT"/>
            </a:p>
          </p:txBody>
        </p:sp>
        <p:sp>
          <p:nvSpPr>
            <p:cNvPr id="21" name="Line 21"/>
            <p:cNvSpPr>
              <a:spLocks noChangeShapeType="1"/>
            </p:cNvSpPr>
            <p:nvPr/>
          </p:nvSpPr>
          <p:spPr bwMode="auto">
            <a:xfrm>
              <a:off x="1013" y="1947"/>
              <a:ext cx="187" cy="0"/>
            </a:xfrm>
            <a:prstGeom prst="line">
              <a:avLst/>
            </a:prstGeom>
            <a:noFill/>
            <a:ln w="25400">
              <a:solidFill>
                <a:schemeClr val="accent1"/>
              </a:solidFill>
              <a:round/>
              <a:headEnd/>
              <a:tailEnd/>
            </a:ln>
          </p:spPr>
          <p:txBody>
            <a:bodyPr wrap="none" anchor="ctr"/>
            <a:lstStyle/>
            <a:p>
              <a:endParaRPr lang="it-IT"/>
            </a:p>
          </p:txBody>
        </p:sp>
        <p:sp>
          <p:nvSpPr>
            <p:cNvPr id="22" name="Line 22"/>
            <p:cNvSpPr>
              <a:spLocks noChangeShapeType="1"/>
            </p:cNvSpPr>
            <p:nvPr/>
          </p:nvSpPr>
          <p:spPr bwMode="auto">
            <a:xfrm>
              <a:off x="1114" y="1962"/>
              <a:ext cx="0" cy="188"/>
            </a:xfrm>
            <a:prstGeom prst="line">
              <a:avLst/>
            </a:prstGeom>
            <a:noFill/>
            <a:ln w="12700">
              <a:solidFill>
                <a:schemeClr val="tx1"/>
              </a:solidFill>
              <a:round/>
              <a:headEnd/>
              <a:tailEnd/>
            </a:ln>
          </p:spPr>
          <p:txBody>
            <a:bodyPr wrap="none" anchor="ctr"/>
            <a:lstStyle/>
            <a:p>
              <a:endParaRPr lang="it-IT"/>
            </a:p>
          </p:txBody>
        </p:sp>
        <p:sp>
          <p:nvSpPr>
            <p:cNvPr id="23" name="Line 23"/>
            <p:cNvSpPr>
              <a:spLocks noChangeShapeType="1"/>
            </p:cNvSpPr>
            <p:nvPr/>
          </p:nvSpPr>
          <p:spPr bwMode="auto">
            <a:xfrm>
              <a:off x="793" y="2047"/>
              <a:ext cx="0" cy="201"/>
            </a:xfrm>
            <a:prstGeom prst="line">
              <a:avLst/>
            </a:prstGeom>
            <a:noFill/>
            <a:ln w="25400">
              <a:solidFill>
                <a:schemeClr val="accent1"/>
              </a:solidFill>
              <a:round/>
              <a:headEnd/>
              <a:tailEnd/>
            </a:ln>
          </p:spPr>
          <p:txBody>
            <a:bodyPr wrap="none" anchor="ctr"/>
            <a:lstStyle/>
            <a:p>
              <a:endParaRPr lang="it-IT"/>
            </a:p>
          </p:txBody>
        </p:sp>
        <p:sp>
          <p:nvSpPr>
            <p:cNvPr id="24" name="Line 24"/>
            <p:cNvSpPr>
              <a:spLocks noChangeShapeType="1"/>
            </p:cNvSpPr>
            <p:nvPr/>
          </p:nvSpPr>
          <p:spPr bwMode="auto">
            <a:xfrm>
              <a:off x="889" y="2047"/>
              <a:ext cx="0" cy="201"/>
            </a:xfrm>
            <a:prstGeom prst="line">
              <a:avLst/>
            </a:prstGeom>
            <a:noFill/>
            <a:ln w="25400">
              <a:solidFill>
                <a:schemeClr val="accent1"/>
              </a:solidFill>
              <a:round/>
              <a:headEnd/>
              <a:tailEnd/>
            </a:ln>
          </p:spPr>
          <p:txBody>
            <a:bodyPr wrap="none" anchor="ctr"/>
            <a:lstStyle/>
            <a:p>
              <a:endParaRPr lang="it-IT"/>
            </a:p>
          </p:txBody>
        </p:sp>
        <p:sp>
          <p:nvSpPr>
            <p:cNvPr id="25" name="Line 25"/>
            <p:cNvSpPr>
              <a:spLocks noChangeShapeType="1"/>
            </p:cNvSpPr>
            <p:nvPr/>
          </p:nvSpPr>
          <p:spPr bwMode="auto">
            <a:xfrm flipH="1">
              <a:off x="377" y="2162"/>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26" name="Line 26"/>
            <p:cNvSpPr>
              <a:spLocks noChangeShapeType="1"/>
            </p:cNvSpPr>
            <p:nvPr/>
          </p:nvSpPr>
          <p:spPr bwMode="auto">
            <a:xfrm>
              <a:off x="921" y="2162"/>
              <a:ext cx="175" cy="0"/>
            </a:xfrm>
            <a:prstGeom prst="line">
              <a:avLst/>
            </a:prstGeom>
            <a:noFill/>
            <a:ln w="12700">
              <a:solidFill>
                <a:schemeClr val="tx1"/>
              </a:solidFill>
              <a:round/>
              <a:headEnd/>
              <a:tailEnd/>
            </a:ln>
          </p:spPr>
          <p:txBody>
            <a:bodyPr wrap="none" anchor="ctr"/>
            <a:lstStyle/>
            <a:p>
              <a:endParaRPr lang="it-IT"/>
            </a:p>
          </p:txBody>
        </p:sp>
        <p:sp>
          <p:nvSpPr>
            <p:cNvPr id="27" name="Line 27"/>
            <p:cNvSpPr>
              <a:spLocks noChangeShapeType="1"/>
            </p:cNvSpPr>
            <p:nvPr/>
          </p:nvSpPr>
          <p:spPr bwMode="auto">
            <a:xfrm>
              <a:off x="1112" y="2163"/>
              <a:ext cx="0" cy="188"/>
            </a:xfrm>
            <a:prstGeom prst="line">
              <a:avLst/>
            </a:prstGeom>
            <a:noFill/>
            <a:ln w="12700">
              <a:solidFill>
                <a:schemeClr val="tx1"/>
              </a:solidFill>
              <a:round/>
              <a:headEnd/>
              <a:tailEnd/>
            </a:ln>
          </p:spPr>
          <p:txBody>
            <a:bodyPr wrap="none" anchor="ctr"/>
            <a:lstStyle/>
            <a:p>
              <a:endParaRPr lang="it-IT"/>
            </a:p>
          </p:txBody>
        </p:sp>
        <p:sp>
          <p:nvSpPr>
            <p:cNvPr id="28" name="Line 28"/>
            <p:cNvSpPr>
              <a:spLocks noChangeShapeType="1"/>
            </p:cNvSpPr>
            <p:nvPr/>
          </p:nvSpPr>
          <p:spPr bwMode="auto">
            <a:xfrm flipH="1">
              <a:off x="987" y="2370"/>
              <a:ext cx="251" cy="0"/>
            </a:xfrm>
            <a:prstGeom prst="line">
              <a:avLst/>
            </a:prstGeom>
            <a:noFill/>
            <a:ln w="25400">
              <a:solidFill>
                <a:schemeClr val="accent1"/>
              </a:solidFill>
              <a:round/>
              <a:headEnd/>
              <a:tailEnd/>
            </a:ln>
          </p:spPr>
          <p:txBody>
            <a:bodyPr wrap="none" anchor="ctr"/>
            <a:lstStyle/>
            <a:p>
              <a:endParaRPr lang="it-IT"/>
            </a:p>
          </p:txBody>
        </p:sp>
        <p:sp>
          <p:nvSpPr>
            <p:cNvPr id="29" name="Line 29"/>
            <p:cNvSpPr>
              <a:spLocks noChangeShapeType="1"/>
            </p:cNvSpPr>
            <p:nvPr/>
          </p:nvSpPr>
          <p:spPr bwMode="auto">
            <a:xfrm>
              <a:off x="1021" y="2463"/>
              <a:ext cx="187" cy="0"/>
            </a:xfrm>
            <a:prstGeom prst="line">
              <a:avLst/>
            </a:prstGeom>
            <a:noFill/>
            <a:ln w="25400">
              <a:solidFill>
                <a:schemeClr val="accent1"/>
              </a:solidFill>
              <a:round/>
              <a:headEnd/>
              <a:tailEnd/>
            </a:ln>
          </p:spPr>
          <p:txBody>
            <a:bodyPr wrap="none" anchor="ctr"/>
            <a:lstStyle/>
            <a:p>
              <a:endParaRPr lang="it-IT"/>
            </a:p>
          </p:txBody>
        </p:sp>
        <p:sp>
          <p:nvSpPr>
            <p:cNvPr id="30" name="Line 30"/>
            <p:cNvSpPr>
              <a:spLocks noChangeShapeType="1"/>
            </p:cNvSpPr>
            <p:nvPr/>
          </p:nvSpPr>
          <p:spPr bwMode="auto">
            <a:xfrm>
              <a:off x="1118" y="2478"/>
              <a:ext cx="0" cy="189"/>
            </a:xfrm>
            <a:prstGeom prst="line">
              <a:avLst/>
            </a:prstGeom>
            <a:noFill/>
            <a:ln w="12700">
              <a:solidFill>
                <a:schemeClr val="tx1"/>
              </a:solidFill>
              <a:round/>
              <a:headEnd/>
              <a:tailEnd/>
            </a:ln>
          </p:spPr>
          <p:txBody>
            <a:bodyPr wrap="none" anchor="ctr"/>
            <a:lstStyle/>
            <a:p>
              <a:endParaRPr lang="it-IT"/>
            </a:p>
          </p:txBody>
        </p:sp>
        <p:sp>
          <p:nvSpPr>
            <p:cNvPr id="31" name="Line 31"/>
            <p:cNvSpPr>
              <a:spLocks noChangeShapeType="1"/>
            </p:cNvSpPr>
            <p:nvPr/>
          </p:nvSpPr>
          <p:spPr bwMode="auto">
            <a:xfrm>
              <a:off x="793" y="2563"/>
              <a:ext cx="0" cy="202"/>
            </a:xfrm>
            <a:prstGeom prst="line">
              <a:avLst/>
            </a:prstGeom>
            <a:noFill/>
            <a:ln w="25400">
              <a:solidFill>
                <a:schemeClr val="accent1"/>
              </a:solidFill>
              <a:round/>
              <a:headEnd/>
              <a:tailEnd/>
            </a:ln>
          </p:spPr>
          <p:txBody>
            <a:bodyPr wrap="none" anchor="ctr"/>
            <a:lstStyle/>
            <a:p>
              <a:endParaRPr lang="it-IT"/>
            </a:p>
          </p:txBody>
        </p:sp>
        <p:sp>
          <p:nvSpPr>
            <p:cNvPr id="32" name="Line 32"/>
            <p:cNvSpPr>
              <a:spLocks noChangeShapeType="1"/>
            </p:cNvSpPr>
            <p:nvPr/>
          </p:nvSpPr>
          <p:spPr bwMode="auto">
            <a:xfrm>
              <a:off x="889" y="2563"/>
              <a:ext cx="0" cy="202"/>
            </a:xfrm>
            <a:prstGeom prst="line">
              <a:avLst/>
            </a:prstGeom>
            <a:noFill/>
            <a:ln w="25400">
              <a:solidFill>
                <a:schemeClr val="accent1"/>
              </a:solidFill>
              <a:round/>
              <a:headEnd/>
              <a:tailEnd/>
            </a:ln>
          </p:spPr>
          <p:txBody>
            <a:bodyPr wrap="none" anchor="ctr"/>
            <a:lstStyle/>
            <a:p>
              <a:endParaRPr lang="it-IT"/>
            </a:p>
          </p:txBody>
        </p:sp>
        <p:sp>
          <p:nvSpPr>
            <p:cNvPr id="33" name="Line 33"/>
            <p:cNvSpPr>
              <a:spLocks noChangeShapeType="1"/>
            </p:cNvSpPr>
            <p:nvPr/>
          </p:nvSpPr>
          <p:spPr bwMode="auto">
            <a:xfrm flipH="1">
              <a:off x="377" y="2679"/>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34" name="Line 34"/>
            <p:cNvSpPr>
              <a:spLocks noChangeShapeType="1"/>
            </p:cNvSpPr>
            <p:nvPr/>
          </p:nvSpPr>
          <p:spPr bwMode="auto">
            <a:xfrm>
              <a:off x="921" y="2679"/>
              <a:ext cx="187" cy="0"/>
            </a:xfrm>
            <a:prstGeom prst="line">
              <a:avLst/>
            </a:prstGeom>
            <a:noFill/>
            <a:ln w="12700">
              <a:solidFill>
                <a:schemeClr val="tx1"/>
              </a:solidFill>
              <a:round/>
              <a:headEnd/>
              <a:tailEnd/>
            </a:ln>
          </p:spPr>
          <p:txBody>
            <a:bodyPr wrap="none" anchor="ctr"/>
            <a:lstStyle/>
            <a:p>
              <a:endParaRPr lang="it-IT"/>
            </a:p>
          </p:txBody>
        </p:sp>
        <p:sp>
          <p:nvSpPr>
            <p:cNvPr id="35" name="Line 35"/>
            <p:cNvSpPr>
              <a:spLocks noChangeShapeType="1"/>
            </p:cNvSpPr>
            <p:nvPr/>
          </p:nvSpPr>
          <p:spPr bwMode="auto">
            <a:xfrm>
              <a:off x="1116" y="2688"/>
              <a:ext cx="0" cy="176"/>
            </a:xfrm>
            <a:prstGeom prst="line">
              <a:avLst/>
            </a:prstGeom>
            <a:noFill/>
            <a:ln w="12700">
              <a:solidFill>
                <a:schemeClr val="tx1"/>
              </a:solidFill>
              <a:round/>
              <a:headEnd/>
              <a:tailEnd/>
            </a:ln>
          </p:spPr>
          <p:txBody>
            <a:bodyPr wrap="none" anchor="ctr"/>
            <a:lstStyle/>
            <a:p>
              <a:endParaRPr lang="it-IT"/>
            </a:p>
          </p:txBody>
        </p:sp>
        <p:sp>
          <p:nvSpPr>
            <p:cNvPr id="36" name="Line 36"/>
            <p:cNvSpPr>
              <a:spLocks noChangeShapeType="1"/>
            </p:cNvSpPr>
            <p:nvPr/>
          </p:nvSpPr>
          <p:spPr bwMode="auto">
            <a:xfrm flipH="1">
              <a:off x="983" y="2886"/>
              <a:ext cx="251" cy="0"/>
            </a:xfrm>
            <a:prstGeom prst="line">
              <a:avLst/>
            </a:prstGeom>
            <a:noFill/>
            <a:ln w="25400">
              <a:solidFill>
                <a:schemeClr val="accent1"/>
              </a:solidFill>
              <a:round/>
              <a:headEnd/>
              <a:tailEnd/>
            </a:ln>
          </p:spPr>
          <p:txBody>
            <a:bodyPr wrap="none" anchor="ctr"/>
            <a:lstStyle/>
            <a:p>
              <a:endParaRPr lang="it-IT"/>
            </a:p>
          </p:txBody>
        </p:sp>
        <p:sp>
          <p:nvSpPr>
            <p:cNvPr id="37" name="Line 37"/>
            <p:cNvSpPr>
              <a:spLocks noChangeShapeType="1"/>
            </p:cNvSpPr>
            <p:nvPr/>
          </p:nvSpPr>
          <p:spPr bwMode="auto">
            <a:xfrm>
              <a:off x="1009" y="2980"/>
              <a:ext cx="187" cy="0"/>
            </a:xfrm>
            <a:prstGeom prst="line">
              <a:avLst/>
            </a:prstGeom>
            <a:noFill/>
            <a:ln w="25400">
              <a:solidFill>
                <a:schemeClr val="accent1"/>
              </a:solidFill>
              <a:round/>
              <a:headEnd/>
              <a:tailEnd/>
            </a:ln>
          </p:spPr>
          <p:txBody>
            <a:bodyPr wrap="none" anchor="ctr"/>
            <a:lstStyle/>
            <a:p>
              <a:endParaRPr lang="it-IT"/>
            </a:p>
          </p:txBody>
        </p:sp>
        <p:sp>
          <p:nvSpPr>
            <p:cNvPr id="38" name="Line 38"/>
            <p:cNvSpPr>
              <a:spLocks noChangeShapeType="1"/>
            </p:cNvSpPr>
            <p:nvPr/>
          </p:nvSpPr>
          <p:spPr bwMode="auto">
            <a:xfrm>
              <a:off x="1110" y="2995"/>
              <a:ext cx="0" cy="189"/>
            </a:xfrm>
            <a:prstGeom prst="line">
              <a:avLst/>
            </a:prstGeom>
            <a:noFill/>
            <a:ln w="12700">
              <a:solidFill>
                <a:schemeClr val="tx1"/>
              </a:solidFill>
              <a:round/>
              <a:headEnd/>
              <a:tailEnd/>
            </a:ln>
          </p:spPr>
          <p:txBody>
            <a:bodyPr wrap="none" anchor="ctr"/>
            <a:lstStyle/>
            <a:p>
              <a:endParaRPr lang="it-IT"/>
            </a:p>
          </p:txBody>
        </p:sp>
        <p:sp>
          <p:nvSpPr>
            <p:cNvPr id="39" name="Line 39"/>
            <p:cNvSpPr>
              <a:spLocks noChangeShapeType="1"/>
            </p:cNvSpPr>
            <p:nvPr/>
          </p:nvSpPr>
          <p:spPr bwMode="auto">
            <a:xfrm>
              <a:off x="793" y="3080"/>
              <a:ext cx="0" cy="201"/>
            </a:xfrm>
            <a:prstGeom prst="line">
              <a:avLst/>
            </a:prstGeom>
            <a:noFill/>
            <a:ln w="25400">
              <a:solidFill>
                <a:schemeClr val="accent1"/>
              </a:solidFill>
              <a:round/>
              <a:headEnd/>
              <a:tailEnd/>
            </a:ln>
          </p:spPr>
          <p:txBody>
            <a:bodyPr wrap="none" anchor="ctr"/>
            <a:lstStyle/>
            <a:p>
              <a:endParaRPr lang="it-IT"/>
            </a:p>
          </p:txBody>
        </p:sp>
        <p:sp>
          <p:nvSpPr>
            <p:cNvPr id="40" name="Line 40"/>
            <p:cNvSpPr>
              <a:spLocks noChangeShapeType="1"/>
            </p:cNvSpPr>
            <p:nvPr/>
          </p:nvSpPr>
          <p:spPr bwMode="auto">
            <a:xfrm>
              <a:off x="889" y="3080"/>
              <a:ext cx="0" cy="201"/>
            </a:xfrm>
            <a:prstGeom prst="line">
              <a:avLst/>
            </a:prstGeom>
            <a:noFill/>
            <a:ln w="25400">
              <a:solidFill>
                <a:schemeClr val="accent1"/>
              </a:solidFill>
              <a:round/>
              <a:headEnd/>
              <a:tailEnd/>
            </a:ln>
          </p:spPr>
          <p:txBody>
            <a:bodyPr wrap="none" anchor="ctr"/>
            <a:lstStyle/>
            <a:p>
              <a:endParaRPr lang="it-IT"/>
            </a:p>
          </p:txBody>
        </p:sp>
        <p:sp>
          <p:nvSpPr>
            <p:cNvPr id="41" name="Line 41"/>
            <p:cNvSpPr>
              <a:spLocks noChangeShapeType="1"/>
            </p:cNvSpPr>
            <p:nvPr/>
          </p:nvSpPr>
          <p:spPr bwMode="auto">
            <a:xfrm flipH="1">
              <a:off x="377" y="3195"/>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42" name="Line 42"/>
            <p:cNvSpPr>
              <a:spLocks noChangeShapeType="1"/>
            </p:cNvSpPr>
            <p:nvPr/>
          </p:nvSpPr>
          <p:spPr bwMode="auto">
            <a:xfrm>
              <a:off x="921" y="3195"/>
              <a:ext cx="175" cy="0"/>
            </a:xfrm>
            <a:prstGeom prst="line">
              <a:avLst/>
            </a:prstGeom>
            <a:noFill/>
            <a:ln w="12700">
              <a:solidFill>
                <a:schemeClr val="tx1"/>
              </a:solidFill>
              <a:round/>
              <a:headEnd/>
              <a:tailEnd/>
            </a:ln>
          </p:spPr>
          <p:txBody>
            <a:bodyPr wrap="none" anchor="ctr"/>
            <a:lstStyle/>
            <a:p>
              <a:endParaRPr lang="it-IT"/>
            </a:p>
          </p:txBody>
        </p:sp>
        <p:sp>
          <p:nvSpPr>
            <p:cNvPr id="43" name="Line 43"/>
            <p:cNvSpPr>
              <a:spLocks noChangeShapeType="1"/>
            </p:cNvSpPr>
            <p:nvPr/>
          </p:nvSpPr>
          <p:spPr bwMode="auto">
            <a:xfrm>
              <a:off x="1104" y="3205"/>
              <a:ext cx="0" cy="188"/>
            </a:xfrm>
            <a:prstGeom prst="line">
              <a:avLst/>
            </a:prstGeom>
            <a:noFill/>
            <a:ln w="12700">
              <a:solidFill>
                <a:schemeClr val="tx1"/>
              </a:solidFill>
              <a:round/>
              <a:headEnd/>
              <a:tailEnd/>
            </a:ln>
          </p:spPr>
          <p:txBody>
            <a:bodyPr wrap="none" anchor="ctr"/>
            <a:lstStyle/>
            <a:p>
              <a:endParaRPr lang="it-IT"/>
            </a:p>
          </p:txBody>
        </p:sp>
        <p:sp>
          <p:nvSpPr>
            <p:cNvPr id="44" name="Line 44"/>
            <p:cNvSpPr>
              <a:spLocks noChangeShapeType="1"/>
            </p:cNvSpPr>
            <p:nvPr/>
          </p:nvSpPr>
          <p:spPr bwMode="auto">
            <a:xfrm flipH="1">
              <a:off x="975" y="3403"/>
              <a:ext cx="251" cy="0"/>
            </a:xfrm>
            <a:prstGeom prst="line">
              <a:avLst/>
            </a:prstGeom>
            <a:noFill/>
            <a:ln w="25400">
              <a:solidFill>
                <a:schemeClr val="accent1"/>
              </a:solidFill>
              <a:round/>
              <a:headEnd/>
              <a:tailEnd/>
            </a:ln>
          </p:spPr>
          <p:txBody>
            <a:bodyPr wrap="none" anchor="ctr"/>
            <a:lstStyle/>
            <a:p>
              <a:endParaRPr lang="it-IT"/>
            </a:p>
          </p:txBody>
        </p:sp>
        <p:sp>
          <p:nvSpPr>
            <p:cNvPr id="45" name="Line 45"/>
            <p:cNvSpPr>
              <a:spLocks noChangeShapeType="1"/>
            </p:cNvSpPr>
            <p:nvPr/>
          </p:nvSpPr>
          <p:spPr bwMode="auto">
            <a:xfrm>
              <a:off x="1009" y="3497"/>
              <a:ext cx="187" cy="0"/>
            </a:xfrm>
            <a:prstGeom prst="line">
              <a:avLst/>
            </a:prstGeom>
            <a:noFill/>
            <a:ln w="25400">
              <a:solidFill>
                <a:schemeClr val="accent1"/>
              </a:solidFill>
              <a:round/>
              <a:headEnd/>
              <a:tailEnd/>
            </a:ln>
          </p:spPr>
          <p:txBody>
            <a:bodyPr wrap="none" anchor="ctr"/>
            <a:lstStyle/>
            <a:p>
              <a:endParaRPr lang="it-IT"/>
            </a:p>
          </p:txBody>
        </p:sp>
        <p:sp>
          <p:nvSpPr>
            <p:cNvPr id="46" name="Line 46"/>
            <p:cNvSpPr>
              <a:spLocks noChangeShapeType="1"/>
            </p:cNvSpPr>
            <p:nvPr/>
          </p:nvSpPr>
          <p:spPr bwMode="auto">
            <a:xfrm>
              <a:off x="1110" y="3512"/>
              <a:ext cx="0" cy="188"/>
            </a:xfrm>
            <a:prstGeom prst="line">
              <a:avLst/>
            </a:prstGeom>
            <a:noFill/>
            <a:ln w="12700">
              <a:solidFill>
                <a:schemeClr val="tx1"/>
              </a:solidFill>
              <a:round/>
              <a:headEnd/>
              <a:tailEnd/>
            </a:ln>
          </p:spPr>
          <p:txBody>
            <a:bodyPr wrap="none" anchor="ctr"/>
            <a:lstStyle/>
            <a:p>
              <a:endParaRPr lang="it-IT"/>
            </a:p>
          </p:txBody>
        </p:sp>
        <p:sp>
          <p:nvSpPr>
            <p:cNvPr id="47" name="Line 47"/>
            <p:cNvSpPr>
              <a:spLocks noChangeShapeType="1"/>
            </p:cNvSpPr>
            <p:nvPr/>
          </p:nvSpPr>
          <p:spPr bwMode="auto">
            <a:xfrm>
              <a:off x="793" y="3597"/>
              <a:ext cx="0" cy="201"/>
            </a:xfrm>
            <a:prstGeom prst="line">
              <a:avLst/>
            </a:prstGeom>
            <a:noFill/>
            <a:ln w="25400">
              <a:solidFill>
                <a:schemeClr val="accent1"/>
              </a:solidFill>
              <a:round/>
              <a:headEnd/>
              <a:tailEnd/>
            </a:ln>
          </p:spPr>
          <p:txBody>
            <a:bodyPr wrap="none" anchor="ctr"/>
            <a:lstStyle/>
            <a:p>
              <a:endParaRPr lang="it-IT"/>
            </a:p>
          </p:txBody>
        </p:sp>
        <p:sp>
          <p:nvSpPr>
            <p:cNvPr id="48" name="Line 48"/>
            <p:cNvSpPr>
              <a:spLocks noChangeShapeType="1"/>
            </p:cNvSpPr>
            <p:nvPr/>
          </p:nvSpPr>
          <p:spPr bwMode="auto">
            <a:xfrm>
              <a:off x="889" y="3597"/>
              <a:ext cx="0" cy="201"/>
            </a:xfrm>
            <a:prstGeom prst="line">
              <a:avLst/>
            </a:prstGeom>
            <a:noFill/>
            <a:ln w="25400">
              <a:solidFill>
                <a:schemeClr val="accent1"/>
              </a:solidFill>
              <a:round/>
              <a:headEnd/>
              <a:tailEnd/>
            </a:ln>
          </p:spPr>
          <p:txBody>
            <a:bodyPr wrap="none" anchor="ctr"/>
            <a:lstStyle/>
            <a:p>
              <a:endParaRPr lang="it-IT"/>
            </a:p>
          </p:txBody>
        </p:sp>
        <p:sp>
          <p:nvSpPr>
            <p:cNvPr id="49" name="Line 49"/>
            <p:cNvSpPr>
              <a:spLocks noChangeShapeType="1"/>
            </p:cNvSpPr>
            <p:nvPr/>
          </p:nvSpPr>
          <p:spPr bwMode="auto">
            <a:xfrm flipH="1">
              <a:off x="377" y="3712"/>
              <a:ext cx="399" cy="0"/>
            </a:xfrm>
            <a:prstGeom prst="line">
              <a:avLst/>
            </a:prstGeom>
            <a:noFill/>
            <a:ln w="12700">
              <a:solidFill>
                <a:schemeClr val="tx1"/>
              </a:solidFill>
              <a:round/>
              <a:headEnd/>
              <a:tailEnd type="triangle" w="med" len="med"/>
            </a:ln>
          </p:spPr>
          <p:txBody>
            <a:bodyPr wrap="none" anchor="ctr"/>
            <a:lstStyle/>
            <a:p>
              <a:endParaRPr lang="it-IT"/>
            </a:p>
          </p:txBody>
        </p:sp>
        <p:sp>
          <p:nvSpPr>
            <p:cNvPr id="50" name="Line 50"/>
            <p:cNvSpPr>
              <a:spLocks noChangeShapeType="1"/>
            </p:cNvSpPr>
            <p:nvPr/>
          </p:nvSpPr>
          <p:spPr bwMode="auto">
            <a:xfrm>
              <a:off x="921" y="3712"/>
              <a:ext cx="175" cy="0"/>
            </a:xfrm>
            <a:prstGeom prst="line">
              <a:avLst/>
            </a:prstGeom>
            <a:noFill/>
            <a:ln w="12700">
              <a:solidFill>
                <a:schemeClr val="tx1"/>
              </a:solidFill>
              <a:round/>
              <a:headEnd/>
              <a:tailEnd/>
            </a:ln>
          </p:spPr>
          <p:txBody>
            <a:bodyPr wrap="none" anchor="ctr"/>
            <a:lstStyle/>
            <a:p>
              <a:endParaRPr lang="it-IT"/>
            </a:p>
          </p:txBody>
        </p:sp>
        <p:sp>
          <p:nvSpPr>
            <p:cNvPr id="51" name="Line 51"/>
            <p:cNvSpPr>
              <a:spLocks noChangeShapeType="1"/>
            </p:cNvSpPr>
            <p:nvPr/>
          </p:nvSpPr>
          <p:spPr bwMode="auto">
            <a:xfrm flipV="1">
              <a:off x="1200" y="870"/>
              <a:ext cx="271" cy="223"/>
            </a:xfrm>
            <a:prstGeom prst="line">
              <a:avLst/>
            </a:prstGeom>
            <a:noFill/>
            <a:ln w="12700">
              <a:solidFill>
                <a:schemeClr val="tx1"/>
              </a:solidFill>
              <a:round/>
              <a:headEnd type="triangle" w="med" len="med"/>
              <a:tailEnd/>
            </a:ln>
          </p:spPr>
          <p:txBody>
            <a:bodyPr wrap="none" anchor="ctr"/>
            <a:lstStyle/>
            <a:p>
              <a:endParaRPr lang="it-IT"/>
            </a:p>
          </p:txBody>
        </p:sp>
        <p:sp>
          <p:nvSpPr>
            <p:cNvPr id="52" name="Rectangle 52"/>
            <p:cNvSpPr>
              <a:spLocks noChangeArrowheads="1"/>
            </p:cNvSpPr>
            <p:nvPr/>
          </p:nvSpPr>
          <p:spPr bwMode="auto">
            <a:xfrm>
              <a:off x="1139" y="715"/>
              <a:ext cx="253" cy="286"/>
            </a:xfrm>
            <a:prstGeom prst="rect">
              <a:avLst/>
            </a:prstGeom>
            <a:noFill/>
            <a:ln w="12700">
              <a:noFill/>
              <a:miter lim="800000"/>
              <a:headEnd/>
              <a:tailEnd/>
            </a:ln>
          </p:spPr>
          <p:txBody>
            <a:bodyPr wrap="none" lIns="90488" tIns="44450" rIns="90488" bIns="44450">
              <a:spAutoFit/>
            </a:bodyPr>
            <a:lstStyle/>
            <a:p>
              <a:r>
                <a:rPr lang="it-IT"/>
                <a:t>A</a:t>
              </a:r>
            </a:p>
          </p:txBody>
        </p:sp>
        <p:sp>
          <p:nvSpPr>
            <p:cNvPr id="53" name="Rectangle 53"/>
            <p:cNvSpPr>
              <a:spLocks noChangeArrowheads="1"/>
            </p:cNvSpPr>
            <p:nvPr/>
          </p:nvSpPr>
          <p:spPr bwMode="auto">
            <a:xfrm>
              <a:off x="759" y="705"/>
              <a:ext cx="242" cy="286"/>
            </a:xfrm>
            <a:prstGeom prst="rect">
              <a:avLst/>
            </a:prstGeom>
            <a:noFill/>
            <a:ln w="12700">
              <a:noFill/>
              <a:miter lim="800000"/>
              <a:headEnd/>
              <a:tailEnd/>
            </a:ln>
          </p:spPr>
          <p:txBody>
            <a:bodyPr wrap="none" lIns="90488" tIns="44450" rIns="90488" bIns="44450">
              <a:spAutoFit/>
            </a:bodyPr>
            <a:lstStyle/>
            <a:p>
              <a:r>
                <a:rPr lang="it-IT"/>
                <a:t>c</a:t>
              </a:r>
              <a:r>
                <a:rPr lang="it-IT" baseline="-25000"/>
                <a:t>t</a:t>
              </a:r>
              <a:endParaRPr lang="it-IT"/>
            </a:p>
          </p:txBody>
        </p:sp>
        <p:sp>
          <p:nvSpPr>
            <p:cNvPr id="54" name="Rectangle 54"/>
            <p:cNvSpPr>
              <a:spLocks noChangeArrowheads="1"/>
            </p:cNvSpPr>
            <p:nvPr/>
          </p:nvSpPr>
          <p:spPr bwMode="auto">
            <a:xfrm>
              <a:off x="1287" y="1222"/>
              <a:ext cx="235" cy="286"/>
            </a:xfrm>
            <a:prstGeom prst="rect">
              <a:avLst/>
            </a:prstGeom>
            <a:noFill/>
            <a:ln w="12700">
              <a:noFill/>
              <a:miter lim="800000"/>
              <a:headEnd/>
              <a:tailEnd/>
            </a:ln>
          </p:spPr>
          <p:txBody>
            <a:bodyPr wrap="none" lIns="90488" tIns="44450" rIns="90488" bIns="44450">
              <a:spAutoFit/>
            </a:bodyPr>
            <a:lstStyle/>
            <a:p>
              <a:r>
                <a:rPr lang="it-IT"/>
                <a:t>c</a:t>
              </a:r>
              <a:r>
                <a:rPr lang="it-IT" baseline="-25000"/>
                <a:t>l</a:t>
              </a:r>
              <a:endParaRPr lang="it-IT"/>
            </a:p>
          </p:txBody>
        </p:sp>
        <p:sp>
          <p:nvSpPr>
            <p:cNvPr id="55" name="Line 55"/>
            <p:cNvSpPr>
              <a:spLocks noChangeShapeType="1"/>
            </p:cNvSpPr>
            <p:nvPr/>
          </p:nvSpPr>
          <p:spPr bwMode="auto">
            <a:xfrm>
              <a:off x="1113" y="1645"/>
              <a:ext cx="415" cy="0"/>
            </a:xfrm>
            <a:prstGeom prst="line">
              <a:avLst/>
            </a:prstGeom>
            <a:noFill/>
            <a:ln w="12700">
              <a:solidFill>
                <a:schemeClr val="tx1"/>
              </a:solidFill>
              <a:round/>
              <a:headEnd/>
              <a:tailEnd/>
            </a:ln>
          </p:spPr>
          <p:txBody>
            <a:bodyPr wrap="none" anchor="ctr"/>
            <a:lstStyle/>
            <a:p>
              <a:endParaRPr lang="it-IT"/>
            </a:p>
          </p:txBody>
        </p:sp>
        <p:sp>
          <p:nvSpPr>
            <p:cNvPr id="56" name="Line 56"/>
            <p:cNvSpPr>
              <a:spLocks noChangeShapeType="1"/>
            </p:cNvSpPr>
            <p:nvPr/>
          </p:nvSpPr>
          <p:spPr bwMode="auto">
            <a:xfrm>
              <a:off x="1113" y="2162"/>
              <a:ext cx="415" cy="0"/>
            </a:xfrm>
            <a:prstGeom prst="line">
              <a:avLst/>
            </a:prstGeom>
            <a:noFill/>
            <a:ln w="12700">
              <a:solidFill>
                <a:schemeClr val="tx1"/>
              </a:solidFill>
              <a:round/>
              <a:headEnd/>
              <a:tailEnd/>
            </a:ln>
          </p:spPr>
          <p:txBody>
            <a:bodyPr wrap="none" anchor="ctr"/>
            <a:lstStyle/>
            <a:p>
              <a:endParaRPr lang="it-IT"/>
            </a:p>
          </p:txBody>
        </p:sp>
        <p:sp>
          <p:nvSpPr>
            <p:cNvPr id="57" name="Rectangle 57"/>
            <p:cNvSpPr>
              <a:spLocks noChangeArrowheads="1"/>
            </p:cNvSpPr>
            <p:nvPr/>
          </p:nvSpPr>
          <p:spPr bwMode="auto">
            <a:xfrm>
              <a:off x="1335" y="1739"/>
              <a:ext cx="424" cy="286"/>
            </a:xfrm>
            <a:prstGeom prst="rect">
              <a:avLst/>
            </a:prstGeom>
            <a:noFill/>
            <a:ln w="12700">
              <a:noFill/>
              <a:miter lim="800000"/>
              <a:headEnd/>
              <a:tailEnd/>
            </a:ln>
          </p:spPr>
          <p:txBody>
            <a:bodyPr wrap="none" lIns="90488" tIns="44450" rIns="90488" bIns="44450">
              <a:spAutoFit/>
            </a:bodyPr>
            <a:lstStyle/>
            <a:p>
              <a:r>
                <a:rPr lang="it-IT"/>
                <a:t>dV</a:t>
              </a:r>
              <a:r>
                <a:rPr lang="it-IT" baseline="-25000"/>
                <a:t>x</a:t>
              </a:r>
            </a:p>
          </p:txBody>
        </p:sp>
        <p:sp>
          <p:nvSpPr>
            <p:cNvPr id="58" name="Rectangle 58"/>
            <p:cNvSpPr>
              <a:spLocks noChangeArrowheads="1"/>
            </p:cNvSpPr>
            <p:nvPr/>
          </p:nvSpPr>
          <p:spPr bwMode="auto">
            <a:xfrm>
              <a:off x="1191" y="2514"/>
              <a:ext cx="360" cy="286"/>
            </a:xfrm>
            <a:prstGeom prst="rect">
              <a:avLst/>
            </a:prstGeom>
            <a:noFill/>
            <a:ln w="12700">
              <a:noFill/>
              <a:miter lim="800000"/>
              <a:headEnd/>
              <a:tailEnd/>
            </a:ln>
          </p:spPr>
          <p:txBody>
            <a:bodyPr wrap="none" lIns="90488" tIns="44450" rIns="90488" bIns="44450">
              <a:spAutoFit/>
            </a:bodyPr>
            <a:lstStyle/>
            <a:p>
              <a:r>
                <a:rPr lang="it-IT"/>
                <a:t>dI</a:t>
              </a:r>
              <a:r>
                <a:rPr lang="it-IT" baseline="-25000"/>
                <a:t>x</a:t>
              </a:r>
            </a:p>
          </p:txBody>
        </p:sp>
        <p:sp>
          <p:nvSpPr>
            <p:cNvPr id="59" name="Rectangle 59"/>
            <p:cNvSpPr>
              <a:spLocks noChangeArrowheads="1"/>
            </p:cNvSpPr>
            <p:nvPr/>
          </p:nvSpPr>
          <p:spPr bwMode="auto">
            <a:xfrm>
              <a:off x="1920" y="1423"/>
              <a:ext cx="210" cy="286"/>
            </a:xfrm>
            <a:prstGeom prst="rect">
              <a:avLst/>
            </a:prstGeom>
            <a:noFill/>
            <a:ln w="12700">
              <a:noFill/>
              <a:miter lim="800000"/>
              <a:headEnd/>
              <a:tailEnd/>
            </a:ln>
          </p:spPr>
          <p:txBody>
            <a:bodyPr wrap="none" lIns="90488" tIns="44450" rIns="90488" bIns="44450">
              <a:spAutoFit/>
            </a:bodyPr>
            <a:lstStyle/>
            <a:p>
              <a:r>
                <a:rPr lang="it-IT"/>
                <a:t>x</a:t>
              </a:r>
            </a:p>
          </p:txBody>
        </p:sp>
        <p:sp>
          <p:nvSpPr>
            <p:cNvPr id="60" name="Rectangle 60"/>
            <p:cNvSpPr>
              <a:spLocks noChangeArrowheads="1"/>
            </p:cNvSpPr>
            <p:nvPr/>
          </p:nvSpPr>
          <p:spPr bwMode="auto">
            <a:xfrm>
              <a:off x="1150" y="3806"/>
              <a:ext cx="242" cy="286"/>
            </a:xfrm>
            <a:prstGeom prst="rect">
              <a:avLst/>
            </a:prstGeom>
            <a:noFill/>
            <a:ln w="12700">
              <a:noFill/>
              <a:miter lim="800000"/>
              <a:headEnd/>
              <a:tailEnd/>
            </a:ln>
          </p:spPr>
          <p:txBody>
            <a:bodyPr wrap="none" lIns="90488" tIns="44450" rIns="90488" bIns="44450">
              <a:spAutoFit/>
            </a:bodyPr>
            <a:lstStyle/>
            <a:p>
              <a:r>
                <a:rPr lang="it-IT"/>
                <a:t>B</a:t>
              </a:r>
            </a:p>
          </p:txBody>
        </p:sp>
        <p:sp>
          <p:nvSpPr>
            <p:cNvPr id="61" name="Oval 61"/>
            <p:cNvSpPr>
              <a:spLocks noChangeArrowheads="1"/>
            </p:cNvSpPr>
            <p:nvPr/>
          </p:nvSpPr>
          <p:spPr bwMode="auto">
            <a:xfrm>
              <a:off x="1009" y="3080"/>
              <a:ext cx="191" cy="201"/>
            </a:xfrm>
            <a:prstGeom prst="ellipse">
              <a:avLst/>
            </a:prstGeom>
            <a:solidFill>
              <a:schemeClr val="tx1"/>
            </a:solidFill>
            <a:ln w="12700">
              <a:solidFill>
                <a:schemeClr val="tx1"/>
              </a:solidFill>
              <a:round/>
              <a:headEnd/>
              <a:tailEnd/>
            </a:ln>
          </p:spPr>
          <p:txBody>
            <a:bodyPr wrap="none" anchor="ctr"/>
            <a:lstStyle/>
            <a:p>
              <a:endParaRPr lang="it-IT"/>
            </a:p>
          </p:txBody>
        </p:sp>
        <p:sp>
          <p:nvSpPr>
            <p:cNvPr id="62" name="Oval 62"/>
            <p:cNvSpPr>
              <a:spLocks noChangeArrowheads="1"/>
            </p:cNvSpPr>
            <p:nvPr/>
          </p:nvSpPr>
          <p:spPr bwMode="auto">
            <a:xfrm>
              <a:off x="1021" y="2563"/>
              <a:ext cx="191" cy="202"/>
            </a:xfrm>
            <a:prstGeom prst="ellipse">
              <a:avLst/>
            </a:prstGeom>
            <a:solidFill>
              <a:schemeClr val="tx1"/>
            </a:solidFill>
            <a:ln w="12700">
              <a:solidFill>
                <a:schemeClr val="tx1"/>
              </a:solidFill>
              <a:round/>
              <a:headEnd/>
              <a:tailEnd/>
            </a:ln>
          </p:spPr>
          <p:txBody>
            <a:bodyPr wrap="none" anchor="ctr"/>
            <a:lstStyle/>
            <a:p>
              <a:endParaRPr lang="it-IT"/>
            </a:p>
          </p:txBody>
        </p:sp>
        <p:sp>
          <p:nvSpPr>
            <p:cNvPr id="63" name="Oval 63"/>
            <p:cNvSpPr>
              <a:spLocks noChangeArrowheads="1"/>
            </p:cNvSpPr>
            <p:nvPr/>
          </p:nvSpPr>
          <p:spPr bwMode="auto">
            <a:xfrm>
              <a:off x="1008" y="2047"/>
              <a:ext cx="191" cy="201"/>
            </a:xfrm>
            <a:prstGeom prst="ellipse">
              <a:avLst/>
            </a:prstGeom>
            <a:solidFill>
              <a:schemeClr val="tx1"/>
            </a:solidFill>
            <a:ln w="12700">
              <a:solidFill>
                <a:schemeClr val="tx1"/>
              </a:solidFill>
              <a:round/>
              <a:headEnd/>
              <a:tailEnd/>
            </a:ln>
          </p:spPr>
          <p:txBody>
            <a:bodyPr wrap="none" anchor="ctr"/>
            <a:lstStyle/>
            <a:p>
              <a:endParaRPr lang="it-IT"/>
            </a:p>
          </p:txBody>
        </p:sp>
        <p:sp>
          <p:nvSpPr>
            <p:cNvPr id="64" name="Oval 64"/>
            <p:cNvSpPr>
              <a:spLocks noChangeArrowheads="1"/>
            </p:cNvSpPr>
            <p:nvPr/>
          </p:nvSpPr>
          <p:spPr bwMode="auto">
            <a:xfrm>
              <a:off x="1008" y="1530"/>
              <a:ext cx="191" cy="201"/>
            </a:xfrm>
            <a:prstGeom prst="ellipse">
              <a:avLst/>
            </a:prstGeom>
            <a:solidFill>
              <a:schemeClr val="tx1"/>
            </a:solidFill>
            <a:ln w="12700">
              <a:solidFill>
                <a:schemeClr val="tx1"/>
              </a:solidFill>
              <a:round/>
              <a:headEnd/>
              <a:tailEnd/>
            </a:ln>
          </p:spPr>
          <p:txBody>
            <a:bodyPr wrap="none" anchor="ctr"/>
            <a:lstStyle/>
            <a:p>
              <a:endParaRPr lang="it-IT"/>
            </a:p>
          </p:txBody>
        </p:sp>
        <p:sp>
          <p:nvSpPr>
            <p:cNvPr id="65" name="Oval 65"/>
            <p:cNvSpPr>
              <a:spLocks noChangeArrowheads="1"/>
            </p:cNvSpPr>
            <p:nvPr/>
          </p:nvSpPr>
          <p:spPr bwMode="auto">
            <a:xfrm>
              <a:off x="1021" y="1021"/>
              <a:ext cx="191" cy="201"/>
            </a:xfrm>
            <a:prstGeom prst="ellipse">
              <a:avLst/>
            </a:prstGeom>
            <a:solidFill>
              <a:schemeClr val="tx1"/>
            </a:solidFill>
            <a:ln w="12700">
              <a:solidFill>
                <a:schemeClr val="tx1"/>
              </a:solidFill>
              <a:round/>
              <a:headEnd/>
              <a:tailEnd/>
            </a:ln>
          </p:spPr>
          <p:txBody>
            <a:bodyPr wrap="none" anchor="ctr"/>
            <a:lstStyle/>
            <a:p>
              <a:endParaRPr lang="it-IT"/>
            </a:p>
          </p:txBody>
        </p:sp>
        <p:sp>
          <p:nvSpPr>
            <p:cNvPr id="66" name="Oval 66"/>
            <p:cNvSpPr>
              <a:spLocks noChangeArrowheads="1"/>
            </p:cNvSpPr>
            <p:nvPr/>
          </p:nvSpPr>
          <p:spPr bwMode="auto">
            <a:xfrm>
              <a:off x="1009" y="3597"/>
              <a:ext cx="191" cy="201"/>
            </a:xfrm>
            <a:prstGeom prst="ellipse">
              <a:avLst/>
            </a:prstGeom>
            <a:solidFill>
              <a:schemeClr val="tx1"/>
            </a:solidFill>
            <a:ln w="12700">
              <a:solidFill>
                <a:schemeClr val="tx1"/>
              </a:solidFill>
              <a:round/>
              <a:headEnd/>
              <a:tailEnd/>
            </a:ln>
          </p:spPr>
          <p:txBody>
            <a:bodyPr wrap="none" anchor="ctr"/>
            <a:lstStyle/>
            <a:p>
              <a:endParaRPr lang="it-IT"/>
            </a:p>
          </p:txBody>
        </p:sp>
        <p:sp>
          <p:nvSpPr>
            <p:cNvPr id="67" name="Line 67"/>
            <p:cNvSpPr>
              <a:spLocks noChangeShapeType="1"/>
            </p:cNvSpPr>
            <p:nvPr/>
          </p:nvSpPr>
          <p:spPr bwMode="auto">
            <a:xfrm>
              <a:off x="377" y="1023"/>
              <a:ext cx="1543" cy="0"/>
            </a:xfrm>
            <a:prstGeom prst="line">
              <a:avLst/>
            </a:prstGeom>
            <a:noFill/>
            <a:ln w="12700">
              <a:solidFill>
                <a:schemeClr val="tx1"/>
              </a:solidFill>
              <a:round/>
              <a:headEnd/>
              <a:tailEnd/>
            </a:ln>
          </p:spPr>
          <p:txBody>
            <a:bodyPr wrap="none" anchor="ctr"/>
            <a:lstStyle/>
            <a:p>
              <a:endParaRPr lang="it-IT"/>
            </a:p>
          </p:txBody>
        </p:sp>
        <p:sp>
          <p:nvSpPr>
            <p:cNvPr id="68" name="Line 68"/>
            <p:cNvSpPr>
              <a:spLocks noChangeShapeType="1"/>
            </p:cNvSpPr>
            <p:nvPr/>
          </p:nvSpPr>
          <p:spPr bwMode="auto">
            <a:xfrm>
              <a:off x="377" y="3798"/>
              <a:ext cx="1543" cy="0"/>
            </a:xfrm>
            <a:prstGeom prst="line">
              <a:avLst/>
            </a:prstGeom>
            <a:noFill/>
            <a:ln w="12700">
              <a:solidFill>
                <a:schemeClr val="tx1"/>
              </a:solidFill>
              <a:round/>
              <a:headEnd/>
              <a:tailEnd/>
            </a:ln>
          </p:spPr>
          <p:txBody>
            <a:bodyPr wrap="none" anchor="ctr"/>
            <a:lstStyle/>
            <a:p>
              <a:endParaRPr lang="it-IT"/>
            </a:p>
          </p:txBody>
        </p:sp>
        <p:sp>
          <p:nvSpPr>
            <p:cNvPr id="69" name="Line 69"/>
            <p:cNvSpPr>
              <a:spLocks noChangeShapeType="1"/>
            </p:cNvSpPr>
            <p:nvPr/>
          </p:nvSpPr>
          <p:spPr bwMode="auto">
            <a:xfrm>
              <a:off x="1748" y="1023"/>
              <a:ext cx="0" cy="2783"/>
            </a:xfrm>
            <a:prstGeom prst="line">
              <a:avLst/>
            </a:prstGeom>
            <a:noFill/>
            <a:ln w="12700">
              <a:solidFill>
                <a:schemeClr val="tx1"/>
              </a:solidFill>
              <a:round/>
              <a:headEnd type="triangle" w="med" len="med"/>
              <a:tailEnd type="triangle" w="med" len="med"/>
            </a:ln>
          </p:spPr>
          <p:txBody>
            <a:bodyPr wrap="none" anchor="ctr"/>
            <a:lstStyle/>
            <a:p>
              <a:endParaRPr lang="it-IT"/>
            </a:p>
          </p:txBody>
        </p:sp>
        <p:sp>
          <p:nvSpPr>
            <p:cNvPr id="70" name="Text Box 70"/>
            <p:cNvSpPr txBox="1">
              <a:spLocks noChangeArrowheads="1"/>
            </p:cNvSpPr>
            <p:nvPr/>
          </p:nvSpPr>
          <p:spPr bwMode="auto">
            <a:xfrm>
              <a:off x="1748" y="2463"/>
              <a:ext cx="268" cy="288"/>
            </a:xfrm>
            <a:prstGeom prst="rect">
              <a:avLst/>
            </a:prstGeom>
            <a:noFill/>
            <a:ln w="12700">
              <a:noFill/>
              <a:miter lim="800000"/>
              <a:headEnd/>
              <a:tailEnd/>
            </a:ln>
          </p:spPr>
          <p:txBody>
            <a:bodyPr>
              <a:spAutoFit/>
            </a:bodyPr>
            <a:lstStyle/>
            <a:p>
              <a:pPr>
                <a:spcBef>
                  <a:spcPct val="50000"/>
                </a:spcBef>
              </a:pPr>
              <a:r>
                <a:rPr lang="it-IT"/>
                <a:t>h</a:t>
              </a:r>
            </a:p>
          </p:txBody>
        </p:sp>
        <p:sp>
          <p:nvSpPr>
            <p:cNvPr id="71" name="Line 71"/>
            <p:cNvSpPr>
              <a:spLocks noChangeShapeType="1"/>
            </p:cNvSpPr>
            <p:nvPr/>
          </p:nvSpPr>
          <p:spPr bwMode="auto">
            <a:xfrm>
              <a:off x="1824" y="1023"/>
              <a:ext cx="0" cy="1127"/>
            </a:xfrm>
            <a:prstGeom prst="line">
              <a:avLst/>
            </a:prstGeom>
            <a:noFill/>
            <a:ln w="12700">
              <a:solidFill>
                <a:schemeClr val="tx1"/>
              </a:solidFill>
              <a:round/>
              <a:headEnd/>
              <a:tailEnd type="triangle" w="med" len="med"/>
            </a:ln>
          </p:spPr>
          <p:txBody>
            <a:bodyPr wrap="none" anchor="ctr"/>
            <a:lstStyle/>
            <a:p>
              <a:endParaRPr lang="it-IT"/>
            </a:p>
          </p:txBody>
        </p:sp>
        <p:sp>
          <p:nvSpPr>
            <p:cNvPr id="72" name="Text Box 72"/>
            <p:cNvSpPr txBox="1">
              <a:spLocks noChangeArrowheads="1"/>
            </p:cNvSpPr>
            <p:nvPr/>
          </p:nvSpPr>
          <p:spPr bwMode="auto">
            <a:xfrm>
              <a:off x="1471" y="672"/>
              <a:ext cx="465" cy="288"/>
            </a:xfrm>
            <a:prstGeom prst="rect">
              <a:avLst/>
            </a:prstGeom>
            <a:noFill/>
            <a:ln w="12700">
              <a:noFill/>
              <a:miter lim="800000"/>
              <a:headEnd/>
              <a:tailEnd/>
            </a:ln>
          </p:spPr>
          <p:txBody>
            <a:bodyPr>
              <a:spAutoFit/>
            </a:bodyPr>
            <a:lstStyle/>
            <a:p>
              <a:pPr>
                <a:spcBef>
                  <a:spcPct val="50000"/>
                </a:spcBef>
              </a:pPr>
              <a:r>
                <a:rPr lang="it-IT"/>
                <a:t>V</a:t>
              </a:r>
              <a:r>
                <a:rPr lang="it-IT" baseline="-25000"/>
                <a:t>0</a:t>
              </a:r>
              <a:endParaRPr lang="it-IT"/>
            </a:p>
          </p:txBody>
        </p:sp>
        <p:sp>
          <p:nvSpPr>
            <p:cNvPr id="73" name="Text Box 73"/>
            <p:cNvSpPr txBox="1">
              <a:spLocks noChangeArrowheads="1"/>
            </p:cNvSpPr>
            <p:nvPr/>
          </p:nvSpPr>
          <p:spPr bwMode="auto">
            <a:xfrm>
              <a:off x="1824" y="2150"/>
              <a:ext cx="465" cy="288"/>
            </a:xfrm>
            <a:prstGeom prst="rect">
              <a:avLst/>
            </a:prstGeom>
            <a:noFill/>
            <a:ln w="12700">
              <a:noFill/>
              <a:miter lim="800000"/>
              <a:headEnd/>
              <a:tailEnd/>
            </a:ln>
          </p:spPr>
          <p:txBody>
            <a:bodyPr>
              <a:spAutoFit/>
            </a:bodyPr>
            <a:lstStyle/>
            <a:p>
              <a:pPr>
                <a:spcBef>
                  <a:spcPct val="50000"/>
                </a:spcBef>
              </a:pPr>
              <a:r>
                <a:rPr lang="it-IT"/>
                <a:t>V</a:t>
              </a:r>
              <a:r>
                <a:rPr lang="it-IT" baseline="-25000"/>
                <a:t>x</a:t>
              </a:r>
              <a:endParaRPr lang="it-IT"/>
            </a:p>
          </p:txBody>
        </p:sp>
      </p:grpSp>
      <p:sp>
        <p:nvSpPr>
          <p:cNvPr id="74" name="Rettangolo 73"/>
          <p:cNvSpPr/>
          <p:nvPr/>
        </p:nvSpPr>
        <p:spPr>
          <a:xfrm>
            <a:off x="228600" y="228600"/>
            <a:ext cx="8686800" cy="430887"/>
          </a:xfrm>
          <a:prstGeom prst="rect">
            <a:avLst/>
          </a:prstGeom>
        </p:spPr>
        <p:txBody>
          <a:bodyPr wrap="square">
            <a:spAutoFit/>
          </a:bodyPr>
          <a:lstStyle/>
          <a:p>
            <a:pPr lvl="0" algn="ctr">
              <a:spcBef>
                <a:spcPct val="0"/>
              </a:spcBef>
              <a:defRPr/>
            </a:pPr>
            <a:r>
              <a:rPr lang="it-IT" sz="2200" b="1" u="sng" dirty="0" smtClean="0"/>
              <a:t>Distribuzione della tensione impulsive nell’avvolgimento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524000" y="533400"/>
            <a:ext cx="6324600" cy="3733800"/>
            <a:chOff x="960" y="880"/>
            <a:chExt cx="3840" cy="1666"/>
          </a:xfrm>
        </p:grpSpPr>
        <p:sp>
          <p:nvSpPr>
            <p:cNvPr id="5" name="Rectangle 3"/>
            <p:cNvSpPr>
              <a:spLocks noChangeArrowheads="1"/>
            </p:cNvSpPr>
            <p:nvPr/>
          </p:nvSpPr>
          <p:spPr bwMode="auto">
            <a:xfrm>
              <a:off x="3598" y="2143"/>
              <a:ext cx="1202" cy="40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t>&gt; 20 MVA</a:t>
              </a:r>
            </a:p>
          </p:txBody>
        </p:sp>
        <p:sp>
          <p:nvSpPr>
            <p:cNvPr id="6" name="Rectangle 4"/>
            <p:cNvSpPr>
              <a:spLocks noChangeArrowheads="1"/>
            </p:cNvSpPr>
            <p:nvPr/>
          </p:nvSpPr>
          <p:spPr bwMode="auto">
            <a:xfrm>
              <a:off x="2554" y="2143"/>
              <a:ext cx="1044" cy="40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t>fino ad oltre 750 kV</a:t>
              </a:r>
            </a:p>
          </p:txBody>
        </p:sp>
        <p:sp>
          <p:nvSpPr>
            <p:cNvPr id="7" name="Rectangle 5"/>
            <p:cNvSpPr>
              <a:spLocks noChangeArrowheads="1"/>
            </p:cNvSpPr>
            <p:nvPr/>
          </p:nvSpPr>
          <p:spPr bwMode="auto">
            <a:xfrm>
              <a:off x="960" y="2143"/>
              <a:ext cx="1594" cy="403"/>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800" b="0"/>
                <a:t>In olio a circ. forzata</a:t>
              </a:r>
            </a:p>
          </p:txBody>
        </p:sp>
        <p:sp>
          <p:nvSpPr>
            <p:cNvPr id="8" name="Rectangle 6"/>
            <p:cNvSpPr>
              <a:spLocks noChangeArrowheads="1"/>
            </p:cNvSpPr>
            <p:nvPr/>
          </p:nvSpPr>
          <p:spPr bwMode="auto">
            <a:xfrm>
              <a:off x="3598" y="1891"/>
              <a:ext cx="1202" cy="252"/>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30 MVA</a:t>
              </a:r>
            </a:p>
          </p:txBody>
        </p:sp>
        <p:sp>
          <p:nvSpPr>
            <p:cNvPr id="9" name="Rectangle 7"/>
            <p:cNvSpPr>
              <a:spLocks noChangeArrowheads="1"/>
            </p:cNvSpPr>
            <p:nvPr/>
          </p:nvSpPr>
          <p:spPr bwMode="auto">
            <a:xfrm>
              <a:off x="2554" y="1891"/>
              <a:ext cx="1044" cy="252"/>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150 – 200 kV</a:t>
              </a:r>
            </a:p>
          </p:txBody>
        </p:sp>
        <p:sp>
          <p:nvSpPr>
            <p:cNvPr id="10" name="Rectangle 8"/>
            <p:cNvSpPr>
              <a:spLocks noChangeArrowheads="1"/>
            </p:cNvSpPr>
            <p:nvPr/>
          </p:nvSpPr>
          <p:spPr bwMode="auto">
            <a:xfrm>
              <a:off x="960" y="1891"/>
              <a:ext cx="1594" cy="252"/>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800" b="0"/>
                <a:t>In olio a circ. naturale</a:t>
              </a:r>
            </a:p>
          </p:txBody>
        </p:sp>
        <p:sp>
          <p:nvSpPr>
            <p:cNvPr id="11" name="Rectangle 9"/>
            <p:cNvSpPr>
              <a:spLocks noChangeArrowheads="1"/>
            </p:cNvSpPr>
            <p:nvPr/>
          </p:nvSpPr>
          <p:spPr bwMode="auto">
            <a:xfrm>
              <a:off x="3598" y="1638"/>
              <a:ext cx="1202" cy="25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15 – 20 MVA</a:t>
              </a:r>
            </a:p>
          </p:txBody>
        </p:sp>
        <p:sp>
          <p:nvSpPr>
            <p:cNvPr id="12" name="Rectangle 10"/>
            <p:cNvSpPr>
              <a:spLocks noChangeArrowheads="1"/>
            </p:cNvSpPr>
            <p:nvPr/>
          </p:nvSpPr>
          <p:spPr bwMode="auto">
            <a:xfrm>
              <a:off x="2554" y="1638"/>
              <a:ext cx="1044" cy="25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20 – 30 kV</a:t>
              </a:r>
            </a:p>
          </p:txBody>
        </p:sp>
        <p:sp>
          <p:nvSpPr>
            <p:cNvPr id="13" name="Rectangle 11"/>
            <p:cNvSpPr>
              <a:spLocks noChangeArrowheads="1"/>
            </p:cNvSpPr>
            <p:nvPr/>
          </p:nvSpPr>
          <p:spPr bwMode="auto">
            <a:xfrm>
              <a:off x="960" y="1638"/>
              <a:ext cx="1594" cy="253"/>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800" b="0" dirty="0"/>
                <a:t>Inglobati in resina</a:t>
              </a:r>
            </a:p>
          </p:txBody>
        </p:sp>
        <p:sp>
          <p:nvSpPr>
            <p:cNvPr id="14" name="Rectangle 12"/>
            <p:cNvSpPr>
              <a:spLocks noChangeArrowheads="1"/>
            </p:cNvSpPr>
            <p:nvPr/>
          </p:nvSpPr>
          <p:spPr bwMode="auto">
            <a:xfrm>
              <a:off x="3598" y="1385"/>
              <a:ext cx="1202" cy="25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2 – 3 MVA</a:t>
              </a:r>
            </a:p>
          </p:txBody>
        </p:sp>
        <p:sp>
          <p:nvSpPr>
            <p:cNvPr id="15" name="Rectangle 13"/>
            <p:cNvSpPr>
              <a:spLocks noChangeArrowheads="1"/>
            </p:cNvSpPr>
            <p:nvPr/>
          </p:nvSpPr>
          <p:spPr bwMode="auto">
            <a:xfrm>
              <a:off x="2554" y="1385"/>
              <a:ext cx="1044" cy="253"/>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15 – 20 kV</a:t>
              </a:r>
            </a:p>
          </p:txBody>
        </p:sp>
        <p:sp>
          <p:nvSpPr>
            <p:cNvPr id="16" name="Rectangle 14"/>
            <p:cNvSpPr>
              <a:spLocks noChangeArrowheads="1"/>
            </p:cNvSpPr>
            <p:nvPr/>
          </p:nvSpPr>
          <p:spPr bwMode="auto">
            <a:xfrm>
              <a:off x="960" y="1385"/>
              <a:ext cx="1594" cy="253"/>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800" b="0" dirty="0" smtClean="0"/>
                <a:t>Impregnati con vernici isolanti, a secco</a:t>
              </a:r>
              <a:endParaRPr lang="it-IT" sz="1800" b="0" dirty="0"/>
            </a:p>
          </p:txBody>
        </p:sp>
        <p:sp>
          <p:nvSpPr>
            <p:cNvPr id="17" name="Rectangle 15"/>
            <p:cNvSpPr>
              <a:spLocks noChangeArrowheads="1"/>
            </p:cNvSpPr>
            <p:nvPr/>
          </p:nvSpPr>
          <p:spPr bwMode="auto">
            <a:xfrm>
              <a:off x="3598" y="1133"/>
              <a:ext cx="1202" cy="252"/>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1 – 2 kVA</a:t>
              </a:r>
            </a:p>
          </p:txBody>
        </p:sp>
        <p:sp>
          <p:nvSpPr>
            <p:cNvPr id="18" name="Rectangle 16"/>
            <p:cNvSpPr>
              <a:spLocks noChangeArrowheads="1"/>
            </p:cNvSpPr>
            <p:nvPr/>
          </p:nvSpPr>
          <p:spPr bwMode="auto">
            <a:xfrm>
              <a:off x="2554" y="1133"/>
              <a:ext cx="1044" cy="252"/>
            </a:xfrm>
            <a:prstGeom prst="rect">
              <a:avLst/>
            </a:prstGeom>
            <a:no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ym typeface="Symbol" pitchFamily="18" charset="2"/>
                </a:rPr>
                <a:t> 1 kV</a:t>
              </a:r>
              <a:endParaRPr lang="it-IT" sz="1800" b="0"/>
            </a:p>
          </p:txBody>
        </p:sp>
        <p:sp>
          <p:nvSpPr>
            <p:cNvPr id="19" name="Rectangle 17"/>
            <p:cNvSpPr>
              <a:spLocks noChangeArrowheads="1"/>
            </p:cNvSpPr>
            <p:nvPr/>
          </p:nvSpPr>
          <p:spPr bwMode="auto">
            <a:xfrm>
              <a:off x="960" y="1133"/>
              <a:ext cx="1594" cy="252"/>
            </a:xfrm>
            <a:prstGeom prst="rect">
              <a:avLst/>
            </a:prstGeom>
            <a:noFill/>
            <a:ln w="9525">
              <a:noFill/>
              <a:miter lim="800000"/>
              <a:headEnd/>
              <a:tailEnd/>
            </a:ln>
            <a:effectLst/>
          </p:spPr>
          <p:txBody>
            <a:bodyPr anchor="ctr"/>
            <a:lstStyle/>
            <a:p>
              <a:pPr>
                <a:spcBef>
                  <a:spcPct val="20000"/>
                </a:spcBef>
                <a:buClr>
                  <a:schemeClr val="accent1"/>
                </a:buClr>
                <a:buSzPct val="75000"/>
                <a:buFont typeface="Monotype Sorts" pitchFamily="2" charset="2"/>
                <a:buNone/>
              </a:pPr>
              <a:r>
                <a:rPr lang="it-IT" sz="1800" b="0"/>
                <a:t>Non impregnati</a:t>
              </a:r>
            </a:p>
          </p:txBody>
        </p:sp>
        <p:sp>
          <p:nvSpPr>
            <p:cNvPr id="20" name="Rectangle 18"/>
            <p:cNvSpPr>
              <a:spLocks noChangeArrowheads="1"/>
            </p:cNvSpPr>
            <p:nvPr/>
          </p:nvSpPr>
          <p:spPr bwMode="auto">
            <a:xfrm>
              <a:off x="3598" y="880"/>
              <a:ext cx="1202" cy="253"/>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olidFill>
                    <a:srgbClr val="FFFFFF"/>
                  </a:solidFill>
                </a:rPr>
                <a:t>Potenza </a:t>
              </a:r>
            </a:p>
          </p:txBody>
        </p:sp>
        <p:sp>
          <p:nvSpPr>
            <p:cNvPr id="21" name="Rectangle 19"/>
            <p:cNvSpPr>
              <a:spLocks noChangeArrowheads="1"/>
            </p:cNvSpPr>
            <p:nvPr/>
          </p:nvSpPr>
          <p:spPr bwMode="auto">
            <a:xfrm>
              <a:off x="2554" y="880"/>
              <a:ext cx="1044" cy="253"/>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olidFill>
                    <a:srgbClr val="FFFFFF"/>
                  </a:solidFill>
                </a:rPr>
                <a:t>Tensione </a:t>
              </a:r>
            </a:p>
          </p:txBody>
        </p:sp>
        <p:sp>
          <p:nvSpPr>
            <p:cNvPr id="22" name="Rectangle 20"/>
            <p:cNvSpPr>
              <a:spLocks noChangeArrowheads="1"/>
            </p:cNvSpPr>
            <p:nvPr/>
          </p:nvSpPr>
          <p:spPr bwMode="auto">
            <a:xfrm>
              <a:off x="960" y="880"/>
              <a:ext cx="1594" cy="253"/>
            </a:xfrm>
            <a:prstGeom prst="rect">
              <a:avLst/>
            </a:prstGeom>
            <a:solidFill>
              <a:schemeClr val="accent2"/>
            </a:solidFill>
            <a:ln w="9525">
              <a:noFill/>
              <a:miter lim="800000"/>
              <a:headEnd/>
              <a:tailEnd/>
            </a:ln>
            <a:effectLst/>
          </p:spPr>
          <p:txBody>
            <a:bodyPr anchor="ctr"/>
            <a:lstStyle/>
            <a:p>
              <a:pPr algn="ctr">
                <a:spcBef>
                  <a:spcPct val="20000"/>
                </a:spcBef>
                <a:buClr>
                  <a:schemeClr val="accent1"/>
                </a:buClr>
                <a:buSzPct val="75000"/>
                <a:buFont typeface="Monotype Sorts" pitchFamily="2" charset="2"/>
                <a:buNone/>
              </a:pPr>
              <a:r>
                <a:rPr lang="it-IT" sz="1800" b="0">
                  <a:solidFill>
                    <a:srgbClr val="FFFFFF"/>
                  </a:solidFill>
                </a:rPr>
                <a:t>Tipo</a:t>
              </a:r>
              <a:r>
                <a:rPr lang="it-IT" sz="1800" b="0"/>
                <a:t> </a:t>
              </a:r>
            </a:p>
          </p:txBody>
        </p:sp>
        <p:sp>
          <p:nvSpPr>
            <p:cNvPr id="23" name="Line 21"/>
            <p:cNvSpPr>
              <a:spLocks noChangeShapeType="1"/>
            </p:cNvSpPr>
            <p:nvPr/>
          </p:nvSpPr>
          <p:spPr bwMode="auto">
            <a:xfrm>
              <a:off x="960" y="1133"/>
              <a:ext cx="3840" cy="0"/>
            </a:xfrm>
            <a:prstGeom prst="line">
              <a:avLst/>
            </a:prstGeom>
            <a:noFill/>
            <a:ln w="12700">
              <a:solidFill>
                <a:srgbClr val="3399FF"/>
              </a:solidFill>
              <a:round/>
              <a:headEnd/>
              <a:tailEnd/>
            </a:ln>
            <a:effectLst/>
          </p:spPr>
          <p:txBody>
            <a:bodyPr/>
            <a:lstStyle/>
            <a:p>
              <a:endParaRPr lang="it-IT"/>
            </a:p>
          </p:txBody>
        </p:sp>
        <p:sp>
          <p:nvSpPr>
            <p:cNvPr id="24" name="Line 22"/>
            <p:cNvSpPr>
              <a:spLocks noChangeShapeType="1"/>
            </p:cNvSpPr>
            <p:nvPr/>
          </p:nvSpPr>
          <p:spPr bwMode="auto">
            <a:xfrm>
              <a:off x="960" y="1385"/>
              <a:ext cx="3840" cy="0"/>
            </a:xfrm>
            <a:prstGeom prst="line">
              <a:avLst/>
            </a:prstGeom>
            <a:noFill/>
            <a:ln w="12700">
              <a:solidFill>
                <a:srgbClr val="3399FF"/>
              </a:solidFill>
              <a:round/>
              <a:headEnd/>
              <a:tailEnd/>
            </a:ln>
            <a:effectLst/>
          </p:spPr>
          <p:txBody>
            <a:bodyPr/>
            <a:lstStyle/>
            <a:p>
              <a:endParaRPr lang="it-IT"/>
            </a:p>
          </p:txBody>
        </p:sp>
        <p:sp>
          <p:nvSpPr>
            <p:cNvPr id="25" name="Line 23"/>
            <p:cNvSpPr>
              <a:spLocks noChangeShapeType="1"/>
            </p:cNvSpPr>
            <p:nvPr/>
          </p:nvSpPr>
          <p:spPr bwMode="auto">
            <a:xfrm>
              <a:off x="960" y="1638"/>
              <a:ext cx="3840" cy="0"/>
            </a:xfrm>
            <a:prstGeom prst="line">
              <a:avLst/>
            </a:prstGeom>
            <a:noFill/>
            <a:ln w="12700">
              <a:solidFill>
                <a:srgbClr val="3399FF"/>
              </a:solidFill>
              <a:round/>
              <a:headEnd/>
              <a:tailEnd/>
            </a:ln>
            <a:effectLst/>
          </p:spPr>
          <p:txBody>
            <a:bodyPr/>
            <a:lstStyle/>
            <a:p>
              <a:endParaRPr lang="it-IT"/>
            </a:p>
          </p:txBody>
        </p:sp>
        <p:sp>
          <p:nvSpPr>
            <p:cNvPr id="26" name="Line 24"/>
            <p:cNvSpPr>
              <a:spLocks noChangeShapeType="1"/>
            </p:cNvSpPr>
            <p:nvPr/>
          </p:nvSpPr>
          <p:spPr bwMode="auto">
            <a:xfrm>
              <a:off x="960" y="1891"/>
              <a:ext cx="3840" cy="0"/>
            </a:xfrm>
            <a:prstGeom prst="line">
              <a:avLst/>
            </a:prstGeom>
            <a:noFill/>
            <a:ln w="12700">
              <a:solidFill>
                <a:srgbClr val="3399FF"/>
              </a:solidFill>
              <a:round/>
              <a:headEnd/>
              <a:tailEnd/>
            </a:ln>
            <a:effectLst/>
          </p:spPr>
          <p:txBody>
            <a:bodyPr/>
            <a:lstStyle/>
            <a:p>
              <a:endParaRPr lang="it-IT"/>
            </a:p>
          </p:txBody>
        </p:sp>
        <p:sp>
          <p:nvSpPr>
            <p:cNvPr id="27" name="Line 25"/>
            <p:cNvSpPr>
              <a:spLocks noChangeShapeType="1"/>
            </p:cNvSpPr>
            <p:nvPr/>
          </p:nvSpPr>
          <p:spPr bwMode="auto">
            <a:xfrm>
              <a:off x="960" y="2143"/>
              <a:ext cx="3840" cy="0"/>
            </a:xfrm>
            <a:prstGeom prst="line">
              <a:avLst/>
            </a:prstGeom>
            <a:noFill/>
            <a:ln w="12700">
              <a:solidFill>
                <a:srgbClr val="3399FF"/>
              </a:solidFill>
              <a:round/>
              <a:headEnd/>
              <a:tailEnd/>
            </a:ln>
            <a:effectLst/>
          </p:spPr>
          <p:txBody>
            <a:bodyPr/>
            <a:lstStyle/>
            <a:p>
              <a:endParaRPr lang="it-IT"/>
            </a:p>
          </p:txBody>
        </p:sp>
        <p:sp>
          <p:nvSpPr>
            <p:cNvPr id="28" name="Line 26"/>
            <p:cNvSpPr>
              <a:spLocks noChangeShapeType="1"/>
            </p:cNvSpPr>
            <p:nvPr/>
          </p:nvSpPr>
          <p:spPr bwMode="auto">
            <a:xfrm>
              <a:off x="2554" y="880"/>
              <a:ext cx="0" cy="1666"/>
            </a:xfrm>
            <a:prstGeom prst="line">
              <a:avLst/>
            </a:prstGeom>
            <a:noFill/>
            <a:ln w="12700">
              <a:solidFill>
                <a:srgbClr val="3399FF"/>
              </a:solidFill>
              <a:round/>
              <a:headEnd/>
              <a:tailEnd/>
            </a:ln>
            <a:effectLst/>
          </p:spPr>
          <p:txBody>
            <a:bodyPr/>
            <a:lstStyle/>
            <a:p>
              <a:endParaRPr lang="it-IT"/>
            </a:p>
          </p:txBody>
        </p:sp>
        <p:sp>
          <p:nvSpPr>
            <p:cNvPr id="29" name="Line 27"/>
            <p:cNvSpPr>
              <a:spLocks noChangeShapeType="1"/>
            </p:cNvSpPr>
            <p:nvPr/>
          </p:nvSpPr>
          <p:spPr bwMode="auto">
            <a:xfrm>
              <a:off x="3598" y="880"/>
              <a:ext cx="0" cy="1666"/>
            </a:xfrm>
            <a:prstGeom prst="line">
              <a:avLst/>
            </a:prstGeom>
            <a:noFill/>
            <a:ln w="12700">
              <a:solidFill>
                <a:srgbClr val="3399FF"/>
              </a:solidFill>
              <a:round/>
              <a:headEnd/>
              <a:tailEnd/>
            </a:ln>
            <a:effectLst/>
          </p:spPr>
          <p:txBody>
            <a:bodyPr/>
            <a:lstStyle/>
            <a:p>
              <a:endParaRPr lang="it-IT"/>
            </a:p>
          </p:txBody>
        </p:sp>
        <p:sp>
          <p:nvSpPr>
            <p:cNvPr id="30" name="Line 28"/>
            <p:cNvSpPr>
              <a:spLocks noChangeShapeType="1"/>
            </p:cNvSpPr>
            <p:nvPr/>
          </p:nvSpPr>
          <p:spPr bwMode="auto">
            <a:xfrm>
              <a:off x="960" y="880"/>
              <a:ext cx="3840" cy="0"/>
            </a:xfrm>
            <a:prstGeom prst="line">
              <a:avLst/>
            </a:prstGeom>
            <a:noFill/>
            <a:ln w="38100" cap="sq">
              <a:solidFill>
                <a:schemeClr val="accent2"/>
              </a:solidFill>
              <a:round/>
              <a:headEnd/>
              <a:tailEnd/>
            </a:ln>
            <a:effectLst/>
          </p:spPr>
          <p:txBody>
            <a:bodyPr/>
            <a:lstStyle/>
            <a:p>
              <a:endParaRPr lang="it-IT"/>
            </a:p>
          </p:txBody>
        </p:sp>
        <p:sp>
          <p:nvSpPr>
            <p:cNvPr id="31" name="Line 29"/>
            <p:cNvSpPr>
              <a:spLocks noChangeShapeType="1"/>
            </p:cNvSpPr>
            <p:nvPr/>
          </p:nvSpPr>
          <p:spPr bwMode="auto">
            <a:xfrm>
              <a:off x="960" y="880"/>
              <a:ext cx="0" cy="1666"/>
            </a:xfrm>
            <a:prstGeom prst="line">
              <a:avLst/>
            </a:prstGeom>
            <a:noFill/>
            <a:ln w="38100" cap="sq">
              <a:solidFill>
                <a:schemeClr val="accent2"/>
              </a:solidFill>
              <a:round/>
              <a:headEnd/>
              <a:tailEnd/>
            </a:ln>
            <a:effectLst/>
          </p:spPr>
          <p:txBody>
            <a:bodyPr/>
            <a:lstStyle/>
            <a:p>
              <a:endParaRPr lang="it-IT"/>
            </a:p>
          </p:txBody>
        </p:sp>
        <p:sp>
          <p:nvSpPr>
            <p:cNvPr id="32" name="Line 30"/>
            <p:cNvSpPr>
              <a:spLocks noChangeShapeType="1"/>
            </p:cNvSpPr>
            <p:nvPr/>
          </p:nvSpPr>
          <p:spPr bwMode="auto">
            <a:xfrm>
              <a:off x="4800" y="880"/>
              <a:ext cx="0" cy="1666"/>
            </a:xfrm>
            <a:prstGeom prst="line">
              <a:avLst/>
            </a:prstGeom>
            <a:noFill/>
            <a:ln w="38100" cap="sq">
              <a:solidFill>
                <a:schemeClr val="accent2"/>
              </a:solidFill>
              <a:round/>
              <a:headEnd/>
              <a:tailEnd/>
            </a:ln>
            <a:effectLst/>
          </p:spPr>
          <p:txBody>
            <a:bodyPr/>
            <a:lstStyle/>
            <a:p>
              <a:endParaRPr lang="it-IT"/>
            </a:p>
          </p:txBody>
        </p:sp>
        <p:sp>
          <p:nvSpPr>
            <p:cNvPr id="33" name="Line 31"/>
            <p:cNvSpPr>
              <a:spLocks noChangeShapeType="1"/>
            </p:cNvSpPr>
            <p:nvPr/>
          </p:nvSpPr>
          <p:spPr bwMode="auto">
            <a:xfrm>
              <a:off x="960" y="2546"/>
              <a:ext cx="3840" cy="0"/>
            </a:xfrm>
            <a:prstGeom prst="line">
              <a:avLst/>
            </a:prstGeom>
            <a:noFill/>
            <a:ln w="38100" cap="sq">
              <a:solidFill>
                <a:schemeClr val="accent2"/>
              </a:solidFill>
              <a:round/>
              <a:headEnd/>
              <a:tailEnd/>
            </a:ln>
            <a:effectLst/>
          </p:spPr>
          <p:txBody>
            <a:bodyPr/>
            <a:lstStyle/>
            <a:p>
              <a:endParaRPr lang="it-IT"/>
            </a:p>
          </p:txBody>
        </p:sp>
      </p:grpSp>
      <p:sp>
        <p:nvSpPr>
          <p:cNvPr id="34" name="Text Box 32"/>
          <p:cNvSpPr txBox="1">
            <a:spLocks noChangeArrowheads="1"/>
          </p:cNvSpPr>
          <p:nvPr/>
        </p:nvSpPr>
        <p:spPr bwMode="auto">
          <a:xfrm>
            <a:off x="685800" y="4724400"/>
            <a:ext cx="7831138" cy="1666875"/>
          </a:xfrm>
          <a:prstGeom prst="rect">
            <a:avLst/>
          </a:prstGeom>
          <a:solidFill>
            <a:schemeClr val="bg1"/>
          </a:solidFill>
          <a:ln w="9525">
            <a:solidFill>
              <a:schemeClr val="accent1"/>
            </a:solidFill>
            <a:miter lim="800000"/>
            <a:headEnd/>
            <a:tailEnd/>
          </a:ln>
          <a:effectLst>
            <a:prstShdw prst="shdw17" dist="17961" dir="2700000">
              <a:schemeClr val="bg1">
                <a:gamma/>
                <a:shade val="60000"/>
                <a:invGamma/>
              </a:schemeClr>
            </a:prstShdw>
          </a:effectLst>
        </p:spPr>
        <p:txBody>
          <a:bodyPr lIns="162000" tIns="118800" rIns="162000" bIns="118800">
            <a:spAutoFit/>
          </a:bodyPr>
          <a:lstStyle/>
          <a:p>
            <a:pPr algn="just">
              <a:spcBef>
                <a:spcPct val="50000"/>
              </a:spcBef>
            </a:pPr>
            <a:r>
              <a:rPr lang="it-IT" sz="1800" b="0" dirty="0"/>
              <a:t>Per i trasformatori di impiego più comune (es. MT/BT in olio per reti di distribuzione) esistono tabelle di unificazione CEI-UNEL che definiscono le principali caratteristiche di macchine con potenza nominale individuata dalla serie di Renard:</a:t>
            </a:r>
          </a:p>
          <a:p>
            <a:pPr algn="ctr">
              <a:spcBef>
                <a:spcPct val="20000"/>
              </a:spcBef>
            </a:pPr>
            <a:r>
              <a:rPr lang="it-IT" sz="1800" b="0" dirty="0"/>
              <a:t>63 – 100 – 160 – 250 – 400 – 630  </a:t>
            </a:r>
            <a:r>
              <a:rPr lang="it-IT" sz="1800" b="0" dirty="0" err="1"/>
              <a:t>kVA</a:t>
            </a:r>
            <a:endParaRPr lang="it-IT" sz="1800" b="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54350" y="76200"/>
            <a:ext cx="5924550" cy="4267200"/>
          </a:xfrm>
          <a:prstGeom prst="rect">
            <a:avLst/>
          </a:prstGeom>
          <a:solidFill>
            <a:schemeClr val="bg1"/>
          </a:solidFill>
          <a:ln cap="flat">
            <a:solidFill>
              <a:schemeClr val="tx1"/>
            </a:solidFill>
          </a:ln>
          <a:effectLst>
            <a:outerShdw dist="107763" dir="2700000" algn="ctr" rotWithShape="0">
              <a:schemeClr val="accent1"/>
            </a:outerShdw>
          </a:effectLst>
        </p:spPr>
        <p:txBody>
          <a:bodyPr/>
          <a:lstStyle/>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400" b="1" i="0" u="none" strike="noStrike" kern="1200" cap="none" spc="0" normalizeH="0" baseline="0" noProof="0" smtClean="0">
                <a:ln>
                  <a:noFill/>
                </a:ln>
                <a:solidFill>
                  <a:schemeClr val="tx1"/>
                </a:solidFill>
                <a:effectLst/>
                <a:uLnTx/>
                <a:uFillTx/>
                <a:latin typeface="+mn-lt"/>
                <a:ea typeface="+mn-ea"/>
                <a:cs typeface="+mn-cs"/>
              </a:rPr>
              <a:t>Nel tratto dx ho una perdita di corrente verso massa ed una caduta sulla impedenza longitudinale</a:t>
            </a: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400" b="1"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400" b="1" i="0" u="none" strike="noStrike" kern="1200" cap="none" spc="0" normalizeH="0" baseline="0" noProof="0" smtClean="0">
                <a:ln>
                  <a:noFill/>
                </a:ln>
                <a:solidFill>
                  <a:schemeClr val="tx1"/>
                </a:solidFill>
                <a:effectLst/>
                <a:uLnTx/>
                <a:uFillTx/>
                <a:latin typeface="+mn-lt"/>
                <a:ea typeface="+mn-ea"/>
                <a:cs typeface="+mn-cs"/>
              </a:rPr>
              <a:t>la cui soluzione è del tipo:</a:t>
            </a:r>
            <a:endParaRPr kumimoji="0" lang="it-IT" sz="9600" b="1" i="0" u="none" strike="noStrike" kern="1200" cap="none" spc="0" normalizeH="0" baseline="0" noProof="0" smtClean="0">
              <a:ln>
                <a:noFill/>
              </a:ln>
              <a:solidFill>
                <a:schemeClr val="tx1"/>
              </a:solidFill>
              <a:effectLst/>
              <a:uLnTx/>
              <a:uFillTx/>
              <a:latin typeface="+mn-lt"/>
              <a:ea typeface="+mn-ea"/>
              <a:cs typeface="+mn-cs"/>
            </a:endParaRPr>
          </a:p>
        </p:txBody>
      </p:sp>
      <p:sp>
        <p:nvSpPr>
          <p:cNvPr id="3" name="Rectangle 5"/>
          <p:cNvSpPr>
            <a:spLocks noChangeArrowheads="1"/>
          </p:cNvSpPr>
          <p:nvPr/>
        </p:nvSpPr>
        <p:spPr bwMode="auto">
          <a:xfrm>
            <a:off x="165100" y="76200"/>
            <a:ext cx="2419350" cy="42672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pPr>
              <a:defRPr/>
            </a:pPr>
            <a:endParaRPr lang="it-IT"/>
          </a:p>
        </p:txBody>
      </p:sp>
      <p:sp>
        <p:nvSpPr>
          <p:cNvPr id="4" name="Rectangle 6" descr="Diagonali scure verso l'alto"/>
          <p:cNvSpPr>
            <a:spLocks noChangeArrowheads="1"/>
          </p:cNvSpPr>
          <p:nvPr/>
        </p:nvSpPr>
        <p:spPr bwMode="auto">
          <a:xfrm>
            <a:off x="369888" y="1065213"/>
            <a:ext cx="241300" cy="3125787"/>
          </a:xfrm>
          <a:prstGeom prst="rect">
            <a:avLst/>
          </a:prstGeom>
          <a:pattFill prst="dkUpDiag">
            <a:fgClr>
              <a:schemeClr val="bg2"/>
            </a:fgClr>
            <a:bgClr>
              <a:schemeClr val="bg1"/>
            </a:bgClr>
          </a:pattFill>
          <a:ln w="12700">
            <a:noFill/>
            <a:miter lim="800000"/>
            <a:headEnd/>
            <a:tailEnd/>
          </a:ln>
        </p:spPr>
        <p:txBody>
          <a:bodyPr wrap="none" anchor="ctr"/>
          <a:lstStyle/>
          <a:p>
            <a:endParaRPr lang="it-IT"/>
          </a:p>
        </p:txBody>
      </p:sp>
      <p:sp>
        <p:nvSpPr>
          <p:cNvPr id="5" name="Oval 78"/>
          <p:cNvSpPr>
            <a:spLocks noChangeArrowheads="1"/>
          </p:cNvSpPr>
          <p:nvPr/>
        </p:nvSpPr>
        <p:spPr bwMode="auto">
          <a:xfrm>
            <a:off x="1524000" y="1644650"/>
            <a:ext cx="228600"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6" name="Oval 79"/>
          <p:cNvSpPr>
            <a:spLocks noChangeArrowheads="1"/>
          </p:cNvSpPr>
          <p:nvPr/>
        </p:nvSpPr>
        <p:spPr bwMode="auto">
          <a:xfrm>
            <a:off x="1524000" y="3549650"/>
            <a:ext cx="228600" cy="2286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7" name="Rectangle 80"/>
          <p:cNvSpPr>
            <a:spLocks noChangeArrowheads="1"/>
          </p:cNvSpPr>
          <p:nvPr/>
        </p:nvSpPr>
        <p:spPr bwMode="auto">
          <a:xfrm>
            <a:off x="1447800" y="2406650"/>
            <a:ext cx="381000" cy="685800"/>
          </a:xfrm>
          <a:prstGeom prst="rect">
            <a:avLst/>
          </a:prstGeom>
          <a:solidFill>
            <a:schemeClr val="bg1"/>
          </a:solidFill>
          <a:ln w="38100">
            <a:solidFill>
              <a:schemeClr val="tx1"/>
            </a:solidFill>
            <a:miter lim="800000"/>
            <a:headEnd/>
            <a:tailEnd/>
          </a:ln>
        </p:spPr>
        <p:txBody>
          <a:bodyPr wrap="none" anchor="ctr"/>
          <a:lstStyle/>
          <a:p>
            <a:endParaRPr lang="it-IT"/>
          </a:p>
        </p:txBody>
      </p:sp>
      <p:sp>
        <p:nvSpPr>
          <p:cNvPr id="8" name="Rectangle 81"/>
          <p:cNvSpPr>
            <a:spLocks noChangeArrowheads="1"/>
          </p:cNvSpPr>
          <p:nvPr/>
        </p:nvSpPr>
        <p:spPr bwMode="auto">
          <a:xfrm rot="5400000">
            <a:off x="876300" y="1454150"/>
            <a:ext cx="381000" cy="609600"/>
          </a:xfrm>
          <a:prstGeom prst="rect">
            <a:avLst/>
          </a:prstGeom>
          <a:solidFill>
            <a:schemeClr val="bg1"/>
          </a:solidFill>
          <a:ln w="38100">
            <a:solidFill>
              <a:schemeClr val="tx1"/>
            </a:solidFill>
            <a:miter lim="800000"/>
            <a:headEnd/>
            <a:tailEnd/>
          </a:ln>
        </p:spPr>
        <p:txBody>
          <a:bodyPr wrap="none" anchor="ctr"/>
          <a:lstStyle/>
          <a:p>
            <a:endParaRPr lang="it-IT"/>
          </a:p>
        </p:txBody>
      </p:sp>
      <p:sp>
        <p:nvSpPr>
          <p:cNvPr id="9" name="Line 82"/>
          <p:cNvSpPr>
            <a:spLocks noChangeShapeType="1"/>
          </p:cNvSpPr>
          <p:nvPr/>
        </p:nvSpPr>
        <p:spPr bwMode="auto">
          <a:xfrm>
            <a:off x="611188" y="1720850"/>
            <a:ext cx="150812" cy="0"/>
          </a:xfrm>
          <a:prstGeom prst="line">
            <a:avLst/>
          </a:prstGeom>
          <a:noFill/>
          <a:ln w="38100">
            <a:solidFill>
              <a:schemeClr val="tx1"/>
            </a:solidFill>
            <a:round/>
            <a:headEnd/>
            <a:tailEnd/>
          </a:ln>
        </p:spPr>
        <p:txBody>
          <a:bodyPr wrap="none" anchor="ctr"/>
          <a:lstStyle/>
          <a:p>
            <a:endParaRPr lang="it-IT"/>
          </a:p>
        </p:txBody>
      </p:sp>
      <p:sp>
        <p:nvSpPr>
          <p:cNvPr id="10" name="Line 83"/>
          <p:cNvSpPr>
            <a:spLocks noChangeShapeType="1"/>
          </p:cNvSpPr>
          <p:nvPr/>
        </p:nvSpPr>
        <p:spPr bwMode="auto">
          <a:xfrm>
            <a:off x="1371600" y="1720850"/>
            <a:ext cx="152400" cy="0"/>
          </a:xfrm>
          <a:prstGeom prst="line">
            <a:avLst/>
          </a:prstGeom>
          <a:noFill/>
          <a:ln w="38100">
            <a:solidFill>
              <a:schemeClr val="tx1"/>
            </a:solidFill>
            <a:round/>
            <a:headEnd/>
            <a:tailEnd/>
          </a:ln>
        </p:spPr>
        <p:txBody>
          <a:bodyPr wrap="none" anchor="ctr"/>
          <a:lstStyle/>
          <a:p>
            <a:endParaRPr lang="it-IT"/>
          </a:p>
        </p:txBody>
      </p:sp>
      <p:sp>
        <p:nvSpPr>
          <p:cNvPr id="11" name="Line 84"/>
          <p:cNvSpPr>
            <a:spLocks noChangeShapeType="1"/>
          </p:cNvSpPr>
          <p:nvPr/>
        </p:nvSpPr>
        <p:spPr bwMode="auto">
          <a:xfrm>
            <a:off x="1676400" y="1873250"/>
            <a:ext cx="0" cy="533400"/>
          </a:xfrm>
          <a:prstGeom prst="line">
            <a:avLst/>
          </a:prstGeom>
          <a:noFill/>
          <a:ln w="38100">
            <a:solidFill>
              <a:schemeClr val="tx1"/>
            </a:solidFill>
            <a:round/>
            <a:headEnd/>
            <a:tailEnd/>
          </a:ln>
        </p:spPr>
        <p:txBody>
          <a:bodyPr wrap="none" anchor="ctr"/>
          <a:lstStyle/>
          <a:p>
            <a:endParaRPr lang="it-IT"/>
          </a:p>
        </p:txBody>
      </p:sp>
      <p:sp>
        <p:nvSpPr>
          <p:cNvPr id="12" name="Line 86"/>
          <p:cNvSpPr>
            <a:spLocks noChangeShapeType="1"/>
          </p:cNvSpPr>
          <p:nvPr/>
        </p:nvSpPr>
        <p:spPr bwMode="auto">
          <a:xfrm>
            <a:off x="1676400" y="3092450"/>
            <a:ext cx="0" cy="457200"/>
          </a:xfrm>
          <a:prstGeom prst="line">
            <a:avLst/>
          </a:prstGeom>
          <a:noFill/>
          <a:ln w="38100">
            <a:solidFill>
              <a:schemeClr val="tx1"/>
            </a:solidFill>
            <a:round/>
            <a:headEnd/>
            <a:tailEnd/>
          </a:ln>
        </p:spPr>
        <p:txBody>
          <a:bodyPr wrap="none" anchor="ctr"/>
          <a:lstStyle/>
          <a:p>
            <a:endParaRPr lang="it-IT"/>
          </a:p>
        </p:txBody>
      </p:sp>
      <p:sp>
        <p:nvSpPr>
          <p:cNvPr id="13" name="Text Box 87"/>
          <p:cNvSpPr txBox="1">
            <a:spLocks noChangeArrowheads="1"/>
          </p:cNvSpPr>
          <p:nvPr/>
        </p:nvSpPr>
        <p:spPr bwMode="auto">
          <a:xfrm>
            <a:off x="762000" y="1065213"/>
            <a:ext cx="914400" cy="396875"/>
          </a:xfrm>
          <a:prstGeom prst="rect">
            <a:avLst/>
          </a:prstGeom>
          <a:noFill/>
          <a:ln w="12700">
            <a:noFill/>
            <a:miter lim="800000"/>
            <a:headEnd/>
            <a:tailEnd/>
          </a:ln>
        </p:spPr>
        <p:txBody>
          <a:bodyPr>
            <a:spAutoFit/>
          </a:bodyPr>
          <a:lstStyle/>
          <a:p>
            <a:pPr>
              <a:spcBef>
                <a:spcPct val="50000"/>
              </a:spcBef>
            </a:pPr>
            <a:r>
              <a:rPr lang="it-IT" sz="2000"/>
              <a:t>ydx</a:t>
            </a:r>
          </a:p>
        </p:txBody>
      </p:sp>
      <p:sp>
        <p:nvSpPr>
          <p:cNvPr id="14" name="Text Box 88"/>
          <p:cNvSpPr txBox="1">
            <a:spLocks noChangeArrowheads="1"/>
          </p:cNvSpPr>
          <p:nvPr/>
        </p:nvSpPr>
        <p:spPr bwMode="auto">
          <a:xfrm>
            <a:off x="762000" y="2009775"/>
            <a:ext cx="914400" cy="396875"/>
          </a:xfrm>
          <a:prstGeom prst="rect">
            <a:avLst/>
          </a:prstGeom>
          <a:noFill/>
          <a:ln w="12700">
            <a:noFill/>
            <a:miter lim="800000"/>
            <a:headEnd/>
            <a:tailEnd/>
          </a:ln>
        </p:spPr>
        <p:txBody>
          <a:bodyPr>
            <a:spAutoFit/>
          </a:bodyPr>
          <a:lstStyle/>
          <a:p>
            <a:pPr>
              <a:spcBef>
                <a:spcPct val="50000"/>
              </a:spcBef>
            </a:pPr>
            <a:r>
              <a:rPr lang="it-IT" sz="2000"/>
              <a:t>dI(x)</a:t>
            </a:r>
          </a:p>
        </p:txBody>
      </p:sp>
      <p:sp>
        <p:nvSpPr>
          <p:cNvPr id="15" name="Line 89"/>
          <p:cNvSpPr>
            <a:spLocks noChangeShapeType="1"/>
          </p:cNvSpPr>
          <p:nvPr/>
        </p:nvSpPr>
        <p:spPr bwMode="auto">
          <a:xfrm>
            <a:off x="1676400" y="1065213"/>
            <a:ext cx="0" cy="579437"/>
          </a:xfrm>
          <a:prstGeom prst="line">
            <a:avLst/>
          </a:prstGeom>
          <a:noFill/>
          <a:ln w="38100">
            <a:solidFill>
              <a:schemeClr val="tx1"/>
            </a:solidFill>
            <a:round/>
            <a:headEnd/>
            <a:tailEnd/>
          </a:ln>
        </p:spPr>
        <p:txBody>
          <a:bodyPr wrap="none" anchor="ctr"/>
          <a:lstStyle/>
          <a:p>
            <a:endParaRPr lang="it-IT"/>
          </a:p>
        </p:txBody>
      </p:sp>
      <p:sp>
        <p:nvSpPr>
          <p:cNvPr id="16" name="Text Box 90"/>
          <p:cNvSpPr txBox="1">
            <a:spLocks noChangeArrowheads="1"/>
          </p:cNvSpPr>
          <p:nvPr/>
        </p:nvSpPr>
        <p:spPr bwMode="auto">
          <a:xfrm>
            <a:off x="1060450" y="76200"/>
            <a:ext cx="1524000" cy="854075"/>
          </a:xfrm>
          <a:prstGeom prst="rect">
            <a:avLst/>
          </a:prstGeom>
          <a:noFill/>
          <a:ln w="12700">
            <a:noFill/>
            <a:miter lim="800000"/>
            <a:headEnd/>
            <a:tailEnd/>
          </a:ln>
        </p:spPr>
        <p:txBody>
          <a:bodyPr>
            <a:spAutoFit/>
          </a:bodyPr>
          <a:lstStyle/>
          <a:p>
            <a:pPr>
              <a:spcBef>
                <a:spcPct val="50000"/>
              </a:spcBef>
            </a:pPr>
            <a:r>
              <a:rPr lang="it-IT" sz="2000"/>
              <a:t>I(x)+dI(x)</a:t>
            </a:r>
          </a:p>
          <a:p>
            <a:pPr>
              <a:spcBef>
                <a:spcPct val="50000"/>
              </a:spcBef>
            </a:pPr>
            <a:r>
              <a:rPr lang="it-IT" sz="2000"/>
              <a:t>V(x)+dV(x)</a:t>
            </a:r>
          </a:p>
        </p:txBody>
      </p:sp>
      <p:sp>
        <p:nvSpPr>
          <p:cNvPr id="17" name="Text Box 91"/>
          <p:cNvSpPr txBox="1">
            <a:spLocks noChangeArrowheads="1"/>
          </p:cNvSpPr>
          <p:nvPr/>
        </p:nvSpPr>
        <p:spPr bwMode="auto">
          <a:xfrm>
            <a:off x="1212850" y="3946525"/>
            <a:ext cx="1149350" cy="396875"/>
          </a:xfrm>
          <a:prstGeom prst="rect">
            <a:avLst/>
          </a:prstGeom>
          <a:noFill/>
          <a:ln w="12700">
            <a:noFill/>
            <a:miter lim="800000"/>
            <a:headEnd/>
            <a:tailEnd/>
          </a:ln>
        </p:spPr>
        <p:txBody>
          <a:bodyPr>
            <a:spAutoFit/>
          </a:bodyPr>
          <a:lstStyle/>
          <a:p>
            <a:pPr>
              <a:spcBef>
                <a:spcPct val="50000"/>
              </a:spcBef>
            </a:pPr>
            <a:r>
              <a:rPr lang="it-IT" sz="2000"/>
              <a:t>I(x) V(x)</a:t>
            </a:r>
          </a:p>
        </p:txBody>
      </p:sp>
      <p:sp>
        <p:nvSpPr>
          <p:cNvPr id="18" name="Text Box 93"/>
          <p:cNvSpPr txBox="1">
            <a:spLocks noChangeArrowheads="1"/>
          </p:cNvSpPr>
          <p:nvPr/>
        </p:nvSpPr>
        <p:spPr bwMode="auto">
          <a:xfrm>
            <a:off x="1860550" y="2695575"/>
            <a:ext cx="914400" cy="396875"/>
          </a:xfrm>
          <a:prstGeom prst="rect">
            <a:avLst/>
          </a:prstGeom>
          <a:noFill/>
          <a:ln w="12700">
            <a:noFill/>
            <a:miter lim="800000"/>
            <a:headEnd/>
            <a:tailEnd/>
          </a:ln>
        </p:spPr>
        <p:txBody>
          <a:bodyPr>
            <a:spAutoFit/>
          </a:bodyPr>
          <a:lstStyle/>
          <a:p>
            <a:pPr>
              <a:spcBef>
                <a:spcPct val="50000"/>
              </a:spcBef>
            </a:pPr>
            <a:r>
              <a:rPr lang="it-IT" sz="2000"/>
              <a:t>dV(x)</a:t>
            </a:r>
          </a:p>
        </p:txBody>
      </p:sp>
      <p:graphicFrame>
        <p:nvGraphicFramePr>
          <p:cNvPr id="19" name="Object 0">
            <a:hlinkClick r:id="" action="ppaction://ole?verb=0"/>
          </p:cNvPr>
          <p:cNvGraphicFramePr>
            <a:graphicFrameLocks/>
          </p:cNvGraphicFramePr>
          <p:nvPr/>
        </p:nvGraphicFramePr>
        <p:xfrm>
          <a:off x="3182938" y="1341438"/>
          <a:ext cx="5368925" cy="944562"/>
        </p:xfrm>
        <a:graphic>
          <a:graphicData uri="http://schemas.openxmlformats.org/presentationml/2006/ole">
            <mc:AlternateContent xmlns:mc="http://schemas.openxmlformats.org/markup-compatibility/2006">
              <mc:Choice xmlns:v="urn:schemas-microsoft-com:vml" Requires="v">
                <p:oleObj spid="_x0000_s108578" name="Equazione" r:id="rId4" imgW="2539800" imgH="431640" progId="Equation.3">
                  <p:embed/>
                </p:oleObj>
              </mc:Choice>
              <mc:Fallback>
                <p:oleObj name="Equazione" r:id="rId4" imgW="2539800" imgH="431640" progId="Equation.3">
                  <p:embed/>
                  <p:pic>
                    <p:nvPicPr>
                      <p:cNvPr id="0" name="Object 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938" y="1341438"/>
                        <a:ext cx="53689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95"/>
          <p:cNvSpPr txBox="1">
            <a:spLocks noChangeArrowheads="1"/>
          </p:cNvSpPr>
          <p:nvPr/>
        </p:nvSpPr>
        <p:spPr bwMode="auto">
          <a:xfrm>
            <a:off x="838200" y="2695575"/>
            <a:ext cx="914400" cy="396875"/>
          </a:xfrm>
          <a:prstGeom prst="rect">
            <a:avLst/>
          </a:prstGeom>
          <a:noFill/>
          <a:ln w="12700">
            <a:noFill/>
            <a:miter lim="800000"/>
            <a:headEnd/>
            <a:tailEnd/>
          </a:ln>
        </p:spPr>
        <p:txBody>
          <a:bodyPr>
            <a:spAutoFit/>
          </a:bodyPr>
          <a:lstStyle/>
          <a:p>
            <a:pPr>
              <a:spcBef>
                <a:spcPct val="50000"/>
              </a:spcBef>
            </a:pPr>
            <a:r>
              <a:rPr lang="it-IT" sz="2000"/>
              <a:t>zdx</a:t>
            </a:r>
          </a:p>
        </p:txBody>
      </p:sp>
      <p:graphicFrame>
        <p:nvGraphicFramePr>
          <p:cNvPr id="21" name="Object 1">
            <a:hlinkClick r:id="" action="ppaction://ole?verb=0"/>
          </p:cNvPr>
          <p:cNvGraphicFramePr>
            <a:graphicFrameLocks/>
          </p:cNvGraphicFramePr>
          <p:nvPr/>
        </p:nvGraphicFramePr>
        <p:xfrm>
          <a:off x="3200400" y="2541588"/>
          <a:ext cx="4911725" cy="1039812"/>
        </p:xfrm>
        <a:graphic>
          <a:graphicData uri="http://schemas.openxmlformats.org/presentationml/2006/ole">
            <mc:AlternateContent xmlns:mc="http://schemas.openxmlformats.org/markup-compatibility/2006">
              <mc:Choice xmlns:v="urn:schemas-microsoft-com:vml" Requires="v">
                <p:oleObj spid="_x0000_s108579" name="Equazione" r:id="rId6" imgW="2120760" imgH="393480" progId="Equation.3">
                  <p:embed/>
                </p:oleObj>
              </mc:Choice>
              <mc:Fallback>
                <p:oleObj name="Equazione" r:id="rId6" imgW="2120760" imgH="393480" progId="Equation.3">
                  <p:embed/>
                  <p:pic>
                    <p:nvPicPr>
                      <p:cNvPr id="0" name="Objec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541588"/>
                        <a:ext cx="4911725" cy="103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97"/>
          <p:cNvSpPr>
            <a:spLocks noChangeArrowheads="1"/>
          </p:cNvSpPr>
          <p:nvPr/>
        </p:nvSpPr>
        <p:spPr bwMode="auto">
          <a:xfrm>
            <a:off x="165100" y="4343400"/>
            <a:ext cx="8813800" cy="23622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marL="342900" indent="-342900">
              <a:spcBef>
                <a:spcPct val="20000"/>
              </a:spcBef>
              <a:buClr>
                <a:schemeClr val="accent1"/>
              </a:buClr>
              <a:buSzPct val="75000"/>
              <a:buFont typeface="Monotype Sorts" pitchFamily="2" charset="2"/>
              <a:buNone/>
              <a:defRPr/>
            </a:pPr>
            <a:endParaRPr lang="it-IT" sz="2800"/>
          </a:p>
          <a:p>
            <a:pPr marL="342900" indent="-342900">
              <a:spcBef>
                <a:spcPct val="20000"/>
              </a:spcBef>
              <a:buClr>
                <a:schemeClr val="accent1"/>
              </a:buClr>
              <a:buSzPct val="75000"/>
              <a:buFont typeface="Monotype Sorts" pitchFamily="2" charset="2"/>
              <a:buNone/>
              <a:defRPr/>
            </a:pPr>
            <a:endParaRPr lang="it-IT" sz="2800"/>
          </a:p>
          <a:p>
            <a:pPr marL="342900" indent="-342900">
              <a:spcBef>
                <a:spcPct val="20000"/>
              </a:spcBef>
              <a:buClr>
                <a:schemeClr val="accent1"/>
              </a:buClr>
              <a:buSzPct val="75000"/>
              <a:buFont typeface="Monotype Sorts" pitchFamily="2" charset="2"/>
              <a:buNone/>
              <a:defRPr/>
            </a:pPr>
            <a:endParaRPr lang="it-IT" sz="2800"/>
          </a:p>
          <a:p>
            <a:pPr marL="342900" indent="-342900">
              <a:spcBef>
                <a:spcPct val="20000"/>
              </a:spcBef>
              <a:buClr>
                <a:schemeClr val="accent1"/>
              </a:buClr>
              <a:buSzPct val="75000"/>
              <a:buFont typeface="Monotype Sorts" pitchFamily="2" charset="2"/>
              <a:buNone/>
              <a:defRPr/>
            </a:pPr>
            <a:r>
              <a:rPr lang="it-IT"/>
              <a:t>con      </a:t>
            </a:r>
            <a:endParaRPr lang="it-IT" sz="2800"/>
          </a:p>
        </p:txBody>
      </p:sp>
      <p:graphicFrame>
        <p:nvGraphicFramePr>
          <p:cNvPr id="23" name="Object 2">
            <a:hlinkClick r:id="" action="ppaction://ole?verb=0"/>
          </p:cNvPr>
          <p:cNvGraphicFramePr>
            <a:graphicFrameLocks/>
          </p:cNvGraphicFramePr>
          <p:nvPr/>
        </p:nvGraphicFramePr>
        <p:xfrm>
          <a:off x="3200400" y="4509120"/>
          <a:ext cx="4724400" cy="1390650"/>
        </p:xfrm>
        <a:graphic>
          <a:graphicData uri="http://schemas.openxmlformats.org/presentationml/2006/ole">
            <mc:AlternateContent xmlns:mc="http://schemas.openxmlformats.org/markup-compatibility/2006">
              <mc:Choice xmlns:v="urn:schemas-microsoft-com:vml" Requires="v">
                <p:oleObj spid="_x0000_s108580" name="Equazione" r:id="rId8" imgW="2234880" imgH="634680" progId="Equation.3">
                  <p:embed/>
                </p:oleObj>
              </mc:Choice>
              <mc:Fallback>
                <p:oleObj name="Equazione" r:id="rId8" imgW="2234880" imgH="634680" progId="Equation.3">
                  <p:embed/>
                  <p:pic>
                    <p:nvPicPr>
                      <p:cNvPr id="0" name="Object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509120"/>
                        <a:ext cx="47244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3"/>
          <p:cNvGraphicFramePr>
            <a:graphicFrameLocks noChangeAspect="1"/>
          </p:cNvGraphicFramePr>
          <p:nvPr/>
        </p:nvGraphicFramePr>
        <p:xfrm>
          <a:off x="1060450" y="5734050"/>
          <a:ext cx="2636838" cy="1066800"/>
        </p:xfrm>
        <a:graphic>
          <a:graphicData uri="http://schemas.openxmlformats.org/presentationml/2006/ole">
            <mc:AlternateContent xmlns:mc="http://schemas.openxmlformats.org/markup-compatibility/2006">
              <mc:Choice xmlns:v="urn:schemas-microsoft-com:vml" Requires="v">
                <p:oleObj spid="_x0000_s108581" name="Equazione" r:id="rId10" imgW="1434960" imgH="571320" progId="Equation.3">
                  <p:embed/>
                </p:oleObj>
              </mc:Choice>
              <mc:Fallback>
                <p:oleObj name="Equazione" r:id="rId10" imgW="1434960" imgH="57132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450" y="5734050"/>
                        <a:ext cx="2636838"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body" idx="1"/>
          </p:nvPr>
        </p:nvSpPr>
        <p:spPr>
          <a:xfrm>
            <a:off x="152400" y="76200"/>
            <a:ext cx="8826500" cy="6553200"/>
          </a:xfrm>
          <a:solidFill>
            <a:schemeClr val="bg1"/>
          </a:solidFill>
          <a:ln cap="flat">
            <a:solidFill>
              <a:schemeClr val="tx1"/>
            </a:solidFill>
          </a:ln>
          <a:effectLst>
            <a:outerShdw dist="107763" dir="2700000" algn="ctr" rotWithShape="0">
              <a:schemeClr val="accent1"/>
            </a:outerShdw>
          </a:effectLst>
        </p:spPr>
        <p:txBody>
          <a:bodyPr/>
          <a:lstStyle/>
          <a:p>
            <a:pPr marL="0" indent="0">
              <a:buFont typeface="Monotype Sorts" pitchFamily="2" charset="2"/>
              <a:buNone/>
              <a:defRPr/>
            </a:pPr>
            <a:r>
              <a:rPr lang="it-IT" sz="2400" b="1" smtClean="0"/>
              <a:t>Ulteriore semplificazione: 	</a:t>
            </a:r>
            <a:r>
              <a:rPr lang="it-IT" b="1" smtClean="0"/>
              <a:t>z= 1/sc</a:t>
            </a:r>
            <a:r>
              <a:rPr lang="it-IT" b="1" baseline="-25000" smtClean="0"/>
              <a:t>l</a:t>
            </a:r>
            <a:r>
              <a:rPr lang="it-IT" b="1" smtClean="0"/>
              <a:t>  ; y=sc</a:t>
            </a:r>
            <a:r>
              <a:rPr lang="it-IT" b="1" baseline="-25000" smtClean="0"/>
              <a:t>t </a:t>
            </a:r>
            <a:r>
              <a:rPr lang="it-IT" b="1" smtClean="0"/>
              <a:t>=&gt;</a:t>
            </a:r>
          </a:p>
          <a:p>
            <a:pPr marL="0" indent="0">
              <a:buFont typeface="Monotype Sorts" pitchFamily="2" charset="2"/>
              <a:buNone/>
              <a:defRPr/>
            </a:pPr>
            <a:endParaRPr lang="it-IT" b="1" smtClean="0"/>
          </a:p>
          <a:p>
            <a:pPr marL="0" indent="0">
              <a:buFont typeface="Monotype Sorts" pitchFamily="2" charset="2"/>
              <a:buNone/>
              <a:defRPr/>
            </a:pPr>
            <a:endParaRPr lang="it-IT" b="1" smtClean="0"/>
          </a:p>
          <a:p>
            <a:pPr marL="0" indent="0">
              <a:buFont typeface="Monotype Sorts" pitchFamily="2" charset="2"/>
              <a:buNone/>
              <a:defRPr/>
            </a:pPr>
            <a:endParaRPr lang="it-IT" b="1" smtClean="0"/>
          </a:p>
          <a:p>
            <a:pPr marL="0" indent="0">
              <a:buFont typeface="Monotype Sorts" pitchFamily="2" charset="2"/>
              <a:buNone/>
              <a:defRPr/>
            </a:pPr>
            <a:endParaRPr lang="it-IT" sz="2400" b="1" smtClean="0"/>
          </a:p>
          <a:p>
            <a:pPr marL="0" indent="0">
              <a:buFont typeface="Monotype Sorts" pitchFamily="2" charset="2"/>
              <a:buNone/>
              <a:defRPr/>
            </a:pPr>
            <a:endParaRPr lang="it-IT" sz="2800" b="1" smtClean="0"/>
          </a:p>
          <a:p>
            <a:pPr marL="0" indent="0">
              <a:buFont typeface="Monotype Sorts" pitchFamily="2" charset="2"/>
              <a:buNone/>
              <a:defRPr/>
            </a:pPr>
            <a:endParaRPr lang="it-IT" sz="2800" b="1" smtClean="0"/>
          </a:p>
          <a:p>
            <a:pPr marL="0" indent="0">
              <a:buFont typeface="Monotype Sorts" pitchFamily="2" charset="2"/>
              <a:buNone/>
              <a:defRPr/>
            </a:pPr>
            <a:r>
              <a:rPr lang="it-IT" sz="2800" b="1" smtClean="0"/>
              <a:t>In generale le capacità di spira sono molto minori rispetto alle capacità distribuite verso massa</a:t>
            </a:r>
          </a:p>
          <a:p>
            <a:pPr marL="0" indent="0">
              <a:buFont typeface="Monotype Sorts" pitchFamily="2" charset="2"/>
              <a:buNone/>
              <a:defRPr/>
            </a:pPr>
            <a:r>
              <a:rPr lang="it-IT" sz="2800" b="1" smtClean="0"/>
              <a:t>La soluzione dell’equazione differenziale assume forme diverse a seconda delle condizioni al contorno che riflettono il tipo di collegamento scelto per l’avvolgimento</a:t>
            </a:r>
          </a:p>
        </p:txBody>
      </p:sp>
      <p:graphicFrame>
        <p:nvGraphicFramePr>
          <p:cNvPr id="13314" name="Object 0">
            <a:hlinkClick r:id="" action="ppaction://ole?verb=0"/>
          </p:cNvPr>
          <p:cNvGraphicFramePr>
            <a:graphicFrameLocks/>
          </p:cNvGraphicFramePr>
          <p:nvPr/>
        </p:nvGraphicFramePr>
        <p:xfrm>
          <a:off x="1219200" y="1066800"/>
          <a:ext cx="5561013" cy="917575"/>
        </p:xfrm>
        <a:graphic>
          <a:graphicData uri="http://schemas.openxmlformats.org/presentationml/2006/ole">
            <mc:AlternateContent xmlns:mc="http://schemas.openxmlformats.org/markup-compatibility/2006">
              <mc:Choice xmlns:v="urn:schemas-microsoft-com:vml" Requires="v">
                <p:oleObj spid="_x0000_s109586" name="Equazione" r:id="rId3" imgW="2311200" imgH="431640" progId="Equation.3">
                  <p:embed/>
                </p:oleObj>
              </mc:Choice>
              <mc:Fallback>
                <p:oleObj name="Equazione" r:id="rId3" imgW="2311200" imgH="431640" progId="Equation.3">
                  <p:embed/>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066800"/>
                        <a:ext cx="5561013"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1"/>
          <p:cNvGraphicFramePr>
            <a:graphicFrameLocks noChangeAspect="1"/>
          </p:cNvGraphicFramePr>
          <p:nvPr/>
        </p:nvGraphicFramePr>
        <p:xfrm>
          <a:off x="2133600" y="2362200"/>
          <a:ext cx="3733800" cy="1250950"/>
        </p:xfrm>
        <a:graphic>
          <a:graphicData uri="http://schemas.openxmlformats.org/presentationml/2006/ole">
            <mc:AlternateContent xmlns:mc="http://schemas.openxmlformats.org/markup-compatibility/2006">
              <mc:Choice xmlns:v="urn:schemas-microsoft-com:vml" Requires="v">
                <p:oleObj spid="_x0000_s109587" name="Equazione" r:id="rId5" imgW="1765080" imgH="583920" progId="Equation.3">
                  <p:embed/>
                </p:oleObj>
              </mc:Choice>
              <mc:Fallback>
                <p:oleObj name="Equazione" r:id="rId5" imgW="1765080" imgH="58392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362200"/>
                        <a:ext cx="3733800" cy="125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3" name="Rectangle 3"/>
          <p:cNvSpPr>
            <a:spLocks noGrp="1" noChangeArrowheads="1"/>
          </p:cNvSpPr>
          <p:nvPr>
            <p:ph type="body" idx="1"/>
          </p:nvPr>
        </p:nvSpPr>
        <p:spPr>
          <a:xfrm>
            <a:off x="234950" y="914400"/>
            <a:ext cx="8674100" cy="5715000"/>
          </a:xfrm>
          <a:solidFill>
            <a:schemeClr val="bg1"/>
          </a:solidFill>
          <a:ln cap="flat">
            <a:solidFill>
              <a:schemeClr val="tx1"/>
            </a:solidFill>
          </a:ln>
          <a:effectLst>
            <a:outerShdw dist="107763" dir="2700000" algn="ctr" rotWithShape="0">
              <a:schemeClr val="accent1"/>
            </a:outerShdw>
          </a:effectLst>
        </p:spPr>
        <p:txBody>
          <a:bodyPr/>
          <a:lstStyle/>
          <a:p>
            <a:pPr>
              <a:defRPr/>
            </a:pPr>
            <a:r>
              <a:rPr lang="it-IT" sz="2800" b="1" smtClean="0"/>
              <a:t>A collegato alla linea</a:t>
            </a:r>
          </a:p>
          <a:p>
            <a:pPr>
              <a:defRPr/>
            </a:pPr>
            <a:r>
              <a:rPr lang="it-IT" sz="2800" b="1" smtClean="0"/>
              <a:t>B collegato a terra</a:t>
            </a:r>
          </a:p>
          <a:p>
            <a:pPr>
              <a:defRPr/>
            </a:pPr>
            <a:r>
              <a:rPr lang="it-IT" sz="2800" b="1" smtClean="0"/>
              <a:t>per x = 0     V(0) = V</a:t>
            </a:r>
            <a:r>
              <a:rPr lang="it-IT" sz="2800" b="1" baseline="-25000" smtClean="0"/>
              <a:t>0</a:t>
            </a:r>
          </a:p>
          <a:p>
            <a:pPr>
              <a:defRPr/>
            </a:pPr>
            <a:r>
              <a:rPr lang="it-IT" sz="2800" b="1" smtClean="0"/>
              <a:t>per x = l      V(l) = 0</a:t>
            </a:r>
          </a:p>
        </p:txBody>
      </p:sp>
      <p:sp>
        <p:nvSpPr>
          <p:cNvPr id="14343" name="Rectangle 4"/>
          <p:cNvSpPr>
            <a:spLocks noChangeArrowheads="1"/>
          </p:cNvSpPr>
          <p:nvPr/>
        </p:nvSpPr>
        <p:spPr bwMode="auto">
          <a:xfrm>
            <a:off x="6130925" y="1393825"/>
            <a:ext cx="139700" cy="520700"/>
          </a:xfrm>
          <a:prstGeom prst="rect">
            <a:avLst/>
          </a:prstGeom>
          <a:gradFill rotWithShape="0">
            <a:gsLst>
              <a:gs pos="0">
                <a:srgbClr val="000092"/>
              </a:gs>
              <a:gs pos="50000">
                <a:srgbClr val="3333A8"/>
              </a:gs>
              <a:gs pos="100000">
                <a:srgbClr val="000092"/>
              </a:gs>
            </a:gsLst>
            <a:lin ang="0" scaled="1"/>
          </a:gradFill>
          <a:ln w="12700">
            <a:solidFill>
              <a:schemeClr val="tx1"/>
            </a:solidFill>
            <a:miter lim="800000"/>
            <a:headEnd/>
            <a:tailEnd/>
          </a:ln>
        </p:spPr>
        <p:txBody>
          <a:bodyPr wrap="none" anchor="ctr"/>
          <a:lstStyle/>
          <a:p>
            <a:endParaRPr lang="it-IT"/>
          </a:p>
        </p:txBody>
      </p:sp>
      <p:sp>
        <p:nvSpPr>
          <p:cNvPr id="14344" name="Rectangle 5"/>
          <p:cNvSpPr>
            <a:spLocks noChangeArrowheads="1"/>
          </p:cNvSpPr>
          <p:nvPr/>
        </p:nvSpPr>
        <p:spPr bwMode="auto">
          <a:xfrm>
            <a:off x="6664325" y="1393825"/>
            <a:ext cx="139700" cy="520700"/>
          </a:xfrm>
          <a:prstGeom prst="rect">
            <a:avLst/>
          </a:prstGeom>
          <a:gradFill rotWithShape="0">
            <a:gsLst>
              <a:gs pos="0">
                <a:srgbClr val="000092"/>
              </a:gs>
              <a:gs pos="50000">
                <a:srgbClr val="3333A8"/>
              </a:gs>
              <a:gs pos="100000">
                <a:srgbClr val="000092"/>
              </a:gs>
            </a:gsLst>
            <a:lin ang="0" scaled="1"/>
          </a:gradFill>
          <a:ln w="12700">
            <a:solidFill>
              <a:schemeClr val="tx1"/>
            </a:solidFill>
            <a:miter lim="800000"/>
            <a:headEnd/>
            <a:tailEnd/>
          </a:ln>
        </p:spPr>
        <p:txBody>
          <a:bodyPr wrap="none" anchor="ctr"/>
          <a:lstStyle/>
          <a:p>
            <a:endParaRPr lang="it-IT"/>
          </a:p>
        </p:txBody>
      </p:sp>
      <p:sp>
        <p:nvSpPr>
          <p:cNvPr id="14345" name="Rectangle 6"/>
          <p:cNvSpPr>
            <a:spLocks noChangeArrowheads="1"/>
          </p:cNvSpPr>
          <p:nvPr/>
        </p:nvSpPr>
        <p:spPr bwMode="auto">
          <a:xfrm>
            <a:off x="7197725" y="1393825"/>
            <a:ext cx="139700" cy="520700"/>
          </a:xfrm>
          <a:prstGeom prst="rect">
            <a:avLst/>
          </a:prstGeom>
          <a:gradFill rotWithShape="0">
            <a:gsLst>
              <a:gs pos="0">
                <a:srgbClr val="000092"/>
              </a:gs>
              <a:gs pos="50000">
                <a:srgbClr val="3333A8"/>
              </a:gs>
              <a:gs pos="100000">
                <a:srgbClr val="000092"/>
              </a:gs>
            </a:gsLst>
            <a:lin ang="0" scaled="1"/>
          </a:gradFill>
          <a:ln w="12700">
            <a:solidFill>
              <a:schemeClr val="tx1"/>
            </a:solidFill>
            <a:miter lim="800000"/>
            <a:headEnd/>
            <a:tailEnd/>
          </a:ln>
        </p:spPr>
        <p:txBody>
          <a:bodyPr wrap="none" anchor="ctr"/>
          <a:lstStyle/>
          <a:p>
            <a:endParaRPr lang="it-IT"/>
          </a:p>
        </p:txBody>
      </p:sp>
      <p:sp>
        <p:nvSpPr>
          <p:cNvPr id="14346" name="Line 7"/>
          <p:cNvSpPr>
            <a:spLocks noChangeShapeType="1"/>
          </p:cNvSpPr>
          <p:nvPr/>
        </p:nvSpPr>
        <p:spPr bwMode="auto">
          <a:xfrm>
            <a:off x="6200775" y="1935163"/>
            <a:ext cx="0" cy="201612"/>
          </a:xfrm>
          <a:prstGeom prst="line">
            <a:avLst/>
          </a:prstGeom>
          <a:noFill/>
          <a:ln w="12700">
            <a:solidFill>
              <a:schemeClr val="tx1"/>
            </a:solidFill>
            <a:round/>
            <a:headEnd/>
            <a:tailEnd/>
          </a:ln>
        </p:spPr>
        <p:txBody>
          <a:bodyPr wrap="none" anchor="ctr"/>
          <a:lstStyle/>
          <a:p>
            <a:endParaRPr lang="it-IT"/>
          </a:p>
        </p:txBody>
      </p:sp>
      <p:sp>
        <p:nvSpPr>
          <p:cNvPr id="14347" name="Line 8"/>
          <p:cNvSpPr>
            <a:spLocks noChangeShapeType="1"/>
          </p:cNvSpPr>
          <p:nvPr/>
        </p:nvSpPr>
        <p:spPr bwMode="auto">
          <a:xfrm>
            <a:off x="6734175" y="1935163"/>
            <a:ext cx="0" cy="201612"/>
          </a:xfrm>
          <a:prstGeom prst="line">
            <a:avLst/>
          </a:prstGeom>
          <a:noFill/>
          <a:ln w="12700">
            <a:solidFill>
              <a:schemeClr val="tx1"/>
            </a:solidFill>
            <a:round/>
            <a:headEnd/>
            <a:tailEnd/>
          </a:ln>
        </p:spPr>
        <p:txBody>
          <a:bodyPr wrap="none" anchor="ctr"/>
          <a:lstStyle/>
          <a:p>
            <a:endParaRPr lang="it-IT"/>
          </a:p>
        </p:txBody>
      </p:sp>
      <p:sp>
        <p:nvSpPr>
          <p:cNvPr id="14348" name="Line 9"/>
          <p:cNvSpPr>
            <a:spLocks noChangeShapeType="1"/>
          </p:cNvSpPr>
          <p:nvPr/>
        </p:nvSpPr>
        <p:spPr bwMode="auto">
          <a:xfrm>
            <a:off x="7267575" y="1935163"/>
            <a:ext cx="0" cy="201612"/>
          </a:xfrm>
          <a:prstGeom prst="line">
            <a:avLst/>
          </a:prstGeom>
          <a:noFill/>
          <a:ln w="12700">
            <a:solidFill>
              <a:schemeClr val="tx1"/>
            </a:solidFill>
            <a:round/>
            <a:headEnd/>
            <a:tailEnd/>
          </a:ln>
        </p:spPr>
        <p:txBody>
          <a:bodyPr wrap="none" anchor="ctr"/>
          <a:lstStyle/>
          <a:p>
            <a:endParaRPr lang="it-IT"/>
          </a:p>
        </p:txBody>
      </p:sp>
      <p:sp>
        <p:nvSpPr>
          <p:cNvPr id="14349" name="Line 10"/>
          <p:cNvSpPr>
            <a:spLocks noChangeShapeType="1"/>
          </p:cNvSpPr>
          <p:nvPr/>
        </p:nvSpPr>
        <p:spPr bwMode="auto">
          <a:xfrm>
            <a:off x="6215063" y="2149475"/>
            <a:ext cx="1039812" cy="0"/>
          </a:xfrm>
          <a:prstGeom prst="line">
            <a:avLst/>
          </a:prstGeom>
          <a:noFill/>
          <a:ln w="12700">
            <a:solidFill>
              <a:schemeClr val="tx1"/>
            </a:solidFill>
            <a:round/>
            <a:headEnd/>
            <a:tailEnd/>
          </a:ln>
        </p:spPr>
        <p:txBody>
          <a:bodyPr wrap="none" anchor="ctr"/>
          <a:lstStyle/>
          <a:p>
            <a:endParaRPr lang="it-IT"/>
          </a:p>
        </p:txBody>
      </p:sp>
      <p:sp>
        <p:nvSpPr>
          <p:cNvPr id="14350" name="Line 11"/>
          <p:cNvSpPr>
            <a:spLocks noChangeShapeType="1"/>
          </p:cNvSpPr>
          <p:nvPr/>
        </p:nvSpPr>
        <p:spPr bwMode="auto">
          <a:xfrm>
            <a:off x="6734175" y="2163763"/>
            <a:ext cx="0" cy="125412"/>
          </a:xfrm>
          <a:prstGeom prst="line">
            <a:avLst/>
          </a:prstGeom>
          <a:noFill/>
          <a:ln w="12700">
            <a:solidFill>
              <a:schemeClr val="tx1"/>
            </a:solidFill>
            <a:round/>
            <a:headEnd/>
            <a:tailEnd/>
          </a:ln>
        </p:spPr>
        <p:txBody>
          <a:bodyPr wrap="none" anchor="ctr"/>
          <a:lstStyle/>
          <a:p>
            <a:endParaRPr lang="it-IT"/>
          </a:p>
        </p:txBody>
      </p:sp>
      <p:sp>
        <p:nvSpPr>
          <p:cNvPr id="14351" name="Line 12"/>
          <p:cNvSpPr>
            <a:spLocks noChangeShapeType="1"/>
          </p:cNvSpPr>
          <p:nvPr/>
        </p:nvSpPr>
        <p:spPr bwMode="auto">
          <a:xfrm>
            <a:off x="6618288" y="2311400"/>
            <a:ext cx="242887" cy="0"/>
          </a:xfrm>
          <a:prstGeom prst="line">
            <a:avLst/>
          </a:prstGeom>
          <a:noFill/>
          <a:ln w="25400">
            <a:solidFill>
              <a:schemeClr val="tx1"/>
            </a:solidFill>
            <a:round/>
            <a:headEnd/>
            <a:tailEnd/>
          </a:ln>
        </p:spPr>
        <p:txBody>
          <a:bodyPr wrap="none" anchor="ctr"/>
          <a:lstStyle/>
          <a:p>
            <a:endParaRPr lang="it-IT"/>
          </a:p>
        </p:txBody>
      </p:sp>
      <p:sp>
        <p:nvSpPr>
          <p:cNvPr id="14352" name="Line 13"/>
          <p:cNvSpPr>
            <a:spLocks noChangeShapeType="1"/>
          </p:cNvSpPr>
          <p:nvPr/>
        </p:nvSpPr>
        <p:spPr bwMode="auto">
          <a:xfrm>
            <a:off x="6675438" y="2378075"/>
            <a:ext cx="138112" cy="0"/>
          </a:xfrm>
          <a:prstGeom prst="line">
            <a:avLst/>
          </a:prstGeom>
          <a:noFill/>
          <a:ln w="25400">
            <a:solidFill>
              <a:schemeClr val="tx1"/>
            </a:solidFill>
            <a:round/>
            <a:headEnd/>
            <a:tailEnd/>
          </a:ln>
        </p:spPr>
        <p:txBody>
          <a:bodyPr wrap="none" anchor="ctr"/>
          <a:lstStyle/>
          <a:p>
            <a:endParaRPr lang="it-IT"/>
          </a:p>
        </p:txBody>
      </p:sp>
      <p:sp>
        <p:nvSpPr>
          <p:cNvPr id="14353" name="Line 14"/>
          <p:cNvSpPr>
            <a:spLocks noChangeShapeType="1"/>
          </p:cNvSpPr>
          <p:nvPr/>
        </p:nvSpPr>
        <p:spPr bwMode="auto">
          <a:xfrm>
            <a:off x="6742113" y="2435225"/>
            <a:ext cx="4762" cy="0"/>
          </a:xfrm>
          <a:prstGeom prst="line">
            <a:avLst/>
          </a:prstGeom>
          <a:noFill/>
          <a:ln w="25400">
            <a:solidFill>
              <a:schemeClr val="tx1"/>
            </a:solidFill>
            <a:round/>
            <a:headEnd/>
            <a:tailEnd/>
          </a:ln>
        </p:spPr>
        <p:txBody>
          <a:bodyPr wrap="none" anchor="ctr"/>
          <a:lstStyle/>
          <a:p>
            <a:endParaRPr lang="it-IT"/>
          </a:p>
        </p:txBody>
      </p:sp>
      <p:sp>
        <p:nvSpPr>
          <p:cNvPr id="14354" name="Line 15"/>
          <p:cNvSpPr>
            <a:spLocks noChangeShapeType="1"/>
          </p:cNvSpPr>
          <p:nvPr/>
        </p:nvSpPr>
        <p:spPr bwMode="auto">
          <a:xfrm flipV="1">
            <a:off x="6200775" y="1223963"/>
            <a:ext cx="0" cy="176212"/>
          </a:xfrm>
          <a:prstGeom prst="line">
            <a:avLst/>
          </a:prstGeom>
          <a:noFill/>
          <a:ln w="12700">
            <a:solidFill>
              <a:schemeClr val="tx1"/>
            </a:solidFill>
            <a:round/>
            <a:headEnd/>
            <a:tailEnd/>
          </a:ln>
        </p:spPr>
        <p:txBody>
          <a:bodyPr wrap="none" anchor="ctr"/>
          <a:lstStyle/>
          <a:p>
            <a:endParaRPr lang="it-IT"/>
          </a:p>
        </p:txBody>
      </p:sp>
      <p:sp>
        <p:nvSpPr>
          <p:cNvPr id="14355" name="Line 16"/>
          <p:cNvSpPr>
            <a:spLocks noChangeShapeType="1"/>
          </p:cNvSpPr>
          <p:nvPr/>
        </p:nvSpPr>
        <p:spPr bwMode="auto">
          <a:xfrm flipV="1">
            <a:off x="7267575" y="1223963"/>
            <a:ext cx="0" cy="176212"/>
          </a:xfrm>
          <a:prstGeom prst="line">
            <a:avLst/>
          </a:prstGeom>
          <a:noFill/>
          <a:ln w="12700">
            <a:solidFill>
              <a:schemeClr val="tx1"/>
            </a:solidFill>
            <a:round/>
            <a:headEnd/>
            <a:tailEnd/>
          </a:ln>
        </p:spPr>
        <p:txBody>
          <a:bodyPr wrap="none" anchor="ctr"/>
          <a:lstStyle/>
          <a:p>
            <a:endParaRPr lang="it-IT"/>
          </a:p>
        </p:txBody>
      </p:sp>
      <p:sp>
        <p:nvSpPr>
          <p:cNvPr id="14356" name="Line 17"/>
          <p:cNvSpPr>
            <a:spLocks noChangeShapeType="1"/>
          </p:cNvSpPr>
          <p:nvPr/>
        </p:nvSpPr>
        <p:spPr bwMode="auto">
          <a:xfrm flipV="1">
            <a:off x="6734175" y="1223963"/>
            <a:ext cx="0" cy="176212"/>
          </a:xfrm>
          <a:prstGeom prst="line">
            <a:avLst/>
          </a:prstGeom>
          <a:noFill/>
          <a:ln w="12700">
            <a:solidFill>
              <a:schemeClr val="tx1"/>
            </a:solidFill>
            <a:round/>
            <a:headEnd/>
            <a:tailEnd/>
          </a:ln>
        </p:spPr>
        <p:txBody>
          <a:bodyPr wrap="none" anchor="ctr"/>
          <a:lstStyle/>
          <a:p>
            <a:endParaRPr lang="it-IT"/>
          </a:p>
        </p:txBody>
      </p:sp>
      <p:sp>
        <p:nvSpPr>
          <p:cNvPr id="14357" name="Line 18"/>
          <p:cNvSpPr>
            <a:spLocks noChangeShapeType="1"/>
          </p:cNvSpPr>
          <p:nvPr/>
        </p:nvSpPr>
        <p:spPr bwMode="auto">
          <a:xfrm flipV="1">
            <a:off x="6200775" y="1042988"/>
            <a:ext cx="277813" cy="176212"/>
          </a:xfrm>
          <a:prstGeom prst="line">
            <a:avLst/>
          </a:prstGeom>
          <a:noFill/>
          <a:ln w="12700">
            <a:solidFill>
              <a:schemeClr val="accent1"/>
            </a:solidFill>
            <a:round/>
            <a:headEnd type="triangle" w="med" len="med"/>
            <a:tailEnd/>
          </a:ln>
        </p:spPr>
        <p:txBody>
          <a:bodyPr wrap="none" anchor="ctr"/>
          <a:lstStyle/>
          <a:p>
            <a:endParaRPr lang="it-IT"/>
          </a:p>
        </p:txBody>
      </p:sp>
      <p:graphicFrame>
        <p:nvGraphicFramePr>
          <p:cNvPr id="14338" name="Object 0">
            <a:hlinkClick r:id="" action="ppaction://ole?verb=0"/>
          </p:cNvPr>
          <p:cNvGraphicFramePr>
            <a:graphicFrameLocks/>
          </p:cNvGraphicFramePr>
          <p:nvPr/>
        </p:nvGraphicFramePr>
        <p:xfrm>
          <a:off x="1230313" y="3048000"/>
          <a:ext cx="6107112" cy="609600"/>
        </p:xfrm>
        <a:graphic>
          <a:graphicData uri="http://schemas.openxmlformats.org/presentationml/2006/ole">
            <mc:AlternateContent xmlns:mc="http://schemas.openxmlformats.org/markup-compatibility/2006">
              <mc:Choice xmlns:v="urn:schemas-microsoft-com:vml" Requires="v">
                <p:oleObj spid="_x0000_s110618" name="Equazione" r:id="rId3" imgW="2349360" imgH="228600" progId="Equation.3">
                  <p:embed/>
                </p:oleObj>
              </mc:Choice>
              <mc:Fallback>
                <p:oleObj name="Equazione" r:id="rId3" imgW="2349360" imgH="228600" progId="Equation.3">
                  <p:embed/>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3048000"/>
                        <a:ext cx="61071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1">
            <a:hlinkClick r:id="" action="ppaction://ole?verb=0"/>
          </p:cNvPr>
          <p:cNvGraphicFramePr>
            <a:graphicFrameLocks/>
          </p:cNvGraphicFramePr>
          <p:nvPr/>
        </p:nvGraphicFramePr>
        <p:xfrm>
          <a:off x="2768600" y="3886200"/>
          <a:ext cx="3333750" cy="1117600"/>
        </p:xfrm>
        <a:graphic>
          <a:graphicData uri="http://schemas.openxmlformats.org/presentationml/2006/ole">
            <mc:AlternateContent xmlns:mc="http://schemas.openxmlformats.org/markup-compatibility/2006">
              <mc:Choice xmlns:v="urn:schemas-microsoft-com:vml" Requires="v">
                <p:oleObj spid="_x0000_s110619" name="Equazione" r:id="rId5" imgW="1282680" imgH="419040" progId="Equation.3">
                  <p:embed/>
                </p:oleObj>
              </mc:Choice>
              <mc:Fallback>
                <p:oleObj name="Equazione" r:id="rId5" imgW="1282680" imgH="419040" progId="Equation.3">
                  <p:embed/>
                  <p:pic>
                    <p:nvPicPr>
                      <p:cNvPr id="0" name="Objec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8600" y="3886200"/>
                        <a:ext cx="333375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2">
            <a:hlinkClick r:id="" action="ppaction://ole?verb=0"/>
          </p:cNvPr>
          <p:cNvGraphicFramePr>
            <a:graphicFrameLocks/>
          </p:cNvGraphicFramePr>
          <p:nvPr/>
        </p:nvGraphicFramePr>
        <p:xfrm>
          <a:off x="633413" y="5334000"/>
          <a:ext cx="7164387" cy="1117600"/>
        </p:xfrm>
        <a:graphic>
          <a:graphicData uri="http://schemas.openxmlformats.org/presentationml/2006/ole">
            <mc:AlternateContent xmlns:mc="http://schemas.openxmlformats.org/markup-compatibility/2006">
              <mc:Choice xmlns:v="urn:schemas-microsoft-com:vml" Requires="v">
                <p:oleObj spid="_x0000_s110620" name="Equazione" r:id="rId7" imgW="2755800" imgH="419040" progId="Equation.3">
                  <p:embed/>
                </p:oleObj>
              </mc:Choice>
              <mc:Fallback>
                <p:oleObj name="Equazione" r:id="rId7" imgW="2755800" imgH="419040" progId="Equation.3">
                  <p:embed/>
                  <p:pic>
                    <p:nvPicPr>
                      <p:cNvPr id="0"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13" y="5334000"/>
                        <a:ext cx="7164387"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ttangolo 21"/>
          <p:cNvSpPr/>
          <p:nvPr/>
        </p:nvSpPr>
        <p:spPr>
          <a:xfrm>
            <a:off x="2438400" y="228600"/>
            <a:ext cx="4461799" cy="369332"/>
          </a:xfrm>
          <a:prstGeom prst="rect">
            <a:avLst/>
          </a:prstGeom>
        </p:spPr>
        <p:txBody>
          <a:bodyPr wrap="none">
            <a:spAutoFit/>
          </a:bodyPr>
          <a:lstStyle/>
          <a:p>
            <a:r>
              <a:rPr lang="it-IT" b="1" u="sng" dirty="0" smtClean="0"/>
              <a:t>STELLA CON NEUTRO A TERRA (tipico per AT)</a:t>
            </a:r>
            <a:endParaRPr lang="it-IT" dirty="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1" name="Rectangle 3"/>
          <p:cNvSpPr>
            <a:spLocks noGrp="1" noChangeArrowheads="1"/>
          </p:cNvSpPr>
          <p:nvPr>
            <p:ph type="body" idx="1"/>
          </p:nvPr>
        </p:nvSpPr>
        <p:spPr>
          <a:xfrm>
            <a:off x="234950" y="228600"/>
            <a:ext cx="8674100" cy="6400800"/>
          </a:xfrm>
          <a:solidFill>
            <a:schemeClr val="bg1"/>
          </a:solidFill>
          <a:ln cap="flat">
            <a:solidFill>
              <a:schemeClr val="tx1"/>
            </a:solidFill>
          </a:ln>
          <a:effectLst>
            <a:outerShdw dist="107763" dir="2700000" algn="ctr" rotWithShape="0">
              <a:schemeClr val="accent1"/>
            </a:outerShdw>
          </a:effectLst>
        </p:spPr>
        <p:txBody>
          <a:bodyPr/>
          <a:lstStyle/>
          <a:p>
            <a:pPr>
              <a:buFont typeface="Monotype Sorts" pitchFamily="2" charset="2"/>
              <a:buNone/>
              <a:defRPr/>
            </a:pPr>
            <a:r>
              <a:rPr lang="it-IT" sz="2800" b="1" dirty="0" smtClean="0"/>
              <a:t>Dopo alcuni passaggi si ottiene:</a:t>
            </a:r>
          </a:p>
          <a:p>
            <a:pPr>
              <a:buFont typeface="Monotype Sorts" pitchFamily="2" charset="2"/>
              <a:buNone/>
              <a:defRPr/>
            </a:pPr>
            <a:endParaRPr lang="it-IT" sz="2800" b="1" dirty="0" smtClean="0"/>
          </a:p>
          <a:p>
            <a:pPr>
              <a:buFont typeface="Monotype Sorts" pitchFamily="2" charset="2"/>
              <a:buNone/>
              <a:defRPr/>
            </a:pPr>
            <a:endParaRPr lang="it-IT" sz="2800" b="1" dirty="0" smtClean="0"/>
          </a:p>
          <a:p>
            <a:pPr>
              <a:buFont typeface="Monotype Sorts" pitchFamily="2" charset="2"/>
              <a:buNone/>
              <a:defRPr/>
            </a:pPr>
            <a:endParaRPr lang="it-IT" sz="2800" b="1" dirty="0" smtClean="0"/>
          </a:p>
          <a:p>
            <a:pPr>
              <a:buFont typeface="Monotype Sorts" pitchFamily="2" charset="2"/>
              <a:buNone/>
              <a:defRPr/>
            </a:pPr>
            <a:endParaRPr lang="it-IT" sz="2800" b="1" dirty="0" smtClean="0"/>
          </a:p>
          <a:p>
            <a:pPr>
              <a:buFont typeface="Monotype Sorts" pitchFamily="2" charset="2"/>
              <a:buNone/>
              <a:defRPr/>
            </a:pPr>
            <a:endParaRPr lang="it-IT" sz="2800" b="1" dirty="0" smtClean="0"/>
          </a:p>
          <a:p>
            <a:pPr>
              <a:buFont typeface="Monotype Sorts" pitchFamily="2" charset="2"/>
              <a:buNone/>
              <a:defRPr/>
            </a:pPr>
            <a:endParaRPr lang="it-IT" sz="2400" b="1" dirty="0" smtClean="0">
              <a:sym typeface="Symbol" pitchFamily="18" charset="2"/>
            </a:endParaRPr>
          </a:p>
          <a:p>
            <a:pPr>
              <a:buFont typeface="Monotype Sorts" pitchFamily="2" charset="2"/>
              <a:buNone/>
              <a:defRPr/>
            </a:pPr>
            <a:r>
              <a:rPr lang="it-IT" sz="2400" b="1" dirty="0" smtClean="0">
                <a:sym typeface="Symbol" pitchFamily="18" charset="2"/>
              </a:rPr>
              <a:t> basso =&gt; c</a:t>
            </a:r>
            <a:r>
              <a:rPr lang="it-IT" sz="2400" b="1" baseline="-25000" dirty="0" smtClean="0">
                <a:sym typeface="Symbol" pitchFamily="18" charset="2"/>
              </a:rPr>
              <a:t>t</a:t>
            </a:r>
            <a:r>
              <a:rPr lang="it-IT" sz="2400" b="1" dirty="0" smtClean="0">
                <a:sym typeface="Symbol" pitchFamily="18" charset="2"/>
              </a:rPr>
              <a:t>basso e/o c</a:t>
            </a:r>
            <a:r>
              <a:rPr lang="it-IT" sz="2400" b="1" baseline="-25000" dirty="0" smtClean="0">
                <a:sym typeface="Symbol" pitchFamily="18" charset="2"/>
              </a:rPr>
              <a:t>l </a:t>
            </a:r>
            <a:r>
              <a:rPr lang="it-IT" sz="2400" b="1" dirty="0" smtClean="0">
                <a:sym typeface="Symbol" pitchFamily="18" charset="2"/>
              </a:rPr>
              <a:t>elevato</a:t>
            </a:r>
          </a:p>
          <a:p>
            <a:pPr>
              <a:buFont typeface="Monotype Sorts" pitchFamily="2" charset="2"/>
              <a:buNone/>
              <a:defRPr/>
            </a:pPr>
            <a:r>
              <a:rPr lang="it-IT" sz="2400" b="1" dirty="0" smtClean="0"/>
              <a:t>distribuzione uniforme tra le spire</a:t>
            </a:r>
          </a:p>
          <a:p>
            <a:pPr>
              <a:buFont typeface="Monotype Sorts" pitchFamily="2" charset="2"/>
              <a:buNone/>
              <a:defRPr/>
            </a:pPr>
            <a:endParaRPr lang="it-IT" sz="2400" b="1" dirty="0" smtClean="0">
              <a:sym typeface="Symbol" pitchFamily="18" charset="2"/>
            </a:endParaRPr>
          </a:p>
          <a:p>
            <a:pPr>
              <a:buFont typeface="Monotype Sorts" pitchFamily="2" charset="2"/>
              <a:buNone/>
              <a:defRPr/>
            </a:pPr>
            <a:r>
              <a:rPr lang="it-IT" sz="2400" b="1" dirty="0" smtClean="0">
                <a:sym typeface="Symbol" pitchFamily="18" charset="2"/>
              </a:rPr>
              <a:t> elevato =&gt; c</a:t>
            </a:r>
            <a:r>
              <a:rPr lang="it-IT" sz="2400" b="1" baseline="-25000" dirty="0" smtClean="0">
                <a:sym typeface="Symbol" pitchFamily="18" charset="2"/>
              </a:rPr>
              <a:t>t</a:t>
            </a:r>
            <a:r>
              <a:rPr lang="it-IT" sz="2400" b="1" dirty="0" smtClean="0">
                <a:sym typeface="Symbol" pitchFamily="18" charset="2"/>
              </a:rPr>
              <a:t> elevato e/o c</a:t>
            </a:r>
            <a:r>
              <a:rPr lang="it-IT" sz="2400" b="1" baseline="-25000" dirty="0" smtClean="0">
                <a:sym typeface="Symbol" pitchFamily="18" charset="2"/>
              </a:rPr>
              <a:t>l </a:t>
            </a:r>
            <a:r>
              <a:rPr lang="it-IT" sz="2400" b="1" dirty="0" smtClean="0">
                <a:sym typeface="Symbol" pitchFamily="18" charset="2"/>
              </a:rPr>
              <a:t>basso</a:t>
            </a:r>
          </a:p>
          <a:p>
            <a:pPr>
              <a:buFont typeface="Monotype Sorts" pitchFamily="2" charset="2"/>
              <a:buNone/>
              <a:defRPr/>
            </a:pPr>
            <a:r>
              <a:rPr lang="it-IT" sz="2400" b="1" dirty="0" smtClean="0"/>
              <a:t>distribuzione disuniforme tra le spire</a:t>
            </a:r>
          </a:p>
          <a:p>
            <a:pPr>
              <a:buFont typeface="Monotype Sorts" pitchFamily="2" charset="2"/>
              <a:buNone/>
              <a:defRPr/>
            </a:pPr>
            <a:r>
              <a:rPr lang="it-IT" sz="2400" b="1" dirty="0" smtClean="0"/>
              <a:t>prevalenza di caduta sulle prime spire</a:t>
            </a:r>
            <a:endParaRPr lang="it-IT" sz="2800" b="1" dirty="0" smtClean="0"/>
          </a:p>
        </p:txBody>
      </p:sp>
      <p:grpSp>
        <p:nvGrpSpPr>
          <p:cNvPr id="2" name="Group 30"/>
          <p:cNvGrpSpPr>
            <a:grpSpLocks/>
          </p:cNvGrpSpPr>
          <p:nvPr/>
        </p:nvGrpSpPr>
        <p:grpSpPr bwMode="auto">
          <a:xfrm>
            <a:off x="5057786" y="2286000"/>
            <a:ext cx="3440118" cy="3411538"/>
            <a:chOff x="2984" y="1622"/>
            <a:chExt cx="2167" cy="2149"/>
          </a:xfrm>
        </p:grpSpPr>
        <p:graphicFrame>
          <p:nvGraphicFramePr>
            <p:cNvPr id="15364" name="Object 2">
              <a:hlinkClick r:id="" action="ppaction://ole?verb=0"/>
            </p:cNvPr>
            <p:cNvGraphicFramePr>
              <a:graphicFrameLocks/>
            </p:cNvGraphicFramePr>
            <p:nvPr/>
          </p:nvGraphicFramePr>
          <p:xfrm>
            <a:off x="3443" y="1973"/>
            <a:ext cx="1505" cy="1597"/>
          </p:xfrm>
          <a:graphic>
            <a:graphicData uri="http://schemas.openxmlformats.org/presentationml/2006/ole">
              <mc:AlternateContent xmlns:mc="http://schemas.openxmlformats.org/markup-compatibility/2006">
                <mc:Choice xmlns:v="urn:schemas-microsoft-com:vml" Requires="v">
                  <p:oleObj spid="_x0000_s111642" name="CorelDRAW!" r:id="rId3" imgW="2387520" imgH="2533320" progId="">
                    <p:embed/>
                  </p:oleObj>
                </mc:Choice>
                <mc:Fallback>
                  <p:oleObj name="CorelDRAW!" r:id="rId3" imgW="2387520" imgH="2533320" progId="">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 y="1973"/>
                          <a:ext cx="1505" cy="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7" name="Rectangle 22"/>
            <p:cNvSpPr>
              <a:spLocks noChangeArrowheads="1"/>
            </p:cNvSpPr>
            <p:nvPr/>
          </p:nvSpPr>
          <p:spPr bwMode="auto">
            <a:xfrm>
              <a:off x="4360" y="1974"/>
              <a:ext cx="256" cy="325"/>
            </a:xfrm>
            <a:prstGeom prst="rect">
              <a:avLst/>
            </a:prstGeom>
            <a:noFill/>
            <a:ln w="12700">
              <a:noFill/>
              <a:miter lim="800000"/>
              <a:headEnd/>
              <a:tailEnd/>
            </a:ln>
          </p:spPr>
          <p:txBody>
            <a:bodyPr wrap="none" lIns="90488" tIns="44450" rIns="90488" bIns="44450">
              <a:spAutoFit/>
            </a:bodyPr>
            <a:lstStyle/>
            <a:p>
              <a:r>
                <a:rPr lang="it-IT" sz="2800">
                  <a:latin typeface="Symbol" pitchFamily="18" charset="2"/>
                </a:rPr>
                <a:t></a:t>
              </a:r>
            </a:p>
          </p:txBody>
        </p:sp>
        <p:sp>
          <p:nvSpPr>
            <p:cNvPr id="15368" name="Line 23"/>
            <p:cNvSpPr>
              <a:spLocks noChangeShapeType="1"/>
            </p:cNvSpPr>
            <p:nvPr/>
          </p:nvSpPr>
          <p:spPr bwMode="auto">
            <a:xfrm flipV="1">
              <a:off x="4455" y="2109"/>
              <a:ext cx="305" cy="249"/>
            </a:xfrm>
            <a:prstGeom prst="line">
              <a:avLst/>
            </a:prstGeom>
            <a:noFill/>
            <a:ln w="12700">
              <a:solidFill>
                <a:schemeClr val="tx1"/>
              </a:solidFill>
              <a:round/>
              <a:headEnd type="triangle" w="med" len="med"/>
              <a:tailEnd/>
            </a:ln>
          </p:spPr>
          <p:txBody>
            <a:bodyPr wrap="none" anchor="ctr"/>
            <a:lstStyle/>
            <a:p>
              <a:endParaRPr lang="it-IT"/>
            </a:p>
          </p:txBody>
        </p:sp>
        <p:sp>
          <p:nvSpPr>
            <p:cNvPr id="15369" name="Rectangle 24"/>
            <p:cNvSpPr>
              <a:spLocks noChangeArrowheads="1"/>
            </p:cNvSpPr>
            <p:nvPr/>
          </p:nvSpPr>
          <p:spPr bwMode="auto">
            <a:xfrm>
              <a:off x="3482" y="2807"/>
              <a:ext cx="1218" cy="286"/>
            </a:xfrm>
            <a:prstGeom prst="rect">
              <a:avLst/>
            </a:prstGeom>
            <a:noFill/>
            <a:ln w="12700">
              <a:noFill/>
              <a:miter lim="800000"/>
              <a:headEnd/>
              <a:tailEnd/>
            </a:ln>
          </p:spPr>
          <p:txBody>
            <a:bodyPr wrap="none" lIns="90488" tIns="44450" rIns="90488" bIns="44450">
              <a:spAutoFit/>
            </a:bodyPr>
            <a:lstStyle/>
            <a:p>
              <a:r>
                <a:rPr lang="it-IT"/>
                <a:t>20  5      2     0</a:t>
              </a:r>
            </a:p>
          </p:txBody>
        </p:sp>
        <p:sp>
          <p:nvSpPr>
            <p:cNvPr id="15370" name="Rectangle 25"/>
            <p:cNvSpPr>
              <a:spLocks noChangeArrowheads="1"/>
            </p:cNvSpPr>
            <p:nvPr/>
          </p:nvSpPr>
          <p:spPr bwMode="auto">
            <a:xfrm>
              <a:off x="3204" y="3540"/>
              <a:ext cx="1947" cy="231"/>
            </a:xfrm>
            <a:prstGeom prst="rect">
              <a:avLst/>
            </a:prstGeom>
            <a:noFill/>
            <a:ln w="12700">
              <a:noFill/>
              <a:miter lim="800000"/>
              <a:headEnd/>
              <a:tailEnd/>
            </a:ln>
          </p:spPr>
          <p:txBody>
            <a:bodyPr wrap="none" lIns="90488" tIns="44450" rIns="90488" bIns="44450">
              <a:spAutoFit/>
            </a:bodyPr>
            <a:lstStyle/>
            <a:p>
              <a:r>
                <a:rPr lang="it-IT" dirty="0"/>
                <a:t>A 0            </a:t>
              </a:r>
              <a:r>
                <a:rPr lang="it-IT" dirty="0" smtClean="0"/>
                <a:t>            x               l   </a:t>
              </a:r>
              <a:r>
                <a:rPr lang="it-IT" dirty="0"/>
                <a:t>B</a:t>
              </a:r>
            </a:p>
          </p:txBody>
        </p:sp>
        <p:sp>
          <p:nvSpPr>
            <p:cNvPr id="15371" name="Rectangle 26"/>
            <p:cNvSpPr>
              <a:spLocks noChangeArrowheads="1"/>
            </p:cNvSpPr>
            <p:nvPr/>
          </p:nvSpPr>
          <p:spPr bwMode="auto">
            <a:xfrm>
              <a:off x="2984" y="1622"/>
              <a:ext cx="733" cy="286"/>
            </a:xfrm>
            <a:prstGeom prst="rect">
              <a:avLst/>
            </a:prstGeom>
            <a:noFill/>
            <a:ln w="12700">
              <a:noFill/>
              <a:miter lim="800000"/>
              <a:headEnd/>
              <a:tailEnd/>
            </a:ln>
          </p:spPr>
          <p:txBody>
            <a:bodyPr wrap="none" lIns="90488" tIns="44450" rIns="90488" bIns="44450">
              <a:spAutoFit/>
            </a:bodyPr>
            <a:lstStyle/>
            <a:p>
              <a:r>
                <a:rPr lang="it-IT"/>
                <a:t>V(x)/V</a:t>
              </a:r>
              <a:r>
                <a:rPr lang="it-IT" baseline="-25000"/>
                <a:t>0</a:t>
              </a:r>
            </a:p>
          </p:txBody>
        </p:sp>
        <p:sp>
          <p:nvSpPr>
            <p:cNvPr id="15372" name="Rectangle 27"/>
            <p:cNvSpPr>
              <a:spLocks noChangeArrowheads="1"/>
            </p:cNvSpPr>
            <p:nvPr/>
          </p:nvSpPr>
          <p:spPr bwMode="auto">
            <a:xfrm>
              <a:off x="3189" y="1944"/>
              <a:ext cx="210" cy="286"/>
            </a:xfrm>
            <a:prstGeom prst="rect">
              <a:avLst/>
            </a:prstGeom>
            <a:noFill/>
            <a:ln w="12700">
              <a:noFill/>
              <a:miter lim="800000"/>
              <a:headEnd/>
              <a:tailEnd/>
            </a:ln>
          </p:spPr>
          <p:txBody>
            <a:bodyPr wrap="none" lIns="90488" tIns="44450" rIns="90488" bIns="44450">
              <a:spAutoFit/>
            </a:bodyPr>
            <a:lstStyle/>
            <a:p>
              <a:r>
                <a:rPr lang="it-IT"/>
                <a:t>1</a:t>
              </a:r>
            </a:p>
          </p:txBody>
        </p:sp>
      </p:grpSp>
      <p:graphicFrame>
        <p:nvGraphicFramePr>
          <p:cNvPr id="15362" name="Object 0">
            <a:hlinkClick r:id="" action="ppaction://ole?verb=0"/>
          </p:cNvPr>
          <p:cNvGraphicFramePr>
            <a:graphicFrameLocks/>
          </p:cNvGraphicFramePr>
          <p:nvPr/>
        </p:nvGraphicFramePr>
        <p:xfrm>
          <a:off x="1630363" y="1066800"/>
          <a:ext cx="4694237" cy="1066800"/>
        </p:xfrm>
        <a:graphic>
          <a:graphicData uri="http://schemas.openxmlformats.org/presentationml/2006/ole">
            <mc:AlternateContent xmlns:mc="http://schemas.openxmlformats.org/markup-compatibility/2006">
              <mc:Choice xmlns:v="urn:schemas-microsoft-com:vml" Requires="v">
                <p:oleObj spid="_x0000_s111643" name="Equazione" r:id="rId5" imgW="1574640" imgH="419040" progId="Equation.3">
                  <p:embed/>
                </p:oleObj>
              </mc:Choice>
              <mc:Fallback>
                <p:oleObj name="Equazione" r:id="rId5" imgW="1574640" imgH="419040" progId="Equation.3">
                  <p:embed/>
                  <p:pic>
                    <p:nvPicPr>
                      <p:cNvPr id="0" name="Object 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0363" y="1066800"/>
                        <a:ext cx="46942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3" name="Object 1"/>
          <p:cNvGraphicFramePr>
            <a:graphicFrameLocks noChangeAspect="1"/>
          </p:cNvGraphicFramePr>
          <p:nvPr/>
        </p:nvGraphicFramePr>
        <p:xfrm>
          <a:off x="1731963" y="2420938"/>
          <a:ext cx="1182687" cy="1033462"/>
        </p:xfrm>
        <a:graphic>
          <a:graphicData uri="http://schemas.openxmlformats.org/presentationml/2006/ole">
            <mc:AlternateContent xmlns:mc="http://schemas.openxmlformats.org/markup-compatibility/2006">
              <mc:Choice xmlns:v="urn:schemas-microsoft-com:vml" Requires="v">
                <p:oleObj spid="_x0000_s111644" name="Equazione" r:id="rId7" imgW="558720" imgH="482400" progId="Equation.3">
                  <p:embed/>
                </p:oleObj>
              </mc:Choice>
              <mc:Fallback>
                <p:oleObj name="Equazione" r:id="rId7" imgW="558720" imgH="4824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1963" y="2420938"/>
                        <a:ext cx="1182687" cy="1033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rrowheads="1"/>
          </p:cNvPicPr>
          <p:nvPr/>
        </p:nvPicPr>
        <p:blipFill>
          <a:blip r:embed="rId2" cstate="print"/>
          <a:srcRect/>
          <a:stretch>
            <a:fillRect/>
          </a:stretch>
        </p:blipFill>
        <p:spPr bwMode="auto">
          <a:xfrm>
            <a:off x="152400" y="152400"/>
            <a:ext cx="4114800" cy="3733800"/>
          </a:xfrm>
          <a:prstGeom prst="rect">
            <a:avLst/>
          </a:prstGeom>
          <a:noFill/>
          <a:ln w="12700">
            <a:noFill/>
            <a:miter lim="800000"/>
            <a:headEnd/>
            <a:tailEnd/>
          </a:ln>
        </p:spPr>
      </p:pic>
      <p:sp>
        <p:nvSpPr>
          <p:cNvPr id="391171" name="Rectangle 3"/>
          <p:cNvSpPr>
            <a:spLocks noGrp="1" noChangeArrowheads="1"/>
          </p:cNvSpPr>
          <p:nvPr>
            <p:ph type="body" idx="1"/>
          </p:nvPr>
        </p:nvSpPr>
        <p:spPr>
          <a:xfrm>
            <a:off x="4267200" y="152400"/>
            <a:ext cx="4711700" cy="3657600"/>
          </a:xfrm>
          <a:solidFill>
            <a:schemeClr val="bg1"/>
          </a:solidFill>
          <a:ln cap="flat">
            <a:solidFill>
              <a:schemeClr val="tx1"/>
            </a:solidFill>
          </a:ln>
          <a:effectLst>
            <a:outerShdw dist="107763" dir="2700000" algn="ctr" rotWithShape="0">
              <a:schemeClr val="accent1"/>
            </a:outerShdw>
          </a:effectLst>
        </p:spPr>
        <p:txBody>
          <a:bodyPr/>
          <a:lstStyle/>
          <a:p>
            <a:pPr marL="0" indent="0">
              <a:buFont typeface="Monotype Sorts" pitchFamily="2" charset="2"/>
              <a:buNone/>
              <a:defRPr/>
            </a:pPr>
            <a:r>
              <a:rPr lang="it-IT" sz="2800" b="1" smtClean="0"/>
              <a:t>L’andamento della tensione tra le spire dell’avvolgimento è regolato da </a:t>
            </a:r>
            <a:r>
              <a:rPr lang="it-IT" sz="2800" b="1" smtClean="0">
                <a:sym typeface="Symbol" pitchFamily="18" charset="2"/>
              </a:rPr>
              <a:t></a:t>
            </a:r>
          </a:p>
          <a:p>
            <a:pPr marL="0" indent="0">
              <a:buFont typeface="Monotype Sorts" pitchFamily="2" charset="2"/>
              <a:buNone/>
              <a:defRPr/>
            </a:pPr>
            <a:r>
              <a:rPr lang="it-IT" sz="2800" b="1" smtClean="0">
                <a:sym typeface="Symbol" pitchFamily="18" charset="2"/>
              </a:rPr>
              <a:t>Per =&gt;0 la distribuzione delle sollecitazioni elettriche è lineare e si può applicare la regola del Volt/spira (dV(x)/dx=cost)  </a:t>
            </a:r>
            <a:endParaRPr lang="it-IT" sz="9600" b="1" smtClean="0"/>
          </a:p>
        </p:txBody>
      </p:sp>
      <p:sp>
        <p:nvSpPr>
          <p:cNvPr id="391172" name="Rectangle 4"/>
          <p:cNvSpPr>
            <a:spLocks noChangeArrowheads="1"/>
          </p:cNvSpPr>
          <p:nvPr/>
        </p:nvSpPr>
        <p:spPr bwMode="auto">
          <a:xfrm>
            <a:off x="304800" y="3962400"/>
            <a:ext cx="8674100" cy="26670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defRPr/>
            </a:pPr>
            <a:r>
              <a:rPr lang="it-IT" sz="2800"/>
              <a:t>Se invece </a:t>
            </a:r>
            <a:r>
              <a:rPr lang="it-IT" sz="2800">
                <a:sym typeface="Symbol" pitchFamily="18" charset="2"/>
              </a:rPr>
              <a:t></a:t>
            </a:r>
            <a:r>
              <a:rPr lang="it-IT" sz="2800"/>
              <a:t> è elevato, la caduta di tensione si concentra nelle prime spire sollecitandone oltre misura</a:t>
            </a:r>
          </a:p>
          <a:p>
            <a:pPr algn="just">
              <a:spcBef>
                <a:spcPct val="20000"/>
              </a:spcBef>
              <a:buClr>
                <a:schemeClr val="accent1"/>
              </a:buClr>
              <a:buSzPct val="75000"/>
              <a:buFont typeface="Monotype Sorts" pitchFamily="2" charset="2"/>
              <a:buNone/>
              <a:defRPr/>
            </a:pPr>
            <a:r>
              <a:rPr lang="it-IT" sz="2800">
                <a:sym typeface="Symbol" pitchFamily="18" charset="2"/>
              </a:rPr>
              <a:t>Dato che  cresce al crescere delle capacità tra le spire, questa sollecitazione si accentua al crescere della potenza della macchina perché aumentano le dimensioni degli avvolgimenti </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0988" y="392113"/>
            <a:ext cx="8651875" cy="6143625"/>
          </a:xfrm>
          <a:prstGeom prst="rect">
            <a:avLst/>
          </a:prstGeom>
          <a:solidFill>
            <a:schemeClr val="bg1"/>
          </a:solidFill>
          <a:ln cap="flat">
            <a:solidFill>
              <a:schemeClr val="tx1"/>
            </a:solidFill>
          </a:ln>
          <a:effectLst>
            <a:outerShdw dist="107763" dir="2700000" algn="ctr" rotWithShape="0">
              <a:schemeClr val="accent1"/>
            </a:outerShdw>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Se non si adottano particolari accorgimenti  in un normale avvolgimento si ha:</a:t>
            </a:r>
          </a:p>
          <a:p>
            <a:pPr marL="342900" marR="0" lvl="0" indent="-342900" algn="ctr"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b="1" i="0" u="none" strike="noStrike" kern="1200" cap="none" spc="0" normalizeH="0" baseline="0" noProof="0" dirty="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&gt;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Con opportuni accorgimenti progettuali e costruttivi si può arrivare ad avere:</a:t>
            </a:r>
          </a:p>
          <a:p>
            <a:pPr marL="342900" marR="0" lvl="0" indent="-342900" algn="ctr"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b="1" i="0" u="none" strike="noStrike" kern="1200" cap="none" spc="0" normalizeH="0" baseline="0" noProof="0" dirty="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&lt; 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Per </a:t>
            </a:r>
            <a:r>
              <a:rPr kumimoji="0" lang="it-IT" sz="2800" b="1"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&gt; 5 il gradiente sulle prime spire si può così esprimere: </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2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Esso è cioè </a:t>
            </a:r>
            <a:r>
              <a:rPr kumimoji="0" lang="it-IT" sz="2800" b="1" i="0" u="none" strike="noStrike" kern="1200" cap="none" spc="0" normalizeH="0" baseline="0" noProof="0" dirty="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volte il gradiente corrispondente ad una distribuzione uniforme.</a:t>
            </a:r>
          </a:p>
        </p:txBody>
      </p:sp>
      <p:graphicFrame>
        <p:nvGraphicFramePr>
          <p:cNvPr id="112642" name="Object 0">
            <a:hlinkClick r:id="" action="ppaction://ole?verb=0"/>
          </p:cNvPr>
          <p:cNvGraphicFramePr>
            <a:graphicFrameLocks/>
          </p:cNvGraphicFramePr>
          <p:nvPr/>
        </p:nvGraphicFramePr>
        <p:xfrm>
          <a:off x="2852738" y="4038600"/>
          <a:ext cx="3209925" cy="1143000"/>
        </p:xfrm>
        <a:graphic>
          <a:graphicData uri="http://schemas.openxmlformats.org/presentationml/2006/ole">
            <mc:AlternateContent xmlns:mc="http://schemas.openxmlformats.org/markup-compatibility/2006">
              <mc:Choice xmlns:v="urn:schemas-microsoft-com:vml" Requires="v">
                <p:oleObj spid="_x0000_s112650" name="Equazione" r:id="rId3" imgW="1371600" imgH="457200" progId="Equation.3">
                  <p:embed/>
                </p:oleObj>
              </mc:Choice>
              <mc:Fallback>
                <p:oleObj name="Equazione" r:id="rId3" imgW="1371600" imgH="457200" progId="Equation.3">
                  <p:embed/>
                  <p:pic>
                    <p:nvPicPr>
                      <p:cNvPr id="0"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4038600"/>
                        <a:ext cx="3209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257175" y="1066800"/>
            <a:ext cx="8559800" cy="5486400"/>
          </a:xfrm>
          <a:prstGeom prst="rect">
            <a:avLst/>
          </a:prstGeom>
          <a:solidFill>
            <a:schemeClr val="bg1"/>
          </a:solidFill>
          <a:ln cap="flat">
            <a:solidFill>
              <a:schemeClr val="tx1"/>
            </a:solidFill>
          </a:ln>
          <a:effectLst>
            <a:outerShdw dist="107763" dir="2700000" algn="ctr" rotWithShape="0">
              <a:schemeClr val="accent1"/>
            </a:outerShdw>
          </a:effectLst>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Il valore del parametro </a:t>
            </a:r>
            <a:r>
              <a:rPr kumimoji="0" lang="it-IT" sz="2800" b="1" i="0" u="none" strike="noStrike" kern="1200" cap="none" spc="0" normalizeH="0" baseline="0" noProof="0" dirty="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è determinante per migliorare il comportamento di un avvolgimento </a:t>
            </a:r>
            <a:r>
              <a:rPr kumimoji="0" lang="it-IT" sz="2800" b="1" i="0" u="none" strike="noStrike" kern="1200" cap="none" spc="0" normalizeH="0" baseline="0" noProof="0" dirty="0" err="1" smtClean="0">
                <a:ln>
                  <a:noFill/>
                </a:ln>
                <a:solidFill>
                  <a:schemeClr val="tx1"/>
                </a:solidFill>
                <a:effectLst/>
                <a:uLnTx/>
                <a:uFillTx/>
                <a:latin typeface="+mn-lt"/>
                <a:ea typeface="+mn-ea"/>
                <a:cs typeface="+mn-cs"/>
              </a:rPr>
              <a:t>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Tanto più è elevato </a:t>
            </a:r>
            <a:r>
              <a:rPr kumimoji="0" lang="it-IT" sz="2800" b="1" i="0" u="none" strike="noStrike" kern="1200" cap="none" spc="0" normalizeH="0" baseline="0" noProof="0" dirty="0" smtClean="0">
                <a:ln>
                  <a:noFill/>
                </a:ln>
                <a:solidFill>
                  <a:schemeClr val="tx1"/>
                </a:solidFill>
                <a:effectLst/>
                <a:uLnTx/>
                <a:uFillTx/>
                <a:latin typeface="Symbol" pitchFamily="18" charset="2"/>
                <a:ea typeface="+mn-ea"/>
                <a:cs typeface="+mn-cs"/>
              </a:rPr>
              <a:t></a:t>
            </a:r>
            <a:r>
              <a:rPr kumimoji="0" lang="it-IT" sz="2800" b="1" i="0" u="none" strike="noStrike" kern="1200" cap="none" spc="0" normalizeH="0" baseline="0" noProof="0" dirty="0" smtClean="0">
                <a:ln>
                  <a:noFill/>
                </a:ln>
                <a:solidFill>
                  <a:schemeClr val="tx1"/>
                </a:solidFill>
                <a:effectLst/>
                <a:uLnTx/>
                <a:uFillTx/>
                <a:latin typeface="+mn-lt"/>
                <a:ea typeface="+mn-ea"/>
                <a:cs typeface="+mn-cs"/>
              </a:rPr>
              <a:t> tanto maggiore è la differenza di potenziale sulle prime spire</a:t>
            </a:r>
          </a:p>
          <a:p>
            <a:pPr marL="0" marR="0" lvl="0" indent="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2800" b="1" i="0" u="none" strike="noStrike" kern="1200" cap="none" spc="0" normalizeH="0" baseline="0" noProof="0" dirty="0" smtClean="0">
                <a:ln>
                  <a:noFill/>
                </a:ln>
                <a:solidFill>
                  <a:schemeClr val="tx1"/>
                </a:solidFill>
                <a:effectLst/>
                <a:uLnTx/>
                <a:uFillTx/>
                <a:latin typeface="+mn-lt"/>
                <a:ea typeface="+mn-ea"/>
                <a:cs typeface="+mn-cs"/>
              </a:rPr>
              <a:t>Posso pensare di aumentare lo spessore dell’isolamento di spira. La capacità tra spire è molto piccola e non riesco ad ottenere gli effetti sperati. </a:t>
            </a:r>
          </a:p>
        </p:txBody>
      </p:sp>
      <p:grpSp>
        <p:nvGrpSpPr>
          <p:cNvPr id="6" name="Group 4"/>
          <p:cNvGrpSpPr>
            <a:grpSpLocks/>
          </p:cNvGrpSpPr>
          <p:nvPr/>
        </p:nvGrpSpPr>
        <p:grpSpPr bwMode="auto">
          <a:xfrm>
            <a:off x="533400" y="4800600"/>
            <a:ext cx="1600200" cy="1371600"/>
            <a:chOff x="672" y="2880"/>
            <a:chExt cx="1008" cy="864"/>
          </a:xfrm>
        </p:grpSpPr>
        <p:grpSp>
          <p:nvGrpSpPr>
            <p:cNvPr id="7" name="Group 5"/>
            <p:cNvGrpSpPr>
              <a:grpSpLocks/>
            </p:cNvGrpSpPr>
            <p:nvPr/>
          </p:nvGrpSpPr>
          <p:grpSpPr bwMode="auto">
            <a:xfrm>
              <a:off x="672" y="2880"/>
              <a:ext cx="480" cy="864"/>
              <a:chOff x="672" y="2880"/>
              <a:chExt cx="480" cy="864"/>
            </a:xfrm>
          </p:grpSpPr>
          <p:grpSp>
            <p:nvGrpSpPr>
              <p:cNvPr id="13" name="Group 6"/>
              <p:cNvGrpSpPr>
                <a:grpSpLocks/>
              </p:cNvGrpSpPr>
              <p:nvPr/>
            </p:nvGrpSpPr>
            <p:grpSpPr bwMode="auto">
              <a:xfrm>
                <a:off x="672" y="2880"/>
                <a:ext cx="480" cy="432"/>
                <a:chOff x="672" y="2880"/>
                <a:chExt cx="480" cy="432"/>
              </a:xfrm>
            </p:grpSpPr>
            <p:sp>
              <p:nvSpPr>
                <p:cNvPr id="17" name="Oval 7"/>
                <p:cNvSpPr>
                  <a:spLocks noChangeArrowheads="1"/>
                </p:cNvSpPr>
                <p:nvPr/>
              </p:nvSpPr>
              <p:spPr bwMode="auto">
                <a:xfrm>
                  <a:off x="672" y="2880"/>
                  <a:ext cx="480" cy="432"/>
                </a:xfrm>
                <a:prstGeom prst="ellipse">
                  <a:avLst/>
                </a:prstGeom>
                <a:solidFill>
                  <a:srgbClr val="767900"/>
                </a:solidFill>
                <a:ln w="12700">
                  <a:solidFill>
                    <a:schemeClr val="tx1"/>
                  </a:solidFill>
                  <a:round/>
                  <a:headEnd/>
                  <a:tailEnd/>
                </a:ln>
              </p:spPr>
              <p:txBody>
                <a:bodyPr wrap="none" anchor="ctr"/>
                <a:lstStyle/>
                <a:p>
                  <a:endParaRPr lang="it-IT"/>
                </a:p>
              </p:txBody>
            </p:sp>
            <p:sp>
              <p:nvSpPr>
                <p:cNvPr id="18" name="Oval 8"/>
                <p:cNvSpPr>
                  <a:spLocks noChangeArrowheads="1"/>
                </p:cNvSpPr>
                <p:nvPr/>
              </p:nvSpPr>
              <p:spPr bwMode="auto">
                <a:xfrm>
                  <a:off x="816" y="2976"/>
                  <a:ext cx="240" cy="240"/>
                </a:xfrm>
                <a:prstGeom prst="ellipse">
                  <a:avLst/>
                </a:prstGeom>
                <a:solidFill>
                  <a:srgbClr val="BC3700"/>
                </a:solidFill>
                <a:ln w="12700">
                  <a:solidFill>
                    <a:schemeClr val="tx1"/>
                  </a:solidFill>
                  <a:round/>
                  <a:headEnd/>
                  <a:tailEnd/>
                </a:ln>
              </p:spPr>
              <p:txBody>
                <a:bodyPr wrap="none" anchor="ctr"/>
                <a:lstStyle/>
                <a:p>
                  <a:endParaRPr lang="it-IT"/>
                </a:p>
              </p:txBody>
            </p:sp>
          </p:grpSp>
          <p:grpSp>
            <p:nvGrpSpPr>
              <p:cNvPr id="14" name="Group 9"/>
              <p:cNvGrpSpPr>
                <a:grpSpLocks/>
              </p:cNvGrpSpPr>
              <p:nvPr/>
            </p:nvGrpSpPr>
            <p:grpSpPr bwMode="auto">
              <a:xfrm>
                <a:off x="672" y="3312"/>
                <a:ext cx="480" cy="432"/>
                <a:chOff x="672" y="2880"/>
                <a:chExt cx="480" cy="432"/>
              </a:xfrm>
            </p:grpSpPr>
            <p:sp>
              <p:nvSpPr>
                <p:cNvPr id="15" name="Oval 10"/>
                <p:cNvSpPr>
                  <a:spLocks noChangeArrowheads="1"/>
                </p:cNvSpPr>
                <p:nvPr/>
              </p:nvSpPr>
              <p:spPr bwMode="auto">
                <a:xfrm>
                  <a:off x="672" y="2880"/>
                  <a:ext cx="480" cy="432"/>
                </a:xfrm>
                <a:prstGeom prst="ellipse">
                  <a:avLst/>
                </a:prstGeom>
                <a:solidFill>
                  <a:srgbClr val="767900"/>
                </a:solidFill>
                <a:ln w="12700">
                  <a:solidFill>
                    <a:schemeClr val="tx1"/>
                  </a:solidFill>
                  <a:round/>
                  <a:headEnd/>
                  <a:tailEnd/>
                </a:ln>
              </p:spPr>
              <p:txBody>
                <a:bodyPr wrap="none" anchor="ctr"/>
                <a:lstStyle/>
                <a:p>
                  <a:endParaRPr lang="it-IT"/>
                </a:p>
              </p:txBody>
            </p:sp>
            <p:sp>
              <p:nvSpPr>
                <p:cNvPr id="16" name="Oval 11"/>
                <p:cNvSpPr>
                  <a:spLocks noChangeArrowheads="1"/>
                </p:cNvSpPr>
                <p:nvPr/>
              </p:nvSpPr>
              <p:spPr bwMode="auto">
                <a:xfrm>
                  <a:off x="816" y="2976"/>
                  <a:ext cx="240" cy="240"/>
                </a:xfrm>
                <a:prstGeom prst="ellipse">
                  <a:avLst/>
                </a:prstGeom>
                <a:solidFill>
                  <a:srgbClr val="BC3700"/>
                </a:solidFill>
                <a:ln w="12700">
                  <a:solidFill>
                    <a:schemeClr val="tx1"/>
                  </a:solidFill>
                  <a:round/>
                  <a:headEnd/>
                  <a:tailEnd/>
                </a:ln>
              </p:spPr>
              <p:txBody>
                <a:bodyPr wrap="none" anchor="ctr"/>
                <a:lstStyle/>
                <a:p>
                  <a:endParaRPr lang="it-IT"/>
                </a:p>
              </p:txBody>
            </p:sp>
          </p:grpSp>
        </p:grpSp>
        <p:sp>
          <p:nvSpPr>
            <p:cNvPr id="8" name="Line 12"/>
            <p:cNvSpPr>
              <a:spLocks noChangeShapeType="1"/>
            </p:cNvSpPr>
            <p:nvPr/>
          </p:nvSpPr>
          <p:spPr bwMode="auto">
            <a:xfrm>
              <a:off x="960" y="3216"/>
              <a:ext cx="576" cy="0"/>
            </a:xfrm>
            <a:prstGeom prst="line">
              <a:avLst/>
            </a:prstGeom>
            <a:noFill/>
            <a:ln w="12700">
              <a:solidFill>
                <a:schemeClr val="tx1"/>
              </a:solidFill>
              <a:round/>
              <a:headEnd/>
              <a:tailEnd/>
            </a:ln>
          </p:spPr>
          <p:txBody>
            <a:bodyPr wrap="none" anchor="ctr"/>
            <a:lstStyle/>
            <a:p>
              <a:endParaRPr lang="it-IT"/>
            </a:p>
          </p:txBody>
        </p:sp>
        <p:sp>
          <p:nvSpPr>
            <p:cNvPr id="9" name="Line 13"/>
            <p:cNvSpPr>
              <a:spLocks noChangeShapeType="1"/>
            </p:cNvSpPr>
            <p:nvPr/>
          </p:nvSpPr>
          <p:spPr bwMode="auto">
            <a:xfrm>
              <a:off x="960" y="3408"/>
              <a:ext cx="576" cy="0"/>
            </a:xfrm>
            <a:prstGeom prst="line">
              <a:avLst/>
            </a:prstGeom>
            <a:noFill/>
            <a:ln w="12700">
              <a:solidFill>
                <a:schemeClr val="tx1"/>
              </a:solidFill>
              <a:round/>
              <a:headEnd/>
              <a:tailEnd/>
            </a:ln>
          </p:spPr>
          <p:txBody>
            <a:bodyPr wrap="none" anchor="ctr"/>
            <a:lstStyle/>
            <a:p>
              <a:endParaRPr lang="it-IT"/>
            </a:p>
          </p:txBody>
        </p:sp>
        <p:sp>
          <p:nvSpPr>
            <p:cNvPr id="10" name="Line 14"/>
            <p:cNvSpPr>
              <a:spLocks noChangeShapeType="1"/>
            </p:cNvSpPr>
            <p:nvPr/>
          </p:nvSpPr>
          <p:spPr bwMode="auto">
            <a:xfrm>
              <a:off x="1344" y="2976"/>
              <a:ext cx="0" cy="240"/>
            </a:xfrm>
            <a:prstGeom prst="line">
              <a:avLst/>
            </a:prstGeom>
            <a:noFill/>
            <a:ln w="12700">
              <a:solidFill>
                <a:schemeClr val="tx1"/>
              </a:solidFill>
              <a:round/>
              <a:headEnd/>
              <a:tailEnd type="triangle" w="med" len="med"/>
            </a:ln>
          </p:spPr>
          <p:txBody>
            <a:bodyPr wrap="none" anchor="ctr"/>
            <a:lstStyle/>
            <a:p>
              <a:endParaRPr lang="it-IT"/>
            </a:p>
          </p:txBody>
        </p:sp>
        <p:sp>
          <p:nvSpPr>
            <p:cNvPr id="11" name="Line 15"/>
            <p:cNvSpPr>
              <a:spLocks noChangeShapeType="1"/>
            </p:cNvSpPr>
            <p:nvPr/>
          </p:nvSpPr>
          <p:spPr bwMode="auto">
            <a:xfrm flipV="1">
              <a:off x="1344" y="3408"/>
              <a:ext cx="0" cy="240"/>
            </a:xfrm>
            <a:prstGeom prst="line">
              <a:avLst/>
            </a:prstGeom>
            <a:noFill/>
            <a:ln w="12700">
              <a:solidFill>
                <a:schemeClr val="tx1"/>
              </a:solidFill>
              <a:round/>
              <a:headEnd/>
              <a:tailEnd type="triangle" w="med" len="med"/>
            </a:ln>
          </p:spPr>
          <p:txBody>
            <a:bodyPr wrap="none" anchor="ctr"/>
            <a:lstStyle/>
            <a:p>
              <a:endParaRPr lang="it-IT"/>
            </a:p>
          </p:txBody>
        </p:sp>
        <p:sp>
          <p:nvSpPr>
            <p:cNvPr id="12" name="Text Box 16"/>
            <p:cNvSpPr txBox="1">
              <a:spLocks noChangeArrowheads="1"/>
            </p:cNvSpPr>
            <p:nvPr/>
          </p:nvSpPr>
          <p:spPr bwMode="auto">
            <a:xfrm>
              <a:off x="1200" y="3216"/>
              <a:ext cx="480" cy="212"/>
            </a:xfrm>
            <a:prstGeom prst="rect">
              <a:avLst/>
            </a:prstGeom>
            <a:noFill/>
            <a:ln w="12700">
              <a:noFill/>
              <a:miter lim="800000"/>
              <a:headEnd/>
              <a:tailEnd/>
            </a:ln>
          </p:spPr>
          <p:txBody>
            <a:bodyPr>
              <a:spAutoFit/>
            </a:bodyPr>
            <a:lstStyle/>
            <a:p>
              <a:pPr>
                <a:spcBef>
                  <a:spcPct val="50000"/>
                </a:spcBef>
              </a:pPr>
              <a:r>
                <a:rPr lang="it-IT" sz="1600"/>
                <a:t>Bisp.</a:t>
              </a:r>
            </a:p>
          </p:txBody>
        </p:sp>
      </p:grpSp>
      <p:sp>
        <p:nvSpPr>
          <p:cNvPr id="19" name="Text Box 17"/>
          <p:cNvSpPr txBox="1">
            <a:spLocks noChangeArrowheads="1"/>
          </p:cNvSpPr>
          <p:nvPr/>
        </p:nvSpPr>
        <p:spPr bwMode="auto">
          <a:xfrm>
            <a:off x="3733800" y="4219575"/>
            <a:ext cx="5083175" cy="2227263"/>
          </a:xfrm>
          <a:prstGeom prst="rect">
            <a:avLst/>
          </a:prstGeom>
          <a:noFill/>
          <a:ln w="12700">
            <a:noFill/>
            <a:miter lim="800000"/>
            <a:headEnd/>
            <a:tailEnd/>
          </a:ln>
        </p:spPr>
        <p:txBody>
          <a:bodyPr>
            <a:spAutoFit/>
          </a:bodyPr>
          <a:lstStyle/>
          <a:p>
            <a:pPr>
              <a:spcBef>
                <a:spcPct val="50000"/>
              </a:spcBef>
            </a:pPr>
            <a:r>
              <a:rPr lang="it-IT" sz="2800" dirty="0"/>
              <a:t>Un aumento del </a:t>
            </a:r>
            <a:r>
              <a:rPr lang="it-IT" sz="2800" dirty="0" err="1"/>
              <a:t>bispessore</a:t>
            </a:r>
            <a:r>
              <a:rPr lang="it-IT" sz="2800" dirty="0"/>
              <a:t> porta ad una riduzione di c. Si deve </a:t>
            </a:r>
            <a:r>
              <a:rPr lang="it-IT" sz="2800" dirty="0" smtClean="0"/>
              <a:t>invece aumentare </a:t>
            </a:r>
            <a:r>
              <a:rPr lang="it-IT" sz="2800" dirty="0"/>
              <a:t>la capacità tra spire e diminuire quella contro massa</a:t>
            </a:r>
          </a:p>
        </p:txBody>
      </p:sp>
      <p:graphicFrame>
        <p:nvGraphicFramePr>
          <p:cNvPr id="20" name="Object 1024"/>
          <p:cNvGraphicFramePr>
            <a:graphicFrameLocks noChangeAspect="1"/>
          </p:cNvGraphicFramePr>
          <p:nvPr/>
        </p:nvGraphicFramePr>
        <p:xfrm>
          <a:off x="1905000" y="5048250"/>
          <a:ext cx="1600200" cy="971550"/>
        </p:xfrm>
        <a:graphic>
          <a:graphicData uri="http://schemas.openxmlformats.org/presentationml/2006/ole">
            <mc:AlternateContent xmlns:mc="http://schemas.openxmlformats.org/markup-compatibility/2006">
              <mc:Choice xmlns:v="urn:schemas-microsoft-com:vml" Requires="v">
                <p:oleObj spid="_x0000_s113674" name="Equazione" r:id="rId3" imgW="749160" imgH="419040" progId="Equation.3">
                  <p:embed/>
                </p:oleObj>
              </mc:Choice>
              <mc:Fallback>
                <p:oleObj name="Equazione" r:id="rId3" imgW="749160" imgH="419040" progId="Equation.3">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048250"/>
                        <a:ext cx="1600200" cy="97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ttangolo 20"/>
          <p:cNvSpPr/>
          <p:nvPr/>
        </p:nvSpPr>
        <p:spPr>
          <a:xfrm>
            <a:off x="2362200" y="304800"/>
            <a:ext cx="4340740" cy="430887"/>
          </a:xfrm>
          <a:prstGeom prst="rect">
            <a:avLst/>
          </a:prstGeom>
        </p:spPr>
        <p:txBody>
          <a:bodyPr wrap="none">
            <a:spAutoFit/>
          </a:bodyPr>
          <a:lstStyle/>
          <a:p>
            <a:r>
              <a:rPr lang="it-IT" sz="2200" b="1" dirty="0" smtClean="0"/>
              <a:t>ACCORGIMENTI  ATTI A RIDURRE </a:t>
            </a:r>
            <a:r>
              <a:rPr lang="it-IT" sz="2200" b="1" dirty="0" smtClean="0">
                <a:latin typeface="Symbol" pitchFamily="18" charset="2"/>
              </a:rPr>
              <a:t></a:t>
            </a:r>
            <a:r>
              <a:rPr lang="it-IT" sz="2200" b="1" dirty="0" smtClean="0"/>
              <a:t>.</a:t>
            </a:r>
            <a:endParaRPr lang="it-IT" sz="22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1371600"/>
            <a:ext cx="8369300" cy="50165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pPr>
              <a:defRPr/>
            </a:pPr>
            <a:endParaRPr lang="it-IT"/>
          </a:p>
        </p:txBody>
      </p:sp>
      <p:sp>
        <p:nvSpPr>
          <p:cNvPr id="5" name="Rectangle 4" descr="Diagonali scure verso l'alto"/>
          <p:cNvSpPr>
            <a:spLocks noChangeArrowheads="1"/>
          </p:cNvSpPr>
          <p:nvPr/>
        </p:nvSpPr>
        <p:spPr bwMode="auto">
          <a:xfrm>
            <a:off x="1057275" y="1592263"/>
            <a:ext cx="163513" cy="4622800"/>
          </a:xfrm>
          <a:prstGeom prst="rect">
            <a:avLst/>
          </a:prstGeom>
          <a:pattFill prst="dkUpDiag">
            <a:fgClr>
              <a:schemeClr val="bg2"/>
            </a:fgClr>
            <a:bgClr>
              <a:schemeClr val="bg1"/>
            </a:bgClr>
          </a:pattFill>
          <a:ln w="12700">
            <a:noFill/>
            <a:miter lim="800000"/>
            <a:headEnd/>
            <a:tailEnd/>
          </a:ln>
        </p:spPr>
        <p:txBody>
          <a:bodyPr wrap="none" anchor="ctr"/>
          <a:lstStyle/>
          <a:p>
            <a:endParaRPr lang="it-IT"/>
          </a:p>
        </p:txBody>
      </p:sp>
      <p:sp>
        <p:nvSpPr>
          <p:cNvPr id="6" name="Line 5"/>
          <p:cNvSpPr>
            <a:spLocks noChangeShapeType="1"/>
          </p:cNvSpPr>
          <p:nvPr/>
        </p:nvSpPr>
        <p:spPr bwMode="auto">
          <a:xfrm>
            <a:off x="1243013" y="1582738"/>
            <a:ext cx="0" cy="4643437"/>
          </a:xfrm>
          <a:prstGeom prst="line">
            <a:avLst/>
          </a:prstGeom>
          <a:noFill/>
          <a:ln w="12700">
            <a:solidFill>
              <a:schemeClr val="bg2"/>
            </a:solidFill>
            <a:round/>
            <a:headEnd type="triangle" w="med" len="med"/>
            <a:tailEnd/>
          </a:ln>
        </p:spPr>
        <p:txBody>
          <a:bodyPr wrap="none" anchor="ctr"/>
          <a:lstStyle/>
          <a:p>
            <a:endParaRPr lang="it-IT"/>
          </a:p>
        </p:txBody>
      </p:sp>
      <p:sp>
        <p:nvSpPr>
          <p:cNvPr id="7" name="Line 6"/>
          <p:cNvSpPr>
            <a:spLocks noChangeShapeType="1"/>
          </p:cNvSpPr>
          <p:nvPr/>
        </p:nvSpPr>
        <p:spPr bwMode="auto">
          <a:xfrm>
            <a:off x="1879600" y="1822450"/>
            <a:ext cx="0" cy="296863"/>
          </a:xfrm>
          <a:prstGeom prst="line">
            <a:avLst/>
          </a:prstGeom>
          <a:noFill/>
          <a:ln w="25400">
            <a:solidFill>
              <a:schemeClr val="accent1"/>
            </a:solidFill>
            <a:round/>
            <a:headEnd/>
            <a:tailEnd/>
          </a:ln>
        </p:spPr>
        <p:txBody>
          <a:bodyPr wrap="none" anchor="ctr"/>
          <a:lstStyle/>
          <a:p>
            <a:endParaRPr lang="it-IT"/>
          </a:p>
        </p:txBody>
      </p:sp>
      <p:sp>
        <p:nvSpPr>
          <p:cNvPr id="8" name="Line 7"/>
          <p:cNvSpPr>
            <a:spLocks noChangeShapeType="1"/>
          </p:cNvSpPr>
          <p:nvPr/>
        </p:nvSpPr>
        <p:spPr bwMode="auto">
          <a:xfrm>
            <a:off x="2032000" y="1822450"/>
            <a:ext cx="0" cy="296863"/>
          </a:xfrm>
          <a:prstGeom prst="line">
            <a:avLst/>
          </a:prstGeom>
          <a:noFill/>
          <a:ln w="25400">
            <a:solidFill>
              <a:schemeClr val="accent1"/>
            </a:solidFill>
            <a:round/>
            <a:headEnd/>
            <a:tailEnd/>
          </a:ln>
        </p:spPr>
        <p:txBody>
          <a:bodyPr wrap="none" anchor="ctr"/>
          <a:lstStyle/>
          <a:p>
            <a:endParaRPr lang="it-IT"/>
          </a:p>
        </p:txBody>
      </p:sp>
      <p:sp>
        <p:nvSpPr>
          <p:cNvPr id="9" name="Line 8"/>
          <p:cNvSpPr>
            <a:spLocks noChangeShapeType="1"/>
          </p:cNvSpPr>
          <p:nvPr/>
        </p:nvSpPr>
        <p:spPr bwMode="auto">
          <a:xfrm flipH="1">
            <a:off x="1219200" y="1992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10" name="Line 9"/>
          <p:cNvSpPr>
            <a:spLocks noChangeShapeType="1"/>
          </p:cNvSpPr>
          <p:nvPr/>
        </p:nvSpPr>
        <p:spPr bwMode="auto">
          <a:xfrm>
            <a:off x="2082800" y="1992313"/>
            <a:ext cx="277813" cy="0"/>
          </a:xfrm>
          <a:prstGeom prst="line">
            <a:avLst/>
          </a:prstGeom>
          <a:noFill/>
          <a:ln w="12700">
            <a:solidFill>
              <a:schemeClr val="tx1"/>
            </a:solidFill>
            <a:round/>
            <a:headEnd/>
            <a:tailEnd/>
          </a:ln>
        </p:spPr>
        <p:txBody>
          <a:bodyPr wrap="none" anchor="ctr"/>
          <a:lstStyle/>
          <a:p>
            <a:endParaRPr lang="it-IT"/>
          </a:p>
        </p:txBody>
      </p:sp>
      <p:sp>
        <p:nvSpPr>
          <p:cNvPr id="11" name="Line 10"/>
          <p:cNvSpPr>
            <a:spLocks noChangeShapeType="1"/>
          </p:cNvSpPr>
          <p:nvPr/>
        </p:nvSpPr>
        <p:spPr bwMode="auto">
          <a:xfrm>
            <a:off x="2373313" y="2006600"/>
            <a:ext cx="0" cy="277813"/>
          </a:xfrm>
          <a:prstGeom prst="line">
            <a:avLst/>
          </a:prstGeom>
          <a:noFill/>
          <a:ln w="12700">
            <a:solidFill>
              <a:schemeClr val="tx1"/>
            </a:solidFill>
            <a:round/>
            <a:headEnd/>
            <a:tailEnd/>
          </a:ln>
        </p:spPr>
        <p:txBody>
          <a:bodyPr wrap="none" anchor="ctr"/>
          <a:lstStyle/>
          <a:p>
            <a:endParaRPr lang="it-IT"/>
          </a:p>
        </p:txBody>
      </p:sp>
      <p:sp>
        <p:nvSpPr>
          <p:cNvPr id="12" name="Line 11"/>
          <p:cNvSpPr>
            <a:spLocks noChangeShapeType="1"/>
          </p:cNvSpPr>
          <p:nvPr/>
        </p:nvSpPr>
        <p:spPr bwMode="auto">
          <a:xfrm flipH="1">
            <a:off x="2168525" y="2298700"/>
            <a:ext cx="398463" cy="0"/>
          </a:xfrm>
          <a:prstGeom prst="line">
            <a:avLst/>
          </a:prstGeom>
          <a:noFill/>
          <a:ln w="25400">
            <a:solidFill>
              <a:schemeClr val="accent1"/>
            </a:solidFill>
            <a:round/>
            <a:headEnd/>
            <a:tailEnd/>
          </a:ln>
        </p:spPr>
        <p:txBody>
          <a:bodyPr wrap="none" anchor="ctr"/>
          <a:lstStyle/>
          <a:p>
            <a:endParaRPr lang="it-IT"/>
          </a:p>
        </p:txBody>
      </p:sp>
      <p:sp>
        <p:nvSpPr>
          <p:cNvPr id="13" name="Line 12"/>
          <p:cNvSpPr>
            <a:spLocks noChangeShapeType="1"/>
          </p:cNvSpPr>
          <p:nvPr/>
        </p:nvSpPr>
        <p:spPr bwMode="auto">
          <a:xfrm>
            <a:off x="2222500" y="2436813"/>
            <a:ext cx="296863" cy="0"/>
          </a:xfrm>
          <a:prstGeom prst="line">
            <a:avLst/>
          </a:prstGeom>
          <a:noFill/>
          <a:ln w="25400">
            <a:solidFill>
              <a:schemeClr val="accent1"/>
            </a:solidFill>
            <a:round/>
            <a:headEnd/>
            <a:tailEnd/>
          </a:ln>
        </p:spPr>
        <p:txBody>
          <a:bodyPr wrap="none" anchor="ctr"/>
          <a:lstStyle/>
          <a:p>
            <a:endParaRPr lang="it-IT"/>
          </a:p>
        </p:txBody>
      </p:sp>
      <p:sp>
        <p:nvSpPr>
          <p:cNvPr id="14" name="Line 13"/>
          <p:cNvSpPr>
            <a:spLocks noChangeShapeType="1"/>
          </p:cNvSpPr>
          <p:nvPr/>
        </p:nvSpPr>
        <p:spPr bwMode="auto">
          <a:xfrm>
            <a:off x="2382838" y="2459038"/>
            <a:ext cx="0" cy="277812"/>
          </a:xfrm>
          <a:prstGeom prst="line">
            <a:avLst/>
          </a:prstGeom>
          <a:noFill/>
          <a:ln w="12700">
            <a:solidFill>
              <a:schemeClr val="tx1"/>
            </a:solidFill>
            <a:round/>
            <a:headEnd/>
            <a:tailEnd/>
          </a:ln>
        </p:spPr>
        <p:txBody>
          <a:bodyPr wrap="none" anchor="ctr"/>
          <a:lstStyle/>
          <a:p>
            <a:endParaRPr lang="it-IT"/>
          </a:p>
        </p:txBody>
      </p:sp>
      <p:sp>
        <p:nvSpPr>
          <p:cNvPr id="15" name="Line 14"/>
          <p:cNvSpPr>
            <a:spLocks noChangeShapeType="1"/>
          </p:cNvSpPr>
          <p:nvPr/>
        </p:nvSpPr>
        <p:spPr bwMode="auto">
          <a:xfrm>
            <a:off x="1879600" y="2584450"/>
            <a:ext cx="0" cy="296863"/>
          </a:xfrm>
          <a:prstGeom prst="line">
            <a:avLst/>
          </a:prstGeom>
          <a:noFill/>
          <a:ln w="25400">
            <a:solidFill>
              <a:schemeClr val="accent1"/>
            </a:solidFill>
            <a:round/>
            <a:headEnd/>
            <a:tailEnd/>
          </a:ln>
        </p:spPr>
        <p:txBody>
          <a:bodyPr wrap="none" anchor="ctr"/>
          <a:lstStyle/>
          <a:p>
            <a:endParaRPr lang="it-IT"/>
          </a:p>
        </p:txBody>
      </p:sp>
      <p:sp>
        <p:nvSpPr>
          <p:cNvPr id="16" name="Line 15"/>
          <p:cNvSpPr>
            <a:spLocks noChangeShapeType="1"/>
          </p:cNvSpPr>
          <p:nvPr/>
        </p:nvSpPr>
        <p:spPr bwMode="auto">
          <a:xfrm>
            <a:off x="2032000" y="2584450"/>
            <a:ext cx="0" cy="296863"/>
          </a:xfrm>
          <a:prstGeom prst="line">
            <a:avLst/>
          </a:prstGeom>
          <a:noFill/>
          <a:ln w="25400">
            <a:solidFill>
              <a:schemeClr val="accent1"/>
            </a:solidFill>
            <a:round/>
            <a:headEnd/>
            <a:tailEnd/>
          </a:ln>
        </p:spPr>
        <p:txBody>
          <a:bodyPr wrap="none" anchor="ctr"/>
          <a:lstStyle/>
          <a:p>
            <a:endParaRPr lang="it-IT"/>
          </a:p>
        </p:txBody>
      </p:sp>
      <p:sp>
        <p:nvSpPr>
          <p:cNvPr id="17" name="Line 16"/>
          <p:cNvSpPr>
            <a:spLocks noChangeShapeType="1"/>
          </p:cNvSpPr>
          <p:nvPr/>
        </p:nvSpPr>
        <p:spPr bwMode="auto">
          <a:xfrm flipH="1">
            <a:off x="1219200" y="2754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18" name="Line 17"/>
          <p:cNvSpPr>
            <a:spLocks noChangeShapeType="1"/>
          </p:cNvSpPr>
          <p:nvPr/>
        </p:nvSpPr>
        <p:spPr bwMode="auto">
          <a:xfrm>
            <a:off x="2082800" y="2754313"/>
            <a:ext cx="277813" cy="0"/>
          </a:xfrm>
          <a:prstGeom prst="line">
            <a:avLst/>
          </a:prstGeom>
          <a:noFill/>
          <a:ln w="12700">
            <a:solidFill>
              <a:schemeClr val="tx1"/>
            </a:solidFill>
            <a:round/>
            <a:headEnd/>
            <a:tailEnd/>
          </a:ln>
        </p:spPr>
        <p:txBody>
          <a:bodyPr wrap="none" anchor="ctr"/>
          <a:lstStyle/>
          <a:p>
            <a:endParaRPr lang="it-IT"/>
          </a:p>
        </p:txBody>
      </p:sp>
      <p:sp>
        <p:nvSpPr>
          <p:cNvPr id="19" name="Line 18"/>
          <p:cNvSpPr>
            <a:spLocks noChangeShapeType="1"/>
          </p:cNvSpPr>
          <p:nvPr/>
        </p:nvSpPr>
        <p:spPr bwMode="auto">
          <a:xfrm>
            <a:off x="2379663" y="2768600"/>
            <a:ext cx="0" cy="277813"/>
          </a:xfrm>
          <a:prstGeom prst="line">
            <a:avLst/>
          </a:prstGeom>
          <a:noFill/>
          <a:ln w="12700">
            <a:solidFill>
              <a:schemeClr val="tx1"/>
            </a:solidFill>
            <a:round/>
            <a:headEnd/>
            <a:tailEnd/>
          </a:ln>
        </p:spPr>
        <p:txBody>
          <a:bodyPr wrap="none" anchor="ctr"/>
          <a:lstStyle/>
          <a:p>
            <a:endParaRPr lang="it-IT"/>
          </a:p>
        </p:txBody>
      </p:sp>
      <p:sp>
        <p:nvSpPr>
          <p:cNvPr id="20" name="Line 19"/>
          <p:cNvSpPr>
            <a:spLocks noChangeShapeType="1"/>
          </p:cNvSpPr>
          <p:nvPr/>
        </p:nvSpPr>
        <p:spPr bwMode="auto">
          <a:xfrm flipH="1">
            <a:off x="2174875" y="3060700"/>
            <a:ext cx="398463" cy="0"/>
          </a:xfrm>
          <a:prstGeom prst="line">
            <a:avLst/>
          </a:prstGeom>
          <a:noFill/>
          <a:ln w="25400">
            <a:solidFill>
              <a:schemeClr val="accent1"/>
            </a:solidFill>
            <a:round/>
            <a:headEnd/>
            <a:tailEnd/>
          </a:ln>
        </p:spPr>
        <p:txBody>
          <a:bodyPr wrap="none" anchor="ctr"/>
          <a:lstStyle/>
          <a:p>
            <a:endParaRPr lang="it-IT"/>
          </a:p>
        </p:txBody>
      </p:sp>
      <p:sp>
        <p:nvSpPr>
          <p:cNvPr id="21" name="Line 20"/>
          <p:cNvSpPr>
            <a:spLocks noChangeShapeType="1"/>
          </p:cNvSpPr>
          <p:nvPr/>
        </p:nvSpPr>
        <p:spPr bwMode="auto">
          <a:xfrm>
            <a:off x="2228850" y="3198813"/>
            <a:ext cx="296863" cy="0"/>
          </a:xfrm>
          <a:prstGeom prst="line">
            <a:avLst/>
          </a:prstGeom>
          <a:noFill/>
          <a:ln w="25400">
            <a:solidFill>
              <a:schemeClr val="accent1"/>
            </a:solidFill>
            <a:round/>
            <a:headEnd/>
            <a:tailEnd/>
          </a:ln>
        </p:spPr>
        <p:txBody>
          <a:bodyPr wrap="none" anchor="ctr"/>
          <a:lstStyle/>
          <a:p>
            <a:endParaRPr lang="it-IT"/>
          </a:p>
        </p:txBody>
      </p:sp>
      <p:sp>
        <p:nvSpPr>
          <p:cNvPr id="22" name="Line 21"/>
          <p:cNvSpPr>
            <a:spLocks noChangeShapeType="1"/>
          </p:cNvSpPr>
          <p:nvPr/>
        </p:nvSpPr>
        <p:spPr bwMode="auto">
          <a:xfrm>
            <a:off x="2389188" y="3221038"/>
            <a:ext cx="0" cy="277812"/>
          </a:xfrm>
          <a:prstGeom prst="line">
            <a:avLst/>
          </a:prstGeom>
          <a:noFill/>
          <a:ln w="12700">
            <a:solidFill>
              <a:schemeClr val="tx1"/>
            </a:solidFill>
            <a:round/>
            <a:headEnd/>
            <a:tailEnd/>
          </a:ln>
        </p:spPr>
        <p:txBody>
          <a:bodyPr wrap="none" anchor="ctr"/>
          <a:lstStyle/>
          <a:p>
            <a:endParaRPr lang="it-IT"/>
          </a:p>
        </p:txBody>
      </p:sp>
      <p:sp>
        <p:nvSpPr>
          <p:cNvPr id="23" name="Line 22"/>
          <p:cNvSpPr>
            <a:spLocks noChangeShapeType="1"/>
          </p:cNvSpPr>
          <p:nvPr/>
        </p:nvSpPr>
        <p:spPr bwMode="auto">
          <a:xfrm>
            <a:off x="1879600" y="3346450"/>
            <a:ext cx="0" cy="296863"/>
          </a:xfrm>
          <a:prstGeom prst="line">
            <a:avLst/>
          </a:prstGeom>
          <a:noFill/>
          <a:ln w="25400">
            <a:solidFill>
              <a:schemeClr val="accent1"/>
            </a:solidFill>
            <a:round/>
            <a:headEnd/>
            <a:tailEnd/>
          </a:ln>
        </p:spPr>
        <p:txBody>
          <a:bodyPr wrap="none" anchor="ctr"/>
          <a:lstStyle/>
          <a:p>
            <a:endParaRPr lang="it-IT"/>
          </a:p>
        </p:txBody>
      </p:sp>
      <p:sp>
        <p:nvSpPr>
          <p:cNvPr id="24" name="Line 23"/>
          <p:cNvSpPr>
            <a:spLocks noChangeShapeType="1"/>
          </p:cNvSpPr>
          <p:nvPr/>
        </p:nvSpPr>
        <p:spPr bwMode="auto">
          <a:xfrm>
            <a:off x="2032000" y="3346450"/>
            <a:ext cx="0" cy="296863"/>
          </a:xfrm>
          <a:prstGeom prst="line">
            <a:avLst/>
          </a:prstGeom>
          <a:noFill/>
          <a:ln w="25400">
            <a:solidFill>
              <a:schemeClr val="accent1"/>
            </a:solidFill>
            <a:round/>
            <a:headEnd/>
            <a:tailEnd/>
          </a:ln>
        </p:spPr>
        <p:txBody>
          <a:bodyPr wrap="none" anchor="ctr"/>
          <a:lstStyle/>
          <a:p>
            <a:endParaRPr lang="it-IT"/>
          </a:p>
        </p:txBody>
      </p:sp>
      <p:sp>
        <p:nvSpPr>
          <p:cNvPr id="25" name="Line 24"/>
          <p:cNvSpPr>
            <a:spLocks noChangeShapeType="1"/>
          </p:cNvSpPr>
          <p:nvPr/>
        </p:nvSpPr>
        <p:spPr bwMode="auto">
          <a:xfrm flipH="1">
            <a:off x="1219200" y="3516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26" name="Line 25"/>
          <p:cNvSpPr>
            <a:spLocks noChangeShapeType="1"/>
          </p:cNvSpPr>
          <p:nvPr/>
        </p:nvSpPr>
        <p:spPr bwMode="auto">
          <a:xfrm>
            <a:off x="2082800" y="3516313"/>
            <a:ext cx="277813" cy="0"/>
          </a:xfrm>
          <a:prstGeom prst="line">
            <a:avLst/>
          </a:prstGeom>
          <a:noFill/>
          <a:ln w="12700">
            <a:solidFill>
              <a:schemeClr val="tx1"/>
            </a:solidFill>
            <a:round/>
            <a:headEnd/>
            <a:tailEnd/>
          </a:ln>
        </p:spPr>
        <p:txBody>
          <a:bodyPr wrap="none" anchor="ctr"/>
          <a:lstStyle/>
          <a:p>
            <a:endParaRPr lang="it-IT"/>
          </a:p>
        </p:txBody>
      </p:sp>
      <p:sp>
        <p:nvSpPr>
          <p:cNvPr id="27" name="Line 26"/>
          <p:cNvSpPr>
            <a:spLocks noChangeShapeType="1"/>
          </p:cNvSpPr>
          <p:nvPr/>
        </p:nvSpPr>
        <p:spPr bwMode="auto">
          <a:xfrm>
            <a:off x="2386013" y="3517900"/>
            <a:ext cx="0" cy="277813"/>
          </a:xfrm>
          <a:prstGeom prst="line">
            <a:avLst/>
          </a:prstGeom>
          <a:noFill/>
          <a:ln w="12700">
            <a:solidFill>
              <a:schemeClr val="tx1"/>
            </a:solidFill>
            <a:round/>
            <a:headEnd/>
            <a:tailEnd/>
          </a:ln>
        </p:spPr>
        <p:txBody>
          <a:bodyPr wrap="none" anchor="ctr"/>
          <a:lstStyle/>
          <a:p>
            <a:endParaRPr lang="it-IT"/>
          </a:p>
        </p:txBody>
      </p:sp>
      <p:sp>
        <p:nvSpPr>
          <p:cNvPr id="28" name="Line 27"/>
          <p:cNvSpPr>
            <a:spLocks noChangeShapeType="1"/>
          </p:cNvSpPr>
          <p:nvPr/>
        </p:nvSpPr>
        <p:spPr bwMode="auto">
          <a:xfrm flipH="1">
            <a:off x="2187575" y="3822700"/>
            <a:ext cx="398463" cy="0"/>
          </a:xfrm>
          <a:prstGeom prst="line">
            <a:avLst/>
          </a:prstGeom>
          <a:noFill/>
          <a:ln w="25400">
            <a:solidFill>
              <a:schemeClr val="accent1"/>
            </a:solidFill>
            <a:round/>
            <a:headEnd/>
            <a:tailEnd/>
          </a:ln>
        </p:spPr>
        <p:txBody>
          <a:bodyPr wrap="none" anchor="ctr"/>
          <a:lstStyle/>
          <a:p>
            <a:endParaRPr lang="it-IT"/>
          </a:p>
        </p:txBody>
      </p:sp>
      <p:sp>
        <p:nvSpPr>
          <p:cNvPr id="29" name="Line 28"/>
          <p:cNvSpPr>
            <a:spLocks noChangeShapeType="1"/>
          </p:cNvSpPr>
          <p:nvPr/>
        </p:nvSpPr>
        <p:spPr bwMode="auto">
          <a:xfrm>
            <a:off x="2241550" y="3960813"/>
            <a:ext cx="296863" cy="0"/>
          </a:xfrm>
          <a:prstGeom prst="line">
            <a:avLst/>
          </a:prstGeom>
          <a:noFill/>
          <a:ln w="25400">
            <a:solidFill>
              <a:schemeClr val="accent1"/>
            </a:solidFill>
            <a:round/>
            <a:headEnd/>
            <a:tailEnd/>
          </a:ln>
        </p:spPr>
        <p:txBody>
          <a:bodyPr wrap="none" anchor="ctr"/>
          <a:lstStyle/>
          <a:p>
            <a:endParaRPr lang="it-IT"/>
          </a:p>
        </p:txBody>
      </p:sp>
      <p:sp>
        <p:nvSpPr>
          <p:cNvPr id="30" name="Line 29"/>
          <p:cNvSpPr>
            <a:spLocks noChangeShapeType="1"/>
          </p:cNvSpPr>
          <p:nvPr/>
        </p:nvSpPr>
        <p:spPr bwMode="auto">
          <a:xfrm>
            <a:off x="2395538" y="3983038"/>
            <a:ext cx="0" cy="277812"/>
          </a:xfrm>
          <a:prstGeom prst="line">
            <a:avLst/>
          </a:prstGeom>
          <a:noFill/>
          <a:ln w="12700">
            <a:solidFill>
              <a:schemeClr val="tx1"/>
            </a:solidFill>
            <a:round/>
            <a:headEnd/>
            <a:tailEnd/>
          </a:ln>
        </p:spPr>
        <p:txBody>
          <a:bodyPr wrap="none" anchor="ctr"/>
          <a:lstStyle/>
          <a:p>
            <a:endParaRPr lang="it-IT"/>
          </a:p>
        </p:txBody>
      </p:sp>
      <p:sp>
        <p:nvSpPr>
          <p:cNvPr id="31" name="Line 30"/>
          <p:cNvSpPr>
            <a:spLocks noChangeShapeType="1"/>
          </p:cNvSpPr>
          <p:nvPr/>
        </p:nvSpPr>
        <p:spPr bwMode="auto">
          <a:xfrm>
            <a:off x="1879600" y="4108450"/>
            <a:ext cx="0" cy="296863"/>
          </a:xfrm>
          <a:prstGeom prst="line">
            <a:avLst/>
          </a:prstGeom>
          <a:noFill/>
          <a:ln w="25400">
            <a:solidFill>
              <a:schemeClr val="accent1"/>
            </a:solidFill>
            <a:round/>
            <a:headEnd/>
            <a:tailEnd/>
          </a:ln>
        </p:spPr>
        <p:txBody>
          <a:bodyPr wrap="none" anchor="ctr"/>
          <a:lstStyle/>
          <a:p>
            <a:endParaRPr lang="it-IT"/>
          </a:p>
        </p:txBody>
      </p:sp>
      <p:sp>
        <p:nvSpPr>
          <p:cNvPr id="32" name="Line 31"/>
          <p:cNvSpPr>
            <a:spLocks noChangeShapeType="1"/>
          </p:cNvSpPr>
          <p:nvPr/>
        </p:nvSpPr>
        <p:spPr bwMode="auto">
          <a:xfrm>
            <a:off x="2032000" y="4108450"/>
            <a:ext cx="0" cy="296863"/>
          </a:xfrm>
          <a:prstGeom prst="line">
            <a:avLst/>
          </a:prstGeom>
          <a:noFill/>
          <a:ln w="25400">
            <a:solidFill>
              <a:schemeClr val="accent1"/>
            </a:solidFill>
            <a:round/>
            <a:headEnd/>
            <a:tailEnd/>
          </a:ln>
        </p:spPr>
        <p:txBody>
          <a:bodyPr wrap="none" anchor="ctr"/>
          <a:lstStyle/>
          <a:p>
            <a:endParaRPr lang="it-IT"/>
          </a:p>
        </p:txBody>
      </p:sp>
      <p:sp>
        <p:nvSpPr>
          <p:cNvPr id="33" name="Line 32"/>
          <p:cNvSpPr>
            <a:spLocks noChangeShapeType="1"/>
          </p:cNvSpPr>
          <p:nvPr/>
        </p:nvSpPr>
        <p:spPr bwMode="auto">
          <a:xfrm flipH="1">
            <a:off x="1219200" y="4278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34" name="Line 33"/>
          <p:cNvSpPr>
            <a:spLocks noChangeShapeType="1"/>
          </p:cNvSpPr>
          <p:nvPr/>
        </p:nvSpPr>
        <p:spPr bwMode="auto">
          <a:xfrm>
            <a:off x="2082800" y="4278313"/>
            <a:ext cx="296863" cy="0"/>
          </a:xfrm>
          <a:prstGeom prst="line">
            <a:avLst/>
          </a:prstGeom>
          <a:noFill/>
          <a:ln w="12700">
            <a:solidFill>
              <a:schemeClr val="tx1"/>
            </a:solidFill>
            <a:round/>
            <a:headEnd/>
            <a:tailEnd/>
          </a:ln>
        </p:spPr>
        <p:txBody>
          <a:bodyPr wrap="none" anchor="ctr"/>
          <a:lstStyle/>
          <a:p>
            <a:endParaRPr lang="it-IT"/>
          </a:p>
        </p:txBody>
      </p:sp>
      <p:sp>
        <p:nvSpPr>
          <p:cNvPr id="35" name="Line 34"/>
          <p:cNvSpPr>
            <a:spLocks noChangeShapeType="1"/>
          </p:cNvSpPr>
          <p:nvPr/>
        </p:nvSpPr>
        <p:spPr bwMode="auto">
          <a:xfrm>
            <a:off x="2392363" y="4292600"/>
            <a:ext cx="0" cy="258763"/>
          </a:xfrm>
          <a:prstGeom prst="line">
            <a:avLst/>
          </a:prstGeom>
          <a:noFill/>
          <a:ln w="12700">
            <a:solidFill>
              <a:schemeClr val="tx1"/>
            </a:solidFill>
            <a:round/>
            <a:headEnd/>
            <a:tailEnd/>
          </a:ln>
        </p:spPr>
        <p:txBody>
          <a:bodyPr wrap="none" anchor="ctr"/>
          <a:lstStyle/>
          <a:p>
            <a:endParaRPr lang="it-IT"/>
          </a:p>
        </p:txBody>
      </p:sp>
      <p:sp>
        <p:nvSpPr>
          <p:cNvPr id="36" name="Line 35"/>
          <p:cNvSpPr>
            <a:spLocks noChangeShapeType="1"/>
          </p:cNvSpPr>
          <p:nvPr/>
        </p:nvSpPr>
        <p:spPr bwMode="auto">
          <a:xfrm flipH="1">
            <a:off x="2181225" y="4584700"/>
            <a:ext cx="398463" cy="0"/>
          </a:xfrm>
          <a:prstGeom prst="line">
            <a:avLst/>
          </a:prstGeom>
          <a:noFill/>
          <a:ln w="25400">
            <a:solidFill>
              <a:schemeClr val="accent1"/>
            </a:solidFill>
            <a:round/>
            <a:headEnd/>
            <a:tailEnd/>
          </a:ln>
        </p:spPr>
        <p:txBody>
          <a:bodyPr wrap="none" anchor="ctr"/>
          <a:lstStyle/>
          <a:p>
            <a:endParaRPr lang="it-IT"/>
          </a:p>
        </p:txBody>
      </p:sp>
      <p:sp>
        <p:nvSpPr>
          <p:cNvPr id="37" name="Line 36"/>
          <p:cNvSpPr>
            <a:spLocks noChangeShapeType="1"/>
          </p:cNvSpPr>
          <p:nvPr/>
        </p:nvSpPr>
        <p:spPr bwMode="auto">
          <a:xfrm>
            <a:off x="2222500" y="4722813"/>
            <a:ext cx="296863" cy="0"/>
          </a:xfrm>
          <a:prstGeom prst="line">
            <a:avLst/>
          </a:prstGeom>
          <a:noFill/>
          <a:ln w="25400">
            <a:solidFill>
              <a:schemeClr val="accent1"/>
            </a:solidFill>
            <a:round/>
            <a:headEnd/>
            <a:tailEnd/>
          </a:ln>
        </p:spPr>
        <p:txBody>
          <a:bodyPr wrap="none" anchor="ctr"/>
          <a:lstStyle/>
          <a:p>
            <a:endParaRPr lang="it-IT"/>
          </a:p>
        </p:txBody>
      </p:sp>
      <p:sp>
        <p:nvSpPr>
          <p:cNvPr id="38" name="Line 37"/>
          <p:cNvSpPr>
            <a:spLocks noChangeShapeType="1"/>
          </p:cNvSpPr>
          <p:nvPr/>
        </p:nvSpPr>
        <p:spPr bwMode="auto">
          <a:xfrm>
            <a:off x="2382838" y="4745038"/>
            <a:ext cx="0" cy="277812"/>
          </a:xfrm>
          <a:prstGeom prst="line">
            <a:avLst/>
          </a:prstGeom>
          <a:noFill/>
          <a:ln w="12700">
            <a:solidFill>
              <a:schemeClr val="tx1"/>
            </a:solidFill>
            <a:round/>
            <a:headEnd/>
            <a:tailEnd/>
          </a:ln>
        </p:spPr>
        <p:txBody>
          <a:bodyPr wrap="none" anchor="ctr"/>
          <a:lstStyle/>
          <a:p>
            <a:endParaRPr lang="it-IT"/>
          </a:p>
        </p:txBody>
      </p:sp>
      <p:sp>
        <p:nvSpPr>
          <p:cNvPr id="39" name="Line 38"/>
          <p:cNvSpPr>
            <a:spLocks noChangeShapeType="1"/>
          </p:cNvSpPr>
          <p:nvPr/>
        </p:nvSpPr>
        <p:spPr bwMode="auto">
          <a:xfrm>
            <a:off x="1879600" y="4870450"/>
            <a:ext cx="0" cy="296863"/>
          </a:xfrm>
          <a:prstGeom prst="line">
            <a:avLst/>
          </a:prstGeom>
          <a:noFill/>
          <a:ln w="25400">
            <a:solidFill>
              <a:schemeClr val="accent1"/>
            </a:solidFill>
            <a:round/>
            <a:headEnd/>
            <a:tailEnd/>
          </a:ln>
        </p:spPr>
        <p:txBody>
          <a:bodyPr wrap="none" anchor="ctr"/>
          <a:lstStyle/>
          <a:p>
            <a:endParaRPr lang="it-IT"/>
          </a:p>
        </p:txBody>
      </p:sp>
      <p:sp>
        <p:nvSpPr>
          <p:cNvPr id="40" name="Line 39"/>
          <p:cNvSpPr>
            <a:spLocks noChangeShapeType="1"/>
          </p:cNvSpPr>
          <p:nvPr/>
        </p:nvSpPr>
        <p:spPr bwMode="auto">
          <a:xfrm>
            <a:off x="2032000" y="4870450"/>
            <a:ext cx="0" cy="296863"/>
          </a:xfrm>
          <a:prstGeom prst="line">
            <a:avLst/>
          </a:prstGeom>
          <a:noFill/>
          <a:ln w="25400">
            <a:solidFill>
              <a:schemeClr val="accent1"/>
            </a:solidFill>
            <a:round/>
            <a:headEnd/>
            <a:tailEnd/>
          </a:ln>
        </p:spPr>
        <p:txBody>
          <a:bodyPr wrap="none" anchor="ctr"/>
          <a:lstStyle/>
          <a:p>
            <a:endParaRPr lang="it-IT"/>
          </a:p>
        </p:txBody>
      </p:sp>
      <p:sp>
        <p:nvSpPr>
          <p:cNvPr id="41" name="Line 40"/>
          <p:cNvSpPr>
            <a:spLocks noChangeShapeType="1"/>
          </p:cNvSpPr>
          <p:nvPr/>
        </p:nvSpPr>
        <p:spPr bwMode="auto">
          <a:xfrm flipH="1">
            <a:off x="1219200" y="5040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42" name="Line 41"/>
          <p:cNvSpPr>
            <a:spLocks noChangeShapeType="1"/>
          </p:cNvSpPr>
          <p:nvPr/>
        </p:nvSpPr>
        <p:spPr bwMode="auto">
          <a:xfrm>
            <a:off x="2082800" y="5040313"/>
            <a:ext cx="277813" cy="0"/>
          </a:xfrm>
          <a:prstGeom prst="line">
            <a:avLst/>
          </a:prstGeom>
          <a:noFill/>
          <a:ln w="12700">
            <a:solidFill>
              <a:schemeClr val="tx1"/>
            </a:solidFill>
            <a:round/>
            <a:headEnd/>
            <a:tailEnd/>
          </a:ln>
        </p:spPr>
        <p:txBody>
          <a:bodyPr wrap="none" anchor="ctr"/>
          <a:lstStyle/>
          <a:p>
            <a:endParaRPr lang="it-IT"/>
          </a:p>
        </p:txBody>
      </p:sp>
      <p:sp>
        <p:nvSpPr>
          <p:cNvPr id="43" name="Line 42"/>
          <p:cNvSpPr>
            <a:spLocks noChangeShapeType="1"/>
          </p:cNvSpPr>
          <p:nvPr/>
        </p:nvSpPr>
        <p:spPr bwMode="auto">
          <a:xfrm>
            <a:off x="2373313" y="5054600"/>
            <a:ext cx="0" cy="277813"/>
          </a:xfrm>
          <a:prstGeom prst="line">
            <a:avLst/>
          </a:prstGeom>
          <a:noFill/>
          <a:ln w="12700">
            <a:solidFill>
              <a:schemeClr val="tx1"/>
            </a:solidFill>
            <a:round/>
            <a:headEnd/>
            <a:tailEnd/>
          </a:ln>
        </p:spPr>
        <p:txBody>
          <a:bodyPr wrap="none" anchor="ctr"/>
          <a:lstStyle/>
          <a:p>
            <a:endParaRPr lang="it-IT"/>
          </a:p>
        </p:txBody>
      </p:sp>
      <p:sp>
        <p:nvSpPr>
          <p:cNvPr id="44" name="Line 43"/>
          <p:cNvSpPr>
            <a:spLocks noChangeShapeType="1"/>
          </p:cNvSpPr>
          <p:nvPr/>
        </p:nvSpPr>
        <p:spPr bwMode="auto">
          <a:xfrm flipH="1">
            <a:off x="2168525" y="5346700"/>
            <a:ext cx="398463" cy="0"/>
          </a:xfrm>
          <a:prstGeom prst="line">
            <a:avLst/>
          </a:prstGeom>
          <a:noFill/>
          <a:ln w="25400">
            <a:solidFill>
              <a:schemeClr val="accent1"/>
            </a:solidFill>
            <a:round/>
            <a:headEnd/>
            <a:tailEnd/>
          </a:ln>
        </p:spPr>
        <p:txBody>
          <a:bodyPr wrap="none" anchor="ctr"/>
          <a:lstStyle/>
          <a:p>
            <a:endParaRPr lang="it-IT"/>
          </a:p>
        </p:txBody>
      </p:sp>
      <p:sp>
        <p:nvSpPr>
          <p:cNvPr id="45" name="Line 44"/>
          <p:cNvSpPr>
            <a:spLocks noChangeShapeType="1"/>
          </p:cNvSpPr>
          <p:nvPr/>
        </p:nvSpPr>
        <p:spPr bwMode="auto">
          <a:xfrm>
            <a:off x="2222500" y="5484813"/>
            <a:ext cx="296863" cy="0"/>
          </a:xfrm>
          <a:prstGeom prst="line">
            <a:avLst/>
          </a:prstGeom>
          <a:noFill/>
          <a:ln w="25400">
            <a:solidFill>
              <a:schemeClr val="accent1"/>
            </a:solidFill>
            <a:round/>
            <a:headEnd/>
            <a:tailEnd/>
          </a:ln>
        </p:spPr>
        <p:txBody>
          <a:bodyPr wrap="none" anchor="ctr"/>
          <a:lstStyle/>
          <a:p>
            <a:endParaRPr lang="it-IT"/>
          </a:p>
        </p:txBody>
      </p:sp>
      <p:sp>
        <p:nvSpPr>
          <p:cNvPr id="46" name="Line 45"/>
          <p:cNvSpPr>
            <a:spLocks noChangeShapeType="1"/>
          </p:cNvSpPr>
          <p:nvPr/>
        </p:nvSpPr>
        <p:spPr bwMode="auto">
          <a:xfrm>
            <a:off x="2382838" y="5507038"/>
            <a:ext cx="0" cy="277812"/>
          </a:xfrm>
          <a:prstGeom prst="line">
            <a:avLst/>
          </a:prstGeom>
          <a:noFill/>
          <a:ln w="12700">
            <a:solidFill>
              <a:schemeClr val="tx1"/>
            </a:solidFill>
            <a:round/>
            <a:headEnd/>
            <a:tailEnd/>
          </a:ln>
        </p:spPr>
        <p:txBody>
          <a:bodyPr wrap="none" anchor="ctr"/>
          <a:lstStyle/>
          <a:p>
            <a:endParaRPr lang="it-IT"/>
          </a:p>
        </p:txBody>
      </p:sp>
      <p:sp>
        <p:nvSpPr>
          <p:cNvPr id="47" name="Line 46"/>
          <p:cNvSpPr>
            <a:spLocks noChangeShapeType="1"/>
          </p:cNvSpPr>
          <p:nvPr/>
        </p:nvSpPr>
        <p:spPr bwMode="auto">
          <a:xfrm>
            <a:off x="1879600" y="5632450"/>
            <a:ext cx="0" cy="296863"/>
          </a:xfrm>
          <a:prstGeom prst="line">
            <a:avLst/>
          </a:prstGeom>
          <a:noFill/>
          <a:ln w="25400">
            <a:solidFill>
              <a:schemeClr val="accent1"/>
            </a:solidFill>
            <a:round/>
            <a:headEnd/>
            <a:tailEnd/>
          </a:ln>
        </p:spPr>
        <p:txBody>
          <a:bodyPr wrap="none" anchor="ctr"/>
          <a:lstStyle/>
          <a:p>
            <a:endParaRPr lang="it-IT"/>
          </a:p>
        </p:txBody>
      </p:sp>
      <p:sp>
        <p:nvSpPr>
          <p:cNvPr id="48" name="Line 47"/>
          <p:cNvSpPr>
            <a:spLocks noChangeShapeType="1"/>
          </p:cNvSpPr>
          <p:nvPr/>
        </p:nvSpPr>
        <p:spPr bwMode="auto">
          <a:xfrm>
            <a:off x="2032000" y="5632450"/>
            <a:ext cx="0" cy="296863"/>
          </a:xfrm>
          <a:prstGeom prst="line">
            <a:avLst/>
          </a:prstGeom>
          <a:noFill/>
          <a:ln w="25400">
            <a:solidFill>
              <a:schemeClr val="accent1"/>
            </a:solidFill>
            <a:round/>
            <a:headEnd/>
            <a:tailEnd/>
          </a:ln>
        </p:spPr>
        <p:txBody>
          <a:bodyPr wrap="none" anchor="ctr"/>
          <a:lstStyle/>
          <a:p>
            <a:endParaRPr lang="it-IT"/>
          </a:p>
        </p:txBody>
      </p:sp>
      <p:sp>
        <p:nvSpPr>
          <p:cNvPr id="49" name="Line 48"/>
          <p:cNvSpPr>
            <a:spLocks noChangeShapeType="1"/>
          </p:cNvSpPr>
          <p:nvPr/>
        </p:nvSpPr>
        <p:spPr bwMode="auto">
          <a:xfrm flipH="1">
            <a:off x="1219200" y="5802313"/>
            <a:ext cx="633413" cy="0"/>
          </a:xfrm>
          <a:prstGeom prst="line">
            <a:avLst/>
          </a:prstGeom>
          <a:noFill/>
          <a:ln w="12700">
            <a:solidFill>
              <a:schemeClr val="tx1"/>
            </a:solidFill>
            <a:round/>
            <a:headEnd/>
            <a:tailEnd type="triangle" w="med" len="med"/>
          </a:ln>
        </p:spPr>
        <p:txBody>
          <a:bodyPr wrap="none" anchor="ctr"/>
          <a:lstStyle/>
          <a:p>
            <a:endParaRPr lang="it-IT"/>
          </a:p>
        </p:txBody>
      </p:sp>
      <p:sp>
        <p:nvSpPr>
          <p:cNvPr id="50" name="Line 49"/>
          <p:cNvSpPr>
            <a:spLocks noChangeShapeType="1"/>
          </p:cNvSpPr>
          <p:nvPr/>
        </p:nvSpPr>
        <p:spPr bwMode="auto">
          <a:xfrm>
            <a:off x="2082800" y="5802313"/>
            <a:ext cx="277813" cy="0"/>
          </a:xfrm>
          <a:prstGeom prst="line">
            <a:avLst/>
          </a:prstGeom>
          <a:noFill/>
          <a:ln w="12700">
            <a:solidFill>
              <a:schemeClr val="tx1"/>
            </a:solidFill>
            <a:round/>
            <a:headEnd/>
            <a:tailEnd/>
          </a:ln>
        </p:spPr>
        <p:txBody>
          <a:bodyPr wrap="none" anchor="ctr"/>
          <a:lstStyle/>
          <a:p>
            <a:endParaRPr lang="it-IT"/>
          </a:p>
        </p:txBody>
      </p:sp>
      <p:sp>
        <p:nvSpPr>
          <p:cNvPr id="51" name="Rectangle 50"/>
          <p:cNvSpPr>
            <a:spLocks noChangeArrowheads="1"/>
          </p:cNvSpPr>
          <p:nvPr/>
        </p:nvSpPr>
        <p:spPr bwMode="auto">
          <a:xfrm>
            <a:off x="1825625" y="1368425"/>
            <a:ext cx="315913" cy="454025"/>
          </a:xfrm>
          <a:prstGeom prst="rect">
            <a:avLst/>
          </a:prstGeom>
          <a:noFill/>
          <a:ln w="12700">
            <a:noFill/>
            <a:miter lim="800000"/>
            <a:headEnd/>
            <a:tailEnd/>
          </a:ln>
        </p:spPr>
        <p:txBody>
          <a:bodyPr wrap="none" lIns="90488" tIns="44450" rIns="90488" bIns="44450">
            <a:spAutoFit/>
          </a:bodyPr>
          <a:lstStyle/>
          <a:p>
            <a:r>
              <a:rPr lang="it-IT"/>
              <a:t>c</a:t>
            </a:r>
          </a:p>
        </p:txBody>
      </p:sp>
      <p:sp>
        <p:nvSpPr>
          <p:cNvPr id="52" name="Rectangle 51"/>
          <p:cNvSpPr>
            <a:spLocks noChangeArrowheads="1"/>
          </p:cNvSpPr>
          <p:nvPr/>
        </p:nvSpPr>
        <p:spPr bwMode="auto">
          <a:xfrm>
            <a:off x="1827213" y="2130425"/>
            <a:ext cx="401637" cy="454025"/>
          </a:xfrm>
          <a:prstGeom prst="rect">
            <a:avLst/>
          </a:prstGeom>
          <a:noFill/>
          <a:ln w="12700">
            <a:noFill/>
            <a:miter lim="800000"/>
            <a:headEnd/>
            <a:tailEnd/>
          </a:ln>
        </p:spPr>
        <p:txBody>
          <a:bodyPr wrap="none" lIns="90488" tIns="44450" rIns="90488" bIns="44450">
            <a:spAutoFit/>
          </a:bodyPr>
          <a:lstStyle/>
          <a:p>
            <a:r>
              <a:rPr lang="it-IT"/>
              <a:t>C</a:t>
            </a:r>
          </a:p>
        </p:txBody>
      </p:sp>
      <p:sp>
        <p:nvSpPr>
          <p:cNvPr id="53" name="Rectangle 52"/>
          <p:cNvSpPr>
            <a:spLocks noChangeArrowheads="1"/>
          </p:cNvSpPr>
          <p:nvPr/>
        </p:nvSpPr>
        <p:spPr bwMode="auto">
          <a:xfrm>
            <a:off x="1292225" y="1368425"/>
            <a:ext cx="333375" cy="454025"/>
          </a:xfrm>
          <a:prstGeom prst="rect">
            <a:avLst/>
          </a:prstGeom>
          <a:noFill/>
          <a:ln w="12700">
            <a:noFill/>
            <a:miter lim="800000"/>
            <a:headEnd/>
            <a:tailEnd/>
          </a:ln>
        </p:spPr>
        <p:txBody>
          <a:bodyPr wrap="none" lIns="90488" tIns="44450" rIns="90488" bIns="44450">
            <a:spAutoFit/>
          </a:bodyPr>
          <a:lstStyle/>
          <a:p>
            <a:r>
              <a:rPr lang="it-IT"/>
              <a:t>x</a:t>
            </a:r>
          </a:p>
        </p:txBody>
      </p:sp>
      <p:sp>
        <p:nvSpPr>
          <p:cNvPr id="54" name="Rectangle 53"/>
          <p:cNvSpPr>
            <a:spLocks noChangeArrowheads="1"/>
          </p:cNvSpPr>
          <p:nvPr/>
        </p:nvSpPr>
        <p:spPr bwMode="auto">
          <a:xfrm>
            <a:off x="1444625" y="5940425"/>
            <a:ext cx="384175" cy="454025"/>
          </a:xfrm>
          <a:prstGeom prst="rect">
            <a:avLst/>
          </a:prstGeom>
          <a:noFill/>
          <a:ln w="12700">
            <a:noFill/>
            <a:miter lim="800000"/>
            <a:headEnd/>
            <a:tailEnd/>
          </a:ln>
        </p:spPr>
        <p:txBody>
          <a:bodyPr wrap="none" lIns="90488" tIns="44450" rIns="90488" bIns="44450">
            <a:spAutoFit/>
          </a:bodyPr>
          <a:lstStyle/>
          <a:p>
            <a:r>
              <a:rPr lang="it-IT"/>
              <a:t>B</a:t>
            </a:r>
          </a:p>
        </p:txBody>
      </p:sp>
      <p:sp>
        <p:nvSpPr>
          <p:cNvPr id="55" name="Line 54"/>
          <p:cNvSpPr>
            <a:spLocks noChangeShapeType="1"/>
          </p:cNvSpPr>
          <p:nvPr/>
        </p:nvSpPr>
        <p:spPr bwMode="auto">
          <a:xfrm>
            <a:off x="3011488" y="2016125"/>
            <a:ext cx="0" cy="277813"/>
          </a:xfrm>
          <a:prstGeom prst="line">
            <a:avLst/>
          </a:prstGeom>
          <a:noFill/>
          <a:ln w="12700">
            <a:solidFill>
              <a:schemeClr val="tx1"/>
            </a:solidFill>
            <a:round/>
            <a:headEnd/>
            <a:tailEnd/>
          </a:ln>
        </p:spPr>
        <p:txBody>
          <a:bodyPr wrap="none" anchor="ctr"/>
          <a:lstStyle/>
          <a:p>
            <a:endParaRPr lang="it-IT"/>
          </a:p>
        </p:txBody>
      </p:sp>
      <p:sp>
        <p:nvSpPr>
          <p:cNvPr id="56" name="Line 55"/>
          <p:cNvSpPr>
            <a:spLocks noChangeShapeType="1"/>
          </p:cNvSpPr>
          <p:nvPr/>
        </p:nvSpPr>
        <p:spPr bwMode="auto">
          <a:xfrm flipH="1">
            <a:off x="2806700" y="2308225"/>
            <a:ext cx="398463" cy="0"/>
          </a:xfrm>
          <a:prstGeom prst="line">
            <a:avLst/>
          </a:prstGeom>
          <a:noFill/>
          <a:ln w="25400">
            <a:solidFill>
              <a:schemeClr val="accent1"/>
            </a:solidFill>
            <a:round/>
            <a:headEnd/>
            <a:tailEnd/>
          </a:ln>
        </p:spPr>
        <p:txBody>
          <a:bodyPr wrap="none" anchor="ctr"/>
          <a:lstStyle/>
          <a:p>
            <a:endParaRPr lang="it-IT"/>
          </a:p>
        </p:txBody>
      </p:sp>
      <p:sp>
        <p:nvSpPr>
          <p:cNvPr id="57" name="Line 56"/>
          <p:cNvSpPr>
            <a:spLocks noChangeShapeType="1"/>
          </p:cNvSpPr>
          <p:nvPr/>
        </p:nvSpPr>
        <p:spPr bwMode="auto">
          <a:xfrm>
            <a:off x="2860675" y="2446338"/>
            <a:ext cx="296863" cy="0"/>
          </a:xfrm>
          <a:prstGeom prst="line">
            <a:avLst/>
          </a:prstGeom>
          <a:noFill/>
          <a:ln w="25400">
            <a:solidFill>
              <a:schemeClr val="accent1"/>
            </a:solidFill>
            <a:round/>
            <a:headEnd/>
            <a:tailEnd/>
          </a:ln>
        </p:spPr>
        <p:txBody>
          <a:bodyPr wrap="none" anchor="ctr"/>
          <a:lstStyle/>
          <a:p>
            <a:endParaRPr lang="it-IT"/>
          </a:p>
        </p:txBody>
      </p:sp>
      <p:sp>
        <p:nvSpPr>
          <p:cNvPr id="58" name="Line 57"/>
          <p:cNvSpPr>
            <a:spLocks noChangeShapeType="1"/>
          </p:cNvSpPr>
          <p:nvPr/>
        </p:nvSpPr>
        <p:spPr bwMode="auto">
          <a:xfrm>
            <a:off x="3021013" y="2468563"/>
            <a:ext cx="0" cy="277812"/>
          </a:xfrm>
          <a:prstGeom prst="line">
            <a:avLst/>
          </a:prstGeom>
          <a:noFill/>
          <a:ln w="12700">
            <a:solidFill>
              <a:schemeClr val="tx1"/>
            </a:solidFill>
            <a:round/>
            <a:headEnd/>
            <a:tailEnd/>
          </a:ln>
        </p:spPr>
        <p:txBody>
          <a:bodyPr wrap="none" anchor="ctr"/>
          <a:lstStyle/>
          <a:p>
            <a:endParaRPr lang="it-IT"/>
          </a:p>
        </p:txBody>
      </p:sp>
      <p:sp>
        <p:nvSpPr>
          <p:cNvPr id="59" name="Line 58"/>
          <p:cNvSpPr>
            <a:spLocks noChangeShapeType="1"/>
          </p:cNvSpPr>
          <p:nvPr/>
        </p:nvSpPr>
        <p:spPr bwMode="auto">
          <a:xfrm>
            <a:off x="2392363" y="2759075"/>
            <a:ext cx="615950" cy="0"/>
          </a:xfrm>
          <a:prstGeom prst="line">
            <a:avLst/>
          </a:prstGeom>
          <a:noFill/>
          <a:ln w="12700">
            <a:solidFill>
              <a:schemeClr val="tx1"/>
            </a:solidFill>
            <a:round/>
            <a:headEnd type="triangle" w="med" len="med"/>
            <a:tailEnd/>
          </a:ln>
        </p:spPr>
        <p:txBody>
          <a:bodyPr wrap="none" anchor="ctr"/>
          <a:lstStyle/>
          <a:p>
            <a:endParaRPr lang="it-IT"/>
          </a:p>
        </p:txBody>
      </p:sp>
      <p:sp>
        <p:nvSpPr>
          <p:cNvPr id="60" name="Line 59"/>
          <p:cNvSpPr>
            <a:spLocks noChangeShapeType="1"/>
          </p:cNvSpPr>
          <p:nvPr/>
        </p:nvSpPr>
        <p:spPr bwMode="auto">
          <a:xfrm>
            <a:off x="2392363" y="1987550"/>
            <a:ext cx="601662" cy="0"/>
          </a:xfrm>
          <a:prstGeom prst="line">
            <a:avLst/>
          </a:prstGeom>
          <a:noFill/>
          <a:ln w="12700">
            <a:solidFill>
              <a:schemeClr val="tx1"/>
            </a:solidFill>
            <a:round/>
            <a:headEnd/>
            <a:tailEnd/>
          </a:ln>
        </p:spPr>
        <p:txBody>
          <a:bodyPr wrap="none" anchor="ctr"/>
          <a:lstStyle/>
          <a:p>
            <a:endParaRPr lang="it-IT"/>
          </a:p>
        </p:txBody>
      </p:sp>
      <p:sp>
        <p:nvSpPr>
          <p:cNvPr id="61" name="Line 60"/>
          <p:cNvSpPr>
            <a:spLocks noChangeShapeType="1"/>
          </p:cNvSpPr>
          <p:nvPr/>
        </p:nvSpPr>
        <p:spPr bwMode="auto">
          <a:xfrm>
            <a:off x="3394075" y="2001838"/>
            <a:ext cx="3175" cy="1063625"/>
          </a:xfrm>
          <a:prstGeom prst="line">
            <a:avLst/>
          </a:prstGeom>
          <a:noFill/>
          <a:ln w="12700">
            <a:solidFill>
              <a:schemeClr val="tx1"/>
            </a:solidFill>
            <a:round/>
            <a:headEnd/>
            <a:tailEnd/>
          </a:ln>
        </p:spPr>
        <p:txBody>
          <a:bodyPr wrap="none" anchor="ctr"/>
          <a:lstStyle/>
          <a:p>
            <a:endParaRPr lang="it-IT"/>
          </a:p>
        </p:txBody>
      </p:sp>
      <p:sp>
        <p:nvSpPr>
          <p:cNvPr id="62" name="Line 61"/>
          <p:cNvSpPr>
            <a:spLocks noChangeShapeType="1"/>
          </p:cNvSpPr>
          <p:nvPr/>
        </p:nvSpPr>
        <p:spPr bwMode="auto">
          <a:xfrm flipH="1">
            <a:off x="3192463" y="3079750"/>
            <a:ext cx="398462" cy="0"/>
          </a:xfrm>
          <a:prstGeom prst="line">
            <a:avLst/>
          </a:prstGeom>
          <a:noFill/>
          <a:ln w="25400">
            <a:solidFill>
              <a:schemeClr val="accent1"/>
            </a:solidFill>
            <a:round/>
            <a:headEnd/>
            <a:tailEnd/>
          </a:ln>
        </p:spPr>
        <p:txBody>
          <a:bodyPr wrap="none" anchor="ctr"/>
          <a:lstStyle/>
          <a:p>
            <a:endParaRPr lang="it-IT"/>
          </a:p>
        </p:txBody>
      </p:sp>
      <p:sp>
        <p:nvSpPr>
          <p:cNvPr id="63" name="Line 62"/>
          <p:cNvSpPr>
            <a:spLocks noChangeShapeType="1"/>
          </p:cNvSpPr>
          <p:nvPr/>
        </p:nvSpPr>
        <p:spPr bwMode="auto">
          <a:xfrm>
            <a:off x="3246438" y="3217863"/>
            <a:ext cx="296862" cy="0"/>
          </a:xfrm>
          <a:prstGeom prst="line">
            <a:avLst/>
          </a:prstGeom>
          <a:noFill/>
          <a:ln w="25400">
            <a:solidFill>
              <a:schemeClr val="accent1"/>
            </a:solidFill>
            <a:round/>
            <a:headEnd/>
            <a:tailEnd/>
          </a:ln>
        </p:spPr>
        <p:txBody>
          <a:bodyPr wrap="none" anchor="ctr"/>
          <a:lstStyle/>
          <a:p>
            <a:endParaRPr lang="it-IT"/>
          </a:p>
        </p:txBody>
      </p:sp>
      <p:sp>
        <p:nvSpPr>
          <p:cNvPr id="64" name="Line 63"/>
          <p:cNvSpPr>
            <a:spLocks noChangeShapeType="1"/>
          </p:cNvSpPr>
          <p:nvPr/>
        </p:nvSpPr>
        <p:spPr bwMode="auto">
          <a:xfrm>
            <a:off x="3406775" y="3240088"/>
            <a:ext cx="0" cy="277812"/>
          </a:xfrm>
          <a:prstGeom prst="line">
            <a:avLst/>
          </a:prstGeom>
          <a:noFill/>
          <a:ln w="12700">
            <a:solidFill>
              <a:schemeClr val="tx1"/>
            </a:solidFill>
            <a:round/>
            <a:headEnd/>
            <a:tailEnd/>
          </a:ln>
        </p:spPr>
        <p:txBody>
          <a:bodyPr wrap="none" anchor="ctr"/>
          <a:lstStyle/>
          <a:p>
            <a:endParaRPr lang="it-IT"/>
          </a:p>
        </p:txBody>
      </p:sp>
      <p:sp>
        <p:nvSpPr>
          <p:cNvPr id="65" name="Line 64"/>
          <p:cNvSpPr>
            <a:spLocks noChangeShapeType="1"/>
          </p:cNvSpPr>
          <p:nvPr/>
        </p:nvSpPr>
        <p:spPr bwMode="auto">
          <a:xfrm>
            <a:off x="3021013" y="1987550"/>
            <a:ext cx="358775" cy="0"/>
          </a:xfrm>
          <a:prstGeom prst="line">
            <a:avLst/>
          </a:prstGeom>
          <a:noFill/>
          <a:ln w="12700">
            <a:solidFill>
              <a:schemeClr val="tx1"/>
            </a:solidFill>
            <a:round/>
            <a:headEnd/>
            <a:tailEnd/>
          </a:ln>
        </p:spPr>
        <p:txBody>
          <a:bodyPr wrap="none" anchor="ctr"/>
          <a:lstStyle/>
          <a:p>
            <a:endParaRPr lang="it-IT"/>
          </a:p>
        </p:txBody>
      </p:sp>
      <p:sp>
        <p:nvSpPr>
          <p:cNvPr id="66" name="Line 65"/>
          <p:cNvSpPr>
            <a:spLocks noChangeShapeType="1"/>
          </p:cNvSpPr>
          <p:nvPr/>
        </p:nvSpPr>
        <p:spPr bwMode="auto">
          <a:xfrm>
            <a:off x="2406650" y="3516313"/>
            <a:ext cx="987425" cy="0"/>
          </a:xfrm>
          <a:prstGeom prst="line">
            <a:avLst/>
          </a:prstGeom>
          <a:noFill/>
          <a:ln w="12700">
            <a:solidFill>
              <a:schemeClr val="tx1"/>
            </a:solidFill>
            <a:round/>
            <a:headEnd type="triangle" w="med" len="med"/>
            <a:tailEnd/>
          </a:ln>
        </p:spPr>
        <p:txBody>
          <a:bodyPr wrap="none" anchor="ctr"/>
          <a:lstStyle/>
          <a:p>
            <a:endParaRPr lang="it-IT"/>
          </a:p>
        </p:txBody>
      </p:sp>
      <p:sp>
        <p:nvSpPr>
          <p:cNvPr id="67" name="Line 66"/>
          <p:cNvSpPr>
            <a:spLocks noChangeShapeType="1"/>
          </p:cNvSpPr>
          <p:nvPr/>
        </p:nvSpPr>
        <p:spPr bwMode="auto">
          <a:xfrm flipV="1">
            <a:off x="2378075" y="1662113"/>
            <a:ext cx="0" cy="338137"/>
          </a:xfrm>
          <a:prstGeom prst="line">
            <a:avLst/>
          </a:prstGeom>
          <a:noFill/>
          <a:ln w="12700">
            <a:solidFill>
              <a:schemeClr val="tx1"/>
            </a:solidFill>
            <a:round/>
            <a:headEnd/>
            <a:tailEnd/>
          </a:ln>
        </p:spPr>
        <p:txBody>
          <a:bodyPr wrap="none" anchor="ctr"/>
          <a:lstStyle/>
          <a:p>
            <a:endParaRPr lang="it-IT"/>
          </a:p>
        </p:txBody>
      </p:sp>
      <p:grpSp>
        <p:nvGrpSpPr>
          <p:cNvPr id="68" name="Group 67"/>
          <p:cNvGrpSpPr>
            <a:grpSpLocks/>
          </p:cNvGrpSpPr>
          <p:nvPr/>
        </p:nvGrpSpPr>
        <p:grpSpPr bwMode="auto">
          <a:xfrm>
            <a:off x="4400550" y="1620838"/>
            <a:ext cx="3606800" cy="4292600"/>
            <a:chOff x="2776" y="1169"/>
            <a:chExt cx="2272" cy="2704"/>
          </a:xfrm>
        </p:grpSpPr>
        <p:sp>
          <p:nvSpPr>
            <p:cNvPr id="69" name="AutoShape 68"/>
            <p:cNvSpPr>
              <a:spLocks noChangeArrowheads="1"/>
            </p:cNvSpPr>
            <p:nvPr/>
          </p:nvSpPr>
          <p:spPr bwMode="auto">
            <a:xfrm>
              <a:off x="3068"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0" name="AutoShape 69"/>
            <p:cNvSpPr>
              <a:spLocks noChangeArrowheads="1"/>
            </p:cNvSpPr>
            <p:nvPr/>
          </p:nvSpPr>
          <p:spPr bwMode="auto">
            <a:xfrm>
              <a:off x="3260"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1" name="AutoShape 70"/>
            <p:cNvSpPr>
              <a:spLocks noChangeArrowheads="1"/>
            </p:cNvSpPr>
            <p:nvPr/>
          </p:nvSpPr>
          <p:spPr bwMode="auto">
            <a:xfrm>
              <a:off x="3836"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2" name="AutoShape 71"/>
            <p:cNvSpPr>
              <a:spLocks noChangeArrowheads="1"/>
            </p:cNvSpPr>
            <p:nvPr/>
          </p:nvSpPr>
          <p:spPr bwMode="auto">
            <a:xfrm>
              <a:off x="3452"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3" name="AutoShape 72"/>
            <p:cNvSpPr>
              <a:spLocks noChangeArrowheads="1"/>
            </p:cNvSpPr>
            <p:nvPr/>
          </p:nvSpPr>
          <p:spPr bwMode="auto">
            <a:xfrm>
              <a:off x="3644"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4" name="AutoShape 73"/>
            <p:cNvSpPr>
              <a:spLocks noChangeArrowheads="1"/>
            </p:cNvSpPr>
            <p:nvPr/>
          </p:nvSpPr>
          <p:spPr bwMode="auto">
            <a:xfrm>
              <a:off x="3068"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5" name="AutoShape 74"/>
            <p:cNvSpPr>
              <a:spLocks noChangeArrowheads="1"/>
            </p:cNvSpPr>
            <p:nvPr/>
          </p:nvSpPr>
          <p:spPr bwMode="auto">
            <a:xfrm>
              <a:off x="3260"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6" name="AutoShape 75"/>
            <p:cNvSpPr>
              <a:spLocks noChangeArrowheads="1"/>
            </p:cNvSpPr>
            <p:nvPr/>
          </p:nvSpPr>
          <p:spPr bwMode="auto">
            <a:xfrm>
              <a:off x="3836"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7" name="AutoShape 76"/>
            <p:cNvSpPr>
              <a:spLocks noChangeArrowheads="1"/>
            </p:cNvSpPr>
            <p:nvPr/>
          </p:nvSpPr>
          <p:spPr bwMode="auto">
            <a:xfrm>
              <a:off x="3452"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8" name="AutoShape 77"/>
            <p:cNvSpPr>
              <a:spLocks noChangeArrowheads="1"/>
            </p:cNvSpPr>
            <p:nvPr/>
          </p:nvSpPr>
          <p:spPr bwMode="auto">
            <a:xfrm>
              <a:off x="3644"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9" name="Oval 78"/>
            <p:cNvSpPr>
              <a:spLocks noChangeArrowheads="1"/>
            </p:cNvSpPr>
            <p:nvPr/>
          </p:nvSpPr>
          <p:spPr bwMode="auto">
            <a:xfrm>
              <a:off x="4065" y="1383"/>
              <a:ext cx="106" cy="112"/>
            </a:xfrm>
            <a:prstGeom prst="ellipse">
              <a:avLst/>
            </a:prstGeom>
            <a:gradFill rotWithShape="0">
              <a:gsLst>
                <a:gs pos="0">
                  <a:srgbClr val="F35B1B"/>
                </a:gs>
                <a:gs pos="100000">
                  <a:srgbClr val="481B08"/>
                </a:gs>
              </a:gsLst>
              <a:path path="shape">
                <a:fillToRect l="50000" t="50000" r="50000" b="50000"/>
              </a:path>
            </a:gradFill>
            <a:ln w="12700">
              <a:solidFill>
                <a:srgbClr val="F57B49"/>
              </a:solidFill>
              <a:round/>
              <a:headEnd/>
              <a:tailEnd/>
            </a:ln>
          </p:spPr>
          <p:txBody>
            <a:bodyPr wrap="none" anchor="ctr"/>
            <a:lstStyle/>
            <a:p>
              <a:endParaRPr lang="it-IT"/>
            </a:p>
          </p:txBody>
        </p:sp>
        <p:sp>
          <p:nvSpPr>
            <p:cNvPr id="80" name="Oval 79"/>
            <p:cNvSpPr>
              <a:spLocks noChangeArrowheads="1"/>
            </p:cNvSpPr>
            <p:nvPr/>
          </p:nvSpPr>
          <p:spPr bwMode="auto">
            <a:xfrm>
              <a:off x="3053" y="1379"/>
              <a:ext cx="102" cy="120"/>
            </a:xfrm>
            <a:prstGeom prst="ellipse">
              <a:avLst/>
            </a:prstGeom>
            <a:gradFill rotWithShape="0">
              <a:gsLst>
                <a:gs pos="0">
                  <a:srgbClr val="F35B1B"/>
                </a:gs>
                <a:gs pos="100000">
                  <a:srgbClr val="481B08"/>
                </a:gs>
              </a:gsLst>
              <a:path path="shape">
                <a:fillToRect l="50000" t="50000" r="50000" b="50000"/>
              </a:path>
            </a:gradFill>
            <a:ln w="12700">
              <a:noFill/>
              <a:round/>
              <a:headEnd/>
              <a:tailEnd/>
            </a:ln>
          </p:spPr>
          <p:txBody>
            <a:bodyPr wrap="none" anchor="ctr"/>
            <a:lstStyle/>
            <a:p>
              <a:endParaRPr lang="it-IT"/>
            </a:p>
          </p:txBody>
        </p:sp>
        <p:sp>
          <p:nvSpPr>
            <p:cNvPr id="81" name="Rectangle 80"/>
            <p:cNvSpPr>
              <a:spLocks noChangeArrowheads="1"/>
            </p:cNvSpPr>
            <p:nvPr/>
          </p:nvSpPr>
          <p:spPr bwMode="auto">
            <a:xfrm>
              <a:off x="3107" y="1379"/>
              <a:ext cx="1014" cy="120"/>
            </a:xfrm>
            <a:prstGeom prst="rect">
              <a:avLst/>
            </a:prstGeom>
            <a:gradFill rotWithShape="0">
              <a:gsLst>
                <a:gs pos="0">
                  <a:srgbClr val="481B08"/>
                </a:gs>
                <a:gs pos="50000">
                  <a:srgbClr val="F35B1B"/>
                </a:gs>
                <a:gs pos="100000">
                  <a:srgbClr val="481B08"/>
                </a:gs>
              </a:gsLst>
              <a:lin ang="5400000" scaled="1"/>
            </a:gradFill>
            <a:ln w="12700">
              <a:noFill/>
              <a:miter lim="800000"/>
              <a:headEnd/>
              <a:tailEnd/>
            </a:ln>
          </p:spPr>
          <p:txBody>
            <a:bodyPr wrap="none" anchor="ctr"/>
            <a:lstStyle/>
            <a:p>
              <a:endParaRPr lang="it-IT"/>
            </a:p>
          </p:txBody>
        </p:sp>
        <p:sp>
          <p:nvSpPr>
            <p:cNvPr id="82" name="Line 81"/>
            <p:cNvSpPr>
              <a:spLocks noChangeShapeType="1"/>
            </p:cNvSpPr>
            <p:nvPr/>
          </p:nvSpPr>
          <p:spPr bwMode="auto">
            <a:xfrm>
              <a:off x="3131" y="1484"/>
              <a:ext cx="0" cy="109"/>
            </a:xfrm>
            <a:prstGeom prst="line">
              <a:avLst/>
            </a:prstGeom>
            <a:noFill/>
            <a:ln w="50800">
              <a:solidFill>
                <a:schemeClr val="tx1"/>
              </a:solidFill>
              <a:round/>
              <a:headEnd/>
              <a:tailEnd/>
            </a:ln>
          </p:spPr>
          <p:txBody>
            <a:bodyPr wrap="none" anchor="ctr"/>
            <a:lstStyle/>
            <a:p>
              <a:endParaRPr lang="it-IT"/>
            </a:p>
          </p:txBody>
        </p:sp>
        <p:sp>
          <p:nvSpPr>
            <p:cNvPr id="83" name="AutoShape 82"/>
            <p:cNvSpPr>
              <a:spLocks noChangeArrowheads="1"/>
            </p:cNvSpPr>
            <p:nvPr/>
          </p:nvSpPr>
          <p:spPr bwMode="auto">
            <a:xfrm>
              <a:off x="3068"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4" name="AutoShape 83"/>
            <p:cNvSpPr>
              <a:spLocks noChangeArrowheads="1"/>
            </p:cNvSpPr>
            <p:nvPr/>
          </p:nvSpPr>
          <p:spPr bwMode="auto">
            <a:xfrm>
              <a:off x="3260"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5" name="AutoShape 84"/>
            <p:cNvSpPr>
              <a:spLocks noChangeArrowheads="1"/>
            </p:cNvSpPr>
            <p:nvPr/>
          </p:nvSpPr>
          <p:spPr bwMode="auto">
            <a:xfrm>
              <a:off x="3836"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6" name="AutoShape 85"/>
            <p:cNvSpPr>
              <a:spLocks noChangeArrowheads="1"/>
            </p:cNvSpPr>
            <p:nvPr/>
          </p:nvSpPr>
          <p:spPr bwMode="auto">
            <a:xfrm>
              <a:off x="4028"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7" name="AutoShape 86"/>
            <p:cNvSpPr>
              <a:spLocks noChangeArrowheads="1"/>
            </p:cNvSpPr>
            <p:nvPr/>
          </p:nvSpPr>
          <p:spPr bwMode="auto">
            <a:xfrm>
              <a:off x="3452"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8" name="AutoShape 87"/>
            <p:cNvSpPr>
              <a:spLocks noChangeArrowheads="1"/>
            </p:cNvSpPr>
            <p:nvPr/>
          </p:nvSpPr>
          <p:spPr bwMode="auto">
            <a:xfrm>
              <a:off x="3644" y="2349"/>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9" name="AutoShape 88"/>
            <p:cNvSpPr>
              <a:spLocks noChangeArrowheads="1"/>
            </p:cNvSpPr>
            <p:nvPr/>
          </p:nvSpPr>
          <p:spPr bwMode="auto">
            <a:xfrm>
              <a:off x="3068"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0" name="AutoShape 89"/>
            <p:cNvSpPr>
              <a:spLocks noChangeArrowheads="1"/>
            </p:cNvSpPr>
            <p:nvPr/>
          </p:nvSpPr>
          <p:spPr bwMode="auto">
            <a:xfrm>
              <a:off x="3260"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1" name="AutoShape 90"/>
            <p:cNvSpPr>
              <a:spLocks noChangeArrowheads="1"/>
            </p:cNvSpPr>
            <p:nvPr/>
          </p:nvSpPr>
          <p:spPr bwMode="auto">
            <a:xfrm>
              <a:off x="3836"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2" name="AutoShape 91"/>
            <p:cNvSpPr>
              <a:spLocks noChangeArrowheads="1"/>
            </p:cNvSpPr>
            <p:nvPr/>
          </p:nvSpPr>
          <p:spPr bwMode="auto">
            <a:xfrm>
              <a:off x="4028"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3" name="AutoShape 92"/>
            <p:cNvSpPr>
              <a:spLocks noChangeArrowheads="1"/>
            </p:cNvSpPr>
            <p:nvPr/>
          </p:nvSpPr>
          <p:spPr bwMode="auto">
            <a:xfrm>
              <a:off x="3452"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4" name="AutoShape 93"/>
            <p:cNvSpPr>
              <a:spLocks noChangeArrowheads="1"/>
            </p:cNvSpPr>
            <p:nvPr/>
          </p:nvSpPr>
          <p:spPr bwMode="auto">
            <a:xfrm>
              <a:off x="3644" y="268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5" name="Line 94"/>
            <p:cNvSpPr>
              <a:spLocks noChangeShapeType="1"/>
            </p:cNvSpPr>
            <p:nvPr/>
          </p:nvSpPr>
          <p:spPr bwMode="auto">
            <a:xfrm>
              <a:off x="3131" y="2186"/>
              <a:ext cx="0" cy="181"/>
            </a:xfrm>
            <a:prstGeom prst="line">
              <a:avLst/>
            </a:prstGeom>
            <a:noFill/>
            <a:ln w="50800">
              <a:solidFill>
                <a:schemeClr val="tx1"/>
              </a:solidFill>
              <a:round/>
              <a:headEnd/>
              <a:tailEnd/>
            </a:ln>
          </p:spPr>
          <p:txBody>
            <a:bodyPr wrap="none" anchor="ctr"/>
            <a:lstStyle/>
            <a:p>
              <a:endParaRPr lang="it-IT"/>
            </a:p>
          </p:txBody>
        </p:sp>
        <p:sp>
          <p:nvSpPr>
            <p:cNvPr id="96" name="Line 95"/>
            <p:cNvSpPr>
              <a:spLocks noChangeShapeType="1"/>
            </p:cNvSpPr>
            <p:nvPr/>
          </p:nvSpPr>
          <p:spPr bwMode="auto">
            <a:xfrm flipH="1">
              <a:off x="4085" y="2608"/>
              <a:ext cx="0" cy="69"/>
            </a:xfrm>
            <a:prstGeom prst="line">
              <a:avLst/>
            </a:prstGeom>
            <a:noFill/>
            <a:ln w="50800">
              <a:solidFill>
                <a:schemeClr val="tx1"/>
              </a:solidFill>
              <a:round/>
              <a:headEnd/>
              <a:tailEnd/>
            </a:ln>
          </p:spPr>
          <p:txBody>
            <a:bodyPr wrap="none" anchor="ctr"/>
            <a:lstStyle/>
            <a:p>
              <a:endParaRPr lang="it-IT"/>
            </a:p>
          </p:txBody>
        </p:sp>
        <p:sp>
          <p:nvSpPr>
            <p:cNvPr id="97" name="AutoShape 96"/>
            <p:cNvSpPr>
              <a:spLocks noChangeArrowheads="1"/>
            </p:cNvSpPr>
            <p:nvPr/>
          </p:nvSpPr>
          <p:spPr bwMode="auto">
            <a:xfrm>
              <a:off x="3056"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8" name="AutoShape 97"/>
            <p:cNvSpPr>
              <a:spLocks noChangeArrowheads="1"/>
            </p:cNvSpPr>
            <p:nvPr/>
          </p:nvSpPr>
          <p:spPr bwMode="auto">
            <a:xfrm>
              <a:off x="3248"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9" name="AutoShape 98"/>
            <p:cNvSpPr>
              <a:spLocks noChangeArrowheads="1"/>
            </p:cNvSpPr>
            <p:nvPr/>
          </p:nvSpPr>
          <p:spPr bwMode="auto">
            <a:xfrm>
              <a:off x="3824"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0" name="AutoShape 99"/>
            <p:cNvSpPr>
              <a:spLocks noChangeArrowheads="1"/>
            </p:cNvSpPr>
            <p:nvPr/>
          </p:nvSpPr>
          <p:spPr bwMode="auto">
            <a:xfrm>
              <a:off x="4016"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1" name="AutoShape 100"/>
            <p:cNvSpPr>
              <a:spLocks noChangeArrowheads="1"/>
            </p:cNvSpPr>
            <p:nvPr/>
          </p:nvSpPr>
          <p:spPr bwMode="auto">
            <a:xfrm>
              <a:off x="3440"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2" name="AutoShape 101"/>
            <p:cNvSpPr>
              <a:spLocks noChangeArrowheads="1"/>
            </p:cNvSpPr>
            <p:nvPr/>
          </p:nvSpPr>
          <p:spPr bwMode="auto">
            <a:xfrm>
              <a:off x="3632" y="3135"/>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3" name="AutoShape 102"/>
            <p:cNvSpPr>
              <a:spLocks noChangeArrowheads="1"/>
            </p:cNvSpPr>
            <p:nvPr/>
          </p:nvSpPr>
          <p:spPr bwMode="auto">
            <a:xfrm>
              <a:off x="3056"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4" name="AutoShape 103"/>
            <p:cNvSpPr>
              <a:spLocks noChangeArrowheads="1"/>
            </p:cNvSpPr>
            <p:nvPr/>
          </p:nvSpPr>
          <p:spPr bwMode="auto">
            <a:xfrm>
              <a:off x="3248"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5" name="AutoShape 104"/>
            <p:cNvSpPr>
              <a:spLocks noChangeArrowheads="1"/>
            </p:cNvSpPr>
            <p:nvPr/>
          </p:nvSpPr>
          <p:spPr bwMode="auto">
            <a:xfrm>
              <a:off x="3824"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6" name="AutoShape 105"/>
            <p:cNvSpPr>
              <a:spLocks noChangeArrowheads="1"/>
            </p:cNvSpPr>
            <p:nvPr/>
          </p:nvSpPr>
          <p:spPr bwMode="auto">
            <a:xfrm>
              <a:off x="4016"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7" name="AutoShape 106"/>
            <p:cNvSpPr>
              <a:spLocks noChangeArrowheads="1"/>
            </p:cNvSpPr>
            <p:nvPr/>
          </p:nvSpPr>
          <p:spPr bwMode="auto">
            <a:xfrm>
              <a:off x="3440"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8" name="AutoShape 107"/>
            <p:cNvSpPr>
              <a:spLocks noChangeArrowheads="1"/>
            </p:cNvSpPr>
            <p:nvPr/>
          </p:nvSpPr>
          <p:spPr bwMode="auto">
            <a:xfrm>
              <a:off x="3632" y="3471"/>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9" name="Line 108"/>
            <p:cNvSpPr>
              <a:spLocks noChangeShapeType="1"/>
            </p:cNvSpPr>
            <p:nvPr/>
          </p:nvSpPr>
          <p:spPr bwMode="auto">
            <a:xfrm>
              <a:off x="3119" y="2942"/>
              <a:ext cx="0" cy="199"/>
            </a:xfrm>
            <a:prstGeom prst="line">
              <a:avLst/>
            </a:prstGeom>
            <a:noFill/>
            <a:ln w="50800">
              <a:solidFill>
                <a:schemeClr val="tx1"/>
              </a:solidFill>
              <a:round/>
              <a:headEnd/>
              <a:tailEnd/>
            </a:ln>
          </p:spPr>
          <p:txBody>
            <a:bodyPr wrap="none" anchor="ctr"/>
            <a:lstStyle/>
            <a:p>
              <a:endParaRPr lang="it-IT"/>
            </a:p>
          </p:txBody>
        </p:sp>
        <p:sp>
          <p:nvSpPr>
            <p:cNvPr id="110" name="Line 109"/>
            <p:cNvSpPr>
              <a:spLocks noChangeShapeType="1"/>
            </p:cNvSpPr>
            <p:nvPr/>
          </p:nvSpPr>
          <p:spPr bwMode="auto">
            <a:xfrm>
              <a:off x="4085" y="3388"/>
              <a:ext cx="0" cy="81"/>
            </a:xfrm>
            <a:prstGeom prst="line">
              <a:avLst/>
            </a:prstGeom>
            <a:noFill/>
            <a:ln w="50800">
              <a:solidFill>
                <a:schemeClr val="tx1"/>
              </a:solidFill>
              <a:round/>
              <a:headEnd/>
              <a:tailEnd/>
            </a:ln>
          </p:spPr>
          <p:txBody>
            <a:bodyPr wrap="none" anchor="ctr"/>
            <a:lstStyle/>
            <a:p>
              <a:endParaRPr lang="it-IT"/>
            </a:p>
          </p:txBody>
        </p:sp>
        <p:sp>
          <p:nvSpPr>
            <p:cNvPr id="111" name="Line 110"/>
            <p:cNvSpPr>
              <a:spLocks noChangeShapeType="1"/>
            </p:cNvSpPr>
            <p:nvPr/>
          </p:nvSpPr>
          <p:spPr bwMode="auto">
            <a:xfrm>
              <a:off x="3125" y="3734"/>
              <a:ext cx="0" cy="139"/>
            </a:xfrm>
            <a:prstGeom prst="line">
              <a:avLst/>
            </a:prstGeom>
            <a:noFill/>
            <a:ln w="50800">
              <a:solidFill>
                <a:schemeClr val="tx1"/>
              </a:solidFill>
              <a:round/>
              <a:headEnd/>
              <a:tailEnd/>
            </a:ln>
          </p:spPr>
          <p:txBody>
            <a:bodyPr wrap="none" anchor="ctr"/>
            <a:lstStyle/>
            <a:p>
              <a:endParaRPr lang="it-IT"/>
            </a:p>
          </p:txBody>
        </p:sp>
        <p:sp>
          <p:nvSpPr>
            <p:cNvPr id="112" name="Rectangle 111" descr="Diagonali scure verso l'alto"/>
            <p:cNvSpPr>
              <a:spLocks noChangeArrowheads="1"/>
            </p:cNvSpPr>
            <p:nvPr/>
          </p:nvSpPr>
          <p:spPr bwMode="auto">
            <a:xfrm>
              <a:off x="2776" y="1308"/>
              <a:ext cx="118" cy="2474"/>
            </a:xfrm>
            <a:prstGeom prst="rect">
              <a:avLst/>
            </a:prstGeom>
            <a:pattFill prst="dkUpDiag">
              <a:fgClr>
                <a:schemeClr val="folHlink"/>
              </a:fgClr>
              <a:bgClr>
                <a:schemeClr val="bg1"/>
              </a:bgClr>
            </a:pattFill>
            <a:ln w="12700">
              <a:noFill/>
              <a:miter lim="800000"/>
              <a:headEnd/>
              <a:tailEnd/>
            </a:ln>
          </p:spPr>
          <p:txBody>
            <a:bodyPr wrap="none" anchor="ctr"/>
            <a:lstStyle/>
            <a:p>
              <a:endParaRPr lang="it-IT"/>
            </a:p>
          </p:txBody>
        </p:sp>
        <p:sp>
          <p:nvSpPr>
            <p:cNvPr id="113" name="Line 112"/>
            <p:cNvSpPr>
              <a:spLocks noChangeShapeType="1"/>
            </p:cNvSpPr>
            <p:nvPr/>
          </p:nvSpPr>
          <p:spPr bwMode="auto">
            <a:xfrm flipV="1">
              <a:off x="3840" y="1169"/>
              <a:ext cx="0" cy="255"/>
            </a:xfrm>
            <a:prstGeom prst="line">
              <a:avLst/>
            </a:prstGeom>
            <a:noFill/>
            <a:ln w="50800">
              <a:solidFill>
                <a:srgbClr val="BC3700"/>
              </a:solidFill>
              <a:round/>
              <a:headEnd/>
              <a:tailEnd/>
            </a:ln>
          </p:spPr>
          <p:txBody>
            <a:bodyPr wrap="none" anchor="ctr"/>
            <a:lstStyle/>
            <a:p>
              <a:endParaRPr lang="it-IT"/>
            </a:p>
          </p:txBody>
        </p:sp>
        <p:sp>
          <p:nvSpPr>
            <p:cNvPr id="114" name="Rectangle 113"/>
            <p:cNvSpPr>
              <a:spLocks noChangeArrowheads="1"/>
            </p:cNvSpPr>
            <p:nvPr/>
          </p:nvSpPr>
          <p:spPr bwMode="auto">
            <a:xfrm>
              <a:off x="4276" y="1588"/>
              <a:ext cx="40" cy="232"/>
            </a:xfrm>
            <a:prstGeom prst="rect">
              <a:avLst/>
            </a:prstGeom>
            <a:solidFill>
              <a:schemeClr val="accent1"/>
            </a:solidFill>
            <a:ln w="12700">
              <a:solidFill>
                <a:schemeClr val="tx1"/>
              </a:solidFill>
              <a:miter lim="800000"/>
              <a:headEnd/>
              <a:tailEnd/>
            </a:ln>
          </p:spPr>
          <p:txBody>
            <a:bodyPr wrap="none" anchor="ctr"/>
            <a:lstStyle/>
            <a:p>
              <a:endParaRPr lang="it-IT"/>
            </a:p>
          </p:txBody>
        </p:sp>
        <p:sp>
          <p:nvSpPr>
            <p:cNvPr id="115" name="Rectangle 114"/>
            <p:cNvSpPr>
              <a:spLocks noChangeArrowheads="1"/>
            </p:cNvSpPr>
            <p:nvPr/>
          </p:nvSpPr>
          <p:spPr bwMode="auto">
            <a:xfrm>
              <a:off x="4372" y="1924"/>
              <a:ext cx="40" cy="232"/>
            </a:xfrm>
            <a:prstGeom prst="rect">
              <a:avLst/>
            </a:prstGeom>
            <a:solidFill>
              <a:schemeClr val="accent1"/>
            </a:solidFill>
            <a:ln w="12700">
              <a:solidFill>
                <a:schemeClr val="tx1"/>
              </a:solidFill>
              <a:miter lim="800000"/>
              <a:headEnd/>
              <a:tailEnd/>
            </a:ln>
          </p:spPr>
          <p:txBody>
            <a:bodyPr wrap="none" anchor="ctr"/>
            <a:lstStyle/>
            <a:p>
              <a:endParaRPr lang="it-IT"/>
            </a:p>
          </p:txBody>
        </p:sp>
        <p:sp>
          <p:nvSpPr>
            <p:cNvPr id="116" name="Rectangle 115"/>
            <p:cNvSpPr>
              <a:spLocks noChangeArrowheads="1"/>
            </p:cNvSpPr>
            <p:nvPr/>
          </p:nvSpPr>
          <p:spPr bwMode="auto">
            <a:xfrm>
              <a:off x="4516" y="2356"/>
              <a:ext cx="40" cy="232"/>
            </a:xfrm>
            <a:prstGeom prst="rect">
              <a:avLst/>
            </a:prstGeom>
            <a:solidFill>
              <a:schemeClr val="accent1"/>
            </a:solidFill>
            <a:ln w="12700">
              <a:solidFill>
                <a:schemeClr val="tx1"/>
              </a:solidFill>
              <a:miter lim="800000"/>
              <a:headEnd/>
              <a:tailEnd/>
            </a:ln>
          </p:spPr>
          <p:txBody>
            <a:bodyPr wrap="none" anchor="ctr"/>
            <a:lstStyle/>
            <a:p>
              <a:endParaRPr lang="it-IT"/>
            </a:p>
          </p:txBody>
        </p:sp>
        <p:sp>
          <p:nvSpPr>
            <p:cNvPr id="117" name="Line 116"/>
            <p:cNvSpPr>
              <a:spLocks noChangeShapeType="1"/>
            </p:cNvSpPr>
            <p:nvPr/>
          </p:nvSpPr>
          <p:spPr bwMode="auto">
            <a:xfrm>
              <a:off x="3849" y="1296"/>
              <a:ext cx="1183" cy="0"/>
            </a:xfrm>
            <a:prstGeom prst="line">
              <a:avLst/>
            </a:prstGeom>
            <a:noFill/>
            <a:ln w="12700">
              <a:solidFill>
                <a:schemeClr val="tx1"/>
              </a:solidFill>
              <a:round/>
              <a:headEnd/>
              <a:tailEnd/>
            </a:ln>
          </p:spPr>
          <p:txBody>
            <a:bodyPr wrap="none" anchor="ctr"/>
            <a:lstStyle/>
            <a:p>
              <a:endParaRPr lang="it-IT"/>
            </a:p>
          </p:txBody>
        </p:sp>
        <p:sp>
          <p:nvSpPr>
            <p:cNvPr id="118" name="Line 117"/>
            <p:cNvSpPr>
              <a:spLocks noChangeShapeType="1"/>
            </p:cNvSpPr>
            <p:nvPr/>
          </p:nvSpPr>
          <p:spPr bwMode="auto">
            <a:xfrm>
              <a:off x="4512" y="1305"/>
              <a:ext cx="0" cy="367"/>
            </a:xfrm>
            <a:prstGeom prst="line">
              <a:avLst/>
            </a:prstGeom>
            <a:noFill/>
            <a:ln w="12700">
              <a:solidFill>
                <a:schemeClr val="tx1"/>
              </a:solidFill>
              <a:round/>
              <a:headEnd/>
              <a:tailEnd/>
            </a:ln>
          </p:spPr>
          <p:txBody>
            <a:bodyPr wrap="none" anchor="ctr"/>
            <a:lstStyle/>
            <a:p>
              <a:endParaRPr lang="it-IT"/>
            </a:p>
          </p:txBody>
        </p:sp>
        <p:sp>
          <p:nvSpPr>
            <p:cNvPr id="119" name="Line 118"/>
            <p:cNvSpPr>
              <a:spLocks noChangeShapeType="1"/>
            </p:cNvSpPr>
            <p:nvPr/>
          </p:nvSpPr>
          <p:spPr bwMode="auto">
            <a:xfrm>
              <a:off x="4800" y="1305"/>
              <a:ext cx="0" cy="703"/>
            </a:xfrm>
            <a:prstGeom prst="line">
              <a:avLst/>
            </a:prstGeom>
            <a:noFill/>
            <a:ln w="12700">
              <a:solidFill>
                <a:schemeClr val="tx1"/>
              </a:solidFill>
              <a:round/>
              <a:headEnd/>
              <a:tailEnd/>
            </a:ln>
          </p:spPr>
          <p:txBody>
            <a:bodyPr wrap="none" anchor="ctr"/>
            <a:lstStyle/>
            <a:p>
              <a:endParaRPr lang="it-IT"/>
            </a:p>
          </p:txBody>
        </p:sp>
        <p:sp>
          <p:nvSpPr>
            <p:cNvPr id="120" name="Line 119"/>
            <p:cNvSpPr>
              <a:spLocks noChangeShapeType="1"/>
            </p:cNvSpPr>
            <p:nvPr/>
          </p:nvSpPr>
          <p:spPr bwMode="auto">
            <a:xfrm>
              <a:off x="5040" y="1305"/>
              <a:ext cx="0" cy="1135"/>
            </a:xfrm>
            <a:prstGeom prst="line">
              <a:avLst/>
            </a:prstGeom>
            <a:noFill/>
            <a:ln w="12700">
              <a:solidFill>
                <a:schemeClr val="tx1"/>
              </a:solidFill>
              <a:round/>
              <a:headEnd/>
              <a:tailEnd/>
            </a:ln>
          </p:spPr>
          <p:txBody>
            <a:bodyPr wrap="none" anchor="ctr"/>
            <a:lstStyle/>
            <a:p>
              <a:endParaRPr lang="it-IT"/>
            </a:p>
          </p:txBody>
        </p:sp>
        <p:sp>
          <p:nvSpPr>
            <p:cNvPr id="121" name="Line 120"/>
            <p:cNvSpPr>
              <a:spLocks noChangeShapeType="1"/>
            </p:cNvSpPr>
            <p:nvPr/>
          </p:nvSpPr>
          <p:spPr bwMode="auto">
            <a:xfrm flipH="1">
              <a:off x="4313" y="1680"/>
              <a:ext cx="207" cy="0"/>
            </a:xfrm>
            <a:prstGeom prst="line">
              <a:avLst/>
            </a:prstGeom>
            <a:noFill/>
            <a:ln w="12700">
              <a:solidFill>
                <a:schemeClr val="tx1"/>
              </a:solidFill>
              <a:round/>
              <a:headEnd/>
              <a:tailEnd/>
            </a:ln>
          </p:spPr>
          <p:txBody>
            <a:bodyPr wrap="none" anchor="ctr"/>
            <a:lstStyle/>
            <a:p>
              <a:endParaRPr lang="it-IT"/>
            </a:p>
          </p:txBody>
        </p:sp>
        <p:sp>
          <p:nvSpPr>
            <p:cNvPr id="122" name="Line 121"/>
            <p:cNvSpPr>
              <a:spLocks noChangeShapeType="1"/>
            </p:cNvSpPr>
            <p:nvPr/>
          </p:nvSpPr>
          <p:spPr bwMode="auto">
            <a:xfrm flipH="1">
              <a:off x="4409" y="2016"/>
              <a:ext cx="399" cy="0"/>
            </a:xfrm>
            <a:prstGeom prst="line">
              <a:avLst/>
            </a:prstGeom>
            <a:noFill/>
            <a:ln w="12700">
              <a:solidFill>
                <a:schemeClr val="tx1"/>
              </a:solidFill>
              <a:round/>
              <a:headEnd/>
              <a:tailEnd/>
            </a:ln>
          </p:spPr>
          <p:txBody>
            <a:bodyPr wrap="none" anchor="ctr"/>
            <a:lstStyle/>
            <a:p>
              <a:endParaRPr lang="it-IT"/>
            </a:p>
          </p:txBody>
        </p:sp>
        <p:sp>
          <p:nvSpPr>
            <p:cNvPr id="123" name="Line 122"/>
            <p:cNvSpPr>
              <a:spLocks noChangeShapeType="1"/>
            </p:cNvSpPr>
            <p:nvPr/>
          </p:nvSpPr>
          <p:spPr bwMode="auto">
            <a:xfrm flipH="1">
              <a:off x="4553" y="2448"/>
              <a:ext cx="495" cy="0"/>
            </a:xfrm>
            <a:prstGeom prst="line">
              <a:avLst/>
            </a:prstGeom>
            <a:noFill/>
            <a:ln w="12700">
              <a:solidFill>
                <a:schemeClr val="tx1"/>
              </a:solidFill>
              <a:round/>
              <a:headEnd/>
              <a:tailEnd/>
            </a:ln>
          </p:spPr>
          <p:txBody>
            <a:bodyPr wrap="none" anchor="ctr"/>
            <a:lstStyle/>
            <a:p>
              <a:endParaRPr lang="it-IT"/>
            </a:p>
          </p:txBody>
        </p:sp>
        <p:sp>
          <p:nvSpPr>
            <p:cNvPr id="124" name="Line 123"/>
            <p:cNvSpPr>
              <a:spLocks noChangeShapeType="1"/>
            </p:cNvSpPr>
            <p:nvPr/>
          </p:nvSpPr>
          <p:spPr bwMode="auto">
            <a:xfrm>
              <a:off x="4098" y="1848"/>
              <a:ext cx="0" cy="84"/>
            </a:xfrm>
            <a:prstGeom prst="line">
              <a:avLst/>
            </a:prstGeom>
            <a:noFill/>
            <a:ln w="38100">
              <a:solidFill>
                <a:schemeClr val="tx1"/>
              </a:solidFill>
              <a:round/>
              <a:headEnd/>
              <a:tailEnd/>
            </a:ln>
          </p:spPr>
          <p:txBody>
            <a:bodyPr wrap="none" anchor="ctr"/>
            <a:lstStyle/>
            <a:p>
              <a:endParaRPr lang="it-IT"/>
            </a:p>
          </p:txBody>
        </p:sp>
        <p:sp>
          <p:nvSpPr>
            <p:cNvPr id="125" name="AutoShape 124"/>
            <p:cNvSpPr>
              <a:spLocks noChangeArrowheads="1"/>
            </p:cNvSpPr>
            <p:nvPr/>
          </p:nvSpPr>
          <p:spPr bwMode="auto">
            <a:xfrm>
              <a:off x="4028" y="1923"/>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26" name="AutoShape 125"/>
            <p:cNvSpPr>
              <a:spLocks noChangeArrowheads="1"/>
            </p:cNvSpPr>
            <p:nvPr/>
          </p:nvSpPr>
          <p:spPr bwMode="auto">
            <a:xfrm>
              <a:off x="4028" y="1587"/>
              <a:ext cx="137" cy="254"/>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grpSp>
      <p:sp>
        <p:nvSpPr>
          <p:cNvPr id="127" name="Rettangolo 126"/>
          <p:cNvSpPr/>
          <p:nvPr/>
        </p:nvSpPr>
        <p:spPr>
          <a:xfrm>
            <a:off x="2362200" y="304800"/>
            <a:ext cx="4111318" cy="430887"/>
          </a:xfrm>
          <a:prstGeom prst="rect">
            <a:avLst/>
          </a:prstGeom>
        </p:spPr>
        <p:txBody>
          <a:bodyPr wrap="none">
            <a:spAutoFit/>
          </a:bodyPr>
          <a:lstStyle/>
          <a:p>
            <a:r>
              <a:rPr lang="it-IT" sz="2200" b="1" dirty="0" smtClean="0"/>
              <a:t>SOLUZIONE ADOTTATA: SCHERMI</a:t>
            </a:r>
            <a:endParaRPr lang="it-IT" sz="2200" b="1"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57175" y="304800"/>
            <a:ext cx="8712200" cy="13716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sz="2800"/>
              <a:t>Nei grandissimi trasformatori  a connessione diretta in rete e soggette a fulminazioni, si inseriscono degli schermi parabolici che interessano tutto l’avvolgimento </a:t>
            </a:r>
            <a:endParaRPr lang="it-IT" sz="3200"/>
          </a:p>
        </p:txBody>
      </p:sp>
      <p:sp>
        <p:nvSpPr>
          <p:cNvPr id="5" name="AutoShape 3"/>
          <p:cNvSpPr>
            <a:spLocks noChangeArrowheads="1"/>
          </p:cNvSpPr>
          <p:nvPr/>
        </p:nvSpPr>
        <p:spPr bwMode="auto">
          <a:xfrm>
            <a:off x="7207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6" name="AutoShape 4"/>
          <p:cNvSpPr>
            <a:spLocks noChangeArrowheads="1"/>
          </p:cNvSpPr>
          <p:nvPr/>
        </p:nvSpPr>
        <p:spPr bwMode="auto">
          <a:xfrm>
            <a:off x="10255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7" name="AutoShape 5"/>
          <p:cNvSpPr>
            <a:spLocks noChangeArrowheads="1"/>
          </p:cNvSpPr>
          <p:nvPr/>
        </p:nvSpPr>
        <p:spPr bwMode="auto">
          <a:xfrm>
            <a:off x="19399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8" name="AutoShape 6"/>
          <p:cNvSpPr>
            <a:spLocks noChangeArrowheads="1"/>
          </p:cNvSpPr>
          <p:nvPr/>
        </p:nvSpPr>
        <p:spPr bwMode="auto">
          <a:xfrm>
            <a:off x="13303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9" name="AutoShape 7"/>
          <p:cNvSpPr>
            <a:spLocks noChangeArrowheads="1"/>
          </p:cNvSpPr>
          <p:nvPr/>
        </p:nvSpPr>
        <p:spPr bwMode="auto">
          <a:xfrm>
            <a:off x="16351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0" name="AutoShape 8"/>
          <p:cNvSpPr>
            <a:spLocks noChangeArrowheads="1"/>
          </p:cNvSpPr>
          <p:nvPr/>
        </p:nvSpPr>
        <p:spPr bwMode="auto">
          <a:xfrm>
            <a:off x="7207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1" name="AutoShape 9"/>
          <p:cNvSpPr>
            <a:spLocks noChangeArrowheads="1"/>
          </p:cNvSpPr>
          <p:nvPr/>
        </p:nvSpPr>
        <p:spPr bwMode="auto">
          <a:xfrm>
            <a:off x="10255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2" name="AutoShape 10"/>
          <p:cNvSpPr>
            <a:spLocks noChangeArrowheads="1"/>
          </p:cNvSpPr>
          <p:nvPr/>
        </p:nvSpPr>
        <p:spPr bwMode="auto">
          <a:xfrm>
            <a:off x="19399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3" name="AutoShape 11"/>
          <p:cNvSpPr>
            <a:spLocks noChangeArrowheads="1"/>
          </p:cNvSpPr>
          <p:nvPr/>
        </p:nvSpPr>
        <p:spPr bwMode="auto">
          <a:xfrm>
            <a:off x="13303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4" name="AutoShape 12"/>
          <p:cNvSpPr>
            <a:spLocks noChangeArrowheads="1"/>
          </p:cNvSpPr>
          <p:nvPr/>
        </p:nvSpPr>
        <p:spPr bwMode="auto">
          <a:xfrm>
            <a:off x="16351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15" name="Oval 13"/>
          <p:cNvSpPr>
            <a:spLocks noChangeArrowheads="1"/>
          </p:cNvSpPr>
          <p:nvPr/>
        </p:nvSpPr>
        <p:spPr bwMode="auto">
          <a:xfrm>
            <a:off x="2303463" y="2397125"/>
            <a:ext cx="168275" cy="177800"/>
          </a:xfrm>
          <a:prstGeom prst="ellipse">
            <a:avLst/>
          </a:prstGeom>
          <a:gradFill rotWithShape="0">
            <a:gsLst>
              <a:gs pos="0">
                <a:srgbClr val="F35B1B"/>
              </a:gs>
              <a:gs pos="100000">
                <a:srgbClr val="481B08"/>
              </a:gs>
            </a:gsLst>
            <a:path path="shape">
              <a:fillToRect l="50000" t="50000" r="50000" b="50000"/>
            </a:path>
          </a:gradFill>
          <a:ln w="12700">
            <a:solidFill>
              <a:srgbClr val="F57B49"/>
            </a:solidFill>
            <a:round/>
            <a:headEnd/>
            <a:tailEnd/>
          </a:ln>
        </p:spPr>
        <p:txBody>
          <a:bodyPr wrap="none" anchor="ctr"/>
          <a:lstStyle/>
          <a:p>
            <a:endParaRPr lang="it-IT"/>
          </a:p>
        </p:txBody>
      </p:sp>
      <p:sp>
        <p:nvSpPr>
          <p:cNvPr id="16" name="Oval 14"/>
          <p:cNvSpPr>
            <a:spLocks noChangeArrowheads="1"/>
          </p:cNvSpPr>
          <p:nvPr/>
        </p:nvSpPr>
        <p:spPr bwMode="auto">
          <a:xfrm>
            <a:off x="696913" y="2390775"/>
            <a:ext cx="161925" cy="190500"/>
          </a:xfrm>
          <a:prstGeom prst="ellipse">
            <a:avLst/>
          </a:prstGeom>
          <a:gradFill rotWithShape="0">
            <a:gsLst>
              <a:gs pos="0">
                <a:srgbClr val="F35B1B"/>
              </a:gs>
              <a:gs pos="100000">
                <a:srgbClr val="481B08"/>
              </a:gs>
            </a:gsLst>
            <a:path path="shape">
              <a:fillToRect l="50000" t="50000" r="50000" b="50000"/>
            </a:path>
          </a:gradFill>
          <a:ln w="12700">
            <a:noFill/>
            <a:round/>
            <a:headEnd/>
            <a:tailEnd/>
          </a:ln>
        </p:spPr>
        <p:txBody>
          <a:bodyPr wrap="none" anchor="ctr"/>
          <a:lstStyle/>
          <a:p>
            <a:endParaRPr lang="it-IT"/>
          </a:p>
        </p:txBody>
      </p:sp>
      <p:sp>
        <p:nvSpPr>
          <p:cNvPr id="17" name="Rectangle 15"/>
          <p:cNvSpPr>
            <a:spLocks noChangeArrowheads="1"/>
          </p:cNvSpPr>
          <p:nvPr/>
        </p:nvSpPr>
        <p:spPr bwMode="auto">
          <a:xfrm>
            <a:off x="782638" y="2390775"/>
            <a:ext cx="1609725" cy="190500"/>
          </a:xfrm>
          <a:prstGeom prst="rect">
            <a:avLst/>
          </a:prstGeom>
          <a:gradFill rotWithShape="0">
            <a:gsLst>
              <a:gs pos="0">
                <a:srgbClr val="481B08"/>
              </a:gs>
              <a:gs pos="50000">
                <a:srgbClr val="F35B1B"/>
              </a:gs>
              <a:gs pos="100000">
                <a:srgbClr val="481B08"/>
              </a:gs>
            </a:gsLst>
            <a:lin ang="5400000" scaled="1"/>
          </a:gradFill>
          <a:ln w="12700">
            <a:noFill/>
            <a:miter lim="800000"/>
            <a:headEnd/>
            <a:tailEnd/>
          </a:ln>
        </p:spPr>
        <p:txBody>
          <a:bodyPr wrap="none" anchor="ctr"/>
          <a:lstStyle/>
          <a:p>
            <a:endParaRPr lang="it-IT"/>
          </a:p>
        </p:txBody>
      </p:sp>
      <p:sp>
        <p:nvSpPr>
          <p:cNvPr id="18" name="Line 16"/>
          <p:cNvSpPr>
            <a:spLocks noChangeShapeType="1"/>
          </p:cNvSpPr>
          <p:nvPr/>
        </p:nvSpPr>
        <p:spPr bwMode="auto">
          <a:xfrm>
            <a:off x="820738" y="2557463"/>
            <a:ext cx="0" cy="173037"/>
          </a:xfrm>
          <a:prstGeom prst="line">
            <a:avLst/>
          </a:prstGeom>
          <a:noFill/>
          <a:ln w="50800">
            <a:solidFill>
              <a:schemeClr val="tx1"/>
            </a:solidFill>
            <a:round/>
            <a:headEnd/>
            <a:tailEnd/>
          </a:ln>
        </p:spPr>
        <p:txBody>
          <a:bodyPr wrap="none" anchor="ctr"/>
          <a:lstStyle/>
          <a:p>
            <a:endParaRPr lang="it-IT"/>
          </a:p>
        </p:txBody>
      </p:sp>
      <p:sp>
        <p:nvSpPr>
          <p:cNvPr id="19" name="AutoShape 17"/>
          <p:cNvSpPr>
            <a:spLocks noChangeArrowheads="1"/>
          </p:cNvSpPr>
          <p:nvPr/>
        </p:nvSpPr>
        <p:spPr bwMode="auto">
          <a:xfrm>
            <a:off x="7207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0" name="AutoShape 18"/>
          <p:cNvSpPr>
            <a:spLocks noChangeArrowheads="1"/>
          </p:cNvSpPr>
          <p:nvPr/>
        </p:nvSpPr>
        <p:spPr bwMode="auto">
          <a:xfrm>
            <a:off x="10255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1" name="AutoShape 19"/>
          <p:cNvSpPr>
            <a:spLocks noChangeArrowheads="1"/>
          </p:cNvSpPr>
          <p:nvPr/>
        </p:nvSpPr>
        <p:spPr bwMode="auto">
          <a:xfrm>
            <a:off x="19399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2" name="AutoShape 20"/>
          <p:cNvSpPr>
            <a:spLocks noChangeArrowheads="1"/>
          </p:cNvSpPr>
          <p:nvPr/>
        </p:nvSpPr>
        <p:spPr bwMode="auto">
          <a:xfrm>
            <a:off x="22447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3" name="AutoShape 21"/>
          <p:cNvSpPr>
            <a:spLocks noChangeArrowheads="1"/>
          </p:cNvSpPr>
          <p:nvPr/>
        </p:nvSpPr>
        <p:spPr bwMode="auto">
          <a:xfrm>
            <a:off x="13303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4" name="AutoShape 22"/>
          <p:cNvSpPr>
            <a:spLocks noChangeArrowheads="1"/>
          </p:cNvSpPr>
          <p:nvPr/>
        </p:nvSpPr>
        <p:spPr bwMode="auto">
          <a:xfrm>
            <a:off x="1635125" y="39306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5" name="AutoShape 23"/>
          <p:cNvSpPr>
            <a:spLocks noChangeArrowheads="1"/>
          </p:cNvSpPr>
          <p:nvPr/>
        </p:nvSpPr>
        <p:spPr bwMode="auto">
          <a:xfrm>
            <a:off x="7207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6" name="AutoShape 24"/>
          <p:cNvSpPr>
            <a:spLocks noChangeArrowheads="1"/>
          </p:cNvSpPr>
          <p:nvPr/>
        </p:nvSpPr>
        <p:spPr bwMode="auto">
          <a:xfrm>
            <a:off x="10255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7" name="AutoShape 25"/>
          <p:cNvSpPr>
            <a:spLocks noChangeArrowheads="1"/>
          </p:cNvSpPr>
          <p:nvPr/>
        </p:nvSpPr>
        <p:spPr bwMode="auto">
          <a:xfrm>
            <a:off x="19399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8" name="AutoShape 26"/>
          <p:cNvSpPr>
            <a:spLocks noChangeArrowheads="1"/>
          </p:cNvSpPr>
          <p:nvPr/>
        </p:nvSpPr>
        <p:spPr bwMode="auto">
          <a:xfrm>
            <a:off x="22447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29" name="AutoShape 27"/>
          <p:cNvSpPr>
            <a:spLocks noChangeArrowheads="1"/>
          </p:cNvSpPr>
          <p:nvPr/>
        </p:nvSpPr>
        <p:spPr bwMode="auto">
          <a:xfrm>
            <a:off x="13303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0" name="AutoShape 28"/>
          <p:cNvSpPr>
            <a:spLocks noChangeArrowheads="1"/>
          </p:cNvSpPr>
          <p:nvPr/>
        </p:nvSpPr>
        <p:spPr bwMode="auto">
          <a:xfrm>
            <a:off x="1635125" y="4464050"/>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1" name="Line 29"/>
          <p:cNvSpPr>
            <a:spLocks noChangeShapeType="1"/>
          </p:cNvSpPr>
          <p:nvPr/>
        </p:nvSpPr>
        <p:spPr bwMode="auto">
          <a:xfrm>
            <a:off x="820738" y="3671888"/>
            <a:ext cx="0" cy="287337"/>
          </a:xfrm>
          <a:prstGeom prst="line">
            <a:avLst/>
          </a:prstGeom>
          <a:noFill/>
          <a:ln w="50800">
            <a:solidFill>
              <a:schemeClr val="tx1"/>
            </a:solidFill>
            <a:round/>
            <a:headEnd/>
            <a:tailEnd/>
          </a:ln>
        </p:spPr>
        <p:txBody>
          <a:bodyPr wrap="none" anchor="ctr"/>
          <a:lstStyle/>
          <a:p>
            <a:endParaRPr lang="it-IT"/>
          </a:p>
        </p:txBody>
      </p:sp>
      <p:sp>
        <p:nvSpPr>
          <p:cNvPr id="32" name="Line 30"/>
          <p:cNvSpPr>
            <a:spLocks noChangeShapeType="1"/>
          </p:cNvSpPr>
          <p:nvPr/>
        </p:nvSpPr>
        <p:spPr bwMode="auto">
          <a:xfrm flipH="1">
            <a:off x="2335213" y="4341813"/>
            <a:ext cx="0" cy="109537"/>
          </a:xfrm>
          <a:prstGeom prst="line">
            <a:avLst/>
          </a:prstGeom>
          <a:noFill/>
          <a:ln w="50800">
            <a:solidFill>
              <a:schemeClr val="tx1"/>
            </a:solidFill>
            <a:round/>
            <a:headEnd/>
            <a:tailEnd/>
          </a:ln>
        </p:spPr>
        <p:txBody>
          <a:bodyPr wrap="none" anchor="ctr"/>
          <a:lstStyle/>
          <a:p>
            <a:endParaRPr lang="it-IT"/>
          </a:p>
        </p:txBody>
      </p:sp>
      <p:sp>
        <p:nvSpPr>
          <p:cNvPr id="33" name="AutoShape 31"/>
          <p:cNvSpPr>
            <a:spLocks noChangeArrowheads="1"/>
          </p:cNvSpPr>
          <p:nvPr/>
        </p:nvSpPr>
        <p:spPr bwMode="auto">
          <a:xfrm>
            <a:off x="7016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4" name="AutoShape 32"/>
          <p:cNvSpPr>
            <a:spLocks noChangeArrowheads="1"/>
          </p:cNvSpPr>
          <p:nvPr/>
        </p:nvSpPr>
        <p:spPr bwMode="auto">
          <a:xfrm>
            <a:off x="10064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5" name="AutoShape 33"/>
          <p:cNvSpPr>
            <a:spLocks noChangeArrowheads="1"/>
          </p:cNvSpPr>
          <p:nvPr/>
        </p:nvSpPr>
        <p:spPr bwMode="auto">
          <a:xfrm>
            <a:off x="19208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6" name="AutoShape 34"/>
          <p:cNvSpPr>
            <a:spLocks noChangeArrowheads="1"/>
          </p:cNvSpPr>
          <p:nvPr/>
        </p:nvSpPr>
        <p:spPr bwMode="auto">
          <a:xfrm>
            <a:off x="22256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7" name="AutoShape 35"/>
          <p:cNvSpPr>
            <a:spLocks noChangeArrowheads="1"/>
          </p:cNvSpPr>
          <p:nvPr/>
        </p:nvSpPr>
        <p:spPr bwMode="auto">
          <a:xfrm>
            <a:off x="13112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8" name="AutoShape 36"/>
          <p:cNvSpPr>
            <a:spLocks noChangeArrowheads="1"/>
          </p:cNvSpPr>
          <p:nvPr/>
        </p:nvSpPr>
        <p:spPr bwMode="auto">
          <a:xfrm>
            <a:off x="1616075" y="51784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39" name="AutoShape 37"/>
          <p:cNvSpPr>
            <a:spLocks noChangeArrowheads="1"/>
          </p:cNvSpPr>
          <p:nvPr/>
        </p:nvSpPr>
        <p:spPr bwMode="auto">
          <a:xfrm>
            <a:off x="7016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0" name="AutoShape 38"/>
          <p:cNvSpPr>
            <a:spLocks noChangeArrowheads="1"/>
          </p:cNvSpPr>
          <p:nvPr/>
        </p:nvSpPr>
        <p:spPr bwMode="auto">
          <a:xfrm>
            <a:off x="10064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1" name="AutoShape 39"/>
          <p:cNvSpPr>
            <a:spLocks noChangeArrowheads="1"/>
          </p:cNvSpPr>
          <p:nvPr/>
        </p:nvSpPr>
        <p:spPr bwMode="auto">
          <a:xfrm>
            <a:off x="19208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2" name="AutoShape 40"/>
          <p:cNvSpPr>
            <a:spLocks noChangeArrowheads="1"/>
          </p:cNvSpPr>
          <p:nvPr/>
        </p:nvSpPr>
        <p:spPr bwMode="auto">
          <a:xfrm>
            <a:off x="22256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3" name="AutoShape 41"/>
          <p:cNvSpPr>
            <a:spLocks noChangeArrowheads="1"/>
          </p:cNvSpPr>
          <p:nvPr/>
        </p:nvSpPr>
        <p:spPr bwMode="auto">
          <a:xfrm>
            <a:off x="13112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4" name="AutoShape 42"/>
          <p:cNvSpPr>
            <a:spLocks noChangeArrowheads="1"/>
          </p:cNvSpPr>
          <p:nvPr/>
        </p:nvSpPr>
        <p:spPr bwMode="auto">
          <a:xfrm>
            <a:off x="1616075" y="571182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45" name="Line 43"/>
          <p:cNvSpPr>
            <a:spLocks noChangeShapeType="1"/>
          </p:cNvSpPr>
          <p:nvPr/>
        </p:nvSpPr>
        <p:spPr bwMode="auto">
          <a:xfrm>
            <a:off x="801688" y="4872038"/>
            <a:ext cx="0" cy="315912"/>
          </a:xfrm>
          <a:prstGeom prst="line">
            <a:avLst/>
          </a:prstGeom>
          <a:noFill/>
          <a:ln w="50800">
            <a:solidFill>
              <a:schemeClr val="tx1"/>
            </a:solidFill>
            <a:round/>
            <a:headEnd/>
            <a:tailEnd/>
          </a:ln>
        </p:spPr>
        <p:txBody>
          <a:bodyPr wrap="none" anchor="ctr"/>
          <a:lstStyle/>
          <a:p>
            <a:endParaRPr lang="it-IT"/>
          </a:p>
        </p:txBody>
      </p:sp>
      <p:sp>
        <p:nvSpPr>
          <p:cNvPr id="46" name="Line 44"/>
          <p:cNvSpPr>
            <a:spLocks noChangeShapeType="1"/>
          </p:cNvSpPr>
          <p:nvPr/>
        </p:nvSpPr>
        <p:spPr bwMode="auto">
          <a:xfrm>
            <a:off x="2335213" y="5580063"/>
            <a:ext cx="0" cy="128587"/>
          </a:xfrm>
          <a:prstGeom prst="line">
            <a:avLst/>
          </a:prstGeom>
          <a:noFill/>
          <a:ln w="50800">
            <a:solidFill>
              <a:schemeClr val="tx1"/>
            </a:solidFill>
            <a:round/>
            <a:headEnd/>
            <a:tailEnd/>
          </a:ln>
        </p:spPr>
        <p:txBody>
          <a:bodyPr wrap="none" anchor="ctr"/>
          <a:lstStyle/>
          <a:p>
            <a:endParaRPr lang="it-IT"/>
          </a:p>
        </p:txBody>
      </p:sp>
      <p:sp>
        <p:nvSpPr>
          <p:cNvPr id="47" name="Line 45"/>
          <p:cNvSpPr>
            <a:spLocks noChangeShapeType="1"/>
          </p:cNvSpPr>
          <p:nvPr/>
        </p:nvSpPr>
        <p:spPr bwMode="auto">
          <a:xfrm>
            <a:off x="811213" y="6129338"/>
            <a:ext cx="0" cy="220662"/>
          </a:xfrm>
          <a:prstGeom prst="line">
            <a:avLst/>
          </a:prstGeom>
          <a:noFill/>
          <a:ln w="50800">
            <a:solidFill>
              <a:schemeClr val="tx1"/>
            </a:solidFill>
            <a:round/>
            <a:headEnd/>
            <a:tailEnd/>
          </a:ln>
        </p:spPr>
        <p:txBody>
          <a:bodyPr wrap="none" anchor="ctr"/>
          <a:lstStyle/>
          <a:p>
            <a:endParaRPr lang="it-IT"/>
          </a:p>
        </p:txBody>
      </p:sp>
      <p:sp>
        <p:nvSpPr>
          <p:cNvPr id="48" name="Rectangle 46" descr="Diagonali scure verso l'alto"/>
          <p:cNvSpPr>
            <a:spLocks noChangeArrowheads="1"/>
          </p:cNvSpPr>
          <p:nvPr/>
        </p:nvSpPr>
        <p:spPr bwMode="auto">
          <a:xfrm>
            <a:off x="257175" y="2278063"/>
            <a:ext cx="187325" cy="3927475"/>
          </a:xfrm>
          <a:prstGeom prst="rect">
            <a:avLst/>
          </a:prstGeom>
          <a:pattFill prst="dkUpDiag">
            <a:fgClr>
              <a:schemeClr val="folHlink"/>
            </a:fgClr>
            <a:bgClr>
              <a:schemeClr val="bg1"/>
            </a:bgClr>
          </a:pattFill>
          <a:ln w="12700">
            <a:noFill/>
            <a:miter lim="800000"/>
            <a:headEnd/>
            <a:tailEnd/>
          </a:ln>
        </p:spPr>
        <p:txBody>
          <a:bodyPr wrap="none" anchor="ctr"/>
          <a:lstStyle/>
          <a:p>
            <a:endParaRPr lang="it-IT"/>
          </a:p>
        </p:txBody>
      </p:sp>
      <p:sp>
        <p:nvSpPr>
          <p:cNvPr id="49" name="Line 47"/>
          <p:cNvSpPr>
            <a:spLocks noChangeShapeType="1"/>
          </p:cNvSpPr>
          <p:nvPr/>
        </p:nvSpPr>
        <p:spPr bwMode="auto">
          <a:xfrm flipV="1">
            <a:off x="1946275" y="2057400"/>
            <a:ext cx="0" cy="404813"/>
          </a:xfrm>
          <a:prstGeom prst="line">
            <a:avLst/>
          </a:prstGeom>
          <a:noFill/>
          <a:ln w="50800">
            <a:solidFill>
              <a:srgbClr val="BC3700"/>
            </a:solidFill>
            <a:round/>
            <a:headEnd/>
            <a:tailEnd/>
          </a:ln>
        </p:spPr>
        <p:txBody>
          <a:bodyPr wrap="none" anchor="ctr"/>
          <a:lstStyle/>
          <a:p>
            <a:endParaRPr lang="it-IT"/>
          </a:p>
        </p:txBody>
      </p:sp>
      <p:sp>
        <p:nvSpPr>
          <p:cNvPr id="50" name="Rectangle 48"/>
          <p:cNvSpPr>
            <a:spLocks noChangeArrowheads="1"/>
          </p:cNvSpPr>
          <p:nvPr/>
        </p:nvSpPr>
        <p:spPr bwMode="auto">
          <a:xfrm>
            <a:off x="2638425" y="2722563"/>
            <a:ext cx="63500" cy="368300"/>
          </a:xfrm>
          <a:prstGeom prst="rect">
            <a:avLst/>
          </a:prstGeom>
          <a:solidFill>
            <a:schemeClr val="accent1"/>
          </a:solidFill>
          <a:ln w="12700">
            <a:solidFill>
              <a:schemeClr val="tx1"/>
            </a:solidFill>
            <a:miter lim="800000"/>
            <a:headEnd/>
            <a:tailEnd/>
          </a:ln>
        </p:spPr>
        <p:txBody>
          <a:bodyPr wrap="none" anchor="ctr"/>
          <a:lstStyle/>
          <a:p>
            <a:endParaRPr lang="it-IT"/>
          </a:p>
        </p:txBody>
      </p:sp>
      <p:sp>
        <p:nvSpPr>
          <p:cNvPr id="51" name="Rectangle 49"/>
          <p:cNvSpPr>
            <a:spLocks noChangeArrowheads="1"/>
          </p:cNvSpPr>
          <p:nvPr/>
        </p:nvSpPr>
        <p:spPr bwMode="auto">
          <a:xfrm>
            <a:off x="2790825" y="3255963"/>
            <a:ext cx="63500" cy="368300"/>
          </a:xfrm>
          <a:prstGeom prst="rect">
            <a:avLst/>
          </a:prstGeom>
          <a:solidFill>
            <a:schemeClr val="accent1"/>
          </a:solidFill>
          <a:ln w="12700">
            <a:solidFill>
              <a:schemeClr val="tx1"/>
            </a:solidFill>
            <a:miter lim="800000"/>
            <a:headEnd/>
            <a:tailEnd/>
          </a:ln>
        </p:spPr>
        <p:txBody>
          <a:bodyPr wrap="none" anchor="ctr"/>
          <a:lstStyle/>
          <a:p>
            <a:endParaRPr lang="it-IT"/>
          </a:p>
        </p:txBody>
      </p:sp>
      <p:sp>
        <p:nvSpPr>
          <p:cNvPr id="52" name="Line 50"/>
          <p:cNvSpPr>
            <a:spLocks noChangeShapeType="1"/>
          </p:cNvSpPr>
          <p:nvPr/>
        </p:nvSpPr>
        <p:spPr bwMode="auto">
          <a:xfrm>
            <a:off x="1960563" y="2259013"/>
            <a:ext cx="1878012" cy="0"/>
          </a:xfrm>
          <a:prstGeom prst="line">
            <a:avLst/>
          </a:prstGeom>
          <a:noFill/>
          <a:ln w="12700">
            <a:solidFill>
              <a:schemeClr val="tx1"/>
            </a:solidFill>
            <a:round/>
            <a:headEnd/>
            <a:tailEnd/>
          </a:ln>
        </p:spPr>
        <p:txBody>
          <a:bodyPr wrap="none" anchor="ctr"/>
          <a:lstStyle/>
          <a:p>
            <a:endParaRPr lang="it-IT"/>
          </a:p>
        </p:txBody>
      </p:sp>
      <p:sp>
        <p:nvSpPr>
          <p:cNvPr id="53" name="Line 51"/>
          <p:cNvSpPr>
            <a:spLocks noChangeShapeType="1"/>
          </p:cNvSpPr>
          <p:nvPr/>
        </p:nvSpPr>
        <p:spPr bwMode="auto">
          <a:xfrm>
            <a:off x="3013075" y="2273300"/>
            <a:ext cx="0" cy="582613"/>
          </a:xfrm>
          <a:prstGeom prst="line">
            <a:avLst/>
          </a:prstGeom>
          <a:noFill/>
          <a:ln w="12700">
            <a:solidFill>
              <a:schemeClr val="tx1"/>
            </a:solidFill>
            <a:round/>
            <a:headEnd/>
            <a:tailEnd/>
          </a:ln>
        </p:spPr>
        <p:txBody>
          <a:bodyPr wrap="none" anchor="ctr"/>
          <a:lstStyle/>
          <a:p>
            <a:endParaRPr lang="it-IT"/>
          </a:p>
        </p:txBody>
      </p:sp>
      <p:sp>
        <p:nvSpPr>
          <p:cNvPr id="54" name="Line 52"/>
          <p:cNvSpPr>
            <a:spLocks noChangeShapeType="1"/>
          </p:cNvSpPr>
          <p:nvPr/>
        </p:nvSpPr>
        <p:spPr bwMode="auto">
          <a:xfrm>
            <a:off x="3470275" y="2273300"/>
            <a:ext cx="0" cy="1116013"/>
          </a:xfrm>
          <a:prstGeom prst="line">
            <a:avLst/>
          </a:prstGeom>
          <a:noFill/>
          <a:ln w="12700">
            <a:solidFill>
              <a:schemeClr val="tx1"/>
            </a:solidFill>
            <a:round/>
            <a:headEnd/>
            <a:tailEnd/>
          </a:ln>
        </p:spPr>
        <p:txBody>
          <a:bodyPr wrap="none" anchor="ctr"/>
          <a:lstStyle/>
          <a:p>
            <a:endParaRPr lang="it-IT"/>
          </a:p>
        </p:txBody>
      </p:sp>
      <p:sp>
        <p:nvSpPr>
          <p:cNvPr id="55" name="Line 53"/>
          <p:cNvSpPr>
            <a:spLocks noChangeShapeType="1"/>
          </p:cNvSpPr>
          <p:nvPr/>
        </p:nvSpPr>
        <p:spPr bwMode="auto">
          <a:xfrm>
            <a:off x="3851275" y="2273300"/>
            <a:ext cx="0" cy="1801813"/>
          </a:xfrm>
          <a:prstGeom prst="line">
            <a:avLst/>
          </a:prstGeom>
          <a:noFill/>
          <a:ln w="12700">
            <a:solidFill>
              <a:schemeClr val="tx1"/>
            </a:solidFill>
            <a:round/>
            <a:headEnd/>
            <a:tailEnd/>
          </a:ln>
        </p:spPr>
        <p:txBody>
          <a:bodyPr wrap="none" anchor="ctr"/>
          <a:lstStyle/>
          <a:p>
            <a:endParaRPr lang="it-IT"/>
          </a:p>
        </p:txBody>
      </p:sp>
      <p:sp>
        <p:nvSpPr>
          <p:cNvPr id="56" name="Line 54"/>
          <p:cNvSpPr>
            <a:spLocks noChangeShapeType="1"/>
          </p:cNvSpPr>
          <p:nvPr/>
        </p:nvSpPr>
        <p:spPr bwMode="auto">
          <a:xfrm flipH="1">
            <a:off x="2697163" y="2868613"/>
            <a:ext cx="328612" cy="0"/>
          </a:xfrm>
          <a:prstGeom prst="line">
            <a:avLst/>
          </a:prstGeom>
          <a:noFill/>
          <a:ln w="12700">
            <a:solidFill>
              <a:schemeClr val="tx1"/>
            </a:solidFill>
            <a:round/>
            <a:headEnd/>
            <a:tailEnd/>
          </a:ln>
        </p:spPr>
        <p:txBody>
          <a:bodyPr wrap="none" anchor="ctr"/>
          <a:lstStyle/>
          <a:p>
            <a:endParaRPr lang="it-IT"/>
          </a:p>
        </p:txBody>
      </p:sp>
      <p:sp>
        <p:nvSpPr>
          <p:cNvPr id="57" name="Line 55"/>
          <p:cNvSpPr>
            <a:spLocks noChangeShapeType="1"/>
          </p:cNvSpPr>
          <p:nvPr/>
        </p:nvSpPr>
        <p:spPr bwMode="auto">
          <a:xfrm flipH="1">
            <a:off x="2849563" y="3402013"/>
            <a:ext cx="633412" cy="0"/>
          </a:xfrm>
          <a:prstGeom prst="line">
            <a:avLst/>
          </a:prstGeom>
          <a:noFill/>
          <a:ln w="12700">
            <a:solidFill>
              <a:schemeClr val="tx1"/>
            </a:solidFill>
            <a:round/>
            <a:headEnd/>
            <a:tailEnd/>
          </a:ln>
        </p:spPr>
        <p:txBody>
          <a:bodyPr wrap="none" anchor="ctr"/>
          <a:lstStyle/>
          <a:p>
            <a:endParaRPr lang="it-IT"/>
          </a:p>
        </p:txBody>
      </p:sp>
      <p:sp>
        <p:nvSpPr>
          <p:cNvPr id="58" name="Line 56"/>
          <p:cNvSpPr>
            <a:spLocks noChangeShapeType="1"/>
          </p:cNvSpPr>
          <p:nvPr/>
        </p:nvSpPr>
        <p:spPr bwMode="auto">
          <a:xfrm flipH="1">
            <a:off x="3078163" y="4087813"/>
            <a:ext cx="785812" cy="0"/>
          </a:xfrm>
          <a:prstGeom prst="line">
            <a:avLst/>
          </a:prstGeom>
          <a:noFill/>
          <a:ln w="12700">
            <a:solidFill>
              <a:schemeClr val="tx1"/>
            </a:solidFill>
            <a:round/>
            <a:headEnd/>
            <a:tailEnd/>
          </a:ln>
        </p:spPr>
        <p:txBody>
          <a:bodyPr wrap="none" anchor="ctr"/>
          <a:lstStyle/>
          <a:p>
            <a:endParaRPr lang="it-IT"/>
          </a:p>
        </p:txBody>
      </p:sp>
      <p:sp>
        <p:nvSpPr>
          <p:cNvPr id="59" name="Line 57"/>
          <p:cNvSpPr>
            <a:spLocks noChangeShapeType="1"/>
          </p:cNvSpPr>
          <p:nvPr/>
        </p:nvSpPr>
        <p:spPr bwMode="auto">
          <a:xfrm>
            <a:off x="2355850" y="3135313"/>
            <a:ext cx="0" cy="133350"/>
          </a:xfrm>
          <a:prstGeom prst="line">
            <a:avLst/>
          </a:prstGeom>
          <a:noFill/>
          <a:ln w="38100">
            <a:solidFill>
              <a:schemeClr val="tx1"/>
            </a:solidFill>
            <a:round/>
            <a:headEnd/>
            <a:tailEnd/>
          </a:ln>
        </p:spPr>
        <p:txBody>
          <a:bodyPr wrap="none" anchor="ctr"/>
          <a:lstStyle/>
          <a:p>
            <a:endParaRPr lang="it-IT"/>
          </a:p>
        </p:txBody>
      </p:sp>
      <p:sp>
        <p:nvSpPr>
          <p:cNvPr id="60" name="AutoShape 58"/>
          <p:cNvSpPr>
            <a:spLocks noChangeArrowheads="1"/>
          </p:cNvSpPr>
          <p:nvPr/>
        </p:nvSpPr>
        <p:spPr bwMode="auto">
          <a:xfrm>
            <a:off x="2244725" y="32543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61" name="AutoShape 59"/>
          <p:cNvSpPr>
            <a:spLocks noChangeArrowheads="1"/>
          </p:cNvSpPr>
          <p:nvPr/>
        </p:nvSpPr>
        <p:spPr bwMode="auto">
          <a:xfrm>
            <a:off x="2244725" y="2720975"/>
            <a:ext cx="217488" cy="403225"/>
          </a:xfrm>
          <a:prstGeom prst="roundRect">
            <a:avLst>
              <a:gd name="adj" fmla="val 12486"/>
            </a:avLst>
          </a:prstGeom>
          <a:solidFill>
            <a:srgbClr val="C0FEF9"/>
          </a:solidFill>
          <a:ln w="38100" cmpd="dbl">
            <a:solidFill>
              <a:schemeClr val="tx1"/>
            </a:solidFill>
            <a:round/>
            <a:headEnd/>
            <a:tailEnd/>
          </a:ln>
        </p:spPr>
        <p:txBody>
          <a:bodyPr wrap="none" anchor="ctr"/>
          <a:lstStyle/>
          <a:p>
            <a:endParaRPr lang="it-IT"/>
          </a:p>
        </p:txBody>
      </p:sp>
      <p:sp>
        <p:nvSpPr>
          <p:cNvPr id="62" name="Freeform 60"/>
          <p:cNvSpPr>
            <a:spLocks/>
          </p:cNvSpPr>
          <p:nvPr/>
        </p:nvSpPr>
        <p:spPr bwMode="auto">
          <a:xfrm>
            <a:off x="2781300" y="3886200"/>
            <a:ext cx="901700" cy="2311400"/>
          </a:xfrm>
          <a:custGeom>
            <a:avLst/>
            <a:gdLst>
              <a:gd name="T0" fmla="*/ 24 w 568"/>
              <a:gd name="T1" fmla="*/ 96 h 1456"/>
              <a:gd name="T2" fmla="*/ 24 w 568"/>
              <a:gd name="T3" fmla="*/ 576 h 1456"/>
              <a:gd name="T4" fmla="*/ 168 w 568"/>
              <a:gd name="T5" fmla="*/ 1056 h 1456"/>
              <a:gd name="T6" fmla="*/ 408 w 568"/>
              <a:gd name="T7" fmla="*/ 1392 h 1456"/>
              <a:gd name="T8" fmla="*/ 504 w 568"/>
              <a:gd name="T9" fmla="*/ 1440 h 1456"/>
              <a:gd name="T10" fmla="*/ 552 w 568"/>
              <a:gd name="T11" fmla="*/ 1344 h 1456"/>
              <a:gd name="T12" fmla="*/ 408 w 568"/>
              <a:gd name="T13" fmla="*/ 1152 h 1456"/>
              <a:gd name="T14" fmla="*/ 264 w 568"/>
              <a:gd name="T15" fmla="*/ 912 h 1456"/>
              <a:gd name="T16" fmla="*/ 168 w 568"/>
              <a:gd name="T17" fmla="*/ 720 h 1456"/>
              <a:gd name="T18" fmla="*/ 120 w 568"/>
              <a:gd name="T19" fmla="*/ 576 h 1456"/>
              <a:gd name="T20" fmla="*/ 120 w 568"/>
              <a:gd name="T21" fmla="*/ 384 h 1456"/>
              <a:gd name="T22" fmla="*/ 120 w 568"/>
              <a:gd name="T23" fmla="*/ 192 h 1456"/>
              <a:gd name="T24" fmla="*/ 120 w 568"/>
              <a:gd name="T25" fmla="*/ 48 h 1456"/>
              <a:gd name="T26" fmla="*/ 72 w 568"/>
              <a:gd name="T27" fmla="*/ 0 h 1456"/>
              <a:gd name="T28" fmla="*/ 24 w 568"/>
              <a:gd name="T29" fmla="*/ 48 h 1456"/>
              <a:gd name="T30" fmla="*/ 24 w 568"/>
              <a:gd name="T31" fmla="*/ 96 h 14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8"/>
              <a:gd name="T49" fmla="*/ 0 h 1456"/>
              <a:gd name="T50" fmla="*/ 568 w 568"/>
              <a:gd name="T51" fmla="*/ 1456 h 14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8" h="1456">
                <a:moveTo>
                  <a:pt x="24" y="96"/>
                </a:moveTo>
                <a:cubicBezTo>
                  <a:pt x="24" y="184"/>
                  <a:pt x="0" y="416"/>
                  <a:pt x="24" y="576"/>
                </a:cubicBezTo>
                <a:cubicBezTo>
                  <a:pt x="48" y="736"/>
                  <a:pt x="104" y="920"/>
                  <a:pt x="168" y="1056"/>
                </a:cubicBezTo>
                <a:cubicBezTo>
                  <a:pt x="232" y="1192"/>
                  <a:pt x="352" y="1328"/>
                  <a:pt x="408" y="1392"/>
                </a:cubicBezTo>
                <a:cubicBezTo>
                  <a:pt x="464" y="1456"/>
                  <a:pt x="480" y="1448"/>
                  <a:pt x="504" y="1440"/>
                </a:cubicBezTo>
                <a:cubicBezTo>
                  <a:pt x="528" y="1432"/>
                  <a:pt x="568" y="1392"/>
                  <a:pt x="552" y="1344"/>
                </a:cubicBezTo>
                <a:cubicBezTo>
                  <a:pt x="536" y="1296"/>
                  <a:pt x="456" y="1224"/>
                  <a:pt x="408" y="1152"/>
                </a:cubicBezTo>
                <a:cubicBezTo>
                  <a:pt x="360" y="1080"/>
                  <a:pt x="304" y="984"/>
                  <a:pt x="264" y="912"/>
                </a:cubicBezTo>
                <a:cubicBezTo>
                  <a:pt x="224" y="840"/>
                  <a:pt x="192" y="776"/>
                  <a:pt x="168" y="720"/>
                </a:cubicBezTo>
                <a:cubicBezTo>
                  <a:pt x="144" y="664"/>
                  <a:pt x="128" y="632"/>
                  <a:pt x="120" y="576"/>
                </a:cubicBezTo>
                <a:cubicBezTo>
                  <a:pt x="112" y="520"/>
                  <a:pt x="120" y="448"/>
                  <a:pt x="120" y="384"/>
                </a:cubicBezTo>
                <a:cubicBezTo>
                  <a:pt x="120" y="320"/>
                  <a:pt x="120" y="248"/>
                  <a:pt x="120" y="192"/>
                </a:cubicBezTo>
                <a:cubicBezTo>
                  <a:pt x="120" y="136"/>
                  <a:pt x="128" y="80"/>
                  <a:pt x="120" y="48"/>
                </a:cubicBezTo>
                <a:cubicBezTo>
                  <a:pt x="112" y="16"/>
                  <a:pt x="88" y="0"/>
                  <a:pt x="72" y="0"/>
                </a:cubicBezTo>
                <a:cubicBezTo>
                  <a:pt x="56" y="0"/>
                  <a:pt x="32" y="32"/>
                  <a:pt x="24" y="48"/>
                </a:cubicBezTo>
                <a:cubicBezTo>
                  <a:pt x="16" y="64"/>
                  <a:pt x="24" y="8"/>
                  <a:pt x="24" y="96"/>
                </a:cubicBezTo>
                <a:close/>
              </a:path>
            </a:pathLst>
          </a:custGeom>
          <a:solidFill>
            <a:srgbClr val="BC3700"/>
          </a:solidFill>
          <a:ln w="12700" cap="flat" cmpd="sng">
            <a:solidFill>
              <a:schemeClr val="tx1"/>
            </a:solidFill>
            <a:prstDash val="solid"/>
            <a:round/>
            <a:headEnd/>
            <a:tailEnd/>
          </a:ln>
        </p:spPr>
        <p:txBody>
          <a:bodyPr wrap="none" anchor="ctr"/>
          <a:lstStyle/>
          <a:p>
            <a:endParaRPr lang="it-IT"/>
          </a:p>
        </p:txBody>
      </p:sp>
      <p:sp>
        <p:nvSpPr>
          <p:cNvPr id="63" name="Line 61"/>
          <p:cNvSpPr>
            <a:spLocks noChangeShapeType="1"/>
          </p:cNvSpPr>
          <p:nvPr/>
        </p:nvSpPr>
        <p:spPr bwMode="auto">
          <a:xfrm>
            <a:off x="3013075" y="4087813"/>
            <a:ext cx="65088" cy="0"/>
          </a:xfrm>
          <a:prstGeom prst="line">
            <a:avLst/>
          </a:prstGeom>
          <a:noFill/>
          <a:ln w="12700">
            <a:solidFill>
              <a:schemeClr val="tx1"/>
            </a:solidFill>
            <a:round/>
            <a:headEnd/>
            <a:tailEnd/>
          </a:ln>
        </p:spPr>
        <p:txBody>
          <a:bodyPr wrap="none" anchor="ctr"/>
          <a:lstStyle/>
          <a:p>
            <a:endParaRPr lang="it-IT"/>
          </a:p>
        </p:txBody>
      </p:sp>
      <p:sp>
        <p:nvSpPr>
          <p:cNvPr id="64" name="Rectangle 62"/>
          <p:cNvSpPr>
            <a:spLocks noChangeArrowheads="1"/>
          </p:cNvSpPr>
          <p:nvPr/>
        </p:nvSpPr>
        <p:spPr bwMode="auto">
          <a:xfrm>
            <a:off x="4191000" y="2057400"/>
            <a:ext cx="4778375" cy="44958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sz="2800"/>
              <a:t>Con questi accorgimenti </a:t>
            </a:r>
            <a:r>
              <a:rPr lang="it-IT" sz="2800">
                <a:sym typeface="Symbol" pitchFamily="18" charset="2"/>
              </a:rPr>
              <a:t> viene ridotto quasi a 0</a:t>
            </a:r>
          </a:p>
          <a:p>
            <a:pPr>
              <a:buClr>
                <a:schemeClr val="accent1"/>
              </a:buClr>
              <a:buSzPct val="75000"/>
              <a:buFont typeface="Monotype Sorts" pitchFamily="2" charset="2"/>
              <a:buNone/>
              <a:defRPr/>
            </a:pPr>
            <a:r>
              <a:rPr lang="it-IT" sz="2800">
                <a:sym typeface="Symbol" pitchFamily="18" charset="2"/>
              </a:rPr>
              <a:t>I trasformatori che presentano  =0 sono detti “Antirisonanti”</a:t>
            </a:r>
          </a:p>
          <a:p>
            <a:pPr>
              <a:buClr>
                <a:schemeClr val="accent1"/>
              </a:buClr>
              <a:buSzPct val="75000"/>
              <a:buFont typeface="Monotype Sorts" pitchFamily="2" charset="2"/>
              <a:buNone/>
              <a:defRPr/>
            </a:pPr>
            <a:endParaRPr lang="it-IT" sz="2800">
              <a:sym typeface="Symbol" pitchFamily="18" charset="2"/>
            </a:endParaRPr>
          </a:p>
          <a:p>
            <a:pPr>
              <a:buClr>
                <a:schemeClr val="accent1"/>
              </a:buClr>
              <a:buSzPct val="75000"/>
              <a:buFont typeface="Monotype Sorts" pitchFamily="2" charset="2"/>
              <a:buNone/>
              <a:defRPr/>
            </a:pPr>
            <a:r>
              <a:rPr lang="it-IT" sz="2800">
                <a:sym typeface="Symbol" pitchFamily="18" charset="2"/>
              </a:rPr>
              <a:t>Per i trasformatori di piccola potenza, si rinforza l’isolamento delle prime 2 o 3 bobine</a:t>
            </a:r>
          </a:p>
          <a:p>
            <a:pPr>
              <a:spcBef>
                <a:spcPct val="20000"/>
              </a:spcBef>
              <a:buClr>
                <a:schemeClr val="accent1"/>
              </a:buClr>
              <a:buSzPct val="75000"/>
              <a:buFont typeface="Monotype Sorts" pitchFamily="2" charset="2"/>
              <a:buNone/>
              <a:defRPr/>
            </a:pPr>
            <a:endParaRPr lang="it-IT" sz="32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609280" y="2666806"/>
            <a:ext cx="8306120" cy="4191194"/>
            <a:chOff x="286" y="1341"/>
            <a:chExt cx="5330" cy="2798"/>
          </a:xfrm>
        </p:grpSpPr>
        <p:graphicFrame>
          <p:nvGraphicFramePr>
            <p:cNvPr id="5" name="Object 1024"/>
            <p:cNvGraphicFramePr>
              <a:graphicFrameLocks noChangeAspect="1"/>
            </p:cNvGraphicFramePr>
            <p:nvPr/>
          </p:nvGraphicFramePr>
          <p:xfrm>
            <a:off x="286" y="1341"/>
            <a:ext cx="1776" cy="2651"/>
          </p:xfrm>
          <a:graphic>
            <a:graphicData uri="http://schemas.openxmlformats.org/presentationml/2006/ole">
              <mc:AlternateContent xmlns:mc="http://schemas.openxmlformats.org/markup-compatibility/2006">
                <mc:Choice xmlns:v="urn:schemas-microsoft-com:vml" Requires="v">
                  <p:oleObj spid="_x0000_s114698" name="Image" r:id="rId3" imgW="4580952" imgH="6409524" progId="">
                    <p:embed/>
                  </p:oleObj>
                </mc:Choice>
                <mc:Fallback>
                  <p:oleObj name="Image" r:id="rId3" imgW="4580952" imgH="6409524" progId="">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l="28378" t="13147" r="10083" b="11983"/>
                        <a:stretch>
                          <a:fillRect/>
                        </a:stretch>
                      </p:blipFill>
                      <p:spPr bwMode="auto">
                        <a:xfrm>
                          <a:off x="286" y="1341"/>
                          <a:ext cx="1776" cy="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 descr="c:\windows\TEMP\auto0.bmp"/>
            <p:cNvPicPr>
              <a:picLocks noChangeAspect="1" noChangeArrowheads="1"/>
            </p:cNvPicPr>
            <p:nvPr/>
          </p:nvPicPr>
          <p:blipFill>
            <a:blip r:embed="rId5" cstate="print"/>
            <a:srcRect/>
            <a:stretch>
              <a:fillRect/>
            </a:stretch>
          </p:blipFill>
          <p:spPr bwMode="auto">
            <a:xfrm>
              <a:off x="2640" y="2784"/>
              <a:ext cx="2976" cy="1355"/>
            </a:xfrm>
            <a:prstGeom prst="rect">
              <a:avLst/>
            </a:prstGeom>
            <a:noFill/>
            <a:ln w="12700">
              <a:noFill/>
              <a:miter lim="800000"/>
              <a:headEnd/>
              <a:tailEnd/>
            </a:ln>
          </p:spPr>
        </p:pic>
        <p:grpSp>
          <p:nvGrpSpPr>
            <p:cNvPr id="7" name="Group 5"/>
            <p:cNvGrpSpPr>
              <a:grpSpLocks/>
            </p:cNvGrpSpPr>
            <p:nvPr/>
          </p:nvGrpSpPr>
          <p:grpSpPr bwMode="auto">
            <a:xfrm>
              <a:off x="2640" y="1392"/>
              <a:ext cx="2832" cy="1273"/>
              <a:chOff x="2400" y="528"/>
              <a:chExt cx="2832" cy="1273"/>
            </a:xfrm>
          </p:grpSpPr>
          <p:pic>
            <p:nvPicPr>
              <p:cNvPr id="8" name="Picture 6" descr="c:\windows\TEMP\auto0.bmp"/>
              <p:cNvPicPr>
                <a:picLocks noChangeAspect="1" noChangeArrowheads="1"/>
              </p:cNvPicPr>
              <p:nvPr/>
            </p:nvPicPr>
            <p:blipFill>
              <a:blip r:embed="rId6" cstate="print"/>
              <a:srcRect t="7013"/>
              <a:stretch>
                <a:fillRect/>
              </a:stretch>
            </p:blipFill>
            <p:spPr bwMode="auto">
              <a:xfrm>
                <a:off x="2400" y="528"/>
                <a:ext cx="2832" cy="1273"/>
              </a:xfrm>
              <a:prstGeom prst="rect">
                <a:avLst/>
              </a:prstGeom>
              <a:noFill/>
              <a:ln w="12700">
                <a:noFill/>
                <a:miter lim="800000"/>
                <a:headEnd/>
                <a:tailEnd/>
              </a:ln>
            </p:spPr>
          </p:pic>
          <p:sp>
            <p:nvSpPr>
              <p:cNvPr id="9" name="Rectangle 7"/>
              <p:cNvSpPr>
                <a:spLocks noChangeArrowheads="1"/>
              </p:cNvSpPr>
              <p:nvPr/>
            </p:nvSpPr>
            <p:spPr bwMode="auto">
              <a:xfrm>
                <a:off x="2400" y="528"/>
                <a:ext cx="336" cy="144"/>
              </a:xfrm>
              <a:prstGeom prst="rect">
                <a:avLst/>
              </a:prstGeom>
              <a:solidFill>
                <a:schemeClr val="bg1"/>
              </a:solidFill>
              <a:ln w="12700">
                <a:noFill/>
                <a:miter lim="800000"/>
                <a:headEnd/>
                <a:tailEnd/>
              </a:ln>
            </p:spPr>
            <p:txBody>
              <a:bodyPr wrap="none" anchor="ctr"/>
              <a:lstStyle/>
              <a:p>
                <a:endParaRPr lang="it-IT"/>
              </a:p>
            </p:txBody>
          </p:sp>
          <p:sp>
            <p:nvSpPr>
              <p:cNvPr id="10" name="Rectangle 8"/>
              <p:cNvSpPr>
                <a:spLocks noChangeArrowheads="1"/>
              </p:cNvSpPr>
              <p:nvPr/>
            </p:nvSpPr>
            <p:spPr bwMode="auto">
              <a:xfrm>
                <a:off x="3936" y="528"/>
                <a:ext cx="336" cy="144"/>
              </a:xfrm>
              <a:prstGeom prst="rect">
                <a:avLst/>
              </a:prstGeom>
              <a:solidFill>
                <a:schemeClr val="bg1"/>
              </a:solidFill>
              <a:ln w="12700">
                <a:noFill/>
                <a:miter lim="800000"/>
                <a:headEnd/>
                <a:tailEnd/>
              </a:ln>
            </p:spPr>
            <p:txBody>
              <a:bodyPr wrap="none" anchor="ctr"/>
              <a:lstStyle/>
              <a:p>
                <a:endParaRPr lang="it-IT"/>
              </a:p>
            </p:txBody>
          </p:sp>
        </p:grpSp>
      </p:grpSp>
      <p:sp>
        <p:nvSpPr>
          <p:cNvPr id="11" name="Rectangle 9"/>
          <p:cNvSpPr>
            <a:spLocks noChangeArrowheads="1"/>
          </p:cNvSpPr>
          <p:nvPr/>
        </p:nvSpPr>
        <p:spPr bwMode="auto">
          <a:xfrm>
            <a:off x="257175" y="76200"/>
            <a:ext cx="8559800" cy="2420938"/>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spcBef>
                <a:spcPct val="20000"/>
              </a:spcBef>
              <a:buClr>
                <a:schemeClr val="accent1"/>
              </a:buClr>
              <a:buSzPct val="75000"/>
              <a:buFont typeface="Monotype Sorts" pitchFamily="2" charset="2"/>
              <a:buNone/>
              <a:defRPr/>
            </a:pPr>
            <a:r>
              <a:rPr lang="it-IT" sz="2600" dirty="0"/>
              <a:t>Si colloca in testa all’avvolgimento di AT una grossa spira </a:t>
            </a:r>
            <a:r>
              <a:rPr lang="it-IT" sz="2600" dirty="0" smtClean="0"/>
              <a:t>cava (connessa al principio di avvolgimento in AT), </a:t>
            </a:r>
            <a:r>
              <a:rPr lang="it-IT" sz="2600" dirty="0"/>
              <a:t>aperta che crei una capacità e non provochi circolazione di corrente</a:t>
            </a:r>
          </a:p>
          <a:p>
            <a:pPr>
              <a:spcBef>
                <a:spcPct val="20000"/>
              </a:spcBef>
              <a:buClr>
                <a:schemeClr val="accent1"/>
              </a:buClr>
              <a:buSzPct val="75000"/>
              <a:buFont typeface="Monotype Sorts" pitchFamily="2" charset="2"/>
              <a:buNone/>
              <a:defRPr/>
            </a:pPr>
            <a:r>
              <a:rPr lang="it-IT" sz="2600" dirty="0"/>
              <a:t>Se non basta si inseriscono degli </a:t>
            </a:r>
            <a:r>
              <a:rPr lang="it-IT" sz="2600" u="sng" dirty="0"/>
              <a:t>schermi anulari </a:t>
            </a:r>
            <a:r>
              <a:rPr lang="it-IT" sz="2600" dirty="0"/>
              <a:t>lungo l’avvolgimento</a:t>
            </a:r>
          </a:p>
          <a:p>
            <a:pPr>
              <a:spcBef>
                <a:spcPct val="20000"/>
              </a:spcBef>
              <a:buClr>
                <a:schemeClr val="accent1"/>
              </a:buClr>
              <a:buSzPct val="75000"/>
              <a:buFont typeface="Monotype Sorts" pitchFamily="2" charset="2"/>
              <a:buNone/>
              <a:defRPr/>
            </a:pPr>
            <a:endParaRPr lang="it-IT" sz="2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TMD A small"/>
          <p:cNvPicPr>
            <a:picLocks noChangeAspect="1" noChangeArrowheads="1"/>
          </p:cNvPicPr>
          <p:nvPr/>
        </p:nvPicPr>
        <p:blipFill>
          <a:blip r:embed="rId2" cstate="print"/>
          <a:srcRect/>
          <a:stretch>
            <a:fillRect/>
          </a:stretch>
        </p:blipFill>
        <p:spPr bwMode="auto">
          <a:xfrm>
            <a:off x="7091892" y="1905000"/>
            <a:ext cx="2052108" cy="2667000"/>
          </a:xfrm>
          <a:prstGeom prst="rect">
            <a:avLst/>
          </a:prstGeom>
          <a:noFill/>
        </p:spPr>
      </p:pic>
      <p:grpSp>
        <p:nvGrpSpPr>
          <p:cNvPr id="4" name="Group 10"/>
          <p:cNvGrpSpPr>
            <a:grpSpLocks/>
          </p:cNvGrpSpPr>
          <p:nvPr/>
        </p:nvGrpSpPr>
        <p:grpSpPr bwMode="auto">
          <a:xfrm>
            <a:off x="3810000" y="3124200"/>
            <a:ext cx="3352800" cy="3505200"/>
            <a:chOff x="288" y="1872"/>
            <a:chExt cx="1874" cy="2160"/>
          </a:xfrm>
        </p:grpSpPr>
        <p:sp>
          <p:nvSpPr>
            <p:cNvPr id="5" name="Rectangle 6"/>
            <p:cNvSpPr>
              <a:spLocks noChangeArrowheads="1"/>
            </p:cNvSpPr>
            <p:nvPr/>
          </p:nvSpPr>
          <p:spPr bwMode="auto">
            <a:xfrm>
              <a:off x="803" y="1872"/>
              <a:ext cx="719" cy="258"/>
            </a:xfrm>
            <a:prstGeom prst="rect">
              <a:avLst/>
            </a:prstGeom>
            <a:noFill/>
            <a:ln w="9525">
              <a:noFill/>
              <a:miter lim="800000"/>
              <a:headEnd/>
              <a:tailEnd/>
            </a:ln>
            <a:effectLst/>
          </p:spPr>
          <p:txBody>
            <a:bodyPr wrap="none">
              <a:spAutoFit/>
            </a:bodyPr>
            <a:lstStyle/>
            <a:p>
              <a:pPr>
                <a:spcAft>
                  <a:spcPct val="50000"/>
                </a:spcAft>
              </a:pPr>
              <a:r>
                <a:rPr lang="it-IT" sz="2000" dirty="0" smtClean="0">
                  <a:solidFill>
                    <a:srgbClr val="CC0099"/>
                  </a:solidFill>
                  <a:sym typeface="Symbol" pitchFamily="18" charset="2"/>
                </a:rPr>
                <a:t>a </a:t>
              </a:r>
              <a:r>
                <a:rPr lang="it-IT" sz="2000" dirty="0">
                  <a:solidFill>
                    <a:srgbClr val="CC0099"/>
                  </a:solidFill>
                  <a:sym typeface="Symbol" pitchFamily="18" charset="2"/>
                </a:rPr>
                <a:t>colonne</a:t>
              </a:r>
            </a:p>
          </p:txBody>
        </p:sp>
        <p:pic>
          <p:nvPicPr>
            <p:cNvPr id="6" name="Picture 7" descr="D:\Disco_Lucia\Didattica\Costruzioni\Figure\trasformatore\mono_colonne.tif"/>
            <p:cNvPicPr>
              <a:picLocks noChangeAspect="1" noChangeArrowheads="1"/>
            </p:cNvPicPr>
            <p:nvPr/>
          </p:nvPicPr>
          <p:blipFill>
            <a:blip r:embed="rId3" cstate="print"/>
            <a:srcRect/>
            <a:stretch>
              <a:fillRect/>
            </a:stretch>
          </p:blipFill>
          <p:spPr bwMode="auto">
            <a:xfrm>
              <a:off x="288" y="2220"/>
              <a:ext cx="1874" cy="1812"/>
            </a:xfrm>
            <a:prstGeom prst="rect">
              <a:avLst/>
            </a:prstGeom>
            <a:noFill/>
          </p:spPr>
        </p:pic>
      </p:grpSp>
      <p:sp>
        <p:nvSpPr>
          <p:cNvPr id="8" name="CasellaDiTesto 7"/>
          <p:cNvSpPr txBox="1"/>
          <p:nvPr/>
        </p:nvSpPr>
        <p:spPr>
          <a:xfrm>
            <a:off x="0" y="129540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Trasformatori monofase a colonne</a:t>
            </a:r>
            <a:endParaRPr lang="it-IT" sz="3600" b="1" dirty="0">
              <a:effectLst>
                <a:outerShdw blurRad="38100" dist="38100" dir="2700000" algn="tl">
                  <a:srgbClr val="000000">
                    <a:alpha val="43137"/>
                  </a:srgbClr>
                </a:outerShdw>
              </a:effectLst>
            </a:endParaRPr>
          </a:p>
        </p:txBody>
      </p:sp>
      <p:sp>
        <p:nvSpPr>
          <p:cNvPr id="9" name="Rettangolo 8"/>
          <p:cNvSpPr/>
          <p:nvPr/>
        </p:nvSpPr>
        <p:spPr>
          <a:xfrm>
            <a:off x="0" y="2056686"/>
            <a:ext cx="3657600" cy="4801314"/>
          </a:xfrm>
          <a:prstGeom prst="rect">
            <a:avLst/>
          </a:prstGeom>
        </p:spPr>
        <p:txBody>
          <a:bodyPr wrap="square">
            <a:spAutoFit/>
          </a:bodyPr>
          <a:lstStyle/>
          <a:p>
            <a:pPr algn="just">
              <a:spcAft>
                <a:spcPct val="50000"/>
              </a:spcAft>
            </a:pPr>
            <a:r>
              <a:rPr lang="it-IT" dirty="0" smtClean="0">
                <a:sym typeface="Symbol" pitchFamily="18" charset="2"/>
              </a:rPr>
              <a:t>I nuclei monofasi più usati sono quelli a due colonne avvolte, hanno i gioghi di richiusura della stessa sezione delle colonne con cui hanno in comune anche il flusso. Metà delle spire di alta tensione e metà di quelle a bassa tensione sono avvolte attorno a ciascuna delle due colonne.</a:t>
            </a:r>
          </a:p>
          <a:p>
            <a:pPr>
              <a:spcAft>
                <a:spcPct val="50000"/>
              </a:spcAft>
            </a:pPr>
            <a:r>
              <a:rPr lang="it-IT" dirty="0" smtClean="0">
                <a:sym typeface="Symbol" pitchFamily="18" charset="2"/>
              </a:rPr>
              <a:t>Il flusso  prodotto dagli avvolgimenti percorre tutti i tratti del nucleo.</a:t>
            </a:r>
          </a:p>
          <a:p>
            <a:pPr>
              <a:spcAft>
                <a:spcPct val="50000"/>
              </a:spcAft>
            </a:pPr>
            <a:r>
              <a:rPr lang="it-IT" dirty="0" smtClean="0">
                <a:sym typeface="Symbol" pitchFamily="18" charset="2"/>
              </a:rPr>
              <a:t>Se gioghi e colonne hanno tutti la stessa sezione </a:t>
            </a:r>
            <a:r>
              <a:rPr lang="it-IT" i="1" dirty="0" smtClean="0">
                <a:sym typeface="Symbol" pitchFamily="18" charset="2"/>
              </a:rPr>
              <a:t>S</a:t>
            </a:r>
            <a:r>
              <a:rPr lang="it-IT" dirty="0" smtClean="0">
                <a:sym typeface="Symbol" pitchFamily="18" charset="2"/>
              </a:rPr>
              <a:t>, anche l’induzione magnetica </a:t>
            </a:r>
            <a:r>
              <a:rPr lang="it-IT" i="1" dirty="0" err="1" smtClean="0">
                <a:sym typeface="Symbol" pitchFamily="18" charset="2"/>
              </a:rPr>
              <a:t>B=</a:t>
            </a:r>
            <a:r>
              <a:rPr lang="it-IT" dirty="0" smtClean="0">
                <a:sym typeface="Symbol" pitchFamily="18" charset="2"/>
              </a:rPr>
              <a:t>/</a:t>
            </a:r>
            <a:r>
              <a:rPr lang="it-IT" i="1" dirty="0" smtClean="0">
                <a:sym typeface="Symbol" pitchFamily="18" charset="2"/>
              </a:rPr>
              <a:t>S</a:t>
            </a:r>
            <a:r>
              <a:rPr lang="it-IT" dirty="0" smtClean="0">
                <a:sym typeface="Symbol" pitchFamily="18" charset="2"/>
              </a:rPr>
              <a:t> è uguale in tutti i tratti del nucleo.</a:t>
            </a:r>
            <a:endParaRPr lang="it-IT" dirty="0">
              <a:sym typeface="Symbol" pitchFamily="18" charset="2"/>
            </a:endParaRPr>
          </a:p>
        </p:txBody>
      </p:sp>
      <p:sp>
        <p:nvSpPr>
          <p:cNvPr id="10" name="CasellaDiTesto 9"/>
          <p:cNvSpPr txBox="1"/>
          <p:nvPr/>
        </p:nvSpPr>
        <p:spPr>
          <a:xfrm>
            <a:off x="0" y="0"/>
            <a:ext cx="9144000" cy="1200329"/>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CLASSIFICAZIONE IN BASE ALLA MORFOLOGIA DEL NUCLEO</a:t>
            </a:r>
            <a:endParaRPr lang="it-IT"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646331"/>
          </a:xfrm>
          <a:prstGeom prst="rect">
            <a:avLst/>
          </a:prstGeom>
          <a:noFill/>
        </p:spPr>
        <p:txBody>
          <a:bodyPr wrap="square" rtlCol="0">
            <a:spAutoFit/>
          </a:bodyPr>
          <a:lstStyle/>
          <a:p>
            <a:pPr algn="ctr"/>
            <a:r>
              <a:rPr lang="it-IT" sz="3600" b="1" dirty="0" smtClean="0">
                <a:effectLst>
                  <a:outerShdw blurRad="38100" dist="38100" dir="2700000" algn="tl">
                    <a:srgbClr val="000000">
                      <a:alpha val="43137"/>
                    </a:srgbClr>
                  </a:outerShdw>
                </a:effectLst>
              </a:rPr>
              <a:t>ACCESSORI</a:t>
            </a:r>
            <a:endParaRPr lang="it-IT" sz="3600" b="1" dirty="0">
              <a:effectLst>
                <a:outerShdw blurRad="38100" dist="38100" dir="2700000" algn="tl">
                  <a:srgbClr val="000000">
                    <a:alpha val="43137"/>
                  </a:srgbClr>
                </a:outerShdw>
              </a:effectLst>
            </a:endParaRPr>
          </a:p>
        </p:txBody>
      </p:sp>
      <p:sp>
        <p:nvSpPr>
          <p:cNvPr id="3" name="Rectangle 3"/>
          <p:cNvSpPr>
            <a:spLocks noChangeArrowheads="1"/>
          </p:cNvSpPr>
          <p:nvPr/>
        </p:nvSpPr>
        <p:spPr bwMode="auto">
          <a:xfrm>
            <a:off x="457200" y="1219200"/>
            <a:ext cx="8466138" cy="685800"/>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defRPr/>
            </a:pPr>
            <a:r>
              <a:rPr lang="it-IT" sz="2200" dirty="0"/>
              <a:t>Il serbatoio è dimensionato per contenere il </a:t>
            </a:r>
            <a:r>
              <a:rPr lang="it-IT" sz="2200" u="sng" dirty="0"/>
              <a:t>7 - 10% </a:t>
            </a:r>
            <a:r>
              <a:rPr lang="it-IT" sz="2200" dirty="0"/>
              <a:t>del volume di olio che c’è nel cassone e nel sistema di raffreddamento</a:t>
            </a:r>
          </a:p>
        </p:txBody>
      </p:sp>
      <p:pic>
        <p:nvPicPr>
          <p:cNvPr id="4" name="Picture 4"/>
          <p:cNvPicPr>
            <a:picLocks noChangeAspect="1" noChangeArrowheads="1"/>
          </p:cNvPicPr>
          <p:nvPr/>
        </p:nvPicPr>
        <p:blipFill>
          <a:blip r:embed="rId2" cstate="print"/>
          <a:srcRect/>
          <a:stretch>
            <a:fillRect/>
          </a:stretch>
        </p:blipFill>
        <p:spPr bwMode="auto">
          <a:xfrm>
            <a:off x="457200" y="2209800"/>
            <a:ext cx="4495800" cy="4259262"/>
          </a:xfrm>
          <a:prstGeom prst="rect">
            <a:avLst/>
          </a:prstGeom>
          <a:noFill/>
          <a:ln w="12700">
            <a:solidFill>
              <a:schemeClr val="tx1"/>
            </a:solidFill>
            <a:miter lim="800000"/>
            <a:headEnd/>
            <a:tailEnd/>
          </a:ln>
          <a:effectLst>
            <a:outerShdw dist="107763" dir="2700000" algn="ctr" rotWithShape="0">
              <a:schemeClr val="accent1"/>
            </a:outerShdw>
          </a:effectLst>
        </p:spPr>
      </p:pic>
      <p:sp>
        <p:nvSpPr>
          <p:cNvPr id="5" name="Rectangle 5"/>
          <p:cNvSpPr>
            <a:spLocks noChangeArrowheads="1"/>
          </p:cNvSpPr>
          <p:nvPr/>
        </p:nvSpPr>
        <p:spPr bwMode="auto">
          <a:xfrm>
            <a:off x="5105400" y="2217738"/>
            <a:ext cx="3817938" cy="4259262"/>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lIns="90488" tIns="44450" rIns="90488" bIns="44450"/>
          <a:lstStyle/>
          <a:p>
            <a:pPr algn="just">
              <a:spcBef>
                <a:spcPct val="20000"/>
              </a:spcBef>
              <a:buClr>
                <a:schemeClr val="accent1"/>
              </a:buClr>
              <a:buSzPct val="75000"/>
              <a:buFont typeface="Monotype Sorts" pitchFamily="2" charset="2"/>
              <a:buNone/>
              <a:defRPr/>
            </a:pPr>
            <a:r>
              <a:rPr lang="it-IT" sz="1500" dirty="0" smtClean="0"/>
              <a:t>La presenza del conservatore consente al cassone di essere sempre completamente riempito d’olio.</a:t>
            </a:r>
          </a:p>
          <a:p>
            <a:pPr algn="just">
              <a:spcBef>
                <a:spcPct val="20000"/>
              </a:spcBef>
              <a:buClr>
                <a:schemeClr val="accent1"/>
              </a:buClr>
              <a:buSzPct val="75000"/>
              <a:buFont typeface="Monotype Sorts" pitchFamily="2" charset="2"/>
              <a:buNone/>
              <a:defRPr/>
            </a:pPr>
            <a:r>
              <a:rPr lang="it-IT" sz="1500" dirty="0" smtClean="0"/>
              <a:t>Le variazione di volume dell’olio portano ad una variazione di livello di olio nel conservatore.</a:t>
            </a:r>
          </a:p>
          <a:p>
            <a:pPr algn="just">
              <a:spcBef>
                <a:spcPct val="20000"/>
              </a:spcBef>
              <a:buClr>
                <a:schemeClr val="accent1"/>
              </a:buClr>
              <a:buSzPct val="75000"/>
              <a:buFont typeface="Monotype Sorts" pitchFamily="2" charset="2"/>
              <a:buNone/>
              <a:defRPr/>
            </a:pPr>
            <a:r>
              <a:rPr lang="it-IT" sz="1500" dirty="0" smtClean="0"/>
              <a:t>Nella soluzione più semplice, il conservatore è a contatto con l’aria (a mezzo filtri).</a:t>
            </a:r>
          </a:p>
          <a:p>
            <a:pPr algn="just">
              <a:spcBef>
                <a:spcPct val="20000"/>
              </a:spcBef>
              <a:buClr>
                <a:schemeClr val="accent1"/>
              </a:buClr>
              <a:buSzPct val="75000"/>
              <a:buFont typeface="Monotype Sorts" pitchFamily="2" charset="2"/>
              <a:buNone/>
              <a:defRPr/>
            </a:pPr>
            <a:r>
              <a:rPr lang="it-IT" sz="1500" dirty="0" smtClean="0"/>
              <a:t>Il cassone è dotato inoltre di </a:t>
            </a:r>
            <a:r>
              <a:rPr lang="it-IT" sz="1500" u="sng" dirty="0" smtClean="0"/>
              <a:t>valvola di sicurezza </a:t>
            </a:r>
            <a:r>
              <a:rPr lang="it-IT" sz="1500" dirty="0" smtClean="0"/>
              <a:t>per sfogo aria in caso di guasti importanti (lamiera cassone: 1</a:t>
            </a:r>
            <a:r>
              <a:rPr lang="it-IT" sz="1500" dirty="0" smtClean="0">
                <a:sym typeface="Symbol"/>
              </a:rPr>
              <a:t></a:t>
            </a:r>
            <a:r>
              <a:rPr lang="it-IT" sz="1500" dirty="0" smtClean="0"/>
              <a:t>2 mm).</a:t>
            </a:r>
          </a:p>
          <a:p>
            <a:pPr algn="just">
              <a:spcBef>
                <a:spcPct val="20000"/>
              </a:spcBef>
              <a:buClr>
                <a:schemeClr val="accent1"/>
              </a:buClr>
              <a:buSzPct val="75000"/>
              <a:buFont typeface="Monotype Sorts" pitchFamily="2" charset="2"/>
              <a:buNone/>
              <a:defRPr/>
            </a:pPr>
            <a:r>
              <a:rPr lang="it-IT" sz="1500" dirty="0" smtClean="0"/>
              <a:t>Vi sono inoltre dispositivi barometrici per misura della pressione. </a:t>
            </a:r>
          </a:p>
          <a:p>
            <a:pPr algn="just">
              <a:spcBef>
                <a:spcPct val="20000"/>
              </a:spcBef>
              <a:buClr>
                <a:schemeClr val="accent1"/>
              </a:buClr>
              <a:buSzPct val="75000"/>
              <a:buFont typeface="Monotype Sorts" pitchFamily="2" charset="2"/>
              <a:buNone/>
              <a:defRPr/>
            </a:pPr>
            <a:r>
              <a:rPr lang="it-IT" sz="1500" dirty="0" smtClean="0"/>
              <a:t>Per evitare </a:t>
            </a:r>
            <a:r>
              <a:rPr lang="it-IT" sz="1500" u="sng" dirty="0" smtClean="0"/>
              <a:t>umidificazione</a:t>
            </a:r>
            <a:r>
              <a:rPr lang="it-IT" sz="1500" dirty="0" smtClean="0"/>
              <a:t> e </a:t>
            </a:r>
            <a:r>
              <a:rPr lang="it-IT" sz="1500" u="sng" dirty="0" smtClean="0"/>
              <a:t>ossidazione </a:t>
            </a:r>
            <a:r>
              <a:rPr lang="it-IT" sz="1500" dirty="0" smtClean="0"/>
              <a:t>dell’olio, si può ricorrere ad azoto in </a:t>
            </a:r>
            <a:r>
              <a:rPr lang="it-IT" sz="1500" dirty="0" err="1" smtClean="0"/>
              <a:t>sovrapressione</a:t>
            </a:r>
            <a:r>
              <a:rPr lang="it-IT" sz="1500" dirty="0" smtClean="0"/>
              <a:t> a contatto diretto con l’olio. Vedi oltre </a:t>
            </a:r>
            <a:r>
              <a:rPr lang="it-IT" sz="1500" dirty="0" smtClean="0">
                <a:sym typeface="Wingdings" pitchFamily="2" charset="2"/>
              </a:rPr>
              <a:t></a:t>
            </a:r>
            <a:endParaRPr lang="it-IT" sz="1500" dirty="0" smtClean="0"/>
          </a:p>
        </p:txBody>
      </p:sp>
      <p:sp>
        <p:nvSpPr>
          <p:cNvPr id="6" name="CasellaDiTesto 5"/>
          <p:cNvSpPr txBox="1"/>
          <p:nvPr/>
        </p:nvSpPr>
        <p:spPr>
          <a:xfrm>
            <a:off x="0" y="757535"/>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Conservatore d’olio</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295400" y="1066800"/>
            <a:ext cx="6552301" cy="4038600"/>
          </a:xfrm>
          <a:prstGeom prst="rect">
            <a:avLst/>
          </a:prstGeom>
          <a:noFill/>
          <a:ln w="9525">
            <a:noFill/>
            <a:miter lim="800000"/>
            <a:headEnd/>
            <a:tailEnd/>
          </a:ln>
          <a:effectLst/>
        </p:spPr>
      </p:pic>
      <p:sp>
        <p:nvSpPr>
          <p:cNvPr id="58" name="CasellaDiTesto 57"/>
          <p:cNvSpPr txBox="1"/>
          <p:nvPr/>
        </p:nvSpPr>
        <p:spPr>
          <a:xfrm>
            <a:off x="0" y="152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Sistemi di protezione da ossidazione ed umidità</a:t>
            </a:r>
            <a:endParaRPr lang="it-IT" sz="2400" b="1" u="sng" dirty="0">
              <a:effectLst>
                <a:outerShdw blurRad="38100" dist="38100" dir="2700000" algn="tl">
                  <a:srgbClr val="000000">
                    <a:alpha val="43137"/>
                  </a:srgbClr>
                </a:outerShdw>
              </a:effectLst>
            </a:endParaRPr>
          </a:p>
        </p:txBody>
      </p:sp>
      <p:sp>
        <p:nvSpPr>
          <p:cNvPr id="59" name="CasellaDiTesto 58"/>
          <p:cNvSpPr txBox="1"/>
          <p:nvPr/>
        </p:nvSpPr>
        <p:spPr>
          <a:xfrm>
            <a:off x="457200" y="5629870"/>
            <a:ext cx="8229600" cy="923330"/>
          </a:xfrm>
          <a:prstGeom prst="rect">
            <a:avLst/>
          </a:prstGeom>
          <a:noFill/>
        </p:spPr>
        <p:txBody>
          <a:bodyPr wrap="square" rtlCol="0">
            <a:spAutoFit/>
          </a:bodyPr>
          <a:lstStyle/>
          <a:p>
            <a:r>
              <a:rPr lang="it-IT" dirty="0" smtClean="0"/>
              <a:t>Nei trasformatori stagni con olio-azoto, può essere omesso il conservatore d’olio, cioè il cassone può essere riempito parzialmente d’olio e comunicare direttamente con il </a:t>
            </a:r>
            <a:r>
              <a:rPr lang="it-IT" dirty="0" err="1" smtClean="0"/>
              <a:t>serbatorio</a:t>
            </a:r>
            <a:r>
              <a:rPr lang="it-IT" dirty="0" smtClean="0"/>
              <a:t> di azoto (uso di compressore per mantenimento di </a:t>
            </a:r>
            <a:r>
              <a:rPr lang="it-IT" dirty="0" err="1" smtClean="0"/>
              <a:t>sovrapressoione</a:t>
            </a:r>
            <a:r>
              <a:rPr lang="it-IT" dirty="0" smtClean="0"/>
              <a:t> di N</a:t>
            </a:r>
            <a:r>
              <a:rPr lang="it-IT" baseline="-25000" dirty="0" smtClean="0"/>
              <a:t>2</a:t>
            </a:r>
            <a:r>
              <a:rPr lang="it-IT" dirty="0" smtClean="0"/>
              <a:t>). </a:t>
            </a:r>
            <a:endParaRPr lang="it-IT"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19100" y="1143000"/>
            <a:ext cx="8374063" cy="4772025"/>
          </a:xfrm>
          <a:prstGeom prst="rect">
            <a:avLst/>
          </a:prstGeom>
          <a:solidFill>
            <a:schemeClr val="bg1"/>
          </a:solidFill>
          <a:ln w="12700">
            <a:solidFill>
              <a:schemeClr val="tx1"/>
            </a:solidFill>
            <a:miter lim="800000"/>
            <a:headEnd/>
            <a:tailEnd/>
          </a:ln>
          <a:effectLst>
            <a:outerShdw dist="107763" dir="2700000" algn="ctr" rotWithShape="0">
              <a:schemeClr val="accent1"/>
            </a:outerShdw>
          </a:effectLst>
        </p:spPr>
        <p:txBody>
          <a:bodyPr wrap="none" anchor="ctr"/>
          <a:lstStyle/>
          <a:p>
            <a:pPr>
              <a:defRPr/>
            </a:pPr>
            <a:endParaRPr lang="it-IT"/>
          </a:p>
        </p:txBody>
      </p:sp>
      <p:sp>
        <p:nvSpPr>
          <p:cNvPr id="4" name="AutoShape 3"/>
          <p:cNvSpPr>
            <a:spLocks noChangeArrowheads="1"/>
          </p:cNvSpPr>
          <p:nvPr/>
        </p:nvSpPr>
        <p:spPr bwMode="auto">
          <a:xfrm rot="10800000" flipH="1">
            <a:off x="4346575" y="1584325"/>
            <a:ext cx="288925" cy="219075"/>
          </a:xfrm>
          <a:prstGeom prst="triangle">
            <a:avLst>
              <a:gd name="adj" fmla="val 49995"/>
            </a:avLst>
          </a:prstGeom>
          <a:solidFill>
            <a:schemeClr val="bg2"/>
          </a:solidFill>
          <a:ln w="12700">
            <a:solidFill>
              <a:schemeClr val="tx1"/>
            </a:solidFill>
            <a:miter lim="800000"/>
            <a:headEnd/>
            <a:tailEnd/>
          </a:ln>
        </p:spPr>
        <p:txBody>
          <a:bodyPr wrap="none" anchor="ctr"/>
          <a:lstStyle/>
          <a:p>
            <a:endParaRPr lang="it-IT"/>
          </a:p>
        </p:txBody>
      </p:sp>
      <p:sp>
        <p:nvSpPr>
          <p:cNvPr id="5" name="AutoShape 5"/>
          <p:cNvSpPr>
            <a:spLocks noChangeArrowheads="1"/>
          </p:cNvSpPr>
          <p:nvPr/>
        </p:nvSpPr>
        <p:spPr bwMode="auto">
          <a:xfrm>
            <a:off x="3898900" y="1755775"/>
            <a:ext cx="1250950" cy="3048000"/>
          </a:xfrm>
          <a:prstGeom prst="roundRect">
            <a:avLst>
              <a:gd name="adj" fmla="val 12495"/>
            </a:avLst>
          </a:prstGeom>
          <a:solidFill>
            <a:srgbClr val="EAEC5E"/>
          </a:solidFill>
          <a:ln w="50800">
            <a:solidFill>
              <a:schemeClr val="tx1"/>
            </a:solidFill>
            <a:round/>
            <a:headEnd/>
            <a:tailEnd/>
          </a:ln>
        </p:spPr>
        <p:txBody>
          <a:bodyPr wrap="none" anchor="ctr"/>
          <a:lstStyle/>
          <a:p>
            <a:endParaRPr lang="it-IT"/>
          </a:p>
        </p:txBody>
      </p:sp>
      <p:sp>
        <p:nvSpPr>
          <p:cNvPr id="6" name="AutoShape 6"/>
          <p:cNvSpPr>
            <a:spLocks noChangeArrowheads="1"/>
          </p:cNvSpPr>
          <p:nvPr/>
        </p:nvSpPr>
        <p:spPr bwMode="auto">
          <a:xfrm rot="19020000">
            <a:off x="2854325" y="4251325"/>
            <a:ext cx="1365250" cy="342900"/>
          </a:xfrm>
          <a:prstGeom prst="parallelogram">
            <a:avLst>
              <a:gd name="adj" fmla="val 99519"/>
            </a:avLst>
          </a:prstGeom>
          <a:solidFill>
            <a:srgbClr val="EAEC5E"/>
          </a:solidFill>
          <a:ln w="50800">
            <a:solidFill>
              <a:schemeClr val="tx1"/>
            </a:solidFill>
            <a:miter lim="800000"/>
            <a:headEnd/>
            <a:tailEnd/>
          </a:ln>
        </p:spPr>
        <p:txBody>
          <a:bodyPr wrap="none" anchor="ctr"/>
          <a:lstStyle/>
          <a:p>
            <a:endParaRPr lang="it-IT"/>
          </a:p>
        </p:txBody>
      </p:sp>
      <p:sp>
        <p:nvSpPr>
          <p:cNvPr id="7" name="Rectangle 7"/>
          <p:cNvSpPr>
            <a:spLocks noChangeArrowheads="1"/>
          </p:cNvSpPr>
          <p:nvPr/>
        </p:nvSpPr>
        <p:spPr bwMode="auto">
          <a:xfrm>
            <a:off x="3849688" y="3970338"/>
            <a:ext cx="139700" cy="325437"/>
          </a:xfrm>
          <a:prstGeom prst="rect">
            <a:avLst/>
          </a:prstGeom>
          <a:solidFill>
            <a:srgbClr val="EAEC5E"/>
          </a:solidFill>
          <a:ln w="12700">
            <a:noFill/>
            <a:miter lim="800000"/>
            <a:headEnd/>
            <a:tailEnd/>
          </a:ln>
        </p:spPr>
        <p:txBody>
          <a:bodyPr wrap="none" anchor="ctr"/>
          <a:lstStyle/>
          <a:p>
            <a:endParaRPr lang="it-IT"/>
          </a:p>
        </p:txBody>
      </p:sp>
      <p:sp>
        <p:nvSpPr>
          <p:cNvPr id="8" name="AutoShape 8"/>
          <p:cNvSpPr>
            <a:spLocks noChangeArrowheads="1"/>
          </p:cNvSpPr>
          <p:nvPr/>
        </p:nvSpPr>
        <p:spPr bwMode="auto">
          <a:xfrm rot="19020000">
            <a:off x="4841875" y="2151063"/>
            <a:ext cx="1365250" cy="342900"/>
          </a:xfrm>
          <a:prstGeom prst="parallelogram">
            <a:avLst>
              <a:gd name="adj" fmla="val 99519"/>
            </a:avLst>
          </a:prstGeom>
          <a:solidFill>
            <a:srgbClr val="EAEC5E"/>
          </a:solidFill>
          <a:ln w="50800">
            <a:solidFill>
              <a:schemeClr val="tx1"/>
            </a:solidFill>
            <a:miter lim="800000"/>
            <a:headEnd/>
            <a:tailEnd/>
          </a:ln>
        </p:spPr>
        <p:txBody>
          <a:bodyPr wrap="none" anchor="ctr"/>
          <a:lstStyle/>
          <a:p>
            <a:endParaRPr lang="it-IT"/>
          </a:p>
        </p:txBody>
      </p:sp>
      <p:sp>
        <p:nvSpPr>
          <p:cNvPr id="9" name="Rectangle 9"/>
          <p:cNvSpPr>
            <a:spLocks noChangeArrowheads="1"/>
          </p:cNvSpPr>
          <p:nvPr/>
        </p:nvSpPr>
        <p:spPr bwMode="auto">
          <a:xfrm>
            <a:off x="5048250" y="2473325"/>
            <a:ext cx="139700" cy="325438"/>
          </a:xfrm>
          <a:prstGeom prst="rect">
            <a:avLst/>
          </a:prstGeom>
          <a:solidFill>
            <a:srgbClr val="EAEC5E"/>
          </a:solidFill>
          <a:ln w="12700">
            <a:noFill/>
            <a:miter lim="800000"/>
            <a:headEnd/>
            <a:tailEnd/>
          </a:ln>
        </p:spPr>
        <p:txBody>
          <a:bodyPr wrap="none" anchor="ctr"/>
          <a:lstStyle/>
          <a:p>
            <a:endParaRPr lang="it-IT"/>
          </a:p>
        </p:txBody>
      </p:sp>
      <p:sp>
        <p:nvSpPr>
          <p:cNvPr id="10" name="Rectangle 10"/>
          <p:cNvSpPr>
            <a:spLocks noChangeArrowheads="1"/>
          </p:cNvSpPr>
          <p:nvPr/>
        </p:nvSpPr>
        <p:spPr bwMode="auto">
          <a:xfrm>
            <a:off x="5849938" y="1800225"/>
            <a:ext cx="76200" cy="357188"/>
          </a:xfrm>
          <a:prstGeom prst="rect">
            <a:avLst/>
          </a:prstGeom>
          <a:solidFill>
            <a:srgbClr val="EAEC5E"/>
          </a:solidFill>
          <a:ln w="12700">
            <a:noFill/>
            <a:miter lim="800000"/>
            <a:headEnd/>
            <a:tailEnd/>
          </a:ln>
        </p:spPr>
        <p:txBody>
          <a:bodyPr wrap="none" anchor="ctr"/>
          <a:lstStyle/>
          <a:p>
            <a:endParaRPr lang="it-IT"/>
          </a:p>
        </p:txBody>
      </p:sp>
      <p:sp>
        <p:nvSpPr>
          <p:cNvPr id="11" name="Rectangle 11"/>
          <p:cNvSpPr>
            <a:spLocks noChangeArrowheads="1"/>
          </p:cNvSpPr>
          <p:nvPr/>
        </p:nvSpPr>
        <p:spPr bwMode="auto">
          <a:xfrm>
            <a:off x="3132138" y="4600575"/>
            <a:ext cx="76200" cy="342900"/>
          </a:xfrm>
          <a:prstGeom prst="rect">
            <a:avLst/>
          </a:prstGeom>
          <a:solidFill>
            <a:srgbClr val="EAEC5E"/>
          </a:solidFill>
          <a:ln w="12700">
            <a:noFill/>
            <a:miter lim="800000"/>
            <a:headEnd/>
            <a:tailEnd/>
          </a:ln>
        </p:spPr>
        <p:txBody>
          <a:bodyPr wrap="none" anchor="ctr"/>
          <a:lstStyle/>
          <a:p>
            <a:endParaRPr lang="it-IT"/>
          </a:p>
        </p:txBody>
      </p:sp>
      <p:sp>
        <p:nvSpPr>
          <p:cNvPr id="12" name="Line 12"/>
          <p:cNvSpPr>
            <a:spLocks noChangeShapeType="1"/>
          </p:cNvSpPr>
          <p:nvPr/>
        </p:nvSpPr>
        <p:spPr bwMode="auto">
          <a:xfrm>
            <a:off x="4524375" y="4138613"/>
            <a:ext cx="0" cy="638175"/>
          </a:xfrm>
          <a:prstGeom prst="line">
            <a:avLst/>
          </a:prstGeom>
          <a:noFill/>
          <a:ln w="12700">
            <a:solidFill>
              <a:schemeClr val="tx1"/>
            </a:solidFill>
            <a:round/>
            <a:headEnd/>
            <a:tailEnd/>
          </a:ln>
        </p:spPr>
        <p:txBody>
          <a:bodyPr wrap="none" anchor="ctr"/>
          <a:lstStyle/>
          <a:p>
            <a:endParaRPr lang="it-IT"/>
          </a:p>
        </p:txBody>
      </p:sp>
      <p:sp>
        <p:nvSpPr>
          <p:cNvPr id="13" name="AutoShape 13"/>
          <p:cNvSpPr>
            <a:spLocks noChangeArrowheads="1"/>
          </p:cNvSpPr>
          <p:nvPr/>
        </p:nvSpPr>
        <p:spPr bwMode="auto">
          <a:xfrm>
            <a:off x="4484688" y="3559175"/>
            <a:ext cx="79375" cy="706438"/>
          </a:xfrm>
          <a:prstGeom prst="roundRect">
            <a:avLst>
              <a:gd name="adj" fmla="val 12495"/>
            </a:avLst>
          </a:prstGeom>
          <a:solidFill>
            <a:schemeClr val="folHlink"/>
          </a:solidFill>
          <a:ln w="12700">
            <a:solidFill>
              <a:schemeClr val="tx1"/>
            </a:solidFill>
            <a:round/>
            <a:headEnd/>
            <a:tailEnd/>
          </a:ln>
        </p:spPr>
        <p:txBody>
          <a:bodyPr wrap="none" anchor="ctr"/>
          <a:lstStyle/>
          <a:p>
            <a:endParaRPr lang="it-IT"/>
          </a:p>
        </p:txBody>
      </p:sp>
      <p:sp>
        <p:nvSpPr>
          <p:cNvPr id="14" name="Oval 14"/>
          <p:cNvSpPr>
            <a:spLocks noChangeArrowheads="1"/>
          </p:cNvSpPr>
          <p:nvPr/>
        </p:nvSpPr>
        <p:spPr bwMode="auto">
          <a:xfrm>
            <a:off x="4483100" y="4672013"/>
            <a:ext cx="80963" cy="80962"/>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15" name="Oval 15"/>
          <p:cNvSpPr>
            <a:spLocks noChangeArrowheads="1"/>
          </p:cNvSpPr>
          <p:nvPr/>
        </p:nvSpPr>
        <p:spPr bwMode="auto">
          <a:xfrm>
            <a:off x="3924300" y="2144713"/>
            <a:ext cx="80963" cy="80962"/>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16" name="Line 16"/>
          <p:cNvSpPr>
            <a:spLocks noChangeShapeType="1"/>
          </p:cNvSpPr>
          <p:nvPr/>
        </p:nvSpPr>
        <p:spPr bwMode="auto">
          <a:xfrm>
            <a:off x="4002088" y="2187575"/>
            <a:ext cx="406400" cy="0"/>
          </a:xfrm>
          <a:prstGeom prst="line">
            <a:avLst/>
          </a:prstGeom>
          <a:noFill/>
          <a:ln w="12700">
            <a:solidFill>
              <a:schemeClr val="tx1"/>
            </a:solidFill>
            <a:round/>
            <a:headEnd/>
            <a:tailEnd/>
          </a:ln>
        </p:spPr>
        <p:txBody>
          <a:bodyPr wrap="none" anchor="ctr"/>
          <a:lstStyle/>
          <a:p>
            <a:endParaRPr lang="it-IT"/>
          </a:p>
        </p:txBody>
      </p:sp>
      <p:sp>
        <p:nvSpPr>
          <p:cNvPr id="17" name="Oval 17"/>
          <p:cNvSpPr>
            <a:spLocks noChangeArrowheads="1"/>
          </p:cNvSpPr>
          <p:nvPr/>
        </p:nvSpPr>
        <p:spPr bwMode="auto">
          <a:xfrm>
            <a:off x="4319588" y="2117725"/>
            <a:ext cx="533400" cy="152400"/>
          </a:xfrm>
          <a:prstGeom prst="ellipse">
            <a:avLst/>
          </a:prstGeom>
          <a:solidFill>
            <a:schemeClr val="accent1"/>
          </a:solidFill>
          <a:ln w="12700">
            <a:solidFill>
              <a:schemeClr val="tx1"/>
            </a:solidFill>
            <a:round/>
            <a:headEnd/>
            <a:tailEnd/>
          </a:ln>
        </p:spPr>
        <p:txBody>
          <a:bodyPr wrap="none" anchor="ctr"/>
          <a:lstStyle/>
          <a:p>
            <a:endParaRPr lang="it-IT"/>
          </a:p>
        </p:txBody>
      </p:sp>
      <p:sp>
        <p:nvSpPr>
          <p:cNvPr id="18" name="Line 18"/>
          <p:cNvSpPr>
            <a:spLocks noChangeShapeType="1"/>
          </p:cNvSpPr>
          <p:nvPr/>
        </p:nvSpPr>
        <p:spPr bwMode="auto">
          <a:xfrm flipV="1">
            <a:off x="3244850" y="4197350"/>
            <a:ext cx="558800" cy="520700"/>
          </a:xfrm>
          <a:prstGeom prst="line">
            <a:avLst/>
          </a:prstGeom>
          <a:noFill/>
          <a:ln w="12700">
            <a:solidFill>
              <a:schemeClr val="tx1"/>
            </a:solidFill>
            <a:round/>
            <a:headEnd/>
            <a:tailEnd type="triangle" w="med" len="med"/>
          </a:ln>
        </p:spPr>
        <p:txBody>
          <a:bodyPr wrap="none" anchor="ctr"/>
          <a:lstStyle/>
          <a:p>
            <a:endParaRPr lang="it-IT"/>
          </a:p>
        </p:txBody>
      </p:sp>
      <p:sp>
        <p:nvSpPr>
          <p:cNvPr id="19" name="Rectangle 19"/>
          <p:cNvSpPr>
            <a:spLocks noChangeArrowheads="1"/>
          </p:cNvSpPr>
          <p:nvPr/>
        </p:nvSpPr>
        <p:spPr bwMode="auto">
          <a:xfrm>
            <a:off x="579438" y="3976688"/>
            <a:ext cx="2673350" cy="698500"/>
          </a:xfrm>
          <a:prstGeom prst="rect">
            <a:avLst/>
          </a:prstGeom>
          <a:noFill/>
          <a:ln w="12700">
            <a:noFill/>
            <a:miter lim="800000"/>
            <a:headEnd/>
            <a:tailEnd/>
          </a:ln>
        </p:spPr>
        <p:txBody>
          <a:bodyPr wrap="none" lIns="90488" tIns="44450" rIns="90488" bIns="44450">
            <a:spAutoFit/>
          </a:bodyPr>
          <a:lstStyle/>
          <a:p>
            <a:r>
              <a:rPr lang="it-IT" sz="2000" dirty="0"/>
              <a:t>FLUSSO DELL’OLIO</a:t>
            </a:r>
          </a:p>
          <a:p>
            <a:r>
              <a:rPr lang="it-IT" sz="2000" dirty="0"/>
              <a:t>O DEL GAS</a:t>
            </a:r>
          </a:p>
        </p:txBody>
      </p:sp>
      <p:sp>
        <p:nvSpPr>
          <p:cNvPr id="20" name="Line 20"/>
          <p:cNvSpPr>
            <a:spLocks noChangeShapeType="1"/>
          </p:cNvSpPr>
          <p:nvPr/>
        </p:nvSpPr>
        <p:spPr bwMode="auto">
          <a:xfrm>
            <a:off x="2184400" y="4411663"/>
            <a:ext cx="1335088" cy="0"/>
          </a:xfrm>
          <a:prstGeom prst="line">
            <a:avLst/>
          </a:prstGeom>
          <a:noFill/>
          <a:ln w="12700">
            <a:solidFill>
              <a:schemeClr val="tx1"/>
            </a:solidFill>
            <a:round/>
            <a:headEnd/>
            <a:tailEnd type="triangle" w="med" len="med"/>
          </a:ln>
        </p:spPr>
        <p:txBody>
          <a:bodyPr wrap="none" anchor="ctr"/>
          <a:lstStyle/>
          <a:p>
            <a:endParaRPr lang="it-IT"/>
          </a:p>
        </p:txBody>
      </p:sp>
      <p:sp>
        <p:nvSpPr>
          <p:cNvPr id="21" name="Rectangle 21"/>
          <p:cNvSpPr>
            <a:spLocks noChangeArrowheads="1"/>
          </p:cNvSpPr>
          <p:nvPr/>
        </p:nvSpPr>
        <p:spPr bwMode="auto">
          <a:xfrm>
            <a:off x="5899150" y="1816100"/>
            <a:ext cx="2747963" cy="393700"/>
          </a:xfrm>
          <a:prstGeom prst="rect">
            <a:avLst/>
          </a:prstGeom>
          <a:noFill/>
          <a:ln w="12700">
            <a:noFill/>
            <a:miter lim="800000"/>
            <a:headEnd/>
            <a:tailEnd/>
          </a:ln>
        </p:spPr>
        <p:txBody>
          <a:bodyPr wrap="none" lIns="90488" tIns="44450" rIns="90488" bIns="44450">
            <a:spAutoFit/>
          </a:bodyPr>
          <a:lstStyle/>
          <a:p>
            <a:r>
              <a:rPr lang="it-IT" sz="2000"/>
              <a:t>AL CONSERVATORE</a:t>
            </a:r>
          </a:p>
        </p:txBody>
      </p:sp>
      <p:sp>
        <p:nvSpPr>
          <p:cNvPr id="22" name="Rectangle 22"/>
          <p:cNvSpPr>
            <a:spLocks noChangeArrowheads="1"/>
          </p:cNvSpPr>
          <p:nvPr/>
        </p:nvSpPr>
        <p:spPr bwMode="auto">
          <a:xfrm>
            <a:off x="577850" y="1792288"/>
            <a:ext cx="3276600" cy="698500"/>
          </a:xfrm>
          <a:prstGeom prst="rect">
            <a:avLst/>
          </a:prstGeom>
          <a:noFill/>
          <a:ln w="12700">
            <a:noFill/>
            <a:miter lim="800000"/>
            <a:headEnd/>
            <a:tailEnd/>
          </a:ln>
        </p:spPr>
        <p:txBody>
          <a:bodyPr wrap="none" lIns="90488" tIns="44450" rIns="90488" bIns="44450">
            <a:spAutoFit/>
          </a:bodyPr>
          <a:lstStyle/>
          <a:p>
            <a:r>
              <a:rPr lang="it-IT" sz="2000"/>
              <a:t>RELÉ A GALLEGGIANTE</a:t>
            </a:r>
          </a:p>
          <a:p>
            <a:r>
              <a:rPr lang="it-IT" sz="2000"/>
              <a:t>(ALLARME)</a:t>
            </a:r>
          </a:p>
        </p:txBody>
      </p:sp>
      <p:sp>
        <p:nvSpPr>
          <p:cNvPr id="23" name="Line 23"/>
          <p:cNvSpPr>
            <a:spLocks noChangeShapeType="1"/>
          </p:cNvSpPr>
          <p:nvPr/>
        </p:nvSpPr>
        <p:spPr bwMode="auto">
          <a:xfrm>
            <a:off x="2301875" y="2111375"/>
            <a:ext cx="2124075" cy="0"/>
          </a:xfrm>
          <a:prstGeom prst="line">
            <a:avLst/>
          </a:prstGeom>
          <a:noFill/>
          <a:ln w="12700">
            <a:solidFill>
              <a:schemeClr val="tx1"/>
            </a:solidFill>
            <a:round/>
            <a:headEnd/>
            <a:tailEnd type="triangle" w="med" len="med"/>
          </a:ln>
        </p:spPr>
        <p:txBody>
          <a:bodyPr wrap="none" anchor="ctr"/>
          <a:lstStyle/>
          <a:p>
            <a:endParaRPr lang="it-IT"/>
          </a:p>
        </p:txBody>
      </p:sp>
      <p:sp>
        <p:nvSpPr>
          <p:cNvPr id="24" name="Rectangle 24"/>
          <p:cNvSpPr>
            <a:spLocks noChangeArrowheads="1"/>
          </p:cNvSpPr>
          <p:nvPr/>
        </p:nvSpPr>
        <p:spPr bwMode="auto">
          <a:xfrm>
            <a:off x="5527675" y="3627438"/>
            <a:ext cx="2389188" cy="698500"/>
          </a:xfrm>
          <a:prstGeom prst="rect">
            <a:avLst/>
          </a:prstGeom>
          <a:noFill/>
          <a:ln w="12700">
            <a:noFill/>
            <a:miter lim="800000"/>
            <a:headEnd/>
            <a:tailEnd/>
          </a:ln>
        </p:spPr>
        <p:txBody>
          <a:bodyPr wrap="none" lIns="90488" tIns="44450" rIns="90488" bIns="44450">
            <a:spAutoFit/>
          </a:bodyPr>
          <a:lstStyle/>
          <a:p>
            <a:r>
              <a:rPr lang="it-IT" sz="2000"/>
              <a:t>RELÉ A PALETTA</a:t>
            </a:r>
          </a:p>
          <a:p>
            <a:r>
              <a:rPr lang="it-IT" sz="2000"/>
              <a:t>(DISTACCO)</a:t>
            </a:r>
          </a:p>
        </p:txBody>
      </p:sp>
      <p:sp>
        <p:nvSpPr>
          <p:cNvPr id="25" name="Line 25"/>
          <p:cNvSpPr>
            <a:spLocks noChangeShapeType="1"/>
          </p:cNvSpPr>
          <p:nvPr/>
        </p:nvSpPr>
        <p:spPr bwMode="auto">
          <a:xfrm flipH="1">
            <a:off x="4541838" y="3946525"/>
            <a:ext cx="1035050" cy="0"/>
          </a:xfrm>
          <a:prstGeom prst="line">
            <a:avLst/>
          </a:prstGeom>
          <a:noFill/>
          <a:ln w="12700">
            <a:solidFill>
              <a:schemeClr val="tx1"/>
            </a:solidFill>
            <a:round/>
            <a:headEnd/>
            <a:tailEnd type="triangle" w="med" len="med"/>
          </a:ln>
        </p:spPr>
        <p:txBody>
          <a:bodyPr wrap="none" anchor="ctr"/>
          <a:lstStyle/>
          <a:p>
            <a:endParaRPr lang="it-IT"/>
          </a:p>
        </p:txBody>
      </p:sp>
      <p:sp>
        <p:nvSpPr>
          <p:cNvPr id="26" name="Rectangle 26"/>
          <p:cNvSpPr>
            <a:spLocks noChangeArrowheads="1"/>
          </p:cNvSpPr>
          <p:nvPr/>
        </p:nvSpPr>
        <p:spPr bwMode="auto">
          <a:xfrm>
            <a:off x="4806950" y="1235075"/>
            <a:ext cx="3778250" cy="393700"/>
          </a:xfrm>
          <a:prstGeom prst="rect">
            <a:avLst/>
          </a:prstGeom>
          <a:noFill/>
          <a:ln w="12700">
            <a:noFill/>
            <a:miter lim="800000"/>
            <a:headEnd/>
            <a:tailEnd/>
          </a:ln>
        </p:spPr>
        <p:txBody>
          <a:bodyPr wrap="none" lIns="90488" tIns="44450" rIns="90488" bIns="44450">
            <a:spAutoFit/>
          </a:bodyPr>
          <a:lstStyle/>
          <a:p>
            <a:r>
              <a:rPr lang="it-IT" sz="2000"/>
              <a:t>VALVOLA DI PRELIEVO GAS</a:t>
            </a:r>
          </a:p>
        </p:txBody>
      </p:sp>
      <p:sp>
        <p:nvSpPr>
          <p:cNvPr id="27" name="Line 27"/>
          <p:cNvSpPr>
            <a:spLocks noChangeShapeType="1"/>
          </p:cNvSpPr>
          <p:nvPr/>
        </p:nvSpPr>
        <p:spPr bwMode="auto">
          <a:xfrm flipH="1">
            <a:off x="4641850" y="1612900"/>
            <a:ext cx="927100" cy="0"/>
          </a:xfrm>
          <a:prstGeom prst="line">
            <a:avLst/>
          </a:prstGeom>
          <a:noFill/>
          <a:ln w="12700">
            <a:solidFill>
              <a:schemeClr val="tx1"/>
            </a:solidFill>
            <a:round/>
            <a:headEnd/>
            <a:tailEnd type="triangle" w="med" len="med"/>
          </a:ln>
        </p:spPr>
        <p:txBody>
          <a:bodyPr wrap="none" anchor="ctr"/>
          <a:lstStyle/>
          <a:p>
            <a:endParaRPr lang="it-IT"/>
          </a:p>
        </p:txBody>
      </p:sp>
      <p:sp>
        <p:nvSpPr>
          <p:cNvPr id="28" name="Line 28"/>
          <p:cNvSpPr>
            <a:spLocks noChangeShapeType="1"/>
          </p:cNvSpPr>
          <p:nvPr/>
        </p:nvSpPr>
        <p:spPr bwMode="auto">
          <a:xfrm flipV="1">
            <a:off x="5568950" y="1911350"/>
            <a:ext cx="368300" cy="317500"/>
          </a:xfrm>
          <a:prstGeom prst="line">
            <a:avLst/>
          </a:prstGeom>
          <a:noFill/>
          <a:ln w="12700">
            <a:solidFill>
              <a:schemeClr val="tx1"/>
            </a:solidFill>
            <a:round/>
            <a:headEnd/>
            <a:tailEnd type="triangle" w="med" len="med"/>
          </a:ln>
        </p:spPr>
        <p:txBody>
          <a:bodyPr wrap="none" anchor="ctr"/>
          <a:lstStyle/>
          <a:p>
            <a:endParaRPr lang="it-IT"/>
          </a:p>
        </p:txBody>
      </p:sp>
      <p:sp>
        <p:nvSpPr>
          <p:cNvPr id="29" name="Rectangle 19"/>
          <p:cNvSpPr>
            <a:spLocks noChangeArrowheads="1"/>
          </p:cNvSpPr>
          <p:nvPr/>
        </p:nvSpPr>
        <p:spPr bwMode="auto">
          <a:xfrm>
            <a:off x="1676400" y="4737100"/>
            <a:ext cx="1479573" cy="397545"/>
          </a:xfrm>
          <a:prstGeom prst="rect">
            <a:avLst/>
          </a:prstGeom>
          <a:noFill/>
          <a:ln w="12700">
            <a:noFill/>
            <a:miter lim="800000"/>
            <a:headEnd/>
            <a:tailEnd/>
          </a:ln>
        </p:spPr>
        <p:txBody>
          <a:bodyPr wrap="none" lIns="90488" tIns="44450" rIns="90488" bIns="44450">
            <a:spAutoFit/>
          </a:bodyPr>
          <a:lstStyle/>
          <a:p>
            <a:r>
              <a:rPr lang="it-IT" sz="2000" dirty="0" smtClean="0"/>
              <a:t>AL CASSONE</a:t>
            </a:r>
            <a:endParaRPr lang="it-IT" sz="2000" dirty="0"/>
          </a:p>
        </p:txBody>
      </p:sp>
      <p:sp>
        <p:nvSpPr>
          <p:cNvPr id="30" name="CasellaDiTesto 29"/>
          <p:cNvSpPr txBox="1"/>
          <p:nvPr/>
        </p:nvSpPr>
        <p:spPr>
          <a:xfrm>
            <a:off x="0" y="3048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Relè </a:t>
            </a:r>
            <a:r>
              <a:rPr lang="it-IT" sz="2400" b="1" dirty="0" err="1" smtClean="0">
                <a:effectLst>
                  <a:outerShdw blurRad="38100" dist="38100" dir="2700000" algn="tl">
                    <a:srgbClr val="000000">
                      <a:alpha val="43137"/>
                    </a:srgbClr>
                  </a:outerShdw>
                </a:effectLst>
              </a:rPr>
              <a:t>Buchholz</a:t>
            </a:r>
            <a:endParaRPr lang="it-IT" sz="2400" b="1" u="sng" dirty="0">
              <a:effectLst>
                <a:outerShdw blurRad="38100" dist="38100" dir="2700000" algn="tl">
                  <a:srgbClr val="000000">
                    <a:alpha val="43137"/>
                  </a:srgbClr>
                </a:outerShdw>
              </a:effectLs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400"/>
            <a:ext cx="9144000" cy="461665"/>
          </a:xfrm>
          <a:prstGeom prst="rect">
            <a:avLst/>
          </a:prstGeom>
          <a:noFill/>
        </p:spPr>
        <p:txBody>
          <a:bodyPr wrap="square" rtlCol="0">
            <a:spAutoFit/>
          </a:bodyPr>
          <a:lstStyle/>
          <a:p>
            <a:pPr algn="ctr"/>
            <a:r>
              <a:rPr lang="it-IT" sz="2400" b="1" dirty="0" smtClean="0">
                <a:effectLst>
                  <a:outerShdw blurRad="38100" dist="38100" dir="2700000" algn="tl">
                    <a:srgbClr val="000000">
                      <a:alpha val="43137"/>
                    </a:srgbClr>
                  </a:outerShdw>
                </a:effectLst>
              </a:rPr>
              <a:t>Isolatori passanti</a:t>
            </a:r>
            <a:endParaRPr lang="it-IT" sz="2400" b="1" u="sng" dirty="0">
              <a:effectLst>
                <a:outerShdw blurRad="38100" dist="38100" dir="2700000" algn="tl">
                  <a:srgbClr val="000000">
                    <a:alpha val="43137"/>
                  </a:srgbClr>
                </a:outerShdw>
              </a:effectLst>
            </a:endParaRPr>
          </a:p>
        </p:txBody>
      </p:sp>
      <p:pic>
        <p:nvPicPr>
          <p:cNvPr id="99330" name="Picture 2" descr="C:\Users\atessarolo\Desktop\trasf_o_f6.jpg"/>
          <p:cNvPicPr>
            <a:picLocks noChangeAspect="1" noChangeArrowheads="1"/>
          </p:cNvPicPr>
          <p:nvPr/>
        </p:nvPicPr>
        <p:blipFill>
          <a:blip r:embed="rId2" cstate="print"/>
          <a:srcRect/>
          <a:stretch>
            <a:fillRect/>
          </a:stretch>
        </p:blipFill>
        <p:spPr bwMode="auto">
          <a:xfrm>
            <a:off x="1295400" y="914400"/>
            <a:ext cx="3810000" cy="5715001"/>
          </a:xfrm>
          <a:prstGeom prst="rect">
            <a:avLst/>
          </a:prstGeom>
          <a:noFill/>
        </p:spPr>
      </p:pic>
      <p:sp>
        <p:nvSpPr>
          <p:cNvPr id="16" name="CasellaDiTesto 15"/>
          <p:cNvSpPr txBox="1"/>
          <p:nvPr/>
        </p:nvSpPr>
        <p:spPr>
          <a:xfrm>
            <a:off x="5410200" y="1600200"/>
            <a:ext cx="2971800" cy="3139321"/>
          </a:xfrm>
          <a:prstGeom prst="rect">
            <a:avLst/>
          </a:prstGeom>
          <a:noFill/>
        </p:spPr>
        <p:txBody>
          <a:bodyPr wrap="square" rtlCol="0">
            <a:spAutoFit/>
          </a:bodyPr>
          <a:lstStyle/>
          <a:p>
            <a:r>
              <a:rPr lang="it-IT" dirty="0" smtClean="0"/>
              <a:t>Trasformatore prima dell’inserimento in cassone d’olio.</a:t>
            </a:r>
          </a:p>
          <a:p>
            <a:r>
              <a:rPr lang="it-IT" dirty="0" smtClean="0"/>
              <a:t>Cassone: potenziale di terra. Terminali: in tensione.</a:t>
            </a:r>
          </a:p>
          <a:p>
            <a:r>
              <a:rPr lang="it-IT" dirty="0" smtClean="0"/>
              <a:t>Servono sistemi di “passaggio” dei conduttori attraverso il coperchio del cassone (isolatori passanti) e di isolamento dei terminai esterni dal cassone stesso.</a:t>
            </a:r>
            <a:endParaRPr lang="it-IT"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60500" y="788075"/>
            <a:ext cx="6218238" cy="2243137"/>
            <a:chOff x="920" y="701"/>
            <a:chExt cx="3917" cy="1413"/>
          </a:xfrm>
        </p:grpSpPr>
        <p:pic>
          <p:nvPicPr>
            <p:cNvPr id="3" name="Picture 3" descr="C:\Documents and Settings\Administrator\Desktop\Unipav\Costruzioni elettromeccaniche\Cos. El., materiali\iso1.jpg"/>
            <p:cNvPicPr>
              <a:picLocks noChangeAspect="1" noChangeArrowheads="1"/>
            </p:cNvPicPr>
            <p:nvPr/>
          </p:nvPicPr>
          <p:blipFill>
            <a:blip r:embed="rId2" cstate="print"/>
            <a:srcRect/>
            <a:stretch>
              <a:fillRect/>
            </a:stretch>
          </p:blipFill>
          <p:spPr bwMode="auto">
            <a:xfrm>
              <a:off x="920" y="701"/>
              <a:ext cx="3917" cy="1413"/>
            </a:xfrm>
            <a:prstGeom prst="rect">
              <a:avLst/>
            </a:prstGeom>
            <a:noFill/>
            <a:ln w="9525">
              <a:noFill/>
              <a:miter lim="800000"/>
              <a:headEnd/>
              <a:tailEnd/>
            </a:ln>
          </p:spPr>
        </p:pic>
        <p:sp>
          <p:nvSpPr>
            <p:cNvPr id="4" name="AutoShape 4"/>
            <p:cNvSpPr>
              <a:spLocks noChangeArrowheads="1"/>
            </p:cNvSpPr>
            <p:nvPr/>
          </p:nvSpPr>
          <p:spPr bwMode="auto">
            <a:xfrm>
              <a:off x="2678" y="1743"/>
              <a:ext cx="288" cy="288"/>
            </a:xfrm>
            <a:prstGeom prst="flowChartConnector">
              <a:avLst/>
            </a:prstGeom>
            <a:noFill/>
            <a:ln w="9525">
              <a:noFill/>
              <a:round/>
              <a:headEnd/>
              <a:tailEnd/>
            </a:ln>
          </p:spPr>
          <p:txBody>
            <a:bodyPr wrap="none" anchor="ctr"/>
            <a:lstStyle/>
            <a:p>
              <a:endParaRPr lang="it-IT"/>
            </a:p>
          </p:txBody>
        </p:sp>
        <p:sp>
          <p:nvSpPr>
            <p:cNvPr id="5" name="AutoShape 5"/>
            <p:cNvSpPr>
              <a:spLocks noChangeArrowheads="1"/>
            </p:cNvSpPr>
            <p:nvPr/>
          </p:nvSpPr>
          <p:spPr bwMode="auto">
            <a:xfrm>
              <a:off x="4210" y="1672"/>
              <a:ext cx="288" cy="288"/>
            </a:xfrm>
            <a:prstGeom prst="flowChartConnector">
              <a:avLst/>
            </a:prstGeom>
            <a:noFill/>
            <a:ln w="9525">
              <a:noFill/>
              <a:round/>
              <a:headEnd/>
              <a:tailEnd/>
            </a:ln>
          </p:spPr>
          <p:txBody>
            <a:bodyPr wrap="none" anchor="ctr"/>
            <a:lstStyle/>
            <a:p>
              <a:endParaRPr lang="it-IT"/>
            </a:p>
          </p:txBody>
        </p:sp>
      </p:grpSp>
      <p:grpSp>
        <p:nvGrpSpPr>
          <p:cNvPr id="6" name="Group 6"/>
          <p:cNvGrpSpPr>
            <a:grpSpLocks/>
          </p:cNvGrpSpPr>
          <p:nvPr/>
        </p:nvGrpSpPr>
        <p:grpSpPr bwMode="auto">
          <a:xfrm>
            <a:off x="4570413" y="3242350"/>
            <a:ext cx="3114675" cy="2774950"/>
            <a:chOff x="2879" y="2247"/>
            <a:chExt cx="1962" cy="1748"/>
          </a:xfrm>
        </p:grpSpPr>
        <p:pic>
          <p:nvPicPr>
            <p:cNvPr id="7" name="Picture 7" descr="C:\Documents and Settings\Administrator\Desktop\Unipav\Costruzioni elettromeccaniche\Cos. El., materiali\tradformatoreBT.jpg"/>
            <p:cNvPicPr>
              <a:picLocks noChangeAspect="1" noChangeArrowheads="1"/>
            </p:cNvPicPr>
            <p:nvPr/>
          </p:nvPicPr>
          <p:blipFill>
            <a:blip r:embed="rId3" cstate="print"/>
            <a:srcRect/>
            <a:stretch>
              <a:fillRect/>
            </a:stretch>
          </p:blipFill>
          <p:spPr bwMode="auto">
            <a:xfrm>
              <a:off x="2879" y="2247"/>
              <a:ext cx="1962" cy="1748"/>
            </a:xfrm>
            <a:prstGeom prst="rect">
              <a:avLst/>
            </a:prstGeom>
            <a:noFill/>
            <a:ln w="9525">
              <a:noFill/>
              <a:miter lim="800000"/>
              <a:headEnd/>
              <a:tailEnd/>
            </a:ln>
          </p:spPr>
        </p:pic>
        <p:sp>
          <p:nvSpPr>
            <p:cNvPr id="8" name="AutoShape 8"/>
            <p:cNvSpPr>
              <a:spLocks noChangeArrowheads="1"/>
            </p:cNvSpPr>
            <p:nvPr/>
          </p:nvSpPr>
          <p:spPr bwMode="auto">
            <a:xfrm>
              <a:off x="3437" y="2501"/>
              <a:ext cx="171" cy="187"/>
            </a:xfrm>
            <a:prstGeom prst="flowChartConnector">
              <a:avLst/>
            </a:prstGeom>
            <a:noFill/>
            <a:ln w="9525">
              <a:noFill/>
              <a:round/>
              <a:headEnd/>
              <a:tailEnd/>
            </a:ln>
          </p:spPr>
          <p:txBody>
            <a:bodyPr wrap="none" anchor="ctr"/>
            <a:lstStyle/>
            <a:p>
              <a:endParaRPr lang="it-IT"/>
            </a:p>
          </p:txBody>
        </p:sp>
        <p:sp>
          <p:nvSpPr>
            <p:cNvPr id="9" name="AutoShape 9"/>
            <p:cNvSpPr>
              <a:spLocks noChangeArrowheads="1"/>
            </p:cNvSpPr>
            <p:nvPr/>
          </p:nvSpPr>
          <p:spPr bwMode="auto">
            <a:xfrm>
              <a:off x="3841" y="2636"/>
              <a:ext cx="171" cy="187"/>
            </a:xfrm>
            <a:prstGeom prst="flowChartConnector">
              <a:avLst/>
            </a:prstGeom>
            <a:noFill/>
            <a:ln w="9525">
              <a:noFill/>
              <a:round/>
              <a:headEnd/>
              <a:tailEnd/>
            </a:ln>
          </p:spPr>
          <p:txBody>
            <a:bodyPr wrap="none" anchor="ctr"/>
            <a:lstStyle/>
            <a:p>
              <a:endParaRPr lang="it-IT"/>
            </a:p>
          </p:txBody>
        </p:sp>
      </p:grpSp>
      <p:cxnSp>
        <p:nvCxnSpPr>
          <p:cNvPr id="10" name="AutoShape 10"/>
          <p:cNvCxnSpPr>
            <a:cxnSpLocks noChangeShapeType="1"/>
          </p:cNvCxnSpPr>
          <p:nvPr/>
        </p:nvCxnSpPr>
        <p:spPr bwMode="auto">
          <a:xfrm flipH="1">
            <a:off x="6234113" y="2720062"/>
            <a:ext cx="515937" cy="1139825"/>
          </a:xfrm>
          <a:prstGeom prst="straightConnector1">
            <a:avLst/>
          </a:prstGeom>
          <a:noFill/>
          <a:ln w="3175">
            <a:solidFill>
              <a:srgbClr val="FF3300"/>
            </a:solidFill>
            <a:round/>
            <a:headEnd/>
            <a:tailEnd type="triangle" w="sm" len="sm"/>
          </a:ln>
        </p:spPr>
      </p:cxnSp>
      <p:cxnSp>
        <p:nvCxnSpPr>
          <p:cNvPr id="11" name="AutoShape 11"/>
          <p:cNvCxnSpPr>
            <a:cxnSpLocks noChangeShapeType="1"/>
          </p:cNvCxnSpPr>
          <p:nvPr/>
        </p:nvCxnSpPr>
        <p:spPr bwMode="auto">
          <a:xfrm>
            <a:off x="4641850" y="2832775"/>
            <a:ext cx="854075" cy="855662"/>
          </a:xfrm>
          <a:prstGeom prst="straightConnector1">
            <a:avLst/>
          </a:prstGeom>
          <a:noFill/>
          <a:ln w="3175">
            <a:solidFill>
              <a:srgbClr val="FF3300"/>
            </a:solidFill>
            <a:round/>
            <a:headEnd/>
            <a:tailEnd type="triangle" w="sm" len="sm"/>
          </a:ln>
        </p:spPr>
      </p:cxnSp>
      <p:sp>
        <p:nvSpPr>
          <p:cNvPr id="12" name="Text Box 13"/>
          <p:cNvSpPr txBox="1">
            <a:spLocks noChangeArrowheads="1"/>
          </p:cNvSpPr>
          <p:nvPr/>
        </p:nvSpPr>
        <p:spPr bwMode="auto">
          <a:xfrm>
            <a:off x="381000" y="3226475"/>
            <a:ext cx="1987550" cy="908050"/>
          </a:xfrm>
          <a:prstGeom prst="rect">
            <a:avLst/>
          </a:prstGeom>
          <a:noFill/>
          <a:ln w="9525">
            <a:solidFill>
              <a:schemeClr val="accent2"/>
            </a:solidFill>
            <a:miter lim="800000"/>
            <a:headEnd/>
            <a:tailEnd/>
          </a:ln>
          <a:effectLst>
            <a:prstShdw prst="shdw17" dist="17961" dir="2700000">
              <a:schemeClr val="accent2">
                <a:gamma/>
                <a:shade val="60000"/>
                <a:invGamma/>
              </a:schemeClr>
            </a:prstShdw>
          </a:effectLst>
        </p:spPr>
        <p:txBody>
          <a:bodyPr lIns="126000" tIns="82800" rIns="126000" bIns="82800">
            <a:spAutoFit/>
          </a:bodyPr>
          <a:lstStyle/>
          <a:p>
            <a:pPr algn="just">
              <a:spcBef>
                <a:spcPct val="50000"/>
              </a:spcBef>
              <a:defRPr/>
            </a:pPr>
            <a:r>
              <a:rPr lang="it-IT" sz="1600" b="0"/>
              <a:t>Isolamento interno ed esterno in porcellana</a:t>
            </a:r>
          </a:p>
        </p:txBody>
      </p:sp>
      <p:sp>
        <p:nvSpPr>
          <p:cNvPr id="13" name="CasellaDiTesto 12"/>
          <p:cNvSpPr txBox="1"/>
          <p:nvPr/>
        </p:nvSpPr>
        <p:spPr>
          <a:xfrm>
            <a:off x="304800" y="4598075"/>
            <a:ext cx="3352800" cy="2031325"/>
          </a:xfrm>
          <a:prstGeom prst="rect">
            <a:avLst/>
          </a:prstGeom>
          <a:noFill/>
        </p:spPr>
        <p:txBody>
          <a:bodyPr wrap="square" rtlCol="0">
            <a:spAutoFit/>
          </a:bodyPr>
          <a:lstStyle/>
          <a:p>
            <a:r>
              <a:rPr lang="it-IT" dirty="0" smtClean="0"/>
              <a:t>Porcellana per resistenza al tracciamento superficiale e per capacità di auto-ripristino dopo la scarica.</a:t>
            </a:r>
          </a:p>
          <a:p>
            <a:r>
              <a:rPr lang="it-IT" dirty="0" smtClean="0"/>
              <a:t>Almeno la parte esterna dell’isolatore viene di solito rivestita in porcellana.</a:t>
            </a:r>
            <a:endParaRPr lang="it-IT" dirty="0"/>
          </a:p>
        </p:txBody>
      </p:sp>
      <p:sp>
        <p:nvSpPr>
          <p:cNvPr id="14" name="Text Box 2053"/>
          <p:cNvSpPr txBox="1">
            <a:spLocks noChangeArrowheads="1"/>
          </p:cNvSpPr>
          <p:nvPr/>
        </p:nvSpPr>
        <p:spPr bwMode="auto">
          <a:xfrm>
            <a:off x="228600" y="252413"/>
            <a:ext cx="8077200" cy="369332"/>
          </a:xfrm>
          <a:prstGeom prst="rect">
            <a:avLst/>
          </a:prstGeom>
          <a:noFill/>
          <a:ln w="9525">
            <a:noFill/>
            <a:miter lim="800000"/>
            <a:headEnd/>
            <a:tailEnd/>
          </a:ln>
        </p:spPr>
        <p:txBody>
          <a:bodyPr wrap="square">
            <a:spAutoFit/>
          </a:bodyPr>
          <a:lstStyle/>
          <a:p>
            <a:pPr algn="ctr">
              <a:spcBef>
                <a:spcPct val="50000"/>
              </a:spcBef>
            </a:pPr>
            <a:r>
              <a:rPr lang="it-IT" b="0" i="1" dirty="0" smtClean="0"/>
              <a:t>Isolatori passanti per bassa tensione</a:t>
            </a:r>
            <a:endParaRPr lang="it-IT" b="0" i="1" dirty="0">
              <a:solidFill>
                <a:schemeClr val="accent2"/>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atessarolo\Desktop\trasf_o_f4.jpg"/>
          <p:cNvPicPr>
            <a:picLocks noChangeAspect="1" noChangeArrowheads="1"/>
          </p:cNvPicPr>
          <p:nvPr/>
        </p:nvPicPr>
        <p:blipFill>
          <a:blip r:embed="rId2" cstate="print"/>
          <a:srcRect/>
          <a:stretch>
            <a:fillRect/>
          </a:stretch>
        </p:blipFill>
        <p:spPr bwMode="auto">
          <a:xfrm>
            <a:off x="4724400" y="723900"/>
            <a:ext cx="3886200" cy="5829300"/>
          </a:xfrm>
          <a:prstGeom prst="rect">
            <a:avLst/>
          </a:prstGeom>
          <a:noFill/>
        </p:spPr>
      </p:pic>
      <p:pic>
        <p:nvPicPr>
          <p:cNvPr id="100355" name="Picture 3" descr="C:\Users\atessarolo\Desktop\trasf_o_f1.jpg"/>
          <p:cNvPicPr>
            <a:picLocks noChangeAspect="1" noChangeArrowheads="1"/>
          </p:cNvPicPr>
          <p:nvPr/>
        </p:nvPicPr>
        <p:blipFill>
          <a:blip r:embed="rId3" cstate="print"/>
          <a:srcRect/>
          <a:stretch>
            <a:fillRect/>
          </a:stretch>
        </p:blipFill>
        <p:spPr bwMode="auto">
          <a:xfrm>
            <a:off x="304800" y="3695700"/>
            <a:ext cx="4287466" cy="2855289"/>
          </a:xfrm>
          <a:prstGeom prst="rect">
            <a:avLst/>
          </a:prstGeom>
          <a:noFill/>
        </p:spPr>
      </p:pic>
      <p:pic>
        <p:nvPicPr>
          <p:cNvPr id="100356" name="Picture 4" descr="C:\Users\atessarolo\Desktop\trasf_o_f7.jpg"/>
          <p:cNvPicPr>
            <a:picLocks noChangeAspect="1" noChangeArrowheads="1"/>
          </p:cNvPicPr>
          <p:nvPr/>
        </p:nvPicPr>
        <p:blipFill>
          <a:blip r:embed="rId4" cstate="print"/>
          <a:srcRect/>
          <a:stretch>
            <a:fillRect/>
          </a:stretch>
        </p:blipFill>
        <p:spPr bwMode="auto">
          <a:xfrm>
            <a:off x="304800" y="723900"/>
            <a:ext cx="4280619" cy="2853746"/>
          </a:xfrm>
          <a:prstGeom prst="rect">
            <a:avLst/>
          </a:prstGeom>
          <a:noFill/>
        </p:spPr>
      </p:pic>
      <p:sp>
        <p:nvSpPr>
          <p:cNvPr id="5" name="Text Box 2053"/>
          <p:cNvSpPr txBox="1">
            <a:spLocks noChangeArrowheads="1"/>
          </p:cNvSpPr>
          <p:nvPr/>
        </p:nvSpPr>
        <p:spPr bwMode="auto">
          <a:xfrm>
            <a:off x="228600" y="228600"/>
            <a:ext cx="8382000" cy="369332"/>
          </a:xfrm>
          <a:prstGeom prst="rect">
            <a:avLst/>
          </a:prstGeom>
          <a:noFill/>
          <a:ln w="9525">
            <a:noFill/>
            <a:miter lim="800000"/>
            <a:headEnd/>
            <a:tailEnd/>
          </a:ln>
        </p:spPr>
        <p:txBody>
          <a:bodyPr wrap="square">
            <a:spAutoFit/>
          </a:bodyPr>
          <a:lstStyle/>
          <a:p>
            <a:pPr algn="ctr">
              <a:spcBef>
                <a:spcPct val="50000"/>
              </a:spcBef>
            </a:pPr>
            <a:r>
              <a:rPr lang="it-IT" b="0" i="1" dirty="0" smtClean="0"/>
              <a:t>Esempi di trasformatori di distribuzione</a:t>
            </a:r>
            <a:endParaRPr lang="it-IT" b="0" i="1" dirty="0">
              <a:solidFill>
                <a:schemeClr val="accent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0"/>
          <p:cNvGrpSpPr>
            <a:grpSpLocks/>
          </p:cNvGrpSpPr>
          <p:nvPr/>
        </p:nvGrpSpPr>
        <p:grpSpPr bwMode="auto">
          <a:xfrm>
            <a:off x="1905000" y="1371600"/>
            <a:ext cx="4649136" cy="4194175"/>
            <a:chOff x="965" y="628"/>
            <a:chExt cx="3315" cy="2842"/>
          </a:xfrm>
        </p:grpSpPr>
        <p:pic>
          <p:nvPicPr>
            <p:cNvPr id="3" name="Picture 2051" descr="C:\Documents and Settings\Administrator\Desktop\Unipav\Costruzioni elettromeccaniche\Cos. El., materiali\-3.jpg"/>
            <p:cNvPicPr>
              <a:picLocks noChangeAspect="1" noChangeArrowheads="1"/>
            </p:cNvPicPr>
            <p:nvPr/>
          </p:nvPicPr>
          <p:blipFill>
            <a:blip r:embed="rId2" cstate="print"/>
            <a:srcRect/>
            <a:stretch>
              <a:fillRect/>
            </a:stretch>
          </p:blipFill>
          <p:spPr bwMode="auto">
            <a:xfrm>
              <a:off x="3235" y="628"/>
              <a:ext cx="1045" cy="2842"/>
            </a:xfrm>
            <a:prstGeom prst="rect">
              <a:avLst/>
            </a:prstGeom>
            <a:noFill/>
            <a:ln w="9525">
              <a:noFill/>
              <a:miter lim="800000"/>
              <a:headEnd/>
              <a:tailEnd/>
            </a:ln>
          </p:spPr>
        </p:pic>
        <p:pic>
          <p:nvPicPr>
            <p:cNvPr id="4" name="Picture 2052" descr="C:\Documents and Settings\Administrator\Desktop\Unipav\Costruzioni elettromeccaniche\Cos. El., materiali\IPEq.jpg"/>
            <p:cNvPicPr>
              <a:picLocks noChangeAspect="1" noChangeArrowheads="1"/>
            </p:cNvPicPr>
            <p:nvPr/>
          </p:nvPicPr>
          <p:blipFill>
            <a:blip r:embed="rId3" cstate="print"/>
            <a:srcRect/>
            <a:stretch>
              <a:fillRect/>
            </a:stretch>
          </p:blipFill>
          <p:spPr bwMode="auto">
            <a:xfrm>
              <a:off x="965" y="909"/>
              <a:ext cx="2175" cy="1996"/>
            </a:xfrm>
            <a:prstGeom prst="rect">
              <a:avLst/>
            </a:prstGeom>
            <a:noFill/>
            <a:ln w="9525">
              <a:noFill/>
              <a:miter lim="800000"/>
              <a:headEnd/>
              <a:tailEnd/>
            </a:ln>
          </p:spPr>
        </p:pic>
      </p:grpSp>
      <p:sp>
        <p:nvSpPr>
          <p:cNvPr id="5" name="Text Box 2053"/>
          <p:cNvSpPr txBox="1">
            <a:spLocks noChangeArrowheads="1"/>
          </p:cNvSpPr>
          <p:nvPr/>
        </p:nvSpPr>
        <p:spPr bwMode="auto">
          <a:xfrm>
            <a:off x="228600" y="252413"/>
            <a:ext cx="8077200" cy="369332"/>
          </a:xfrm>
          <a:prstGeom prst="rect">
            <a:avLst/>
          </a:prstGeom>
          <a:noFill/>
          <a:ln w="9525">
            <a:noFill/>
            <a:miter lim="800000"/>
            <a:headEnd/>
            <a:tailEnd/>
          </a:ln>
        </p:spPr>
        <p:txBody>
          <a:bodyPr wrap="square">
            <a:spAutoFit/>
          </a:bodyPr>
          <a:lstStyle/>
          <a:p>
            <a:pPr algn="ctr">
              <a:spcBef>
                <a:spcPct val="50000"/>
              </a:spcBef>
            </a:pPr>
            <a:r>
              <a:rPr lang="it-IT" b="0" i="1" dirty="0"/>
              <a:t>Passanti per media tensione in resina epossidica</a:t>
            </a:r>
            <a:endParaRPr lang="it-IT" b="0" i="1" dirty="0">
              <a:solidFill>
                <a:schemeClr val="accent2"/>
              </a:solidFill>
            </a:endParaRPr>
          </a:p>
        </p:txBody>
      </p:sp>
      <p:sp>
        <p:nvSpPr>
          <p:cNvPr id="6" name="Text Box 2054"/>
          <p:cNvSpPr txBox="1">
            <a:spLocks noChangeArrowheads="1"/>
          </p:cNvSpPr>
          <p:nvPr/>
        </p:nvSpPr>
        <p:spPr bwMode="auto">
          <a:xfrm>
            <a:off x="2743667" y="5060950"/>
            <a:ext cx="1987550" cy="663575"/>
          </a:xfrm>
          <a:prstGeom prst="rect">
            <a:avLst/>
          </a:prstGeom>
          <a:noFill/>
          <a:ln w="9525">
            <a:solidFill>
              <a:schemeClr val="accent2"/>
            </a:solidFill>
            <a:miter lim="800000"/>
            <a:headEnd/>
            <a:tailEnd/>
          </a:ln>
          <a:effectLst>
            <a:prstShdw prst="shdw17" dist="17961" dir="2700000">
              <a:schemeClr val="accent2">
                <a:gamma/>
                <a:shade val="60000"/>
                <a:invGamma/>
              </a:schemeClr>
            </a:prstShdw>
          </a:effectLst>
        </p:spPr>
        <p:txBody>
          <a:bodyPr lIns="126000" tIns="82800" rIns="126000" bIns="82800">
            <a:spAutoFit/>
          </a:bodyPr>
          <a:lstStyle/>
          <a:p>
            <a:pPr algn="just">
              <a:spcBef>
                <a:spcPct val="50000"/>
              </a:spcBef>
              <a:defRPr/>
            </a:pPr>
            <a:r>
              <a:rPr lang="it-IT" sz="1600" b="0"/>
              <a:t>Isolamento interno ed esterno in resina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5"/>
          <p:cNvGrpSpPr>
            <a:grpSpLocks/>
          </p:cNvGrpSpPr>
          <p:nvPr/>
        </p:nvGrpSpPr>
        <p:grpSpPr bwMode="auto">
          <a:xfrm>
            <a:off x="990600" y="1066800"/>
            <a:ext cx="4064000" cy="5032375"/>
            <a:chOff x="1824" y="772"/>
            <a:chExt cx="2560" cy="3170"/>
          </a:xfrm>
        </p:grpSpPr>
        <p:grpSp>
          <p:nvGrpSpPr>
            <p:cNvPr id="3" name="Group 2056"/>
            <p:cNvGrpSpPr>
              <a:grpSpLocks/>
            </p:cNvGrpSpPr>
            <p:nvPr/>
          </p:nvGrpSpPr>
          <p:grpSpPr bwMode="auto">
            <a:xfrm>
              <a:off x="1824" y="772"/>
              <a:ext cx="1181" cy="3170"/>
              <a:chOff x="2209" y="307"/>
              <a:chExt cx="1181" cy="3170"/>
            </a:xfrm>
          </p:grpSpPr>
          <p:pic>
            <p:nvPicPr>
              <p:cNvPr id="7" name="Picture 2057" descr="C:\Documents and Settings\Administrator\Desktop\Unipav\Costruzioni elettromeccaniche\Cos. El., materiali\passSF6.jpg"/>
              <p:cNvPicPr>
                <a:picLocks noChangeAspect="1" noChangeArrowheads="1"/>
              </p:cNvPicPr>
              <p:nvPr/>
            </p:nvPicPr>
            <p:blipFill>
              <a:blip r:embed="rId2" cstate="print"/>
              <a:srcRect/>
              <a:stretch>
                <a:fillRect/>
              </a:stretch>
            </p:blipFill>
            <p:spPr bwMode="auto">
              <a:xfrm>
                <a:off x="2209" y="307"/>
                <a:ext cx="1181" cy="3170"/>
              </a:xfrm>
              <a:prstGeom prst="rect">
                <a:avLst/>
              </a:prstGeom>
              <a:noFill/>
              <a:ln w="9525">
                <a:noFill/>
                <a:miter lim="800000"/>
                <a:headEnd/>
                <a:tailEnd/>
              </a:ln>
            </p:spPr>
          </p:pic>
          <p:sp>
            <p:nvSpPr>
              <p:cNvPr id="8" name="Line 2058"/>
              <p:cNvSpPr>
                <a:spLocks noChangeShapeType="1"/>
              </p:cNvSpPr>
              <p:nvPr/>
            </p:nvSpPr>
            <p:spPr bwMode="auto">
              <a:xfrm>
                <a:off x="2484" y="1408"/>
                <a:ext cx="0" cy="326"/>
              </a:xfrm>
              <a:prstGeom prst="line">
                <a:avLst/>
              </a:prstGeom>
              <a:noFill/>
              <a:ln w="3175">
                <a:solidFill>
                  <a:schemeClr val="tx1"/>
                </a:solidFill>
                <a:prstDash val="dash"/>
                <a:round/>
                <a:headEnd/>
                <a:tailEnd/>
              </a:ln>
            </p:spPr>
            <p:txBody>
              <a:bodyPr/>
              <a:lstStyle/>
              <a:p>
                <a:endParaRPr lang="it-IT"/>
              </a:p>
            </p:txBody>
          </p:sp>
          <p:sp>
            <p:nvSpPr>
              <p:cNvPr id="9" name="Line 2059"/>
              <p:cNvSpPr>
                <a:spLocks noChangeShapeType="1"/>
              </p:cNvSpPr>
              <p:nvPr/>
            </p:nvSpPr>
            <p:spPr bwMode="auto">
              <a:xfrm>
                <a:off x="3088" y="1412"/>
                <a:ext cx="0" cy="326"/>
              </a:xfrm>
              <a:prstGeom prst="line">
                <a:avLst/>
              </a:prstGeom>
              <a:noFill/>
              <a:ln w="3175">
                <a:solidFill>
                  <a:schemeClr val="tx1"/>
                </a:solidFill>
                <a:prstDash val="dash"/>
                <a:round/>
                <a:headEnd/>
                <a:tailEnd/>
              </a:ln>
            </p:spPr>
            <p:txBody>
              <a:bodyPr/>
              <a:lstStyle/>
              <a:p>
                <a:endParaRPr lang="it-IT"/>
              </a:p>
            </p:txBody>
          </p:sp>
          <p:sp>
            <p:nvSpPr>
              <p:cNvPr id="10" name="Line 2060"/>
              <p:cNvSpPr>
                <a:spLocks noChangeShapeType="1"/>
              </p:cNvSpPr>
              <p:nvPr/>
            </p:nvSpPr>
            <p:spPr bwMode="auto">
              <a:xfrm flipV="1">
                <a:off x="2560" y="1496"/>
                <a:ext cx="0" cy="196"/>
              </a:xfrm>
              <a:prstGeom prst="line">
                <a:avLst/>
              </a:prstGeom>
              <a:noFill/>
              <a:ln w="3175">
                <a:solidFill>
                  <a:schemeClr val="tx1"/>
                </a:solidFill>
                <a:prstDash val="dash"/>
                <a:round/>
                <a:headEnd/>
                <a:tailEnd/>
              </a:ln>
            </p:spPr>
            <p:txBody>
              <a:bodyPr/>
              <a:lstStyle/>
              <a:p>
                <a:endParaRPr lang="it-IT"/>
              </a:p>
            </p:txBody>
          </p:sp>
          <p:sp>
            <p:nvSpPr>
              <p:cNvPr id="11" name="Line 2061"/>
              <p:cNvSpPr>
                <a:spLocks noChangeShapeType="1"/>
              </p:cNvSpPr>
              <p:nvPr/>
            </p:nvSpPr>
            <p:spPr bwMode="auto">
              <a:xfrm flipV="1">
                <a:off x="3010" y="1500"/>
                <a:ext cx="0" cy="196"/>
              </a:xfrm>
              <a:prstGeom prst="line">
                <a:avLst/>
              </a:prstGeom>
              <a:noFill/>
              <a:ln w="3175">
                <a:solidFill>
                  <a:schemeClr val="tx1"/>
                </a:solidFill>
                <a:prstDash val="dash"/>
                <a:round/>
                <a:headEnd/>
                <a:tailEnd/>
              </a:ln>
            </p:spPr>
            <p:txBody>
              <a:bodyPr/>
              <a:lstStyle/>
              <a:p>
                <a:endParaRPr lang="it-IT"/>
              </a:p>
            </p:txBody>
          </p:sp>
        </p:grpSp>
        <p:sp>
          <p:nvSpPr>
            <p:cNvPr id="4" name="AutoShape 2062"/>
            <p:cNvSpPr>
              <a:spLocks/>
            </p:cNvSpPr>
            <p:nvPr/>
          </p:nvSpPr>
          <p:spPr bwMode="auto">
            <a:xfrm>
              <a:off x="3631" y="2112"/>
              <a:ext cx="753" cy="270"/>
            </a:xfrm>
            <a:prstGeom prst="accentCallout1">
              <a:avLst>
                <a:gd name="adj1" fmla="val 26667"/>
                <a:gd name="adj2" fmla="val -6375"/>
                <a:gd name="adj3" fmla="val 196667"/>
                <a:gd name="adj4" fmla="val -129745"/>
              </a:avLst>
            </a:prstGeom>
            <a:noFill/>
            <a:ln w="3175">
              <a:solidFill>
                <a:schemeClr val="accent2"/>
              </a:solidFill>
              <a:miter lim="800000"/>
              <a:headEnd/>
              <a:tailEnd/>
            </a:ln>
          </p:spPr>
          <p:txBody>
            <a:bodyPr lIns="0" tIns="0" rIns="0" bIns="0" anchor="ctr"/>
            <a:lstStyle/>
            <a:p>
              <a:r>
                <a:rPr lang="it-IT" sz="1200" b="0" dirty="0"/>
                <a:t>isolamento esterno in porcellana</a:t>
              </a:r>
            </a:p>
          </p:txBody>
        </p:sp>
        <p:sp>
          <p:nvSpPr>
            <p:cNvPr id="5" name="AutoShape 2063"/>
            <p:cNvSpPr>
              <a:spLocks/>
            </p:cNvSpPr>
            <p:nvPr/>
          </p:nvSpPr>
          <p:spPr bwMode="auto">
            <a:xfrm>
              <a:off x="3631" y="1366"/>
              <a:ext cx="714" cy="255"/>
            </a:xfrm>
            <a:prstGeom prst="accentCallout1">
              <a:avLst>
                <a:gd name="adj1" fmla="val 28236"/>
                <a:gd name="adj2" fmla="val -6722"/>
                <a:gd name="adj3" fmla="val 28630"/>
                <a:gd name="adj4" fmla="val -156583"/>
              </a:avLst>
            </a:prstGeom>
            <a:noFill/>
            <a:ln w="3175">
              <a:solidFill>
                <a:schemeClr val="accent2"/>
              </a:solidFill>
              <a:miter lim="800000"/>
              <a:headEnd/>
              <a:tailEnd/>
            </a:ln>
          </p:spPr>
          <p:txBody>
            <a:bodyPr lIns="0" tIns="0" rIns="0" bIns="0" anchor="ctr"/>
            <a:lstStyle/>
            <a:p>
              <a:r>
                <a:rPr lang="it-IT" sz="1200" b="0"/>
                <a:t>isolamento interno in SF6</a:t>
              </a:r>
            </a:p>
          </p:txBody>
        </p:sp>
        <p:sp>
          <p:nvSpPr>
            <p:cNvPr id="6" name="AutoShape 2064"/>
            <p:cNvSpPr>
              <a:spLocks/>
            </p:cNvSpPr>
            <p:nvPr/>
          </p:nvSpPr>
          <p:spPr bwMode="auto">
            <a:xfrm>
              <a:off x="3615" y="893"/>
              <a:ext cx="465" cy="119"/>
            </a:xfrm>
            <a:prstGeom prst="accentCallout1">
              <a:avLst>
                <a:gd name="adj1" fmla="val 58537"/>
                <a:gd name="adj2" fmla="val -11111"/>
                <a:gd name="adj3" fmla="val 58537"/>
                <a:gd name="adj4" fmla="val -276620"/>
              </a:avLst>
            </a:prstGeom>
            <a:noFill/>
            <a:ln w="3175">
              <a:solidFill>
                <a:schemeClr val="accent2"/>
              </a:solidFill>
              <a:miter lim="800000"/>
              <a:headEnd/>
              <a:tailEnd/>
            </a:ln>
          </p:spPr>
          <p:txBody>
            <a:bodyPr lIns="0" tIns="0" rIns="0" bIns="0" anchor="ctr"/>
            <a:lstStyle/>
            <a:p>
              <a:r>
                <a:rPr lang="it-IT" sz="1200" b="0" dirty="0"/>
                <a:t>conduttore</a:t>
              </a:r>
            </a:p>
          </p:txBody>
        </p:sp>
      </p:grpSp>
      <p:sp>
        <p:nvSpPr>
          <p:cNvPr id="12" name="Text Box 2065"/>
          <p:cNvSpPr txBox="1">
            <a:spLocks noChangeArrowheads="1"/>
          </p:cNvSpPr>
          <p:nvPr/>
        </p:nvSpPr>
        <p:spPr bwMode="auto">
          <a:xfrm>
            <a:off x="0" y="265113"/>
            <a:ext cx="9043988" cy="400110"/>
          </a:xfrm>
          <a:prstGeom prst="rect">
            <a:avLst/>
          </a:prstGeom>
          <a:noFill/>
          <a:ln w="9525">
            <a:noFill/>
            <a:miter lim="800000"/>
            <a:headEnd/>
            <a:tailEnd/>
          </a:ln>
        </p:spPr>
        <p:txBody>
          <a:bodyPr wrap="square">
            <a:spAutoFit/>
          </a:bodyPr>
          <a:lstStyle/>
          <a:p>
            <a:pPr algn="ctr">
              <a:spcBef>
                <a:spcPct val="50000"/>
              </a:spcBef>
            </a:pPr>
            <a:r>
              <a:rPr lang="it-IT" sz="2000" b="0" i="1" dirty="0"/>
              <a:t>Isolatore passante per alta tensione in SF6</a:t>
            </a:r>
            <a:endParaRPr lang="it-IT" sz="2000" b="0" i="1" dirty="0">
              <a:solidFill>
                <a:schemeClr val="accent2"/>
              </a:solidFill>
            </a:endParaRPr>
          </a:p>
        </p:txBody>
      </p:sp>
      <p:sp>
        <p:nvSpPr>
          <p:cNvPr id="14" name="CasellaDiTesto 13"/>
          <p:cNvSpPr txBox="1"/>
          <p:nvPr/>
        </p:nvSpPr>
        <p:spPr>
          <a:xfrm>
            <a:off x="5257800" y="3200400"/>
            <a:ext cx="3352800" cy="923330"/>
          </a:xfrm>
          <a:prstGeom prst="rect">
            <a:avLst/>
          </a:prstGeom>
          <a:noFill/>
        </p:spPr>
        <p:txBody>
          <a:bodyPr wrap="square" rtlCol="0">
            <a:spAutoFit/>
          </a:bodyPr>
          <a:lstStyle/>
          <a:p>
            <a:r>
              <a:rPr lang="it-IT" dirty="0" smtClean="0"/>
              <a:t>L’isolamento interno può essere ottenuto nell’alta tensione, tipicamente in SF6 o in olio.</a:t>
            </a:r>
            <a:endParaRPr lang="it-IT"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28600"/>
            <a:ext cx="9144000" cy="646331"/>
          </a:xfrm>
          <a:prstGeom prst="rect">
            <a:avLst/>
          </a:prstGeom>
          <a:noFill/>
        </p:spPr>
        <p:txBody>
          <a:bodyPr wrap="square" rtlCol="0">
            <a:spAutoFit/>
          </a:bodyPr>
          <a:lstStyle/>
          <a:p>
            <a:r>
              <a:rPr lang="it-IT" dirty="0" smtClean="0"/>
              <a:t>Nelle alte tensioni è fondamentale “controllare” il campo elettrico tra il conduttore passante e le pareti interne dell’isolatore. A questo scopo è conveniente usare schermi collegati a massa.</a:t>
            </a:r>
            <a:endParaRPr lang="it-IT" dirty="0"/>
          </a:p>
        </p:txBody>
      </p:sp>
      <p:pic>
        <p:nvPicPr>
          <p:cNvPr id="3" name="Picture 2053"/>
          <p:cNvPicPr>
            <a:picLocks noChangeAspect="1" noChangeArrowheads="1"/>
          </p:cNvPicPr>
          <p:nvPr/>
        </p:nvPicPr>
        <p:blipFill>
          <a:blip r:embed="rId2" cstate="print"/>
          <a:srcRect/>
          <a:stretch>
            <a:fillRect/>
          </a:stretch>
        </p:blipFill>
        <p:spPr bwMode="auto">
          <a:xfrm>
            <a:off x="1981200" y="1524000"/>
            <a:ext cx="6057900" cy="4387850"/>
          </a:xfrm>
          <a:prstGeom prst="rect">
            <a:avLst/>
          </a:prstGeom>
          <a:noFill/>
          <a:ln w="12700">
            <a:noFill/>
            <a:miter lim="800000"/>
            <a:headEnd/>
            <a:tailEnd/>
          </a:ln>
        </p:spPr>
      </p:pic>
      <p:cxnSp>
        <p:nvCxnSpPr>
          <p:cNvPr id="5" name="Connettore 1 4"/>
          <p:cNvCxnSpPr/>
          <p:nvPr/>
        </p:nvCxnSpPr>
        <p:spPr>
          <a:xfrm rot="5400000" flipH="1" flipV="1">
            <a:off x="4800600" y="2133600"/>
            <a:ext cx="190500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6248400" y="990600"/>
            <a:ext cx="1600200" cy="923330"/>
          </a:xfrm>
          <a:prstGeom prst="rect">
            <a:avLst/>
          </a:prstGeom>
          <a:noFill/>
        </p:spPr>
        <p:txBody>
          <a:bodyPr wrap="square" rtlCol="0">
            <a:spAutoFit/>
          </a:bodyPr>
          <a:lstStyle/>
          <a:p>
            <a:r>
              <a:rPr lang="it-IT" dirty="0" smtClean="0"/>
              <a:t>Isolamento con liquido o gas</a:t>
            </a:r>
            <a:endParaRPr lang="it-IT"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74"/>
          <p:cNvSpPr txBox="1">
            <a:spLocks noChangeArrowheads="1"/>
          </p:cNvSpPr>
          <p:nvPr/>
        </p:nvSpPr>
        <p:spPr bwMode="auto">
          <a:xfrm>
            <a:off x="836613" y="252413"/>
            <a:ext cx="2689225" cy="822325"/>
          </a:xfrm>
          <a:prstGeom prst="rect">
            <a:avLst/>
          </a:prstGeom>
          <a:noFill/>
          <a:ln w="9525">
            <a:noFill/>
            <a:miter lim="800000"/>
            <a:headEnd/>
            <a:tailEnd/>
          </a:ln>
        </p:spPr>
        <p:txBody>
          <a:bodyPr>
            <a:spAutoFit/>
          </a:bodyPr>
          <a:lstStyle/>
          <a:p>
            <a:pPr algn="just">
              <a:spcBef>
                <a:spcPct val="50000"/>
              </a:spcBef>
            </a:pPr>
            <a:r>
              <a:rPr lang="it-IT" sz="1200" b="0"/>
              <a:t>In prima approssimazione (trascurando l’effetto dei bordi) la sollecitazione dielettrica può essere calcolata con un campo a simmetria cilindrica</a:t>
            </a:r>
          </a:p>
        </p:txBody>
      </p:sp>
      <p:grpSp>
        <p:nvGrpSpPr>
          <p:cNvPr id="3" name="Group 3075"/>
          <p:cNvGrpSpPr>
            <a:grpSpLocks/>
          </p:cNvGrpSpPr>
          <p:nvPr/>
        </p:nvGrpSpPr>
        <p:grpSpPr bwMode="auto">
          <a:xfrm>
            <a:off x="438150" y="1658938"/>
            <a:ext cx="3484563" cy="3087687"/>
            <a:chOff x="284" y="920"/>
            <a:chExt cx="2195" cy="1945"/>
          </a:xfrm>
        </p:grpSpPr>
        <p:grpSp>
          <p:nvGrpSpPr>
            <p:cNvPr id="4" name="Group 3076"/>
            <p:cNvGrpSpPr>
              <a:grpSpLocks/>
            </p:cNvGrpSpPr>
            <p:nvPr/>
          </p:nvGrpSpPr>
          <p:grpSpPr bwMode="auto">
            <a:xfrm>
              <a:off x="567" y="1018"/>
              <a:ext cx="1748" cy="1771"/>
              <a:chOff x="567" y="1018"/>
              <a:chExt cx="1748" cy="1771"/>
            </a:xfrm>
          </p:grpSpPr>
          <p:grpSp>
            <p:nvGrpSpPr>
              <p:cNvPr id="6" name="Group 3077"/>
              <p:cNvGrpSpPr>
                <a:grpSpLocks/>
              </p:cNvGrpSpPr>
              <p:nvPr/>
            </p:nvGrpSpPr>
            <p:grpSpPr bwMode="auto">
              <a:xfrm>
                <a:off x="567" y="1018"/>
                <a:ext cx="1451" cy="1510"/>
                <a:chOff x="567" y="1018"/>
                <a:chExt cx="1451" cy="1510"/>
              </a:xfrm>
            </p:grpSpPr>
            <p:grpSp>
              <p:nvGrpSpPr>
                <p:cNvPr id="8" name="Group 3078"/>
                <p:cNvGrpSpPr>
                  <a:grpSpLocks/>
                </p:cNvGrpSpPr>
                <p:nvPr/>
              </p:nvGrpSpPr>
              <p:grpSpPr bwMode="auto">
                <a:xfrm>
                  <a:off x="567" y="1338"/>
                  <a:ext cx="1190" cy="1190"/>
                  <a:chOff x="633" y="2054"/>
                  <a:chExt cx="1190" cy="1190"/>
                </a:xfrm>
              </p:grpSpPr>
              <p:sp>
                <p:nvSpPr>
                  <p:cNvPr id="21" name="Oval 3079" descr="coloregabbiaAl"/>
                  <p:cNvSpPr>
                    <a:spLocks noChangeAspect="1" noChangeArrowheads="1"/>
                  </p:cNvSpPr>
                  <p:nvPr/>
                </p:nvSpPr>
                <p:spPr bwMode="auto">
                  <a:xfrm>
                    <a:off x="939" y="2375"/>
                    <a:ext cx="578" cy="540"/>
                  </a:xfrm>
                  <a:prstGeom prst="ellipse">
                    <a:avLst/>
                  </a:prstGeom>
                  <a:blipFill dpi="0" rotWithShape="0">
                    <a:blip r:embed="rId3" cstate="print"/>
                    <a:srcRect/>
                    <a:tile tx="0" ty="0" sx="100000" sy="100000" flip="none" algn="tl"/>
                  </a:blipFill>
                  <a:ln w="9525">
                    <a:solidFill>
                      <a:schemeClr val="tx1"/>
                    </a:solidFill>
                    <a:round/>
                    <a:headEnd/>
                    <a:tailEnd/>
                  </a:ln>
                </p:spPr>
                <p:txBody>
                  <a:bodyPr/>
                  <a:lstStyle/>
                  <a:p>
                    <a:endParaRPr lang="it-IT"/>
                  </a:p>
                </p:txBody>
              </p:sp>
              <p:sp>
                <p:nvSpPr>
                  <p:cNvPr id="22" name="AutoShape 3080"/>
                  <p:cNvSpPr>
                    <a:spLocks noChangeAspect="1" noChangeArrowheads="1"/>
                  </p:cNvSpPr>
                  <p:nvPr/>
                </p:nvSpPr>
                <p:spPr bwMode="auto">
                  <a:xfrm>
                    <a:off x="637" y="2059"/>
                    <a:ext cx="1184" cy="1185"/>
                  </a:xfrm>
                  <a:custGeom>
                    <a:avLst/>
                    <a:gdLst>
                      <a:gd name="T0" fmla="*/ 592 w 21600"/>
                      <a:gd name="T1" fmla="*/ 0 h 21600"/>
                      <a:gd name="T2" fmla="*/ 173 w 21600"/>
                      <a:gd name="T3" fmla="*/ 174 h 21600"/>
                      <a:gd name="T4" fmla="*/ 0 w 21600"/>
                      <a:gd name="T5" fmla="*/ 593 h 21600"/>
                      <a:gd name="T6" fmla="*/ 173 w 21600"/>
                      <a:gd name="T7" fmla="*/ 1011 h 21600"/>
                      <a:gd name="T8" fmla="*/ 592 w 21600"/>
                      <a:gd name="T9" fmla="*/ 1185 h 21600"/>
                      <a:gd name="T10" fmla="*/ 1011 w 21600"/>
                      <a:gd name="T11" fmla="*/ 1011 h 21600"/>
                      <a:gd name="T12" fmla="*/ 1184 w 21600"/>
                      <a:gd name="T13" fmla="*/ 593 h 21600"/>
                      <a:gd name="T14" fmla="*/ 1011 w 21600"/>
                      <a:gd name="T15" fmla="*/ 174 h 21600"/>
                      <a:gd name="T16" fmla="*/ 0 60000 65536"/>
                      <a:gd name="T17" fmla="*/ 0 60000 65536"/>
                      <a:gd name="T18" fmla="*/ 0 60000 65536"/>
                      <a:gd name="T19" fmla="*/ 0 60000 65536"/>
                      <a:gd name="T20" fmla="*/ 0 60000 65536"/>
                      <a:gd name="T21" fmla="*/ 0 60000 65536"/>
                      <a:gd name="T22" fmla="*/ 0 60000 65536"/>
                      <a:gd name="T23" fmla="*/ 0 60000 65536"/>
                      <a:gd name="T24" fmla="*/ 3156 w 21600"/>
                      <a:gd name="T25" fmla="*/ 3172 h 21600"/>
                      <a:gd name="T26" fmla="*/ 18444 w 21600"/>
                      <a:gd name="T27" fmla="*/ 1842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13" y="10800"/>
                        </a:moveTo>
                        <a:cubicBezTo>
                          <a:pt x="7813" y="12450"/>
                          <a:pt x="9150" y="13787"/>
                          <a:pt x="10800" y="13787"/>
                        </a:cubicBezTo>
                        <a:cubicBezTo>
                          <a:pt x="12450" y="13787"/>
                          <a:pt x="13787" y="12450"/>
                          <a:pt x="13787" y="10800"/>
                        </a:cubicBezTo>
                        <a:cubicBezTo>
                          <a:pt x="13787" y="9150"/>
                          <a:pt x="12450" y="7813"/>
                          <a:pt x="10800" y="7813"/>
                        </a:cubicBezTo>
                        <a:cubicBezTo>
                          <a:pt x="9150" y="7813"/>
                          <a:pt x="7813" y="9150"/>
                          <a:pt x="7813" y="10800"/>
                        </a:cubicBezTo>
                        <a:close/>
                      </a:path>
                    </a:pathLst>
                  </a:custGeom>
                  <a:solidFill>
                    <a:srgbClr val="C0C0C0"/>
                  </a:solidFill>
                  <a:ln w="3175">
                    <a:solidFill>
                      <a:schemeClr val="tx1"/>
                    </a:solidFill>
                    <a:round/>
                    <a:headEnd/>
                    <a:tailEnd/>
                  </a:ln>
                </p:spPr>
                <p:txBody>
                  <a:bodyPr/>
                  <a:lstStyle/>
                  <a:p>
                    <a:endParaRPr lang="it-IT"/>
                  </a:p>
                </p:txBody>
              </p:sp>
              <p:sp>
                <p:nvSpPr>
                  <p:cNvPr id="23" name="Oval 3081"/>
                  <p:cNvSpPr>
                    <a:spLocks noChangeAspect="1" noChangeArrowheads="1"/>
                  </p:cNvSpPr>
                  <p:nvPr/>
                </p:nvSpPr>
                <p:spPr bwMode="auto">
                  <a:xfrm>
                    <a:off x="633" y="2054"/>
                    <a:ext cx="1190" cy="1190"/>
                  </a:xfrm>
                  <a:prstGeom prst="ellipse">
                    <a:avLst/>
                  </a:prstGeom>
                  <a:noFill/>
                  <a:ln w="28575">
                    <a:pattFill prst="pct75">
                      <a:fgClr>
                        <a:srgbClr val="CC0000"/>
                      </a:fgClr>
                      <a:bgClr>
                        <a:srgbClr val="FFCC00"/>
                      </a:bgClr>
                    </a:pattFill>
                    <a:round/>
                    <a:headEnd/>
                    <a:tailEnd/>
                  </a:ln>
                </p:spPr>
                <p:txBody>
                  <a:bodyPr/>
                  <a:lstStyle/>
                  <a:p>
                    <a:endParaRPr lang="it-IT"/>
                  </a:p>
                </p:txBody>
              </p:sp>
            </p:grpSp>
            <p:sp>
              <p:nvSpPr>
                <p:cNvPr id="9" name="Line 3082"/>
                <p:cNvSpPr>
                  <a:spLocks noChangeShapeType="1"/>
                </p:cNvSpPr>
                <p:nvPr/>
              </p:nvSpPr>
              <p:spPr bwMode="auto">
                <a:xfrm>
                  <a:off x="1168" y="1705"/>
                  <a:ext cx="0" cy="480"/>
                </a:xfrm>
                <a:prstGeom prst="line">
                  <a:avLst/>
                </a:prstGeom>
                <a:noFill/>
                <a:ln w="9525">
                  <a:solidFill>
                    <a:schemeClr val="tx1"/>
                  </a:solidFill>
                  <a:prstDash val="dash"/>
                  <a:round/>
                  <a:headEnd/>
                  <a:tailEnd/>
                </a:ln>
              </p:spPr>
              <p:txBody>
                <a:bodyPr/>
                <a:lstStyle/>
                <a:p>
                  <a:endParaRPr lang="it-IT"/>
                </a:p>
              </p:txBody>
            </p:sp>
            <p:sp>
              <p:nvSpPr>
                <p:cNvPr id="10" name="Line 3083"/>
                <p:cNvSpPr>
                  <a:spLocks noChangeShapeType="1"/>
                </p:cNvSpPr>
                <p:nvPr/>
              </p:nvSpPr>
              <p:spPr bwMode="auto">
                <a:xfrm rot="16200000" flipH="1">
                  <a:off x="1168" y="1698"/>
                  <a:ext cx="0" cy="480"/>
                </a:xfrm>
                <a:prstGeom prst="line">
                  <a:avLst/>
                </a:prstGeom>
                <a:noFill/>
                <a:ln w="9525">
                  <a:solidFill>
                    <a:schemeClr val="tx1"/>
                  </a:solidFill>
                  <a:prstDash val="dash"/>
                  <a:round/>
                  <a:headEnd/>
                  <a:tailEnd/>
                </a:ln>
              </p:spPr>
              <p:txBody>
                <a:bodyPr/>
                <a:lstStyle/>
                <a:p>
                  <a:endParaRPr lang="it-IT"/>
                </a:p>
              </p:txBody>
            </p:sp>
            <p:sp>
              <p:nvSpPr>
                <p:cNvPr id="11" name="Line 3084"/>
                <p:cNvSpPr>
                  <a:spLocks noChangeShapeType="1"/>
                </p:cNvSpPr>
                <p:nvPr/>
              </p:nvSpPr>
              <p:spPr bwMode="auto">
                <a:xfrm>
                  <a:off x="1169" y="1936"/>
                  <a:ext cx="102" cy="126"/>
                </a:xfrm>
                <a:prstGeom prst="line">
                  <a:avLst/>
                </a:prstGeom>
                <a:noFill/>
                <a:ln w="3175">
                  <a:solidFill>
                    <a:schemeClr val="tx1"/>
                  </a:solidFill>
                  <a:round/>
                  <a:headEnd/>
                  <a:tailEnd type="triangle" w="sm" len="sm"/>
                </a:ln>
              </p:spPr>
              <p:txBody>
                <a:bodyPr/>
                <a:lstStyle/>
                <a:p>
                  <a:endParaRPr lang="it-IT"/>
                </a:p>
              </p:txBody>
            </p:sp>
            <p:sp>
              <p:nvSpPr>
                <p:cNvPr id="12" name="Line 3085"/>
                <p:cNvSpPr>
                  <a:spLocks noChangeShapeType="1"/>
                </p:cNvSpPr>
                <p:nvPr/>
              </p:nvSpPr>
              <p:spPr bwMode="auto">
                <a:xfrm flipV="1">
                  <a:off x="1166" y="1452"/>
                  <a:ext cx="340" cy="487"/>
                </a:xfrm>
                <a:prstGeom prst="line">
                  <a:avLst/>
                </a:prstGeom>
                <a:noFill/>
                <a:ln w="3175">
                  <a:solidFill>
                    <a:schemeClr val="tx1"/>
                  </a:solidFill>
                  <a:round/>
                  <a:headEnd/>
                  <a:tailEnd type="triangle" w="sm" len="sm"/>
                </a:ln>
              </p:spPr>
              <p:txBody>
                <a:bodyPr/>
                <a:lstStyle/>
                <a:p>
                  <a:endParaRPr lang="it-IT"/>
                </a:p>
              </p:txBody>
            </p:sp>
            <p:sp>
              <p:nvSpPr>
                <p:cNvPr id="13" name="Text Box 3086"/>
                <p:cNvSpPr txBox="1">
                  <a:spLocks noChangeArrowheads="1"/>
                </p:cNvSpPr>
                <p:nvPr/>
              </p:nvSpPr>
              <p:spPr bwMode="auto">
                <a:xfrm>
                  <a:off x="1217" y="2005"/>
                  <a:ext cx="207" cy="173"/>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1</a:t>
                  </a:r>
                </a:p>
              </p:txBody>
            </p:sp>
            <p:sp>
              <p:nvSpPr>
                <p:cNvPr id="14" name="Text Box 3087"/>
                <p:cNvSpPr txBox="1">
                  <a:spLocks noChangeArrowheads="1"/>
                </p:cNvSpPr>
                <p:nvPr/>
              </p:nvSpPr>
              <p:spPr bwMode="auto">
                <a:xfrm>
                  <a:off x="1481" y="1318"/>
                  <a:ext cx="207" cy="173"/>
                </a:xfrm>
                <a:prstGeom prst="rect">
                  <a:avLst/>
                </a:prstGeom>
                <a:noFill/>
                <a:ln w="9525">
                  <a:noFill/>
                  <a:miter lim="800000"/>
                  <a:headEnd/>
                  <a:tailEnd/>
                </a:ln>
              </p:spPr>
              <p:txBody>
                <a:bodyPr>
                  <a:spAutoFit/>
                </a:bodyPr>
                <a:lstStyle/>
                <a:p>
                  <a:pPr algn="ctr">
                    <a:spcBef>
                      <a:spcPct val="50000"/>
                    </a:spcBef>
                  </a:pPr>
                  <a:r>
                    <a:rPr lang="it-IT" sz="1200" b="0" i="1"/>
                    <a:t>r</a:t>
                  </a:r>
                  <a:r>
                    <a:rPr lang="it-IT" sz="1200" b="0" baseline="-25000"/>
                    <a:t>2</a:t>
                  </a:r>
                </a:p>
              </p:txBody>
            </p:sp>
            <p:sp>
              <p:nvSpPr>
                <p:cNvPr id="15" name="Line 3088"/>
                <p:cNvSpPr>
                  <a:spLocks noChangeShapeType="1"/>
                </p:cNvSpPr>
                <p:nvPr/>
              </p:nvSpPr>
              <p:spPr bwMode="auto">
                <a:xfrm>
                  <a:off x="1164" y="1939"/>
                  <a:ext cx="804" cy="0"/>
                </a:xfrm>
                <a:prstGeom prst="line">
                  <a:avLst/>
                </a:prstGeom>
                <a:noFill/>
                <a:ln w="3175">
                  <a:solidFill>
                    <a:schemeClr val="tx1"/>
                  </a:solidFill>
                  <a:round/>
                  <a:headEnd/>
                  <a:tailEnd type="triangle" w="sm" len="sm"/>
                </a:ln>
              </p:spPr>
              <p:txBody>
                <a:bodyPr/>
                <a:lstStyle/>
                <a:p>
                  <a:endParaRPr lang="it-IT"/>
                </a:p>
              </p:txBody>
            </p:sp>
            <p:sp>
              <p:nvSpPr>
                <p:cNvPr id="16" name="Text Box 3089"/>
                <p:cNvSpPr txBox="1">
                  <a:spLocks noChangeArrowheads="1"/>
                </p:cNvSpPr>
                <p:nvPr/>
              </p:nvSpPr>
              <p:spPr bwMode="auto">
                <a:xfrm>
                  <a:off x="1811" y="1903"/>
                  <a:ext cx="207" cy="173"/>
                </a:xfrm>
                <a:prstGeom prst="rect">
                  <a:avLst/>
                </a:prstGeom>
                <a:noFill/>
                <a:ln w="9525">
                  <a:noFill/>
                  <a:miter lim="800000"/>
                  <a:headEnd/>
                  <a:tailEnd/>
                </a:ln>
              </p:spPr>
              <p:txBody>
                <a:bodyPr>
                  <a:spAutoFit/>
                </a:bodyPr>
                <a:lstStyle/>
                <a:p>
                  <a:pPr algn="ctr">
                    <a:spcBef>
                      <a:spcPct val="50000"/>
                    </a:spcBef>
                  </a:pPr>
                  <a:r>
                    <a:rPr lang="it-IT" sz="1200" b="0" i="1"/>
                    <a:t>r</a:t>
                  </a:r>
                  <a:endParaRPr lang="it-IT" sz="1200" b="0" baseline="-25000"/>
                </a:p>
              </p:txBody>
            </p:sp>
            <p:sp>
              <p:nvSpPr>
                <p:cNvPr id="17" name="Line 3090"/>
                <p:cNvSpPr>
                  <a:spLocks noChangeShapeType="1"/>
                </p:cNvSpPr>
                <p:nvPr/>
              </p:nvSpPr>
              <p:spPr bwMode="auto">
                <a:xfrm flipH="1" flipV="1">
                  <a:off x="1751" y="1055"/>
                  <a:ext cx="0" cy="882"/>
                </a:xfrm>
                <a:prstGeom prst="line">
                  <a:avLst/>
                </a:prstGeom>
                <a:noFill/>
                <a:ln w="3175">
                  <a:solidFill>
                    <a:schemeClr val="tx1"/>
                  </a:solidFill>
                  <a:round/>
                  <a:headEnd/>
                  <a:tailEnd/>
                </a:ln>
              </p:spPr>
              <p:txBody>
                <a:bodyPr/>
                <a:lstStyle/>
                <a:p>
                  <a:endParaRPr lang="it-IT"/>
                </a:p>
              </p:txBody>
            </p:sp>
            <p:sp>
              <p:nvSpPr>
                <p:cNvPr id="18" name="Line 3091"/>
                <p:cNvSpPr>
                  <a:spLocks noChangeShapeType="1"/>
                </p:cNvSpPr>
                <p:nvPr/>
              </p:nvSpPr>
              <p:spPr bwMode="auto">
                <a:xfrm flipH="1" flipV="1">
                  <a:off x="1325" y="1058"/>
                  <a:ext cx="0" cy="882"/>
                </a:xfrm>
                <a:prstGeom prst="line">
                  <a:avLst/>
                </a:prstGeom>
                <a:noFill/>
                <a:ln w="3175">
                  <a:solidFill>
                    <a:schemeClr val="tx1"/>
                  </a:solidFill>
                  <a:round/>
                  <a:headEnd/>
                  <a:tailEnd/>
                </a:ln>
              </p:spPr>
              <p:txBody>
                <a:bodyPr/>
                <a:lstStyle/>
                <a:p>
                  <a:endParaRPr lang="it-IT"/>
                </a:p>
              </p:txBody>
            </p:sp>
            <p:sp>
              <p:nvSpPr>
                <p:cNvPr id="19" name="Line 3092"/>
                <p:cNvSpPr>
                  <a:spLocks noChangeShapeType="1"/>
                </p:cNvSpPr>
                <p:nvPr/>
              </p:nvSpPr>
              <p:spPr bwMode="auto">
                <a:xfrm flipH="1">
                  <a:off x="1326" y="1174"/>
                  <a:ext cx="426" cy="0"/>
                </a:xfrm>
                <a:prstGeom prst="line">
                  <a:avLst/>
                </a:prstGeom>
                <a:noFill/>
                <a:ln w="12700">
                  <a:solidFill>
                    <a:srgbClr val="FF3300"/>
                  </a:solidFill>
                  <a:round/>
                  <a:headEnd/>
                  <a:tailEnd type="triangle" w="med" len="med"/>
                </a:ln>
              </p:spPr>
              <p:txBody>
                <a:bodyPr/>
                <a:lstStyle/>
                <a:p>
                  <a:endParaRPr lang="it-IT"/>
                </a:p>
              </p:txBody>
            </p:sp>
            <p:sp>
              <p:nvSpPr>
                <p:cNvPr id="20" name="Text Box 3093"/>
                <p:cNvSpPr txBox="1">
                  <a:spLocks noChangeArrowheads="1"/>
                </p:cNvSpPr>
                <p:nvPr/>
              </p:nvSpPr>
              <p:spPr bwMode="auto">
                <a:xfrm>
                  <a:off x="1451" y="1018"/>
                  <a:ext cx="207" cy="173"/>
                </a:xfrm>
                <a:prstGeom prst="rect">
                  <a:avLst/>
                </a:prstGeom>
                <a:noFill/>
                <a:ln w="9525">
                  <a:noFill/>
                  <a:miter lim="800000"/>
                  <a:headEnd/>
                  <a:tailEnd/>
                </a:ln>
              </p:spPr>
              <p:txBody>
                <a:bodyPr>
                  <a:spAutoFit/>
                </a:bodyPr>
                <a:lstStyle/>
                <a:p>
                  <a:pPr algn="ctr">
                    <a:spcBef>
                      <a:spcPct val="50000"/>
                    </a:spcBef>
                  </a:pPr>
                  <a:r>
                    <a:rPr lang="it-IT" sz="1200" b="0" i="1"/>
                    <a:t>V</a:t>
                  </a:r>
                  <a:endParaRPr lang="it-IT" sz="1200" b="0" baseline="-25000"/>
                </a:p>
              </p:txBody>
            </p:sp>
          </p:grpSp>
          <p:sp>
            <p:nvSpPr>
              <p:cNvPr id="7" name="AutoShape 3094"/>
              <p:cNvSpPr>
                <a:spLocks/>
              </p:cNvSpPr>
              <p:nvPr/>
            </p:nvSpPr>
            <p:spPr bwMode="auto">
              <a:xfrm>
                <a:off x="1514" y="2631"/>
                <a:ext cx="801" cy="158"/>
              </a:xfrm>
              <a:prstGeom prst="accentCallout1">
                <a:avLst>
                  <a:gd name="adj1" fmla="val 45569"/>
                  <a:gd name="adj2" fmla="val -5991"/>
                  <a:gd name="adj3" fmla="val -202532"/>
                  <a:gd name="adj4" fmla="val -55056"/>
                </a:avLst>
              </a:prstGeom>
              <a:noFill/>
              <a:ln w="3175">
                <a:solidFill>
                  <a:schemeClr val="tx1"/>
                </a:solidFill>
                <a:miter lim="800000"/>
                <a:headEnd/>
                <a:tailEnd/>
              </a:ln>
            </p:spPr>
            <p:txBody>
              <a:bodyPr lIns="0" tIns="0" rIns="0" bIns="0" anchor="ctr"/>
              <a:lstStyle/>
              <a:p>
                <a:r>
                  <a:rPr lang="it-IT" sz="1200" b="0"/>
                  <a:t>materiale isolante</a:t>
                </a:r>
                <a:endParaRPr lang="it-IT" sz="1200" b="0" i="1">
                  <a:latin typeface="Symbol" pitchFamily="18" charset="2"/>
                </a:endParaRPr>
              </a:p>
            </p:txBody>
          </p:sp>
        </p:grpSp>
        <p:sp>
          <p:nvSpPr>
            <p:cNvPr id="5" name="AutoShape 3095"/>
            <p:cNvSpPr>
              <a:spLocks noChangeArrowheads="1"/>
            </p:cNvSpPr>
            <p:nvPr/>
          </p:nvSpPr>
          <p:spPr bwMode="auto">
            <a:xfrm>
              <a:off x="284" y="920"/>
              <a:ext cx="2195" cy="1945"/>
            </a:xfrm>
            <a:prstGeom prst="flowChartAlternateProcess">
              <a:avLst/>
            </a:prstGeom>
            <a:noFill/>
            <a:ln w="9525">
              <a:solidFill>
                <a:schemeClr val="accent2"/>
              </a:solidFill>
              <a:prstDash val="dash"/>
              <a:miter lim="800000"/>
              <a:headEnd/>
              <a:tailEnd/>
            </a:ln>
          </p:spPr>
          <p:txBody>
            <a:bodyPr wrap="none" anchor="ctr"/>
            <a:lstStyle/>
            <a:p>
              <a:endParaRPr lang="it-IT"/>
            </a:p>
          </p:txBody>
        </p:sp>
      </p:grpSp>
      <p:cxnSp>
        <p:nvCxnSpPr>
          <p:cNvPr id="24" name="AutoShape 3096"/>
          <p:cNvCxnSpPr>
            <a:cxnSpLocks noChangeShapeType="1"/>
            <a:stCxn id="5" idx="2"/>
            <a:endCxn id="27" idx="0"/>
          </p:cNvCxnSpPr>
          <p:nvPr/>
        </p:nvCxnSpPr>
        <p:spPr bwMode="auto">
          <a:xfrm>
            <a:off x="2181225" y="4746625"/>
            <a:ext cx="0" cy="765175"/>
          </a:xfrm>
          <a:prstGeom prst="straightConnector1">
            <a:avLst/>
          </a:prstGeom>
          <a:noFill/>
          <a:ln w="9525">
            <a:solidFill>
              <a:schemeClr val="accent2"/>
            </a:solidFill>
            <a:round/>
            <a:headEnd/>
            <a:tailEnd type="triangle" w="med" len="med"/>
          </a:ln>
        </p:spPr>
      </p:cxnSp>
      <p:grpSp>
        <p:nvGrpSpPr>
          <p:cNvPr id="25" name="Group 3097"/>
          <p:cNvGrpSpPr>
            <a:grpSpLocks/>
          </p:cNvGrpSpPr>
          <p:nvPr/>
        </p:nvGrpSpPr>
        <p:grpSpPr bwMode="auto">
          <a:xfrm>
            <a:off x="1266825" y="5511800"/>
            <a:ext cx="1828800" cy="941388"/>
            <a:chOff x="802" y="3472"/>
            <a:chExt cx="1152" cy="593"/>
          </a:xfrm>
        </p:grpSpPr>
        <p:graphicFrame>
          <p:nvGraphicFramePr>
            <p:cNvPr id="26" name="Object 3073"/>
            <p:cNvGraphicFramePr>
              <a:graphicFrameLocks noChangeAspect="1"/>
            </p:cNvGraphicFramePr>
            <p:nvPr/>
          </p:nvGraphicFramePr>
          <p:xfrm>
            <a:off x="864" y="3559"/>
            <a:ext cx="1019" cy="408"/>
          </p:xfrm>
          <a:graphic>
            <a:graphicData uri="http://schemas.openxmlformats.org/presentationml/2006/ole">
              <mc:AlternateContent xmlns:mc="http://schemas.openxmlformats.org/markup-compatibility/2006">
                <mc:Choice xmlns:v="urn:schemas-microsoft-com:vml" Requires="v">
                  <p:oleObj spid="_x0000_s101394" name="Equation" r:id="rId4" imgW="1079280" imgH="431640" progId="Equation.3">
                    <p:embed/>
                  </p:oleObj>
                </mc:Choice>
                <mc:Fallback>
                  <p:oleObj name="Equation" r:id="rId4" imgW="1079280" imgH="431640" progId="Equation.3">
                    <p:embed/>
                    <p:pic>
                      <p:nvPicPr>
                        <p:cNvPr id="0" name="Object 30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3559"/>
                          <a:ext cx="1019" cy="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AutoShape 3099"/>
            <p:cNvSpPr>
              <a:spLocks noChangeArrowheads="1"/>
            </p:cNvSpPr>
            <p:nvPr/>
          </p:nvSpPr>
          <p:spPr bwMode="auto">
            <a:xfrm>
              <a:off x="802" y="3472"/>
              <a:ext cx="1152" cy="593"/>
            </a:xfrm>
            <a:prstGeom prst="flowChartAlternateProcess">
              <a:avLst/>
            </a:prstGeom>
            <a:noFill/>
            <a:ln w="9525">
              <a:solidFill>
                <a:schemeClr val="accent2"/>
              </a:solidFill>
              <a:miter lim="800000"/>
              <a:headEnd/>
              <a:tailEnd/>
            </a:ln>
          </p:spPr>
          <p:txBody>
            <a:bodyPr wrap="none" anchor="ctr"/>
            <a:lstStyle/>
            <a:p>
              <a:endParaRPr lang="it-IT"/>
            </a:p>
          </p:txBody>
        </p:sp>
      </p:grpSp>
      <p:cxnSp>
        <p:nvCxnSpPr>
          <p:cNvPr id="28" name="AutoShape 3100"/>
          <p:cNvCxnSpPr>
            <a:cxnSpLocks noChangeShapeType="1"/>
            <a:stCxn id="27" idx="3"/>
            <a:endCxn id="39" idx="4"/>
          </p:cNvCxnSpPr>
          <p:nvPr/>
        </p:nvCxnSpPr>
        <p:spPr bwMode="auto">
          <a:xfrm flipV="1">
            <a:off x="3095625" y="5149850"/>
            <a:ext cx="3878263" cy="833438"/>
          </a:xfrm>
          <a:prstGeom prst="bentConnector2">
            <a:avLst/>
          </a:prstGeom>
          <a:noFill/>
          <a:ln w="9525">
            <a:solidFill>
              <a:schemeClr val="accent2"/>
            </a:solidFill>
            <a:miter lim="800000"/>
            <a:headEnd/>
            <a:tailEnd type="triangle" w="med" len="med"/>
          </a:ln>
        </p:spPr>
      </p:cxnSp>
      <p:cxnSp>
        <p:nvCxnSpPr>
          <p:cNvPr id="29" name="AutoShape 3101"/>
          <p:cNvCxnSpPr>
            <a:cxnSpLocks noChangeShapeType="1"/>
            <a:stCxn id="2" idx="2"/>
            <a:endCxn id="5" idx="0"/>
          </p:cNvCxnSpPr>
          <p:nvPr/>
        </p:nvCxnSpPr>
        <p:spPr bwMode="auto">
          <a:xfrm>
            <a:off x="2181225" y="1074738"/>
            <a:ext cx="0" cy="584200"/>
          </a:xfrm>
          <a:prstGeom prst="straightConnector1">
            <a:avLst/>
          </a:prstGeom>
          <a:noFill/>
          <a:ln w="9525">
            <a:solidFill>
              <a:schemeClr val="accent2"/>
            </a:solidFill>
            <a:round/>
            <a:headEnd/>
            <a:tailEnd type="triangle" w="med" len="med"/>
          </a:ln>
        </p:spPr>
      </p:cxnSp>
      <p:sp>
        <p:nvSpPr>
          <p:cNvPr id="30" name="Text Box 3102"/>
          <p:cNvSpPr txBox="1">
            <a:spLocks noChangeArrowheads="1"/>
          </p:cNvSpPr>
          <p:nvPr/>
        </p:nvSpPr>
        <p:spPr bwMode="auto">
          <a:xfrm>
            <a:off x="4624388" y="344488"/>
            <a:ext cx="3817937" cy="707886"/>
          </a:xfrm>
          <a:prstGeom prst="rect">
            <a:avLst/>
          </a:prstGeom>
          <a:noFill/>
          <a:ln w="9525">
            <a:noFill/>
            <a:miter lim="800000"/>
            <a:headEnd/>
            <a:tailEnd/>
          </a:ln>
        </p:spPr>
        <p:txBody>
          <a:bodyPr>
            <a:spAutoFit/>
          </a:bodyPr>
          <a:lstStyle/>
          <a:p>
            <a:pPr algn="ctr">
              <a:spcBef>
                <a:spcPct val="50000"/>
              </a:spcBef>
            </a:pPr>
            <a:r>
              <a:rPr lang="it-IT" sz="2000" b="0" i="1" dirty="0"/>
              <a:t>Sollecitazione </a:t>
            </a:r>
            <a:r>
              <a:rPr lang="it-IT" sz="2000" b="0" i="1" dirty="0" smtClean="0"/>
              <a:t>elettrica tra conduttore e schermo</a:t>
            </a:r>
            <a:endParaRPr lang="it-IT" sz="2000" b="0" i="1" dirty="0"/>
          </a:p>
        </p:txBody>
      </p:sp>
      <p:grpSp>
        <p:nvGrpSpPr>
          <p:cNvPr id="31" name="Group 3103"/>
          <p:cNvGrpSpPr>
            <a:grpSpLocks/>
          </p:cNvGrpSpPr>
          <p:nvPr/>
        </p:nvGrpSpPr>
        <p:grpSpPr bwMode="auto">
          <a:xfrm>
            <a:off x="4799013" y="1339850"/>
            <a:ext cx="4146550" cy="4143375"/>
            <a:chOff x="3023" y="844"/>
            <a:chExt cx="2612" cy="2610"/>
          </a:xfrm>
        </p:grpSpPr>
        <p:grpSp>
          <p:nvGrpSpPr>
            <p:cNvPr id="32" name="Group 3104"/>
            <p:cNvGrpSpPr>
              <a:grpSpLocks noChangeAspect="1"/>
            </p:cNvGrpSpPr>
            <p:nvPr/>
          </p:nvGrpSpPr>
          <p:grpSpPr bwMode="auto">
            <a:xfrm>
              <a:off x="3521" y="1027"/>
              <a:ext cx="1633" cy="1892"/>
              <a:chOff x="1584" y="677"/>
              <a:chExt cx="2592" cy="2962"/>
            </a:xfrm>
          </p:grpSpPr>
          <p:sp>
            <p:nvSpPr>
              <p:cNvPr id="46" name="Freeform 3105"/>
              <p:cNvSpPr>
                <a:spLocks noChangeAspect="1"/>
              </p:cNvSpPr>
              <p:nvPr/>
            </p:nvSpPr>
            <p:spPr bwMode="auto">
              <a:xfrm>
                <a:off x="1584" y="677"/>
                <a:ext cx="52" cy="368"/>
              </a:xfrm>
              <a:custGeom>
                <a:avLst/>
                <a:gdLst>
                  <a:gd name="T0" fmla="*/ 1 w 104"/>
                  <a:gd name="T1" fmla="*/ 9 h 735"/>
                  <a:gd name="T2" fmla="*/ 3 w 104"/>
                  <a:gd name="T3" fmla="*/ 25 h 735"/>
                  <a:gd name="T4" fmla="*/ 6 w 104"/>
                  <a:gd name="T5" fmla="*/ 41 h 735"/>
                  <a:gd name="T6" fmla="*/ 8 w 104"/>
                  <a:gd name="T7" fmla="*/ 58 h 735"/>
                  <a:gd name="T8" fmla="*/ 10 w 104"/>
                  <a:gd name="T9" fmla="*/ 75 h 735"/>
                  <a:gd name="T10" fmla="*/ 12 w 104"/>
                  <a:gd name="T11" fmla="*/ 91 h 735"/>
                  <a:gd name="T12" fmla="*/ 14 w 104"/>
                  <a:gd name="T13" fmla="*/ 107 h 735"/>
                  <a:gd name="T14" fmla="*/ 16 w 104"/>
                  <a:gd name="T15" fmla="*/ 123 h 735"/>
                  <a:gd name="T16" fmla="*/ 18 w 104"/>
                  <a:gd name="T17" fmla="*/ 138 h 735"/>
                  <a:gd name="T18" fmla="*/ 21 w 104"/>
                  <a:gd name="T19" fmla="*/ 154 h 735"/>
                  <a:gd name="T20" fmla="*/ 22 w 104"/>
                  <a:gd name="T21" fmla="*/ 171 h 735"/>
                  <a:gd name="T22" fmla="*/ 24 w 104"/>
                  <a:gd name="T23" fmla="*/ 187 h 735"/>
                  <a:gd name="T24" fmla="*/ 26 w 104"/>
                  <a:gd name="T25" fmla="*/ 202 h 735"/>
                  <a:gd name="T26" fmla="*/ 29 w 104"/>
                  <a:gd name="T27" fmla="*/ 218 h 735"/>
                  <a:gd name="T28" fmla="*/ 31 w 104"/>
                  <a:gd name="T29" fmla="*/ 233 h 735"/>
                  <a:gd name="T30" fmla="*/ 32 w 104"/>
                  <a:gd name="T31" fmla="*/ 249 h 735"/>
                  <a:gd name="T32" fmla="*/ 35 w 104"/>
                  <a:gd name="T33" fmla="*/ 264 h 735"/>
                  <a:gd name="T34" fmla="*/ 37 w 104"/>
                  <a:gd name="T35" fmla="*/ 279 h 735"/>
                  <a:gd name="T36" fmla="*/ 39 w 104"/>
                  <a:gd name="T37" fmla="*/ 295 h 735"/>
                  <a:gd name="T38" fmla="*/ 41 w 104"/>
                  <a:gd name="T39" fmla="*/ 310 h 735"/>
                  <a:gd name="T40" fmla="*/ 43 w 104"/>
                  <a:gd name="T41" fmla="*/ 325 h 735"/>
                  <a:gd name="T42" fmla="*/ 45 w 104"/>
                  <a:gd name="T43" fmla="*/ 340 h 735"/>
                  <a:gd name="T44" fmla="*/ 47 w 104"/>
                  <a:gd name="T45" fmla="*/ 355 h 735"/>
                  <a:gd name="T46" fmla="*/ 50 w 104"/>
                  <a:gd name="T47" fmla="*/ 370 h 735"/>
                  <a:gd name="T48" fmla="*/ 52 w 104"/>
                  <a:gd name="T49" fmla="*/ 385 h 735"/>
                  <a:gd name="T50" fmla="*/ 53 w 104"/>
                  <a:gd name="T51" fmla="*/ 400 h 735"/>
                  <a:gd name="T52" fmla="*/ 55 w 104"/>
                  <a:gd name="T53" fmla="*/ 414 h 735"/>
                  <a:gd name="T54" fmla="*/ 58 w 104"/>
                  <a:gd name="T55" fmla="*/ 429 h 735"/>
                  <a:gd name="T56" fmla="*/ 60 w 104"/>
                  <a:gd name="T57" fmla="*/ 444 h 735"/>
                  <a:gd name="T58" fmla="*/ 62 w 104"/>
                  <a:gd name="T59" fmla="*/ 457 h 735"/>
                  <a:gd name="T60" fmla="*/ 63 w 104"/>
                  <a:gd name="T61" fmla="*/ 472 h 735"/>
                  <a:gd name="T62" fmla="*/ 66 w 104"/>
                  <a:gd name="T63" fmla="*/ 486 h 735"/>
                  <a:gd name="T64" fmla="*/ 68 w 104"/>
                  <a:gd name="T65" fmla="*/ 501 h 735"/>
                  <a:gd name="T66" fmla="*/ 70 w 104"/>
                  <a:gd name="T67" fmla="*/ 515 h 735"/>
                  <a:gd name="T68" fmla="*/ 73 w 104"/>
                  <a:gd name="T69" fmla="*/ 529 h 735"/>
                  <a:gd name="T70" fmla="*/ 74 w 104"/>
                  <a:gd name="T71" fmla="*/ 544 h 735"/>
                  <a:gd name="T72" fmla="*/ 76 w 104"/>
                  <a:gd name="T73" fmla="*/ 558 h 735"/>
                  <a:gd name="T74" fmla="*/ 78 w 104"/>
                  <a:gd name="T75" fmla="*/ 571 h 735"/>
                  <a:gd name="T76" fmla="*/ 81 w 104"/>
                  <a:gd name="T77" fmla="*/ 585 h 735"/>
                  <a:gd name="T78" fmla="*/ 83 w 104"/>
                  <a:gd name="T79" fmla="*/ 599 h 735"/>
                  <a:gd name="T80" fmla="*/ 84 w 104"/>
                  <a:gd name="T81" fmla="*/ 613 h 735"/>
                  <a:gd name="T82" fmla="*/ 86 w 104"/>
                  <a:gd name="T83" fmla="*/ 627 h 735"/>
                  <a:gd name="T84" fmla="*/ 89 w 104"/>
                  <a:gd name="T85" fmla="*/ 641 h 735"/>
                  <a:gd name="T86" fmla="*/ 91 w 104"/>
                  <a:gd name="T87" fmla="*/ 654 h 735"/>
                  <a:gd name="T88" fmla="*/ 93 w 104"/>
                  <a:gd name="T89" fmla="*/ 667 h 735"/>
                  <a:gd name="T90" fmla="*/ 94 w 104"/>
                  <a:gd name="T91" fmla="*/ 681 h 735"/>
                  <a:gd name="T92" fmla="*/ 97 w 104"/>
                  <a:gd name="T93" fmla="*/ 695 h 735"/>
                  <a:gd name="T94" fmla="*/ 99 w 104"/>
                  <a:gd name="T95" fmla="*/ 709 h 735"/>
                  <a:gd name="T96" fmla="*/ 101 w 104"/>
                  <a:gd name="T97" fmla="*/ 721 h 735"/>
                  <a:gd name="T98" fmla="*/ 104 w 104"/>
                  <a:gd name="T99" fmla="*/ 735 h 7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735"/>
                  <a:gd name="T152" fmla="*/ 104 w 104"/>
                  <a:gd name="T153" fmla="*/ 735 h 7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735">
                    <a:moveTo>
                      <a:pt x="0" y="0"/>
                    </a:moveTo>
                    <a:lnTo>
                      <a:pt x="1" y="9"/>
                    </a:lnTo>
                    <a:lnTo>
                      <a:pt x="2" y="17"/>
                    </a:lnTo>
                    <a:lnTo>
                      <a:pt x="3" y="25"/>
                    </a:lnTo>
                    <a:lnTo>
                      <a:pt x="5" y="33"/>
                    </a:lnTo>
                    <a:lnTo>
                      <a:pt x="6" y="41"/>
                    </a:lnTo>
                    <a:lnTo>
                      <a:pt x="7" y="50"/>
                    </a:lnTo>
                    <a:lnTo>
                      <a:pt x="8" y="58"/>
                    </a:lnTo>
                    <a:lnTo>
                      <a:pt x="9" y="67"/>
                    </a:lnTo>
                    <a:lnTo>
                      <a:pt x="10" y="75"/>
                    </a:lnTo>
                    <a:lnTo>
                      <a:pt x="10" y="83"/>
                    </a:lnTo>
                    <a:lnTo>
                      <a:pt x="12" y="91"/>
                    </a:lnTo>
                    <a:lnTo>
                      <a:pt x="13" y="99"/>
                    </a:lnTo>
                    <a:lnTo>
                      <a:pt x="14" y="107"/>
                    </a:lnTo>
                    <a:lnTo>
                      <a:pt x="15" y="115"/>
                    </a:lnTo>
                    <a:lnTo>
                      <a:pt x="16" y="123"/>
                    </a:lnTo>
                    <a:lnTo>
                      <a:pt x="17" y="131"/>
                    </a:lnTo>
                    <a:lnTo>
                      <a:pt x="18" y="138"/>
                    </a:lnTo>
                    <a:lnTo>
                      <a:pt x="20" y="146"/>
                    </a:lnTo>
                    <a:lnTo>
                      <a:pt x="21" y="154"/>
                    </a:lnTo>
                    <a:lnTo>
                      <a:pt x="22" y="162"/>
                    </a:lnTo>
                    <a:lnTo>
                      <a:pt x="22" y="171"/>
                    </a:lnTo>
                    <a:lnTo>
                      <a:pt x="23" y="179"/>
                    </a:lnTo>
                    <a:lnTo>
                      <a:pt x="24" y="187"/>
                    </a:lnTo>
                    <a:lnTo>
                      <a:pt x="25" y="194"/>
                    </a:lnTo>
                    <a:lnTo>
                      <a:pt x="26" y="202"/>
                    </a:lnTo>
                    <a:lnTo>
                      <a:pt x="28" y="210"/>
                    </a:lnTo>
                    <a:lnTo>
                      <a:pt x="29" y="218"/>
                    </a:lnTo>
                    <a:lnTo>
                      <a:pt x="30" y="226"/>
                    </a:lnTo>
                    <a:lnTo>
                      <a:pt x="31" y="233"/>
                    </a:lnTo>
                    <a:lnTo>
                      <a:pt x="32" y="241"/>
                    </a:lnTo>
                    <a:lnTo>
                      <a:pt x="32" y="249"/>
                    </a:lnTo>
                    <a:lnTo>
                      <a:pt x="33" y="256"/>
                    </a:lnTo>
                    <a:lnTo>
                      <a:pt x="35" y="264"/>
                    </a:lnTo>
                    <a:lnTo>
                      <a:pt x="36" y="272"/>
                    </a:lnTo>
                    <a:lnTo>
                      <a:pt x="37" y="279"/>
                    </a:lnTo>
                    <a:lnTo>
                      <a:pt x="38" y="287"/>
                    </a:lnTo>
                    <a:lnTo>
                      <a:pt x="39" y="295"/>
                    </a:lnTo>
                    <a:lnTo>
                      <a:pt x="40" y="302"/>
                    </a:lnTo>
                    <a:lnTo>
                      <a:pt x="41" y="310"/>
                    </a:lnTo>
                    <a:lnTo>
                      <a:pt x="41" y="317"/>
                    </a:lnTo>
                    <a:lnTo>
                      <a:pt x="43" y="325"/>
                    </a:lnTo>
                    <a:lnTo>
                      <a:pt x="44" y="332"/>
                    </a:lnTo>
                    <a:lnTo>
                      <a:pt x="45" y="340"/>
                    </a:lnTo>
                    <a:lnTo>
                      <a:pt x="46" y="347"/>
                    </a:lnTo>
                    <a:lnTo>
                      <a:pt x="47" y="355"/>
                    </a:lnTo>
                    <a:lnTo>
                      <a:pt x="48" y="362"/>
                    </a:lnTo>
                    <a:lnTo>
                      <a:pt x="50" y="370"/>
                    </a:lnTo>
                    <a:lnTo>
                      <a:pt x="51" y="377"/>
                    </a:lnTo>
                    <a:lnTo>
                      <a:pt x="52" y="385"/>
                    </a:lnTo>
                    <a:lnTo>
                      <a:pt x="52" y="392"/>
                    </a:lnTo>
                    <a:lnTo>
                      <a:pt x="53" y="400"/>
                    </a:lnTo>
                    <a:lnTo>
                      <a:pt x="54" y="407"/>
                    </a:lnTo>
                    <a:lnTo>
                      <a:pt x="55" y="414"/>
                    </a:lnTo>
                    <a:lnTo>
                      <a:pt x="56" y="422"/>
                    </a:lnTo>
                    <a:lnTo>
                      <a:pt x="58" y="429"/>
                    </a:lnTo>
                    <a:lnTo>
                      <a:pt x="59" y="435"/>
                    </a:lnTo>
                    <a:lnTo>
                      <a:pt x="60" y="444"/>
                    </a:lnTo>
                    <a:lnTo>
                      <a:pt x="61" y="450"/>
                    </a:lnTo>
                    <a:lnTo>
                      <a:pt x="62" y="457"/>
                    </a:lnTo>
                    <a:lnTo>
                      <a:pt x="63" y="464"/>
                    </a:lnTo>
                    <a:lnTo>
                      <a:pt x="63" y="472"/>
                    </a:lnTo>
                    <a:lnTo>
                      <a:pt x="65" y="479"/>
                    </a:lnTo>
                    <a:lnTo>
                      <a:pt x="66" y="486"/>
                    </a:lnTo>
                    <a:lnTo>
                      <a:pt x="67" y="493"/>
                    </a:lnTo>
                    <a:lnTo>
                      <a:pt x="68" y="501"/>
                    </a:lnTo>
                    <a:lnTo>
                      <a:pt x="69" y="508"/>
                    </a:lnTo>
                    <a:lnTo>
                      <a:pt x="70" y="515"/>
                    </a:lnTo>
                    <a:lnTo>
                      <a:pt x="71" y="522"/>
                    </a:lnTo>
                    <a:lnTo>
                      <a:pt x="73" y="529"/>
                    </a:lnTo>
                    <a:lnTo>
                      <a:pt x="73" y="536"/>
                    </a:lnTo>
                    <a:lnTo>
                      <a:pt x="74" y="544"/>
                    </a:lnTo>
                    <a:lnTo>
                      <a:pt x="75" y="551"/>
                    </a:lnTo>
                    <a:lnTo>
                      <a:pt x="76" y="558"/>
                    </a:lnTo>
                    <a:lnTo>
                      <a:pt x="77" y="565"/>
                    </a:lnTo>
                    <a:lnTo>
                      <a:pt x="78" y="571"/>
                    </a:lnTo>
                    <a:lnTo>
                      <a:pt x="79" y="578"/>
                    </a:lnTo>
                    <a:lnTo>
                      <a:pt x="81" y="585"/>
                    </a:lnTo>
                    <a:lnTo>
                      <a:pt x="82" y="592"/>
                    </a:lnTo>
                    <a:lnTo>
                      <a:pt x="83" y="599"/>
                    </a:lnTo>
                    <a:lnTo>
                      <a:pt x="83" y="606"/>
                    </a:lnTo>
                    <a:lnTo>
                      <a:pt x="84" y="613"/>
                    </a:lnTo>
                    <a:lnTo>
                      <a:pt x="85" y="620"/>
                    </a:lnTo>
                    <a:lnTo>
                      <a:pt x="86" y="627"/>
                    </a:lnTo>
                    <a:lnTo>
                      <a:pt x="88" y="634"/>
                    </a:lnTo>
                    <a:lnTo>
                      <a:pt x="89" y="641"/>
                    </a:lnTo>
                    <a:lnTo>
                      <a:pt x="90" y="647"/>
                    </a:lnTo>
                    <a:lnTo>
                      <a:pt x="91" y="654"/>
                    </a:lnTo>
                    <a:lnTo>
                      <a:pt x="92" y="661"/>
                    </a:lnTo>
                    <a:lnTo>
                      <a:pt x="93" y="667"/>
                    </a:lnTo>
                    <a:lnTo>
                      <a:pt x="94" y="674"/>
                    </a:lnTo>
                    <a:lnTo>
                      <a:pt x="94" y="681"/>
                    </a:lnTo>
                    <a:lnTo>
                      <a:pt x="96" y="688"/>
                    </a:lnTo>
                    <a:lnTo>
                      <a:pt x="97" y="695"/>
                    </a:lnTo>
                    <a:lnTo>
                      <a:pt x="98" y="702"/>
                    </a:lnTo>
                    <a:lnTo>
                      <a:pt x="99" y="709"/>
                    </a:lnTo>
                    <a:lnTo>
                      <a:pt x="100" y="714"/>
                    </a:lnTo>
                    <a:lnTo>
                      <a:pt x="101" y="721"/>
                    </a:lnTo>
                    <a:lnTo>
                      <a:pt x="103" y="728"/>
                    </a:lnTo>
                    <a:lnTo>
                      <a:pt x="104" y="735"/>
                    </a:lnTo>
                  </a:path>
                </a:pathLst>
              </a:custGeom>
              <a:noFill/>
              <a:ln w="0">
                <a:solidFill>
                  <a:srgbClr val="FF0000"/>
                </a:solidFill>
                <a:prstDash val="solid"/>
                <a:round/>
                <a:headEnd/>
                <a:tailEnd/>
              </a:ln>
            </p:spPr>
            <p:txBody>
              <a:bodyPr/>
              <a:lstStyle/>
              <a:p>
                <a:endParaRPr lang="it-IT"/>
              </a:p>
            </p:txBody>
          </p:sp>
          <p:sp>
            <p:nvSpPr>
              <p:cNvPr id="47" name="Freeform 3106"/>
              <p:cNvSpPr>
                <a:spLocks noChangeAspect="1"/>
              </p:cNvSpPr>
              <p:nvPr/>
            </p:nvSpPr>
            <p:spPr bwMode="auto">
              <a:xfrm>
                <a:off x="1636" y="1045"/>
                <a:ext cx="51" cy="296"/>
              </a:xfrm>
              <a:custGeom>
                <a:avLst/>
                <a:gdLst>
                  <a:gd name="T0" fmla="*/ 1 w 102"/>
                  <a:gd name="T1" fmla="*/ 6 h 592"/>
                  <a:gd name="T2" fmla="*/ 2 w 102"/>
                  <a:gd name="T3" fmla="*/ 20 h 592"/>
                  <a:gd name="T4" fmla="*/ 4 w 102"/>
                  <a:gd name="T5" fmla="*/ 32 h 592"/>
                  <a:gd name="T6" fmla="*/ 7 w 102"/>
                  <a:gd name="T7" fmla="*/ 46 h 592"/>
                  <a:gd name="T8" fmla="*/ 9 w 102"/>
                  <a:gd name="T9" fmla="*/ 59 h 592"/>
                  <a:gd name="T10" fmla="*/ 10 w 102"/>
                  <a:gd name="T11" fmla="*/ 71 h 592"/>
                  <a:gd name="T12" fmla="*/ 12 w 102"/>
                  <a:gd name="T13" fmla="*/ 84 h 592"/>
                  <a:gd name="T14" fmla="*/ 15 w 102"/>
                  <a:gd name="T15" fmla="*/ 98 h 592"/>
                  <a:gd name="T16" fmla="*/ 17 w 102"/>
                  <a:gd name="T17" fmla="*/ 111 h 592"/>
                  <a:gd name="T18" fmla="*/ 19 w 102"/>
                  <a:gd name="T19" fmla="*/ 123 h 592"/>
                  <a:gd name="T20" fmla="*/ 22 w 102"/>
                  <a:gd name="T21" fmla="*/ 136 h 592"/>
                  <a:gd name="T22" fmla="*/ 23 w 102"/>
                  <a:gd name="T23" fmla="*/ 149 h 592"/>
                  <a:gd name="T24" fmla="*/ 25 w 102"/>
                  <a:gd name="T25" fmla="*/ 161 h 592"/>
                  <a:gd name="T26" fmla="*/ 27 w 102"/>
                  <a:gd name="T27" fmla="*/ 174 h 592"/>
                  <a:gd name="T28" fmla="*/ 30 w 102"/>
                  <a:gd name="T29" fmla="*/ 186 h 592"/>
                  <a:gd name="T30" fmla="*/ 32 w 102"/>
                  <a:gd name="T31" fmla="*/ 198 h 592"/>
                  <a:gd name="T32" fmla="*/ 33 w 102"/>
                  <a:gd name="T33" fmla="*/ 211 h 592"/>
                  <a:gd name="T34" fmla="*/ 35 w 102"/>
                  <a:gd name="T35" fmla="*/ 224 h 592"/>
                  <a:gd name="T36" fmla="*/ 38 w 102"/>
                  <a:gd name="T37" fmla="*/ 235 h 592"/>
                  <a:gd name="T38" fmla="*/ 40 w 102"/>
                  <a:gd name="T39" fmla="*/ 248 h 592"/>
                  <a:gd name="T40" fmla="*/ 41 w 102"/>
                  <a:gd name="T41" fmla="*/ 260 h 592"/>
                  <a:gd name="T42" fmla="*/ 43 w 102"/>
                  <a:gd name="T43" fmla="*/ 272 h 592"/>
                  <a:gd name="T44" fmla="*/ 46 w 102"/>
                  <a:gd name="T45" fmla="*/ 285 h 592"/>
                  <a:gd name="T46" fmla="*/ 48 w 102"/>
                  <a:gd name="T47" fmla="*/ 296 h 592"/>
                  <a:gd name="T48" fmla="*/ 50 w 102"/>
                  <a:gd name="T49" fmla="*/ 308 h 592"/>
                  <a:gd name="T50" fmla="*/ 52 w 102"/>
                  <a:gd name="T51" fmla="*/ 320 h 592"/>
                  <a:gd name="T52" fmla="*/ 54 w 102"/>
                  <a:gd name="T53" fmla="*/ 332 h 592"/>
                  <a:gd name="T54" fmla="*/ 56 w 102"/>
                  <a:gd name="T55" fmla="*/ 343 h 592"/>
                  <a:gd name="T56" fmla="*/ 58 w 102"/>
                  <a:gd name="T57" fmla="*/ 356 h 592"/>
                  <a:gd name="T58" fmla="*/ 61 w 102"/>
                  <a:gd name="T59" fmla="*/ 368 h 592"/>
                  <a:gd name="T60" fmla="*/ 63 w 102"/>
                  <a:gd name="T61" fmla="*/ 379 h 592"/>
                  <a:gd name="T62" fmla="*/ 64 w 102"/>
                  <a:gd name="T63" fmla="*/ 391 h 592"/>
                  <a:gd name="T64" fmla="*/ 66 w 102"/>
                  <a:gd name="T65" fmla="*/ 402 h 592"/>
                  <a:gd name="T66" fmla="*/ 69 w 102"/>
                  <a:gd name="T67" fmla="*/ 414 h 592"/>
                  <a:gd name="T68" fmla="*/ 71 w 102"/>
                  <a:gd name="T69" fmla="*/ 425 h 592"/>
                  <a:gd name="T70" fmla="*/ 72 w 102"/>
                  <a:gd name="T71" fmla="*/ 437 h 592"/>
                  <a:gd name="T72" fmla="*/ 75 w 102"/>
                  <a:gd name="T73" fmla="*/ 448 h 592"/>
                  <a:gd name="T74" fmla="*/ 77 w 102"/>
                  <a:gd name="T75" fmla="*/ 460 h 592"/>
                  <a:gd name="T76" fmla="*/ 79 w 102"/>
                  <a:gd name="T77" fmla="*/ 471 h 592"/>
                  <a:gd name="T78" fmla="*/ 81 w 102"/>
                  <a:gd name="T79" fmla="*/ 483 h 592"/>
                  <a:gd name="T80" fmla="*/ 83 w 102"/>
                  <a:gd name="T81" fmla="*/ 493 h 592"/>
                  <a:gd name="T82" fmla="*/ 85 w 102"/>
                  <a:gd name="T83" fmla="*/ 505 h 592"/>
                  <a:gd name="T84" fmla="*/ 87 w 102"/>
                  <a:gd name="T85" fmla="*/ 516 h 592"/>
                  <a:gd name="T86" fmla="*/ 90 w 102"/>
                  <a:gd name="T87" fmla="*/ 527 h 592"/>
                  <a:gd name="T88" fmla="*/ 92 w 102"/>
                  <a:gd name="T89" fmla="*/ 538 h 592"/>
                  <a:gd name="T90" fmla="*/ 94 w 102"/>
                  <a:gd name="T91" fmla="*/ 550 h 592"/>
                  <a:gd name="T92" fmla="*/ 95 w 102"/>
                  <a:gd name="T93" fmla="*/ 560 h 592"/>
                  <a:gd name="T94" fmla="*/ 98 w 102"/>
                  <a:gd name="T95" fmla="*/ 571 h 592"/>
                  <a:gd name="T96" fmla="*/ 100 w 102"/>
                  <a:gd name="T97" fmla="*/ 582 h 592"/>
                  <a:gd name="T98" fmla="*/ 102 w 102"/>
                  <a:gd name="T99" fmla="*/ 592 h 5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592"/>
                  <a:gd name="T152" fmla="*/ 102 w 102"/>
                  <a:gd name="T153" fmla="*/ 592 h 5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592">
                    <a:moveTo>
                      <a:pt x="0" y="0"/>
                    </a:moveTo>
                    <a:lnTo>
                      <a:pt x="1" y="6"/>
                    </a:lnTo>
                    <a:lnTo>
                      <a:pt x="1" y="13"/>
                    </a:lnTo>
                    <a:lnTo>
                      <a:pt x="2" y="20"/>
                    </a:lnTo>
                    <a:lnTo>
                      <a:pt x="3" y="27"/>
                    </a:lnTo>
                    <a:lnTo>
                      <a:pt x="4" y="32"/>
                    </a:lnTo>
                    <a:lnTo>
                      <a:pt x="5" y="39"/>
                    </a:lnTo>
                    <a:lnTo>
                      <a:pt x="7" y="46"/>
                    </a:lnTo>
                    <a:lnTo>
                      <a:pt x="8" y="52"/>
                    </a:lnTo>
                    <a:lnTo>
                      <a:pt x="9" y="59"/>
                    </a:lnTo>
                    <a:lnTo>
                      <a:pt x="10" y="66"/>
                    </a:lnTo>
                    <a:lnTo>
                      <a:pt x="10" y="71"/>
                    </a:lnTo>
                    <a:lnTo>
                      <a:pt x="11" y="78"/>
                    </a:lnTo>
                    <a:lnTo>
                      <a:pt x="12" y="84"/>
                    </a:lnTo>
                    <a:lnTo>
                      <a:pt x="14" y="91"/>
                    </a:lnTo>
                    <a:lnTo>
                      <a:pt x="15" y="98"/>
                    </a:lnTo>
                    <a:lnTo>
                      <a:pt x="16" y="104"/>
                    </a:lnTo>
                    <a:lnTo>
                      <a:pt x="17" y="111"/>
                    </a:lnTo>
                    <a:lnTo>
                      <a:pt x="18" y="116"/>
                    </a:lnTo>
                    <a:lnTo>
                      <a:pt x="19" y="123"/>
                    </a:lnTo>
                    <a:lnTo>
                      <a:pt x="20" y="129"/>
                    </a:lnTo>
                    <a:lnTo>
                      <a:pt x="22" y="136"/>
                    </a:lnTo>
                    <a:lnTo>
                      <a:pt x="22" y="142"/>
                    </a:lnTo>
                    <a:lnTo>
                      <a:pt x="23" y="149"/>
                    </a:lnTo>
                    <a:lnTo>
                      <a:pt x="24" y="154"/>
                    </a:lnTo>
                    <a:lnTo>
                      <a:pt x="25" y="161"/>
                    </a:lnTo>
                    <a:lnTo>
                      <a:pt x="26" y="167"/>
                    </a:lnTo>
                    <a:lnTo>
                      <a:pt x="27" y="174"/>
                    </a:lnTo>
                    <a:lnTo>
                      <a:pt x="28" y="180"/>
                    </a:lnTo>
                    <a:lnTo>
                      <a:pt x="30" y="186"/>
                    </a:lnTo>
                    <a:lnTo>
                      <a:pt x="31" y="192"/>
                    </a:lnTo>
                    <a:lnTo>
                      <a:pt x="32" y="198"/>
                    </a:lnTo>
                    <a:lnTo>
                      <a:pt x="32" y="205"/>
                    </a:lnTo>
                    <a:lnTo>
                      <a:pt x="33" y="211"/>
                    </a:lnTo>
                    <a:lnTo>
                      <a:pt x="34" y="217"/>
                    </a:lnTo>
                    <a:lnTo>
                      <a:pt x="35" y="224"/>
                    </a:lnTo>
                    <a:lnTo>
                      <a:pt x="37" y="229"/>
                    </a:lnTo>
                    <a:lnTo>
                      <a:pt x="38" y="235"/>
                    </a:lnTo>
                    <a:lnTo>
                      <a:pt x="39" y="242"/>
                    </a:lnTo>
                    <a:lnTo>
                      <a:pt x="40" y="248"/>
                    </a:lnTo>
                    <a:lnTo>
                      <a:pt x="41" y="253"/>
                    </a:lnTo>
                    <a:lnTo>
                      <a:pt x="41" y="260"/>
                    </a:lnTo>
                    <a:lnTo>
                      <a:pt x="42" y="266"/>
                    </a:lnTo>
                    <a:lnTo>
                      <a:pt x="43" y="272"/>
                    </a:lnTo>
                    <a:lnTo>
                      <a:pt x="45" y="278"/>
                    </a:lnTo>
                    <a:lnTo>
                      <a:pt x="46" y="285"/>
                    </a:lnTo>
                    <a:lnTo>
                      <a:pt x="47" y="290"/>
                    </a:lnTo>
                    <a:lnTo>
                      <a:pt x="48" y="296"/>
                    </a:lnTo>
                    <a:lnTo>
                      <a:pt x="49" y="302"/>
                    </a:lnTo>
                    <a:lnTo>
                      <a:pt x="50" y="308"/>
                    </a:lnTo>
                    <a:lnTo>
                      <a:pt x="52" y="315"/>
                    </a:lnTo>
                    <a:lnTo>
                      <a:pt x="52" y="320"/>
                    </a:lnTo>
                    <a:lnTo>
                      <a:pt x="53" y="326"/>
                    </a:lnTo>
                    <a:lnTo>
                      <a:pt x="54" y="332"/>
                    </a:lnTo>
                    <a:lnTo>
                      <a:pt x="55" y="338"/>
                    </a:lnTo>
                    <a:lnTo>
                      <a:pt x="56" y="343"/>
                    </a:lnTo>
                    <a:lnTo>
                      <a:pt x="57" y="349"/>
                    </a:lnTo>
                    <a:lnTo>
                      <a:pt x="58" y="356"/>
                    </a:lnTo>
                    <a:lnTo>
                      <a:pt x="60" y="362"/>
                    </a:lnTo>
                    <a:lnTo>
                      <a:pt x="61" y="368"/>
                    </a:lnTo>
                    <a:lnTo>
                      <a:pt x="62" y="373"/>
                    </a:lnTo>
                    <a:lnTo>
                      <a:pt x="63" y="379"/>
                    </a:lnTo>
                    <a:lnTo>
                      <a:pt x="63" y="385"/>
                    </a:lnTo>
                    <a:lnTo>
                      <a:pt x="64" y="391"/>
                    </a:lnTo>
                    <a:lnTo>
                      <a:pt x="65" y="396"/>
                    </a:lnTo>
                    <a:lnTo>
                      <a:pt x="66" y="402"/>
                    </a:lnTo>
                    <a:lnTo>
                      <a:pt x="68" y="408"/>
                    </a:lnTo>
                    <a:lnTo>
                      <a:pt x="69" y="414"/>
                    </a:lnTo>
                    <a:lnTo>
                      <a:pt x="70" y="419"/>
                    </a:lnTo>
                    <a:lnTo>
                      <a:pt x="71" y="425"/>
                    </a:lnTo>
                    <a:lnTo>
                      <a:pt x="72" y="431"/>
                    </a:lnTo>
                    <a:lnTo>
                      <a:pt x="72" y="437"/>
                    </a:lnTo>
                    <a:lnTo>
                      <a:pt x="73" y="442"/>
                    </a:lnTo>
                    <a:lnTo>
                      <a:pt x="75" y="448"/>
                    </a:lnTo>
                    <a:lnTo>
                      <a:pt x="76" y="454"/>
                    </a:lnTo>
                    <a:lnTo>
                      <a:pt x="77" y="460"/>
                    </a:lnTo>
                    <a:lnTo>
                      <a:pt x="78" y="465"/>
                    </a:lnTo>
                    <a:lnTo>
                      <a:pt x="79" y="471"/>
                    </a:lnTo>
                    <a:lnTo>
                      <a:pt x="80" y="477"/>
                    </a:lnTo>
                    <a:lnTo>
                      <a:pt x="81" y="483"/>
                    </a:lnTo>
                    <a:lnTo>
                      <a:pt x="83" y="487"/>
                    </a:lnTo>
                    <a:lnTo>
                      <a:pt x="83" y="493"/>
                    </a:lnTo>
                    <a:lnTo>
                      <a:pt x="84" y="499"/>
                    </a:lnTo>
                    <a:lnTo>
                      <a:pt x="85" y="505"/>
                    </a:lnTo>
                    <a:lnTo>
                      <a:pt x="86" y="510"/>
                    </a:lnTo>
                    <a:lnTo>
                      <a:pt x="87" y="516"/>
                    </a:lnTo>
                    <a:lnTo>
                      <a:pt x="88" y="522"/>
                    </a:lnTo>
                    <a:lnTo>
                      <a:pt x="90" y="527"/>
                    </a:lnTo>
                    <a:lnTo>
                      <a:pt x="91" y="532"/>
                    </a:lnTo>
                    <a:lnTo>
                      <a:pt x="92" y="538"/>
                    </a:lnTo>
                    <a:lnTo>
                      <a:pt x="93" y="544"/>
                    </a:lnTo>
                    <a:lnTo>
                      <a:pt x="94" y="550"/>
                    </a:lnTo>
                    <a:lnTo>
                      <a:pt x="94" y="554"/>
                    </a:lnTo>
                    <a:lnTo>
                      <a:pt x="95" y="560"/>
                    </a:lnTo>
                    <a:lnTo>
                      <a:pt x="96" y="566"/>
                    </a:lnTo>
                    <a:lnTo>
                      <a:pt x="98" y="571"/>
                    </a:lnTo>
                    <a:lnTo>
                      <a:pt x="99" y="576"/>
                    </a:lnTo>
                    <a:lnTo>
                      <a:pt x="100" y="582"/>
                    </a:lnTo>
                    <a:lnTo>
                      <a:pt x="101" y="588"/>
                    </a:lnTo>
                    <a:lnTo>
                      <a:pt x="102" y="592"/>
                    </a:lnTo>
                  </a:path>
                </a:pathLst>
              </a:custGeom>
              <a:noFill/>
              <a:ln w="0">
                <a:solidFill>
                  <a:srgbClr val="FF0000"/>
                </a:solidFill>
                <a:prstDash val="solid"/>
                <a:round/>
                <a:headEnd/>
                <a:tailEnd/>
              </a:ln>
            </p:spPr>
            <p:txBody>
              <a:bodyPr/>
              <a:lstStyle/>
              <a:p>
                <a:endParaRPr lang="it-IT"/>
              </a:p>
            </p:txBody>
          </p:sp>
          <p:sp>
            <p:nvSpPr>
              <p:cNvPr id="48" name="Freeform 3107"/>
              <p:cNvSpPr>
                <a:spLocks noChangeAspect="1"/>
              </p:cNvSpPr>
              <p:nvPr/>
            </p:nvSpPr>
            <p:spPr bwMode="auto">
              <a:xfrm>
                <a:off x="1687" y="1341"/>
                <a:ext cx="51" cy="244"/>
              </a:xfrm>
              <a:custGeom>
                <a:avLst/>
                <a:gdLst>
                  <a:gd name="T0" fmla="*/ 1 w 103"/>
                  <a:gd name="T1" fmla="*/ 6 h 489"/>
                  <a:gd name="T2" fmla="*/ 3 w 103"/>
                  <a:gd name="T3" fmla="*/ 16 h 489"/>
                  <a:gd name="T4" fmla="*/ 5 w 103"/>
                  <a:gd name="T5" fmla="*/ 28 h 489"/>
                  <a:gd name="T6" fmla="*/ 7 w 103"/>
                  <a:gd name="T7" fmla="*/ 38 h 489"/>
                  <a:gd name="T8" fmla="*/ 9 w 103"/>
                  <a:gd name="T9" fmla="*/ 49 h 489"/>
                  <a:gd name="T10" fmla="*/ 12 w 103"/>
                  <a:gd name="T11" fmla="*/ 60 h 489"/>
                  <a:gd name="T12" fmla="*/ 13 w 103"/>
                  <a:gd name="T13" fmla="*/ 70 h 489"/>
                  <a:gd name="T14" fmla="*/ 15 w 103"/>
                  <a:gd name="T15" fmla="*/ 81 h 489"/>
                  <a:gd name="T16" fmla="*/ 17 w 103"/>
                  <a:gd name="T17" fmla="*/ 91 h 489"/>
                  <a:gd name="T18" fmla="*/ 20 w 103"/>
                  <a:gd name="T19" fmla="*/ 102 h 489"/>
                  <a:gd name="T20" fmla="*/ 22 w 103"/>
                  <a:gd name="T21" fmla="*/ 112 h 489"/>
                  <a:gd name="T22" fmla="*/ 23 w 103"/>
                  <a:gd name="T23" fmla="*/ 122 h 489"/>
                  <a:gd name="T24" fmla="*/ 26 w 103"/>
                  <a:gd name="T25" fmla="*/ 133 h 489"/>
                  <a:gd name="T26" fmla="*/ 28 w 103"/>
                  <a:gd name="T27" fmla="*/ 143 h 489"/>
                  <a:gd name="T28" fmla="*/ 30 w 103"/>
                  <a:gd name="T29" fmla="*/ 153 h 489"/>
                  <a:gd name="T30" fmla="*/ 32 w 103"/>
                  <a:gd name="T31" fmla="*/ 164 h 489"/>
                  <a:gd name="T32" fmla="*/ 34 w 103"/>
                  <a:gd name="T33" fmla="*/ 174 h 489"/>
                  <a:gd name="T34" fmla="*/ 36 w 103"/>
                  <a:gd name="T35" fmla="*/ 185 h 489"/>
                  <a:gd name="T36" fmla="*/ 38 w 103"/>
                  <a:gd name="T37" fmla="*/ 194 h 489"/>
                  <a:gd name="T38" fmla="*/ 41 w 103"/>
                  <a:gd name="T39" fmla="*/ 204 h 489"/>
                  <a:gd name="T40" fmla="*/ 43 w 103"/>
                  <a:gd name="T41" fmla="*/ 214 h 489"/>
                  <a:gd name="T42" fmla="*/ 44 w 103"/>
                  <a:gd name="T43" fmla="*/ 224 h 489"/>
                  <a:gd name="T44" fmla="*/ 46 w 103"/>
                  <a:gd name="T45" fmla="*/ 234 h 489"/>
                  <a:gd name="T46" fmla="*/ 49 w 103"/>
                  <a:gd name="T47" fmla="*/ 244 h 489"/>
                  <a:gd name="T48" fmla="*/ 51 w 103"/>
                  <a:gd name="T49" fmla="*/ 254 h 489"/>
                  <a:gd name="T50" fmla="*/ 53 w 103"/>
                  <a:gd name="T51" fmla="*/ 264 h 489"/>
                  <a:gd name="T52" fmla="*/ 54 w 103"/>
                  <a:gd name="T53" fmla="*/ 273 h 489"/>
                  <a:gd name="T54" fmla="*/ 57 w 103"/>
                  <a:gd name="T55" fmla="*/ 284 h 489"/>
                  <a:gd name="T56" fmla="*/ 59 w 103"/>
                  <a:gd name="T57" fmla="*/ 293 h 489"/>
                  <a:gd name="T58" fmla="*/ 61 w 103"/>
                  <a:gd name="T59" fmla="*/ 303 h 489"/>
                  <a:gd name="T60" fmla="*/ 64 w 103"/>
                  <a:gd name="T61" fmla="*/ 312 h 489"/>
                  <a:gd name="T62" fmla="*/ 65 w 103"/>
                  <a:gd name="T63" fmla="*/ 323 h 489"/>
                  <a:gd name="T64" fmla="*/ 67 w 103"/>
                  <a:gd name="T65" fmla="*/ 332 h 489"/>
                  <a:gd name="T66" fmla="*/ 69 w 103"/>
                  <a:gd name="T67" fmla="*/ 341 h 489"/>
                  <a:gd name="T68" fmla="*/ 72 w 103"/>
                  <a:gd name="T69" fmla="*/ 350 h 489"/>
                  <a:gd name="T70" fmla="*/ 74 w 103"/>
                  <a:gd name="T71" fmla="*/ 361 h 489"/>
                  <a:gd name="T72" fmla="*/ 75 w 103"/>
                  <a:gd name="T73" fmla="*/ 370 h 489"/>
                  <a:gd name="T74" fmla="*/ 77 w 103"/>
                  <a:gd name="T75" fmla="*/ 379 h 489"/>
                  <a:gd name="T76" fmla="*/ 80 w 103"/>
                  <a:gd name="T77" fmla="*/ 388 h 489"/>
                  <a:gd name="T78" fmla="*/ 82 w 103"/>
                  <a:gd name="T79" fmla="*/ 398 h 489"/>
                  <a:gd name="T80" fmla="*/ 84 w 103"/>
                  <a:gd name="T81" fmla="*/ 406 h 489"/>
                  <a:gd name="T82" fmla="*/ 85 w 103"/>
                  <a:gd name="T83" fmla="*/ 416 h 489"/>
                  <a:gd name="T84" fmla="*/ 88 w 103"/>
                  <a:gd name="T85" fmla="*/ 425 h 489"/>
                  <a:gd name="T86" fmla="*/ 90 w 103"/>
                  <a:gd name="T87" fmla="*/ 435 h 489"/>
                  <a:gd name="T88" fmla="*/ 92 w 103"/>
                  <a:gd name="T89" fmla="*/ 444 h 489"/>
                  <a:gd name="T90" fmla="*/ 95 w 103"/>
                  <a:gd name="T91" fmla="*/ 452 h 489"/>
                  <a:gd name="T92" fmla="*/ 96 w 103"/>
                  <a:gd name="T93" fmla="*/ 461 h 489"/>
                  <a:gd name="T94" fmla="*/ 98 w 103"/>
                  <a:gd name="T95" fmla="*/ 470 h 489"/>
                  <a:gd name="T96" fmla="*/ 100 w 103"/>
                  <a:gd name="T97" fmla="*/ 479 h 489"/>
                  <a:gd name="T98" fmla="*/ 103 w 103"/>
                  <a:gd name="T99" fmla="*/ 489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489"/>
                  <a:gd name="T152" fmla="*/ 103 w 103"/>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489">
                    <a:moveTo>
                      <a:pt x="0" y="0"/>
                    </a:moveTo>
                    <a:lnTo>
                      <a:pt x="1" y="6"/>
                    </a:lnTo>
                    <a:lnTo>
                      <a:pt x="3" y="12"/>
                    </a:lnTo>
                    <a:lnTo>
                      <a:pt x="3" y="16"/>
                    </a:lnTo>
                    <a:lnTo>
                      <a:pt x="4" y="22"/>
                    </a:lnTo>
                    <a:lnTo>
                      <a:pt x="5" y="28"/>
                    </a:lnTo>
                    <a:lnTo>
                      <a:pt x="6" y="32"/>
                    </a:lnTo>
                    <a:lnTo>
                      <a:pt x="7" y="38"/>
                    </a:lnTo>
                    <a:lnTo>
                      <a:pt x="8" y="44"/>
                    </a:lnTo>
                    <a:lnTo>
                      <a:pt x="9" y="49"/>
                    </a:lnTo>
                    <a:lnTo>
                      <a:pt x="11" y="54"/>
                    </a:lnTo>
                    <a:lnTo>
                      <a:pt x="12" y="60"/>
                    </a:lnTo>
                    <a:lnTo>
                      <a:pt x="12" y="65"/>
                    </a:lnTo>
                    <a:lnTo>
                      <a:pt x="13" y="70"/>
                    </a:lnTo>
                    <a:lnTo>
                      <a:pt x="14" y="75"/>
                    </a:lnTo>
                    <a:lnTo>
                      <a:pt x="15" y="81"/>
                    </a:lnTo>
                    <a:lnTo>
                      <a:pt x="16" y="85"/>
                    </a:lnTo>
                    <a:lnTo>
                      <a:pt x="17" y="91"/>
                    </a:lnTo>
                    <a:lnTo>
                      <a:pt x="19" y="97"/>
                    </a:lnTo>
                    <a:lnTo>
                      <a:pt x="20" y="102"/>
                    </a:lnTo>
                    <a:lnTo>
                      <a:pt x="21" y="107"/>
                    </a:lnTo>
                    <a:lnTo>
                      <a:pt x="22" y="112"/>
                    </a:lnTo>
                    <a:lnTo>
                      <a:pt x="23" y="118"/>
                    </a:lnTo>
                    <a:lnTo>
                      <a:pt x="23" y="122"/>
                    </a:lnTo>
                    <a:lnTo>
                      <a:pt x="24" y="128"/>
                    </a:lnTo>
                    <a:lnTo>
                      <a:pt x="26" y="133"/>
                    </a:lnTo>
                    <a:lnTo>
                      <a:pt x="27" y="138"/>
                    </a:lnTo>
                    <a:lnTo>
                      <a:pt x="28" y="143"/>
                    </a:lnTo>
                    <a:lnTo>
                      <a:pt x="29" y="149"/>
                    </a:lnTo>
                    <a:lnTo>
                      <a:pt x="30" y="153"/>
                    </a:lnTo>
                    <a:lnTo>
                      <a:pt x="31" y="158"/>
                    </a:lnTo>
                    <a:lnTo>
                      <a:pt x="32" y="164"/>
                    </a:lnTo>
                    <a:lnTo>
                      <a:pt x="34" y="168"/>
                    </a:lnTo>
                    <a:lnTo>
                      <a:pt x="34" y="174"/>
                    </a:lnTo>
                    <a:lnTo>
                      <a:pt x="35" y="179"/>
                    </a:lnTo>
                    <a:lnTo>
                      <a:pt x="36" y="185"/>
                    </a:lnTo>
                    <a:lnTo>
                      <a:pt x="37" y="189"/>
                    </a:lnTo>
                    <a:lnTo>
                      <a:pt x="38" y="194"/>
                    </a:lnTo>
                    <a:lnTo>
                      <a:pt x="39" y="200"/>
                    </a:lnTo>
                    <a:lnTo>
                      <a:pt x="41" y="204"/>
                    </a:lnTo>
                    <a:lnTo>
                      <a:pt x="42" y="209"/>
                    </a:lnTo>
                    <a:lnTo>
                      <a:pt x="43" y="214"/>
                    </a:lnTo>
                    <a:lnTo>
                      <a:pt x="43" y="219"/>
                    </a:lnTo>
                    <a:lnTo>
                      <a:pt x="44" y="224"/>
                    </a:lnTo>
                    <a:lnTo>
                      <a:pt x="45" y="229"/>
                    </a:lnTo>
                    <a:lnTo>
                      <a:pt x="46" y="234"/>
                    </a:lnTo>
                    <a:lnTo>
                      <a:pt x="47" y="239"/>
                    </a:lnTo>
                    <a:lnTo>
                      <a:pt x="49" y="244"/>
                    </a:lnTo>
                    <a:lnTo>
                      <a:pt x="50" y="249"/>
                    </a:lnTo>
                    <a:lnTo>
                      <a:pt x="51" y="254"/>
                    </a:lnTo>
                    <a:lnTo>
                      <a:pt x="52" y="259"/>
                    </a:lnTo>
                    <a:lnTo>
                      <a:pt x="53" y="264"/>
                    </a:lnTo>
                    <a:lnTo>
                      <a:pt x="53" y="269"/>
                    </a:lnTo>
                    <a:lnTo>
                      <a:pt x="54" y="273"/>
                    </a:lnTo>
                    <a:lnTo>
                      <a:pt x="56" y="279"/>
                    </a:lnTo>
                    <a:lnTo>
                      <a:pt x="57" y="284"/>
                    </a:lnTo>
                    <a:lnTo>
                      <a:pt x="58" y="288"/>
                    </a:lnTo>
                    <a:lnTo>
                      <a:pt x="59" y="293"/>
                    </a:lnTo>
                    <a:lnTo>
                      <a:pt x="60" y="299"/>
                    </a:lnTo>
                    <a:lnTo>
                      <a:pt x="61" y="303"/>
                    </a:lnTo>
                    <a:lnTo>
                      <a:pt x="62" y="308"/>
                    </a:lnTo>
                    <a:lnTo>
                      <a:pt x="64" y="312"/>
                    </a:lnTo>
                    <a:lnTo>
                      <a:pt x="65" y="317"/>
                    </a:lnTo>
                    <a:lnTo>
                      <a:pt x="65" y="323"/>
                    </a:lnTo>
                    <a:lnTo>
                      <a:pt x="66" y="327"/>
                    </a:lnTo>
                    <a:lnTo>
                      <a:pt x="67" y="332"/>
                    </a:lnTo>
                    <a:lnTo>
                      <a:pt x="68" y="337"/>
                    </a:lnTo>
                    <a:lnTo>
                      <a:pt x="69" y="341"/>
                    </a:lnTo>
                    <a:lnTo>
                      <a:pt x="70" y="346"/>
                    </a:lnTo>
                    <a:lnTo>
                      <a:pt x="72" y="350"/>
                    </a:lnTo>
                    <a:lnTo>
                      <a:pt x="73" y="356"/>
                    </a:lnTo>
                    <a:lnTo>
                      <a:pt x="74" y="361"/>
                    </a:lnTo>
                    <a:lnTo>
                      <a:pt x="75" y="365"/>
                    </a:lnTo>
                    <a:lnTo>
                      <a:pt x="75" y="370"/>
                    </a:lnTo>
                    <a:lnTo>
                      <a:pt x="76" y="375"/>
                    </a:lnTo>
                    <a:lnTo>
                      <a:pt x="77" y="379"/>
                    </a:lnTo>
                    <a:lnTo>
                      <a:pt x="79" y="384"/>
                    </a:lnTo>
                    <a:lnTo>
                      <a:pt x="80" y="388"/>
                    </a:lnTo>
                    <a:lnTo>
                      <a:pt x="81" y="393"/>
                    </a:lnTo>
                    <a:lnTo>
                      <a:pt x="82" y="398"/>
                    </a:lnTo>
                    <a:lnTo>
                      <a:pt x="83" y="401"/>
                    </a:lnTo>
                    <a:lnTo>
                      <a:pt x="84" y="406"/>
                    </a:lnTo>
                    <a:lnTo>
                      <a:pt x="84" y="410"/>
                    </a:lnTo>
                    <a:lnTo>
                      <a:pt x="85" y="416"/>
                    </a:lnTo>
                    <a:lnTo>
                      <a:pt x="87" y="421"/>
                    </a:lnTo>
                    <a:lnTo>
                      <a:pt x="88" y="425"/>
                    </a:lnTo>
                    <a:lnTo>
                      <a:pt x="89" y="430"/>
                    </a:lnTo>
                    <a:lnTo>
                      <a:pt x="90" y="435"/>
                    </a:lnTo>
                    <a:lnTo>
                      <a:pt x="91" y="439"/>
                    </a:lnTo>
                    <a:lnTo>
                      <a:pt x="92" y="444"/>
                    </a:lnTo>
                    <a:lnTo>
                      <a:pt x="94" y="448"/>
                    </a:lnTo>
                    <a:lnTo>
                      <a:pt x="95" y="452"/>
                    </a:lnTo>
                    <a:lnTo>
                      <a:pt x="96" y="456"/>
                    </a:lnTo>
                    <a:lnTo>
                      <a:pt x="96" y="461"/>
                    </a:lnTo>
                    <a:lnTo>
                      <a:pt x="97" y="466"/>
                    </a:lnTo>
                    <a:lnTo>
                      <a:pt x="98" y="470"/>
                    </a:lnTo>
                    <a:lnTo>
                      <a:pt x="99" y="475"/>
                    </a:lnTo>
                    <a:lnTo>
                      <a:pt x="100" y="479"/>
                    </a:lnTo>
                    <a:lnTo>
                      <a:pt x="102" y="484"/>
                    </a:lnTo>
                    <a:lnTo>
                      <a:pt x="103" y="489"/>
                    </a:lnTo>
                  </a:path>
                </a:pathLst>
              </a:custGeom>
              <a:noFill/>
              <a:ln w="0">
                <a:solidFill>
                  <a:srgbClr val="FF0000"/>
                </a:solidFill>
                <a:prstDash val="solid"/>
                <a:round/>
                <a:headEnd/>
                <a:tailEnd/>
              </a:ln>
            </p:spPr>
            <p:txBody>
              <a:bodyPr/>
              <a:lstStyle/>
              <a:p>
                <a:endParaRPr lang="it-IT"/>
              </a:p>
            </p:txBody>
          </p:sp>
          <p:sp>
            <p:nvSpPr>
              <p:cNvPr id="49" name="Freeform 3108"/>
              <p:cNvSpPr>
                <a:spLocks noChangeAspect="1"/>
              </p:cNvSpPr>
              <p:nvPr/>
            </p:nvSpPr>
            <p:spPr bwMode="auto">
              <a:xfrm>
                <a:off x="1738" y="1585"/>
                <a:ext cx="52" cy="205"/>
              </a:xfrm>
              <a:custGeom>
                <a:avLst/>
                <a:gdLst>
                  <a:gd name="T0" fmla="*/ 1 w 102"/>
                  <a:gd name="T1" fmla="*/ 4 h 410"/>
                  <a:gd name="T2" fmla="*/ 3 w 102"/>
                  <a:gd name="T3" fmla="*/ 14 h 410"/>
                  <a:gd name="T4" fmla="*/ 4 w 102"/>
                  <a:gd name="T5" fmla="*/ 23 h 410"/>
                  <a:gd name="T6" fmla="*/ 7 w 102"/>
                  <a:gd name="T7" fmla="*/ 31 h 410"/>
                  <a:gd name="T8" fmla="*/ 9 w 102"/>
                  <a:gd name="T9" fmla="*/ 40 h 410"/>
                  <a:gd name="T10" fmla="*/ 11 w 102"/>
                  <a:gd name="T11" fmla="*/ 49 h 410"/>
                  <a:gd name="T12" fmla="*/ 12 w 102"/>
                  <a:gd name="T13" fmla="*/ 57 h 410"/>
                  <a:gd name="T14" fmla="*/ 15 w 102"/>
                  <a:gd name="T15" fmla="*/ 67 h 410"/>
                  <a:gd name="T16" fmla="*/ 17 w 102"/>
                  <a:gd name="T17" fmla="*/ 76 h 410"/>
                  <a:gd name="T18" fmla="*/ 19 w 102"/>
                  <a:gd name="T19" fmla="*/ 84 h 410"/>
                  <a:gd name="T20" fmla="*/ 22 w 102"/>
                  <a:gd name="T21" fmla="*/ 93 h 410"/>
                  <a:gd name="T22" fmla="*/ 23 w 102"/>
                  <a:gd name="T23" fmla="*/ 101 h 410"/>
                  <a:gd name="T24" fmla="*/ 25 w 102"/>
                  <a:gd name="T25" fmla="*/ 110 h 410"/>
                  <a:gd name="T26" fmla="*/ 27 w 102"/>
                  <a:gd name="T27" fmla="*/ 118 h 410"/>
                  <a:gd name="T28" fmla="*/ 30 w 102"/>
                  <a:gd name="T29" fmla="*/ 128 h 410"/>
                  <a:gd name="T30" fmla="*/ 32 w 102"/>
                  <a:gd name="T31" fmla="*/ 136 h 410"/>
                  <a:gd name="T32" fmla="*/ 34 w 102"/>
                  <a:gd name="T33" fmla="*/ 145 h 410"/>
                  <a:gd name="T34" fmla="*/ 35 w 102"/>
                  <a:gd name="T35" fmla="*/ 153 h 410"/>
                  <a:gd name="T36" fmla="*/ 38 w 102"/>
                  <a:gd name="T37" fmla="*/ 161 h 410"/>
                  <a:gd name="T38" fmla="*/ 40 w 102"/>
                  <a:gd name="T39" fmla="*/ 170 h 410"/>
                  <a:gd name="T40" fmla="*/ 42 w 102"/>
                  <a:gd name="T41" fmla="*/ 178 h 410"/>
                  <a:gd name="T42" fmla="*/ 44 w 102"/>
                  <a:gd name="T43" fmla="*/ 186 h 410"/>
                  <a:gd name="T44" fmla="*/ 46 w 102"/>
                  <a:gd name="T45" fmla="*/ 194 h 410"/>
                  <a:gd name="T46" fmla="*/ 48 w 102"/>
                  <a:gd name="T47" fmla="*/ 204 h 410"/>
                  <a:gd name="T48" fmla="*/ 50 w 102"/>
                  <a:gd name="T49" fmla="*/ 212 h 410"/>
                  <a:gd name="T50" fmla="*/ 53 w 102"/>
                  <a:gd name="T51" fmla="*/ 220 h 410"/>
                  <a:gd name="T52" fmla="*/ 54 w 102"/>
                  <a:gd name="T53" fmla="*/ 228 h 410"/>
                  <a:gd name="T54" fmla="*/ 56 w 102"/>
                  <a:gd name="T55" fmla="*/ 236 h 410"/>
                  <a:gd name="T56" fmla="*/ 58 w 102"/>
                  <a:gd name="T57" fmla="*/ 244 h 410"/>
                  <a:gd name="T58" fmla="*/ 61 w 102"/>
                  <a:gd name="T59" fmla="*/ 252 h 410"/>
                  <a:gd name="T60" fmla="*/ 63 w 102"/>
                  <a:gd name="T61" fmla="*/ 261 h 410"/>
                  <a:gd name="T62" fmla="*/ 65 w 102"/>
                  <a:gd name="T63" fmla="*/ 269 h 410"/>
                  <a:gd name="T64" fmla="*/ 67 w 102"/>
                  <a:gd name="T65" fmla="*/ 277 h 410"/>
                  <a:gd name="T66" fmla="*/ 69 w 102"/>
                  <a:gd name="T67" fmla="*/ 285 h 410"/>
                  <a:gd name="T68" fmla="*/ 71 w 102"/>
                  <a:gd name="T69" fmla="*/ 293 h 410"/>
                  <a:gd name="T70" fmla="*/ 73 w 102"/>
                  <a:gd name="T71" fmla="*/ 300 h 410"/>
                  <a:gd name="T72" fmla="*/ 76 w 102"/>
                  <a:gd name="T73" fmla="*/ 308 h 410"/>
                  <a:gd name="T74" fmla="*/ 77 w 102"/>
                  <a:gd name="T75" fmla="*/ 317 h 410"/>
                  <a:gd name="T76" fmla="*/ 79 w 102"/>
                  <a:gd name="T77" fmla="*/ 325 h 410"/>
                  <a:gd name="T78" fmla="*/ 82 w 102"/>
                  <a:gd name="T79" fmla="*/ 333 h 410"/>
                  <a:gd name="T80" fmla="*/ 84 w 102"/>
                  <a:gd name="T81" fmla="*/ 341 h 410"/>
                  <a:gd name="T82" fmla="*/ 85 w 102"/>
                  <a:gd name="T83" fmla="*/ 349 h 410"/>
                  <a:gd name="T84" fmla="*/ 87 w 102"/>
                  <a:gd name="T85" fmla="*/ 356 h 410"/>
                  <a:gd name="T86" fmla="*/ 90 w 102"/>
                  <a:gd name="T87" fmla="*/ 364 h 410"/>
                  <a:gd name="T88" fmla="*/ 92 w 102"/>
                  <a:gd name="T89" fmla="*/ 372 h 410"/>
                  <a:gd name="T90" fmla="*/ 94 w 102"/>
                  <a:gd name="T91" fmla="*/ 380 h 410"/>
                  <a:gd name="T92" fmla="*/ 97 w 102"/>
                  <a:gd name="T93" fmla="*/ 387 h 410"/>
                  <a:gd name="T94" fmla="*/ 98 w 102"/>
                  <a:gd name="T95" fmla="*/ 395 h 410"/>
                  <a:gd name="T96" fmla="*/ 100 w 102"/>
                  <a:gd name="T97" fmla="*/ 403 h 410"/>
                  <a:gd name="T98" fmla="*/ 102 w 102"/>
                  <a:gd name="T99" fmla="*/ 410 h 4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410"/>
                  <a:gd name="T152" fmla="*/ 102 w 102"/>
                  <a:gd name="T153" fmla="*/ 410 h 4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410">
                    <a:moveTo>
                      <a:pt x="0" y="0"/>
                    </a:moveTo>
                    <a:lnTo>
                      <a:pt x="1" y="4"/>
                    </a:lnTo>
                    <a:lnTo>
                      <a:pt x="2" y="9"/>
                    </a:lnTo>
                    <a:lnTo>
                      <a:pt x="3" y="14"/>
                    </a:lnTo>
                    <a:lnTo>
                      <a:pt x="3" y="18"/>
                    </a:lnTo>
                    <a:lnTo>
                      <a:pt x="4" y="23"/>
                    </a:lnTo>
                    <a:lnTo>
                      <a:pt x="5" y="26"/>
                    </a:lnTo>
                    <a:lnTo>
                      <a:pt x="7" y="31"/>
                    </a:lnTo>
                    <a:lnTo>
                      <a:pt x="8" y="35"/>
                    </a:lnTo>
                    <a:lnTo>
                      <a:pt x="9" y="40"/>
                    </a:lnTo>
                    <a:lnTo>
                      <a:pt x="10" y="45"/>
                    </a:lnTo>
                    <a:lnTo>
                      <a:pt x="11" y="49"/>
                    </a:lnTo>
                    <a:lnTo>
                      <a:pt x="12" y="53"/>
                    </a:lnTo>
                    <a:lnTo>
                      <a:pt x="12" y="57"/>
                    </a:lnTo>
                    <a:lnTo>
                      <a:pt x="14" y="62"/>
                    </a:lnTo>
                    <a:lnTo>
                      <a:pt x="15" y="67"/>
                    </a:lnTo>
                    <a:lnTo>
                      <a:pt x="16" y="71"/>
                    </a:lnTo>
                    <a:lnTo>
                      <a:pt x="17" y="76"/>
                    </a:lnTo>
                    <a:lnTo>
                      <a:pt x="18" y="79"/>
                    </a:lnTo>
                    <a:lnTo>
                      <a:pt x="19" y="84"/>
                    </a:lnTo>
                    <a:lnTo>
                      <a:pt x="20" y="88"/>
                    </a:lnTo>
                    <a:lnTo>
                      <a:pt x="22" y="93"/>
                    </a:lnTo>
                    <a:lnTo>
                      <a:pt x="23" y="96"/>
                    </a:lnTo>
                    <a:lnTo>
                      <a:pt x="23" y="101"/>
                    </a:lnTo>
                    <a:lnTo>
                      <a:pt x="24" y="106"/>
                    </a:lnTo>
                    <a:lnTo>
                      <a:pt x="25" y="110"/>
                    </a:lnTo>
                    <a:lnTo>
                      <a:pt x="26" y="114"/>
                    </a:lnTo>
                    <a:lnTo>
                      <a:pt x="27" y="118"/>
                    </a:lnTo>
                    <a:lnTo>
                      <a:pt x="29" y="123"/>
                    </a:lnTo>
                    <a:lnTo>
                      <a:pt x="30" y="128"/>
                    </a:lnTo>
                    <a:lnTo>
                      <a:pt x="31" y="131"/>
                    </a:lnTo>
                    <a:lnTo>
                      <a:pt x="32" y="136"/>
                    </a:lnTo>
                    <a:lnTo>
                      <a:pt x="33" y="140"/>
                    </a:lnTo>
                    <a:lnTo>
                      <a:pt x="34" y="145"/>
                    </a:lnTo>
                    <a:lnTo>
                      <a:pt x="34" y="148"/>
                    </a:lnTo>
                    <a:lnTo>
                      <a:pt x="35" y="153"/>
                    </a:lnTo>
                    <a:lnTo>
                      <a:pt x="37" y="158"/>
                    </a:lnTo>
                    <a:lnTo>
                      <a:pt x="38" y="161"/>
                    </a:lnTo>
                    <a:lnTo>
                      <a:pt x="39" y="166"/>
                    </a:lnTo>
                    <a:lnTo>
                      <a:pt x="40" y="170"/>
                    </a:lnTo>
                    <a:lnTo>
                      <a:pt x="41" y="174"/>
                    </a:lnTo>
                    <a:lnTo>
                      <a:pt x="42" y="178"/>
                    </a:lnTo>
                    <a:lnTo>
                      <a:pt x="44" y="183"/>
                    </a:lnTo>
                    <a:lnTo>
                      <a:pt x="44" y="186"/>
                    </a:lnTo>
                    <a:lnTo>
                      <a:pt x="45" y="191"/>
                    </a:lnTo>
                    <a:lnTo>
                      <a:pt x="46" y="194"/>
                    </a:lnTo>
                    <a:lnTo>
                      <a:pt x="47" y="199"/>
                    </a:lnTo>
                    <a:lnTo>
                      <a:pt x="48" y="204"/>
                    </a:lnTo>
                    <a:lnTo>
                      <a:pt x="49" y="207"/>
                    </a:lnTo>
                    <a:lnTo>
                      <a:pt x="50" y="212"/>
                    </a:lnTo>
                    <a:lnTo>
                      <a:pt x="52" y="215"/>
                    </a:lnTo>
                    <a:lnTo>
                      <a:pt x="53" y="220"/>
                    </a:lnTo>
                    <a:lnTo>
                      <a:pt x="54" y="224"/>
                    </a:lnTo>
                    <a:lnTo>
                      <a:pt x="54" y="228"/>
                    </a:lnTo>
                    <a:lnTo>
                      <a:pt x="55" y="232"/>
                    </a:lnTo>
                    <a:lnTo>
                      <a:pt x="56" y="236"/>
                    </a:lnTo>
                    <a:lnTo>
                      <a:pt x="57" y="240"/>
                    </a:lnTo>
                    <a:lnTo>
                      <a:pt x="58" y="244"/>
                    </a:lnTo>
                    <a:lnTo>
                      <a:pt x="60" y="249"/>
                    </a:lnTo>
                    <a:lnTo>
                      <a:pt x="61" y="252"/>
                    </a:lnTo>
                    <a:lnTo>
                      <a:pt x="62" y="257"/>
                    </a:lnTo>
                    <a:lnTo>
                      <a:pt x="63" y="261"/>
                    </a:lnTo>
                    <a:lnTo>
                      <a:pt x="64" y="265"/>
                    </a:lnTo>
                    <a:lnTo>
                      <a:pt x="65" y="269"/>
                    </a:lnTo>
                    <a:lnTo>
                      <a:pt x="65" y="273"/>
                    </a:lnTo>
                    <a:lnTo>
                      <a:pt x="67" y="277"/>
                    </a:lnTo>
                    <a:lnTo>
                      <a:pt x="68" y="281"/>
                    </a:lnTo>
                    <a:lnTo>
                      <a:pt x="69" y="285"/>
                    </a:lnTo>
                    <a:lnTo>
                      <a:pt x="70" y="289"/>
                    </a:lnTo>
                    <a:lnTo>
                      <a:pt x="71" y="293"/>
                    </a:lnTo>
                    <a:lnTo>
                      <a:pt x="72" y="297"/>
                    </a:lnTo>
                    <a:lnTo>
                      <a:pt x="73" y="300"/>
                    </a:lnTo>
                    <a:lnTo>
                      <a:pt x="75" y="305"/>
                    </a:lnTo>
                    <a:lnTo>
                      <a:pt x="76" y="308"/>
                    </a:lnTo>
                    <a:lnTo>
                      <a:pt x="76" y="313"/>
                    </a:lnTo>
                    <a:lnTo>
                      <a:pt x="77" y="317"/>
                    </a:lnTo>
                    <a:lnTo>
                      <a:pt x="78" y="321"/>
                    </a:lnTo>
                    <a:lnTo>
                      <a:pt x="79" y="325"/>
                    </a:lnTo>
                    <a:lnTo>
                      <a:pt x="80" y="329"/>
                    </a:lnTo>
                    <a:lnTo>
                      <a:pt x="82" y="333"/>
                    </a:lnTo>
                    <a:lnTo>
                      <a:pt x="83" y="336"/>
                    </a:lnTo>
                    <a:lnTo>
                      <a:pt x="84" y="341"/>
                    </a:lnTo>
                    <a:lnTo>
                      <a:pt x="85" y="344"/>
                    </a:lnTo>
                    <a:lnTo>
                      <a:pt x="85" y="349"/>
                    </a:lnTo>
                    <a:lnTo>
                      <a:pt x="86" y="352"/>
                    </a:lnTo>
                    <a:lnTo>
                      <a:pt x="87" y="356"/>
                    </a:lnTo>
                    <a:lnTo>
                      <a:pt x="88" y="360"/>
                    </a:lnTo>
                    <a:lnTo>
                      <a:pt x="90" y="364"/>
                    </a:lnTo>
                    <a:lnTo>
                      <a:pt x="91" y="368"/>
                    </a:lnTo>
                    <a:lnTo>
                      <a:pt x="92" y="372"/>
                    </a:lnTo>
                    <a:lnTo>
                      <a:pt x="93" y="375"/>
                    </a:lnTo>
                    <a:lnTo>
                      <a:pt x="94" y="380"/>
                    </a:lnTo>
                    <a:lnTo>
                      <a:pt x="95" y="383"/>
                    </a:lnTo>
                    <a:lnTo>
                      <a:pt x="97" y="387"/>
                    </a:lnTo>
                    <a:lnTo>
                      <a:pt x="97" y="391"/>
                    </a:lnTo>
                    <a:lnTo>
                      <a:pt x="98" y="395"/>
                    </a:lnTo>
                    <a:lnTo>
                      <a:pt x="99" y="398"/>
                    </a:lnTo>
                    <a:lnTo>
                      <a:pt x="100" y="403"/>
                    </a:lnTo>
                    <a:lnTo>
                      <a:pt x="101" y="406"/>
                    </a:lnTo>
                    <a:lnTo>
                      <a:pt x="102" y="410"/>
                    </a:lnTo>
                  </a:path>
                </a:pathLst>
              </a:custGeom>
              <a:noFill/>
              <a:ln w="0">
                <a:solidFill>
                  <a:srgbClr val="FF0000"/>
                </a:solidFill>
                <a:prstDash val="solid"/>
                <a:round/>
                <a:headEnd/>
                <a:tailEnd/>
              </a:ln>
            </p:spPr>
            <p:txBody>
              <a:bodyPr/>
              <a:lstStyle/>
              <a:p>
                <a:endParaRPr lang="it-IT"/>
              </a:p>
            </p:txBody>
          </p:sp>
          <p:sp>
            <p:nvSpPr>
              <p:cNvPr id="50" name="Freeform 3109"/>
              <p:cNvSpPr>
                <a:spLocks noChangeAspect="1"/>
              </p:cNvSpPr>
              <p:nvPr/>
            </p:nvSpPr>
            <p:spPr bwMode="auto">
              <a:xfrm>
                <a:off x="1790" y="1790"/>
                <a:ext cx="51" cy="174"/>
              </a:xfrm>
              <a:custGeom>
                <a:avLst/>
                <a:gdLst>
                  <a:gd name="T0" fmla="*/ 1 w 103"/>
                  <a:gd name="T1" fmla="*/ 4 h 349"/>
                  <a:gd name="T2" fmla="*/ 4 w 103"/>
                  <a:gd name="T3" fmla="*/ 11 h 349"/>
                  <a:gd name="T4" fmla="*/ 5 w 103"/>
                  <a:gd name="T5" fmla="*/ 19 h 349"/>
                  <a:gd name="T6" fmla="*/ 7 w 103"/>
                  <a:gd name="T7" fmla="*/ 26 h 349"/>
                  <a:gd name="T8" fmla="*/ 9 w 103"/>
                  <a:gd name="T9" fmla="*/ 34 h 349"/>
                  <a:gd name="T10" fmla="*/ 12 w 103"/>
                  <a:gd name="T11" fmla="*/ 41 h 349"/>
                  <a:gd name="T12" fmla="*/ 14 w 103"/>
                  <a:gd name="T13" fmla="*/ 49 h 349"/>
                  <a:gd name="T14" fmla="*/ 15 w 103"/>
                  <a:gd name="T15" fmla="*/ 56 h 349"/>
                  <a:gd name="T16" fmla="*/ 18 w 103"/>
                  <a:gd name="T17" fmla="*/ 64 h 349"/>
                  <a:gd name="T18" fmla="*/ 20 w 103"/>
                  <a:gd name="T19" fmla="*/ 71 h 349"/>
                  <a:gd name="T20" fmla="*/ 22 w 103"/>
                  <a:gd name="T21" fmla="*/ 79 h 349"/>
                  <a:gd name="T22" fmla="*/ 24 w 103"/>
                  <a:gd name="T23" fmla="*/ 86 h 349"/>
                  <a:gd name="T24" fmla="*/ 26 w 103"/>
                  <a:gd name="T25" fmla="*/ 93 h 349"/>
                  <a:gd name="T26" fmla="*/ 28 w 103"/>
                  <a:gd name="T27" fmla="*/ 101 h 349"/>
                  <a:gd name="T28" fmla="*/ 30 w 103"/>
                  <a:gd name="T29" fmla="*/ 108 h 349"/>
                  <a:gd name="T30" fmla="*/ 33 w 103"/>
                  <a:gd name="T31" fmla="*/ 115 h 349"/>
                  <a:gd name="T32" fmla="*/ 35 w 103"/>
                  <a:gd name="T33" fmla="*/ 123 h 349"/>
                  <a:gd name="T34" fmla="*/ 36 w 103"/>
                  <a:gd name="T35" fmla="*/ 130 h 349"/>
                  <a:gd name="T36" fmla="*/ 38 w 103"/>
                  <a:gd name="T37" fmla="*/ 137 h 349"/>
                  <a:gd name="T38" fmla="*/ 41 w 103"/>
                  <a:gd name="T39" fmla="*/ 144 h 349"/>
                  <a:gd name="T40" fmla="*/ 43 w 103"/>
                  <a:gd name="T41" fmla="*/ 152 h 349"/>
                  <a:gd name="T42" fmla="*/ 45 w 103"/>
                  <a:gd name="T43" fmla="*/ 159 h 349"/>
                  <a:gd name="T44" fmla="*/ 46 w 103"/>
                  <a:gd name="T45" fmla="*/ 166 h 349"/>
                  <a:gd name="T46" fmla="*/ 49 w 103"/>
                  <a:gd name="T47" fmla="*/ 173 h 349"/>
                  <a:gd name="T48" fmla="*/ 51 w 103"/>
                  <a:gd name="T49" fmla="*/ 180 h 349"/>
                  <a:gd name="T50" fmla="*/ 53 w 103"/>
                  <a:gd name="T51" fmla="*/ 186 h 349"/>
                  <a:gd name="T52" fmla="*/ 56 w 103"/>
                  <a:gd name="T53" fmla="*/ 193 h 349"/>
                  <a:gd name="T54" fmla="*/ 57 w 103"/>
                  <a:gd name="T55" fmla="*/ 200 h 349"/>
                  <a:gd name="T56" fmla="*/ 59 w 103"/>
                  <a:gd name="T57" fmla="*/ 207 h 349"/>
                  <a:gd name="T58" fmla="*/ 61 w 103"/>
                  <a:gd name="T59" fmla="*/ 215 h 349"/>
                  <a:gd name="T60" fmla="*/ 64 w 103"/>
                  <a:gd name="T61" fmla="*/ 222 h 349"/>
                  <a:gd name="T62" fmla="*/ 66 w 103"/>
                  <a:gd name="T63" fmla="*/ 229 h 349"/>
                  <a:gd name="T64" fmla="*/ 67 w 103"/>
                  <a:gd name="T65" fmla="*/ 236 h 349"/>
                  <a:gd name="T66" fmla="*/ 69 w 103"/>
                  <a:gd name="T67" fmla="*/ 242 h 349"/>
                  <a:gd name="T68" fmla="*/ 72 w 103"/>
                  <a:gd name="T69" fmla="*/ 249 h 349"/>
                  <a:gd name="T70" fmla="*/ 74 w 103"/>
                  <a:gd name="T71" fmla="*/ 256 h 349"/>
                  <a:gd name="T72" fmla="*/ 76 w 103"/>
                  <a:gd name="T73" fmla="*/ 262 h 349"/>
                  <a:gd name="T74" fmla="*/ 77 w 103"/>
                  <a:gd name="T75" fmla="*/ 269 h 349"/>
                  <a:gd name="T76" fmla="*/ 80 w 103"/>
                  <a:gd name="T77" fmla="*/ 276 h 349"/>
                  <a:gd name="T78" fmla="*/ 82 w 103"/>
                  <a:gd name="T79" fmla="*/ 283 h 349"/>
                  <a:gd name="T80" fmla="*/ 84 w 103"/>
                  <a:gd name="T81" fmla="*/ 290 h 349"/>
                  <a:gd name="T82" fmla="*/ 87 w 103"/>
                  <a:gd name="T83" fmla="*/ 296 h 349"/>
                  <a:gd name="T84" fmla="*/ 88 w 103"/>
                  <a:gd name="T85" fmla="*/ 303 h 349"/>
                  <a:gd name="T86" fmla="*/ 90 w 103"/>
                  <a:gd name="T87" fmla="*/ 310 h 349"/>
                  <a:gd name="T88" fmla="*/ 92 w 103"/>
                  <a:gd name="T89" fmla="*/ 317 h 349"/>
                  <a:gd name="T90" fmla="*/ 95 w 103"/>
                  <a:gd name="T91" fmla="*/ 324 h 349"/>
                  <a:gd name="T92" fmla="*/ 97 w 103"/>
                  <a:gd name="T93" fmla="*/ 329 h 349"/>
                  <a:gd name="T94" fmla="*/ 98 w 103"/>
                  <a:gd name="T95" fmla="*/ 336 h 349"/>
                  <a:gd name="T96" fmla="*/ 100 w 103"/>
                  <a:gd name="T97" fmla="*/ 343 h 349"/>
                  <a:gd name="T98" fmla="*/ 103 w 103"/>
                  <a:gd name="T99" fmla="*/ 349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349"/>
                  <a:gd name="T152" fmla="*/ 103 w 103"/>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349">
                    <a:moveTo>
                      <a:pt x="0" y="0"/>
                    </a:moveTo>
                    <a:lnTo>
                      <a:pt x="1" y="4"/>
                    </a:lnTo>
                    <a:lnTo>
                      <a:pt x="3" y="8"/>
                    </a:lnTo>
                    <a:lnTo>
                      <a:pt x="4" y="11"/>
                    </a:lnTo>
                    <a:lnTo>
                      <a:pt x="5" y="15"/>
                    </a:lnTo>
                    <a:lnTo>
                      <a:pt x="5" y="19"/>
                    </a:lnTo>
                    <a:lnTo>
                      <a:pt x="6" y="23"/>
                    </a:lnTo>
                    <a:lnTo>
                      <a:pt x="7" y="26"/>
                    </a:lnTo>
                    <a:lnTo>
                      <a:pt x="8" y="31"/>
                    </a:lnTo>
                    <a:lnTo>
                      <a:pt x="9" y="34"/>
                    </a:lnTo>
                    <a:lnTo>
                      <a:pt x="11" y="38"/>
                    </a:lnTo>
                    <a:lnTo>
                      <a:pt x="12" y="41"/>
                    </a:lnTo>
                    <a:lnTo>
                      <a:pt x="13" y="46"/>
                    </a:lnTo>
                    <a:lnTo>
                      <a:pt x="14" y="49"/>
                    </a:lnTo>
                    <a:lnTo>
                      <a:pt x="14" y="53"/>
                    </a:lnTo>
                    <a:lnTo>
                      <a:pt x="15" y="56"/>
                    </a:lnTo>
                    <a:lnTo>
                      <a:pt x="16" y="61"/>
                    </a:lnTo>
                    <a:lnTo>
                      <a:pt x="18" y="64"/>
                    </a:lnTo>
                    <a:lnTo>
                      <a:pt x="19" y="68"/>
                    </a:lnTo>
                    <a:lnTo>
                      <a:pt x="20" y="71"/>
                    </a:lnTo>
                    <a:lnTo>
                      <a:pt x="21" y="75"/>
                    </a:lnTo>
                    <a:lnTo>
                      <a:pt x="22" y="79"/>
                    </a:lnTo>
                    <a:lnTo>
                      <a:pt x="23" y="83"/>
                    </a:lnTo>
                    <a:lnTo>
                      <a:pt x="24" y="86"/>
                    </a:lnTo>
                    <a:lnTo>
                      <a:pt x="24" y="90"/>
                    </a:lnTo>
                    <a:lnTo>
                      <a:pt x="26" y="93"/>
                    </a:lnTo>
                    <a:lnTo>
                      <a:pt x="27" y="97"/>
                    </a:lnTo>
                    <a:lnTo>
                      <a:pt x="28" y="101"/>
                    </a:lnTo>
                    <a:lnTo>
                      <a:pt x="29" y="105"/>
                    </a:lnTo>
                    <a:lnTo>
                      <a:pt x="30" y="108"/>
                    </a:lnTo>
                    <a:lnTo>
                      <a:pt x="31" y="112"/>
                    </a:lnTo>
                    <a:lnTo>
                      <a:pt x="33" y="115"/>
                    </a:lnTo>
                    <a:lnTo>
                      <a:pt x="34" y="118"/>
                    </a:lnTo>
                    <a:lnTo>
                      <a:pt x="35" y="123"/>
                    </a:lnTo>
                    <a:lnTo>
                      <a:pt x="36" y="127"/>
                    </a:lnTo>
                    <a:lnTo>
                      <a:pt x="36" y="130"/>
                    </a:lnTo>
                    <a:lnTo>
                      <a:pt x="37" y="133"/>
                    </a:lnTo>
                    <a:lnTo>
                      <a:pt x="38" y="137"/>
                    </a:lnTo>
                    <a:lnTo>
                      <a:pt x="39" y="140"/>
                    </a:lnTo>
                    <a:lnTo>
                      <a:pt x="41" y="144"/>
                    </a:lnTo>
                    <a:lnTo>
                      <a:pt x="42" y="147"/>
                    </a:lnTo>
                    <a:lnTo>
                      <a:pt x="43" y="152"/>
                    </a:lnTo>
                    <a:lnTo>
                      <a:pt x="44" y="155"/>
                    </a:lnTo>
                    <a:lnTo>
                      <a:pt x="45" y="159"/>
                    </a:lnTo>
                    <a:lnTo>
                      <a:pt x="45" y="162"/>
                    </a:lnTo>
                    <a:lnTo>
                      <a:pt x="46" y="166"/>
                    </a:lnTo>
                    <a:lnTo>
                      <a:pt x="47" y="169"/>
                    </a:lnTo>
                    <a:lnTo>
                      <a:pt x="49" y="173"/>
                    </a:lnTo>
                    <a:lnTo>
                      <a:pt x="50" y="176"/>
                    </a:lnTo>
                    <a:lnTo>
                      <a:pt x="51" y="180"/>
                    </a:lnTo>
                    <a:lnTo>
                      <a:pt x="52" y="183"/>
                    </a:lnTo>
                    <a:lnTo>
                      <a:pt x="53" y="186"/>
                    </a:lnTo>
                    <a:lnTo>
                      <a:pt x="54" y="190"/>
                    </a:lnTo>
                    <a:lnTo>
                      <a:pt x="56" y="193"/>
                    </a:lnTo>
                    <a:lnTo>
                      <a:pt x="56" y="197"/>
                    </a:lnTo>
                    <a:lnTo>
                      <a:pt x="57" y="200"/>
                    </a:lnTo>
                    <a:lnTo>
                      <a:pt x="58" y="204"/>
                    </a:lnTo>
                    <a:lnTo>
                      <a:pt x="59" y="207"/>
                    </a:lnTo>
                    <a:lnTo>
                      <a:pt x="60" y="212"/>
                    </a:lnTo>
                    <a:lnTo>
                      <a:pt x="61" y="215"/>
                    </a:lnTo>
                    <a:lnTo>
                      <a:pt x="62" y="219"/>
                    </a:lnTo>
                    <a:lnTo>
                      <a:pt x="64" y="222"/>
                    </a:lnTo>
                    <a:lnTo>
                      <a:pt x="65" y="226"/>
                    </a:lnTo>
                    <a:lnTo>
                      <a:pt x="66" y="229"/>
                    </a:lnTo>
                    <a:lnTo>
                      <a:pt x="67" y="233"/>
                    </a:lnTo>
                    <a:lnTo>
                      <a:pt x="67" y="236"/>
                    </a:lnTo>
                    <a:lnTo>
                      <a:pt x="68" y="238"/>
                    </a:lnTo>
                    <a:lnTo>
                      <a:pt x="69" y="242"/>
                    </a:lnTo>
                    <a:lnTo>
                      <a:pt x="71" y="245"/>
                    </a:lnTo>
                    <a:lnTo>
                      <a:pt x="72" y="249"/>
                    </a:lnTo>
                    <a:lnTo>
                      <a:pt x="73" y="252"/>
                    </a:lnTo>
                    <a:lnTo>
                      <a:pt x="74" y="256"/>
                    </a:lnTo>
                    <a:lnTo>
                      <a:pt x="75" y="259"/>
                    </a:lnTo>
                    <a:lnTo>
                      <a:pt x="76" y="262"/>
                    </a:lnTo>
                    <a:lnTo>
                      <a:pt x="77" y="266"/>
                    </a:lnTo>
                    <a:lnTo>
                      <a:pt x="77" y="269"/>
                    </a:lnTo>
                    <a:lnTo>
                      <a:pt x="79" y="273"/>
                    </a:lnTo>
                    <a:lnTo>
                      <a:pt x="80" y="276"/>
                    </a:lnTo>
                    <a:lnTo>
                      <a:pt x="81" y="280"/>
                    </a:lnTo>
                    <a:lnTo>
                      <a:pt x="82" y="283"/>
                    </a:lnTo>
                    <a:lnTo>
                      <a:pt x="83" y="287"/>
                    </a:lnTo>
                    <a:lnTo>
                      <a:pt x="84" y="290"/>
                    </a:lnTo>
                    <a:lnTo>
                      <a:pt x="86" y="294"/>
                    </a:lnTo>
                    <a:lnTo>
                      <a:pt x="87" y="296"/>
                    </a:lnTo>
                    <a:lnTo>
                      <a:pt x="87" y="299"/>
                    </a:lnTo>
                    <a:lnTo>
                      <a:pt x="88" y="303"/>
                    </a:lnTo>
                    <a:lnTo>
                      <a:pt x="89" y="306"/>
                    </a:lnTo>
                    <a:lnTo>
                      <a:pt x="90" y="310"/>
                    </a:lnTo>
                    <a:lnTo>
                      <a:pt x="91" y="313"/>
                    </a:lnTo>
                    <a:lnTo>
                      <a:pt x="92" y="317"/>
                    </a:lnTo>
                    <a:lnTo>
                      <a:pt x="94" y="320"/>
                    </a:lnTo>
                    <a:lnTo>
                      <a:pt x="95" y="324"/>
                    </a:lnTo>
                    <a:lnTo>
                      <a:pt x="96" y="326"/>
                    </a:lnTo>
                    <a:lnTo>
                      <a:pt x="97" y="329"/>
                    </a:lnTo>
                    <a:lnTo>
                      <a:pt x="98" y="333"/>
                    </a:lnTo>
                    <a:lnTo>
                      <a:pt x="98" y="336"/>
                    </a:lnTo>
                    <a:lnTo>
                      <a:pt x="99" y="340"/>
                    </a:lnTo>
                    <a:lnTo>
                      <a:pt x="100" y="343"/>
                    </a:lnTo>
                    <a:lnTo>
                      <a:pt x="102" y="347"/>
                    </a:lnTo>
                    <a:lnTo>
                      <a:pt x="103" y="349"/>
                    </a:lnTo>
                  </a:path>
                </a:pathLst>
              </a:custGeom>
              <a:noFill/>
              <a:ln w="0">
                <a:solidFill>
                  <a:srgbClr val="FF0000"/>
                </a:solidFill>
                <a:prstDash val="solid"/>
                <a:round/>
                <a:headEnd/>
                <a:tailEnd/>
              </a:ln>
            </p:spPr>
            <p:txBody>
              <a:bodyPr/>
              <a:lstStyle/>
              <a:p>
                <a:endParaRPr lang="it-IT"/>
              </a:p>
            </p:txBody>
          </p:sp>
          <p:sp>
            <p:nvSpPr>
              <p:cNvPr id="51" name="Freeform 3110"/>
              <p:cNvSpPr>
                <a:spLocks noChangeAspect="1"/>
              </p:cNvSpPr>
              <p:nvPr/>
            </p:nvSpPr>
            <p:spPr bwMode="auto">
              <a:xfrm>
                <a:off x="1841" y="1964"/>
                <a:ext cx="51" cy="151"/>
              </a:xfrm>
              <a:custGeom>
                <a:avLst/>
                <a:gdLst>
                  <a:gd name="T0" fmla="*/ 1 w 102"/>
                  <a:gd name="T1" fmla="*/ 3 h 301"/>
                  <a:gd name="T2" fmla="*/ 3 w 102"/>
                  <a:gd name="T3" fmla="*/ 10 h 301"/>
                  <a:gd name="T4" fmla="*/ 6 w 102"/>
                  <a:gd name="T5" fmla="*/ 17 h 301"/>
                  <a:gd name="T6" fmla="*/ 7 w 102"/>
                  <a:gd name="T7" fmla="*/ 23 h 301"/>
                  <a:gd name="T8" fmla="*/ 9 w 102"/>
                  <a:gd name="T9" fmla="*/ 30 h 301"/>
                  <a:gd name="T10" fmla="*/ 11 w 102"/>
                  <a:gd name="T11" fmla="*/ 36 h 301"/>
                  <a:gd name="T12" fmla="*/ 14 w 102"/>
                  <a:gd name="T13" fmla="*/ 43 h 301"/>
                  <a:gd name="T14" fmla="*/ 15 w 102"/>
                  <a:gd name="T15" fmla="*/ 48 h 301"/>
                  <a:gd name="T16" fmla="*/ 17 w 102"/>
                  <a:gd name="T17" fmla="*/ 55 h 301"/>
                  <a:gd name="T18" fmla="*/ 19 w 102"/>
                  <a:gd name="T19" fmla="*/ 61 h 301"/>
                  <a:gd name="T20" fmla="*/ 22 w 102"/>
                  <a:gd name="T21" fmla="*/ 68 h 301"/>
                  <a:gd name="T22" fmla="*/ 24 w 102"/>
                  <a:gd name="T23" fmla="*/ 74 h 301"/>
                  <a:gd name="T24" fmla="*/ 25 w 102"/>
                  <a:gd name="T25" fmla="*/ 81 h 301"/>
                  <a:gd name="T26" fmla="*/ 27 w 102"/>
                  <a:gd name="T27" fmla="*/ 86 h 301"/>
                  <a:gd name="T28" fmla="*/ 30 w 102"/>
                  <a:gd name="T29" fmla="*/ 93 h 301"/>
                  <a:gd name="T30" fmla="*/ 32 w 102"/>
                  <a:gd name="T31" fmla="*/ 99 h 301"/>
                  <a:gd name="T32" fmla="*/ 34 w 102"/>
                  <a:gd name="T33" fmla="*/ 106 h 301"/>
                  <a:gd name="T34" fmla="*/ 37 w 102"/>
                  <a:gd name="T35" fmla="*/ 112 h 301"/>
                  <a:gd name="T36" fmla="*/ 38 w 102"/>
                  <a:gd name="T37" fmla="*/ 117 h 301"/>
                  <a:gd name="T38" fmla="*/ 40 w 102"/>
                  <a:gd name="T39" fmla="*/ 124 h 301"/>
                  <a:gd name="T40" fmla="*/ 42 w 102"/>
                  <a:gd name="T41" fmla="*/ 130 h 301"/>
                  <a:gd name="T42" fmla="*/ 45 w 102"/>
                  <a:gd name="T43" fmla="*/ 136 h 301"/>
                  <a:gd name="T44" fmla="*/ 47 w 102"/>
                  <a:gd name="T45" fmla="*/ 143 h 301"/>
                  <a:gd name="T46" fmla="*/ 48 w 102"/>
                  <a:gd name="T47" fmla="*/ 149 h 301"/>
                  <a:gd name="T48" fmla="*/ 50 w 102"/>
                  <a:gd name="T49" fmla="*/ 154 h 301"/>
                  <a:gd name="T50" fmla="*/ 53 w 102"/>
                  <a:gd name="T51" fmla="*/ 161 h 301"/>
                  <a:gd name="T52" fmla="*/ 55 w 102"/>
                  <a:gd name="T53" fmla="*/ 167 h 301"/>
                  <a:gd name="T54" fmla="*/ 56 w 102"/>
                  <a:gd name="T55" fmla="*/ 173 h 301"/>
                  <a:gd name="T56" fmla="*/ 59 w 102"/>
                  <a:gd name="T57" fmla="*/ 178 h 301"/>
                  <a:gd name="T58" fmla="*/ 61 w 102"/>
                  <a:gd name="T59" fmla="*/ 184 h 301"/>
                  <a:gd name="T60" fmla="*/ 63 w 102"/>
                  <a:gd name="T61" fmla="*/ 191 h 301"/>
                  <a:gd name="T62" fmla="*/ 65 w 102"/>
                  <a:gd name="T63" fmla="*/ 197 h 301"/>
                  <a:gd name="T64" fmla="*/ 68 w 102"/>
                  <a:gd name="T65" fmla="*/ 203 h 301"/>
                  <a:gd name="T66" fmla="*/ 69 w 102"/>
                  <a:gd name="T67" fmla="*/ 208 h 301"/>
                  <a:gd name="T68" fmla="*/ 71 w 102"/>
                  <a:gd name="T69" fmla="*/ 214 h 301"/>
                  <a:gd name="T70" fmla="*/ 74 w 102"/>
                  <a:gd name="T71" fmla="*/ 220 h 301"/>
                  <a:gd name="T72" fmla="*/ 76 w 102"/>
                  <a:gd name="T73" fmla="*/ 226 h 301"/>
                  <a:gd name="T74" fmla="*/ 78 w 102"/>
                  <a:gd name="T75" fmla="*/ 233 h 301"/>
                  <a:gd name="T76" fmla="*/ 79 w 102"/>
                  <a:gd name="T77" fmla="*/ 238 h 301"/>
                  <a:gd name="T78" fmla="*/ 82 w 102"/>
                  <a:gd name="T79" fmla="*/ 244 h 301"/>
                  <a:gd name="T80" fmla="*/ 84 w 102"/>
                  <a:gd name="T81" fmla="*/ 250 h 301"/>
                  <a:gd name="T82" fmla="*/ 86 w 102"/>
                  <a:gd name="T83" fmla="*/ 256 h 301"/>
                  <a:gd name="T84" fmla="*/ 87 w 102"/>
                  <a:gd name="T85" fmla="*/ 261 h 301"/>
                  <a:gd name="T86" fmla="*/ 90 w 102"/>
                  <a:gd name="T87" fmla="*/ 267 h 301"/>
                  <a:gd name="T88" fmla="*/ 92 w 102"/>
                  <a:gd name="T89" fmla="*/ 273 h 301"/>
                  <a:gd name="T90" fmla="*/ 94 w 102"/>
                  <a:gd name="T91" fmla="*/ 279 h 301"/>
                  <a:gd name="T92" fmla="*/ 97 w 102"/>
                  <a:gd name="T93" fmla="*/ 284 h 301"/>
                  <a:gd name="T94" fmla="*/ 98 w 102"/>
                  <a:gd name="T95" fmla="*/ 290 h 301"/>
                  <a:gd name="T96" fmla="*/ 100 w 102"/>
                  <a:gd name="T97" fmla="*/ 296 h 301"/>
                  <a:gd name="T98" fmla="*/ 102 w 102"/>
                  <a:gd name="T99" fmla="*/ 301 h 3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301"/>
                  <a:gd name="T152" fmla="*/ 102 w 102"/>
                  <a:gd name="T153" fmla="*/ 301 h 3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301">
                    <a:moveTo>
                      <a:pt x="0" y="0"/>
                    </a:moveTo>
                    <a:lnTo>
                      <a:pt x="1" y="3"/>
                    </a:lnTo>
                    <a:lnTo>
                      <a:pt x="2" y="7"/>
                    </a:lnTo>
                    <a:lnTo>
                      <a:pt x="3" y="10"/>
                    </a:lnTo>
                    <a:lnTo>
                      <a:pt x="4" y="14"/>
                    </a:lnTo>
                    <a:lnTo>
                      <a:pt x="6" y="17"/>
                    </a:lnTo>
                    <a:lnTo>
                      <a:pt x="6" y="19"/>
                    </a:lnTo>
                    <a:lnTo>
                      <a:pt x="7" y="23"/>
                    </a:lnTo>
                    <a:lnTo>
                      <a:pt x="8" y="26"/>
                    </a:lnTo>
                    <a:lnTo>
                      <a:pt x="9" y="30"/>
                    </a:lnTo>
                    <a:lnTo>
                      <a:pt x="10" y="33"/>
                    </a:lnTo>
                    <a:lnTo>
                      <a:pt x="11" y="36"/>
                    </a:lnTo>
                    <a:lnTo>
                      <a:pt x="12" y="39"/>
                    </a:lnTo>
                    <a:lnTo>
                      <a:pt x="14" y="43"/>
                    </a:lnTo>
                    <a:lnTo>
                      <a:pt x="15" y="46"/>
                    </a:lnTo>
                    <a:lnTo>
                      <a:pt x="15" y="48"/>
                    </a:lnTo>
                    <a:lnTo>
                      <a:pt x="16" y="52"/>
                    </a:lnTo>
                    <a:lnTo>
                      <a:pt x="17" y="55"/>
                    </a:lnTo>
                    <a:lnTo>
                      <a:pt x="18" y="59"/>
                    </a:lnTo>
                    <a:lnTo>
                      <a:pt x="19" y="61"/>
                    </a:lnTo>
                    <a:lnTo>
                      <a:pt x="21" y="64"/>
                    </a:lnTo>
                    <a:lnTo>
                      <a:pt x="22" y="68"/>
                    </a:lnTo>
                    <a:lnTo>
                      <a:pt x="23" y="71"/>
                    </a:lnTo>
                    <a:lnTo>
                      <a:pt x="24" y="74"/>
                    </a:lnTo>
                    <a:lnTo>
                      <a:pt x="25" y="77"/>
                    </a:lnTo>
                    <a:lnTo>
                      <a:pt x="25" y="81"/>
                    </a:lnTo>
                    <a:lnTo>
                      <a:pt x="26" y="84"/>
                    </a:lnTo>
                    <a:lnTo>
                      <a:pt x="27" y="86"/>
                    </a:lnTo>
                    <a:lnTo>
                      <a:pt x="29" y="90"/>
                    </a:lnTo>
                    <a:lnTo>
                      <a:pt x="30" y="93"/>
                    </a:lnTo>
                    <a:lnTo>
                      <a:pt x="31" y="97"/>
                    </a:lnTo>
                    <a:lnTo>
                      <a:pt x="32" y="99"/>
                    </a:lnTo>
                    <a:lnTo>
                      <a:pt x="33" y="102"/>
                    </a:lnTo>
                    <a:lnTo>
                      <a:pt x="34" y="106"/>
                    </a:lnTo>
                    <a:lnTo>
                      <a:pt x="36" y="108"/>
                    </a:lnTo>
                    <a:lnTo>
                      <a:pt x="37" y="112"/>
                    </a:lnTo>
                    <a:lnTo>
                      <a:pt x="37" y="115"/>
                    </a:lnTo>
                    <a:lnTo>
                      <a:pt x="38" y="117"/>
                    </a:lnTo>
                    <a:lnTo>
                      <a:pt x="39" y="121"/>
                    </a:lnTo>
                    <a:lnTo>
                      <a:pt x="40" y="124"/>
                    </a:lnTo>
                    <a:lnTo>
                      <a:pt x="41" y="127"/>
                    </a:lnTo>
                    <a:lnTo>
                      <a:pt x="42" y="130"/>
                    </a:lnTo>
                    <a:lnTo>
                      <a:pt x="44" y="134"/>
                    </a:lnTo>
                    <a:lnTo>
                      <a:pt x="45" y="136"/>
                    </a:lnTo>
                    <a:lnTo>
                      <a:pt x="46" y="139"/>
                    </a:lnTo>
                    <a:lnTo>
                      <a:pt x="47" y="143"/>
                    </a:lnTo>
                    <a:lnTo>
                      <a:pt x="47" y="145"/>
                    </a:lnTo>
                    <a:lnTo>
                      <a:pt x="48" y="149"/>
                    </a:lnTo>
                    <a:lnTo>
                      <a:pt x="49" y="152"/>
                    </a:lnTo>
                    <a:lnTo>
                      <a:pt x="50" y="154"/>
                    </a:lnTo>
                    <a:lnTo>
                      <a:pt x="52" y="158"/>
                    </a:lnTo>
                    <a:lnTo>
                      <a:pt x="53" y="161"/>
                    </a:lnTo>
                    <a:lnTo>
                      <a:pt x="54" y="163"/>
                    </a:lnTo>
                    <a:lnTo>
                      <a:pt x="55" y="167"/>
                    </a:lnTo>
                    <a:lnTo>
                      <a:pt x="56" y="169"/>
                    </a:lnTo>
                    <a:lnTo>
                      <a:pt x="56" y="173"/>
                    </a:lnTo>
                    <a:lnTo>
                      <a:pt x="57" y="176"/>
                    </a:lnTo>
                    <a:lnTo>
                      <a:pt x="59" y="178"/>
                    </a:lnTo>
                    <a:lnTo>
                      <a:pt x="60" y="182"/>
                    </a:lnTo>
                    <a:lnTo>
                      <a:pt x="61" y="184"/>
                    </a:lnTo>
                    <a:lnTo>
                      <a:pt x="62" y="188"/>
                    </a:lnTo>
                    <a:lnTo>
                      <a:pt x="63" y="191"/>
                    </a:lnTo>
                    <a:lnTo>
                      <a:pt x="64" y="193"/>
                    </a:lnTo>
                    <a:lnTo>
                      <a:pt x="65" y="197"/>
                    </a:lnTo>
                    <a:lnTo>
                      <a:pt x="67" y="199"/>
                    </a:lnTo>
                    <a:lnTo>
                      <a:pt x="68" y="203"/>
                    </a:lnTo>
                    <a:lnTo>
                      <a:pt x="68" y="206"/>
                    </a:lnTo>
                    <a:lnTo>
                      <a:pt x="69" y="208"/>
                    </a:lnTo>
                    <a:lnTo>
                      <a:pt x="70" y="212"/>
                    </a:lnTo>
                    <a:lnTo>
                      <a:pt x="71" y="214"/>
                    </a:lnTo>
                    <a:lnTo>
                      <a:pt x="72" y="218"/>
                    </a:lnTo>
                    <a:lnTo>
                      <a:pt x="74" y="220"/>
                    </a:lnTo>
                    <a:lnTo>
                      <a:pt x="75" y="223"/>
                    </a:lnTo>
                    <a:lnTo>
                      <a:pt x="76" y="226"/>
                    </a:lnTo>
                    <a:lnTo>
                      <a:pt x="77" y="229"/>
                    </a:lnTo>
                    <a:lnTo>
                      <a:pt x="78" y="233"/>
                    </a:lnTo>
                    <a:lnTo>
                      <a:pt x="78" y="235"/>
                    </a:lnTo>
                    <a:lnTo>
                      <a:pt x="79" y="238"/>
                    </a:lnTo>
                    <a:lnTo>
                      <a:pt x="80" y="241"/>
                    </a:lnTo>
                    <a:lnTo>
                      <a:pt x="82" y="244"/>
                    </a:lnTo>
                    <a:lnTo>
                      <a:pt x="83" y="246"/>
                    </a:lnTo>
                    <a:lnTo>
                      <a:pt x="84" y="250"/>
                    </a:lnTo>
                    <a:lnTo>
                      <a:pt x="85" y="252"/>
                    </a:lnTo>
                    <a:lnTo>
                      <a:pt x="86" y="256"/>
                    </a:lnTo>
                    <a:lnTo>
                      <a:pt x="87" y="258"/>
                    </a:lnTo>
                    <a:lnTo>
                      <a:pt x="87" y="261"/>
                    </a:lnTo>
                    <a:lnTo>
                      <a:pt x="88" y="264"/>
                    </a:lnTo>
                    <a:lnTo>
                      <a:pt x="90" y="267"/>
                    </a:lnTo>
                    <a:lnTo>
                      <a:pt x="91" y="269"/>
                    </a:lnTo>
                    <a:lnTo>
                      <a:pt x="92" y="273"/>
                    </a:lnTo>
                    <a:lnTo>
                      <a:pt x="93" y="275"/>
                    </a:lnTo>
                    <a:lnTo>
                      <a:pt x="94" y="279"/>
                    </a:lnTo>
                    <a:lnTo>
                      <a:pt x="95" y="281"/>
                    </a:lnTo>
                    <a:lnTo>
                      <a:pt x="97" y="284"/>
                    </a:lnTo>
                    <a:lnTo>
                      <a:pt x="98" y="287"/>
                    </a:lnTo>
                    <a:lnTo>
                      <a:pt x="98" y="290"/>
                    </a:lnTo>
                    <a:lnTo>
                      <a:pt x="99" y="293"/>
                    </a:lnTo>
                    <a:lnTo>
                      <a:pt x="100" y="296"/>
                    </a:lnTo>
                    <a:lnTo>
                      <a:pt x="101" y="298"/>
                    </a:lnTo>
                    <a:lnTo>
                      <a:pt x="102" y="301"/>
                    </a:lnTo>
                  </a:path>
                </a:pathLst>
              </a:custGeom>
              <a:noFill/>
              <a:ln w="0">
                <a:solidFill>
                  <a:srgbClr val="FF0000"/>
                </a:solidFill>
                <a:prstDash val="solid"/>
                <a:round/>
                <a:headEnd/>
                <a:tailEnd/>
              </a:ln>
            </p:spPr>
            <p:txBody>
              <a:bodyPr/>
              <a:lstStyle/>
              <a:p>
                <a:endParaRPr lang="it-IT"/>
              </a:p>
            </p:txBody>
          </p:sp>
          <p:sp>
            <p:nvSpPr>
              <p:cNvPr id="52" name="Freeform 3111"/>
              <p:cNvSpPr>
                <a:spLocks noChangeAspect="1"/>
              </p:cNvSpPr>
              <p:nvPr/>
            </p:nvSpPr>
            <p:spPr bwMode="auto">
              <a:xfrm>
                <a:off x="1892" y="2115"/>
                <a:ext cx="51" cy="131"/>
              </a:xfrm>
              <a:custGeom>
                <a:avLst/>
                <a:gdLst>
                  <a:gd name="T0" fmla="*/ 1 w 103"/>
                  <a:gd name="T1" fmla="*/ 3 h 262"/>
                  <a:gd name="T2" fmla="*/ 4 w 103"/>
                  <a:gd name="T3" fmla="*/ 9 h 262"/>
                  <a:gd name="T4" fmla="*/ 6 w 103"/>
                  <a:gd name="T5" fmla="*/ 15 h 262"/>
                  <a:gd name="T6" fmla="*/ 7 w 103"/>
                  <a:gd name="T7" fmla="*/ 20 h 262"/>
                  <a:gd name="T8" fmla="*/ 10 w 103"/>
                  <a:gd name="T9" fmla="*/ 25 h 262"/>
                  <a:gd name="T10" fmla="*/ 12 w 103"/>
                  <a:gd name="T11" fmla="*/ 31 h 262"/>
                  <a:gd name="T12" fmla="*/ 14 w 103"/>
                  <a:gd name="T13" fmla="*/ 36 h 262"/>
                  <a:gd name="T14" fmla="*/ 16 w 103"/>
                  <a:gd name="T15" fmla="*/ 42 h 262"/>
                  <a:gd name="T16" fmla="*/ 18 w 103"/>
                  <a:gd name="T17" fmla="*/ 48 h 262"/>
                  <a:gd name="T18" fmla="*/ 20 w 103"/>
                  <a:gd name="T19" fmla="*/ 53 h 262"/>
                  <a:gd name="T20" fmla="*/ 22 w 103"/>
                  <a:gd name="T21" fmla="*/ 58 h 262"/>
                  <a:gd name="T22" fmla="*/ 25 w 103"/>
                  <a:gd name="T23" fmla="*/ 64 h 262"/>
                  <a:gd name="T24" fmla="*/ 27 w 103"/>
                  <a:gd name="T25" fmla="*/ 70 h 262"/>
                  <a:gd name="T26" fmla="*/ 28 w 103"/>
                  <a:gd name="T27" fmla="*/ 74 h 262"/>
                  <a:gd name="T28" fmla="*/ 30 w 103"/>
                  <a:gd name="T29" fmla="*/ 80 h 262"/>
                  <a:gd name="T30" fmla="*/ 33 w 103"/>
                  <a:gd name="T31" fmla="*/ 86 h 262"/>
                  <a:gd name="T32" fmla="*/ 35 w 103"/>
                  <a:gd name="T33" fmla="*/ 92 h 262"/>
                  <a:gd name="T34" fmla="*/ 37 w 103"/>
                  <a:gd name="T35" fmla="*/ 96 h 262"/>
                  <a:gd name="T36" fmla="*/ 38 w 103"/>
                  <a:gd name="T37" fmla="*/ 102 h 262"/>
                  <a:gd name="T38" fmla="*/ 41 w 103"/>
                  <a:gd name="T39" fmla="*/ 108 h 262"/>
                  <a:gd name="T40" fmla="*/ 43 w 103"/>
                  <a:gd name="T41" fmla="*/ 112 h 262"/>
                  <a:gd name="T42" fmla="*/ 45 w 103"/>
                  <a:gd name="T43" fmla="*/ 118 h 262"/>
                  <a:gd name="T44" fmla="*/ 48 w 103"/>
                  <a:gd name="T45" fmla="*/ 124 h 262"/>
                  <a:gd name="T46" fmla="*/ 49 w 103"/>
                  <a:gd name="T47" fmla="*/ 129 h 262"/>
                  <a:gd name="T48" fmla="*/ 51 w 103"/>
                  <a:gd name="T49" fmla="*/ 134 h 262"/>
                  <a:gd name="T50" fmla="*/ 53 w 103"/>
                  <a:gd name="T51" fmla="*/ 139 h 262"/>
                  <a:gd name="T52" fmla="*/ 56 w 103"/>
                  <a:gd name="T53" fmla="*/ 145 h 262"/>
                  <a:gd name="T54" fmla="*/ 58 w 103"/>
                  <a:gd name="T55" fmla="*/ 149 h 262"/>
                  <a:gd name="T56" fmla="*/ 59 w 103"/>
                  <a:gd name="T57" fmla="*/ 155 h 262"/>
                  <a:gd name="T58" fmla="*/ 61 w 103"/>
                  <a:gd name="T59" fmla="*/ 161 h 262"/>
                  <a:gd name="T60" fmla="*/ 64 w 103"/>
                  <a:gd name="T61" fmla="*/ 165 h 262"/>
                  <a:gd name="T62" fmla="*/ 66 w 103"/>
                  <a:gd name="T63" fmla="*/ 171 h 262"/>
                  <a:gd name="T64" fmla="*/ 68 w 103"/>
                  <a:gd name="T65" fmla="*/ 176 h 262"/>
                  <a:gd name="T66" fmla="*/ 69 w 103"/>
                  <a:gd name="T67" fmla="*/ 182 h 262"/>
                  <a:gd name="T68" fmla="*/ 72 w 103"/>
                  <a:gd name="T69" fmla="*/ 186 h 262"/>
                  <a:gd name="T70" fmla="*/ 74 w 103"/>
                  <a:gd name="T71" fmla="*/ 191 h 262"/>
                  <a:gd name="T72" fmla="*/ 76 w 103"/>
                  <a:gd name="T73" fmla="*/ 197 h 262"/>
                  <a:gd name="T74" fmla="*/ 79 w 103"/>
                  <a:gd name="T75" fmla="*/ 201 h 262"/>
                  <a:gd name="T76" fmla="*/ 80 w 103"/>
                  <a:gd name="T77" fmla="*/ 207 h 262"/>
                  <a:gd name="T78" fmla="*/ 82 w 103"/>
                  <a:gd name="T79" fmla="*/ 212 h 262"/>
                  <a:gd name="T80" fmla="*/ 84 w 103"/>
                  <a:gd name="T81" fmla="*/ 217 h 262"/>
                  <a:gd name="T82" fmla="*/ 87 w 103"/>
                  <a:gd name="T83" fmla="*/ 222 h 262"/>
                  <a:gd name="T84" fmla="*/ 89 w 103"/>
                  <a:gd name="T85" fmla="*/ 227 h 262"/>
                  <a:gd name="T86" fmla="*/ 90 w 103"/>
                  <a:gd name="T87" fmla="*/ 232 h 262"/>
                  <a:gd name="T88" fmla="*/ 92 w 103"/>
                  <a:gd name="T89" fmla="*/ 237 h 262"/>
                  <a:gd name="T90" fmla="*/ 95 w 103"/>
                  <a:gd name="T91" fmla="*/ 242 h 262"/>
                  <a:gd name="T92" fmla="*/ 97 w 103"/>
                  <a:gd name="T93" fmla="*/ 247 h 262"/>
                  <a:gd name="T94" fmla="*/ 99 w 103"/>
                  <a:gd name="T95" fmla="*/ 252 h 262"/>
                  <a:gd name="T96" fmla="*/ 101 w 103"/>
                  <a:gd name="T97" fmla="*/ 257 h 262"/>
                  <a:gd name="T98" fmla="*/ 103 w 103"/>
                  <a:gd name="T99" fmla="*/ 262 h 2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62"/>
                  <a:gd name="T152" fmla="*/ 103 w 103"/>
                  <a:gd name="T153" fmla="*/ 262 h 2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62">
                    <a:moveTo>
                      <a:pt x="0" y="0"/>
                    </a:moveTo>
                    <a:lnTo>
                      <a:pt x="1" y="3"/>
                    </a:lnTo>
                    <a:lnTo>
                      <a:pt x="3" y="5"/>
                    </a:lnTo>
                    <a:lnTo>
                      <a:pt x="4" y="9"/>
                    </a:lnTo>
                    <a:lnTo>
                      <a:pt x="5" y="11"/>
                    </a:lnTo>
                    <a:lnTo>
                      <a:pt x="6" y="15"/>
                    </a:lnTo>
                    <a:lnTo>
                      <a:pt x="7" y="17"/>
                    </a:lnTo>
                    <a:lnTo>
                      <a:pt x="7" y="20"/>
                    </a:lnTo>
                    <a:lnTo>
                      <a:pt x="8" y="23"/>
                    </a:lnTo>
                    <a:lnTo>
                      <a:pt x="10" y="25"/>
                    </a:lnTo>
                    <a:lnTo>
                      <a:pt x="11" y="28"/>
                    </a:lnTo>
                    <a:lnTo>
                      <a:pt x="12" y="31"/>
                    </a:lnTo>
                    <a:lnTo>
                      <a:pt x="13" y="34"/>
                    </a:lnTo>
                    <a:lnTo>
                      <a:pt x="14" y="36"/>
                    </a:lnTo>
                    <a:lnTo>
                      <a:pt x="15" y="39"/>
                    </a:lnTo>
                    <a:lnTo>
                      <a:pt x="16" y="42"/>
                    </a:lnTo>
                    <a:lnTo>
                      <a:pt x="16" y="45"/>
                    </a:lnTo>
                    <a:lnTo>
                      <a:pt x="18" y="48"/>
                    </a:lnTo>
                    <a:lnTo>
                      <a:pt x="19" y="50"/>
                    </a:lnTo>
                    <a:lnTo>
                      <a:pt x="20" y="53"/>
                    </a:lnTo>
                    <a:lnTo>
                      <a:pt x="21" y="56"/>
                    </a:lnTo>
                    <a:lnTo>
                      <a:pt x="22" y="58"/>
                    </a:lnTo>
                    <a:lnTo>
                      <a:pt x="23" y="62"/>
                    </a:lnTo>
                    <a:lnTo>
                      <a:pt x="25" y="64"/>
                    </a:lnTo>
                    <a:lnTo>
                      <a:pt x="26" y="66"/>
                    </a:lnTo>
                    <a:lnTo>
                      <a:pt x="27" y="70"/>
                    </a:lnTo>
                    <a:lnTo>
                      <a:pt x="27" y="72"/>
                    </a:lnTo>
                    <a:lnTo>
                      <a:pt x="28" y="74"/>
                    </a:lnTo>
                    <a:lnTo>
                      <a:pt x="29" y="78"/>
                    </a:lnTo>
                    <a:lnTo>
                      <a:pt x="30" y="80"/>
                    </a:lnTo>
                    <a:lnTo>
                      <a:pt x="31" y="84"/>
                    </a:lnTo>
                    <a:lnTo>
                      <a:pt x="33" y="86"/>
                    </a:lnTo>
                    <a:lnTo>
                      <a:pt x="34" y="88"/>
                    </a:lnTo>
                    <a:lnTo>
                      <a:pt x="35" y="92"/>
                    </a:lnTo>
                    <a:lnTo>
                      <a:pt x="36" y="94"/>
                    </a:lnTo>
                    <a:lnTo>
                      <a:pt x="37" y="96"/>
                    </a:lnTo>
                    <a:lnTo>
                      <a:pt x="38" y="100"/>
                    </a:lnTo>
                    <a:lnTo>
                      <a:pt x="38" y="102"/>
                    </a:lnTo>
                    <a:lnTo>
                      <a:pt x="39" y="104"/>
                    </a:lnTo>
                    <a:lnTo>
                      <a:pt x="41" y="108"/>
                    </a:lnTo>
                    <a:lnTo>
                      <a:pt x="42" y="110"/>
                    </a:lnTo>
                    <a:lnTo>
                      <a:pt x="43" y="112"/>
                    </a:lnTo>
                    <a:lnTo>
                      <a:pt x="44" y="116"/>
                    </a:lnTo>
                    <a:lnTo>
                      <a:pt x="45" y="118"/>
                    </a:lnTo>
                    <a:lnTo>
                      <a:pt x="46" y="121"/>
                    </a:lnTo>
                    <a:lnTo>
                      <a:pt x="48" y="124"/>
                    </a:lnTo>
                    <a:lnTo>
                      <a:pt x="49" y="126"/>
                    </a:lnTo>
                    <a:lnTo>
                      <a:pt x="49" y="129"/>
                    </a:lnTo>
                    <a:lnTo>
                      <a:pt x="50" y="131"/>
                    </a:lnTo>
                    <a:lnTo>
                      <a:pt x="51" y="134"/>
                    </a:lnTo>
                    <a:lnTo>
                      <a:pt x="52" y="137"/>
                    </a:lnTo>
                    <a:lnTo>
                      <a:pt x="53" y="139"/>
                    </a:lnTo>
                    <a:lnTo>
                      <a:pt x="54" y="142"/>
                    </a:lnTo>
                    <a:lnTo>
                      <a:pt x="56" y="145"/>
                    </a:lnTo>
                    <a:lnTo>
                      <a:pt x="57" y="147"/>
                    </a:lnTo>
                    <a:lnTo>
                      <a:pt x="58" y="149"/>
                    </a:lnTo>
                    <a:lnTo>
                      <a:pt x="58" y="153"/>
                    </a:lnTo>
                    <a:lnTo>
                      <a:pt x="59" y="155"/>
                    </a:lnTo>
                    <a:lnTo>
                      <a:pt x="60" y="157"/>
                    </a:lnTo>
                    <a:lnTo>
                      <a:pt x="61" y="161"/>
                    </a:lnTo>
                    <a:lnTo>
                      <a:pt x="63" y="163"/>
                    </a:lnTo>
                    <a:lnTo>
                      <a:pt x="64" y="165"/>
                    </a:lnTo>
                    <a:lnTo>
                      <a:pt x="65" y="168"/>
                    </a:lnTo>
                    <a:lnTo>
                      <a:pt x="66" y="171"/>
                    </a:lnTo>
                    <a:lnTo>
                      <a:pt x="67" y="174"/>
                    </a:lnTo>
                    <a:lnTo>
                      <a:pt x="68" y="176"/>
                    </a:lnTo>
                    <a:lnTo>
                      <a:pt x="69" y="178"/>
                    </a:lnTo>
                    <a:lnTo>
                      <a:pt x="69" y="182"/>
                    </a:lnTo>
                    <a:lnTo>
                      <a:pt x="71" y="184"/>
                    </a:lnTo>
                    <a:lnTo>
                      <a:pt x="72" y="186"/>
                    </a:lnTo>
                    <a:lnTo>
                      <a:pt x="73" y="189"/>
                    </a:lnTo>
                    <a:lnTo>
                      <a:pt x="74" y="191"/>
                    </a:lnTo>
                    <a:lnTo>
                      <a:pt x="75" y="194"/>
                    </a:lnTo>
                    <a:lnTo>
                      <a:pt x="76" y="197"/>
                    </a:lnTo>
                    <a:lnTo>
                      <a:pt x="78" y="199"/>
                    </a:lnTo>
                    <a:lnTo>
                      <a:pt x="79" y="201"/>
                    </a:lnTo>
                    <a:lnTo>
                      <a:pt x="80" y="205"/>
                    </a:lnTo>
                    <a:lnTo>
                      <a:pt x="80" y="207"/>
                    </a:lnTo>
                    <a:lnTo>
                      <a:pt x="81" y="209"/>
                    </a:lnTo>
                    <a:lnTo>
                      <a:pt x="82" y="212"/>
                    </a:lnTo>
                    <a:lnTo>
                      <a:pt x="83" y="214"/>
                    </a:lnTo>
                    <a:lnTo>
                      <a:pt x="84" y="217"/>
                    </a:lnTo>
                    <a:lnTo>
                      <a:pt x="86" y="220"/>
                    </a:lnTo>
                    <a:lnTo>
                      <a:pt x="87" y="222"/>
                    </a:lnTo>
                    <a:lnTo>
                      <a:pt x="88" y="224"/>
                    </a:lnTo>
                    <a:lnTo>
                      <a:pt x="89" y="227"/>
                    </a:lnTo>
                    <a:lnTo>
                      <a:pt x="89" y="230"/>
                    </a:lnTo>
                    <a:lnTo>
                      <a:pt x="90" y="232"/>
                    </a:lnTo>
                    <a:lnTo>
                      <a:pt x="91" y="235"/>
                    </a:lnTo>
                    <a:lnTo>
                      <a:pt x="92" y="237"/>
                    </a:lnTo>
                    <a:lnTo>
                      <a:pt x="94" y="239"/>
                    </a:lnTo>
                    <a:lnTo>
                      <a:pt x="95" y="242"/>
                    </a:lnTo>
                    <a:lnTo>
                      <a:pt x="96" y="245"/>
                    </a:lnTo>
                    <a:lnTo>
                      <a:pt x="97" y="247"/>
                    </a:lnTo>
                    <a:lnTo>
                      <a:pt x="98" y="250"/>
                    </a:lnTo>
                    <a:lnTo>
                      <a:pt x="99" y="252"/>
                    </a:lnTo>
                    <a:lnTo>
                      <a:pt x="99" y="254"/>
                    </a:lnTo>
                    <a:lnTo>
                      <a:pt x="101" y="257"/>
                    </a:lnTo>
                    <a:lnTo>
                      <a:pt x="102" y="260"/>
                    </a:lnTo>
                    <a:lnTo>
                      <a:pt x="103" y="262"/>
                    </a:lnTo>
                  </a:path>
                </a:pathLst>
              </a:custGeom>
              <a:noFill/>
              <a:ln w="0">
                <a:solidFill>
                  <a:srgbClr val="FF0000"/>
                </a:solidFill>
                <a:prstDash val="solid"/>
                <a:round/>
                <a:headEnd/>
                <a:tailEnd/>
              </a:ln>
            </p:spPr>
            <p:txBody>
              <a:bodyPr/>
              <a:lstStyle/>
              <a:p>
                <a:endParaRPr lang="it-IT"/>
              </a:p>
            </p:txBody>
          </p:sp>
          <p:sp>
            <p:nvSpPr>
              <p:cNvPr id="53" name="Freeform 3112"/>
              <p:cNvSpPr>
                <a:spLocks noChangeAspect="1"/>
              </p:cNvSpPr>
              <p:nvPr/>
            </p:nvSpPr>
            <p:spPr bwMode="auto">
              <a:xfrm>
                <a:off x="1943" y="2246"/>
                <a:ext cx="52" cy="115"/>
              </a:xfrm>
              <a:custGeom>
                <a:avLst/>
                <a:gdLst>
                  <a:gd name="T0" fmla="*/ 1 w 102"/>
                  <a:gd name="T1" fmla="*/ 3 h 230"/>
                  <a:gd name="T2" fmla="*/ 3 w 102"/>
                  <a:gd name="T3" fmla="*/ 7 h 230"/>
                  <a:gd name="T4" fmla="*/ 6 w 102"/>
                  <a:gd name="T5" fmla="*/ 12 h 230"/>
                  <a:gd name="T6" fmla="*/ 8 w 102"/>
                  <a:gd name="T7" fmla="*/ 18 h 230"/>
                  <a:gd name="T8" fmla="*/ 9 w 102"/>
                  <a:gd name="T9" fmla="*/ 22 h 230"/>
                  <a:gd name="T10" fmla="*/ 11 w 102"/>
                  <a:gd name="T11" fmla="*/ 27 h 230"/>
                  <a:gd name="T12" fmla="*/ 14 w 102"/>
                  <a:gd name="T13" fmla="*/ 31 h 230"/>
                  <a:gd name="T14" fmla="*/ 16 w 102"/>
                  <a:gd name="T15" fmla="*/ 37 h 230"/>
                  <a:gd name="T16" fmla="*/ 17 w 102"/>
                  <a:gd name="T17" fmla="*/ 42 h 230"/>
                  <a:gd name="T18" fmla="*/ 19 w 102"/>
                  <a:gd name="T19" fmla="*/ 46 h 230"/>
                  <a:gd name="T20" fmla="*/ 22 w 102"/>
                  <a:gd name="T21" fmla="*/ 51 h 230"/>
                  <a:gd name="T22" fmla="*/ 24 w 102"/>
                  <a:gd name="T23" fmla="*/ 56 h 230"/>
                  <a:gd name="T24" fmla="*/ 26 w 102"/>
                  <a:gd name="T25" fmla="*/ 60 h 230"/>
                  <a:gd name="T26" fmla="*/ 27 w 102"/>
                  <a:gd name="T27" fmla="*/ 66 h 230"/>
                  <a:gd name="T28" fmla="*/ 30 w 102"/>
                  <a:gd name="T29" fmla="*/ 71 h 230"/>
                  <a:gd name="T30" fmla="*/ 32 w 102"/>
                  <a:gd name="T31" fmla="*/ 75 h 230"/>
                  <a:gd name="T32" fmla="*/ 34 w 102"/>
                  <a:gd name="T33" fmla="*/ 80 h 230"/>
                  <a:gd name="T34" fmla="*/ 37 w 102"/>
                  <a:gd name="T35" fmla="*/ 84 h 230"/>
                  <a:gd name="T36" fmla="*/ 39 w 102"/>
                  <a:gd name="T37" fmla="*/ 89 h 230"/>
                  <a:gd name="T38" fmla="*/ 40 w 102"/>
                  <a:gd name="T39" fmla="*/ 94 h 230"/>
                  <a:gd name="T40" fmla="*/ 42 w 102"/>
                  <a:gd name="T41" fmla="*/ 98 h 230"/>
                  <a:gd name="T42" fmla="*/ 45 w 102"/>
                  <a:gd name="T43" fmla="*/ 103 h 230"/>
                  <a:gd name="T44" fmla="*/ 47 w 102"/>
                  <a:gd name="T45" fmla="*/ 107 h 230"/>
                  <a:gd name="T46" fmla="*/ 49 w 102"/>
                  <a:gd name="T47" fmla="*/ 113 h 230"/>
                  <a:gd name="T48" fmla="*/ 51 w 102"/>
                  <a:gd name="T49" fmla="*/ 118 h 230"/>
                  <a:gd name="T50" fmla="*/ 53 w 102"/>
                  <a:gd name="T51" fmla="*/ 122 h 230"/>
                  <a:gd name="T52" fmla="*/ 55 w 102"/>
                  <a:gd name="T53" fmla="*/ 127 h 230"/>
                  <a:gd name="T54" fmla="*/ 57 w 102"/>
                  <a:gd name="T55" fmla="*/ 132 h 230"/>
                  <a:gd name="T56" fmla="*/ 59 w 102"/>
                  <a:gd name="T57" fmla="*/ 136 h 230"/>
                  <a:gd name="T58" fmla="*/ 61 w 102"/>
                  <a:gd name="T59" fmla="*/ 141 h 230"/>
                  <a:gd name="T60" fmla="*/ 63 w 102"/>
                  <a:gd name="T61" fmla="*/ 145 h 230"/>
                  <a:gd name="T62" fmla="*/ 66 w 102"/>
                  <a:gd name="T63" fmla="*/ 150 h 230"/>
                  <a:gd name="T64" fmla="*/ 68 w 102"/>
                  <a:gd name="T65" fmla="*/ 153 h 230"/>
                  <a:gd name="T66" fmla="*/ 69 w 102"/>
                  <a:gd name="T67" fmla="*/ 158 h 230"/>
                  <a:gd name="T68" fmla="*/ 71 w 102"/>
                  <a:gd name="T69" fmla="*/ 163 h 230"/>
                  <a:gd name="T70" fmla="*/ 74 w 102"/>
                  <a:gd name="T71" fmla="*/ 167 h 230"/>
                  <a:gd name="T72" fmla="*/ 76 w 102"/>
                  <a:gd name="T73" fmla="*/ 172 h 230"/>
                  <a:gd name="T74" fmla="*/ 78 w 102"/>
                  <a:gd name="T75" fmla="*/ 177 h 230"/>
                  <a:gd name="T76" fmla="*/ 80 w 102"/>
                  <a:gd name="T77" fmla="*/ 181 h 230"/>
                  <a:gd name="T78" fmla="*/ 82 w 102"/>
                  <a:gd name="T79" fmla="*/ 186 h 230"/>
                  <a:gd name="T80" fmla="*/ 84 w 102"/>
                  <a:gd name="T81" fmla="*/ 190 h 230"/>
                  <a:gd name="T82" fmla="*/ 86 w 102"/>
                  <a:gd name="T83" fmla="*/ 195 h 230"/>
                  <a:gd name="T84" fmla="*/ 89 w 102"/>
                  <a:gd name="T85" fmla="*/ 198 h 230"/>
                  <a:gd name="T86" fmla="*/ 90 w 102"/>
                  <a:gd name="T87" fmla="*/ 203 h 230"/>
                  <a:gd name="T88" fmla="*/ 92 w 102"/>
                  <a:gd name="T89" fmla="*/ 208 h 230"/>
                  <a:gd name="T90" fmla="*/ 94 w 102"/>
                  <a:gd name="T91" fmla="*/ 212 h 230"/>
                  <a:gd name="T92" fmla="*/ 97 w 102"/>
                  <a:gd name="T93" fmla="*/ 217 h 230"/>
                  <a:gd name="T94" fmla="*/ 99 w 102"/>
                  <a:gd name="T95" fmla="*/ 221 h 230"/>
                  <a:gd name="T96" fmla="*/ 100 w 102"/>
                  <a:gd name="T97" fmla="*/ 225 h 230"/>
                  <a:gd name="T98" fmla="*/ 102 w 102"/>
                  <a:gd name="T99" fmla="*/ 230 h 2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230"/>
                  <a:gd name="T152" fmla="*/ 102 w 102"/>
                  <a:gd name="T153" fmla="*/ 230 h 2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230">
                    <a:moveTo>
                      <a:pt x="0" y="0"/>
                    </a:moveTo>
                    <a:lnTo>
                      <a:pt x="1" y="3"/>
                    </a:lnTo>
                    <a:lnTo>
                      <a:pt x="2" y="5"/>
                    </a:lnTo>
                    <a:lnTo>
                      <a:pt x="3" y="7"/>
                    </a:lnTo>
                    <a:lnTo>
                      <a:pt x="4" y="9"/>
                    </a:lnTo>
                    <a:lnTo>
                      <a:pt x="6" y="12"/>
                    </a:lnTo>
                    <a:lnTo>
                      <a:pt x="7" y="15"/>
                    </a:lnTo>
                    <a:lnTo>
                      <a:pt x="8" y="18"/>
                    </a:lnTo>
                    <a:lnTo>
                      <a:pt x="8" y="20"/>
                    </a:lnTo>
                    <a:lnTo>
                      <a:pt x="9" y="22"/>
                    </a:lnTo>
                    <a:lnTo>
                      <a:pt x="10" y="24"/>
                    </a:lnTo>
                    <a:lnTo>
                      <a:pt x="11" y="27"/>
                    </a:lnTo>
                    <a:lnTo>
                      <a:pt x="13" y="29"/>
                    </a:lnTo>
                    <a:lnTo>
                      <a:pt x="14" y="31"/>
                    </a:lnTo>
                    <a:lnTo>
                      <a:pt x="15" y="34"/>
                    </a:lnTo>
                    <a:lnTo>
                      <a:pt x="16" y="37"/>
                    </a:lnTo>
                    <a:lnTo>
                      <a:pt x="17" y="39"/>
                    </a:lnTo>
                    <a:lnTo>
                      <a:pt x="17" y="42"/>
                    </a:lnTo>
                    <a:lnTo>
                      <a:pt x="18" y="44"/>
                    </a:lnTo>
                    <a:lnTo>
                      <a:pt x="19" y="46"/>
                    </a:lnTo>
                    <a:lnTo>
                      <a:pt x="21" y="49"/>
                    </a:lnTo>
                    <a:lnTo>
                      <a:pt x="22" y="51"/>
                    </a:lnTo>
                    <a:lnTo>
                      <a:pt x="23" y="53"/>
                    </a:lnTo>
                    <a:lnTo>
                      <a:pt x="24" y="56"/>
                    </a:lnTo>
                    <a:lnTo>
                      <a:pt x="25" y="58"/>
                    </a:lnTo>
                    <a:lnTo>
                      <a:pt x="26" y="60"/>
                    </a:lnTo>
                    <a:lnTo>
                      <a:pt x="27" y="64"/>
                    </a:lnTo>
                    <a:lnTo>
                      <a:pt x="27" y="66"/>
                    </a:lnTo>
                    <a:lnTo>
                      <a:pt x="29" y="68"/>
                    </a:lnTo>
                    <a:lnTo>
                      <a:pt x="30" y="71"/>
                    </a:lnTo>
                    <a:lnTo>
                      <a:pt x="31" y="73"/>
                    </a:lnTo>
                    <a:lnTo>
                      <a:pt x="32" y="75"/>
                    </a:lnTo>
                    <a:lnTo>
                      <a:pt x="33" y="77"/>
                    </a:lnTo>
                    <a:lnTo>
                      <a:pt x="34" y="80"/>
                    </a:lnTo>
                    <a:lnTo>
                      <a:pt x="36" y="82"/>
                    </a:lnTo>
                    <a:lnTo>
                      <a:pt x="37" y="84"/>
                    </a:lnTo>
                    <a:lnTo>
                      <a:pt x="38" y="87"/>
                    </a:lnTo>
                    <a:lnTo>
                      <a:pt x="39" y="89"/>
                    </a:lnTo>
                    <a:lnTo>
                      <a:pt x="39" y="91"/>
                    </a:lnTo>
                    <a:lnTo>
                      <a:pt x="40" y="94"/>
                    </a:lnTo>
                    <a:lnTo>
                      <a:pt x="41" y="96"/>
                    </a:lnTo>
                    <a:lnTo>
                      <a:pt x="42" y="98"/>
                    </a:lnTo>
                    <a:lnTo>
                      <a:pt x="44" y="100"/>
                    </a:lnTo>
                    <a:lnTo>
                      <a:pt x="45" y="103"/>
                    </a:lnTo>
                    <a:lnTo>
                      <a:pt x="46" y="105"/>
                    </a:lnTo>
                    <a:lnTo>
                      <a:pt x="47" y="107"/>
                    </a:lnTo>
                    <a:lnTo>
                      <a:pt x="48" y="111"/>
                    </a:lnTo>
                    <a:lnTo>
                      <a:pt x="49" y="113"/>
                    </a:lnTo>
                    <a:lnTo>
                      <a:pt x="49" y="115"/>
                    </a:lnTo>
                    <a:lnTo>
                      <a:pt x="51" y="118"/>
                    </a:lnTo>
                    <a:lnTo>
                      <a:pt x="52" y="120"/>
                    </a:lnTo>
                    <a:lnTo>
                      <a:pt x="53" y="122"/>
                    </a:lnTo>
                    <a:lnTo>
                      <a:pt x="54" y="125"/>
                    </a:lnTo>
                    <a:lnTo>
                      <a:pt x="55" y="127"/>
                    </a:lnTo>
                    <a:lnTo>
                      <a:pt x="56" y="129"/>
                    </a:lnTo>
                    <a:lnTo>
                      <a:pt x="57" y="132"/>
                    </a:lnTo>
                    <a:lnTo>
                      <a:pt x="59" y="134"/>
                    </a:lnTo>
                    <a:lnTo>
                      <a:pt x="59" y="136"/>
                    </a:lnTo>
                    <a:lnTo>
                      <a:pt x="60" y="139"/>
                    </a:lnTo>
                    <a:lnTo>
                      <a:pt x="61" y="141"/>
                    </a:lnTo>
                    <a:lnTo>
                      <a:pt x="62" y="143"/>
                    </a:lnTo>
                    <a:lnTo>
                      <a:pt x="63" y="145"/>
                    </a:lnTo>
                    <a:lnTo>
                      <a:pt x="64" y="148"/>
                    </a:lnTo>
                    <a:lnTo>
                      <a:pt x="66" y="150"/>
                    </a:lnTo>
                    <a:lnTo>
                      <a:pt x="67" y="152"/>
                    </a:lnTo>
                    <a:lnTo>
                      <a:pt x="68" y="153"/>
                    </a:lnTo>
                    <a:lnTo>
                      <a:pt x="69" y="156"/>
                    </a:lnTo>
                    <a:lnTo>
                      <a:pt x="69" y="158"/>
                    </a:lnTo>
                    <a:lnTo>
                      <a:pt x="70" y="160"/>
                    </a:lnTo>
                    <a:lnTo>
                      <a:pt x="71" y="163"/>
                    </a:lnTo>
                    <a:lnTo>
                      <a:pt x="72" y="165"/>
                    </a:lnTo>
                    <a:lnTo>
                      <a:pt x="74" y="167"/>
                    </a:lnTo>
                    <a:lnTo>
                      <a:pt x="75" y="170"/>
                    </a:lnTo>
                    <a:lnTo>
                      <a:pt x="76" y="172"/>
                    </a:lnTo>
                    <a:lnTo>
                      <a:pt x="77" y="174"/>
                    </a:lnTo>
                    <a:lnTo>
                      <a:pt x="78" y="177"/>
                    </a:lnTo>
                    <a:lnTo>
                      <a:pt x="79" y="179"/>
                    </a:lnTo>
                    <a:lnTo>
                      <a:pt x="80" y="181"/>
                    </a:lnTo>
                    <a:lnTo>
                      <a:pt x="80" y="183"/>
                    </a:lnTo>
                    <a:lnTo>
                      <a:pt x="82" y="186"/>
                    </a:lnTo>
                    <a:lnTo>
                      <a:pt x="83" y="188"/>
                    </a:lnTo>
                    <a:lnTo>
                      <a:pt x="84" y="190"/>
                    </a:lnTo>
                    <a:lnTo>
                      <a:pt x="85" y="193"/>
                    </a:lnTo>
                    <a:lnTo>
                      <a:pt x="86" y="195"/>
                    </a:lnTo>
                    <a:lnTo>
                      <a:pt x="87" y="197"/>
                    </a:lnTo>
                    <a:lnTo>
                      <a:pt x="89" y="198"/>
                    </a:lnTo>
                    <a:lnTo>
                      <a:pt x="90" y="201"/>
                    </a:lnTo>
                    <a:lnTo>
                      <a:pt x="90" y="203"/>
                    </a:lnTo>
                    <a:lnTo>
                      <a:pt x="91" y="205"/>
                    </a:lnTo>
                    <a:lnTo>
                      <a:pt x="92" y="208"/>
                    </a:lnTo>
                    <a:lnTo>
                      <a:pt x="93" y="210"/>
                    </a:lnTo>
                    <a:lnTo>
                      <a:pt x="94" y="212"/>
                    </a:lnTo>
                    <a:lnTo>
                      <a:pt x="95" y="215"/>
                    </a:lnTo>
                    <a:lnTo>
                      <a:pt x="97" y="217"/>
                    </a:lnTo>
                    <a:lnTo>
                      <a:pt x="98" y="219"/>
                    </a:lnTo>
                    <a:lnTo>
                      <a:pt x="99" y="221"/>
                    </a:lnTo>
                    <a:lnTo>
                      <a:pt x="100" y="224"/>
                    </a:lnTo>
                    <a:lnTo>
                      <a:pt x="100" y="225"/>
                    </a:lnTo>
                    <a:lnTo>
                      <a:pt x="101" y="227"/>
                    </a:lnTo>
                    <a:lnTo>
                      <a:pt x="102" y="230"/>
                    </a:lnTo>
                  </a:path>
                </a:pathLst>
              </a:custGeom>
              <a:noFill/>
              <a:ln w="0">
                <a:solidFill>
                  <a:srgbClr val="FF0000"/>
                </a:solidFill>
                <a:prstDash val="solid"/>
                <a:round/>
                <a:headEnd/>
                <a:tailEnd/>
              </a:ln>
            </p:spPr>
            <p:txBody>
              <a:bodyPr/>
              <a:lstStyle/>
              <a:p>
                <a:endParaRPr lang="it-IT"/>
              </a:p>
            </p:txBody>
          </p:sp>
          <p:sp>
            <p:nvSpPr>
              <p:cNvPr id="54" name="Freeform 3113"/>
              <p:cNvSpPr>
                <a:spLocks noChangeAspect="1"/>
              </p:cNvSpPr>
              <p:nvPr/>
            </p:nvSpPr>
            <p:spPr bwMode="auto">
              <a:xfrm>
                <a:off x="1995" y="2361"/>
                <a:ext cx="51" cy="102"/>
              </a:xfrm>
              <a:custGeom>
                <a:avLst/>
                <a:gdLst>
                  <a:gd name="T0" fmla="*/ 2 w 103"/>
                  <a:gd name="T1" fmla="*/ 2 h 203"/>
                  <a:gd name="T2" fmla="*/ 4 w 103"/>
                  <a:gd name="T3" fmla="*/ 6 h 203"/>
                  <a:gd name="T4" fmla="*/ 6 w 103"/>
                  <a:gd name="T5" fmla="*/ 11 h 203"/>
                  <a:gd name="T6" fmla="*/ 8 w 103"/>
                  <a:gd name="T7" fmla="*/ 15 h 203"/>
                  <a:gd name="T8" fmla="*/ 10 w 103"/>
                  <a:gd name="T9" fmla="*/ 19 h 203"/>
                  <a:gd name="T10" fmla="*/ 12 w 103"/>
                  <a:gd name="T11" fmla="*/ 24 h 203"/>
                  <a:gd name="T12" fmla="*/ 14 w 103"/>
                  <a:gd name="T13" fmla="*/ 28 h 203"/>
                  <a:gd name="T14" fmla="*/ 17 w 103"/>
                  <a:gd name="T15" fmla="*/ 32 h 203"/>
                  <a:gd name="T16" fmla="*/ 19 w 103"/>
                  <a:gd name="T17" fmla="*/ 36 h 203"/>
                  <a:gd name="T18" fmla="*/ 20 w 103"/>
                  <a:gd name="T19" fmla="*/ 41 h 203"/>
                  <a:gd name="T20" fmla="*/ 22 w 103"/>
                  <a:gd name="T21" fmla="*/ 44 h 203"/>
                  <a:gd name="T22" fmla="*/ 25 w 103"/>
                  <a:gd name="T23" fmla="*/ 49 h 203"/>
                  <a:gd name="T24" fmla="*/ 27 w 103"/>
                  <a:gd name="T25" fmla="*/ 54 h 203"/>
                  <a:gd name="T26" fmla="*/ 29 w 103"/>
                  <a:gd name="T27" fmla="*/ 57 h 203"/>
                  <a:gd name="T28" fmla="*/ 30 w 103"/>
                  <a:gd name="T29" fmla="*/ 62 h 203"/>
                  <a:gd name="T30" fmla="*/ 33 w 103"/>
                  <a:gd name="T31" fmla="*/ 66 h 203"/>
                  <a:gd name="T32" fmla="*/ 35 w 103"/>
                  <a:gd name="T33" fmla="*/ 70 h 203"/>
                  <a:gd name="T34" fmla="*/ 37 w 103"/>
                  <a:gd name="T35" fmla="*/ 74 h 203"/>
                  <a:gd name="T36" fmla="*/ 40 w 103"/>
                  <a:gd name="T37" fmla="*/ 79 h 203"/>
                  <a:gd name="T38" fmla="*/ 41 w 103"/>
                  <a:gd name="T39" fmla="*/ 82 h 203"/>
                  <a:gd name="T40" fmla="*/ 43 w 103"/>
                  <a:gd name="T41" fmla="*/ 87 h 203"/>
                  <a:gd name="T42" fmla="*/ 45 w 103"/>
                  <a:gd name="T43" fmla="*/ 91 h 203"/>
                  <a:gd name="T44" fmla="*/ 48 w 103"/>
                  <a:gd name="T45" fmla="*/ 95 h 203"/>
                  <a:gd name="T46" fmla="*/ 50 w 103"/>
                  <a:gd name="T47" fmla="*/ 100 h 203"/>
                  <a:gd name="T48" fmla="*/ 51 w 103"/>
                  <a:gd name="T49" fmla="*/ 103 h 203"/>
                  <a:gd name="T50" fmla="*/ 53 w 103"/>
                  <a:gd name="T51" fmla="*/ 108 h 203"/>
                  <a:gd name="T52" fmla="*/ 56 w 103"/>
                  <a:gd name="T53" fmla="*/ 111 h 203"/>
                  <a:gd name="T54" fmla="*/ 58 w 103"/>
                  <a:gd name="T55" fmla="*/ 116 h 203"/>
                  <a:gd name="T56" fmla="*/ 60 w 103"/>
                  <a:gd name="T57" fmla="*/ 119 h 203"/>
                  <a:gd name="T58" fmla="*/ 61 w 103"/>
                  <a:gd name="T59" fmla="*/ 124 h 203"/>
                  <a:gd name="T60" fmla="*/ 64 w 103"/>
                  <a:gd name="T61" fmla="*/ 127 h 203"/>
                  <a:gd name="T62" fmla="*/ 66 w 103"/>
                  <a:gd name="T63" fmla="*/ 132 h 203"/>
                  <a:gd name="T64" fmla="*/ 68 w 103"/>
                  <a:gd name="T65" fmla="*/ 137 h 203"/>
                  <a:gd name="T66" fmla="*/ 71 w 103"/>
                  <a:gd name="T67" fmla="*/ 140 h 203"/>
                  <a:gd name="T68" fmla="*/ 72 w 103"/>
                  <a:gd name="T69" fmla="*/ 144 h 203"/>
                  <a:gd name="T70" fmla="*/ 74 w 103"/>
                  <a:gd name="T71" fmla="*/ 148 h 203"/>
                  <a:gd name="T72" fmla="*/ 76 w 103"/>
                  <a:gd name="T73" fmla="*/ 152 h 203"/>
                  <a:gd name="T74" fmla="*/ 79 w 103"/>
                  <a:gd name="T75" fmla="*/ 156 h 203"/>
                  <a:gd name="T76" fmla="*/ 81 w 103"/>
                  <a:gd name="T77" fmla="*/ 160 h 203"/>
                  <a:gd name="T78" fmla="*/ 82 w 103"/>
                  <a:gd name="T79" fmla="*/ 164 h 203"/>
                  <a:gd name="T80" fmla="*/ 84 w 103"/>
                  <a:gd name="T81" fmla="*/ 168 h 203"/>
                  <a:gd name="T82" fmla="*/ 87 w 103"/>
                  <a:gd name="T83" fmla="*/ 172 h 203"/>
                  <a:gd name="T84" fmla="*/ 89 w 103"/>
                  <a:gd name="T85" fmla="*/ 176 h 203"/>
                  <a:gd name="T86" fmla="*/ 91 w 103"/>
                  <a:gd name="T87" fmla="*/ 180 h 203"/>
                  <a:gd name="T88" fmla="*/ 93 w 103"/>
                  <a:gd name="T89" fmla="*/ 184 h 203"/>
                  <a:gd name="T90" fmla="*/ 95 w 103"/>
                  <a:gd name="T91" fmla="*/ 187 h 203"/>
                  <a:gd name="T92" fmla="*/ 97 w 103"/>
                  <a:gd name="T93" fmla="*/ 192 h 203"/>
                  <a:gd name="T94" fmla="*/ 99 w 103"/>
                  <a:gd name="T95" fmla="*/ 195 h 203"/>
                  <a:gd name="T96" fmla="*/ 102 w 103"/>
                  <a:gd name="T97" fmla="*/ 199 h 203"/>
                  <a:gd name="T98" fmla="*/ 103 w 103"/>
                  <a:gd name="T99" fmla="*/ 203 h 2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03"/>
                  <a:gd name="T152" fmla="*/ 103 w 103"/>
                  <a:gd name="T153" fmla="*/ 203 h 2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03">
                    <a:moveTo>
                      <a:pt x="0" y="0"/>
                    </a:moveTo>
                    <a:lnTo>
                      <a:pt x="2" y="2"/>
                    </a:lnTo>
                    <a:lnTo>
                      <a:pt x="3" y="4"/>
                    </a:lnTo>
                    <a:lnTo>
                      <a:pt x="4" y="6"/>
                    </a:lnTo>
                    <a:lnTo>
                      <a:pt x="5" y="9"/>
                    </a:lnTo>
                    <a:lnTo>
                      <a:pt x="6" y="11"/>
                    </a:lnTo>
                    <a:lnTo>
                      <a:pt x="7" y="13"/>
                    </a:lnTo>
                    <a:lnTo>
                      <a:pt x="8" y="15"/>
                    </a:lnTo>
                    <a:lnTo>
                      <a:pt x="10" y="17"/>
                    </a:lnTo>
                    <a:lnTo>
                      <a:pt x="10" y="19"/>
                    </a:lnTo>
                    <a:lnTo>
                      <a:pt x="11" y="21"/>
                    </a:lnTo>
                    <a:lnTo>
                      <a:pt x="12" y="24"/>
                    </a:lnTo>
                    <a:lnTo>
                      <a:pt x="13" y="26"/>
                    </a:lnTo>
                    <a:lnTo>
                      <a:pt x="14" y="28"/>
                    </a:lnTo>
                    <a:lnTo>
                      <a:pt x="15" y="29"/>
                    </a:lnTo>
                    <a:lnTo>
                      <a:pt x="17" y="32"/>
                    </a:lnTo>
                    <a:lnTo>
                      <a:pt x="18" y="34"/>
                    </a:lnTo>
                    <a:lnTo>
                      <a:pt x="19" y="36"/>
                    </a:lnTo>
                    <a:lnTo>
                      <a:pt x="20" y="39"/>
                    </a:lnTo>
                    <a:lnTo>
                      <a:pt x="20" y="41"/>
                    </a:lnTo>
                    <a:lnTo>
                      <a:pt x="21" y="43"/>
                    </a:lnTo>
                    <a:lnTo>
                      <a:pt x="22" y="44"/>
                    </a:lnTo>
                    <a:lnTo>
                      <a:pt x="23" y="47"/>
                    </a:lnTo>
                    <a:lnTo>
                      <a:pt x="25" y="49"/>
                    </a:lnTo>
                    <a:lnTo>
                      <a:pt x="26" y="51"/>
                    </a:lnTo>
                    <a:lnTo>
                      <a:pt x="27" y="54"/>
                    </a:lnTo>
                    <a:lnTo>
                      <a:pt x="28" y="56"/>
                    </a:lnTo>
                    <a:lnTo>
                      <a:pt x="29" y="57"/>
                    </a:lnTo>
                    <a:lnTo>
                      <a:pt x="29" y="59"/>
                    </a:lnTo>
                    <a:lnTo>
                      <a:pt x="30" y="62"/>
                    </a:lnTo>
                    <a:lnTo>
                      <a:pt x="31" y="64"/>
                    </a:lnTo>
                    <a:lnTo>
                      <a:pt x="33" y="66"/>
                    </a:lnTo>
                    <a:lnTo>
                      <a:pt x="34" y="69"/>
                    </a:lnTo>
                    <a:lnTo>
                      <a:pt x="35" y="70"/>
                    </a:lnTo>
                    <a:lnTo>
                      <a:pt x="36" y="72"/>
                    </a:lnTo>
                    <a:lnTo>
                      <a:pt x="37" y="74"/>
                    </a:lnTo>
                    <a:lnTo>
                      <a:pt x="38" y="77"/>
                    </a:lnTo>
                    <a:lnTo>
                      <a:pt x="40" y="79"/>
                    </a:lnTo>
                    <a:lnTo>
                      <a:pt x="41" y="80"/>
                    </a:lnTo>
                    <a:lnTo>
                      <a:pt x="41" y="82"/>
                    </a:lnTo>
                    <a:lnTo>
                      <a:pt x="42" y="85"/>
                    </a:lnTo>
                    <a:lnTo>
                      <a:pt x="43" y="87"/>
                    </a:lnTo>
                    <a:lnTo>
                      <a:pt x="44" y="89"/>
                    </a:lnTo>
                    <a:lnTo>
                      <a:pt x="45" y="91"/>
                    </a:lnTo>
                    <a:lnTo>
                      <a:pt x="46" y="93"/>
                    </a:lnTo>
                    <a:lnTo>
                      <a:pt x="48" y="95"/>
                    </a:lnTo>
                    <a:lnTo>
                      <a:pt x="49" y="97"/>
                    </a:lnTo>
                    <a:lnTo>
                      <a:pt x="50" y="100"/>
                    </a:lnTo>
                    <a:lnTo>
                      <a:pt x="50" y="101"/>
                    </a:lnTo>
                    <a:lnTo>
                      <a:pt x="51" y="103"/>
                    </a:lnTo>
                    <a:lnTo>
                      <a:pt x="52" y="106"/>
                    </a:lnTo>
                    <a:lnTo>
                      <a:pt x="53" y="108"/>
                    </a:lnTo>
                    <a:lnTo>
                      <a:pt x="55" y="110"/>
                    </a:lnTo>
                    <a:lnTo>
                      <a:pt x="56" y="111"/>
                    </a:lnTo>
                    <a:lnTo>
                      <a:pt x="57" y="114"/>
                    </a:lnTo>
                    <a:lnTo>
                      <a:pt x="58" y="116"/>
                    </a:lnTo>
                    <a:lnTo>
                      <a:pt x="59" y="118"/>
                    </a:lnTo>
                    <a:lnTo>
                      <a:pt x="60" y="119"/>
                    </a:lnTo>
                    <a:lnTo>
                      <a:pt x="60" y="122"/>
                    </a:lnTo>
                    <a:lnTo>
                      <a:pt x="61" y="124"/>
                    </a:lnTo>
                    <a:lnTo>
                      <a:pt x="63" y="126"/>
                    </a:lnTo>
                    <a:lnTo>
                      <a:pt x="64" y="127"/>
                    </a:lnTo>
                    <a:lnTo>
                      <a:pt x="65" y="130"/>
                    </a:lnTo>
                    <a:lnTo>
                      <a:pt x="66" y="132"/>
                    </a:lnTo>
                    <a:lnTo>
                      <a:pt x="67" y="134"/>
                    </a:lnTo>
                    <a:lnTo>
                      <a:pt x="68" y="137"/>
                    </a:lnTo>
                    <a:lnTo>
                      <a:pt x="69" y="138"/>
                    </a:lnTo>
                    <a:lnTo>
                      <a:pt x="71" y="140"/>
                    </a:lnTo>
                    <a:lnTo>
                      <a:pt x="72" y="142"/>
                    </a:lnTo>
                    <a:lnTo>
                      <a:pt x="72" y="144"/>
                    </a:lnTo>
                    <a:lnTo>
                      <a:pt x="73" y="146"/>
                    </a:lnTo>
                    <a:lnTo>
                      <a:pt x="74" y="148"/>
                    </a:lnTo>
                    <a:lnTo>
                      <a:pt x="75" y="150"/>
                    </a:lnTo>
                    <a:lnTo>
                      <a:pt x="76" y="152"/>
                    </a:lnTo>
                    <a:lnTo>
                      <a:pt x="78" y="154"/>
                    </a:lnTo>
                    <a:lnTo>
                      <a:pt x="79" y="156"/>
                    </a:lnTo>
                    <a:lnTo>
                      <a:pt x="80" y="159"/>
                    </a:lnTo>
                    <a:lnTo>
                      <a:pt x="81" y="160"/>
                    </a:lnTo>
                    <a:lnTo>
                      <a:pt x="81" y="162"/>
                    </a:lnTo>
                    <a:lnTo>
                      <a:pt x="82" y="164"/>
                    </a:lnTo>
                    <a:lnTo>
                      <a:pt x="83" y="167"/>
                    </a:lnTo>
                    <a:lnTo>
                      <a:pt x="84" y="168"/>
                    </a:lnTo>
                    <a:lnTo>
                      <a:pt x="86" y="170"/>
                    </a:lnTo>
                    <a:lnTo>
                      <a:pt x="87" y="172"/>
                    </a:lnTo>
                    <a:lnTo>
                      <a:pt x="88" y="173"/>
                    </a:lnTo>
                    <a:lnTo>
                      <a:pt x="89" y="176"/>
                    </a:lnTo>
                    <a:lnTo>
                      <a:pt x="90" y="178"/>
                    </a:lnTo>
                    <a:lnTo>
                      <a:pt x="91" y="180"/>
                    </a:lnTo>
                    <a:lnTo>
                      <a:pt x="91" y="182"/>
                    </a:lnTo>
                    <a:lnTo>
                      <a:pt x="93" y="184"/>
                    </a:lnTo>
                    <a:lnTo>
                      <a:pt x="94" y="186"/>
                    </a:lnTo>
                    <a:lnTo>
                      <a:pt x="95" y="187"/>
                    </a:lnTo>
                    <a:lnTo>
                      <a:pt x="96" y="190"/>
                    </a:lnTo>
                    <a:lnTo>
                      <a:pt x="97" y="192"/>
                    </a:lnTo>
                    <a:lnTo>
                      <a:pt x="98" y="193"/>
                    </a:lnTo>
                    <a:lnTo>
                      <a:pt x="99" y="195"/>
                    </a:lnTo>
                    <a:lnTo>
                      <a:pt x="101" y="198"/>
                    </a:lnTo>
                    <a:lnTo>
                      <a:pt x="102" y="199"/>
                    </a:lnTo>
                    <a:lnTo>
                      <a:pt x="103" y="201"/>
                    </a:lnTo>
                    <a:lnTo>
                      <a:pt x="103" y="203"/>
                    </a:lnTo>
                  </a:path>
                </a:pathLst>
              </a:custGeom>
              <a:noFill/>
              <a:ln w="0">
                <a:solidFill>
                  <a:srgbClr val="FF0000"/>
                </a:solidFill>
                <a:prstDash val="solid"/>
                <a:round/>
                <a:headEnd/>
                <a:tailEnd/>
              </a:ln>
            </p:spPr>
            <p:txBody>
              <a:bodyPr/>
              <a:lstStyle/>
              <a:p>
                <a:endParaRPr lang="it-IT"/>
              </a:p>
            </p:txBody>
          </p:sp>
          <p:sp>
            <p:nvSpPr>
              <p:cNvPr id="55" name="Freeform 3114"/>
              <p:cNvSpPr>
                <a:spLocks noChangeAspect="1"/>
              </p:cNvSpPr>
              <p:nvPr/>
            </p:nvSpPr>
            <p:spPr bwMode="auto">
              <a:xfrm>
                <a:off x="2046" y="2463"/>
                <a:ext cx="51" cy="90"/>
              </a:xfrm>
              <a:custGeom>
                <a:avLst/>
                <a:gdLst>
                  <a:gd name="T0" fmla="*/ 1 w 102"/>
                  <a:gd name="T1" fmla="*/ 3 h 181"/>
                  <a:gd name="T2" fmla="*/ 3 w 102"/>
                  <a:gd name="T3" fmla="*/ 6 h 181"/>
                  <a:gd name="T4" fmla="*/ 6 w 102"/>
                  <a:gd name="T5" fmla="*/ 10 h 181"/>
                  <a:gd name="T6" fmla="*/ 8 w 102"/>
                  <a:gd name="T7" fmla="*/ 14 h 181"/>
                  <a:gd name="T8" fmla="*/ 9 w 102"/>
                  <a:gd name="T9" fmla="*/ 18 h 181"/>
                  <a:gd name="T10" fmla="*/ 11 w 102"/>
                  <a:gd name="T11" fmla="*/ 21 h 181"/>
                  <a:gd name="T12" fmla="*/ 14 w 102"/>
                  <a:gd name="T13" fmla="*/ 26 h 181"/>
                  <a:gd name="T14" fmla="*/ 16 w 102"/>
                  <a:gd name="T15" fmla="*/ 29 h 181"/>
                  <a:gd name="T16" fmla="*/ 18 w 102"/>
                  <a:gd name="T17" fmla="*/ 33 h 181"/>
                  <a:gd name="T18" fmla="*/ 21 w 102"/>
                  <a:gd name="T19" fmla="*/ 36 h 181"/>
                  <a:gd name="T20" fmla="*/ 22 w 102"/>
                  <a:gd name="T21" fmla="*/ 41 h 181"/>
                  <a:gd name="T22" fmla="*/ 24 w 102"/>
                  <a:gd name="T23" fmla="*/ 44 h 181"/>
                  <a:gd name="T24" fmla="*/ 26 w 102"/>
                  <a:gd name="T25" fmla="*/ 48 h 181"/>
                  <a:gd name="T26" fmla="*/ 29 w 102"/>
                  <a:gd name="T27" fmla="*/ 52 h 181"/>
                  <a:gd name="T28" fmla="*/ 31 w 102"/>
                  <a:gd name="T29" fmla="*/ 56 h 181"/>
                  <a:gd name="T30" fmla="*/ 32 w 102"/>
                  <a:gd name="T31" fmla="*/ 59 h 181"/>
                  <a:gd name="T32" fmla="*/ 34 w 102"/>
                  <a:gd name="T33" fmla="*/ 63 h 181"/>
                  <a:gd name="T34" fmla="*/ 37 w 102"/>
                  <a:gd name="T35" fmla="*/ 67 h 181"/>
                  <a:gd name="T36" fmla="*/ 39 w 102"/>
                  <a:gd name="T37" fmla="*/ 71 h 181"/>
                  <a:gd name="T38" fmla="*/ 40 w 102"/>
                  <a:gd name="T39" fmla="*/ 74 h 181"/>
                  <a:gd name="T40" fmla="*/ 43 w 102"/>
                  <a:gd name="T41" fmla="*/ 78 h 181"/>
                  <a:gd name="T42" fmla="*/ 45 w 102"/>
                  <a:gd name="T43" fmla="*/ 81 h 181"/>
                  <a:gd name="T44" fmla="*/ 47 w 102"/>
                  <a:gd name="T45" fmla="*/ 86 h 181"/>
                  <a:gd name="T46" fmla="*/ 49 w 102"/>
                  <a:gd name="T47" fmla="*/ 89 h 181"/>
                  <a:gd name="T48" fmla="*/ 52 w 102"/>
                  <a:gd name="T49" fmla="*/ 93 h 181"/>
                  <a:gd name="T50" fmla="*/ 53 w 102"/>
                  <a:gd name="T51" fmla="*/ 96 h 181"/>
                  <a:gd name="T52" fmla="*/ 55 w 102"/>
                  <a:gd name="T53" fmla="*/ 100 h 181"/>
                  <a:gd name="T54" fmla="*/ 58 w 102"/>
                  <a:gd name="T55" fmla="*/ 103 h 181"/>
                  <a:gd name="T56" fmla="*/ 60 w 102"/>
                  <a:gd name="T57" fmla="*/ 108 h 181"/>
                  <a:gd name="T58" fmla="*/ 62 w 102"/>
                  <a:gd name="T59" fmla="*/ 111 h 181"/>
                  <a:gd name="T60" fmla="*/ 63 w 102"/>
                  <a:gd name="T61" fmla="*/ 115 h 181"/>
                  <a:gd name="T62" fmla="*/ 66 w 102"/>
                  <a:gd name="T63" fmla="*/ 118 h 181"/>
                  <a:gd name="T64" fmla="*/ 68 w 102"/>
                  <a:gd name="T65" fmla="*/ 121 h 181"/>
                  <a:gd name="T66" fmla="*/ 70 w 102"/>
                  <a:gd name="T67" fmla="*/ 125 h 181"/>
                  <a:gd name="T68" fmla="*/ 71 w 102"/>
                  <a:gd name="T69" fmla="*/ 128 h 181"/>
                  <a:gd name="T70" fmla="*/ 74 w 102"/>
                  <a:gd name="T71" fmla="*/ 133 h 181"/>
                  <a:gd name="T72" fmla="*/ 76 w 102"/>
                  <a:gd name="T73" fmla="*/ 136 h 181"/>
                  <a:gd name="T74" fmla="*/ 78 w 102"/>
                  <a:gd name="T75" fmla="*/ 140 h 181"/>
                  <a:gd name="T76" fmla="*/ 81 w 102"/>
                  <a:gd name="T77" fmla="*/ 143 h 181"/>
                  <a:gd name="T78" fmla="*/ 83 w 102"/>
                  <a:gd name="T79" fmla="*/ 147 h 181"/>
                  <a:gd name="T80" fmla="*/ 84 w 102"/>
                  <a:gd name="T81" fmla="*/ 150 h 181"/>
                  <a:gd name="T82" fmla="*/ 86 w 102"/>
                  <a:gd name="T83" fmla="*/ 154 h 181"/>
                  <a:gd name="T84" fmla="*/ 89 w 102"/>
                  <a:gd name="T85" fmla="*/ 157 h 181"/>
                  <a:gd name="T86" fmla="*/ 91 w 102"/>
                  <a:gd name="T87" fmla="*/ 161 h 181"/>
                  <a:gd name="T88" fmla="*/ 93 w 102"/>
                  <a:gd name="T89" fmla="*/ 164 h 181"/>
                  <a:gd name="T90" fmla="*/ 94 w 102"/>
                  <a:gd name="T91" fmla="*/ 168 h 181"/>
                  <a:gd name="T92" fmla="*/ 97 w 102"/>
                  <a:gd name="T93" fmla="*/ 171 h 181"/>
                  <a:gd name="T94" fmla="*/ 99 w 102"/>
                  <a:gd name="T95" fmla="*/ 174 h 181"/>
                  <a:gd name="T96" fmla="*/ 101 w 102"/>
                  <a:gd name="T97" fmla="*/ 178 h 181"/>
                  <a:gd name="T98" fmla="*/ 102 w 102"/>
                  <a:gd name="T99" fmla="*/ 181 h 1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81"/>
                  <a:gd name="T152" fmla="*/ 102 w 102"/>
                  <a:gd name="T153" fmla="*/ 181 h 1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81">
                    <a:moveTo>
                      <a:pt x="0" y="0"/>
                    </a:moveTo>
                    <a:lnTo>
                      <a:pt x="1" y="3"/>
                    </a:lnTo>
                    <a:lnTo>
                      <a:pt x="2" y="4"/>
                    </a:lnTo>
                    <a:lnTo>
                      <a:pt x="3" y="6"/>
                    </a:lnTo>
                    <a:lnTo>
                      <a:pt x="5" y="9"/>
                    </a:lnTo>
                    <a:lnTo>
                      <a:pt x="6" y="10"/>
                    </a:lnTo>
                    <a:lnTo>
                      <a:pt x="7" y="12"/>
                    </a:lnTo>
                    <a:lnTo>
                      <a:pt x="8" y="14"/>
                    </a:lnTo>
                    <a:lnTo>
                      <a:pt x="9" y="15"/>
                    </a:lnTo>
                    <a:lnTo>
                      <a:pt x="9" y="18"/>
                    </a:lnTo>
                    <a:lnTo>
                      <a:pt x="10" y="20"/>
                    </a:lnTo>
                    <a:lnTo>
                      <a:pt x="11" y="21"/>
                    </a:lnTo>
                    <a:lnTo>
                      <a:pt x="13" y="23"/>
                    </a:lnTo>
                    <a:lnTo>
                      <a:pt x="14" y="26"/>
                    </a:lnTo>
                    <a:lnTo>
                      <a:pt x="15" y="27"/>
                    </a:lnTo>
                    <a:lnTo>
                      <a:pt x="16" y="29"/>
                    </a:lnTo>
                    <a:lnTo>
                      <a:pt x="17" y="30"/>
                    </a:lnTo>
                    <a:lnTo>
                      <a:pt x="18" y="33"/>
                    </a:lnTo>
                    <a:lnTo>
                      <a:pt x="19" y="35"/>
                    </a:lnTo>
                    <a:lnTo>
                      <a:pt x="21" y="36"/>
                    </a:lnTo>
                    <a:lnTo>
                      <a:pt x="21" y="38"/>
                    </a:lnTo>
                    <a:lnTo>
                      <a:pt x="22" y="41"/>
                    </a:lnTo>
                    <a:lnTo>
                      <a:pt x="23" y="42"/>
                    </a:lnTo>
                    <a:lnTo>
                      <a:pt x="24" y="44"/>
                    </a:lnTo>
                    <a:lnTo>
                      <a:pt x="25" y="47"/>
                    </a:lnTo>
                    <a:lnTo>
                      <a:pt x="26" y="48"/>
                    </a:lnTo>
                    <a:lnTo>
                      <a:pt x="28" y="50"/>
                    </a:lnTo>
                    <a:lnTo>
                      <a:pt x="29" y="52"/>
                    </a:lnTo>
                    <a:lnTo>
                      <a:pt x="30" y="53"/>
                    </a:lnTo>
                    <a:lnTo>
                      <a:pt x="31" y="56"/>
                    </a:lnTo>
                    <a:lnTo>
                      <a:pt x="31" y="57"/>
                    </a:lnTo>
                    <a:lnTo>
                      <a:pt x="32" y="59"/>
                    </a:lnTo>
                    <a:lnTo>
                      <a:pt x="33" y="62"/>
                    </a:lnTo>
                    <a:lnTo>
                      <a:pt x="34" y="63"/>
                    </a:lnTo>
                    <a:lnTo>
                      <a:pt x="36" y="65"/>
                    </a:lnTo>
                    <a:lnTo>
                      <a:pt x="37" y="67"/>
                    </a:lnTo>
                    <a:lnTo>
                      <a:pt x="38" y="68"/>
                    </a:lnTo>
                    <a:lnTo>
                      <a:pt x="39" y="71"/>
                    </a:lnTo>
                    <a:lnTo>
                      <a:pt x="40" y="72"/>
                    </a:lnTo>
                    <a:lnTo>
                      <a:pt x="40" y="74"/>
                    </a:lnTo>
                    <a:lnTo>
                      <a:pt x="41" y="76"/>
                    </a:lnTo>
                    <a:lnTo>
                      <a:pt x="43" y="78"/>
                    </a:lnTo>
                    <a:lnTo>
                      <a:pt x="44" y="80"/>
                    </a:lnTo>
                    <a:lnTo>
                      <a:pt x="45" y="81"/>
                    </a:lnTo>
                    <a:lnTo>
                      <a:pt x="46" y="83"/>
                    </a:lnTo>
                    <a:lnTo>
                      <a:pt x="47" y="86"/>
                    </a:lnTo>
                    <a:lnTo>
                      <a:pt x="48" y="87"/>
                    </a:lnTo>
                    <a:lnTo>
                      <a:pt x="49" y="89"/>
                    </a:lnTo>
                    <a:lnTo>
                      <a:pt x="51" y="90"/>
                    </a:lnTo>
                    <a:lnTo>
                      <a:pt x="52" y="93"/>
                    </a:lnTo>
                    <a:lnTo>
                      <a:pt x="52" y="95"/>
                    </a:lnTo>
                    <a:lnTo>
                      <a:pt x="53" y="96"/>
                    </a:lnTo>
                    <a:lnTo>
                      <a:pt x="54" y="98"/>
                    </a:lnTo>
                    <a:lnTo>
                      <a:pt x="55" y="100"/>
                    </a:lnTo>
                    <a:lnTo>
                      <a:pt x="56" y="102"/>
                    </a:lnTo>
                    <a:lnTo>
                      <a:pt x="58" y="103"/>
                    </a:lnTo>
                    <a:lnTo>
                      <a:pt x="59" y="105"/>
                    </a:lnTo>
                    <a:lnTo>
                      <a:pt x="60" y="108"/>
                    </a:lnTo>
                    <a:lnTo>
                      <a:pt x="61" y="109"/>
                    </a:lnTo>
                    <a:lnTo>
                      <a:pt x="62" y="111"/>
                    </a:lnTo>
                    <a:lnTo>
                      <a:pt x="62" y="112"/>
                    </a:lnTo>
                    <a:lnTo>
                      <a:pt x="63" y="115"/>
                    </a:lnTo>
                    <a:lnTo>
                      <a:pt x="64" y="116"/>
                    </a:lnTo>
                    <a:lnTo>
                      <a:pt x="66" y="118"/>
                    </a:lnTo>
                    <a:lnTo>
                      <a:pt x="67" y="120"/>
                    </a:lnTo>
                    <a:lnTo>
                      <a:pt x="68" y="121"/>
                    </a:lnTo>
                    <a:lnTo>
                      <a:pt x="69" y="124"/>
                    </a:lnTo>
                    <a:lnTo>
                      <a:pt x="70" y="125"/>
                    </a:lnTo>
                    <a:lnTo>
                      <a:pt x="71" y="127"/>
                    </a:lnTo>
                    <a:lnTo>
                      <a:pt x="71" y="128"/>
                    </a:lnTo>
                    <a:lnTo>
                      <a:pt x="72" y="131"/>
                    </a:lnTo>
                    <a:lnTo>
                      <a:pt x="74" y="133"/>
                    </a:lnTo>
                    <a:lnTo>
                      <a:pt x="75" y="134"/>
                    </a:lnTo>
                    <a:lnTo>
                      <a:pt x="76" y="136"/>
                    </a:lnTo>
                    <a:lnTo>
                      <a:pt x="77" y="138"/>
                    </a:lnTo>
                    <a:lnTo>
                      <a:pt x="78" y="140"/>
                    </a:lnTo>
                    <a:lnTo>
                      <a:pt x="79" y="141"/>
                    </a:lnTo>
                    <a:lnTo>
                      <a:pt x="81" y="143"/>
                    </a:lnTo>
                    <a:lnTo>
                      <a:pt x="82" y="144"/>
                    </a:lnTo>
                    <a:lnTo>
                      <a:pt x="83" y="147"/>
                    </a:lnTo>
                    <a:lnTo>
                      <a:pt x="83" y="148"/>
                    </a:lnTo>
                    <a:lnTo>
                      <a:pt x="84" y="150"/>
                    </a:lnTo>
                    <a:lnTo>
                      <a:pt x="85" y="151"/>
                    </a:lnTo>
                    <a:lnTo>
                      <a:pt x="86" y="154"/>
                    </a:lnTo>
                    <a:lnTo>
                      <a:pt x="87" y="156"/>
                    </a:lnTo>
                    <a:lnTo>
                      <a:pt x="89" y="157"/>
                    </a:lnTo>
                    <a:lnTo>
                      <a:pt x="90" y="159"/>
                    </a:lnTo>
                    <a:lnTo>
                      <a:pt x="91" y="161"/>
                    </a:lnTo>
                    <a:lnTo>
                      <a:pt x="92" y="163"/>
                    </a:lnTo>
                    <a:lnTo>
                      <a:pt x="93" y="164"/>
                    </a:lnTo>
                    <a:lnTo>
                      <a:pt x="93" y="166"/>
                    </a:lnTo>
                    <a:lnTo>
                      <a:pt x="94" y="168"/>
                    </a:lnTo>
                    <a:lnTo>
                      <a:pt x="96" y="170"/>
                    </a:lnTo>
                    <a:lnTo>
                      <a:pt x="97" y="171"/>
                    </a:lnTo>
                    <a:lnTo>
                      <a:pt x="98" y="173"/>
                    </a:lnTo>
                    <a:lnTo>
                      <a:pt x="99" y="174"/>
                    </a:lnTo>
                    <a:lnTo>
                      <a:pt x="100" y="177"/>
                    </a:lnTo>
                    <a:lnTo>
                      <a:pt x="101" y="178"/>
                    </a:lnTo>
                    <a:lnTo>
                      <a:pt x="102" y="180"/>
                    </a:lnTo>
                    <a:lnTo>
                      <a:pt x="102" y="181"/>
                    </a:lnTo>
                  </a:path>
                </a:pathLst>
              </a:custGeom>
              <a:noFill/>
              <a:ln w="0">
                <a:solidFill>
                  <a:srgbClr val="FF0000"/>
                </a:solidFill>
                <a:prstDash val="solid"/>
                <a:round/>
                <a:headEnd/>
                <a:tailEnd/>
              </a:ln>
            </p:spPr>
            <p:txBody>
              <a:bodyPr/>
              <a:lstStyle/>
              <a:p>
                <a:endParaRPr lang="it-IT"/>
              </a:p>
            </p:txBody>
          </p:sp>
          <p:sp>
            <p:nvSpPr>
              <p:cNvPr id="56" name="Freeform 3115"/>
              <p:cNvSpPr>
                <a:spLocks noChangeAspect="1"/>
              </p:cNvSpPr>
              <p:nvPr/>
            </p:nvSpPr>
            <p:spPr bwMode="auto">
              <a:xfrm>
                <a:off x="2097" y="2553"/>
                <a:ext cx="52" cy="81"/>
              </a:xfrm>
              <a:custGeom>
                <a:avLst/>
                <a:gdLst>
                  <a:gd name="T0" fmla="*/ 2 w 104"/>
                  <a:gd name="T1" fmla="*/ 3 h 163"/>
                  <a:gd name="T2" fmla="*/ 4 w 104"/>
                  <a:gd name="T3" fmla="*/ 6 h 163"/>
                  <a:gd name="T4" fmla="*/ 6 w 104"/>
                  <a:gd name="T5" fmla="*/ 10 h 163"/>
                  <a:gd name="T6" fmla="*/ 8 w 104"/>
                  <a:gd name="T7" fmla="*/ 13 h 163"/>
                  <a:gd name="T8" fmla="*/ 11 w 104"/>
                  <a:gd name="T9" fmla="*/ 16 h 163"/>
                  <a:gd name="T10" fmla="*/ 12 w 104"/>
                  <a:gd name="T11" fmla="*/ 20 h 163"/>
                  <a:gd name="T12" fmla="*/ 14 w 104"/>
                  <a:gd name="T13" fmla="*/ 23 h 163"/>
                  <a:gd name="T14" fmla="*/ 17 w 104"/>
                  <a:gd name="T15" fmla="*/ 27 h 163"/>
                  <a:gd name="T16" fmla="*/ 19 w 104"/>
                  <a:gd name="T17" fmla="*/ 30 h 163"/>
                  <a:gd name="T18" fmla="*/ 21 w 104"/>
                  <a:gd name="T19" fmla="*/ 34 h 163"/>
                  <a:gd name="T20" fmla="*/ 22 w 104"/>
                  <a:gd name="T21" fmla="*/ 36 h 163"/>
                  <a:gd name="T22" fmla="*/ 25 w 104"/>
                  <a:gd name="T23" fmla="*/ 39 h 163"/>
                  <a:gd name="T24" fmla="*/ 27 w 104"/>
                  <a:gd name="T25" fmla="*/ 43 h 163"/>
                  <a:gd name="T26" fmla="*/ 29 w 104"/>
                  <a:gd name="T27" fmla="*/ 46 h 163"/>
                  <a:gd name="T28" fmla="*/ 32 w 104"/>
                  <a:gd name="T29" fmla="*/ 50 h 163"/>
                  <a:gd name="T30" fmla="*/ 33 w 104"/>
                  <a:gd name="T31" fmla="*/ 53 h 163"/>
                  <a:gd name="T32" fmla="*/ 35 w 104"/>
                  <a:gd name="T33" fmla="*/ 57 h 163"/>
                  <a:gd name="T34" fmla="*/ 37 w 104"/>
                  <a:gd name="T35" fmla="*/ 60 h 163"/>
                  <a:gd name="T36" fmla="*/ 40 w 104"/>
                  <a:gd name="T37" fmla="*/ 64 h 163"/>
                  <a:gd name="T38" fmla="*/ 42 w 104"/>
                  <a:gd name="T39" fmla="*/ 67 h 163"/>
                  <a:gd name="T40" fmla="*/ 43 w 104"/>
                  <a:gd name="T41" fmla="*/ 71 h 163"/>
                  <a:gd name="T42" fmla="*/ 45 w 104"/>
                  <a:gd name="T43" fmla="*/ 73 h 163"/>
                  <a:gd name="T44" fmla="*/ 48 w 104"/>
                  <a:gd name="T45" fmla="*/ 76 h 163"/>
                  <a:gd name="T46" fmla="*/ 50 w 104"/>
                  <a:gd name="T47" fmla="*/ 80 h 163"/>
                  <a:gd name="T48" fmla="*/ 52 w 104"/>
                  <a:gd name="T49" fmla="*/ 83 h 163"/>
                  <a:gd name="T50" fmla="*/ 53 w 104"/>
                  <a:gd name="T51" fmla="*/ 87 h 163"/>
                  <a:gd name="T52" fmla="*/ 56 w 104"/>
                  <a:gd name="T53" fmla="*/ 90 h 163"/>
                  <a:gd name="T54" fmla="*/ 58 w 104"/>
                  <a:gd name="T55" fmla="*/ 94 h 163"/>
                  <a:gd name="T56" fmla="*/ 60 w 104"/>
                  <a:gd name="T57" fmla="*/ 96 h 163"/>
                  <a:gd name="T58" fmla="*/ 63 w 104"/>
                  <a:gd name="T59" fmla="*/ 99 h 163"/>
                  <a:gd name="T60" fmla="*/ 64 w 104"/>
                  <a:gd name="T61" fmla="*/ 103 h 163"/>
                  <a:gd name="T62" fmla="*/ 66 w 104"/>
                  <a:gd name="T63" fmla="*/ 106 h 163"/>
                  <a:gd name="T64" fmla="*/ 68 w 104"/>
                  <a:gd name="T65" fmla="*/ 110 h 163"/>
                  <a:gd name="T66" fmla="*/ 71 w 104"/>
                  <a:gd name="T67" fmla="*/ 112 h 163"/>
                  <a:gd name="T68" fmla="*/ 73 w 104"/>
                  <a:gd name="T69" fmla="*/ 116 h 163"/>
                  <a:gd name="T70" fmla="*/ 74 w 104"/>
                  <a:gd name="T71" fmla="*/ 119 h 163"/>
                  <a:gd name="T72" fmla="*/ 76 w 104"/>
                  <a:gd name="T73" fmla="*/ 122 h 163"/>
                  <a:gd name="T74" fmla="*/ 79 w 104"/>
                  <a:gd name="T75" fmla="*/ 126 h 163"/>
                  <a:gd name="T76" fmla="*/ 81 w 104"/>
                  <a:gd name="T77" fmla="*/ 128 h 163"/>
                  <a:gd name="T78" fmla="*/ 83 w 104"/>
                  <a:gd name="T79" fmla="*/ 132 h 163"/>
                  <a:gd name="T80" fmla="*/ 85 w 104"/>
                  <a:gd name="T81" fmla="*/ 135 h 163"/>
                  <a:gd name="T82" fmla="*/ 87 w 104"/>
                  <a:gd name="T83" fmla="*/ 139 h 163"/>
                  <a:gd name="T84" fmla="*/ 89 w 104"/>
                  <a:gd name="T85" fmla="*/ 141 h 163"/>
                  <a:gd name="T86" fmla="*/ 91 w 104"/>
                  <a:gd name="T87" fmla="*/ 144 h 163"/>
                  <a:gd name="T88" fmla="*/ 94 w 104"/>
                  <a:gd name="T89" fmla="*/ 148 h 163"/>
                  <a:gd name="T90" fmla="*/ 95 w 104"/>
                  <a:gd name="T91" fmla="*/ 151 h 163"/>
                  <a:gd name="T92" fmla="*/ 97 w 104"/>
                  <a:gd name="T93" fmla="*/ 154 h 163"/>
                  <a:gd name="T94" fmla="*/ 100 w 104"/>
                  <a:gd name="T95" fmla="*/ 157 h 163"/>
                  <a:gd name="T96" fmla="*/ 102 w 104"/>
                  <a:gd name="T97" fmla="*/ 160 h 163"/>
                  <a:gd name="T98" fmla="*/ 104 w 104"/>
                  <a:gd name="T99" fmla="*/ 163 h 1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163"/>
                  <a:gd name="T152" fmla="*/ 104 w 104"/>
                  <a:gd name="T153" fmla="*/ 163 h 1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163">
                    <a:moveTo>
                      <a:pt x="0" y="0"/>
                    </a:moveTo>
                    <a:lnTo>
                      <a:pt x="2" y="3"/>
                    </a:lnTo>
                    <a:lnTo>
                      <a:pt x="3" y="4"/>
                    </a:lnTo>
                    <a:lnTo>
                      <a:pt x="4" y="6"/>
                    </a:lnTo>
                    <a:lnTo>
                      <a:pt x="5" y="7"/>
                    </a:lnTo>
                    <a:lnTo>
                      <a:pt x="6" y="10"/>
                    </a:lnTo>
                    <a:lnTo>
                      <a:pt x="7" y="11"/>
                    </a:lnTo>
                    <a:lnTo>
                      <a:pt x="8" y="13"/>
                    </a:lnTo>
                    <a:lnTo>
                      <a:pt x="10" y="14"/>
                    </a:lnTo>
                    <a:lnTo>
                      <a:pt x="11" y="16"/>
                    </a:lnTo>
                    <a:lnTo>
                      <a:pt x="12" y="18"/>
                    </a:lnTo>
                    <a:lnTo>
                      <a:pt x="12" y="20"/>
                    </a:lnTo>
                    <a:lnTo>
                      <a:pt x="13" y="21"/>
                    </a:lnTo>
                    <a:lnTo>
                      <a:pt x="14" y="23"/>
                    </a:lnTo>
                    <a:lnTo>
                      <a:pt x="15" y="25"/>
                    </a:lnTo>
                    <a:lnTo>
                      <a:pt x="17" y="27"/>
                    </a:lnTo>
                    <a:lnTo>
                      <a:pt x="18" y="28"/>
                    </a:lnTo>
                    <a:lnTo>
                      <a:pt x="19" y="30"/>
                    </a:lnTo>
                    <a:lnTo>
                      <a:pt x="20" y="31"/>
                    </a:lnTo>
                    <a:lnTo>
                      <a:pt x="21" y="34"/>
                    </a:lnTo>
                    <a:lnTo>
                      <a:pt x="21" y="35"/>
                    </a:lnTo>
                    <a:lnTo>
                      <a:pt x="22" y="36"/>
                    </a:lnTo>
                    <a:lnTo>
                      <a:pt x="23" y="38"/>
                    </a:lnTo>
                    <a:lnTo>
                      <a:pt x="25" y="39"/>
                    </a:lnTo>
                    <a:lnTo>
                      <a:pt x="26" y="42"/>
                    </a:lnTo>
                    <a:lnTo>
                      <a:pt x="27" y="43"/>
                    </a:lnTo>
                    <a:lnTo>
                      <a:pt x="28" y="45"/>
                    </a:lnTo>
                    <a:lnTo>
                      <a:pt x="29" y="46"/>
                    </a:lnTo>
                    <a:lnTo>
                      <a:pt x="30" y="49"/>
                    </a:lnTo>
                    <a:lnTo>
                      <a:pt x="32" y="50"/>
                    </a:lnTo>
                    <a:lnTo>
                      <a:pt x="32" y="52"/>
                    </a:lnTo>
                    <a:lnTo>
                      <a:pt x="33" y="53"/>
                    </a:lnTo>
                    <a:lnTo>
                      <a:pt x="34" y="56"/>
                    </a:lnTo>
                    <a:lnTo>
                      <a:pt x="35" y="57"/>
                    </a:lnTo>
                    <a:lnTo>
                      <a:pt x="36" y="58"/>
                    </a:lnTo>
                    <a:lnTo>
                      <a:pt x="37" y="60"/>
                    </a:lnTo>
                    <a:lnTo>
                      <a:pt x="38" y="61"/>
                    </a:lnTo>
                    <a:lnTo>
                      <a:pt x="40" y="64"/>
                    </a:lnTo>
                    <a:lnTo>
                      <a:pt x="41" y="65"/>
                    </a:lnTo>
                    <a:lnTo>
                      <a:pt x="42" y="67"/>
                    </a:lnTo>
                    <a:lnTo>
                      <a:pt x="43" y="68"/>
                    </a:lnTo>
                    <a:lnTo>
                      <a:pt x="43" y="71"/>
                    </a:lnTo>
                    <a:lnTo>
                      <a:pt x="44" y="72"/>
                    </a:lnTo>
                    <a:lnTo>
                      <a:pt x="45" y="73"/>
                    </a:lnTo>
                    <a:lnTo>
                      <a:pt x="47" y="75"/>
                    </a:lnTo>
                    <a:lnTo>
                      <a:pt x="48" y="76"/>
                    </a:lnTo>
                    <a:lnTo>
                      <a:pt x="49" y="79"/>
                    </a:lnTo>
                    <a:lnTo>
                      <a:pt x="50" y="80"/>
                    </a:lnTo>
                    <a:lnTo>
                      <a:pt x="51" y="82"/>
                    </a:lnTo>
                    <a:lnTo>
                      <a:pt x="52" y="83"/>
                    </a:lnTo>
                    <a:lnTo>
                      <a:pt x="52" y="84"/>
                    </a:lnTo>
                    <a:lnTo>
                      <a:pt x="53" y="87"/>
                    </a:lnTo>
                    <a:lnTo>
                      <a:pt x="55" y="88"/>
                    </a:lnTo>
                    <a:lnTo>
                      <a:pt x="56" y="90"/>
                    </a:lnTo>
                    <a:lnTo>
                      <a:pt x="57" y="91"/>
                    </a:lnTo>
                    <a:lnTo>
                      <a:pt x="58" y="94"/>
                    </a:lnTo>
                    <a:lnTo>
                      <a:pt x="59" y="95"/>
                    </a:lnTo>
                    <a:lnTo>
                      <a:pt x="60" y="96"/>
                    </a:lnTo>
                    <a:lnTo>
                      <a:pt x="61" y="98"/>
                    </a:lnTo>
                    <a:lnTo>
                      <a:pt x="63" y="99"/>
                    </a:lnTo>
                    <a:lnTo>
                      <a:pt x="63" y="102"/>
                    </a:lnTo>
                    <a:lnTo>
                      <a:pt x="64" y="103"/>
                    </a:lnTo>
                    <a:lnTo>
                      <a:pt x="65" y="104"/>
                    </a:lnTo>
                    <a:lnTo>
                      <a:pt x="66" y="106"/>
                    </a:lnTo>
                    <a:lnTo>
                      <a:pt x="67" y="107"/>
                    </a:lnTo>
                    <a:lnTo>
                      <a:pt x="68" y="110"/>
                    </a:lnTo>
                    <a:lnTo>
                      <a:pt x="70" y="111"/>
                    </a:lnTo>
                    <a:lnTo>
                      <a:pt x="71" y="112"/>
                    </a:lnTo>
                    <a:lnTo>
                      <a:pt x="72" y="114"/>
                    </a:lnTo>
                    <a:lnTo>
                      <a:pt x="73" y="116"/>
                    </a:lnTo>
                    <a:lnTo>
                      <a:pt x="74" y="118"/>
                    </a:lnTo>
                    <a:lnTo>
                      <a:pt x="74" y="119"/>
                    </a:lnTo>
                    <a:lnTo>
                      <a:pt x="75" y="120"/>
                    </a:lnTo>
                    <a:lnTo>
                      <a:pt x="76" y="122"/>
                    </a:lnTo>
                    <a:lnTo>
                      <a:pt x="78" y="124"/>
                    </a:lnTo>
                    <a:lnTo>
                      <a:pt x="79" y="126"/>
                    </a:lnTo>
                    <a:lnTo>
                      <a:pt x="80" y="127"/>
                    </a:lnTo>
                    <a:lnTo>
                      <a:pt x="81" y="128"/>
                    </a:lnTo>
                    <a:lnTo>
                      <a:pt x="82" y="131"/>
                    </a:lnTo>
                    <a:lnTo>
                      <a:pt x="83" y="132"/>
                    </a:lnTo>
                    <a:lnTo>
                      <a:pt x="83" y="134"/>
                    </a:lnTo>
                    <a:lnTo>
                      <a:pt x="85" y="135"/>
                    </a:lnTo>
                    <a:lnTo>
                      <a:pt x="86" y="136"/>
                    </a:lnTo>
                    <a:lnTo>
                      <a:pt x="87" y="139"/>
                    </a:lnTo>
                    <a:lnTo>
                      <a:pt x="88" y="140"/>
                    </a:lnTo>
                    <a:lnTo>
                      <a:pt x="89" y="141"/>
                    </a:lnTo>
                    <a:lnTo>
                      <a:pt x="90" y="143"/>
                    </a:lnTo>
                    <a:lnTo>
                      <a:pt x="91" y="144"/>
                    </a:lnTo>
                    <a:lnTo>
                      <a:pt x="93" y="147"/>
                    </a:lnTo>
                    <a:lnTo>
                      <a:pt x="94" y="148"/>
                    </a:lnTo>
                    <a:lnTo>
                      <a:pt x="95" y="149"/>
                    </a:lnTo>
                    <a:lnTo>
                      <a:pt x="95" y="151"/>
                    </a:lnTo>
                    <a:lnTo>
                      <a:pt x="96" y="152"/>
                    </a:lnTo>
                    <a:lnTo>
                      <a:pt x="97" y="154"/>
                    </a:lnTo>
                    <a:lnTo>
                      <a:pt x="98" y="156"/>
                    </a:lnTo>
                    <a:lnTo>
                      <a:pt x="100" y="157"/>
                    </a:lnTo>
                    <a:lnTo>
                      <a:pt x="101" y="158"/>
                    </a:lnTo>
                    <a:lnTo>
                      <a:pt x="102" y="160"/>
                    </a:lnTo>
                    <a:lnTo>
                      <a:pt x="103" y="162"/>
                    </a:lnTo>
                    <a:lnTo>
                      <a:pt x="104" y="163"/>
                    </a:lnTo>
                  </a:path>
                </a:pathLst>
              </a:custGeom>
              <a:noFill/>
              <a:ln w="0">
                <a:solidFill>
                  <a:srgbClr val="FF0000"/>
                </a:solidFill>
                <a:prstDash val="solid"/>
                <a:round/>
                <a:headEnd/>
                <a:tailEnd/>
              </a:ln>
            </p:spPr>
            <p:txBody>
              <a:bodyPr/>
              <a:lstStyle/>
              <a:p>
                <a:endParaRPr lang="it-IT"/>
              </a:p>
            </p:txBody>
          </p:sp>
          <p:sp>
            <p:nvSpPr>
              <p:cNvPr id="57" name="Freeform 3116"/>
              <p:cNvSpPr>
                <a:spLocks noChangeAspect="1"/>
              </p:cNvSpPr>
              <p:nvPr/>
            </p:nvSpPr>
            <p:spPr bwMode="auto">
              <a:xfrm>
                <a:off x="2149" y="2634"/>
                <a:ext cx="51" cy="74"/>
              </a:xfrm>
              <a:custGeom>
                <a:avLst/>
                <a:gdLst>
                  <a:gd name="T0" fmla="*/ 1 w 103"/>
                  <a:gd name="T1" fmla="*/ 2 h 147"/>
                  <a:gd name="T2" fmla="*/ 2 w 103"/>
                  <a:gd name="T3" fmla="*/ 6 h 147"/>
                  <a:gd name="T4" fmla="*/ 5 w 103"/>
                  <a:gd name="T5" fmla="*/ 8 h 147"/>
                  <a:gd name="T6" fmla="*/ 7 w 103"/>
                  <a:gd name="T7" fmla="*/ 11 h 147"/>
                  <a:gd name="T8" fmla="*/ 9 w 103"/>
                  <a:gd name="T9" fmla="*/ 15 h 147"/>
                  <a:gd name="T10" fmla="*/ 10 w 103"/>
                  <a:gd name="T11" fmla="*/ 17 h 147"/>
                  <a:gd name="T12" fmla="*/ 13 w 103"/>
                  <a:gd name="T13" fmla="*/ 21 h 147"/>
                  <a:gd name="T14" fmla="*/ 15 w 103"/>
                  <a:gd name="T15" fmla="*/ 24 h 147"/>
                  <a:gd name="T16" fmla="*/ 17 w 103"/>
                  <a:gd name="T17" fmla="*/ 26 h 147"/>
                  <a:gd name="T18" fmla="*/ 20 w 103"/>
                  <a:gd name="T19" fmla="*/ 30 h 147"/>
                  <a:gd name="T20" fmla="*/ 22 w 103"/>
                  <a:gd name="T21" fmla="*/ 33 h 147"/>
                  <a:gd name="T22" fmla="*/ 23 w 103"/>
                  <a:gd name="T23" fmla="*/ 35 h 147"/>
                  <a:gd name="T24" fmla="*/ 25 w 103"/>
                  <a:gd name="T25" fmla="*/ 39 h 147"/>
                  <a:gd name="T26" fmla="*/ 28 w 103"/>
                  <a:gd name="T27" fmla="*/ 42 h 147"/>
                  <a:gd name="T28" fmla="*/ 30 w 103"/>
                  <a:gd name="T29" fmla="*/ 45 h 147"/>
                  <a:gd name="T30" fmla="*/ 32 w 103"/>
                  <a:gd name="T31" fmla="*/ 48 h 147"/>
                  <a:gd name="T32" fmla="*/ 34 w 103"/>
                  <a:gd name="T33" fmla="*/ 50 h 147"/>
                  <a:gd name="T34" fmla="*/ 36 w 103"/>
                  <a:gd name="T35" fmla="*/ 54 h 147"/>
                  <a:gd name="T36" fmla="*/ 38 w 103"/>
                  <a:gd name="T37" fmla="*/ 57 h 147"/>
                  <a:gd name="T38" fmla="*/ 40 w 103"/>
                  <a:gd name="T39" fmla="*/ 60 h 147"/>
                  <a:gd name="T40" fmla="*/ 42 w 103"/>
                  <a:gd name="T41" fmla="*/ 63 h 147"/>
                  <a:gd name="T42" fmla="*/ 44 w 103"/>
                  <a:gd name="T43" fmla="*/ 65 h 147"/>
                  <a:gd name="T44" fmla="*/ 46 w 103"/>
                  <a:gd name="T45" fmla="*/ 69 h 147"/>
                  <a:gd name="T46" fmla="*/ 48 w 103"/>
                  <a:gd name="T47" fmla="*/ 72 h 147"/>
                  <a:gd name="T48" fmla="*/ 51 w 103"/>
                  <a:gd name="T49" fmla="*/ 75 h 147"/>
                  <a:gd name="T50" fmla="*/ 53 w 103"/>
                  <a:gd name="T51" fmla="*/ 78 h 147"/>
                  <a:gd name="T52" fmla="*/ 54 w 103"/>
                  <a:gd name="T53" fmla="*/ 80 h 147"/>
                  <a:gd name="T54" fmla="*/ 57 w 103"/>
                  <a:gd name="T55" fmla="*/ 84 h 147"/>
                  <a:gd name="T56" fmla="*/ 59 w 103"/>
                  <a:gd name="T57" fmla="*/ 86 h 147"/>
                  <a:gd name="T58" fmla="*/ 61 w 103"/>
                  <a:gd name="T59" fmla="*/ 90 h 147"/>
                  <a:gd name="T60" fmla="*/ 63 w 103"/>
                  <a:gd name="T61" fmla="*/ 92 h 147"/>
                  <a:gd name="T62" fmla="*/ 65 w 103"/>
                  <a:gd name="T63" fmla="*/ 95 h 147"/>
                  <a:gd name="T64" fmla="*/ 67 w 103"/>
                  <a:gd name="T65" fmla="*/ 99 h 147"/>
                  <a:gd name="T66" fmla="*/ 69 w 103"/>
                  <a:gd name="T67" fmla="*/ 101 h 147"/>
                  <a:gd name="T68" fmla="*/ 72 w 103"/>
                  <a:gd name="T69" fmla="*/ 105 h 147"/>
                  <a:gd name="T70" fmla="*/ 73 w 103"/>
                  <a:gd name="T71" fmla="*/ 107 h 147"/>
                  <a:gd name="T72" fmla="*/ 75 w 103"/>
                  <a:gd name="T73" fmla="*/ 110 h 147"/>
                  <a:gd name="T74" fmla="*/ 77 w 103"/>
                  <a:gd name="T75" fmla="*/ 113 h 147"/>
                  <a:gd name="T76" fmla="*/ 80 w 103"/>
                  <a:gd name="T77" fmla="*/ 116 h 147"/>
                  <a:gd name="T78" fmla="*/ 82 w 103"/>
                  <a:gd name="T79" fmla="*/ 118 h 147"/>
                  <a:gd name="T80" fmla="*/ 84 w 103"/>
                  <a:gd name="T81" fmla="*/ 122 h 147"/>
                  <a:gd name="T82" fmla="*/ 85 w 103"/>
                  <a:gd name="T83" fmla="*/ 124 h 147"/>
                  <a:gd name="T84" fmla="*/ 88 w 103"/>
                  <a:gd name="T85" fmla="*/ 128 h 147"/>
                  <a:gd name="T86" fmla="*/ 90 w 103"/>
                  <a:gd name="T87" fmla="*/ 130 h 147"/>
                  <a:gd name="T88" fmla="*/ 92 w 103"/>
                  <a:gd name="T89" fmla="*/ 133 h 147"/>
                  <a:gd name="T90" fmla="*/ 93 w 103"/>
                  <a:gd name="T91" fmla="*/ 136 h 147"/>
                  <a:gd name="T92" fmla="*/ 96 w 103"/>
                  <a:gd name="T93" fmla="*/ 139 h 147"/>
                  <a:gd name="T94" fmla="*/ 98 w 103"/>
                  <a:gd name="T95" fmla="*/ 141 h 147"/>
                  <a:gd name="T96" fmla="*/ 100 w 103"/>
                  <a:gd name="T97" fmla="*/ 144 h 147"/>
                  <a:gd name="T98" fmla="*/ 103 w 103"/>
                  <a:gd name="T99" fmla="*/ 147 h 1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147"/>
                  <a:gd name="T152" fmla="*/ 103 w 103"/>
                  <a:gd name="T153" fmla="*/ 147 h 1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147">
                    <a:moveTo>
                      <a:pt x="0" y="0"/>
                    </a:moveTo>
                    <a:lnTo>
                      <a:pt x="1" y="2"/>
                    </a:lnTo>
                    <a:lnTo>
                      <a:pt x="1" y="3"/>
                    </a:lnTo>
                    <a:lnTo>
                      <a:pt x="2" y="6"/>
                    </a:lnTo>
                    <a:lnTo>
                      <a:pt x="4" y="7"/>
                    </a:lnTo>
                    <a:lnTo>
                      <a:pt x="5" y="8"/>
                    </a:lnTo>
                    <a:lnTo>
                      <a:pt x="6" y="10"/>
                    </a:lnTo>
                    <a:lnTo>
                      <a:pt x="7" y="11"/>
                    </a:lnTo>
                    <a:lnTo>
                      <a:pt x="8" y="12"/>
                    </a:lnTo>
                    <a:lnTo>
                      <a:pt x="9" y="15"/>
                    </a:lnTo>
                    <a:lnTo>
                      <a:pt x="10" y="16"/>
                    </a:lnTo>
                    <a:lnTo>
                      <a:pt x="10" y="17"/>
                    </a:lnTo>
                    <a:lnTo>
                      <a:pt x="12" y="19"/>
                    </a:lnTo>
                    <a:lnTo>
                      <a:pt x="13" y="21"/>
                    </a:lnTo>
                    <a:lnTo>
                      <a:pt x="14" y="22"/>
                    </a:lnTo>
                    <a:lnTo>
                      <a:pt x="15" y="24"/>
                    </a:lnTo>
                    <a:lnTo>
                      <a:pt x="16" y="25"/>
                    </a:lnTo>
                    <a:lnTo>
                      <a:pt x="17" y="26"/>
                    </a:lnTo>
                    <a:lnTo>
                      <a:pt x="19" y="29"/>
                    </a:lnTo>
                    <a:lnTo>
                      <a:pt x="20" y="30"/>
                    </a:lnTo>
                    <a:lnTo>
                      <a:pt x="21" y="31"/>
                    </a:lnTo>
                    <a:lnTo>
                      <a:pt x="22" y="33"/>
                    </a:lnTo>
                    <a:lnTo>
                      <a:pt x="22" y="34"/>
                    </a:lnTo>
                    <a:lnTo>
                      <a:pt x="23" y="35"/>
                    </a:lnTo>
                    <a:lnTo>
                      <a:pt x="24" y="38"/>
                    </a:lnTo>
                    <a:lnTo>
                      <a:pt x="25" y="39"/>
                    </a:lnTo>
                    <a:lnTo>
                      <a:pt x="27" y="40"/>
                    </a:lnTo>
                    <a:lnTo>
                      <a:pt x="28" y="42"/>
                    </a:lnTo>
                    <a:lnTo>
                      <a:pt x="29" y="44"/>
                    </a:lnTo>
                    <a:lnTo>
                      <a:pt x="30" y="45"/>
                    </a:lnTo>
                    <a:lnTo>
                      <a:pt x="31" y="46"/>
                    </a:lnTo>
                    <a:lnTo>
                      <a:pt x="32" y="48"/>
                    </a:lnTo>
                    <a:lnTo>
                      <a:pt x="32" y="49"/>
                    </a:lnTo>
                    <a:lnTo>
                      <a:pt x="34" y="50"/>
                    </a:lnTo>
                    <a:lnTo>
                      <a:pt x="35" y="53"/>
                    </a:lnTo>
                    <a:lnTo>
                      <a:pt x="36" y="54"/>
                    </a:lnTo>
                    <a:lnTo>
                      <a:pt x="37" y="55"/>
                    </a:lnTo>
                    <a:lnTo>
                      <a:pt x="38" y="57"/>
                    </a:lnTo>
                    <a:lnTo>
                      <a:pt x="39" y="59"/>
                    </a:lnTo>
                    <a:lnTo>
                      <a:pt x="40" y="60"/>
                    </a:lnTo>
                    <a:lnTo>
                      <a:pt x="42" y="62"/>
                    </a:lnTo>
                    <a:lnTo>
                      <a:pt x="42" y="63"/>
                    </a:lnTo>
                    <a:lnTo>
                      <a:pt x="43" y="64"/>
                    </a:lnTo>
                    <a:lnTo>
                      <a:pt x="44" y="65"/>
                    </a:lnTo>
                    <a:lnTo>
                      <a:pt x="45" y="68"/>
                    </a:lnTo>
                    <a:lnTo>
                      <a:pt x="46" y="69"/>
                    </a:lnTo>
                    <a:lnTo>
                      <a:pt x="47" y="70"/>
                    </a:lnTo>
                    <a:lnTo>
                      <a:pt x="48" y="72"/>
                    </a:lnTo>
                    <a:lnTo>
                      <a:pt x="50" y="74"/>
                    </a:lnTo>
                    <a:lnTo>
                      <a:pt x="51" y="75"/>
                    </a:lnTo>
                    <a:lnTo>
                      <a:pt x="52" y="76"/>
                    </a:lnTo>
                    <a:lnTo>
                      <a:pt x="53" y="78"/>
                    </a:lnTo>
                    <a:lnTo>
                      <a:pt x="53" y="79"/>
                    </a:lnTo>
                    <a:lnTo>
                      <a:pt x="54" y="80"/>
                    </a:lnTo>
                    <a:lnTo>
                      <a:pt x="55" y="83"/>
                    </a:lnTo>
                    <a:lnTo>
                      <a:pt x="57" y="84"/>
                    </a:lnTo>
                    <a:lnTo>
                      <a:pt x="58" y="85"/>
                    </a:lnTo>
                    <a:lnTo>
                      <a:pt x="59" y="86"/>
                    </a:lnTo>
                    <a:lnTo>
                      <a:pt x="60" y="88"/>
                    </a:lnTo>
                    <a:lnTo>
                      <a:pt x="61" y="90"/>
                    </a:lnTo>
                    <a:lnTo>
                      <a:pt x="62" y="91"/>
                    </a:lnTo>
                    <a:lnTo>
                      <a:pt x="63" y="92"/>
                    </a:lnTo>
                    <a:lnTo>
                      <a:pt x="63" y="94"/>
                    </a:lnTo>
                    <a:lnTo>
                      <a:pt x="65" y="95"/>
                    </a:lnTo>
                    <a:lnTo>
                      <a:pt x="66" y="97"/>
                    </a:lnTo>
                    <a:lnTo>
                      <a:pt x="67" y="99"/>
                    </a:lnTo>
                    <a:lnTo>
                      <a:pt x="68" y="100"/>
                    </a:lnTo>
                    <a:lnTo>
                      <a:pt x="69" y="101"/>
                    </a:lnTo>
                    <a:lnTo>
                      <a:pt x="70" y="102"/>
                    </a:lnTo>
                    <a:lnTo>
                      <a:pt x="72" y="105"/>
                    </a:lnTo>
                    <a:lnTo>
                      <a:pt x="73" y="106"/>
                    </a:lnTo>
                    <a:lnTo>
                      <a:pt x="73" y="107"/>
                    </a:lnTo>
                    <a:lnTo>
                      <a:pt x="74" y="108"/>
                    </a:lnTo>
                    <a:lnTo>
                      <a:pt x="75" y="110"/>
                    </a:lnTo>
                    <a:lnTo>
                      <a:pt x="76" y="112"/>
                    </a:lnTo>
                    <a:lnTo>
                      <a:pt x="77" y="113"/>
                    </a:lnTo>
                    <a:lnTo>
                      <a:pt x="78" y="114"/>
                    </a:lnTo>
                    <a:lnTo>
                      <a:pt x="80" y="116"/>
                    </a:lnTo>
                    <a:lnTo>
                      <a:pt x="81" y="117"/>
                    </a:lnTo>
                    <a:lnTo>
                      <a:pt x="82" y="118"/>
                    </a:lnTo>
                    <a:lnTo>
                      <a:pt x="83" y="120"/>
                    </a:lnTo>
                    <a:lnTo>
                      <a:pt x="84" y="122"/>
                    </a:lnTo>
                    <a:lnTo>
                      <a:pt x="84" y="123"/>
                    </a:lnTo>
                    <a:lnTo>
                      <a:pt x="85" y="124"/>
                    </a:lnTo>
                    <a:lnTo>
                      <a:pt x="87" y="125"/>
                    </a:lnTo>
                    <a:lnTo>
                      <a:pt x="88" y="128"/>
                    </a:lnTo>
                    <a:lnTo>
                      <a:pt x="89" y="129"/>
                    </a:lnTo>
                    <a:lnTo>
                      <a:pt x="90" y="130"/>
                    </a:lnTo>
                    <a:lnTo>
                      <a:pt x="91" y="131"/>
                    </a:lnTo>
                    <a:lnTo>
                      <a:pt x="92" y="133"/>
                    </a:lnTo>
                    <a:lnTo>
                      <a:pt x="93" y="135"/>
                    </a:lnTo>
                    <a:lnTo>
                      <a:pt x="93" y="136"/>
                    </a:lnTo>
                    <a:lnTo>
                      <a:pt x="95" y="137"/>
                    </a:lnTo>
                    <a:lnTo>
                      <a:pt x="96" y="139"/>
                    </a:lnTo>
                    <a:lnTo>
                      <a:pt x="97" y="140"/>
                    </a:lnTo>
                    <a:lnTo>
                      <a:pt x="98" y="141"/>
                    </a:lnTo>
                    <a:lnTo>
                      <a:pt x="99" y="143"/>
                    </a:lnTo>
                    <a:lnTo>
                      <a:pt x="100" y="144"/>
                    </a:lnTo>
                    <a:lnTo>
                      <a:pt x="101" y="146"/>
                    </a:lnTo>
                    <a:lnTo>
                      <a:pt x="103" y="147"/>
                    </a:lnTo>
                  </a:path>
                </a:pathLst>
              </a:custGeom>
              <a:noFill/>
              <a:ln w="0">
                <a:solidFill>
                  <a:srgbClr val="FF0000"/>
                </a:solidFill>
                <a:prstDash val="solid"/>
                <a:round/>
                <a:headEnd/>
                <a:tailEnd/>
              </a:ln>
            </p:spPr>
            <p:txBody>
              <a:bodyPr/>
              <a:lstStyle/>
              <a:p>
                <a:endParaRPr lang="it-IT"/>
              </a:p>
            </p:txBody>
          </p:sp>
          <p:sp>
            <p:nvSpPr>
              <p:cNvPr id="58" name="Freeform 3117"/>
              <p:cNvSpPr>
                <a:spLocks noChangeAspect="1"/>
              </p:cNvSpPr>
              <p:nvPr/>
            </p:nvSpPr>
            <p:spPr bwMode="auto">
              <a:xfrm>
                <a:off x="2200" y="2708"/>
                <a:ext cx="52" cy="66"/>
              </a:xfrm>
              <a:custGeom>
                <a:avLst/>
                <a:gdLst>
                  <a:gd name="T0" fmla="*/ 1 w 102"/>
                  <a:gd name="T1" fmla="*/ 1 h 133"/>
                  <a:gd name="T2" fmla="*/ 2 w 102"/>
                  <a:gd name="T3" fmla="*/ 5 h 133"/>
                  <a:gd name="T4" fmla="*/ 4 w 102"/>
                  <a:gd name="T5" fmla="*/ 7 h 133"/>
                  <a:gd name="T6" fmla="*/ 7 w 102"/>
                  <a:gd name="T7" fmla="*/ 9 h 133"/>
                  <a:gd name="T8" fmla="*/ 9 w 102"/>
                  <a:gd name="T9" fmla="*/ 13 h 133"/>
                  <a:gd name="T10" fmla="*/ 11 w 102"/>
                  <a:gd name="T11" fmla="*/ 15 h 133"/>
                  <a:gd name="T12" fmla="*/ 12 w 102"/>
                  <a:gd name="T13" fmla="*/ 19 h 133"/>
                  <a:gd name="T14" fmla="*/ 15 w 102"/>
                  <a:gd name="T15" fmla="*/ 21 h 133"/>
                  <a:gd name="T16" fmla="*/ 17 w 102"/>
                  <a:gd name="T17" fmla="*/ 24 h 133"/>
                  <a:gd name="T18" fmla="*/ 19 w 102"/>
                  <a:gd name="T19" fmla="*/ 27 h 133"/>
                  <a:gd name="T20" fmla="*/ 22 w 102"/>
                  <a:gd name="T21" fmla="*/ 29 h 133"/>
                  <a:gd name="T22" fmla="*/ 23 w 102"/>
                  <a:gd name="T23" fmla="*/ 32 h 133"/>
                  <a:gd name="T24" fmla="*/ 25 w 102"/>
                  <a:gd name="T25" fmla="*/ 35 h 133"/>
                  <a:gd name="T26" fmla="*/ 27 w 102"/>
                  <a:gd name="T27" fmla="*/ 37 h 133"/>
                  <a:gd name="T28" fmla="*/ 30 w 102"/>
                  <a:gd name="T29" fmla="*/ 41 h 133"/>
                  <a:gd name="T30" fmla="*/ 32 w 102"/>
                  <a:gd name="T31" fmla="*/ 43 h 133"/>
                  <a:gd name="T32" fmla="*/ 33 w 102"/>
                  <a:gd name="T33" fmla="*/ 46 h 133"/>
                  <a:gd name="T34" fmla="*/ 35 w 102"/>
                  <a:gd name="T35" fmla="*/ 49 h 133"/>
                  <a:gd name="T36" fmla="*/ 38 w 102"/>
                  <a:gd name="T37" fmla="*/ 51 h 133"/>
                  <a:gd name="T38" fmla="*/ 40 w 102"/>
                  <a:gd name="T39" fmla="*/ 54 h 133"/>
                  <a:gd name="T40" fmla="*/ 42 w 102"/>
                  <a:gd name="T41" fmla="*/ 57 h 133"/>
                  <a:gd name="T42" fmla="*/ 43 w 102"/>
                  <a:gd name="T43" fmla="*/ 59 h 133"/>
                  <a:gd name="T44" fmla="*/ 46 w 102"/>
                  <a:gd name="T45" fmla="*/ 62 h 133"/>
                  <a:gd name="T46" fmla="*/ 48 w 102"/>
                  <a:gd name="T47" fmla="*/ 65 h 133"/>
                  <a:gd name="T48" fmla="*/ 50 w 102"/>
                  <a:gd name="T49" fmla="*/ 67 h 133"/>
                  <a:gd name="T50" fmla="*/ 53 w 102"/>
                  <a:gd name="T51" fmla="*/ 71 h 133"/>
                  <a:gd name="T52" fmla="*/ 54 w 102"/>
                  <a:gd name="T53" fmla="*/ 73 h 133"/>
                  <a:gd name="T54" fmla="*/ 56 w 102"/>
                  <a:gd name="T55" fmla="*/ 75 h 133"/>
                  <a:gd name="T56" fmla="*/ 58 w 102"/>
                  <a:gd name="T57" fmla="*/ 79 h 133"/>
                  <a:gd name="T58" fmla="*/ 61 w 102"/>
                  <a:gd name="T59" fmla="*/ 81 h 133"/>
                  <a:gd name="T60" fmla="*/ 63 w 102"/>
                  <a:gd name="T61" fmla="*/ 83 h 133"/>
                  <a:gd name="T62" fmla="*/ 64 w 102"/>
                  <a:gd name="T63" fmla="*/ 87 h 133"/>
                  <a:gd name="T64" fmla="*/ 66 w 102"/>
                  <a:gd name="T65" fmla="*/ 89 h 133"/>
                  <a:gd name="T66" fmla="*/ 69 w 102"/>
                  <a:gd name="T67" fmla="*/ 91 h 133"/>
                  <a:gd name="T68" fmla="*/ 71 w 102"/>
                  <a:gd name="T69" fmla="*/ 95 h 133"/>
                  <a:gd name="T70" fmla="*/ 73 w 102"/>
                  <a:gd name="T71" fmla="*/ 97 h 133"/>
                  <a:gd name="T72" fmla="*/ 75 w 102"/>
                  <a:gd name="T73" fmla="*/ 99 h 133"/>
                  <a:gd name="T74" fmla="*/ 77 w 102"/>
                  <a:gd name="T75" fmla="*/ 102 h 133"/>
                  <a:gd name="T76" fmla="*/ 79 w 102"/>
                  <a:gd name="T77" fmla="*/ 105 h 133"/>
                  <a:gd name="T78" fmla="*/ 81 w 102"/>
                  <a:gd name="T79" fmla="*/ 107 h 133"/>
                  <a:gd name="T80" fmla="*/ 84 w 102"/>
                  <a:gd name="T81" fmla="*/ 110 h 133"/>
                  <a:gd name="T82" fmla="*/ 85 w 102"/>
                  <a:gd name="T83" fmla="*/ 112 h 133"/>
                  <a:gd name="T84" fmla="*/ 87 w 102"/>
                  <a:gd name="T85" fmla="*/ 115 h 133"/>
                  <a:gd name="T86" fmla="*/ 89 w 102"/>
                  <a:gd name="T87" fmla="*/ 118 h 133"/>
                  <a:gd name="T88" fmla="*/ 92 w 102"/>
                  <a:gd name="T89" fmla="*/ 120 h 133"/>
                  <a:gd name="T90" fmla="*/ 94 w 102"/>
                  <a:gd name="T91" fmla="*/ 122 h 133"/>
                  <a:gd name="T92" fmla="*/ 95 w 102"/>
                  <a:gd name="T93" fmla="*/ 126 h 133"/>
                  <a:gd name="T94" fmla="*/ 98 w 102"/>
                  <a:gd name="T95" fmla="*/ 128 h 133"/>
                  <a:gd name="T96" fmla="*/ 100 w 102"/>
                  <a:gd name="T97" fmla="*/ 130 h 133"/>
                  <a:gd name="T98" fmla="*/ 102 w 102"/>
                  <a:gd name="T99" fmla="*/ 133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33"/>
                  <a:gd name="T152" fmla="*/ 102 w 102"/>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33">
                    <a:moveTo>
                      <a:pt x="0" y="0"/>
                    </a:moveTo>
                    <a:lnTo>
                      <a:pt x="1" y="1"/>
                    </a:lnTo>
                    <a:lnTo>
                      <a:pt x="1" y="3"/>
                    </a:lnTo>
                    <a:lnTo>
                      <a:pt x="2" y="5"/>
                    </a:lnTo>
                    <a:lnTo>
                      <a:pt x="3" y="6"/>
                    </a:lnTo>
                    <a:lnTo>
                      <a:pt x="4" y="7"/>
                    </a:lnTo>
                    <a:lnTo>
                      <a:pt x="5" y="8"/>
                    </a:lnTo>
                    <a:lnTo>
                      <a:pt x="7" y="9"/>
                    </a:lnTo>
                    <a:lnTo>
                      <a:pt x="8" y="12"/>
                    </a:lnTo>
                    <a:lnTo>
                      <a:pt x="9" y="13"/>
                    </a:lnTo>
                    <a:lnTo>
                      <a:pt x="10" y="14"/>
                    </a:lnTo>
                    <a:lnTo>
                      <a:pt x="11" y="15"/>
                    </a:lnTo>
                    <a:lnTo>
                      <a:pt x="12" y="16"/>
                    </a:lnTo>
                    <a:lnTo>
                      <a:pt x="12" y="19"/>
                    </a:lnTo>
                    <a:lnTo>
                      <a:pt x="13" y="20"/>
                    </a:lnTo>
                    <a:lnTo>
                      <a:pt x="15" y="21"/>
                    </a:lnTo>
                    <a:lnTo>
                      <a:pt x="16" y="22"/>
                    </a:lnTo>
                    <a:lnTo>
                      <a:pt x="17" y="24"/>
                    </a:lnTo>
                    <a:lnTo>
                      <a:pt x="18" y="26"/>
                    </a:lnTo>
                    <a:lnTo>
                      <a:pt x="19" y="27"/>
                    </a:lnTo>
                    <a:lnTo>
                      <a:pt x="20" y="28"/>
                    </a:lnTo>
                    <a:lnTo>
                      <a:pt x="22" y="29"/>
                    </a:lnTo>
                    <a:lnTo>
                      <a:pt x="22" y="31"/>
                    </a:lnTo>
                    <a:lnTo>
                      <a:pt x="23" y="32"/>
                    </a:lnTo>
                    <a:lnTo>
                      <a:pt x="24" y="34"/>
                    </a:lnTo>
                    <a:lnTo>
                      <a:pt x="25" y="35"/>
                    </a:lnTo>
                    <a:lnTo>
                      <a:pt x="26" y="36"/>
                    </a:lnTo>
                    <a:lnTo>
                      <a:pt x="27" y="37"/>
                    </a:lnTo>
                    <a:lnTo>
                      <a:pt x="28" y="39"/>
                    </a:lnTo>
                    <a:lnTo>
                      <a:pt x="30" y="41"/>
                    </a:lnTo>
                    <a:lnTo>
                      <a:pt x="31" y="42"/>
                    </a:lnTo>
                    <a:lnTo>
                      <a:pt x="32" y="43"/>
                    </a:lnTo>
                    <a:lnTo>
                      <a:pt x="32" y="44"/>
                    </a:lnTo>
                    <a:lnTo>
                      <a:pt x="33" y="46"/>
                    </a:lnTo>
                    <a:lnTo>
                      <a:pt x="34" y="47"/>
                    </a:lnTo>
                    <a:lnTo>
                      <a:pt x="35" y="49"/>
                    </a:lnTo>
                    <a:lnTo>
                      <a:pt x="37" y="50"/>
                    </a:lnTo>
                    <a:lnTo>
                      <a:pt x="38" y="51"/>
                    </a:lnTo>
                    <a:lnTo>
                      <a:pt x="39" y="53"/>
                    </a:lnTo>
                    <a:lnTo>
                      <a:pt x="40" y="54"/>
                    </a:lnTo>
                    <a:lnTo>
                      <a:pt x="41" y="56"/>
                    </a:lnTo>
                    <a:lnTo>
                      <a:pt x="42" y="57"/>
                    </a:lnTo>
                    <a:lnTo>
                      <a:pt x="43" y="58"/>
                    </a:lnTo>
                    <a:lnTo>
                      <a:pt x="43" y="59"/>
                    </a:lnTo>
                    <a:lnTo>
                      <a:pt x="45" y="61"/>
                    </a:lnTo>
                    <a:lnTo>
                      <a:pt x="46" y="62"/>
                    </a:lnTo>
                    <a:lnTo>
                      <a:pt x="47" y="64"/>
                    </a:lnTo>
                    <a:lnTo>
                      <a:pt x="48" y="65"/>
                    </a:lnTo>
                    <a:lnTo>
                      <a:pt x="49" y="66"/>
                    </a:lnTo>
                    <a:lnTo>
                      <a:pt x="50" y="67"/>
                    </a:lnTo>
                    <a:lnTo>
                      <a:pt x="51" y="69"/>
                    </a:lnTo>
                    <a:lnTo>
                      <a:pt x="53" y="71"/>
                    </a:lnTo>
                    <a:lnTo>
                      <a:pt x="53" y="72"/>
                    </a:lnTo>
                    <a:lnTo>
                      <a:pt x="54" y="73"/>
                    </a:lnTo>
                    <a:lnTo>
                      <a:pt x="55" y="74"/>
                    </a:lnTo>
                    <a:lnTo>
                      <a:pt x="56" y="75"/>
                    </a:lnTo>
                    <a:lnTo>
                      <a:pt x="57" y="77"/>
                    </a:lnTo>
                    <a:lnTo>
                      <a:pt x="58" y="79"/>
                    </a:lnTo>
                    <a:lnTo>
                      <a:pt x="60" y="80"/>
                    </a:lnTo>
                    <a:lnTo>
                      <a:pt x="61" y="81"/>
                    </a:lnTo>
                    <a:lnTo>
                      <a:pt x="62" y="82"/>
                    </a:lnTo>
                    <a:lnTo>
                      <a:pt x="63" y="83"/>
                    </a:lnTo>
                    <a:lnTo>
                      <a:pt x="63" y="85"/>
                    </a:lnTo>
                    <a:lnTo>
                      <a:pt x="64" y="87"/>
                    </a:lnTo>
                    <a:lnTo>
                      <a:pt x="65" y="88"/>
                    </a:lnTo>
                    <a:lnTo>
                      <a:pt x="66" y="89"/>
                    </a:lnTo>
                    <a:lnTo>
                      <a:pt x="68" y="90"/>
                    </a:lnTo>
                    <a:lnTo>
                      <a:pt x="69" y="91"/>
                    </a:lnTo>
                    <a:lnTo>
                      <a:pt x="70" y="92"/>
                    </a:lnTo>
                    <a:lnTo>
                      <a:pt x="71" y="95"/>
                    </a:lnTo>
                    <a:lnTo>
                      <a:pt x="72" y="96"/>
                    </a:lnTo>
                    <a:lnTo>
                      <a:pt x="73" y="97"/>
                    </a:lnTo>
                    <a:lnTo>
                      <a:pt x="75" y="98"/>
                    </a:lnTo>
                    <a:lnTo>
                      <a:pt x="75" y="99"/>
                    </a:lnTo>
                    <a:lnTo>
                      <a:pt x="76" y="100"/>
                    </a:lnTo>
                    <a:lnTo>
                      <a:pt x="77" y="102"/>
                    </a:lnTo>
                    <a:lnTo>
                      <a:pt x="78" y="104"/>
                    </a:lnTo>
                    <a:lnTo>
                      <a:pt x="79" y="105"/>
                    </a:lnTo>
                    <a:lnTo>
                      <a:pt x="80" y="106"/>
                    </a:lnTo>
                    <a:lnTo>
                      <a:pt x="81" y="107"/>
                    </a:lnTo>
                    <a:lnTo>
                      <a:pt x="83" y="109"/>
                    </a:lnTo>
                    <a:lnTo>
                      <a:pt x="84" y="110"/>
                    </a:lnTo>
                    <a:lnTo>
                      <a:pt x="84" y="111"/>
                    </a:lnTo>
                    <a:lnTo>
                      <a:pt x="85" y="112"/>
                    </a:lnTo>
                    <a:lnTo>
                      <a:pt x="86" y="114"/>
                    </a:lnTo>
                    <a:lnTo>
                      <a:pt x="87" y="115"/>
                    </a:lnTo>
                    <a:lnTo>
                      <a:pt x="88" y="117"/>
                    </a:lnTo>
                    <a:lnTo>
                      <a:pt x="89" y="118"/>
                    </a:lnTo>
                    <a:lnTo>
                      <a:pt x="91" y="119"/>
                    </a:lnTo>
                    <a:lnTo>
                      <a:pt x="92" y="120"/>
                    </a:lnTo>
                    <a:lnTo>
                      <a:pt x="93" y="121"/>
                    </a:lnTo>
                    <a:lnTo>
                      <a:pt x="94" y="122"/>
                    </a:lnTo>
                    <a:lnTo>
                      <a:pt x="95" y="125"/>
                    </a:lnTo>
                    <a:lnTo>
                      <a:pt x="95" y="126"/>
                    </a:lnTo>
                    <a:lnTo>
                      <a:pt x="96" y="127"/>
                    </a:lnTo>
                    <a:lnTo>
                      <a:pt x="98" y="128"/>
                    </a:lnTo>
                    <a:lnTo>
                      <a:pt x="99" y="129"/>
                    </a:lnTo>
                    <a:lnTo>
                      <a:pt x="100" y="130"/>
                    </a:lnTo>
                    <a:lnTo>
                      <a:pt x="101" y="132"/>
                    </a:lnTo>
                    <a:lnTo>
                      <a:pt x="102" y="133"/>
                    </a:lnTo>
                  </a:path>
                </a:pathLst>
              </a:custGeom>
              <a:noFill/>
              <a:ln w="0">
                <a:solidFill>
                  <a:srgbClr val="FF0000"/>
                </a:solidFill>
                <a:prstDash val="solid"/>
                <a:round/>
                <a:headEnd/>
                <a:tailEnd/>
              </a:ln>
            </p:spPr>
            <p:txBody>
              <a:bodyPr/>
              <a:lstStyle/>
              <a:p>
                <a:endParaRPr lang="it-IT"/>
              </a:p>
            </p:txBody>
          </p:sp>
          <p:sp>
            <p:nvSpPr>
              <p:cNvPr id="59" name="Freeform 3118"/>
              <p:cNvSpPr>
                <a:spLocks noChangeAspect="1"/>
              </p:cNvSpPr>
              <p:nvPr/>
            </p:nvSpPr>
            <p:spPr bwMode="auto">
              <a:xfrm>
                <a:off x="2252" y="2774"/>
                <a:ext cx="51" cy="61"/>
              </a:xfrm>
              <a:custGeom>
                <a:avLst/>
                <a:gdLst>
                  <a:gd name="T0" fmla="*/ 1 w 103"/>
                  <a:gd name="T1" fmla="*/ 1 h 122"/>
                  <a:gd name="T2" fmla="*/ 4 w 103"/>
                  <a:gd name="T3" fmla="*/ 4 h 122"/>
                  <a:gd name="T4" fmla="*/ 5 w 103"/>
                  <a:gd name="T5" fmla="*/ 7 h 122"/>
                  <a:gd name="T6" fmla="*/ 7 w 103"/>
                  <a:gd name="T7" fmla="*/ 9 h 122"/>
                  <a:gd name="T8" fmla="*/ 9 w 103"/>
                  <a:gd name="T9" fmla="*/ 11 h 122"/>
                  <a:gd name="T10" fmla="*/ 12 w 103"/>
                  <a:gd name="T11" fmla="*/ 15 h 122"/>
                  <a:gd name="T12" fmla="*/ 13 w 103"/>
                  <a:gd name="T13" fmla="*/ 17 h 122"/>
                  <a:gd name="T14" fmla="*/ 15 w 103"/>
                  <a:gd name="T15" fmla="*/ 19 h 122"/>
                  <a:gd name="T16" fmla="*/ 17 w 103"/>
                  <a:gd name="T17" fmla="*/ 22 h 122"/>
                  <a:gd name="T18" fmla="*/ 20 w 103"/>
                  <a:gd name="T19" fmla="*/ 24 h 122"/>
                  <a:gd name="T20" fmla="*/ 22 w 103"/>
                  <a:gd name="T21" fmla="*/ 27 h 122"/>
                  <a:gd name="T22" fmla="*/ 24 w 103"/>
                  <a:gd name="T23" fmla="*/ 30 h 122"/>
                  <a:gd name="T24" fmla="*/ 26 w 103"/>
                  <a:gd name="T25" fmla="*/ 32 h 122"/>
                  <a:gd name="T26" fmla="*/ 28 w 103"/>
                  <a:gd name="T27" fmla="*/ 34 h 122"/>
                  <a:gd name="T28" fmla="*/ 30 w 103"/>
                  <a:gd name="T29" fmla="*/ 37 h 122"/>
                  <a:gd name="T30" fmla="*/ 32 w 103"/>
                  <a:gd name="T31" fmla="*/ 39 h 122"/>
                  <a:gd name="T32" fmla="*/ 35 w 103"/>
                  <a:gd name="T33" fmla="*/ 42 h 122"/>
                  <a:gd name="T34" fmla="*/ 36 w 103"/>
                  <a:gd name="T35" fmla="*/ 45 h 122"/>
                  <a:gd name="T36" fmla="*/ 38 w 103"/>
                  <a:gd name="T37" fmla="*/ 47 h 122"/>
                  <a:gd name="T38" fmla="*/ 40 w 103"/>
                  <a:gd name="T39" fmla="*/ 49 h 122"/>
                  <a:gd name="T40" fmla="*/ 43 w 103"/>
                  <a:gd name="T41" fmla="*/ 52 h 122"/>
                  <a:gd name="T42" fmla="*/ 44 w 103"/>
                  <a:gd name="T43" fmla="*/ 54 h 122"/>
                  <a:gd name="T44" fmla="*/ 46 w 103"/>
                  <a:gd name="T45" fmla="*/ 56 h 122"/>
                  <a:gd name="T46" fmla="*/ 49 w 103"/>
                  <a:gd name="T47" fmla="*/ 60 h 122"/>
                  <a:gd name="T48" fmla="*/ 51 w 103"/>
                  <a:gd name="T49" fmla="*/ 62 h 122"/>
                  <a:gd name="T50" fmla="*/ 53 w 103"/>
                  <a:gd name="T51" fmla="*/ 64 h 122"/>
                  <a:gd name="T52" fmla="*/ 55 w 103"/>
                  <a:gd name="T53" fmla="*/ 67 h 122"/>
                  <a:gd name="T54" fmla="*/ 57 w 103"/>
                  <a:gd name="T55" fmla="*/ 69 h 122"/>
                  <a:gd name="T56" fmla="*/ 59 w 103"/>
                  <a:gd name="T57" fmla="*/ 71 h 122"/>
                  <a:gd name="T58" fmla="*/ 61 w 103"/>
                  <a:gd name="T59" fmla="*/ 73 h 122"/>
                  <a:gd name="T60" fmla="*/ 64 w 103"/>
                  <a:gd name="T61" fmla="*/ 76 h 122"/>
                  <a:gd name="T62" fmla="*/ 65 w 103"/>
                  <a:gd name="T63" fmla="*/ 78 h 122"/>
                  <a:gd name="T64" fmla="*/ 67 w 103"/>
                  <a:gd name="T65" fmla="*/ 82 h 122"/>
                  <a:gd name="T66" fmla="*/ 69 w 103"/>
                  <a:gd name="T67" fmla="*/ 84 h 122"/>
                  <a:gd name="T68" fmla="*/ 72 w 103"/>
                  <a:gd name="T69" fmla="*/ 86 h 122"/>
                  <a:gd name="T70" fmla="*/ 74 w 103"/>
                  <a:gd name="T71" fmla="*/ 88 h 122"/>
                  <a:gd name="T72" fmla="*/ 75 w 103"/>
                  <a:gd name="T73" fmla="*/ 91 h 122"/>
                  <a:gd name="T74" fmla="*/ 77 w 103"/>
                  <a:gd name="T75" fmla="*/ 93 h 122"/>
                  <a:gd name="T76" fmla="*/ 80 w 103"/>
                  <a:gd name="T77" fmla="*/ 95 h 122"/>
                  <a:gd name="T78" fmla="*/ 82 w 103"/>
                  <a:gd name="T79" fmla="*/ 98 h 122"/>
                  <a:gd name="T80" fmla="*/ 84 w 103"/>
                  <a:gd name="T81" fmla="*/ 100 h 122"/>
                  <a:gd name="T82" fmla="*/ 87 w 103"/>
                  <a:gd name="T83" fmla="*/ 102 h 122"/>
                  <a:gd name="T84" fmla="*/ 88 w 103"/>
                  <a:gd name="T85" fmla="*/ 105 h 122"/>
                  <a:gd name="T86" fmla="*/ 90 w 103"/>
                  <a:gd name="T87" fmla="*/ 107 h 122"/>
                  <a:gd name="T88" fmla="*/ 92 w 103"/>
                  <a:gd name="T89" fmla="*/ 109 h 122"/>
                  <a:gd name="T90" fmla="*/ 95 w 103"/>
                  <a:gd name="T91" fmla="*/ 111 h 122"/>
                  <a:gd name="T92" fmla="*/ 96 w 103"/>
                  <a:gd name="T93" fmla="*/ 114 h 122"/>
                  <a:gd name="T94" fmla="*/ 98 w 103"/>
                  <a:gd name="T95" fmla="*/ 117 h 122"/>
                  <a:gd name="T96" fmla="*/ 100 w 103"/>
                  <a:gd name="T97" fmla="*/ 120 h 122"/>
                  <a:gd name="T98" fmla="*/ 103 w 103"/>
                  <a:gd name="T99" fmla="*/ 122 h 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122"/>
                  <a:gd name="T152" fmla="*/ 103 w 103"/>
                  <a:gd name="T153" fmla="*/ 122 h 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122">
                    <a:moveTo>
                      <a:pt x="0" y="0"/>
                    </a:moveTo>
                    <a:lnTo>
                      <a:pt x="1" y="1"/>
                    </a:lnTo>
                    <a:lnTo>
                      <a:pt x="2" y="3"/>
                    </a:lnTo>
                    <a:lnTo>
                      <a:pt x="4" y="4"/>
                    </a:lnTo>
                    <a:lnTo>
                      <a:pt x="4" y="5"/>
                    </a:lnTo>
                    <a:lnTo>
                      <a:pt x="5" y="7"/>
                    </a:lnTo>
                    <a:lnTo>
                      <a:pt x="6" y="8"/>
                    </a:lnTo>
                    <a:lnTo>
                      <a:pt x="7" y="9"/>
                    </a:lnTo>
                    <a:lnTo>
                      <a:pt x="8" y="10"/>
                    </a:lnTo>
                    <a:lnTo>
                      <a:pt x="9" y="11"/>
                    </a:lnTo>
                    <a:lnTo>
                      <a:pt x="11" y="12"/>
                    </a:lnTo>
                    <a:lnTo>
                      <a:pt x="12" y="15"/>
                    </a:lnTo>
                    <a:lnTo>
                      <a:pt x="13" y="16"/>
                    </a:lnTo>
                    <a:lnTo>
                      <a:pt x="13" y="17"/>
                    </a:lnTo>
                    <a:lnTo>
                      <a:pt x="14" y="18"/>
                    </a:lnTo>
                    <a:lnTo>
                      <a:pt x="15" y="19"/>
                    </a:lnTo>
                    <a:lnTo>
                      <a:pt x="16" y="20"/>
                    </a:lnTo>
                    <a:lnTo>
                      <a:pt x="17" y="22"/>
                    </a:lnTo>
                    <a:lnTo>
                      <a:pt x="19" y="23"/>
                    </a:lnTo>
                    <a:lnTo>
                      <a:pt x="20" y="24"/>
                    </a:lnTo>
                    <a:lnTo>
                      <a:pt x="21" y="25"/>
                    </a:lnTo>
                    <a:lnTo>
                      <a:pt x="22" y="27"/>
                    </a:lnTo>
                    <a:lnTo>
                      <a:pt x="23" y="29"/>
                    </a:lnTo>
                    <a:lnTo>
                      <a:pt x="24" y="30"/>
                    </a:lnTo>
                    <a:lnTo>
                      <a:pt x="24" y="31"/>
                    </a:lnTo>
                    <a:lnTo>
                      <a:pt x="26" y="32"/>
                    </a:lnTo>
                    <a:lnTo>
                      <a:pt x="27" y="33"/>
                    </a:lnTo>
                    <a:lnTo>
                      <a:pt x="28" y="34"/>
                    </a:lnTo>
                    <a:lnTo>
                      <a:pt x="29" y="35"/>
                    </a:lnTo>
                    <a:lnTo>
                      <a:pt x="30" y="37"/>
                    </a:lnTo>
                    <a:lnTo>
                      <a:pt x="31" y="38"/>
                    </a:lnTo>
                    <a:lnTo>
                      <a:pt x="32" y="39"/>
                    </a:lnTo>
                    <a:lnTo>
                      <a:pt x="34" y="40"/>
                    </a:lnTo>
                    <a:lnTo>
                      <a:pt x="35" y="42"/>
                    </a:lnTo>
                    <a:lnTo>
                      <a:pt x="35" y="44"/>
                    </a:lnTo>
                    <a:lnTo>
                      <a:pt x="36" y="45"/>
                    </a:lnTo>
                    <a:lnTo>
                      <a:pt x="37" y="46"/>
                    </a:lnTo>
                    <a:lnTo>
                      <a:pt x="38" y="47"/>
                    </a:lnTo>
                    <a:lnTo>
                      <a:pt x="39" y="48"/>
                    </a:lnTo>
                    <a:lnTo>
                      <a:pt x="40" y="49"/>
                    </a:lnTo>
                    <a:lnTo>
                      <a:pt x="42" y="50"/>
                    </a:lnTo>
                    <a:lnTo>
                      <a:pt x="43" y="52"/>
                    </a:lnTo>
                    <a:lnTo>
                      <a:pt x="44" y="53"/>
                    </a:lnTo>
                    <a:lnTo>
                      <a:pt x="44" y="54"/>
                    </a:lnTo>
                    <a:lnTo>
                      <a:pt x="45" y="55"/>
                    </a:lnTo>
                    <a:lnTo>
                      <a:pt x="46" y="56"/>
                    </a:lnTo>
                    <a:lnTo>
                      <a:pt x="47" y="57"/>
                    </a:lnTo>
                    <a:lnTo>
                      <a:pt x="49" y="60"/>
                    </a:lnTo>
                    <a:lnTo>
                      <a:pt x="50" y="61"/>
                    </a:lnTo>
                    <a:lnTo>
                      <a:pt x="51" y="62"/>
                    </a:lnTo>
                    <a:lnTo>
                      <a:pt x="52" y="63"/>
                    </a:lnTo>
                    <a:lnTo>
                      <a:pt x="53" y="64"/>
                    </a:lnTo>
                    <a:lnTo>
                      <a:pt x="54" y="65"/>
                    </a:lnTo>
                    <a:lnTo>
                      <a:pt x="55" y="67"/>
                    </a:lnTo>
                    <a:lnTo>
                      <a:pt x="55" y="68"/>
                    </a:lnTo>
                    <a:lnTo>
                      <a:pt x="57" y="69"/>
                    </a:lnTo>
                    <a:lnTo>
                      <a:pt x="58" y="70"/>
                    </a:lnTo>
                    <a:lnTo>
                      <a:pt x="59" y="71"/>
                    </a:lnTo>
                    <a:lnTo>
                      <a:pt x="60" y="72"/>
                    </a:lnTo>
                    <a:lnTo>
                      <a:pt x="61" y="73"/>
                    </a:lnTo>
                    <a:lnTo>
                      <a:pt x="62" y="75"/>
                    </a:lnTo>
                    <a:lnTo>
                      <a:pt x="64" y="76"/>
                    </a:lnTo>
                    <a:lnTo>
                      <a:pt x="65" y="77"/>
                    </a:lnTo>
                    <a:lnTo>
                      <a:pt x="65" y="78"/>
                    </a:lnTo>
                    <a:lnTo>
                      <a:pt x="66" y="79"/>
                    </a:lnTo>
                    <a:lnTo>
                      <a:pt x="67" y="82"/>
                    </a:lnTo>
                    <a:lnTo>
                      <a:pt x="68" y="83"/>
                    </a:lnTo>
                    <a:lnTo>
                      <a:pt x="69" y="84"/>
                    </a:lnTo>
                    <a:lnTo>
                      <a:pt x="70" y="85"/>
                    </a:lnTo>
                    <a:lnTo>
                      <a:pt x="72" y="86"/>
                    </a:lnTo>
                    <a:lnTo>
                      <a:pt x="73" y="87"/>
                    </a:lnTo>
                    <a:lnTo>
                      <a:pt x="74" y="88"/>
                    </a:lnTo>
                    <a:lnTo>
                      <a:pt x="75" y="90"/>
                    </a:lnTo>
                    <a:lnTo>
                      <a:pt x="75" y="91"/>
                    </a:lnTo>
                    <a:lnTo>
                      <a:pt x="76" y="92"/>
                    </a:lnTo>
                    <a:lnTo>
                      <a:pt x="77" y="93"/>
                    </a:lnTo>
                    <a:lnTo>
                      <a:pt x="79" y="94"/>
                    </a:lnTo>
                    <a:lnTo>
                      <a:pt x="80" y="95"/>
                    </a:lnTo>
                    <a:lnTo>
                      <a:pt x="81" y="97"/>
                    </a:lnTo>
                    <a:lnTo>
                      <a:pt x="82" y="98"/>
                    </a:lnTo>
                    <a:lnTo>
                      <a:pt x="83" y="99"/>
                    </a:lnTo>
                    <a:lnTo>
                      <a:pt x="84" y="100"/>
                    </a:lnTo>
                    <a:lnTo>
                      <a:pt x="85" y="101"/>
                    </a:lnTo>
                    <a:lnTo>
                      <a:pt x="87" y="102"/>
                    </a:lnTo>
                    <a:lnTo>
                      <a:pt x="87" y="103"/>
                    </a:lnTo>
                    <a:lnTo>
                      <a:pt x="88" y="105"/>
                    </a:lnTo>
                    <a:lnTo>
                      <a:pt x="89" y="106"/>
                    </a:lnTo>
                    <a:lnTo>
                      <a:pt x="90" y="107"/>
                    </a:lnTo>
                    <a:lnTo>
                      <a:pt x="91" y="108"/>
                    </a:lnTo>
                    <a:lnTo>
                      <a:pt x="92" y="109"/>
                    </a:lnTo>
                    <a:lnTo>
                      <a:pt x="93" y="110"/>
                    </a:lnTo>
                    <a:lnTo>
                      <a:pt x="95" y="111"/>
                    </a:lnTo>
                    <a:lnTo>
                      <a:pt x="96" y="113"/>
                    </a:lnTo>
                    <a:lnTo>
                      <a:pt x="96" y="114"/>
                    </a:lnTo>
                    <a:lnTo>
                      <a:pt x="97" y="115"/>
                    </a:lnTo>
                    <a:lnTo>
                      <a:pt x="98" y="117"/>
                    </a:lnTo>
                    <a:lnTo>
                      <a:pt x="99" y="118"/>
                    </a:lnTo>
                    <a:lnTo>
                      <a:pt x="100" y="120"/>
                    </a:lnTo>
                    <a:lnTo>
                      <a:pt x="102" y="121"/>
                    </a:lnTo>
                    <a:lnTo>
                      <a:pt x="103" y="122"/>
                    </a:lnTo>
                  </a:path>
                </a:pathLst>
              </a:custGeom>
              <a:noFill/>
              <a:ln w="0">
                <a:solidFill>
                  <a:srgbClr val="FF0000"/>
                </a:solidFill>
                <a:prstDash val="solid"/>
                <a:round/>
                <a:headEnd/>
                <a:tailEnd/>
              </a:ln>
            </p:spPr>
            <p:txBody>
              <a:bodyPr/>
              <a:lstStyle/>
              <a:p>
                <a:endParaRPr lang="it-IT"/>
              </a:p>
            </p:txBody>
          </p:sp>
          <p:sp>
            <p:nvSpPr>
              <p:cNvPr id="60" name="Freeform 3119"/>
              <p:cNvSpPr>
                <a:spLocks noChangeAspect="1"/>
              </p:cNvSpPr>
              <p:nvPr/>
            </p:nvSpPr>
            <p:spPr bwMode="auto">
              <a:xfrm>
                <a:off x="2303" y="2835"/>
                <a:ext cx="51" cy="56"/>
              </a:xfrm>
              <a:custGeom>
                <a:avLst/>
                <a:gdLst>
                  <a:gd name="T0" fmla="*/ 1 w 102"/>
                  <a:gd name="T1" fmla="*/ 1 h 110"/>
                  <a:gd name="T2" fmla="*/ 3 w 102"/>
                  <a:gd name="T3" fmla="*/ 3 h 110"/>
                  <a:gd name="T4" fmla="*/ 4 w 102"/>
                  <a:gd name="T5" fmla="*/ 6 h 110"/>
                  <a:gd name="T6" fmla="*/ 7 w 102"/>
                  <a:gd name="T7" fmla="*/ 8 h 110"/>
                  <a:gd name="T8" fmla="*/ 9 w 102"/>
                  <a:gd name="T9" fmla="*/ 10 h 110"/>
                  <a:gd name="T10" fmla="*/ 11 w 102"/>
                  <a:gd name="T11" fmla="*/ 13 h 110"/>
                  <a:gd name="T12" fmla="*/ 14 w 102"/>
                  <a:gd name="T13" fmla="*/ 15 h 110"/>
                  <a:gd name="T14" fmla="*/ 15 w 102"/>
                  <a:gd name="T15" fmla="*/ 17 h 110"/>
                  <a:gd name="T16" fmla="*/ 17 w 102"/>
                  <a:gd name="T17" fmla="*/ 19 h 110"/>
                  <a:gd name="T18" fmla="*/ 19 w 102"/>
                  <a:gd name="T19" fmla="*/ 22 h 110"/>
                  <a:gd name="T20" fmla="*/ 22 w 102"/>
                  <a:gd name="T21" fmla="*/ 24 h 110"/>
                  <a:gd name="T22" fmla="*/ 24 w 102"/>
                  <a:gd name="T23" fmla="*/ 26 h 110"/>
                  <a:gd name="T24" fmla="*/ 25 w 102"/>
                  <a:gd name="T25" fmla="*/ 29 h 110"/>
                  <a:gd name="T26" fmla="*/ 27 w 102"/>
                  <a:gd name="T27" fmla="*/ 31 h 110"/>
                  <a:gd name="T28" fmla="*/ 30 w 102"/>
                  <a:gd name="T29" fmla="*/ 33 h 110"/>
                  <a:gd name="T30" fmla="*/ 32 w 102"/>
                  <a:gd name="T31" fmla="*/ 36 h 110"/>
                  <a:gd name="T32" fmla="*/ 34 w 102"/>
                  <a:gd name="T33" fmla="*/ 38 h 110"/>
                  <a:gd name="T34" fmla="*/ 35 w 102"/>
                  <a:gd name="T35" fmla="*/ 40 h 110"/>
                  <a:gd name="T36" fmla="*/ 38 w 102"/>
                  <a:gd name="T37" fmla="*/ 42 h 110"/>
                  <a:gd name="T38" fmla="*/ 40 w 102"/>
                  <a:gd name="T39" fmla="*/ 44 h 110"/>
                  <a:gd name="T40" fmla="*/ 42 w 102"/>
                  <a:gd name="T41" fmla="*/ 46 h 110"/>
                  <a:gd name="T42" fmla="*/ 45 w 102"/>
                  <a:gd name="T43" fmla="*/ 48 h 110"/>
                  <a:gd name="T44" fmla="*/ 46 w 102"/>
                  <a:gd name="T45" fmla="*/ 51 h 110"/>
                  <a:gd name="T46" fmla="*/ 48 w 102"/>
                  <a:gd name="T47" fmla="*/ 53 h 110"/>
                  <a:gd name="T48" fmla="*/ 50 w 102"/>
                  <a:gd name="T49" fmla="*/ 55 h 110"/>
                  <a:gd name="T50" fmla="*/ 53 w 102"/>
                  <a:gd name="T51" fmla="*/ 57 h 110"/>
                  <a:gd name="T52" fmla="*/ 55 w 102"/>
                  <a:gd name="T53" fmla="*/ 60 h 110"/>
                  <a:gd name="T54" fmla="*/ 56 w 102"/>
                  <a:gd name="T55" fmla="*/ 62 h 110"/>
                  <a:gd name="T56" fmla="*/ 58 w 102"/>
                  <a:gd name="T57" fmla="*/ 64 h 110"/>
                  <a:gd name="T58" fmla="*/ 61 w 102"/>
                  <a:gd name="T59" fmla="*/ 67 h 110"/>
                  <a:gd name="T60" fmla="*/ 63 w 102"/>
                  <a:gd name="T61" fmla="*/ 69 h 110"/>
                  <a:gd name="T62" fmla="*/ 65 w 102"/>
                  <a:gd name="T63" fmla="*/ 71 h 110"/>
                  <a:gd name="T64" fmla="*/ 67 w 102"/>
                  <a:gd name="T65" fmla="*/ 74 h 110"/>
                  <a:gd name="T66" fmla="*/ 69 w 102"/>
                  <a:gd name="T67" fmla="*/ 76 h 110"/>
                  <a:gd name="T68" fmla="*/ 71 w 102"/>
                  <a:gd name="T69" fmla="*/ 78 h 110"/>
                  <a:gd name="T70" fmla="*/ 73 w 102"/>
                  <a:gd name="T71" fmla="*/ 79 h 110"/>
                  <a:gd name="T72" fmla="*/ 76 w 102"/>
                  <a:gd name="T73" fmla="*/ 82 h 110"/>
                  <a:gd name="T74" fmla="*/ 77 w 102"/>
                  <a:gd name="T75" fmla="*/ 84 h 110"/>
                  <a:gd name="T76" fmla="*/ 79 w 102"/>
                  <a:gd name="T77" fmla="*/ 86 h 110"/>
                  <a:gd name="T78" fmla="*/ 81 w 102"/>
                  <a:gd name="T79" fmla="*/ 89 h 110"/>
                  <a:gd name="T80" fmla="*/ 84 w 102"/>
                  <a:gd name="T81" fmla="*/ 91 h 110"/>
                  <a:gd name="T82" fmla="*/ 86 w 102"/>
                  <a:gd name="T83" fmla="*/ 93 h 110"/>
                  <a:gd name="T84" fmla="*/ 87 w 102"/>
                  <a:gd name="T85" fmla="*/ 95 h 110"/>
                  <a:gd name="T86" fmla="*/ 90 w 102"/>
                  <a:gd name="T87" fmla="*/ 98 h 110"/>
                  <a:gd name="T88" fmla="*/ 92 w 102"/>
                  <a:gd name="T89" fmla="*/ 99 h 110"/>
                  <a:gd name="T90" fmla="*/ 94 w 102"/>
                  <a:gd name="T91" fmla="*/ 101 h 110"/>
                  <a:gd name="T92" fmla="*/ 96 w 102"/>
                  <a:gd name="T93" fmla="*/ 104 h 110"/>
                  <a:gd name="T94" fmla="*/ 98 w 102"/>
                  <a:gd name="T95" fmla="*/ 106 h 110"/>
                  <a:gd name="T96" fmla="*/ 100 w 102"/>
                  <a:gd name="T97" fmla="*/ 108 h 110"/>
                  <a:gd name="T98" fmla="*/ 102 w 102"/>
                  <a:gd name="T99" fmla="*/ 110 h 1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10"/>
                  <a:gd name="T152" fmla="*/ 102 w 102"/>
                  <a:gd name="T153" fmla="*/ 110 h 1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10">
                    <a:moveTo>
                      <a:pt x="0" y="0"/>
                    </a:moveTo>
                    <a:lnTo>
                      <a:pt x="1" y="1"/>
                    </a:lnTo>
                    <a:lnTo>
                      <a:pt x="2" y="2"/>
                    </a:lnTo>
                    <a:lnTo>
                      <a:pt x="3" y="3"/>
                    </a:lnTo>
                    <a:lnTo>
                      <a:pt x="3" y="4"/>
                    </a:lnTo>
                    <a:lnTo>
                      <a:pt x="4" y="6"/>
                    </a:lnTo>
                    <a:lnTo>
                      <a:pt x="5" y="7"/>
                    </a:lnTo>
                    <a:lnTo>
                      <a:pt x="7" y="8"/>
                    </a:lnTo>
                    <a:lnTo>
                      <a:pt x="8" y="9"/>
                    </a:lnTo>
                    <a:lnTo>
                      <a:pt x="9" y="10"/>
                    </a:lnTo>
                    <a:lnTo>
                      <a:pt x="10" y="11"/>
                    </a:lnTo>
                    <a:lnTo>
                      <a:pt x="11" y="13"/>
                    </a:lnTo>
                    <a:lnTo>
                      <a:pt x="12" y="14"/>
                    </a:lnTo>
                    <a:lnTo>
                      <a:pt x="14" y="15"/>
                    </a:lnTo>
                    <a:lnTo>
                      <a:pt x="15" y="16"/>
                    </a:lnTo>
                    <a:lnTo>
                      <a:pt x="15" y="17"/>
                    </a:lnTo>
                    <a:lnTo>
                      <a:pt x="16" y="18"/>
                    </a:lnTo>
                    <a:lnTo>
                      <a:pt x="17" y="19"/>
                    </a:lnTo>
                    <a:lnTo>
                      <a:pt x="18" y="21"/>
                    </a:lnTo>
                    <a:lnTo>
                      <a:pt x="19" y="22"/>
                    </a:lnTo>
                    <a:lnTo>
                      <a:pt x="20" y="23"/>
                    </a:lnTo>
                    <a:lnTo>
                      <a:pt x="22" y="24"/>
                    </a:lnTo>
                    <a:lnTo>
                      <a:pt x="23" y="25"/>
                    </a:lnTo>
                    <a:lnTo>
                      <a:pt x="24" y="26"/>
                    </a:lnTo>
                    <a:lnTo>
                      <a:pt x="24" y="27"/>
                    </a:lnTo>
                    <a:lnTo>
                      <a:pt x="25" y="29"/>
                    </a:lnTo>
                    <a:lnTo>
                      <a:pt x="26" y="30"/>
                    </a:lnTo>
                    <a:lnTo>
                      <a:pt x="27" y="31"/>
                    </a:lnTo>
                    <a:lnTo>
                      <a:pt x="28" y="32"/>
                    </a:lnTo>
                    <a:lnTo>
                      <a:pt x="30" y="33"/>
                    </a:lnTo>
                    <a:lnTo>
                      <a:pt x="31" y="34"/>
                    </a:lnTo>
                    <a:lnTo>
                      <a:pt x="32" y="36"/>
                    </a:lnTo>
                    <a:lnTo>
                      <a:pt x="33" y="37"/>
                    </a:lnTo>
                    <a:lnTo>
                      <a:pt x="34" y="38"/>
                    </a:lnTo>
                    <a:lnTo>
                      <a:pt x="34" y="39"/>
                    </a:lnTo>
                    <a:lnTo>
                      <a:pt x="35" y="40"/>
                    </a:lnTo>
                    <a:lnTo>
                      <a:pt x="37" y="41"/>
                    </a:lnTo>
                    <a:lnTo>
                      <a:pt x="38" y="42"/>
                    </a:lnTo>
                    <a:lnTo>
                      <a:pt x="39" y="42"/>
                    </a:lnTo>
                    <a:lnTo>
                      <a:pt x="40" y="44"/>
                    </a:lnTo>
                    <a:lnTo>
                      <a:pt x="41" y="45"/>
                    </a:lnTo>
                    <a:lnTo>
                      <a:pt x="42" y="46"/>
                    </a:lnTo>
                    <a:lnTo>
                      <a:pt x="43" y="47"/>
                    </a:lnTo>
                    <a:lnTo>
                      <a:pt x="45" y="48"/>
                    </a:lnTo>
                    <a:lnTo>
                      <a:pt x="46" y="49"/>
                    </a:lnTo>
                    <a:lnTo>
                      <a:pt x="46" y="51"/>
                    </a:lnTo>
                    <a:lnTo>
                      <a:pt x="47" y="52"/>
                    </a:lnTo>
                    <a:lnTo>
                      <a:pt x="48" y="53"/>
                    </a:lnTo>
                    <a:lnTo>
                      <a:pt x="49" y="54"/>
                    </a:lnTo>
                    <a:lnTo>
                      <a:pt x="50" y="55"/>
                    </a:lnTo>
                    <a:lnTo>
                      <a:pt x="52" y="56"/>
                    </a:lnTo>
                    <a:lnTo>
                      <a:pt x="53" y="57"/>
                    </a:lnTo>
                    <a:lnTo>
                      <a:pt x="54" y="59"/>
                    </a:lnTo>
                    <a:lnTo>
                      <a:pt x="55" y="60"/>
                    </a:lnTo>
                    <a:lnTo>
                      <a:pt x="55" y="61"/>
                    </a:lnTo>
                    <a:lnTo>
                      <a:pt x="56" y="62"/>
                    </a:lnTo>
                    <a:lnTo>
                      <a:pt x="57" y="63"/>
                    </a:lnTo>
                    <a:lnTo>
                      <a:pt x="58" y="64"/>
                    </a:lnTo>
                    <a:lnTo>
                      <a:pt x="60" y="66"/>
                    </a:lnTo>
                    <a:lnTo>
                      <a:pt x="61" y="67"/>
                    </a:lnTo>
                    <a:lnTo>
                      <a:pt x="62" y="68"/>
                    </a:lnTo>
                    <a:lnTo>
                      <a:pt x="63" y="69"/>
                    </a:lnTo>
                    <a:lnTo>
                      <a:pt x="64" y="70"/>
                    </a:lnTo>
                    <a:lnTo>
                      <a:pt x="65" y="71"/>
                    </a:lnTo>
                    <a:lnTo>
                      <a:pt x="67" y="72"/>
                    </a:lnTo>
                    <a:lnTo>
                      <a:pt x="67" y="74"/>
                    </a:lnTo>
                    <a:lnTo>
                      <a:pt x="68" y="75"/>
                    </a:lnTo>
                    <a:lnTo>
                      <a:pt x="69" y="76"/>
                    </a:lnTo>
                    <a:lnTo>
                      <a:pt x="70" y="77"/>
                    </a:lnTo>
                    <a:lnTo>
                      <a:pt x="71" y="78"/>
                    </a:lnTo>
                    <a:lnTo>
                      <a:pt x="72" y="78"/>
                    </a:lnTo>
                    <a:lnTo>
                      <a:pt x="73" y="79"/>
                    </a:lnTo>
                    <a:lnTo>
                      <a:pt x="75" y="80"/>
                    </a:lnTo>
                    <a:lnTo>
                      <a:pt x="76" y="82"/>
                    </a:lnTo>
                    <a:lnTo>
                      <a:pt x="77" y="83"/>
                    </a:lnTo>
                    <a:lnTo>
                      <a:pt x="77" y="84"/>
                    </a:lnTo>
                    <a:lnTo>
                      <a:pt x="78" y="85"/>
                    </a:lnTo>
                    <a:lnTo>
                      <a:pt x="79" y="86"/>
                    </a:lnTo>
                    <a:lnTo>
                      <a:pt x="80" y="87"/>
                    </a:lnTo>
                    <a:lnTo>
                      <a:pt x="81" y="89"/>
                    </a:lnTo>
                    <a:lnTo>
                      <a:pt x="83" y="90"/>
                    </a:lnTo>
                    <a:lnTo>
                      <a:pt x="84" y="91"/>
                    </a:lnTo>
                    <a:lnTo>
                      <a:pt x="85" y="92"/>
                    </a:lnTo>
                    <a:lnTo>
                      <a:pt x="86" y="93"/>
                    </a:lnTo>
                    <a:lnTo>
                      <a:pt x="86" y="94"/>
                    </a:lnTo>
                    <a:lnTo>
                      <a:pt x="87" y="95"/>
                    </a:lnTo>
                    <a:lnTo>
                      <a:pt x="88" y="97"/>
                    </a:lnTo>
                    <a:lnTo>
                      <a:pt x="90" y="98"/>
                    </a:lnTo>
                    <a:lnTo>
                      <a:pt x="91" y="98"/>
                    </a:lnTo>
                    <a:lnTo>
                      <a:pt x="92" y="99"/>
                    </a:lnTo>
                    <a:lnTo>
                      <a:pt x="93" y="100"/>
                    </a:lnTo>
                    <a:lnTo>
                      <a:pt x="94" y="101"/>
                    </a:lnTo>
                    <a:lnTo>
                      <a:pt x="95" y="102"/>
                    </a:lnTo>
                    <a:lnTo>
                      <a:pt x="96" y="104"/>
                    </a:lnTo>
                    <a:lnTo>
                      <a:pt x="98" y="105"/>
                    </a:lnTo>
                    <a:lnTo>
                      <a:pt x="98" y="106"/>
                    </a:lnTo>
                    <a:lnTo>
                      <a:pt x="99" y="107"/>
                    </a:lnTo>
                    <a:lnTo>
                      <a:pt x="100" y="108"/>
                    </a:lnTo>
                    <a:lnTo>
                      <a:pt x="101" y="109"/>
                    </a:lnTo>
                    <a:lnTo>
                      <a:pt x="102" y="110"/>
                    </a:lnTo>
                  </a:path>
                </a:pathLst>
              </a:custGeom>
              <a:noFill/>
              <a:ln w="0">
                <a:solidFill>
                  <a:srgbClr val="FF0000"/>
                </a:solidFill>
                <a:prstDash val="solid"/>
                <a:round/>
                <a:headEnd/>
                <a:tailEnd/>
              </a:ln>
            </p:spPr>
            <p:txBody>
              <a:bodyPr/>
              <a:lstStyle/>
              <a:p>
                <a:endParaRPr lang="it-IT"/>
              </a:p>
            </p:txBody>
          </p:sp>
          <p:sp>
            <p:nvSpPr>
              <p:cNvPr id="61" name="Freeform 3120"/>
              <p:cNvSpPr>
                <a:spLocks noChangeAspect="1"/>
              </p:cNvSpPr>
              <p:nvPr/>
            </p:nvSpPr>
            <p:spPr bwMode="auto">
              <a:xfrm>
                <a:off x="2354" y="2891"/>
                <a:ext cx="51" cy="50"/>
              </a:xfrm>
              <a:custGeom>
                <a:avLst/>
                <a:gdLst>
                  <a:gd name="T0" fmla="*/ 1 w 103"/>
                  <a:gd name="T1" fmla="*/ 2 h 102"/>
                  <a:gd name="T2" fmla="*/ 4 w 103"/>
                  <a:gd name="T3" fmla="*/ 4 h 102"/>
                  <a:gd name="T4" fmla="*/ 6 w 103"/>
                  <a:gd name="T5" fmla="*/ 5 h 102"/>
                  <a:gd name="T6" fmla="*/ 7 w 103"/>
                  <a:gd name="T7" fmla="*/ 7 h 102"/>
                  <a:gd name="T8" fmla="*/ 9 w 103"/>
                  <a:gd name="T9" fmla="*/ 10 h 102"/>
                  <a:gd name="T10" fmla="*/ 12 w 103"/>
                  <a:gd name="T11" fmla="*/ 12 h 102"/>
                  <a:gd name="T12" fmla="*/ 14 w 103"/>
                  <a:gd name="T13" fmla="*/ 14 h 102"/>
                  <a:gd name="T14" fmla="*/ 15 w 103"/>
                  <a:gd name="T15" fmla="*/ 17 h 102"/>
                  <a:gd name="T16" fmla="*/ 18 w 103"/>
                  <a:gd name="T17" fmla="*/ 18 h 102"/>
                  <a:gd name="T18" fmla="*/ 20 w 103"/>
                  <a:gd name="T19" fmla="*/ 20 h 102"/>
                  <a:gd name="T20" fmla="*/ 22 w 103"/>
                  <a:gd name="T21" fmla="*/ 22 h 102"/>
                  <a:gd name="T22" fmla="*/ 24 w 103"/>
                  <a:gd name="T23" fmla="*/ 25 h 102"/>
                  <a:gd name="T24" fmla="*/ 27 w 103"/>
                  <a:gd name="T25" fmla="*/ 27 h 102"/>
                  <a:gd name="T26" fmla="*/ 28 w 103"/>
                  <a:gd name="T27" fmla="*/ 29 h 102"/>
                  <a:gd name="T28" fmla="*/ 30 w 103"/>
                  <a:gd name="T29" fmla="*/ 30 h 102"/>
                  <a:gd name="T30" fmla="*/ 32 w 103"/>
                  <a:gd name="T31" fmla="*/ 33 h 102"/>
                  <a:gd name="T32" fmla="*/ 35 w 103"/>
                  <a:gd name="T33" fmla="*/ 35 h 102"/>
                  <a:gd name="T34" fmla="*/ 36 w 103"/>
                  <a:gd name="T35" fmla="*/ 37 h 102"/>
                  <a:gd name="T36" fmla="*/ 38 w 103"/>
                  <a:gd name="T37" fmla="*/ 40 h 102"/>
                  <a:gd name="T38" fmla="*/ 41 w 103"/>
                  <a:gd name="T39" fmla="*/ 41 h 102"/>
                  <a:gd name="T40" fmla="*/ 43 w 103"/>
                  <a:gd name="T41" fmla="*/ 43 h 102"/>
                  <a:gd name="T42" fmla="*/ 45 w 103"/>
                  <a:gd name="T43" fmla="*/ 45 h 102"/>
                  <a:gd name="T44" fmla="*/ 46 w 103"/>
                  <a:gd name="T45" fmla="*/ 48 h 102"/>
                  <a:gd name="T46" fmla="*/ 49 w 103"/>
                  <a:gd name="T47" fmla="*/ 50 h 102"/>
                  <a:gd name="T48" fmla="*/ 51 w 103"/>
                  <a:gd name="T49" fmla="*/ 51 h 102"/>
                  <a:gd name="T50" fmla="*/ 53 w 103"/>
                  <a:gd name="T51" fmla="*/ 53 h 102"/>
                  <a:gd name="T52" fmla="*/ 56 w 103"/>
                  <a:gd name="T53" fmla="*/ 56 h 102"/>
                  <a:gd name="T54" fmla="*/ 58 w 103"/>
                  <a:gd name="T55" fmla="*/ 58 h 102"/>
                  <a:gd name="T56" fmla="*/ 59 w 103"/>
                  <a:gd name="T57" fmla="*/ 60 h 102"/>
                  <a:gd name="T58" fmla="*/ 61 w 103"/>
                  <a:gd name="T59" fmla="*/ 62 h 102"/>
                  <a:gd name="T60" fmla="*/ 64 w 103"/>
                  <a:gd name="T61" fmla="*/ 64 h 102"/>
                  <a:gd name="T62" fmla="*/ 66 w 103"/>
                  <a:gd name="T63" fmla="*/ 66 h 102"/>
                  <a:gd name="T64" fmla="*/ 67 w 103"/>
                  <a:gd name="T65" fmla="*/ 68 h 102"/>
                  <a:gd name="T66" fmla="*/ 69 w 103"/>
                  <a:gd name="T67" fmla="*/ 70 h 102"/>
                  <a:gd name="T68" fmla="*/ 72 w 103"/>
                  <a:gd name="T69" fmla="*/ 72 h 102"/>
                  <a:gd name="T70" fmla="*/ 74 w 103"/>
                  <a:gd name="T71" fmla="*/ 74 h 102"/>
                  <a:gd name="T72" fmla="*/ 76 w 103"/>
                  <a:gd name="T73" fmla="*/ 76 h 102"/>
                  <a:gd name="T74" fmla="*/ 77 w 103"/>
                  <a:gd name="T75" fmla="*/ 78 h 102"/>
                  <a:gd name="T76" fmla="*/ 80 w 103"/>
                  <a:gd name="T77" fmla="*/ 80 h 102"/>
                  <a:gd name="T78" fmla="*/ 82 w 103"/>
                  <a:gd name="T79" fmla="*/ 82 h 102"/>
                  <a:gd name="T80" fmla="*/ 84 w 103"/>
                  <a:gd name="T81" fmla="*/ 85 h 102"/>
                  <a:gd name="T82" fmla="*/ 87 w 103"/>
                  <a:gd name="T83" fmla="*/ 86 h 102"/>
                  <a:gd name="T84" fmla="*/ 89 w 103"/>
                  <a:gd name="T85" fmla="*/ 88 h 102"/>
                  <a:gd name="T86" fmla="*/ 90 w 103"/>
                  <a:gd name="T87" fmla="*/ 90 h 102"/>
                  <a:gd name="T88" fmla="*/ 92 w 103"/>
                  <a:gd name="T89" fmla="*/ 93 h 102"/>
                  <a:gd name="T90" fmla="*/ 95 w 103"/>
                  <a:gd name="T91" fmla="*/ 94 h 102"/>
                  <a:gd name="T92" fmla="*/ 97 w 103"/>
                  <a:gd name="T93" fmla="*/ 96 h 102"/>
                  <a:gd name="T94" fmla="*/ 98 w 103"/>
                  <a:gd name="T95" fmla="*/ 98 h 102"/>
                  <a:gd name="T96" fmla="*/ 100 w 103"/>
                  <a:gd name="T97" fmla="*/ 100 h 102"/>
                  <a:gd name="T98" fmla="*/ 103 w 103"/>
                  <a:gd name="T99" fmla="*/ 10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102"/>
                  <a:gd name="T152" fmla="*/ 103 w 103"/>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102">
                    <a:moveTo>
                      <a:pt x="0" y="0"/>
                    </a:moveTo>
                    <a:lnTo>
                      <a:pt x="1" y="2"/>
                    </a:lnTo>
                    <a:lnTo>
                      <a:pt x="3" y="3"/>
                    </a:lnTo>
                    <a:lnTo>
                      <a:pt x="4" y="4"/>
                    </a:lnTo>
                    <a:lnTo>
                      <a:pt x="5" y="4"/>
                    </a:lnTo>
                    <a:lnTo>
                      <a:pt x="6" y="5"/>
                    </a:lnTo>
                    <a:lnTo>
                      <a:pt x="6" y="6"/>
                    </a:lnTo>
                    <a:lnTo>
                      <a:pt x="7" y="7"/>
                    </a:lnTo>
                    <a:lnTo>
                      <a:pt x="8" y="9"/>
                    </a:lnTo>
                    <a:lnTo>
                      <a:pt x="9" y="10"/>
                    </a:lnTo>
                    <a:lnTo>
                      <a:pt x="11" y="11"/>
                    </a:lnTo>
                    <a:lnTo>
                      <a:pt x="12" y="12"/>
                    </a:lnTo>
                    <a:lnTo>
                      <a:pt x="13" y="13"/>
                    </a:lnTo>
                    <a:lnTo>
                      <a:pt x="14" y="14"/>
                    </a:lnTo>
                    <a:lnTo>
                      <a:pt x="15" y="15"/>
                    </a:lnTo>
                    <a:lnTo>
                      <a:pt x="15" y="17"/>
                    </a:lnTo>
                    <a:lnTo>
                      <a:pt x="16" y="18"/>
                    </a:lnTo>
                    <a:lnTo>
                      <a:pt x="18" y="18"/>
                    </a:lnTo>
                    <a:lnTo>
                      <a:pt x="19" y="19"/>
                    </a:lnTo>
                    <a:lnTo>
                      <a:pt x="20" y="20"/>
                    </a:lnTo>
                    <a:lnTo>
                      <a:pt x="21" y="21"/>
                    </a:lnTo>
                    <a:lnTo>
                      <a:pt x="22" y="22"/>
                    </a:lnTo>
                    <a:lnTo>
                      <a:pt x="23" y="23"/>
                    </a:lnTo>
                    <a:lnTo>
                      <a:pt x="24" y="25"/>
                    </a:lnTo>
                    <a:lnTo>
                      <a:pt x="26" y="26"/>
                    </a:lnTo>
                    <a:lnTo>
                      <a:pt x="27" y="27"/>
                    </a:lnTo>
                    <a:lnTo>
                      <a:pt x="27" y="28"/>
                    </a:lnTo>
                    <a:lnTo>
                      <a:pt x="28" y="29"/>
                    </a:lnTo>
                    <a:lnTo>
                      <a:pt x="29" y="30"/>
                    </a:lnTo>
                    <a:lnTo>
                      <a:pt x="30" y="30"/>
                    </a:lnTo>
                    <a:lnTo>
                      <a:pt x="31" y="32"/>
                    </a:lnTo>
                    <a:lnTo>
                      <a:pt x="32" y="33"/>
                    </a:lnTo>
                    <a:lnTo>
                      <a:pt x="34" y="34"/>
                    </a:lnTo>
                    <a:lnTo>
                      <a:pt x="35" y="35"/>
                    </a:lnTo>
                    <a:lnTo>
                      <a:pt x="36" y="36"/>
                    </a:lnTo>
                    <a:lnTo>
                      <a:pt x="36" y="37"/>
                    </a:lnTo>
                    <a:lnTo>
                      <a:pt x="37" y="38"/>
                    </a:lnTo>
                    <a:lnTo>
                      <a:pt x="38" y="40"/>
                    </a:lnTo>
                    <a:lnTo>
                      <a:pt x="39" y="41"/>
                    </a:lnTo>
                    <a:lnTo>
                      <a:pt x="41" y="41"/>
                    </a:lnTo>
                    <a:lnTo>
                      <a:pt x="42" y="42"/>
                    </a:lnTo>
                    <a:lnTo>
                      <a:pt x="43" y="43"/>
                    </a:lnTo>
                    <a:lnTo>
                      <a:pt x="44" y="44"/>
                    </a:lnTo>
                    <a:lnTo>
                      <a:pt x="45" y="45"/>
                    </a:lnTo>
                    <a:lnTo>
                      <a:pt x="46" y="47"/>
                    </a:lnTo>
                    <a:lnTo>
                      <a:pt x="46" y="48"/>
                    </a:lnTo>
                    <a:lnTo>
                      <a:pt x="47" y="49"/>
                    </a:lnTo>
                    <a:lnTo>
                      <a:pt x="49" y="50"/>
                    </a:lnTo>
                    <a:lnTo>
                      <a:pt x="50" y="51"/>
                    </a:lnTo>
                    <a:lnTo>
                      <a:pt x="51" y="51"/>
                    </a:lnTo>
                    <a:lnTo>
                      <a:pt x="52" y="52"/>
                    </a:lnTo>
                    <a:lnTo>
                      <a:pt x="53" y="53"/>
                    </a:lnTo>
                    <a:lnTo>
                      <a:pt x="54" y="55"/>
                    </a:lnTo>
                    <a:lnTo>
                      <a:pt x="56" y="56"/>
                    </a:lnTo>
                    <a:lnTo>
                      <a:pt x="57" y="57"/>
                    </a:lnTo>
                    <a:lnTo>
                      <a:pt x="58" y="58"/>
                    </a:lnTo>
                    <a:lnTo>
                      <a:pt x="58" y="59"/>
                    </a:lnTo>
                    <a:lnTo>
                      <a:pt x="59" y="60"/>
                    </a:lnTo>
                    <a:lnTo>
                      <a:pt x="60" y="60"/>
                    </a:lnTo>
                    <a:lnTo>
                      <a:pt x="61" y="62"/>
                    </a:lnTo>
                    <a:lnTo>
                      <a:pt x="62" y="63"/>
                    </a:lnTo>
                    <a:lnTo>
                      <a:pt x="64" y="64"/>
                    </a:lnTo>
                    <a:lnTo>
                      <a:pt x="65" y="65"/>
                    </a:lnTo>
                    <a:lnTo>
                      <a:pt x="66" y="66"/>
                    </a:lnTo>
                    <a:lnTo>
                      <a:pt x="67" y="67"/>
                    </a:lnTo>
                    <a:lnTo>
                      <a:pt x="67" y="68"/>
                    </a:lnTo>
                    <a:lnTo>
                      <a:pt x="68" y="68"/>
                    </a:lnTo>
                    <a:lnTo>
                      <a:pt x="69" y="70"/>
                    </a:lnTo>
                    <a:lnTo>
                      <a:pt x="70" y="71"/>
                    </a:lnTo>
                    <a:lnTo>
                      <a:pt x="72" y="72"/>
                    </a:lnTo>
                    <a:lnTo>
                      <a:pt x="73" y="73"/>
                    </a:lnTo>
                    <a:lnTo>
                      <a:pt x="74" y="74"/>
                    </a:lnTo>
                    <a:lnTo>
                      <a:pt x="75" y="75"/>
                    </a:lnTo>
                    <a:lnTo>
                      <a:pt x="76" y="76"/>
                    </a:lnTo>
                    <a:lnTo>
                      <a:pt x="77" y="76"/>
                    </a:lnTo>
                    <a:lnTo>
                      <a:pt x="77" y="78"/>
                    </a:lnTo>
                    <a:lnTo>
                      <a:pt x="79" y="79"/>
                    </a:lnTo>
                    <a:lnTo>
                      <a:pt x="80" y="80"/>
                    </a:lnTo>
                    <a:lnTo>
                      <a:pt x="81" y="81"/>
                    </a:lnTo>
                    <a:lnTo>
                      <a:pt x="82" y="82"/>
                    </a:lnTo>
                    <a:lnTo>
                      <a:pt x="83" y="83"/>
                    </a:lnTo>
                    <a:lnTo>
                      <a:pt x="84" y="85"/>
                    </a:lnTo>
                    <a:lnTo>
                      <a:pt x="85" y="85"/>
                    </a:lnTo>
                    <a:lnTo>
                      <a:pt x="87" y="86"/>
                    </a:lnTo>
                    <a:lnTo>
                      <a:pt x="88" y="87"/>
                    </a:lnTo>
                    <a:lnTo>
                      <a:pt x="89" y="88"/>
                    </a:lnTo>
                    <a:lnTo>
                      <a:pt x="89" y="89"/>
                    </a:lnTo>
                    <a:lnTo>
                      <a:pt x="90" y="90"/>
                    </a:lnTo>
                    <a:lnTo>
                      <a:pt x="91" y="91"/>
                    </a:lnTo>
                    <a:lnTo>
                      <a:pt x="92" y="93"/>
                    </a:lnTo>
                    <a:lnTo>
                      <a:pt x="94" y="93"/>
                    </a:lnTo>
                    <a:lnTo>
                      <a:pt x="95" y="94"/>
                    </a:lnTo>
                    <a:lnTo>
                      <a:pt x="96" y="95"/>
                    </a:lnTo>
                    <a:lnTo>
                      <a:pt x="97" y="96"/>
                    </a:lnTo>
                    <a:lnTo>
                      <a:pt x="98" y="97"/>
                    </a:lnTo>
                    <a:lnTo>
                      <a:pt x="98" y="98"/>
                    </a:lnTo>
                    <a:lnTo>
                      <a:pt x="99" y="100"/>
                    </a:lnTo>
                    <a:lnTo>
                      <a:pt x="100" y="100"/>
                    </a:lnTo>
                    <a:lnTo>
                      <a:pt x="102" y="101"/>
                    </a:lnTo>
                    <a:lnTo>
                      <a:pt x="103" y="102"/>
                    </a:lnTo>
                  </a:path>
                </a:pathLst>
              </a:custGeom>
              <a:noFill/>
              <a:ln w="0">
                <a:solidFill>
                  <a:srgbClr val="FF0000"/>
                </a:solidFill>
                <a:prstDash val="solid"/>
                <a:round/>
                <a:headEnd/>
                <a:tailEnd/>
              </a:ln>
            </p:spPr>
            <p:txBody>
              <a:bodyPr/>
              <a:lstStyle/>
              <a:p>
                <a:endParaRPr lang="it-IT"/>
              </a:p>
            </p:txBody>
          </p:sp>
          <p:sp>
            <p:nvSpPr>
              <p:cNvPr id="62" name="Freeform 3121"/>
              <p:cNvSpPr>
                <a:spLocks noChangeAspect="1"/>
              </p:cNvSpPr>
              <p:nvPr/>
            </p:nvSpPr>
            <p:spPr bwMode="auto">
              <a:xfrm>
                <a:off x="2405" y="2941"/>
                <a:ext cx="52" cy="47"/>
              </a:xfrm>
              <a:custGeom>
                <a:avLst/>
                <a:gdLst>
                  <a:gd name="T0" fmla="*/ 1 w 102"/>
                  <a:gd name="T1" fmla="*/ 1 h 93"/>
                  <a:gd name="T2" fmla="*/ 3 w 102"/>
                  <a:gd name="T3" fmla="*/ 3 h 93"/>
                  <a:gd name="T4" fmla="*/ 6 w 102"/>
                  <a:gd name="T5" fmla="*/ 4 h 93"/>
                  <a:gd name="T6" fmla="*/ 7 w 102"/>
                  <a:gd name="T7" fmla="*/ 7 h 93"/>
                  <a:gd name="T8" fmla="*/ 9 w 102"/>
                  <a:gd name="T9" fmla="*/ 9 h 93"/>
                  <a:gd name="T10" fmla="*/ 11 w 102"/>
                  <a:gd name="T11" fmla="*/ 10 h 93"/>
                  <a:gd name="T12" fmla="*/ 14 w 102"/>
                  <a:gd name="T13" fmla="*/ 13 h 93"/>
                  <a:gd name="T14" fmla="*/ 16 w 102"/>
                  <a:gd name="T15" fmla="*/ 15 h 93"/>
                  <a:gd name="T16" fmla="*/ 17 w 102"/>
                  <a:gd name="T17" fmla="*/ 17 h 93"/>
                  <a:gd name="T18" fmla="*/ 19 w 102"/>
                  <a:gd name="T19" fmla="*/ 18 h 93"/>
                  <a:gd name="T20" fmla="*/ 22 w 102"/>
                  <a:gd name="T21" fmla="*/ 21 h 93"/>
                  <a:gd name="T22" fmla="*/ 24 w 102"/>
                  <a:gd name="T23" fmla="*/ 23 h 93"/>
                  <a:gd name="T24" fmla="*/ 26 w 102"/>
                  <a:gd name="T25" fmla="*/ 24 h 93"/>
                  <a:gd name="T26" fmla="*/ 27 w 102"/>
                  <a:gd name="T27" fmla="*/ 26 h 93"/>
                  <a:gd name="T28" fmla="*/ 30 w 102"/>
                  <a:gd name="T29" fmla="*/ 29 h 93"/>
                  <a:gd name="T30" fmla="*/ 32 w 102"/>
                  <a:gd name="T31" fmla="*/ 30 h 93"/>
                  <a:gd name="T32" fmla="*/ 34 w 102"/>
                  <a:gd name="T33" fmla="*/ 32 h 93"/>
                  <a:gd name="T34" fmla="*/ 37 w 102"/>
                  <a:gd name="T35" fmla="*/ 34 h 93"/>
                  <a:gd name="T36" fmla="*/ 38 w 102"/>
                  <a:gd name="T37" fmla="*/ 36 h 93"/>
                  <a:gd name="T38" fmla="*/ 40 w 102"/>
                  <a:gd name="T39" fmla="*/ 38 h 93"/>
                  <a:gd name="T40" fmla="*/ 42 w 102"/>
                  <a:gd name="T41" fmla="*/ 40 h 93"/>
                  <a:gd name="T42" fmla="*/ 45 w 102"/>
                  <a:gd name="T43" fmla="*/ 41 h 93"/>
                  <a:gd name="T44" fmla="*/ 47 w 102"/>
                  <a:gd name="T45" fmla="*/ 44 h 93"/>
                  <a:gd name="T46" fmla="*/ 48 w 102"/>
                  <a:gd name="T47" fmla="*/ 46 h 93"/>
                  <a:gd name="T48" fmla="*/ 50 w 102"/>
                  <a:gd name="T49" fmla="*/ 47 h 93"/>
                  <a:gd name="T50" fmla="*/ 53 w 102"/>
                  <a:gd name="T51" fmla="*/ 49 h 93"/>
                  <a:gd name="T52" fmla="*/ 55 w 102"/>
                  <a:gd name="T53" fmla="*/ 51 h 93"/>
                  <a:gd name="T54" fmla="*/ 57 w 102"/>
                  <a:gd name="T55" fmla="*/ 53 h 93"/>
                  <a:gd name="T56" fmla="*/ 59 w 102"/>
                  <a:gd name="T57" fmla="*/ 55 h 93"/>
                  <a:gd name="T58" fmla="*/ 61 w 102"/>
                  <a:gd name="T59" fmla="*/ 56 h 93"/>
                  <a:gd name="T60" fmla="*/ 63 w 102"/>
                  <a:gd name="T61" fmla="*/ 59 h 93"/>
                  <a:gd name="T62" fmla="*/ 65 w 102"/>
                  <a:gd name="T63" fmla="*/ 61 h 93"/>
                  <a:gd name="T64" fmla="*/ 68 w 102"/>
                  <a:gd name="T65" fmla="*/ 62 h 93"/>
                  <a:gd name="T66" fmla="*/ 69 w 102"/>
                  <a:gd name="T67" fmla="*/ 64 h 93"/>
                  <a:gd name="T68" fmla="*/ 71 w 102"/>
                  <a:gd name="T69" fmla="*/ 67 h 93"/>
                  <a:gd name="T70" fmla="*/ 73 w 102"/>
                  <a:gd name="T71" fmla="*/ 68 h 93"/>
                  <a:gd name="T72" fmla="*/ 76 w 102"/>
                  <a:gd name="T73" fmla="*/ 70 h 93"/>
                  <a:gd name="T74" fmla="*/ 78 w 102"/>
                  <a:gd name="T75" fmla="*/ 71 h 93"/>
                  <a:gd name="T76" fmla="*/ 79 w 102"/>
                  <a:gd name="T77" fmla="*/ 74 h 93"/>
                  <a:gd name="T78" fmla="*/ 82 w 102"/>
                  <a:gd name="T79" fmla="*/ 76 h 93"/>
                  <a:gd name="T80" fmla="*/ 84 w 102"/>
                  <a:gd name="T81" fmla="*/ 77 h 93"/>
                  <a:gd name="T82" fmla="*/ 86 w 102"/>
                  <a:gd name="T83" fmla="*/ 79 h 93"/>
                  <a:gd name="T84" fmla="*/ 88 w 102"/>
                  <a:gd name="T85" fmla="*/ 80 h 93"/>
                  <a:gd name="T86" fmla="*/ 90 w 102"/>
                  <a:gd name="T87" fmla="*/ 83 h 93"/>
                  <a:gd name="T88" fmla="*/ 92 w 102"/>
                  <a:gd name="T89" fmla="*/ 85 h 93"/>
                  <a:gd name="T90" fmla="*/ 94 w 102"/>
                  <a:gd name="T91" fmla="*/ 86 h 93"/>
                  <a:gd name="T92" fmla="*/ 97 w 102"/>
                  <a:gd name="T93" fmla="*/ 89 h 93"/>
                  <a:gd name="T94" fmla="*/ 99 w 102"/>
                  <a:gd name="T95" fmla="*/ 90 h 93"/>
                  <a:gd name="T96" fmla="*/ 100 w 102"/>
                  <a:gd name="T97" fmla="*/ 92 h 93"/>
                  <a:gd name="T98" fmla="*/ 102 w 102"/>
                  <a:gd name="T99" fmla="*/ 93 h 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93"/>
                  <a:gd name="T152" fmla="*/ 102 w 102"/>
                  <a:gd name="T153" fmla="*/ 93 h 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93">
                    <a:moveTo>
                      <a:pt x="0" y="0"/>
                    </a:moveTo>
                    <a:lnTo>
                      <a:pt x="1" y="1"/>
                    </a:lnTo>
                    <a:lnTo>
                      <a:pt x="2" y="2"/>
                    </a:lnTo>
                    <a:lnTo>
                      <a:pt x="3" y="3"/>
                    </a:lnTo>
                    <a:lnTo>
                      <a:pt x="4" y="4"/>
                    </a:lnTo>
                    <a:lnTo>
                      <a:pt x="6" y="4"/>
                    </a:lnTo>
                    <a:lnTo>
                      <a:pt x="6" y="6"/>
                    </a:lnTo>
                    <a:lnTo>
                      <a:pt x="7" y="7"/>
                    </a:lnTo>
                    <a:lnTo>
                      <a:pt x="8" y="8"/>
                    </a:lnTo>
                    <a:lnTo>
                      <a:pt x="9" y="9"/>
                    </a:lnTo>
                    <a:lnTo>
                      <a:pt x="10" y="10"/>
                    </a:lnTo>
                    <a:lnTo>
                      <a:pt x="11" y="10"/>
                    </a:lnTo>
                    <a:lnTo>
                      <a:pt x="12" y="11"/>
                    </a:lnTo>
                    <a:lnTo>
                      <a:pt x="14" y="13"/>
                    </a:lnTo>
                    <a:lnTo>
                      <a:pt x="15" y="14"/>
                    </a:lnTo>
                    <a:lnTo>
                      <a:pt x="16" y="15"/>
                    </a:lnTo>
                    <a:lnTo>
                      <a:pt x="17" y="16"/>
                    </a:lnTo>
                    <a:lnTo>
                      <a:pt x="17" y="17"/>
                    </a:lnTo>
                    <a:lnTo>
                      <a:pt x="18" y="17"/>
                    </a:lnTo>
                    <a:lnTo>
                      <a:pt x="19" y="18"/>
                    </a:lnTo>
                    <a:lnTo>
                      <a:pt x="20" y="19"/>
                    </a:lnTo>
                    <a:lnTo>
                      <a:pt x="22" y="21"/>
                    </a:lnTo>
                    <a:lnTo>
                      <a:pt x="23" y="22"/>
                    </a:lnTo>
                    <a:lnTo>
                      <a:pt x="24" y="23"/>
                    </a:lnTo>
                    <a:lnTo>
                      <a:pt x="25" y="23"/>
                    </a:lnTo>
                    <a:lnTo>
                      <a:pt x="26" y="24"/>
                    </a:lnTo>
                    <a:lnTo>
                      <a:pt x="26" y="25"/>
                    </a:lnTo>
                    <a:lnTo>
                      <a:pt x="27" y="26"/>
                    </a:lnTo>
                    <a:lnTo>
                      <a:pt x="29" y="27"/>
                    </a:lnTo>
                    <a:lnTo>
                      <a:pt x="30" y="29"/>
                    </a:lnTo>
                    <a:lnTo>
                      <a:pt x="31" y="29"/>
                    </a:lnTo>
                    <a:lnTo>
                      <a:pt x="32" y="30"/>
                    </a:lnTo>
                    <a:lnTo>
                      <a:pt x="33" y="31"/>
                    </a:lnTo>
                    <a:lnTo>
                      <a:pt x="34" y="32"/>
                    </a:lnTo>
                    <a:lnTo>
                      <a:pt x="35" y="33"/>
                    </a:lnTo>
                    <a:lnTo>
                      <a:pt x="37" y="34"/>
                    </a:lnTo>
                    <a:lnTo>
                      <a:pt x="38" y="34"/>
                    </a:lnTo>
                    <a:lnTo>
                      <a:pt x="38" y="36"/>
                    </a:lnTo>
                    <a:lnTo>
                      <a:pt x="39" y="37"/>
                    </a:lnTo>
                    <a:lnTo>
                      <a:pt x="40" y="38"/>
                    </a:lnTo>
                    <a:lnTo>
                      <a:pt x="41" y="39"/>
                    </a:lnTo>
                    <a:lnTo>
                      <a:pt x="42" y="40"/>
                    </a:lnTo>
                    <a:lnTo>
                      <a:pt x="44" y="40"/>
                    </a:lnTo>
                    <a:lnTo>
                      <a:pt x="45" y="41"/>
                    </a:lnTo>
                    <a:lnTo>
                      <a:pt x="46" y="42"/>
                    </a:lnTo>
                    <a:lnTo>
                      <a:pt x="47" y="44"/>
                    </a:lnTo>
                    <a:lnTo>
                      <a:pt x="48" y="45"/>
                    </a:lnTo>
                    <a:lnTo>
                      <a:pt x="48" y="46"/>
                    </a:lnTo>
                    <a:lnTo>
                      <a:pt x="49" y="46"/>
                    </a:lnTo>
                    <a:lnTo>
                      <a:pt x="50" y="47"/>
                    </a:lnTo>
                    <a:lnTo>
                      <a:pt x="52" y="48"/>
                    </a:lnTo>
                    <a:lnTo>
                      <a:pt x="53" y="49"/>
                    </a:lnTo>
                    <a:lnTo>
                      <a:pt x="54" y="51"/>
                    </a:lnTo>
                    <a:lnTo>
                      <a:pt x="55" y="51"/>
                    </a:lnTo>
                    <a:lnTo>
                      <a:pt x="56" y="52"/>
                    </a:lnTo>
                    <a:lnTo>
                      <a:pt x="57" y="53"/>
                    </a:lnTo>
                    <a:lnTo>
                      <a:pt x="57" y="54"/>
                    </a:lnTo>
                    <a:lnTo>
                      <a:pt x="59" y="55"/>
                    </a:lnTo>
                    <a:lnTo>
                      <a:pt x="60" y="56"/>
                    </a:lnTo>
                    <a:lnTo>
                      <a:pt x="61" y="56"/>
                    </a:lnTo>
                    <a:lnTo>
                      <a:pt x="62" y="57"/>
                    </a:lnTo>
                    <a:lnTo>
                      <a:pt x="63" y="59"/>
                    </a:lnTo>
                    <a:lnTo>
                      <a:pt x="64" y="60"/>
                    </a:lnTo>
                    <a:lnTo>
                      <a:pt x="65" y="61"/>
                    </a:lnTo>
                    <a:lnTo>
                      <a:pt x="67" y="61"/>
                    </a:lnTo>
                    <a:lnTo>
                      <a:pt x="68" y="62"/>
                    </a:lnTo>
                    <a:lnTo>
                      <a:pt x="69" y="63"/>
                    </a:lnTo>
                    <a:lnTo>
                      <a:pt x="69" y="64"/>
                    </a:lnTo>
                    <a:lnTo>
                      <a:pt x="70" y="65"/>
                    </a:lnTo>
                    <a:lnTo>
                      <a:pt x="71" y="67"/>
                    </a:lnTo>
                    <a:lnTo>
                      <a:pt x="72" y="67"/>
                    </a:lnTo>
                    <a:lnTo>
                      <a:pt x="73" y="68"/>
                    </a:lnTo>
                    <a:lnTo>
                      <a:pt x="75" y="69"/>
                    </a:lnTo>
                    <a:lnTo>
                      <a:pt x="76" y="70"/>
                    </a:lnTo>
                    <a:lnTo>
                      <a:pt x="77" y="71"/>
                    </a:lnTo>
                    <a:lnTo>
                      <a:pt x="78" y="71"/>
                    </a:lnTo>
                    <a:lnTo>
                      <a:pt x="79" y="72"/>
                    </a:lnTo>
                    <a:lnTo>
                      <a:pt x="79" y="74"/>
                    </a:lnTo>
                    <a:lnTo>
                      <a:pt x="80" y="75"/>
                    </a:lnTo>
                    <a:lnTo>
                      <a:pt x="82" y="76"/>
                    </a:lnTo>
                    <a:lnTo>
                      <a:pt x="83" y="76"/>
                    </a:lnTo>
                    <a:lnTo>
                      <a:pt x="84" y="77"/>
                    </a:lnTo>
                    <a:lnTo>
                      <a:pt x="85" y="78"/>
                    </a:lnTo>
                    <a:lnTo>
                      <a:pt x="86" y="79"/>
                    </a:lnTo>
                    <a:lnTo>
                      <a:pt x="87" y="80"/>
                    </a:lnTo>
                    <a:lnTo>
                      <a:pt x="88" y="80"/>
                    </a:lnTo>
                    <a:lnTo>
                      <a:pt x="88" y="82"/>
                    </a:lnTo>
                    <a:lnTo>
                      <a:pt x="90" y="83"/>
                    </a:lnTo>
                    <a:lnTo>
                      <a:pt x="91" y="84"/>
                    </a:lnTo>
                    <a:lnTo>
                      <a:pt x="92" y="85"/>
                    </a:lnTo>
                    <a:lnTo>
                      <a:pt x="93" y="85"/>
                    </a:lnTo>
                    <a:lnTo>
                      <a:pt x="94" y="86"/>
                    </a:lnTo>
                    <a:lnTo>
                      <a:pt x="95" y="87"/>
                    </a:lnTo>
                    <a:lnTo>
                      <a:pt x="97" y="89"/>
                    </a:lnTo>
                    <a:lnTo>
                      <a:pt x="98" y="90"/>
                    </a:lnTo>
                    <a:lnTo>
                      <a:pt x="99" y="90"/>
                    </a:lnTo>
                    <a:lnTo>
                      <a:pt x="100" y="91"/>
                    </a:lnTo>
                    <a:lnTo>
                      <a:pt x="100" y="92"/>
                    </a:lnTo>
                    <a:lnTo>
                      <a:pt x="101" y="93"/>
                    </a:lnTo>
                    <a:lnTo>
                      <a:pt x="102" y="93"/>
                    </a:lnTo>
                  </a:path>
                </a:pathLst>
              </a:custGeom>
              <a:noFill/>
              <a:ln w="0">
                <a:solidFill>
                  <a:srgbClr val="FF0000"/>
                </a:solidFill>
                <a:prstDash val="solid"/>
                <a:round/>
                <a:headEnd/>
                <a:tailEnd/>
              </a:ln>
            </p:spPr>
            <p:txBody>
              <a:bodyPr/>
              <a:lstStyle/>
              <a:p>
                <a:endParaRPr lang="it-IT"/>
              </a:p>
            </p:txBody>
          </p:sp>
          <p:sp>
            <p:nvSpPr>
              <p:cNvPr id="63" name="Freeform 3122"/>
              <p:cNvSpPr>
                <a:spLocks noChangeAspect="1"/>
              </p:cNvSpPr>
              <p:nvPr/>
            </p:nvSpPr>
            <p:spPr bwMode="auto">
              <a:xfrm>
                <a:off x="2457" y="2988"/>
                <a:ext cx="51" cy="44"/>
              </a:xfrm>
              <a:custGeom>
                <a:avLst/>
                <a:gdLst>
                  <a:gd name="T0" fmla="*/ 1 w 103"/>
                  <a:gd name="T1" fmla="*/ 1 h 88"/>
                  <a:gd name="T2" fmla="*/ 4 w 103"/>
                  <a:gd name="T3" fmla="*/ 4 h 88"/>
                  <a:gd name="T4" fmla="*/ 6 w 103"/>
                  <a:gd name="T5" fmla="*/ 5 h 88"/>
                  <a:gd name="T6" fmla="*/ 8 w 103"/>
                  <a:gd name="T7" fmla="*/ 7 h 88"/>
                  <a:gd name="T8" fmla="*/ 9 w 103"/>
                  <a:gd name="T9" fmla="*/ 9 h 88"/>
                  <a:gd name="T10" fmla="*/ 12 w 103"/>
                  <a:gd name="T11" fmla="*/ 11 h 88"/>
                  <a:gd name="T12" fmla="*/ 14 w 103"/>
                  <a:gd name="T13" fmla="*/ 13 h 88"/>
                  <a:gd name="T14" fmla="*/ 16 w 103"/>
                  <a:gd name="T15" fmla="*/ 14 h 88"/>
                  <a:gd name="T16" fmla="*/ 18 w 103"/>
                  <a:gd name="T17" fmla="*/ 16 h 88"/>
                  <a:gd name="T18" fmla="*/ 20 w 103"/>
                  <a:gd name="T19" fmla="*/ 17 h 88"/>
                  <a:gd name="T20" fmla="*/ 22 w 103"/>
                  <a:gd name="T21" fmla="*/ 20 h 88"/>
                  <a:gd name="T22" fmla="*/ 24 w 103"/>
                  <a:gd name="T23" fmla="*/ 21 h 88"/>
                  <a:gd name="T24" fmla="*/ 27 w 103"/>
                  <a:gd name="T25" fmla="*/ 23 h 88"/>
                  <a:gd name="T26" fmla="*/ 29 w 103"/>
                  <a:gd name="T27" fmla="*/ 25 h 88"/>
                  <a:gd name="T28" fmla="*/ 30 w 103"/>
                  <a:gd name="T29" fmla="*/ 27 h 88"/>
                  <a:gd name="T30" fmla="*/ 33 w 103"/>
                  <a:gd name="T31" fmla="*/ 29 h 88"/>
                  <a:gd name="T32" fmla="*/ 35 w 103"/>
                  <a:gd name="T33" fmla="*/ 30 h 88"/>
                  <a:gd name="T34" fmla="*/ 37 w 103"/>
                  <a:gd name="T35" fmla="*/ 32 h 88"/>
                  <a:gd name="T36" fmla="*/ 38 w 103"/>
                  <a:gd name="T37" fmla="*/ 34 h 88"/>
                  <a:gd name="T38" fmla="*/ 41 w 103"/>
                  <a:gd name="T39" fmla="*/ 36 h 88"/>
                  <a:gd name="T40" fmla="*/ 43 w 103"/>
                  <a:gd name="T41" fmla="*/ 37 h 88"/>
                  <a:gd name="T42" fmla="*/ 45 w 103"/>
                  <a:gd name="T43" fmla="*/ 39 h 88"/>
                  <a:gd name="T44" fmla="*/ 48 w 103"/>
                  <a:gd name="T45" fmla="*/ 40 h 88"/>
                  <a:gd name="T46" fmla="*/ 49 w 103"/>
                  <a:gd name="T47" fmla="*/ 43 h 88"/>
                  <a:gd name="T48" fmla="*/ 51 w 103"/>
                  <a:gd name="T49" fmla="*/ 44 h 88"/>
                  <a:gd name="T50" fmla="*/ 53 w 103"/>
                  <a:gd name="T51" fmla="*/ 46 h 88"/>
                  <a:gd name="T52" fmla="*/ 56 w 103"/>
                  <a:gd name="T53" fmla="*/ 47 h 88"/>
                  <a:gd name="T54" fmla="*/ 58 w 103"/>
                  <a:gd name="T55" fmla="*/ 50 h 88"/>
                  <a:gd name="T56" fmla="*/ 60 w 103"/>
                  <a:gd name="T57" fmla="*/ 51 h 88"/>
                  <a:gd name="T58" fmla="*/ 61 w 103"/>
                  <a:gd name="T59" fmla="*/ 53 h 88"/>
                  <a:gd name="T60" fmla="*/ 64 w 103"/>
                  <a:gd name="T61" fmla="*/ 55 h 88"/>
                  <a:gd name="T62" fmla="*/ 66 w 103"/>
                  <a:gd name="T63" fmla="*/ 57 h 88"/>
                  <a:gd name="T64" fmla="*/ 68 w 103"/>
                  <a:gd name="T65" fmla="*/ 59 h 88"/>
                  <a:gd name="T66" fmla="*/ 69 w 103"/>
                  <a:gd name="T67" fmla="*/ 60 h 88"/>
                  <a:gd name="T68" fmla="*/ 72 w 103"/>
                  <a:gd name="T69" fmla="*/ 62 h 88"/>
                  <a:gd name="T70" fmla="*/ 74 w 103"/>
                  <a:gd name="T71" fmla="*/ 64 h 88"/>
                  <a:gd name="T72" fmla="*/ 76 w 103"/>
                  <a:gd name="T73" fmla="*/ 66 h 88"/>
                  <a:gd name="T74" fmla="*/ 79 w 103"/>
                  <a:gd name="T75" fmla="*/ 67 h 88"/>
                  <a:gd name="T76" fmla="*/ 80 w 103"/>
                  <a:gd name="T77" fmla="*/ 68 h 88"/>
                  <a:gd name="T78" fmla="*/ 82 w 103"/>
                  <a:gd name="T79" fmla="*/ 70 h 88"/>
                  <a:gd name="T80" fmla="*/ 84 w 103"/>
                  <a:gd name="T81" fmla="*/ 72 h 88"/>
                  <a:gd name="T82" fmla="*/ 87 w 103"/>
                  <a:gd name="T83" fmla="*/ 74 h 88"/>
                  <a:gd name="T84" fmla="*/ 89 w 103"/>
                  <a:gd name="T85" fmla="*/ 75 h 88"/>
                  <a:gd name="T86" fmla="*/ 91 w 103"/>
                  <a:gd name="T87" fmla="*/ 77 h 88"/>
                  <a:gd name="T88" fmla="*/ 92 w 103"/>
                  <a:gd name="T89" fmla="*/ 78 h 88"/>
                  <a:gd name="T90" fmla="*/ 95 w 103"/>
                  <a:gd name="T91" fmla="*/ 81 h 88"/>
                  <a:gd name="T92" fmla="*/ 97 w 103"/>
                  <a:gd name="T93" fmla="*/ 82 h 88"/>
                  <a:gd name="T94" fmla="*/ 99 w 103"/>
                  <a:gd name="T95" fmla="*/ 84 h 88"/>
                  <a:gd name="T96" fmla="*/ 101 w 103"/>
                  <a:gd name="T97" fmla="*/ 85 h 88"/>
                  <a:gd name="T98" fmla="*/ 103 w 103"/>
                  <a:gd name="T99" fmla="*/ 88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88"/>
                  <a:gd name="T152" fmla="*/ 103 w 103"/>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88">
                    <a:moveTo>
                      <a:pt x="0" y="0"/>
                    </a:moveTo>
                    <a:lnTo>
                      <a:pt x="1" y="1"/>
                    </a:lnTo>
                    <a:lnTo>
                      <a:pt x="3" y="2"/>
                    </a:lnTo>
                    <a:lnTo>
                      <a:pt x="4" y="4"/>
                    </a:lnTo>
                    <a:lnTo>
                      <a:pt x="5" y="5"/>
                    </a:lnTo>
                    <a:lnTo>
                      <a:pt x="6" y="5"/>
                    </a:lnTo>
                    <a:lnTo>
                      <a:pt x="7" y="6"/>
                    </a:lnTo>
                    <a:lnTo>
                      <a:pt x="8" y="7"/>
                    </a:lnTo>
                    <a:lnTo>
                      <a:pt x="8" y="8"/>
                    </a:lnTo>
                    <a:lnTo>
                      <a:pt x="9" y="9"/>
                    </a:lnTo>
                    <a:lnTo>
                      <a:pt x="11" y="9"/>
                    </a:lnTo>
                    <a:lnTo>
                      <a:pt x="12" y="11"/>
                    </a:lnTo>
                    <a:lnTo>
                      <a:pt x="13" y="12"/>
                    </a:lnTo>
                    <a:lnTo>
                      <a:pt x="14" y="13"/>
                    </a:lnTo>
                    <a:lnTo>
                      <a:pt x="15" y="13"/>
                    </a:lnTo>
                    <a:lnTo>
                      <a:pt x="16" y="14"/>
                    </a:lnTo>
                    <a:lnTo>
                      <a:pt x="18" y="15"/>
                    </a:lnTo>
                    <a:lnTo>
                      <a:pt x="18" y="16"/>
                    </a:lnTo>
                    <a:lnTo>
                      <a:pt x="19" y="17"/>
                    </a:lnTo>
                    <a:lnTo>
                      <a:pt x="20" y="17"/>
                    </a:lnTo>
                    <a:lnTo>
                      <a:pt x="21" y="19"/>
                    </a:lnTo>
                    <a:lnTo>
                      <a:pt x="22" y="20"/>
                    </a:lnTo>
                    <a:lnTo>
                      <a:pt x="23" y="21"/>
                    </a:lnTo>
                    <a:lnTo>
                      <a:pt x="24" y="21"/>
                    </a:lnTo>
                    <a:lnTo>
                      <a:pt x="26" y="22"/>
                    </a:lnTo>
                    <a:lnTo>
                      <a:pt x="27" y="23"/>
                    </a:lnTo>
                    <a:lnTo>
                      <a:pt x="28" y="24"/>
                    </a:lnTo>
                    <a:lnTo>
                      <a:pt x="29" y="25"/>
                    </a:lnTo>
                    <a:lnTo>
                      <a:pt x="30" y="27"/>
                    </a:lnTo>
                    <a:lnTo>
                      <a:pt x="31" y="28"/>
                    </a:lnTo>
                    <a:lnTo>
                      <a:pt x="33" y="29"/>
                    </a:lnTo>
                    <a:lnTo>
                      <a:pt x="34" y="29"/>
                    </a:lnTo>
                    <a:lnTo>
                      <a:pt x="35" y="30"/>
                    </a:lnTo>
                    <a:lnTo>
                      <a:pt x="36" y="31"/>
                    </a:lnTo>
                    <a:lnTo>
                      <a:pt x="37" y="32"/>
                    </a:lnTo>
                    <a:lnTo>
                      <a:pt x="38" y="34"/>
                    </a:lnTo>
                    <a:lnTo>
                      <a:pt x="39" y="35"/>
                    </a:lnTo>
                    <a:lnTo>
                      <a:pt x="41" y="36"/>
                    </a:lnTo>
                    <a:lnTo>
                      <a:pt x="42" y="37"/>
                    </a:lnTo>
                    <a:lnTo>
                      <a:pt x="43" y="37"/>
                    </a:lnTo>
                    <a:lnTo>
                      <a:pt x="44" y="38"/>
                    </a:lnTo>
                    <a:lnTo>
                      <a:pt x="45" y="39"/>
                    </a:lnTo>
                    <a:lnTo>
                      <a:pt x="46" y="40"/>
                    </a:lnTo>
                    <a:lnTo>
                      <a:pt x="48" y="40"/>
                    </a:lnTo>
                    <a:lnTo>
                      <a:pt x="49" y="42"/>
                    </a:lnTo>
                    <a:lnTo>
                      <a:pt x="49" y="43"/>
                    </a:lnTo>
                    <a:lnTo>
                      <a:pt x="50" y="44"/>
                    </a:lnTo>
                    <a:lnTo>
                      <a:pt x="51" y="44"/>
                    </a:lnTo>
                    <a:lnTo>
                      <a:pt x="52" y="45"/>
                    </a:lnTo>
                    <a:lnTo>
                      <a:pt x="53" y="46"/>
                    </a:lnTo>
                    <a:lnTo>
                      <a:pt x="54" y="47"/>
                    </a:lnTo>
                    <a:lnTo>
                      <a:pt x="56" y="47"/>
                    </a:lnTo>
                    <a:lnTo>
                      <a:pt x="57" y="49"/>
                    </a:lnTo>
                    <a:lnTo>
                      <a:pt x="58" y="50"/>
                    </a:lnTo>
                    <a:lnTo>
                      <a:pt x="59" y="51"/>
                    </a:lnTo>
                    <a:lnTo>
                      <a:pt x="60" y="51"/>
                    </a:lnTo>
                    <a:lnTo>
                      <a:pt x="60" y="52"/>
                    </a:lnTo>
                    <a:lnTo>
                      <a:pt x="61" y="53"/>
                    </a:lnTo>
                    <a:lnTo>
                      <a:pt x="62" y="54"/>
                    </a:lnTo>
                    <a:lnTo>
                      <a:pt x="64" y="55"/>
                    </a:lnTo>
                    <a:lnTo>
                      <a:pt x="65" y="55"/>
                    </a:lnTo>
                    <a:lnTo>
                      <a:pt x="66" y="57"/>
                    </a:lnTo>
                    <a:lnTo>
                      <a:pt x="67" y="58"/>
                    </a:lnTo>
                    <a:lnTo>
                      <a:pt x="68" y="59"/>
                    </a:lnTo>
                    <a:lnTo>
                      <a:pt x="69" y="59"/>
                    </a:lnTo>
                    <a:lnTo>
                      <a:pt x="69" y="60"/>
                    </a:lnTo>
                    <a:lnTo>
                      <a:pt x="71" y="61"/>
                    </a:lnTo>
                    <a:lnTo>
                      <a:pt x="72" y="62"/>
                    </a:lnTo>
                    <a:lnTo>
                      <a:pt x="73" y="62"/>
                    </a:lnTo>
                    <a:lnTo>
                      <a:pt x="74" y="64"/>
                    </a:lnTo>
                    <a:lnTo>
                      <a:pt x="75" y="65"/>
                    </a:lnTo>
                    <a:lnTo>
                      <a:pt x="76" y="66"/>
                    </a:lnTo>
                    <a:lnTo>
                      <a:pt x="77" y="66"/>
                    </a:lnTo>
                    <a:lnTo>
                      <a:pt x="79" y="67"/>
                    </a:lnTo>
                    <a:lnTo>
                      <a:pt x="80" y="68"/>
                    </a:lnTo>
                    <a:lnTo>
                      <a:pt x="81" y="69"/>
                    </a:lnTo>
                    <a:lnTo>
                      <a:pt x="82" y="70"/>
                    </a:lnTo>
                    <a:lnTo>
                      <a:pt x="83" y="72"/>
                    </a:lnTo>
                    <a:lnTo>
                      <a:pt x="84" y="72"/>
                    </a:lnTo>
                    <a:lnTo>
                      <a:pt x="86" y="73"/>
                    </a:lnTo>
                    <a:lnTo>
                      <a:pt x="87" y="74"/>
                    </a:lnTo>
                    <a:lnTo>
                      <a:pt x="88" y="75"/>
                    </a:lnTo>
                    <a:lnTo>
                      <a:pt x="89" y="75"/>
                    </a:lnTo>
                    <a:lnTo>
                      <a:pt x="90" y="76"/>
                    </a:lnTo>
                    <a:lnTo>
                      <a:pt x="91" y="77"/>
                    </a:lnTo>
                    <a:lnTo>
                      <a:pt x="91" y="78"/>
                    </a:lnTo>
                    <a:lnTo>
                      <a:pt x="92" y="78"/>
                    </a:lnTo>
                    <a:lnTo>
                      <a:pt x="94" y="80"/>
                    </a:lnTo>
                    <a:lnTo>
                      <a:pt x="95" y="81"/>
                    </a:lnTo>
                    <a:lnTo>
                      <a:pt x="96" y="82"/>
                    </a:lnTo>
                    <a:lnTo>
                      <a:pt x="97" y="82"/>
                    </a:lnTo>
                    <a:lnTo>
                      <a:pt x="98" y="83"/>
                    </a:lnTo>
                    <a:lnTo>
                      <a:pt x="99" y="84"/>
                    </a:lnTo>
                    <a:lnTo>
                      <a:pt x="101" y="85"/>
                    </a:lnTo>
                    <a:lnTo>
                      <a:pt x="102" y="87"/>
                    </a:lnTo>
                    <a:lnTo>
                      <a:pt x="103" y="88"/>
                    </a:lnTo>
                  </a:path>
                </a:pathLst>
              </a:custGeom>
              <a:noFill/>
              <a:ln w="0">
                <a:solidFill>
                  <a:srgbClr val="FF0000"/>
                </a:solidFill>
                <a:prstDash val="solid"/>
                <a:round/>
                <a:headEnd/>
                <a:tailEnd/>
              </a:ln>
            </p:spPr>
            <p:txBody>
              <a:bodyPr/>
              <a:lstStyle/>
              <a:p>
                <a:endParaRPr lang="it-IT"/>
              </a:p>
            </p:txBody>
          </p:sp>
          <p:sp>
            <p:nvSpPr>
              <p:cNvPr id="64" name="Freeform 3123"/>
              <p:cNvSpPr>
                <a:spLocks noChangeAspect="1"/>
              </p:cNvSpPr>
              <p:nvPr/>
            </p:nvSpPr>
            <p:spPr bwMode="auto">
              <a:xfrm>
                <a:off x="2508" y="3032"/>
                <a:ext cx="51" cy="40"/>
              </a:xfrm>
              <a:custGeom>
                <a:avLst/>
                <a:gdLst>
                  <a:gd name="T0" fmla="*/ 1 w 102"/>
                  <a:gd name="T1" fmla="*/ 0 h 79"/>
                  <a:gd name="T2" fmla="*/ 3 w 102"/>
                  <a:gd name="T3" fmla="*/ 2 h 79"/>
                  <a:gd name="T4" fmla="*/ 6 w 102"/>
                  <a:gd name="T5" fmla="*/ 3 h 79"/>
                  <a:gd name="T6" fmla="*/ 8 w 102"/>
                  <a:gd name="T7" fmla="*/ 5 h 79"/>
                  <a:gd name="T8" fmla="*/ 9 w 102"/>
                  <a:gd name="T9" fmla="*/ 7 h 79"/>
                  <a:gd name="T10" fmla="*/ 11 w 102"/>
                  <a:gd name="T11" fmla="*/ 9 h 79"/>
                  <a:gd name="T12" fmla="*/ 14 w 102"/>
                  <a:gd name="T13" fmla="*/ 10 h 79"/>
                  <a:gd name="T14" fmla="*/ 16 w 102"/>
                  <a:gd name="T15" fmla="*/ 12 h 79"/>
                  <a:gd name="T16" fmla="*/ 18 w 102"/>
                  <a:gd name="T17" fmla="*/ 14 h 79"/>
                  <a:gd name="T18" fmla="*/ 19 w 102"/>
                  <a:gd name="T19" fmla="*/ 15 h 79"/>
                  <a:gd name="T20" fmla="*/ 22 w 102"/>
                  <a:gd name="T21" fmla="*/ 17 h 79"/>
                  <a:gd name="T22" fmla="*/ 24 w 102"/>
                  <a:gd name="T23" fmla="*/ 18 h 79"/>
                  <a:gd name="T24" fmla="*/ 26 w 102"/>
                  <a:gd name="T25" fmla="*/ 20 h 79"/>
                  <a:gd name="T26" fmla="*/ 29 w 102"/>
                  <a:gd name="T27" fmla="*/ 22 h 79"/>
                  <a:gd name="T28" fmla="*/ 30 w 102"/>
                  <a:gd name="T29" fmla="*/ 24 h 79"/>
                  <a:gd name="T30" fmla="*/ 32 w 102"/>
                  <a:gd name="T31" fmla="*/ 25 h 79"/>
                  <a:gd name="T32" fmla="*/ 34 w 102"/>
                  <a:gd name="T33" fmla="*/ 27 h 79"/>
                  <a:gd name="T34" fmla="*/ 37 w 102"/>
                  <a:gd name="T35" fmla="*/ 29 h 79"/>
                  <a:gd name="T36" fmla="*/ 39 w 102"/>
                  <a:gd name="T37" fmla="*/ 30 h 79"/>
                  <a:gd name="T38" fmla="*/ 40 w 102"/>
                  <a:gd name="T39" fmla="*/ 32 h 79"/>
                  <a:gd name="T40" fmla="*/ 42 w 102"/>
                  <a:gd name="T41" fmla="*/ 33 h 79"/>
                  <a:gd name="T42" fmla="*/ 45 w 102"/>
                  <a:gd name="T43" fmla="*/ 35 h 79"/>
                  <a:gd name="T44" fmla="*/ 47 w 102"/>
                  <a:gd name="T45" fmla="*/ 37 h 79"/>
                  <a:gd name="T46" fmla="*/ 49 w 102"/>
                  <a:gd name="T47" fmla="*/ 38 h 79"/>
                  <a:gd name="T48" fmla="*/ 50 w 102"/>
                  <a:gd name="T49" fmla="*/ 40 h 79"/>
                  <a:gd name="T50" fmla="*/ 53 w 102"/>
                  <a:gd name="T51" fmla="*/ 41 h 79"/>
                  <a:gd name="T52" fmla="*/ 55 w 102"/>
                  <a:gd name="T53" fmla="*/ 43 h 79"/>
                  <a:gd name="T54" fmla="*/ 57 w 102"/>
                  <a:gd name="T55" fmla="*/ 45 h 79"/>
                  <a:gd name="T56" fmla="*/ 60 w 102"/>
                  <a:gd name="T57" fmla="*/ 46 h 79"/>
                  <a:gd name="T58" fmla="*/ 61 w 102"/>
                  <a:gd name="T59" fmla="*/ 48 h 79"/>
                  <a:gd name="T60" fmla="*/ 63 w 102"/>
                  <a:gd name="T61" fmla="*/ 49 h 79"/>
                  <a:gd name="T62" fmla="*/ 65 w 102"/>
                  <a:gd name="T63" fmla="*/ 52 h 79"/>
                  <a:gd name="T64" fmla="*/ 68 w 102"/>
                  <a:gd name="T65" fmla="*/ 53 h 79"/>
                  <a:gd name="T66" fmla="*/ 70 w 102"/>
                  <a:gd name="T67" fmla="*/ 54 h 79"/>
                  <a:gd name="T68" fmla="*/ 71 w 102"/>
                  <a:gd name="T69" fmla="*/ 56 h 79"/>
                  <a:gd name="T70" fmla="*/ 74 w 102"/>
                  <a:gd name="T71" fmla="*/ 57 h 79"/>
                  <a:gd name="T72" fmla="*/ 76 w 102"/>
                  <a:gd name="T73" fmla="*/ 60 h 79"/>
                  <a:gd name="T74" fmla="*/ 78 w 102"/>
                  <a:gd name="T75" fmla="*/ 61 h 79"/>
                  <a:gd name="T76" fmla="*/ 80 w 102"/>
                  <a:gd name="T77" fmla="*/ 62 h 79"/>
                  <a:gd name="T78" fmla="*/ 82 w 102"/>
                  <a:gd name="T79" fmla="*/ 64 h 79"/>
                  <a:gd name="T80" fmla="*/ 84 w 102"/>
                  <a:gd name="T81" fmla="*/ 65 h 79"/>
                  <a:gd name="T82" fmla="*/ 86 w 102"/>
                  <a:gd name="T83" fmla="*/ 68 h 79"/>
                  <a:gd name="T84" fmla="*/ 89 w 102"/>
                  <a:gd name="T85" fmla="*/ 69 h 79"/>
                  <a:gd name="T86" fmla="*/ 91 w 102"/>
                  <a:gd name="T87" fmla="*/ 70 h 79"/>
                  <a:gd name="T88" fmla="*/ 92 w 102"/>
                  <a:gd name="T89" fmla="*/ 72 h 79"/>
                  <a:gd name="T90" fmla="*/ 94 w 102"/>
                  <a:gd name="T91" fmla="*/ 73 h 79"/>
                  <a:gd name="T92" fmla="*/ 97 w 102"/>
                  <a:gd name="T93" fmla="*/ 75 h 79"/>
                  <a:gd name="T94" fmla="*/ 99 w 102"/>
                  <a:gd name="T95" fmla="*/ 77 h 79"/>
                  <a:gd name="T96" fmla="*/ 101 w 102"/>
                  <a:gd name="T97" fmla="*/ 78 h 79"/>
                  <a:gd name="T98" fmla="*/ 102 w 102"/>
                  <a:gd name="T99" fmla="*/ 79 h 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79"/>
                  <a:gd name="T152" fmla="*/ 102 w 102"/>
                  <a:gd name="T153" fmla="*/ 79 h 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79">
                    <a:moveTo>
                      <a:pt x="0" y="0"/>
                    </a:moveTo>
                    <a:lnTo>
                      <a:pt x="1" y="0"/>
                    </a:lnTo>
                    <a:lnTo>
                      <a:pt x="2" y="1"/>
                    </a:lnTo>
                    <a:lnTo>
                      <a:pt x="3" y="2"/>
                    </a:lnTo>
                    <a:lnTo>
                      <a:pt x="4" y="3"/>
                    </a:lnTo>
                    <a:lnTo>
                      <a:pt x="6" y="3"/>
                    </a:lnTo>
                    <a:lnTo>
                      <a:pt x="7" y="4"/>
                    </a:lnTo>
                    <a:lnTo>
                      <a:pt x="8" y="5"/>
                    </a:lnTo>
                    <a:lnTo>
                      <a:pt x="9" y="7"/>
                    </a:lnTo>
                    <a:lnTo>
                      <a:pt x="10" y="8"/>
                    </a:lnTo>
                    <a:lnTo>
                      <a:pt x="11" y="9"/>
                    </a:lnTo>
                    <a:lnTo>
                      <a:pt x="12" y="9"/>
                    </a:lnTo>
                    <a:lnTo>
                      <a:pt x="14" y="10"/>
                    </a:lnTo>
                    <a:lnTo>
                      <a:pt x="15" y="11"/>
                    </a:lnTo>
                    <a:lnTo>
                      <a:pt x="16" y="12"/>
                    </a:lnTo>
                    <a:lnTo>
                      <a:pt x="17" y="12"/>
                    </a:lnTo>
                    <a:lnTo>
                      <a:pt x="18" y="14"/>
                    </a:lnTo>
                    <a:lnTo>
                      <a:pt x="19" y="15"/>
                    </a:lnTo>
                    <a:lnTo>
                      <a:pt x="21" y="16"/>
                    </a:lnTo>
                    <a:lnTo>
                      <a:pt x="22" y="17"/>
                    </a:lnTo>
                    <a:lnTo>
                      <a:pt x="23" y="18"/>
                    </a:lnTo>
                    <a:lnTo>
                      <a:pt x="24" y="18"/>
                    </a:lnTo>
                    <a:lnTo>
                      <a:pt x="25" y="19"/>
                    </a:lnTo>
                    <a:lnTo>
                      <a:pt x="26" y="20"/>
                    </a:lnTo>
                    <a:lnTo>
                      <a:pt x="27" y="22"/>
                    </a:lnTo>
                    <a:lnTo>
                      <a:pt x="29" y="22"/>
                    </a:lnTo>
                    <a:lnTo>
                      <a:pt x="29" y="23"/>
                    </a:lnTo>
                    <a:lnTo>
                      <a:pt x="30" y="24"/>
                    </a:lnTo>
                    <a:lnTo>
                      <a:pt x="31" y="24"/>
                    </a:lnTo>
                    <a:lnTo>
                      <a:pt x="32" y="25"/>
                    </a:lnTo>
                    <a:lnTo>
                      <a:pt x="33" y="26"/>
                    </a:lnTo>
                    <a:lnTo>
                      <a:pt x="34" y="27"/>
                    </a:lnTo>
                    <a:lnTo>
                      <a:pt x="36" y="27"/>
                    </a:lnTo>
                    <a:lnTo>
                      <a:pt x="37" y="29"/>
                    </a:lnTo>
                    <a:lnTo>
                      <a:pt x="38" y="30"/>
                    </a:lnTo>
                    <a:lnTo>
                      <a:pt x="39" y="30"/>
                    </a:lnTo>
                    <a:lnTo>
                      <a:pt x="40" y="31"/>
                    </a:lnTo>
                    <a:lnTo>
                      <a:pt x="40" y="32"/>
                    </a:lnTo>
                    <a:lnTo>
                      <a:pt x="41" y="32"/>
                    </a:lnTo>
                    <a:lnTo>
                      <a:pt x="42" y="33"/>
                    </a:lnTo>
                    <a:lnTo>
                      <a:pt x="44" y="34"/>
                    </a:lnTo>
                    <a:lnTo>
                      <a:pt x="45" y="35"/>
                    </a:lnTo>
                    <a:lnTo>
                      <a:pt x="46" y="35"/>
                    </a:lnTo>
                    <a:lnTo>
                      <a:pt x="47" y="37"/>
                    </a:lnTo>
                    <a:lnTo>
                      <a:pt x="48" y="38"/>
                    </a:lnTo>
                    <a:lnTo>
                      <a:pt x="49" y="38"/>
                    </a:lnTo>
                    <a:lnTo>
                      <a:pt x="50" y="39"/>
                    </a:lnTo>
                    <a:lnTo>
                      <a:pt x="50" y="40"/>
                    </a:lnTo>
                    <a:lnTo>
                      <a:pt x="52" y="41"/>
                    </a:lnTo>
                    <a:lnTo>
                      <a:pt x="53" y="41"/>
                    </a:lnTo>
                    <a:lnTo>
                      <a:pt x="54" y="42"/>
                    </a:lnTo>
                    <a:lnTo>
                      <a:pt x="55" y="43"/>
                    </a:lnTo>
                    <a:lnTo>
                      <a:pt x="56" y="43"/>
                    </a:lnTo>
                    <a:lnTo>
                      <a:pt x="57" y="45"/>
                    </a:lnTo>
                    <a:lnTo>
                      <a:pt x="59" y="46"/>
                    </a:lnTo>
                    <a:lnTo>
                      <a:pt x="60" y="46"/>
                    </a:lnTo>
                    <a:lnTo>
                      <a:pt x="60" y="47"/>
                    </a:lnTo>
                    <a:lnTo>
                      <a:pt x="61" y="48"/>
                    </a:lnTo>
                    <a:lnTo>
                      <a:pt x="62" y="49"/>
                    </a:lnTo>
                    <a:lnTo>
                      <a:pt x="63" y="49"/>
                    </a:lnTo>
                    <a:lnTo>
                      <a:pt x="64" y="50"/>
                    </a:lnTo>
                    <a:lnTo>
                      <a:pt x="65" y="52"/>
                    </a:lnTo>
                    <a:lnTo>
                      <a:pt x="67" y="52"/>
                    </a:lnTo>
                    <a:lnTo>
                      <a:pt x="68" y="53"/>
                    </a:lnTo>
                    <a:lnTo>
                      <a:pt x="69" y="54"/>
                    </a:lnTo>
                    <a:lnTo>
                      <a:pt x="70" y="54"/>
                    </a:lnTo>
                    <a:lnTo>
                      <a:pt x="71" y="55"/>
                    </a:lnTo>
                    <a:lnTo>
                      <a:pt x="71" y="56"/>
                    </a:lnTo>
                    <a:lnTo>
                      <a:pt x="72" y="57"/>
                    </a:lnTo>
                    <a:lnTo>
                      <a:pt x="74" y="57"/>
                    </a:lnTo>
                    <a:lnTo>
                      <a:pt x="75" y="58"/>
                    </a:lnTo>
                    <a:lnTo>
                      <a:pt x="76" y="60"/>
                    </a:lnTo>
                    <a:lnTo>
                      <a:pt x="77" y="60"/>
                    </a:lnTo>
                    <a:lnTo>
                      <a:pt x="78" y="61"/>
                    </a:lnTo>
                    <a:lnTo>
                      <a:pt x="79" y="62"/>
                    </a:lnTo>
                    <a:lnTo>
                      <a:pt x="80" y="62"/>
                    </a:lnTo>
                    <a:lnTo>
                      <a:pt x="82" y="63"/>
                    </a:lnTo>
                    <a:lnTo>
                      <a:pt x="82" y="64"/>
                    </a:lnTo>
                    <a:lnTo>
                      <a:pt x="83" y="64"/>
                    </a:lnTo>
                    <a:lnTo>
                      <a:pt x="84" y="65"/>
                    </a:lnTo>
                    <a:lnTo>
                      <a:pt x="85" y="67"/>
                    </a:lnTo>
                    <a:lnTo>
                      <a:pt x="86" y="68"/>
                    </a:lnTo>
                    <a:lnTo>
                      <a:pt x="87" y="68"/>
                    </a:lnTo>
                    <a:lnTo>
                      <a:pt x="89" y="69"/>
                    </a:lnTo>
                    <a:lnTo>
                      <a:pt x="90" y="70"/>
                    </a:lnTo>
                    <a:lnTo>
                      <a:pt x="91" y="70"/>
                    </a:lnTo>
                    <a:lnTo>
                      <a:pt x="91" y="71"/>
                    </a:lnTo>
                    <a:lnTo>
                      <a:pt x="92" y="72"/>
                    </a:lnTo>
                    <a:lnTo>
                      <a:pt x="93" y="72"/>
                    </a:lnTo>
                    <a:lnTo>
                      <a:pt x="94" y="73"/>
                    </a:lnTo>
                    <a:lnTo>
                      <a:pt x="95" y="75"/>
                    </a:lnTo>
                    <a:lnTo>
                      <a:pt x="97" y="75"/>
                    </a:lnTo>
                    <a:lnTo>
                      <a:pt x="98" y="76"/>
                    </a:lnTo>
                    <a:lnTo>
                      <a:pt x="99" y="77"/>
                    </a:lnTo>
                    <a:lnTo>
                      <a:pt x="100" y="77"/>
                    </a:lnTo>
                    <a:lnTo>
                      <a:pt x="101" y="78"/>
                    </a:lnTo>
                    <a:lnTo>
                      <a:pt x="102" y="79"/>
                    </a:lnTo>
                  </a:path>
                </a:pathLst>
              </a:custGeom>
              <a:noFill/>
              <a:ln w="0">
                <a:solidFill>
                  <a:srgbClr val="FF0000"/>
                </a:solidFill>
                <a:prstDash val="solid"/>
                <a:round/>
                <a:headEnd/>
                <a:tailEnd/>
              </a:ln>
            </p:spPr>
            <p:txBody>
              <a:bodyPr/>
              <a:lstStyle/>
              <a:p>
                <a:endParaRPr lang="it-IT"/>
              </a:p>
            </p:txBody>
          </p:sp>
          <p:sp>
            <p:nvSpPr>
              <p:cNvPr id="65" name="Freeform 3124"/>
              <p:cNvSpPr>
                <a:spLocks noChangeAspect="1"/>
              </p:cNvSpPr>
              <p:nvPr/>
            </p:nvSpPr>
            <p:spPr bwMode="auto">
              <a:xfrm>
                <a:off x="2559" y="3072"/>
                <a:ext cx="51" cy="37"/>
              </a:xfrm>
              <a:custGeom>
                <a:avLst/>
                <a:gdLst>
                  <a:gd name="T0" fmla="*/ 1 w 103"/>
                  <a:gd name="T1" fmla="*/ 1 h 75"/>
                  <a:gd name="T2" fmla="*/ 4 w 103"/>
                  <a:gd name="T3" fmla="*/ 3 h 75"/>
                  <a:gd name="T4" fmla="*/ 6 w 103"/>
                  <a:gd name="T5" fmla="*/ 5 h 75"/>
                  <a:gd name="T6" fmla="*/ 8 w 103"/>
                  <a:gd name="T7" fmla="*/ 6 h 75"/>
                  <a:gd name="T8" fmla="*/ 10 w 103"/>
                  <a:gd name="T9" fmla="*/ 8 h 75"/>
                  <a:gd name="T10" fmla="*/ 12 w 103"/>
                  <a:gd name="T11" fmla="*/ 9 h 75"/>
                  <a:gd name="T12" fmla="*/ 14 w 103"/>
                  <a:gd name="T13" fmla="*/ 11 h 75"/>
                  <a:gd name="T14" fmla="*/ 16 w 103"/>
                  <a:gd name="T15" fmla="*/ 13 h 75"/>
                  <a:gd name="T16" fmla="*/ 19 w 103"/>
                  <a:gd name="T17" fmla="*/ 14 h 75"/>
                  <a:gd name="T18" fmla="*/ 20 w 103"/>
                  <a:gd name="T19" fmla="*/ 15 h 75"/>
                  <a:gd name="T20" fmla="*/ 22 w 103"/>
                  <a:gd name="T21" fmla="*/ 17 h 75"/>
                  <a:gd name="T22" fmla="*/ 25 w 103"/>
                  <a:gd name="T23" fmla="*/ 19 h 75"/>
                  <a:gd name="T24" fmla="*/ 27 w 103"/>
                  <a:gd name="T25" fmla="*/ 20 h 75"/>
                  <a:gd name="T26" fmla="*/ 29 w 103"/>
                  <a:gd name="T27" fmla="*/ 22 h 75"/>
                  <a:gd name="T28" fmla="*/ 31 w 103"/>
                  <a:gd name="T29" fmla="*/ 23 h 75"/>
                  <a:gd name="T30" fmla="*/ 33 w 103"/>
                  <a:gd name="T31" fmla="*/ 24 h 75"/>
                  <a:gd name="T32" fmla="*/ 35 w 103"/>
                  <a:gd name="T33" fmla="*/ 27 h 75"/>
                  <a:gd name="T34" fmla="*/ 37 w 103"/>
                  <a:gd name="T35" fmla="*/ 28 h 75"/>
                  <a:gd name="T36" fmla="*/ 40 w 103"/>
                  <a:gd name="T37" fmla="*/ 29 h 75"/>
                  <a:gd name="T38" fmla="*/ 41 w 103"/>
                  <a:gd name="T39" fmla="*/ 31 h 75"/>
                  <a:gd name="T40" fmla="*/ 43 w 103"/>
                  <a:gd name="T41" fmla="*/ 32 h 75"/>
                  <a:gd name="T42" fmla="*/ 45 w 103"/>
                  <a:gd name="T43" fmla="*/ 34 h 75"/>
                  <a:gd name="T44" fmla="*/ 48 w 103"/>
                  <a:gd name="T45" fmla="*/ 35 h 75"/>
                  <a:gd name="T46" fmla="*/ 50 w 103"/>
                  <a:gd name="T47" fmla="*/ 37 h 75"/>
                  <a:gd name="T48" fmla="*/ 51 w 103"/>
                  <a:gd name="T49" fmla="*/ 38 h 75"/>
                  <a:gd name="T50" fmla="*/ 53 w 103"/>
                  <a:gd name="T51" fmla="*/ 39 h 75"/>
                  <a:gd name="T52" fmla="*/ 56 w 103"/>
                  <a:gd name="T53" fmla="*/ 42 h 75"/>
                  <a:gd name="T54" fmla="*/ 58 w 103"/>
                  <a:gd name="T55" fmla="*/ 43 h 75"/>
                  <a:gd name="T56" fmla="*/ 60 w 103"/>
                  <a:gd name="T57" fmla="*/ 44 h 75"/>
                  <a:gd name="T58" fmla="*/ 63 w 103"/>
                  <a:gd name="T59" fmla="*/ 46 h 75"/>
                  <a:gd name="T60" fmla="*/ 64 w 103"/>
                  <a:gd name="T61" fmla="*/ 47 h 75"/>
                  <a:gd name="T62" fmla="*/ 66 w 103"/>
                  <a:gd name="T63" fmla="*/ 49 h 75"/>
                  <a:gd name="T64" fmla="*/ 68 w 103"/>
                  <a:gd name="T65" fmla="*/ 51 h 75"/>
                  <a:gd name="T66" fmla="*/ 71 w 103"/>
                  <a:gd name="T67" fmla="*/ 52 h 75"/>
                  <a:gd name="T68" fmla="*/ 72 w 103"/>
                  <a:gd name="T69" fmla="*/ 53 h 75"/>
                  <a:gd name="T70" fmla="*/ 74 w 103"/>
                  <a:gd name="T71" fmla="*/ 54 h 75"/>
                  <a:gd name="T72" fmla="*/ 76 w 103"/>
                  <a:gd name="T73" fmla="*/ 57 h 75"/>
                  <a:gd name="T74" fmla="*/ 79 w 103"/>
                  <a:gd name="T75" fmla="*/ 58 h 75"/>
                  <a:gd name="T76" fmla="*/ 81 w 103"/>
                  <a:gd name="T77" fmla="*/ 59 h 75"/>
                  <a:gd name="T78" fmla="*/ 82 w 103"/>
                  <a:gd name="T79" fmla="*/ 61 h 75"/>
                  <a:gd name="T80" fmla="*/ 84 w 103"/>
                  <a:gd name="T81" fmla="*/ 62 h 75"/>
                  <a:gd name="T82" fmla="*/ 87 w 103"/>
                  <a:gd name="T83" fmla="*/ 64 h 75"/>
                  <a:gd name="T84" fmla="*/ 89 w 103"/>
                  <a:gd name="T85" fmla="*/ 65 h 75"/>
                  <a:gd name="T86" fmla="*/ 91 w 103"/>
                  <a:gd name="T87" fmla="*/ 67 h 75"/>
                  <a:gd name="T88" fmla="*/ 94 w 103"/>
                  <a:gd name="T89" fmla="*/ 68 h 75"/>
                  <a:gd name="T90" fmla="*/ 95 w 103"/>
                  <a:gd name="T91" fmla="*/ 69 h 75"/>
                  <a:gd name="T92" fmla="*/ 97 w 103"/>
                  <a:gd name="T93" fmla="*/ 70 h 75"/>
                  <a:gd name="T94" fmla="*/ 99 w 103"/>
                  <a:gd name="T95" fmla="*/ 73 h 75"/>
                  <a:gd name="T96" fmla="*/ 102 w 103"/>
                  <a:gd name="T97" fmla="*/ 74 h 75"/>
                  <a:gd name="T98" fmla="*/ 103 w 103"/>
                  <a:gd name="T99" fmla="*/ 75 h 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75"/>
                  <a:gd name="T152" fmla="*/ 103 w 103"/>
                  <a:gd name="T153" fmla="*/ 75 h 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75">
                    <a:moveTo>
                      <a:pt x="0" y="0"/>
                    </a:moveTo>
                    <a:lnTo>
                      <a:pt x="1" y="1"/>
                    </a:lnTo>
                    <a:lnTo>
                      <a:pt x="3" y="3"/>
                    </a:lnTo>
                    <a:lnTo>
                      <a:pt x="4" y="3"/>
                    </a:lnTo>
                    <a:lnTo>
                      <a:pt x="5" y="4"/>
                    </a:lnTo>
                    <a:lnTo>
                      <a:pt x="6" y="5"/>
                    </a:lnTo>
                    <a:lnTo>
                      <a:pt x="7" y="5"/>
                    </a:lnTo>
                    <a:lnTo>
                      <a:pt x="8" y="6"/>
                    </a:lnTo>
                    <a:lnTo>
                      <a:pt x="10" y="7"/>
                    </a:lnTo>
                    <a:lnTo>
                      <a:pt x="10" y="8"/>
                    </a:lnTo>
                    <a:lnTo>
                      <a:pt x="11" y="8"/>
                    </a:lnTo>
                    <a:lnTo>
                      <a:pt x="12" y="9"/>
                    </a:lnTo>
                    <a:lnTo>
                      <a:pt x="13" y="11"/>
                    </a:lnTo>
                    <a:lnTo>
                      <a:pt x="14" y="11"/>
                    </a:lnTo>
                    <a:lnTo>
                      <a:pt x="15" y="12"/>
                    </a:lnTo>
                    <a:lnTo>
                      <a:pt x="16" y="13"/>
                    </a:lnTo>
                    <a:lnTo>
                      <a:pt x="18" y="13"/>
                    </a:lnTo>
                    <a:lnTo>
                      <a:pt x="19" y="14"/>
                    </a:lnTo>
                    <a:lnTo>
                      <a:pt x="20" y="15"/>
                    </a:lnTo>
                    <a:lnTo>
                      <a:pt x="21" y="16"/>
                    </a:lnTo>
                    <a:lnTo>
                      <a:pt x="22" y="17"/>
                    </a:lnTo>
                    <a:lnTo>
                      <a:pt x="23" y="17"/>
                    </a:lnTo>
                    <a:lnTo>
                      <a:pt x="25" y="19"/>
                    </a:lnTo>
                    <a:lnTo>
                      <a:pt x="26" y="20"/>
                    </a:lnTo>
                    <a:lnTo>
                      <a:pt x="27" y="20"/>
                    </a:lnTo>
                    <a:lnTo>
                      <a:pt x="28" y="21"/>
                    </a:lnTo>
                    <a:lnTo>
                      <a:pt x="29" y="22"/>
                    </a:lnTo>
                    <a:lnTo>
                      <a:pt x="30" y="22"/>
                    </a:lnTo>
                    <a:lnTo>
                      <a:pt x="31" y="23"/>
                    </a:lnTo>
                    <a:lnTo>
                      <a:pt x="31" y="24"/>
                    </a:lnTo>
                    <a:lnTo>
                      <a:pt x="33" y="24"/>
                    </a:lnTo>
                    <a:lnTo>
                      <a:pt x="34" y="26"/>
                    </a:lnTo>
                    <a:lnTo>
                      <a:pt x="35" y="27"/>
                    </a:lnTo>
                    <a:lnTo>
                      <a:pt x="36" y="27"/>
                    </a:lnTo>
                    <a:lnTo>
                      <a:pt x="37" y="28"/>
                    </a:lnTo>
                    <a:lnTo>
                      <a:pt x="38" y="29"/>
                    </a:lnTo>
                    <a:lnTo>
                      <a:pt x="40" y="29"/>
                    </a:lnTo>
                    <a:lnTo>
                      <a:pt x="41" y="30"/>
                    </a:lnTo>
                    <a:lnTo>
                      <a:pt x="41" y="31"/>
                    </a:lnTo>
                    <a:lnTo>
                      <a:pt x="42" y="31"/>
                    </a:lnTo>
                    <a:lnTo>
                      <a:pt x="43" y="32"/>
                    </a:lnTo>
                    <a:lnTo>
                      <a:pt x="44" y="32"/>
                    </a:lnTo>
                    <a:lnTo>
                      <a:pt x="45" y="34"/>
                    </a:lnTo>
                    <a:lnTo>
                      <a:pt x="46" y="35"/>
                    </a:lnTo>
                    <a:lnTo>
                      <a:pt x="48" y="35"/>
                    </a:lnTo>
                    <a:lnTo>
                      <a:pt x="49" y="36"/>
                    </a:lnTo>
                    <a:lnTo>
                      <a:pt x="50" y="37"/>
                    </a:lnTo>
                    <a:lnTo>
                      <a:pt x="51" y="37"/>
                    </a:lnTo>
                    <a:lnTo>
                      <a:pt x="51" y="38"/>
                    </a:lnTo>
                    <a:lnTo>
                      <a:pt x="52" y="39"/>
                    </a:lnTo>
                    <a:lnTo>
                      <a:pt x="53" y="39"/>
                    </a:lnTo>
                    <a:lnTo>
                      <a:pt x="54" y="41"/>
                    </a:lnTo>
                    <a:lnTo>
                      <a:pt x="56" y="42"/>
                    </a:lnTo>
                    <a:lnTo>
                      <a:pt x="57" y="42"/>
                    </a:lnTo>
                    <a:lnTo>
                      <a:pt x="58" y="43"/>
                    </a:lnTo>
                    <a:lnTo>
                      <a:pt x="59" y="44"/>
                    </a:lnTo>
                    <a:lnTo>
                      <a:pt x="60" y="44"/>
                    </a:lnTo>
                    <a:lnTo>
                      <a:pt x="61" y="45"/>
                    </a:lnTo>
                    <a:lnTo>
                      <a:pt x="63" y="46"/>
                    </a:lnTo>
                    <a:lnTo>
                      <a:pt x="64" y="47"/>
                    </a:lnTo>
                    <a:lnTo>
                      <a:pt x="65" y="49"/>
                    </a:lnTo>
                    <a:lnTo>
                      <a:pt x="66" y="49"/>
                    </a:lnTo>
                    <a:lnTo>
                      <a:pt x="67" y="50"/>
                    </a:lnTo>
                    <a:lnTo>
                      <a:pt x="68" y="51"/>
                    </a:lnTo>
                    <a:lnTo>
                      <a:pt x="69" y="51"/>
                    </a:lnTo>
                    <a:lnTo>
                      <a:pt x="71" y="52"/>
                    </a:lnTo>
                    <a:lnTo>
                      <a:pt x="72" y="52"/>
                    </a:lnTo>
                    <a:lnTo>
                      <a:pt x="72" y="53"/>
                    </a:lnTo>
                    <a:lnTo>
                      <a:pt x="73" y="54"/>
                    </a:lnTo>
                    <a:lnTo>
                      <a:pt x="74" y="54"/>
                    </a:lnTo>
                    <a:lnTo>
                      <a:pt x="75" y="56"/>
                    </a:lnTo>
                    <a:lnTo>
                      <a:pt x="76" y="57"/>
                    </a:lnTo>
                    <a:lnTo>
                      <a:pt x="78" y="57"/>
                    </a:lnTo>
                    <a:lnTo>
                      <a:pt x="79" y="58"/>
                    </a:lnTo>
                    <a:lnTo>
                      <a:pt x="80" y="59"/>
                    </a:lnTo>
                    <a:lnTo>
                      <a:pt x="81" y="59"/>
                    </a:lnTo>
                    <a:lnTo>
                      <a:pt x="82" y="60"/>
                    </a:lnTo>
                    <a:lnTo>
                      <a:pt x="82" y="61"/>
                    </a:lnTo>
                    <a:lnTo>
                      <a:pt x="83" y="61"/>
                    </a:lnTo>
                    <a:lnTo>
                      <a:pt x="84" y="62"/>
                    </a:lnTo>
                    <a:lnTo>
                      <a:pt x="86" y="62"/>
                    </a:lnTo>
                    <a:lnTo>
                      <a:pt x="87" y="64"/>
                    </a:lnTo>
                    <a:lnTo>
                      <a:pt x="88" y="65"/>
                    </a:lnTo>
                    <a:lnTo>
                      <a:pt x="89" y="65"/>
                    </a:lnTo>
                    <a:lnTo>
                      <a:pt x="90" y="66"/>
                    </a:lnTo>
                    <a:lnTo>
                      <a:pt x="91" y="67"/>
                    </a:lnTo>
                    <a:lnTo>
                      <a:pt x="92" y="67"/>
                    </a:lnTo>
                    <a:lnTo>
                      <a:pt x="94" y="68"/>
                    </a:lnTo>
                    <a:lnTo>
                      <a:pt x="94" y="69"/>
                    </a:lnTo>
                    <a:lnTo>
                      <a:pt x="95" y="69"/>
                    </a:lnTo>
                    <a:lnTo>
                      <a:pt x="96" y="70"/>
                    </a:lnTo>
                    <a:lnTo>
                      <a:pt x="97" y="70"/>
                    </a:lnTo>
                    <a:lnTo>
                      <a:pt x="98" y="72"/>
                    </a:lnTo>
                    <a:lnTo>
                      <a:pt x="99" y="73"/>
                    </a:lnTo>
                    <a:lnTo>
                      <a:pt x="101" y="73"/>
                    </a:lnTo>
                    <a:lnTo>
                      <a:pt x="102" y="74"/>
                    </a:lnTo>
                    <a:lnTo>
                      <a:pt x="103" y="75"/>
                    </a:lnTo>
                  </a:path>
                </a:pathLst>
              </a:custGeom>
              <a:noFill/>
              <a:ln w="0">
                <a:solidFill>
                  <a:srgbClr val="FF0000"/>
                </a:solidFill>
                <a:prstDash val="solid"/>
                <a:round/>
                <a:headEnd/>
                <a:tailEnd/>
              </a:ln>
            </p:spPr>
            <p:txBody>
              <a:bodyPr/>
              <a:lstStyle/>
              <a:p>
                <a:endParaRPr lang="it-IT"/>
              </a:p>
            </p:txBody>
          </p:sp>
          <p:sp>
            <p:nvSpPr>
              <p:cNvPr id="66" name="Freeform 3125"/>
              <p:cNvSpPr>
                <a:spLocks noChangeAspect="1"/>
              </p:cNvSpPr>
              <p:nvPr/>
            </p:nvSpPr>
            <p:spPr bwMode="auto">
              <a:xfrm>
                <a:off x="2610" y="3109"/>
                <a:ext cx="52" cy="35"/>
              </a:xfrm>
              <a:custGeom>
                <a:avLst/>
                <a:gdLst>
                  <a:gd name="T0" fmla="*/ 1 w 104"/>
                  <a:gd name="T1" fmla="*/ 1 h 70"/>
                  <a:gd name="T2" fmla="*/ 3 w 104"/>
                  <a:gd name="T3" fmla="*/ 2 h 70"/>
                  <a:gd name="T4" fmla="*/ 6 w 104"/>
                  <a:gd name="T5" fmla="*/ 4 h 70"/>
                  <a:gd name="T6" fmla="*/ 8 w 104"/>
                  <a:gd name="T7" fmla="*/ 6 h 70"/>
                  <a:gd name="T8" fmla="*/ 10 w 104"/>
                  <a:gd name="T9" fmla="*/ 7 h 70"/>
                  <a:gd name="T10" fmla="*/ 11 w 104"/>
                  <a:gd name="T11" fmla="*/ 8 h 70"/>
                  <a:gd name="T12" fmla="*/ 14 w 104"/>
                  <a:gd name="T13" fmla="*/ 9 h 70"/>
                  <a:gd name="T14" fmla="*/ 16 w 104"/>
                  <a:gd name="T15" fmla="*/ 12 h 70"/>
                  <a:gd name="T16" fmla="*/ 18 w 104"/>
                  <a:gd name="T17" fmla="*/ 13 h 70"/>
                  <a:gd name="T18" fmla="*/ 21 w 104"/>
                  <a:gd name="T19" fmla="*/ 14 h 70"/>
                  <a:gd name="T20" fmla="*/ 22 w 104"/>
                  <a:gd name="T21" fmla="*/ 15 h 70"/>
                  <a:gd name="T22" fmla="*/ 24 w 104"/>
                  <a:gd name="T23" fmla="*/ 17 h 70"/>
                  <a:gd name="T24" fmla="*/ 26 w 104"/>
                  <a:gd name="T25" fmla="*/ 19 h 70"/>
                  <a:gd name="T26" fmla="*/ 29 w 104"/>
                  <a:gd name="T27" fmla="*/ 20 h 70"/>
                  <a:gd name="T28" fmla="*/ 31 w 104"/>
                  <a:gd name="T29" fmla="*/ 21 h 70"/>
                  <a:gd name="T30" fmla="*/ 32 w 104"/>
                  <a:gd name="T31" fmla="*/ 23 h 70"/>
                  <a:gd name="T32" fmla="*/ 34 w 104"/>
                  <a:gd name="T33" fmla="*/ 24 h 70"/>
                  <a:gd name="T34" fmla="*/ 37 w 104"/>
                  <a:gd name="T35" fmla="*/ 25 h 70"/>
                  <a:gd name="T36" fmla="*/ 39 w 104"/>
                  <a:gd name="T37" fmla="*/ 27 h 70"/>
                  <a:gd name="T38" fmla="*/ 41 w 104"/>
                  <a:gd name="T39" fmla="*/ 29 h 70"/>
                  <a:gd name="T40" fmla="*/ 42 w 104"/>
                  <a:gd name="T41" fmla="*/ 30 h 70"/>
                  <a:gd name="T42" fmla="*/ 45 w 104"/>
                  <a:gd name="T43" fmla="*/ 31 h 70"/>
                  <a:gd name="T44" fmla="*/ 47 w 104"/>
                  <a:gd name="T45" fmla="*/ 32 h 70"/>
                  <a:gd name="T46" fmla="*/ 49 w 104"/>
                  <a:gd name="T47" fmla="*/ 33 h 70"/>
                  <a:gd name="T48" fmla="*/ 52 w 104"/>
                  <a:gd name="T49" fmla="*/ 36 h 70"/>
                  <a:gd name="T50" fmla="*/ 53 w 104"/>
                  <a:gd name="T51" fmla="*/ 37 h 70"/>
                  <a:gd name="T52" fmla="*/ 55 w 104"/>
                  <a:gd name="T53" fmla="*/ 38 h 70"/>
                  <a:gd name="T54" fmla="*/ 57 w 104"/>
                  <a:gd name="T55" fmla="*/ 39 h 70"/>
                  <a:gd name="T56" fmla="*/ 60 w 104"/>
                  <a:gd name="T57" fmla="*/ 42 h 70"/>
                  <a:gd name="T58" fmla="*/ 62 w 104"/>
                  <a:gd name="T59" fmla="*/ 43 h 70"/>
                  <a:gd name="T60" fmla="*/ 63 w 104"/>
                  <a:gd name="T61" fmla="*/ 44 h 70"/>
                  <a:gd name="T62" fmla="*/ 66 w 104"/>
                  <a:gd name="T63" fmla="*/ 45 h 70"/>
                  <a:gd name="T64" fmla="*/ 68 w 104"/>
                  <a:gd name="T65" fmla="*/ 46 h 70"/>
                  <a:gd name="T66" fmla="*/ 70 w 104"/>
                  <a:gd name="T67" fmla="*/ 48 h 70"/>
                  <a:gd name="T68" fmla="*/ 72 w 104"/>
                  <a:gd name="T69" fmla="*/ 50 h 70"/>
                  <a:gd name="T70" fmla="*/ 74 w 104"/>
                  <a:gd name="T71" fmla="*/ 51 h 70"/>
                  <a:gd name="T72" fmla="*/ 76 w 104"/>
                  <a:gd name="T73" fmla="*/ 52 h 70"/>
                  <a:gd name="T74" fmla="*/ 78 w 104"/>
                  <a:gd name="T75" fmla="*/ 53 h 70"/>
                  <a:gd name="T76" fmla="*/ 81 w 104"/>
                  <a:gd name="T77" fmla="*/ 55 h 70"/>
                  <a:gd name="T78" fmla="*/ 83 w 104"/>
                  <a:gd name="T79" fmla="*/ 57 h 70"/>
                  <a:gd name="T80" fmla="*/ 84 w 104"/>
                  <a:gd name="T81" fmla="*/ 58 h 70"/>
                  <a:gd name="T82" fmla="*/ 86 w 104"/>
                  <a:gd name="T83" fmla="*/ 59 h 70"/>
                  <a:gd name="T84" fmla="*/ 89 w 104"/>
                  <a:gd name="T85" fmla="*/ 60 h 70"/>
                  <a:gd name="T86" fmla="*/ 91 w 104"/>
                  <a:gd name="T87" fmla="*/ 62 h 70"/>
                  <a:gd name="T88" fmla="*/ 93 w 104"/>
                  <a:gd name="T89" fmla="*/ 63 h 70"/>
                  <a:gd name="T90" fmla="*/ 94 w 104"/>
                  <a:gd name="T91" fmla="*/ 65 h 70"/>
                  <a:gd name="T92" fmla="*/ 97 w 104"/>
                  <a:gd name="T93" fmla="*/ 66 h 70"/>
                  <a:gd name="T94" fmla="*/ 99 w 104"/>
                  <a:gd name="T95" fmla="*/ 67 h 70"/>
                  <a:gd name="T96" fmla="*/ 101 w 104"/>
                  <a:gd name="T97" fmla="*/ 68 h 70"/>
                  <a:gd name="T98" fmla="*/ 104 w 104"/>
                  <a:gd name="T99" fmla="*/ 70 h 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70"/>
                  <a:gd name="T152" fmla="*/ 104 w 104"/>
                  <a:gd name="T153" fmla="*/ 70 h 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70">
                    <a:moveTo>
                      <a:pt x="0" y="0"/>
                    </a:moveTo>
                    <a:lnTo>
                      <a:pt x="1" y="1"/>
                    </a:lnTo>
                    <a:lnTo>
                      <a:pt x="2" y="2"/>
                    </a:lnTo>
                    <a:lnTo>
                      <a:pt x="3" y="2"/>
                    </a:lnTo>
                    <a:lnTo>
                      <a:pt x="4" y="4"/>
                    </a:lnTo>
                    <a:lnTo>
                      <a:pt x="6" y="4"/>
                    </a:lnTo>
                    <a:lnTo>
                      <a:pt x="7" y="5"/>
                    </a:lnTo>
                    <a:lnTo>
                      <a:pt x="8" y="6"/>
                    </a:lnTo>
                    <a:lnTo>
                      <a:pt x="9" y="6"/>
                    </a:lnTo>
                    <a:lnTo>
                      <a:pt x="10" y="7"/>
                    </a:lnTo>
                    <a:lnTo>
                      <a:pt x="11" y="8"/>
                    </a:lnTo>
                    <a:lnTo>
                      <a:pt x="13" y="9"/>
                    </a:lnTo>
                    <a:lnTo>
                      <a:pt x="14" y="9"/>
                    </a:lnTo>
                    <a:lnTo>
                      <a:pt x="15" y="10"/>
                    </a:lnTo>
                    <a:lnTo>
                      <a:pt x="16" y="12"/>
                    </a:lnTo>
                    <a:lnTo>
                      <a:pt x="17" y="12"/>
                    </a:lnTo>
                    <a:lnTo>
                      <a:pt x="18" y="13"/>
                    </a:lnTo>
                    <a:lnTo>
                      <a:pt x="19" y="14"/>
                    </a:lnTo>
                    <a:lnTo>
                      <a:pt x="21" y="14"/>
                    </a:lnTo>
                    <a:lnTo>
                      <a:pt x="22" y="15"/>
                    </a:lnTo>
                    <a:lnTo>
                      <a:pt x="23" y="16"/>
                    </a:lnTo>
                    <a:lnTo>
                      <a:pt x="24" y="17"/>
                    </a:lnTo>
                    <a:lnTo>
                      <a:pt x="25" y="17"/>
                    </a:lnTo>
                    <a:lnTo>
                      <a:pt x="26" y="19"/>
                    </a:lnTo>
                    <a:lnTo>
                      <a:pt x="28" y="20"/>
                    </a:lnTo>
                    <a:lnTo>
                      <a:pt x="29" y="20"/>
                    </a:lnTo>
                    <a:lnTo>
                      <a:pt x="30" y="21"/>
                    </a:lnTo>
                    <a:lnTo>
                      <a:pt x="31" y="21"/>
                    </a:lnTo>
                    <a:lnTo>
                      <a:pt x="31" y="22"/>
                    </a:lnTo>
                    <a:lnTo>
                      <a:pt x="32" y="23"/>
                    </a:lnTo>
                    <a:lnTo>
                      <a:pt x="33" y="23"/>
                    </a:lnTo>
                    <a:lnTo>
                      <a:pt x="34" y="24"/>
                    </a:lnTo>
                    <a:lnTo>
                      <a:pt x="36" y="24"/>
                    </a:lnTo>
                    <a:lnTo>
                      <a:pt x="37" y="25"/>
                    </a:lnTo>
                    <a:lnTo>
                      <a:pt x="38" y="27"/>
                    </a:lnTo>
                    <a:lnTo>
                      <a:pt x="39" y="27"/>
                    </a:lnTo>
                    <a:lnTo>
                      <a:pt x="40" y="28"/>
                    </a:lnTo>
                    <a:lnTo>
                      <a:pt x="41" y="29"/>
                    </a:lnTo>
                    <a:lnTo>
                      <a:pt x="42" y="29"/>
                    </a:lnTo>
                    <a:lnTo>
                      <a:pt x="42" y="30"/>
                    </a:lnTo>
                    <a:lnTo>
                      <a:pt x="44" y="30"/>
                    </a:lnTo>
                    <a:lnTo>
                      <a:pt x="45" y="31"/>
                    </a:lnTo>
                    <a:lnTo>
                      <a:pt x="46" y="32"/>
                    </a:lnTo>
                    <a:lnTo>
                      <a:pt x="47" y="32"/>
                    </a:lnTo>
                    <a:lnTo>
                      <a:pt x="48" y="33"/>
                    </a:lnTo>
                    <a:lnTo>
                      <a:pt x="49" y="33"/>
                    </a:lnTo>
                    <a:lnTo>
                      <a:pt x="51" y="35"/>
                    </a:lnTo>
                    <a:lnTo>
                      <a:pt x="52" y="36"/>
                    </a:lnTo>
                    <a:lnTo>
                      <a:pt x="53" y="36"/>
                    </a:lnTo>
                    <a:lnTo>
                      <a:pt x="53" y="37"/>
                    </a:lnTo>
                    <a:lnTo>
                      <a:pt x="54" y="38"/>
                    </a:lnTo>
                    <a:lnTo>
                      <a:pt x="55" y="38"/>
                    </a:lnTo>
                    <a:lnTo>
                      <a:pt x="56" y="39"/>
                    </a:lnTo>
                    <a:lnTo>
                      <a:pt x="57" y="39"/>
                    </a:lnTo>
                    <a:lnTo>
                      <a:pt x="59" y="40"/>
                    </a:lnTo>
                    <a:lnTo>
                      <a:pt x="60" y="42"/>
                    </a:lnTo>
                    <a:lnTo>
                      <a:pt x="61" y="42"/>
                    </a:lnTo>
                    <a:lnTo>
                      <a:pt x="62" y="43"/>
                    </a:lnTo>
                    <a:lnTo>
                      <a:pt x="63" y="44"/>
                    </a:lnTo>
                    <a:lnTo>
                      <a:pt x="64" y="45"/>
                    </a:lnTo>
                    <a:lnTo>
                      <a:pt x="66" y="45"/>
                    </a:lnTo>
                    <a:lnTo>
                      <a:pt x="67" y="46"/>
                    </a:lnTo>
                    <a:lnTo>
                      <a:pt x="68" y="46"/>
                    </a:lnTo>
                    <a:lnTo>
                      <a:pt x="69" y="47"/>
                    </a:lnTo>
                    <a:lnTo>
                      <a:pt x="70" y="48"/>
                    </a:lnTo>
                    <a:lnTo>
                      <a:pt x="71" y="48"/>
                    </a:lnTo>
                    <a:lnTo>
                      <a:pt x="72" y="50"/>
                    </a:lnTo>
                    <a:lnTo>
                      <a:pt x="74" y="50"/>
                    </a:lnTo>
                    <a:lnTo>
                      <a:pt x="74" y="51"/>
                    </a:lnTo>
                    <a:lnTo>
                      <a:pt x="75" y="52"/>
                    </a:lnTo>
                    <a:lnTo>
                      <a:pt x="76" y="52"/>
                    </a:lnTo>
                    <a:lnTo>
                      <a:pt x="77" y="53"/>
                    </a:lnTo>
                    <a:lnTo>
                      <a:pt x="78" y="53"/>
                    </a:lnTo>
                    <a:lnTo>
                      <a:pt x="79" y="54"/>
                    </a:lnTo>
                    <a:lnTo>
                      <a:pt x="81" y="55"/>
                    </a:lnTo>
                    <a:lnTo>
                      <a:pt x="82" y="55"/>
                    </a:lnTo>
                    <a:lnTo>
                      <a:pt x="83" y="57"/>
                    </a:lnTo>
                    <a:lnTo>
                      <a:pt x="84" y="58"/>
                    </a:lnTo>
                    <a:lnTo>
                      <a:pt x="85" y="59"/>
                    </a:lnTo>
                    <a:lnTo>
                      <a:pt x="86" y="59"/>
                    </a:lnTo>
                    <a:lnTo>
                      <a:pt x="87" y="60"/>
                    </a:lnTo>
                    <a:lnTo>
                      <a:pt x="89" y="60"/>
                    </a:lnTo>
                    <a:lnTo>
                      <a:pt x="90" y="61"/>
                    </a:lnTo>
                    <a:lnTo>
                      <a:pt x="91" y="62"/>
                    </a:lnTo>
                    <a:lnTo>
                      <a:pt x="92" y="62"/>
                    </a:lnTo>
                    <a:lnTo>
                      <a:pt x="93" y="63"/>
                    </a:lnTo>
                    <a:lnTo>
                      <a:pt x="94" y="65"/>
                    </a:lnTo>
                    <a:lnTo>
                      <a:pt x="95" y="66"/>
                    </a:lnTo>
                    <a:lnTo>
                      <a:pt x="97" y="66"/>
                    </a:lnTo>
                    <a:lnTo>
                      <a:pt x="98" y="67"/>
                    </a:lnTo>
                    <a:lnTo>
                      <a:pt x="99" y="67"/>
                    </a:lnTo>
                    <a:lnTo>
                      <a:pt x="100" y="68"/>
                    </a:lnTo>
                    <a:lnTo>
                      <a:pt x="101" y="68"/>
                    </a:lnTo>
                    <a:lnTo>
                      <a:pt x="102" y="69"/>
                    </a:lnTo>
                    <a:lnTo>
                      <a:pt x="104" y="70"/>
                    </a:lnTo>
                  </a:path>
                </a:pathLst>
              </a:custGeom>
              <a:noFill/>
              <a:ln w="0">
                <a:solidFill>
                  <a:srgbClr val="FF0000"/>
                </a:solidFill>
                <a:prstDash val="solid"/>
                <a:round/>
                <a:headEnd/>
                <a:tailEnd/>
              </a:ln>
            </p:spPr>
            <p:txBody>
              <a:bodyPr/>
              <a:lstStyle/>
              <a:p>
                <a:endParaRPr lang="it-IT"/>
              </a:p>
            </p:txBody>
          </p:sp>
          <p:sp>
            <p:nvSpPr>
              <p:cNvPr id="67" name="Freeform 3126"/>
              <p:cNvSpPr>
                <a:spLocks noChangeAspect="1"/>
              </p:cNvSpPr>
              <p:nvPr/>
            </p:nvSpPr>
            <p:spPr bwMode="auto">
              <a:xfrm>
                <a:off x="2662" y="3144"/>
                <a:ext cx="52" cy="32"/>
              </a:xfrm>
              <a:custGeom>
                <a:avLst/>
                <a:gdLst>
                  <a:gd name="T0" fmla="*/ 1 w 102"/>
                  <a:gd name="T1" fmla="*/ 0 h 65"/>
                  <a:gd name="T2" fmla="*/ 2 w 102"/>
                  <a:gd name="T3" fmla="*/ 2 h 65"/>
                  <a:gd name="T4" fmla="*/ 4 w 102"/>
                  <a:gd name="T5" fmla="*/ 4 h 65"/>
                  <a:gd name="T6" fmla="*/ 6 w 102"/>
                  <a:gd name="T7" fmla="*/ 5 h 65"/>
                  <a:gd name="T8" fmla="*/ 9 w 102"/>
                  <a:gd name="T9" fmla="*/ 6 h 65"/>
                  <a:gd name="T10" fmla="*/ 10 w 102"/>
                  <a:gd name="T11" fmla="*/ 7 h 65"/>
                  <a:gd name="T12" fmla="*/ 12 w 102"/>
                  <a:gd name="T13" fmla="*/ 8 h 65"/>
                  <a:gd name="T14" fmla="*/ 15 w 102"/>
                  <a:gd name="T15" fmla="*/ 10 h 65"/>
                  <a:gd name="T16" fmla="*/ 17 w 102"/>
                  <a:gd name="T17" fmla="*/ 12 h 65"/>
                  <a:gd name="T18" fmla="*/ 19 w 102"/>
                  <a:gd name="T19" fmla="*/ 13 h 65"/>
                  <a:gd name="T20" fmla="*/ 20 w 102"/>
                  <a:gd name="T21" fmla="*/ 14 h 65"/>
                  <a:gd name="T22" fmla="*/ 23 w 102"/>
                  <a:gd name="T23" fmla="*/ 15 h 65"/>
                  <a:gd name="T24" fmla="*/ 25 w 102"/>
                  <a:gd name="T25" fmla="*/ 16 h 65"/>
                  <a:gd name="T26" fmla="*/ 27 w 102"/>
                  <a:gd name="T27" fmla="*/ 18 h 65"/>
                  <a:gd name="T28" fmla="*/ 29 w 102"/>
                  <a:gd name="T29" fmla="*/ 20 h 65"/>
                  <a:gd name="T30" fmla="*/ 32 w 102"/>
                  <a:gd name="T31" fmla="*/ 21 h 65"/>
                  <a:gd name="T32" fmla="*/ 33 w 102"/>
                  <a:gd name="T33" fmla="*/ 22 h 65"/>
                  <a:gd name="T34" fmla="*/ 35 w 102"/>
                  <a:gd name="T35" fmla="*/ 23 h 65"/>
                  <a:gd name="T36" fmla="*/ 38 w 102"/>
                  <a:gd name="T37" fmla="*/ 25 h 65"/>
                  <a:gd name="T38" fmla="*/ 40 w 102"/>
                  <a:gd name="T39" fmla="*/ 26 h 65"/>
                  <a:gd name="T40" fmla="*/ 41 w 102"/>
                  <a:gd name="T41" fmla="*/ 27 h 65"/>
                  <a:gd name="T42" fmla="*/ 43 w 102"/>
                  <a:gd name="T43" fmla="*/ 29 h 65"/>
                  <a:gd name="T44" fmla="*/ 46 w 102"/>
                  <a:gd name="T45" fmla="*/ 30 h 65"/>
                  <a:gd name="T46" fmla="*/ 48 w 102"/>
                  <a:gd name="T47" fmla="*/ 31 h 65"/>
                  <a:gd name="T48" fmla="*/ 50 w 102"/>
                  <a:gd name="T49" fmla="*/ 33 h 65"/>
                  <a:gd name="T50" fmla="*/ 51 w 102"/>
                  <a:gd name="T51" fmla="*/ 34 h 65"/>
                  <a:gd name="T52" fmla="*/ 54 w 102"/>
                  <a:gd name="T53" fmla="*/ 35 h 65"/>
                  <a:gd name="T54" fmla="*/ 56 w 102"/>
                  <a:gd name="T55" fmla="*/ 36 h 65"/>
                  <a:gd name="T56" fmla="*/ 58 w 102"/>
                  <a:gd name="T57" fmla="*/ 38 h 65"/>
                  <a:gd name="T58" fmla="*/ 61 w 102"/>
                  <a:gd name="T59" fmla="*/ 40 h 65"/>
                  <a:gd name="T60" fmla="*/ 63 w 102"/>
                  <a:gd name="T61" fmla="*/ 41 h 65"/>
                  <a:gd name="T62" fmla="*/ 64 w 102"/>
                  <a:gd name="T63" fmla="*/ 42 h 65"/>
                  <a:gd name="T64" fmla="*/ 66 w 102"/>
                  <a:gd name="T65" fmla="*/ 43 h 65"/>
                  <a:gd name="T66" fmla="*/ 69 w 102"/>
                  <a:gd name="T67" fmla="*/ 44 h 65"/>
                  <a:gd name="T68" fmla="*/ 71 w 102"/>
                  <a:gd name="T69" fmla="*/ 45 h 65"/>
                  <a:gd name="T70" fmla="*/ 72 w 102"/>
                  <a:gd name="T71" fmla="*/ 48 h 65"/>
                  <a:gd name="T72" fmla="*/ 74 w 102"/>
                  <a:gd name="T73" fmla="*/ 49 h 65"/>
                  <a:gd name="T74" fmla="*/ 77 w 102"/>
                  <a:gd name="T75" fmla="*/ 50 h 65"/>
                  <a:gd name="T76" fmla="*/ 79 w 102"/>
                  <a:gd name="T77" fmla="*/ 51 h 65"/>
                  <a:gd name="T78" fmla="*/ 81 w 102"/>
                  <a:gd name="T79" fmla="*/ 52 h 65"/>
                  <a:gd name="T80" fmla="*/ 84 w 102"/>
                  <a:gd name="T81" fmla="*/ 53 h 65"/>
                  <a:gd name="T82" fmla="*/ 85 w 102"/>
                  <a:gd name="T83" fmla="*/ 55 h 65"/>
                  <a:gd name="T84" fmla="*/ 87 w 102"/>
                  <a:gd name="T85" fmla="*/ 56 h 65"/>
                  <a:gd name="T86" fmla="*/ 89 w 102"/>
                  <a:gd name="T87" fmla="*/ 57 h 65"/>
                  <a:gd name="T88" fmla="*/ 92 w 102"/>
                  <a:gd name="T89" fmla="*/ 59 h 65"/>
                  <a:gd name="T90" fmla="*/ 94 w 102"/>
                  <a:gd name="T91" fmla="*/ 60 h 65"/>
                  <a:gd name="T92" fmla="*/ 95 w 102"/>
                  <a:gd name="T93" fmla="*/ 61 h 65"/>
                  <a:gd name="T94" fmla="*/ 97 w 102"/>
                  <a:gd name="T95" fmla="*/ 63 h 65"/>
                  <a:gd name="T96" fmla="*/ 100 w 102"/>
                  <a:gd name="T97" fmla="*/ 64 h 65"/>
                  <a:gd name="T98" fmla="*/ 102 w 102"/>
                  <a:gd name="T99" fmla="*/ 65 h 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65"/>
                  <a:gd name="T152" fmla="*/ 102 w 102"/>
                  <a:gd name="T153" fmla="*/ 65 h 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65">
                    <a:moveTo>
                      <a:pt x="0" y="0"/>
                    </a:moveTo>
                    <a:lnTo>
                      <a:pt x="1" y="0"/>
                    </a:lnTo>
                    <a:lnTo>
                      <a:pt x="1" y="2"/>
                    </a:lnTo>
                    <a:lnTo>
                      <a:pt x="2" y="2"/>
                    </a:lnTo>
                    <a:lnTo>
                      <a:pt x="3" y="3"/>
                    </a:lnTo>
                    <a:lnTo>
                      <a:pt x="4" y="4"/>
                    </a:lnTo>
                    <a:lnTo>
                      <a:pt x="5" y="4"/>
                    </a:lnTo>
                    <a:lnTo>
                      <a:pt x="6" y="5"/>
                    </a:lnTo>
                    <a:lnTo>
                      <a:pt x="8" y="5"/>
                    </a:lnTo>
                    <a:lnTo>
                      <a:pt x="9" y="6"/>
                    </a:lnTo>
                    <a:lnTo>
                      <a:pt x="10" y="7"/>
                    </a:lnTo>
                    <a:lnTo>
                      <a:pt x="11" y="8"/>
                    </a:lnTo>
                    <a:lnTo>
                      <a:pt x="12" y="8"/>
                    </a:lnTo>
                    <a:lnTo>
                      <a:pt x="13" y="10"/>
                    </a:lnTo>
                    <a:lnTo>
                      <a:pt x="15" y="10"/>
                    </a:lnTo>
                    <a:lnTo>
                      <a:pt x="16" y="11"/>
                    </a:lnTo>
                    <a:lnTo>
                      <a:pt x="17" y="12"/>
                    </a:lnTo>
                    <a:lnTo>
                      <a:pt x="18" y="12"/>
                    </a:lnTo>
                    <a:lnTo>
                      <a:pt x="19" y="13"/>
                    </a:lnTo>
                    <a:lnTo>
                      <a:pt x="20" y="13"/>
                    </a:lnTo>
                    <a:lnTo>
                      <a:pt x="20" y="14"/>
                    </a:lnTo>
                    <a:lnTo>
                      <a:pt x="21" y="15"/>
                    </a:lnTo>
                    <a:lnTo>
                      <a:pt x="23" y="15"/>
                    </a:lnTo>
                    <a:lnTo>
                      <a:pt x="24" y="16"/>
                    </a:lnTo>
                    <a:lnTo>
                      <a:pt x="25" y="16"/>
                    </a:lnTo>
                    <a:lnTo>
                      <a:pt x="26" y="18"/>
                    </a:lnTo>
                    <a:lnTo>
                      <a:pt x="27" y="18"/>
                    </a:lnTo>
                    <a:lnTo>
                      <a:pt x="28" y="19"/>
                    </a:lnTo>
                    <a:lnTo>
                      <a:pt x="29" y="20"/>
                    </a:lnTo>
                    <a:lnTo>
                      <a:pt x="31" y="20"/>
                    </a:lnTo>
                    <a:lnTo>
                      <a:pt x="32" y="21"/>
                    </a:lnTo>
                    <a:lnTo>
                      <a:pt x="33" y="22"/>
                    </a:lnTo>
                    <a:lnTo>
                      <a:pt x="34" y="22"/>
                    </a:lnTo>
                    <a:lnTo>
                      <a:pt x="35" y="23"/>
                    </a:lnTo>
                    <a:lnTo>
                      <a:pt x="36" y="25"/>
                    </a:lnTo>
                    <a:lnTo>
                      <a:pt x="38" y="25"/>
                    </a:lnTo>
                    <a:lnTo>
                      <a:pt x="39" y="26"/>
                    </a:lnTo>
                    <a:lnTo>
                      <a:pt x="40" y="26"/>
                    </a:lnTo>
                    <a:lnTo>
                      <a:pt x="41" y="27"/>
                    </a:lnTo>
                    <a:lnTo>
                      <a:pt x="42" y="28"/>
                    </a:lnTo>
                    <a:lnTo>
                      <a:pt x="43" y="29"/>
                    </a:lnTo>
                    <a:lnTo>
                      <a:pt x="44" y="29"/>
                    </a:lnTo>
                    <a:lnTo>
                      <a:pt x="46" y="30"/>
                    </a:lnTo>
                    <a:lnTo>
                      <a:pt x="47" y="30"/>
                    </a:lnTo>
                    <a:lnTo>
                      <a:pt x="48" y="31"/>
                    </a:lnTo>
                    <a:lnTo>
                      <a:pt x="49" y="33"/>
                    </a:lnTo>
                    <a:lnTo>
                      <a:pt x="50" y="33"/>
                    </a:lnTo>
                    <a:lnTo>
                      <a:pt x="51" y="34"/>
                    </a:lnTo>
                    <a:lnTo>
                      <a:pt x="53" y="35"/>
                    </a:lnTo>
                    <a:lnTo>
                      <a:pt x="54" y="35"/>
                    </a:lnTo>
                    <a:lnTo>
                      <a:pt x="55" y="36"/>
                    </a:lnTo>
                    <a:lnTo>
                      <a:pt x="56" y="36"/>
                    </a:lnTo>
                    <a:lnTo>
                      <a:pt x="57" y="37"/>
                    </a:lnTo>
                    <a:lnTo>
                      <a:pt x="58" y="38"/>
                    </a:lnTo>
                    <a:lnTo>
                      <a:pt x="59" y="38"/>
                    </a:lnTo>
                    <a:lnTo>
                      <a:pt x="61" y="40"/>
                    </a:lnTo>
                    <a:lnTo>
                      <a:pt x="62" y="40"/>
                    </a:lnTo>
                    <a:lnTo>
                      <a:pt x="63" y="41"/>
                    </a:lnTo>
                    <a:lnTo>
                      <a:pt x="64" y="42"/>
                    </a:lnTo>
                    <a:lnTo>
                      <a:pt x="65" y="43"/>
                    </a:lnTo>
                    <a:lnTo>
                      <a:pt x="66" y="43"/>
                    </a:lnTo>
                    <a:lnTo>
                      <a:pt x="68" y="44"/>
                    </a:lnTo>
                    <a:lnTo>
                      <a:pt x="69" y="44"/>
                    </a:lnTo>
                    <a:lnTo>
                      <a:pt x="70" y="45"/>
                    </a:lnTo>
                    <a:lnTo>
                      <a:pt x="71" y="45"/>
                    </a:lnTo>
                    <a:lnTo>
                      <a:pt x="72" y="46"/>
                    </a:lnTo>
                    <a:lnTo>
                      <a:pt x="72" y="48"/>
                    </a:lnTo>
                    <a:lnTo>
                      <a:pt x="73" y="48"/>
                    </a:lnTo>
                    <a:lnTo>
                      <a:pt x="74" y="49"/>
                    </a:lnTo>
                    <a:lnTo>
                      <a:pt x="76" y="49"/>
                    </a:lnTo>
                    <a:lnTo>
                      <a:pt x="77" y="50"/>
                    </a:lnTo>
                    <a:lnTo>
                      <a:pt x="78" y="50"/>
                    </a:lnTo>
                    <a:lnTo>
                      <a:pt x="79" y="51"/>
                    </a:lnTo>
                    <a:lnTo>
                      <a:pt x="80" y="51"/>
                    </a:lnTo>
                    <a:lnTo>
                      <a:pt x="81" y="52"/>
                    </a:lnTo>
                    <a:lnTo>
                      <a:pt x="82" y="53"/>
                    </a:lnTo>
                    <a:lnTo>
                      <a:pt x="84" y="53"/>
                    </a:lnTo>
                    <a:lnTo>
                      <a:pt x="84" y="55"/>
                    </a:lnTo>
                    <a:lnTo>
                      <a:pt x="85" y="55"/>
                    </a:lnTo>
                    <a:lnTo>
                      <a:pt x="86" y="56"/>
                    </a:lnTo>
                    <a:lnTo>
                      <a:pt x="87" y="56"/>
                    </a:lnTo>
                    <a:lnTo>
                      <a:pt x="88" y="57"/>
                    </a:lnTo>
                    <a:lnTo>
                      <a:pt x="89" y="57"/>
                    </a:lnTo>
                    <a:lnTo>
                      <a:pt x="91" y="58"/>
                    </a:lnTo>
                    <a:lnTo>
                      <a:pt x="92" y="59"/>
                    </a:lnTo>
                    <a:lnTo>
                      <a:pt x="93" y="59"/>
                    </a:lnTo>
                    <a:lnTo>
                      <a:pt x="94" y="60"/>
                    </a:lnTo>
                    <a:lnTo>
                      <a:pt x="95" y="61"/>
                    </a:lnTo>
                    <a:lnTo>
                      <a:pt x="96" y="61"/>
                    </a:lnTo>
                    <a:lnTo>
                      <a:pt x="97" y="63"/>
                    </a:lnTo>
                    <a:lnTo>
                      <a:pt x="99" y="63"/>
                    </a:lnTo>
                    <a:lnTo>
                      <a:pt x="100" y="64"/>
                    </a:lnTo>
                    <a:lnTo>
                      <a:pt x="101" y="65"/>
                    </a:lnTo>
                    <a:lnTo>
                      <a:pt x="102" y="65"/>
                    </a:lnTo>
                  </a:path>
                </a:pathLst>
              </a:custGeom>
              <a:noFill/>
              <a:ln w="0">
                <a:solidFill>
                  <a:srgbClr val="FF0000"/>
                </a:solidFill>
                <a:prstDash val="solid"/>
                <a:round/>
                <a:headEnd/>
                <a:tailEnd/>
              </a:ln>
            </p:spPr>
            <p:txBody>
              <a:bodyPr/>
              <a:lstStyle/>
              <a:p>
                <a:endParaRPr lang="it-IT"/>
              </a:p>
            </p:txBody>
          </p:sp>
          <p:sp>
            <p:nvSpPr>
              <p:cNvPr id="68" name="Freeform 3127"/>
              <p:cNvSpPr>
                <a:spLocks noChangeAspect="1"/>
              </p:cNvSpPr>
              <p:nvPr/>
            </p:nvSpPr>
            <p:spPr bwMode="auto">
              <a:xfrm>
                <a:off x="2714" y="3176"/>
                <a:ext cx="50" cy="31"/>
              </a:xfrm>
              <a:custGeom>
                <a:avLst/>
                <a:gdLst>
                  <a:gd name="T0" fmla="*/ 1 w 101"/>
                  <a:gd name="T1" fmla="*/ 1 h 61"/>
                  <a:gd name="T2" fmla="*/ 2 w 101"/>
                  <a:gd name="T3" fmla="*/ 2 h 61"/>
                  <a:gd name="T4" fmla="*/ 5 w 101"/>
                  <a:gd name="T5" fmla="*/ 3 h 61"/>
                  <a:gd name="T6" fmla="*/ 7 w 101"/>
                  <a:gd name="T7" fmla="*/ 4 h 61"/>
                  <a:gd name="T8" fmla="*/ 9 w 101"/>
                  <a:gd name="T9" fmla="*/ 6 h 61"/>
                  <a:gd name="T10" fmla="*/ 12 w 101"/>
                  <a:gd name="T11" fmla="*/ 7 h 61"/>
                  <a:gd name="T12" fmla="*/ 13 w 101"/>
                  <a:gd name="T13" fmla="*/ 8 h 61"/>
                  <a:gd name="T14" fmla="*/ 15 w 101"/>
                  <a:gd name="T15" fmla="*/ 9 h 61"/>
                  <a:gd name="T16" fmla="*/ 17 w 101"/>
                  <a:gd name="T17" fmla="*/ 10 h 61"/>
                  <a:gd name="T18" fmla="*/ 20 w 101"/>
                  <a:gd name="T19" fmla="*/ 13 h 61"/>
                  <a:gd name="T20" fmla="*/ 22 w 101"/>
                  <a:gd name="T21" fmla="*/ 14 h 61"/>
                  <a:gd name="T22" fmla="*/ 23 w 101"/>
                  <a:gd name="T23" fmla="*/ 15 h 61"/>
                  <a:gd name="T24" fmla="*/ 25 w 101"/>
                  <a:gd name="T25" fmla="*/ 16 h 61"/>
                  <a:gd name="T26" fmla="*/ 28 w 101"/>
                  <a:gd name="T27" fmla="*/ 17 h 61"/>
                  <a:gd name="T28" fmla="*/ 30 w 101"/>
                  <a:gd name="T29" fmla="*/ 18 h 61"/>
                  <a:gd name="T30" fmla="*/ 32 w 101"/>
                  <a:gd name="T31" fmla="*/ 19 h 61"/>
                  <a:gd name="T32" fmla="*/ 33 w 101"/>
                  <a:gd name="T33" fmla="*/ 21 h 61"/>
                  <a:gd name="T34" fmla="*/ 36 w 101"/>
                  <a:gd name="T35" fmla="*/ 22 h 61"/>
                  <a:gd name="T36" fmla="*/ 38 w 101"/>
                  <a:gd name="T37" fmla="*/ 23 h 61"/>
                  <a:gd name="T38" fmla="*/ 40 w 101"/>
                  <a:gd name="T39" fmla="*/ 24 h 61"/>
                  <a:gd name="T40" fmla="*/ 43 w 101"/>
                  <a:gd name="T41" fmla="*/ 25 h 61"/>
                  <a:gd name="T42" fmla="*/ 44 w 101"/>
                  <a:gd name="T43" fmla="*/ 26 h 61"/>
                  <a:gd name="T44" fmla="*/ 45 w 101"/>
                  <a:gd name="T45" fmla="*/ 29 h 61"/>
                  <a:gd name="T46" fmla="*/ 47 w 101"/>
                  <a:gd name="T47" fmla="*/ 30 h 61"/>
                  <a:gd name="T48" fmla="*/ 50 w 101"/>
                  <a:gd name="T49" fmla="*/ 31 h 61"/>
                  <a:gd name="T50" fmla="*/ 52 w 101"/>
                  <a:gd name="T51" fmla="*/ 32 h 61"/>
                  <a:gd name="T52" fmla="*/ 53 w 101"/>
                  <a:gd name="T53" fmla="*/ 33 h 61"/>
                  <a:gd name="T54" fmla="*/ 55 w 101"/>
                  <a:gd name="T55" fmla="*/ 34 h 61"/>
                  <a:gd name="T56" fmla="*/ 58 w 101"/>
                  <a:gd name="T57" fmla="*/ 36 h 61"/>
                  <a:gd name="T58" fmla="*/ 60 w 101"/>
                  <a:gd name="T59" fmla="*/ 37 h 61"/>
                  <a:gd name="T60" fmla="*/ 62 w 101"/>
                  <a:gd name="T61" fmla="*/ 38 h 61"/>
                  <a:gd name="T62" fmla="*/ 63 w 101"/>
                  <a:gd name="T63" fmla="*/ 39 h 61"/>
                  <a:gd name="T64" fmla="*/ 66 w 101"/>
                  <a:gd name="T65" fmla="*/ 40 h 61"/>
                  <a:gd name="T66" fmla="*/ 68 w 101"/>
                  <a:gd name="T67" fmla="*/ 41 h 61"/>
                  <a:gd name="T68" fmla="*/ 70 w 101"/>
                  <a:gd name="T69" fmla="*/ 43 h 61"/>
                  <a:gd name="T70" fmla="*/ 73 w 101"/>
                  <a:gd name="T71" fmla="*/ 44 h 61"/>
                  <a:gd name="T72" fmla="*/ 74 w 101"/>
                  <a:gd name="T73" fmla="*/ 45 h 61"/>
                  <a:gd name="T74" fmla="*/ 76 w 101"/>
                  <a:gd name="T75" fmla="*/ 46 h 61"/>
                  <a:gd name="T76" fmla="*/ 78 w 101"/>
                  <a:gd name="T77" fmla="*/ 48 h 61"/>
                  <a:gd name="T78" fmla="*/ 81 w 101"/>
                  <a:gd name="T79" fmla="*/ 49 h 61"/>
                  <a:gd name="T80" fmla="*/ 83 w 101"/>
                  <a:gd name="T81" fmla="*/ 51 h 61"/>
                  <a:gd name="T82" fmla="*/ 84 w 101"/>
                  <a:gd name="T83" fmla="*/ 52 h 61"/>
                  <a:gd name="T84" fmla="*/ 86 w 101"/>
                  <a:gd name="T85" fmla="*/ 53 h 61"/>
                  <a:gd name="T86" fmla="*/ 89 w 101"/>
                  <a:gd name="T87" fmla="*/ 54 h 61"/>
                  <a:gd name="T88" fmla="*/ 91 w 101"/>
                  <a:gd name="T89" fmla="*/ 55 h 61"/>
                  <a:gd name="T90" fmla="*/ 93 w 101"/>
                  <a:gd name="T91" fmla="*/ 56 h 61"/>
                  <a:gd name="T92" fmla="*/ 95 w 101"/>
                  <a:gd name="T93" fmla="*/ 57 h 61"/>
                  <a:gd name="T94" fmla="*/ 97 w 101"/>
                  <a:gd name="T95" fmla="*/ 59 h 61"/>
                  <a:gd name="T96" fmla="*/ 99 w 101"/>
                  <a:gd name="T97" fmla="*/ 60 h 61"/>
                  <a:gd name="T98" fmla="*/ 101 w 101"/>
                  <a:gd name="T99" fmla="*/ 61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1"/>
                  <a:gd name="T151" fmla="*/ 0 h 61"/>
                  <a:gd name="T152" fmla="*/ 101 w 101"/>
                  <a:gd name="T153" fmla="*/ 61 h 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1" h="61">
                    <a:moveTo>
                      <a:pt x="0" y="0"/>
                    </a:moveTo>
                    <a:lnTo>
                      <a:pt x="1" y="1"/>
                    </a:lnTo>
                    <a:lnTo>
                      <a:pt x="2" y="2"/>
                    </a:lnTo>
                    <a:lnTo>
                      <a:pt x="4" y="2"/>
                    </a:lnTo>
                    <a:lnTo>
                      <a:pt x="5" y="3"/>
                    </a:lnTo>
                    <a:lnTo>
                      <a:pt x="6" y="3"/>
                    </a:lnTo>
                    <a:lnTo>
                      <a:pt x="7" y="4"/>
                    </a:lnTo>
                    <a:lnTo>
                      <a:pt x="8" y="6"/>
                    </a:lnTo>
                    <a:lnTo>
                      <a:pt x="9" y="6"/>
                    </a:lnTo>
                    <a:lnTo>
                      <a:pt x="10" y="7"/>
                    </a:lnTo>
                    <a:lnTo>
                      <a:pt x="12" y="7"/>
                    </a:lnTo>
                    <a:lnTo>
                      <a:pt x="13" y="8"/>
                    </a:lnTo>
                    <a:lnTo>
                      <a:pt x="14" y="9"/>
                    </a:lnTo>
                    <a:lnTo>
                      <a:pt x="15" y="9"/>
                    </a:lnTo>
                    <a:lnTo>
                      <a:pt x="16" y="10"/>
                    </a:lnTo>
                    <a:lnTo>
                      <a:pt x="17" y="10"/>
                    </a:lnTo>
                    <a:lnTo>
                      <a:pt x="19" y="11"/>
                    </a:lnTo>
                    <a:lnTo>
                      <a:pt x="20" y="13"/>
                    </a:lnTo>
                    <a:lnTo>
                      <a:pt x="21" y="13"/>
                    </a:lnTo>
                    <a:lnTo>
                      <a:pt x="22" y="14"/>
                    </a:lnTo>
                    <a:lnTo>
                      <a:pt x="23" y="14"/>
                    </a:lnTo>
                    <a:lnTo>
                      <a:pt x="23" y="15"/>
                    </a:lnTo>
                    <a:lnTo>
                      <a:pt x="24" y="15"/>
                    </a:lnTo>
                    <a:lnTo>
                      <a:pt x="25" y="16"/>
                    </a:lnTo>
                    <a:lnTo>
                      <a:pt x="27" y="16"/>
                    </a:lnTo>
                    <a:lnTo>
                      <a:pt x="28" y="17"/>
                    </a:lnTo>
                    <a:lnTo>
                      <a:pt x="29" y="17"/>
                    </a:lnTo>
                    <a:lnTo>
                      <a:pt x="30" y="18"/>
                    </a:lnTo>
                    <a:lnTo>
                      <a:pt x="31" y="18"/>
                    </a:lnTo>
                    <a:lnTo>
                      <a:pt x="32" y="19"/>
                    </a:lnTo>
                    <a:lnTo>
                      <a:pt x="32" y="21"/>
                    </a:lnTo>
                    <a:lnTo>
                      <a:pt x="33" y="21"/>
                    </a:lnTo>
                    <a:lnTo>
                      <a:pt x="35" y="22"/>
                    </a:lnTo>
                    <a:lnTo>
                      <a:pt x="36" y="22"/>
                    </a:lnTo>
                    <a:lnTo>
                      <a:pt x="37" y="23"/>
                    </a:lnTo>
                    <a:lnTo>
                      <a:pt x="38" y="23"/>
                    </a:lnTo>
                    <a:lnTo>
                      <a:pt x="39" y="24"/>
                    </a:lnTo>
                    <a:lnTo>
                      <a:pt x="40" y="24"/>
                    </a:lnTo>
                    <a:lnTo>
                      <a:pt x="42" y="25"/>
                    </a:lnTo>
                    <a:lnTo>
                      <a:pt x="43" y="25"/>
                    </a:lnTo>
                    <a:lnTo>
                      <a:pt x="44" y="26"/>
                    </a:lnTo>
                    <a:lnTo>
                      <a:pt x="45" y="28"/>
                    </a:lnTo>
                    <a:lnTo>
                      <a:pt x="45" y="29"/>
                    </a:lnTo>
                    <a:lnTo>
                      <a:pt x="46" y="29"/>
                    </a:lnTo>
                    <a:lnTo>
                      <a:pt x="47" y="30"/>
                    </a:lnTo>
                    <a:lnTo>
                      <a:pt x="48" y="30"/>
                    </a:lnTo>
                    <a:lnTo>
                      <a:pt x="50" y="31"/>
                    </a:lnTo>
                    <a:lnTo>
                      <a:pt x="51" y="31"/>
                    </a:lnTo>
                    <a:lnTo>
                      <a:pt x="52" y="32"/>
                    </a:lnTo>
                    <a:lnTo>
                      <a:pt x="53" y="32"/>
                    </a:lnTo>
                    <a:lnTo>
                      <a:pt x="53" y="33"/>
                    </a:lnTo>
                    <a:lnTo>
                      <a:pt x="54" y="33"/>
                    </a:lnTo>
                    <a:lnTo>
                      <a:pt x="55" y="34"/>
                    </a:lnTo>
                    <a:lnTo>
                      <a:pt x="57" y="34"/>
                    </a:lnTo>
                    <a:lnTo>
                      <a:pt x="58" y="36"/>
                    </a:lnTo>
                    <a:lnTo>
                      <a:pt x="59" y="36"/>
                    </a:lnTo>
                    <a:lnTo>
                      <a:pt x="60" y="37"/>
                    </a:lnTo>
                    <a:lnTo>
                      <a:pt x="61" y="38"/>
                    </a:lnTo>
                    <a:lnTo>
                      <a:pt x="62" y="38"/>
                    </a:lnTo>
                    <a:lnTo>
                      <a:pt x="62" y="39"/>
                    </a:lnTo>
                    <a:lnTo>
                      <a:pt x="63" y="39"/>
                    </a:lnTo>
                    <a:lnTo>
                      <a:pt x="65" y="40"/>
                    </a:lnTo>
                    <a:lnTo>
                      <a:pt x="66" y="40"/>
                    </a:lnTo>
                    <a:lnTo>
                      <a:pt x="67" y="41"/>
                    </a:lnTo>
                    <a:lnTo>
                      <a:pt x="68" y="41"/>
                    </a:lnTo>
                    <a:lnTo>
                      <a:pt x="69" y="43"/>
                    </a:lnTo>
                    <a:lnTo>
                      <a:pt x="70" y="43"/>
                    </a:lnTo>
                    <a:lnTo>
                      <a:pt x="71" y="44"/>
                    </a:lnTo>
                    <a:lnTo>
                      <a:pt x="73" y="44"/>
                    </a:lnTo>
                    <a:lnTo>
                      <a:pt x="74" y="45"/>
                    </a:lnTo>
                    <a:lnTo>
                      <a:pt x="75" y="46"/>
                    </a:lnTo>
                    <a:lnTo>
                      <a:pt x="76" y="46"/>
                    </a:lnTo>
                    <a:lnTo>
                      <a:pt x="77" y="47"/>
                    </a:lnTo>
                    <a:lnTo>
                      <a:pt x="78" y="48"/>
                    </a:lnTo>
                    <a:lnTo>
                      <a:pt x="80" y="48"/>
                    </a:lnTo>
                    <a:lnTo>
                      <a:pt x="81" y="49"/>
                    </a:lnTo>
                    <a:lnTo>
                      <a:pt x="82" y="49"/>
                    </a:lnTo>
                    <a:lnTo>
                      <a:pt x="83" y="51"/>
                    </a:lnTo>
                    <a:lnTo>
                      <a:pt x="84" y="52"/>
                    </a:lnTo>
                    <a:lnTo>
                      <a:pt x="85" y="52"/>
                    </a:lnTo>
                    <a:lnTo>
                      <a:pt x="86" y="53"/>
                    </a:lnTo>
                    <a:lnTo>
                      <a:pt x="88" y="53"/>
                    </a:lnTo>
                    <a:lnTo>
                      <a:pt x="89" y="54"/>
                    </a:lnTo>
                    <a:lnTo>
                      <a:pt x="90" y="54"/>
                    </a:lnTo>
                    <a:lnTo>
                      <a:pt x="91" y="55"/>
                    </a:lnTo>
                    <a:lnTo>
                      <a:pt x="92" y="55"/>
                    </a:lnTo>
                    <a:lnTo>
                      <a:pt x="93" y="56"/>
                    </a:lnTo>
                    <a:lnTo>
                      <a:pt x="95" y="57"/>
                    </a:lnTo>
                    <a:lnTo>
                      <a:pt x="96" y="57"/>
                    </a:lnTo>
                    <a:lnTo>
                      <a:pt x="97" y="59"/>
                    </a:lnTo>
                    <a:lnTo>
                      <a:pt x="98" y="59"/>
                    </a:lnTo>
                    <a:lnTo>
                      <a:pt x="99" y="60"/>
                    </a:lnTo>
                    <a:lnTo>
                      <a:pt x="100" y="60"/>
                    </a:lnTo>
                    <a:lnTo>
                      <a:pt x="101" y="61"/>
                    </a:lnTo>
                  </a:path>
                </a:pathLst>
              </a:custGeom>
              <a:noFill/>
              <a:ln w="0">
                <a:solidFill>
                  <a:srgbClr val="FF0000"/>
                </a:solidFill>
                <a:prstDash val="solid"/>
                <a:round/>
                <a:headEnd/>
                <a:tailEnd/>
              </a:ln>
            </p:spPr>
            <p:txBody>
              <a:bodyPr/>
              <a:lstStyle/>
              <a:p>
                <a:endParaRPr lang="it-IT"/>
              </a:p>
            </p:txBody>
          </p:sp>
          <p:sp>
            <p:nvSpPr>
              <p:cNvPr id="69" name="Freeform 3128"/>
              <p:cNvSpPr>
                <a:spLocks noChangeAspect="1"/>
              </p:cNvSpPr>
              <p:nvPr/>
            </p:nvSpPr>
            <p:spPr bwMode="auto">
              <a:xfrm>
                <a:off x="2764" y="3207"/>
                <a:ext cx="51" cy="29"/>
              </a:xfrm>
              <a:custGeom>
                <a:avLst/>
                <a:gdLst>
                  <a:gd name="T0" fmla="*/ 2 w 103"/>
                  <a:gd name="T1" fmla="*/ 0 h 58"/>
                  <a:gd name="T2" fmla="*/ 4 w 103"/>
                  <a:gd name="T3" fmla="*/ 2 h 58"/>
                  <a:gd name="T4" fmla="*/ 5 w 103"/>
                  <a:gd name="T5" fmla="*/ 3 h 58"/>
                  <a:gd name="T6" fmla="*/ 7 w 103"/>
                  <a:gd name="T7" fmla="*/ 5 h 58"/>
                  <a:gd name="T8" fmla="*/ 10 w 103"/>
                  <a:gd name="T9" fmla="*/ 6 h 58"/>
                  <a:gd name="T10" fmla="*/ 12 w 103"/>
                  <a:gd name="T11" fmla="*/ 7 h 58"/>
                  <a:gd name="T12" fmla="*/ 13 w 103"/>
                  <a:gd name="T13" fmla="*/ 8 h 58"/>
                  <a:gd name="T14" fmla="*/ 15 w 103"/>
                  <a:gd name="T15" fmla="*/ 9 h 58"/>
                  <a:gd name="T16" fmla="*/ 18 w 103"/>
                  <a:gd name="T17" fmla="*/ 10 h 58"/>
                  <a:gd name="T18" fmla="*/ 20 w 103"/>
                  <a:gd name="T19" fmla="*/ 11 h 58"/>
                  <a:gd name="T20" fmla="*/ 22 w 103"/>
                  <a:gd name="T21" fmla="*/ 13 h 58"/>
                  <a:gd name="T22" fmla="*/ 23 w 103"/>
                  <a:gd name="T23" fmla="*/ 14 h 58"/>
                  <a:gd name="T24" fmla="*/ 26 w 103"/>
                  <a:gd name="T25" fmla="*/ 15 h 58"/>
                  <a:gd name="T26" fmla="*/ 28 w 103"/>
                  <a:gd name="T27" fmla="*/ 16 h 58"/>
                  <a:gd name="T28" fmla="*/ 30 w 103"/>
                  <a:gd name="T29" fmla="*/ 17 h 58"/>
                  <a:gd name="T30" fmla="*/ 33 w 103"/>
                  <a:gd name="T31" fmla="*/ 18 h 58"/>
                  <a:gd name="T32" fmla="*/ 35 w 103"/>
                  <a:gd name="T33" fmla="*/ 20 h 58"/>
                  <a:gd name="T34" fmla="*/ 36 w 103"/>
                  <a:gd name="T35" fmla="*/ 21 h 58"/>
                  <a:gd name="T36" fmla="*/ 38 w 103"/>
                  <a:gd name="T37" fmla="*/ 22 h 58"/>
                  <a:gd name="T38" fmla="*/ 41 w 103"/>
                  <a:gd name="T39" fmla="*/ 23 h 58"/>
                  <a:gd name="T40" fmla="*/ 43 w 103"/>
                  <a:gd name="T41" fmla="*/ 24 h 58"/>
                  <a:gd name="T42" fmla="*/ 44 w 103"/>
                  <a:gd name="T43" fmla="*/ 25 h 58"/>
                  <a:gd name="T44" fmla="*/ 47 w 103"/>
                  <a:gd name="T45" fmla="*/ 26 h 58"/>
                  <a:gd name="T46" fmla="*/ 49 w 103"/>
                  <a:gd name="T47" fmla="*/ 28 h 58"/>
                  <a:gd name="T48" fmla="*/ 51 w 103"/>
                  <a:gd name="T49" fmla="*/ 29 h 58"/>
                  <a:gd name="T50" fmla="*/ 53 w 103"/>
                  <a:gd name="T51" fmla="*/ 30 h 58"/>
                  <a:gd name="T52" fmla="*/ 56 w 103"/>
                  <a:gd name="T53" fmla="*/ 31 h 58"/>
                  <a:gd name="T54" fmla="*/ 57 w 103"/>
                  <a:gd name="T55" fmla="*/ 32 h 58"/>
                  <a:gd name="T56" fmla="*/ 59 w 103"/>
                  <a:gd name="T57" fmla="*/ 33 h 58"/>
                  <a:gd name="T58" fmla="*/ 62 w 103"/>
                  <a:gd name="T59" fmla="*/ 35 h 58"/>
                  <a:gd name="T60" fmla="*/ 64 w 103"/>
                  <a:gd name="T61" fmla="*/ 36 h 58"/>
                  <a:gd name="T62" fmla="*/ 66 w 103"/>
                  <a:gd name="T63" fmla="*/ 37 h 58"/>
                  <a:gd name="T64" fmla="*/ 67 w 103"/>
                  <a:gd name="T65" fmla="*/ 38 h 58"/>
                  <a:gd name="T66" fmla="*/ 70 w 103"/>
                  <a:gd name="T67" fmla="*/ 39 h 58"/>
                  <a:gd name="T68" fmla="*/ 72 w 103"/>
                  <a:gd name="T69" fmla="*/ 40 h 58"/>
                  <a:gd name="T70" fmla="*/ 74 w 103"/>
                  <a:gd name="T71" fmla="*/ 41 h 58"/>
                  <a:gd name="T72" fmla="*/ 75 w 103"/>
                  <a:gd name="T73" fmla="*/ 43 h 58"/>
                  <a:gd name="T74" fmla="*/ 78 w 103"/>
                  <a:gd name="T75" fmla="*/ 44 h 58"/>
                  <a:gd name="T76" fmla="*/ 80 w 103"/>
                  <a:gd name="T77" fmla="*/ 45 h 58"/>
                  <a:gd name="T78" fmla="*/ 82 w 103"/>
                  <a:gd name="T79" fmla="*/ 46 h 58"/>
                  <a:gd name="T80" fmla="*/ 85 w 103"/>
                  <a:gd name="T81" fmla="*/ 47 h 58"/>
                  <a:gd name="T82" fmla="*/ 87 w 103"/>
                  <a:gd name="T83" fmla="*/ 48 h 58"/>
                  <a:gd name="T84" fmla="*/ 88 w 103"/>
                  <a:gd name="T85" fmla="*/ 49 h 58"/>
                  <a:gd name="T86" fmla="*/ 90 w 103"/>
                  <a:gd name="T87" fmla="*/ 51 h 58"/>
                  <a:gd name="T88" fmla="*/ 93 w 103"/>
                  <a:gd name="T89" fmla="*/ 52 h 58"/>
                  <a:gd name="T90" fmla="*/ 95 w 103"/>
                  <a:gd name="T91" fmla="*/ 53 h 58"/>
                  <a:gd name="T92" fmla="*/ 97 w 103"/>
                  <a:gd name="T93" fmla="*/ 54 h 58"/>
                  <a:gd name="T94" fmla="*/ 98 w 103"/>
                  <a:gd name="T95" fmla="*/ 55 h 58"/>
                  <a:gd name="T96" fmla="*/ 101 w 103"/>
                  <a:gd name="T97" fmla="*/ 56 h 58"/>
                  <a:gd name="T98" fmla="*/ 103 w 103"/>
                  <a:gd name="T99" fmla="*/ 58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58"/>
                  <a:gd name="T152" fmla="*/ 103 w 103"/>
                  <a:gd name="T153" fmla="*/ 58 h 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58">
                    <a:moveTo>
                      <a:pt x="0" y="0"/>
                    </a:moveTo>
                    <a:lnTo>
                      <a:pt x="2" y="0"/>
                    </a:lnTo>
                    <a:lnTo>
                      <a:pt x="3" y="1"/>
                    </a:lnTo>
                    <a:lnTo>
                      <a:pt x="4" y="2"/>
                    </a:lnTo>
                    <a:lnTo>
                      <a:pt x="5" y="3"/>
                    </a:lnTo>
                    <a:lnTo>
                      <a:pt x="6" y="3"/>
                    </a:lnTo>
                    <a:lnTo>
                      <a:pt x="7" y="5"/>
                    </a:lnTo>
                    <a:lnTo>
                      <a:pt x="9" y="5"/>
                    </a:lnTo>
                    <a:lnTo>
                      <a:pt x="10" y="6"/>
                    </a:lnTo>
                    <a:lnTo>
                      <a:pt x="11" y="6"/>
                    </a:lnTo>
                    <a:lnTo>
                      <a:pt x="12" y="7"/>
                    </a:lnTo>
                    <a:lnTo>
                      <a:pt x="13" y="7"/>
                    </a:lnTo>
                    <a:lnTo>
                      <a:pt x="13" y="8"/>
                    </a:lnTo>
                    <a:lnTo>
                      <a:pt x="14" y="8"/>
                    </a:lnTo>
                    <a:lnTo>
                      <a:pt x="15" y="9"/>
                    </a:lnTo>
                    <a:lnTo>
                      <a:pt x="17" y="9"/>
                    </a:lnTo>
                    <a:lnTo>
                      <a:pt x="18" y="10"/>
                    </a:lnTo>
                    <a:lnTo>
                      <a:pt x="19" y="10"/>
                    </a:lnTo>
                    <a:lnTo>
                      <a:pt x="20" y="11"/>
                    </a:lnTo>
                    <a:lnTo>
                      <a:pt x="21" y="11"/>
                    </a:lnTo>
                    <a:lnTo>
                      <a:pt x="22" y="13"/>
                    </a:lnTo>
                    <a:lnTo>
                      <a:pt x="23" y="13"/>
                    </a:lnTo>
                    <a:lnTo>
                      <a:pt x="23" y="14"/>
                    </a:lnTo>
                    <a:lnTo>
                      <a:pt x="25" y="14"/>
                    </a:lnTo>
                    <a:lnTo>
                      <a:pt x="26" y="15"/>
                    </a:lnTo>
                    <a:lnTo>
                      <a:pt x="27" y="15"/>
                    </a:lnTo>
                    <a:lnTo>
                      <a:pt x="28" y="16"/>
                    </a:lnTo>
                    <a:lnTo>
                      <a:pt x="29" y="16"/>
                    </a:lnTo>
                    <a:lnTo>
                      <a:pt x="30" y="17"/>
                    </a:lnTo>
                    <a:lnTo>
                      <a:pt x="32" y="17"/>
                    </a:lnTo>
                    <a:lnTo>
                      <a:pt x="33" y="18"/>
                    </a:lnTo>
                    <a:lnTo>
                      <a:pt x="34" y="18"/>
                    </a:lnTo>
                    <a:lnTo>
                      <a:pt x="35" y="20"/>
                    </a:lnTo>
                    <a:lnTo>
                      <a:pt x="36" y="21"/>
                    </a:lnTo>
                    <a:lnTo>
                      <a:pt x="37" y="21"/>
                    </a:lnTo>
                    <a:lnTo>
                      <a:pt x="38" y="22"/>
                    </a:lnTo>
                    <a:lnTo>
                      <a:pt x="40" y="22"/>
                    </a:lnTo>
                    <a:lnTo>
                      <a:pt x="41" y="23"/>
                    </a:lnTo>
                    <a:lnTo>
                      <a:pt x="42" y="23"/>
                    </a:lnTo>
                    <a:lnTo>
                      <a:pt x="43" y="24"/>
                    </a:lnTo>
                    <a:lnTo>
                      <a:pt x="44" y="24"/>
                    </a:lnTo>
                    <a:lnTo>
                      <a:pt x="44" y="25"/>
                    </a:lnTo>
                    <a:lnTo>
                      <a:pt x="45" y="25"/>
                    </a:lnTo>
                    <a:lnTo>
                      <a:pt x="47" y="26"/>
                    </a:lnTo>
                    <a:lnTo>
                      <a:pt x="48" y="26"/>
                    </a:lnTo>
                    <a:lnTo>
                      <a:pt x="49" y="28"/>
                    </a:lnTo>
                    <a:lnTo>
                      <a:pt x="50" y="28"/>
                    </a:lnTo>
                    <a:lnTo>
                      <a:pt x="51" y="29"/>
                    </a:lnTo>
                    <a:lnTo>
                      <a:pt x="52" y="29"/>
                    </a:lnTo>
                    <a:lnTo>
                      <a:pt x="53" y="30"/>
                    </a:lnTo>
                    <a:lnTo>
                      <a:pt x="55" y="30"/>
                    </a:lnTo>
                    <a:lnTo>
                      <a:pt x="56" y="31"/>
                    </a:lnTo>
                    <a:lnTo>
                      <a:pt x="57" y="32"/>
                    </a:lnTo>
                    <a:lnTo>
                      <a:pt x="58" y="32"/>
                    </a:lnTo>
                    <a:lnTo>
                      <a:pt x="59" y="33"/>
                    </a:lnTo>
                    <a:lnTo>
                      <a:pt x="60" y="33"/>
                    </a:lnTo>
                    <a:lnTo>
                      <a:pt x="62" y="35"/>
                    </a:lnTo>
                    <a:lnTo>
                      <a:pt x="63" y="35"/>
                    </a:lnTo>
                    <a:lnTo>
                      <a:pt x="64" y="36"/>
                    </a:lnTo>
                    <a:lnTo>
                      <a:pt x="65" y="36"/>
                    </a:lnTo>
                    <a:lnTo>
                      <a:pt x="66" y="37"/>
                    </a:lnTo>
                    <a:lnTo>
                      <a:pt x="67" y="38"/>
                    </a:lnTo>
                    <a:lnTo>
                      <a:pt x="68" y="38"/>
                    </a:lnTo>
                    <a:lnTo>
                      <a:pt x="70" y="39"/>
                    </a:lnTo>
                    <a:lnTo>
                      <a:pt x="71" y="39"/>
                    </a:lnTo>
                    <a:lnTo>
                      <a:pt x="72" y="40"/>
                    </a:lnTo>
                    <a:lnTo>
                      <a:pt x="73" y="40"/>
                    </a:lnTo>
                    <a:lnTo>
                      <a:pt x="74" y="41"/>
                    </a:lnTo>
                    <a:lnTo>
                      <a:pt x="75" y="41"/>
                    </a:lnTo>
                    <a:lnTo>
                      <a:pt x="75" y="43"/>
                    </a:lnTo>
                    <a:lnTo>
                      <a:pt x="76" y="43"/>
                    </a:lnTo>
                    <a:lnTo>
                      <a:pt x="78" y="44"/>
                    </a:lnTo>
                    <a:lnTo>
                      <a:pt x="79" y="44"/>
                    </a:lnTo>
                    <a:lnTo>
                      <a:pt x="80" y="45"/>
                    </a:lnTo>
                    <a:lnTo>
                      <a:pt x="81" y="45"/>
                    </a:lnTo>
                    <a:lnTo>
                      <a:pt x="82" y="46"/>
                    </a:lnTo>
                    <a:lnTo>
                      <a:pt x="83" y="46"/>
                    </a:lnTo>
                    <a:lnTo>
                      <a:pt x="85" y="47"/>
                    </a:lnTo>
                    <a:lnTo>
                      <a:pt x="86" y="47"/>
                    </a:lnTo>
                    <a:lnTo>
                      <a:pt x="87" y="48"/>
                    </a:lnTo>
                    <a:lnTo>
                      <a:pt x="88" y="49"/>
                    </a:lnTo>
                    <a:lnTo>
                      <a:pt x="89" y="49"/>
                    </a:lnTo>
                    <a:lnTo>
                      <a:pt x="90" y="51"/>
                    </a:lnTo>
                    <a:lnTo>
                      <a:pt x="91" y="51"/>
                    </a:lnTo>
                    <a:lnTo>
                      <a:pt x="93" y="52"/>
                    </a:lnTo>
                    <a:lnTo>
                      <a:pt x="94" y="52"/>
                    </a:lnTo>
                    <a:lnTo>
                      <a:pt x="95" y="53"/>
                    </a:lnTo>
                    <a:lnTo>
                      <a:pt x="96" y="53"/>
                    </a:lnTo>
                    <a:lnTo>
                      <a:pt x="97" y="54"/>
                    </a:lnTo>
                    <a:lnTo>
                      <a:pt x="98" y="55"/>
                    </a:lnTo>
                    <a:lnTo>
                      <a:pt x="100" y="55"/>
                    </a:lnTo>
                    <a:lnTo>
                      <a:pt x="101" y="56"/>
                    </a:lnTo>
                    <a:lnTo>
                      <a:pt x="102" y="56"/>
                    </a:lnTo>
                    <a:lnTo>
                      <a:pt x="103" y="58"/>
                    </a:lnTo>
                  </a:path>
                </a:pathLst>
              </a:custGeom>
              <a:noFill/>
              <a:ln w="0">
                <a:solidFill>
                  <a:srgbClr val="FF0000"/>
                </a:solidFill>
                <a:prstDash val="solid"/>
                <a:round/>
                <a:headEnd/>
                <a:tailEnd/>
              </a:ln>
            </p:spPr>
            <p:txBody>
              <a:bodyPr/>
              <a:lstStyle/>
              <a:p>
                <a:endParaRPr lang="it-IT"/>
              </a:p>
            </p:txBody>
          </p:sp>
          <p:sp>
            <p:nvSpPr>
              <p:cNvPr id="70" name="Freeform 3129"/>
              <p:cNvSpPr>
                <a:spLocks noChangeAspect="1"/>
              </p:cNvSpPr>
              <p:nvPr/>
            </p:nvSpPr>
            <p:spPr bwMode="auto">
              <a:xfrm>
                <a:off x="2815" y="3236"/>
                <a:ext cx="52" cy="26"/>
              </a:xfrm>
              <a:custGeom>
                <a:avLst/>
                <a:gdLst>
                  <a:gd name="T0" fmla="*/ 1 w 103"/>
                  <a:gd name="T1" fmla="*/ 0 h 53"/>
                  <a:gd name="T2" fmla="*/ 3 w 103"/>
                  <a:gd name="T3" fmla="*/ 1 h 53"/>
                  <a:gd name="T4" fmla="*/ 5 w 103"/>
                  <a:gd name="T5" fmla="*/ 2 h 53"/>
                  <a:gd name="T6" fmla="*/ 7 w 103"/>
                  <a:gd name="T7" fmla="*/ 3 h 53"/>
                  <a:gd name="T8" fmla="*/ 9 w 103"/>
                  <a:gd name="T9" fmla="*/ 4 h 53"/>
                  <a:gd name="T10" fmla="*/ 11 w 103"/>
                  <a:gd name="T11" fmla="*/ 5 h 53"/>
                  <a:gd name="T12" fmla="*/ 14 w 103"/>
                  <a:gd name="T13" fmla="*/ 6 h 53"/>
                  <a:gd name="T14" fmla="*/ 15 w 103"/>
                  <a:gd name="T15" fmla="*/ 8 h 53"/>
                  <a:gd name="T16" fmla="*/ 17 w 103"/>
                  <a:gd name="T17" fmla="*/ 9 h 53"/>
                  <a:gd name="T18" fmla="*/ 20 w 103"/>
                  <a:gd name="T19" fmla="*/ 10 h 53"/>
                  <a:gd name="T20" fmla="*/ 22 w 103"/>
                  <a:gd name="T21" fmla="*/ 11 h 53"/>
                  <a:gd name="T22" fmla="*/ 24 w 103"/>
                  <a:gd name="T23" fmla="*/ 12 h 53"/>
                  <a:gd name="T24" fmla="*/ 25 w 103"/>
                  <a:gd name="T25" fmla="*/ 13 h 53"/>
                  <a:gd name="T26" fmla="*/ 28 w 103"/>
                  <a:gd name="T27" fmla="*/ 15 h 53"/>
                  <a:gd name="T28" fmla="*/ 30 w 103"/>
                  <a:gd name="T29" fmla="*/ 15 h 53"/>
                  <a:gd name="T30" fmla="*/ 32 w 103"/>
                  <a:gd name="T31" fmla="*/ 16 h 53"/>
                  <a:gd name="T32" fmla="*/ 35 w 103"/>
                  <a:gd name="T33" fmla="*/ 17 h 53"/>
                  <a:gd name="T34" fmla="*/ 36 w 103"/>
                  <a:gd name="T35" fmla="*/ 18 h 53"/>
                  <a:gd name="T36" fmla="*/ 38 w 103"/>
                  <a:gd name="T37" fmla="*/ 19 h 53"/>
                  <a:gd name="T38" fmla="*/ 40 w 103"/>
                  <a:gd name="T39" fmla="*/ 20 h 53"/>
                  <a:gd name="T40" fmla="*/ 43 w 103"/>
                  <a:gd name="T41" fmla="*/ 21 h 53"/>
                  <a:gd name="T42" fmla="*/ 45 w 103"/>
                  <a:gd name="T43" fmla="*/ 23 h 53"/>
                  <a:gd name="T44" fmla="*/ 46 w 103"/>
                  <a:gd name="T45" fmla="*/ 24 h 53"/>
                  <a:gd name="T46" fmla="*/ 48 w 103"/>
                  <a:gd name="T47" fmla="*/ 25 h 53"/>
                  <a:gd name="T48" fmla="*/ 51 w 103"/>
                  <a:gd name="T49" fmla="*/ 26 h 53"/>
                  <a:gd name="T50" fmla="*/ 53 w 103"/>
                  <a:gd name="T51" fmla="*/ 27 h 53"/>
                  <a:gd name="T52" fmla="*/ 55 w 103"/>
                  <a:gd name="T53" fmla="*/ 28 h 53"/>
                  <a:gd name="T54" fmla="*/ 56 w 103"/>
                  <a:gd name="T55" fmla="*/ 29 h 53"/>
                  <a:gd name="T56" fmla="*/ 59 w 103"/>
                  <a:gd name="T57" fmla="*/ 31 h 53"/>
                  <a:gd name="T58" fmla="*/ 61 w 103"/>
                  <a:gd name="T59" fmla="*/ 32 h 53"/>
                  <a:gd name="T60" fmla="*/ 63 w 103"/>
                  <a:gd name="T61" fmla="*/ 33 h 53"/>
                  <a:gd name="T62" fmla="*/ 66 w 103"/>
                  <a:gd name="T63" fmla="*/ 34 h 53"/>
                  <a:gd name="T64" fmla="*/ 67 w 103"/>
                  <a:gd name="T65" fmla="*/ 34 h 53"/>
                  <a:gd name="T66" fmla="*/ 69 w 103"/>
                  <a:gd name="T67" fmla="*/ 35 h 53"/>
                  <a:gd name="T68" fmla="*/ 71 w 103"/>
                  <a:gd name="T69" fmla="*/ 36 h 53"/>
                  <a:gd name="T70" fmla="*/ 74 w 103"/>
                  <a:gd name="T71" fmla="*/ 38 h 53"/>
                  <a:gd name="T72" fmla="*/ 76 w 103"/>
                  <a:gd name="T73" fmla="*/ 39 h 53"/>
                  <a:gd name="T74" fmla="*/ 77 w 103"/>
                  <a:gd name="T75" fmla="*/ 40 h 53"/>
                  <a:gd name="T76" fmla="*/ 79 w 103"/>
                  <a:gd name="T77" fmla="*/ 41 h 53"/>
                  <a:gd name="T78" fmla="*/ 82 w 103"/>
                  <a:gd name="T79" fmla="*/ 42 h 53"/>
                  <a:gd name="T80" fmla="*/ 84 w 103"/>
                  <a:gd name="T81" fmla="*/ 43 h 53"/>
                  <a:gd name="T82" fmla="*/ 86 w 103"/>
                  <a:gd name="T83" fmla="*/ 44 h 53"/>
                  <a:gd name="T84" fmla="*/ 88 w 103"/>
                  <a:gd name="T85" fmla="*/ 46 h 53"/>
                  <a:gd name="T86" fmla="*/ 90 w 103"/>
                  <a:gd name="T87" fmla="*/ 47 h 53"/>
                  <a:gd name="T88" fmla="*/ 92 w 103"/>
                  <a:gd name="T89" fmla="*/ 48 h 53"/>
                  <a:gd name="T90" fmla="*/ 94 w 103"/>
                  <a:gd name="T91" fmla="*/ 49 h 53"/>
                  <a:gd name="T92" fmla="*/ 97 w 103"/>
                  <a:gd name="T93" fmla="*/ 49 h 53"/>
                  <a:gd name="T94" fmla="*/ 98 w 103"/>
                  <a:gd name="T95" fmla="*/ 50 h 53"/>
                  <a:gd name="T96" fmla="*/ 100 w 103"/>
                  <a:gd name="T97" fmla="*/ 51 h 53"/>
                  <a:gd name="T98" fmla="*/ 103 w 103"/>
                  <a:gd name="T99" fmla="*/ 53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53"/>
                  <a:gd name="T152" fmla="*/ 103 w 103"/>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53">
                    <a:moveTo>
                      <a:pt x="0" y="0"/>
                    </a:moveTo>
                    <a:lnTo>
                      <a:pt x="1" y="0"/>
                    </a:lnTo>
                    <a:lnTo>
                      <a:pt x="2" y="1"/>
                    </a:lnTo>
                    <a:lnTo>
                      <a:pt x="3" y="1"/>
                    </a:lnTo>
                    <a:lnTo>
                      <a:pt x="5" y="2"/>
                    </a:lnTo>
                    <a:lnTo>
                      <a:pt x="6" y="2"/>
                    </a:lnTo>
                    <a:lnTo>
                      <a:pt x="7" y="3"/>
                    </a:lnTo>
                    <a:lnTo>
                      <a:pt x="8" y="3"/>
                    </a:lnTo>
                    <a:lnTo>
                      <a:pt x="9" y="4"/>
                    </a:lnTo>
                    <a:lnTo>
                      <a:pt x="10" y="4"/>
                    </a:lnTo>
                    <a:lnTo>
                      <a:pt x="11" y="5"/>
                    </a:lnTo>
                    <a:lnTo>
                      <a:pt x="13" y="5"/>
                    </a:lnTo>
                    <a:lnTo>
                      <a:pt x="14" y="6"/>
                    </a:lnTo>
                    <a:lnTo>
                      <a:pt x="15" y="6"/>
                    </a:lnTo>
                    <a:lnTo>
                      <a:pt x="15" y="8"/>
                    </a:lnTo>
                    <a:lnTo>
                      <a:pt x="16" y="8"/>
                    </a:lnTo>
                    <a:lnTo>
                      <a:pt x="17" y="9"/>
                    </a:lnTo>
                    <a:lnTo>
                      <a:pt x="18" y="9"/>
                    </a:lnTo>
                    <a:lnTo>
                      <a:pt x="20" y="10"/>
                    </a:lnTo>
                    <a:lnTo>
                      <a:pt x="21" y="10"/>
                    </a:lnTo>
                    <a:lnTo>
                      <a:pt x="22" y="11"/>
                    </a:lnTo>
                    <a:lnTo>
                      <a:pt x="23" y="11"/>
                    </a:lnTo>
                    <a:lnTo>
                      <a:pt x="24" y="12"/>
                    </a:lnTo>
                    <a:lnTo>
                      <a:pt x="25" y="12"/>
                    </a:lnTo>
                    <a:lnTo>
                      <a:pt x="25" y="13"/>
                    </a:lnTo>
                    <a:lnTo>
                      <a:pt x="26" y="13"/>
                    </a:lnTo>
                    <a:lnTo>
                      <a:pt x="28" y="15"/>
                    </a:lnTo>
                    <a:lnTo>
                      <a:pt x="29" y="15"/>
                    </a:lnTo>
                    <a:lnTo>
                      <a:pt x="30" y="15"/>
                    </a:lnTo>
                    <a:lnTo>
                      <a:pt x="31" y="16"/>
                    </a:lnTo>
                    <a:lnTo>
                      <a:pt x="32" y="16"/>
                    </a:lnTo>
                    <a:lnTo>
                      <a:pt x="33" y="17"/>
                    </a:lnTo>
                    <a:lnTo>
                      <a:pt x="35" y="17"/>
                    </a:lnTo>
                    <a:lnTo>
                      <a:pt x="35" y="18"/>
                    </a:lnTo>
                    <a:lnTo>
                      <a:pt x="36" y="18"/>
                    </a:lnTo>
                    <a:lnTo>
                      <a:pt x="37" y="19"/>
                    </a:lnTo>
                    <a:lnTo>
                      <a:pt x="38" y="19"/>
                    </a:lnTo>
                    <a:lnTo>
                      <a:pt x="39" y="20"/>
                    </a:lnTo>
                    <a:lnTo>
                      <a:pt x="40" y="20"/>
                    </a:lnTo>
                    <a:lnTo>
                      <a:pt x="41" y="21"/>
                    </a:lnTo>
                    <a:lnTo>
                      <a:pt x="43" y="21"/>
                    </a:lnTo>
                    <a:lnTo>
                      <a:pt x="44" y="23"/>
                    </a:lnTo>
                    <a:lnTo>
                      <a:pt x="45" y="23"/>
                    </a:lnTo>
                    <a:lnTo>
                      <a:pt x="46" y="24"/>
                    </a:lnTo>
                    <a:lnTo>
                      <a:pt x="47" y="25"/>
                    </a:lnTo>
                    <a:lnTo>
                      <a:pt x="48" y="25"/>
                    </a:lnTo>
                    <a:lnTo>
                      <a:pt x="50" y="26"/>
                    </a:lnTo>
                    <a:lnTo>
                      <a:pt x="51" y="26"/>
                    </a:lnTo>
                    <a:lnTo>
                      <a:pt x="52" y="26"/>
                    </a:lnTo>
                    <a:lnTo>
                      <a:pt x="53" y="27"/>
                    </a:lnTo>
                    <a:lnTo>
                      <a:pt x="54" y="27"/>
                    </a:lnTo>
                    <a:lnTo>
                      <a:pt x="55" y="28"/>
                    </a:lnTo>
                    <a:lnTo>
                      <a:pt x="56" y="29"/>
                    </a:lnTo>
                    <a:lnTo>
                      <a:pt x="58" y="29"/>
                    </a:lnTo>
                    <a:lnTo>
                      <a:pt x="59" y="31"/>
                    </a:lnTo>
                    <a:lnTo>
                      <a:pt x="60" y="31"/>
                    </a:lnTo>
                    <a:lnTo>
                      <a:pt x="61" y="32"/>
                    </a:lnTo>
                    <a:lnTo>
                      <a:pt x="62" y="32"/>
                    </a:lnTo>
                    <a:lnTo>
                      <a:pt x="63" y="33"/>
                    </a:lnTo>
                    <a:lnTo>
                      <a:pt x="64" y="33"/>
                    </a:lnTo>
                    <a:lnTo>
                      <a:pt x="66" y="34"/>
                    </a:lnTo>
                    <a:lnTo>
                      <a:pt x="67" y="34"/>
                    </a:lnTo>
                    <a:lnTo>
                      <a:pt x="68" y="35"/>
                    </a:lnTo>
                    <a:lnTo>
                      <a:pt x="69" y="35"/>
                    </a:lnTo>
                    <a:lnTo>
                      <a:pt x="70" y="36"/>
                    </a:lnTo>
                    <a:lnTo>
                      <a:pt x="71" y="36"/>
                    </a:lnTo>
                    <a:lnTo>
                      <a:pt x="73" y="38"/>
                    </a:lnTo>
                    <a:lnTo>
                      <a:pt x="74" y="38"/>
                    </a:lnTo>
                    <a:lnTo>
                      <a:pt x="75" y="39"/>
                    </a:lnTo>
                    <a:lnTo>
                      <a:pt x="76" y="39"/>
                    </a:lnTo>
                    <a:lnTo>
                      <a:pt x="77" y="40"/>
                    </a:lnTo>
                    <a:lnTo>
                      <a:pt x="78" y="41"/>
                    </a:lnTo>
                    <a:lnTo>
                      <a:pt x="79" y="41"/>
                    </a:lnTo>
                    <a:lnTo>
                      <a:pt x="81" y="42"/>
                    </a:lnTo>
                    <a:lnTo>
                      <a:pt x="82" y="42"/>
                    </a:lnTo>
                    <a:lnTo>
                      <a:pt x="83" y="42"/>
                    </a:lnTo>
                    <a:lnTo>
                      <a:pt x="84" y="43"/>
                    </a:lnTo>
                    <a:lnTo>
                      <a:pt x="85" y="43"/>
                    </a:lnTo>
                    <a:lnTo>
                      <a:pt x="86" y="44"/>
                    </a:lnTo>
                    <a:lnTo>
                      <a:pt x="88" y="46"/>
                    </a:lnTo>
                    <a:lnTo>
                      <a:pt x="89" y="46"/>
                    </a:lnTo>
                    <a:lnTo>
                      <a:pt x="90" y="47"/>
                    </a:lnTo>
                    <a:lnTo>
                      <a:pt x="91" y="47"/>
                    </a:lnTo>
                    <a:lnTo>
                      <a:pt x="92" y="48"/>
                    </a:lnTo>
                    <a:lnTo>
                      <a:pt x="93" y="48"/>
                    </a:lnTo>
                    <a:lnTo>
                      <a:pt x="94" y="49"/>
                    </a:lnTo>
                    <a:lnTo>
                      <a:pt x="96" y="49"/>
                    </a:lnTo>
                    <a:lnTo>
                      <a:pt x="97" y="49"/>
                    </a:lnTo>
                    <a:lnTo>
                      <a:pt x="97" y="50"/>
                    </a:lnTo>
                    <a:lnTo>
                      <a:pt x="98" y="50"/>
                    </a:lnTo>
                    <a:lnTo>
                      <a:pt x="99" y="51"/>
                    </a:lnTo>
                    <a:lnTo>
                      <a:pt x="100" y="51"/>
                    </a:lnTo>
                    <a:lnTo>
                      <a:pt x="101" y="53"/>
                    </a:lnTo>
                    <a:lnTo>
                      <a:pt x="103" y="53"/>
                    </a:lnTo>
                  </a:path>
                </a:pathLst>
              </a:custGeom>
              <a:noFill/>
              <a:ln w="0">
                <a:solidFill>
                  <a:srgbClr val="FF0000"/>
                </a:solidFill>
                <a:prstDash val="solid"/>
                <a:round/>
                <a:headEnd/>
                <a:tailEnd/>
              </a:ln>
            </p:spPr>
            <p:txBody>
              <a:bodyPr/>
              <a:lstStyle/>
              <a:p>
                <a:endParaRPr lang="it-IT"/>
              </a:p>
            </p:txBody>
          </p:sp>
          <p:sp>
            <p:nvSpPr>
              <p:cNvPr id="71" name="Freeform 3130"/>
              <p:cNvSpPr>
                <a:spLocks noChangeAspect="1"/>
              </p:cNvSpPr>
              <p:nvPr/>
            </p:nvSpPr>
            <p:spPr bwMode="auto">
              <a:xfrm>
                <a:off x="2867" y="3262"/>
                <a:ext cx="51" cy="26"/>
              </a:xfrm>
              <a:custGeom>
                <a:avLst/>
                <a:gdLst>
                  <a:gd name="T0" fmla="*/ 1 w 102"/>
                  <a:gd name="T1" fmla="*/ 1 h 50"/>
                  <a:gd name="T2" fmla="*/ 3 w 102"/>
                  <a:gd name="T3" fmla="*/ 2 h 50"/>
                  <a:gd name="T4" fmla="*/ 5 w 102"/>
                  <a:gd name="T5" fmla="*/ 2 h 50"/>
                  <a:gd name="T6" fmla="*/ 6 w 102"/>
                  <a:gd name="T7" fmla="*/ 3 h 50"/>
                  <a:gd name="T8" fmla="*/ 9 w 102"/>
                  <a:gd name="T9" fmla="*/ 4 h 50"/>
                  <a:gd name="T10" fmla="*/ 11 w 102"/>
                  <a:gd name="T11" fmla="*/ 5 h 50"/>
                  <a:gd name="T12" fmla="*/ 13 w 102"/>
                  <a:gd name="T13" fmla="*/ 6 h 50"/>
                  <a:gd name="T14" fmla="*/ 14 w 102"/>
                  <a:gd name="T15" fmla="*/ 8 h 50"/>
                  <a:gd name="T16" fmla="*/ 17 w 102"/>
                  <a:gd name="T17" fmla="*/ 9 h 50"/>
                  <a:gd name="T18" fmla="*/ 19 w 102"/>
                  <a:gd name="T19" fmla="*/ 10 h 50"/>
                  <a:gd name="T20" fmla="*/ 21 w 102"/>
                  <a:gd name="T21" fmla="*/ 11 h 50"/>
                  <a:gd name="T22" fmla="*/ 24 w 102"/>
                  <a:gd name="T23" fmla="*/ 12 h 50"/>
                  <a:gd name="T24" fmla="*/ 26 w 102"/>
                  <a:gd name="T25" fmla="*/ 13 h 50"/>
                  <a:gd name="T26" fmla="*/ 27 w 102"/>
                  <a:gd name="T27" fmla="*/ 13 h 50"/>
                  <a:gd name="T28" fmla="*/ 29 w 102"/>
                  <a:gd name="T29" fmla="*/ 15 h 50"/>
                  <a:gd name="T30" fmla="*/ 32 w 102"/>
                  <a:gd name="T31" fmla="*/ 16 h 50"/>
                  <a:gd name="T32" fmla="*/ 34 w 102"/>
                  <a:gd name="T33" fmla="*/ 17 h 50"/>
                  <a:gd name="T34" fmla="*/ 36 w 102"/>
                  <a:gd name="T35" fmla="*/ 18 h 50"/>
                  <a:gd name="T36" fmla="*/ 38 w 102"/>
                  <a:gd name="T37" fmla="*/ 19 h 50"/>
                  <a:gd name="T38" fmla="*/ 40 w 102"/>
                  <a:gd name="T39" fmla="*/ 20 h 50"/>
                  <a:gd name="T40" fmla="*/ 42 w 102"/>
                  <a:gd name="T41" fmla="*/ 21 h 50"/>
                  <a:gd name="T42" fmla="*/ 44 w 102"/>
                  <a:gd name="T43" fmla="*/ 23 h 50"/>
                  <a:gd name="T44" fmla="*/ 47 w 102"/>
                  <a:gd name="T45" fmla="*/ 23 h 50"/>
                  <a:gd name="T46" fmla="*/ 48 w 102"/>
                  <a:gd name="T47" fmla="*/ 24 h 50"/>
                  <a:gd name="T48" fmla="*/ 50 w 102"/>
                  <a:gd name="T49" fmla="*/ 25 h 50"/>
                  <a:gd name="T50" fmla="*/ 52 w 102"/>
                  <a:gd name="T51" fmla="*/ 26 h 50"/>
                  <a:gd name="T52" fmla="*/ 55 w 102"/>
                  <a:gd name="T53" fmla="*/ 27 h 50"/>
                  <a:gd name="T54" fmla="*/ 56 w 102"/>
                  <a:gd name="T55" fmla="*/ 28 h 50"/>
                  <a:gd name="T56" fmla="*/ 58 w 102"/>
                  <a:gd name="T57" fmla="*/ 29 h 50"/>
                  <a:gd name="T58" fmla="*/ 61 w 102"/>
                  <a:gd name="T59" fmla="*/ 31 h 50"/>
                  <a:gd name="T60" fmla="*/ 63 w 102"/>
                  <a:gd name="T61" fmla="*/ 32 h 50"/>
                  <a:gd name="T62" fmla="*/ 65 w 102"/>
                  <a:gd name="T63" fmla="*/ 32 h 50"/>
                  <a:gd name="T64" fmla="*/ 66 w 102"/>
                  <a:gd name="T65" fmla="*/ 33 h 50"/>
                  <a:gd name="T66" fmla="*/ 69 w 102"/>
                  <a:gd name="T67" fmla="*/ 34 h 50"/>
                  <a:gd name="T68" fmla="*/ 71 w 102"/>
                  <a:gd name="T69" fmla="*/ 35 h 50"/>
                  <a:gd name="T70" fmla="*/ 73 w 102"/>
                  <a:gd name="T71" fmla="*/ 36 h 50"/>
                  <a:gd name="T72" fmla="*/ 76 w 102"/>
                  <a:gd name="T73" fmla="*/ 38 h 50"/>
                  <a:gd name="T74" fmla="*/ 77 w 102"/>
                  <a:gd name="T75" fmla="*/ 39 h 50"/>
                  <a:gd name="T76" fmla="*/ 79 w 102"/>
                  <a:gd name="T77" fmla="*/ 40 h 50"/>
                  <a:gd name="T78" fmla="*/ 81 w 102"/>
                  <a:gd name="T79" fmla="*/ 40 h 50"/>
                  <a:gd name="T80" fmla="*/ 84 w 102"/>
                  <a:gd name="T81" fmla="*/ 41 h 50"/>
                  <a:gd name="T82" fmla="*/ 86 w 102"/>
                  <a:gd name="T83" fmla="*/ 42 h 50"/>
                  <a:gd name="T84" fmla="*/ 88 w 102"/>
                  <a:gd name="T85" fmla="*/ 43 h 50"/>
                  <a:gd name="T86" fmla="*/ 89 w 102"/>
                  <a:gd name="T87" fmla="*/ 44 h 50"/>
                  <a:gd name="T88" fmla="*/ 92 w 102"/>
                  <a:gd name="T89" fmla="*/ 46 h 50"/>
                  <a:gd name="T90" fmla="*/ 94 w 102"/>
                  <a:gd name="T91" fmla="*/ 47 h 50"/>
                  <a:gd name="T92" fmla="*/ 96 w 102"/>
                  <a:gd name="T93" fmla="*/ 47 h 50"/>
                  <a:gd name="T94" fmla="*/ 99 w 102"/>
                  <a:gd name="T95" fmla="*/ 48 h 50"/>
                  <a:gd name="T96" fmla="*/ 100 w 102"/>
                  <a:gd name="T97" fmla="*/ 49 h 50"/>
                  <a:gd name="T98" fmla="*/ 102 w 102"/>
                  <a:gd name="T99" fmla="*/ 50 h 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50"/>
                  <a:gd name="T152" fmla="*/ 102 w 102"/>
                  <a:gd name="T153" fmla="*/ 50 h 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50">
                    <a:moveTo>
                      <a:pt x="0" y="0"/>
                    </a:moveTo>
                    <a:lnTo>
                      <a:pt x="1" y="1"/>
                    </a:lnTo>
                    <a:lnTo>
                      <a:pt x="2" y="1"/>
                    </a:lnTo>
                    <a:lnTo>
                      <a:pt x="3" y="2"/>
                    </a:lnTo>
                    <a:lnTo>
                      <a:pt x="4" y="2"/>
                    </a:lnTo>
                    <a:lnTo>
                      <a:pt x="5" y="2"/>
                    </a:lnTo>
                    <a:lnTo>
                      <a:pt x="5" y="3"/>
                    </a:lnTo>
                    <a:lnTo>
                      <a:pt x="6" y="3"/>
                    </a:lnTo>
                    <a:lnTo>
                      <a:pt x="8" y="4"/>
                    </a:lnTo>
                    <a:lnTo>
                      <a:pt x="9" y="4"/>
                    </a:lnTo>
                    <a:lnTo>
                      <a:pt x="10" y="5"/>
                    </a:lnTo>
                    <a:lnTo>
                      <a:pt x="11" y="5"/>
                    </a:lnTo>
                    <a:lnTo>
                      <a:pt x="12" y="6"/>
                    </a:lnTo>
                    <a:lnTo>
                      <a:pt x="13" y="6"/>
                    </a:lnTo>
                    <a:lnTo>
                      <a:pt x="14" y="8"/>
                    </a:lnTo>
                    <a:lnTo>
                      <a:pt x="16" y="8"/>
                    </a:lnTo>
                    <a:lnTo>
                      <a:pt x="17" y="9"/>
                    </a:lnTo>
                    <a:lnTo>
                      <a:pt x="18" y="9"/>
                    </a:lnTo>
                    <a:lnTo>
                      <a:pt x="19" y="10"/>
                    </a:lnTo>
                    <a:lnTo>
                      <a:pt x="20" y="10"/>
                    </a:lnTo>
                    <a:lnTo>
                      <a:pt x="21" y="11"/>
                    </a:lnTo>
                    <a:lnTo>
                      <a:pt x="23" y="11"/>
                    </a:lnTo>
                    <a:lnTo>
                      <a:pt x="24" y="12"/>
                    </a:lnTo>
                    <a:lnTo>
                      <a:pt x="25" y="12"/>
                    </a:lnTo>
                    <a:lnTo>
                      <a:pt x="26" y="13"/>
                    </a:lnTo>
                    <a:lnTo>
                      <a:pt x="27" y="13"/>
                    </a:lnTo>
                    <a:lnTo>
                      <a:pt x="28" y="15"/>
                    </a:lnTo>
                    <a:lnTo>
                      <a:pt x="29" y="15"/>
                    </a:lnTo>
                    <a:lnTo>
                      <a:pt x="31" y="16"/>
                    </a:lnTo>
                    <a:lnTo>
                      <a:pt x="32" y="16"/>
                    </a:lnTo>
                    <a:lnTo>
                      <a:pt x="33" y="17"/>
                    </a:lnTo>
                    <a:lnTo>
                      <a:pt x="34" y="17"/>
                    </a:lnTo>
                    <a:lnTo>
                      <a:pt x="35" y="18"/>
                    </a:lnTo>
                    <a:lnTo>
                      <a:pt x="36" y="18"/>
                    </a:lnTo>
                    <a:lnTo>
                      <a:pt x="38" y="19"/>
                    </a:lnTo>
                    <a:lnTo>
                      <a:pt x="39" y="19"/>
                    </a:lnTo>
                    <a:lnTo>
                      <a:pt x="40" y="20"/>
                    </a:lnTo>
                    <a:lnTo>
                      <a:pt x="41" y="20"/>
                    </a:lnTo>
                    <a:lnTo>
                      <a:pt x="42" y="21"/>
                    </a:lnTo>
                    <a:lnTo>
                      <a:pt x="43" y="21"/>
                    </a:lnTo>
                    <a:lnTo>
                      <a:pt x="44" y="23"/>
                    </a:lnTo>
                    <a:lnTo>
                      <a:pt x="46" y="23"/>
                    </a:lnTo>
                    <a:lnTo>
                      <a:pt x="47" y="23"/>
                    </a:lnTo>
                    <a:lnTo>
                      <a:pt x="47" y="24"/>
                    </a:lnTo>
                    <a:lnTo>
                      <a:pt x="48" y="24"/>
                    </a:lnTo>
                    <a:lnTo>
                      <a:pt x="49" y="25"/>
                    </a:lnTo>
                    <a:lnTo>
                      <a:pt x="50" y="25"/>
                    </a:lnTo>
                    <a:lnTo>
                      <a:pt x="51" y="26"/>
                    </a:lnTo>
                    <a:lnTo>
                      <a:pt x="52" y="26"/>
                    </a:lnTo>
                    <a:lnTo>
                      <a:pt x="54" y="27"/>
                    </a:lnTo>
                    <a:lnTo>
                      <a:pt x="55" y="27"/>
                    </a:lnTo>
                    <a:lnTo>
                      <a:pt x="56" y="27"/>
                    </a:lnTo>
                    <a:lnTo>
                      <a:pt x="56" y="28"/>
                    </a:lnTo>
                    <a:lnTo>
                      <a:pt x="57" y="28"/>
                    </a:lnTo>
                    <a:lnTo>
                      <a:pt x="58" y="29"/>
                    </a:lnTo>
                    <a:lnTo>
                      <a:pt x="59" y="29"/>
                    </a:lnTo>
                    <a:lnTo>
                      <a:pt x="61" y="31"/>
                    </a:lnTo>
                    <a:lnTo>
                      <a:pt x="62" y="31"/>
                    </a:lnTo>
                    <a:lnTo>
                      <a:pt x="63" y="32"/>
                    </a:lnTo>
                    <a:lnTo>
                      <a:pt x="64" y="32"/>
                    </a:lnTo>
                    <a:lnTo>
                      <a:pt x="65" y="32"/>
                    </a:lnTo>
                    <a:lnTo>
                      <a:pt x="66" y="33"/>
                    </a:lnTo>
                    <a:lnTo>
                      <a:pt x="67" y="34"/>
                    </a:lnTo>
                    <a:lnTo>
                      <a:pt x="69" y="34"/>
                    </a:lnTo>
                    <a:lnTo>
                      <a:pt x="70" y="35"/>
                    </a:lnTo>
                    <a:lnTo>
                      <a:pt x="71" y="35"/>
                    </a:lnTo>
                    <a:lnTo>
                      <a:pt x="72" y="35"/>
                    </a:lnTo>
                    <a:lnTo>
                      <a:pt x="73" y="36"/>
                    </a:lnTo>
                    <a:lnTo>
                      <a:pt x="74" y="36"/>
                    </a:lnTo>
                    <a:lnTo>
                      <a:pt x="76" y="38"/>
                    </a:lnTo>
                    <a:lnTo>
                      <a:pt x="77" y="38"/>
                    </a:lnTo>
                    <a:lnTo>
                      <a:pt x="77" y="39"/>
                    </a:lnTo>
                    <a:lnTo>
                      <a:pt x="78" y="39"/>
                    </a:lnTo>
                    <a:lnTo>
                      <a:pt x="79" y="40"/>
                    </a:lnTo>
                    <a:lnTo>
                      <a:pt x="80" y="40"/>
                    </a:lnTo>
                    <a:lnTo>
                      <a:pt x="81" y="40"/>
                    </a:lnTo>
                    <a:lnTo>
                      <a:pt x="82" y="41"/>
                    </a:lnTo>
                    <a:lnTo>
                      <a:pt x="84" y="41"/>
                    </a:lnTo>
                    <a:lnTo>
                      <a:pt x="85" y="42"/>
                    </a:lnTo>
                    <a:lnTo>
                      <a:pt x="86" y="42"/>
                    </a:lnTo>
                    <a:lnTo>
                      <a:pt x="87" y="43"/>
                    </a:lnTo>
                    <a:lnTo>
                      <a:pt x="88" y="43"/>
                    </a:lnTo>
                    <a:lnTo>
                      <a:pt x="89" y="44"/>
                    </a:lnTo>
                    <a:lnTo>
                      <a:pt x="91" y="44"/>
                    </a:lnTo>
                    <a:lnTo>
                      <a:pt x="92" y="46"/>
                    </a:lnTo>
                    <a:lnTo>
                      <a:pt x="93" y="46"/>
                    </a:lnTo>
                    <a:lnTo>
                      <a:pt x="94" y="47"/>
                    </a:lnTo>
                    <a:lnTo>
                      <a:pt x="95" y="47"/>
                    </a:lnTo>
                    <a:lnTo>
                      <a:pt x="96" y="47"/>
                    </a:lnTo>
                    <a:lnTo>
                      <a:pt x="97" y="48"/>
                    </a:lnTo>
                    <a:lnTo>
                      <a:pt x="99" y="48"/>
                    </a:lnTo>
                    <a:lnTo>
                      <a:pt x="99" y="49"/>
                    </a:lnTo>
                    <a:lnTo>
                      <a:pt x="100" y="49"/>
                    </a:lnTo>
                    <a:lnTo>
                      <a:pt x="101" y="50"/>
                    </a:lnTo>
                    <a:lnTo>
                      <a:pt x="102" y="50"/>
                    </a:lnTo>
                  </a:path>
                </a:pathLst>
              </a:custGeom>
              <a:noFill/>
              <a:ln w="0">
                <a:solidFill>
                  <a:srgbClr val="FF0000"/>
                </a:solidFill>
                <a:prstDash val="solid"/>
                <a:round/>
                <a:headEnd/>
                <a:tailEnd/>
              </a:ln>
            </p:spPr>
            <p:txBody>
              <a:bodyPr/>
              <a:lstStyle/>
              <a:p>
                <a:endParaRPr lang="it-IT"/>
              </a:p>
            </p:txBody>
          </p:sp>
          <p:sp>
            <p:nvSpPr>
              <p:cNvPr id="72" name="Freeform 3131"/>
              <p:cNvSpPr>
                <a:spLocks noChangeAspect="1"/>
              </p:cNvSpPr>
              <p:nvPr/>
            </p:nvSpPr>
            <p:spPr bwMode="auto">
              <a:xfrm>
                <a:off x="2918" y="3288"/>
                <a:ext cx="51" cy="24"/>
              </a:xfrm>
              <a:custGeom>
                <a:avLst/>
                <a:gdLst>
                  <a:gd name="T0" fmla="*/ 1 w 103"/>
                  <a:gd name="T1" fmla="*/ 1 h 49"/>
                  <a:gd name="T2" fmla="*/ 3 w 103"/>
                  <a:gd name="T3" fmla="*/ 1 h 49"/>
                  <a:gd name="T4" fmla="*/ 6 w 103"/>
                  <a:gd name="T5" fmla="*/ 3 h 49"/>
                  <a:gd name="T6" fmla="*/ 7 w 103"/>
                  <a:gd name="T7" fmla="*/ 4 h 49"/>
                  <a:gd name="T8" fmla="*/ 9 w 103"/>
                  <a:gd name="T9" fmla="*/ 5 h 49"/>
                  <a:gd name="T10" fmla="*/ 12 w 103"/>
                  <a:gd name="T11" fmla="*/ 6 h 49"/>
                  <a:gd name="T12" fmla="*/ 14 w 103"/>
                  <a:gd name="T13" fmla="*/ 7 h 49"/>
                  <a:gd name="T14" fmla="*/ 16 w 103"/>
                  <a:gd name="T15" fmla="*/ 8 h 49"/>
                  <a:gd name="T16" fmla="*/ 17 w 103"/>
                  <a:gd name="T17" fmla="*/ 8 h 49"/>
                  <a:gd name="T18" fmla="*/ 20 w 103"/>
                  <a:gd name="T19" fmla="*/ 9 h 49"/>
                  <a:gd name="T20" fmla="*/ 22 w 103"/>
                  <a:gd name="T21" fmla="*/ 11 h 49"/>
                  <a:gd name="T22" fmla="*/ 24 w 103"/>
                  <a:gd name="T23" fmla="*/ 12 h 49"/>
                  <a:gd name="T24" fmla="*/ 27 w 103"/>
                  <a:gd name="T25" fmla="*/ 13 h 49"/>
                  <a:gd name="T26" fmla="*/ 28 w 103"/>
                  <a:gd name="T27" fmla="*/ 14 h 49"/>
                  <a:gd name="T28" fmla="*/ 30 w 103"/>
                  <a:gd name="T29" fmla="*/ 14 h 49"/>
                  <a:gd name="T30" fmla="*/ 32 w 103"/>
                  <a:gd name="T31" fmla="*/ 15 h 49"/>
                  <a:gd name="T32" fmla="*/ 35 w 103"/>
                  <a:gd name="T33" fmla="*/ 16 h 49"/>
                  <a:gd name="T34" fmla="*/ 37 w 103"/>
                  <a:gd name="T35" fmla="*/ 18 h 49"/>
                  <a:gd name="T36" fmla="*/ 38 w 103"/>
                  <a:gd name="T37" fmla="*/ 19 h 49"/>
                  <a:gd name="T38" fmla="*/ 40 w 103"/>
                  <a:gd name="T39" fmla="*/ 20 h 49"/>
                  <a:gd name="T40" fmla="*/ 43 w 103"/>
                  <a:gd name="T41" fmla="*/ 21 h 49"/>
                  <a:gd name="T42" fmla="*/ 45 w 103"/>
                  <a:gd name="T43" fmla="*/ 21 h 49"/>
                  <a:gd name="T44" fmla="*/ 47 w 103"/>
                  <a:gd name="T45" fmla="*/ 22 h 49"/>
                  <a:gd name="T46" fmla="*/ 48 w 103"/>
                  <a:gd name="T47" fmla="*/ 23 h 49"/>
                  <a:gd name="T48" fmla="*/ 51 w 103"/>
                  <a:gd name="T49" fmla="*/ 24 h 49"/>
                  <a:gd name="T50" fmla="*/ 53 w 103"/>
                  <a:gd name="T51" fmla="*/ 26 h 49"/>
                  <a:gd name="T52" fmla="*/ 55 w 103"/>
                  <a:gd name="T53" fmla="*/ 27 h 49"/>
                  <a:gd name="T54" fmla="*/ 58 w 103"/>
                  <a:gd name="T55" fmla="*/ 27 h 49"/>
                  <a:gd name="T56" fmla="*/ 59 w 103"/>
                  <a:gd name="T57" fmla="*/ 28 h 49"/>
                  <a:gd name="T58" fmla="*/ 61 w 103"/>
                  <a:gd name="T59" fmla="*/ 29 h 49"/>
                  <a:gd name="T60" fmla="*/ 63 w 103"/>
                  <a:gd name="T61" fmla="*/ 30 h 49"/>
                  <a:gd name="T62" fmla="*/ 66 w 103"/>
                  <a:gd name="T63" fmla="*/ 31 h 49"/>
                  <a:gd name="T64" fmla="*/ 68 w 103"/>
                  <a:gd name="T65" fmla="*/ 32 h 49"/>
                  <a:gd name="T66" fmla="*/ 69 w 103"/>
                  <a:gd name="T67" fmla="*/ 32 h 49"/>
                  <a:gd name="T68" fmla="*/ 71 w 103"/>
                  <a:gd name="T69" fmla="*/ 34 h 49"/>
                  <a:gd name="T70" fmla="*/ 74 w 103"/>
                  <a:gd name="T71" fmla="*/ 35 h 49"/>
                  <a:gd name="T72" fmla="*/ 76 w 103"/>
                  <a:gd name="T73" fmla="*/ 36 h 49"/>
                  <a:gd name="T74" fmla="*/ 78 w 103"/>
                  <a:gd name="T75" fmla="*/ 37 h 49"/>
                  <a:gd name="T76" fmla="*/ 80 w 103"/>
                  <a:gd name="T77" fmla="*/ 38 h 49"/>
                  <a:gd name="T78" fmla="*/ 82 w 103"/>
                  <a:gd name="T79" fmla="*/ 38 h 49"/>
                  <a:gd name="T80" fmla="*/ 84 w 103"/>
                  <a:gd name="T81" fmla="*/ 39 h 49"/>
                  <a:gd name="T82" fmla="*/ 86 w 103"/>
                  <a:gd name="T83" fmla="*/ 41 h 49"/>
                  <a:gd name="T84" fmla="*/ 89 w 103"/>
                  <a:gd name="T85" fmla="*/ 42 h 49"/>
                  <a:gd name="T86" fmla="*/ 90 w 103"/>
                  <a:gd name="T87" fmla="*/ 43 h 49"/>
                  <a:gd name="T88" fmla="*/ 92 w 103"/>
                  <a:gd name="T89" fmla="*/ 43 h 49"/>
                  <a:gd name="T90" fmla="*/ 94 w 103"/>
                  <a:gd name="T91" fmla="*/ 44 h 49"/>
                  <a:gd name="T92" fmla="*/ 97 w 103"/>
                  <a:gd name="T93" fmla="*/ 45 h 49"/>
                  <a:gd name="T94" fmla="*/ 99 w 103"/>
                  <a:gd name="T95" fmla="*/ 46 h 49"/>
                  <a:gd name="T96" fmla="*/ 100 w 103"/>
                  <a:gd name="T97" fmla="*/ 47 h 49"/>
                  <a:gd name="T98" fmla="*/ 103 w 103"/>
                  <a:gd name="T99" fmla="*/ 49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49"/>
                  <a:gd name="T152" fmla="*/ 103 w 103"/>
                  <a:gd name="T153" fmla="*/ 49 h 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49">
                    <a:moveTo>
                      <a:pt x="0" y="0"/>
                    </a:moveTo>
                    <a:lnTo>
                      <a:pt x="1" y="1"/>
                    </a:lnTo>
                    <a:lnTo>
                      <a:pt x="2" y="1"/>
                    </a:lnTo>
                    <a:lnTo>
                      <a:pt x="3" y="1"/>
                    </a:lnTo>
                    <a:lnTo>
                      <a:pt x="5" y="3"/>
                    </a:lnTo>
                    <a:lnTo>
                      <a:pt x="6" y="3"/>
                    </a:lnTo>
                    <a:lnTo>
                      <a:pt x="7" y="4"/>
                    </a:lnTo>
                    <a:lnTo>
                      <a:pt x="8" y="5"/>
                    </a:lnTo>
                    <a:lnTo>
                      <a:pt x="9" y="5"/>
                    </a:lnTo>
                    <a:lnTo>
                      <a:pt x="10" y="5"/>
                    </a:lnTo>
                    <a:lnTo>
                      <a:pt x="12" y="6"/>
                    </a:lnTo>
                    <a:lnTo>
                      <a:pt x="13" y="6"/>
                    </a:lnTo>
                    <a:lnTo>
                      <a:pt x="14" y="7"/>
                    </a:lnTo>
                    <a:lnTo>
                      <a:pt x="15" y="7"/>
                    </a:lnTo>
                    <a:lnTo>
                      <a:pt x="16" y="8"/>
                    </a:lnTo>
                    <a:lnTo>
                      <a:pt x="17" y="8"/>
                    </a:lnTo>
                    <a:lnTo>
                      <a:pt x="18" y="9"/>
                    </a:lnTo>
                    <a:lnTo>
                      <a:pt x="20" y="9"/>
                    </a:lnTo>
                    <a:lnTo>
                      <a:pt x="21" y="11"/>
                    </a:lnTo>
                    <a:lnTo>
                      <a:pt x="22" y="11"/>
                    </a:lnTo>
                    <a:lnTo>
                      <a:pt x="23" y="11"/>
                    </a:lnTo>
                    <a:lnTo>
                      <a:pt x="24" y="12"/>
                    </a:lnTo>
                    <a:lnTo>
                      <a:pt x="25" y="12"/>
                    </a:lnTo>
                    <a:lnTo>
                      <a:pt x="27" y="13"/>
                    </a:lnTo>
                    <a:lnTo>
                      <a:pt x="28" y="14"/>
                    </a:lnTo>
                    <a:lnTo>
                      <a:pt x="29" y="14"/>
                    </a:lnTo>
                    <a:lnTo>
                      <a:pt x="30" y="14"/>
                    </a:lnTo>
                    <a:lnTo>
                      <a:pt x="31" y="15"/>
                    </a:lnTo>
                    <a:lnTo>
                      <a:pt x="32" y="15"/>
                    </a:lnTo>
                    <a:lnTo>
                      <a:pt x="33" y="16"/>
                    </a:lnTo>
                    <a:lnTo>
                      <a:pt x="35" y="16"/>
                    </a:lnTo>
                    <a:lnTo>
                      <a:pt x="36" y="18"/>
                    </a:lnTo>
                    <a:lnTo>
                      <a:pt x="37" y="18"/>
                    </a:lnTo>
                    <a:lnTo>
                      <a:pt x="38" y="19"/>
                    </a:lnTo>
                    <a:lnTo>
                      <a:pt x="39" y="19"/>
                    </a:lnTo>
                    <a:lnTo>
                      <a:pt x="40" y="20"/>
                    </a:lnTo>
                    <a:lnTo>
                      <a:pt x="42" y="20"/>
                    </a:lnTo>
                    <a:lnTo>
                      <a:pt x="43" y="21"/>
                    </a:lnTo>
                    <a:lnTo>
                      <a:pt x="44" y="21"/>
                    </a:lnTo>
                    <a:lnTo>
                      <a:pt x="45" y="21"/>
                    </a:lnTo>
                    <a:lnTo>
                      <a:pt x="46" y="22"/>
                    </a:lnTo>
                    <a:lnTo>
                      <a:pt x="47" y="22"/>
                    </a:lnTo>
                    <a:lnTo>
                      <a:pt x="48" y="23"/>
                    </a:lnTo>
                    <a:lnTo>
                      <a:pt x="50" y="23"/>
                    </a:lnTo>
                    <a:lnTo>
                      <a:pt x="51" y="24"/>
                    </a:lnTo>
                    <a:lnTo>
                      <a:pt x="52" y="24"/>
                    </a:lnTo>
                    <a:lnTo>
                      <a:pt x="53" y="26"/>
                    </a:lnTo>
                    <a:lnTo>
                      <a:pt x="54" y="26"/>
                    </a:lnTo>
                    <a:lnTo>
                      <a:pt x="55" y="27"/>
                    </a:lnTo>
                    <a:lnTo>
                      <a:pt x="56" y="27"/>
                    </a:lnTo>
                    <a:lnTo>
                      <a:pt x="58" y="27"/>
                    </a:lnTo>
                    <a:lnTo>
                      <a:pt x="59" y="28"/>
                    </a:lnTo>
                    <a:lnTo>
                      <a:pt x="60" y="29"/>
                    </a:lnTo>
                    <a:lnTo>
                      <a:pt x="61" y="29"/>
                    </a:lnTo>
                    <a:lnTo>
                      <a:pt x="62" y="29"/>
                    </a:lnTo>
                    <a:lnTo>
                      <a:pt x="63" y="30"/>
                    </a:lnTo>
                    <a:lnTo>
                      <a:pt x="65" y="30"/>
                    </a:lnTo>
                    <a:lnTo>
                      <a:pt x="66" y="31"/>
                    </a:lnTo>
                    <a:lnTo>
                      <a:pt x="67" y="31"/>
                    </a:lnTo>
                    <a:lnTo>
                      <a:pt x="68" y="32"/>
                    </a:lnTo>
                    <a:lnTo>
                      <a:pt x="69" y="32"/>
                    </a:lnTo>
                    <a:lnTo>
                      <a:pt x="70" y="34"/>
                    </a:lnTo>
                    <a:lnTo>
                      <a:pt x="71" y="34"/>
                    </a:lnTo>
                    <a:lnTo>
                      <a:pt x="73" y="35"/>
                    </a:lnTo>
                    <a:lnTo>
                      <a:pt x="74" y="35"/>
                    </a:lnTo>
                    <a:lnTo>
                      <a:pt x="75" y="35"/>
                    </a:lnTo>
                    <a:lnTo>
                      <a:pt x="76" y="36"/>
                    </a:lnTo>
                    <a:lnTo>
                      <a:pt x="77" y="36"/>
                    </a:lnTo>
                    <a:lnTo>
                      <a:pt x="78" y="37"/>
                    </a:lnTo>
                    <a:lnTo>
                      <a:pt x="80" y="38"/>
                    </a:lnTo>
                    <a:lnTo>
                      <a:pt x="81" y="38"/>
                    </a:lnTo>
                    <a:lnTo>
                      <a:pt x="82" y="38"/>
                    </a:lnTo>
                    <a:lnTo>
                      <a:pt x="83" y="39"/>
                    </a:lnTo>
                    <a:lnTo>
                      <a:pt x="84" y="39"/>
                    </a:lnTo>
                    <a:lnTo>
                      <a:pt x="85" y="41"/>
                    </a:lnTo>
                    <a:lnTo>
                      <a:pt x="86" y="41"/>
                    </a:lnTo>
                    <a:lnTo>
                      <a:pt x="88" y="41"/>
                    </a:lnTo>
                    <a:lnTo>
                      <a:pt x="89" y="42"/>
                    </a:lnTo>
                    <a:lnTo>
                      <a:pt x="90" y="43"/>
                    </a:lnTo>
                    <a:lnTo>
                      <a:pt x="91" y="43"/>
                    </a:lnTo>
                    <a:lnTo>
                      <a:pt x="92" y="43"/>
                    </a:lnTo>
                    <a:lnTo>
                      <a:pt x="93" y="44"/>
                    </a:lnTo>
                    <a:lnTo>
                      <a:pt x="94" y="44"/>
                    </a:lnTo>
                    <a:lnTo>
                      <a:pt x="96" y="45"/>
                    </a:lnTo>
                    <a:lnTo>
                      <a:pt x="97" y="45"/>
                    </a:lnTo>
                    <a:lnTo>
                      <a:pt x="98" y="45"/>
                    </a:lnTo>
                    <a:lnTo>
                      <a:pt x="99" y="46"/>
                    </a:lnTo>
                    <a:lnTo>
                      <a:pt x="100" y="47"/>
                    </a:lnTo>
                    <a:lnTo>
                      <a:pt x="101" y="47"/>
                    </a:lnTo>
                    <a:lnTo>
                      <a:pt x="103" y="49"/>
                    </a:lnTo>
                  </a:path>
                </a:pathLst>
              </a:custGeom>
              <a:noFill/>
              <a:ln w="0">
                <a:solidFill>
                  <a:srgbClr val="FF0000"/>
                </a:solidFill>
                <a:prstDash val="solid"/>
                <a:round/>
                <a:headEnd/>
                <a:tailEnd/>
              </a:ln>
            </p:spPr>
            <p:txBody>
              <a:bodyPr/>
              <a:lstStyle/>
              <a:p>
                <a:endParaRPr lang="it-IT"/>
              </a:p>
            </p:txBody>
          </p:sp>
          <p:sp>
            <p:nvSpPr>
              <p:cNvPr id="73" name="Freeform 3132"/>
              <p:cNvSpPr>
                <a:spLocks noChangeAspect="1"/>
              </p:cNvSpPr>
              <p:nvPr/>
            </p:nvSpPr>
            <p:spPr bwMode="auto">
              <a:xfrm>
                <a:off x="2969" y="3312"/>
                <a:ext cx="52" cy="22"/>
              </a:xfrm>
              <a:custGeom>
                <a:avLst/>
                <a:gdLst>
                  <a:gd name="T0" fmla="*/ 1 w 102"/>
                  <a:gd name="T1" fmla="*/ 0 h 45"/>
                  <a:gd name="T2" fmla="*/ 3 w 102"/>
                  <a:gd name="T3" fmla="*/ 1 h 45"/>
                  <a:gd name="T4" fmla="*/ 5 w 102"/>
                  <a:gd name="T5" fmla="*/ 2 h 45"/>
                  <a:gd name="T6" fmla="*/ 8 w 102"/>
                  <a:gd name="T7" fmla="*/ 2 h 45"/>
                  <a:gd name="T8" fmla="*/ 9 w 102"/>
                  <a:gd name="T9" fmla="*/ 3 h 45"/>
                  <a:gd name="T10" fmla="*/ 11 w 102"/>
                  <a:gd name="T11" fmla="*/ 4 h 45"/>
                  <a:gd name="T12" fmla="*/ 13 w 102"/>
                  <a:gd name="T13" fmla="*/ 5 h 45"/>
                  <a:gd name="T14" fmla="*/ 16 w 102"/>
                  <a:gd name="T15" fmla="*/ 7 h 45"/>
                  <a:gd name="T16" fmla="*/ 18 w 102"/>
                  <a:gd name="T17" fmla="*/ 7 h 45"/>
                  <a:gd name="T18" fmla="*/ 19 w 102"/>
                  <a:gd name="T19" fmla="*/ 8 h 45"/>
                  <a:gd name="T20" fmla="*/ 21 w 102"/>
                  <a:gd name="T21" fmla="*/ 9 h 45"/>
                  <a:gd name="T22" fmla="*/ 24 w 102"/>
                  <a:gd name="T23" fmla="*/ 10 h 45"/>
                  <a:gd name="T24" fmla="*/ 26 w 102"/>
                  <a:gd name="T25" fmla="*/ 11 h 45"/>
                  <a:gd name="T26" fmla="*/ 27 w 102"/>
                  <a:gd name="T27" fmla="*/ 11 h 45"/>
                  <a:gd name="T28" fmla="*/ 30 w 102"/>
                  <a:gd name="T29" fmla="*/ 12 h 45"/>
                  <a:gd name="T30" fmla="*/ 32 w 102"/>
                  <a:gd name="T31" fmla="*/ 13 h 45"/>
                  <a:gd name="T32" fmla="*/ 34 w 102"/>
                  <a:gd name="T33" fmla="*/ 15 h 45"/>
                  <a:gd name="T34" fmla="*/ 36 w 102"/>
                  <a:gd name="T35" fmla="*/ 16 h 45"/>
                  <a:gd name="T36" fmla="*/ 38 w 102"/>
                  <a:gd name="T37" fmla="*/ 16 h 45"/>
                  <a:gd name="T38" fmla="*/ 40 w 102"/>
                  <a:gd name="T39" fmla="*/ 17 h 45"/>
                  <a:gd name="T40" fmla="*/ 42 w 102"/>
                  <a:gd name="T41" fmla="*/ 18 h 45"/>
                  <a:gd name="T42" fmla="*/ 44 w 102"/>
                  <a:gd name="T43" fmla="*/ 19 h 45"/>
                  <a:gd name="T44" fmla="*/ 47 w 102"/>
                  <a:gd name="T45" fmla="*/ 20 h 45"/>
                  <a:gd name="T46" fmla="*/ 48 w 102"/>
                  <a:gd name="T47" fmla="*/ 20 h 45"/>
                  <a:gd name="T48" fmla="*/ 50 w 102"/>
                  <a:gd name="T49" fmla="*/ 22 h 45"/>
                  <a:gd name="T50" fmla="*/ 53 w 102"/>
                  <a:gd name="T51" fmla="*/ 23 h 45"/>
                  <a:gd name="T52" fmla="*/ 55 w 102"/>
                  <a:gd name="T53" fmla="*/ 24 h 45"/>
                  <a:gd name="T54" fmla="*/ 57 w 102"/>
                  <a:gd name="T55" fmla="*/ 25 h 45"/>
                  <a:gd name="T56" fmla="*/ 59 w 102"/>
                  <a:gd name="T57" fmla="*/ 25 h 45"/>
                  <a:gd name="T58" fmla="*/ 61 w 102"/>
                  <a:gd name="T59" fmla="*/ 26 h 45"/>
                  <a:gd name="T60" fmla="*/ 63 w 102"/>
                  <a:gd name="T61" fmla="*/ 27 h 45"/>
                  <a:gd name="T62" fmla="*/ 65 w 102"/>
                  <a:gd name="T63" fmla="*/ 28 h 45"/>
                  <a:gd name="T64" fmla="*/ 68 w 102"/>
                  <a:gd name="T65" fmla="*/ 28 h 45"/>
                  <a:gd name="T66" fmla="*/ 70 w 102"/>
                  <a:gd name="T67" fmla="*/ 30 h 45"/>
                  <a:gd name="T68" fmla="*/ 71 w 102"/>
                  <a:gd name="T69" fmla="*/ 31 h 45"/>
                  <a:gd name="T70" fmla="*/ 73 w 102"/>
                  <a:gd name="T71" fmla="*/ 32 h 45"/>
                  <a:gd name="T72" fmla="*/ 76 w 102"/>
                  <a:gd name="T73" fmla="*/ 33 h 45"/>
                  <a:gd name="T74" fmla="*/ 78 w 102"/>
                  <a:gd name="T75" fmla="*/ 33 h 45"/>
                  <a:gd name="T76" fmla="*/ 80 w 102"/>
                  <a:gd name="T77" fmla="*/ 34 h 45"/>
                  <a:gd name="T78" fmla="*/ 81 w 102"/>
                  <a:gd name="T79" fmla="*/ 35 h 45"/>
                  <a:gd name="T80" fmla="*/ 84 w 102"/>
                  <a:gd name="T81" fmla="*/ 36 h 45"/>
                  <a:gd name="T82" fmla="*/ 86 w 102"/>
                  <a:gd name="T83" fmla="*/ 36 h 45"/>
                  <a:gd name="T84" fmla="*/ 88 w 102"/>
                  <a:gd name="T85" fmla="*/ 38 h 45"/>
                  <a:gd name="T86" fmla="*/ 89 w 102"/>
                  <a:gd name="T87" fmla="*/ 39 h 45"/>
                  <a:gd name="T88" fmla="*/ 92 w 102"/>
                  <a:gd name="T89" fmla="*/ 40 h 45"/>
                  <a:gd name="T90" fmla="*/ 94 w 102"/>
                  <a:gd name="T91" fmla="*/ 41 h 45"/>
                  <a:gd name="T92" fmla="*/ 96 w 102"/>
                  <a:gd name="T93" fmla="*/ 41 h 45"/>
                  <a:gd name="T94" fmla="*/ 99 w 102"/>
                  <a:gd name="T95" fmla="*/ 42 h 45"/>
                  <a:gd name="T96" fmla="*/ 100 w 102"/>
                  <a:gd name="T97" fmla="*/ 43 h 45"/>
                  <a:gd name="T98" fmla="*/ 102 w 102"/>
                  <a:gd name="T99" fmla="*/ 45 h 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45"/>
                  <a:gd name="T152" fmla="*/ 102 w 102"/>
                  <a:gd name="T153" fmla="*/ 45 h 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45">
                    <a:moveTo>
                      <a:pt x="0" y="0"/>
                    </a:moveTo>
                    <a:lnTo>
                      <a:pt x="1" y="0"/>
                    </a:lnTo>
                    <a:lnTo>
                      <a:pt x="2" y="0"/>
                    </a:lnTo>
                    <a:lnTo>
                      <a:pt x="3" y="1"/>
                    </a:lnTo>
                    <a:lnTo>
                      <a:pt x="4" y="1"/>
                    </a:lnTo>
                    <a:lnTo>
                      <a:pt x="5" y="2"/>
                    </a:lnTo>
                    <a:lnTo>
                      <a:pt x="6" y="2"/>
                    </a:lnTo>
                    <a:lnTo>
                      <a:pt x="8" y="2"/>
                    </a:lnTo>
                    <a:lnTo>
                      <a:pt x="8" y="3"/>
                    </a:lnTo>
                    <a:lnTo>
                      <a:pt x="9" y="3"/>
                    </a:lnTo>
                    <a:lnTo>
                      <a:pt x="10" y="4"/>
                    </a:lnTo>
                    <a:lnTo>
                      <a:pt x="11" y="4"/>
                    </a:lnTo>
                    <a:lnTo>
                      <a:pt x="12" y="4"/>
                    </a:lnTo>
                    <a:lnTo>
                      <a:pt x="13" y="5"/>
                    </a:lnTo>
                    <a:lnTo>
                      <a:pt x="15" y="5"/>
                    </a:lnTo>
                    <a:lnTo>
                      <a:pt x="16" y="7"/>
                    </a:lnTo>
                    <a:lnTo>
                      <a:pt x="17" y="7"/>
                    </a:lnTo>
                    <a:lnTo>
                      <a:pt x="18" y="7"/>
                    </a:lnTo>
                    <a:lnTo>
                      <a:pt x="18" y="8"/>
                    </a:lnTo>
                    <a:lnTo>
                      <a:pt x="19" y="8"/>
                    </a:lnTo>
                    <a:lnTo>
                      <a:pt x="20" y="9"/>
                    </a:lnTo>
                    <a:lnTo>
                      <a:pt x="21" y="9"/>
                    </a:lnTo>
                    <a:lnTo>
                      <a:pt x="23" y="9"/>
                    </a:lnTo>
                    <a:lnTo>
                      <a:pt x="24" y="10"/>
                    </a:lnTo>
                    <a:lnTo>
                      <a:pt x="25" y="10"/>
                    </a:lnTo>
                    <a:lnTo>
                      <a:pt x="26" y="11"/>
                    </a:lnTo>
                    <a:lnTo>
                      <a:pt x="27" y="11"/>
                    </a:lnTo>
                    <a:lnTo>
                      <a:pt x="28" y="12"/>
                    </a:lnTo>
                    <a:lnTo>
                      <a:pt x="30" y="12"/>
                    </a:lnTo>
                    <a:lnTo>
                      <a:pt x="31" y="13"/>
                    </a:lnTo>
                    <a:lnTo>
                      <a:pt x="32" y="13"/>
                    </a:lnTo>
                    <a:lnTo>
                      <a:pt x="33" y="13"/>
                    </a:lnTo>
                    <a:lnTo>
                      <a:pt x="34" y="15"/>
                    </a:lnTo>
                    <a:lnTo>
                      <a:pt x="35" y="15"/>
                    </a:lnTo>
                    <a:lnTo>
                      <a:pt x="36" y="16"/>
                    </a:lnTo>
                    <a:lnTo>
                      <a:pt x="38" y="16"/>
                    </a:lnTo>
                    <a:lnTo>
                      <a:pt x="39" y="17"/>
                    </a:lnTo>
                    <a:lnTo>
                      <a:pt x="40" y="17"/>
                    </a:lnTo>
                    <a:lnTo>
                      <a:pt x="41" y="18"/>
                    </a:lnTo>
                    <a:lnTo>
                      <a:pt x="42" y="18"/>
                    </a:lnTo>
                    <a:lnTo>
                      <a:pt x="43" y="18"/>
                    </a:lnTo>
                    <a:lnTo>
                      <a:pt x="44" y="19"/>
                    </a:lnTo>
                    <a:lnTo>
                      <a:pt x="46" y="19"/>
                    </a:lnTo>
                    <a:lnTo>
                      <a:pt x="47" y="20"/>
                    </a:lnTo>
                    <a:lnTo>
                      <a:pt x="48" y="20"/>
                    </a:lnTo>
                    <a:lnTo>
                      <a:pt x="49" y="22"/>
                    </a:lnTo>
                    <a:lnTo>
                      <a:pt x="50" y="22"/>
                    </a:lnTo>
                    <a:lnTo>
                      <a:pt x="51" y="23"/>
                    </a:lnTo>
                    <a:lnTo>
                      <a:pt x="53" y="23"/>
                    </a:lnTo>
                    <a:lnTo>
                      <a:pt x="54" y="23"/>
                    </a:lnTo>
                    <a:lnTo>
                      <a:pt x="55" y="24"/>
                    </a:lnTo>
                    <a:lnTo>
                      <a:pt x="56" y="24"/>
                    </a:lnTo>
                    <a:lnTo>
                      <a:pt x="57" y="25"/>
                    </a:lnTo>
                    <a:lnTo>
                      <a:pt x="58" y="25"/>
                    </a:lnTo>
                    <a:lnTo>
                      <a:pt x="59" y="25"/>
                    </a:lnTo>
                    <a:lnTo>
                      <a:pt x="59" y="26"/>
                    </a:lnTo>
                    <a:lnTo>
                      <a:pt x="61" y="26"/>
                    </a:lnTo>
                    <a:lnTo>
                      <a:pt x="62" y="26"/>
                    </a:lnTo>
                    <a:lnTo>
                      <a:pt x="63" y="27"/>
                    </a:lnTo>
                    <a:lnTo>
                      <a:pt x="64" y="27"/>
                    </a:lnTo>
                    <a:lnTo>
                      <a:pt x="65" y="28"/>
                    </a:lnTo>
                    <a:lnTo>
                      <a:pt x="66" y="28"/>
                    </a:lnTo>
                    <a:lnTo>
                      <a:pt x="68" y="28"/>
                    </a:lnTo>
                    <a:lnTo>
                      <a:pt x="69" y="30"/>
                    </a:lnTo>
                    <a:lnTo>
                      <a:pt x="70" y="30"/>
                    </a:lnTo>
                    <a:lnTo>
                      <a:pt x="70" y="31"/>
                    </a:lnTo>
                    <a:lnTo>
                      <a:pt x="71" y="31"/>
                    </a:lnTo>
                    <a:lnTo>
                      <a:pt x="72" y="31"/>
                    </a:lnTo>
                    <a:lnTo>
                      <a:pt x="73" y="32"/>
                    </a:lnTo>
                    <a:lnTo>
                      <a:pt x="74" y="32"/>
                    </a:lnTo>
                    <a:lnTo>
                      <a:pt x="76" y="33"/>
                    </a:lnTo>
                    <a:lnTo>
                      <a:pt x="77" y="33"/>
                    </a:lnTo>
                    <a:lnTo>
                      <a:pt x="78" y="33"/>
                    </a:lnTo>
                    <a:lnTo>
                      <a:pt x="79" y="34"/>
                    </a:lnTo>
                    <a:lnTo>
                      <a:pt x="80" y="34"/>
                    </a:lnTo>
                    <a:lnTo>
                      <a:pt x="80" y="35"/>
                    </a:lnTo>
                    <a:lnTo>
                      <a:pt x="81" y="35"/>
                    </a:lnTo>
                    <a:lnTo>
                      <a:pt x="83" y="35"/>
                    </a:lnTo>
                    <a:lnTo>
                      <a:pt x="84" y="36"/>
                    </a:lnTo>
                    <a:lnTo>
                      <a:pt x="85" y="36"/>
                    </a:lnTo>
                    <a:lnTo>
                      <a:pt x="86" y="36"/>
                    </a:lnTo>
                    <a:lnTo>
                      <a:pt x="87" y="38"/>
                    </a:lnTo>
                    <a:lnTo>
                      <a:pt x="88" y="38"/>
                    </a:lnTo>
                    <a:lnTo>
                      <a:pt x="89" y="39"/>
                    </a:lnTo>
                    <a:lnTo>
                      <a:pt x="91" y="39"/>
                    </a:lnTo>
                    <a:lnTo>
                      <a:pt x="92" y="40"/>
                    </a:lnTo>
                    <a:lnTo>
                      <a:pt x="93" y="40"/>
                    </a:lnTo>
                    <a:lnTo>
                      <a:pt x="94" y="41"/>
                    </a:lnTo>
                    <a:lnTo>
                      <a:pt x="95" y="41"/>
                    </a:lnTo>
                    <a:lnTo>
                      <a:pt x="96" y="41"/>
                    </a:lnTo>
                    <a:lnTo>
                      <a:pt x="97" y="42"/>
                    </a:lnTo>
                    <a:lnTo>
                      <a:pt x="99" y="42"/>
                    </a:lnTo>
                    <a:lnTo>
                      <a:pt x="100" y="43"/>
                    </a:lnTo>
                    <a:lnTo>
                      <a:pt x="101" y="43"/>
                    </a:lnTo>
                    <a:lnTo>
                      <a:pt x="102" y="45"/>
                    </a:lnTo>
                  </a:path>
                </a:pathLst>
              </a:custGeom>
              <a:noFill/>
              <a:ln w="0">
                <a:solidFill>
                  <a:srgbClr val="FF0000"/>
                </a:solidFill>
                <a:prstDash val="solid"/>
                <a:round/>
                <a:headEnd/>
                <a:tailEnd/>
              </a:ln>
            </p:spPr>
            <p:txBody>
              <a:bodyPr/>
              <a:lstStyle/>
              <a:p>
                <a:endParaRPr lang="it-IT"/>
              </a:p>
            </p:txBody>
          </p:sp>
          <p:sp>
            <p:nvSpPr>
              <p:cNvPr id="74" name="Freeform 3133"/>
              <p:cNvSpPr>
                <a:spLocks noChangeAspect="1"/>
              </p:cNvSpPr>
              <p:nvPr/>
            </p:nvSpPr>
            <p:spPr bwMode="auto">
              <a:xfrm>
                <a:off x="3021" y="3334"/>
                <a:ext cx="51" cy="22"/>
              </a:xfrm>
              <a:custGeom>
                <a:avLst/>
                <a:gdLst>
                  <a:gd name="T0" fmla="*/ 1 w 103"/>
                  <a:gd name="T1" fmla="*/ 0 h 42"/>
                  <a:gd name="T2" fmla="*/ 4 w 103"/>
                  <a:gd name="T3" fmla="*/ 1 h 42"/>
                  <a:gd name="T4" fmla="*/ 6 w 103"/>
                  <a:gd name="T5" fmla="*/ 2 h 42"/>
                  <a:gd name="T6" fmla="*/ 8 w 103"/>
                  <a:gd name="T7" fmla="*/ 2 h 42"/>
                  <a:gd name="T8" fmla="*/ 9 w 103"/>
                  <a:gd name="T9" fmla="*/ 3 h 42"/>
                  <a:gd name="T10" fmla="*/ 12 w 103"/>
                  <a:gd name="T11" fmla="*/ 4 h 42"/>
                  <a:gd name="T12" fmla="*/ 14 w 103"/>
                  <a:gd name="T13" fmla="*/ 5 h 42"/>
                  <a:gd name="T14" fmla="*/ 16 w 103"/>
                  <a:gd name="T15" fmla="*/ 5 h 42"/>
                  <a:gd name="T16" fmla="*/ 19 w 103"/>
                  <a:gd name="T17" fmla="*/ 6 h 42"/>
                  <a:gd name="T18" fmla="*/ 20 w 103"/>
                  <a:gd name="T19" fmla="*/ 8 h 42"/>
                  <a:gd name="T20" fmla="*/ 22 w 103"/>
                  <a:gd name="T21" fmla="*/ 9 h 42"/>
                  <a:gd name="T22" fmla="*/ 24 w 103"/>
                  <a:gd name="T23" fmla="*/ 9 h 42"/>
                  <a:gd name="T24" fmla="*/ 27 w 103"/>
                  <a:gd name="T25" fmla="*/ 10 h 42"/>
                  <a:gd name="T26" fmla="*/ 29 w 103"/>
                  <a:gd name="T27" fmla="*/ 11 h 42"/>
                  <a:gd name="T28" fmla="*/ 30 w 103"/>
                  <a:gd name="T29" fmla="*/ 12 h 42"/>
                  <a:gd name="T30" fmla="*/ 32 w 103"/>
                  <a:gd name="T31" fmla="*/ 12 h 42"/>
                  <a:gd name="T32" fmla="*/ 35 w 103"/>
                  <a:gd name="T33" fmla="*/ 13 h 42"/>
                  <a:gd name="T34" fmla="*/ 37 w 103"/>
                  <a:gd name="T35" fmla="*/ 15 h 42"/>
                  <a:gd name="T36" fmla="*/ 39 w 103"/>
                  <a:gd name="T37" fmla="*/ 16 h 42"/>
                  <a:gd name="T38" fmla="*/ 40 w 103"/>
                  <a:gd name="T39" fmla="*/ 17 h 42"/>
                  <a:gd name="T40" fmla="*/ 43 w 103"/>
                  <a:gd name="T41" fmla="*/ 17 h 42"/>
                  <a:gd name="T42" fmla="*/ 45 w 103"/>
                  <a:gd name="T43" fmla="*/ 18 h 42"/>
                  <a:gd name="T44" fmla="*/ 47 w 103"/>
                  <a:gd name="T45" fmla="*/ 19 h 42"/>
                  <a:gd name="T46" fmla="*/ 50 w 103"/>
                  <a:gd name="T47" fmla="*/ 20 h 42"/>
                  <a:gd name="T48" fmla="*/ 51 w 103"/>
                  <a:gd name="T49" fmla="*/ 20 h 42"/>
                  <a:gd name="T50" fmla="*/ 53 w 103"/>
                  <a:gd name="T51" fmla="*/ 21 h 42"/>
                  <a:gd name="T52" fmla="*/ 55 w 103"/>
                  <a:gd name="T53" fmla="*/ 23 h 42"/>
                  <a:gd name="T54" fmla="*/ 58 w 103"/>
                  <a:gd name="T55" fmla="*/ 24 h 42"/>
                  <a:gd name="T56" fmla="*/ 60 w 103"/>
                  <a:gd name="T57" fmla="*/ 24 h 42"/>
                  <a:gd name="T58" fmla="*/ 61 w 103"/>
                  <a:gd name="T59" fmla="*/ 25 h 42"/>
                  <a:gd name="T60" fmla="*/ 63 w 103"/>
                  <a:gd name="T61" fmla="*/ 26 h 42"/>
                  <a:gd name="T62" fmla="*/ 66 w 103"/>
                  <a:gd name="T63" fmla="*/ 26 h 42"/>
                  <a:gd name="T64" fmla="*/ 68 w 103"/>
                  <a:gd name="T65" fmla="*/ 27 h 42"/>
                  <a:gd name="T66" fmla="*/ 70 w 103"/>
                  <a:gd name="T67" fmla="*/ 28 h 42"/>
                  <a:gd name="T68" fmla="*/ 72 w 103"/>
                  <a:gd name="T69" fmla="*/ 30 h 42"/>
                  <a:gd name="T70" fmla="*/ 74 w 103"/>
                  <a:gd name="T71" fmla="*/ 30 h 42"/>
                  <a:gd name="T72" fmla="*/ 76 w 103"/>
                  <a:gd name="T73" fmla="*/ 31 h 42"/>
                  <a:gd name="T74" fmla="*/ 78 w 103"/>
                  <a:gd name="T75" fmla="*/ 32 h 42"/>
                  <a:gd name="T76" fmla="*/ 81 w 103"/>
                  <a:gd name="T77" fmla="*/ 33 h 42"/>
                  <a:gd name="T78" fmla="*/ 82 w 103"/>
                  <a:gd name="T79" fmla="*/ 33 h 42"/>
                  <a:gd name="T80" fmla="*/ 84 w 103"/>
                  <a:gd name="T81" fmla="*/ 34 h 42"/>
                  <a:gd name="T82" fmla="*/ 86 w 103"/>
                  <a:gd name="T83" fmla="*/ 35 h 42"/>
                  <a:gd name="T84" fmla="*/ 89 w 103"/>
                  <a:gd name="T85" fmla="*/ 36 h 42"/>
                  <a:gd name="T86" fmla="*/ 91 w 103"/>
                  <a:gd name="T87" fmla="*/ 36 h 42"/>
                  <a:gd name="T88" fmla="*/ 92 w 103"/>
                  <a:gd name="T89" fmla="*/ 38 h 42"/>
                  <a:gd name="T90" fmla="*/ 95 w 103"/>
                  <a:gd name="T91" fmla="*/ 39 h 42"/>
                  <a:gd name="T92" fmla="*/ 97 w 103"/>
                  <a:gd name="T93" fmla="*/ 40 h 42"/>
                  <a:gd name="T94" fmla="*/ 99 w 103"/>
                  <a:gd name="T95" fmla="*/ 40 h 42"/>
                  <a:gd name="T96" fmla="*/ 101 w 103"/>
                  <a:gd name="T97" fmla="*/ 41 h 42"/>
                  <a:gd name="T98" fmla="*/ 103 w 103"/>
                  <a:gd name="T99" fmla="*/ 42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42"/>
                  <a:gd name="T152" fmla="*/ 103 w 103"/>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42">
                    <a:moveTo>
                      <a:pt x="0" y="0"/>
                    </a:moveTo>
                    <a:lnTo>
                      <a:pt x="1" y="0"/>
                    </a:lnTo>
                    <a:lnTo>
                      <a:pt x="2" y="0"/>
                    </a:lnTo>
                    <a:lnTo>
                      <a:pt x="4" y="1"/>
                    </a:lnTo>
                    <a:lnTo>
                      <a:pt x="5" y="1"/>
                    </a:lnTo>
                    <a:lnTo>
                      <a:pt x="6" y="2"/>
                    </a:lnTo>
                    <a:lnTo>
                      <a:pt x="7" y="2"/>
                    </a:lnTo>
                    <a:lnTo>
                      <a:pt x="8" y="2"/>
                    </a:lnTo>
                    <a:lnTo>
                      <a:pt x="8" y="3"/>
                    </a:lnTo>
                    <a:lnTo>
                      <a:pt x="9" y="3"/>
                    </a:lnTo>
                    <a:lnTo>
                      <a:pt x="10" y="4"/>
                    </a:lnTo>
                    <a:lnTo>
                      <a:pt x="12" y="4"/>
                    </a:lnTo>
                    <a:lnTo>
                      <a:pt x="13" y="4"/>
                    </a:lnTo>
                    <a:lnTo>
                      <a:pt x="14" y="5"/>
                    </a:lnTo>
                    <a:lnTo>
                      <a:pt x="15" y="5"/>
                    </a:lnTo>
                    <a:lnTo>
                      <a:pt x="16" y="5"/>
                    </a:lnTo>
                    <a:lnTo>
                      <a:pt x="17" y="6"/>
                    </a:lnTo>
                    <a:lnTo>
                      <a:pt x="19" y="6"/>
                    </a:lnTo>
                    <a:lnTo>
                      <a:pt x="20" y="8"/>
                    </a:lnTo>
                    <a:lnTo>
                      <a:pt x="21" y="8"/>
                    </a:lnTo>
                    <a:lnTo>
                      <a:pt x="22" y="9"/>
                    </a:lnTo>
                    <a:lnTo>
                      <a:pt x="23" y="9"/>
                    </a:lnTo>
                    <a:lnTo>
                      <a:pt x="24" y="9"/>
                    </a:lnTo>
                    <a:lnTo>
                      <a:pt x="25" y="10"/>
                    </a:lnTo>
                    <a:lnTo>
                      <a:pt x="27" y="10"/>
                    </a:lnTo>
                    <a:lnTo>
                      <a:pt x="28" y="11"/>
                    </a:lnTo>
                    <a:lnTo>
                      <a:pt x="29" y="11"/>
                    </a:lnTo>
                    <a:lnTo>
                      <a:pt x="30" y="11"/>
                    </a:lnTo>
                    <a:lnTo>
                      <a:pt x="30" y="12"/>
                    </a:lnTo>
                    <a:lnTo>
                      <a:pt x="31" y="12"/>
                    </a:lnTo>
                    <a:lnTo>
                      <a:pt x="32" y="12"/>
                    </a:lnTo>
                    <a:lnTo>
                      <a:pt x="33" y="13"/>
                    </a:lnTo>
                    <a:lnTo>
                      <a:pt x="35" y="13"/>
                    </a:lnTo>
                    <a:lnTo>
                      <a:pt x="36" y="15"/>
                    </a:lnTo>
                    <a:lnTo>
                      <a:pt x="37" y="15"/>
                    </a:lnTo>
                    <a:lnTo>
                      <a:pt x="38" y="15"/>
                    </a:lnTo>
                    <a:lnTo>
                      <a:pt x="39" y="16"/>
                    </a:lnTo>
                    <a:lnTo>
                      <a:pt x="40" y="16"/>
                    </a:lnTo>
                    <a:lnTo>
                      <a:pt x="40" y="17"/>
                    </a:lnTo>
                    <a:lnTo>
                      <a:pt x="42" y="17"/>
                    </a:lnTo>
                    <a:lnTo>
                      <a:pt x="43" y="17"/>
                    </a:lnTo>
                    <a:lnTo>
                      <a:pt x="44" y="18"/>
                    </a:lnTo>
                    <a:lnTo>
                      <a:pt x="45" y="18"/>
                    </a:lnTo>
                    <a:lnTo>
                      <a:pt x="46" y="18"/>
                    </a:lnTo>
                    <a:lnTo>
                      <a:pt x="47" y="19"/>
                    </a:lnTo>
                    <a:lnTo>
                      <a:pt x="48" y="19"/>
                    </a:lnTo>
                    <a:lnTo>
                      <a:pt x="50" y="20"/>
                    </a:lnTo>
                    <a:lnTo>
                      <a:pt x="51" y="20"/>
                    </a:lnTo>
                    <a:lnTo>
                      <a:pt x="52" y="21"/>
                    </a:lnTo>
                    <a:lnTo>
                      <a:pt x="53" y="21"/>
                    </a:lnTo>
                    <a:lnTo>
                      <a:pt x="54" y="21"/>
                    </a:lnTo>
                    <a:lnTo>
                      <a:pt x="55" y="23"/>
                    </a:lnTo>
                    <a:lnTo>
                      <a:pt x="57" y="23"/>
                    </a:lnTo>
                    <a:lnTo>
                      <a:pt x="58" y="24"/>
                    </a:lnTo>
                    <a:lnTo>
                      <a:pt x="59" y="24"/>
                    </a:lnTo>
                    <a:lnTo>
                      <a:pt x="60" y="24"/>
                    </a:lnTo>
                    <a:lnTo>
                      <a:pt x="60" y="25"/>
                    </a:lnTo>
                    <a:lnTo>
                      <a:pt x="61" y="25"/>
                    </a:lnTo>
                    <a:lnTo>
                      <a:pt x="62" y="25"/>
                    </a:lnTo>
                    <a:lnTo>
                      <a:pt x="63" y="26"/>
                    </a:lnTo>
                    <a:lnTo>
                      <a:pt x="65" y="26"/>
                    </a:lnTo>
                    <a:lnTo>
                      <a:pt x="66" y="26"/>
                    </a:lnTo>
                    <a:lnTo>
                      <a:pt x="67" y="27"/>
                    </a:lnTo>
                    <a:lnTo>
                      <a:pt x="68" y="27"/>
                    </a:lnTo>
                    <a:lnTo>
                      <a:pt x="69" y="28"/>
                    </a:lnTo>
                    <a:lnTo>
                      <a:pt x="70" y="28"/>
                    </a:lnTo>
                    <a:lnTo>
                      <a:pt x="72" y="30"/>
                    </a:lnTo>
                    <a:lnTo>
                      <a:pt x="73" y="30"/>
                    </a:lnTo>
                    <a:lnTo>
                      <a:pt x="74" y="30"/>
                    </a:lnTo>
                    <a:lnTo>
                      <a:pt x="75" y="31"/>
                    </a:lnTo>
                    <a:lnTo>
                      <a:pt x="76" y="31"/>
                    </a:lnTo>
                    <a:lnTo>
                      <a:pt x="77" y="32"/>
                    </a:lnTo>
                    <a:lnTo>
                      <a:pt x="78" y="32"/>
                    </a:lnTo>
                    <a:lnTo>
                      <a:pt x="80" y="32"/>
                    </a:lnTo>
                    <a:lnTo>
                      <a:pt x="81" y="33"/>
                    </a:lnTo>
                    <a:lnTo>
                      <a:pt x="82" y="33"/>
                    </a:lnTo>
                    <a:lnTo>
                      <a:pt x="83" y="34"/>
                    </a:lnTo>
                    <a:lnTo>
                      <a:pt x="84" y="34"/>
                    </a:lnTo>
                    <a:lnTo>
                      <a:pt x="85" y="35"/>
                    </a:lnTo>
                    <a:lnTo>
                      <a:pt x="86" y="35"/>
                    </a:lnTo>
                    <a:lnTo>
                      <a:pt x="88" y="35"/>
                    </a:lnTo>
                    <a:lnTo>
                      <a:pt x="89" y="36"/>
                    </a:lnTo>
                    <a:lnTo>
                      <a:pt x="90" y="36"/>
                    </a:lnTo>
                    <a:lnTo>
                      <a:pt x="91" y="36"/>
                    </a:lnTo>
                    <a:lnTo>
                      <a:pt x="92" y="38"/>
                    </a:lnTo>
                    <a:lnTo>
                      <a:pt x="93" y="38"/>
                    </a:lnTo>
                    <a:lnTo>
                      <a:pt x="95" y="39"/>
                    </a:lnTo>
                    <a:lnTo>
                      <a:pt x="96" y="39"/>
                    </a:lnTo>
                    <a:lnTo>
                      <a:pt x="97" y="40"/>
                    </a:lnTo>
                    <a:lnTo>
                      <a:pt x="98" y="40"/>
                    </a:lnTo>
                    <a:lnTo>
                      <a:pt x="99" y="40"/>
                    </a:lnTo>
                    <a:lnTo>
                      <a:pt x="100" y="41"/>
                    </a:lnTo>
                    <a:lnTo>
                      <a:pt x="101" y="41"/>
                    </a:lnTo>
                    <a:lnTo>
                      <a:pt x="103" y="42"/>
                    </a:lnTo>
                  </a:path>
                </a:pathLst>
              </a:custGeom>
              <a:noFill/>
              <a:ln w="0">
                <a:solidFill>
                  <a:srgbClr val="FF0000"/>
                </a:solidFill>
                <a:prstDash val="solid"/>
                <a:round/>
                <a:headEnd/>
                <a:tailEnd/>
              </a:ln>
            </p:spPr>
            <p:txBody>
              <a:bodyPr/>
              <a:lstStyle/>
              <a:p>
                <a:endParaRPr lang="it-IT"/>
              </a:p>
            </p:txBody>
          </p:sp>
          <p:sp>
            <p:nvSpPr>
              <p:cNvPr id="75" name="Freeform 3134"/>
              <p:cNvSpPr>
                <a:spLocks noChangeAspect="1"/>
              </p:cNvSpPr>
              <p:nvPr/>
            </p:nvSpPr>
            <p:spPr bwMode="auto">
              <a:xfrm>
                <a:off x="3072" y="3356"/>
                <a:ext cx="52" cy="20"/>
              </a:xfrm>
              <a:custGeom>
                <a:avLst/>
                <a:gdLst>
                  <a:gd name="T0" fmla="*/ 1 w 103"/>
                  <a:gd name="T1" fmla="*/ 0 h 40"/>
                  <a:gd name="T2" fmla="*/ 3 w 103"/>
                  <a:gd name="T3" fmla="*/ 1 h 40"/>
                  <a:gd name="T4" fmla="*/ 5 w 103"/>
                  <a:gd name="T5" fmla="*/ 2 h 40"/>
                  <a:gd name="T6" fmla="*/ 8 w 103"/>
                  <a:gd name="T7" fmla="*/ 2 h 40"/>
                  <a:gd name="T8" fmla="*/ 9 w 103"/>
                  <a:gd name="T9" fmla="*/ 4 h 40"/>
                  <a:gd name="T10" fmla="*/ 11 w 103"/>
                  <a:gd name="T11" fmla="*/ 5 h 40"/>
                  <a:gd name="T12" fmla="*/ 13 w 103"/>
                  <a:gd name="T13" fmla="*/ 5 h 40"/>
                  <a:gd name="T14" fmla="*/ 16 w 103"/>
                  <a:gd name="T15" fmla="*/ 6 h 40"/>
                  <a:gd name="T16" fmla="*/ 18 w 103"/>
                  <a:gd name="T17" fmla="*/ 7 h 40"/>
                  <a:gd name="T18" fmla="*/ 19 w 103"/>
                  <a:gd name="T19" fmla="*/ 8 h 40"/>
                  <a:gd name="T20" fmla="*/ 22 w 103"/>
                  <a:gd name="T21" fmla="*/ 8 h 40"/>
                  <a:gd name="T22" fmla="*/ 24 w 103"/>
                  <a:gd name="T23" fmla="*/ 9 h 40"/>
                  <a:gd name="T24" fmla="*/ 26 w 103"/>
                  <a:gd name="T25" fmla="*/ 11 h 40"/>
                  <a:gd name="T26" fmla="*/ 28 w 103"/>
                  <a:gd name="T27" fmla="*/ 11 h 40"/>
                  <a:gd name="T28" fmla="*/ 31 w 103"/>
                  <a:gd name="T29" fmla="*/ 12 h 40"/>
                  <a:gd name="T30" fmla="*/ 32 w 103"/>
                  <a:gd name="T31" fmla="*/ 13 h 40"/>
                  <a:gd name="T32" fmla="*/ 34 w 103"/>
                  <a:gd name="T33" fmla="*/ 14 h 40"/>
                  <a:gd name="T34" fmla="*/ 36 w 103"/>
                  <a:gd name="T35" fmla="*/ 14 h 40"/>
                  <a:gd name="T36" fmla="*/ 39 w 103"/>
                  <a:gd name="T37" fmla="*/ 15 h 40"/>
                  <a:gd name="T38" fmla="*/ 41 w 103"/>
                  <a:gd name="T39" fmla="*/ 16 h 40"/>
                  <a:gd name="T40" fmla="*/ 42 w 103"/>
                  <a:gd name="T41" fmla="*/ 17 h 40"/>
                  <a:gd name="T42" fmla="*/ 45 w 103"/>
                  <a:gd name="T43" fmla="*/ 17 h 40"/>
                  <a:gd name="T44" fmla="*/ 47 w 103"/>
                  <a:gd name="T45" fmla="*/ 19 h 40"/>
                  <a:gd name="T46" fmla="*/ 49 w 103"/>
                  <a:gd name="T47" fmla="*/ 20 h 40"/>
                  <a:gd name="T48" fmla="*/ 51 w 103"/>
                  <a:gd name="T49" fmla="*/ 20 h 40"/>
                  <a:gd name="T50" fmla="*/ 53 w 103"/>
                  <a:gd name="T51" fmla="*/ 21 h 40"/>
                  <a:gd name="T52" fmla="*/ 55 w 103"/>
                  <a:gd name="T53" fmla="*/ 22 h 40"/>
                  <a:gd name="T54" fmla="*/ 57 w 103"/>
                  <a:gd name="T55" fmla="*/ 22 h 40"/>
                  <a:gd name="T56" fmla="*/ 60 w 103"/>
                  <a:gd name="T57" fmla="*/ 23 h 40"/>
                  <a:gd name="T58" fmla="*/ 61 w 103"/>
                  <a:gd name="T59" fmla="*/ 24 h 40"/>
                  <a:gd name="T60" fmla="*/ 63 w 103"/>
                  <a:gd name="T61" fmla="*/ 26 h 40"/>
                  <a:gd name="T62" fmla="*/ 65 w 103"/>
                  <a:gd name="T63" fmla="*/ 26 h 40"/>
                  <a:gd name="T64" fmla="*/ 68 w 103"/>
                  <a:gd name="T65" fmla="*/ 27 h 40"/>
                  <a:gd name="T66" fmla="*/ 70 w 103"/>
                  <a:gd name="T67" fmla="*/ 28 h 40"/>
                  <a:gd name="T68" fmla="*/ 71 w 103"/>
                  <a:gd name="T69" fmla="*/ 28 h 40"/>
                  <a:gd name="T70" fmla="*/ 73 w 103"/>
                  <a:gd name="T71" fmla="*/ 29 h 40"/>
                  <a:gd name="T72" fmla="*/ 76 w 103"/>
                  <a:gd name="T73" fmla="*/ 30 h 40"/>
                  <a:gd name="T74" fmla="*/ 78 w 103"/>
                  <a:gd name="T75" fmla="*/ 31 h 40"/>
                  <a:gd name="T76" fmla="*/ 80 w 103"/>
                  <a:gd name="T77" fmla="*/ 31 h 40"/>
                  <a:gd name="T78" fmla="*/ 81 w 103"/>
                  <a:gd name="T79" fmla="*/ 32 h 40"/>
                  <a:gd name="T80" fmla="*/ 84 w 103"/>
                  <a:gd name="T81" fmla="*/ 34 h 40"/>
                  <a:gd name="T82" fmla="*/ 86 w 103"/>
                  <a:gd name="T83" fmla="*/ 34 h 40"/>
                  <a:gd name="T84" fmla="*/ 88 w 103"/>
                  <a:gd name="T85" fmla="*/ 35 h 40"/>
                  <a:gd name="T86" fmla="*/ 91 w 103"/>
                  <a:gd name="T87" fmla="*/ 36 h 40"/>
                  <a:gd name="T88" fmla="*/ 93 w 103"/>
                  <a:gd name="T89" fmla="*/ 36 h 40"/>
                  <a:gd name="T90" fmla="*/ 94 w 103"/>
                  <a:gd name="T91" fmla="*/ 37 h 40"/>
                  <a:gd name="T92" fmla="*/ 96 w 103"/>
                  <a:gd name="T93" fmla="*/ 38 h 40"/>
                  <a:gd name="T94" fmla="*/ 99 w 103"/>
                  <a:gd name="T95" fmla="*/ 38 h 40"/>
                  <a:gd name="T96" fmla="*/ 101 w 103"/>
                  <a:gd name="T97" fmla="*/ 39 h 40"/>
                  <a:gd name="T98" fmla="*/ 103 w 103"/>
                  <a:gd name="T99" fmla="*/ 40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40"/>
                  <a:gd name="T152" fmla="*/ 103 w 103"/>
                  <a:gd name="T153" fmla="*/ 40 h 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40">
                    <a:moveTo>
                      <a:pt x="0" y="0"/>
                    </a:moveTo>
                    <a:lnTo>
                      <a:pt x="1" y="0"/>
                    </a:lnTo>
                    <a:lnTo>
                      <a:pt x="2" y="0"/>
                    </a:lnTo>
                    <a:lnTo>
                      <a:pt x="3" y="1"/>
                    </a:lnTo>
                    <a:lnTo>
                      <a:pt x="4" y="1"/>
                    </a:lnTo>
                    <a:lnTo>
                      <a:pt x="5" y="2"/>
                    </a:lnTo>
                    <a:lnTo>
                      <a:pt x="7" y="2"/>
                    </a:lnTo>
                    <a:lnTo>
                      <a:pt x="8" y="2"/>
                    </a:lnTo>
                    <a:lnTo>
                      <a:pt x="9" y="4"/>
                    </a:lnTo>
                    <a:lnTo>
                      <a:pt x="10" y="4"/>
                    </a:lnTo>
                    <a:lnTo>
                      <a:pt x="11" y="5"/>
                    </a:lnTo>
                    <a:lnTo>
                      <a:pt x="12" y="5"/>
                    </a:lnTo>
                    <a:lnTo>
                      <a:pt x="13" y="5"/>
                    </a:lnTo>
                    <a:lnTo>
                      <a:pt x="15" y="6"/>
                    </a:lnTo>
                    <a:lnTo>
                      <a:pt x="16" y="6"/>
                    </a:lnTo>
                    <a:lnTo>
                      <a:pt x="17" y="7"/>
                    </a:lnTo>
                    <a:lnTo>
                      <a:pt x="18" y="7"/>
                    </a:lnTo>
                    <a:lnTo>
                      <a:pt x="19" y="7"/>
                    </a:lnTo>
                    <a:lnTo>
                      <a:pt x="19" y="8"/>
                    </a:lnTo>
                    <a:lnTo>
                      <a:pt x="20" y="8"/>
                    </a:lnTo>
                    <a:lnTo>
                      <a:pt x="22" y="8"/>
                    </a:lnTo>
                    <a:lnTo>
                      <a:pt x="23" y="9"/>
                    </a:lnTo>
                    <a:lnTo>
                      <a:pt x="24" y="9"/>
                    </a:lnTo>
                    <a:lnTo>
                      <a:pt x="25" y="9"/>
                    </a:lnTo>
                    <a:lnTo>
                      <a:pt x="26" y="11"/>
                    </a:lnTo>
                    <a:lnTo>
                      <a:pt x="27" y="11"/>
                    </a:lnTo>
                    <a:lnTo>
                      <a:pt x="28" y="11"/>
                    </a:lnTo>
                    <a:lnTo>
                      <a:pt x="30" y="12"/>
                    </a:lnTo>
                    <a:lnTo>
                      <a:pt x="31" y="12"/>
                    </a:lnTo>
                    <a:lnTo>
                      <a:pt x="31" y="13"/>
                    </a:lnTo>
                    <a:lnTo>
                      <a:pt x="32" y="13"/>
                    </a:lnTo>
                    <a:lnTo>
                      <a:pt x="33" y="13"/>
                    </a:lnTo>
                    <a:lnTo>
                      <a:pt x="34" y="14"/>
                    </a:lnTo>
                    <a:lnTo>
                      <a:pt x="35" y="14"/>
                    </a:lnTo>
                    <a:lnTo>
                      <a:pt x="36" y="14"/>
                    </a:lnTo>
                    <a:lnTo>
                      <a:pt x="38" y="15"/>
                    </a:lnTo>
                    <a:lnTo>
                      <a:pt x="39" y="15"/>
                    </a:lnTo>
                    <a:lnTo>
                      <a:pt x="40" y="15"/>
                    </a:lnTo>
                    <a:lnTo>
                      <a:pt x="41" y="16"/>
                    </a:lnTo>
                    <a:lnTo>
                      <a:pt x="42" y="17"/>
                    </a:lnTo>
                    <a:lnTo>
                      <a:pt x="43" y="17"/>
                    </a:lnTo>
                    <a:lnTo>
                      <a:pt x="45" y="17"/>
                    </a:lnTo>
                    <a:lnTo>
                      <a:pt x="46" y="19"/>
                    </a:lnTo>
                    <a:lnTo>
                      <a:pt x="47" y="19"/>
                    </a:lnTo>
                    <a:lnTo>
                      <a:pt x="48" y="19"/>
                    </a:lnTo>
                    <a:lnTo>
                      <a:pt x="49" y="20"/>
                    </a:lnTo>
                    <a:lnTo>
                      <a:pt x="50" y="20"/>
                    </a:lnTo>
                    <a:lnTo>
                      <a:pt x="51" y="20"/>
                    </a:lnTo>
                    <a:lnTo>
                      <a:pt x="51" y="21"/>
                    </a:lnTo>
                    <a:lnTo>
                      <a:pt x="53" y="21"/>
                    </a:lnTo>
                    <a:lnTo>
                      <a:pt x="54" y="21"/>
                    </a:lnTo>
                    <a:lnTo>
                      <a:pt x="55" y="22"/>
                    </a:lnTo>
                    <a:lnTo>
                      <a:pt x="56" y="22"/>
                    </a:lnTo>
                    <a:lnTo>
                      <a:pt x="57" y="22"/>
                    </a:lnTo>
                    <a:lnTo>
                      <a:pt x="58" y="23"/>
                    </a:lnTo>
                    <a:lnTo>
                      <a:pt x="60" y="23"/>
                    </a:lnTo>
                    <a:lnTo>
                      <a:pt x="61" y="24"/>
                    </a:lnTo>
                    <a:lnTo>
                      <a:pt x="62" y="24"/>
                    </a:lnTo>
                    <a:lnTo>
                      <a:pt x="63" y="26"/>
                    </a:lnTo>
                    <a:lnTo>
                      <a:pt x="64" y="26"/>
                    </a:lnTo>
                    <a:lnTo>
                      <a:pt x="65" y="26"/>
                    </a:lnTo>
                    <a:lnTo>
                      <a:pt x="66" y="27"/>
                    </a:lnTo>
                    <a:lnTo>
                      <a:pt x="68" y="27"/>
                    </a:lnTo>
                    <a:lnTo>
                      <a:pt x="69" y="27"/>
                    </a:lnTo>
                    <a:lnTo>
                      <a:pt x="70" y="28"/>
                    </a:lnTo>
                    <a:lnTo>
                      <a:pt x="71" y="28"/>
                    </a:lnTo>
                    <a:lnTo>
                      <a:pt x="72" y="29"/>
                    </a:lnTo>
                    <a:lnTo>
                      <a:pt x="73" y="29"/>
                    </a:lnTo>
                    <a:lnTo>
                      <a:pt x="74" y="29"/>
                    </a:lnTo>
                    <a:lnTo>
                      <a:pt x="76" y="30"/>
                    </a:lnTo>
                    <a:lnTo>
                      <a:pt x="77" y="30"/>
                    </a:lnTo>
                    <a:lnTo>
                      <a:pt x="78" y="31"/>
                    </a:lnTo>
                    <a:lnTo>
                      <a:pt x="79" y="31"/>
                    </a:lnTo>
                    <a:lnTo>
                      <a:pt x="80" y="31"/>
                    </a:lnTo>
                    <a:lnTo>
                      <a:pt x="81" y="32"/>
                    </a:lnTo>
                    <a:lnTo>
                      <a:pt x="83" y="32"/>
                    </a:lnTo>
                    <a:lnTo>
                      <a:pt x="84" y="34"/>
                    </a:lnTo>
                    <a:lnTo>
                      <a:pt x="85" y="34"/>
                    </a:lnTo>
                    <a:lnTo>
                      <a:pt x="86" y="34"/>
                    </a:lnTo>
                    <a:lnTo>
                      <a:pt x="87" y="35"/>
                    </a:lnTo>
                    <a:lnTo>
                      <a:pt x="88" y="35"/>
                    </a:lnTo>
                    <a:lnTo>
                      <a:pt x="89" y="35"/>
                    </a:lnTo>
                    <a:lnTo>
                      <a:pt x="91" y="36"/>
                    </a:lnTo>
                    <a:lnTo>
                      <a:pt x="92" y="36"/>
                    </a:lnTo>
                    <a:lnTo>
                      <a:pt x="93" y="36"/>
                    </a:lnTo>
                    <a:lnTo>
                      <a:pt x="93" y="37"/>
                    </a:lnTo>
                    <a:lnTo>
                      <a:pt x="94" y="37"/>
                    </a:lnTo>
                    <a:lnTo>
                      <a:pt x="95" y="37"/>
                    </a:lnTo>
                    <a:lnTo>
                      <a:pt x="96" y="38"/>
                    </a:lnTo>
                    <a:lnTo>
                      <a:pt x="98" y="38"/>
                    </a:lnTo>
                    <a:lnTo>
                      <a:pt x="99" y="38"/>
                    </a:lnTo>
                    <a:lnTo>
                      <a:pt x="100" y="39"/>
                    </a:lnTo>
                    <a:lnTo>
                      <a:pt x="101" y="39"/>
                    </a:lnTo>
                    <a:lnTo>
                      <a:pt x="102" y="40"/>
                    </a:lnTo>
                    <a:lnTo>
                      <a:pt x="103" y="40"/>
                    </a:lnTo>
                  </a:path>
                </a:pathLst>
              </a:custGeom>
              <a:noFill/>
              <a:ln w="0">
                <a:solidFill>
                  <a:srgbClr val="FF0000"/>
                </a:solidFill>
                <a:prstDash val="solid"/>
                <a:round/>
                <a:headEnd/>
                <a:tailEnd/>
              </a:ln>
            </p:spPr>
            <p:txBody>
              <a:bodyPr/>
              <a:lstStyle/>
              <a:p>
                <a:endParaRPr lang="it-IT"/>
              </a:p>
            </p:txBody>
          </p:sp>
          <p:sp>
            <p:nvSpPr>
              <p:cNvPr id="76" name="Freeform 3135"/>
              <p:cNvSpPr>
                <a:spLocks noChangeAspect="1"/>
              </p:cNvSpPr>
              <p:nvPr/>
            </p:nvSpPr>
            <p:spPr bwMode="auto">
              <a:xfrm>
                <a:off x="3124" y="3376"/>
                <a:ext cx="51" cy="19"/>
              </a:xfrm>
              <a:custGeom>
                <a:avLst/>
                <a:gdLst>
                  <a:gd name="T0" fmla="*/ 0 w 103"/>
                  <a:gd name="T1" fmla="*/ 0 h 39"/>
                  <a:gd name="T2" fmla="*/ 3 w 103"/>
                  <a:gd name="T3" fmla="*/ 2 h 39"/>
                  <a:gd name="T4" fmla="*/ 5 w 103"/>
                  <a:gd name="T5" fmla="*/ 3 h 39"/>
                  <a:gd name="T6" fmla="*/ 7 w 103"/>
                  <a:gd name="T7" fmla="*/ 3 h 39"/>
                  <a:gd name="T8" fmla="*/ 10 w 103"/>
                  <a:gd name="T9" fmla="*/ 4 h 39"/>
                  <a:gd name="T10" fmla="*/ 11 w 103"/>
                  <a:gd name="T11" fmla="*/ 5 h 39"/>
                  <a:gd name="T12" fmla="*/ 13 w 103"/>
                  <a:gd name="T13" fmla="*/ 5 h 39"/>
                  <a:gd name="T14" fmla="*/ 15 w 103"/>
                  <a:gd name="T15" fmla="*/ 6 h 39"/>
                  <a:gd name="T16" fmla="*/ 18 w 103"/>
                  <a:gd name="T17" fmla="*/ 7 h 39"/>
                  <a:gd name="T18" fmla="*/ 20 w 103"/>
                  <a:gd name="T19" fmla="*/ 7 h 39"/>
                  <a:gd name="T20" fmla="*/ 21 w 103"/>
                  <a:gd name="T21" fmla="*/ 9 h 39"/>
                  <a:gd name="T22" fmla="*/ 23 w 103"/>
                  <a:gd name="T23" fmla="*/ 10 h 39"/>
                  <a:gd name="T24" fmla="*/ 26 w 103"/>
                  <a:gd name="T25" fmla="*/ 10 h 39"/>
                  <a:gd name="T26" fmla="*/ 28 w 103"/>
                  <a:gd name="T27" fmla="*/ 11 h 39"/>
                  <a:gd name="T28" fmla="*/ 30 w 103"/>
                  <a:gd name="T29" fmla="*/ 12 h 39"/>
                  <a:gd name="T30" fmla="*/ 31 w 103"/>
                  <a:gd name="T31" fmla="*/ 12 h 39"/>
                  <a:gd name="T32" fmla="*/ 34 w 103"/>
                  <a:gd name="T33" fmla="*/ 13 h 39"/>
                  <a:gd name="T34" fmla="*/ 36 w 103"/>
                  <a:gd name="T35" fmla="*/ 14 h 39"/>
                  <a:gd name="T36" fmla="*/ 38 w 103"/>
                  <a:gd name="T37" fmla="*/ 15 h 39"/>
                  <a:gd name="T38" fmla="*/ 41 w 103"/>
                  <a:gd name="T39" fmla="*/ 15 h 39"/>
                  <a:gd name="T40" fmla="*/ 42 w 103"/>
                  <a:gd name="T41" fmla="*/ 17 h 39"/>
                  <a:gd name="T42" fmla="*/ 44 w 103"/>
                  <a:gd name="T43" fmla="*/ 18 h 39"/>
                  <a:gd name="T44" fmla="*/ 46 w 103"/>
                  <a:gd name="T45" fmla="*/ 18 h 39"/>
                  <a:gd name="T46" fmla="*/ 49 w 103"/>
                  <a:gd name="T47" fmla="*/ 19 h 39"/>
                  <a:gd name="T48" fmla="*/ 51 w 103"/>
                  <a:gd name="T49" fmla="*/ 20 h 39"/>
                  <a:gd name="T50" fmla="*/ 52 w 103"/>
                  <a:gd name="T51" fmla="*/ 20 h 39"/>
                  <a:gd name="T52" fmla="*/ 54 w 103"/>
                  <a:gd name="T53" fmla="*/ 21 h 39"/>
                  <a:gd name="T54" fmla="*/ 57 w 103"/>
                  <a:gd name="T55" fmla="*/ 22 h 39"/>
                  <a:gd name="T56" fmla="*/ 59 w 103"/>
                  <a:gd name="T57" fmla="*/ 22 h 39"/>
                  <a:gd name="T58" fmla="*/ 61 w 103"/>
                  <a:gd name="T59" fmla="*/ 24 h 39"/>
                  <a:gd name="T60" fmla="*/ 63 w 103"/>
                  <a:gd name="T61" fmla="*/ 25 h 39"/>
                  <a:gd name="T62" fmla="*/ 65 w 103"/>
                  <a:gd name="T63" fmla="*/ 25 h 39"/>
                  <a:gd name="T64" fmla="*/ 67 w 103"/>
                  <a:gd name="T65" fmla="*/ 26 h 39"/>
                  <a:gd name="T66" fmla="*/ 69 w 103"/>
                  <a:gd name="T67" fmla="*/ 27 h 39"/>
                  <a:gd name="T68" fmla="*/ 72 w 103"/>
                  <a:gd name="T69" fmla="*/ 27 h 39"/>
                  <a:gd name="T70" fmla="*/ 73 w 103"/>
                  <a:gd name="T71" fmla="*/ 28 h 39"/>
                  <a:gd name="T72" fmla="*/ 75 w 103"/>
                  <a:gd name="T73" fmla="*/ 29 h 39"/>
                  <a:gd name="T74" fmla="*/ 77 w 103"/>
                  <a:gd name="T75" fmla="*/ 29 h 39"/>
                  <a:gd name="T76" fmla="*/ 80 w 103"/>
                  <a:gd name="T77" fmla="*/ 30 h 39"/>
                  <a:gd name="T78" fmla="*/ 82 w 103"/>
                  <a:gd name="T79" fmla="*/ 32 h 39"/>
                  <a:gd name="T80" fmla="*/ 83 w 103"/>
                  <a:gd name="T81" fmla="*/ 32 h 39"/>
                  <a:gd name="T82" fmla="*/ 86 w 103"/>
                  <a:gd name="T83" fmla="*/ 33 h 39"/>
                  <a:gd name="T84" fmla="*/ 88 w 103"/>
                  <a:gd name="T85" fmla="*/ 34 h 39"/>
                  <a:gd name="T86" fmla="*/ 90 w 103"/>
                  <a:gd name="T87" fmla="*/ 34 h 39"/>
                  <a:gd name="T88" fmla="*/ 92 w 103"/>
                  <a:gd name="T89" fmla="*/ 35 h 39"/>
                  <a:gd name="T90" fmla="*/ 94 w 103"/>
                  <a:gd name="T91" fmla="*/ 36 h 39"/>
                  <a:gd name="T92" fmla="*/ 96 w 103"/>
                  <a:gd name="T93" fmla="*/ 36 h 39"/>
                  <a:gd name="T94" fmla="*/ 98 w 103"/>
                  <a:gd name="T95" fmla="*/ 37 h 39"/>
                  <a:gd name="T96" fmla="*/ 101 w 103"/>
                  <a:gd name="T97" fmla="*/ 39 h 39"/>
                  <a:gd name="T98" fmla="*/ 103 w 103"/>
                  <a:gd name="T99" fmla="*/ 39 h 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39"/>
                  <a:gd name="T152" fmla="*/ 103 w 103"/>
                  <a:gd name="T153" fmla="*/ 39 h 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39">
                    <a:moveTo>
                      <a:pt x="0" y="0"/>
                    </a:moveTo>
                    <a:lnTo>
                      <a:pt x="0" y="0"/>
                    </a:lnTo>
                    <a:lnTo>
                      <a:pt x="1" y="2"/>
                    </a:lnTo>
                    <a:lnTo>
                      <a:pt x="3" y="2"/>
                    </a:lnTo>
                    <a:lnTo>
                      <a:pt x="4" y="2"/>
                    </a:lnTo>
                    <a:lnTo>
                      <a:pt x="5" y="3"/>
                    </a:lnTo>
                    <a:lnTo>
                      <a:pt x="6" y="3"/>
                    </a:lnTo>
                    <a:lnTo>
                      <a:pt x="7" y="3"/>
                    </a:lnTo>
                    <a:lnTo>
                      <a:pt x="8" y="4"/>
                    </a:lnTo>
                    <a:lnTo>
                      <a:pt x="10" y="4"/>
                    </a:lnTo>
                    <a:lnTo>
                      <a:pt x="11" y="4"/>
                    </a:lnTo>
                    <a:lnTo>
                      <a:pt x="11" y="5"/>
                    </a:lnTo>
                    <a:lnTo>
                      <a:pt x="12" y="5"/>
                    </a:lnTo>
                    <a:lnTo>
                      <a:pt x="13" y="5"/>
                    </a:lnTo>
                    <a:lnTo>
                      <a:pt x="14" y="6"/>
                    </a:lnTo>
                    <a:lnTo>
                      <a:pt x="15" y="6"/>
                    </a:lnTo>
                    <a:lnTo>
                      <a:pt x="16" y="6"/>
                    </a:lnTo>
                    <a:lnTo>
                      <a:pt x="18" y="7"/>
                    </a:lnTo>
                    <a:lnTo>
                      <a:pt x="19" y="7"/>
                    </a:lnTo>
                    <a:lnTo>
                      <a:pt x="20" y="7"/>
                    </a:lnTo>
                    <a:lnTo>
                      <a:pt x="20" y="9"/>
                    </a:lnTo>
                    <a:lnTo>
                      <a:pt x="21" y="9"/>
                    </a:lnTo>
                    <a:lnTo>
                      <a:pt x="22" y="9"/>
                    </a:lnTo>
                    <a:lnTo>
                      <a:pt x="23" y="10"/>
                    </a:lnTo>
                    <a:lnTo>
                      <a:pt x="24" y="10"/>
                    </a:lnTo>
                    <a:lnTo>
                      <a:pt x="26" y="10"/>
                    </a:lnTo>
                    <a:lnTo>
                      <a:pt x="27" y="11"/>
                    </a:lnTo>
                    <a:lnTo>
                      <a:pt x="28" y="11"/>
                    </a:lnTo>
                    <a:lnTo>
                      <a:pt x="29" y="11"/>
                    </a:lnTo>
                    <a:lnTo>
                      <a:pt x="30" y="12"/>
                    </a:lnTo>
                    <a:lnTo>
                      <a:pt x="31" y="12"/>
                    </a:lnTo>
                    <a:lnTo>
                      <a:pt x="33" y="13"/>
                    </a:lnTo>
                    <a:lnTo>
                      <a:pt x="34" y="13"/>
                    </a:lnTo>
                    <a:lnTo>
                      <a:pt x="35" y="14"/>
                    </a:lnTo>
                    <a:lnTo>
                      <a:pt x="36" y="14"/>
                    </a:lnTo>
                    <a:lnTo>
                      <a:pt x="37" y="14"/>
                    </a:lnTo>
                    <a:lnTo>
                      <a:pt x="38" y="15"/>
                    </a:lnTo>
                    <a:lnTo>
                      <a:pt x="39" y="15"/>
                    </a:lnTo>
                    <a:lnTo>
                      <a:pt x="41" y="15"/>
                    </a:lnTo>
                    <a:lnTo>
                      <a:pt x="41" y="17"/>
                    </a:lnTo>
                    <a:lnTo>
                      <a:pt x="42" y="17"/>
                    </a:lnTo>
                    <a:lnTo>
                      <a:pt x="43" y="17"/>
                    </a:lnTo>
                    <a:lnTo>
                      <a:pt x="44" y="18"/>
                    </a:lnTo>
                    <a:lnTo>
                      <a:pt x="45" y="18"/>
                    </a:lnTo>
                    <a:lnTo>
                      <a:pt x="46" y="18"/>
                    </a:lnTo>
                    <a:lnTo>
                      <a:pt x="48" y="19"/>
                    </a:lnTo>
                    <a:lnTo>
                      <a:pt x="49" y="19"/>
                    </a:lnTo>
                    <a:lnTo>
                      <a:pt x="50" y="19"/>
                    </a:lnTo>
                    <a:lnTo>
                      <a:pt x="51" y="20"/>
                    </a:lnTo>
                    <a:lnTo>
                      <a:pt x="52" y="20"/>
                    </a:lnTo>
                    <a:lnTo>
                      <a:pt x="53" y="21"/>
                    </a:lnTo>
                    <a:lnTo>
                      <a:pt x="54" y="21"/>
                    </a:lnTo>
                    <a:lnTo>
                      <a:pt x="56" y="21"/>
                    </a:lnTo>
                    <a:lnTo>
                      <a:pt x="57" y="22"/>
                    </a:lnTo>
                    <a:lnTo>
                      <a:pt x="58" y="22"/>
                    </a:lnTo>
                    <a:lnTo>
                      <a:pt x="59" y="22"/>
                    </a:lnTo>
                    <a:lnTo>
                      <a:pt x="60" y="24"/>
                    </a:lnTo>
                    <a:lnTo>
                      <a:pt x="61" y="24"/>
                    </a:lnTo>
                    <a:lnTo>
                      <a:pt x="63" y="24"/>
                    </a:lnTo>
                    <a:lnTo>
                      <a:pt x="63" y="25"/>
                    </a:lnTo>
                    <a:lnTo>
                      <a:pt x="64" y="25"/>
                    </a:lnTo>
                    <a:lnTo>
                      <a:pt x="65" y="25"/>
                    </a:lnTo>
                    <a:lnTo>
                      <a:pt x="66" y="26"/>
                    </a:lnTo>
                    <a:lnTo>
                      <a:pt x="67" y="26"/>
                    </a:lnTo>
                    <a:lnTo>
                      <a:pt x="68" y="26"/>
                    </a:lnTo>
                    <a:lnTo>
                      <a:pt x="69" y="27"/>
                    </a:lnTo>
                    <a:lnTo>
                      <a:pt x="71" y="27"/>
                    </a:lnTo>
                    <a:lnTo>
                      <a:pt x="72" y="27"/>
                    </a:lnTo>
                    <a:lnTo>
                      <a:pt x="72" y="28"/>
                    </a:lnTo>
                    <a:lnTo>
                      <a:pt x="73" y="28"/>
                    </a:lnTo>
                    <a:lnTo>
                      <a:pt x="74" y="28"/>
                    </a:lnTo>
                    <a:lnTo>
                      <a:pt x="75" y="29"/>
                    </a:lnTo>
                    <a:lnTo>
                      <a:pt x="76" y="29"/>
                    </a:lnTo>
                    <a:lnTo>
                      <a:pt x="77" y="29"/>
                    </a:lnTo>
                    <a:lnTo>
                      <a:pt x="79" y="30"/>
                    </a:lnTo>
                    <a:lnTo>
                      <a:pt x="80" y="30"/>
                    </a:lnTo>
                    <a:lnTo>
                      <a:pt x="81" y="30"/>
                    </a:lnTo>
                    <a:lnTo>
                      <a:pt x="82" y="32"/>
                    </a:lnTo>
                    <a:lnTo>
                      <a:pt x="83" y="32"/>
                    </a:lnTo>
                    <a:lnTo>
                      <a:pt x="84" y="33"/>
                    </a:lnTo>
                    <a:lnTo>
                      <a:pt x="86" y="33"/>
                    </a:lnTo>
                    <a:lnTo>
                      <a:pt x="87" y="33"/>
                    </a:lnTo>
                    <a:lnTo>
                      <a:pt x="88" y="34"/>
                    </a:lnTo>
                    <a:lnTo>
                      <a:pt x="89" y="34"/>
                    </a:lnTo>
                    <a:lnTo>
                      <a:pt x="90" y="34"/>
                    </a:lnTo>
                    <a:lnTo>
                      <a:pt x="91" y="35"/>
                    </a:lnTo>
                    <a:lnTo>
                      <a:pt x="92" y="35"/>
                    </a:lnTo>
                    <a:lnTo>
                      <a:pt x="94" y="36"/>
                    </a:lnTo>
                    <a:lnTo>
                      <a:pt x="95" y="36"/>
                    </a:lnTo>
                    <a:lnTo>
                      <a:pt x="96" y="36"/>
                    </a:lnTo>
                    <a:lnTo>
                      <a:pt x="97" y="37"/>
                    </a:lnTo>
                    <a:lnTo>
                      <a:pt x="98" y="37"/>
                    </a:lnTo>
                    <a:lnTo>
                      <a:pt x="99" y="37"/>
                    </a:lnTo>
                    <a:lnTo>
                      <a:pt x="101" y="39"/>
                    </a:lnTo>
                    <a:lnTo>
                      <a:pt x="102" y="39"/>
                    </a:lnTo>
                    <a:lnTo>
                      <a:pt x="103" y="39"/>
                    </a:lnTo>
                  </a:path>
                </a:pathLst>
              </a:custGeom>
              <a:noFill/>
              <a:ln w="0">
                <a:solidFill>
                  <a:srgbClr val="FF0000"/>
                </a:solidFill>
                <a:prstDash val="solid"/>
                <a:round/>
                <a:headEnd/>
                <a:tailEnd/>
              </a:ln>
            </p:spPr>
            <p:txBody>
              <a:bodyPr/>
              <a:lstStyle/>
              <a:p>
                <a:endParaRPr lang="it-IT"/>
              </a:p>
            </p:txBody>
          </p:sp>
          <p:sp>
            <p:nvSpPr>
              <p:cNvPr id="77" name="Freeform 3136"/>
              <p:cNvSpPr>
                <a:spLocks noChangeAspect="1"/>
              </p:cNvSpPr>
              <p:nvPr/>
            </p:nvSpPr>
            <p:spPr bwMode="auto">
              <a:xfrm>
                <a:off x="3175" y="3395"/>
                <a:ext cx="51" cy="18"/>
              </a:xfrm>
              <a:custGeom>
                <a:avLst/>
                <a:gdLst>
                  <a:gd name="T0" fmla="*/ 1 w 102"/>
                  <a:gd name="T1" fmla="*/ 1 h 36"/>
                  <a:gd name="T2" fmla="*/ 2 w 102"/>
                  <a:gd name="T3" fmla="*/ 1 h 36"/>
                  <a:gd name="T4" fmla="*/ 4 w 102"/>
                  <a:gd name="T5" fmla="*/ 2 h 36"/>
                  <a:gd name="T6" fmla="*/ 7 w 102"/>
                  <a:gd name="T7" fmla="*/ 3 h 36"/>
                  <a:gd name="T8" fmla="*/ 9 w 102"/>
                  <a:gd name="T9" fmla="*/ 3 h 36"/>
                  <a:gd name="T10" fmla="*/ 11 w 102"/>
                  <a:gd name="T11" fmla="*/ 4 h 36"/>
                  <a:gd name="T12" fmla="*/ 12 w 102"/>
                  <a:gd name="T13" fmla="*/ 4 h 36"/>
                  <a:gd name="T14" fmla="*/ 15 w 102"/>
                  <a:gd name="T15" fmla="*/ 5 h 36"/>
                  <a:gd name="T16" fmla="*/ 17 w 102"/>
                  <a:gd name="T17" fmla="*/ 6 h 36"/>
                  <a:gd name="T18" fmla="*/ 19 w 102"/>
                  <a:gd name="T19" fmla="*/ 6 h 36"/>
                  <a:gd name="T20" fmla="*/ 22 w 102"/>
                  <a:gd name="T21" fmla="*/ 8 h 36"/>
                  <a:gd name="T22" fmla="*/ 23 w 102"/>
                  <a:gd name="T23" fmla="*/ 9 h 36"/>
                  <a:gd name="T24" fmla="*/ 25 w 102"/>
                  <a:gd name="T25" fmla="*/ 9 h 36"/>
                  <a:gd name="T26" fmla="*/ 27 w 102"/>
                  <a:gd name="T27" fmla="*/ 10 h 36"/>
                  <a:gd name="T28" fmla="*/ 30 w 102"/>
                  <a:gd name="T29" fmla="*/ 11 h 36"/>
                  <a:gd name="T30" fmla="*/ 31 w 102"/>
                  <a:gd name="T31" fmla="*/ 11 h 36"/>
                  <a:gd name="T32" fmla="*/ 33 w 102"/>
                  <a:gd name="T33" fmla="*/ 12 h 36"/>
                  <a:gd name="T34" fmla="*/ 36 w 102"/>
                  <a:gd name="T35" fmla="*/ 13 h 36"/>
                  <a:gd name="T36" fmla="*/ 38 w 102"/>
                  <a:gd name="T37" fmla="*/ 13 h 36"/>
                  <a:gd name="T38" fmla="*/ 40 w 102"/>
                  <a:gd name="T39" fmla="*/ 14 h 36"/>
                  <a:gd name="T40" fmla="*/ 41 w 102"/>
                  <a:gd name="T41" fmla="*/ 16 h 36"/>
                  <a:gd name="T42" fmla="*/ 44 w 102"/>
                  <a:gd name="T43" fmla="*/ 16 h 36"/>
                  <a:gd name="T44" fmla="*/ 46 w 102"/>
                  <a:gd name="T45" fmla="*/ 17 h 36"/>
                  <a:gd name="T46" fmla="*/ 48 w 102"/>
                  <a:gd name="T47" fmla="*/ 17 h 36"/>
                  <a:gd name="T48" fmla="*/ 51 w 102"/>
                  <a:gd name="T49" fmla="*/ 18 h 36"/>
                  <a:gd name="T50" fmla="*/ 52 w 102"/>
                  <a:gd name="T51" fmla="*/ 19 h 36"/>
                  <a:gd name="T52" fmla="*/ 54 w 102"/>
                  <a:gd name="T53" fmla="*/ 19 h 36"/>
                  <a:gd name="T54" fmla="*/ 56 w 102"/>
                  <a:gd name="T55" fmla="*/ 20 h 36"/>
                  <a:gd name="T56" fmla="*/ 59 w 102"/>
                  <a:gd name="T57" fmla="*/ 21 h 36"/>
                  <a:gd name="T58" fmla="*/ 61 w 102"/>
                  <a:gd name="T59" fmla="*/ 21 h 36"/>
                  <a:gd name="T60" fmla="*/ 63 w 102"/>
                  <a:gd name="T61" fmla="*/ 23 h 36"/>
                  <a:gd name="T62" fmla="*/ 64 w 102"/>
                  <a:gd name="T63" fmla="*/ 24 h 36"/>
                  <a:gd name="T64" fmla="*/ 67 w 102"/>
                  <a:gd name="T65" fmla="*/ 24 h 36"/>
                  <a:gd name="T66" fmla="*/ 69 w 102"/>
                  <a:gd name="T67" fmla="*/ 25 h 36"/>
                  <a:gd name="T68" fmla="*/ 71 w 102"/>
                  <a:gd name="T69" fmla="*/ 25 h 36"/>
                  <a:gd name="T70" fmla="*/ 74 w 102"/>
                  <a:gd name="T71" fmla="*/ 26 h 36"/>
                  <a:gd name="T72" fmla="*/ 75 w 102"/>
                  <a:gd name="T73" fmla="*/ 27 h 36"/>
                  <a:gd name="T74" fmla="*/ 77 w 102"/>
                  <a:gd name="T75" fmla="*/ 27 h 36"/>
                  <a:gd name="T76" fmla="*/ 79 w 102"/>
                  <a:gd name="T77" fmla="*/ 28 h 36"/>
                  <a:gd name="T78" fmla="*/ 82 w 102"/>
                  <a:gd name="T79" fmla="*/ 29 h 36"/>
                  <a:gd name="T80" fmla="*/ 84 w 102"/>
                  <a:gd name="T81" fmla="*/ 29 h 36"/>
                  <a:gd name="T82" fmla="*/ 85 w 102"/>
                  <a:gd name="T83" fmla="*/ 31 h 36"/>
                  <a:gd name="T84" fmla="*/ 87 w 102"/>
                  <a:gd name="T85" fmla="*/ 32 h 36"/>
                  <a:gd name="T86" fmla="*/ 90 w 102"/>
                  <a:gd name="T87" fmla="*/ 32 h 36"/>
                  <a:gd name="T88" fmla="*/ 92 w 102"/>
                  <a:gd name="T89" fmla="*/ 33 h 36"/>
                  <a:gd name="T90" fmla="*/ 93 w 102"/>
                  <a:gd name="T91" fmla="*/ 33 h 36"/>
                  <a:gd name="T92" fmla="*/ 95 w 102"/>
                  <a:gd name="T93" fmla="*/ 34 h 36"/>
                  <a:gd name="T94" fmla="*/ 98 w 102"/>
                  <a:gd name="T95" fmla="*/ 35 h 36"/>
                  <a:gd name="T96" fmla="*/ 100 w 102"/>
                  <a:gd name="T97" fmla="*/ 35 h 36"/>
                  <a:gd name="T98" fmla="*/ 102 w 102"/>
                  <a:gd name="T99" fmla="*/ 36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36"/>
                  <a:gd name="T152" fmla="*/ 102 w 102"/>
                  <a:gd name="T153" fmla="*/ 36 h 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36">
                    <a:moveTo>
                      <a:pt x="0" y="0"/>
                    </a:moveTo>
                    <a:lnTo>
                      <a:pt x="1" y="1"/>
                    </a:lnTo>
                    <a:lnTo>
                      <a:pt x="2" y="1"/>
                    </a:lnTo>
                    <a:lnTo>
                      <a:pt x="3" y="2"/>
                    </a:lnTo>
                    <a:lnTo>
                      <a:pt x="4" y="2"/>
                    </a:lnTo>
                    <a:lnTo>
                      <a:pt x="6" y="2"/>
                    </a:lnTo>
                    <a:lnTo>
                      <a:pt x="7" y="3"/>
                    </a:lnTo>
                    <a:lnTo>
                      <a:pt x="8" y="3"/>
                    </a:lnTo>
                    <a:lnTo>
                      <a:pt x="9" y="3"/>
                    </a:lnTo>
                    <a:lnTo>
                      <a:pt x="10" y="3"/>
                    </a:lnTo>
                    <a:lnTo>
                      <a:pt x="11" y="4"/>
                    </a:lnTo>
                    <a:lnTo>
                      <a:pt x="12" y="4"/>
                    </a:lnTo>
                    <a:lnTo>
                      <a:pt x="14" y="5"/>
                    </a:lnTo>
                    <a:lnTo>
                      <a:pt x="15" y="5"/>
                    </a:lnTo>
                    <a:lnTo>
                      <a:pt x="16" y="5"/>
                    </a:lnTo>
                    <a:lnTo>
                      <a:pt x="17" y="6"/>
                    </a:lnTo>
                    <a:lnTo>
                      <a:pt x="18" y="6"/>
                    </a:lnTo>
                    <a:lnTo>
                      <a:pt x="19" y="6"/>
                    </a:lnTo>
                    <a:lnTo>
                      <a:pt x="21" y="8"/>
                    </a:lnTo>
                    <a:lnTo>
                      <a:pt x="22" y="8"/>
                    </a:lnTo>
                    <a:lnTo>
                      <a:pt x="23" y="9"/>
                    </a:lnTo>
                    <a:lnTo>
                      <a:pt x="24" y="9"/>
                    </a:lnTo>
                    <a:lnTo>
                      <a:pt x="25" y="9"/>
                    </a:lnTo>
                    <a:lnTo>
                      <a:pt x="26" y="10"/>
                    </a:lnTo>
                    <a:lnTo>
                      <a:pt x="27" y="10"/>
                    </a:lnTo>
                    <a:lnTo>
                      <a:pt x="29" y="10"/>
                    </a:lnTo>
                    <a:lnTo>
                      <a:pt x="30" y="11"/>
                    </a:lnTo>
                    <a:lnTo>
                      <a:pt x="31" y="11"/>
                    </a:lnTo>
                    <a:lnTo>
                      <a:pt x="32" y="12"/>
                    </a:lnTo>
                    <a:lnTo>
                      <a:pt x="33" y="12"/>
                    </a:lnTo>
                    <a:lnTo>
                      <a:pt x="34" y="12"/>
                    </a:lnTo>
                    <a:lnTo>
                      <a:pt x="36" y="13"/>
                    </a:lnTo>
                    <a:lnTo>
                      <a:pt x="37" y="13"/>
                    </a:lnTo>
                    <a:lnTo>
                      <a:pt x="38" y="13"/>
                    </a:lnTo>
                    <a:lnTo>
                      <a:pt x="39" y="14"/>
                    </a:lnTo>
                    <a:lnTo>
                      <a:pt x="40" y="14"/>
                    </a:lnTo>
                    <a:lnTo>
                      <a:pt x="41" y="14"/>
                    </a:lnTo>
                    <a:lnTo>
                      <a:pt x="41" y="16"/>
                    </a:lnTo>
                    <a:lnTo>
                      <a:pt x="42" y="16"/>
                    </a:lnTo>
                    <a:lnTo>
                      <a:pt x="44" y="16"/>
                    </a:lnTo>
                    <a:lnTo>
                      <a:pt x="45" y="17"/>
                    </a:lnTo>
                    <a:lnTo>
                      <a:pt x="46" y="17"/>
                    </a:lnTo>
                    <a:lnTo>
                      <a:pt x="47" y="17"/>
                    </a:lnTo>
                    <a:lnTo>
                      <a:pt x="48" y="17"/>
                    </a:lnTo>
                    <a:lnTo>
                      <a:pt x="49" y="18"/>
                    </a:lnTo>
                    <a:lnTo>
                      <a:pt x="51" y="18"/>
                    </a:lnTo>
                    <a:lnTo>
                      <a:pt x="52" y="18"/>
                    </a:lnTo>
                    <a:lnTo>
                      <a:pt x="52" y="19"/>
                    </a:lnTo>
                    <a:lnTo>
                      <a:pt x="53" y="19"/>
                    </a:lnTo>
                    <a:lnTo>
                      <a:pt x="54" y="19"/>
                    </a:lnTo>
                    <a:lnTo>
                      <a:pt x="55" y="20"/>
                    </a:lnTo>
                    <a:lnTo>
                      <a:pt x="56" y="20"/>
                    </a:lnTo>
                    <a:lnTo>
                      <a:pt x="57" y="20"/>
                    </a:lnTo>
                    <a:lnTo>
                      <a:pt x="59" y="21"/>
                    </a:lnTo>
                    <a:lnTo>
                      <a:pt x="60" y="21"/>
                    </a:lnTo>
                    <a:lnTo>
                      <a:pt x="61" y="21"/>
                    </a:lnTo>
                    <a:lnTo>
                      <a:pt x="62" y="23"/>
                    </a:lnTo>
                    <a:lnTo>
                      <a:pt x="63" y="23"/>
                    </a:lnTo>
                    <a:lnTo>
                      <a:pt x="64" y="24"/>
                    </a:lnTo>
                    <a:lnTo>
                      <a:pt x="65" y="24"/>
                    </a:lnTo>
                    <a:lnTo>
                      <a:pt x="67" y="24"/>
                    </a:lnTo>
                    <a:lnTo>
                      <a:pt x="68" y="25"/>
                    </a:lnTo>
                    <a:lnTo>
                      <a:pt x="69" y="25"/>
                    </a:lnTo>
                    <a:lnTo>
                      <a:pt x="70" y="25"/>
                    </a:lnTo>
                    <a:lnTo>
                      <a:pt x="71" y="25"/>
                    </a:lnTo>
                    <a:lnTo>
                      <a:pt x="72" y="26"/>
                    </a:lnTo>
                    <a:lnTo>
                      <a:pt x="74" y="26"/>
                    </a:lnTo>
                    <a:lnTo>
                      <a:pt x="75" y="27"/>
                    </a:lnTo>
                    <a:lnTo>
                      <a:pt x="76" y="27"/>
                    </a:lnTo>
                    <a:lnTo>
                      <a:pt x="77" y="27"/>
                    </a:lnTo>
                    <a:lnTo>
                      <a:pt x="78" y="28"/>
                    </a:lnTo>
                    <a:lnTo>
                      <a:pt x="79" y="28"/>
                    </a:lnTo>
                    <a:lnTo>
                      <a:pt x="80" y="28"/>
                    </a:lnTo>
                    <a:lnTo>
                      <a:pt x="82" y="29"/>
                    </a:lnTo>
                    <a:lnTo>
                      <a:pt x="83" y="29"/>
                    </a:lnTo>
                    <a:lnTo>
                      <a:pt x="84" y="29"/>
                    </a:lnTo>
                    <a:lnTo>
                      <a:pt x="84" y="31"/>
                    </a:lnTo>
                    <a:lnTo>
                      <a:pt x="85" y="31"/>
                    </a:lnTo>
                    <a:lnTo>
                      <a:pt x="86" y="31"/>
                    </a:lnTo>
                    <a:lnTo>
                      <a:pt x="87" y="32"/>
                    </a:lnTo>
                    <a:lnTo>
                      <a:pt x="89" y="32"/>
                    </a:lnTo>
                    <a:lnTo>
                      <a:pt x="90" y="32"/>
                    </a:lnTo>
                    <a:lnTo>
                      <a:pt x="91" y="32"/>
                    </a:lnTo>
                    <a:lnTo>
                      <a:pt x="92" y="33"/>
                    </a:lnTo>
                    <a:lnTo>
                      <a:pt x="93" y="33"/>
                    </a:lnTo>
                    <a:lnTo>
                      <a:pt x="94" y="34"/>
                    </a:lnTo>
                    <a:lnTo>
                      <a:pt x="95" y="34"/>
                    </a:lnTo>
                    <a:lnTo>
                      <a:pt x="97" y="34"/>
                    </a:lnTo>
                    <a:lnTo>
                      <a:pt x="98" y="35"/>
                    </a:lnTo>
                    <a:lnTo>
                      <a:pt x="99" y="35"/>
                    </a:lnTo>
                    <a:lnTo>
                      <a:pt x="100" y="35"/>
                    </a:lnTo>
                    <a:lnTo>
                      <a:pt x="101" y="36"/>
                    </a:lnTo>
                    <a:lnTo>
                      <a:pt x="102" y="36"/>
                    </a:lnTo>
                  </a:path>
                </a:pathLst>
              </a:custGeom>
              <a:noFill/>
              <a:ln w="0">
                <a:solidFill>
                  <a:srgbClr val="FF0000"/>
                </a:solidFill>
                <a:prstDash val="solid"/>
                <a:round/>
                <a:headEnd/>
                <a:tailEnd/>
              </a:ln>
            </p:spPr>
            <p:txBody>
              <a:bodyPr/>
              <a:lstStyle/>
              <a:p>
                <a:endParaRPr lang="it-IT"/>
              </a:p>
            </p:txBody>
          </p:sp>
          <p:sp>
            <p:nvSpPr>
              <p:cNvPr id="78" name="Freeform 3137"/>
              <p:cNvSpPr>
                <a:spLocks noChangeAspect="1"/>
              </p:cNvSpPr>
              <p:nvPr/>
            </p:nvSpPr>
            <p:spPr bwMode="auto">
              <a:xfrm>
                <a:off x="3226" y="3413"/>
                <a:ext cx="51" cy="17"/>
              </a:xfrm>
              <a:custGeom>
                <a:avLst/>
                <a:gdLst>
                  <a:gd name="T0" fmla="*/ 2 w 103"/>
                  <a:gd name="T1" fmla="*/ 0 h 35"/>
                  <a:gd name="T2" fmla="*/ 3 w 103"/>
                  <a:gd name="T3" fmla="*/ 2 h 35"/>
                  <a:gd name="T4" fmla="*/ 5 w 103"/>
                  <a:gd name="T5" fmla="*/ 2 h 35"/>
                  <a:gd name="T6" fmla="*/ 7 w 103"/>
                  <a:gd name="T7" fmla="*/ 3 h 35"/>
                  <a:gd name="T8" fmla="*/ 10 w 103"/>
                  <a:gd name="T9" fmla="*/ 4 h 35"/>
                  <a:gd name="T10" fmla="*/ 12 w 103"/>
                  <a:gd name="T11" fmla="*/ 4 h 35"/>
                  <a:gd name="T12" fmla="*/ 13 w 103"/>
                  <a:gd name="T13" fmla="*/ 5 h 35"/>
                  <a:gd name="T14" fmla="*/ 15 w 103"/>
                  <a:gd name="T15" fmla="*/ 6 h 35"/>
                  <a:gd name="T16" fmla="*/ 18 w 103"/>
                  <a:gd name="T17" fmla="*/ 6 h 35"/>
                  <a:gd name="T18" fmla="*/ 20 w 103"/>
                  <a:gd name="T19" fmla="*/ 7 h 35"/>
                  <a:gd name="T20" fmla="*/ 22 w 103"/>
                  <a:gd name="T21" fmla="*/ 7 h 35"/>
                  <a:gd name="T22" fmla="*/ 23 w 103"/>
                  <a:gd name="T23" fmla="*/ 8 h 35"/>
                  <a:gd name="T24" fmla="*/ 26 w 103"/>
                  <a:gd name="T25" fmla="*/ 10 h 35"/>
                  <a:gd name="T26" fmla="*/ 28 w 103"/>
                  <a:gd name="T27" fmla="*/ 10 h 35"/>
                  <a:gd name="T28" fmla="*/ 30 w 103"/>
                  <a:gd name="T29" fmla="*/ 11 h 35"/>
                  <a:gd name="T30" fmla="*/ 33 w 103"/>
                  <a:gd name="T31" fmla="*/ 12 h 35"/>
                  <a:gd name="T32" fmla="*/ 34 w 103"/>
                  <a:gd name="T33" fmla="*/ 12 h 35"/>
                  <a:gd name="T34" fmla="*/ 36 w 103"/>
                  <a:gd name="T35" fmla="*/ 13 h 35"/>
                  <a:gd name="T36" fmla="*/ 38 w 103"/>
                  <a:gd name="T37" fmla="*/ 13 h 35"/>
                  <a:gd name="T38" fmla="*/ 41 w 103"/>
                  <a:gd name="T39" fmla="*/ 14 h 35"/>
                  <a:gd name="T40" fmla="*/ 43 w 103"/>
                  <a:gd name="T41" fmla="*/ 15 h 35"/>
                  <a:gd name="T42" fmla="*/ 44 w 103"/>
                  <a:gd name="T43" fmla="*/ 15 h 35"/>
                  <a:gd name="T44" fmla="*/ 46 w 103"/>
                  <a:gd name="T45" fmla="*/ 17 h 35"/>
                  <a:gd name="T46" fmla="*/ 49 w 103"/>
                  <a:gd name="T47" fmla="*/ 17 h 35"/>
                  <a:gd name="T48" fmla="*/ 51 w 103"/>
                  <a:gd name="T49" fmla="*/ 18 h 35"/>
                  <a:gd name="T50" fmla="*/ 53 w 103"/>
                  <a:gd name="T51" fmla="*/ 19 h 35"/>
                  <a:gd name="T52" fmla="*/ 54 w 103"/>
                  <a:gd name="T53" fmla="*/ 19 h 35"/>
                  <a:gd name="T54" fmla="*/ 57 w 103"/>
                  <a:gd name="T55" fmla="*/ 20 h 35"/>
                  <a:gd name="T56" fmla="*/ 59 w 103"/>
                  <a:gd name="T57" fmla="*/ 20 h 35"/>
                  <a:gd name="T58" fmla="*/ 61 w 103"/>
                  <a:gd name="T59" fmla="*/ 21 h 35"/>
                  <a:gd name="T60" fmla="*/ 64 w 103"/>
                  <a:gd name="T61" fmla="*/ 22 h 35"/>
                  <a:gd name="T62" fmla="*/ 65 w 103"/>
                  <a:gd name="T63" fmla="*/ 22 h 35"/>
                  <a:gd name="T64" fmla="*/ 67 w 103"/>
                  <a:gd name="T65" fmla="*/ 23 h 35"/>
                  <a:gd name="T66" fmla="*/ 69 w 103"/>
                  <a:gd name="T67" fmla="*/ 23 h 35"/>
                  <a:gd name="T68" fmla="*/ 72 w 103"/>
                  <a:gd name="T69" fmla="*/ 25 h 35"/>
                  <a:gd name="T70" fmla="*/ 74 w 103"/>
                  <a:gd name="T71" fmla="*/ 26 h 35"/>
                  <a:gd name="T72" fmla="*/ 75 w 103"/>
                  <a:gd name="T73" fmla="*/ 26 h 35"/>
                  <a:gd name="T74" fmla="*/ 78 w 103"/>
                  <a:gd name="T75" fmla="*/ 27 h 35"/>
                  <a:gd name="T76" fmla="*/ 80 w 103"/>
                  <a:gd name="T77" fmla="*/ 28 h 35"/>
                  <a:gd name="T78" fmla="*/ 82 w 103"/>
                  <a:gd name="T79" fmla="*/ 28 h 35"/>
                  <a:gd name="T80" fmla="*/ 84 w 103"/>
                  <a:gd name="T81" fmla="*/ 29 h 35"/>
                  <a:gd name="T82" fmla="*/ 86 w 103"/>
                  <a:gd name="T83" fmla="*/ 29 h 35"/>
                  <a:gd name="T84" fmla="*/ 88 w 103"/>
                  <a:gd name="T85" fmla="*/ 30 h 35"/>
                  <a:gd name="T86" fmla="*/ 90 w 103"/>
                  <a:gd name="T87" fmla="*/ 31 h 35"/>
                  <a:gd name="T88" fmla="*/ 93 w 103"/>
                  <a:gd name="T89" fmla="*/ 31 h 35"/>
                  <a:gd name="T90" fmla="*/ 95 w 103"/>
                  <a:gd name="T91" fmla="*/ 33 h 35"/>
                  <a:gd name="T92" fmla="*/ 96 w 103"/>
                  <a:gd name="T93" fmla="*/ 33 h 35"/>
                  <a:gd name="T94" fmla="*/ 98 w 103"/>
                  <a:gd name="T95" fmla="*/ 34 h 35"/>
                  <a:gd name="T96" fmla="*/ 101 w 103"/>
                  <a:gd name="T97" fmla="*/ 34 h 35"/>
                  <a:gd name="T98" fmla="*/ 103 w 103"/>
                  <a:gd name="T99" fmla="*/ 35 h 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35"/>
                  <a:gd name="T152" fmla="*/ 103 w 103"/>
                  <a:gd name="T153" fmla="*/ 35 h 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35">
                    <a:moveTo>
                      <a:pt x="0" y="0"/>
                    </a:moveTo>
                    <a:lnTo>
                      <a:pt x="2" y="0"/>
                    </a:lnTo>
                    <a:lnTo>
                      <a:pt x="2" y="2"/>
                    </a:lnTo>
                    <a:lnTo>
                      <a:pt x="3" y="2"/>
                    </a:lnTo>
                    <a:lnTo>
                      <a:pt x="4" y="2"/>
                    </a:lnTo>
                    <a:lnTo>
                      <a:pt x="5" y="2"/>
                    </a:lnTo>
                    <a:lnTo>
                      <a:pt x="6" y="3"/>
                    </a:lnTo>
                    <a:lnTo>
                      <a:pt x="7" y="3"/>
                    </a:lnTo>
                    <a:lnTo>
                      <a:pt x="8" y="3"/>
                    </a:lnTo>
                    <a:lnTo>
                      <a:pt x="10" y="4"/>
                    </a:lnTo>
                    <a:lnTo>
                      <a:pt x="11" y="4"/>
                    </a:lnTo>
                    <a:lnTo>
                      <a:pt x="12" y="4"/>
                    </a:lnTo>
                    <a:lnTo>
                      <a:pt x="12" y="5"/>
                    </a:lnTo>
                    <a:lnTo>
                      <a:pt x="13" y="5"/>
                    </a:lnTo>
                    <a:lnTo>
                      <a:pt x="14" y="5"/>
                    </a:lnTo>
                    <a:lnTo>
                      <a:pt x="15" y="6"/>
                    </a:lnTo>
                    <a:lnTo>
                      <a:pt x="16" y="6"/>
                    </a:lnTo>
                    <a:lnTo>
                      <a:pt x="18" y="6"/>
                    </a:lnTo>
                    <a:lnTo>
                      <a:pt x="19" y="7"/>
                    </a:lnTo>
                    <a:lnTo>
                      <a:pt x="20" y="7"/>
                    </a:lnTo>
                    <a:lnTo>
                      <a:pt x="21" y="7"/>
                    </a:lnTo>
                    <a:lnTo>
                      <a:pt x="22" y="7"/>
                    </a:lnTo>
                    <a:lnTo>
                      <a:pt x="23" y="8"/>
                    </a:lnTo>
                    <a:lnTo>
                      <a:pt x="25" y="8"/>
                    </a:lnTo>
                    <a:lnTo>
                      <a:pt x="26" y="10"/>
                    </a:lnTo>
                    <a:lnTo>
                      <a:pt x="27" y="10"/>
                    </a:lnTo>
                    <a:lnTo>
                      <a:pt x="28" y="10"/>
                    </a:lnTo>
                    <a:lnTo>
                      <a:pt x="29" y="11"/>
                    </a:lnTo>
                    <a:lnTo>
                      <a:pt x="30" y="11"/>
                    </a:lnTo>
                    <a:lnTo>
                      <a:pt x="31" y="11"/>
                    </a:lnTo>
                    <a:lnTo>
                      <a:pt x="33" y="12"/>
                    </a:lnTo>
                    <a:lnTo>
                      <a:pt x="34" y="12"/>
                    </a:lnTo>
                    <a:lnTo>
                      <a:pt x="35" y="12"/>
                    </a:lnTo>
                    <a:lnTo>
                      <a:pt x="36" y="13"/>
                    </a:lnTo>
                    <a:lnTo>
                      <a:pt x="37" y="13"/>
                    </a:lnTo>
                    <a:lnTo>
                      <a:pt x="38" y="13"/>
                    </a:lnTo>
                    <a:lnTo>
                      <a:pt x="40" y="14"/>
                    </a:lnTo>
                    <a:lnTo>
                      <a:pt x="41" y="14"/>
                    </a:lnTo>
                    <a:lnTo>
                      <a:pt x="42" y="14"/>
                    </a:lnTo>
                    <a:lnTo>
                      <a:pt x="43" y="15"/>
                    </a:lnTo>
                    <a:lnTo>
                      <a:pt x="44" y="15"/>
                    </a:lnTo>
                    <a:lnTo>
                      <a:pt x="45" y="17"/>
                    </a:lnTo>
                    <a:lnTo>
                      <a:pt x="46" y="17"/>
                    </a:lnTo>
                    <a:lnTo>
                      <a:pt x="48" y="17"/>
                    </a:lnTo>
                    <a:lnTo>
                      <a:pt x="49" y="17"/>
                    </a:lnTo>
                    <a:lnTo>
                      <a:pt x="50" y="18"/>
                    </a:lnTo>
                    <a:lnTo>
                      <a:pt x="51" y="18"/>
                    </a:lnTo>
                    <a:lnTo>
                      <a:pt x="52" y="18"/>
                    </a:lnTo>
                    <a:lnTo>
                      <a:pt x="53" y="19"/>
                    </a:lnTo>
                    <a:lnTo>
                      <a:pt x="54" y="19"/>
                    </a:lnTo>
                    <a:lnTo>
                      <a:pt x="56" y="20"/>
                    </a:lnTo>
                    <a:lnTo>
                      <a:pt x="57" y="20"/>
                    </a:lnTo>
                    <a:lnTo>
                      <a:pt x="58" y="20"/>
                    </a:lnTo>
                    <a:lnTo>
                      <a:pt x="59" y="20"/>
                    </a:lnTo>
                    <a:lnTo>
                      <a:pt x="60" y="21"/>
                    </a:lnTo>
                    <a:lnTo>
                      <a:pt x="61" y="21"/>
                    </a:lnTo>
                    <a:lnTo>
                      <a:pt x="63" y="21"/>
                    </a:lnTo>
                    <a:lnTo>
                      <a:pt x="64" y="22"/>
                    </a:lnTo>
                    <a:lnTo>
                      <a:pt x="65" y="22"/>
                    </a:lnTo>
                    <a:lnTo>
                      <a:pt x="66" y="23"/>
                    </a:lnTo>
                    <a:lnTo>
                      <a:pt x="67" y="23"/>
                    </a:lnTo>
                    <a:lnTo>
                      <a:pt x="68" y="23"/>
                    </a:lnTo>
                    <a:lnTo>
                      <a:pt x="69" y="23"/>
                    </a:lnTo>
                    <a:lnTo>
                      <a:pt x="71" y="25"/>
                    </a:lnTo>
                    <a:lnTo>
                      <a:pt x="72" y="25"/>
                    </a:lnTo>
                    <a:lnTo>
                      <a:pt x="73" y="25"/>
                    </a:lnTo>
                    <a:lnTo>
                      <a:pt x="74" y="26"/>
                    </a:lnTo>
                    <a:lnTo>
                      <a:pt x="75" y="26"/>
                    </a:lnTo>
                    <a:lnTo>
                      <a:pt x="76" y="27"/>
                    </a:lnTo>
                    <a:lnTo>
                      <a:pt x="78" y="27"/>
                    </a:lnTo>
                    <a:lnTo>
                      <a:pt x="79" y="27"/>
                    </a:lnTo>
                    <a:lnTo>
                      <a:pt x="80" y="28"/>
                    </a:lnTo>
                    <a:lnTo>
                      <a:pt x="81" y="28"/>
                    </a:lnTo>
                    <a:lnTo>
                      <a:pt x="82" y="28"/>
                    </a:lnTo>
                    <a:lnTo>
                      <a:pt x="83" y="28"/>
                    </a:lnTo>
                    <a:lnTo>
                      <a:pt x="84" y="29"/>
                    </a:lnTo>
                    <a:lnTo>
                      <a:pt x="86" y="29"/>
                    </a:lnTo>
                    <a:lnTo>
                      <a:pt x="87" y="30"/>
                    </a:lnTo>
                    <a:lnTo>
                      <a:pt x="88" y="30"/>
                    </a:lnTo>
                    <a:lnTo>
                      <a:pt x="89" y="30"/>
                    </a:lnTo>
                    <a:lnTo>
                      <a:pt x="90" y="31"/>
                    </a:lnTo>
                    <a:lnTo>
                      <a:pt x="91" y="31"/>
                    </a:lnTo>
                    <a:lnTo>
                      <a:pt x="93" y="31"/>
                    </a:lnTo>
                    <a:lnTo>
                      <a:pt x="94" y="31"/>
                    </a:lnTo>
                    <a:lnTo>
                      <a:pt x="95" y="33"/>
                    </a:lnTo>
                    <a:lnTo>
                      <a:pt x="96" y="33"/>
                    </a:lnTo>
                    <a:lnTo>
                      <a:pt x="97" y="34"/>
                    </a:lnTo>
                    <a:lnTo>
                      <a:pt x="98" y="34"/>
                    </a:lnTo>
                    <a:lnTo>
                      <a:pt x="99" y="34"/>
                    </a:lnTo>
                    <a:lnTo>
                      <a:pt x="101" y="34"/>
                    </a:lnTo>
                    <a:lnTo>
                      <a:pt x="102" y="35"/>
                    </a:lnTo>
                    <a:lnTo>
                      <a:pt x="103" y="35"/>
                    </a:lnTo>
                  </a:path>
                </a:pathLst>
              </a:custGeom>
              <a:noFill/>
              <a:ln w="0">
                <a:solidFill>
                  <a:srgbClr val="FF0000"/>
                </a:solidFill>
                <a:prstDash val="solid"/>
                <a:round/>
                <a:headEnd/>
                <a:tailEnd/>
              </a:ln>
            </p:spPr>
            <p:txBody>
              <a:bodyPr/>
              <a:lstStyle/>
              <a:p>
                <a:endParaRPr lang="it-IT"/>
              </a:p>
            </p:txBody>
          </p:sp>
          <p:sp>
            <p:nvSpPr>
              <p:cNvPr id="79" name="Freeform 3138"/>
              <p:cNvSpPr>
                <a:spLocks noChangeAspect="1"/>
              </p:cNvSpPr>
              <p:nvPr/>
            </p:nvSpPr>
            <p:spPr bwMode="auto">
              <a:xfrm>
                <a:off x="3277" y="3430"/>
                <a:ext cx="52" cy="17"/>
              </a:xfrm>
              <a:custGeom>
                <a:avLst/>
                <a:gdLst>
                  <a:gd name="T0" fmla="*/ 1 w 102"/>
                  <a:gd name="T1" fmla="*/ 0 h 33"/>
                  <a:gd name="T2" fmla="*/ 2 w 102"/>
                  <a:gd name="T3" fmla="*/ 1 h 33"/>
                  <a:gd name="T4" fmla="*/ 4 w 102"/>
                  <a:gd name="T5" fmla="*/ 2 h 33"/>
                  <a:gd name="T6" fmla="*/ 7 w 102"/>
                  <a:gd name="T7" fmla="*/ 2 h 33"/>
                  <a:gd name="T8" fmla="*/ 9 w 102"/>
                  <a:gd name="T9" fmla="*/ 3 h 33"/>
                  <a:gd name="T10" fmla="*/ 11 w 102"/>
                  <a:gd name="T11" fmla="*/ 3 h 33"/>
                  <a:gd name="T12" fmla="*/ 13 w 102"/>
                  <a:gd name="T13" fmla="*/ 5 h 33"/>
                  <a:gd name="T14" fmla="*/ 15 w 102"/>
                  <a:gd name="T15" fmla="*/ 6 h 33"/>
                  <a:gd name="T16" fmla="*/ 17 w 102"/>
                  <a:gd name="T17" fmla="*/ 6 h 33"/>
                  <a:gd name="T18" fmla="*/ 19 w 102"/>
                  <a:gd name="T19" fmla="*/ 7 h 33"/>
                  <a:gd name="T20" fmla="*/ 22 w 102"/>
                  <a:gd name="T21" fmla="*/ 7 h 33"/>
                  <a:gd name="T22" fmla="*/ 23 w 102"/>
                  <a:gd name="T23" fmla="*/ 8 h 33"/>
                  <a:gd name="T24" fmla="*/ 25 w 102"/>
                  <a:gd name="T25" fmla="*/ 8 h 33"/>
                  <a:gd name="T26" fmla="*/ 28 w 102"/>
                  <a:gd name="T27" fmla="*/ 9 h 33"/>
                  <a:gd name="T28" fmla="*/ 30 w 102"/>
                  <a:gd name="T29" fmla="*/ 10 h 33"/>
                  <a:gd name="T30" fmla="*/ 32 w 102"/>
                  <a:gd name="T31" fmla="*/ 10 h 33"/>
                  <a:gd name="T32" fmla="*/ 34 w 102"/>
                  <a:gd name="T33" fmla="*/ 11 h 33"/>
                  <a:gd name="T34" fmla="*/ 36 w 102"/>
                  <a:gd name="T35" fmla="*/ 11 h 33"/>
                  <a:gd name="T36" fmla="*/ 38 w 102"/>
                  <a:gd name="T37" fmla="*/ 13 h 33"/>
                  <a:gd name="T38" fmla="*/ 40 w 102"/>
                  <a:gd name="T39" fmla="*/ 14 h 33"/>
                  <a:gd name="T40" fmla="*/ 43 w 102"/>
                  <a:gd name="T41" fmla="*/ 14 h 33"/>
                  <a:gd name="T42" fmla="*/ 45 w 102"/>
                  <a:gd name="T43" fmla="*/ 15 h 33"/>
                  <a:gd name="T44" fmla="*/ 46 w 102"/>
                  <a:gd name="T45" fmla="*/ 15 h 33"/>
                  <a:gd name="T46" fmla="*/ 48 w 102"/>
                  <a:gd name="T47" fmla="*/ 16 h 33"/>
                  <a:gd name="T48" fmla="*/ 51 w 102"/>
                  <a:gd name="T49" fmla="*/ 16 h 33"/>
                  <a:gd name="T50" fmla="*/ 53 w 102"/>
                  <a:gd name="T51" fmla="*/ 17 h 33"/>
                  <a:gd name="T52" fmla="*/ 55 w 102"/>
                  <a:gd name="T53" fmla="*/ 18 h 33"/>
                  <a:gd name="T54" fmla="*/ 56 w 102"/>
                  <a:gd name="T55" fmla="*/ 18 h 33"/>
                  <a:gd name="T56" fmla="*/ 59 w 102"/>
                  <a:gd name="T57" fmla="*/ 20 h 33"/>
                  <a:gd name="T58" fmla="*/ 61 w 102"/>
                  <a:gd name="T59" fmla="*/ 20 h 33"/>
                  <a:gd name="T60" fmla="*/ 63 w 102"/>
                  <a:gd name="T61" fmla="*/ 21 h 33"/>
                  <a:gd name="T62" fmla="*/ 64 w 102"/>
                  <a:gd name="T63" fmla="*/ 22 h 33"/>
                  <a:gd name="T64" fmla="*/ 67 w 102"/>
                  <a:gd name="T65" fmla="*/ 22 h 33"/>
                  <a:gd name="T66" fmla="*/ 69 w 102"/>
                  <a:gd name="T67" fmla="*/ 23 h 33"/>
                  <a:gd name="T68" fmla="*/ 71 w 102"/>
                  <a:gd name="T69" fmla="*/ 23 h 33"/>
                  <a:gd name="T70" fmla="*/ 74 w 102"/>
                  <a:gd name="T71" fmla="*/ 24 h 33"/>
                  <a:gd name="T72" fmla="*/ 75 w 102"/>
                  <a:gd name="T73" fmla="*/ 24 h 33"/>
                  <a:gd name="T74" fmla="*/ 77 w 102"/>
                  <a:gd name="T75" fmla="*/ 25 h 33"/>
                  <a:gd name="T76" fmla="*/ 79 w 102"/>
                  <a:gd name="T77" fmla="*/ 26 h 33"/>
                  <a:gd name="T78" fmla="*/ 82 w 102"/>
                  <a:gd name="T79" fmla="*/ 26 h 33"/>
                  <a:gd name="T80" fmla="*/ 84 w 102"/>
                  <a:gd name="T81" fmla="*/ 28 h 33"/>
                  <a:gd name="T82" fmla="*/ 85 w 102"/>
                  <a:gd name="T83" fmla="*/ 28 h 33"/>
                  <a:gd name="T84" fmla="*/ 87 w 102"/>
                  <a:gd name="T85" fmla="*/ 29 h 33"/>
                  <a:gd name="T86" fmla="*/ 90 w 102"/>
                  <a:gd name="T87" fmla="*/ 29 h 33"/>
                  <a:gd name="T88" fmla="*/ 92 w 102"/>
                  <a:gd name="T89" fmla="*/ 30 h 33"/>
                  <a:gd name="T90" fmla="*/ 94 w 102"/>
                  <a:gd name="T91" fmla="*/ 31 h 33"/>
                  <a:gd name="T92" fmla="*/ 97 w 102"/>
                  <a:gd name="T93" fmla="*/ 31 h 33"/>
                  <a:gd name="T94" fmla="*/ 98 w 102"/>
                  <a:gd name="T95" fmla="*/ 32 h 33"/>
                  <a:gd name="T96" fmla="*/ 100 w 102"/>
                  <a:gd name="T97" fmla="*/ 32 h 33"/>
                  <a:gd name="T98" fmla="*/ 102 w 102"/>
                  <a:gd name="T99" fmla="*/ 33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33"/>
                  <a:gd name="T152" fmla="*/ 102 w 102"/>
                  <a:gd name="T153" fmla="*/ 33 h 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33">
                    <a:moveTo>
                      <a:pt x="0" y="0"/>
                    </a:moveTo>
                    <a:lnTo>
                      <a:pt x="1" y="0"/>
                    </a:lnTo>
                    <a:lnTo>
                      <a:pt x="2" y="1"/>
                    </a:lnTo>
                    <a:lnTo>
                      <a:pt x="3" y="1"/>
                    </a:lnTo>
                    <a:lnTo>
                      <a:pt x="4" y="2"/>
                    </a:lnTo>
                    <a:lnTo>
                      <a:pt x="6" y="2"/>
                    </a:lnTo>
                    <a:lnTo>
                      <a:pt x="7" y="2"/>
                    </a:lnTo>
                    <a:lnTo>
                      <a:pt x="8" y="2"/>
                    </a:lnTo>
                    <a:lnTo>
                      <a:pt x="9" y="3"/>
                    </a:lnTo>
                    <a:lnTo>
                      <a:pt x="10" y="3"/>
                    </a:lnTo>
                    <a:lnTo>
                      <a:pt x="11" y="3"/>
                    </a:lnTo>
                    <a:lnTo>
                      <a:pt x="13" y="5"/>
                    </a:lnTo>
                    <a:lnTo>
                      <a:pt x="14" y="5"/>
                    </a:lnTo>
                    <a:lnTo>
                      <a:pt x="15" y="6"/>
                    </a:lnTo>
                    <a:lnTo>
                      <a:pt x="16" y="6"/>
                    </a:lnTo>
                    <a:lnTo>
                      <a:pt x="17" y="6"/>
                    </a:lnTo>
                    <a:lnTo>
                      <a:pt x="18" y="6"/>
                    </a:lnTo>
                    <a:lnTo>
                      <a:pt x="19" y="7"/>
                    </a:lnTo>
                    <a:lnTo>
                      <a:pt x="21" y="7"/>
                    </a:lnTo>
                    <a:lnTo>
                      <a:pt x="22" y="7"/>
                    </a:lnTo>
                    <a:lnTo>
                      <a:pt x="23" y="8"/>
                    </a:lnTo>
                    <a:lnTo>
                      <a:pt x="24" y="8"/>
                    </a:lnTo>
                    <a:lnTo>
                      <a:pt x="25" y="8"/>
                    </a:lnTo>
                    <a:lnTo>
                      <a:pt x="26" y="9"/>
                    </a:lnTo>
                    <a:lnTo>
                      <a:pt x="28" y="9"/>
                    </a:lnTo>
                    <a:lnTo>
                      <a:pt x="29" y="9"/>
                    </a:lnTo>
                    <a:lnTo>
                      <a:pt x="30" y="10"/>
                    </a:lnTo>
                    <a:lnTo>
                      <a:pt x="31" y="10"/>
                    </a:lnTo>
                    <a:lnTo>
                      <a:pt x="32" y="10"/>
                    </a:lnTo>
                    <a:lnTo>
                      <a:pt x="33" y="11"/>
                    </a:lnTo>
                    <a:lnTo>
                      <a:pt x="34" y="11"/>
                    </a:lnTo>
                    <a:lnTo>
                      <a:pt x="36" y="11"/>
                    </a:lnTo>
                    <a:lnTo>
                      <a:pt x="37" y="13"/>
                    </a:lnTo>
                    <a:lnTo>
                      <a:pt x="38" y="13"/>
                    </a:lnTo>
                    <a:lnTo>
                      <a:pt x="39" y="13"/>
                    </a:lnTo>
                    <a:lnTo>
                      <a:pt x="40" y="14"/>
                    </a:lnTo>
                    <a:lnTo>
                      <a:pt x="41" y="14"/>
                    </a:lnTo>
                    <a:lnTo>
                      <a:pt x="43" y="14"/>
                    </a:lnTo>
                    <a:lnTo>
                      <a:pt x="44" y="14"/>
                    </a:lnTo>
                    <a:lnTo>
                      <a:pt x="45" y="15"/>
                    </a:lnTo>
                    <a:lnTo>
                      <a:pt x="46" y="15"/>
                    </a:lnTo>
                    <a:lnTo>
                      <a:pt x="47" y="16"/>
                    </a:lnTo>
                    <a:lnTo>
                      <a:pt x="48" y="16"/>
                    </a:lnTo>
                    <a:lnTo>
                      <a:pt x="49" y="16"/>
                    </a:lnTo>
                    <a:lnTo>
                      <a:pt x="51" y="16"/>
                    </a:lnTo>
                    <a:lnTo>
                      <a:pt x="52" y="17"/>
                    </a:lnTo>
                    <a:lnTo>
                      <a:pt x="53" y="17"/>
                    </a:lnTo>
                    <a:lnTo>
                      <a:pt x="54" y="17"/>
                    </a:lnTo>
                    <a:lnTo>
                      <a:pt x="55" y="18"/>
                    </a:lnTo>
                    <a:lnTo>
                      <a:pt x="56" y="18"/>
                    </a:lnTo>
                    <a:lnTo>
                      <a:pt x="57" y="20"/>
                    </a:lnTo>
                    <a:lnTo>
                      <a:pt x="59" y="20"/>
                    </a:lnTo>
                    <a:lnTo>
                      <a:pt x="60" y="20"/>
                    </a:lnTo>
                    <a:lnTo>
                      <a:pt x="61" y="20"/>
                    </a:lnTo>
                    <a:lnTo>
                      <a:pt x="62" y="21"/>
                    </a:lnTo>
                    <a:lnTo>
                      <a:pt x="63" y="21"/>
                    </a:lnTo>
                    <a:lnTo>
                      <a:pt x="64" y="21"/>
                    </a:lnTo>
                    <a:lnTo>
                      <a:pt x="64" y="22"/>
                    </a:lnTo>
                    <a:lnTo>
                      <a:pt x="66" y="22"/>
                    </a:lnTo>
                    <a:lnTo>
                      <a:pt x="67" y="22"/>
                    </a:lnTo>
                    <a:lnTo>
                      <a:pt x="68" y="22"/>
                    </a:lnTo>
                    <a:lnTo>
                      <a:pt x="69" y="23"/>
                    </a:lnTo>
                    <a:lnTo>
                      <a:pt x="70" y="23"/>
                    </a:lnTo>
                    <a:lnTo>
                      <a:pt x="71" y="23"/>
                    </a:lnTo>
                    <a:lnTo>
                      <a:pt x="72" y="24"/>
                    </a:lnTo>
                    <a:lnTo>
                      <a:pt x="74" y="24"/>
                    </a:lnTo>
                    <a:lnTo>
                      <a:pt x="75" y="24"/>
                    </a:lnTo>
                    <a:lnTo>
                      <a:pt x="76" y="25"/>
                    </a:lnTo>
                    <a:lnTo>
                      <a:pt x="77" y="25"/>
                    </a:lnTo>
                    <a:lnTo>
                      <a:pt x="78" y="25"/>
                    </a:lnTo>
                    <a:lnTo>
                      <a:pt x="79" y="26"/>
                    </a:lnTo>
                    <a:lnTo>
                      <a:pt x="81" y="26"/>
                    </a:lnTo>
                    <a:lnTo>
                      <a:pt x="82" y="26"/>
                    </a:lnTo>
                    <a:lnTo>
                      <a:pt x="83" y="26"/>
                    </a:lnTo>
                    <a:lnTo>
                      <a:pt x="84" y="28"/>
                    </a:lnTo>
                    <a:lnTo>
                      <a:pt x="85" y="28"/>
                    </a:lnTo>
                    <a:lnTo>
                      <a:pt x="86" y="29"/>
                    </a:lnTo>
                    <a:lnTo>
                      <a:pt x="87" y="29"/>
                    </a:lnTo>
                    <a:lnTo>
                      <a:pt x="89" y="29"/>
                    </a:lnTo>
                    <a:lnTo>
                      <a:pt x="90" y="29"/>
                    </a:lnTo>
                    <a:lnTo>
                      <a:pt x="91" y="30"/>
                    </a:lnTo>
                    <a:lnTo>
                      <a:pt x="92" y="30"/>
                    </a:lnTo>
                    <a:lnTo>
                      <a:pt x="93" y="30"/>
                    </a:lnTo>
                    <a:lnTo>
                      <a:pt x="94" y="31"/>
                    </a:lnTo>
                    <a:lnTo>
                      <a:pt x="95" y="31"/>
                    </a:lnTo>
                    <a:lnTo>
                      <a:pt x="97" y="31"/>
                    </a:lnTo>
                    <a:lnTo>
                      <a:pt x="98" y="32"/>
                    </a:lnTo>
                    <a:lnTo>
                      <a:pt x="99" y="32"/>
                    </a:lnTo>
                    <a:lnTo>
                      <a:pt x="100" y="32"/>
                    </a:lnTo>
                    <a:lnTo>
                      <a:pt x="101" y="33"/>
                    </a:lnTo>
                    <a:lnTo>
                      <a:pt x="102" y="33"/>
                    </a:lnTo>
                  </a:path>
                </a:pathLst>
              </a:custGeom>
              <a:noFill/>
              <a:ln w="0">
                <a:solidFill>
                  <a:srgbClr val="FF0000"/>
                </a:solidFill>
                <a:prstDash val="solid"/>
                <a:round/>
                <a:headEnd/>
                <a:tailEnd/>
              </a:ln>
            </p:spPr>
            <p:txBody>
              <a:bodyPr/>
              <a:lstStyle/>
              <a:p>
                <a:endParaRPr lang="it-IT"/>
              </a:p>
            </p:txBody>
          </p:sp>
          <p:sp>
            <p:nvSpPr>
              <p:cNvPr id="80" name="Freeform 3139"/>
              <p:cNvSpPr>
                <a:spLocks noChangeAspect="1"/>
              </p:cNvSpPr>
              <p:nvPr/>
            </p:nvSpPr>
            <p:spPr bwMode="auto">
              <a:xfrm>
                <a:off x="3329" y="3447"/>
                <a:ext cx="51" cy="16"/>
              </a:xfrm>
              <a:custGeom>
                <a:avLst/>
                <a:gdLst>
                  <a:gd name="T0" fmla="*/ 2 w 103"/>
                  <a:gd name="T1" fmla="*/ 0 h 31"/>
                  <a:gd name="T2" fmla="*/ 4 w 103"/>
                  <a:gd name="T3" fmla="*/ 2 h 31"/>
                  <a:gd name="T4" fmla="*/ 5 w 103"/>
                  <a:gd name="T5" fmla="*/ 2 h 31"/>
                  <a:gd name="T6" fmla="*/ 7 w 103"/>
                  <a:gd name="T7" fmla="*/ 3 h 31"/>
                  <a:gd name="T8" fmla="*/ 10 w 103"/>
                  <a:gd name="T9" fmla="*/ 3 h 31"/>
                  <a:gd name="T10" fmla="*/ 12 w 103"/>
                  <a:gd name="T11" fmla="*/ 4 h 31"/>
                  <a:gd name="T12" fmla="*/ 14 w 103"/>
                  <a:gd name="T13" fmla="*/ 5 h 31"/>
                  <a:gd name="T14" fmla="*/ 15 w 103"/>
                  <a:gd name="T15" fmla="*/ 5 h 31"/>
                  <a:gd name="T16" fmla="*/ 18 w 103"/>
                  <a:gd name="T17" fmla="*/ 6 h 31"/>
                  <a:gd name="T18" fmla="*/ 20 w 103"/>
                  <a:gd name="T19" fmla="*/ 6 h 31"/>
                  <a:gd name="T20" fmla="*/ 22 w 103"/>
                  <a:gd name="T21" fmla="*/ 7 h 31"/>
                  <a:gd name="T22" fmla="*/ 25 w 103"/>
                  <a:gd name="T23" fmla="*/ 7 h 31"/>
                  <a:gd name="T24" fmla="*/ 26 w 103"/>
                  <a:gd name="T25" fmla="*/ 8 h 31"/>
                  <a:gd name="T26" fmla="*/ 28 w 103"/>
                  <a:gd name="T27" fmla="*/ 8 h 31"/>
                  <a:gd name="T28" fmla="*/ 30 w 103"/>
                  <a:gd name="T29" fmla="*/ 10 h 31"/>
                  <a:gd name="T30" fmla="*/ 33 w 103"/>
                  <a:gd name="T31" fmla="*/ 11 h 31"/>
                  <a:gd name="T32" fmla="*/ 35 w 103"/>
                  <a:gd name="T33" fmla="*/ 11 h 31"/>
                  <a:gd name="T34" fmla="*/ 36 w 103"/>
                  <a:gd name="T35" fmla="*/ 12 h 31"/>
                  <a:gd name="T36" fmla="*/ 38 w 103"/>
                  <a:gd name="T37" fmla="*/ 12 h 31"/>
                  <a:gd name="T38" fmla="*/ 41 w 103"/>
                  <a:gd name="T39" fmla="*/ 13 h 31"/>
                  <a:gd name="T40" fmla="*/ 43 w 103"/>
                  <a:gd name="T41" fmla="*/ 13 h 31"/>
                  <a:gd name="T42" fmla="*/ 45 w 103"/>
                  <a:gd name="T43" fmla="*/ 14 h 31"/>
                  <a:gd name="T44" fmla="*/ 46 w 103"/>
                  <a:gd name="T45" fmla="*/ 14 h 31"/>
                  <a:gd name="T46" fmla="*/ 49 w 103"/>
                  <a:gd name="T47" fmla="*/ 15 h 31"/>
                  <a:gd name="T48" fmla="*/ 51 w 103"/>
                  <a:gd name="T49" fmla="*/ 16 h 31"/>
                  <a:gd name="T50" fmla="*/ 53 w 103"/>
                  <a:gd name="T51" fmla="*/ 16 h 31"/>
                  <a:gd name="T52" fmla="*/ 56 w 103"/>
                  <a:gd name="T53" fmla="*/ 18 h 31"/>
                  <a:gd name="T54" fmla="*/ 57 w 103"/>
                  <a:gd name="T55" fmla="*/ 18 h 31"/>
                  <a:gd name="T56" fmla="*/ 59 w 103"/>
                  <a:gd name="T57" fmla="*/ 19 h 31"/>
                  <a:gd name="T58" fmla="*/ 61 w 103"/>
                  <a:gd name="T59" fmla="*/ 19 h 31"/>
                  <a:gd name="T60" fmla="*/ 64 w 103"/>
                  <a:gd name="T61" fmla="*/ 20 h 31"/>
                  <a:gd name="T62" fmla="*/ 66 w 103"/>
                  <a:gd name="T63" fmla="*/ 20 h 31"/>
                  <a:gd name="T64" fmla="*/ 67 w 103"/>
                  <a:gd name="T65" fmla="*/ 21 h 31"/>
                  <a:gd name="T66" fmla="*/ 70 w 103"/>
                  <a:gd name="T67" fmla="*/ 22 h 31"/>
                  <a:gd name="T68" fmla="*/ 72 w 103"/>
                  <a:gd name="T69" fmla="*/ 22 h 31"/>
                  <a:gd name="T70" fmla="*/ 74 w 103"/>
                  <a:gd name="T71" fmla="*/ 23 h 31"/>
                  <a:gd name="T72" fmla="*/ 76 w 103"/>
                  <a:gd name="T73" fmla="*/ 23 h 31"/>
                  <a:gd name="T74" fmla="*/ 78 w 103"/>
                  <a:gd name="T75" fmla="*/ 25 h 31"/>
                  <a:gd name="T76" fmla="*/ 80 w 103"/>
                  <a:gd name="T77" fmla="*/ 25 h 31"/>
                  <a:gd name="T78" fmla="*/ 82 w 103"/>
                  <a:gd name="T79" fmla="*/ 26 h 31"/>
                  <a:gd name="T80" fmla="*/ 85 w 103"/>
                  <a:gd name="T81" fmla="*/ 26 h 31"/>
                  <a:gd name="T82" fmla="*/ 87 w 103"/>
                  <a:gd name="T83" fmla="*/ 27 h 31"/>
                  <a:gd name="T84" fmla="*/ 88 w 103"/>
                  <a:gd name="T85" fmla="*/ 27 h 31"/>
                  <a:gd name="T86" fmla="*/ 90 w 103"/>
                  <a:gd name="T87" fmla="*/ 28 h 31"/>
                  <a:gd name="T88" fmla="*/ 93 w 103"/>
                  <a:gd name="T89" fmla="*/ 29 h 31"/>
                  <a:gd name="T90" fmla="*/ 95 w 103"/>
                  <a:gd name="T91" fmla="*/ 29 h 31"/>
                  <a:gd name="T92" fmla="*/ 97 w 103"/>
                  <a:gd name="T93" fmla="*/ 30 h 31"/>
                  <a:gd name="T94" fmla="*/ 98 w 103"/>
                  <a:gd name="T95" fmla="*/ 30 h 31"/>
                  <a:gd name="T96" fmla="*/ 101 w 103"/>
                  <a:gd name="T97" fmla="*/ 31 h 31"/>
                  <a:gd name="T98" fmla="*/ 103 w 103"/>
                  <a:gd name="T99" fmla="*/ 31 h 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31"/>
                  <a:gd name="T152" fmla="*/ 103 w 103"/>
                  <a:gd name="T153" fmla="*/ 31 h 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31">
                    <a:moveTo>
                      <a:pt x="0" y="0"/>
                    </a:moveTo>
                    <a:lnTo>
                      <a:pt x="2" y="0"/>
                    </a:lnTo>
                    <a:lnTo>
                      <a:pt x="3" y="0"/>
                    </a:lnTo>
                    <a:lnTo>
                      <a:pt x="4" y="2"/>
                    </a:lnTo>
                    <a:lnTo>
                      <a:pt x="5" y="2"/>
                    </a:lnTo>
                    <a:lnTo>
                      <a:pt x="6" y="3"/>
                    </a:lnTo>
                    <a:lnTo>
                      <a:pt x="7" y="3"/>
                    </a:lnTo>
                    <a:lnTo>
                      <a:pt x="8" y="3"/>
                    </a:lnTo>
                    <a:lnTo>
                      <a:pt x="10" y="3"/>
                    </a:lnTo>
                    <a:lnTo>
                      <a:pt x="11" y="4"/>
                    </a:lnTo>
                    <a:lnTo>
                      <a:pt x="12" y="4"/>
                    </a:lnTo>
                    <a:lnTo>
                      <a:pt x="13" y="4"/>
                    </a:lnTo>
                    <a:lnTo>
                      <a:pt x="14" y="5"/>
                    </a:lnTo>
                    <a:lnTo>
                      <a:pt x="15" y="5"/>
                    </a:lnTo>
                    <a:lnTo>
                      <a:pt x="17" y="5"/>
                    </a:lnTo>
                    <a:lnTo>
                      <a:pt x="18" y="6"/>
                    </a:lnTo>
                    <a:lnTo>
                      <a:pt x="19" y="6"/>
                    </a:lnTo>
                    <a:lnTo>
                      <a:pt x="20" y="6"/>
                    </a:lnTo>
                    <a:lnTo>
                      <a:pt x="21" y="6"/>
                    </a:lnTo>
                    <a:lnTo>
                      <a:pt x="22" y="7"/>
                    </a:lnTo>
                    <a:lnTo>
                      <a:pt x="23" y="7"/>
                    </a:lnTo>
                    <a:lnTo>
                      <a:pt x="25" y="7"/>
                    </a:lnTo>
                    <a:lnTo>
                      <a:pt x="25" y="8"/>
                    </a:lnTo>
                    <a:lnTo>
                      <a:pt x="26" y="8"/>
                    </a:lnTo>
                    <a:lnTo>
                      <a:pt x="27" y="8"/>
                    </a:lnTo>
                    <a:lnTo>
                      <a:pt x="28" y="8"/>
                    </a:lnTo>
                    <a:lnTo>
                      <a:pt x="29" y="10"/>
                    </a:lnTo>
                    <a:lnTo>
                      <a:pt x="30" y="10"/>
                    </a:lnTo>
                    <a:lnTo>
                      <a:pt x="32" y="10"/>
                    </a:lnTo>
                    <a:lnTo>
                      <a:pt x="33" y="11"/>
                    </a:lnTo>
                    <a:lnTo>
                      <a:pt x="34" y="11"/>
                    </a:lnTo>
                    <a:lnTo>
                      <a:pt x="35" y="11"/>
                    </a:lnTo>
                    <a:lnTo>
                      <a:pt x="36" y="12"/>
                    </a:lnTo>
                    <a:lnTo>
                      <a:pt x="37" y="12"/>
                    </a:lnTo>
                    <a:lnTo>
                      <a:pt x="38" y="12"/>
                    </a:lnTo>
                    <a:lnTo>
                      <a:pt x="40" y="13"/>
                    </a:lnTo>
                    <a:lnTo>
                      <a:pt x="41" y="13"/>
                    </a:lnTo>
                    <a:lnTo>
                      <a:pt x="42" y="13"/>
                    </a:lnTo>
                    <a:lnTo>
                      <a:pt x="43" y="13"/>
                    </a:lnTo>
                    <a:lnTo>
                      <a:pt x="44" y="14"/>
                    </a:lnTo>
                    <a:lnTo>
                      <a:pt x="45" y="14"/>
                    </a:lnTo>
                    <a:lnTo>
                      <a:pt x="46" y="14"/>
                    </a:lnTo>
                    <a:lnTo>
                      <a:pt x="48" y="15"/>
                    </a:lnTo>
                    <a:lnTo>
                      <a:pt x="49" y="15"/>
                    </a:lnTo>
                    <a:lnTo>
                      <a:pt x="50" y="15"/>
                    </a:lnTo>
                    <a:lnTo>
                      <a:pt x="51" y="16"/>
                    </a:lnTo>
                    <a:lnTo>
                      <a:pt x="52" y="16"/>
                    </a:lnTo>
                    <a:lnTo>
                      <a:pt x="53" y="16"/>
                    </a:lnTo>
                    <a:lnTo>
                      <a:pt x="55" y="16"/>
                    </a:lnTo>
                    <a:lnTo>
                      <a:pt x="56" y="18"/>
                    </a:lnTo>
                    <a:lnTo>
                      <a:pt x="57" y="18"/>
                    </a:lnTo>
                    <a:lnTo>
                      <a:pt x="58" y="19"/>
                    </a:lnTo>
                    <a:lnTo>
                      <a:pt x="59" y="19"/>
                    </a:lnTo>
                    <a:lnTo>
                      <a:pt x="60" y="19"/>
                    </a:lnTo>
                    <a:lnTo>
                      <a:pt x="61" y="19"/>
                    </a:lnTo>
                    <a:lnTo>
                      <a:pt x="63" y="20"/>
                    </a:lnTo>
                    <a:lnTo>
                      <a:pt x="64" y="20"/>
                    </a:lnTo>
                    <a:lnTo>
                      <a:pt x="65" y="20"/>
                    </a:lnTo>
                    <a:lnTo>
                      <a:pt x="66" y="20"/>
                    </a:lnTo>
                    <a:lnTo>
                      <a:pt x="67" y="21"/>
                    </a:lnTo>
                    <a:lnTo>
                      <a:pt x="68" y="21"/>
                    </a:lnTo>
                    <a:lnTo>
                      <a:pt x="70" y="22"/>
                    </a:lnTo>
                    <a:lnTo>
                      <a:pt x="71" y="22"/>
                    </a:lnTo>
                    <a:lnTo>
                      <a:pt x="72" y="22"/>
                    </a:lnTo>
                    <a:lnTo>
                      <a:pt x="73" y="22"/>
                    </a:lnTo>
                    <a:lnTo>
                      <a:pt x="74" y="23"/>
                    </a:lnTo>
                    <a:lnTo>
                      <a:pt x="75" y="23"/>
                    </a:lnTo>
                    <a:lnTo>
                      <a:pt x="76" y="23"/>
                    </a:lnTo>
                    <a:lnTo>
                      <a:pt x="78" y="25"/>
                    </a:lnTo>
                    <a:lnTo>
                      <a:pt x="79" y="25"/>
                    </a:lnTo>
                    <a:lnTo>
                      <a:pt x="80" y="25"/>
                    </a:lnTo>
                    <a:lnTo>
                      <a:pt x="81" y="26"/>
                    </a:lnTo>
                    <a:lnTo>
                      <a:pt x="82" y="26"/>
                    </a:lnTo>
                    <a:lnTo>
                      <a:pt x="83" y="26"/>
                    </a:lnTo>
                    <a:lnTo>
                      <a:pt x="85" y="26"/>
                    </a:lnTo>
                    <a:lnTo>
                      <a:pt x="86" y="27"/>
                    </a:lnTo>
                    <a:lnTo>
                      <a:pt x="87" y="27"/>
                    </a:lnTo>
                    <a:lnTo>
                      <a:pt x="88" y="27"/>
                    </a:lnTo>
                    <a:lnTo>
                      <a:pt x="89" y="28"/>
                    </a:lnTo>
                    <a:lnTo>
                      <a:pt x="90" y="28"/>
                    </a:lnTo>
                    <a:lnTo>
                      <a:pt x="91" y="28"/>
                    </a:lnTo>
                    <a:lnTo>
                      <a:pt x="93" y="29"/>
                    </a:lnTo>
                    <a:lnTo>
                      <a:pt x="94" y="29"/>
                    </a:lnTo>
                    <a:lnTo>
                      <a:pt x="95" y="29"/>
                    </a:lnTo>
                    <a:lnTo>
                      <a:pt x="96" y="29"/>
                    </a:lnTo>
                    <a:lnTo>
                      <a:pt x="97" y="30"/>
                    </a:lnTo>
                    <a:lnTo>
                      <a:pt x="98" y="30"/>
                    </a:lnTo>
                    <a:lnTo>
                      <a:pt x="99" y="30"/>
                    </a:lnTo>
                    <a:lnTo>
                      <a:pt x="101" y="31"/>
                    </a:lnTo>
                    <a:lnTo>
                      <a:pt x="102" y="31"/>
                    </a:lnTo>
                    <a:lnTo>
                      <a:pt x="103" y="31"/>
                    </a:lnTo>
                  </a:path>
                </a:pathLst>
              </a:custGeom>
              <a:noFill/>
              <a:ln w="0">
                <a:solidFill>
                  <a:srgbClr val="FF0000"/>
                </a:solidFill>
                <a:prstDash val="solid"/>
                <a:round/>
                <a:headEnd/>
                <a:tailEnd/>
              </a:ln>
            </p:spPr>
            <p:txBody>
              <a:bodyPr/>
              <a:lstStyle/>
              <a:p>
                <a:endParaRPr lang="it-IT"/>
              </a:p>
            </p:txBody>
          </p:sp>
          <p:sp>
            <p:nvSpPr>
              <p:cNvPr id="81" name="Freeform 3140"/>
              <p:cNvSpPr>
                <a:spLocks noChangeAspect="1"/>
              </p:cNvSpPr>
              <p:nvPr/>
            </p:nvSpPr>
            <p:spPr bwMode="auto">
              <a:xfrm>
                <a:off x="3380" y="3463"/>
                <a:ext cx="51" cy="15"/>
              </a:xfrm>
              <a:custGeom>
                <a:avLst/>
                <a:gdLst>
                  <a:gd name="T0" fmla="*/ 1 w 102"/>
                  <a:gd name="T1" fmla="*/ 2 h 30"/>
                  <a:gd name="T2" fmla="*/ 3 w 102"/>
                  <a:gd name="T3" fmla="*/ 2 h 30"/>
                  <a:gd name="T4" fmla="*/ 6 w 102"/>
                  <a:gd name="T5" fmla="*/ 3 h 30"/>
                  <a:gd name="T6" fmla="*/ 7 w 102"/>
                  <a:gd name="T7" fmla="*/ 3 h 30"/>
                  <a:gd name="T8" fmla="*/ 9 w 102"/>
                  <a:gd name="T9" fmla="*/ 4 h 30"/>
                  <a:gd name="T10" fmla="*/ 11 w 102"/>
                  <a:gd name="T11" fmla="*/ 4 h 30"/>
                  <a:gd name="T12" fmla="*/ 14 w 102"/>
                  <a:gd name="T13" fmla="*/ 5 h 30"/>
                  <a:gd name="T14" fmla="*/ 16 w 102"/>
                  <a:gd name="T15" fmla="*/ 5 h 30"/>
                  <a:gd name="T16" fmla="*/ 17 w 102"/>
                  <a:gd name="T17" fmla="*/ 6 h 30"/>
                  <a:gd name="T18" fmla="*/ 20 w 102"/>
                  <a:gd name="T19" fmla="*/ 6 h 30"/>
                  <a:gd name="T20" fmla="*/ 22 w 102"/>
                  <a:gd name="T21" fmla="*/ 7 h 30"/>
                  <a:gd name="T22" fmla="*/ 24 w 102"/>
                  <a:gd name="T23" fmla="*/ 7 h 30"/>
                  <a:gd name="T24" fmla="*/ 26 w 102"/>
                  <a:gd name="T25" fmla="*/ 9 h 30"/>
                  <a:gd name="T26" fmla="*/ 28 w 102"/>
                  <a:gd name="T27" fmla="*/ 10 h 30"/>
                  <a:gd name="T28" fmla="*/ 30 w 102"/>
                  <a:gd name="T29" fmla="*/ 10 h 30"/>
                  <a:gd name="T30" fmla="*/ 32 w 102"/>
                  <a:gd name="T31" fmla="*/ 11 h 30"/>
                  <a:gd name="T32" fmla="*/ 34 w 102"/>
                  <a:gd name="T33" fmla="*/ 11 h 30"/>
                  <a:gd name="T34" fmla="*/ 36 w 102"/>
                  <a:gd name="T35" fmla="*/ 12 h 30"/>
                  <a:gd name="T36" fmla="*/ 38 w 102"/>
                  <a:gd name="T37" fmla="*/ 12 h 30"/>
                  <a:gd name="T38" fmla="*/ 40 w 102"/>
                  <a:gd name="T39" fmla="*/ 13 h 30"/>
                  <a:gd name="T40" fmla="*/ 43 w 102"/>
                  <a:gd name="T41" fmla="*/ 13 h 30"/>
                  <a:gd name="T42" fmla="*/ 45 w 102"/>
                  <a:gd name="T43" fmla="*/ 14 h 30"/>
                  <a:gd name="T44" fmla="*/ 46 w 102"/>
                  <a:gd name="T45" fmla="*/ 14 h 30"/>
                  <a:gd name="T46" fmla="*/ 48 w 102"/>
                  <a:gd name="T47" fmla="*/ 15 h 30"/>
                  <a:gd name="T48" fmla="*/ 51 w 102"/>
                  <a:gd name="T49" fmla="*/ 15 h 30"/>
                  <a:gd name="T50" fmla="*/ 53 w 102"/>
                  <a:gd name="T51" fmla="*/ 17 h 30"/>
                  <a:gd name="T52" fmla="*/ 55 w 102"/>
                  <a:gd name="T53" fmla="*/ 17 h 30"/>
                  <a:gd name="T54" fmla="*/ 56 w 102"/>
                  <a:gd name="T55" fmla="*/ 18 h 30"/>
                  <a:gd name="T56" fmla="*/ 59 w 102"/>
                  <a:gd name="T57" fmla="*/ 18 h 30"/>
                  <a:gd name="T58" fmla="*/ 61 w 102"/>
                  <a:gd name="T59" fmla="*/ 19 h 30"/>
                  <a:gd name="T60" fmla="*/ 63 w 102"/>
                  <a:gd name="T61" fmla="*/ 20 h 30"/>
                  <a:gd name="T62" fmla="*/ 66 w 102"/>
                  <a:gd name="T63" fmla="*/ 20 h 30"/>
                  <a:gd name="T64" fmla="*/ 68 w 102"/>
                  <a:gd name="T65" fmla="*/ 21 h 30"/>
                  <a:gd name="T66" fmla="*/ 69 w 102"/>
                  <a:gd name="T67" fmla="*/ 21 h 30"/>
                  <a:gd name="T68" fmla="*/ 71 w 102"/>
                  <a:gd name="T69" fmla="*/ 22 h 30"/>
                  <a:gd name="T70" fmla="*/ 74 w 102"/>
                  <a:gd name="T71" fmla="*/ 22 h 30"/>
                  <a:gd name="T72" fmla="*/ 76 w 102"/>
                  <a:gd name="T73" fmla="*/ 24 h 30"/>
                  <a:gd name="T74" fmla="*/ 78 w 102"/>
                  <a:gd name="T75" fmla="*/ 24 h 30"/>
                  <a:gd name="T76" fmla="*/ 79 w 102"/>
                  <a:gd name="T77" fmla="*/ 25 h 30"/>
                  <a:gd name="T78" fmla="*/ 82 w 102"/>
                  <a:gd name="T79" fmla="*/ 25 h 30"/>
                  <a:gd name="T80" fmla="*/ 84 w 102"/>
                  <a:gd name="T81" fmla="*/ 26 h 30"/>
                  <a:gd name="T82" fmla="*/ 86 w 102"/>
                  <a:gd name="T83" fmla="*/ 26 h 30"/>
                  <a:gd name="T84" fmla="*/ 89 w 102"/>
                  <a:gd name="T85" fmla="*/ 27 h 30"/>
                  <a:gd name="T86" fmla="*/ 90 w 102"/>
                  <a:gd name="T87" fmla="*/ 27 h 30"/>
                  <a:gd name="T88" fmla="*/ 92 w 102"/>
                  <a:gd name="T89" fmla="*/ 28 h 30"/>
                  <a:gd name="T90" fmla="*/ 94 w 102"/>
                  <a:gd name="T91" fmla="*/ 28 h 30"/>
                  <a:gd name="T92" fmla="*/ 97 w 102"/>
                  <a:gd name="T93" fmla="*/ 29 h 30"/>
                  <a:gd name="T94" fmla="*/ 98 w 102"/>
                  <a:gd name="T95" fmla="*/ 29 h 30"/>
                  <a:gd name="T96" fmla="*/ 100 w 102"/>
                  <a:gd name="T97" fmla="*/ 30 h 30"/>
                  <a:gd name="T98" fmla="*/ 102 w 102"/>
                  <a:gd name="T99" fmla="*/ 3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30"/>
                  <a:gd name="T152" fmla="*/ 102 w 102"/>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30">
                    <a:moveTo>
                      <a:pt x="0" y="0"/>
                    </a:moveTo>
                    <a:lnTo>
                      <a:pt x="1" y="2"/>
                    </a:lnTo>
                    <a:lnTo>
                      <a:pt x="2" y="2"/>
                    </a:lnTo>
                    <a:lnTo>
                      <a:pt x="3" y="2"/>
                    </a:lnTo>
                    <a:lnTo>
                      <a:pt x="5" y="2"/>
                    </a:lnTo>
                    <a:lnTo>
                      <a:pt x="6" y="3"/>
                    </a:lnTo>
                    <a:lnTo>
                      <a:pt x="7" y="3"/>
                    </a:lnTo>
                    <a:lnTo>
                      <a:pt x="8" y="3"/>
                    </a:lnTo>
                    <a:lnTo>
                      <a:pt x="9" y="4"/>
                    </a:lnTo>
                    <a:lnTo>
                      <a:pt x="10" y="4"/>
                    </a:lnTo>
                    <a:lnTo>
                      <a:pt x="11" y="4"/>
                    </a:lnTo>
                    <a:lnTo>
                      <a:pt x="13" y="4"/>
                    </a:lnTo>
                    <a:lnTo>
                      <a:pt x="14" y="5"/>
                    </a:lnTo>
                    <a:lnTo>
                      <a:pt x="15" y="5"/>
                    </a:lnTo>
                    <a:lnTo>
                      <a:pt x="16" y="5"/>
                    </a:lnTo>
                    <a:lnTo>
                      <a:pt x="16" y="6"/>
                    </a:lnTo>
                    <a:lnTo>
                      <a:pt x="17" y="6"/>
                    </a:lnTo>
                    <a:lnTo>
                      <a:pt x="18" y="6"/>
                    </a:lnTo>
                    <a:lnTo>
                      <a:pt x="20" y="6"/>
                    </a:lnTo>
                    <a:lnTo>
                      <a:pt x="21" y="7"/>
                    </a:lnTo>
                    <a:lnTo>
                      <a:pt x="22" y="7"/>
                    </a:lnTo>
                    <a:lnTo>
                      <a:pt x="23" y="7"/>
                    </a:lnTo>
                    <a:lnTo>
                      <a:pt x="24" y="7"/>
                    </a:lnTo>
                    <a:lnTo>
                      <a:pt x="25" y="9"/>
                    </a:lnTo>
                    <a:lnTo>
                      <a:pt x="26" y="9"/>
                    </a:lnTo>
                    <a:lnTo>
                      <a:pt x="28" y="10"/>
                    </a:lnTo>
                    <a:lnTo>
                      <a:pt x="29" y="10"/>
                    </a:lnTo>
                    <a:lnTo>
                      <a:pt x="30" y="10"/>
                    </a:lnTo>
                    <a:lnTo>
                      <a:pt x="31" y="10"/>
                    </a:lnTo>
                    <a:lnTo>
                      <a:pt x="32" y="11"/>
                    </a:lnTo>
                    <a:lnTo>
                      <a:pt x="33" y="11"/>
                    </a:lnTo>
                    <a:lnTo>
                      <a:pt x="34" y="11"/>
                    </a:lnTo>
                    <a:lnTo>
                      <a:pt x="36" y="11"/>
                    </a:lnTo>
                    <a:lnTo>
                      <a:pt x="36" y="12"/>
                    </a:lnTo>
                    <a:lnTo>
                      <a:pt x="37" y="12"/>
                    </a:lnTo>
                    <a:lnTo>
                      <a:pt x="38" y="12"/>
                    </a:lnTo>
                    <a:lnTo>
                      <a:pt x="39" y="12"/>
                    </a:lnTo>
                    <a:lnTo>
                      <a:pt x="40" y="13"/>
                    </a:lnTo>
                    <a:lnTo>
                      <a:pt x="41" y="13"/>
                    </a:lnTo>
                    <a:lnTo>
                      <a:pt x="43" y="13"/>
                    </a:lnTo>
                    <a:lnTo>
                      <a:pt x="44" y="14"/>
                    </a:lnTo>
                    <a:lnTo>
                      <a:pt x="45" y="14"/>
                    </a:lnTo>
                    <a:lnTo>
                      <a:pt x="46" y="14"/>
                    </a:lnTo>
                    <a:lnTo>
                      <a:pt x="47" y="15"/>
                    </a:lnTo>
                    <a:lnTo>
                      <a:pt x="48" y="15"/>
                    </a:lnTo>
                    <a:lnTo>
                      <a:pt x="49" y="15"/>
                    </a:lnTo>
                    <a:lnTo>
                      <a:pt x="51" y="15"/>
                    </a:lnTo>
                    <a:lnTo>
                      <a:pt x="52" y="17"/>
                    </a:lnTo>
                    <a:lnTo>
                      <a:pt x="53" y="17"/>
                    </a:lnTo>
                    <a:lnTo>
                      <a:pt x="54" y="17"/>
                    </a:lnTo>
                    <a:lnTo>
                      <a:pt x="55" y="17"/>
                    </a:lnTo>
                    <a:lnTo>
                      <a:pt x="56" y="18"/>
                    </a:lnTo>
                    <a:lnTo>
                      <a:pt x="58" y="18"/>
                    </a:lnTo>
                    <a:lnTo>
                      <a:pt x="59" y="18"/>
                    </a:lnTo>
                    <a:lnTo>
                      <a:pt x="60" y="19"/>
                    </a:lnTo>
                    <a:lnTo>
                      <a:pt x="61" y="19"/>
                    </a:lnTo>
                    <a:lnTo>
                      <a:pt x="62" y="19"/>
                    </a:lnTo>
                    <a:lnTo>
                      <a:pt x="63" y="20"/>
                    </a:lnTo>
                    <a:lnTo>
                      <a:pt x="64" y="20"/>
                    </a:lnTo>
                    <a:lnTo>
                      <a:pt x="66" y="20"/>
                    </a:lnTo>
                    <a:lnTo>
                      <a:pt x="67" y="20"/>
                    </a:lnTo>
                    <a:lnTo>
                      <a:pt x="68" y="21"/>
                    </a:lnTo>
                    <a:lnTo>
                      <a:pt x="69" y="21"/>
                    </a:lnTo>
                    <a:lnTo>
                      <a:pt x="70" y="21"/>
                    </a:lnTo>
                    <a:lnTo>
                      <a:pt x="71" y="22"/>
                    </a:lnTo>
                    <a:lnTo>
                      <a:pt x="73" y="22"/>
                    </a:lnTo>
                    <a:lnTo>
                      <a:pt x="74" y="22"/>
                    </a:lnTo>
                    <a:lnTo>
                      <a:pt x="75" y="22"/>
                    </a:lnTo>
                    <a:lnTo>
                      <a:pt x="76" y="24"/>
                    </a:lnTo>
                    <a:lnTo>
                      <a:pt x="77" y="24"/>
                    </a:lnTo>
                    <a:lnTo>
                      <a:pt x="78" y="24"/>
                    </a:lnTo>
                    <a:lnTo>
                      <a:pt x="79" y="25"/>
                    </a:lnTo>
                    <a:lnTo>
                      <a:pt x="81" y="25"/>
                    </a:lnTo>
                    <a:lnTo>
                      <a:pt x="82" y="25"/>
                    </a:lnTo>
                    <a:lnTo>
                      <a:pt x="83" y="26"/>
                    </a:lnTo>
                    <a:lnTo>
                      <a:pt x="84" y="26"/>
                    </a:lnTo>
                    <a:lnTo>
                      <a:pt x="85" y="26"/>
                    </a:lnTo>
                    <a:lnTo>
                      <a:pt x="86" y="26"/>
                    </a:lnTo>
                    <a:lnTo>
                      <a:pt x="87" y="27"/>
                    </a:lnTo>
                    <a:lnTo>
                      <a:pt x="89" y="27"/>
                    </a:lnTo>
                    <a:lnTo>
                      <a:pt x="90" y="27"/>
                    </a:lnTo>
                    <a:lnTo>
                      <a:pt x="91" y="28"/>
                    </a:lnTo>
                    <a:lnTo>
                      <a:pt x="92" y="28"/>
                    </a:lnTo>
                    <a:lnTo>
                      <a:pt x="93" y="28"/>
                    </a:lnTo>
                    <a:lnTo>
                      <a:pt x="94" y="28"/>
                    </a:lnTo>
                    <a:lnTo>
                      <a:pt x="96" y="29"/>
                    </a:lnTo>
                    <a:lnTo>
                      <a:pt x="97" y="29"/>
                    </a:lnTo>
                    <a:lnTo>
                      <a:pt x="98" y="29"/>
                    </a:lnTo>
                    <a:lnTo>
                      <a:pt x="99" y="30"/>
                    </a:lnTo>
                    <a:lnTo>
                      <a:pt x="100" y="30"/>
                    </a:lnTo>
                    <a:lnTo>
                      <a:pt x="101" y="30"/>
                    </a:lnTo>
                    <a:lnTo>
                      <a:pt x="102" y="30"/>
                    </a:lnTo>
                  </a:path>
                </a:pathLst>
              </a:custGeom>
              <a:noFill/>
              <a:ln w="0">
                <a:solidFill>
                  <a:srgbClr val="FF0000"/>
                </a:solidFill>
                <a:prstDash val="solid"/>
                <a:round/>
                <a:headEnd/>
                <a:tailEnd/>
              </a:ln>
            </p:spPr>
            <p:txBody>
              <a:bodyPr/>
              <a:lstStyle/>
              <a:p>
                <a:endParaRPr lang="it-IT"/>
              </a:p>
            </p:txBody>
          </p:sp>
          <p:sp>
            <p:nvSpPr>
              <p:cNvPr id="82" name="Freeform 3141"/>
              <p:cNvSpPr>
                <a:spLocks noChangeAspect="1"/>
              </p:cNvSpPr>
              <p:nvPr/>
            </p:nvSpPr>
            <p:spPr bwMode="auto">
              <a:xfrm>
                <a:off x="3431" y="3478"/>
                <a:ext cx="51" cy="14"/>
              </a:xfrm>
              <a:custGeom>
                <a:avLst/>
                <a:gdLst>
                  <a:gd name="T0" fmla="*/ 2 w 103"/>
                  <a:gd name="T1" fmla="*/ 2 h 29"/>
                  <a:gd name="T2" fmla="*/ 4 w 103"/>
                  <a:gd name="T3" fmla="*/ 2 h 29"/>
                  <a:gd name="T4" fmla="*/ 6 w 103"/>
                  <a:gd name="T5" fmla="*/ 3 h 29"/>
                  <a:gd name="T6" fmla="*/ 7 w 103"/>
                  <a:gd name="T7" fmla="*/ 3 h 29"/>
                  <a:gd name="T8" fmla="*/ 10 w 103"/>
                  <a:gd name="T9" fmla="*/ 4 h 29"/>
                  <a:gd name="T10" fmla="*/ 12 w 103"/>
                  <a:gd name="T11" fmla="*/ 4 h 29"/>
                  <a:gd name="T12" fmla="*/ 14 w 103"/>
                  <a:gd name="T13" fmla="*/ 5 h 29"/>
                  <a:gd name="T14" fmla="*/ 17 w 103"/>
                  <a:gd name="T15" fmla="*/ 5 h 29"/>
                  <a:gd name="T16" fmla="*/ 18 w 103"/>
                  <a:gd name="T17" fmla="*/ 6 h 29"/>
                  <a:gd name="T18" fmla="*/ 20 w 103"/>
                  <a:gd name="T19" fmla="*/ 6 h 29"/>
                  <a:gd name="T20" fmla="*/ 22 w 103"/>
                  <a:gd name="T21" fmla="*/ 7 h 29"/>
                  <a:gd name="T22" fmla="*/ 25 w 103"/>
                  <a:gd name="T23" fmla="*/ 7 h 29"/>
                  <a:gd name="T24" fmla="*/ 27 w 103"/>
                  <a:gd name="T25" fmla="*/ 8 h 29"/>
                  <a:gd name="T26" fmla="*/ 28 w 103"/>
                  <a:gd name="T27" fmla="*/ 8 h 29"/>
                  <a:gd name="T28" fmla="*/ 30 w 103"/>
                  <a:gd name="T29" fmla="*/ 10 h 29"/>
                  <a:gd name="T30" fmla="*/ 33 w 103"/>
                  <a:gd name="T31" fmla="*/ 10 h 29"/>
                  <a:gd name="T32" fmla="*/ 35 w 103"/>
                  <a:gd name="T33" fmla="*/ 11 h 29"/>
                  <a:gd name="T34" fmla="*/ 37 w 103"/>
                  <a:gd name="T35" fmla="*/ 11 h 29"/>
                  <a:gd name="T36" fmla="*/ 38 w 103"/>
                  <a:gd name="T37" fmla="*/ 12 h 29"/>
                  <a:gd name="T38" fmla="*/ 41 w 103"/>
                  <a:gd name="T39" fmla="*/ 12 h 29"/>
                  <a:gd name="T40" fmla="*/ 43 w 103"/>
                  <a:gd name="T41" fmla="*/ 13 h 29"/>
                  <a:gd name="T42" fmla="*/ 45 w 103"/>
                  <a:gd name="T43" fmla="*/ 13 h 29"/>
                  <a:gd name="T44" fmla="*/ 48 w 103"/>
                  <a:gd name="T45" fmla="*/ 14 h 29"/>
                  <a:gd name="T46" fmla="*/ 49 w 103"/>
                  <a:gd name="T47" fmla="*/ 14 h 29"/>
                  <a:gd name="T48" fmla="*/ 51 w 103"/>
                  <a:gd name="T49" fmla="*/ 15 h 29"/>
                  <a:gd name="T50" fmla="*/ 53 w 103"/>
                  <a:gd name="T51" fmla="*/ 15 h 29"/>
                  <a:gd name="T52" fmla="*/ 56 w 103"/>
                  <a:gd name="T53" fmla="*/ 17 h 29"/>
                  <a:gd name="T54" fmla="*/ 58 w 103"/>
                  <a:gd name="T55" fmla="*/ 17 h 29"/>
                  <a:gd name="T56" fmla="*/ 59 w 103"/>
                  <a:gd name="T57" fmla="*/ 18 h 29"/>
                  <a:gd name="T58" fmla="*/ 62 w 103"/>
                  <a:gd name="T59" fmla="*/ 19 h 29"/>
                  <a:gd name="T60" fmla="*/ 64 w 103"/>
                  <a:gd name="T61" fmla="*/ 19 h 29"/>
                  <a:gd name="T62" fmla="*/ 66 w 103"/>
                  <a:gd name="T63" fmla="*/ 20 h 29"/>
                  <a:gd name="T64" fmla="*/ 68 w 103"/>
                  <a:gd name="T65" fmla="*/ 20 h 29"/>
                  <a:gd name="T66" fmla="*/ 70 w 103"/>
                  <a:gd name="T67" fmla="*/ 21 h 29"/>
                  <a:gd name="T68" fmla="*/ 72 w 103"/>
                  <a:gd name="T69" fmla="*/ 21 h 29"/>
                  <a:gd name="T70" fmla="*/ 74 w 103"/>
                  <a:gd name="T71" fmla="*/ 22 h 29"/>
                  <a:gd name="T72" fmla="*/ 76 w 103"/>
                  <a:gd name="T73" fmla="*/ 22 h 29"/>
                  <a:gd name="T74" fmla="*/ 79 w 103"/>
                  <a:gd name="T75" fmla="*/ 23 h 29"/>
                  <a:gd name="T76" fmla="*/ 80 w 103"/>
                  <a:gd name="T77" fmla="*/ 23 h 29"/>
                  <a:gd name="T78" fmla="*/ 82 w 103"/>
                  <a:gd name="T79" fmla="*/ 25 h 29"/>
                  <a:gd name="T80" fmla="*/ 85 w 103"/>
                  <a:gd name="T81" fmla="*/ 25 h 29"/>
                  <a:gd name="T82" fmla="*/ 87 w 103"/>
                  <a:gd name="T83" fmla="*/ 26 h 29"/>
                  <a:gd name="T84" fmla="*/ 89 w 103"/>
                  <a:gd name="T85" fmla="*/ 26 h 29"/>
                  <a:gd name="T86" fmla="*/ 90 w 103"/>
                  <a:gd name="T87" fmla="*/ 27 h 29"/>
                  <a:gd name="T88" fmla="*/ 93 w 103"/>
                  <a:gd name="T89" fmla="*/ 27 h 29"/>
                  <a:gd name="T90" fmla="*/ 95 w 103"/>
                  <a:gd name="T91" fmla="*/ 28 h 29"/>
                  <a:gd name="T92" fmla="*/ 97 w 103"/>
                  <a:gd name="T93" fmla="*/ 28 h 29"/>
                  <a:gd name="T94" fmla="*/ 100 w 103"/>
                  <a:gd name="T95" fmla="*/ 28 h 29"/>
                  <a:gd name="T96" fmla="*/ 101 w 103"/>
                  <a:gd name="T97" fmla="*/ 29 h 29"/>
                  <a:gd name="T98" fmla="*/ 103 w 103"/>
                  <a:gd name="T99" fmla="*/ 29 h 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9"/>
                  <a:gd name="T152" fmla="*/ 103 w 103"/>
                  <a:gd name="T153" fmla="*/ 29 h 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9">
                    <a:moveTo>
                      <a:pt x="0" y="0"/>
                    </a:moveTo>
                    <a:lnTo>
                      <a:pt x="2" y="2"/>
                    </a:lnTo>
                    <a:lnTo>
                      <a:pt x="3" y="2"/>
                    </a:lnTo>
                    <a:lnTo>
                      <a:pt x="4" y="2"/>
                    </a:lnTo>
                    <a:lnTo>
                      <a:pt x="5" y="2"/>
                    </a:lnTo>
                    <a:lnTo>
                      <a:pt x="6" y="3"/>
                    </a:lnTo>
                    <a:lnTo>
                      <a:pt x="7" y="3"/>
                    </a:lnTo>
                    <a:lnTo>
                      <a:pt x="9" y="4"/>
                    </a:lnTo>
                    <a:lnTo>
                      <a:pt x="10" y="4"/>
                    </a:lnTo>
                    <a:lnTo>
                      <a:pt x="11" y="4"/>
                    </a:lnTo>
                    <a:lnTo>
                      <a:pt x="12" y="4"/>
                    </a:lnTo>
                    <a:lnTo>
                      <a:pt x="13" y="5"/>
                    </a:lnTo>
                    <a:lnTo>
                      <a:pt x="14" y="5"/>
                    </a:lnTo>
                    <a:lnTo>
                      <a:pt x="15" y="5"/>
                    </a:lnTo>
                    <a:lnTo>
                      <a:pt x="17" y="5"/>
                    </a:lnTo>
                    <a:lnTo>
                      <a:pt x="18" y="6"/>
                    </a:lnTo>
                    <a:lnTo>
                      <a:pt x="19" y="6"/>
                    </a:lnTo>
                    <a:lnTo>
                      <a:pt x="20" y="6"/>
                    </a:lnTo>
                    <a:lnTo>
                      <a:pt x="21" y="7"/>
                    </a:lnTo>
                    <a:lnTo>
                      <a:pt x="22" y="7"/>
                    </a:lnTo>
                    <a:lnTo>
                      <a:pt x="24" y="7"/>
                    </a:lnTo>
                    <a:lnTo>
                      <a:pt x="25" y="7"/>
                    </a:lnTo>
                    <a:lnTo>
                      <a:pt x="26" y="8"/>
                    </a:lnTo>
                    <a:lnTo>
                      <a:pt x="27" y="8"/>
                    </a:lnTo>
                    <a:lnTo>
                      <a:pt x="28" y="8"/>
                    </a:lnTo>
                    <a:lnTo>
                      <a:pt x="29" y="10"/>
                    </a:lnTo>
                    <a:lnTo>
                      <a:pt x="30" y="10"/>
                    </a:lnTo>
                    <a:lnTo>
                      <a:pt x="32" y="10"/>
                    </a:lnTo>
                    <a:lnTo>
                      <a:pt x="33" y="10"/>
                    </a:lnTo>
                    <a:lnTo>
                      <a:pt x="34" y="11"/>
                    </a:lnTo>
                    <a:lnTo>
                      <a:pt x="35" y="11"/>
                    </a:lnTo>
                    <a:lnTo>
                      <a:pt x="36" y="11"/>
                    </a:lnTo>
                    <a:lnTo>
                      <a:pt x="37" y="11"/>
                    </a:lnTo>
                    <a:lnTo>
                      <a:pt x="38" y="12"/>
                    </a:lnTo>
                    <a:lnTo>
                      <a:pt x="40" y="12"/>
                    </a:lnTo>
                    <a:lnTo>
                      <a:pt x="41" y="12"/>
                    </a:lnTo>
                    <a:lnTo>
                      <a:pt x="42" y="13"/>
                    </a:lnTo>
                    <a:lnTo>
                      <a:pt x="43" y="13"/>
                    </a:lnTo>
                    <a:lnTo>
                      <a:pt x="44" y="13"/>
                    </a:lnTo>
                    <a:lnTo>
                      <a:pt x="45" y="13"/>
                    </a:lnTo>
                    <a:lnTo>
                      <a:pt x="47" y="14"/>
                    </a:lnTo>
                    <a:lnTo>
                      <a:pt x="48" y="14"/>
                    </a:lnTo>
                    <a:lnTo>
                      <a:pt x="49" y="14"/>
                    </a:lnTo>
                    <a:lnTo>
                      <a:pt x="50" y="15"/>
                    </a:lnTo>
                    <a:lnTo>
                      <a:pt x="51" y="15"/>
                    </a:lnTo>
                    <a:lnTo>
                      <a:pt x="52" y="15"/>
                    </a:lnTo>
                    <a:lnTo>
                      <a:pt x="53" y="15"/>
                    </a:lnTo>
                    <a:lnTo>
                      <a:pt x="55" y="17"/>
                    </a:lnTo>
                    <a:lnTo>
                      <a:pt x="56" y="17"/>
                    </a:lnTo>
                    <a:lnTo>
                      <a:pt x="57" y="17"/>
                    </a:lnTo>
                    <a:lnTo>
                      <a:pt x="58" y="17"/>
                    </a:lnTo>
                    <a:lnTo>
                      <a:pt x="58" y="18"/>
                    </a:lnTo>
                    <a:lnTo>
                      <a:pt x="59" y="18"/>
                    </a:lnTo>
                    <a:lnTo>
                      <a:pt x="60" y="18"/>
                    </a:lnTo>
                    <a:lnTo>
                      <a:pt x="62" y="19"/>
                    </a:lnTo>
                    <a:lnTo>
                      <a:pt x="63" y="19"/>
                    </a:lnTo>
                    <a:lnTo>
                      <a:pt x="64" y="19"/>
                    </a:lnTo>
                    <a:lnTo>
                      <a:pt x="65" y="19"/>
                    </a:lnTo>
                    <a:lnTo>
                      <a:pt x="66" y="20"/>
                    </a:lnTo>
                    <a:lnTo>
                      <a:pt x="67" y="20"/>
                    </a:lnTo>
                    <a:lnTo>
                      <a:pt x="68" y="20"/>
                    </a:lnTo>
                    <a:lnTo>
                      <a:pt x="70" y="21"/>
                    </a:lnTo>
                    <a:lnTo>
                      <a:pt x="71" y="21"/>
                    </a:lnTo>
                    <a:lnTo>
                      <a:pt x="72" y="21"/>
                    </a:lnTo>
                    <a:lnTo>
                      <a:pt x="73" y="21"/>
                    </a:lnTo>
                    <a:lnTo>
                      <a:pt x="74" y="22"/>
                    </a:lnTo>
                    <a:lnTo>
                      <a:pt x="75" y="22"/>
                    </a:lnTo>
                    <a:lnTo>
                      <a:pt x="76" y="22"/>
                    </a:lnTo>
                    <a:lnTo>
                      <a:pt x="78" y="22"/>
                    </a:lnTo>
                    <a:lnTo>
                      <a:pt x="79" y="23"/>
                    </a:lnTo>
                    <a:lnTo>
                      <a:pt x="80" y="23"/>
                    </a:lnTo>
                    <a:lnTo>
                      <a:pt x="81" y="23"/>
                    </a:lnTo>
                    <a:lnTo>
                      <a:pt x="82" y="25"/>
                    </a:lnTo>
                    <a:lnTo>
                      <a:pt x="83" y="25"/>
                    </a:lnTo>
                    <a:lnTo>
                      <a:pt x="85" y="25"/>
                    </a:lnTo>
                    <a:lnTo>
                      <a:pt x="86" y="25"/>
                    </a:lnTo>
                    <a:lnTo>
                      <a:pt x="87" y="26"/>
                    </a:lnTo>
                    <a:lnTo>
                      <a:pt x="88" y="26"/>
                    </a:lnTo>
                    <a:lnTo>
                      <a:pt x="89" y="26"/>
                    </a:lnTo>
                    <a:lnTo>
                      <a:pt x="90" y="26"/>
                    </a:lnTo>
                    <a:lnTo>
                      <a:pt x="90" y="27"/>
                    </a:lnTo>
                    <a:lnTo>
                      <a:pt x="91" y="27"/>
                    </a:lnTo>
                    <a:lnTo>
                      <a:pt x="93" y="27"/>
                    </a:lnTo>
                    <a:lnTo>
                      <a:pt x="94" y="27"/>
                    </a:lnTo>
                    <a:lnTo>
                      <a:pt x="95" y="28"/>
                    </a:lnTo>
                    <a:lnTo>
                      <a:pt x="96" y="28"/>
                    </a:lnTo>
                    <a:lnTo>
                      <a:pt x="97" y="28"/>
                    </a:lnTo>
                    <a:lnTo>
                      <a:pt x="98" y="28"/>
                    </a:lnTo>
                    <a:lnTo>
                      <a:pt x="100" y="28"/>
                    </a:lnTo>
                    <a:lnTo>
                      <a:pt x="101" y="29"/>
                    </a:lnTo>
                    <a:lnTo>
                      <a:pt x="102" y="29"/>
                    </a:lnTo>
                    <a:lnTo>
                      <a:pt x="103" y="29"/>
                    </a:lnTo>
                  </a:path>
                </a:pathLst>
              </a:custGeom>
              <a:noFill/>
              <a:ln w="0">
                <a:solidFill>
                  <a:srgbClr val="FF0000"/>
                </a:solidFill>
                <a:prstDash val="solid"/>
                <a:round/>
                <a:headEnd/>
                <a:tailEnd/>
              </a:ln>
            </p:spPr>
            <p:txBody>
              <a:bodyPr/>
              <a:lstStyle/>
              <a:p>
                <a:endParaRPr lang="it-IT"/>
              </a:p>
            </p:txBody>
          </p:sp>
          <p:sp>
            <p:nvSpPr>
              <p:cNvPr id="83" name="Freeform 3142"/>
              <p:cNvSpPr>
                <a:spLocks noChangeAspect="1"/>
              </p:cNvSpPr>
              <p:nvPr/>
            </p:nvSpPr>
            <p:spPr bwMode="auto">
              <a:xfrm>
                <a:off x="3482" y="3492"/>
                <a:ext cx="52" cy="14"/>
              </a:xfrm>
              <a:custGeom>
                <a:avLst/>
                <a:gdLst>
                  <a:gd name="T0" fmla="*/ 1 w 103"/>
                  <a:gd name="T1" fmla="*/ 1 h 28"/>
                  <a:gd name="T2" fmla="*/ 3 w 103"/>
                  <a:gd name="T3" fmla="*/ 1 h 28"/>
                  <a:gd name="T4" fmla="*/ 6 w 103"/>
                  <a:gd name="T5" fmla="*/ 3 h 28"/>
                  <a:gd name="T6" fmla="*/ 7 w 103"/>
                  <a:gd name="T7" fmla="*/ 3 h 28"/>
                  <a:gd name="T8" fmla="*/ 9 w 103"/>
                  <a:gd name="T9" fmla="*/ 4 h 28"/>
                  <a:gd name="T10" fmla="*/ 12 w 103"/>
                  <a:gd name="T11" fmla="*/ 4 h 28"/>
                  <a:gd name="T12" fmla="*/ 14 w 103"/>
                  <a:gd name="T13" fmla="*/ 5 h 28"/>
                  <a:gd name="T14" fmla="*/ 16 w 103"/>
                  <a:gd name="T15" fmla="*/ 5 h 28"/>
                  <a:gd name="T16" fmla="*/ 17 w 103"/>
                  <a:gd name="T17" fmla="*/ 6 h 28"/>
                  <a:gd name="T18" fmla="*/ 20 w 103"/>
                  <a:gd name="T19" fmla="*/ 6 h 28"/>
                  <a:gd name="T20" fmla="*/ 22 w 103"/>
                  <a:gd name="T21" fmla="*/ 7 h 28"/>
                  <a:gd name="T22" fmla="*/ 24 w 103"/>
                  <a:gd name="T23" fmla="*/ 7 h 28"/>
                  <a:gd name="T24" fmla="*/ 26 w 103"/>
                  <a:gd name="T25" fmla="*/ 8 h 28"/>
                  <a:gd name="T26" fmla="*/ 28 w 103"/>
                  <a:gd name="T27" fmla="*/ 8 h 28"/>
                  <a:gd name="T28" fmla="*/ 30 w 103"/>
                  <a:gd name="T29" fmla="*/ 9 h 28"/>
                  <a:gd name="T30" fmla="*/ 32 w 103"/>
                  <a:gd name="T31" fmla="*/ 9 h 28"/>
                  <a:gd name="T32" fmla="*/ 35 w 103"/>
                  <a:gd name="T33" fmla="*/ 11 h 28"/>
                  <a:gd name="T34" fmla="*/ 37 w 103"/>
                  <a:gd name="T35" fmla="*/ 11 h 28"/>
                  <a:gd name="T36" fmla="*/ 39 w 103"/>
                  <a:gd name="T37" fmla="*/ 12 h 28"/>
                  <a:gd name="T38" fmla="*/ 40 w 103"/>
                  <a:gd name="T39" fmla="*/ 12 h 28"/>
                  <a:gd name="T40" fmla="*/ 43 w 103"/>
                  <a:gd name="T41" fmla="*/ 13 h 28"/>
                  <a:gd name="T42" fmla="*/ 45 w 103"/>
                  <a:gd name="T43" fmla="*/ 13 h 28"/>
                  <a:gd name="T44" fmla="*/ 47 w 103"/>
                  <a:gd name="T45" fmla="*/ 14 h 28"/>
                  <a:gd name="T46" fmla="*/ 50 w 103"/>
                  <a:gd name="T47" fmla="*/ 14 h 28"/>
                  <a:gd name="T48" fmla="*/ 51 w 103"/>
                  <a:gd name="T49" fmla="*/ 14 h 28"/>
                  <a:gd name="T50" fmla="*/ 53 w 103"/>
                  <a:gd name="T51" fmla="*/ 15 h 28"/>
                  <a:gd name="T52" fmla="*/ 55 w 103"/>
                  <a:gd name="T53" fmla="*/ 15 h 28"/>
                  <a:gd name="T54" fmla="*/ 58 w 103"/>
                  <a:gd name="T55" fmla="*/ 16 h 28"/>
                  <a:gd name="T56" fmla="*/ 60 w 103"/>
                  <a:gd name="T57" fmla="*/ 16 h 28"/>
                  <a:gd name="T58" fmla="*/ 61 w 103"/>
                  <a:gd name="T59" fmla="*/ 18 h 28"/>
                  <a:gd name="T60" fmla="*/ 63 w 103"/>
                  <a:gd name="T61" fmla="*/ 18 h 28"/>
                  <a:gd name="T62" fmla="*/ 66 w 103"/>
                  <a:gd name="T63" fmla="*/ 19 h 28"/>
                  <a:gd name="T64" fmla="*/ 68 w 103"/>
                  <a:gd name="T65" fmla="*/ 19 h 28"/>
                  <a:gd name="T66" fmla="*/ 69 w 103"/>
                  <a:gd name="T67" fmla="*/ 20 h 28"/>
                  <a:gd name="T68" fmla="*/ 71 w 103"/>
                  <a:gd name="T69" fmla="*/ 20 h 28"/>
                  <a:gd name="T70" fmla="*/ 74 w 103"/>
                  <a:gd name="T71" fmla="*/ 21 h 28"/>
                  <a:gd name="T72" fmla="*/ 76 w 103"/>
                  <a:gd name="T73" fmla="*/ 21 h 28"/>
                  <a:gd name="T74" fmla="*/ 78 w 103"/>
                  <a:gd name="T75" fmla="*/ 22 h 28"/>
                  <a:gd name="T76" fmla="*/ 79 w 103"/>
                  <a:gd name="T77" fmla="*/ 22 h 28"/>
                  <a:gd name="T78" fmla="*/ 82 w 103"/>
                  <a:gd name="T79" fmla="*/ 23 h 28"/>
                  <a:gd name="T80" fmla="*/ 84 w 103"/>
                  <a:gd name="T81" fmla="*/ 23 h 28"/>
                  <a:gd name="T82" fmla="*/ 86 w 103"/>
                  <a:gd name="T83" fmla="*/ 24 h 28"/>
                  <a:gd name="T84" fmla="*/ 89 w 103"/>
                  <a:gd name="T85" fmla="*/ 24 h 28"/>
                  <a:gd name="T86" fmla="*/ 91 w 103"/>
                  <a:gd name="T87" fmla="*/ 26 h 28"/>
                  <a:gd name="T88" fmla="*/ 92 w 103"/>
                  <a:gd name="T89" fmla="*/ 26 h 28"/>
                  <a:gd name="T90" fmla="*/ 94 w 103"/>
                  <a:gd name="T91" fmla="*/ 27 h 28"/>
                  <a:gd name="T92" fmla="*/ 97 w 103"/>
                  <a:gd name="T93" fmla="*/ 27 h 28"/>
                  <a:gd name="T94" fmla="*/ 99 w 103"/>
                  <a:gd name="T95" fmla="*/ 27 h 28"/>
                  <a:gd name="T96" fmla="*/ 101 w 103"/>
                  <a:gd name="T97" fmla="*/ 28 h 28"/>
                  <a:gd name="T98" fmla="*/ 103 w 103"/>
                  <a:gd name="T99" fmla="*/ 28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8"/>
                  <a:gd name="T152" fmla="*/ 103 w 103"/>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8">
                    <a:moveTo>
                      <a:pt x="0" y="0"/>
                    </a:moveTo>
                    <a:lnTo>
                      <a:pt x="1" y="1"/>
                    </a:lnTo>
                    <a:lnTo>
                      <a:pt x="2" y="1"/>
                    </a:lnTo>
                    <a:lnTo>
                      <a:pt x="3" y="1"/>
                    </a:lnTo>
                    <a:lnTo>
                      <a:pt x="5" y="1"/>
                    </a:lnTo>
                    <a:lnTo>
                      <a:pt x="6" y="3"/>
                    </a:lnTo>
                    <a:lnTo>
                      <a:pt x="7" y="3"/>
                    </a:lnTo>
                    <a:lnTo>
                      <a:pt x="8" y="3"/>
                    </a:lnTo>
                    <a:lnTo>
                      <a:pt x="9" y="4"/>
                    </a:lnTo>
                    <a:lnTo>
                      <a:pt x="10" y="4"/>
                    </a:lnTo>
                    <a:lnTo>
                      <a:pt x="12" y="4"/>
                    </a:lnTo>
                    <a:lnTo>
                      <a:pt x="13" y="4"/>
                    </a:lnTo>
                    <a:lnTo>
                      <a:pt x="14" y="5"/>
                    </a:lnTo>
                    <a:lnTo>
                      <a:pt x="15" y="5"/>
                    </a:lnTo>
                    <a:lnTo>
                      <a:pt x="16" y="5"/>
                    </a:lnTo>
                    <a:lnTo>
                      <a:pt x="17" y="5"/>
                    </a:lnTo>
                    <a:lnTo>
                      <a:pt x="17" y="6"/>
                    </a:lnTo>
                    <a:lnTo>
                      <a:pt x="18" y="6"/>
                    </a:lnTo>
                    <a:lnTo>
                      <a:pt x="20" y="6"/>
                    </a:lnTo>
                    <a:lnTo>
                      <a:pt x="21" y="6"/>
                    </a:lnTo>
                    <a:lnTo>
                      <a:pt x="22" y="7"/>
                    </a:lnTo>
                    <a:lnTo>
                      <a:pt x="23" y="7"/>
                    </a:lnTo>
                    <a:lnTo>
                      <a:pt x="24" y="7"/>
                    </a:lnTo>
                    <a:lnTo>
                      <a:pt x="25" y="7"/>
                    </a:lnTo>
                    <a:lnTo>
                      <a:pt x="26" y="8"/>
                    </a:lnTo>
                    <a:lnTo>
                      <a:pt x="28" y="8"/>
                    </a:lnTo>
                    <a:lnTo>
                      <a:pt x="29" y="8"/>
                    </a:lnTo>
                    <a:lnTo>
                      <a:pt x="30" y="9"/>
                    </a:lnTo>
                    <a:lnTo>
                      <a:pt x="31" y="9"/>
                    </a:lnTo>
                    <a:lnTo>
                      <a:pt x="32" y="9"/>
                    </a:lnTo>
                    <a:lnTo>
                      <a:pt x="33" y="9"/>
                    </a:lnTo>
                    <a:lnTo>
                      <a:pt x="35" y="11"/>
                    </a:lnTo>
                    <a:lnTo>
                      <a:pt x="36" y="11"/>
                    </a:lnTo>
                    <a:lnTo>
                      <a:pt x="37" y="11"/>
                    </a:lnTo>
                    <a:lnTo>
                      <a:pt x="38" y="11"/>
                    </a:lnTo>
                    <a:lnTo>
                      <a:pt x="39" y="12"/>
                    </a:lnTo>
                    <a:lnTo>
                      <a:pt x="40" y="12"/>
                    </a:lnTo>
                    <a:lnTo>
                      <a:pt x="41" y="12"/>
                    </a:lnTo>
                    <a:lnTo>
                      <a:pt x="43" y="13"/>
                    </a:lnTo>
                    <a:lnTo>
                      <a:pt x="44" y="13"/>
                    </a:lnTo>
                    <a:lnTo>
                      <a:pt x="45" y="13"/>
                    </a:lnTo>
                    <a:lnTo>
                      <a:pt x="46" y="13"/>
                    </a:lnTo>
                    <a:lnTo>
                      <a:pt x="47" y="14"/>
                    </a:lnTo>
                    <a:lnTo>
                      <a:pt x="48" y="14"/>
                    </a:lnTo>
                    <a:lnTo>
                      <a:pt x="50" y="14"/>
                    </a:lnTo>
                    <a:lnTo>
                      <a:pt x="51" y="14"/>
                    </a:lnTo>
                    <a:lnTo>
                      <a:pt x="52" y="15"/>
                    </a:lnTo>
                    <a:lnTo>
                      <a:pt x="53" y="15"/>
                    </a:lnTo>
                    <a:lnTo>
                      <a:pt x="54" y="15"/>
                    </a:lnTo>
                    <a:lnTo>
                      <a:pt x="55" y="15"/>
                    </a:lnTo>
                    <a:lnTo>
                      <a:pt x="56" y="16"/>
                    </a:lnTo>
                    <a:lnTo>
                      <a:pt x="58" y="16"/>
                    </a:lnTo>
                    <a:lnTo>
                      <a:pt x="59" y="16"/>
                    </a:lnTo>
                    <a:lnTo>
                      <a:pt x="60" y="16"/>
                    </a:lnTo>
                    <a:lnTo>
                      <a:pt x="60" y="18"/>
                    </a:lnTo>
                    <a:lnTo>
                      <a:pt x="61" y="18"/>
                    </a:lnTo>
                    <a:lnTo>
                      <a:pt x="62" y="18"/>
                    </a:lnTo>
                    <a:lnTo>
                      <a:pt x="63" y="18"/>
                    </a:lnTo>
                    <a:lnTo>
                      <a:pt x="65" y="19"/>
                    </a:lnTo>
                    <a:lnTo>
                      <a:pt x="66" y="19"/>
                    </a:lnTo>
                    <a:lnTo>
                      <a:pt x="67" y="19"/>
                    </a:lnTo>
                    <a:lnTo>
                      <a:pt x="68" y="19"/>
                    </a:lnTo>
                    <a:lnTo>
                      <a:pt x="69" y="20"/>
                    </a:lnTo>
                    <a:lnTo>
                      <a:pt x="70" y="20"/>
                    </a:lnTo>
                    <a:lnTo>
                      <a:pt x="71" y="20"/>
                    </a:lnTo>
                    <a:lnTo>
                      <a:pt x="73" y="21"/>
                    </a:lnTo>
                    <a:lnTo>
                      <a:pt x="74" y="21"/>
                    </a:lnTo>
                    <a:lnTo>
                      <a:pt x="75" y="21"/>
                    </a:lnTo>
                    <a:lnTo>
                      <a:pt x="76" y="21"/>
                    </a:lnTo>
                    <a:lnTo>
                      <a:pt x="77" y="21"/>
                    </a:lnTo>
                    <a:lnTo>
                      <a:pt x="78" y="22"/>
                    </a:lnTo>
                    <a:lnTo>
                      <a:pt x="79" y="22"/>
                    </a:lnTo>
                    <a:lnTo>
                      <a:pt x="81" y="22"/>
                    </a:lnTo>
                    <a:lnTo>
                      <a:pt x="82" y="23"/>
                    </a:lnTo>
                    <a:lnTo>
                      <a:pt x="83" y="23"/>
                    </a:lnTo>
                    <a:lnTo>
                      <a:pt x="84" y="23"/>
                    </a:lnTo>
                    <a:lnTo>
                      <a:pt x="85" y="23"/>
                    </a:lnTo>
                    <a:lnTo>
                      <a:pt x="86" y="24"/>
                    </a:lnTo>
                    <a:lnTo>
                      <a:pt x="88" y="24"/>
                    </a:lnTo>
                    <a:lnTo>
                      <a:pt x="89" y="24"/>
                    </a:lnTo>
                    <a:lnTo>
                      <a:pt x="90" y="24"/>
                    </a:lnTo>
                    <a:lnTo>
                      <a:pt x="91" y="26"/>
                    </a:lnTo>
                    <a:lnTo>
                      <a:pt x="92" y="26"/>
                    </a:lnTo>
                    <a:lnTo>
                      <a:pt x="93" y="26"/>
                    </a:lnTo>
                    <a:lnTo>
                      <a:pt x="94" y="27"/>
                    </a:lnTo>
                    <a:lnTo>
                      <a:pt x="96" y="27"/>
                    </a:lnTo>
                    <a:lnTo>
                      <a:pt x="97" y="27"/>
                    </a:lnTo>
                    <a:lnTo>
                      <a:pt x="98" y="27"/>
                    </a:lnTo>
                    <a:lnTo>
                      <a:pt x="99" y="27"/>
                    </a:lnTo>
                    <a:lnTo>
                      <a:pt x="100" y="28"/>
                    </a:lnTo>
                    <a:lnTo>
                      <a:pt x="101" y="28"/>
                    </a:lnTo>
                    <a:lnTo>
                      <a:pt x="103" y="28"/>
                    </a:lnTo>
                  </a:path>
                </a:pathLst>
              </a:custGeom>
              <a:noFill/>
              <a:ln w="0">
                <a:solidFill>
                  <a:srgbClr val="FF0000"/>
                </a:solidFill>
                <a:prstDash val="solid"/>
                <a:round/>
                <a:headEnd/>
                <a:tailEnd/>
              </a:ln>
            </p:spPr>
            <p:txBody>
              <a:bodyPr/>
              <a:lstStyle/>
              <a:p>
                <a:endParaRPr lang="it-IT"/>
              </a:p>
            </p:txBody>
          </p:sp>
          <p:sp>
            <p:nvSpPr>
              <p:cNvPr id="84" name="Freeform 3143"/>
              <p:cNvSpPr>
                <a:spLocks noChangeAspect="1"/>
              </p:cNvSpPr>
              <p:nvPr/>
            </p:nvSpPr>
            <p:spPr bwMode="auto">
              <a:xfrm>
                <a:off x="3534" y="3506"/>
                <a:ext cx="51" cy="13"/>
              </a:xfrm>
              <a:custGeom>
                <a:avLst/>
                <a:gdLst>
                  <a:gd name="T0" fmla="*/ 1 w 102"/>
                  <a:gd name="T1" fmla="*/ 1 h 26"/>
                  <a:gd name="T2" fmla="*/ 3 w 102"/>
                  <a:gd name="T3" fmla="*/ 1 h 26"/>
                  <a:gd name="T4" fmla="*/ 5 w 102"/>
                  <a:gd name="T5" fmla="*/ 2 h 26"/>
                  <a:gd name="T6" fmla="*/ 8 w 102"/>
                  <a:gd name="T7" fmla="*/ 2 h 26"/>
                  <a:gd name="T8" fmla="*/ 9 w 102"/>
                  <a:gd name="T9" fmla="*/ 3 h 26"/>
                  <a:gd name="T10" fmla="*/ 11 w 102"/>
                  <a:gd name="T11" fmla="*/ 3 h 26"/>
                  <a:gd name="T12" fmla="*/ 13 w 102"/>
                  <a:gd name="T13" fmla="*/ 4 h 26"/>
                  <a:gd name="T14" fmla="*/ 16 w 102"/>
                  <a:gd name="T15" fmla="*/ 4 h 26"/>
                  <a:gd name="T16" fmla="*/ 18 w 102"/>
                  <a:gd name="T17" fmla="*/ 4 h 26"/>
                  <a:gd name="T18" fmla="*/ 19 w 102"/>
                  <a:gd name="T19" fmla="*/ 6 h 26"/>
                  <a:gd name="T20" fmla="*/ 21 w 102"/>
                  <a:gd name="T21" fmla="*/ 6 h 26"/>
                  <a:gd name="T22" fmla="*/ 24 w 102"/>
                  <a:gd name="T23" fmla="*/ 7 h 26"/>
                  <a:gd name="T24" fmla="*/ 26 w 102"/>
                  <a:gd name="T25" fmla="*/ 7 h 26"/>
                  <a:gd name="T26" fmla="*/ 28 w 102"/>
                  <a:gd name="T27" fmla="*/ 8 h 26"/>
                  <a:gd name="T28" fmla="*/ 29 w 102"/>
                  <a:gd name="T29" fmla="*/ 8 h 26"/>
                  <a:gd name="T30" fmla="*/ 32 w 102"/>
                  <a:gd name="T31" fmla="*/ 9 h 26"/>
                  <a:gd name="T32" fmla="*/ 34 w 102"/>
                  <a:gd name="T33" fmla="*/ 9 h 26"/>
                  <a:gd name="T34" fmla="*/ 36 w 102"/>
                  <a:gd name="T35" fmla="*/ 10 h 26"/>
                  <a:gd name="T36" fmla="*/ 39 w 102"/>
                  <a:gd name="T37" fmla="*/ 10 h 26"/>
                  <a:gd name="T38" fmla="*/ 40 w 102"/>
                  <a:gd name="T39" fmla="*/ 11 h 26"/>
                  <a:gd name="T40" fmla="*/ 42 w 102"/>
                  <a:gd name="T41" fmla="*/ 11 h 26"/>
                  <a:gd name="T42" fmla="*/ 44 w 102"/>
                  <a:gd name="T43" fmla="*/ 13 h 26"/>
                  <a:gd name="T44" fmla="*/ 47 w 102"/>
                  <a:gd name="T45" fmla="*/ 13 h 26"/>
                  <a:gd name="T46" fmla="*/ 49 w 102"/>
                  <a:gd name="T47" fmla="*/ 13 h 26"/>
                  <a:gd name="T48" fmla="*/ 50 w 102"/>
                  <a:gd name="T49" fmla="*/ 14 h 26"/>
                  <a:gd name="T50" fmla="*/ 53 w 102"/>
                  <a:gd name="T51" fmla="*/ 14 h 26"/>
                  <a:gd name="T52" fmla="*/ 55 w 102"/>
                  <a:gd name="T53" fmla="*/ 15 h 26"/>
                  <a:gd name="T54" fmla="*/ 57 w 102"/>
                  <a:gd name="T55" fmla="*/ 15 h 26"/>
                  <a:gd name="T56" fmla="*/ 59 w 102"/>
                  <a:gd name="T57" fmla="*/ 16 h 26"/>
                  <a:gd name="T58" fmla="*/ 61 w 102"/>
                  <a:gd name="T59" fmla="*/ 16 h 26"/>
                  <a:gd name="T60" fmla="*/ 63 w 102"/>
                  <a:gd name="T61" fmla="*/ 17 h 26"/>
                  <a:gd name="T62" fmla="*/ 65 w 102"/>
                  <a:gd name="T63" fmla="*/ 17 h 26"/>
                  <a:gd name="T64" fmla="*/ 67 w 102"/>
                  <a:gd name="T65" fmla="*/ 18 h 26"/>
                  <a:gd name="T66" fmla="*/ 70 w 102"/>
                  <a:gd name="T67" fmla="*/ 18 h 26"/>
                  <a:gd name="T68" fmla="*/ 71 w 102"/>
                  <a:gd name="T69" fmla="*/ 19 h 26"/>
                  <a:gd name="T70" fmla="*/ 73 w 102"/>
                  <a:gd name="T71" fmla="*/ 19 h 26"/>
                  <a:gd name="T72" fmla="*/ 76 w 102"/>
                  <a:gd name="T73" fmla="*/ 19 h 26"/>
                  <a:gd name="T74" fmla="*/ 78 w 102"/>
                  <a:gd name="T75" fmla="*/ 21 h 26"/>
                  <a:gd name="T76" fmla="*/ 80 w 102"/>
                  <a:gd name="T77" fmla="*/ 21 h 26"/>
                  <a:gd name="T78" fmla="*/ 81 w 102"/>
                  <a:gd name="T79" fmla="*/ 22 h 26"/>
                  <a:gd name="T80" fmla="*/ 84 w 102"/>
                  <a:gd name="T81" fmla="*/ 22 h 26"/>
                  <a:gd name="T82" fmla="*/ 86 w 102"/>
                  <a:gd name="T83" fmla="*/ 23 h 26"/>
                  <a:gd name="T84" fmla="*/ 88 w 102"/>
                  <a:gd name="T85" fmla="*/ 23 h 26"/>
                  <a:gd name="T86" fmla="*/ 91 w 102"/>
                  <a:gd name="T87" fmla="*/ 24 h 26"/>
                  <a:gd name="T88" fmla="*/ 92 w 102"/>
                  <a:gd name="T89" fmla="*/ 24 h 26"/>
                  <a:gd name="T90" fmla="*/ 94 w 102"/>
                  <a:gd name="T91" fmla="*/ 25 h 26"/>
                  <a:gd name="T92" fmla="*/ 96 w 102"/>
                  <a:gd name="T93" fmla="*/ 25 h 26"/>
                  <a:gd name="T94" fmla="*/ 99 w 102"/>
                  <a:gd name="T95" fmla="*/ 25 h 26"/>
                  <a:gd name="T96" fmla="*/ 101 w 102"/>
                  <a:gd name="T97" fmla="*/ 26 h 26"/>
                  <a:gd name="T98" fmla="*/ 102 w 102"/>
                  <a:gd name="T99" fmla="*/ 26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26"/>
                  <a:gd name="T152" fmla="*/ 102 w 102"/>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26">
                    <a:moveTo>
                      <a:pt x="0" y="0"/>
                    </a:moveTo>
                    <a:lnTo>
                      <a:pt x="1" y="1"/>
                    </a:lnTo>
                    <a:lnTo>
                      <a:pt x="2" y="1"/>
                    </a:lnTo>
                    <a:lnTo>
                      <a:pt x="3" y="1"/>
                    </a:lnTo>
                    <a:lnTo>
                      <a:pt x="4" y="1"/>
                    </a:lnTo>
                    <a:lnTo>
                      <a:pt x="5" y="2"/>
                    </a:lnTo>
                    <a:lnTo>
                      <a:pt x="6" y="2"/>
                    </a:lnTo>
                    <a:lnTo>
                      <a:pt x="8" y="2"/>
                    </a:lnTo>
                    <a:lnTo>
                      <a:pt x="9" y="2"/>
                    </a:lnTo>
                    <a:lnTo>
                      <a:pt x="9" y="3"/>
                    </a:lnTo>
                    <a:lnTo>
                      <a:pt x="10" y="3"/>
                    </a:lnTo>
                    <a:lnTo>
                      <a:pt x="11" y="3"/>
                    </a:lnTo>
                    <a:lnTo>
                      <a:pt x="12" y="3"/>
                    </a:lnTo>
                    <a:lnTo>
                      <a:pt x="13" y="4"/>
                    </a:lnTo>
                    <a:lnTo>
                      <a:pt x="14" y="4"/>
                    </a:lnTo>
                    <a:lnTo>
                      <a:pt x="16" y="4"/>
                    </a:lnTo>
                    <a:lnTo>
                      <a:pt x="17" y="4"/>
                    </a:lnTo>
                    <a:lnTo>
                      <a:pt x="18" y="4"/>
                    </a:lnTo>
                    <a:lnTo>
                      <a:pt x="18" y="6"/>
                    </a:lnTo>
                    <a:lnTo>
                      <a:pt x="19" y="6"/>
                    </a:lnTo>
                    <a:lnTo>
                      <a:pt x="20" y="6"/>
                    </a:lnTo>
                    <a:lnTo>
                      <a:pt x="21" y="6"/>
                    </a:lnTo>
                    <a:lnTo>
                      <a:pt x="23" y="7"/>
                    </a:lnTo>
                    <a:lnTo>
                      <a:pt x="24" y="7"/>
                    </a:lnTo>
                    <a:lnTo>
                      <a:pt x="25" y="7"/>
                    </a:lnTo>
                    <a:lnTo>
                      <a:pt x="26" y="7"/>
                    </a:lnTo>
                    <a:lnTo>
                      <a:pt x="27" y="8"/>
                    </a:lnTo>
                    <a:lnTo>
                      <a:pt x="28" y="8"/>
                    </a:lnTo>
                    <a:lnTo>
                      <a:pt x="29" y="8"/>
                    </a:lnTo>
                    <a:lnTo>
                      <a:pt x="31" y="8"/>
                    </a:lnTo>
                    <a:lnTo>
                      <a:pt x="32" y="9"/>
                    </a:lnTo>
                    <a:lnTo>
                      <a:pt x="33" y="9"/>
                    </a:lnTo>
                    <a:lnTo>
                      <a:pt x="34" y="9"/>
                    </a:lnTo>
                    <a:lnTo>
                      <a:pt x="35" y="9"/>
                    </a:lnTo>
                    <a:lnTo>
                      <a:pt x="36" y="10"/>
                    </a:lnTo>
                    <a:lnTo>
                      <a:pt x="38" y="10"/>
                    </a:lnTo>
                    <a:lnTo>
                      <a:pt x="39" y="10"/>
                    </a:lnTo>
                    <a:lnTo>
                      <a:pt x="40" y="11"/>
                    </a:lnTo>
                    <a:lnTo>
                      <a:pt x="41" y="11"/>
                    </a:lnTo>
                    <a:lnTo>
                      <a:pt x="42" y="11"/>
                    </a:lnTo>
                    <a:lnTo>
                      <a:pt x="43" y="11"/>
                    </a:lnTo>
                    <a:lnTo>
                      <a:pt x="44" y="13"/>
                    </a:lnTo>
                    <a:lnTo>
                      <a:pt x="46" y="13"/>
                    </a:lnTo>
                    <a:lnTo>
                      <a:pt x="47" y="13"/>
                    </a:lnTo>
                    <a:lnTo>
                      <a:pt x="48" y="13"/>
                    </a:lnTo>
                    <a:lnTo>
                      <a:pt x="49" y="13"/>
                    </a:lnTo>
                    <a:lnTo>
                      <a:pt x="50" y="14"/>
                    </a:lnTo>
                    <a:lnTo>
                      <a:pt x="51" y="14"/>
                    </a:lnTo>
                    <a:lnTo>
                      <a:pt x="53" y="14"/>
                    </a:lnTo>
                    <a:lnTo>
                      <a:pt x="54" y="15"/>
                    </a:lnTo>
                    <a:lnTo>
                      <a:pt x="55" y="15"/>
                    </a:lnTo>
                    <a:lnTo>
                      <a:pt x="56" y="15"/>
                    </a:lnTo>
                    <a:lnTo>
                      <a:pt x="57" y="15"/>
                    </a:lnTo>
                    <a:lnTo>
                      <a:pt x="58" y="16"/>
                    </a:lnTo>
                    <a:lnTo>
                      <a:pt x="59" y="16"/>
                    </a:lnTo>
                    <a:lnTo>
                      <a:pt x="61" y="16"/>
                    </a:lnTo>
                    <a:lnTo>
                      <a:pt x="62" y="16"/>
                    </a:lnTo>
                    <a:lnTo>
                      <a:pt x="63" y="17"/>
                    </a:lnTo>
                    <a:lnTo>
                      <a:pt x="64" y="17"/>
                    </a:lnTo>
                    <a:lnTo>
                      <a:pt x="65" y="17"/>
                    </a:lnTo>
                    <a:lnTo>
                      <a:pt x="66" y="17"/>
                    </a:lnTo>
                    <a:lnTo>
                      <a:pt x="67" y="18"/>
                    </a:lnTo>
                    <a:lnTo>
                      <a:pt x="69" y="18"/>
                    </a:lnTo>
                    <a:lnTo>
                      <a:pt x="70" y="18"/>
                    </a:lnTo>
                    <a:lnTo>
                      <a:pt x="71" y="18"/>
                    </a:lnTo>
                    <a:lnTo>
                      <a:pt x="71" y="19"/>
                    </a:lnTo>
                    <a:lnTo>
                      <a:pt x="72" y="19"/>
                    </a:lnTo>
                    <a:lnTo>
                      <a:pt x="73" y="19"/>
                    </a:lnTo>
                    <a:lnTo>
                      <a:pt x="74" y="19"/>
                    </a:lnTo>
                    <a:lnTo>
                      <a:pt x="76" y="19"/>
                    </a:lnTo>
                    <a:lnTo>
                      <a:pt x="77" y="21"/>
                    </a:lnTo>
                    <a:lnTo>
                      <a:pt x="78" y="21"/>
                    </a:lnTo>
                    <a:lnTo>
                      <a:pt x="79" y="21"/>
                    </a:lnTo>
                    <a:lnTo>
                      <a:pt x="80" y="21"/>
                    </a:lnTo>
                    <a:lnTo>
                      <a:pt x="80" y="22"/>
                    </a:lnTo>
                    <a:lnTo>
                      <a:pt x="81" y="22"/>
                    </a:lnTo>
                    <a:lnTo>
                      <a:pt x="82" y="22"/>
                    </a:lnTo>
                    <a:lnTo>
                      <a:pt x="84" y="22"/>
                    </a:lnTo>
                    <a:lnTo>
                      <a:pt x="85" y="23"/>
                    </a:lnTo>
                    <a:lnTo>
                      <a:pt x="86" y="23"/>
                    </a:lnTo>
                    <a:lnTo>
                      <a:pt x="87" y="23"/>
                    </a:lnTo>
                    <a:lnTo>
                      <a:pt x="88" y="23"/>
                    </a:lnTo>
                    <a:lnTo>
                      <a:pt x="89" y="23"/>
                    </a:lnTo>
                    <a:lnTo>
                      <a:pt x="91" y="24"/>
                    </a:lnTo>
                    <a:lnTo>
                      <a:pt x="92" y="24"/>
                    </a:lnTo>
                    <a:lnTo>
                      <a:pt x="93" y="24"/>
                    </a:lnTo>
                    <a:lnTo>
                      <a:pt x="94" y="25"/>
                    </a:lnTo>
                    <a:lnTo>
                      <a:pt x="95" y="25"/>
                    </a:lnTo>
                    <a:lnTo>
                      <a:pt x="96" y="25"/>
                    </a:lnTo>
                    <a:lnTo>
                      <a:pt x="97" y="25"/>
                    </a:lnTo>
                    <a:lnTo>
                      <a:pt x="99" y="25"/>
                    </a:lnTo>
                    <a:lnTo>
                      <a:pt x="100" y="26"/>
                    </a:lnTo>
                    <a:lnTo>
                      <a:pt x="101" y="26"/>
                    </a:lnTo>
                    <a:lnTo>
                      <a:pt x="102" y="26"/>
                    </a:lnTo>
                  </a:path>
                </a:pathLst>
              </a:custGeom>
              <a:noFill/>
              <a:ln w="0">
                <a:solidFill>
                  <a:srgbClr val="FF0000"/>
                </a:solidFill>
                <a:prstDash val="solid"/>
                <a:round/>
                <a:headEnd/>
                <a:tailEnd/>
              </a:ln>
            </p:spPr>
            <p:txBody>
              <a:bodyPr/>
              <a:lstStyle/>
              <a:p>
                <a:endParaRPr lang="it-IT"/>
              </a:p>
            </p:txBody>
          </p:sp>
          <p:sp>
            <p:nvSpPr>
              <p:cNvPr id="85" name="Freeform 3144"/>
              <p:cNvSpPr>
                <a:spLocks noChangeAspect="1"/>
              </p:cNvSpPr>
              <p:nvPr/>
            </p:nvSpPr>
            <p:spPr bwMode="auto">
              <a:xfrm>
                <a:off x="3585" y="3519"/>
                <a:ext cx="51" cy="13"/>
              </a:xfrm>
              <a:custGeom>
                <a:avLst/>
                <a:gdLst>
                  <a:gd name="T0" fmla="*/ 1 w 103"/>
                  <a:gd name="T1" fmla="*/ 2 h 26"/>
                  <a:gd name="T2" fmla="*/ 4 w 103"/>
                  <a:gd name="T3" fmla="*/ 2 h 26"/>
                  <a:gd name="T4" fmla="*/ 6 w 103"/>
                  <a:gd name="T5" fmla="*/ 3 h 26"/>
                  <a:gd name="T6" fmla="*/ 8 w 103"/>
                  <a:gd name="T7" fmla="*/ 3 h 26"/>
                  <a:gd name="T8" fmla="*/ 10 w 103"/>
                  <a:gd name="T9" fmla="*/ 3 h 26"/>
                  <a:gd name="T10" fmla="*/ 12 w 103"/>
                  <a:gd name="T11" fmla="*/ 4 h 26"/>
                  <a:gd name="T12" fmla="*/ 14 w 103"/>
                  <a:gd name="T13" fmla="*/ 4 h 26"/>
                  <a:gd name="T14" fmla="*/ 16 w 103"/>
                  <a:gd name="T15" fmla="*/ 5 h 26"/>
                  <a:gd name="T16" fmla="*/ 18 w 103"/>
                  <a:gd name="T17" fmla="*/ 5 h 26"/>
                  <a:gd name="T18" fmla="*/ 21 w 103"/>
                  <a:gd name="T19" fmla="*/ 6 h 26"/>
                  <a:gd name="T20" fmla="*/ 22 w 103"/>
                  <a:gd name="T21" fmla="*/ 6 h 26"/>
                  <a:gd name="T22" fmla="*/ 24 w 103"/>
                  <a:gd name="T23" fmla="*/ 7 h 26"/>
                  <a:gd name="T24" fmla="*/ 27 w 103"/>
                  <a:gd name="T25" fmla="*/ 7 h 26"/>
                  <a:gd name="T26" fmla="*/ 29 w 103"/>
                  <a:gd name="T27" fmla="*/ 7 h 26"/>
                  <a:gd name="T28" fmla="*/ 31 w 103"/>
                  <a:gd name="T29" fmla="*/ 8 h 26"/>
                  <a:gd name="T30" fmla="*/ 32 w 103"/>
                  <a:gd name="T31" fmla="*/ 8 h 26"/>
                  <a:gd name="T32" fmla="*/ 35 w 103"/>
                  <a:gd name="T33" fmla="*/ 10 h 26"/>
                  <a:gd name="T34" fmla="*/ 37 w 103"/>
                  <a:gd name="T35" fmla="*/ 10 h 26"/>
                  <a:gd name="T36" fmla="*/ 39 w 103"/>
                  <a:gd name="T37" fmla="*/ 11 h 26"/>
                  <a:gd name="T38" fmla="*/ 40 w 103"/>
                  <a:gd name="T39" fmla="*/ 11 h 26"/>
                  <a:gd name="T40" fmla="*/ 43 w 103"/>
                  <a:gd name="T41" fmla="*/ 12 h 26"/>
                  <a:gd name="T42" fmla="*/ 45 w 103"/>
                  <a:gd name="T43" fmla="*/ 12 h 26"/>
                  <a:gd name="T44" fmla="*/ 47 w 103"/>
                  <a:gd name="T45" fmla="*/ 12 h 26"/>
                  <a:gd name="T46" fmla="*/ 50 w 103"/>
                  <a:gd name="T47" fmla="*/ 13 h 26"/>
                  <a:gd name="T48" fmla="*/ 51 w 103"/>
                  <a:gd name="T49" fmla="*/ 13 h 26"/>
                  <a:gd name="T50" fmla="*/ 53 w 103"/>
                  <a:gd name="T51" fmla="*/ 14 h 26"/>
                  <a:gd name="T52" fmla="*/ 55 w 103"/>
                  <a:gd name="T53" fmla="*/ 14 h 26"/>
                  <a:gd name="T54" fmla="*/ 58 w 103"/>
                  <a:gd name="T55" fmla="*/ 15 h 26"/>
                  <a:gd name="T56" fmla="*/ 60 w 103"/>
                  <a:gd name="T57" fmla="*/ 15 h 26"/>
                  <a:gd name="T58" fmla="*/ 61 w 103"/>
                  <a:gd name="T59" fmla="*/ 16 h 26"/>
                  <a:gd name="T60" fmla="*/ 63 w 103"/>
                  <a:gd name="T61" fmla="*/ 16 h 26"/>
                  <a:gd name="T62" fmla="*/ 66 w 103"/>
                  <a:gd name="T63" fmla="*/ 16 h 26"/>
                  <a:gd name="T64" fmla="*/ 68 w 103"/>
                  <a:gd name="T65" fmla="*/ 18 h 26"/>
                  <a:gd name="T66" fmla="*/ 70 w 103"/>
                  <a:gd name="T67" fmla="*/ 18 h 26"/>
                  <a:gd name="T68" fmla="*/ 73 w 103"/>
                  <a:gd name="T69" fmla="*/ 19 h 26"/>
                  <a:gd name="T70" fmla="*/ 74 w 103"/>
                  <a:gd name="T71" fmla="*/ 19 h 26"/>
                  <a:gd name="T72" fmla="*/ 76 w 103"/>
                  <a:gd name="T73" fmla="*/ 20 h 26"/>
                  <a:gd name="T74" fmla="*/ 78 w 103"/>
                  <a:gd name="T75" fmla="*/ 20 h 26"/>
                  <a:gd name="T76" fmla="*/ 81 w 103"/>
                  <a:gd name="T77" fmla="*/ 21 h 26"/>
                  <a:gd name="T78" fmla="*/ 83 w 103"/>
                  <a:gd name="T79" fmla="*/ 21 h 26"/>
                  <a:gd name="T80" fmla="*/ 84 w 103"/>
                  <a:gd name="T81" fmla="*/ 21 h 26"/>
                  <a:gd name="T82" fmla="*/ 86 w 103"/>
                  <a:gd name="T83" fmla="*/ 22 h 26"/>
                  <a:gd name="T84" fmla="*/ 89 w 103"/>
                  <a:gd name="T85" fmla="*/ 22 h 26"/>
                  <a:gd name="T86" fmla="*/ 91 w 103"/>
                  <a:gd name="T87" fmla="*/ 23 h 26"/>
                  <a:gd name="T88" fmla="*/ 92 w 103"/>
                  <a:gd name="T89" fmla="*/ 23 h 26"/>
                  <a:gd name="T90" fmla="*/ 95 w 103"/>
                  <a:gd name="T91" fmla="*/ 25 h 26"/>
                  <a:gd name="T92" fmla="*/ 97 w 103"/>
                  <a:gd name="T93" fmla="*/ 25 h 26"/>
                  <a:gd name="T94" fmla="*/ 99 w 103"/>
                  <a:gd name="T95" fmla="*/ 26 h 26"/>
                  <a:gd name="T96" fmla="*/ 101 w 103"/>
                  <a:gd name="T97" fmla="*/ 26 h 26"/>
                  <a:gd name="T98" fmla="*/ 103 w 103"/>
                  <a:gd name="T99" fmla="*/ 26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6"/>
                  <a:gd name="T152" fmla="*/ 103 w 103"/>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6">
                    <a:moveTo>
                      <a:pt x="0" y="0"/>
                    </a:moveTo>
                    <a:lnTo>
                      <a:pt x="1" y="2"/>
                    </a:lnTo>
                    <a:lnTo>
                      <a:pt x="2" y="2"/>
                    </a:lnTo>
                    <a:lnTo>
                      <a:pt x="4" y="2"/>
                    </a:lnTo>
                    <a:lnTo>
                      <a:pt x="5" y="2"/>
                    </a:lnTo>
                    <a:lnTo>
                      <a:pt x="6" y="3"/>
                    </a:lnTo>
                    <a:lnTo>
                      <a:pt x="7" y="3"/>
                    </a:lnTo>
                    <a:lnTo>
                      <a:pt x="8" y="3"/>
                    </a:lnTo>
                    <a:lnTo>
                      <a:pt x="9" y="3"/>
                    </a:lnTo>
                    <a:lnTo>
                      <a:pt x="10" y="3"/>
                    </a:lnTo>
                    <a:lnTo>
                      <a:pt x="10" y="4"/>
                    </a:lnTo>
                    <a:lnTo>
                      <a:pt x="12" y="4"/>
                    </a:lnTo>
                    <a:lnTo>
                      <a:pt x="13" y="4"/>
                    </a:lnTo>
                    <a:lnTo>
                      <a:pt x="14" y="4"/>
                    </a:lnTo>
                    <a:lnTo>
                      <a:pt x="15" y="5"/>
                    </a:lnTo>
                    <a:lnTo>
                      <a:pt x="16" y="5"/>
                    </a:lnTo>
                    <a:lnTo>
                      <a:pt x="17" y="5"/>
                    </a:lnTo>
                    <a:lnTo>
                      <a:pt x="18" y="5"/>
                    </a:lnTo>
                    <a:lnTo>
                      <a:pt x="20" y="5"/>
                    </a:lnTo>
                    <a:lnTo>
                      <a:pt x="21" y="6"/>
                    </a:lnTo>
                    <a:lnTo>
                      <a:pt x="22" y="6"/>
                    </a:lnTo>
                    <a:lnTo>
                      <a:pt x="23" y="6"/>
                    </a:lnTo>
                    <a:lnTo>
                      <a:pt x="24" y="7"/>
                    </a:lnTo>
                    <a:lnTo>
                      <a:pt x="25" y="7"/>
                    </a:lnTo>
                    <a:lnTo>
                      <a:pt x="27" y="7"/>
                    </a:lnTo>
                    <a:lnTo>
                      <a:pt x="28" y="7"/>
                    </a:lnTo>
                    <a:lnTo>
                      <a:pt x="29" y="7"/>
                    </a:lnTo>
                    <a:lnTo>
                      <a:pt x="30" y="8"/>
                    </a:lnTo>
                    <a:lnTo>
                      <a:pt x="31" y="8"/>
                    </a:lnTo>
                    <a:lnTo>
                      <a:pt x="32" y="8"/>
                    </a:lnTo>
                    <a:lnTo>
                      <a:pt x="33" y="10"/>
                    </a:lnTo>
                    <a:lnTo>
                      <a:pt x="35" y="10"/>
                    </a:lnTo>
                    <a:lnTo>
                      <a:pt x="36" y="10"/>
                    </a:lnTo>
                    <a:lnTo>
                      <a:pt x="37" y="10"/>
                    </a:lnTo>
                    <a:lnTo>
                      <a:pt x="38" y="10"/>
                    </a:lnTo>
                    <a:lnTo>
                      <a:pt x="39" y="11"/>
                    </a:lnTo>
                    <a:lnTo>
                      <a:pt x="40" y="11"/>
                    </a:lnTo>
                    <a:lnTo>
                      <a:pt x="42" y="11"/>
                    </a:lnTo>
                    <a:lnTo>
                      <a:pt x="43" y="12"/>
                    </a:lnTo>
                    <a:lnTo>
                      <a:pt x="44" y="12"/>
                    </a:lnTo>
                    <a:lnTo>
                      <a:pt x="45" y="12"/>
                    </a:lnTo>
                    <a:lnTo>
                      <a:pt x="46" y="12"/>
                    </a:lnTo>
                    <a:lnTo>
                      <a:pt x="47" y="12"/>
                    </a:lnTo>
                    <a:lnTo>
                      <a:pt x="48" y="13"/>
                    </a:lnTo>
                    <a:lnTo>
                      <a:pt x="50" y="13"/>
                    </a:lnTo>
                    <a:lnTo>
                      <a:pt x="51" y="13"/>
                    </a:lnTo>
                    <a:lnTo>
                      <a:pt x="52" y="14"/>
                    </a:lnTo>
                    <a:lnTo>
                      <a:pt x="53" y="14"/>
                    </a:lnTo>
                    <a:lnTo>
                      <a:pt x="54" y="14"/>
                    </a:lnTo>
                    <a:lnTo>
                      <a:pt x="55" y="14"/>
                    </a:lnTo>
                    <a:lnTo>
                      <a:pt x="56" y="14"/>
                    </a:lnTo>
                    <a:lnTo>
                      <a:pt x="58" y="15"/>
                    </a:lnTo>
                    <a:lnTo>
                      <a:pt x="59" y="15"/>
                    </a:lnTo>
                    <a:lnTo>
                      <a:pt x="60" y="15"/>
                    </a:lnTo>
                    <a:lnTo>
                      <a:pt x="61" y="15"/>
                    </a:lnTo>
                    <a:lnTo>
                      <a:pt x="61" y="16"/>
                    </a:lnTo>
                    <a:lnTo>
                      <a:pt x="62" y="16"/>
                    </a:lnTo>
                    <a:lnTo>
                      <a:pt x="63" y="16"/>
                    </a:lnTo>
                    <a:lnTo>
                      <a:pt x="65" y="16"/>
                    </a:lnTo>
                    <a:lnTo>
                      <a:pt x="66" y="16"/>
                    </a:lnTo>
                    <a:lnTo>
                      <a:pt x="67" y="18"/>
                    </a:lnTo>
                    <a:lnTo>
                      <a:pt x="68" y="18"/>
                    </a:lnTo>
                    <a:lnTo>
                      <a:pt x="69" y="18"/>
                    </a:lnTo>
                    <a:lnTo>
                      <a:pt x="70" y="18"/>
                    </a:lnTo>
                    <a:lnTo>
                      <a:pt x="71" y="19"/>
                    </a:lnTo>
                    <a:lnTo>
                      <a:pt x="73" y="19"/>
                    </a:lnTo>
                    <a:lnTo>
                      <a:pt x="74" y="19"/>
                    </a:lnTo>
                    <a:lnTo>
                      <a:pt x="75" y="19"/>
                    </a:lnTo>
                    <a:lnTo>
                      <a:pt x="76" y="20"/>
                    </a:lnTo>
                    <a:lnTo>
                      <a:pt x="77" y="20"/>
                    </a:lnTo>
                    <a:lnTo>
                      <a:pt x="78" y="20"/>
                    </a:lnTo>
                    <a:lnTo>
                      <a:pt x="80" y="20"/>
                    </a:lnTo>
                    <a:lnTo>
                      <a:pt x="81" y="21"/>
                    </a:lnTo>
                    <a:lnTo>
                      <a:pt x="82" y="21"/>
                    </a:lnTo>
                    <a:lnTo>
                      <a:pt x="83" y="21"/>
                    </a:lnTo>
                    <a:lnTo>
                      <a:pt x="84" y="21"/>
                    </a:lnTo>
                    <a:lnTo>
                      <a:pt x="85" y="22"/>
                    </a:lnTo>
                    <a:lnTo>
                      <a:pt x="86" y="22"/>
                    </a:lnTo>
                    <a:lnTo>
                      <a:pt x="88" y="22"/>
                    </a:lnTo>
                    <a:lnTo>
                      <a:pt x="89" y="22"/>
                    </a:lnTo>
                    <a:lnTo>
                      <a:pt x="90" y="23"/>
                    </a:lnTo>
                    <a:lnTo>
                      <a:pt x="91" y="23"/>
                    </a:lnTo>
                    <a:lnTo>
                      <a:pt x="92" y="23"/>
                    </a:lnTo>
                    <a:lnTo>
                      <a:pt x="93" y="23"/>
                    </a:lnTo>
                    <a:lnTo>
                      <a:pt x="95" y="25"/>
                    </a:lnTo>
                    <a:lnTo>
                      <a:pt x="96" y="25"/>
                    </a:lnTo>
                    <a:lnTo>
                      <a:pt x="97" y="25"/>
                    </a:lnTo>
                    <a:lnTo>
                      <a:pt x="98" y="25"/>
                    </a:lnTo>
                    <a:lnTo>
                      <a:pt x="99" y="26"/>
                    </a:lnTo>
                    <a:lnTo>
                      <a:pt x="100" y="26"/>
                    </a:lnTo>
                    <a:lnTo>
                      <a:pt x="101" y="26"/>
                    </a:lnTo>
                    <a:lnTo>
                      <a:pt x="103" y="26"/>
                    </a:lnTo>
                  </a:path>
                </a:pathLst>
              </a:custGeom>
              <a:noFill/>
              <a:ln w="0">
                <a:solidFill>
                  <a:srgbClr val="FF0000"/>
                </a:solidFill>
                <a:prstDash val="solid"/>
                <a:round/>
                <a:headEnd/>
                <a:tailEnd/>
              </a:ln>
            </p:spPr>
            <p:txBody>
              <a:bodyPr/>
              <a:lstStyle/>
              <a:p>
                <a:endParaRPr lang="it-IT"/>
              </a:p>
            </p:txBody>
          </p:sp>
          <p:sp>
            <p:nvSpPr>
              <p:cNvPr id="86" name="Freeform 3145"/>
              <p:cNvSpPr>
                <a:spLocks noChangeAspect="1"/>
              </p:cNvSpPr>
              <p:nvPr/>
            </p:nvSpPr>
            <p:spPr bwMode="auto">
              <a:xfrm>
                <a:off x="3636" y="3532"/>
                <a:ext cx="52" cy="12"/>
              </a:xfrm>
              <a:custGeom>
                <a:avLst/>
                <a:gdLst>
                  <a:gd name="T0" fmla="*/ 1 w 103"/>
                  <a:gd name="T1" fmla="*/ 1 h 24"/>
                  <a:gd name="T2" fmla="*/ 3 w 103"/>
                  <a:gd name="T3" fmla="*/ 1 h 24"/>
                  <a:gd name="T4" fmla="*/ 5 w 103"/>
                  <a:gd name="T5" fmla="*/ 1 h 24"/>
                  <a:gd name="T6" fmla="*/ 8 w 103"/>
                  <a:gd name="T7" fmla="*/ 2 h 24"/>
                  <a:gd name="T8" fmla="*/ 10 w 103"/>
                  <a:gd name="T9" fmla="*/ 2 h 24"/>
                  <a:gd name="T10" fmla="*/ 11 w 103"/>
                  <a:gd name="T11" fmla="*/ 3 h 24"/>
                  <a:gd name="T12" fmla="*/ 13 w 103"/>
                  <a:gd name="T13" fmla="*/ 3 h 24"/>
                  <a:gd name="T14" fmla="*/ 16 w 103"/>
                  <a:gd name="T15" fmla="*/ 4 h 24"/>
                  <a:gd name="T16" fmla="*/ 18 w 103"/>
                  <a:gd name="T17" fmla="*/ 4 h 24"/>
                  <a:gd name="T18" fmla="*/ 20 w 103"/>
                  <a:gd name="T19" fmla="*/ 5 h 24"/>
                  <a:gd name="T20" fmla="*/ 21 w 103"/>
                  <a:gd name="T21" fmla="*/ 5 h 24"/>
                  <a:gd name="T22" fmla="*/ 24 w 103"/>
                  <a:gd name="T23" fmla="*/ 5 h 24"/>
                  <a:gd name="T24" fmla="*/ 26 w 103"/>
                  <a:gd name="T25" fmla="*/ 7 h 24"/>
                  <a:gd name="T26" fmla="*/ 28 w 103"/>
                  <a:gd name="T27" fmla="*/ 7 h 24"/>
                  <a:gd name="T28" fmla="*/ 31 w 103"/>
                  <a:gd name="T29" fmla="*/ 8 h 24"/>
                  <a:gd name="T30" fmla="*/ 32 w 103"/>
                  <a:gd name="T31" fmla="*/ 8 h 24"/>
                  <a:gd name="T32" fmla="*/ 34 w 103"/>
                  <a:gd name="T33" fmla="*/ 9 h 24"/>
                  <a:gd name="T34" fmla="*/ 36 w 103"/>
                  <a:gd name="T35" fmla="*/ 9 h 24"/>
                  <a:gd name="T36" fmla="*/ 39 w 103"/>
                  <a:gd name="T37" fmla="*/ 9 h 24"/>
                  <a:gd name="T38" fmla="*/ 41 w 103"/>
                  <a:gd name="T39" fmla="*/ 10 h 24"/>
                  <a:gd name="T40" fmla="*/ 42 w 103"/>
                  <a:gd name="T41" fmla="*/ 10 h 24"/>
                  <a:gd name="T42" fmla="*/ 45 w 103"/>
                  <a:gd name="T43" fmla="*/ 11 h 24"/>
                  <a:gd name="T44" fmla="*/ 47 w 103"/>
                  <a:gd name="T45" fmla="*/ 11 h 24"/>
                  <a:gd name="T46" fmla="*/ 49 w 103"/>
                  <a:gd name="T47" fmla="*/ 12 h 24"/>
                  <a:gd name="T48" fmla="*/ 51 w 103"/>
                  <a:gd name="T49" fmla="*/ 12 h 24"/>
                  <a:gd name="T50" fmla="*/ 53 w 103"/>
                  <a:gd name="T51" fmla="*/ 12 h 24"/>
                  <a:gd name="T52" fmla="*/ 55 w 103"/>
                  <a:gd name="T53" fmla="*/ 14 h 24"/>
                  <a:gd name="T54" fmla="*/ 57 w 103"/>
                  <a:gd name="T55" fmla="*/ 14 h 24"/>
                  <a:gd name="T56" fmla="*/ 59 w 103"/>
                  <a:gd name="T57" fmla="*/ 15 h 24"/>
                  <a:gd name="T58" fmla="*/ 62 w 103"/>
                  <a:gd name="T59" fmla="*/ 15 h 24"/>
                  <a:gd name="T60" fmla="*/ 63 w 103"/>
                  <a:gd name="T61" fmla="*/ 15 h 24"/>
                  <a:gd name="T62" fmla="*/ 65 w 103"/>
                  <a:gd name="T63" fmla="*/ 16 h 24"/>
                  <a:gd name="T64" fmla="*/ 68 w 103"/>
                  <a:gd name="T65" fmla="*/ 16 h 24"/>
                  <a:gd name="T66" fmla="*/ 70 w 103"/>
                  <a:gd name="T67" fmla="*/ 17 h 24"/>
                  <a:gd name="T68" fmla="*/ 72 w 103"/>
                  <a:gd name="T69" fmla="*/ 17 h 24"/>
                  <a:gd name="T70" fmla="*/ 73 w 103"/>
                  <a:gd name="T71" fmla="*/ 18 h 24"/>
                  <a:gd name="T72" fmla="*/ 76 w 103"/>
                  <a:gd name="T73" fmla="*/ 18 h 24"/>
                  <a:gd name="T74" fmla="*/ 78 w 103"/>
                  <a:gd name="T75" fmla="*/ 18 h 24"/>
                  <a:gd name="T76" fmla="*/ 80 w 103"/>
                  <a:gd name="T77" fmla="*/ 19 h 24"/>
                  <a:gd name="T78" fmla="*/ 83 w 103"/>
                  <a:gd name="T79" fmla="*/ 19 h 24"/>
                  <a:gd name="T80" fmla="*/ 84 w 103"/>
                  <a:gd name="T81" fmla="*/ 20 h 24"/>
                  <a:gd name="T82" fmla="*/ 86 w 103"/>
                  <a:gd name="T83" fmla="*/ 20 h 24"/>
                  <a:gd name="T84" fmla="*/ 88 w 103"/>
                  <a:gd name="T85" fmla="*/ 22 h 24"/>
                  <a:gd name="T86" fmla="*/ 91 w 103"/>
                  <a:gd name="T87" fmla="*/ 22 h 24"/>
                  <a:gd name="T88" fmla="*/ 93 w 103"/>
                  <a:gd name="T89" fmla="*/ 22 h 24"/>
                  <a:gd name="T90" fmla="*/ 94 w 103"/>
                  <a:gd name="T91" fmla="*/ 23 h 24"/>
                  <a:gd name="T92" fmla="*/ 96 w 103"/>
                  <a:gd name="T93" fmla="*/ 23 h 24"/>
                  <a:gd name="T94" fmla="*/ 99 w 103"/>
                  <a:gd name="T95" fmla="*/ 24 h 24"/>
                  <a:gd name="T96" fmla="*/ 101 w 103"/>
                  <a:gd name="T97" fmla="*/ 24 h 24"/>
                  <a:gd name="T98" fmla="*/ 103 w 103"/>
                  <a:gd name="T99" fmla="*/ 24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4"/>
                  <a:gd name="T152" fmla="*/ 103 w 103"/>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4">
                    <a:moveTo>
                      <a:pt x="0" y="0"/>
                    </a:moveTo>
                    <a:lnTo>
                      <a:pt x="1" y="1"/>
                    </a:lnTo>
                    <a:lnTo>
                      <a:pt x="2" y="1"/>
                    </a:lnTo>
                    <a:lnTo>
                      <a:pt x="3" y="1"/>
                    </a:lnTo>
                    <a:lnTo>
                      <a:pt x="4" y="1"/>
                    </a:lnTo>
                    <a:lnTo>
                      <a:pt x="5" y="1"/>
                    </a:lnTo>
                    <a:lnTo>
                      <a:pt x="6" y="2"/>
                    </a:lnTo>
                    <a:lnTo>
                      <a:pt x="8" y="2"/>
                    </a:lnTo>
                    <a:lnTo>
                      <a:pt x="9" y="2"/>
                    </a:lnTo>
                    <a:lnTo>
                      <a:pt x="10" y="2"/>
                    </a:lnTo>
                    <a:lnTo>
                      <a:pt x="10" y="3"/>
                    </a:lnTo>
                    <a:lnTo>
                      <a:pt x="11" y="3"/>
                    </a:lnTo>
                    <a:lnTo>
                      <a:pt x="12" y="3"/>
                    </a:lnTo>
                    <a:lnTo>
                      <a:pt x="13" y="3"/>
                    </a:lnTo>
                    <a:lnTo>
                      <a:pt x="15" y="3"/>
                    </a:lnTo>
                    <a:lnTo>
                      <a:pt x="16" y="4"/>
                    </a:lnTo>
                    <a:lnTo>
                      <a:pt x="17" y="4"/>
                    </a:lnTo>
                    <a:lnTo>
                      <a:pt x="18" y="4"/>
                    </a:lnTo>
                    <a:lnTo>
                      <a:pt x="19" y="4"/>
                    </a:lnTo>
                    <a:lnTo>
                      <a:pt x="20" y="5"/>
                    </a:lnTo>
                    <a:lnTo>
                      <a:pt x="21" y="5"/>
                    </a:lnTo>
                    <a:lnTo>
                      <a:pt x="23" y="5"/>
                    </a:lnTo>
                    <a:lnTo>
                      <a:pt x="24" y="5"/>
                    </a:lnTo>
                    <a:lnTo>
                      <a:pt x="25" y="7"/>
                    </a:lnTo>
                    <a:lnTo>
                      <a:pt x="26" y="7"/>
                    </a:lnTo>
                    <a:lnTo>
                      <a:pt x="27" y="7"/>
                    </a:lnTo>
                    <a:lnTo>
                      <a:pt x="28" y="7"/>
                    </a:lnTo>
                    <a:lnTo>
                      <a:pt x="30" y="7"/>
                    </a:lnTo>
                    <a:lnTo>
                      <a:pt x="31" y="8"/>
                    </a:lnTo>
                    <a:lnTo>
                      <a:pt x="32" y="8"/>
                    </a:lnTo>
                    <a:lnTo>
                      <a:pt x="33" y="8"/>
                    </a:lnTo>
                    <a:lnTo>
                      <a:pt x="34" y="9"/>
                    </a:lnTo>
                    <a:lnTo>
                      <a:pt x="35" y="9"/>
                    </a:lnTo>
                    <a:lnTo>
                      <a:pt x="36" y="9"/>
                    </a:lnTo>
                    <a:lnTo>
                      <a:pt x="38" y="9"/>
                    </a:lnTo>
                    <a:lnTo>
                      <a:pt x="39" y="9"/>
                    </a:lnTo>
                    <a:lnTo>
                      <a:pt x="40" y="10"/>
                    </a:lnTo>
                    <a:lnTo>
                      <a:pt x="41" y="10"/>
                    </a:lnTo>
                    <a:lnTo>
                      <a:pt x="42" y="10"/>
                    </a:lnTo>
                    <a:lnTo>
                      <a:pt x="43" y="10"/>
                    </a:lnTo>
                    <a:lnTo>
                      <a:pt x="45" y="11"/>
                    </a:lnTo>
                    <a:lnTo>
                      <a:pt x="46" y="11"/>
                    </a:lnTo>
                    <a:lnTo>
                      <a:pt x="47" y="11"/>
                    </a:lnTo>
                    <a:lnTo>
                      <a:pt x="48" y="11"/>
                    </a:lnTo>
                    <a:lnTo>
                      <a:pt x="49" y="12"/>
                    </a:lnTo>
                    <a:lnTo>
                      <a:pt x="50" y="12"/>
                    </a:lnTo>
                    <a:lnTo>
                      <a:pt x="51" y="12"/>
                    </a:lnTo>
                    <a:lnTo>
                      <a:pt x="53" y="12"/>
                    </a:lnTo>
                    <a:lnTo>
                      <a:pt x="54" y="14"/>
                    </a:lnTo>
                    <a:lnTo>
                      <a:pt x="55" y="14"/>
                    </a:lnTo>
                    <a:lnTo>
                      <a:pt x="56" y="14"/>
                    </a:lnTo>
                    <a:lnTo>
                      <a:pt x="57" y="14"/>
                    </a:lnTo>
                    <a:lnTo>
                      <a:pt x="58" y="14"/>
                    </a:lnTo>
                    <a:lnTo>
                      <a:pt x="59" y="15"/>
                    </a:lnTo>
                    <a:lnTo>
                      <a:pt x="61" y="15"/>
                    </a:lnTo>
                    <a:lnTo>
                      <a:pt x="62" y="15"/>
                    </a:lnTo>
                    <a:lnTo>
                      <a:pt x="63" y="15"/>
                    </a:lnTo>
                    <a:lnTo>
                      <a:pt x="64" y="16"/>
                    </a:lnTo>
                    <a:lnTo>
                      <a:pt x="65" y="16"/>
                    </a:lnTo>
                    <a:lnTo>
                      <a:pt x="66" y="16"/>
                    </a:lnTo>
                    <a:lnTo>
                      <a:pt x="68" y="16"/>
                    </a:lnTo>
                    <a:lnTo>
                      <a:pt x="69" y="17"/>
                    </a:lnTo>
                    <a:lnTo>
                      <a:pt x="70" y="17"/>
                    </a:lnTo>
                    <a:lnTo>
                      <a:pt x="71" y="17"/>
                    </a:lnTo>
                    <a:lnTo>
                      <a:pt x="72" y="17"/>
                    </a:lnTo>
                    <a:lnTo>
                      <a:pt x="73" y="18"/>
                    </a:lnTo>
                    <a:lnTo>
                      <a:pt x="74" y="18"/>
                    </a:lnTo>
                    <a:lnTo>
                      <a:pt x="76" y="18"/>
                    </a:lnTo>
                    <a:lnTo>
                      <a:pt x="77" y="18"/>
                    </a:lnTo>
                    <a:lnTo>
                      <a:pt x="78" y="18"/>
                    </a:lnTo>
                    <a:lnTo>
                      <a:pt x="79" y="19"/>
                    </a:lnTo>
                    <a:lnTo>
                      <a:pt x="80" y="19"/>
                    </a:lnTo>
                    <a:lnTo>
                      <a:pt x="81" y="19"/>
                    </a:lnTo>
                    <a:lnTo>
                      <a:pt x="83" y="19"/>
                    </a:lnTo>
                    <a:lnTo>
                      <a:pt x="84" y="20"/>
                    </a:lnTo>
                    <a:lnTo>
                      <a:pt x="85" y="20"/>
                    </a:lnTo>
                    <a:lnTo>
                      <a:pt x="86" y="20"/>
                    </a:lnTo>
                    <a:lnTo>
                      <a:pt x="87" y="20"/>
                    </a:lnTo>
                    <a:lnTo>
                      <a:pt x="88" y="22"/>
                    </a:lnTo>
                    <a:lnTo>
                      <a:pt x="89" y="22"/>
                    </a:lnTo>
                    <a:lnTo>
                      <a:pt x="91" y="22"/>
                    </a:lnTo>
                    <a:lnTo>
                      <a:pt x="92" y="22"/>
                    </a:lnTo>
                    <a:lnTo>
                      <a:pt x="93" y="22"/>
                    </a:lnTo>
                    <a:lnTo>
                      <a:pt x="94" y="23"/>
                    </a:lnTo>
                    <a:lnTo>
                      <a:pt x="95" y="23"/>
                    </a:lnTo>
                    <a:lnTo>
                      <a:pt x="96" y="23"/>
                    </a:lnTo>
                    <a:lnTo>
                      <a:pt x="97" y="23"/>
                    </a:lnTo>
                    <a:lnTo>
                      <a:pt x="99" y="24"/>
                    </a:lnTo>
                    <a:lnTo>
                      <a:pt x="100" y="24"/>
                    </a:lnTo>
                    <a:lnTo>
                      <a:pt x="101" y="24"/>
                    </a:lnTo>
                    <a:lnTo>
                      <a:pt x="102" y="24"/>
                    </a:lnTo>
                    <a:lnTo>
                      <a:pt x="103" y="24"/>
                    </a:lnTo>
                  </a:path>
                </a:pathLst>
              </a:custGeom>
              <a:noFill/>
              <a:ln w="0">
                <a:solidFill>
                  <a:srgbClr val="FF0000"/>
                </a:solidFill>
                <a:prstDash val="solid"/>
                <a:round/>
                <a:headEnd/>
                <a:tailEnd/>
              </a:ln>
            </p:spPr>
            <p:txBody>
              <a:bodyPr/>
              <a:lstStyle/>
              <a:p>
                <a:endParaRPr lang="it-IT"/>
              </a:p>
            </p:txBody>
          </p:sp>
          <p:sp>
            <p:nvSpPr>
              <p:cNvPr id="87" name="Freeform 3146"/>
              <p:cNvSpPr>
                <a:spLocks noChangeAspect="1"/>
              </p:cNvSpPr>
              <p:nvPr/>
            </p:nvSpPr>
            <p:spPr bwMode="auto">
              <a:xfrm>
                <a:off x="3688" y="3544"/>
                <a:ext cx="51" cy="12"/>
              </a:xfrm>
              <a:custGeom>
                <a:avLst/>
                <a:gdLst>
                  <a:gd name="T0" fmla="*/ 1 w 103"/>
                  <a:gd name="T1" fmla="*/ 1 h 24"/>
                  <a:gd name="T2" fmla="*/ 3 w 103"/>
                  <a:gd name="T3" fmla="*/ 1 h 24"/>
                  <a:gd name="T4" fmla="*/ 5 w 103"/>
                  <a:gd name="T5" fmla="*/ 2 h 24"/>
                  <a:gd name="T6" fmla="*/ 7 w 103"/>
                  <a:gd name="T7" fmla="*/ 2 h 24"/>
                  <a:gd name="T8" fmla="*/ 9 w 103"/>
                  <a:gd name="T9" fmla="*/ 2 h 24"/>
                  <a:gd name="T10" fmla="*/ 11 w 103"/>
                  <a:gd name="T11" fmla="*/ 3 h 24"/>
                  <a:gd name="T12" fmla="*/ 13 w 103"/>
                  <a:gd name="T13" fmla="*/ 3 h 24"/>
                  <a:gd name="T14" fmla="*/ 15 w 103"/>
                  <a:gd name="T15" fmla="*/ 5 h 24"/>
                  <a:gd name="T16" fmla="*/ 18 w 103"/>
                  <a:gd name="T17" fmla="*/ 5 h 24"/>
                  <a:gd name="T18" fmla="*/ 20 w 103"/>
                  <a:gd name="T19" fmla="*/ 5 h 24"/>
                  <a:gd name="T20" fmla="*/ 21 w 103"/>
                  <a:gd name="T21" fmla="*/ 6 h 24"/>
                  <a:gd name="T22" fmla="*/ 23 w 103"/>
                  <a:gd name="T23" fmla="*/ 6 h 24"/>
                  <a:gd name="T24" fmla="*/ 26 w 103"/>
                  <a:gd name="T25" fmla="*/ 7 h 24"/>
                  <a:gd name="T26" fmla="*/ 28 w 103"/>
                  <a:gd name="T27" fmla="*/ 7 h 24"/>
                  <a:gd name="T28" fmla="*/ 30 w 103"/>
                  <a:gd name="T29" fmla="*/ 8 h 24"/>
                  <a:gd name="T30" fmla="*/ 31 w 103"/>
                  <a:gd name="T31" fmla="*/ 8 h 24"/>
                  <a:gd name="T32" fmla="*/ 34 w 103"/>
                  <a:gd name="T33" fmla="*/ 8 h 24"/>
                  <a:gd name="T34" fmla="*/ 36 w 103"/>
                  <a:gd name="T35" fmla="*/ 9 h 24"/>
                  <a:gd name="T36" fmla="*/ 38 w 103"/>
                  <a:gd name="T37" fmla="*/ 9 h 24"/>
                  <a:gd name="T38" fmla="*/ 41 w 103"/>
                  <a:gd name="T39" fmla="*/ 10 h 24"/>
                  <a:gd name="T40" fmla="*/ 43 w 103"/>
                  <a:gd name="T41" fmla="*/ 10 h 24"/>
                  <a:gd name="T42" fmla="*/ 44 w 103"/>
                  <a:gd name="T43" fmla="*/ 10 h 24"/>
                  <a:gd name="T44" fmla="*/ 46 w 103"/>
                  <a:gd name="T45" fmla="*/ 11 h 24"/>
                  <a:gd name="T46" fmla="*/ 49 w 103"/>
                  <a:gd name="T47" fmla="*/ 11 h 24"/>
                  <a:gd name="T48" fmla="*/ 51 w 103"/>
                  <a:gd name="T49" fmla="*/ 13 h 24"/>
                  <a:gd name="T50" fmla="*/ 53 w 103"/>
                  <a:gd name="T51" fmla="*/ 13 h 24"/>
                  <a:gd name="T52" fmla="*/ 54 w 103"/>
                  <a:gd name="T53" fmla="*/ 13 h 24"/>
                  <a:gd name="T54" fmla="*/ 57 w 103"/>
                  <a:gd name="T55" fmla="*/ 14 h 24"/>
                  <a:gd name="T56" fmla="*/ 59 w 103"/>
                  <a:gd name="T57" fmla="*/ 14 h 24"/>
                  <a:gd name="T58" fmla="*/ 61 w 103"/>
                  <a:gd name="T59" fmla="*/ 15 h 24"/>
                  <a:gd name="T60" fmla="*/ 62 w 103"/>
                  <a:gd name="T61" fmla="*/ 15 h 24"/>
                  <a:gd name="T62" fmla="*/ 65 w 103"/>
                  <a:gd name="T63" fmla="*/ 15 h 24"/>
                  <a:gd name="T64" fmla="*/ 67 w 103"/>
                  <a:gd name="T65" fmla="*/ 16 h 24"/>
                  <a:gd name="T66" fmla="*/ 69 w 103"/>
                  <a:gd name="T67" fmla="*/ 16 h 24"/>
                  <a:gd name="T68" fmla="*/ 72 w 103"/>
                  <a:gd name="T69" fmla="*/ 17 h 24"/>
                  <a:gd name="T70" fmla="*/ 73 w 103"/>
                  <a:gd name="T71" fmla="*/ 17 h 24"/>
                  <a:gd name="T72" fmla="*/ 75 w 103"/>
                  <a:gd name="T73" fmla="*/ 18 h 24"/>
                  <a:gd name="T74" fmla="*/ 77 w 103"/>
                  <a:gd name="T75" fmla="*/ 18 h 24"/>
                  <a:gd name="T76" fmla="*/ 80 w 103"/>
                  <a:gd name="T77" fmla="*/ 18 h 24"/>
                  <a:gd name="T78" fmla="*/ 82 w 103"/>
                  <a:gd name="T79" fmla="*/ 19 h 24"/>
                  <a:gd name="T80" fmla="*/ 83 w 103"/>
                  <a:gd name="T81" fmla="*/ 19 h 24"/>
                  <a:gd name="T82" fmla="*/ 86 w 103"/>
                  <a:gd name="T83" fmla="*/ 21 h 24"/>
                  <a:gd name="T84" fmla="*/ 88 w 103"/>
                  <a:gd name="T85" fmla="*/ 21 h 24"/>
                  <a:gd name="T86" fmla="*/ 90 w 103"/>
                  <a:gd name="T87" fmla="*/ 21 h 24"/>
                  <a:gd name="T88" fmla="*/ 92 w 103"/>
                  <a:gd name="T89" fmla="*/ 22 h 24"/>
                  <a:gd name="T90" fmla="*/ 95 w 103"/>
                  <a:gd name="T91" fmla="*/ 22 h 24"/>
                  <a:gd name="T92" fmla="*/ 96 w 103"/>
                  <a:gd name="T93" fmla="*/ 23 h 24"/>
                  <a:gd name="T94" fmla="*/ 98 w 103"/>
                  <a:gd name="T95" fmla="*/ 23 h 24"/>
                  <a:gd name="T96" fmla="*/ 100 w 103"/>
                  <a:gd name="T97" fmla="*/ 23 h 24"/>
                  <a:gd name="T98" fmla="*/ 103 w 103"/>
                  <a:gd name="T99" fmla="*/ 24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4"/>
                  <a:gd name="T152" fmla="*/ 103 w 103"/>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4">
                    <a:moveTo>
                      <a:pt x="0" y="0"/>
                    </a:moveTo>
                    <a:lnTo>
                      <a:pt x="1" y="1"/>
                    </a:lnTo>
                    <a:lnTo>
                      <a:pt x="3" y="1"/>
                    </a:lnTo>
                    <a:lnTo>
                      <a:pt x="4" y="1"/>
                    </a:lnTo>
                    <a:lnTo>
                      <a:pt x="5" y="2"/>
                    </a:lnTo>
                    <a:lnTo>
                      <a:pt x="6" y="2"/>
                    </a:lnTo>
                    <a:lnTo>
                      <a:pt x="7" y="2"/>
                    </a:lnTo>
                    <a:lnTo>
                      <a:pt x="8" y="2"/>
                    </a:lnTo>
                    <a:lnTo>
                      <a:pt x="9" y="2"/>
                    </a:lnTo>
                    <a:lnTo>
                      <a:pt x="11" y="3"/>
                    </a:lnTo>
                    <a:lnTo>
                      <a:pt x="12" y="3"/>
                    </a:lnTo>
                    <a:lnTo>
                      <a:pt x="13" y="3"/>
                    </a:lnTo>
                    <a:lnTo>
                      <a:pt x="14" y="3"/>
                    </a:lnTo>
                    <a:lnTo>
                      <a:pt x="15" y="5"/>
                    </a:lnTo>
                    <a:lnTo>
                      <a:pt x="16" y="5"/>
                    </a:lnTo>
                    <a:lnTo>
                      <a:pt x="18" y="5"/>
                    </a:lnTo>
                    <a:lnTo>
                      <a:pt x="19" y="5"/>
                    </a:lnTo>
                    <a:lnTo>
                      <a:pt x="20" y="5"/>
                    </a:lnTo>
                    <a:lnTo>
                      <a:pt x="21" y="6"/>
                    </a:lnTo>
                    <a:lnTo>
                      <a:pt x="22" y="6"/>
                    </a:lnTo>
                    <a:lnTo>
                      <a:pt x="23" y="6"/>
                    </a:lnTo>
                    <a:lnTo>
                      <a:pt x="24" y="6"/>
                    </a:lnTo>
                    <a:lnTo>
                      <a:pt x="26" y="7"/>
                    </a:lnTo>
                    <a:lnTo>
                      <a:pt x="27" y="7"/>
                    </a:lnTo>
                    <a:lnTo>
                      <a:pt x="28" y="7"/>
                    </a:lnTo>
                    <a:lnTo>
                      <a:pt x="29" y="7"/>
                    </a:lnTo>
                    <a:lnTo>
                      <a:pt x="30" y="8"/>
                    </a:lnTo>
                    <a:lnTo>
                      <a:pt x="31" y="8"/>
                    </a:lnTo>
                    <a:lnTo>
                      <a:pt x="33" y="8"/>
                    </a:lnTo>
                    <a:lnTo>
                      <a:pt x="34" y="8"/>
                    </a:lnTo>
                    <a:lnTo>
                      <a:pt x="35" y="9"/>
                    </a:lnTo>
                    <a:lnTo>
                      <a:pt x="36" y="9"/>
                    </a:lnTo>
                    <a:lnTo>
                      <a:pt x="37" y="9"/>
                    </a:lnTo>
                    <a:lnTo>
                      <a:pt x="38" y="9"/>
                    </a:lnTo>
                    <a:lnTo>
                      <a:pt x="39" y="9"/>
                    </a:lnTo>
                    <a:lnTo>
                      <a:pt x="41" y="10"/>
                    </a:lnTo>
                    <a:lnTo>
                      <a:pt x="42" y="10"/>
                    </a:lnTo>
                    <a:lnTo>
                      <a:pt x="43" y="10"/>
                    </a:lnTo>
                    <a:lnTo>
                      <a:pt x="44" y="10"/>
                    </a:lnTo>
                    <a:lnTo>
                      <a:pt x="45" y="11"/>
                    </a:lnTo>
                    <a:lnTo>
                      <a:pt x="46" y="11"/>
                    </a:lnTo>
                    <a:lnTo>
                      <a:pt x="47" y="11"/>
                    </a:lnTo>
                    <a:lnTo>
                      <a:pt x="49" y="11"/>
                    </a:lnTo>
                    <a:lnTo>
                      <a:pt x="50" y="11"/>
                    </a:lnTo>
                    <a:lnTo>
                      <a:pt x="51" y="13"/>
                    </a:lnTo>
                    <a:lnTo>
                      <a:pt x="52" y="13"/>
                    </a:lnTo>
                    <a:lnTo>
                      <a:pt x="53" y="13"/>
                    </a:lnTo>
                    <a:lnTo>
                      <a:pt x="54" y="13"/>
                    </a:lnTo>
                    <a:lnTo>
                      <a:pt x="56" y="14"/>
                    </a:lnTo>
                    <a:lnTo>
                      <a:pt x="57" y="14"/>
                    </a:lnTo>
                    <a:lnTo>
                      <a:pt x="58" y="14"/>
                    </a:lnTo>
                    <a:lnTo>
                      <a:pt x="59" y="14"/>
                    </a:lnTo>
                    <a:lnTo>
                      <a:pt x="60" y="14"/>
                    </a:lnTo>
                    <a:lnTo>
                      <a:pt x="61" y="15"/>
                    </a:lnTo>
                    <a:lnTo>
                      <a:pt x="62" y="15"/>
                    </a:lnTo>
                    <a:lnTo>
                      <a:pt x="64" y="15"/>
                    </a:lnTo>
                    <a:lnTo>
                      <a:pt x="65" y="15"/>
                    </a:lnTo>
                    <a:lnTo>
                      <a:pt x="66" y="16"/>
                    </a:lnTo>
                    <a:lnTo>
                      <a:pt x="67" y="16"/>
                    </a:lnTo>
                    <a:lnTo>
                      <a:pt x="68" y="16"/>
                    </a:lnTo>
                    <a:lnTo>
                      <a:pt x="69" y="16"/>
                    </a:lnTo>
                    <a:lnTo>
                      <a:pt x="71" y="17"/>
                    </a:lnTo>
                    <a:lnTo>
                      <a:pt x="72" y="17"/>
                    </a:lnTo>
                    <a:lnTo>
                      <a:pt x="73" y="17"/>
                    </a:lnTo>
                    <a:lnTo>
                      <a:pt x="74" y="17"/>
                    </a:lnTo>
                    <a:lnTo>
                      <a:pt x="75" y="18"/>
                    </a:lnTo>
                    <a:lnTo>
                      <a:pt x="76" y="18"/>
                    </a:lnTo>
                    <a:lnTo>
                      <a:pt x="77" y="18"/>
                    </a:lnTo>
                    <a:lnTo>
                      <a:pt x="79" y="18"/>
                    </a:lnTo>
                    <a:lnTo>
                      <a:pt x="80" y="18"/>
                    </a:lnTo>
                    <a:lnTo>
                      <a:pt x="81" y="19"/>
                    </a:lnTo>
                    <a:lnTo>
                      <a:pt x="82" y="19"/>
                    </a:lnTo>
                    <a:lnTo>
                      <a:pt x="83" y="19"/>
                    </a:lnTo>
                    <a:lnTo>
                      <a:pt x="84" y="19"/>
                    </a:lnTo>
                    <a:lnTo>
                      <a:pt x="86" y="21"/>
                    </a:lnTo>
                    <a:lnTo>
                      <a:pt x="87" y="21"/>
                    </a:lnTo>
                    <a:lnTo>
                      <a:pt x="88" y="21"/>
                    </a:lnTo>
                    <a:lnTo>
                      <a:pt x="89" y="21"/>
                    </a:lnTo>
                    <a:lnTo>
                      <a:pt x="90" y="21"/>
                    </a:lnTo>
                    <a:lnTo>
                      <a:pt x="91" y="22"/>
                    </a:lnTo>
                    <a:lnTo>
                      <a:pt x="92" y="22"/>
                    </a:lnTo>
                    <a:lnTo>
                      <a:pt x="94" y="22"/>
                    </a:lnTo>
                    <a:lnTo>
                      <a:pt x="95" y="22"/>
                    </a:lnTo>
                    <a:lnTo>
                      <a:pt x="96" y="23"/>
                    </a:lnTo>
                    <a:lnTo>
                      <a:pt x="97" y="23"/>
                    </a:lnTo>
                    <a:lnTo>
                      <a:pt x="98" y="23"/>
                    </a:lnTo>
                    <a:lnTo>
                      <a:pt x="99" y="23"/>
                    </a:lnTo>
                    <a:lnTo>
                      <a:pt x="100" y="23"/>
                    </a:lnTo>
                    <a:lnTo>
                      <a:pt x="102" y="24"/>
                    </a:lnTo>
                    <a:lnTo>
                      <a:pt x="103" y="24"/>
                    </a:lnTo>
                  </a:path>
                </a:pathLst>
              </a:custGeom>
              <a:noFill/>
              <a:ln w="0">
                <a:solidFill>
                  <a:srgbClr val="FF0000"/>
                </a:solidFill>
                <a:prstDash val="solid"/>
                <a:round/>
                <a:headEnd/>
                <a:tailEnd/>
              </a:ln>
            </p:spPr>
            <p:txBody>
              <a:bodyPr/>
              <a:lstStyle/>
              <a:p>
                <a:endParaRPr lang="it-IT"/>
              </a:p>
            </p:txBody>
          </p:sp>
          <p:sp>
            <p:nvSpPr>
              <p:cNvPr id="88" name="Freeform 3147"/>
              <p:cNvSpPr>
                <a:spLocks noChangeAspect="1"/>
              </p:cNvSpPr>
              <p:nvPr/>
            </p:nvSpPr>
            <p:spPr bwMode="auto">
              <a:xfrm>
                <a:off x="3739" y="3556"/>
                <a:ext cx="52" cy="11"/>
              </a:xfrm>
              <a:custGeom>
                <a:avLst/>
                <a:gdLst>
                  <a:gd name="T0" fmla="*/ 1 w 102"/>
                  <a:gd name="T1" fmla="*/ 0 h 22"/>
                  <a:gd name="T2" fmla="*/ 2 w 102"/>
                  <a:gd name="T3" fmla="*/ 0 h 22"/>
                  <a:gd name="T4" fmla="*/ 4 w 102"/>
                  <a:gd name="T5" fmla="*/ 1 h 22"/>
                  <a:gd name="T6" fmla="*/ 7 w 102"/>
                  <a:gd name="T7" fmla="*/ 1 h 22"/>
                  <a:gd name="T8" fmla="*/ 9 w 102"/>
                  <a:gd name="T9" fmla="*/ 2 h 22"/>
                  <a:gd name="T10" fmla="*/ 11 w 102"/>
                  <a:gd name="T11" fmla="*/ 2 h 22"/>
                  <a:gd name="T12" fmla="*/ 12 w 102"/>
                  <a:gd name="T13" fmla="*/ 2 h 22"/>
                  <a:gd name="T14" fmla="*/ 15 w 102"/>
                  <a:gd name="T15" fmla="*/ 4 h 22"/>
                  <a:gd name="T16" fmla="*/ 17 w 102"/>
                  <a:gd name="T17" fmla="*/ 4 h 22"/>
                  <a:gd name="T18" fmla="*/ 19 w 102"/>
                  <a:gd name="T19" fmla="*/ 5 h 22"/>
                  <a:gd name="T20" fmla="*/ 22 w 102"/>
                  <a:gd name="T21" fmla="*/ 5 h 22"/>
                  <a:gd name="T22" fmla="*/ 23 w 102"/>
                  <a:gd name="T23" fmla="*/ 5 h 22"/>
                  <a:gd name="T24" fmla="*/ 25 w 102"/>
                  <a:gd name="T25" fmla="*/ 6 h 22"/>
                  <a:gd name="T26" fmla="*/ 27 w 102"/>
                  <a:gd name="T27" fmla="*/ 6 h 22"/>
                  <a:gd name="T28" fmla="*/ 30 w 102"/>
                  <a:gd name="T29" fmla="*/ 7 h 22"/>
                  <a:gd name="T30" fmla="*/ 32 w 102"/>
                  <a:gd name="T31" fmla="*/ 7 h 22"/>
                  <a:gd name="T32" fmla="*/ 33 w 102"/>
                  <a:gd name="T33" fmla="*/ 7 h 22"/>
                  <a:gd name="T34" fmla="*/ 35 w 102"/>
                  <a:gd name="T35" fmla="*/ 8 h 22"/>
                  <a:gd name="T36" fmla="*/ 38 w 102"/>
                  <a:gd name="T37" fmla="*/ 8 h 22"/>
                  <a:gd name="T38" fmla="*/ 40 w 102"/>
                  <a:gd name="T39" fmla="*/ 9 h 22"/>
                  <a:gd name="T40" fmla="*/ 42 w 102"/>
                  <a:gd name="T41" fmla="*/ 9 h 22"/>
                  <a:gd name="T42" fmla="*/ 44 w 102"/>
                  <a:gd name="T43" fmla="*/ 9 h 22"/>
                  <a:gd name="T44" fmla="*/ 46 w 102"/>
                  <a:gd name="T45" fmla="*/ 10 h 22"/>
                  <a:gd name="T46" fmla="*/ 48 w 102"/>
                  <a:gd name="T47" fmla="*/ 10 h 22"/>
                  <a:gd name="T48" fmla="*/ 50 w 102"/>
                  <a:gd name="T49" fmla="*/ 12 h 22"/>
                  <a:gd name="T50" fmla="*/ 53 w 102"/>
                  <a:gd name="T51" fmla="*/ 12 h 22"/>
                  <a:gd name="T52" fmla="*/ 54 w 102"/>
                  <a:gd name="T53" fmla="*/ 12 h 22"/>
                  <a:gd name="T54" fmla="*/ 56 w 102"/>
                  <a:gd name="T55" fmla="*/ 13 h 22"/>
                  <a:gd name="T56" fmla="*/ 59 w 102"/>
                  <a:gd name="T57" fmla="*/ 13 h 22"/>
                  <a:gd name="T58" fmla="*/ 61 w 102"/>
                  <a:gd name="T59" fmla="*/ 13 h 22"/>
                  <a:gd name="T60" fmla="*/ 63 w 102"/>
                  <a:gd name="T61" fmla="*/ 14 h 22"/>
                  <a:gd name="T62" fmla="*/ 64 w 102"/>
                  <a:gd name="T63" fmla="*/ 14 h 22"/>
                  <a:gd name="T64" fmla="*/ 67 w 102"/>
                  <a:gd name="T65" fmla="*/ 15 h 22"/>
                  <a:gd name="T66" fmla="*/ 69 w 102"/>
                  <a:gd name="T67" fmla="*/ 15 h 22"/>
                  <a:gd name="T68" fmla="*/ 71 w 102"/>
                  <a:gd name="T69" fmla="*/ 15 h 22"/>
                  <a:gd name="T70" fmla="*/ 74 w 102"/>
                  <a:gd name="T71" fmla="*/ 16 h 22"/>
                  <a:gd name="T72" fmla="*/ 75 w 102"/>
                  <a:gd name="T73" fmla="*/ 16 h 22"/>
                  <a:gd name="T74" fmla="*/ 77 w 102"/>
                  <a:gd name="T75" fmla="*/ 17 h 22"/>
                  <a:gd name="T76" fmla="*/ 79 w 102"/>
                  <a:gd name="T77" fmla="*/ 17 h 22"/>
                  <a:gd name="T78" fmla="*/ 82 w 102"/>
                  <a:gd name="T79" fmla="*/ 17 h 22"/>
                  <a:gd name="T80" fmla="*/ 84 w 102"/>
                  <a:gd name="T81" fmla="*/ 19 h 22"/>
                  <a:gd name="T82" fmla="*/ 85 w 102"/>
                  <a:gd name="T83" fmla="*/ 19 h 22"/>
                  <a:gd name="T84" fmla="*/ 87 w 102"/>
                  <a:gd name="T85" fmla="*/ 20 h 22"/>
                  <a:gd name="T86" fmla="*/ 90 w 102"/>
                  <a:gd name="T87" fmla="*/ 20 h 22"/>
                  <a:gd name="T88" fmla="*/ 92 w 102"/>
                  <a:gd name="T89" fmla="*/ 20 h 22"/>
                  <a:gd name="T90" fmla="*/ 94 w 102"/>
                  <a:gd name="T91" fmla="*/ 21 h 22"/>
                  <a:gd name="T92" fmla="*/ 95 w 102"/>
                  <a:gd name="T93" fmla="*/ 21 h 22"/>
                  <a:gd name="T94" fmla="*/ 98 w 102"/>
                  <a:gd name="T95" fmla="*/ 21 h 22"/>
                  <a:gd name="T96" fmla="*/ 100 w 102"/>
                  <a:gd name="T97" fmla="*/ 22 h 22"/>
                  <a:gd name="T98" fmla="*/ 102 w 102"/>
                  <a:gd name="T99" fmla="*/ 22 h 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22"/>
                  <a:gd name="T152" fmla="*/ 102 w 102"/>
                  <a:gd name="T153" fmla="*/ 22 h 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22">
                    <a:moveTo>
                      <a:pt x="0" y="0"/>
                    </a:moveTo>
                    <a:lnTo>
                      <a:pt x="1" y="0"/>
                    </a:lnTo>
                    <a:lnTo>
                      <a:pt x="2" y="0"/>
                    </a:lnTo>
                    <a:lnTo>
                      <a:pt x="3" y="1"/>
                    </a:lnTo>
                    <a:lnTo>
                      <a:pt x="4" y="1"/>
                    </a:lnTo>
                    <a:lnTo>
                      <a:pt x="6" y="1"/>
                    </a:lnTo>
                    <a:lnTo>
                      <a:pt x="7" y="1"/>
                    </a:lnTo>
                    <a:lnTo>
                      <a:pt x="8" y="1"/>
                    </a:lnTo>
                    <a:lnTo>
                      <a:pt x="9" y="2"/>
                    </a:lnTo>
                    <a:lnTo>
                      <a:pt x="10" y="2"/>
                    </a:lnTo>
                    <a:lnTo>
                      <a:pt x="11" y="2"/>
                    </a:lnTo>
                    <a:lnTo>
                      <a:pt x="12" y="2"/>
                    </a:lnTo>
                    <a:lnTo>
                      <a:pt x="14" y="4"/>
                    </a:lnTo>
                    <a:lnTo>
                      <a:pt x="15" y="4"/>
                    </a:lnTo>
                    <a:lnTo>
                      <a:pt x="16" y="4"/>
                    </a:lnTo>
                    <a:lnTo>
                      <a:pt x="17" y="4"/>
                    </a:lnTo>
                    <a:lnTo>
                      <a:pt x="18" y="4"/>
                    </a:lnTo>
                    <a:lnTo>
                      <a:pt x="19" y="5"/>
                    </a:lnTo>
                    <a:lnTo>
                      <a:pt x="21" y="5"/>
                    </a:lnTo>
                    <a:lnTo>
                      <a:pt x="22" y="5"/>
                    </a:lnTo>
                    <a:lnTo>
                      <a:pt x="23" y="5"/>
                    </a:lnTo>
                    <a:lnTo>
                      <a:pt x="24" y="6"/>
                    </a:lnTo>
                    <a:lnTo>
                      <a:pt x="25" y="6"/>
                    </a:lnTo>
                    <a:lnTo>
                      <a:pt x="26" y="6"/>
                    </a:lnTo>
                    <a:lnTo>
                      <a:pt x="27" y="6"/>
                    </a:lnTo>
                    <a:lnTo>
                      <a:pt x="29" y="6"/>
                    </a:lnTo>
                    <a:lnTo>
                      <a:pt x="30" y="7"/>
                    </a:lnTo>
                    <a:lnTo>
                      <a:pt x="31" y="7"/>
                    </a:lnTo>
                    <a:lnTo>
                      <a:pt x="32" y="7"/>
                    </a:lnTo>
                    <a:lnTo>
                      <a:pt x="33" y="7"/>
                    </a:lnTo>
                    <a:lnTo>
                      <a:pt x="34" y="8"/>
                    </a:lnTo>
                    <a:lnTo>
                      <a:pt x="35" y="8"/>
                    </a:lnTo>
                    <a:lnTo>
                      <a:pt x="37" y="8"/>
                    </a:lnTo>
                    <a:lnTo>
                      <a:pt x="38" y="8"/>
                    </a:lnTo>
                    <a:lnTo>
                      <a:pt x="39" y="8"/>
                    </a:lnTo>
                    <a:lnTo>
                      <a:pt x="40" y="9"/>
                    </a:lnTo>
                    <a:lnTo>
                      <a:pt x="41" y="9"/>
                    </a:lnTo>
                    <a:lnTo>
                      <a:pt x="42" y="9"/>
                    </a:lnTo>
                    <a:lnTo>
                      <a:pt x="44" y="9"/>
                    </a:lnTo>
                    <a:lnTo>
                      <a:pt x="45" y="10"/>
                    </a:lnTo>
                    <a:lnTo>
                      <a:pt x="46" y="10"/>
                    </a:lnTo>
                    <a:lnTo>
                      <a:pt x="47" y="10"/>
                    </a:lnTo>
                    <a:lnTo>
                      <a:pt x="48" y="10"/>
                    </a:lnTo>
                    <a:lnTo>
                      <a:pt x="49" y="10"/>
                    </a:lnTo>
                    <a:lnTo>
                      <a:pt x="50" y="12"/>
                    </a:lnTo>
                    <a:lnTo>
                      <a:pt x="52" y="12"/>
                    </a:lnTo>
                    <a:lnTo>
                      <a:pt x="53" y="12"/>
                    </a:lnTo>
                    <a:lnTo>
                      <a:pt x="54" y="12"/>
                    </a:lnTo>
                    <a:lnTo>
                      <a:pt x="55" y="12"/>
                    </a:lnTo>
                    <a:lnTo>
                      <a:pt x="56" y="13"/>
                    </a:lnTo>
                    <a:lnTo>
                      <a:pt x="57" y="13"/>
                    </a:lnTo>
                    <a:lnTo>
                      <a:pt x="59" y="13"/>
                    </a:lnTo>
                    <a:lnTo>
                      <a:pt x="60" y="13"/>
                    </a:lnTo>
                    <a:lnTo>
                      <a:pt x="61" y="13"/>
                    </a:lnTo>
                    <a:lnTo>
                      <a:pt x="62" y="14"/>
                    </a:lnTo>
                    <a:lnTo>
                      <a:pt x="63" y="14"/>
                    </a:lnTo>
                    <a:lnTo>
                      <a:pt x="64" y="14"/>
                    </a:lnTo>
                    <a:lnTo>
                      <a:pt x="65" y="14"/>
                    </a:lnTo>
                    <a:lnTo>
                      <a:pt x="67" y="15"/>
                    </a:lnTo>
                    <a:lnTo>
                      <a:pt x="68" y="15"/>
                    </a:lnTo>
                    <a:lnTo>
                      <a:pt x="69" y="15"/>
                    </a:lnTo>
                    <a:lnTo>
                      <a:pt x="70" y="15"/>
                    </a:lnTo>
                    <a:lnTo>
                      <a:pt x="71" y="15"/>
                    </a:lnTo>
                    <a:lnTo>
                      <a:pt x="72" y="16"/>
                    </a:lnTo>
                    <a:lnTo>
                      <a:pt x="74" y="16"/>
                    </a:lnTo>
                    <a:lnTo>
                      <a:pt x="75" y="16"/>
                    </a:lnTo>
                    <a:lnTo>
                      <a:pt x="76" y="16"/>
                    </a:lnTo>
                    <a:lnTo>
                      <a:pt x="77" y="17"/>
                    </a:lnTo>
                    <a:lnTo>
                      <a:pt x="78" y="17"/>
                    </a:lnTo>
                    <a:lnTo>
                      <a:pt x="79" y="17"/>
                    </a:lnTo>
                    <a:lnTo>
                      <a:pt x="80" y="17"/>
                    </a:lnTo>
                    <a:lnTo>
                      <a:pt x="82" y="17"/>
                    </a:lnTo>
                    <a:lnTo>
                      <a:pt x="83" y="19"/>
                    </a:lnTo>
                    <a:lnTo>
                      <a:pt x="84" y="19"/>
                    </a:lnTo>
                    <a:lnTo>
                      <a:pt x="85" y="19"/>
                    </a:lnTo>
                    <a:lnTo>
                      <a:pt x="86" y="19"/>
                    </a:lnTo>
                    <a:lnTo>
                      <a:pt x="87" y="20"/>
                    </a:lnTo>
                    <a:lnTo>
                      <a:pt x="88" y="20"/>
                    </a:lnTo>
                    <a:lnTo>
                      <a:pt x="90" y="20"/>
                    </a:lnTo>
                    <a:lnTo>
                      <a:pt x="91" y="20"/>
                    </a:lnTo>
                    <a:lnTo>
                      <a:pt x="92" y="20"/>
                    </a:lnTo>
                    <a:lnTo>
                      <a:pt x="93" y="21"/>
                    </a:lnTo>
                    <a:lnTo>
                      <a:pt x="94" y="21"/>
                    </a:lnTo>
                    <a:lnTo>
                      <a:pt x="95" y="21"/>
                    </a:lnTo>
                    <a:lnTo>
                      <a:pt x="97" y="21"/>
                    </a:lnTo>
                    <a:lnTo>
                      <a:pt x="98" y="21"/>
                    </a:lnTo>
                    <a:lnTo>
                      <a:pt x="99" y="22"/>
                    </a:lnTo>
                    <a:lnTo>
                      <a:pt x="100" y="22"/>
                    </a:lnTo>
                    <a:lnTo>
                      <a:pt x="101" y="22"/>
                    </a:lnTo>
                    <a:lnTo>
                      <a:pt x="102" y="22"/>
                    </a:lnTo>
                  </a:path>
                </a:pathLst>
              </a:custGeom>
              <a:noFill/>
              <a:ln w="0">
                <a:solidFill>
                  <a:srgbClr val="FF0000"/>
                </a:solidFill>
                <a:prstDash val="solid"/>
                <a:round/>
                <a:headEnd/>
                <a:tailEnd/>
              </a:ln>
            </p:spPr>
            <p:txBody>
              <a:bodyPr/>
              <a:lstStyle/>
              <a:p>
                <a:endParaRPr lang="it-IT"/>
              </a:p>
            </p:txBody>
          </p:sp>
          <p:sp>
            <p:nvSpPr>
              <p:cNvPr id="89" name="Freeform 3148"/>
              <p:cNvSpPr>
                <a:spLocks noChangeAspect="1"/>
              </p:cNvSpPr>
              <p:nvPr/>
            </p:nvSpPr>
            <p:spPr bwMode="auto">
              <a:xfrm>
                <a:off x="3791" y="3567"/>
                <a:ext cx="51" cy="11"/>
              </a:xfrm>
              <a:custGeom>
                <a:avLst/>
                <a:gdLst>
                  <a:gd name="T0" fmla="*/ 1 w 103"/>
                  <a:gd name="T1" fmla="*/ 0 h 22"/>
                  <a:gd name="T2" fmla="*/ 3 w 103"/>
                  <a:gd name="T3" fmla="*/ 1 h 22"/>
                  <a:gd name="T4" fmla="*/ 5 w 103"/>
                  <a:gd name="T5" fmla="*/ 1 h 22"/>
                  <a:gd name="T6" fmla="*/ 7 w 103"/>
                  <a:gd name="T7" fmla="*/ 2 h 22"/>
                  <a:gd name="T8" fmla="*/ 10 w 103"/>
                  <a:gd name="T9" fmla="*/ 2 h 22"/>
                  <a:gd name="T10" fmla="*/ 12 w 103"/>
                  <a:gd name="T11" fmla="*/ 2 h 22"/>
                  <a:gd name="T12" fmla="*/ 14 w 103"/>
                  <a:gd name="T13" fmla="*/ 3 h 22"/>
                  <a:gd name="T14" fmla="*/ 15 w 103"/>
                  <a:gd name="T15" fmla="*/ 3 h 22"/>
                  <a:gd name="T16" fmla="*/ 18 w 103"/>
                  <a:gd name="T17" fmla="*/ 5 h 22"/>
                  <a:gd name="T18" fmla="*/ 20 w 103"/>
                  <a:gd name="T19" fmla="*/ 5 h 22"/>
                  <a:gd name="T20" fmla="*/ 22 w 103"/>
                  <a:gd name="T21" fmla="*/ 5 h 22"/>
                  <a:gd name="T22" fmla="*/ 25 w 103"/>
                  <a:gd name="T23" fmla="*/ 6 h 22"/>
                  <a:gd name="T24" fmla="*/ 26 w 103"/>
                  <a:gd name="T25" fmla="*/ 6 h 22"/>
                  <a:gd name="T26" fmla="*/ 28 w 103"/>
                  <a:gd name="T27" fmla="*/ 6 h 22"/>
                  <a:gd name="T28" fmla="*/ 30 w 103"/>
                  <a:gd name="T29" fmla="*/ 7 h 22"/>
                  <a:gd name="T30" fmla="*/ 33 w 103"/>
                  <a:gd name="T31" fmla="*/ 7 h 22"/>
                  <a:gd name="T32" fmla="*/ 34 w 103"/>
                  <a:gd name="T33" fmla="*/ 8 h 22"/>
                  <a:gd name="T34" fmla="*/ 36 w 103"/>
                  <a:gd name="T35" fmla="*/ 8 h 22"/>
                  <a:gd name="T36" fmla="*/ 38 w 103"/>
                  <a:gd name="T37" fmla="*/ 8 h 22"/>
                  <a:gd name="T38" fmla="*/ 41 w 103"/>
                  <a:gd name="T39" fmla="*/ 9 h 22"/>
                  <a:gd name="T40" fmla="*/ 43 w 103"/>
                  <a:gd name="T41" fmla="*/ 9 h 22"/>
                  <a:gd name="T42" fmla="*/ 44 w 103"/>
                  <a:gd name="T43" fmla="*/ 9 h 22"/>
                  <a:gd name="T44" fmla="*/ 46 w 103"/>
                  <a:gd name="T45" fmla="*/ 10 h 22"/>
                  <a:gd name="T46" fmla="*/ 49 w 103"/>
                  <a:gd name="T47" fmla="*/ 10 h 22"/>
                  <a:gd name="T48" fmla="*/ 51 w 103"/>
                  <a:gd name="T49" fmla="*/ 12 h 22"/>
                  <a:gd name="T50" fmla="*/ 53 w 103"/>
                  <a:gd name="T51" fmla="*/ 12 h 22"/>
                  <a:gd name="T52" fmla="*/ 54 w 103"/>
                  <a:gd name="T53" fmla="*/ 12 h 22"/>
                  <a:gd name="T54" fmla="*/ 57 w 103"/>
                  <a:gd name="T55" fmla="*/ 13 h 22"/>
                  <a:gd name="T56" fmla="*/ 59 w 103"/>
                  <a:gd name="T57" fmla="*/ 13 h 22"/>
                  <a:gd name="T58" fmla="*/ 61 w 103"/>
                  <a:gd name="T59" fmla="*/ 14 h 22"/>
                  <a:gd name="T60" fmla="*/ 64 w 103"/>
                  <a:gd name="T61" fmla="*/ 14 h 22"/>
                  <a:gd name="T62" fmla="*/ 66 w 103"/>
                  <a:gd name="T63" fmla="*/ 14 h 22"/>
                  <a:gd name="T64" fmla="*/ 67 w 103"/>
                  <a:gd name="T65" fmla="*/ 15 h 22"/>
                  <a:gd name="T66" fmla="*/ 69 w 103"/>
                  <a:gd name="T67" fmla="*/ 15 h 22"/>
                  <a:gd name="T68" fmla="*/ 72 w 103"/>
                  <a:gd name="T69" fmla="*/ 15 h 22"/>
                  <a:gd name="T70" fmla="*/ 74 w 103"/>
                  <a:gd name="T71" fmla="*/ 16 h 22"/>
                  <a:gd name="T72" fmla="*/ 76 w 103"/>
                  <a:gd name="T73" fmla="*/ 16 h 22"/>
                  <a:gd name="T74" fmla="*/ 77 w 103"/>
                  <a:gd name="T75" fmla="*/ 17 h 22"/>
                  <a:gd name="T76" fmla="*/ 80 w 103"/>
                  <a:gd name="T77" fmla="*/ 17 h 22"/>
                  <a:gd name="T78" fmla="*/ 82 w 103"/>
                  <a:gd name="T79" fmla="*/ 17 h 22"/>
                  <a:gd name="T80" fmla="*/ 84 w 103"/>
                  <a:gd name="T81" fmla="*/ 18 h 22"/>
                  <a:gd name="T82" fmla="*/ 87 w 103"/>
                  <a:gd name="T83" fmla="*/ 18 h 22"/>
                  <a:gd name="T84" fmla="*/ 88 w 103"/>
                  <a:gd name="T85" fmla="*/ 18 h 22"/>
                  <a:gd name="T86" fmla="*/ 90 w 103"/>
                  <a:gd name="T87" fmla="*/ 20 h 22"/>
                  <a:gd name="T88" fmla="*/ 92 w 103"/>
                  <a:gd name="T89" fmla="*/ 20 h 22"/>
                  <a:gd name="T90" fmla="*/ 95 w 103"/>
                  <a:gd name="T91" fmla="*/ 20 h 22"/>
                  <a:gd name="T92" fmla="*/ 96 w 103"/>
                  <a:gd name="T93" fmla="*/ 21 h 22"/>
                  <a:gd name="T94" fmla="*/ 98 w 103"/>
                  <a:gd name="T95" fmla="*/ 21 h 22"/>
                  <a:gd name="T96" fmla="*/ 101 w 103"/>
                  <a:gd name="T97" fmla="*/ 22 h 22"/>
                  <a:gd name="T98" fmla="*/ 103 w 103"/>
                  <a:gd name="T99" fmla="*/ 22 h 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22"/>
                  <a:gd name="T152" fmla="*/ 103 w 103"/>
                  <a:gd name="T153" fmla="*/ 22 h 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22">
                    <a:moveTo>
                      <a:pt x="0" y="0"/>
                    </a:moveTo>
                    <a:lnTo>
                      <a:pt x="1" y="0"/>
                    </a:lnTo>
                    <a:lnTo>
                      <a:pt x="3" y="1"/>
                    </a:lnTo>
                    <a:lnTo>
                      <a:pt x="4" y="1"/>
                    </a:lnTo>
                    <a:lnTo>
                      <a:pt x="5" y="1"/>
                    </a:lnTo>
                    <a:lnTo>
                      <a:pt x="6" y="1"/>
                    </a:lnTo>
                    <a:lnTo>
                      <a:pt x="7" y="2"/>
                    </a:lnTo>
                    <a:lnTo>
                      <a:pt x="8" y="2"/>
                    </a:lnTo>
                    <a:lnTo>
                      <a:pt x="10" y="2"/>
                    </a:lnTo>
                    <a:lnTo>
                      <a:pt x="11" y="2"/>
                    </a:lnTo>
                    <a:lnTo>
                      <a:pt x="12" y="2"/>
                    </a:lnTo>
                    <a:lnTo>
                      <a:pt x="13" y="3"/>
                    </a:lnTo>
                    <a:lnTo>
                      <a:pt x="14" y="3"/>
                    </a:lnTo>
                    <a:lnTo>
                      <a:pt x="15" y="3"/>
                    </a:lnTo>
                    <a:lnTo>
                      <a:pt x="16" y="3"/>
                    </a:lnTo>
                    <a:lnTo>
                      <a:pt x="18" y="5"/>
                    </a:lnTo>
                    <a:lnTo>
                      <a:pt x="19" y="5"/>
                    </a:lnTo>
                    <a:lnTo>
                      <a:pt x="20" y="5"/>
                    </a:lnTo>
                    <a:lnTo>
                      <a:pt x="21" y="5"/>
                    </a:lnTo>
                    <a:lnTo>
                      <a:pt x="22" y="5"/>
                    </a:lnTo>
                    <a:lnTo>
                      <a:pt x="23" y="5"/>
                    </a:lnTo>
                    <a:lnTo>
                      <a:pt x="25" y="6"/>
                    </a:lnTo>
                    <a:lnTo>
                      <a:pt x="26" y="6"/>
                    </a:lnTo>
                    <a:lnTo>
                      <a:pt x="27" y="6"/>
                    </a:lnTo>
                    <a:lnTo>
                      <a:pt x="28" y="6"/>
                    </a:lnTo>
                    <a:lnTo>
                      <a:pt x="29" y="7"/>
                    </a:lnTo>
                    <a:lnTo>
                      <a:pt x="30" y="7"/>
                    </a:lnTo>
                    <a:lnTo>
                      <a:pt x="31" y="7"/>
                    </a:lnTo>
                    <a:lnTo>
                      <a:pt x="33" y="7"/>
                    </a:lnTo>
                    <a:lnTo>
                      <a:pt x="34" y="7"/>
                    </a:lnTo>
                    <a:lnTo>
                      <a:pt x="34" y="8"/>
                    </a:lnTo>
                    <a:lnTo>
                      <a:pt x="35" y="8"/>
                    </a:lnTo>
                    <a:lnTo>
                      <a:pt x="36" y="8"/>
                    </a:lnTo>
                    <a:lnTo>
                      <a:pt x="37" y="8"/>
                    </a:lnTo>
                    <a:lnTo>
                      <a:pt x="38" y="8"/>
                    </a:lnTo>
                    <a:lnTo>
                      <a:pt x="39" y="9"/>
                    </a:lnTo>
                    <a:lnTo>
                      <a:pt x="41" y="9"/>
                    </a:lnTo>
                    <a:lnTo>
                      <a:pt x="42" y="9"/>
                    </a:lnTo>
                    <a:lnTo>
                      <a:pt x="43" y="9"/>
                    </a:lnTo>
                    <a:lnTo>
                      <a:pt x="44" y="9"/>
                    </a:lnTo>
                    <a:lnTo>
                      <a:pt x="45" y="10"/>
                    </a:lnTo>
                    <a:lnTo>
                      <a:pt x="46" y="10"/>
                    </a:lnTo>
                    <a:lnTo>
                      <a:pt x="48" y="10"/>
                    </a:lnTo>
                    <a:lnTo>
                      <a:pt x="49" y="10"/>
                    </a:lnTo>
                    <a:lnTo>
                      <a:pt x="50" y="10"/>
                    </a:lnTo>
                    <a:lnTo>
                      <a:pt x="51" y="12"/>
                    </a:lnTo>
                    <a:lnTo>
                      <a:pt x="52" y="12"/>
                    </a:lnTo>
                    <a:lnTo>
                      <a:pt x="53" y="12"/>
                    </a:lnTo>
                    <a:lnTo>
                      <a:pt x="54" y="12"/>
                    </a:lnTo>
                    <a:lnTo>
                      <a:pt x="56" y="13"/>
                    </a:lnTo>
                    <a:lnTo>
                      <a:pt x="57" y="13"/>
                    </a:lnTo>
                    <a:lnTo>
                      <a:pt x="58" y="13"/>
                    </a:lnTo>
                    <a:lnTo>
                      <a:pt x="59" y="13"/>
                    </a:lnTo>
                    <a:lnTo>
                      <a:pt x="60" y="13"/>
                    </a:lnTo>
                    <a:lnTo>
                      <a:pt x="61" y="14"/>
                    </a:lnTo>
                    <a:lnTo>
                      <a:pt x="63" y="14"/>
                    </a:lnTo>
                    <a:lnTo>
                      <a:pt x="64" y="14"/>
                    </a:lnTo>
                    <a:lnTo>
                      <a:pt x="65" y="14"/>
                    </a:lnTo>
                    <a:lnTo>
                      <a:pt x="66" y="14"/>
                    </a:lnTo>
                    <a:lnTo>
                      <a:pt x="67" y="15"/>
                    </a:lnTo>
                    <a:lnTo>
                      <a:pt x="68" y="15"/>
                    </a:lnTo>
                    <a:lnTo>
                      <a:pt x="69" y="15"/>
                    </a:lnTo>
                    <a:lnTo>
                      <a:pt x="71" y="15"/>
                    </a:lnTo>
                    <a:lnTo>
                      <a:pt x="72" y="15"/>
                    </a:lnTo>
                    <a:lnTo>
                      <a:pt x="73" y="16"/>
                    </a:lnTo>
                    <a:lnTo>
                      <a:pt x="74" y="16"/>
                    </a:lnTo>
                    <a:lnTo>
                      <a:pt x="75" y="16"/>
                    </a:lnTo>
                    <a:lnTo>
                      <a:pt x="76" y="16"/>
                    </a:lnTo>
                    <a:lnTo>
                      <a:pt x="77" y="17"/>
                    </a:lnTo>
                    <a:lnTo>
                      <a:pt x="79" y="17"/>
                    </a:lnTo>
                    <a:lnTo>
                      <a:pt x="80" y="17"/>
                    </a:lnTo>
                    <a:lnTo>
                      <a:pt x="81" y="17"/>
                    </a:lnTo>
                    <a:lnTo>
                      <a:pt x="82" y="17"/>
                    </a:lnTo>
                    <a:lnTo>
                      <a:pt x="83" y="17"/>
                    </a:lnTo>
                    <a:lnTo>
                      <a:pt x="84" y="18"/>
                    </a:lnTo>
                    <a:lnTo>
                      <a:pt x="86" y="18"/>
                    </a:lnTo>
                    <a:lnTo>
                      <a:pt x="87" y="18"/>
                    </a:lnTo>
                    <a:lnTo>
                      <a:pt x="88" y="18"/>
                    </a:lnTo>
                    <a:lnTo>
                      <a:pt x="89" y="20"/>
                    </a:lnTo>
                    <a:lnTo>
                      <a:pt x="90" y="20"/>
                    </a:lnTo>
                    <a:lnTo>
                      <a:pt x="91" y="20"/>
                    </a:lnTo>
                    <a:lnTo>
                      <a:pt x="92" y="20"/>
                    </a:lnTo>
                    <a:lnTo>
                      <a:pt x="94" y="20"/>
                    </a:lnTo>
                    <a:lnTo>
                      <a:pt x="95" y="20"/>
                    </a:lnTo>
                    <a:lnTo>
                      <a:pt x="96" y="21"/>
                    </a:lnTo>
                    <a:lnTo>
                      <a:pt x="97" y="21"/>
                    </a:lnTo>
                    <a:lnTo>
                      <a:pt x="98" y="21"/>
                    </a:lnTo>
                    <a:lnTo>
                      <a:pt x="99" y="21"/>
                    </a:lnTo>
                    <a:lnTo>
                      <a:pt x="101" y="22"/>
                    </a:lnTo>
                    <a:lnTo>
                      <a:pt x="102" y="22"/>
                    </a:lnTo>
                    <a:lnTo>
                      <a:pt x="103" y="22"/>
                    </a:lnTo>
                  </a:path>
                </a:pathLst>
              </a:custGeom>
              <a:noFill/>
              <a:ln w="0">
                <a:solidFill>
                  <a:srgbClr val="FF0000"/>
                </a:solidFill>
                <a:prstDash val="solid"/>
                <a:round/>
                <a:headEnd/>
                <a:tailEnd/>
              </a:ln>
            </p:spPr>
            <p:txBody>
              <a:bodyPr/>
              <a:lstStyle/>
              <a:p>
                <a:endParaRPr lang="it-IT"/>
              </a:p>
            </p:txBody>
          </p:sp>
          <p:sp>
            <p:nvSpPr>
              <p:cNvPr id="90" name="Freeform 3149"/>
              <p:cNvSpPr>
                <a:spLocks noChangeAspect="1"/>
              </p:cNvSpPr>
              <p:nvPr/>
            </p:nvSpPr>
            <p:spPr bwMode="auto">
              <a:xfrm>
                <a:off x="3842" y="3578"/>
                <a:ext cx="51" cy="10"/>
              </a:xfrm>
              <a:custGeom>
                <a:avLst/>
                <a:gdLst>
                  <a:gd name="T0" fmla="*/ 1 w 102"/>
                  <a:gd name="T1" fmla="*/ 0 h 21"/>
                  <a:gd name="T2" fmla="*/ 3 w 102"/>
                  <a:gd name="T3" fmla="*/ 1 h 21"/>
                  <a:gd name="T4" fmla="*/ 4 w 102"/>
                  <a:gd name="T5" fmla="*/ 1 h 21"/>
                  <a:gd name="T6" fmla="*/ 7 w 102"/>
                  <a:gd name="T7" fmla="*/ 1 h 21"/>
                  <a:gd name="T8" fmla="*/ 9 w 102"/>
                  <a:gd name="T9" fmla="*/ 2 h 21"/>
                  <a:gd name="T10" fmla="*/ 11 w 102"/>
                  <a:gd name="T11" fmla="*/ 2 h 21"/>
                  <a:gd name="T12" fmla="*/ 14 w 102"/>
                  <a:gd name="T13" fmla="*/ 2 h 21"/>
                  <a:gd name="T14" fmla="*/ 15 w 102"/>
                  <a:gd name="T15" fmla="*/ 3 h 21"/>
                  <a:gd name="T16" fmla="*/ 17 w 102"/>
                  <a:gd name="T17" fmla="*/ 3 h 21"/>
                  <a:gd name="T18" fmla="*/ 19 w 102"/>
                  <a:gd name="T19" fmla="*/ 4 h 21"/>
                  <a:gd name="T20" fmla="*/ 22 w 102"/>
                  <a:gd name="T21" fmla="*/ 4 h 21"/>
                  <a:gd name="T22" fmla="*/ 24 w 102"/>
                  <a:gd name="T23" fmla="*/ 4 h 21"/>
                  <a:gd name="T24" fmla="*/ 25 w 102"/>
                  <a:gd name="T25" fmla="*/ 6 h 21"/>
                  <a:gd name="T26" fmla="*/ 27 w 102"/>
                  <a:gd name="T27" fmla="*/ 6 h 21"/>
                  <a:gd name="T28" fmla="*/ 30 w 102"/>
                  <a:gd name="T29" fmla="*/ 6 h 21"/>
                  <a:gd name="T30" fmla="*/ 32 w 102"/>
                  <a:gd name="T31" fmla="*/ 7 h 21"/>
                  <a:gd name="T32" fmla="*/ 34 w 102"/>
                  <a:gd name="T33" fmla="*/ 7 h 21"/>
                  <a:gd name="T34" fmla="*/ 36 w 102"/>
                  <a:gd name="T35" fmla="*/ 7 h 21"/>
                  <a:gd name="T36" fmla="*/ 38 w 102"/>
                  <a:gd name="T37" fmla="*/ 8 h 21"/>
                  <a:gd name="T38" fmla="*/ 40 w 102"/>
                  <a:gd name="T39" fmla="*/ 8 h 21"/>
                  <a:gd name="T40" fmla="*/ 42 w 102"/>
                  <a:gd name="T41" fmla="*/ 9 h 21"/>
                  <a:gd name="T42" fmla="*/ 45 w 102"/>
                  <a:gd name="T43" fmla="*/ 9 h 21"/>
                  <a:gd name="T44" fmla="*/ 46 w 102"/>
                  <a:gd name="T45" fmla="*/ 9 h 21"/>
                  <a:gd name="T46" fmla="*/ 48 w 102"/>
                  <a:gd name="T47" fmla="*/ 10 h 21"/>
                  <a:gd name="T48" fmla="*/ 51 w 102"/>
                  <a:gd name="T49" fmla="*/ 10 h 21"/>
                  <a:gd name="T50" fmla="*/ 53 w 102"/>
                  <a:gd name="T51" fmla="*/ 10 h 21"/>
                  <a:gd name="T52" fmla="*/ 55 w 102"/>
                  <a:gd name="T53" fmla="*/ 11 h 21"/>
                  <a:gd name="T54" fmla="*/ 56 w 102"/>
                  <a:gd name="T55" fmla="*/ 11 h 21"/>
                  <a:gd name="T56" fmla="*/ 59 w 102"/>
                  <a:gd name="T57" fmla="*/ 11 h 21"/>
                  <a:gd name="T58" fmla="*/ 61 w 102"/>
                  <a:gd name="T59" fmla="*/ 13 h 21"/>
                  <a:gd name="T60" fmla="*/ 63 w 102"/>
                  <a:gd name="T61" fmla="*/ 13 h 21"/>
                  <a:gd name="T62" fmla="*/ 66 w 102"/>
                  <a:gd name="T63" fmla="*/ 14 h 21"/>
                  <a:gd name="T64" fmla="*/ 67 w 102"/>
                  <a:gd name="T65" fmla="*/ 14 h 21"/>
                  <a:gd name="T66" fmla="*/ 69 w 102"/>
                  <a:gd name="T67" fmla="*/ 14 h 21"/>
                  <a:gd name="T68" fmla="*/ 71 w 102"/>
                  <a:gd name="T69" fmla="*/ 15 h 21"/>
                  <a:gd name="T70" fmla="*/ 74 w 102"/>
                  <a:gd name="T71" fmla="*/ 15 h 21"/>
                  <a:gd name="T72" fmla="*/ 76 w 102"/>
                  <a:gd name="T73" fmla="*/ 15 h 21"/>
                  <a:gd name="T74" fmla="*/ 77 w 102"/>
                  <a:gd name="T75" fmla="*/ 16 h 21"/>
                  <a:gd name="T76" fmla="*/ 79 w 102"/>
                  <a:gd name="T77" fmla="*/ 16 h 21"/>
                  <a:gd name="T78" fmla="*/ 82 w 102"/>
                  <a:gd name="T79" fmla="*/ 16 h 21"/>
                  <a:gd name="T80" fmla="*/ 84 w 102"/>
                  <a:gd name="T81" fmla="*/ 17 h 21"/>
                  <a:gd name="T82" fmla="*/ 86 w 102"/>
                  <a:gd name="T83" fmla="*/ 17 h 21"/>
                  <a:gd name="T84" fmla="*/ 87 w 102"/>
                  <a:gd name="T85" fmla="*/ 18 h 21"/>
                  <a:gd name="T86" fmla="*/ 90 w 102"/>
                  <a:gd name="T87" fmla="*/ 18 h 21"/>
                  <a:gd name="T88" fmla="*/ 92 w 102"/>
                  <a:gd name="T89" fmla="*/ 18 h 21"/>
                  <a:gd name="T90" fmla="*/ 94 w 102"/>
                  <a:gd name="T91" fmla="*/ 19 h 21"/>
                  <a:gd name="T92" fmla="*/ 97 w 102"/>
                  <a:gd name="T93" fmla="*/ 19 h 21"/>
                  <a:gd name="T94" fmla="*/ 98 w 102"/>
                  <a:gd name="T95" fmla="*/ 19 h 21"/>
                  <a:gd name="T96" fmla="*/ 100 w 102"/>
                  <a:gd name="T97" fmla="*/ 21 h 21"/>
                  <a:gd name="T98" fmla="*/ 102 w 102"/>
                  <a:gd name="T99" fmla="*/ 21 h 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21"/>
                  <a:gd name="T152" fmla="*/ 102 w 102"/>
                  <a:gd name="T153" fmla="*/ 21 h 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21">
                    <a:moveTo>
                      <a:pt x="0" y="0"/>
                    </a:moveTo>
                    <a:lnTo>
                      <a:pt x="1" y="0"/>
                    </a:lnTo>
                    <a:lnTo>
                      <a:pt x="2" y="0"/>
                    </a:lnTo>
                    <a:lnTo>
                      <a:pt x="3" y="1"/>
                    </a:lnTo>
                    <a:lnTo>
                      <a:pt x="4" y="1"/>
                    </a:lnTo>
                    <a:lnTo>
                      <a:pt x="6" y="1"/>
                    </a:lnTo>
                    <a:lnTo>
                      <a:pt x="7" y="1"/>
                    </a:lnTo>
                    <a:lnTo>
                      <a:pt x="8" y="1"/>
                    </a:lnTo>
                    <a:lnTo>
                      <a:pt x="9" y="2"/>
                    </a:lnTo>
                    <a:lnTo>
                      <a:pt x="10" y="2"/>
                    </a:lnTo>
                    <a:lnTo>
                      <a:pt x="11" y="2"/>
                    </a:lnTo>
                    <a:lnTo>
                      <a:pt x="13" y="2"/>
                    </a:lnTo>
                    <a:lnTo>
                      <a:pt x="14" y="2"/>
                    </a:lnTo>
                    <a:lnTo>
                      <a:pt x="14" y="3"/>
                    </a:lnTo>
                    <a:lnTo>
                      <a:pt x="15" y="3"/>
                    </a:lnTo>
                    <a:lnTo>
                      <a:pt x="16" y="3"/>
                    </a:lnTo>
                    <a:lnTo>
                      <a:pt x="17" y="3"/>
                    </a:lnTo>
                    <a:lnTo>
                      <a:pt x="18" y="3"/>
                    </a:lnTo>
                    <a:lnTo>
                      <a:pt x="19" y="4"/>
                    </a:lnTo>
                    <a:lnTo>
                      <a:pt x="21" y="4"/>
                    </a:lnTo>
                    <a:lnTo>
                      <a:pt x="22" y="4"/>
                    </a:lnTo>
                    <a:lnTo>
                      <a:pt x="23" y="4"/>
                    </a:lnTo>
                    <a:lnTo>
                      <a:pt x="24" y="4"/>
                    </a:lnTo>
                    <a:lnTo>
                      <a:pt x="25" y="4"/>
                    </a:lnTo>
                    <a:lnTo>
                      <a:pt x="25" y="6"/>
                    </a:lnTo>
                    <a:lnTo>
                      <a:pt x="26" y="6"/>
                    </a:lnTo>
                    <a:lnTo>
                      <a:pt x="27" y="6"/>
                    </a:lnTo>
                    <a:lnTo>
                      <a:pt x="29" y="6"/>
                    </a:lnTo>
                    <a:lnTo>
                      <a:pt x="30" y="6"/>
                    </a:lnTo>
                    <a:lnTo>
                      <a:pt x="31" y="7"/>
                    </a:lnTo>
                    <a:lnTo>
                      <a:pt x="32" y="7"/>
                    </a:lnTo>
                    <a:lnTo>
                      <a:pt x="33" y="7"/>
                    </a:lnTo>
                    <a:lnTo>
                      <a:pt x="34" y="7"/>
                    </a:lnTo>
                    <a:lnTo>
                      <a:pt x="36" y="7"/>
                    </a:lnTo>
                    <a:lnTo>
                      <a:pt x="37" y="8"/>
                    </a:lnTo>
                    <a:lnTo>
                      <a:pt x="38" y="8"/>
                    </a:lnTo>
                    <a:lnTo>
                      <a:pt x="39" y="8"/>
                    </a:lnTo>
                    <a:lnTo>
                      <a:pt x="40" y="8"/>
                    </a:lnTo>
                    <a:lnTo>
                      <a:pt x="41" y="8"/>
                    </a:lnTo>
                    <a:lnTo>
                      <a:pt x="42" y="9"/>
                    </a:lnTo>
                    <a:lnTo>
                      <a:pt x="44" y="9"/>
                    </a:lnTo>
                    <a:lnTo>
                      <a:pt x="45" y="9"/>
                    </a:lnTo>
                    <a:lnTo>
                      <a:pt x="46" y="9"/>
                    </a:lnTo>
                    <a:lnTo>
                      <a:pt x="47" y="9"/>
                    </a:lnTo>
                    <a:lnTo>
                      <a:pt x="48" y="10"/>
                    </a:lnTo>
                    <a:lnTo>
                      <a:pt x="49" y="10"/>
                    </a:lnTo>
                    <a:lnTo>
                      <a:pt x="51" y="10"/>
                    </a:lnTo>
                    <a:lnTo>
                      <a:pt x="52" y="10"/>
                    </a:lnTo>
                    <a:lnTo>
                      <a:pt x="53" y="10"/>
                    </a:lnTo>
                    <a:lnTo>
                      <a:pt x="54" y="11"/>
                    </a:lnTo>
                    <a:lnTo>
                      <a:pt x="55" y="11"/>
                    </a:lnTo>
                    <a:lnTo>
                      <a:pt x="56" y="11"/>
                    </a:lnTo>
                    <a:lnTo>
                      <a:pt x="57" y="11"/>
                    </a:lnTo>
                    <a:lnTo>
                      <a:pt x="59" y="11"/>
                    </a:lnTo>
                    <a:lnTo>
                      <a:pt x="60" y="13"/>
                    </a:lnTo>
                    <a:lnTo>
                      <a:pt x="61" y="13"/>
                    </a:lnTo>
                    <a:lnTo>
                      <a:pt x="62" y="13"/>
                    </a:lnTo>
                    <a:lnTo>
                      <a:pt x="63" y="13"/>
                    </a:lnTo>
                    <a:lnTo>
                      <a:pt x="64" y="13"/>
                    </a:lnTo>
                    <a:lnTo>
                      <a:pt x="66" y="14"/>
                    </a:lnTo>
                    <a:lnTo>
                      <a:pt x="67" y="14"/>
                    </a:lnTo>
                    <a:lnTo>
                      <a:pt x="68" y="14"/>
                    </a:lnTo>
                    <a:lnTo>
                      <a:pt x="69" y="14"/>
                    </a:lnTo>
                    <a:lnTo>
                      <a:pt x="70" y="14"/>
                    </a:lnTo>
                    <a:lnTo>
                      <a:pt x="71" y="15"/>
                    </a:lnTo>
                    <a:lnTo>
                      <a:pt x="72" y="15"/>
                    </a:lnTo>
                    <a:lnTo>
                      <a:pt x="74" y="15"/>
                    </a:lnTo>
                    <a:lnTo>
                      <a:pt x="75" y="15"/>
                    </a:lnTo>
                    <a:lnTo>
                      <a:pt x="76" y="15"/>
                    </a:lnTo>
                    <a:lnTo>
                      <a:pt x="76" y="16"/>
                    </a:lnTo>
                    <a:lnTo>
                      <a:pt x="77" y="16"/>
                    </a:lnTo>
                    <a:lnTo>
                      <a:pt x="78" y="16"/>
                    </a:lnTo>
                    <a:lnTo>
                      <a:pt x="79" y="16"/>
                    </a:lnTo>
                    <a:lnTo>
                      <a:pt x="80" y="16"/>
                    </a:lnTo>
                    <a:lnTo>
                      <a:pt x="82" y="16"/>
                    </a:lnTo>
                    <a:lnTo>
                      <a:pt x="83" y="17"/>
                    </a:lnTo>
                    <a:lnTo>
                      <a:pt x="84" y="17"/>
                    </a:lnTo>
                    <a:lnTo>
                      <a:pt x="85" y="17"/>
                    </a:lnTo>
                    <a:lnTo>
                      <a:pt x="86" y="17"/>
                    </a:lnTo>
                    <a:lnTo>
                      <a:pt x="87" y="17"/>
                    </a:lnTo>
                    <a:lnTo>
                      <a:pt x="87" y="18"/>
                    </a:lnTo>
                    <a:lnTo>
                      <a:pt x="89" y="18"/>
                    </a:lnTo>
                    <a:lnTo>
                      <a:pt x="90" y="18"/>
                    </a:lnTo>
                    <a:lnTo>
                      <a:pt x="91" y="18"/>
                    </a:lnTo>
                    <a:lnTo>
                      <a:pt x="92" y="18"/>
                    </a:lnTo>
                    <a:lnTo>
                      <a:pt x="93" y="18"/>
                    </a:lnTo>
                    <a:lnTo>
                      <a:pt x="94" y="19"/>
                    </a:lnTo>
                    <a:lnTo>
                      <a:pt x="95" y="19"/>
                    </a:lnTo>
                    <a:lnTo>
                      <a:pt x="97" y="19"/>
                    </a:lnTo>
                    <a:lnTo>
                      <a:pt x="98" y="19"/>
                    </a:lnTo>
                    <a:lnTo>
                      <a:pt x="99" y="19"/>
                    </a:lnTo>
                    <a:lnTo>
                      <a:pt x="100" y="21"/>
                    </a:lnTo>
                    <a:lnTo>
                      <a:pt x="101" y="21"/>
                    </a:lnTo>
                    <a:lnTo>
                      <a:pt x="102" y="21"/>
                    </a:lnTo>
                  </a:path>
                </a:pathLst>
              </a:custGeom>
              <a:noFill/>
              <a:ln w="0">
                <a:solidFill>
                  <a:srgbClr val="FF0000"/>
                </a:solidFill>
                <a:prstDash val="solid"/>
                <a:round/>
                <a:headEnd/>
                <a:tailEnd/>
              </a:ln>
            </p:spPr>
            <p:txBody>
              <a:bodyPr/>
              <a:lstStyle/>
              <a:p>
                <a:endParaRPr lang="it-IT"/>
              </a:p>
            </p:txBody>
          </p:sp>
          <p:sp>
            <p:nvSpPr>
              <p:cNvPr id="91" name="Freeform 3150"/>
              <p:cNvSpPr>
                <a:spLocks noChangeAspect="1"/>
              </p:cNvSpPr>
              <p:nvPr/>
            </p:nvSpPr>
            <p:spPr bwMode="auto">
              <a:xfrm>
                <a:off x="3893" y="3588"/>
                <a:ext cx="51" cy="10"/>
              </a:xfrm>
              <a:custGeom>
                <a:avLst/>
                <a:gdLst>
                  <a:gd name="T0" fmla="*/ 2 w 103"/>
                  <a:gd name="T1" fmla="*/ 0 h 19"/>
                  <a:gd name="T2" fmla="*/ 4 w 103"/>
                  <a:gd name="T3" fmla="*/ 1 h 19"/>
                  <a:gd name="T4" fmla="*/ 6 w 103"/>
                  <a:gd name="T5" fmla="*/ 1 h 19"/>
                  <a:gd name="T6" fmla="*/ 7 w 103"/>
                  <a:gd name="T7" fmla="*/ 1 h 19"/>
                  <a:gd name="T8" fmla="*/ 10 w 103"/>
                  <a:gd name="T9" fmla="*/ 2 h 19"/>
                  <a:gd name="T10" fmla="*/ 12 w 103"/>
                  <a:gd name="T11" fmla="*/ 2 h 19"/>
                  <a:gd name="T12" fmla="*/ 14 w 103"/>
                  <a:gd name="T13" fmla="*/ 2 h 19"/>
                  <a:gd name="T14" fmla="*/ 15 w 103"/>
                  <a:gd name="T15" fmla="*/ 3 h 19"/>
                  <a:gd name="T16" fmla="*/ 18 w 103"/>
                  <a:gd name="T17" fmla="*/ 3 h 19"/>
                  <a:gd name="T18" fmla="*/ 20 w 103"/>
                  <a:gd name="T19" fmla="*/ 3 h 19"/>
                  <a:gd name="T20" fmla="*/ 22 w 103"/>
                  <a:gd name="T21" fmla="*/ 4 h 19"/>
                  <a:gd name="T22" fmla="*/ 25 w 103"/>
                  <a:gd name="T23" fmla="*/ 4 h 19"/>
                  <a:gd name="T24" fmla="*/ 26 w 103"/>
                  <a:gd name="T25" fmla="*/ 4 h 19"/>
                  <a:gd name="T26" fmla="*/ 28 w 103"/>
                  <a:gd name="T27" fmla="*/ 5 h 19"/>
                  <a:gd name="T28" fmla="*/ 30 w 103"/>
                  <a:gd name="T29" fmla="*/ 5 h 19"/>
                  <a:gd name="T30" fmla="*/ 33 w 103"/>
                  <a:gd name="T31" fmla="*/ 7 h 19"/>
                  <a:gd name="T32" fmla="*/ 35 w 103"/>
                  <a:gd name="T33" fmla="*/ 7 h 19"/>
                  <a:gd name="T34" fmla="*/ 37 w 103"/>
                  <a:gd name="T35" fmla="*/ 7 h 19"/>
                  <a:gd name="T36" fmla="*/ 38 w 103"/>
                  <a:gd name="T37" fmla="*/ 8 h 19"/>
                  <a:gd name="T38" fmla="*/ 41 w 103"/>
                  <a:gd name="T39" fmla="*/ 8 h 19"/>
                  <a:gd name="T40" fmla="*/ 43 w 103"/>
                  <a:gd name="T41" fmla="*/ 8 h 19"/>
                  <a:gd name="T42" fmla="*/ 45 w 103"/>
                  <a:gd name="T43" fmla="*/ 9 h 19"/>
                  <a:gd name="T44" fmla="*/ 48 w 103"/>
                  <a:gd name="T45" fmla="*/ 9 h 19"/>
                  <a:gd name="T46" fmla="*/ 49 w 103"/>
                  <a:gd name="T47" fmla="*/ 9 h 19"/>
                  <a:gd name="T48" fmla="*/ 51 w 103"/>
                  <a:gd name="T49" fmla="*/ 10 h 19"/>
                  <a:gd name="T50" fmla="*/ 53 w 103"/>
                  <a:gd name="T51" fmla="*/ 10 h 19"/>
                  <a:gd name="T52" fmla="*/ 56 w 103"/>
                  <a:gd name="T53" fmla="*/ 10 h 19"/>
                  <a:gd name="T54" fmla="*/ 58 w 103"/>
                  <a:gd name="T55" fmla="*/ 11 h 19"/>
                  <a:gd name="T56" fmla="*/ 59 w 103"/>
                  <a:gd name="T57" fmla="*/ 11 h 19"/>
                  <a:gd name="T58" fmla="*/ 61 w 103"/>
                  <a:gd name="T59" fmla="*/ 11 h 19"/>
                  <a:gd name="T60" fmla="*/ 64 w 103"/>
                  <a:gd name="T61" fmla="*/ 12 h 19"/>
                  <a:gd name="T62" fmla="*/ 66 w 103"/>
                  <a:gd name="T63" fmla="*/ 12 h 19"/>
                  <a:gd name="T64" fmla="*/ 67 w 103"/>
                  <a:gd name="T65" fmla="*/ 13 h 19"/>
                  <a:gd name="T66" fmla="*/ 69 w 103"/>
                  <a:gd name="T67" fmla="*/ 13 h 19"/>
                  <a:gd name="T68" fmla="*/ 72 w 103"/>
                  <a:gd name="T69" fmla="*/ 13 h 19"/>
                  <a:gd name="T70" fmla="*/ 74 w 103"/>
                  <a:gd name="T71" fmla="*/ 15 h 19"/>
                  <a:gd name="T72" fmla="*/ 76 w 103"/>
                  <a:gd name="T73" fmla="*/ 15 h 19"/>
                  <a:gd name="T74" fmla="*/ 78 w 103"/>
                  <a:gd name="T75" fmla="*/ 15 h 19"/>
                  <a:gd name="T76" fmla="*/ 80 w 103"/>
                  <a:gd name="T77" fmla="*/ 16 h 19"/>
                  <a:gd name="T78" fmla="*/ 82 w 103"/>
                  <a:gd name="T79" fmla="*/ 16 h 19"/>
                  <a:gd name="T80" fmla="*/ 84 w 103"/>
                  <a:gd name="T81" fmla="*/ 16 h 19"/>
                  <a:gd name="T82" fmla="*/ 87 w 103"/>
                  <a:gd name="T83" fmla="*/ 17 h 19"/>
                  <a:gd name="T84" fmla="*/ 88 w 103"/>
                  <a:gd name="T85" fmla="*/ 17 h 19"/>
                  <a:gd name="T86" fmla="*/ 90 w 103"/>
                  <a:gd name="T87" fmla="*/ 17 h 19"/>
                  <a:gd name="T88" fmla="*/ 93 w 103"/>
                  <a:gd name="T89" fmla="*/ 18 h 19"/>
                  <a:gd name="T90" fmla="*/ 95 w 103"/>
                  <a:gd name="T91" fmla="*/ 18 h 19"/>
                  <a:gd name="T92" fmla="*/ 97 w 103"/>
                  <a:gd name="T93" fmla="*/ 18 h 19"/>
                  <a:gd name="T94" fmla="*/ 99 w 103"/>
                  <a:gd name="T95" fmla="*/ 19 h 19"/>
                  <a:gd name="T96" fmla="*/ 101 w 103"/>
                  <a:gd name="T97" fmla="*/ 19 h 19"/>
                  <a:gd name="T98" fmla="*/ 103 w 103"/>
                  <a:gd name="T99" fmla="*/ 19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19"/>
                  <a:gd name="T152" fmla="*/ 103 w 103"/>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19">
                    <a:moveTo>
                      <a:pt x="0" y="0"/>
                    </a:moveTo>
                    <a:lnTo>
                      <a:pt x="2" y="0"/>
                    </a:lnTo>
                    <a:lnTo>
                      <a:pt x="3" y="0"/>
                    </a:lnTo>
                    <a:lnTo>
                      <a:pt x="4" y="1"/>
                    </a:lnTo>
                    <a:lnTo>
                      <a:pt x="5" y="1"/>
                    </a:lnTo>
                    <a:lnTo>
                      <a:pt x="6" y="1"/>
                    </a:lnTo>
                    <a:lnTo>
                      <a:pt x="7" y="1"/>
                    </a:lnTo>
                    <a:lnTo>
                      <a:pt x="8" y="1"/>
                    </a:lnTo>
                    <a:lnTo>
                      <a:pt x="10" y="2"/>
                    </a:lnTo>
                    <a:lnTo>
                      <a:pt x="11" y="2"/>
                    </a:lnTo>
                    <a:lnTo>
                      <a:pt x="12" y="2"/>
                    </a:lnTo>
                    <a:lnTo>
                      <a:pt x="13" y="2"/>
                    </a:lnTo>
                    <a:lnTo>
                      <a:pt x="14" y="2"/>
                    </a:lnTo>
                    <a:lnTo>
                      <a:pt x="15" y="3"/>
                    </a:lnTo>
                    <a:lnTo>
                      <a:pt x="16" y="3"/>
                    </a:lnTo>
                    <a:lnTo>
                      <a:pt x="18" y="3"/>
                    </a:lnTo>
                    <a:lnTo>
                      <a:pt x="19" y="3"/>
                    </a:lnTo>
                    <a:lnTo>
                      <a:pt x="20" y="3"/>
                    </a:lnTo>
                    <a:lnTo>
                      <a:pt x="21" y="4"/>
                    </a:lnTo>
                    <a:lnTo>
                      <a:pt x="22" y="4"/>
                    </a:lnTo>
                    <a:lnTo>
                      <a:pt x="23" y="4"/>
                    </a:lnTo>
                    <a:lnTo>
                      <a:pt x="25" y="4"/>
                    </a:lnTo>
                    <a:lnTo>
                      <a:pt x="26" y="4"/>
                    </a:lnTo>
                    <a:lnTo>
                      <a:pt x="27" y="5"/>
                    </a:lnTo>
                    <a:lnTo>
                      <a:pt x="28" y="5"/>
                    </a:lnTo>
                    <a:lnTo>
                      <a:pt x="29" y="5"/>
                    </a:lnTo>
                    <a:lnTo>
                      <a:pt x="30" y="5"/>
                    </a:lnTo>
                    <a:lnTo>
                      <a:pt x="31" y="5"/>
                    </a:lnTo>
                    <a:lnTo>
                      <a:pt x="33" y="7"/>
                    </a:lnTo>
                    <a:lnTo>
                      <a:pt x="34" y="7"/>
                    </a:lnTo>
                    <a:lnTo>
                      <a:pt x="35" y="7"/>
                    </a:lnTo>
                    <a:lnTo>
                      <a:pt x="36" y="7"/>
                    </a:lnTo>
                    <a:lnTo>
                      <a:pt x="37" y="7"/>
                    </a:lnTo>
                    <a:lnTo>
                      <a:pt x="38" y="8"/>
                    </a:lnTo>
                    <a:lnTo>
                      <a:pt x="40" y="8"/>
                    </a:lnTo>
                    <a:lnTo>
                      <a:pt x="41" y="8"/>
                    </a:lnTo>
                    <a:lnTo>
                      <a:pt x="42" y="8"/>
                    </a:lnTo>
                    <a:lnTo>
                      <a:pt x="43" y="8"/>
                    </a:lnTo>
                    <a:lnTo>
                      <a:pt x="44" y="8"/>
                    </a:lnTo>
                    <a:lnTo>
                      <a:pt x="45" y="9"/>
                    </a:lnTo>
                    <a:lnTo>
                      <a:pt x="46" y="9"/>
                    </a:lnTo>
                    <a:lnTo>
                      <a:pt x="48" y="9"/>
                    </a:lnTo>
                    <a:lnTo>
                      <a:pt x="49" y="9"/>
                    </a:lnTo>
                    <a:lnTo>
                      <a:pt x="50" y="10"/>
                    </a:lnTo>
                    <a:lnTo>
                      <a:pt x="51" y="10"/>
                    </a:lnTo>
                    <a:lnTo>
                      <a:pt x="52" y="10"/>
                    </a:lnTo>
                    <a:lnTo>
                      <a:pt x="53" y="10"/>
                    </a:lnTo>
                    <a:lnTo>
                      <a:pt x="55" y="10"/>
                    </a:lnTo>
                    <a:lnTo>
                      <a:pt x="56" y="10"/>
                    </a:lnTo>
                    <a:lnTo>
                      <a:pt x="57" y="11"/>
                    </a:lnTo>
                    <a:lnTo>
                      <a:pt x="58" y="11"/>
                    </a:lnTo>
                    <a:lnTo>
                      <a:pt x="59" y="11"/>
                    </a:lnTo>
                    <a:lnTo>
                      <a:pt x="60" y="11"/>
                    </a:lnTo>
                    <a:lnTo>
                      <a:pt x="61" y="11"/>
                    </a:lnTo>
                    <a:lnTo>
                      <a:pt x="63" y="12"/>
                    </a:lnTo>
                    <a:lnTo>
                      <a:pt x="64" y="12"/>
                    </a:lnTo>
                    <a:lnTo>
                      <a:pt x="65" y="12"/>
                    </a:lnTo>
                    <a:lnTo>
                      <a:pt x="66" y="12"/>
                    </a:lnTo>
                    <a:lnTo>
                      <a:pt x="67" y="12"/>
                    </a:lnTo>
                    <a:lnTo>
                      <a:pt x="67" y="13"/>
                    </a:lnTo>
                    <a:lnTo>
                      <a:pt x="68" y="13"/>
                    </a:lnTo>
                    <a:lnTo>
                      <a:pt x="69" y="13"/>
                    </a:lnTo>
                    <a:lnTo>
                      <a:pt x="71" y="13"/>
                    </a:lnTo>
                    <a:lnTo>
                      <a:pt x="72" y="13"/>
                    </a:lnTo>
                    <a:lnTo>
                      <a:pt x="73" y="13"/>
                    </a:lnTo>
                    <a:lnTo>
                      <a:pt x="74" y="15"/>
                    </a:lnTo>
                    <a:lnTo>
                      <a:pt x="75" y="15"/>
                    </a:lnTo>
                    <a:lnTo>
                      <a:pt x="76" y="15"/>
                    </a:lnTo>
                    <a:lnTo>
                      <a:pt x="78" y="15"/>
                    </a:lnTo>
                    <a:lnTo>
                      <a:pt x="79" y="15"/>
                    </a:lnTo>
                    <a:lnTo>
                      <a:pt x="80" y="16"/>
                    </a:lnTo>
                    <a:lnTo>
                      <a:pt x="81" y="16"/>
                    </a:lnTo>
                    <a:lnTo>
                      <a:pt x="82" y="16"/>
                    </a:lnTo>
                    <a:lnTo>
                      <a:pt x="83" y="16"/>
                    </a:lnTo>
                    <a:lnTo>
                      <a:pt x="84" y="16"/>
                    </a:lnTo>
                    <a:lnTo>
                      <a:pt x="86" y="16"/>
                    </a:lnTo>
                    <a:lnTo>
                      <a:pt x="87" y="17"/>
                    </a:lnTo>
                    <a:lnTo>
                      <a:pt x="88" y="17"/>
                    </a:lnTo>
                    <a:lnTo>
                      <a:pt x="89" y="17"/>
                    </a:lnTo>
                    <a:lnTo>
                      <a:pt x="90" y="17"/>
                    </a:lnTo>
                    <a:lnTo>
                      <a:pt x="91" y="17"/>
                    </a:lnTo>
                    <a:lnTo>
                      <a:pt x="93" y="18"/>
                    </a:lnTo>
                    <a:lnTo>
                      <a:pt x="94" y="18"/>
                    </a:lnTo>
                    <a:lnTo>
                      <a:pt x="95" y="18"/>
                    </a:lnTo>
                    <a:lnTo>
                      <a:pt x="96" y="18"/>
                    </a:lnTo>
                    <a:lnTo>
                      <a:pt x="97" y="18"/>
                    </a:lnTo>
                    <a:lnTo>
                      <a:pt x="98" y="19"/>
                    </a:lnTo>
                    <a:lnTo>
                      <a:pt x="99" y="19"/>
                    </a:lnTo>
                    <a:lnTo>
                      <a:pt x="101" y="19"/>
                    </a:lnTo>
                    <a:lnTo>
                      <a:pt x="102" y="19"/>
                    </a:lnTo>
                    <a:lnTo>
                      <a:pt x="103" y="19"/>
                    </a:lnTo>
                  </a:path>
                </a:pathLst>
              </a:custGeom>
              <a:noFill/>
              <a:ln w="0">
                <a:solidFill>
                  <a:srgbClr val="FF0000"/>
                </a:solidFill>
                <a:prstDash val="solid"/>
                <a:round/>
                <a:headEnd/>
                <a:tailEnd/>
              </a:ln>
            </p:spPr>
            <p:txBody>
              <a:bodyPr/>
              <a:lstStyle/>
              <a:p>
                <a:endParaRPr lang="it-IT"/>
              </a:p>
            </p:txBody>
          </p:sp>
          <p:sp>
            <p:nvSpPr>
              <p:cNvPr id="92" name="Freeform 3151"/>
              <p:cNvSpPr>
                <a:spLocks noChangeAspect="1"/>
              </p:cNvSpPr>
              <p:nvPr/>
            </p:nvSpPr>
            <p:spPr bwMode="auto">
              <a:xfrm>
                <a:off x="3944" y="3598"/>
                <a:ext cx="52" cy="10"/>
              </a:xfrm>
              <a:custGeom>
                <a:avLst/>
                <a:gdLst>
                  <a:gd name="T0" fmla="*/ 1 w 102"/>
                  <a:gd name="T1" fmla="*/ 1 h 20"/>
                  <a:gd name="T2" fmla="*/ 3 w 102"/>
                  <a:gd name="T3" fmla="*/ 1 h 20"/>
                  <a:gd name="T4" fmla="*/ 6 w 102"/>
                  <a:gd name="T5" fmla="*/ 1 h 20"/>
                  <a:gd name="T6" fmla="*/ 7 w 102"/>
                  <a:gd name="T7" fmla="*/ 3 h 20"/>
                  <a:gd name="T8" fmla="*/ 9 w 102"/>
                  <a:gd name="T9" fmla="*/ 3 h 20"/>
                  <a:gd name="T10" fmla="*/ 11 w 102"/>
                  <a:gd name="T11" fmla="*/ 3 h 20"/>
                  <a:gd name="T12" fmla="*/ 14 w 102"/>
                  <a:gd name="T13" fmla="*/ 4 h 20"/>
                  <a:gd name="T14" fmla="*/ 16 w 102"/>
                  <a:gd name="T15" fmla="*/ 4 h 20"/>
                  <a:gd name="T16" fmla="*/ 17 w 102"/>
                  <a:gd name="T17" fmla="*/ 4 h 20"/>
                  <a:gd name="T18" fmla="*/ 19 w 102"/>
                  <a:gd name="T19" fmla="*/ 5 h 20"/>
                  <a:gd name="T20" fmla="*/ 22 w 102"/>
                  <a:gd name="T21" fmla="*/ 5 h 20"/>
                  <a:gd name="T22" fmla="*/ 24 w 102"/>
                  <a:gd name="T23" fmla="*/ 5 h 20"/>
                  <a:gd name="T24" fmla="*/ 26 w 102"/>
                  <a:gd name="T25" fmla="*/ 6 h 20"/>
                  <a:gd name="T26" fmla="*/ 28 w 102"/>
                  <a:gd name="T27" fmla="*/ 6 h 20"/>
                  <a:gd name="T28" fmla="*/ 30 w 102"/>
                  <a:gd name="T29" fmla="*/ 6 h 20"/>
                  <a:gd name="T30" fmla="*/ 32 w 102"/>
                  <a:gd name="T31" fmla="*/ 7 h 20"/>
                  <a:gd name="T32" fmla="*/ 34 w 102"/>
                  <a:gd name="T33" fmla="*/ 7 h 20"/>
                  <a:gd name="T34" fmla="*/ 37 w 102"/>
                  <a:gd name="T35" fmla="*/ 7 h 20"/>
                  <a:gd name="T36" fmla="*/ 38 w 102"/>
                  <a:gd name="T37" fmla="*/ 8 h 20"/>
                  <a:gd name="T38" fmla="*/ 40 w 102"/>
                  <a:gd name="T39" fmla="*/ 8 h 20"/>
                  <a:gd name="T40" fmla="*/ 43 w 102"/>
                  <a:gd name="T41" fmla="*/ 8 h 20"/>
                  <a:gd name="T42" fmla="*/ 45 w 102"/>
                  <a:gd name="T43" fmla="*/ 9 h 20"/>
                  <a:gd name="T44" fmla="*/ 47 w 102"/>
                  <a:gd name="T45" fmla="*/ 9 h 20"/>
                  <a:gd name="T46" fmla="*/ 48 w 102"/>
                  <a:gd name="T47" fmla="*/ 9 h 20"/>
                  <a:gd name="T48" fmla="*/ 51 w 102"/>
                  <a:gd name="T49" fmla="*/ 11 h 20"/>
                  <a:gd name="T50" fmla="*/ 53 w 102"/>
                  <a:gd name="T51" fmla="*/ 11 h 20"/>
                  <a:gd name="T52" fmla="*/ 55 w 102"/>
                  <a:gd name="T53" fmla="*/ 11 h 20"/>
                  <a:gd name="T54" fmla="*/ 57 w 102"/>
                  <a:gd name="T55" fmla="*/ 12 h 20"/>
                  <a:gd name="T56" fmla="*/ 59 w 102"/>
                  <a:gd name="T57" fmla="*/ 12 h 20"/>
                  <a:gd name="T58" fmla="*/ 61 w 102"/>
                  <a:gd name="T59" fmla="*/ 12 h 20"/>
                  <a:gd name="T60" fmla="*/ 63 w 102"/>
                  <a:gd name="T61" fmla="*/ 13 h 20"/>
                  <a:gd name="T62" fmla="*/ 66 w 102"/>
                  <a:gd name="T63" fmla="*/ 13 h 20"/>
                  <a:gd name="T64" fmla="*/ 68 w 102"/>
                  <a:gd name="T65" fmla="*/ 13 h 20"/>
                  <a:gd name="T66" fmla="*/ 69 w 102"/>
                  <a:gd name="T67" fmla="*/ 14 h 20"/>
                  <a:gd name="T68" fmla="*/ 71 w 102"/>
                  <a:gd name="T69" fmla="*/ 14 h 20"/>
                  <a:gd name="T70" fmla="*/ 74 w 102"/>
                  <a:gd name="T71" fmla="*/ 14 h 20"/>
                  <a:gd name="T72" fmla="*/ 76 w 102"/>
                  <a:gd name="T73" fmla="*/ 15 h 20"/>
                  <a:gd name="T74" fmla="*/ 78 w 102"/>
                  <a:gd name="T75" fmla="*/ 15 h 20"/>
                  <a:gd name="T76" fmla="*/ 79 w 102"/>
                  <a:gd name="T77" fmla="*/ 15 h 20"/>
                  <a:gd name="T78" fmla="*/ 82 w 102"/>
                  <a:gd name="T79" fmla="*/ 16 h 20"/>
                  <a:gd name="T80" fmla="*/ 84 w 102"/>
                  <a:gd name="T81" fmla="*/ 16 h 20"/>
                  <a:gd name="T82" fmla="*/ 86 w 102"/>
                  <a:gd name="T83" fmla="*/ 16 h 20"/>
                  <a:gd name="T84" fmla="*/ 89 w 102"/>
                  <a:gd name="T85" fmla="*/ 17 h 20"/>
                  <a:gd name="T86" fmla="*/ 90 w 102"/>
                  <a:gd name="T87" fmla="*/ 17 h 20"/>
                  <a:gd name="T88" fmla="*/ 92 w 102"/>
                  <a:gd name="T89" fmla="*/ 17 h 20"/>
                  <a:gd name="T90" fmla="*/ 94 w 102"/>
                  <a:gd name="T91" fmla="*/ 19 h 20"/>
                  <a:gd name="T92" fmla="*/ 97 w 102"/>
                  <a:gd name="T93" fmla="*/ 19 h 20"/>
                  <a:gd name="T94" fmla="*/ 99 w 102"/>
                  <a:gd name="T95" fmla="*/ 19 h 20"/>
                  <a:gd name="T96" fmla="*/ 100 w 102"/>
                  <a:gd name="T97" fmla="*/ 20 h 20"/>
                  <a:gd name="T98" fmla="*/ 102 w 102"/>
                  <a:gd name="T99" fmla="*/ 20 h 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20"/>
                  <a:gd name="T152" fmla="*/ 102 w 102"/>
                  <a:gd name="T153" fmla="*/ 20 h 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20">
                    <a:moveTo>
                      <a:pt x="0" y="0"/>
                    </a:moveTo>
                    <a:lnTo>
                      <a:pt x="1" y="1"/>
                    </a:lnTo>
                    <a:lnTo>
                      <a:pt x="2" y="1"/>
                    </a:lnTo>
                    <a:lnTo>
                      <a:pt x="3" y="1"/>
                    </a:lnTo>
                    <a:lnTo>
                      <a:pt x="5" y="1"/>
                    </a:lnTo>
                    <a:lnTo>
                      <a:pt x="6" y="1"/>
                    </a:lnTo>
                    <a:lnTo>
                      <a:pt x="7" y="1"/>
                    </a:lnTo>
                    <a:lnTo>
                      <a:pt x="7" y="3"/>
                    </a:lnTo>
                    <a:lnTo>
                      <a:pt x="8" y="3"/>
                    </a:lnTo>
                    <a:lnTo>
                      <a:pt x="9" y="3"/>
                    </a:lnTo>
                    <a:lnTo>
                      <a:pt x="10" y="3"/>
                    </a:lnTo>
                    <a:lnTo>
                      <a:pt x="11" y="3"/>
                    </a:lnTo>
                    <a:lnTo>
                      <a:pt x="13" y="3"/>
                    </a:lnTo>
                    <a:lnTo>
                      <a:pt x="14" y="4"/>
                    </a:lnTo>
                    <a:lnTo>
                      <a:pt x="15" y="4"/>
                    </a:lnTo>
                    <a:lnTo>
                      <a:pt x="16" y="4"/>
                    </a:lnTo>
                    <a:lnTo>
                      <a:pt x="17" y="4"/>
                    </a:lnTo>
                    <a:lnTo>
                      <a:pt x="18" y="4"/>
                    </a:lnTo>
                    <a:lnTo>
                      <a:pt x="19" y="5"/>
                    </a:lnTo>
                    <a:lnTo>
                      <a:pt x="21" y="5"/>
                    </a:lnTo>
                    <a:lnTo>
                      <a:pt x="22" y="5"/>
                    </a:lnTo>
                    <a:lnTo>
                      <a:pt x="23" y="5"/>
                    </a:lnTo>
                    <a:lnTo>
                      <a:pt x="24" y="5"/>
                    </a:lnTo>
                    <a:lnTo>
                      <a:pt x="25" y="6"/>
                    </a:lnTo>
                    <a:lnTo>
                      <a:pt x="26" y="6"/>
                    </a:lnTo>
                    <a:lnTo>
                      <a:pt x="28" y="6"/>
                    </a:lnTo>
                    <a:lnTo>
                      <a:pt x="29" y="6"/>
                    </a:lnTo>
                    <a:lnTo>
                      <a:pt x="30" y="6"/>
                    </a:lnTo>
                    <a:lnTo>
                      <a:pt x="31" y="7"/>
                    </a:lnTo>
                    <a:lnTo>
                      <a:pt x="32" y="7"/>
                    </a:lnTo>
                    <a:lnTo>
                      <a:pt x="33" y="7"/>
                    </a:lnTo>
                    <a:lnTo>
                      <a:pt x="34" y="7"/>
                    </a:lnTo>
                    <a:lnTo>
                      <a:pt x="36" y="7"/>
                    </a:lnTo>
                    <a:lnTo>
                      <a:pt x="37" y="7"/>
                    </a:lnTo>
                    <a:lnTo>
                      <a:pt x="37" y="8"/>
                    </a:lnTo>
                    <a:lnTo>
                      <a:pt x="38" y="8"/>
                    </a:lnTo>
                    <a:lnTo>
                      <a:pt x="39" y="8"/>
                    </a:lnTo>
                    <a:lnTo>
                      <a:pt x="40" y="8"/>
                    </a:lnTo>
                    <a:lnTo>
                      <a:pt x="41" y="8"/>
                    </a:lnTo>
                    <a:lnTo>
                      <a:pt x="43" y="8"/>
                    </a:lnTo>
                    <a:lnTo>
                      <a:pt x="44" y="9"/>
                    </a:lnTo>
                    <a:lnTo>
                      <a:pt x="45" y="9"/>
                    </a:lnTo>
                    <a:lnTo>
                      <a:pt x="46" y="9"/>
                    </a:lnTo>
                    <a:lnTo>
                      <a:pt x="47" y="9"/>
                    </a:lnTo>
                    <a:lnTo>
                      <a:pt x="48" y="9"/>
                    </a:lnTo>
                    <a:lnTo>
                      <a:pt x="49" y="11"/>
                    </a:lnTo>
                    <a:lnTo>
                      <a:pt x="51" y="11"/>
                    </a:lnTo>
                    <a:lnTo>
                      <a:pt x="52" y="11"/>
                    </a:lnTo>
                    <a:lnTo>
                      <a:pt x="53" y="11"/>
                    </a:lnTo>
                    <a:lnTo>
                      <a:pt x="54" y="11"/>
                    </a:lnTo>
                    <a:lnTo>
                      <a:pt x="55" y="11"/>
                    </a:lnTo>
                    <a:lnTo>
                      <a:pt x="56" y="12"/>
                    </a:lnTo>
                    <a:lnTo>
                      <a:pt x="57" y="12"/>
                    </a:lnTo>
                    <a:lnTo>
                      <a:pt x="59" y="12"/>
                    </a:lnTo>
                    <a:lnTo>
                      <a:pt x="60" y="12"/>
                    </a:lnTo>
                    <a:lnTo>
                      <a:pt x="61" y="12"/>
                    </a:lnTo>
                    <a:lnTo>
                      <a:pt x="62" y="13"/>
                    </a:lnTo>
                    <a:lnTo>
                      <a:pt x="63" y="13"/>
                    </a:lnTo>
                    <a:lnTo>
                      <a:pt x="64" y="13"/>
                    </a:lnTo>
                    <a:lnTo>
                      <a:pt x="66" y="13"/>
                    </a:lnTo>
                    <a:lnTo>
                      <a:pt x="67" y="13"/>
                    </a:lnTo>
                    <a:lnTo>
                      <a:pt x="68" y="13"/>
                    </a:lnTo>
                    <a:lnTo>
                      <a:pt x="69" y="14"/>
                    </a:lnTo>
                    <a:lnTo>
                      <a:pt x="70" y="14"/>
                    </a:lnTo>
                    <a:lnTo>
                      <a:pt x="71" y="14"/>
                    </a:lnTo>
                    <a:lnTo>
                      <a:pt x="72" y="14"/>
                    </a:lnTo>
                    <a:lnTo>
                      <a:pt x="74" y="14"/>
                    </a:lnTo>
                    <a:lnTo>
                      <a:pt x="75" y="15"/>
                    </a:lnTo>
                    <a:lnTo>
                      <a:pt x="76" y="15"/>
                    </a:lnTo>
                    <a:lnTo>
                      <a:pt x="77" y="15"/>
                    </a:lnTo>
                    <a:lnTo>
                      <a:pt x="78" y="15"/>
                    </a:lnTo>
                    <a:lnTo>
                      <a:pt x="79" y="15"/>
                    </a:lnTo>
                    <a:lnTo>
                      <a:pt x="81" y="16"/>
                    </a:lnTo>
                    <a:lnTo>
                      <a:pt x="82" y="16"/>
                    </a:lnTo>
                    <a:lnTo>
                      <a:pt x="83" y="16"/>
                    </a:lnTo>
                    <a:lnTo>
                      <a:pt x="84" y="16"/>
                    </a:lnTo>
                    <a:lnTo>
                      <a:pt x="85" y="16"/>
                    </a:lnTo>
                    <a:lnTo>
                      <a:pt x="86" y="16"/>
                    </a:lnTo>
                    <a:lnTo>
                      <a:pt x="87" y="17"/>
                    </a:lnTo>
                    <a:lnTo>
                      <a:pt x="89" y="17"/>
                    </a:lnTo>
                    <a:lnTo>
                      <a:pt x="90" y="17"/>
                    </a:lnTo>
                    <a:lnTo>
                      <a:pt x="91" y="17"/>
                    </a:lnTo>
                    <a:lnTo>
                      <a:pt x="92" y="17"/>
                    </a:lnTo>
                    <a:lnTo>
                      <a:pt x="93" y="19"/>
                    </a:lnTo>
                    <a:lnTo>
                      <a:pt x="94" y="19"/>
                    </a:lnTo>
                    <a:lnTo>
                      <a:pt x="96" y="19"/>
                    </a:lnTo>
                    <a:lnTo>
                      <a:pt x="97" y="19"/>
                    </a:lnTo>
                    <a:lnTo>
                      <a:pt x="98" y="19"/>
                    </a:lnTo>
                    <a:lnTo>
                      <a:pt x="99" y="19"/>
                    </a:lnTo>
                    <a:lnTo>
                      <a:pt x="99" y="20"/>
                    </a:lnTo>
                    <a:lnTo>
                      <a:pt x="100" y="20"/>
                    </a:lnTo>
                    <a:lnTo>
                      <a:pt x="101" y="20"/>
                    </a:lnTo>
                    <a:lnTo>
                      <a:pt x="102" y="20"/>
                    </a:lnTo>
                  </a:path>
                </a:pathLst>
              </a:custGeom>
              <a:noFill/>
              <a:ln w="0">
                <a:solidFill>
                  <a:srgbClr val="FF0000"/>
                </a:solidFill>
                <a:prstDash val="solid"/>
                <a:round/>
                <a:headEnd/>
                <a:tailEnd/>
              </a:ln>
            </p:spPr>
            <p:txBody>
              <a:bodyPr/>
              <a:lstStyle/>
              <a:p>
                <a:endParaRPr lang="it-IT"/>
              </a:p>
            </p:txBody>
          </p:sp>
          <p:sp>
            <p:nvSpPr>
              <p:cNvPr id="93" name="Freeform 3152"/>
              <p:cNvSpPr>
                <a:spLocks noChangeAspect="1"/>
              </p:cNvSpPr>
              <p:nvPr/>
            </p:nvSpPr>
            <p:spPr bwMode="auto">
              <a:xfrm>
                <a:off x="3996" y="3608"/>
                <a:ext cx="51" cy="9"/>
              </a:xfrm>
              <a:custGeom>
                <a:avLst/>
                <a:gdLst>
                  <a:gd name="T0" fmla="*/ 2 w 103"/>
                  <a:gd name="T1" fmla="*/ 0 h 18"/>
                  <a:gd name="T2" fmla="*/ 4 w 103"/>
                  <a:gd name="T3" fmla="*/ 1 h 18"/>
                  <a:gd name="T4" fmla="*/ 6 w 103"/>
                  <a:gd name="T5" fmla="*/ 1 h 18"/>
                  <a:gd name="T6" fmla="*/ 8 w 103"/>
                  <a:gd name="T7" fmla="*/ 1 h 18"/>
                  <a:gd name="T8" fmla="*/ 10 w 103"/>
                  <a:gd name="T9" fmla="*/ 2 h 18"/>
                  <a:gd name="T10" fmla="*/ 12 w 103"/>
                  <a:gd name="T11" fmla="*/ 2 h 18"/>
                  <a:gd name="T12" fmla="*/ 14 w 103"/>
                  <a:gd name="T13" fmla="*/ 2 h 18"/>
                  <a:gd name="T14" fmla="*/ 17 w 103"/>
                  <a:gd name="T15" fmla="*/ 3 h 18"/>
                  <a:gd name="T16" fmla="*/ 19 w 103"/>
                  <a:gd name="T17" fmla="*/ 3 h 18"/>
                  <a:gd name="T18" fmla="*/ 20 w 103"/>
                  <a:gd name="T19" fmla="*/ 3 h 18"/>
                  <a:gd name="T20" fmla="*/ 22 w 103"/>
                  <a:gd name="T21" fmla="*/ 4 h 18"/>
                  <a:gd name="T22" fmla="*/ 25 w 103"/>
                  <a:gd name="T23" fmla="*/ 4 h 18"/>
                  <a:gd name="T24" fmla="*/ 27 w 103"/>
                  <a:gd name="T25" fmla="*/ 4 h 18"/>
                  <a:gd name="T26" fmla="*/ 29 w 103"/>
                  <a:gd name="T27" fmla="*/ 6 h 18"/>
                  <a:gd name="T28" fmla="*/ 30 w 103"/>
                  <a:gd name="T29" fmla="*/ 6 h 18"/>
                  <a:gd name="T30" fmla="*/ 33 w 103"/>
                  <a:gd name="T31" fmla="*/ 6 h 18"/>
                  <a:gd name="T32" fmla="*/ 35 w 103"/>
                  <a:gd name="T33" fmla="*/ 7 h 18"/>
                  <a:gd name="T34" fmla="*/ 37 w 103"/>
                  <a:gd name="T35" fmla="*/ 7 h 18"/>
                  <a:gd name="T36" fmla="*/ 38 w 103"/>
                  <a:gd name="T37" fmla="*/ 7 h 18"/>
                  <a:gd name="T38" fmla="*/ 41 w 103"/>
                  <a:gd name="T39" fmla="*/ 8 h 18"/>
                  <a:gd name="T40" fmla="*/ 43 w 103"/>
                  <a:gd name="T41" fmla="*/ 8 h 18"/>
                  <a:gd name="T42" fmla="*/ 45 w 103"/>
                  <a:gd name="T43" fmla="*/ 8 h 18"/>
                  <a:gd name="T44" fmla="*/ 48 w 103"/>
                  <a:gd name="T45" fmla="*/ 9 h 18"/>
                  <a:gd name="T46" fmla="*/ 49 w 103"/>
                  <a:gd name="T47" fmla="*/ 9 h 18"/>
                  <a:gd name="T48" fmla="*/ 51 w 103"/>
                  <a:gd name="T49" fmla="*/ 9 h 18"/>
                  <a:gd name="T50" fmla="*/ 53 w 103"/>
                  <a:gd name="T51" fmla="*/ 10 h 18"/>
                  <a:gd name="T52" fmla="*/ 56 w 103"/>
                  <a:gd name="T53" fmla="*/ 10 h 18"/>
                  <a:gd name="T54" fmla="*/ 58 w 103"/>
                  <a:gd name="T55" fmla="*/ 10 h 18"/>
                  <a:gd name="T56" fmla="*/ 59 w 103"/>
                  <a:gd name="T57" fmla="*/ 11 h 18"/>
                  <a:gd name="T58" fmla="*/ 61 w 103"/>
                  <a:gd name="T59" fmla="*/ 11 h 18"/>
                  <a:gd name="T60" fmla="*/ 64 w 103"/>
                  <a:gd name="T61" fmla="*/ 11 h 18"/>
                  <a:gd name="T62" fmla="*/ 66 w 103"/>
                  <a:gd name="T63" fmla="*/ 11 h 18"/>
                  <a:gd name="T64" fmla="*/ 68 w 103"/>
                  <a:gd name="T65" fmla="*/ 12 h 18"/>
                  <a:gd name="T66" fmla="*/ 71 w 103"/>
                  <a:gd name="T67" fmla="*/ 12 h 18"/>
                  <a:gd name="T68" fmla="*/ 72 w 103"/>
                  <a:gd name="T69" fmla="*/ 12 h 18"/>
                  <a:gd name="T70" fmla="*/ 74 w 103"/>
                  <a:gd name="T71" fmla="*/ 14 h 18"/>
                  <a:gd name="T72" fmla="*/ 76 w 103"/>
                  <a:gd name="T73" fmla="*/ 14 h 18"/>
                  <a:gd name="T74" fmla="*/ 79 w 103"/>
                  <a:gd name="T75" fmla="*/ 14 h 18"/>
                  <a:gd name="T76" fmla="*/ 81 w 103"/>
                  <a:gd name="T77" fmla="*/ 15 h 18"/>
                  <a:gd name="T78" fmla="*/ 82 w 103"/>
                  <a:gd name="T79" fmla="*/ 15 h 18"/>
                  <a:gd name="T80" fmla="*/ 85 w 103"/>
                  <a:gd name="T81" fmla="*/ 15 h 18"/>
                  <a:gd name="T82" fmla="*/ 87 w 103"/>
                  <a:gd name="T83" fmla="*/ 16 h 18"/>
                  <a:gd name="T84" fmla="*/ 89 w 103"/>
                  <a:gd name="T85" fmla="*/ 16 h 18"/>
                  <a:gd name="T86" fmla="*/ 91 w 103"/>
                  <a:gd name="T87" fmla="*/ 16 h 18"/>
                  <a:gd name="T88" fmla="*/ 93 w 103"/>
                  <a:gd name="T89" fmla="*/ 17 h 18"/>
                  <a:gd name="T90" fmla="*/ 95 w 103"/>
                  <a:gd name="T91" fmla="*/ 17 h 18"/>
                  <a:gd name="T92" fmla="*/ 97 w 103"/>
                  <a:gd name="T93" fmla="*/ 17 h 18"/>
                  <a:gd name="T94" fmla="*/ 99 w 103"/>
                  <a:gd name="T95" fmla="*/ 18 h 18"/>
                  <a:gd name="T96" fmla="*/ 101 w 103"/>
                  <a:gd name="T97" fmla="*/ 18 h 18"/>
                  <a:gd name="T98" fmla="*/ 103 w 103"/>
                  <a:gd name="T99" fmla="*/ 18 h 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
                  <a:gd name="T151" fmla="*/ 0 h 18"/>
                  <a:gd name="T152" fmla="*/ 103 w 103"/>
                  <a:gd name="T153" fmla="*/ 18 h 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 h="18">
                    <a:moveTo>
                      <a:pt x="0" y="0"/>
                    </a:moveTo>
                    <a:lnTo>
                      <a:pt x="2" y="0"/>
                    </a:lnTo>
                    <a:lnTo>
                      <a:pt x="3" y="0"/>
                    </a:lnTo>
                    <a:lnTo>
                      <a:pt x="4" y="1"/>
                    </a:lnTo>
                    <a:lnTo>
                      <a:pt x="5" y="1"/>
                    </a:lnTo>
                    <a:lnTo>
                      <a:pt x="6" y="1"/>
                    </a:lnTo>
                    <a:lnTo>
                      <a:pt x="7" y="1"/>
                    </a:lnTo>
                    <a:lnTo>
                      <a:pt x="8" y="1"/>
                    </a:lnTo>
                    <a:lnTo>
                      <a:pt x="10" y="2"/>
                    </a:lnTo>
                    <a:lnTo>
                      <a:pt x="11" y="2"/>
                    </a:lnTo>
                    <a:lnTo>
                      <a:pt x="12" y="2"/>
                    </a:lnTo>
                    <a:lnTo>
                      <a:pt x="13" y="2"/>
                    </a:lnTo>
                    <a:lnTo>
                      <a:pt x="14" y="2"/>
                    </a:lnTo>
                    <a:lnTo>
                      <a:pt x="15" y="2"/>
                    </a:lnTo>
                    <a:lnTo>
                      <a:pt x="17" y="3"/>
                    </a:lnTo>
                    <a:lnTo>
                      <a:pt x="18" y="3"/>
                    </a:lnTo>
                    <a:lnTo>
                      <a:pt x="19" y="3"/>
                    </a:lnTo>
                    <a:lnTo>
                      <a:pt x="20" y="3"/>
                    </a:lnTo>
                    <a:lnTo>
                      <a:pt x="21" y="3"/>
                    </a:lnTo>
                    <a:lnTo>
                      <a:pt x="22" y="4"/>
                    </a:lnTo>
                    <a:lnTo>
                      <a:pt x="23" y="4"/>
                    </a:lnTo>
                    <a:lnTo>
                      <a:pt x="25" y="4"/>
                    </a:lnTo>
                    <a:lnTo>
                      <a:pt x="26" y="4"/>
                    </a:lnTo>
                    <a:lnTo>
                      <a:pt x="27" y="4"/>
                    </a:lnTo>
                    <a:lnTo>
                      <a:pt x="28" y="4"/>
                    </a:lnTo>
                    <a:lnTo>
                      <a:pt x="29" y="6"/>
                    </a:lnTo>
                    <a:lnTo>
                      <a:pt x="30" y="6"/>
                    </a:lnTo>
                    <a:lnTo>
                      <a:pt x="32" y="6"/>
                    </a:lnTo>
                    <a:lnTo>
                      <a:pt x="33" y="6"/>
                    </a:lnTo>
                    <a:lnTo>
                      <a:pt x="34" y="6"/>
                    </a:lnTo>
                    <a:lnTo>
                      <a:pt x="35" y="7"/>
                    </a:lnTo>
                    <a:lnTo>
                      <a:pt x="36" y="7"/>
                    </a:lnTo>
                    <a:lnTo>
                      <a:pt x="37" y="7"/>
                    </a:lnTo>
                    <a:lnTo>
                      <a:pt x="38" y="7"/>
                    </a:lnTo>
                    <a:lnTo>
                      <a:pt x="40" y="7"/>
                    </a:lnTo>
                    <a:lnTo>
                      <a:pt x="41" y="8"/>
                    </a:lnTo>
                    <a:lnTo>
                      <a:pt x="42" y="8"/>
                    </a:lnTo>
                    <a:lnTo>
                      <a:pt x="43" y="8"/>
                    </a:lnTo>
                    <a:lnTo>
                      <a:pt x="44" y="8"/>
                    </a:lnTo>
                    <a:lnTo>
                      <a:pt x="45" y="8"/>
                    </a:lnTo>
                    <a:lnTo>
                      <a:pt x="47" y="8"/>
                    </a:lnTo>
                    <a:lnTo>
                      <a:pt x="48" y="9"/>
                    </a:lnTo>
                    <a:lnTo>
                      <a:pt x="49" y="9"/>
                    </a:lnTo>
                    <a:lnTo>
                      <a:pt x="50" y="9"/>
                    </a:lnTo>
                    <a:lnTo>
                      <a:pt x="51" y="9"/>
                    </a:lnTo>
                    <a:lnTo>
                      <a:pt x="52" y="9"/>
                    </a:lnTo>
                    <a:lnTo>
                      <a:pt x="53" y="10"/>
                    </a:lnTo>
                    <a:lnTo>
                      <a:pt x="55" y="10"/>
                    </a:lnTo>
                    <a:lnTo>
                      <a:pt x="56" y="10"/>
                    </a:lnTo>
                    <a:lnTo>
                      <a:pt x="57" y="10"/>
                    </a:lnTo>
                    <a:lnTo>
                      <a:pt x="58" y="10"/>
                    </a:lnTo>
                    <a:lnTo>
                      <a:pt x="59" y="10"/>
                    </a:lnTo>
                    <a:lnTo>
                      <a:pt x="59" y="11"/>
                    </a:lnTo>
                    <a:lnTo>
                      <a:pt x="60" y="11"/>
                    </a:lnTo>
                    <a:lnTo>
                      <a:pt x="61" y="11"/>
                    </a:lnTo>
                    <a:lnTo>
                      <a:pt x="63" y="11"/>
                    </a:lnTo>
                    <a:lnTo>
                      <a:pt x="64" y="11"/>
                    </a:lnTo>
                    <a:lnTo>
                      <a:pt x="65" y="11"/>
                    </a:lnTo>
                    <a:lnTo>
                      <a:pt x="66" y="11"/>
                    </a:lnTo>
                    <a:lnTo>
                      <a:pt x="67" y="12"/>
                    </a:lnTo>
                    <a:lnTo>
                      <a:pt x="68" y="12"/>
                    </a:lnTo>
                    <a:lnTo>
                      <a:pt x="70" y="12"/>
                    </a:lnTo>
                    <a:lnTo>
                      <a:pt x="71" y="12"/>
                    </a:lnTo>
                    <a:lnTo>
                      <a:pt x="72" y="12"/>
                    </a:lnTo>
                    <a:lnTo>
                      <a:pt x="73" y="14"/>
                    </a:lnTo>
                    <a:lnTo>
                      <a:pt x="74" y="14"/>
                    </a:lnTo>
                    <a:lnTo>
                      <a:pt x="75" y="14"/>
                    </a:lnTo>
                    <a:lnTo>
                      <a:pt x="76" y="14"/>
                    </a:lnTo>
                    <a:lnTo>
                      <a:pt x="78" y="14"/>
                    </a:lnTo>
                    <a:lnTo>
                      <a:pt x="79" y="14"/>
                    </a:lnTo>
                    <a:lnTo>
                      <a:pt x="80" y="15"/>
                    </a:lnTo>
                    <a:lnTo>
                      <a:pt x="81" y="15"/>
                    </a:lnTo>
                    <a:lnTo>
                      <a:pt x="82" y="15"/>
                    </a:lnTo>
                    <a:lnTo>
                      <a:pt x="83" y="15"/>
                    </a:lnTo>
                    <a:lnTo>
                      <a:pt x="85" y="15"/>
                    </a:lnTo>
                    <a:lnTo>
                      <a:pt x="86" y="16"/>
                    </a:lnTo>
                    <a:lnTo>
                      <a:pt x="87" y="16"/>
                    </a:lnTo>
                    <a:lnTo>
                      <a:pt x="88" y="16"/>
                    </a:lnTo>
                    <a:lnTo>
                      <a:pt x="89" y="16"/>
                    </a:lnTo>
                    <a:lnTo>
                      <a:pt x="90" y="16"/>
                    </a:lnTo>
                    <a:lnTo>
                      <a:pt x="91" y="16"/>
                    </a:lnTo>
                    <a:lnTo>
                      <a:pt x="91" y="17"/>
                    </a:lnTo>
                    <a:lnTo>
                      <a:pt x="93" y="17"/>
                    </a:lnTo>
                    <a:lnTo>
                      <a:pt x="94" y="17"/>
                    </a:lnTo>
                    <a:lnTo>
                      <a:pt x="95" y="17"/>
                    </a:lnTo>
                    <a:lnTo>
                      <a:pt x="96" y="17"/>
                    </a:lnTo>
                    <a:lnTo>
                      <a:pt x="97" y="17"/>
                    </a:lnTo>
                    <a:lnTo>
                      <a:pt x="98" y="17"/>
                    </a:lnTo>
                    <a:lnTo>
                      <a:pt x="99" y="18"/>
                    </a:lnTo>
                    <a:lnTo>
                      <a:pt x="101" y="18"/>
                    </a:lnTo>
                    <a:lnTo>
                      <a:pt x="102" y="18"/>
                    </a:lnTo>
                    <a:lnTo>
                      <a:pt x="103" y="18"/>
                    </a:lnTo>
                  </a:path>
                </a:pathLst>
              </a:custGeom>
              <a:noFill/>
              <a:ln w="0">
                <a:solidFill>
                  <a:srgbClr val="FF0000"/>
                </a:solidFill>
                <a:prstDash val="solid"/>
                <a:round/>
                <a:headEnd/>
                <a:tailEnd/>
              </a:ln>
            </p:spPr>
            <p:txBody>
              <a:bodyPr/>
              <a:lstStyle/>
              <a:p>
                <a:endParaRPr lang="it-IT"/>
              </a:p>
            </p:txBody>
          </p:sp>
          <p:sp>
            <p:nvSpPr>
              <p:cNvPr id="94" name="Freeform 3153"/>
              <p:cNvSpPr>
                <a:spLocks noChangeAspect="1"/>
              </p:cNvSpPr>
              <p:nvPr/>
            </p:nvSpPr>
            <p:spPr bwMode="auto">
              <a:xfrm>
                <a:off x="4047" y="3617"/>
                <a:ext cx="51" cy="9"/>
              </a:xfrm>
              <a:custGeom>
                <a:avLst/>
                <a:gdLst>
                  <a:gd name="T0" fmla="*/ 1 w 102"/>
                  <a:gd name="T1" fmla="*/ 0 h 19"/>
                  <a:gd name="T2" fmla="*/ 3 w 102"/>
                  <a:gd name="T3" fmla="*/ 1 h 19"/>
                  <a:gd name="T4" fmla="*/ 6 w 102"/>
                  <a:gd name="T5" fmla="*/ 1 h 19"/>
                  <a:gd name="T6" fmla="*/ 8 w 102"/>
                  <a:gd name="T7" fmla="*/ 1 h 19"/>
                  <a:gd name="T8" fmla="*/ 9 w 102"/>
                  <a:gd name="T9" fmla="*/ 3 h 19"/>
                  <a:gd name="T10" fmla="*/ 11 w 102"/>
                  <a:gd name="T11" fmla="*/ 3 h 19"/>
                  <a:gd name="T12" fmla="*/ 14 w 102"/>
                  <a:gd name="T13" fmla="*/ 3 h 19"/>
                  <a:gd name="T14" fmla="*/ 16 w 102"/>
                  <a:gd name="T15" fmla="*/ 4 h 19"/>
                  <a:gd name="T16" fmla="*/ 18 w 102"/>
                  <a:gd name="T17" fmla="*/ 4 h 19"/>
                  <a:gd name="T18" fmla="*/ 20 w 102"/>
                  <a:gd name="T19" fmla="*/ 4 h 19"/>
                  <a:gd name="T20" fmla="*/ 22 w 102"/>
                  <a:gd name="T21" fmla="*/ 5 h 19"/>
                  <a:gd name="T22" fmla="*/ 24 w 102"/>
                  <a:gd name="T23" fmla="*/ 5 h 19"/>
                  <a:gd name="T24" fmla="*/ 26 w 102"/>
                  <a:gd name="T25" fmla="*/ 5 h 19"/>
                  <a:gd name="T26" fmla="*/ 29 w 102"/>
                  <a:gd name="T27" fmla="*/ 6 h 19"/>
                  <a:gd name="T28" fmla="*/ 30 w 102"/>
                  <a:gd name="T29" fmla="*/ 6 h 19"/>
                  <a:gd name="T30" fmla="*/ 32 w 102"/>
                  <a:gd name="T31" fmla="*/ 6 h 19"/>
                  <a:gd name="T32" fmla="*/ 35 w 102"/>
                  <a:gd name="T33" fmla="*/ 7 h 19"/>
                  <a:gd name="T34" fmla="*/ 37 w 102"/>
                  <a:gd name="T35" fmla="*/ 7 h 19"/>
                  <a:gd name="T36" fmla="*/ 39 w 102"/>
                  <a:gd name="T37" fmla="*/ 7 h 19"/>
                  <a:gd name="T38" fmla="*/ 40 w 102"/>
                  <a:gd name="T39" fmla="*/ 8 h 19"/>
                  <a:gd name="T40" fmla="*/ 43 w 102"/>
                  <a:gd name="T41" fmla="*/ 8 h 19"/>
                  <a:gd name="T42" fmla="*/ 45 w 102"/>
                  <a:gd name="T43" fmla="*/ 8 h 19"/>
                  <a:gd name="T44" fmla="*/ 47 w 102"/>
                  <a:gd name="T45" fmla="*/ 8 h 19"/>
                  <a:gd name="T46" fmla="*/ 49 w 102"/>
                  <a:gd name="T47" fmla="*/ 9 h 19"/>
                  <a:gd name="T48" fmla="*/ 51 w 102"/>
                  <a:gd name="T49" fmla="*/ 9 h 19"/>
                  <a:gd name="T50" fmla="*/ 53 w 102"/>
                  <a:gd name="T51" fmla="*/ 9 h 19"/>
                  <a:gd name="T52" fmla="*/ 55 w 102"/>
                  <a:gd name="T53" fmla="*/ 11 h 19"/>
                  <a:gd name="T54" fmla="*/ 58 w 102"/>
                  <a:gd name="T55" fmla="*/ 11 h 19"/>
                  <a:gd name="T56" fmla="*/ 60 w 102"/>
                  <a:gd name="T57" fmla="*/ 11 h 19"/>
                  <a:gd name="T58" fmla="*/ 61 w 102"/>
                  <a:gd name="T59" fmla="*/ 12 h 19"/>
                  <a:gd name="T60" fmla="*/ 63 w 102"/>
                  <a:gd name="T61" fmla="*/ 12 h 19"/>
                  <a:gd name="T62" fmla="*/ 66 w 102"/>
                  <a:gd name="T63" fmla="*/ 12 h 19"/>
                  <a:gd name="T64" fmla="*/ 68 w 102"/>
                  <a:gd name="T65" fmla="*/ 13 h 19"/>
                  <a:gd name="T66" fmla="*/ 70 w 102"/>
                  <a:gd name="T67" fmla="*/ 13 h 19"/>
                  <a:gd name="T68" fmla="*/ 71 w 102"/>
                  <a:gd name="T69" fmla="*/ 13 h 19"/>
                  <a:gd name="T70" fmla="*/ 74 w 102"/>
                  <a:gd name="T71" fmla="*/ 14 h 19"/>
                  <a:gd name="T72" fmla="*/ 76 w 102"/>
                  <a:gd name="T73" fmla="*/ 14 h 19"/>
                  <a:gd name="T74" fmla="*/ 78 w 102"/>
                  <a:gd name="T75" fmla="*/ 14 h 19"/>
                  <a:gd name="T76" fmla="*/ 81 w 102"/>
                  <a:gd name="T77" fmla="*/ 14 h 19"/>
                  <a:gd name="T78" fmla="*/ 82 w 102"/>
                  <a:gd name="T79" fmla="*/ 15 h 19"/>
                  <a:gd name="T80" fmla="*/ 84 w 102"/>
                  <a:gd name="T81" fmla="*/ 15 h 19"/>
                  <a:gd name="T82" fmla="*/ 86 w 102"/>
                  <a:gd name="T83" fmla="*/ 15 h 19"/>
                  <a:gd name="T84" fmla="*/ 89 w 102"/>
                  <a:gd name="T85" fmla="*/ 16 h 19"/>
                  <a:gd name="T86" fmla="*/ 91 w 102"/>
                  <a:gd name="T87" fmla="*/ 16 h 19"/>
                  <a:gd name="T88" fmla="*/ 92 w 102"/>
                  <a:gd name="T89" fmla="*/ 16 h 19"/>
                  <a:gd name="T90" fmla="*/ 94 w 102"/>
                  <a:gd name="T91" fmla="*/ 18 h 19"/>
                  <a:gd name="T92" fmla="*/ 97 w 102"/>
                  <a:gd name="T93" fmla="*/ 18 h 19"/>
                  <a:gd name="T94" fmla="*/ 99 w 102"/>
                  <a:gd name="T95" fmla="*/ 18 h 19"/>
                  <a:gd name="T96" fmla="*/ 101 w 102"/>
                  <a:gd name="T97" fmla="*/ 19 h 19"/>
                  <a:gd name="T98" fmla="*/ 102 w 102"/>
                  <a:gd name="T99" fmla="*/ 19 h 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2"/>
                  <a:gd name="T151" fmla="*/ 0 h 19"/>
                  <a:gd name="T152" fmla="*/ 102 w 102"/>
                  <a:gd name="T153" fmla="*/ 19 h 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2" h="19">
                    <a:moveTo>
                      <a:pt x="0" y="0"/>
                    </a:moveTo>
                    <a:lnTo>
                      <a:pt x="1" y="0"/>
                    </a:lnTo>
                    <a:lnTo>
                      <a:pt x="2" y="1"/>
                    </a:lnTo>
                    <a:lnTo>
                      <a:pt x="3" y="1"/>
                    </a:lnTo>
                    <a:lnTo>
                      <a:pt x="5" y="1"/>
                    </a:lnTo>
                    <a:lnTo>
                      <a:pt x="6" y="1"/>
                    </a:lnTo>
                    <a:lnTo>
                      <a:pt x="7" y="1"/>
                    </a:lnTo>
                    <a:lnTo>
                      <a:pt x="8" y="1"/>
                    </a:lnTo>
                    <a:lnTo>
                      <a:pt x="8" y="3"/>
                    </a:lnTo>
                    <a:lnTo>
                      <a:pt x="9" y="3"/>
                    </a:lnTo>
                    <a:lnTo>
                      <a:pt x="10" y="3"/>
                    </a:lnTo>
                    <a:lnTo>
                      <a:pt x="11" y="3"/>
                    </a:lnTo>
                    <a:lnTo>
                      <a:pt x="13" y="3"/>
                    </a:lnTo>
                    <a:lnTo>
                      <a:pt x="14" y="3"/>
                    </a:lnTo>
                    <a:lnTo>
                      <a:pt x="15" y="4"/>
                    </a:lnTo>
                    <a:lnTo>
                      <a:pt x="16" y="4"/>
                    </a:lnTo>
                    <a:lnTo>
                      <a:pt x="17" y="4"/>
                    </a:lnTo>
                    <a:lnTo>
                      <a:pt x="18" y="4"/>
                    </a:lnTo>
                    <a:lnTo>
                      <a:pt x="20" y="4"/>
                    </a:lnTo>
                    <a:lnTo>
                      <a:pt x="21" y="4"/>
                    </a:lnTo>
                    <a:lnTo>
                      <a:pt x="22" y="5"/>
                    </a:lnTo>
                    <a:lnTo>
                      <a:pt x="23" y="5"/>
                    </a:lnTo>
                    <a:lnTo>
                      <a:pt x="24" y="5"/>
                    </a:lnTo>
                    <a:lnTo>
                      <a:pt x="25" y="5"/>
                    </a:lnTo>
                    <a:lnTo>
                      <a:pt x="26" y="5"/>
                    </a:lnTo>
                    <a:lnTo>
                      <a:pt x="28" y="5"/>
                    </a:lnTo>
                    <a:lnTo>
                      <a:pt x="29" y="6"/>
                    </a:lnTo>
                    <a:lnTo>
                      <a:pt x="30" y="6"/>
                    </a:lnTo>
                    <a:lnTo>
                      <a:pt x="31" y="6"/>
                    </a:lnTo>
                    <a:lnTo>
                      <a:pt x="32" y="6"/>
                    </a:lnTo>
                    <a:lnTo>
                      <a:pt x="33" y="6"/>
                    </a:lnTo>
                    <a:lnTo>
                      <a:pt x="35" y="7"/>
                    </a:lnTo>
                    <a:lnTo>
                      <a:pt x="36" y="7"/>
                    </a:lnTo>
                    <a:lnTo>
                      <a:pt x="37" y="7"/>
                    </a:lnTo>
                    <a:lnTo>
                      <a:pt x="38" y="7"/>
                    </a:lnTo>
                    <a:lnTo>
                      <a:pt x="39" y="7"/>
                    </a:lnTo>
                    <a:lnTo>
                      <a:pt x="40" y="7"/>
                    </a:lnTo>
                    <a:lnTo>
                      <a:pt x="40" y="8"/>
                    </a:lnTo>
                    <a:lnTo>
                      <a:pt x="41" y="8"/>
                    </a:lnTo>
                    <a:lnTo>
                      <a:pt x="43" y="8"/>
                    </a:lnTo>
                    <a:lnTo>
                      <a:pt x="44" y="8"/>
                    </a:lnTo>
                    <a:lnTo>
                      <a:pt x="45" y="8"/>
                    </a:lnTo>
                    <a:lnTo>
                      <a:pt x="46" y="8"/>
                    </a:lnTo>
                    <a:lnTo>
                      <a:pt x="47" y="8"/>
                    </a:lnTo>
                    <a:lnTo>
                      <a:pt x="48" y="9"/>
                    </a:lnTo>
                    <a:lnTo>
                      <a:pt x="49" y="9"/>
                    </a:lnTo>
                    <a:lnTo>
                      <a:pt x="51" y="9"/>
                    </a:lnTo>
                    <a:lnTo>
                      <a:pt x="52" y="9"/>
                    </a:lnTo>
                    <a:lnTo>
                      <a:pt x="53" y="9"/>
                    </a:lnTo>
                    <a:lnTo>
                      <a:pt x="54" y="11"/>
                    </a:lnTo>
                    <a:lnTo>
                      <a:pt x="55" y="11"/>
                    </a:lnTo>
                    <a:lnTo>
                      <a:pt x="56" y="11"/>
                    </a:lnTo>
                    <a:lnTo>
                      <a:pt x="58" y="11"/>
                    </a:lnTo>
                    <a:lnTo>
                      <a:pt x="59" y="11"/>
                    </a:lnTo>
                    <a:lnTo>
                      <a:pt x="60" y="11"/>
                    </a:lnTo>
                    <a:lnTo>
                      <a:pt x="61" y="12"/>
                    </a:lnTo>
                    <a:lnTo>
                      <a:pt x="62" y="12"/>
                    </a:lnTo>
                    <a:lnTo>
                      <a:pt x="63" y="12"/>
                    </a:lnTo>
                    <a:lnTo>
                      <a:pt x="64" y="12"/>
                    </a:lnTo>
                    <a:lnTo>
                      <a:pt x="66" y="12"/>
                    </a:lnTo>
                    <a:lnTo>
                      <a:pt x="67" y="12"/>
                    </a:lnTo>
                    <a:lnTo>
                      <a:pt x="68" y="13"/>
                    </a:lnTo>
                    <a:lnTo>
                      <a:pt x="69" y="13"/>
                    </a:lnTo>
                    <a:lnTo>
                      <a:pt x="70" y="13"/>
                    </a:lnTo>
                    <a:lnTo>
                      <a:pt x="71" y="13"/>
                    </a:lnTo>
                    <a:lnTo>
                      <a:pt x="73" y="13"/>
                    </a:lnTo>
                    <a:lnTo>
                      <a:pt x="74" y="14"/>
                    </a:lnTo>
                    <a:lnTo>
                      <a:pt x="75" y="14"/>
                    </a:lnTo>
                    <a:lnTo>
                      <a:pt x="76" y="14"/>
                    </a:lnTo>
                    <a:lnTo>
                      <a:pt x="77" y="14"/>
                    </a:lnTo>
                    <a:lnTo>
                      <a:pt x="78" y="14"/>
                    </a:lnTo>
                    <a:lnTo>
                      <a:pt x="79" y="14"/>
                    </a:lnTo>
                    <a:lnTo>
                      <a:pt x="81" y="14"/>
                    </a:lnTo>
                    <a:lnTo>
                      <a:pt x="82" y="15"/>
                    </a:lnTo>
                    <a:lnTo>
                      <a:pt x="83" y="15"/>
                    </a:lnTo>
                    <a:lnTo>
                      <a:pt x="84" y="15"/>
                    </a:lnTo>
                    <a:lnTo>
                      <a:pt x="85" y="15"/>
                    </a:lnTo>
                    <a:lnTo>
                      <a:pt x="86" y="15"/>
                    </a:lnTo>
                    <a:lnTo>
                      <a:pt x="88" y="16"/>
                    </a:lnTo>
                    <a:lnTo>
                      <a:pt x="89" y="16"/>
                    </a:lnTo>
                    <a:lnTo>
                      <a:pt x="90" y="16"/>
                    </a:lnTo>
                    <a:lnTo>
                      <a:pt x="91" y="16"/>
                    </a:lnTo>
                    <a:lnTo>
                      <a:pt x="92" y="16"/>
                    </a:lnTo>
                    <a:lnTo>
                      <a:pt x="93" y="16"/>
                    </a:lnTo>
                    <a:lnTo>
                      <a:pt x="94" y="18"/>
                    </a:lnTo>
                    <a:lnTo>
                      <a:pt x="96" y="18"/>
                    </a:lnTo>
                    <a:lnTo>
                      <a:pt x="97" y="18"/>
                    </a:lnTo>
                    <a:lnTo>
                      <a:pt x="98" y="18"/>
                    </a:lnTo>
                    <a:lnTo>
                      <a:pt x="99" y="18"/>
                    </a:lnTo>
                    <a:lnTo>
                      <a:pt x="100" y="18"/>
                    </a:lnTo>
                    <a:lnTo>
                      <a:pt x="101" y="19"/>
                    </a:lnTo>
                    <a:lnTo>
                      <a:pt x="102" y="19"/>
                    </a:lnTo>
                  </a:path>
                </a:pathLst>
              </a:custGeom>
              <a:noFill/>
              <a:ln w="0">
                <a:solidFill>
                  <a:srgbClr val="FF0000"/>
                </a:solidFill>
                <a:prstDash val="solid"/>
                <a:round/>
                <a:headEnd/>
                <a:tailEnd/>
              </a:ln>
            </p:spPr>
            <p:txBody>
              <a:bodyPr/>
              <a:lstStyle/>
              <a:p>
                <a:endParaRPr lang="it-IT"/>
              </a:p>
            </p:txBody>
          </p:sp>
          <p:sp>
            <p:nvSpPr>
              <p:cNvPr id="95" name="Freeform 3154"/>
              <p:cNvSpPr>
                <a:spLocks noChangeAspect="1"/>
              </p:cNvSpPr>
              <p:nvPr/>
            </p:nvSpPr>
            <p:spPr bwMode="auto">
              <a:xfrm>
                <a:off x="4098" y="3626"/>
                <a:ext cx="52" cy="9"/>
              </a:xfrm>
              <a:custGeom>
                <a:avLst/>
                <a:gdLst>
                  <a:gd name="T0" fmla="*/ 2 w 104"/>
                  <a:gd name="T1" fmla="*/ 0 h 17"/>
                  <a:gd name="T2" fmla="*/ 4 w 104"/>
                  <a:gd name="T3" fmla="*/ 0 h 17"/>
                  <a:gd name="T4" fmla="*/ 6 w 104"/>
                  <a:gd name="T5" fmla="*/ 1 h 17"/>
                  <a:gd name="T6" fmla="*/ 9 w 104"/>
                  <a:gd name="T7" fmla="*/ 1 h 17"/>
                  <a:gd name="T8" fmla="*/ 10 w 104"/>
                  <a:gd name="T9" fmla="*/ 1 h 17"/>
                  <a:gd name="T10" fmla="*/ 12 w 104"/>
                  <a:gd name="T11" fmla="*/ 2 h 17"/>
                  <a:gd name="T12" fmla="*/ 14 w 104"/>
                  <a:gd name="T13" fmla="*/ 2 h 17"/>
                  <a:gd name="T14" fmla="*/ 17 w 104"/>
                  <a:gd name="T15" fmla="*/ 2 h 17"/>
                  <a:gd name="T16" fmla="*/ 19 w 104"/>
                  <a:gd name="T17" fmla="*/ 3 h 17"/>
                  <a:gd name="T18" fmla="*/ 20 w 104"/>
                  <a:gd name="T19" fmla="*/ 3 h 17"/>
                  <a:gd name="T20" fmla="*/ 22 w 104"/>
                  <a:gd name="T21" fmla="*/ 3 h 17"/>
                  <a:gd name="T22" fmla="*/ 25 w 104"/>
                  <a:gd name="T23" fmla="*/ 3 h 17"/>
                  <a:gd name="T24" fmla="*/ 27 w 104"/>
                  <a:gd name="T25" fmla="*/ 4 h 17"/>
                  <a:gd name="T26" fmla="*/ 29 w 104"/>
                  <a:gd name="T27" fmla="*/ 4 h 17"/>
                  <a:gd name="T28" fmla="*/ 30 w 104"/>
                  <a:gd name="T29" fmla="*/ 4 h 17"/>
                  <a:gd name="T30" fmla="*/ 33 w 104"/>
                  <a:gd name="T31" fmla="*/ 5 h 17"/>
                  <a:gd name="T32" fmla="*/ 35 w 104"/>
                  <a:gd name="T33" fmla="*/ 5 h 17"/>
                  <a:gd name="T34" fmla="*/ 37 w 104"/>
                  <a:gd name="T35" fmla="*/ 5 h 17"/>
                  <a:gd name="T36" fmla="*/ 40 w 104"/>
                  <a:gd name="T37" fmla="*/ 7 h 17"/>
                  <a:gd name="T38" fmla="*/ 42 w 104"/>
                  <a:gd name="T39" fmla="*/ 7 h 17"/>
                  <a:gd name="T40" fmla="*/ 43 w 104"/>
                  <a:gd name="T41" fmla="*/ 7 h 17"/>
                  <a:gd name="T42" fmla="*/ 45 w 104"/>
                  <a:gd name="T43" fmla="*/ 7 h 17"/>
                  <a:gd name="T44" fmla="*/ 48 w 104"/>
                  <a:gd name="T45" fmla="*/ 8 h 17"/>
                  <a:gd name="T46" fmla="*/ 50 w 104"/>
                  <a:gd name="T47" fmla="*/ 8 h 17"/>
                  <a:gd name="T48" fmla="*/ 52 w 104"/>
                  <a:gd name="T49" fmla="*/ 8 h 17"/>
                  <a:gd name="T50" fmla="*/ 53 w 104"/>
                  <a:gd name="T51" fmla="*/ 9 h 17"/>
                  <a:gd name="T52" fmla="*/ 56 w 104"/>
                  <a:gd name="T53" fmla="*/ 9 h 17"/>
                  <a:gd name="T54" fmla="*/ 58 w 104"/>
                  <a:gd name="T55" fmla="*/ 9 h 17"/>
                  <a:gd name="T56" fmla="*/ 60 w 104"/>
                  <a:gd name="T57" fmla="*/ 10 h 17"/>
                  <a:gd name="T58" fmla="*/ 63 w 104"/>
                  <a:gd name="T59" fmla="*/ 10 h 17"/>
                  <a:gd name="T60" fmla="*/ 64 w 104"/>
                  <a:gd name="T61" fmla="*/ 10 h 17"/>
                  <a:gd name="T62" fmla="*/ 66 w 104"/>
                  <a:gd name="T63" fmla="*/ 11 h 17"/>
                  <a:gd name="T64" fmla="*/ 68 w 104"/>
                  <a:gd name="T65" fmla="*/ 11 h 17"/>
                  <a:gd name="T66" fmla="*/ 71 w 104"/>
                  <a:gd name="T67" fmla="*/ 11 h 17"/>
                  <a:gd name="T68" fmla="*/ 72 w 104"/>
                  <a:gd name="T69" fmla="*/ 11 h 17"/>
                  <a:gd name="T70" fmla="*/ 74 w 104"/>
                  <a:gd name="T71" fmla="*/ 12 h 17"/>
                  <a:gd name="T72" fmla="*/ 77 w 104"/>
                  <a:gd name="T73" fmla="*/ 12 h 17"/>
                  <a:gd name="T74" fmla="*/ 79 w 104"/>
                  <a:gd name="T75" fmla="*/ 12 h 17"/>
                  <a:gd name="T76" fmla="*/ 81 w 104"/>
                  <a:gd name="T77" fmla="*/ 13 h 17"/>
                  <a:gd name="T78" fmla="*/ 82 w 104"/>
                  <a:gd name="T79" fmla="*/ 13 h 17"/>
                  <a:gd name="T80" fmla="*/ 85 w 104"/>
                  <a:gd name="T81" fmla="*/ 13 h 17"/>
                  <a:gd name="T82" fmla="*/ 87 w 104"/>
                  <a:gd name="T83" fmla="*/ 15 h 17"/>
                  <a:gd name="T84" fmla="*/ 89 w 104"/>
                  <a:gd name="T85" fmla="*/ 15 h 17"/>
                  <a:gd name="T86" fmla="*/ 91 w 104"/>
                  <a:gd name="T87" fmla="*/ 15 h 17"/>
                  <a:gd name="T88" fmla="*/ 93 w 104"/>
                  <a:gd name="T89" fmla="*/ 15 h 17"/>
                  <a:gd name="T90" fmla="*/ 95 w 104"/>
                  <a:gd name="T91" fmla="*/ 16 h 17"/>
                  <a:gd name="T92" fmla="*/ 97 w 104"/>
                  <a:gd name="T93" fmla="*/ 16 h 17"/>
                  <a:gd name="T94" fmla="*/ 100 w 104"/>
                  <a:gd name="T95" fmla="*/ 16 h 17"/>
                  <a:gd name="T96" fmla="*/ 102 w 104"/>
                  <a:gd name="T97" fmla="*/ 17 h 17"/>
                  <a:gd name="T98" fmla="*/ 104 w 104"/>
                  <a:gd name="T99" fmla="*/ 17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4"/>
                  <a:gd name="T151" fmla="*/ 0 h 17"/>
                  <a:gd name="T152" fmla="*/ 104 w 104"/>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4" h="17">
                    <a:moveTo>
                      <a:pt x="0" y="0"/>
                    </a:moveTo>
                    <a:lnTo>
                      <a:pt x="2" y="0"/>
                    </a:lnTo>
                    <a:lnTo>
                      <a:pt x="3" y="0"/>
                    </a:lnTo>
                    <a:lnTo>
                      <a:pt x="4" y="0"/>
                    </a:lnTo>
                    <a:lnTo>
                      <a:pt x="5" y="1"/>
                    </a:lnTo>
                    <a:lnTo>
                      <a:pt x="6" y="1"/>
                    </a:lnTo>
                    <a:lnTo>
                      <a:pt x="7" y="1"/>
                    </a:lnTo>
                    <a:lnTo>
                      <a:pt x="9" y="1"/>
                    </a:lnTo>
                    <a:lnTo>
                      <a:pt x="10" y="1"/>
                    </a:lnTo>
                    <a:lnTo>
                      <a:pt x="11" y="1"/>
                    </a:lnTo>
                    <a:lnTo>
                      <a:pt x="12" y="2"/>
                    </a:lnTo>
                    <a:lnTo>
                      <a:pt x="13" y="2"/>
                    </a:lnTo>
                    <a:lnTo>
                      <a:pt x="14" y="2"/>
                    </a:lnTo>
                    <a:lnTo>
                      <a:pt x="15" y="2"/>
                    </a:lnTo>
                    <a:lnTo>
                      <a:pt x="17" y="2"/>
                    </a:lnTo>
                    <a:lnTo>
                      <a:pt x="18" y="2"/>
                    </a:lnTo>
                    <a:lnTo>
                      <a:pt x="19" y="3"/>
                    </a:lnTo>
                    <a:lnTo>
                      <a:pt x="20" y="3"/>
                    </a:lnTo>
                    <a:lnTo>
                      <a:pt x="21" y="3"/>
                    </a:lnTo>
                    <a:lnTo>
                      <a:pt x="22" y="3"/>
                    </a:lnTo>
                    <a:lnTo>
                      <a:pt x="24" y="3"/>
                    </a:lnTo>
                    <a:lnTo>
                      <a:pt x="25" y="3"/>
                    </a:lnTo>
                    <a:lnTo>
                      <a:pt x="26" y="4"/>
                    </a:lnTo>
                    <a:lnTo>
                      <a:pt x="27" y="4"/>
                    </a:lnTo>
                    <a:lnTo>
                      <a:pt x="28" y="4"/>
                    </a:lnTo>
                    <a:lnTo>
                      <a:pt x="29" y="4"/>
                    </a:lnTo>
                    <a:lnTo>
                      <a:pt x="30" y="4"/>
                    </a:lnTo>
                    <a:lnTo>
                      <a:pt x="32" y="5"/>
                    </a:lnTo>
                    <a:lnTo>
                      <a:pt x="33" y="5"/>
                    </a:lnTo>
                    <a:lnTo>
                      <a:pt x="34" y="5"/>
                    </a:lnTo>
                    <a:lnTo>
                      <a:pt x="35" y="5"/>
                    </a:lnTo>
                    <a:lnTo>
                      <a:pt x="36" y="5"/>
                    </a:lnTo>
                    <a:lnTo>
                      <a:pt x="37" y="5"/>
                    </a:lnTo>
                    <a:lnTo>
                      <a:pt x="38" y="5"/>
                    </a:lnTo>
                    <a:lnTo>
                      <a:pt x="40" y="7"/>
                    </a:lnTo>
                    <a:lnTo>
                      <a:pt x="41" y="7"/>
                    </a:lnTo>
                    <a:lnTo>
                      <a:pt x="42" y="7"/>
                    </a:lnTo>
                    <a:lnTo>
                      <a:pt x="43" y="7"/>
                    </a:lnTo>
                    <a:lnTo>
                      <a:pt x="44" y="7"/>
                    </a:lnTo>
                    <a:lnTo>
                      <a:pt x="45" y="7"/>
                    </a:lnTo>
                    <a:lnTo>
                      <a:pt x="47" y="8"/>
                    </a:lnTo>
                    <a:lnTo>
                      <a:pt x="48" y="8"/>
                    </a:lnTo>
                    <a:lnTo>
                      <a:pt x="49" y="8"/>
                    </a:lnTo>
                    <a:lnTo>
                      <a:pt x="50" y="8"/>
                    </a:lnTo>
                    <a:lnTo>
                      <a:pt x="51" y="8"/>
                    </a:lnTo>
                    <a:lnTo>
                      <a:pt x="52" y="8"/>
                    </a:lnTo>
                    <a:lnTo>
                      <a:pt x="52" y="9"/>
                    </a:lnTo>
                    <a:lnTo>
                      <a:pt x="53" y="9"/>
                    </a:lnTo>
                    <a:lnTo>
                      <a:pt x="55" y="9"/>
                    </a:lnTo>
                    <a:lnTo>
                      <a:pt x="56" y="9"/>
                    </a:lnTo>
                    <a:lnTo>
                      <a:pt x="57" y="9"/>
                    </a:lnTo>
                    <a:lnTo>
                      <a:pt x="58" y="9"/>
                    </a:lnTo>
                    <a:lnTo>
                      <a:pt x="59" y="9"/>
                    </a:lnTo>
                    <a:lnTo>
                      <a:pt x="60" y="10"/>
                    </a:lnTo>
                    <a:lnTo>
                      <a:pt x="62" y="10"/>
                    </a:lnTo>
                    <a:lnTo>
                      <a:pt x="63" y="10"/>
                    </a:lnTo>
                    <a:lnTo>
                      <a:pt x="64" y="10"/>
                    </a:lnTo>
                    <a:lnTo>
                      <a:pt x="65" y="10"/>
                    </a:lnTo>
                    <a:lnTo>
                      <a:pt x="66" y="11"/>
                    </a:lnTo>
                    <a:lnTo>
                      <a:pt x="67" y="11"/>
                    </a:lnTo>
                    <a:lnTo>
                      <a:pt x="68" y="11"/>
                    </a:lnTo>
                    <a:lnTo>
                      <a:pt x="70" y="11"/>
                    </a:lnTo>
                    <a:lnTo>
                      <a:pt x="71" y="11"/>
                    </a:lnTo>
                    <a:lnTo>
                      <a:pt x="72" y="11"/>
                    </a:lnTo>
                    <a:lnTo>
                      <a:pt x="73" y="12"/>
                    </a:lnTo>
                    <a:lnTo>
                      <a:pt x="74" y="12"/>
                    </a:lnTo>
                    <a:lnTo>
                      <a:pt x="75" y="12"/>
                    </a:lnTo>
                    <a:lnTo>
                      <a:pt x="77" y="12"/>
                    </a:lnTo>
                    <a:lnTo>
                      <a:pt x="78" y="12"/>
                    </a:lnTo>
                    <a:lnTo>
                      <a:pt x="79" y="12"/>
                    </a:lnTo>
                    <a:lnTo>
                      <a:pt x="80" y="12"/>
                    </a:lnTo>
                    <a:lnTo>
                      <a:pt x="81" y="13"/>
                    </a:lnTo>
                    <a:lnTo>
                      <a:pt x="82" y="13"/>
                    </a:lnTo>
                    <a:lnTo>
                      <a:pt x="83" y="13"/>
                    </a:lnTo>
                    <a:lnTo>
                      <a:pt x="85" y="13"/>
                    </a:lnTo>
                    <a:lnTo>
                      <a:pt x="86" y="13"/>
                    </a:lnTo>
                    <a:lnTo>
                      <a:pt x="87" y="15"/>
                    </a:lnTo>
                    <a:lnTo>
                      <a:pt x="88" y="15"/>
                    </a:lnTo>
                    <a:lnTo>
                      <a:pt x="89" y="15"/>
                    </a:lnTo>
                    <a:lnTo>
                      <a:pt x="90" y="15"/>
                    </a:lnTo>
                    <a:lnTo>
                      <a:pt x="91" y="15"/>
                    </a:lnTo>
                    <a:lnTo>
                      <a:pt x="93" y="15"/>
                    </a:lnTo>
                    <a:lnTo>
                      <a:pt x="94" y="16"/>
                    </a:lnTo>
                    <a:lnTo>
                      <a:pt x="95" y="16"/>
                    </a:lnTo>
                    <a:lnTo>
                      <a:pt x="96" y="16"/>
                    </a:lnTo>
                    <a:lnTo>
                      <a:pt x="97" y="16"/>
                    </a:lnTo>
                    <a:lnTo>
                      <a:pt x="98" y="16"/>
                    </a:lnTo>
                    <a:lnTo>
                      <a:pt x="100" y="16"/>
                    </a:lnTo>
                    <a:lnTo>
                      <a:pt x="101" y="16"/>
                    </a:lnTo>
                    <a:lnTo>
                      <a:pt x="102" y="17"/>
                    </a:lnTo>
                    <a:lnTo>
                      <a:pt x="103" y="17"/>
                    </a:lnTo>
                    <a:lnTo>
                      <a:pt x="104" y="17"/>
                    </a:lnTo>
                  </a:path>
                </a:pathLst>
              </a:custGeom>
              <a:noFill/>
              <a:ln w="0">
                <a:solidFill>
                  <a:srgbClr val="FF0000"/>
                </a:solidFill>
                <a:prstDash val="solid"/>
                <a:round/>
                <a:headEnd/>
                <a:tailEnd/>
              </a:ln>
            </p:spPr>
            <p:txBody>
              <a:bodyPr/>
              <a:lstStyle/>
              <a:p>
                <a:endParaRPr lang="it-IT"/>
              </a:p>
            </p:txBody>
          </p:sp>
          <p:sp>
            <p:nvSpPr>
              <p:cNvPr id="96" name="Freeform 3155"/>
              <p:cNvSpPr>
                <a:spLocks noChangeAspect="1"/>
              </p:cNvSpPr>
              <p:nvPr/>
            </p:nvSpPr>
            <p:spPr bwMode="auto">
              <a:xfrm>
                <a:off x="4150" y="3635"/>
                <a:ext cx="26" cy="4"/>
              </a:xfrm>
              <a:custGeom>
                <a:avLst/>
                <a:gdLst>
                  <a:gd name="T0" fmla="*/ 0 w 52"/>
                  <a:gd name="T1" fmla="*/ 0 h 8"/>
                  <a:gd name="T2" fmla="*/ 0 w 52"/>
                  <a:gd name="T3" fmla="*/ 0 h 8"/>
                  <a:gd name="T4" fmla="*/ 1 w 52"/>
                  <a:gd name="T5" fmla="*/ 0 h 8"/>
                  <a:gd name="T6" fmla="*/ 2 w 52"/>
                  <a:gd name="T7" fmla="*/ 0 h 8"/>
                  <a:gd name="T8" fmla="*/ 4 w 52"/>
                  <a:gd name="T9" fmla="*/ 1 h 8"/>
                  <a:gd name="T10" fmla="*/ 5 w 52"/>
                  <a:gd name="T11" fmla="*/ 1 h 8"/>
                  <a:gd name="T12" fmla="*/ 6 w 52"/>
                  <a:gd name="T13" fmla="*/ 1 h 8"/>
                  <a:gd name="T14" fmla="*/ 7 w 52"/>
                  <a:gd name="T15" fmla="*/ 1 h 8"/>
                  <a:gd name="T16" fmla="*/ 8 w 52"/>
                  <a:gd name="T17" fmla="*/ 1 h 8"/>
                  <a:gd name="T18" fmla="*/ 9 w 52"/>
                  <a:gd name="T19" fmla="*/ 1 h 8"/>
                  <a:gd name="T20" fmla="*/ 11 w 52"/>
                  <a:gd name="T21" fmla="*/ 1 h 8"/>
                  <a:gd name="T22" fmla="*/ 11 w 52"/>
                  <a:gd name="T23" fmla="*/ 2 h 8"/>
                  <a:gd name="T24" fmla="*/ 12 w 52"/>
                  <a:gd name="T25" fmla="*/ 2 h 8"/>
                  <a:gd name="T26" fmla="*/ 13 w 52"/>
                  <a:gd name="T27" fmla="*/ 2 h 8"/>
                  <a:gd name="T28" fmla="*/ 14 w 52"/>
                  <a:gd name="T29" fmla="*/ 2 h 8"/>
                  <a:gd name="T30" fmla="*/ 15 w 52"/>
                  <a:gd name="T31" fmla="*/ 2 h 8"/>
                  <a:gd name="T32" fmla="*/ 16 w 52"/>
                  <a:gd name="T33" fmla="*/ 2 h 8"/>
                  <a:gd name="T34" fmla="*/ 17 w 52"/>
                  <a:gd name="T35" fmla="*/ 2 h 8"/>
                  <a:gd name="T36" fmla="*/ 19 w 52"/>
                  <a:gd name="T37" fmla="*/ 3 h 8"/>
                  <a:gd name="T38" fmla="*/ 20 w 52"/>
                  <a:gd name="T39" fmla="*/ 3 h 8"/>
                  <a:gd name="T40" fmla="*/ 21 w 52"/>
                  <a:gd name="T41" fmla="*/ 3 h 8"/>
                  <a:gd name="T42" fmla="*/ 21 w 52"/>
                  <a:gd name="T43" fmla="*/ 3 h 8"/>
                  <a:gd name="T44" fmla="*/ 22 w 52"/>
                  <a:gd name="T45" fmla="*/ 3 h 8"/>
                  <a:gd name="T46" fmla="*/ 23 w 52"/>
                  <a:gd name="T47" fmla="*/ 3 h 8"/>
                  <a:gd name="T48" fmla="*/ 24 w 52"/>
                  <a:gd name="T49" fmla="*/ 5 h 8"/>
                  <a:gd name="T50" fmla="*/ 26 w 52"/>
                  <a:gd name="T51" fmla="*/ 5 h 8"/>
                  <a:gd name="T52" fmla="*/ 27 w 52"/>
                  <a:gd name="T53" fmla="*/ 5 h 8"/>
                  <a:gd name="T54" fmla="*/ 28 w 52"/>
                  <a:gd name="T55" fmla="*/ 5 h 8"/>
                  <a:gd name="T56" fmla="*/ 29 w 52"/>
                  <a:gd name="T57" fmla="*/ 5 h 8"/>
                  <a:gd name="T58" fmla="*/ 30 w 52"/>
                  <a:gd name="T59" fmla="*/ 5 h 8"/>
                  <a:gd name="T60" fmla="*/ 30 w 52"/>
                  <a:gd name="T61" fmla="*/ 5 h 8"/>
                  <a:gd name="T62" fmla="*/ 31 w 52"/>
                  <a:gd name="T63" fmla="*/ 6 h 8"/>
                  <a:gd name="T64" fmla="*/ 32 w 52"/>
                  <a:gd name="T65" fmla="*/ 6 h 8"/>
                  <a:gd name="T66" fmla="*/ 34 w 52"/>
                  <a:gd name="T67" fmla="*/ 6 h 8"/>
                  <a:gd name="T68" fmla="*/ 35 w 52"/>
                  <a:gd name="T69" fmla="*/ 6 h 8"/>
                  <a:gd name="T70" fmla="*/ 36 w 52"/>
                  <a:gd name="T71" fmla="*/ 6 h 8"/>
                  <a:gd name="T72" fmla="*/ 37 w 52"/>
                  <a:gd name="T73" fmla="*/ 6 h 8"/>
                  <a:gd name="T74" fmla="*/ 38 w 52"/>
                  <a:gd name="T75" fmla="*/ 6 h 8"/>
                  <a:gd name="T76" fmla="*/ 39 w 52"/>
                  <a:gd name="T77" fmla="*/ 7 h 8"/>
                  <a:gd name="T78" fmla="*/ 40 w 52"/>
                  <a:gd name="T79" fmla="*/ 7 h 8"/>
                  <a:gd name="T80" fmla="*/ 40 w 52"/>
                  <a:gd name="T81" fmla="*/ 7 h 8"/>
                  <a:gd name="T82" fmla="*/ 42 w 52"/>
                  <a:gd name="T83" fmla="*/ 7 h 8"/>
                  <a:gd name="T84" fmla="*/ 43 w 52"/>
                  <a:gd name="T85" fmla="*/ 7 h 8"/>
                  <a:gd name="T86" fmla="*/ 44 w 52"/>
                  <a:gd name="T87" fmla="*/ 7 h 8"/>
                  <a:gd name="T88" fmla="*/ 45 w 52"/>
                  <a:gd name="T89" fmla="*/ 7 h 8"/>
                  <a:gd name="T90" fmla="*/ 46 w 52"/>
                  <a:gd name="T91" fmla="*/ 8 h 8"/>
                  <a:gd name="T92" fmla="*/ 47 w 52"/>
                  <a:gd name="T93" fmla="*/ 8 h 8"/>
                  <a:gd name="T94" fmla="*/ 49 w 52"/>
                  <a:gd name="T95" fmla="*/ 8 h 8"/>
                  <a:gd name="T96" fmla="*/ 50 w 52"/>
                  <a:gd name="T97" fmla="*/ 8 h 8"/>
                  <a:gd name="T98" fmla="*/ 51 w 52"/>
                  <a:gd name="T99" fmla="*/ 8 h 8"/>
                  <a:gd name="T100" fmla="*/ 52 w 52"/>
                  <a:gd name="T101" fmla="*/ 8 h 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2"/>
                  <a:gd name="T154" fmla="*/ 0 h 8"/>
                  <a:gd name="T155" fmla="*/ 52 w 52"/>
                  <a:gd name="T156" fmla="*/ 8 h 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2" h="8">
                    <a:moveTo>
                      <a:pt x="0" y="0"/>
                    </a:moveTo>
                    <a:lnTo>
                      <a:pt x="0" y="0"/>
                    </a:lnTo>
                    <a:lnTo>
                      <a:pt x="1" y="0"/>
                    </a:lnTo>
                    <a:lnTo>
                      <a:pt x="2" y="0"/>
                    </a:lnTo>
                    <a:lnTo>
                      <a:pt x="4" y="1"/>
                    </a:lnTo>
                    <a:lnTo>
                      <a:pt x="5" y="1"/>
                    </a:lnTo>
                    <a:lnTo>
                      <a:pt x="6" y="1"/>
                    </a:lnTo>
                    <a:lnTo>
                      <a:pt x="7" y="1"/>
                    </a:lnTo>
                    <a:lnTo>
                      <a:pt x="8" y="1"/>
                    </a:lnTo>
                    <a:lnTo>
                      <a:pt x="9" y="1"/>
                    </a:lnTo>
                    <a:lnTo>
                      <a:pt x="11" y="1"/>
                    </a:lnTo>
                    <a:lnTo>
                      <a:pt x="11" y="2"/>
                    </a:lnTo>
                    <a:lnTo>
                      <a:pt x="12" y="2"/>
                    </a:lnTo>
                    <a:lnTo>
                      <a:pt x="13" y="2"/>
                    </a:lnTo>
                    <a:lnTo>
                      <a:pt x="14" y="2"/>
                    </a:lnTo>
                    <a:lnTo>
                      <a:pt x="15" y="2"/>
                    </a:lnTo>
                    <a:lnTo>
                      <a:pt x="16" y="2"/>
                    </a:lnTo>
                    <a:lnTo>
                      <a:pt x="17" y="2"/>
                    </a:lnTo>
                    <a:lnTo>
                      <a:pt x="19" y="3"/>
                    </a:lnTo>
                    <a:lnTo>
                      <a:pt x="20" y="3"/>
                    </a:lnTo>
                    <a:lnTo>
                      <a:pt x="21" y="3"/>
                    </a:lnTo>
                    <a:lnTo>
                      <a:pt x="22" y="3"/>
                    </a:lnTo>
                    <a:lnTo>
                      <a:pt x="23" y="3"/>
                    </a:lnTo>
                    <a:lnTo>
                      <a:pt x="24" y="5"/>
                    </a:lnTo>
                    <a:lnTo>
                      <a:pt x="26" y="5"/>
                    </a:lnTo>
                    <a:lnTo>
                      <a:pt x="27" y="5"/>
                    </a:lnTo>
                    <a:lnTo>
                      <a:pt x="28" y="5"/>
                    </a:lnTo>
                    <a:lnTo>
                      <a:pt x="29" y="5"/>
                    </a:lnTo>
                    <a:lnTo>
                      <a:pt x="30" y="5"/>
                    </a:lnTo>
                    <a:lnTo>
                      <a:pt x="31" y="6"/>
                    </a:lnTo>
                    <a:lnTo>
                      <a:pt x="32" y="6"/>
                    </a:lnTo>
                    <a:lnTo>
                      <a:pt x="34" y="6"/>
                    </a:lnTo>
                    <a:lnTo>
                      <a:pt x="35" y="6"/>
                    </a:lnTo>
                    <a:lnTo>
                      <a:pt x="36" y="6"/>
                    </a:lnTo>
                    <a:lnTo>
                      <a:pt x="37" y="6"/>
                    </a:lnTo>
                    <a:lnTo>
                      <a:pt x="38" y="6"/>
                    </a:lnTo>
                    <a:lnTo>
                      <a:pt x="39" y="7"/>
                    </a:lnTo>
                    <a:lnTo>
                      <a:pt x="40" y="7"/>
                    </a:lnTo>
                    <a:lnTo>
                      <a:pt x="42" y="7"/>
                    </a:lnTo>
                    <a:lnTo>
                      <a:pt x="43" y="7"/>
                    </a:lnTo>
                    <a:lnTo>
                      <a:pt x="44" y="7"/>
                    </a:lnTo>
                    <a:lnTo>
                      <a:pt x="45" y="7"/>
                    </a:lnTo>
                    <a:lnTo>
                      <a:pt x="46" y="8"/>
                    </a:lnTo>
                    <a:lnTo>
                      <a:pt x="47" y="8"/>
                    </a:lnTo>
                    <a:lnTo>
                      <a:pt x="49" y="8"/>
                    </a:lnTo>
                    <a:lnTo>
                      <a:pt x="50" y="8"/>
                    </a:lnTo>
                    <a:lnTo>
                      <a:pt x="51" y="8"/>
                    </a:lnTo>
                    <a:lnTo>
                      <a:pt x="52" y="8"/>
                    </a:lnTo>
                  </a:path>
                </a:pathLst>
              </a:custGeom>
              <a:noFill/>
              <a:ln w="0">
                <a:solidFill>
                  <a:srgbClr val="FF0000"/>
                </a:solidFill>
                <a:prstDash val="solid"/>
                <a:round/>
                <a:headEnd/>
                <a:tailEnd/>
              </a:ln>
            </p:spPr>
            <p:txBody>
              <a:bodyPr/>
              <a:lstStyle/>
              <a:p>
                <a:endParaRPr lang="it-IT"/>
              </a:p>
            </p:txBody>
          </p:sp>
        </p:grpSp>
        <p:sp>
          <p:nvSpPr>
            <p:cNvPr id="33" name="Line 3156"/>
            <p:cNvSpPr>
              <a:spLocks noChangeAspect="1" noChangeShapeType="1"/>
            </p:cNvSpPr>
            <p:nvPr/>
          </p:nvSpPr>
          <p:spPr bwMode="auto">
            <a:xfrm>
              <a:off x="3294" y="887"/>
              <a:ext cx="0" cy="2317"/>
            </a:xfrm>
            <a:prstGeom prst="line">
              <a:avLst/>
            </a:prstGeom>
            <a:noFill/>
            <a:ln w="19050">
              <a:solidFill>
                <a:schemeClr val="tx1"/>
              </a:solidFill>
              <a:round/>
              <a:headEnd type="triangle" w="med" len="lg"/>
              <a:tailEnd/>
            </a:ln>
          </p:spPr>
          <p:txBody>
            <a:bodyPr/>
            <a:lstStyle/>
            <a:p>
              <a:endParaRPr lang="it-IT"/>
            </a:p>
          </p:txBody>
        </p:sp>
        <p:sp>
          <p:nvSpPr>
            <p:cNvPr id="34" name="Line 3157"/>
            <p:cNvSpPr>
              <a:spLocks noChangeAspect="1" noChangeShapeType="1"/>
            </p:cNvSpPr>
            <p:nvPr/>
          </p:nvSpPr>
          <p:spPr bwMode="auto">
            <a:xfrm>
              <a:off x="3294" y="3203"/>
              <a:ext cx="2324" cy="0"/>
            </a:xfrm>
            <a:prstGeom prst="line">
              <a:avLst/>
            </a:prstGeom>
            <a:noFill/>
            <a:ln w="19050">
              <a:solidFill>
                <a:schemeClr val="tx1"/>
              </a:solidFill>
              <a:round/>
              <a:headEnd/>
              <a:tailEnd type="triangle" w="med" len="lg"/>
            </a:ln>
          </p:spPr>
          <p:txBody>
            <a:bodyPr/>
            <a:lstStyle/>
            <a:p>
              <a:endParaRPr lang="it-IT"/>
            </a:p>
          </p:txBody>
        </p:sp>
        <p:sp>
          <p:nvSpPr>
            <p:cNvPr id="35" name="Line 3158"/>
            <p:cNvSpPr>
              <a:spLocks noChangeAspect="1" noChangeShapeType="1"/>
            </p:cNvSpPr>
            <p:nvPr/>
          </p:nvSpPr>
          <p:spPr bwMode="auto">
            <a:xfrm>
              <a:off x="3534" y="1028"/>
              <a:ext cx="0" cy="2176"/>
            </a:xfrm>
            <a:prstGeom prst="line">
              <a:avLst/>
            </a:prstGeom>
            <a:noFill/>
            <a:ln w="3175">
              <a:solidFill>
                <a:schemeClr val="tx1"/>
              </a:solidFill>
              <a:round/>
              <a:headEnd/>
              <a:tailEnd/>
            </a:ln>
          </p:spPr>
          <p:txBody>
            <a:bodyPr/>
            <a:lstStyle/>
            <a:p>
              <a:endParaRPr lang="it-IT"/>
            </a:p>
          </p:txBody>
        </p:sp>
        <p:sp>
          <p:nvSpPr>
            <p:cNvPr id="36" name="Line 3159"/>
            <p:cNvSpPr>
              <a:spLocks noChangeAspect="1" noChangeShapeType="1"/>
            </p:cNvSpPr>
            <p:nvPr/>
          </p:nvSpPr>
          <p:spPr bwMode="auto">
            <a:xfrm>
              <a:off x="5195" y="2922"/>
              <a:ext cx="0" cy="287"/>
            </a:xfrm>
            <a:prstGeom prst="line">
              <a:avLst/>
            </a:prstGeom>
            <a:noFill/>
            <a:ln w="3175">
              <a:solidFill>
                <a:schemeClr val="tx1"/>
              </a:solidFill>
              <a:round/>
              <a:headEnd/>
              <a:tailEnd/>
            </a:ln>
          </p:spPr>
          <p:txBody>
            <a:bodyPr/>
            <a:lstStyle/>
            <a:p>
              <a:endParaRPr lang="it-IT"/>
            </a:p>
          </p:txBody>
        </p:sp>
        <p:sp>
          <p:nvSpPr>
            <p:cNvPr id="37" name="Line 3160"/>
            <p:cNvSpPr>
              <a:spLocks noChangeAspect="1" noChangeShapeType="1"/>
            </p:cNvSpPr>
            <p:nvPr/>
          </p:nvSpPr>
          <p:spPr bwMode="auto">
            <a:xfrm>
              <a:off x="3298" y="1038"/>
              <a:ext cx="642" cy="0"/>
            </a:xfrm>
            <a:prstGeom prst="line">
              <a:avLst/>
            </a:prstGeom>
            <a:noFill/>
            <a:ln w="3175">
              <a:solidFill>
                <a:srgbClr val="FF3300"/>
              </a:solidFill>
              <a:prstDash val="dash"/>
              <a:round/>
              <a:headEnd/>
              <a:tailEnd type="triangle" w="sm" len="sm"/>
            </a:ln>
          </p:spPr>
          <p:txBody>
            <a:bodyPr/>
            <a:lstStyle/>
            <a:p>
              <a:endParaRPr lang="it-IT"/>
            </a:p>
          </p:txBody>
        </p:sp>
        <p:sp>
          <p:nvSpPr>
            <p:cNvPr id="38" name="Line 3161"/>
            <p:cNvSpPr>
              <a:spLocks noChangeAspect="1" noChangeShapeType="1"/>
            </p:cNvSpPr>
            <p:nvPr/>
          </p:nvSpPr>
          <p:spPr bwMode="auto">
            <a:xfrm flipH="1" flipV="1">
              <a:off x="3288" y="2923"/>
              <a:ext cx="1910" cy="0"/>
            </a:xfrm>
            <a:prstGeom prst="line">
              <a:avLst/>
            </a:prstGeom>
            <a:noFill/>
            <a:ln w="3175">
              <a:solidFill>
                <a:schemeClr val="tx1"/>
              </a:solidFill>
              <a:round/>
              <a:headEnd/>
              <a:tailEnd/>
            </a:ln>
          </p:spPr>
          <p:txBody>
            <a:bodyPr/>
            <a:lstStyle/>
            <a:p>
              <a:endParaRPr lang="it-IT"/>
            </a:p>
          </p:txBody>
        </p:sp>
        <p:sp>
          <p:nvSpPr>
            <p:cNvPr id="39" name="AutoShape 3162"/>
            <p:cNvSpPr>
              <a:spLocks noChangeArrowheads="1"/>
            </p:cNvSpPr>
            <p:nvPr/>
          </p:nvSpPr>
          <p:spPr bwMode="auto">
            <a:xfrm>
              <a:off x="4265" y="3081"/>
              <a:ext cx="255" cy="163"/>
            </a:xfrm>
            <a:prstGeom prst="flowChartConnector">
              <a:avLst/>
            </a:prstGeom>
            <a:noFill/>
            <a:ln w="9525">
              <a:noFill/>
              <a:round/>
              <a:headEnd/>
              <a:tailEnd/>
            </a:ln>
          </p:spPr>
          <p:txBody>
            <a:bodyPr wrap="none" anchor="ctr"/>
            <a:lstStyle/>
            <a:p>
              <a:endParaRPr lang="it-IT"/>
            </a:p>
          </p:txBody>
        </p:sp>
        <p:sp>
          <p:nvSpPr>
            <p:cNvPr id="40" name="Text Box 3163"/>
            <p:cNvSpPr txBox="1">
              <a:spLocks noChangeArrowheads="1"/>
            </p:cNvSpPr>
            <p:nvPr/>
          </p:nvSpPr>
          <p:spPr bwMode="auto">
            <a:xfrm>
              <a:off x="3023" y="919"/>
              <a:ext cx="271" cy="212"/>
            </a:xfrm>
            <a:prstGeom prst="rect">
              <a:avLst/>
            </a:prstGeom>
            <a:noFill/>
            <a:ln w="9525">
              <a:noFill/>
              <a:miter lim="800000"/>
              <a:headEnd/>
              <a:tailEnd/>
            </a:ln>
          </p:spPr>
          <p:txBody>
            <a:bodyPr>
              <a:spAutoFit/>
            </a:bodyPr>
            <a:lstStyle/>
            <a:p>
              <a:pPr algn="ctr">
                <a:spcBef>
                  <a:spcPct val="50000"/>
                </a:spcBef>
              </a:pPr>
              <a:r>
                <a:rPr lang="it-IT" sz="1600" b="0" i="1"/>
                <a:t>E</a:t>
              </a:r>
              <a:endParaRPr lang="it-IT" sz="1600" b="0" i="1" baseline="-25000"/>
            </a:p>
          </p:txBody>
        </p:sp>
        <p:sp>
          <p:nvSpPr>
            <p:cNvPr id="41" name="Text Box 3164"/>
            <p:cNvSpPr txBox="1">
              <a:spLocks noChangeArrowheads="1"/>
            </p:cNvSpPr>
            <p:nvPr/>
          </p:nvSpPr>
          <p:spPr bwMode="auto">
            <a:xfrm>
              <a:off x="5364" y="3242"/>
              <a:ext cx="271" cy="212"/>
            </a:xfrm>
            <a:prstGeom prst="rect">
              <a:avLst/>
            </a:prstGeom>
            <a:noFill/>
            <a:ln w="9525">
              <a:noFill/>
              <a:miter lim="800000"/>
              <a:headEnd/>
              <a:tailEnd/>
            </a:ln>
          </p:spPr>
          <p:txBody>
            <a:bodyPr>
              <a:spAutoFit/>
            </a:bodyPr>
            <a:lstStyle/>
            <a:p>
              <a:pPr algn="ctr">
                <a:spcBef>
                  <a:spcPct val="50000"/>
                </a:spcBef>
              </a:pPr>
              <a:r>
                <a:rPr lang="it-IT" sz="1600" b="0" i="1"/>
                <a:t>r</a:t>
              </a:r>
              <a:endParaRPr lang="it-IT" sz="1600" b="0" i="1" baseline="-25000"/>
            </a:p>
          </p:txBody>
        </p:sp>
        <p:sp>
          <p:nvSpPr>
            <p:cNvPr id="42" name="Text Box 3165"/>
            <p:cNvSpPr txBox="1">
              <a:spLocks noChangeArrowheads="1"/>
            </p:cNvSpPr>
            <p:nvPr/>
          </p:nvSpPr>
          <p:spPr bwMode="auto">
            <a:xfrm>
              <a:off x="3403" y="3206"/>
              <a:ext cx="271" cy="212"/>
            </a:xfrm>
            <a:prstGeom prst="rect">
              <a:avLst/>
            </a:prstGeom>
            <a:noFill/>
            <a:ln w="9525">
              <a:noFill/>
              <a:miter lim="800000"/>
              <a:headEnd/>
              <a:tailEnd/>
            </a:ln>
          </p:spPr>
          <p:txBody>
            <a:bodyPr>
              <a:spAutoFit/>
            </a:bodyPr>
            <a:lstStyle/>
            <a:p>
              <a:pPr algn="ctr">
                <a:spcBef>
                  <a:spcPct val="50000"/>
                </a:spcBef>
              </a:pPr>
              <a:r>
                <a:rPr lang="it-IT" sz="1600" b="0" i="1"/>
                <a:t>r</a:t>
              </a:r>
              <a:r>
                <a:rPr lang="it-IT" sz="1600" b="0" baseline="-25000"/>
                <a:t>1</a:t>
              </a:r>
            </a:p>
          </p:txBody>
        </p:sp>
        <p:sp>
          <p:nvSpPr>
            <p:cNvPr id="43" name="Text Box 3166"/>
            <p:cNvSpPr txBox="1">
              <a:spLocks noChangeArrowheads="1"/>
            </p:cNvSpPr>
            <p:nvPr/>
          </p:nvSpPr>
          <p:spPr bwMode="auto">
            <a:xfrm>
              <a:off x="5067" y="3210"/>
              <a:ext cx="271" cy="212"/>
            </a:xfrm>
            <a:prstGeom prst="rect">
              <a:avLst/>
            </a:prstGeom>
            <a:noFill/>
            <a:ln w="9525">
              <a:noFill/>
              <a:miter lim="800000"/>
              <a:headEnd/>
              <a:tailEnd/>
            </a:ln>
          </p:spPr>
          <p:txBody>
            <a:bodyPr>
              <a:spAutoFit/>
            </a:bodyPr>
            <a:lstStyle/>
            <a:p>
              <a:pPr algn="ctr">
                <a:spcBef>
                  <a:spcPct val="50000"/>
                </a:spcBef>
              </a:pPr>
              <a:r>
                <a:rPr lang="it-IT" sz="1600" b="0" i="1"/>
                <a:t>r</a:t>
              </a:r>
              <a:r>
                <a:rPr lang="it-IT" sz="1600" b="0" baseline="-25000"/>
                <a:t>2</a:t>
              </a:r>
            </a:p>
          </p:txBody>
        </p:sp>
        <p:sp>
          <p:nvSpPr>
            <p:cNvPr id="44" name="Text Box 3167"/>
            <p:cNvSpPr txBox="1">
              <a:spLocks noChangeArrowheads="1"/>
            </p:cNvSpPr>
            <p:nvPr/>
          </p:nvSpPr>
          <p:spPr bwMode="auto">
            <a:xfrm>
              <a:off x="3868" y="2187"/>
              <a:ext cx="412" cy="212"/>
            </a:xfrm>
            <a:prstGeom prst="rect">
              <a:avLst/>
            </a:prstGeom>
            <a:noFill/>
            <a:ln w="9525">
              <a:noFill/>
              <a:miter lim="800000"/>
              <a:headEnd/>
              <a:tailEnd/>
            </a:ln>
          </p:spPr>
          <p:txBody>
            <a:bodyPr>
              <a:spAutoFit/>
            </a:bodyPr>
            <a:lstStyle/>
            <a:p>
              <a:pPr algn="ctr">
                <a:spcBef>
                  <a:spcPct val="50000"/>
                </a:spcBef>
              </a:pPr>
              <a:r>
                <a:rPr lang="it-IT" sz="1600" b="0" i="1"/>
                <a:t>E</a:t>
              </a:r>
              <a:r>
                <a:rPr lang="it-IT" sz="1600" b="0"/>
                <a:t>(</a:t>
              </a:r>
              <a:r>
                <a:rPr lang="it-IT" sz="1600" b="0" i="1"/>
                <a:t>r</a:t>
              </a:r>
              <a:r>
                <a:rPr lang="it-IT" sz="1600" b="0"/>
                <a:t>)</a:t>
              </a:r>
              <a:endParaRPr lang="it-IT" sz="1600" b="0" baseline="-25000"/>
            </a:p>
          </p:txBody>
        </p:sp>
        <p:graphicFrame>
          <p:nvGraphicFramePr>
            <p:cNvPr id="45" name="Object 3072"/>
            <p:cNvGraphicFramePr>
              <a:graphicFrameLocks noChangeAspect="1"/>
            </p:cNvGraphicFramePr>
            <p:nvPr/>
          </p:nvGraphicFramePr>
          <p:xfrm>
            <a:off x="3982" y="844"/>
            <a:ext cx="1019" cy="408"/>
          </p:xfrm>
          <a:graphic>
            <a:graphicData uri="http://schemas.openxmlformats.org/presentationml/2006/ole">
              <mc:AlternateContent xmlns:mc="http://schemas.openxmlformats.org/markup-compatibility/2006">
                <mc:Choice xmlns:v="urn:schemas-microsoft-com:vml" Requires="v">
                  <p:oleObj spid="_x0000_s101395" name="Equation" r:id="rId6" imgW="1079280" imgH="431640" progId="Equation.3">
                    <p:embed/>
                  </p:oleObj>
                </mc:Choice>
                <mc:Fallback>
                  <p:oleObj name="Equation" r:id="rId6" imgW="1079280" imgH="431640" progId="Equation.3">
                    <p:embed/>
                    <p:pic>
                      <p:nvPicPr>
                        <p:cNvPr id="0" name="Object 30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2" y="844"/>
                          <a:ext cx="1019" cy="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4573</TotalTime>
  <Words>5487</Words>
  <Application>Microsoft Office PowerPoint</Application>
  <PresentationFormat>On-screen Show (4:3)</PresentationFormat>
  <Paragraphs>757</Paragraphs>
  <Slides>104</Slides>
  <Notes>2</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104</vt:i4>
      </vt:variant>
    </vt:vector>
  </HeadingPairs>
  <TitlesOfParts>
    <vt:vector size="110" baseType="lpstr">
      <vt:lpstr>Office Theme</vt:lpstr>
      <vt:lpstr>Equation</vt:lpstr>
      <vt:lpstr>Image</vt:lpstr>
      <vt:lpstr>Equazione</vt:lpstr>
      <vt:lpstr>CorelDRAW!</vt:lpstr>
      <vt:lpstr>Fotografia di Photo Editor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atessarolo</dc:creator>
  <cp:lastModifiedBy>Alberto Tessarolo</cp:lastModifiedBy>
  <cp:revision>21</cp:revision>
  <dcterms:created xsi:type="dcterms:W3CDTF">2006-08-16T00:00:00Z</dcterms:created>
  <dcterms:modified xsi:type="dcterms:W3CDTF">2017-03-06T19:51:37Z</dcterms:modified>
</cp:coreProperties>
</file>