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60" r:id="rId3"/>
    <p:sldId id="281" r:id="rId4"/>
    <p:sldId id="262" r:id="rId5"/>
    <p:sldId id="263" r:id="rId6"/>
    <p:sldId id="256" r:id="rId7"/>
    <p:sldId id="257" r:id="rId8"/>
    <p:sldId id="287" r:id="rId9"/>
    <p:sldId id="286" r:id="rId10"/>
    <p:sldId id="285" r:id="rId11"/>
    <p:sldId id="283" r:id="rId12"/>
    <p:sldId id="284" r:id="rId13"/>
    <p:sldId id="276" r:id="rId14"/>
    <p:sldId id="277" r:id="rId15"/>
    <p:sldId id="278" r:id="rId1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6697736-D10C-43D9-865C-1C03FCCF09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0DF322C-6754-4E4B-8F3E-93EE3DE340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F257CA3-BD29-4065-94D6-4366AE402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A1832-73A7-48BD-8C79-032E6067233F}" type="datetimeFigureOut">
              <a:rPr lang="it-IT" smtClean="0"/>
              <a:t>23/02/2022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5BE6917-BFE4-4B23-ABD4-6E0AAA435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C216A41-6459-47DB-86AF-C49420D3C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E9A24-9FF5-443D-B721-0A319E9E3C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7340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024F976-8068-4252-994B-6FF204529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B6D266E-0B58-476B-8627-2197D14AFA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624327C-DABA-4DBB-A9E8-CDD5E91BE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A1832-73A7-48BD-8C79-032E6067233F}" type="datetimeFigureOut">
              <a:rPr lang="it-IT" smtClean="0"/>
              <a:t>23/02/2022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1D74A62-74C2-49DF-A47F-97C60F027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A6FD1C7-3E0F-4E5F-BFBA-AB65205AD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E9A24-9FF5-443D-B721-0A319E9E3C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518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AA5D4B3-00F2-4134-B280-4B12D1219D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CA5F040-23E9-4FB7-A370-FD91EDB416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9147965-A861-42E6-8B21-00D3E1491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A1832-73A7-48BD-8C79-032E6067233F}" type="datetimeFigureOut">
              <a:rPr lang="it-IT" smtClean="0"/>
              <a:t>23/02/2022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7AF7853-59D7-4E54-8BEE-4FCA61828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A80E327-8F60-4FE6-8A33-1B90ACED5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E9A24-9FF5-443D-B721-0A319E9E3C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2756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7F372E-5BB3-47E4-B11D-A1F2B0617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297D029-7C24-467A-BE69-A661E5A4C8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ACDDEB1-0891-40AB-B500-FA96C5DAE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A1832-73A7-48BD-8C79-032E6067233F}" type="datetimeFigureOut">
              <a:rPr lang="it-IT" smtClean="0"/>
              <a:t>23/02/2022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CF172CF-5C20-410B-A2BD-C60D63FCF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E36EF69-963A-47EE-982B-1A724E37B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E9A24-9FF5-443D-B721-0A319E9E3C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5841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A0A1B65-061A-425B-91BA-3F6A61724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1CFF335-428E-419F-919A-725C7FCB44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FA48140-B2BC-4785-9CB6-66EEAB69A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A1832-73A7-48BD-8C79-032E6067233F}" type="datetimeFigureOut">
              <a:rPr lang="it-IT" smtClean="0"/>
              <a:t>23/02/2022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B87E26A-7DD3-4490-BC92-439504CB7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AB472A2-1E7F-4F80-BC3C-D5651C823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E9A24-9FF5-443D-B721-0A319E9E3C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3654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1F8AD23-53E9-427C-9050-830A2A67A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EA91EF1-414E-44F0-B33E-93E5EE721C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FBC66CA-0257-4CB9-8A39-C3227F3C1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917BAE8-EDDA-42A5-A9EE-F2CDCEA53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A1832-73A7-48BD-8C79-032E6067233F}" type="datetimeFigureOut">
              <a:rPr lang="it-IT" smtClean="0"/>
              <a:t>23/02/2022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CAC91C0-ACD4-4E27-9DAC-43077E706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A7EDF43-6E7B-41DC-92D0-5B28EF420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E9A24-9FF5-443D-B721-0A319E9E3C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3940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4D4E6A9-C7A7-45C1-BCB9-567BA764E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E07591D-EB7A-4AFB-9F28-D0DC05F594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E24C665-3C18-4B8F-910C-DF6B1B0CBB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4ADC7A37-2262-4F7A-9EAD-0246299DD4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FF8E183-FC39-4108-8C16-0D1F2C7A50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7383751B-DF9B-432E-B972-2761F7CC2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A1832-73A7-48BD-8C79-032E6067233F}" type="datetimeFigureOut">
              <a:rPr lang="it-IT" smtClean="0"/>
              <a:t>23/02/2022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E333EC8F-4C15-455F-A0FD-A73B38C94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8D6A6E6A-2C3E-440E-9616-FB8F837CD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E9A24-9FF5-443D-B721-0A319E9E3C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8473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0B34A90-7FF1-4E75-B359-3C2CC0ACB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BA036FE-D093-45C0-B3A8-8021F0754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A1832-73A7-48BD-8C79-032E6067233F}" type="datetimeFigureOut">
              <a:rPr lang="it-IT" smtClean="0"/>
              <a:t>23/02/2022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DA23386-4FBB-4A7C-9A06-E4FDC780A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16ED160-4B0A-4697-9FD2-E1FEFBD8D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E9A24-9FF5-443D-B721-0A319E9E3C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8585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2D1932DD-3FE6-4C51-8BE2-0D903CC36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A1832-73A7-48BD-8C79-032E6067233F}" type="datetimeFigureOut">
              <a:rPr lang="it-IT" smtClean="0"/>
              <a:t>23/02/2022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4AA43D9-4291-4E7E-BD84-78C387466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1C8C6D6-B65C-4C1F-85D8-180061A88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E9A24-9FF5-443D-B721-0A319E9E3C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5383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CA934D1-4A3B-42C6-90DA-2AEB75FA4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5E9B656-EAE7-4131-A52E-19A1AF994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F214E1B-66B3-4F0A-95C6-FFE69EEE8A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693B017-2F93-4198-9EC3-EE98FE5C1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A1832-73A7-48BD-8C79-032E6067233F}" type="datetimeFigureOut">
              <a:rPr lang="it-IT" smtClean="0"/>
              <a:t>23/02/2022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5252A3F-9793-4271-BE99-AFD7AD440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42FFE73-67E7-451C-A747-F6DBB5E50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E9A24-9FF5-443D-B721-0A319E9E3C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2074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6311AB2-F9CB-4C3B-8E8C-DD03854B3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927EFC7-3149-4BAE-8B65-B3F782310C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EF0D15F-E8BB-44FB-B9EE-AC8E270194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A736F25-7DEC-4682-9A41-E7C131C53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A1832-73A7-48BD-8C79-032E6067233F}" type="datetimeFigureOut">
              <a:rPr lang="it-IT" smtClean="0"/>
              <a:t>23/02/2022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A73A2DC-C9A4-4AC6-8F96-3D5EB22FD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FE82476-49DD-4117-BF2C-856572359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E9A24-9FF5-443D-B721-0A319E9E3C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3391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85B5F635-D456-4C43-BD1A-18AFE0D3B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349CEB9-0368-4B8E-B6B6-522E06F1F2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983CCE1-7185-4570-BB26-51A8939DBD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A1832-73A7-48BD-8C79-032E6067233F}" type="datetimeFigureOut">
              <a:rPr lang="it-IT" smtClean="0"/>
              <a:t>23/02/2022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D3134B6-10FF-4FF4-9348-A8CDF432A7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FFAE8F3-E3A5-4BE1-8EE5-418988FB8F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E9A24-9FF5-443D-B721-0A319E9E3C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1836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4858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2">
            <a:extLst>
              <a:ext uri="{FF2B5EF4-FFF2-40B4-BE49-F238E27FC236}">
                <a16:creationId xmlns:a16="http://schemas.microsoft.com/office/drawing/2014/main" id="{166B5B57-573F-4D1B-B334-D8027DB512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5834379"/>
              </p:ext>
            </p:extLst>
          </p:nvPr>
        </p:nvGraphicFramePr>
        <p:xfrm>
          <a:off x="933373" y="408940"/>
          <a:ext cx="10325253" cy="604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1794">
                  <a:extLst>
                    <a:ext uri="{9D8B030D-6E8A-4147-A177-3AD203B41FA5}">
                      <a16:colId xmlns:a16="http://schemas.microsoft.com/office/drawing/2014/main" val="3433508652"/>
                    </a:ext>
                  </a:extLst>
                </a:gridCol>
                <a:gridCol w="2311710">
                  <a:extLst>
                    <a:ext uri="{9D8B030D-6E8A-4147-A177-3AD203B41FA5}">
                      <a16:colId xmlns:a16="http://schemas.microsoft.com/office/drawing/2014/main" val="2626729344"/>
                    </a:ext>
                  </a:extLst>
                </a:gridCol>
                <a:gridCol w="2067383">
                  <a:extLst>
                    <a:ext uri="{9D8B030D-6E8A-4147-A177-3AD203B41FA5}">
                      <a16:colId xmlns:a16="http://schemas.microsoft.com/office/drawing/2014/main" val="2589282973"/>
                    </a:ext>
                  </a:extLst>
                </a:gridCol>
                <a:gridCol w="2149668">
                  <a:extLst>
                    <a:ext uri="{9D8B030D-6E8A-4147-A177-3AD203B41FA5}">
                      <a16:colId xmlns:a16="http://schemas.microsoft.com/office/drawing/2014/main" val="2236690361"/>
                    </a:ext>
                  </a:extLst>
                </a:gridCol>
                <a:gridCol w="1874698">
                  <a:extLst>
                    <a:ext uri="{9D8B030D-6E8A-4147-A177-3AD203B41FA5}">
                      <a16:colId xmlns:a16="http://schemas.microsoft.com/office/drawing/2014/main" val="21242457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TEMATICA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PUNTI DI FORZA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PUNTI DI DEBOLEZZA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RISCHI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OPPORTUNITÀ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54394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t-IT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it-IT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it-IT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it-IT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it-IT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it-IT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it-IT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SITUAZIONE AMBIENTALE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it-IT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Qualità dell’aria,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Sistema delle acque,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Presenza di aree incontaminate,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Presenza di un patrimonio ambientale, storico, paesaggistico e naturale di grande valore,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Vasta estensione di superfici a bosco,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Disponibilità di spazi per impianti di produzione energetica da fonti rinnovabili…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Sorveglianza e tutela delle risorse ambientali,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Gestione dello sfruttamento delle risorse idriche,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Equilibrio ecosistema,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Assetto idro-geologico fragile,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it-IT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Incremento della pressione antropica,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Degrado ambientale,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Finanziamenti di Agenda 21 locale,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Agricoltura eco-compatibile,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Modelli di sviluppo sostenibile diffuso,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….</a:t>
                      </a:r>
                      <a:endParaRPr lang="it-I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96096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50914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0260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2">
            <a:extLst>
              <a:ext uri="{FF2B5EF4-FFF2-40B4-BE49-F238E27FC236}">
                <a16:creationId xmlns:a16="http://schemas.microsoft.com/office/drawing/2014/main" id="{497B5855-8A8D-4BC8-BAAD-C06F62FC9D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9442062"/>
              </p:ext>
            </p:extLst>
          </p:nvPr>
        </p:nvGraphicFramePr>
        <p:xfrm>
          <a:off x="1203368" y="820420"/>
          <a:ext cx="9785263" cy="521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8613">
                  <a:extLst>
                    <a:ext uri="{9D8B030D-6E8A-4147-A177-3AD203B41FA5}">
                      <a16:colId xmlns:a16="http://schemas.microsoft.com/office/drawing/2014/main" val="4069221973"/>
                    </a:ext>
                  </a:extLst>
                </a:gridCol>
                <a:gridCol w="1762125">
                  <a:extLst>
                    <a:ext uri="{9D8B030D-6E8A-4147-A177-3AD203B41FA5}">
                      <a16:colId xmlns:a16="http://schemas.microsoft.com/office/drawing/2014/main" val="2941421253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3550431086"/>
                    </a:ext>
                  </a:extLst>
                </a:gridCol>
                <a:gridCol w="1946319">
                  <a:extLst>
                    <a:ext uri="{9D8B030D-6E8A-4147-A177-3AD203B41FA5}">
                      <a16:colId xmlns:a16="http://schemas.microsoft.com/office/drawing/2014/main" val="2470280636"/>
                    </a:ext>
                  </a:extLst>
                </a:gridCol>
                <a:gridCol w="1968456">
                  <a:extLst>
                    <a:ext uri="{9D8B030D-6E8A-4147-A177-3AD203B41FA5}">
                      <a16:colId xmlns:a16="http://schemas.microsoft.com/office/drawing/2014/main" val="42105916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TEMATICA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PUNTI DI FORZA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PUNTI DI DEBOLEZZA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RISCHI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OPPORTUNITÀ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8287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it-I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it-I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it-I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it-I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it-I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ASPETTI SOCIALI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Elevata presenza di associazioni,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Elevata disponibilità di risorse umane,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Patrimonio culturale e tradizionale locale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it-IT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Fragilità sociale,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Esclusione sociale,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Scarsa coesione e percezione di sfiducia,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Assenza di iniziative a carattere sociale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it-IT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it-IT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it-I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Invecchiamento della popolazione,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Impoverimento demografico,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Sovraccarico assistenziale,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….</a:t>
                      </a:r>
                      <a:endParaRPr lang="it-I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Presenza di forza lavoro qualificata,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Programmi di formazione,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Programmi di valorizzazione delle specificità locali</a:t>
                      </a:r>
                      <a:endParaRPr lang="it-I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47826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50773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2085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2">
            <a:extLst>
              <a:ext uri="{FF2B5EF4-FFF2-40B4-BE49-F238E27FC236}">
                <a16:creationId xmlns:a16="http://schemas.microsoft.com/office/drawing/2014/main" id="{50F940C8-B3BE-4304-8A7C-4653DBABD8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7948336"/>
              </p:ext>
            </p:extLst>
          </p:nvPr>
        </p:nvGraphicFramePr>
        <p:xfrm>
          <a:off x="1239027" y="825224"/>
          <a:ext cx="9713945" cy="52075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2789">
                  <a:extLst>
                    <a:ext uri="{9D8B030D-6E8A-4147-A177-3AD203B41FA5}">
                      <a16:colId xmlns:a16="http://schemas.microsoft.com/office/drawing/2014/main" val="4069221973"/>
                    </a:ext>
                  </a:extLst>
                </a:gridCol>
                <a:gridCol w="1942789">
                  <a:extLst>
                    <a:ext uri="{9D8B030D-6E8A-4147-A177-3AD203B41FA5}">
                      <a16:colId xmlns:a16="http://schemas.microsoft.com/office/drawing/2014/main" val="2941421253"/>
                    </a:ext>
                  </a:extLst>
                </a:gridCol>
                <a:gridCol w="1942789">
                  <a:extLst>
                    <a:ext uri="{9D8B030D-6E8A-4147-A177-3AD203B41FA5}">
                      <a16:colId xmlns:a16="http://schemas.microsoft.com/office/drawing/2014/main" val="3550431086"/>
                    </a:ext>
                  </a:extLst>
                </a:gridCol>
                <a:gridCol w="1942789">
                  <a:extLst>
                    <a:ext uri="{9D8B030D-6E8A-4147-A177-3AD203B41FA5}">
                      <a16:colId xmlns:a16="http://schemas.microsoft.com/office/drawing/2014/main" val="2470280636"/>
                    </a:ext>
                  </a:extLst>
                </a:gridCol>
                <a:gridCol w="1942789">
                  <a:extLst>
                    <a:ext uri="{9D8B030D-6E8A-4147-A177-3AD203B41FA5}">
                      <a16:colId xmlns:a16="http://schemas.microsoft.com/office/drawing/2014/main" val="4210591640"/>
                    </a:ext>
                  </a:extLst>
                </a:gridCol>
              </a:tblGrid>
              <a:tr h="674448"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TEMATICA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PUNTI DI FORZA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PUNTI DI DEBOLEZZA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RISCHI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OPPORTUNITÀ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8287314"/>
                  </a:ext>
                </a:extLst>
              </a:tr>
              <a:tr h="4143036">
                <a:tc>
                  <a:txBody>
                    <a:bodyPr/>
                    <a:lstStyle/>
                    <a:p>
                      <a:endParaRPr lang="it-IT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it-IT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it-IT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it-IT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it-IT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it-IT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TRASPORTI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Telaio infrastrutturale consolidato,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Mobilità diffusa,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Mobilità interstiziale,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….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it-I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Manutenzione delle arterie cittadine interne ed esterne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Traffico intenso nel centro urbano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Mancanza di parcheggi e zona di sosta,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Sconnessione delle reti viarie</a:t>
                      </a:r>
                    </a:p>
                    <a:p>
                      <a:endParaRPr lang="it-IT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Incremento delle infrastrutture di collegamento,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Varianti,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….</a:t>
                      </a:r>
                      <a:endParaRPr lang="it-I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PGT e PURG,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Piano Mobilità,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Piano Urbano del Traffico,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it-I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4782622"/>
                  </a:ext>
                </a:extLst>
              </a:tr>
              <a:tr h="390067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50773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89639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2">
            <a:extLst>
              <a:ext uri="{FF2B5EF4-FFF2-40B4-BE49-F238E27FC236}">
                <a16:creationId xmlns:a16="http://schemas.microsoft.com/office/drawing/2014/main" id="{227D206C-A36D-472E-9C0D-2ADB40E38E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7713056"/>
              </p:ext>
            </p:extLst>
          </p:nvPr>
        </p:nvGraphicFramePr>
        <p:xfrm>
          <a:off x="1100109" y="1208280"/>
          <a:ext cx="9991781" cy="4441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4984">
                  <a:extLst>
                    <a:ext uri="{9D8B030D-6E8A-4147-A177-3AD203B41FA5}">
                      <a16:colId xmlns:a16="http://schemas.microsoft.com/office/drawing/2014/main" val="4069221973"/>
                    </a:ext>
                  </a:extLst>
                </a:gridCol>
                <a:gridCol w="2057212">
                  <a:extLst>
                    <a:ext uri="{9D8B030D-6E8A-4147-A177-3AD203B41FA5}">
                      <a16:colId xmlns:a16="http://schemas.microsoft.com/office/drawing/2014/main" val="2941421253"/>
                    </a:ext>
                  </a:extLst>
                </a:gridCol>
                <a:gridCol w="1927643">
                  <a:extLst>
                    <a:ext uri="{9D8B030D-6E8A-4147-A177-3AD203B41FA5}">
                      <a16:colId xmlns:a16="http://schemas.microsoft.com/office/drawing/2014/main" val="3550431086"/>
                    </a:ext>
                  </a:extLst>
                </a:gridCol>
                <a:gridCol w="1996488">
                  <a:extLst>
                    <a:ext uri="{9D8B030D-6E8A-4147-A177-3AD203B41FA5}">
                      <a16:colId xmlns:a16="http://schemas.microsoft.com/office/drawing/2014/main" val="2470280636"/>
                    </a:ext>
                  </a:extLst>
                </a:gridCol>
                <a:gridCol w="2055454">
                  <a:extLst>
                    <a:ext uri="{9D8B030D-6E8A-4147-A177-3AD203B41FA5}">
                      <a16:colId xmlns:a16="http://schemas.microsoft.com/office/drawing/2014/main" val="4210591640"/>
                    </a:ext>
                  </a:extLst>
                </a:gridCol>
              </a:tblGrid>
              <a:tr h="706593"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TEMATICA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PUNTI DI FORZA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PUNTI DI DEBOLEZZA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RISCHI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OPPORTUNITÀ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8287314"/>
                  </a:ext>
                </a:extLst>
              </a:tr>
              <a:tr h="3734846">
                <a:tc>
                  <a:txBody>
                    <a:bodyPr/>
                    <a:lstStyle/>
                    <a:p>
                      <a:pPr algn="ctr"/>
                      <a:endParaRPr lang="it-IT" sz="18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it-IT" sz="18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it-IT" sz="18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ATTIVITÀ TURISTICHE</a:t>
                      </a:r>
                      <a:endParaRPr lang="it-IT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Presenza di risorse naturali, seminaturali e antropiche di pregio,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Risorse paesaggistiche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Aree ad alto valore naturale,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it-IT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it-IT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Mancanza o insufficienza di strutture alberghiere e ricettive,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Ristorazione,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Attività sportive non collegate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it-I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Incremento pressione antropica,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Incremento di fattori inquinanti,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it-IT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it-I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Piani e programmi di valorizzazione turistica e ricreativa,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...</a:t>
                      </a:r>
                      <a:endParaRPr lang="it-I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50773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5491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2">
            <a:extLst>
              <a:ext uri="{FF2B5EF4-FFF2-40B4-BE49-F238E27FC236}">
                <a16:creationId xmlns:a16="http://schemas.microsoft.com/office/drawing/2014/main" id="{B3CBEF90-DADD-4162-B821-4C14351F16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8317060"/>
              </p:ext>
            </p:extLst>
          </p:nvPr>
        </p:nvGraphicFramePr>
        <p:xfrm>
          <a:off x="744170" y="457200"/>
          <a:ext cx="10703660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3379">
                  <a:extLst>
                    <a:ext uri="{9D8B030D-6E8A-4147-A177-3AD203B41FA5}">
                      <a16:colId xmlns:a16="http://schemas.microsoft.com/office/drawing/2014/main" val="4069221973"/>
                    </a:ext>
                  </a:extLst>
                </a:gridCol>
                <a:gridCol w="2030444">
                  <a:extLst>
                    <a:ext uri="{9D8B030D-6E8A-4147-A177-3AD203B41FA5}">
                      <a16:colId xmlns:a16="http://schemas.microsoft.com/office/drawing/2014/main" val="2941421253"/>
                    </a:ext>
                  </a:extLst>
                </a:gridCol>
                <a:gridCol w="2119671">
                  <a:extLst>
                    <a:ext uri="{9D8B030D-6E8A-4147-A177-3AD203B41FA5}">
                      <a16:colId xmlns:a16="http://schemas.microsoft.com/office/drawing/2014/main" val="3550431086"/>
                    </a:ext>
                  </a:extLst>
                </a:gridCol>
                <a:gridCol w="2317016">
                  <a:extLst>
                    <a:ext uri="{9D8B030D-6E8A-4147-A177-3AD203B41FA5}">
                      <a16:colId xmlns:a16="http://schemas.microsoft.com/office/drawing/2014/main" val="2470280636"/>
                    </a:ext>
                  </a:extLst>
                </a:gridCol>
                <a:gridCol w="2343150">
                  <a:extLst>
                    <a:ext uri="{9D8B030D-6E8A-4147-A177-3AD203B41FA5}">
                      <a16:colId xmlns:a16="http://schemas.microsoft.com/office/drawing/2014/main" val="42105916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TEMATICA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PUNTI DI FORZA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PUNTI DI DEBOLEZZA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RISCHI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OPPORTUNITÀ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8287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t-IT" sz="18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it-IT" sz="18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it-IT" sz="18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it-IT" sz="18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it-IT" sz="18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it-IT" sz="18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it-IT" sz="18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ASSETTO ECONOMICO</a:t>
                      </a:r>
                    </a:p>
                    <a:p>
                      <a:endParaRPr lang="it-I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Disponibilità di spazi per nuovi insediamenti produttivi,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Disponibilità di aree coltivabili,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it-IT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Vitalità del settore primario e secondario,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Specializzazione produttiva,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Diversificazione produttiva,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Insufficiente propensione all’investimento,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Basso reddito pro-capite,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Frammentazione produttiva,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Scarsa diffusione delle innovazioni tecnologiche,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Elevati costi di produzione,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Servizi infrastrutturali insufficienti,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Mancato finanziamento e spreco di risorse,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Mancato coordinamento e programmazione tra il settore industriale, agricolo e terziario,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Conflitto tra sviluppo industriale e turistico,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Evoluzione incerta dei mercati di riferimento e del sistema economico nel suo complesso,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…. </a:t>
                      </a:r>
                      <a:endParaRPr lang="it-I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Vocazione territoriale,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PAC, PSR,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Finanziamenti nazionali e comunitari al settore industriale,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Attenzione sempre maggiore dei consumatori verso i prodotti con forte legame con il territorio. Doc, Igp, e </a:t>
                      </a:r>
                      <a:r>
                        <a:rPr lang="it-IT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Dop</a:t>
                      </a: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Produzioni dell’industria e dell’artigianato locale,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50773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35590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0273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C0886F9E-5504-449F-9697-0B4B07688B4B}"/>
              </a:ext>
            </a:extLst>
          </p:cNvPr>
          <p:cNvSpPr txBox="1"/>
          <p:nvPr/>
        </p:nvSpPr>
        <p:spPr>
          <a:xfrm>
            <a:off x="184825" y="195325"/>
            <a:ext cx="9257755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L’analisi   SWOT   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è   </a:t>
            </a:r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un’analisi   di   supporto   alle   scelte /decisioni 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   risponde   ad   un’esigenza di </a:t>
            </a:r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razionalizzazione dei processi decisionali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E’ una </a:t>
            </a:r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tecnica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strumento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sviluppata da più di 50 anni come </a:t>
            </a:r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supporto alla definizione di strategie aziendali in contesti caratterizzati  da  incertezza  e  forte  competitività.  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 partire  dagli  anni  ’80  è  stata  utilizzata  come  </a:t>
            </a:r>
            <a:r>
              <a:rPr lang="it-IT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supporto  alle  scelte  di  intervento  pubblico  per  analizzare  scenari  alternativi  di  sviluppo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it-IT" sz="2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Oggi  l’uso  di  questa  tecnica  è  stato  esteso  alle  </a:t>
            </a:r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diagnosi  territoriali  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alle diverse scale di analisi, valutazione e scelta di intervento.</a:t>
            </a:r>
          </a:p>
          <a:p>
            <a:pPr algn="just"/>
            <a:endParaRPr lang="it-IT" sz="2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L’analisi  SWOT  è  una  delle  </a:t>
            </a:r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metodologie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più  diffuse  </a:t>
            </a:r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 valutazione  di  fenomeni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che  riguardano  </a:t>
            </a:r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 </a:t>
            </a:r>
            <a:r>
              <a:rPr lang="it-IT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spazio</a:t>
            </a:r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i suoi </a:t>
            </a:r>
            <a:r>
              <a:rPr lang="it-IT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elementi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Nella  pratica  questo  tipo  di  studio  è  un  </a:t>
            </a:r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procedimento  logico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che  consente  </a:t>
            </a:r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  rendere  sistematiche  e  fruibili  le  </a:t>
            </a:r>
            <a:r>
              <a:rPr lang="it-IT" sz="22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informazioni </a:t>
            </a:r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raccolte  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circa  un  </a:t>
            </a:r>
            <a:r>
              <a:rPr lang="it-IT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tema 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e/o un </a:t>
            </a:r>
            <a:r>
              <a:rPr lang="it-IT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contesto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specifico. </a:t>
            </a:r>
          </a:p>
          <a:p>
            <a:pPr algn="just"/>
            <a:endParaRPr lang="it-IT" sz="2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 noti come la  </a:t>
            </a:r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quantità  di  dati  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raccolti  con  questo sistema è fondamentale per delineare le politiche e le linee di intervento.</a:t>
            </a:r>
          </a:p>
        </p:txBody>
      </p:sp>
    </p:spTree>
    <p:extLst>
      <p:ext uri="{BB962C8B-B14F-4D97-AF65-F5344CB8AC3E}">
        <p14:creationId xmlns:p14="http://schemas.microsoft.com/office/powerpoint/2010/main" val="3808886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BF1052E6-E452-4569-A7F8-7A56F208C9D8}"/>
              </a:ext>
            </a:extLst>
          </p:cNvPr>
          <p:cNvSpPr txBox="1"/>
          <p:nvPr/>
        </p:nvSpPr>
        <p:spPr>
          <a:xfrm>
            <a:off x="205273" y="151972"/>
            <a:ext cx="9993086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validità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utilità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dell’analisi SWOT, in termini di esaustività, è legata in maniera diretta  </a:t>
            </a:r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alla  </a:t>
            </a:r>
            <a:r>
              <a:rPr lang="it-IT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completezza</a:t>
            </a:r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“dell’</a:t>
            </a:r>
            <a:r>
              <a:rPr lang="it-IT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analisi</a:t>
            </a:r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preliminare</a:t>
            </a:r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inteso come </a:t>
            </a:r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quadro di presentazione generale dell’</a:t>
            </a:r>
            <a:r>
              <a:rPr lang="it-IT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intero contesto spaziale e territoriale 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considerato.</a:t>
            </a:r>
          </a:p>
          <a:p>
            <a:pPr algn="just"/>
            <a:endParaRPr lang="it-IT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Sotto il profilo operativo, come è noto, l’analisi  SWOT permette di porre in evidenza: i  </a:t>
            </a:r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punti  di  forza  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it-IT" sz="22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strenghts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e  i </a:t>
            </a:r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punti di  debolezza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it-IT" sz="22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weaknesses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 al  fine  di  far  emergere  le  </a:t>
            </a:r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opportunità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it-IT" sz="22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opportunities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e  le </a:t>
            </a:r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minacce 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it-IT" sz="22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threats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 che  derivano  dal  contesto  esterno  cui  sono  esposte  le  specifiche  realtà settoriali.</a:t>
            </a:r>
          </a:p>
          <a:p>
            <a:pPr algn="just"/>
            <a:endParaRPr lang="it-IT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Inoltre, l’analisi SWOT consente di distinguere </a:t>
            </a:r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fattori esogeni ed endogeni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Infatti,  </a:t>
            </a:r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punti  di  forza  e  debolezza  sono  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  considerarsi  </a:t>
            </a:r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fattori  endogeni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interni al sistema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mentre  </a:t>
            </a:r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rischi e opportunità 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sono interpretabili come </a:t>
            </a:r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fattori esogeni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it-IT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 fattori  endogeni  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sono  tutte  quelle  variabili  che  fanno  parte  integrante  del  sistema e  sulle  quali  è  possibile  intervenire.  </a:t>
            </a:r>
            <a:r>
              <a:rPr lang="it-IT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 fattori  esogeni  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invece  sono  quelle  </a:t>
            </a:r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variabili  esterne  al  sistema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che  possono  però  condizionarlo;  su  di  esse  non  è  possibile intervenire direttamente, ma è necessario tenerle sotto controllo in modo da sfruttare gli eventi positivi e prevenire/controllare quelli negativi.</a:t>
            </a:r>
          </a:p>
        </p:txBody>
      </p:sp>
    </p:spTree>
    <p:extLst>
      <p:ext uri="{BB962C8B-B14F-4D97-AF65-F5344CB8AC3E}">
        <p14:creationId xmlns:p14="http://schemas.microsoft.com/office/powerpoint/2010/main" val="2350967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B8EE0361-7FBA-4B3C-B2AC-CA7CB1A867A8}"/>
              </a:ext>
            </a:extLst>
          </p:cNvPr>
          <p:cNvSpPr txBox="1"/>
          <p:nvPr/>
        </p:nvSpPr>
        <p:spPr>
          <a:xfrm>
            <a:off x="222467" y="165365"/>
            <a:ext cx="11226193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L’efficienza e l’efficacia  dell’analisi  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dipende  dalla  possibilità  di  effettuare  una  </a:t>
            </a:r>
            <a:r>
              <a:rPr lang="it-IT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lettura  incrociata 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dei fattori individuati nel momento in cui si decidono le </a:t>
            </a:r>
            <a:r>
              <a:rPr lang="it-IT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linee di intervento 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e/o </a:t>
            </a:r>
            <a:r>
              <a:rPr lang="it-IT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gli scenari 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 seguire per  raggiungere  gli  obiettivi  prefissati.</a:t>
            </a:r>
          </a:p>
          <a:p>
            <a:pPr algn="just"/>
            <a:endParaRPr lang="it-IT" sz="2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2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  </a:t>
            </a:r>
            <a:r>
              <a:rPr lang="it-IT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scopo  dell’analisi  </a:t>
            </a:r>
            <a:r>
              <a:rPr lang="it-IT" sz="2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è  dunque  quello  di  potenziare  le  opportunità  di  sviluppo  dell’area  territoriale,  attraverso  la  valorizzazione  degli  elementi  di  forza  e  da  un  contenimento delle debolezze, unito alla neutralizzazione delle minacce esterne al sistema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 algn="just"/>
            <a:endParaRPr lang="it-IT" sz="2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Questo, mediante  </a:t>
            </a:r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l’analisi  di  scenari  alternativi  di  sviluppo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it-IT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chiave strategica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che consente  di  individuare e mettere in relazione strutturale e funzionale  i  </a:t>
            </a:r>
            <a:r>
              <a:rPr lang="it-IT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fattori 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e/o le </a:t>
            </a:r>
            <a:r>
              <a:rPr lang="it-IT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componenti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che  possono  influenzare  il  successo di un possibile </a:t>
            </a:r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intervento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e/o </a:t>
            </a:r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piano 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programma 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 sviluppo/recupero/uso/valorizzazione delle componenti dello </a:t>
            </a:r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spazio sotteso al territorio oggetto di analisi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it-IT" sz="2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 distinguono </a:t>
            </a:r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 specifici momenti temporali (fasi) 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 l’applicazione della SWOT:</a:t>
            </a:r>
          </a:p>
          <a:p>
            <a:pPr marL="342900" indent="-342900" algn="just">
              <a:buFontTx/>
              <a:buChar char="-"/>
            </a:pP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 ante: fase di raccolta e analisi dei dati (elementi, componenti; analisi del contesto…);</a:t>
            </a:r>
          </a:p>
          <a:p>
            <a:pPr marL="342900" indent="-342900" algn="just">
              <a:buFontTx/>
              <a:buChar char="-"/>
            </a:pP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itinere: individuazione ed implementazione delle scelte di intervento, scenari di sviluppo, dispositivi di progetto al dettaglio;</a:t>
            </a:r>
          </a:p>
          <a:p>
            <a:pPr marL="342900" indent="-342900" algn="just">
              <a:buFontTx/>
              <a:buChar char="-"/>
            </a:pP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 post: monitoraggio, gestione e controllo dei risulti</a:t>
            </a:r>
          </a:p>
        </p:txBody>
      </p:sp>
    </p:spTree>
    <p:extLst>
      <p:ext uri="{BB962C8B-B14F-4D97-AF65-F5344CB8AC3E}">
        <p14:creationId xmlns:p14="http://schemas.microsoft.com/office/powerpoint/2010/main" val="3828811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52FAB8B5-32FB-4C46-8749-99A941E039DC}"/>
              </a:ext>
            </a:extLst>
          </p:cNvPr>
          <p:cNvSpPr txBox="1"/>
          <p:nvPr/>
        </p:nvSpPr>
        <p:spPr>
          <a:xfrm>
            <a:off x="150312" y="150313"/>
            <a:ext cx="5461348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Due 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sono le </a:t>
            </a:r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metodologie 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attraverso le quali i fattori caratterizzanti (punti di forza, debolezze, opportunità e rischi) vengono determinati: </a:t>
            </a:r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analisi a tavolino 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(desktop) e con  </a:t>
            </a:r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lavori  di  gruppo 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(partecipata).</a:t>
            </a:r>
          </a:p>
          <a:p>
            <a:pPr algn="just"/>
            <a:endParaRPr lang="it-IT" sz="1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Nel  primo caso è  </a:t>
            </a:r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 ricercatore  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 formulare,  sulla  base  dei  dati  raccolti  da  “saperi  esperti”, in  modo  neutrale  ed  oggettivo,  la  </a:t>
            </a:r>
            <a:r>
              <a:rPr lang="it-IT" sz="2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previsione/ la costruzione 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degli   scenari.</a:t>
            </a:r>
          </a:p>
          <a:p>
            <a:pPr algn="just"/>
            <a:endParaRPr lang="it-IT" sz="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Nel   secondo,   invece,   vengono   sfruttate   </a:t>
            </a:r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tecniche partecipate del team 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  individuare  </a:t>
            </a:r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scenari  condivisi  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  l’analisi  congiunta  tra  esperti  e  stakeholders. </a:t>
            </a:r>
          </a:p>
          <a:p>
            <a:pPr algn="just"/>
            <a:endParaRPr lang="it-IT" sz="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 risultato  finale  di  questo  lavoro  è  una  </a:t>
            </a:r>
            <a:r>
              <a:rPr lang="it-IT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matrice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organizzata  in  </a:t>
            </a:r>
            <a:r>
              <a:rPr lang="it-IT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quattro sezioni 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contenenti l’insieme degli elementi di analisi raccolti.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1411AE2A-BBA5-4A18-B923-11C1D5B797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1324" y="1644041"/>
            <a:ext cx="6193115" cy="3569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458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BED347F6-497E-4A70-A1E2-EF6FBA97CFC0}"/>
              </a:ext>
            </a:extLst>
          </p:cNvPr>
          <p:cNvSpPr txBox="1"/>
          <p:nvPr/>
        </p:nvSpPr>
        <p:spPr>
          <a:xfrm>
            <a:off x="258165" y="335844"/>
            <a:ext cx="3662481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 indicato, la </a:t>
            </a:r>
            <a:r>
              <a:rPr lang="it-IT" sz="22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matrice</a:t>
            </a:r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è caratterizzata dalla presenza di </a:t>
            </a:r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quattro sezioni 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it-IT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quadranti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it-IT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contrapposti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it-IT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campo aperto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che può essere riferita:</a:t>
            </a:r>
          </a:p>
          <a:p>
            <a:pPr algn="just"/>
            <a:endParaRPr lang="it-IT" sz="2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 </a:t>
            </a:r>
            <a:r>
              <a:rPr lang="it-IT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territorio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oggetto di intervento;</a:t>
            </a:r>
          </a:p>
          <a:p>
            <a:pPr algn="just"/>
            <a:endParaRPr lang="it-IT" sz="2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  </a:t>
            </a:r>
            <a:r>
              <a:rPr lang="it-IT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settore 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interessato  e  ai  singoli  comparti;</a:t>
            </a:r>
          </a:p>
          <a:p>
            <a:pPr algn="just"/>
            <a:endParaRPr lang="it-IT" sz="2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agli assi prioritari in cui si articola un </a:t>
            </a:r>
            <a:r>
              <a:rPr lang="it-IT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piano e/o un programma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generale di sviluppo territoriale.</a:t>
            </a:r>
          </a:p>
          <a:p>
            <a:pPr algn="just"/>
            <a:endParaRPr lang="it-IT" sz="2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E6F9D519-2C14-4792-9E5F-5F0ABA2E15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7870" y="1263262"/>
            <a:ext cx="7027207" cy="4331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189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02E25398-8AB3-4355-B021-D61C5AC276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2306" y="1210764"/>
            <a:ext cx="8367387" cy="5002413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498864FF-4685-415C-8E88-0080E7CCE457}"/>
              </a:ext>
            </a:extLst>
          </p:cNvPr>
          <p:cNvSpPr txBox="1"/>
          <p:nvPr/>
        </p:nvSpPr>
        <p:spPr>
          <a:xfrm>
            <a:off x="200416" y="400833"/>
            <a:ext cx="49477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Operatività della matrice SWOT </a:t>
            </a:r>
          </a:p>
        </p:txBody>
      </p:sp>
    </p:spTree>
    <p:extLst>
      <p:ext uri="{BB962C8B-B14F-4D97-AF65-F5344CB8AC3E}">
        <p14:creationId xmlns:p14="http://schemas.microsoft.com/office/powerpoint/2010/main" val="2113217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CB25CA2A-4CBD-4C8D-B29D-35E20826EA5D}"/>
              </a:ext>
            </a:extLst>
          </p:cNvPr>
          <p:cNvSpPr txBox="1"/>
          <p:nvPr/>
        </p:nvSpPr>
        <p:spPr>
          <a:xfrm>
            <a:off x="187890" y="206419"/>
            <a:ext cx="11711836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 vantaggi  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dell’analisi  SWOT:</a:t>
            </a:r>
          </a:p>
          <a:p>
            <a:pPr algn="just"/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l’analisi  in  profondità  del  contesto  orienta  nella  valutazione e nella definizione  delle  strategie;  la  verifica  di  corrispondenza  tra  strategia e fabbisogni consente di migliorare l’efficienza funzionale degli interventi e l’efficacia potenziale del/i risultato/i; consente di raggiungere il consenso   sulle   strategie   (se   partecipano   all’analisi   tutte   le   parti   coinvolte   nell’intervento);  </a:t>
            </a:r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è dotata di flessibilità operativa e indipendenza temporale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it-IT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Gli  svantaggi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rischio  di  </a:t>
            </a:r>
            <a:r>
              <a:rPr lang="it-IT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procedure  soggettive  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  parte  del  team  di  valutazione  nella  selezione  delle  azioni;  può  </a:t>
            </a:r>
            <a:r>
              <a:rPr lang="it-IT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descrivere  la  realtà  in  maniera  troppo  semplicistica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 se  non  viene  attuata  in  un  contesto  di  partnership  c’è  il  rischio  di  scollamento tra piano scientifico e politico pragmatico (Storti D., 2015).</a:t>
            </a:r>
          </a:p>
          <a:p>
            <a:pPr algn="just"/>
            <a:endParaRPr lang="it-IT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sintesi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2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questa  procedura  d’indagine,  la  cui  efficienza ed efficacia  dipende  dalla  capacità  di  effettuare  letture  incrociate  tra  tutti  i  fattori  individuati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prende  forma  nella  sostanza  in  un  diagramma  capace  di  offrire  </a:t>
            </a:r>
            <a:r>
              <a:rPr lang="it-IT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 valido  supporto  all’attività  di  programmazione e costruzione di scenari di intervento 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inseribili nel contesto di </a:t>
            </a:r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resilienza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(in itinere) ed </a:t>
            </a:r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adattabilità temporale (gestione e controllo dei risultati) 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(ex post). </a:t>
            </a:r>
          </a:p>
        </p:txBody>
      </p:sp>
    </p:spTree>
    <p:extLst>
      <p:ext uri="{BB962C8B-B14F-4D97-AF65-F5344CB8AC3E}">
        <p14:creationId xmlns:p14="http://schemas.microsoft.com/office/powerpoint/2010/main" val="2057295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648C820B-74BF-40FC-8495-BE63D86C27F5}"/>
              </a:ext>
            </a:extLst>
          </p:cNvPr>
          <p:cNvSpPr txBox="1"/>
          <p:nvPr/>
        </p:nvSpPr>
        <p:spPr>
          <a:xfrm>
            <a:off x="200416" y="243997"/>
            <a:ext cx="83673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SWOT Analysis e ambiente urbano – un esempio</a:t>
            </a:r>
          </a:p>
        </p:txBody>
      </p:sp>
      <p:graphicFrame>
        <p:nvGraphicFramePr>
          <p:cNvPr id="6" name="Tabella 6">
            <a:extLst>
              <a:ext uri="{FF2B5EF4-FFF2-40B4-BE49-F238E27FC236}">
                <a16:creationId xmlns:a16="http://schemas.microsoft.com/office/drawing/2014/main" id="{01FDB29C-04BA-4E37-A597-9871DC0811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3880897"/>
              </p:ext>
            </p:extLst>
          </p:nvPr>
        </p:nvGraphicFramePr>
        <p:xfrm>
          <a:off x="1037136" y="853283"/>
          <a:ext cx="10117727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881">
                  <a:extLst>
                    <a:ext uri="{9D8B030D-6E8A-4147-A177-3AD203B41FA5}">
                      <a16:colId xmlns:a16="http://schemas.microsoft.com/office/drawing/2014/main" val="2306408181"/>
                    </a:ext>
                  </a:extLst>
                </a:gridCol>
                <a:gridCol w="2060696">
                  <a:extLst>
                    <a:ext uri="{9D8B030D-6E8A-4147-A177-3AD203B41FA5}">
                      <a16:colId xmlns:a16="http://schemas.microsoft.com/office/drawing/2014/main" val="2348003985"/>
                    </a:ext>
                  </a:extLst>
                </a:gridCol>
                <a:gridCol w="2436565">
                  <a:extLst>
                    <a:ext uri="{9D8B030D-6E8A-4147-A177-3AD203B41FA5}">
                      <a16:colId xmlns:a16="http://schemas.microsoft.com/office/drawing/2014/main" val="1443872218"/>
                    </a:ext>
                  </a:extLst>
                </a:gridCol>
                <a:gridCol w="1748635">
                  <a:extLst>
                    <a:ext uri="{9D8B030D-6E8A-4147-A177-3AD203B41FA5}">
                      <a16:colId xmlns:a16="http://schemas.microsoft.com/office/drawing/2014/main" val="4137957105"/>
                    </a:ext>
                  </a:extLst>
                </a:gridCol>
                <a:gridCol w="1885950">
                  <a:extLst>
                    <a:ext uri="{9D8B030D-6E8A-4147-A177-3AD203B41FA5}">
                      <a16:colId xmlns:a16="http://schemas.microsoft.com/office/drawing/2014/main" val="432016768"/>
                    </a:ext>
                  </a:extLst>
                </a:gridCol>
              </a:tblGrid>
              <a:tr h="595606"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TEMATICA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PUNTI DI FORZA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PUNTI DI DEBOLEZZA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RISCHI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OPPORTUNITÀ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9428236"/>
                  </a:ext>
                </a:extLst>
              </a:tr>
              <a:tr h="4169240">
                <a:tc>
                  <a:txBody>
                    <a:bodyPr/>
                    <a:lstStyle/>
                    <a:p>
                      <a:pPr algn="l"/>
                      <a:endParaRPr lang="it-I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it-I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it-I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it-I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it-I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it-I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AMBIENTE URBANO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Varietà degli ambienti e dei sistemi presenti nella trama urbana,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Compresenza di spazi ad uso privato e spazi con struttura e funzione pubblica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Città diffusa,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Frammenta distribuzione della popolazione sul territorio,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Mancanza di spazi adeguati e facilmente accessibili,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Presenza di aree abbandonate e/o degradate,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Elevato costo delle superfici urbanizzate,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Frammentazione della rete ecologica…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Abbandono del centro ,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Eccedenza di case non abitate,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Degrado dell’edificato,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</a:t>
                      </a:r>
                    </a:p>
                    <a:p>
                      <a:pPr algn="l"/>
                      <a:endParaRPr lang="it-IT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it-I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Tx/>
                        <a:buChar char="-"/>
                      </a:pPr>
                      <a:r>
                        <a:rPr lang="it-IT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Documenti di governo del territorio,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it-IT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Piani e Programmi,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it-IT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Nuove forme di partecipazione attiva alla costruzione dello spazio urbano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8126794"/>
                  </a:ext>
                </a:extLst>
              </a:tr>
              <a:tr h="340346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91543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38905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817</TotalTime>
  <Words>1524</Words>
  <Application>Microsoft Office PowerPoint</Application>
  <PresentationFormat>Widescreen</PresentationFormat>
  <Paragraphs>219</Paragraphs>
  <Slides>15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SONIA PRESTAMBURGO</dc:creator>
  <cp:lastModifiedBy>PRESTAMBURGO SONIA</cp:lastModifiedBy>
  <cp:revision>68</cp:revision>
  <dcterms:created xsi:type="dcterms:W3CDTF">2021-03-16T09:34:55Z</dcterms:created>
  <dcterms:modified xsi:type="dcterms:W3CDTF">2022-02-23T15:35:33Z</dcterms:modified>
</cp:coreProperties>
</file>