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9" r:id="rId3"/>
    <p:sldId id="260" r:id="rId4"/>
    <p:sldId id="261" r:id="rId5"/>
    <p:sldId id="258" r:id="rId6"/>
    <p:sldId id="257" r:id="rId7"/>
  </p:sldIdLst>
  <p:sldSz cx="12192000" cy="6858000"/>
  <p:notesSz cx="6858000" cy="9144000"/>
  <p:defaultTextStyle>
    <a:defPPr>
      <a:defRPr lang="it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3"/>
    <p:restoredTop sz="94631"/>
  </p:normalViewPr>
  <p:slideViewPr>
    <p:cSldViewPr snapToGrid="0" snapToObjects="1">
      <p:cViewPr varScale="1">
        <p:scale>
          <a:sx n="108" d="100"/>
          <a:sy n="108" d="100"/>
        </p:scale>
        <p:origin x="7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59577E-AB4E-EE46-AF37-18A864ED5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80C1F32-9A92-C044-9E14-E567FB1E8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C8184A-CBB9-274E-9169-B91DFEB01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A0B4-2F31-6042-BBA6-0B151BAEF893}" type="datetimeFigureOut">
              <a:t>28/02/2022</a:t>
            </a:fld>
            <a:endParaRPr lang="it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968412-F7DB-FC4A-A022-1268D7F60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F0210C-768B-914D-BBB0-4835752AF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A904-EE9A-0142-A2BD-30D9AF004107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73726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382D99-8E1E-314C-8D78-7B0FD16FA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6F155B2-C5D9-F947-806F-1C80BB801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95A539-C076-2448-B57F-7A0DCF42C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A0B4-2F31-6042-BBA6-0B151BAEF893}" type="datetimeFigureOut">
              <a:t>28/02/2022</a:t>
            </a:fld>
            <a:endParaRPr lang="it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76E84F-CEF3-CB4A-8467-66FD7A011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918E77-9273-C34D-A738-C7214A216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A904-EE9A-0142-A2BD-30D9AF004107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317340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495DE57-7B72-0C4F-B446-04534C1404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4BB9522-DFF9-854B-936D-6FD02999D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81983C-F7A2-FA4C-AF97-1D5F8A43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A0B4-2F31-6042-BBA6-0B151BAEF893}" type="datetimeFigureOut">
              <a:t>28/02/2022</a:t>
            </a:fld>
            <a:endParaRPr lang="it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F38778-6392-0C4F-A8C0-283CE2C39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FCCCD8-50C1-A148-AF81-10F78768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A904-EE9A-0142-A2BD-30D9AF004107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256079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86BAD2-8C9C-634C-8285-9CEF1FF9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E52D5E-A0BE-C848-9FCA-583A186E8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FFE28B-21F0-0F41-A3F3-1BE6AA0A8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A0B4-2F31-6042-BBA6-0B151BAEF893}" type="datetimeFigureOut">
              <a:t>28/02/2022</a:t>
            </a:fld>
            <a:endParaRPr lang="it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5C3A83-7AF1-4747-962D-10E3657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C5B264-8F9D-EA49-804B-66042EED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A904-EE9A-0142-A2BD-30D9AF004107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373573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0A681D-5DDC-7D4D-BB82-808B9C309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31CCE9-D1D6-5140-BF35-CBA71D9A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A10CFF-6064-4947-9B0E-C6637ACC1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A0B4-2F31-6042-BBA6-0B151BAEF893}" type="datetimeFigureOut">
              <a:t>28/02/2022</a:t>
            </a:fld>
            <a:endParaRPr lang="it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838D56-B482-2B4D-A9FD-6C3706F24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4E550A-B7E9-7C40-9C66-255E1C26D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A904-EE9A-0142-A2BD-30D9AF004107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7606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7AE52E-B597-2048-8421-1DAF3CEBE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718E01-0F6A-9848-BA41-B614E4622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B58FAF-0A27-EF49-B4D1-0C4E4D9AA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B18B255-5982-D747-938B-3B2691D0A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A0B4-2F31-6042-BBA6-0B151BAEF893}" type="datetimeFigureOut">
              <a:t>28/02/2022</a:t>
            </a:fld>
            <a:endParaRPr lang="it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32DE38-7345-2F47-83B2-E34D74CE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FF994F-1707-A54C-9CDE-D70F6ADD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A904-EE9A-0142-A2BD-30D9AF004107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243732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4C65A0-C923-5945-A687-BBFA34EB9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C51A0F-DB1C-CD43-9858-C796D89AD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BDA57A4-5E09-3848-AB3F-5ACD0A6DD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8B24A94-8D0D-3E45-915C-74E442787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0444CBA-4649-B24E-B04B-65E959685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6B3890E-F030-0147-8A00-AF250CA7F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A0B4-2F31-6042-BBA6-0B151BAEF893}" type="datetimeFigureOut">
              <a:t>28/02/2022</a:t>
            </a:fld>
            <a:endParaRPr lang="it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FE2870C-6916-9A4D-97F0-B0C399693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1244137-65AE-BB4C-9986-330E9B56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A904-EE9A-0142-A2BD-30D9AF004107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241008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5B5847-0787-9249-9879-C5F965133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62F1F99-0A75-864C-A66C-199A1911D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A0B4-2F31-6042-BBA6-0B151BAEF893}" type="datetimeFigureOut">
              <a:t>28/02/2022</a:t>
            </a:fld>
            <a:endParaRPr lang="it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4F1930A-0DB4-2A42-83C0-7F8C9A034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6F9C625-614B-F747-A243-46AFFDB6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A904-EE9A-0142-A2BD-30D9AF004107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50835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4B9B8A7-AE02-E84B-8920-12EA026AB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A0B4-2F31-6042-BBA6-0B151BAEF893}" type="datetimeFigureOut">
              <a:t>28/02/2022</a:t>
            </a:fld>
            <a:endParaRPr lang="it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1B9B888-6033-F146-A027-9789BA59A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B42C9F-2FFB-F245-A9F4-002A19435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A904-EE9A-0142-A2BD-30D9AF004107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41723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1E27D8-91B5-A341-A4E9-8D73C4CB4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9CAFB5-2A7C-384B-A9F7-F036F533F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0F1B697-C69C-B248-8CF9-E0875B3A8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E754795-E98D-6C4C-832F-E3FB3E0E8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A0B4-2F31-6042-BBA6-0B151BAEF893}" type="datetimeFigureOut">
              <a:t>28/02/2022</a:t>
            </a:fld>
            <a:endParaRPr lang="it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55C8B9-2332-6442-B43A-0E41088B9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E3F2888-352F-6340-9540-FB3204C9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A904-EE9A-0142-A2BD-30D9AF004107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90468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E1FB7E-D5D7-9A4C-A102-41EF5E188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0667BF5-D0C1-E640-8229-7C3D30683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B8D15E4-3133-8444-9A2F-2A672ABD4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14037A-573C-9F4F-9CDD-6D70EF76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A0B4-2F31-6042-BBA6-0B151BAEF893}" type="datetimeFigureOut">
              <a:t>28/02/2022</a:t>
            </a:fld>
            <a:endParaRPr lang="it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C0B0B37-4762-154C-A79E-7783BCCFD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667901-F2CC-AA4A-B1CB-58D866843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A904-EE9A-0142-A2BD-30D9AF004107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1123840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0C278CF-4C55-C541-BA3F-4C7E46C8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6B638D-6B97-B440-94A6-2E3A8D0FC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2D00EF-C21A-A942-A68E-A8915D387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2A0B4-2F31-6042-BBA6-0B151BAEF893}" type="datetimeFigureOut">
              <a:t>28/02/2022</a:t>
            </a:fld>
            <a:endParaRPr lang="it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FD0F35-8F50-AB4B-9818-E17F77DB9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9D283D-EAE9-044A-A29A-2999B5CB6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2A904-EE9A-0142-A2BD-30D9AF004107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204019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2E2F301-4ED8-2F42-AB01-7245F3AD3617}"/>
              </a:ext>
            </a:extLst>
          </p:cNvPr>
          <p:cNvSpPr/>
          <p:nvPr/>
        </p:nvSpPr>
        <p:spPr>
          <a:xfrm>
            <a:off x="1480009" y="1055803"/>
            <a:ext cx="91345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0" i="0" u="none" strike="noStrike" dirty="0">
              <a:solidFill>
                <a:srgbClr val="215580"/>
              </a:solidFill>
              <a:effectLst/>
              <a:latin typeface="Open Sans"/>
            </a:endParaRPr>
          </a:p>
          <a:p>
            <a:pPr algn="ctr"/>
            <a:r>
              <a:rPr lang="it-IT" sz="3200" b="1" dirty="0">
                <a:solidFill>
                  <a:srgbClr val="FF0000"/>
                </a:solidFill>
                <a:latin typeface="Open Sans"/>
              </a:rPr>
              <a:t>PRESENTAZIONE CORSO  DI MICROBIOLOGIA (959ME</a:t>
            </a:r>
            <a:r>
              <a:rPr lang="it-IT" sz="3200" dirty="0">
                <a:solidFill>
                  <a:srgbClr val="FF0000"/>
                </a:solidFill>
                <a:latin typeface="Open Sans"/>
              </a:rPr>
              <a:t>)</a:t>
            </a:r>
          </a:p>
          <a:p>
            <a:pPr algn="ctr"/>
            <a:endParaRPr lang="it-IT" sz="3200" b="0" i="0" u="none" strike="noStrike" dirty="0">
              <a:solidFill>
                <a:srgbClr val="FF0000"/>
              </a:solidFill>
              <a:effectLst/>
              <a:latin typeface="Open Sans"/>
            </a:endParaRPr>
          </a:p>
          <a:p>
            <a:pPr algn="ctr"/>
            <a:r>
              <a:rPr lang="it-IT" sz="2000" b="0" i="0" u="none" strike="noStrike" dirty="0">
                <a:solidFill>
                  <a:srgbClr val="333333"/>
                </a:solidFill>
                <a:effectLst/>
                <a:latin typeface="Open Sans"/>
              </a:rPr>
              <a:t>A.A. 2021 / 2022</a:t>
            </a:r>
          </a:p>
          <a:p>
            <a:pPr algn="ctr"/>
            <a:endParaRPr lang="it-IT" b="0" i="0" u="none" strike="noStrike" dirty="0">
              <a:solidFill>
                <a:srgbClr val="333333"/>
              </a:solidFill>
              <a:effectLst/>
              <a:latin typeface="Open Sans"/>
            </a:endParaRPr>
          </a:p>
          <a:p>
            <a:pPr algn="ctr"/>
            <a:endParaRPr lang="it-IT" dirty="0">
              <a:solidFill>
                <a:srgbClr val="333333"/>
              </a:solidFill>
              <a:latin typeface="Open Sans"/>
            </a:endParaRPr>
          </a:p>
          <a:p>
            <a:pPr algn="ctr"/>
            <a:r>
              <a:rPr lang="it-IT" dirty="0"/>
              <a:t>MUTP: ME04 - 952ME-1 - MICROBIOLOGIA CLINICA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b="0" i="0" u="none" strike="noStrike" dirty="0">
              <a:solidFill>
                <a:srgbClr val="333333"/>
              </a:solidFill>
              <a:effectLst/>
              <a:latin typeface="Open Sans"/>
            </a:endParaRPr>
          </a:p>
          <a:p>
            <a:pPr algn="ctr"/>
            <a:r>
              <a:rPr lang="it-IT" sz="2000" b="1" dirty="0">
                <a:solidFill>
                  <a:srgbClr val="333333"/>
                </a:solidFill>
                <a:latin typeface="Open Sans"/>
              </a:rPr>
              <a:t>Prof.ssa M. COMAR</a:t>
            </a:r>
          </a:p>
          <a:p>
            <a:pPr algn="ctr"/>
            <a:r>
              <a:rPr lang="it-IT" sz="2000" b="1" i="0" u="none" strike="noStrike" dirty="0">
                <a:solidFill>
                  <a:srgbClr val="333333"/>
                </a:solidFill>
                <a:effectLst/>
                <a:latin typeface="Open Sans"/>
              </a:rPr>
              <a:t>mcomar@units.it</a:t>
            </a:r>
          </a:p>
          <a:p>
            <a:pPr algn="ctr"/>
            <a:r>
              <a:rPr lang="it-IT" sz="2400" b="1" dirty="0">
                <a:solidFill>
                  <a:srgbClr val="333333"/>
                </a:solidFill>
                <a:latin typeface="Open Sans"/>
              </a:rPr>
              <a:t>manola.comar@burlo.trieste.it</a:t>
            </a:r>
            <a:endParaRPr lang="it-IT" sz="2400" b="1" i="0" u="none" strike="noStrike" dirty="0"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820510FE-BE44-284E-A852-05DE63A50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556" y="305493"/>
            <a:ext cx="1375715" cy="150062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99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3B418E3-D43B-D243-87FE-FF7731DEA293}"/>
              </a:ext>
            </a:extLst>
          </p:cNvPr>
          <p:cNvSpPr/>
          <p:nvPr/>
        </p:nvSpPr>
        <p:spPr>
          <a:xfrm>
            <a:off x="471351" y="647855"/>
            <a:ext cx="11158397" cy="5910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i="0" u="none" strike="noStrike" dirty="0">
                <a:solidFill>
                  <a:srgbClr val="FF0000"/>
                </a:solidFill>
                <a:effectLst/>
                <a:latin typeface="Open Sans"/>
              </a:rPr>
              <a:t>PROGRAMMA</a:t>
            </a:r>
          </a:p>
          <a:p>
            <a:pPr algn="ctr"/>
            <a:endParaRPr lang="it-IT" sz="3200" b="1" i="0" u="none" strike="noStrike" dirty="0">
              <a:solidFill>
                <a:srgbClr val="FF0000"/>
              </a:solidFill>
              <a:effectLst/>
              <a:latin typeface="Open Sans"/>
            </a:endParaRPr>
          </a:p>
          <a:p>
            <a:r>
              <a:rPr lang="it-IT" sz="2000" b="1" i="0" u="none" strike="noStrike" dirty="0">
                <a:solidFill>
                  <a:srgbClr val="FF0000"/>
                </a:solidFill>
                <a:effectLst/>
                <a:latin typeface="Open Sans"/>
              </a:rPr>
              <a:t>Introduzione alla microbiologia</a:t>
            </a:r>
          </a:p>
          <a:p>
            <a:endParaRPr lang="it-IT" b="1" i="0" u="none" strike="noStrike" dirty="0">
              <a:solidFill>
                <a:srgbClr val="649AC4"/>
              </a:solidFill>
              <a:effectLst/>
              <a:latin typeface="Open Sans"/>
            </a:endParaRPr>
          </a:p>
          <a:p>
            <a:r>
              <a:rPr lang="it-IT" sz="2400" b="1" i="0" u="none" strike="noStrike" dirty="0">
                <a:solidFill>
                  <a:srgbClr val="FF0000"/>
                </a:solidFill>
                <a:effectLst/>
                <a:latin typeface="inherit"/>
              </a:rPr>
              <a:t>Batteriologia generale</a:t>
            </a:r>
            <a:br>
              <a:rPr lang="it-IT" b="0" i="0" u="none" strike="noStrike" dirty="0">
                <a:solidFill>
                  <a:srgbClr val="333333"/>
                </a:solidFill>
                <a:effectLst/>
                <a:latin typeface="inherit"/>
              </a:rPr>
            </a:br>
            <a:r>
              <a:rPr lang="it-IT" sz="2000" b="0" i="0" u="none" strike="noStrike" dirty="0">
                <a:solidFill>
                  <a:srgbClr val="333333"/>
                </a:solidFill>
                <a:effectLst/>
                <a:latin typeface="inherit"/>
              </a:rPr>
              <a:t>generalità sui microrganismi: morfologia, struttura e funzione della cellula batterica; l’azione patogena e i fattori di virulenza dei batteri</a:t>
            </a:r>
          </a:p>
          <a:p>
            <a:r>
              <a:rPr lang="it-IT" sz="2000" b="0" i="0" u="none" strike="noStrike" dirty="0">
                <a:solidFill>
                  <a:srgbClr val="333333"/>
                </a:solidFill>
                <a:effectLst/>
                <a:latin typeface="inherit"/>
              </a:rPr>
              <a:t>Batteriologia speciale. Batteri </a:t>
            </a:r>
            <a:r>
              <a:rPr lang="it-IT" sz="20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gram</a:t>
            </a:r>
            <a:r>
              <a:rPr lang="it-IT" sz="2000" b="0" i="0" u="none" strike="noStrike" dirty="0">
                <a:solidFill>
                  <a:srgbClr val="333333"/>
                </a:solidFill>
                <a:effectLst/>
                <a:latin typeface="inherit"/>
              </a:rPr>
              <a:t>- e batteri </a:t>
            </a:r>
            <a:r>
              <a:rPr lang="it-IT" sz="20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gram</a:t>
            </a:r>
            <a:r>
              <a:rPr lang="it-IT" sz="2000" b="0" i="0" u="none" strike="noStrike" dirty="0">
                <a:solidFill>
                  <a:srgbClr val="333333"/>
                </a:solidFill>
                <a:effectLst/>
                <a:latin typeface="inherit"/>
              </a:rPr>
              <a:t>+</a:t>
            </a:r>
          </a:p>
          <a:p>
            <a:endParaRPr lang="it-IT" sz="2000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r>
              <a:rPr lang="it-IT" sz="2400" b="1" i="0" u="none" strike="noStrike" dirty="0">
                <a:solidFill>
                  <a:srgbClr val="FF0000"/>
                </a:solidFill>
                <a:effectLst/>
                <a:latin typeface="inherit"/>
              </a:rPr>
              <a:t>Diagnostica batteriologica</a:t>
            </a:r>
            <a:br>
              <a:rPr lang="it-IT" sz="2000" b="0" i="0" u="none" strike="noStrike" dirty="0">
                <a:solidFill>
                  <a:srgbClr val="333333"/>
                </a:solidFill>
                <a:effectLst/>
                <a:latin typeface="inherit"/>
              </a:rPr>
            </a:br>
            <a:r>
              <a:rPr lang="it-IT" sz="2000" b="0" i="0" u="none" strike="noStrike" dirty="0">
                <a:solidFill>
                  <a:srgbClr val="333333"/>
                </a:solidFill>
                <a:effectLst/>
                <a:latin typeface="inherit"/>
              </a:rPr>
              <a:t>Fase preanalitica: prelievo di materiali biologici e loro conservazione:</a:t>
            </a:r>
          </a:p>
          <a:p>
            <a:r>
              <a:rPr lang="it-IT" sz="2000" b="0" i="0" u="none" strike="noStrike" dirty="0">
                <a:solidFill>
                  <a:srgbClr val="333333"/>
                </a:solidFill>
                <a:effectLst/>
                <a:latin typeface="inherit"/>
              </a:rPr>
              <a:t>Fase analitica: identificazione e caratterizzazione dei microrganismi patogeni:</a:t>
            </a:r>
            <a:br>
              <a:rPr lang="it-IT" sz="2000" b="0" i="0" u="none" strike="noStrike" dirty="0">
                <a:solidFill>
                  <a:srgbClr val="333333"/>
                </a:solidFill>
                <a:effectLst/>
                <a:latin typeface="inherit"/>
              </a:rPr>
            </a:br>
            <a:r>
              <a:rPr lang="it-IT" sz="2000" b="0" i="0" u="none" strike="noStrike" dirty="0">
                <a:solidFill>
                  <a:srgbClr val="333333"/>
                </a:solidFill>
                <a:effectLst/>
                <a:latin typeface="inherit"/>
              </a:rPr>
              <a:t>-isolamento dei batteri su terreni di coltura</a:t>
            </a:r>
            <a:br>
              <a:rPr lang="it-IT" sz="2000" b="0" i="0" u="none" strike="noStrike" dirty="0">
                <a:solidFill>
                  <a:srgbClr val="333333"/>
                </a:solidFill>
                <a:effectLst/>
                <a:latin typeface="inherit"/>
              </a:rPr>
            </a:br>
            <a:r>
              <a:rPr lang="it-IT" sz="2000" b="0" i="0" u="none" strike="noStrike" dirty="0">
                <a:solidFill>
                  <a:srgbClr val="333333"/>
                </a:solidFill>
                <a:effectLst/>
                <a:latin typeface="inherit"/>
              </a:rPr>
              <a:t>-identificazione morfologica antigenica e biochimica delle specie batteriche di interesse clinico</a:t>
            </a:r>
            <a:br>
              <a:rPr lang="it-IT" sz="2000" b="0" i="0" u="none" strike="noStrike" dirty="0">
                <a:solidFill>
                  <a:srgbClr val="333333"/>
                </a:solidFill>
                <a:effectLst/>
                <a:latin typeface="inherit"/>
              </a:rPr>
            </a:br>
            <a:r>
              <a:rPr lang="it-IT" sz="2000" b="0" i="0" u="none" strike="noStrike" dirty="0">
                <a:solidFill>
                  <a:srgbClr val="333333"/>
                </a:solidFill>
                <a:effectLst/>
                <a:latin typeface="inherit"/>
              </a:rPr>
              <a:t>-antibiogramma</a:t>
            </a:r>
          </a:p>
          <a:p>
            <a:r>
              <a:rPr lang="it-IT" sz="2000" dirty="0">
                <a:solidFill>
                  <a:srgbClr val="333333"/>
                </a:solidFill>
                <a:latin typeface="inherit"/>
              </a:rPr>
              <a:t>-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tecniche diagnostiche nuova generazione (NGS e </a:t>
            </a:r>
            <a:r>
              <a:rPr lang="it-IT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resistoma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it-IT" sz="2000" b="0" i="0" u="none" strike="noStrike" dirty="0">
              <a:solidFill>
                <a:srgbClr val="333333"/>
              </a:solidFill>
              <a:effectLst/>
              <a:latin typeface="inheri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88A0AA1-1AE9-A241-BE50-616A617CD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673" y="148856"/>
            <a:ext cx="2807575" cy="187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7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7BEEEC6-0D87-614B-8211-1A46250F1545}"/>
              </a:ext>
            </a:extLst>
          </p:cNvPr>
          <p:cNvSpPr/>
          <p:nvPr/>
        </p:nvSpPr>
        <p:spPr>
          <a:xfrm>
            <a:off x="435006" y="1384917"/>
            <a:ext cx="100594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0" u="none" strike="noStrike" dirty="0">
                <a:solidFill>
                  <a:srgbClr val="FF0000"/>
                </a:solidFill>
                <a:effectLst/>
                <a:latin typeface="inherit"/>
              </a:rPr>
              <a:t>Virologia generale</a:t>
            </a:r>
            <a:r>
              <a:rPr lang="it-IT" sz="2400" b="0" i="0" u="none" strike="noStrike" dirty="0">
                <a:solidFill>
                  <a:srgbClr val="FF0000"/>
                </a:solidFill>
                <a:effectLst/>
                <a:latin typeface="inherit"/>
              </a:rPr>
              <a:t>:</a:t>
            </a:r>
            <a:br>
              <a:rPr lang="it-IT" sz="2400" b="0" i="0" u="none" strike="noStrike" dirty="0">
                <a:solidFill>
                  <a:srgbClr val="FF0000"/>
                </a:solidFill>
                <a:effectLst/>
                <a:latin typeface="inherit"/>
              </a:rPr>
            </a:br>
            <a:r>
              <a:rPr lang="it-IT" sz="2400" b="0" i="0" u="none" strike="noStrike" dirty="0">
                <a:solidFill>
                  <a:srgbClr val="333333"/>
                </a:solidFill>
                <a:effectLst/>
                <a:latin typeface="inherit"/>
              </a:rPr>
              <a:t>Generalità e caratteristiche dei virus; la replicazione virale; l’azione patogena dei virus.</a:t>
            </a:r>
          </a:p>
          <a:p>
            <a:r>
              <a:rPr lang="it-IT" sz="2400" b="0" i="0" u="none" strike="noStrike" dirty="0">
                <a:solidFill>
                  <a:srgbClr val="333333"/>
                </a:solidFill>
                <a:effectLst/>
                <a:latin typeface="inherit"/>
              </a:rPr>
              <a:t>Virologia speciale: </a:t>
            </a:r>
            <a:r>
              <a:rPr lang="it-IT" sz="24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Viroma</a:t>
            </a:r>
            <a:r>
              <a:rPr lang="it-IT" sz="2400" b="0" i="0" u="none" strike="noStrike" dirty="0">
                <a:solidFill>
                  <a:srgbClr val="333333"/>
                </a:solidFill>
                <a:effectLst/>
                <a:latin typeface="inherit"/>
              </a:rPr>
              <a:t> e principali gruppi di virus, virus tumorali</a:t>
            </a:r>
          </a:p>
          <a:p>
            <a:endParaRPr lang="it-IT" dirty="0">
              <a:solidFill>
                <a:srgbClr val="333333"/>
              </a:solidFill>
              <a:latin typeface="inherit"/>
            </a:endParaRPr>
          </a:p>
          <a:p>
            <a:endParaRPr lang="it-IT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r>
              <a:rPr lang="it-IT" sz="2400" b="1" i="0" u="none" strike="noStrike" dirty="0">
                <a:solidFill>
                  <a:srgbClr val="FF0000"/>
                </a:solidFill>
                <a:effectLst/>
                <a:latin typeface="inherit"/>
              </a:rPr>
              <a:t>Diagnostica virologica</a:t>
            </a:r>
            <a:br>
              <a:rPr lang="it-IT" b="0" i="0" u="none" strike="noStrike" dirty="0">
                <a:solidFill>
                  <a:srgbClr val="333333"/>
                </a:solidFill>
                <a:effectLst/>
                <a:latin typeface="inherit"/>
              </a:rPr>
            </a:br>
            <a:r>
              <a:rPr lang="it-IT" sz="2400" b="0" i="0" u="none" strike="noStrike" dirty="0">
                <a:solidFill>
                  <a:srgbClr val="333333"/>
                </a:solidFill>
                <a:effectLst/>
                <a:latin typeface="inherit"/>
              </a:rPr>
              <a:t>Fase preanalitica: prelievo di materiali biologici e loro conservazione per il mantenimento della presenza di virus infettanti</a:t>
            </a:r>
            <a:br>
              <a:rPr lang="it-IT" sz="2400" b="0" i="0" u="none" strike="noStrike" dirty="0">
                <a:solidFill>
                  <a:srgbClr val="333333"/>
                </a:solidFill>
                <a:effectLst/>
                <a:latin typeface="inherit"/>
              </a:rPr>
            </a:br>
            <a:r>
              <a:rPr lang="it-IT" sz="2400" b="0" i="0" u="none" strike="noStrike" dirty="0">
                <a:solidFill>
                  <a:srgbClr val="333333"/>
                </a:solidFill>
                <a:effectLst/>
                <a:latin typeface="inherit"/>
              </a:rPr>
              <a:t>Fase analitica: identificazione e caratterizzazione dei virus patogeni</a:t>
            </a:r>
            <a:br>
              <a:rPr lang="it-IT" sz="2400" b="0" i="0" u="none" strike="noStrike" dirty="0">
                <a:solidFill>
                  <a:srgbClr val="333333"/>
                </a:solidFill>
                <a:effectLst/>
                <a:latin typeface="inherit"/>
              </a:rPr>
            </a:br>
            <a:r>
              <a:rPr lang="it-IT" sz="2400" b="0" i="0" u="none" strike="noStrike" dirty="0">
                <a:solidFill>
                  <a:srgbClr val="333333"/>
                </a:solidFill>
                <a:effectLst/>
                <a:latin typeface="inherit"/>
              </a:rPr>
              <a:t>- Diagnostica indiretta: ricerca anticorpi anti-virus della risposta primaria (IgM) e secondaria (IgG)</a:t>
            </a:r>
            <a:br>
              <a:rPr lang="it-IT" sz="2400" b="0" i="0" u="none" strike="noStrike" dirty="0">
                <a:solidFill>
                  <a:srgbClr val="333333"/>
                </a:solidFill>
                <a:effectLst/>
                <a:latin typeface="inherit"/>
              </a:rPr>
            </a:br>
            <a:r>
              <a:rPr lang="it-IT" sz="2400" b="0" i="0" u="none" strike="noStrike" dirty="0">
                <a:solidFill>
                  <a:srgbClr val="333333"/>
                </a:solidFill>
                <a:effectLst/>
                <a:latin typeface="inherit"/>
              </a:rPr>
              <a:t>- Diagnostica diretta: ricerca antigeni e acidi nucleici virali</a:t>
            </a:r>
          </a:p>
        </p:txBody>
      </p:sp>
      <p:pic>
        <p:nvPicPr>
          <p:cNvPr id="1026" name="Picture 2" descr="Così abbiamo scoperto lo 'schermo' che ferma il virus del Covid">
            <a:extLst>
              <a:ext uri="{FF2B5EF4-FFF2-40B4-BE49-F238E27FC236}">
                <a16:creationId xmlns:a16="http://schemas.microsoft.com/office/drawing/2014/main" id="{A3F181DC-871F-4C1F-8AAA-EFCD19C1A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4" y="245190"/>
            <a:ext cx="2565370" cy="153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38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55327E-9F11-F849-AFFB-6CCA67945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488272" y="3061014"/>
            <a:ext cx="10865528" cy="2467590"/>
          </a:xfrm>
        </p:spPr>
        <p:txBody>
          <a:bodyPr>
            <a:normAutofit fontScale="90000"/>
          </a:bodyPr>
          <a:lstStyle/>
          <a:p>
            <a:pPr algn="ctr"/>
            <a:br>
              <a:rPr lang="it-GB" dirty="0"/>
            </a:br>
            <a:br>
              <a:rPr lang="it-GB" dirty="0"/>
            </a:br>
            <a:br>
              <a:rPr lang="it-GB" dirty="0"/>
            </a:br>
            <a:br>
              <a:rPr lang="it-IT" dirty="0"/>
            </a:br>
            <a:br>
              <a:rPr lang="it-IT" dirty="0"/>
            </a:br>
            <a:r>
              <a:rPr lang="it-GB" sz="3600" b="1" dirty="0">
                <a:solidFill>
                  <a:srgbClr val="FF0000"/>
                </a:solidFill>
                <a:latin typeface="inherit"/>
              </a:rPr>
              <a:t>SEMINARI </a:t>
            </a:r>
            <a:br>
              <a:rPr lang="it-GB" sz="3600" b="1" dirty="0">
                <a:solidFill>
                  <a:srgbClr val="FF0000"/>
                </a:solidFill>
              </a:rPr>
            </a:br>
            <a:br>
              <a:rPr lang="it-GB" sz="3600" dirty="0"/>
            </a:br>
            <a:r>
              <a:rPr lang="it-GB" sz="3600" dirty="0"/>
              <a:t> </a:t>
            </a:r>
            <a:r>
              <a:rPr lang="it-GB" sz="2700" b="1" dirty="0">
                <a:latin typeface="inherit"/>
              </a:rPr>
              <a:t>SU TEMATICHE ATTUALI E DI NOTEVOLE INTERESSE SCIENTIFICO IN AMBITO MICROBIOLOGICO </a:t>
            </a:r>
            <a:br>
              <a:rPr lang="it-GB" sz="3100" b="1" dirty="0">
                <a:latin typeface="inherit"/>
              </a:rPr>
            </a:br>
            <a:br>
              <a:rPr lang="it-GB" sz="3100" dirty="0"/>
            </a:br>
            <a:r>
              <a:rPr lang="it-GB" sz="3100" dirty="0"/>
              <a:t>-</a:t>
            </a:r>
            <a:br>
              <a:rPr lang="it-GB" sz="2700" b="1" dirty="0">
                <a:solidFill>
                  <a:srgbClr val="FF0000"/>
                </a:solidFill>
              </a:rPr>
            </a:br>
            <a:br>
              <a:rPr lang="it-GB" sz="2700" b="1" dirty="0">
                <a:solidFill>
                  <a:srgbClr val="FF0000"/>
                </a:solidFill>
              </a:rPr>
            </a:br>
            <a:r>
              <a:rPr lang="it-GB" sz="2700" b="1" dirty="0">
                <a:solidFill>
                  <a:srgbClr val="FF0000"/>
                </a:solidFill>
                <a:latin typeface="inherit"/>
              </a:rPr>
              <a:t>-BATTERI E CANCRO DEL COLON</a:t>
            </a:r>
            <a:br>
              <a:rPr lang="it-GB" sz="2700" b="1" dirty="0">
                <a:solidFill>
                  <a:srgbClr val="FF0000"/>
                </a:solidFill>
                <a:latin typeface="inherit"/>
              </a:rPr>
            </a:br>
            <a:br>
              <a:rPr lang="it-GB" sz="2700" b="1" dirty="0">
                <a:solidFill>
                  <a:srgbClr val="FF0000"/>
                </a:solidFill>
                <a:latin typeface="inherit"/>
              </a:rPr>
            </a:br>
            <a:r>
              <a:rPr lang="it-IT" sz="2700" b="1" dirty="0">
                <a:solidFill>
                  <a:srgbClr val="FF0000"/>
                </a:solidFill>
                <a:latin typeface="inherit"/>
              </a:rPr>
              <a:t>-INFEZIONI CORRELATE ALL’ ASSISTENZA</a:t>
            </a:r>
            <a:br>
              <a:rPr lang="it-GB" sz="2700" b="1" dirty="0">
                <a:solidFill>
                  <a:srgbClr val="FF0000"/>
                </a:solidFill>
                <a:latin typeface="inherit"/>
              </a:rPr>
            </a:br>
            <a:br>
              <a:rPr lang="it-GB" sz="2700" b="1" dirty="0">
                <a:solidFill>
                  <a:srgbClr val="FF0000"/>
                </a:solidFill>
                <a:latin typeface="inherit"/>
              </a:rPr>
            </a:br>
            <a:r>
              <a:rPr lang="it-GB" sz="2700" b="1" dirty="0">
                <a:solidFill>
                  <a:srgbClr val="FF0000"/>
                </a:solidFill>
                <a:latin typeface="inherit"/>
              </a:rPr>
              <a:t>-INFEZIONI SESSUALMENTE TRASMESSE</a:t>
            </a:r>
            <a:br>
              <a:rPr lang="it-IT" sz="2700" b="1" dirty="0">
                <a:solidFill>
                  <a:srgbClr val="FF0000"/>
                </a:solidFill>
                <a:latin typeface="inherit"/>
              </a:rPr>
            </a:br>
            <a:r>
              <a:rPr lang="it-GB" sz="2700" b="1" dirty="0">
                <a:solidFill>
                  <a:srgbClr val="FF0000"/>
                </a:solidFill>
                <a:latin typeface="inherit"/>
              </a:rPr>
              <a:t> </a:t>
            </a:r>
            <a:br>
              <a:rPr lang="it-IT" sz="2700" b="1" dirty="0">
                <a:solidFill>
                  <a:srgbClr val="FF0000"/>
                </a:solidFill>
                <a:latin typeface="inherit"/>
              </a:rPr>
            </a:br>
            <a:r>
              <a:rPr lang="it-IT" sz="2700" b="1" dirty="0">
                <a:solidFill>
                  <a:srgbClr val="FF0000"/>
                </a:solidFill>
                <a:latin typeface="inherit"/>
              </a:rPr>
              <a:t>-MICOBIOTA</a:t>
            </a:r>
            <a:br>
              <a:rPr lang="it-GB" sz="2700" b="1" dirty="0">
                <a:solidFill>
                  <a:srgbClr val="FF0000"/>
                </a:solidFill>
                <a:latin typeface="inherit"/>
              </a:rPr>
            </a:br>
            <a:br>
              <a:rPr lang="it-GB" sz="2700" b="1" dirty="0">
                <a:solidFill>
                  <a:srgbClr val="FF0000"/>
                </a:solidFill>
              </a:rPr>
            </a:br>
            <a:br>
              <a:rPr lang="it-GB" sz="2700" b="1" dirty="0">
                <a:solidFill>
                  <a:srgbClr val="FF0000"/>
                </a:solidFill>
              </a:rPr>
            </a:br>
            <a:br>
              <a:rPr lang="it-GB" sz="2700" b="1" dirty="0">
                <a:solidFill>
                  <a:srgbClr val="FF0000"/>
                </a:solidFill>
              </a:rPr>
            </a:br>
            <a:br>
              <a:rPr lang="it-GB" sz="2700" b="1" dirty="0"/>
            </a:br>
            <a:br>
              <a:rPr lang="it-GB" sz="3100" b="1" dirty="0"/>
            </a:br>
            <a:br>
              <a:rPr lang="it-GB" sz="3100" dirty="0"/>
            </a:br>
            <a:br>
              <a:rPr lang="it-GB" sz="3600" dirty="0"/>
            </a:br>
            <a:br>
              <a:rPr lang="it-GB" sz="3600" dirty="0"/>
            </a:br>
            <a:br>
              <a:rPr lang="it-GB" dirty="0"/>
            </a:br>
            <a:br>
              <a:rPr lang="it-GB" dirty="0"/>
            </a:br>
            <a:br>
              <a:rPr lang="it-GB" dirty="0"/>
            </a:br>
            <a:endParaRPr lang="it-GB" dirty="0"/>
          </a:p>
        </p:txBody>
      </p:sp>
      <p:pic>
        <p:nvPicPr>
          <p:cNvPr id="3" name="Picture 4" descr="laboratorio di ricerca di microbiologia di atomi di microscopio scientifico vettore">
            <a:extLst>
              <a:ext uri="{FF2B5EF4-FFF2-40B4-BE49-F238E27FC236}">
                <a16:creationId xmlns:a16="http://schemas.microsoft.com/office/drawing/2014/main" id="{2C55A7F7-3F80-A24A-A03A-282D5ACB9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880" y="2399190"/>
            <a:ext cx="2490439" cy="246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346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8DDBB0C-6548-524D-9F91-8484D8849627}"/>
              </a:ext>
            </a:extLst>
          </p:cNvPr>
          <p:cNvSpPr/>
          <p:nvPr/>
        </p:nvSpPr>
        <p:spPr>
          <a:xfrm>
            <a:off x="1245705" y="662609"/>
            <a:ext cx="820309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i="0" u="none" strike="noStrike" dirty="0">
                <a:solidFill>
                  <a:srgbClr val="FF0000"/>
                </a:solidFill>
                <a:effectLst/>
                <a:latin typeface="inherit"/>
              </a:rPr>
              <a:t>TESTI E MATERIALE DIDATTICO</a:t>
            </a:r>
          </a:p>
          <a:p>
            <a:pPr algn="ctr"/>
            <a:endParaRPr lang="it-IT" sz="2800" b="1" i="0" u="none" strike="noStrike" dirty="0">
              <a:solidFill>
                <a:srgbClr val="FF0000"/>
              </a:solidFill>
              <a:effectLst/>
              <a:latin typeface="inherit"/>
            </a:endParaRPr>
          </a:p>
          <a:p>
            <a:pPr algn="ctr"/>
            <a:endParaRPr lang="it-IT" b="0" i="0" u="none" strike="noStrike" dirty="0">
              <a:solidFill>
                <a:srgbClr val="FF0000"/>
              </a:solidFill>
              <a:effectLst/>
              <a:latin typeface="inherit"/>
            </a:endParaRPr>
          </a:p>
          <a:p>
            <a:r>
              <a:rPr lang="it-IT" sz="2400" b="1" dirty="0">
                <a:solidFill>
                  <a:srgbClr val="333333"/>
                </a:solidFill>
                <a:latin typeface="inherit"/>
              </a:rPr>
              <a:t>-</a:t>
            </a:r>
            <a:r>
              <a:rPr lang="it-IT" sz="2400" b="1" dirty="0">
                <a:solidFill>
                  <a:srgbClr val="FF0000"/>
                </a:solidFill>
                <a:latin typeface="inherit"/>
              </a:rPr>
              <a:t>Testi</a:t>
            </a:r>
          </a:p>
          <a:p>
            <a:r>
              <a:rPr lang="it-IT" sz="2400" b="0" i="0" u="none" strike="noStrike" dirty="0">
                <a:solidFill>
                  <a:srgbClr val="333333"/>
                </a:solidFill>
                <a:effectLst/>
                <a:latin typeface="inherit"/>
              </a:rPr>
              <a:t>-Antonelli et al. “ Microbiologia Medica” – Editrice Ambrosiana</a:t>
            </a:r>
            <a:br>
              <a:rPr lang="it-IT" sz="2400" b="0" i="0" u="none" strike="noStrike" dirty="0">
                <a:solidFill>
                  <a:srgbClr val="333333"/>
                </a:solidFill>
                <a:effectLst/>
                <a:latin typeface="inherit"/>
              </a:rPr>
            </a:br>
            <a:r>
              <a:rPr lang="it-IT" sz="2400" b="0" i="0" u="none" strike="noStrike" dirty="0">
                <a:solidFill>
                  <a:srgbClr val="333333"/>
                </a:solidFill>
                <a:effectLst/>
                <a:latin typeface="inherit"/>
              </a:rPr>
              <a:t>-Murray, Rosenthal, Kobayashi, </a:t>
            </a:r>
            <a:r>
              <a:rPr lang="it-IT" sz="24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PFaller</a:t>
            </a:r>
            <a:r>
              <a:rPr lang="it-IT" sz="2400" b="0" i="0" u="none" strike="noStrike" dirty="0">
                <a:solidFill>
                  <a:srgbClr val="333333"/>
                </a:solidFill>
                <a:effectLst/>
                <a:latin typeface="inherit"/>
              </a:rPr>
              <a:t> “ Microbiologia” - </a:t>
            </a:r>
            <a:r>
              <a:rPr lang="it-IT" sz="2400" b="0" i="0" u="none" strike="noStrike" dirty="0" err="1">
                <a:solidFill>
                  <a:srgbClr val="333333"/>
                </a:solidFill>
                <a:effectLst/>
                <a:latin typeface="inherit"/>
              </a:rPr>
              <a:t>Edises</a:t>
            </a:r>
            <a:br>
              <a:rPr lang="it-IT" sz="2400" b="0" i="0" u="none" strike="noStrike" dirty="0">
                <a:solidFill>
                  <a:srgbClr val="333333"/>
                </a:solidFill>
                <a:effectLst/>
                <a:latin typeface="inherit"/>
              </a:rPr>
            </a:br>
            <a:r>
              <a:rPr lang="it-IT" sz="2400" b="0" i="0" u="none" strike="noStrike" dirty="0">
                <a:solidFill>
                  <a:srgbClr val="333333"/>
                </a:solidFill>
                <a:effectLst/>
                <a:latin typeface="inherit"/>
              </a:rPr>
              <a:t>-Autori vari “Microbiologia del cavo orale” Distributrice: Libreria “Goliardica” </a:t>
            </a:r>
          </a:p>
          <a:p>
            <a:br>
              <a:rPr lang="it-IT" sz="2400" b="0" i="0" u="none" strike="noStrike" dirty="0">
                <a:solidFill>
                  <a:srgbClr val="333333"/>
                </a:solidFill>
                <a:effectLst/>
                <a:latin typeface="inherit"/>
              </a:rPr>
            </a:br>
            <a:r>
              <a:rPr lang="it-IT" sz="2400" b="0" i="0" u="none" strike="noStrike" dirty="0">
                <a:solidFill>
                  <a:srgbClr val="333333"/>
                </a:solidFill>
                <a:effectLst/>
                <a:latin typeface="inherit"/>
              </a:rPr>
              <a:t>-</a:t>
            </a:r>
            <a:r>
              <a:rPr lang="it-IT" sz="2400" b="1" i="0" u="none" strike="noStrike" dirty="0">
                <a:solidFill>
                  <a:srgbClr val="FF0000"/>
                </a:solidFill>
                <a:effectLst/>
                <a:latin typeface="inherit"/>
              </a:rPr>
              <a:t>Materiale didattico</a:t>
            </a:r>
          </a:p>
          <a:p>
            <a:r>
              <a:rPr lang="it-IT" sz="2400" dirty="0">
                <a:solidFill>
                  <a:srgbClr val="333333"/>
                </a:solidFill>
                <a:latin typeface="inherit"/>
              </a:rPr>
              <a:t>Diapositive</a:t>
            </a:r>
          </a:p>
          <a:p>
            <a:endParaRPr lang="it-IT" sz="2400" dirty="0">
              <a:solidFill>
                <a:srgbClr val="333333"/>
              </a:solidFill>
              <a:latin typeface="inherit"/>
            </a:endParaRPr>
          </a:p>
          <a:p>
            <a:r>
              <a:rPr lang="it-IT" sz="2400" b="0" i="0" u="none" strike="noStrike" dirty="0">
                <a:solidFill>
                  <a:srgbClr val="333333"/>
                </a:solidFill>
                <a:effectLst/>
                <a:latin typeface="inherit"/>
              </a:rPr>
              <a:t>-</a:t>
            </a:r>
            <a:r>
              <a:rPr lang="it-IT" sz="2400" b="1" i="0" u="none" strike="noStrike" dirty="0">
                <a:solidFill>
                  <a:srgbClr val="FF0000"/>
                </a:solidFill>
                <a:effectLst/>
                <a:latin typeface="inherit"/>
              </a:rPr>
              <a:t>Moodle2</a:t>
            </a:r>
          </a:p>
          <a:p>
            <a:r>
              <a:rPr lang="it-IT" sz="2400" b="0" i="0" u="none" strike="noStrike" dirty="0">
                <a:solidFill>
                  <a:srgbClr val="333333"/>
                </a:solidFill>
                <a:effectLst/>
                <a:latin typeface="inherit"/>
              </a:rPr>
              <a:t>A.A.21/22 microbiologia clinica : ARTICOLI e REVIEW su tematiche inerenti il corso </a:t>
            </a:r>
          </a:p>
          <a:p>
            <a:endParaRPr lang="it-IT" sz="2400" b="0" i="0" u="none" strike="noStrike" dirty="0">
              <a:solidFill>
                <a:srgbClr val="333333"/>
              </a:solidFill>
              <a:effectLst/>
              <a:latin typeface="inherit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7F905E81-EEE7-B24A-8262-0C3B1850D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747" y="1163598"/>
            <a:ext cx="2346712" cy="207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39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F6F9901-1403-884A-9309-BF655BB48E6B}"/>
              </a:ext>
            </a:extLst>
          </p:cNvPr>
          <p:cNvSpPr/>
          <p:nvPr/>
        </p:nvSpPr>
        <p:spPr>
          <a:xfrm>
            <a:off x="0" y="1070221"/>
            <a:ext cx="978054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i="0" u="none" strike="noStrike" dirty="0">
                <a:solidFill>
                  <a:srgbClr val="FF0000"/>
                </a:solidFill>
                <a:effectLst/>
                <a:latin typeface="inherit"/>
              </a:rPr>
              <a:t>MODALITA’ DI VERIFICA E APPRENDIMENTO</a:t>
            </a:r>
          </a:p>
          <a:p>
            <a:endParaRPr lang="it-IT" sz="2800" dirty="0">
              <a:solidFill>
                <a:srgbClr val="333333"/>
              </a:solidFill>
              <a:latin typeface="inherit"/>
            </a:endParaRPr>
          </a:p>
          <a:p>
            <a:endParaRPr lang="it-IT" sz="2800" dirty="0">
              <a:solidFill>
                <a:srgbClr val="333333"/>
              </a:solidFill>
              <a:latin typeface="inherit"/>
            </a:endParaRPr>
          </a:p>
          <a:p>
            <a:endParaRPr lang="it-IT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r>
              <a:rPr lang="it-IT" b="0" i="0" u="none" strike="noStrike" dirty="0">
                <a:solidFill>
                  <a:srgbClr val="333333"/>
                </a:solidFill>
                <a:effectLst/>
                <a:latin typeface="inherit"/>
              </a:rPr>
              <a:t>-</a:t>
            </a:r>
            <a:r>
              <a:rPr lang="it-IT" sz="2400" b="1" i="0" u="none" strike="noStrike" dirty="0">
                <a:solidFill>
                  <a:srgbClr val="333333"/>
                </a:solidFill>
                <a:effectLst/>
                <a:latin typeface="inherit"/>
              </a:rPr>
              <a:t>Esame scritto</a:t>
            </a:r>
            <a:r>
              <a:rPr lang="it-IT" sz="2400" b="0" i="0" u="none" strike="noStrike" dirty="0">
                <a:solidFill>
                  <a:srgbClr val="333333"/>
                </a:solidFill>
                <a:effectLst/>
                <a:latin typeface="inherit"/>
              </a:rPr>
              <a:t>: prova costituita da domande di verifica a risposta aperta e a risposta multipla</a:t>
            </a:r>
          </a:p>
          <a:p>
            <a:br>
              <a:rPr lang="it-IT" sz="2400" b="0" i="0" u="none" strike="noStrike" dirty="0">
                <a:solidFill>
                  <a:srgbClr val="333333"/>
                </a:solidFill>
                <a:effectLst/>
                <a:latin typeface="inherit"/>
              </a:rPr>
            </a:br>
            <a:r>
              <a:rPr lang="it-IT" sz="2400" b="0" i="0" u="none" strike="noStrike" dirty="0">
                <a:solidFill>
                  <a:srgbClr val="333333"/>
                </a:solidFill>
                <a:effectLst/>
                <a:latin typeface="inherit"/>
              </a:rPr>
              <a:t>-</a:t>
            </a:r>
            <a:r>
              <a:rPr lang="it-IT" sz="2400" b="1" i="0" u="none" strike="noStrike" dirty="0">
                <a:solidFill>
                  <a:srgbClr val="333333"/>
                </a:solidFill>
                <a:effectLst/>
                <a:latin typeface="inherit"/>
              </a:rPr>
              <a:t>Esame orale</a:t>
            </a:r>
            <a:r>
              <a:rPr lang="it-IT" sz="2400" b="0" i="0" u="none" strike="noStrike" dirty="0">
                <a:solidFill>
                  <a:srgbClr val="333333"/>
                </a:solidFill>
                <a:effectLst/>
                <a:latin typeface="inherit"/>
              </a:rPr>
              <a:t>: domande sul programma del corso compresi i seminari</a:t>
            </a:r>
            <a:endParaRPr lang="it-IT" sz="2400" b="1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endParaRPr lang="it-IT" sz="2400" dirty="0">
              <a:solidFill>
                <a:srgbClr val="333333"/>
              </a:solidFill>
              <a:latin typeface="inherit"/>
            </a:endParaRPr>
          </a:p>
          <a:p>
            <a:pPr algn="ctr"/>
            <a:r>
              <a:rPr lang="it-IT" sz="2800" b="1" i="0" u="none" strike="noStrike" dirty="0">
                <a:solidFill>
                  <a:srgbClr val="FF0000"/>
                </a:solidFill>
                <a:effectLst/>
                <a:latin typeface="inherit"/>
              </a:rPr>
              <a:t>ESITO –VOTI</a:t>
            </a:r>
          </a:p>
          <a:p>
            <a:pPr algn="ctr"/>
            <a:endParaRPr lang="it-IT" sz="2800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r>
              <a:rPr lang="it-IT" sz="2400" dirty="0">
                <a:solidFill>
                  <a:srgbClr val="333333"/>
                </a:solidFill>
                <a:latin typeface="inherit"/>
              </a:rPr>
              <a:t>-</a:t>
            </a:r>
            <a:r>
              <a:rPr lang="it-IT" sz="2400" b="0" i="0" u="none" strike="noStrike" dirty="0">
                <a:solidFill>
                  <a:srgbClr val="333333"/>
                </a:solidFill>
                <a:effectLst/>
                <a:latin typeface="inherit"/>
              </a:rPr>
              <a:t>ARROTONDAMENTO PER VALORE DECIMALI  UGUALE O SUPERIORIE A 0.5</a:t>
            </a:r>
          </a:p>
          <a:p>
            <a:r>
              <a:rPr lang="it-IT" sz="2400" dirty="0">
                <a:solidFill>
                  <a:srgbClr val="333333"/>
                </a:solidFill>
                <a:latin typeface="inherit"/>
              </a:rPr>
              <a:t>-LODE VALE 1 PUNTO</a:t>
            </a:r>
            <a:endParaRPr lang="it-IT" sz="2400" b="0" i="0" u="none" strike="noStrike" dirty="0">
              <a:solidFill>
                <a:srgbClr val="333333"/>
              </a:solidFill>
              <a:effectLst/>
              <a:latin typeface="inherit"/>
            </a:endParaRPr>
          </a:p>
          <a:p>
            <a:endParaRPr lang="it-IT" sz="2400" dirty="0">
              <a:solidFill>
                <a:srgbClr val="333333"/>
              </a:solidFill>
              <a:latin typeface="inherit"/>
            </a:endParaRPr>
          </a:p>
          <a:p>
            <a:endParaRPr lang="it-IT" b="0" i="0" u="none" strike="noStrike" dirty="0">
              <a:solidFill>
                <a:srgbClr val="333333"/>
              </a:solidFill>
              <a:effectLst/>
              <a:latin typeface="inheri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8395B84-68B5-E54A-A5A1-27DE55502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296" y="329274"/>
            <a:ext cx="3126988" cy="224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712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418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inherit</vt:lpstr>
      <vt:lpstr>Open Sans</vt:lpstr>
      <vt:lpstr>Tema di Office</vt:lpstr>
      <vt:lpstr>Presentazione standard di PowerPoint</vt:lpstr>
      <vt:lpstr>Presentazione standard di PowerPoint</vt:lpstr>
      <vt:lpstr>Presentazione standard di PowerPoint</vt:lpstr>
      <vt:lpstr>     SEMINARI    SU TEMATICHE ATTUALI E DI NOTEVOLE INTERESSE SCIENTIFICO IN AMBITO MICROBIOLOGICO   -  -BATTERI E CANCRO DEL COLON  -INFEZIONI CORRELATE ALL’ ASSISTENZA  -INFEZIONI SESSUALMENTE TRASMESSE   -MICOBIOTA            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COMAR MANOLA</cp:lastModifiedBy>
  <cp:revision>25</cp:revision>
  <dcterms:created xsi:type="dcterms:W3CDTF">2021-02-28T08:13:48Z</dcterms:created>
  <dcterms:modified xsi:type="dcterms:W3CDTF">2022-02-28T11:38:02Z</dcterms:modified>
</cp:coreProperties>
</file>