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3.jpg" ContentType="image/jpeg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44"/>
  </p:notesMasterIdLst>
  <p:sldIdLst>
    <p:sldId id="256" r:id="rId2"/>
    <p:sldId id="262" r:id="rId3"/>
    <p:sldId id="287" r:id="rId4"/>
    <p:sldId id="288" r:id="rId5"/>
    <p:sldId id="257" r:id="rId6"/>
    <p:sldId id="266" r:id="rId7"/>
    <p:sldId id="309" r:id="rId8"/>
    <p:sldId id="310" r:id="rId9"/>
    <p:sldId id="264" r:id="rId10"/>
    <p:sldId id="265" r:id="rId11"/>
    <p:sldId id="311" r:id="rId12"/>
    <p:sldId id="289" r:id="rId13"/>
    <p:sldId id="305" r:id="rId14"/>
    <p:sldId id="306" r:id="rId15"/>
    <p:sldId id="307" r:id="rId16"/>
    <p:sldId id="296" r:id="rId17"/>
    <p:sldId id="294" r:id="rId18"/>
    <p:sldId id="292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12" r:id="rId30"/>
    <p:sldId id="313" r:id="rId31"/>
    <p:sldId id="279" r:id="rId32"/>
    <p:sldId id="298" r:id="rId33"/>
    <p:sldId id="299" r:id="rId34"/>
    <p:sldId id="300" r:id="rId35"/>
    <p:sldId id="301" r:id="rId36"/>
    <p:sldId id="302" r:id="rId37"/>
    <p:sldId id="280" r:id="rId38"/>
    <p:sldId id="304" r:id="rId39"/>
    <p:sldId id="281" r:id="rId40"/>
    <p:sldId id="282" r:id="rId41"/>
    <p:sldId id="284" r:id="rId42"/>
    <p:sldId id="285" r:id="rId43"/>
  </p:sldIdLst>
  <p:sldSz cx="9144000" cy="6858000" type="screen4x3"/>
  <p:notesSz cx="9926638" cy="6797675"/>
  <p:defaultTextStyle>
    <a:defPPr>
      <a:defRPr lang="it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73"/>
    <p:restoredTop sz="89430"/>
  </p:normalViewPr>
  <p:slideViewPr>
    <p:cSldViewPr>
      <p:cViewPr varScale="1">
        <p:scale>
          <a:sx n="102" d="100"/>
          <a:sy n="102" d="100"/>
        </p:scale>
        <p:origin x="186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E2EB3-35B3-164C-8F5E-F0782C71CFC5}" type="datetimeFigureOut">
              <a:t>28/02/2022</a:t>
            </a:fld>
            <a:endParaRPr lang="it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9E65-B17A-B344-8199-DB996C045596}" type="slidenum">
              <a:t>‹N›</a:t>
            </a:fld>
            <a:endParaRPr lang="it-GB"/>
          </a:p>
        </p:txBody>
      </p:sp>
    </p:spTree>
    <p:extLst>
      <p:ext uri="{BB962C8B-B14F-4D97-AF65-F5344CB8AC3E}">
        <p14:creationId xmlns:p14="http://schemas.microsoft.com/office/powerpoint/2010/main" val="279474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56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622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63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173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8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86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49E65-B17A-B344-8199-DB996C045596}" type="slidenum">
              <a:rPr lang="it-IT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55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5C081-F4BD-FD4C-94B7-75A86A182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51F854-449C-0341-804E-2A27098CD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EEC72A-C735-D343-B9C8-FD9031EB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A2AEB9-0EBB-0641-9AF6-915FABE5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2E567-C8F8-9F49-9845-16D61D6A2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57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332D6-4E32-D34F-984F-7FAB3FA8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BE45AF-9706-6D4F-8894-3BD44E396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B9A96A-C031-6D48-AEE0-12560F39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88C19-7374-2749-9197-EB413F0C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9DEA3B-3C3F-3B4D-9322-E3B6E930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3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715ACDF-15BC-BE4F-A441-10F635A26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88AB30-D394-5A43-88A7-DDBB33BCA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F07760-5BF2-144D-97F5-20A9ACDE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7B9A3C-EA6E-F043-95A4-220EE982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10D64F-D19F-2A43-8739-0C197040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554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34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7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942F9-807B-664B-8065-5CCBF397B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16F192-1C59-B244-95DE-167A95DF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95634A-8683-5744-902E-38063226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22861B-1C44-F04D-A412-C176FAA7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310C50-8E34-874A-A229-090E17B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08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4AC878-5C32-D741-B2D3-E375C1788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1ADC84-5D44-664E-A989-6A52E23E8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5F401C-99E6-FC4D-B984-8AA5AD6C5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0DDD77-7A1C-A748-906C-168063D6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B2A4D9-B8D2-0A42-9124-FD62A722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9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1E776D-5112-5144-8B55-482837E5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3B90DB-9000-DC42-B81D-8912A168D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9CF0E9-57B1-5046-A77D-A2E864571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AE7F3E-900E-E34A-B2EB-201F9222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C86A0C-B545-804D-B57B-BFD904A2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07713-E9E3-544D-A1B8-75480DDC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76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F8509F-B665-8945-B0E3-23F6A9393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5CD2A1-A19A-2349-AF84-2E70DA724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D11A39-77CF-924D-986C-B131160D2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3341DF-5FBC-BF49-935A-BFADC8DA2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0B86395-CB52-9245-9722-4F0763B0C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F2C3B3-3FE0-424B-A7AE-A6555B8A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7B891A-9CE4-DC4D-8ABF-9EF7E140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BFB2B2-DDDF-B141-9C64-3163C1B2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15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27088-42D9-5C40-B74A-A141E9FD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A604FF-51AE-ED4E-84DA-8EED9768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7034D0-C4BA-8548-9938-746BF4FD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D3016E-6169-724F-8CEF-F3185747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47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97A72A0-76AB-4A4A-8D30-2D5F05CE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04EE-A09F-A047-B58E-9F07A3965050}" type="datetimeFigureOut">
              <a:rPr lang="it-GB"/>
              <a:t>02/28/2022</a:t>
            </a:fld>
            <a:endParaRPr lang="it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4A6559A-4A7B-8846-AA96-0781A2D2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F940B7-C1BD-B347-A4C2-C128AE0D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3803-9F10-3346-B66C-21FFE4B0136D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47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D8BDB-687C-5942-9DAB-0FC85249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44EB8-E935-6C48-A6FA-48862D05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E88FE8-8809-F14F-AF57-080D9F917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C81501-B810-1B45-A997-DBA86AD1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A47476-2C8A-CE42-9628-92FE9FA0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469A78-8BDF-AC46-A408-6B1A5253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4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D117E-DD54-AB43-86C4-1CEA9384E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7BB001-CF7F-C94E-87BF-CF8950D90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CF52CA-02A7-5248-BF93-4487AC4F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40512E-7DD1-3540-B080-3617C664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8C22F2-4481-8A44-A1C9-BD0C5C00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B5430C-18FF-914D-B68C-54BD4CB3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801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AE5118-4777-5944-BDF5-88A50D48A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3DDC24-449F-2746-8926-15CBB9D2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D93122-14CE-514A-87BB-1E87CEC33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4D71E8-050B-EB4B-B369-F2DBCC4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65C2DD-8F69-EB49-B223-CC4642F0C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0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888241"/>
            <a:ext cx="6461513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imes New Roman"/>
                <a:cs typeface="Times New Roman"/>
              </a:rPr>
              <a:t>Microbiologia</a:t>
            </a:r>
            <a:br>
              <a:rPr lang="en-GB" sz="4000" b="1" spc="-5" dirty="0">
                <a:latin typeface="Times New Roman"/>
                <a:cs typeface="Times New Roman"/>
              </a:rPr>
            </a:br>
            <a:br>
              <a:rPr lang="it-GB" sz="4000" b="1" spc="-5" dirty="0">
                <a:latin typeface="Times New Roman"/>
                <a:cs typeface="Times New Roman"/>
              </a:rPr>
            </a:br>
            <a:r>
              <a:rPr lang="it-GB" sz="4000" b="1" spc="-5" dirty="0">
                <a:latin typeface="Times New Roman"/>
                <a:cs typeface="Times New Roman"/>
              </a:rPr>
              <a:t>Introduzione alla Microbiologia Clinica </a:t>
            </a:r>
            <a:br>
              <a:rPr lang="it-GB" sz="4000" b="1" spc="-5" dirty="0">
                <a:latin typeface="Times New Roman"/>
                <a:cs typeface="Times New Roman"/>
              </a:rPr>
            </a:b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1" y="243077"/>
            <a:ext cx="3188214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Eucarioti</a:t>
            </a:r>
            <a:endParaRPr sz="44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35" y="1543050"/>
            <a:ext cx="8148320" cy="4667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  <a:tab pos="3348354" algn="l"/>
                <a:tab pos="597979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Questi organismi sono caratterizzati da una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cellula avente un nucleo delimitato da una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membrana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lo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separa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dal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citoplasma,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organelli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Times New Roman"/>
                <a:cs typeface="Times New Roman"/>
              </a:rPr>
              <a:t>interni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Times New Roman"/>
                <a:cs typeface="Times New Roman"/>
              </a:rPr>
              <a:t>(mitocondri,  cloroplasti…..)</a:t>
            </a:r>
            <a:r>
              <a:rPr lang="en-GB" sz="3200" b="1" spc="-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complessi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membrane.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"/>
            </a:pPr>
            <a:endParaRPr sz="465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Appartengono al gruppo degli Eucarioti: le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alghe, i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funghi,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protozoi,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piante superiori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e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gli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animali.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16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3" y="75388"/>
            <a:ext cx="792289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Differenze</a:t>
            </a:r>
            <a:r>
              <a:rPr sz="2800" b="1" spc="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sz="2800" b="1" spc="7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PROCARIOTI</a:t>
            </a:r>
            <a:r>
              <a:rPr sz="2800" b="1" spc="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14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7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9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EUCARIOTI</a:t>
            </a:r>
            <a:endParaRPr sz="2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81125"/>
            <a:ext cx="184150" cy="368300"/>
          </a:xfrm>
          <a:custGeom>
            <a:avLst/>
            <a:gdLst/>
            <a:ahLst/>
            <a:cxnLst/>
            <a:rect l="l" t="t" r="r" b="b"/>
            <a:pathLst>
              <a:path w="184150" h="368300">
                <a:moveTo>
                  <a:pt x="184150" y="0"/>
                </a:moveTo>
                <a:lnTo>
                  <a:pt x="0" y="0"/>
                </a:lnTo>
                <a:lnTo>
                  <a:pt x="0" y="368300"/>
                </a:lnTo>
                <a:lnTo>
                  <a:pt x="184150" y="368300"/>
                </a:lnTo>
                <a:lnTo>
                  <a:pt x="18415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78219"/>
              </p:ext>
            </p:extLst>
          </p:nvPr>
        </p:nvGraphicFramePr>
        <p:xfrm>
          <a:off x="184150" y="685800"/>
          <a:ext cx="6064250" cy="6019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1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7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CELLULA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PROCARIOTA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CELLULA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EUCARIOTA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Organismi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tipici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Batteri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archeobatteri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Protisti,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funghi,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piante ed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animali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Dimensioni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tipiche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~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1-10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µm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172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~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5-100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µm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(con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poche eccezioni,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come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gli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spermatozoi)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1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1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nucleo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19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Nucleoide: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nessun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nucleo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davvero definito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06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Nucleo racchiuso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doppia membrana (membrana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nucleare),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presenza</a:t>
                      </a:r>
                      <a:r>
                        <a:rPr sz="10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nucleoli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1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Genoma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38784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DNA Singolo, circolare, nel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citoplasma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889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Molteplici molecole di DNA lineari nel nucleo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(complessate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istoni = cromosomi);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introni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Metabolismo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Anaerobio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aerobio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Aerobio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1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Sintesi</a:t>
                      </a:r>
                      <a:r>
                        <a:rPr sz="1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RNA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proteine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Accoppiate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nel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citoplasma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Sintesi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dell'RNA nel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nucleo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 delle proteine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nel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citoplasma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Ribosomi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70S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80S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(70S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negli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organuli)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3961">
                <a:tc>
                  <a:txBody>
                    <a:bodyPr/>
                    <a:lstStyle/>
                    <a:p>
                      <a:pPr marL="274320" marR="142240" indent="-1270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anu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b="1" dirty="0">
                          <a:latin typeface="Calibri"/>
                          <a:cs typeface="Calibri"/>
                        </a:rPr>
                        <a:t>tati 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membrana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Nessuno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645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Nucleo, mitocondri, cloroplasti, reticolo </a:t>
                      </a:r>
                      <a:r>
                        <a:rPr sz="1000" spc="-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endoplasmico,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ecc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4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Movimento</a:t>
                      </a:r>
                      <a:r>
                        <a:rPr sz="1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cellulare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Flagelli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composti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flagellina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Flagelli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ciglia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composte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di tubulina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5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Parete</a:t>
                      </a:r>
                      <a:r>
                        <a:rPr sz="1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cellulare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Presente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(peptidoglicano)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Presente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nelle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piante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(no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peptidoglicano)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4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Organizzazione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Solitamente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unicellulare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6379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Unicellulare,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 colonie e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in organismi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pluricellulari </a:t>
                      </a:r>
                      <a:r>
                        <a:rPr sz="1000" spc="-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(contenenti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cellule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specializzate)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4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Divisione</a:t>
                      </a:r>
                      <a:r>
                        <a:rPr sz="1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cellulare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Fissione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binaria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Mitosi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meiosi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93014" y="811530"/>
            <a:ext cx="78092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Oltre</a:t>
            </a:r>
            <a:r>
              <a:rPr sz="2000" spc="-4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alla presenza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o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assenza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di un</a:t>
            </a:r>
            <a:r>
              <a:rPr sz="2000" spc="-2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VERO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nucleo,</a:t>
            </a:r>
            <a:r>
              <a:rPr sz="2000" spc="-3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ci</a:t>
            </a:r>
            <a:r>
              <a:rPr sz="2000" spc="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sono</a:t>
            </a:r>
            <a:r>
              <a:rPr sz="2000" spc="-2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molte</a:t>
            </a:r>
            <a:r>
              <a:rPr sz="2000" spc="-1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altre </a:t>
            </a:r>
            <a:r>
              <a:rPr sz="2000" spc="-545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Arial MT"/>
                <a:cs typeface="Arial MT"/>
              </a:rPr>
              <a:t>differenze</a:t>
            </a:r>
            <a:r>
              <a:rPr sz="2000" spc="-60" dirty="0">
                <a:solidFill>
                  <a:schemeClr val="bg1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chemeClr val="bg1"/>
                </a:solidFill>
                <a:latin typeface="Arial MT"/>
                <a:cs typeface="Arial MT"/>
              </a:rPr>
              <a:t>sostanziali.</a:t>
            </a:r>
            <a:endParaRPr sz="2000">
              <a:solidFill>
                <a:schemeClr val="bg1"/>
              </a:solidFill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2550" y="2971800"/>
            <a:ext cx="2711450" cy="3434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DE1052F8-43BD-B64B-879C-977E0733E08D}"/>
              </a:ext>
            </a:extLst>
          </p:cNvPr>
          <p:cNvSpPr/>
          <p:nvPr/>
        </p:nvSpPr>
        <p:spPr>
          <a:xfrm>
            <a:off x="228600" y="3045350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microbiologia ebbe inizio con </a:t>
            </a:r>
            <a:r>
              <a:rPr lang="it-IT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l'invenzione del primo microscopio ottico</a:t>
            </a: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che permise di visualizzare oggetti di dimensioni inferiori ai limiti delle normali capacità visive umane. Tale scienza è giunta però anche a includere le numerose proprietà di questi oggetti che possono essere osservate a livello macroscopico o in modo indiretto, come </a:t>
            </a:r>
            <a:r>
              <a:rPr lang="it-IT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metabolismo, le malattie e i prodotti dell'attività microbica. </a:t>
            </a:r>
            <a:endParaRPr lang="it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Picture 1" descr="page2image2857152192">
            <a:extLst>
              <a:ext uri="{FF2B5EF4-FFF2-40B4-BE49-F238E27FC236}">
                <a16:creationId xmlns:a16="http://schemas.microsoft.com/office/drawing/2014/main" id="{6522F146-A0D9-F147-8D97-B7469789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0030"/>
            <a:ext cx="2959100" cy="278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6F32173-B6D4-1340-8D22-EEAB295A12F7}"/>
              </a:ext>
            </a:extLst>
          </p:cNvPr>
          <p:cNvSpPr/>
          <p:nvPr/>
        </p:nvSpPr>
        <p:spPr>
          <a:xfrm flipH="1">
            <a:off x="4889502" y="457200"/>
            <a:ext cx="3263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it-IT" sz="3200" b="1" spc="-1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spc="-1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po’</a:t>
            </a:r>
            <a:r>
              <a:rPr lang="it-IT" sz="3200" b="1" spc="-1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3200" b="1" spc="-1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spc="-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storia…</a:t>
            </a:r>
            <a:endParaRPr lang="it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19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20" y="2796595"/>
            <a:ext cx="7257999" cy="4078351"/>
          </a:xfrm>
          <a:custGeom>
            <a:avLst/>
            <a:gdLst/>
            <a:ahLst/>
            <a:cxnLst/>
            <a:rect l="l" t="t" r="r" b="b"/>
            <a:pathLst>
              <a:path w="5892800" h="3139440">
                <a:moveTo>
                  <a:pt x="5892800" y="0"/>
                </a:moveTo>
                <a:lnTo>
                  <a:pt x="0" y="0"/>
                </a:lnTo>
                <a:lnTo>
                  <a:pt x="0" y="3139313"/>
                </a:lnTo>
                <a:lnTo>
                  <a:pt x="5892800" y="3139313"/>
                </a:lnTo>
                <a:lnTo>
                  <a:pt x="5892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62" y="188848"/>
            <a:ext cx="1689100" cy="2352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1491" y="1089786"/>
            <a:ext cx="6551294" cy="5527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9270" marR="1778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1674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b="1" i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Antony </a:t>
            </a:r>
            <a:r>
              <a:rPr sz="2000" b="1" i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sz="2000" b="1" i="1" spc="-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Leeuwenhoeck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uno scienziato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olandese,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usando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microscopio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rudimentale,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milioni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piccoli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“animalcules”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goccia</a:t>
            </a:r>
            <a:r>
              <a:rPr sz="2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d’acqua.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779780" algn="just">
              <a:lnSpc>
                <a:spcPct val="100000"/>
              </a:lnSpc>
            </a:pP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Osservando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campione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proveniente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uomo anziano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aveva lavato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denti,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Leeuwenhoeck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trovò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incredibilmente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alto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animalcules</a:t>
            </a:r>
            <a:r>
              <a:rPr sz="2000" b="1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vivi,</a:t>
            </a:r>
            <a:r>
              <a:rPr sz="2000" b="1" spc="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sembrare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goccia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d’acqua</a:t>
            </a:r>
            <a:r>
              <a:rPr sz="2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stessa</a:t>
            </a:r>
            <a:r>
              <a:rPr sz="2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viva”.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781685" algn="just">
              <a:lnSpc>
                <a:spcPct val="100000"/>
              </a:lnSpc>
              <a:spcBef>
                <a:spcPts val="1080"/>
              </a:spcBef>
            </a:pPr>
            <a:r>
              <a:rPr sz="2000" b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Queste </a:t>
            </a:r>
            <a:r>
              <a:rPr sz="2000" b="1" spc="-1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osservazioni </a:t>
            </a:r>
            <a:r>
              <a:rPr sz="2000" b="1" spc="-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sz="2000" b="1" spc="-1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microbiota </a:t>
            </a:r>
            <a:r>
              <a:rPr sz="2000" b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orale </a:t>
            </a:r>
            <a:r>
              <a:rPr sz="2000" b="1" spc="-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sono </a:t>
            </a:r>
            <a:r>
              <a:rPr sz="2000" b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2000" b="1" spc="-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prime </a:t>
            </a:r>
            <a:r>
              <a:rPr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riguardanti </a:t>
            </a:r>
            <a:r>
              <a:rPr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000" b="1" spc="-4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presenza</a:t>
            </a:r>
            <a:r>
              <a:rPr sz="2000" b="1" spc="-3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000" b="1" spc="-1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batteri</a:t>
            </a:r>
            <a:r>
              <a:rPr sz="2000" b="1" spc="-2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vivi.</a:t>
            </a:r>
            <a:endParaRPr sz="2000"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marR="782320" algn="just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Oggi sappiamo che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cavità orale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umana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ecosistema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estremamente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dinamico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consente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crescita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numero elevatissimo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 diversi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(circa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tipi,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0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000" b="1" spc="-7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000" b="1" spc="202" baseline="25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sz="20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saliva).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925" y="355600"/>
            <a:ext cx="2038350" cy="2352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00875" y="3143313"/>
            <a:ext cx="1843151" cy="33479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90" y="214376"/>
            <a:ext cx="81635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Circa 100 anni dopo,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biologo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danese </a:t>
            </a:r>
            <a:r>
              <a:rPr sz="2400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Otto </a:t>
            </a:r>
            <a:r>
              <a:rPr sz="2400" i="1" spc="-1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Muller </a:t>
            </a:r>
            <a:r>
              <a:rPr sz="2400" i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 e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secondo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 di </a:t>
            </a:r>
            <a:r>
              <a:rPr sz="24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Carolo Linneo,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l’inizio della </a:t>
            </a:r>
            <a:r>
              <a:rPr sz="2400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</a:t>
            </a:r>
            <a:r>
              <a:rPr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tassonomica</a:t>
            </a:r>
            <a:r>
              <a:rPr sz="2400" spc="-1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sz="2400" spc="-1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microrganismi.</a:t>
            </a:r>
            <a:endParaRPr sz="240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9251" y="3559175"/>
            <a:ext cx="1543050" cy="21621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0875" y="3357562"/>
            <a:ext cx="1630426" cy="2492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8600" y="2286000"/>
            <a:ext cx="8610600" cy="3567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1840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patologo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tedesco </a:t>
            </a:r>
            <a:r>
              <a:rPr sz="2400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Friedrich </a:t>
            </a:r>
            <a:r>
              <a:rPr sz="2400" b="1" i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Henle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propone che </a:t>
            </a:r>
            <a:r>
              <a:rPr sz="2400" spc="-6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fossero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responsabili</a:t>
            </a:r>
            <a:r>
              <a:rPr sz="2400" b="1" spc="-1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400" b="1" spc="-2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malattie</a:t>
            </a:r>
            <a:endParaRPr sz="240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">
              <a:lnSpc>
                <a:spcPct val="10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nell’uomo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teoria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“germe”).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GB" sz="31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012565">
              <a:lnSpc>
                <a:spcPct val="100000"/>
              </a:lnSpc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Successivamente</a:t>
            </a:r>
            <a:r>
              <a:rPr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sz="2400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Koch </a:t>
            </a:r>
            <a:r>
              <a:rPr sz="2400" b="1" i="1" spc="-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sz="2400" b="1" i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Pasteur </a:t>
            </a:r>
            <a:r>
              <a:rPr sz="2400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confermano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sperimentalmente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teoria tra </a:t>
            </a:r>
            <a:r>
              <a:rPr sz="24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1870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1880.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6130" y="5730646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Koch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80756" y="5886399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Pasteur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58901"/>
            <a:ext cx="4601134" cy="27526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6289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sz="2400" b="1" spc="-5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1910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inizia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l’era della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chemioterapia,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chimico </a:t>
            </a:r>
            <a:r>
              <a:rPr sz="2400"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Paul Ehrlich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scopre la prima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sostanza antibatterica (contro le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spirochete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sifilide).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1928</a:t>
            </a:r>
            <a:r>
              <a:rPr sz="2400" b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Alexander</a:t>
            </a:r>
            <a:r>
              <a:rPr sz="2400" b="1" i="1" spc="-3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Fleming</a:t>
            </a:r>
            <a:r>
              <a:rPr sz="2400" b="1" i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sco</a:t>
            </a:r>
            <a:r>
              <a:rPr sz="2400" b="1" dirty="0">
                <a:highlight>
                  <a:srgbClr val="FF0000"/>
                </a:highlight>
                <a:latin typeface="Arial"/>
                <a:cs typeface="Arial"/>
              </a:rPr>
              <a:t>pre</a:t>
            </a:r>
            <a:endParaRPr sz="2400">
              <a:highlight>
                <a:srgbClr val="FF0000"/>
              </a:highlight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highlight>
                  <a:srgbClr val="FF0000"/>
                </a:highlight>
                <a:latin typeface="Arial"/>
                <a:cs typeface="Arial"/>
              </a:rPr>
              <a:t>la</a:t>
            </a:r>
            <a:r>
              <a:rPr sz="2400" b="1" spc="-80" dirty="0">
                <a:highlight>
                  <a:srgbClr val="FF0000"/>
                </a:highlight>
                <a:latin typeface="Arial"/>
                <a:cs typeface="Arial"/>
              </a:rPr>
              <a:t> </a:t>
            </a:r>
            <a:r>
              <a:rPr sz="2400" b="1" dirty="0">
                <a:highlight>
                  <a:srgbClr val="FF0000"/>
                </a:highlight>
                <a:latin typeface="Arial"/>
                <a:cs typeface="Arial"/>
              </a:rPr>
              <a:t>penicillina</a:t>
            </a:r>
            <a:r>
              <a:rPr sz="2400" b="1" dirty="0">
                <a:solidFill>
                  <a:schemeClr val="bg1"/>
                </a:solidFill>
                <a:highlight>
                  <a:srgbClr val="FF0000"/>
                </a:highlight>
                <a:latin typeface="Arial"/>
                <a:cs typeface="Arial"/>
              </a:rPr>
              <a:t>.</a:t>
            </a:r>
            <a:endParaRPr sz="2400">
              <a:solidFill>
                <a:schemeClr val="bg1"/>
              </a:solidFill>
              <a:highlight>
                <a:srgbClr val="FF0000"/>
              </a:highlight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5975" y="4031741"/>
            <a:ext cx="571182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lo studio dei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bisogna aspettare </a:t>
            </a:r>
            <a:r>
              <a:rPr sz="2400" spc="-5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sz="24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1946,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quando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microbiologo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americano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sz="2400" i="1" spc="-1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Enders</a:t>
            </a:r>
            <a:r>
              <a:rPr sz="2400" i="1" spc="-25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riesce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 </a:t>
            </a:r>
            <a:r>
              <a:rPr sz="2400"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coltivare virus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colture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cellulari,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aprendo la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produzione su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scala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colture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sviluppo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vaccini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9401" y="260222"/>
            <a:ext cx="3941699" cy="296392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97351" y="2789745"/>
            <a:ext cx="1162050" cy="297180"/>
            <a:chOff x="3630612" y="2560637"/>
            <a:chExt cx="1162050" cy="297180"/>
          </a:xfrm>
        </p:grpSpPr>
        <p:sp>
          <p:nvSpPr>
            <p:cNvPr id="6" name="object 6"/>
            <p:cNvSpPr/>
            <p:nvPr/>
          </p:nvSpPr>
          <p:spPr>
            <a:xfrm>
              <a:off x="3635375" y="2565400"/>
              <a:ext cx="1152525" cy="287655"/>
            </a:xfrm>
            <a:custGeom>
              <a:avLst/>
              <a:gdLst/>
              <a:ahLst/>
              <a:cxnLst/>
              <a:rect l="l" t="t" r="r" b="b"/>
              <a:pathLst>
                <a:path w="1152525" h="287655">
                  <a:moveTo>
                    <a:pt x="864362" y="0"/>
                  </a:moveTo>
                  <a:lnTo>
                    <a:pt x="864362" y="71882"/>
                  </a:lnTo>
                  <a:lnTo>
                    <a:pt x="0" y="71882"/>
                  </a:lnTo>
                  <a:lnTo>
                    <a:pt x="0" y="215519"/>
                  </a:lnTo>
                  <a:lnTo>
                    <a:pt x="864362" y="215519"/>
                  </a:lnTo>
                  <a:lnTo>
                    <a:pt x="864362" y="287274"/>
                  </a:lnTo>
                  <a:lnTo>
                    <a:pt x="1152525" y="143637"/>
                  </a:lnTo>
                  <a:lnTo>
                    <a:pt x="864362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5375" y="2565400"/>
              <a:ext cx="1152525" cy="287655"/>
            </a:xfrm>
            <a:custGeom>
              <a:avLst/>
              <a:gdLst/>
              <a:ahLst/>
              <a:cxnLst/>
              <a:rect l="l" t="t" r="r" b="b"/>
              <a:pathLst>
                <a:path w="1152525" h="287655">
                  <a:moveTo>
                    <a:pt x="0" y="71882"/>
                  </a:moveTo>
                  <a:lnTo>
                    <a:pt x="864362" y="71882"/>
                  </a:lnTo>
                  <a:lnTo>
                    <a:pt x="864362" y="0"/>
                  </a:lnTo>
                  <a:lnTo>
                    <a:pt x="1152525" y="143637"/>
                  </a:lnTo>
                  <a:lnTo>
                    <a:pt x="864362" y="287274"/>
                  </a:lnTo>
                  <a:lnTo>
                    <a:pt x="864362" y="215519"/>
                  </a:lnTo>
                  <a:lnTo>
                    <a:pt x="0" y="215519"/>
                  </a:lnTo>
                  <a:lnTo>
                    <a:pt x="0" y="7188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3429000"/>
            <a:ext cx="2879725" cy="28797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CD03509-2345-D042-9348-BECCEAEE4410}"/>
              </a:ext>
            </a:extLst>
          </p:cNvPr>
          <p:cNvSpPr/>
          <p:nvPr/>
        </p:nvSpPr>
        <p:spPr>
          <a:xfrm>
            <a:off x="228600" y="533400"/>
            <a:ext cx="8763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19° secolo: impulso importante allo sviluppo della microbiologia</a:t>
            </a:r>
            <a:r>
              <a:rPr lang="it-IT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 messa a punto di microscopi a più alta risoluzione</a:t>
            </a:r>
            <a:b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 messa a punto di tecniche di base per la preparazione dei vetrini da analizzare (es. coloranti)</a:t>
            </a:r>
          </a:p>
          <a:p>
            <a:b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• impulso per la risoluzione di due importanti quesiti: </a:t>
            </a:r>
          </a:p>
          <a:p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Esiste la generazione spontanea?</a:t>
            </a:r>
          </a:p>
          <a:p>
            <a:pPr algn="ctr"/>
            <a:br>
              <a:rPr lang="it-IT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è la natura delle malattie infettive?</a:t>
            </a:r>
            <a:endParaRPr lang="it-GB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3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009D859-C80B-9D45-ACC3-A7F0AACA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D354429-F42B-FF49-9DC8-92DD2CD9351B}"/>
              </a:ext>
            </a:extLst>
          </p:cNvPr>
          <p:cNvSpPr/>
          <p:nvPr/>
        </p:nvSpPr>
        <p:spPr>
          <a:xfrm>
            <a:off x="152400" y="381001"/>
            <a:ext cx="8915400" cy="571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microbica delle malattie </a:t>
            </a:r>
            <a:endParaRPr lang="it-IT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Koch</a:t>
            </a:r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(1876) Studiò l’antrace, una malattia dei bovini determinata da un batterio sporigeno (Bacillus Anthracis). </a:t>
            </a:r>
          </a:p>
          <a:p>
            <a:pPr algn="just"/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batteri erano sempre presenti nel sangue di animali morenti =</a:t>
            </a:r>
            <a:r>
              <a:rPr lang="it-IT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associazione.</a:t>
            </a:r>
          </a:p>
          <a:p>
            <a:pPr algn="just"/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Iniettando sangue infetto in un animale sano questo si ammalava e moriva. Prelevando da quest’ultimo il sangue infetto e iniettandolo in un altro animale sano, anche questo si ammalava e moriva....così per 20 volte...il ventesimo bovino aveva il sangue infettato dai</a:t>
            </a:r>
          </a:p>
          <a:p>
            <a:pPr algn="ctr"/>
            <a:endParaRPr lang="it-IT" sz="2400">
              <a:latin typeface="Calibri" panose="020F0502020204030204" pitchFamily="34" charset="0"/>
            </a:endParaRPr>
          </a:p>
          <a:p>
            <a:pPr algn="ctr"/>
            <a:r>
              <a:rPr lang="it-IT" sz="2400">
                <a:latin typeface="Calibri" panose="020F0502020204030204" pitchFamily="34" charset="0"/>
              </a:rPr>
              <a:t> </a:t>
            </a:r>
            <a:r>
              <a:rPr lang="it-IT" sz="3200">
                <a:solidFill>
                  <a:schemeClr val="bg1"/>
                </a:solidFill>
                <a:highlight>
                  <a:srgbClr val="FF0000"/>
                </a:highlight>
                <a:latin typeface="Calibri" panose="020F0502020204030204" pitchFamily="34" charset="0"/>
              </a:rPr>
              <a:t>batteri</a:t>
            </a:r>
            <a:r>
              <a:rPr lang="it-IT" sz="3200">
                <a:solidFill>
                  <a:schemeClr val="bg1"/>
                </a:solidFill>
                <a:highlight>
                  <a:srgbClr val="FF0000"/>
                </a:highlight>
                <a:latin typeface="Wingdings" pitchFamily="2" charset="2"/>
              </a:rPr>
              <a:t></a:t>
            </a:r>
            <a:r>
              <a:rPr lang="it-IT" sz="3200">
                <a:solidFill>
                  <a:schemeClr val="bg1"/>
                </a:solidFill>
                <a:highlight>
                  <a:srgbClr val="FF0000"/>
                </a:highlight>
                <a:latin typeface="Calibri,Italic"/>
              </a:rPr>
              <a:t>causa</a:t>
            </a:r>
            <a:r>
              <a:rPr lang="it-IT" sz="240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it-IT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650866"/>
            <a:ext cx="542963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6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</a:t>
            </a:r>
            <a:r>
              <a:rPr sz="3600"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b="1" spc="-2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malattie</a:t>
            </a:r>
            <a:endParaRPr sz="36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035" y="1847850"/>
            <a:ext cx="7954009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47065" indent="-3429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Molte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malattie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sono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causate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infezioni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virali,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batteriche,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fungine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protozoarie.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"/>
            </a:pP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 postulati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Koch </a:t>
            </a:r>
            <a:r>
              <a:rPr sz="3200" spc="-5" dirty="0">
                <a:latin typeface="Times New Roman"/>
                <a:cs typeface="Times New Roman"/>
              </a:rPr>
              <a:t>vengono utilizzati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per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determinare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il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legame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esiste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una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malattia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ed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il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microrganismo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che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si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sospetta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ne sia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causa.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152400"/>
            <a:ext cx="3898017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5" dirty="0">
                <a:solidFill>
                  <a:schemeClr val="accent1"/>
                </a:solidFill>
              </a:rPr>
              <a:t>Microbiologia</a:t>
            </a:r>
            <a:endParaRPr sz="4400" b="1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199" y="1205737"/>
            <a:ext cx="8074919" cy="5465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La microbiologia studia quegli organismi che sono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talmente piccoli da non poter essere osservati ad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occhio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nudo,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tramite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l’utilizzo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un</a:t>
            </a:r>
            <a:r>
              <a:rPr lang="en-GB" sz="2800" b="1" spc="-5" dirty="0">
                <a:latin typeface="Times New Roman"/>
                <a:cs typeface="Times New Roman"/>
              </a:rPr>
              <a:t> </a:t>
            </a:r>
            <a:r>
              <a:rPr lang="en-GB" sz="2800" b="1" u="sng" spc="-5" dirty="0">
                <a:solidFill>
                  <a:schemeClr val="accent1"/>
                </a:solidFill>
                <a:latin typeface="Times New Roman"/>
                <a:cs typeface="Times New Roman"/>
              </a:rPr>
              <a:t>MICROSCOPIO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endParaRPr sz="280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8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Questa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scienza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avvale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</a:t>
            </a:r>
            <a:r>
              <a:rPr sz="2800" b="1" spc="6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tecniche 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mezzi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(terreni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coltura)</a:t>
            </a:r>
            <a:r>
              <a:rPr sz="2800" b="1" spc="69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utili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per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l’isolamento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la crescita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dei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microrganismi.</a:t>
            </a:r>
            <a:endParaRPr lang="en-GB" sz="2800" b="1" spc="-5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8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endParaRPr sz="28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8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La microbiologia </a:t>
            </a:r>
            <a:r>
              <a:rPr sz="2800" b="1" dirty="0">
                <a:latin typeface="Times New Roman"/>
                <a:cs typeface="Times New Roman"/>
              </a:rPr>
              <a:t>è </a:t>
            </a:r>
            <a:r>
              <a:rPr sz="2800" b="1" spc="-5" dirty="0">
                <a:latin typeface="Times New Roman"/>
                <a:cs typeface="Times New Roman"/>
              </a:rPr>
              <a:t>una disciplina molto vasta ed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esercita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una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enorme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influenza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sugli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altri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campi 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della biologia.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376" y="903045"/>
            <a:ext cx="355536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Postulati</a:t>
            </a:r>
            <a:r>
              <a:rPr b="1" spc="-4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b="1" spc="-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547" y="2000362"/>
            <a:ext cx="7614920" cy="402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 algn="just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AutoNum type="arabicPeriod"/>
              <a:tabLst>
                <a:tab pos="62293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L’agente causale </a:t>
            </a:r>
            <a:r>
              <a:rPr sz="3200" spc="-5" dirty="0">
                <a:latin typeface="Times New Roman"/>
                <a:cs typeface="Times New Roman"/>
              </a:rPr>
              <a:t>deve essere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presente in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tutti i casi della malattia </a:t>
            </a:r>
            <a:r>
              <a:rPr sz="3200" spc="-5" dirty="0">
                <a:latin typeface="Times New Roman"/>
                <a:cs typeface="Times New Roman"/>
              </a:rPr>
              <a:t>di cui è ritenuto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responsabile e deve essere invece assente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negli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individui sani.</a:t>
            </a:r>
            <a:endParaRPr sz="3200">
              <a:latin typeface="Times New Roman"/>
              <a:cs typeface="Times New Roman"/>
            </a:endParaRPr>
          </a:p>
          <a:p>
            <a:pPr marL="622300" marR="5715" indent="-610235" algn="just">
              <a:lnSpc>
                <a:spcPct val="100000"/>
              </a:lnSpc>
              <a:spcBef>
                <a:spcPts val="755"/>
              </a:spcBef>
              <a:buClr>
                <a:srgbClr val="00FFFF"/>
              </a:buClr>
              <a:buAutoNum type="arabicPeriod"/>
              <a:tabLst>
                <a:tab pos="62293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L’agente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causale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deve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essere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isolato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dall’individuo affetto</a:t>
            </a:r>
            <a:r>
              <a:rPr sz="3200" spc="-5" dirty="0">
                <a:latin typeface="Times New Roman"/>
                <a:cs typeface="Times New Roman"/>
              </a:rPr>
              <a:t> e, posto in coltura,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deve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dare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origine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ad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una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popolazione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cellulare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omogenea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(una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sola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specie).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376" y="879962"/>
            <a:ext cx="35553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Postulati</a:t>
            </a:r>
            <a:r>
              <a:rPr sz="3600" b="1" spc="-4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3600" b="1" spc="-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2000362"/>
            <a:ext cx="84582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10235" algn="just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AutoNum type="arabicPeriod" startAt="3"/>
              <a:tabLst>
                <a:tab pos="62293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L’inoculo</a:t>
            </a:r>
            <a:r>
              <a:rPr sz="3200" spc="-5" dirty="0">
                <a:latin typeface="Times New Roman"/>
                <a:cs typeface="Times New Roman"/>
              </a:rPr>
              <a:t> di una coltura pura dell’agente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causale in individui sani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deve dare luogo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alla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comparsa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della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malattia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cui</a:t>
            </a:r>
            <a:r>
              <a:rPr sz="3200" spc="7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si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ritiene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responsabile.</a:t>
            </a:r>
            <a:endParaRPr sz="4650">
              <a:latin typeface="Times New Roman"/>
              <a:cs typeface="Times New Roman"/>
            </a:endParaRPr>
          </a:p>
          <a:p>
            <a:pPr marL="622300" marR="5715" indent="-610235" algn="just">
              <a:lnSpc>
                <a:spcPct val="100000"/>
              </a:lnSpc>
              <a:spcBef>
                <a:spcPts val="5"/>
              </a:spcBef>
              <a:buClr>
                <a:srgbClr val="00FFFF"/>
              </a:buClr>
              <a:buAutoNum type="arabicPeriod" startAt="3"/>
              <a:tabLst>
                <a:tab pos="62293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L’agente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causale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deve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essere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re-isolato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dall’individuo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infettato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sperimentalmente</a:t>
            </a: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767580"/>
            <a:ext cx="836295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8760" marR="5080" indent="-1764664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Microbiologia </a:t>
            </a:r>
            <a:r>
              <a:rPr b="1" spc="-98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981201"/>
            <a:ext cx="6872002" cy="298222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860550" indent="-343535">
              <a:lnSpc>
                <a:spcPct val="100000"/>
              </a:lnSpc>
              <a:spcBef>
                <a:spcPts val="855"/>
              </a:spcBef>
              <a:buClr>
                <a:srgbClr val="00FFFF"/>
              </a:buClr>
              <a:buFont typeface="Times New Roman"/>
              <a:buChar char="•"/>
              <a:tabLst>
                <a:tab pos="1860550" algn="l"/>
                <a:tab pos="186118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BATTERIOLOGIA</a:t>
            </a:r>
            <a:endParaRPr sz="320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755"/>
              </a:spcBef>
              <a:buClr>
                <a:srgbClr val="00FFFF"/>
              </a:buClr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PROTOZOOLOGIA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(Parassitologia)</a:t>
            </a:r>
            <a:endParaRPr sz="3200">
              <a:latin typeface="Times New Roman"/>
              <a:cs typeface="Times New Roman"/>
            </a:endParaRPr>
          </a:p>
          <a:p>
            <a:pPr marL="2357755" lvl="1" indent="-343535">
              <a:lnSpc>
                <a:spcPct val="100000"/>
              </a:lnSpc>
              <a:spcBef>
                <a:spcPts val="760"/>
              </a:spcBef>
              <a:buClr>
                <a:srgbClr val="00FFFF"/>
              </a:buClr>
              <a:buFont typeface="Times New Roman"/>
              <a:buChar char="•"/>
              <a:tabLst>
                <a:tab pos="2357120" algn="l"/>
                <a:tab pos="235839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MICOLOGIA</a:t>
            </a:r>
            <a:endParaRPr sz="3200">
              <a:latin typeface="Times New Roman"/>
              <a:cs typeface="Times New Roman"/>
            </a:endParaRPr>
          </a:p>
          <a:p>
            <a:pPr marL="2334895" lvl="1" indent="-342900">
              <a:lnSpc>
                <a:spcPct val="100000"/>
              </a:lnSpc>
              <a:spcBef>
                <a:spcPts val="765"/>
              </a:spcBef>
              <a:buClr>
                <a:srgbClr val="00FFFF"/>
              </a:buClr>
              <a:buFont typeface="Times New Roman"/>
              <a:buChar char="•"/>
              <a:tabLst>
                <a:tab pos="2334895" algn="l"/>
                <a:tab pos="233553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ALGOLOGIA</a:t>
            </a:r>
            <a:endParaRPr sz="3200">
              <a:latin typeface="Times New Roman"/>
              <a:cs typeface="Times New Roman"/>
            </a:endParaRPr>
          </a:p>
          <a:p>
            <a:pPr marL="2402840" lvl="2" indent="-343535">
              <a:lnSpc>
                <a:spcPct val="100000"/>
              </a:lnSpc>
              <a:spcBef>
                <a:spcPts val="755"/>
              </a:spcBef>
              <a:buClr>
                <a:srgbClr val="00FFFF"/>
              </a:buClr>
              <a:buFont typeface="Times New Roman"/>
              <a:buChar char="•"/>
              <a:tabLst>
                <a:tab pos="2402840" algn="l"/>
                <a:tab pos="240347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VIROLOGIA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7580"/>
            <a:ext cx="78867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8760" marR="5080" indent="-1764664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Settori</a:t>
            </a:r>
            <a:r>
              <a:rPr b="1" spc="-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b="1" spc="-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Microbiologia </a:t>
            </a:r>
            <a:r>
              <a:rPr b="1" spc="-98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35" y="2000250"/>
            <a:ext cx="7997565" cy="412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AutoNum type="arabicPeriod"/>
              <a:tabLst>
                <a:tab pos="621665" algn="l"/>
                <a:tab pos="622935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Microbiologia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medica.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0FFFF"/>
              </a:buClr>
              <a:buAutoNum type="arabicPeriod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acquatica.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0FFFF"/>
              </a:buClr>
              <a:buAutoNum type="arabicPeriod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dell’aria.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465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0FFFF"/>
              </a:buClr>
              <a:buAutoNum type="arabicPeriod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del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latte.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7580"/>
            <a:ext cx="78867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78760" marR="5080" indent="-1764664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Settori</a:t>
            </a:r>
            <a:r>
              <a:rPr b="1" spc="-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b="1" spc="-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Microbiologia </a:t>
            </a:r>
            <a:r>
              <a:rPr b="1" spc="-98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35" y="2000250"/>
            <a:ext cx="7036434" cy="412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AutoNum type="arabicPeriod" startAt="5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 degli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alimenti.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FFFF"/>
              </a:buClr>
              <a:buFont typeface="Times New Roman"/>
              <a:buAutoNum type="arabicPeriod" startAt="5"/>
            </a:pPr>
            <a:endParaRPr sz="465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0FFFF"/>
              </a:buClr>
              <a:buAutoNum type="arabicPeriod" startAt="5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 del suolo.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FFFF"/>
              </a:buClr>
              <a:buFont typeface="Times New Roman"/>
              <a:buAutoNum type="arabicPeriod" startAt="5"/>
            </a:pPr>
            <a:endParaRPr sz="465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0FFFF"/>
              </a:buClr>
              <a:buAutoNum type="arabicPeriod" startAt="5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 industriale.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FFFF"/>
              </a:buClr>
              <a:buFont typeface="Times New Roman"/>
              <a:buAutoNum type="arabicPeriod" startAt="5"/>
            </a:pPr>
            <a:endParaRPr sz="465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buClr>
                <a:srgbClr val="00FFFF"/>
              </a:buClr>
              <a:buAutoNum type="arabicPeriod" startAt="5"/>
              <a:tabLst>
                <a:tab pos="621665" algn="l"/>
                <a:tab pos="6229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Microbiologia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spaziale</a:t>
            </a:r>
            <a:r>
              <a:rPr sz="3200" b="1" spc="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(Esobiologia).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387" y="649393"/>
            <a:ext cx="761492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Microbiologia Medica</a:t>
            </a:r>
            <a:b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</a:t>
            </a:r>
            <a:r>
              <a:rPr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5387" y="2438400"/>
            <a:ext cx="7744968" cy="3918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Capacità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riprodursi.</a:t>
            </a:r>
            <a:endParaRPr lang="en-GB" sz="3200" b="1" spc="-5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endParaRPr sz="465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buClr>
                <a:srgbClr val="00FFFF"/>
              </a:buClr>
              <a:buFont typeface="Wingdings"/>
              <a:buChar char=""/>
              <a:tabLst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Capacità di ingerire o assimilare sostanze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alimentari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metabolizzarle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per 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ricavarne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energia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ed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accrescersi.</a:t>
            </a:r>
            <a:endParaRPr lang="en-GB" sz="3200" b="1" spc="-5" dirty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buClr>
                <a:srgbClr val="00FFFF"/>
              </a:buClr>
              <a:tabLst>
                <a:tab pos="355600" algn="l"/>
              </a:tabLst>
            </a:pPr>
            <a:endParaRPr sz="4650">
              <a:latin typeface="Times New Roman"/>
              <a:cs typeface="Times New Roman"/>
            </a:endParaRPr>
          </a:p>
          <a:p>
            <a:pPr marL="354965" indent="-342900">
              <a:lnSpc>
                <a:spcPct val="100000"/>
              </a:lnSpc>
              <a:buClr>
                <a:srgbClr val="00FFFF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Capacità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espellere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prodotti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rifiuto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903045"/>
            <a:ext cx="674306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</a:t>
            </a:r>
            <a:r>
              <a:rPr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547" y="2584816"/>
            <a:ext cx="7614284" cy="2697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marR="5080" indent="-344170" algn="just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62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Capacità,</a:t>
            </a:r>
            <a:r>
              <a:rPr sz="3200" b="1" spc="67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chiamata</a:t>
            </a:r>
            <a:r>
              <a:rPr sz="3200" b="1" spc="66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talvolta</a:t>
            </a:r>
            <a:r>
              <a:rPr sz="3200" b="1" spc="67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“</a:t>
            </a:r>
            <a:r>
              <a:rPr sz="3200" b="1" i="1" spc="-5" dirty="0">
                <a:latin typeface="Times New Roman"/>
                <a:cs typeface="Times New Roman"/>
              </a:rPr>
              <a:t>irritabilità</a:t>
            </a:r>
            <a:r>
              <a:rPr sz="3200" b="1" spc="-5" dirty="0">
                <a:latin typeface="Times New Roman"/>
                <a:cs typeface="Times New Roman"/>
              </a:rPr>
              <a:t>”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o “</a:t>
            </a:r>
            <a:r>
              <a:rPr sz="3200" b="1" i="1" spc="-5" dirty="0">
                <a:latin typeface="Times New Roman"/>
                <a:cs typeface="Times New Roman"/>
              </a:rPr>
              <a:t>eccitabilità</a:t>
            </a:r>
            <a:r>
              <a:rPr sz="3200" b="1" spc="-5" dirty="0">
                <a:latin typeface="Times New Roman"/>
                <a:cs typeface="Times New Roman"/>
              </a:rPr>
              <a:t>”, di reagire ai cambiamenti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che insorgono nel loro ambiente.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FFFF"/>
              </a:buClr>
              <a:buFont typeface="Wingdings"/>
              <a:buChar char=""/>
            </a:pPr>
            <a:endParaRPr sz="4650">
              <a:latin typeface="Times New Roman"/>
              <a:cs typeface="Times New Roman"/>
            </a:endParaRPr>
          </a:p>
          <a:p>
            <a:pPr marL="356235" indent="-343535">
              <a:lnSpc>
                <a:spcPct val="100000"/>
              </a:lnSpc>
              <a:buClr>
                <a:srgbClr val="00FFFF"/>
              </a:buClr>
              <a:buFont typeface="Wingdings"/>
              <a:buChar char=""/>
              <a:tabLst>
                <a:tab pos="356235" algn="l"/>
                <a:tab pos="35687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Suscettibilità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di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subire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mutazioni.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7580"/>
            <a:ext cx="78867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 algn="ctr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Ruolo dei microrganismi in natura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547" y="1959975"/>
            <a:ext cx="7615555" cy="408509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715" indent="-343535">
              <a:lnSpc>
                <a:spcPts val="3450"/>
              </a:lnSpc>
              <a:spcBef>
                <a:spcPts val="535"/>
              </a:spcBef>
              <a:buClr>
                <a:srgbClr val="00FFFF"/>
              </a:buClr>
              <a:buFont typeface="Wingdings"/>
              <a:buChar char=""/>
              <a:tabLst>
                <a:tab pos="355600" algn="l"/>
                <a:tab pos="356235" algn="l"/>
                <a:tab pos="2589530" algn="l"/>
                <a:tab pos="5005705" algn="l"/>
                <a:tab pos="6833234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Concorrono	all’equilibrio	biologico	</a:t>
            </a:r>
            <a:r>
              <a:rPr lang="en-GB"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ambiente-uomo 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FFFF"/>
              </a:buClr>
              <a:buFont typeface="Wingdings"/>
              <a:buChar char=""/>
            </a:pPr>
            <a:endParaRPr sz="4300">
              <a:latin typeface="Times New Roman"/>
              <a:cs typeface="Times New Roman"/>
            </a:endParaRPr>
          </a:p>
          <a:p>
            <a:pPr marL="356235" marR="5080" indent="-343535">
              <a:lnSpc>
                <a:spcPts val="3450"/>
              </a:lnSpc>
              <a:buClr>
                <a:srgbClr val="00FFFF"/>
              </a:buClr>
              <a:buFont typeface="Wingdings"/>
              <a:buChar char=""/>
              <a:tabLst>
                <a:tab pos="356235" algn="l"/>
                <a:tab pos="356870" algn="l"/>
                <a:tab pos="1439545" algn="l"/>
                <a:tab pos="3651250" algn="l"/>
                <a:tab pos="4689475" algn="l"/>
                <a:tab pos="6247130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Sono	responsabili	delle	malattie	infettive  nell’uomo</a:t>
            </a:r>
            <a:r>
              <a:rPr sz="3200" spc="-5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FFFF"/>
              </a:buClr>
              <a:buFont typeface="Wingdings"/>
              <a:buChar char=""/>
            </a:pPr>
            <a:endParaRPr sz="4300">
              <a:latin typeface="Times New Roman"/>
              <a:cs typeface="Times New Roman"/>
            </a:endParaRPr>
          </a:p>
          <a:p>
            <a:pPr marL="356235" marR="5080" indent="-343535">
              <a:lnSpc>
                <a:spcPts val="3450"/>
              </a:lnSpc>
              <a:buClr>
                <a:srgbClr val="00FFFF"/>
              </a:buClr>
              <a:buFont typeface="Wingdings"/>
              <a:buChar char=""/>
              <a:tabLst>
                <a:tab pos="356235" algn="l"/>
                <a:tab pos="356870" algn="l"/>
                <a:tab pos="2003425" algn="l"/>
                <a:tab pos="3561079" algn="l"/>
                <a:tab pos="4034790" algn="l"/>
                <a:tab pos="5094605" algn="l"/>
              </a:tabLst>
            </a:pP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Vengono	chiamati	in	causa	nell’insorgenza  dei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tumori.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67580"/>
            <a:ext cx="78867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" algn="ctr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Utilizzo dei </a:t>
            </a: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547" y="2000362"/>
            <a:ext cx="7614920" cy="3682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6235" algn="l"/>
              </a:tabLst>
            </a:pPr>
            <a:r>
              <a:rPr sz="3200" spc="-5" dirty="0">
                <a:latin typeface="Times New Roman"/>
                <a:cs typeface="Times New Roman"/>
              </a:rPr>
              <a:t>Vengono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utilizzati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come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modelli </a:t>
            </a:r>
            <a:r>
              <a:rPr sz="3200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sperimentali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per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studio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della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genetica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molecolare e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della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fisiologia </a:t>
            </a:r>
            <a:r>
              <a:rPr sz="3200" spc="-5" dirty="0">
                <a:latin typeface="Times New Roman"/>
                <a:cs typeface="Times New Roman"/>
              </a:rPr>
              <a:t>cellulare.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FFFF"/>
              </a:buClr>
              <a:buFont typeface="Wingdings"/>
              <a:buChar char=""/>
            </a:pPr>
            <a:endParaRPr sz="4650">
              <a:latin typeface="Times New Roman"/>
              <a:cs typeface="Times New Roman"/>
            </a:endParaRPr>
          </a:p>
          <a:p>
            <a:pPr marL="356235" marR="5080" indent="-343535" algn="just">
              <a:lnSpc>
                <a:spcPct val="100000"/>
              </a:lnSpc>
              <a:buClr>
                <a:srgbClr val="00FFFF"/>
              </a:buClr>
              <a:buFont typeface="Wingdings"/>
              <a:buChar char=""/>
              <a:tabLst>
                <a:tab pos="356870" algn="l"/>
              </a:tabLst>
            </a:pPr>
            <a:r>
              <a:rPr sz="3200" spc="-5" dirty="0">
                <a:latin typeface="Times New Roman"/>
                <a:cs typeface="Times New Roman"/>
              </a:rPr>
              <a:t>Vengono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utilizzati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per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produzione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di 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sostanze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utili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all’uomo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(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sieri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vaccini,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antibiotici,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vitamine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altre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sostanze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utili</a:t>
            </a:r>
            <a:r>
              <a:rPr sz="3200" spc="-5" dirty="0">
                <a:latin typeface="Times New Roman"/>
                <a:cs typeface="Times New Roman"/>
              </a:rPr>
              <a:t>).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7396" y="0"/>
            <a:ext cx="5097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</a:t>
            </a:r>
            <a:r>
              <a:rPr sz="3200" b="1" spc="-1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sz="3200" b="1" spc="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4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</a:t>
            </a:r>
            <a:endParaRPr sz="32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5571" y="940509"/>
            <a:ext cx="2654300" cy="27147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8267" y="732231"/>
            <a:ext cx="5554980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Studi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bg1"/>
                </a:solidFill>
                <a:latin typeface="Calibri"/>
                <a:cs typeface="Calibri"/>
              </a:rPr>
              <a:t>recenti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 hanno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chemeClr val="bg1"/>
                </a:solidFill>
                <a:latin typeface="Calibri"/>
                <a:cs typeface="Calibri"/>
              </a:rPr>
              <a:t>mostrato</a:t>
            </a:r>
            <a:r>
              <a:rPr sz="2000" b="1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che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ciò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che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chiamiamo </a:t>
            </a:r>
            <a:r>
              <a:rPr sz="2000" b="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sz="2000" b="1" spc="-5" dirty="0">
                <a:latin typeface="Calibri"/>
                <a:cs typeface="Calibri"/>
              </a:rPr>
              <a:t>procarioti” sono </a:t>
            </a:r>
            <a:r>
              <a:rPr sz="2000" b="1" spc="-20" dirty="0">
                <a:latin typeface="Calibri"/>
                <a:cs typeface="Calibri"/>
              </a:rPr>
              <a:t>fra </a:t>
            </a:r>
            <a:r>
              <a:rPr sz="2000" b="1" spc="-10" dirty="0">
                <a:latin typeface="Calibri"/>
                <a:cs typeface="Calibri"/>
              </a:rPr>
              <a:t>loro molto diversi.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10" dirty="0">
                <a:latin typeface="Calibri"/>
                <a:cs typeface="Calibri"/>
              </a:rPr>
              <a:t>procarioti </a:t>
            </a:r>
            <a:r>
              <a:rPr sz="2000" b="1" spc="-5" dirty="0">
                <a:latin typeface="Calibri"/>
                <a:cs typeface="Calibri"/>
              </a:rPr>
              <a:t>sono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divisi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due</a:t>
            </a:r>
            <a:r>
              <a:rPr sz="2000" b="1" spc="-5" dirty="0">
                <a:latin typeface="Calibri"/>
                <a:cs typeface="Calibri"/>
              </a:rPr>
              <a:t> maggiori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gruppi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tassonomici,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lang="en-GB" sz="2000" b="1" u="heavy" spc="-25" dirty="0">
                <a:highlight>
                  <a:srgbClr val="FF0000"/>
                </a:highlight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B</a:t>
            </a:r>
            <a:r>
              <a:rPr sz="2000" b="1" u="heavy" spc="-25" dirty="0">
                <a:highlight>
                  <a:srgbClr val="FF0000"/>
                </a:highlight>
                <a:uFill>
                  <a:solidFill>
                    <a:srgbClr val="00AF50"/>
                  </a:solidFill>
                </a:uFill>
                <a:latin typeface="Calibri"/>
                <a:cs typeface="Calibri"/>
              </a:rPr>
              <a:t>ATTERI</a:t>
            </a:r>
            <a:r>
              <a:rPr sz="2000" b="1" spc="-20" dirty="0">
                <a:highlight>
                  <a:srgbClr val="FF00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highlight>
                  <a:srgbClr val="FF0000"/>
                </a:highlight>
                <a:latin typeface="Calibri"/>
                <a:cs typeface="Calibri"/>
              </a:rPr>
              <a:t>EUBACTERIA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gli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u="heavy" spc="-15" dirty="0">
                <a:highlight>
                  <a:srgbClr val="FF0000"/>
                </a:highlight>
                <a:uFill>
                  <a:solidFill>
                    <a:srgbClr val="00AFEF"/>
                  </a:solidFill>
                </a:uFill>
                <a:latin typeface="Calibri"/>
                <a:cs typeface="Calibri"/>
              </a:rPr>
              <a:t>ARCHAEA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ARCHAEBACTERIA,</a:t>
            </a:r>
            <a:r>
              <a:rPr sz="2000" b="1" spc="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che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sono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fra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loro</a:t>
            </a:r>
            <a:r>
              <a:rPr sz="2000" b="1" spc="-5" dirty="0">
                <a:latin typeface="Calibri"/>
                <a:cs typeface="Calibri"/>
              </a:rPr>
              <a:t> così </a:t>
            </a:r>
            <a:r>
              <a:rPr sz="2000" b="1" spc="-15" dirty="0">
                <a:latin typeface="Calibri"/>
                <a:cs typeface="Calibri"/>
              </a:rPr>
              <a:t>diversi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tanto</a:t>
            </a:r>
            <a:r>
              <a:rPr sz="2000" b="1" spc="-10" dirty="0">
                <a:latin typeface="Calibri"/>
                <a:cs typeface="Calibri"/>
              </a:rPr>
              <a:t> quanto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sono dagli </a:t>
            </a:r>
            <a:r>
              <a:rPr sz="2000" b="1" spc="-10" dirty="0">
                <a:latin typeface="Calibri"/>
                <a:cs typeface="Calibri"/>
              </a:rPr>
              <a:t>eucarioti </a:t>
            </a:r>
            <a:r>
              <a:rPr sz="2000" b="1" spc="-3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(Es: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Archea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non</a:t>
            </a:r>
            <a:r>
              <a:rPr sz="2000" b="1" spc="-5" dirty="0">
                <a:latin typeface="Calibri"/>
                <a:cs typeface="Calibri"/>
              </a:rPr>
              <a:t> hanno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peptidoglicano,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loro</a:t>
            </a:r>
            <a:r>
              <a:rPr sz="2000" b="1" spc="3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ribosomi </a:t>
            </a:r>
            <a:r>
              <a:rPr sz="2000" b="1" spc="-5" dirty="0">
                <a:latin typeface="Calibri"/>
                <a:cs typeface="Calibri"/>
              </a:rPr>
              <a:t> sono più simili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quelli eucariotici </a:t>
            </a:r>
            <a:r>
              <a:rPr sz="2000" b="1" spc="-10" dirty="0">
                <a:latin typeface="Calibri"/>
                <a:cs typeface="Calibri"/>
              </a:rPr>
              <a:t>che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quelli </a:t>
            </a:r>
            <a:r>
              <a:rPr sz="2000" b="1" spc="-15" dirty="0">
                <a:latin typeface="Calibri"/>
                <a:cs typeface="Calibri"/>
              </a:rPr>
              <a:t>batterici, le </a:t>
            </a:r>
            <a:r>
              <a:rPr sz="2000" b="1" spc="-10" dirty="0">
                <a:latin typeface="Calibri"/>
                <a:cs typeface="Calibri"/>
              </a:rPr>
              <a:t> loro </a:t>
            </a:r>
            <a:r>
              <a:rPr sz="2000" b="1" spc="-15" dirty="0">
                <a:latin typeface="Calibri"/>
                <a:cs typeface="Calibri"/>
              </a:rPr>
              <a:t>membrane </a:t>
            </a:r>
            <a:r>
              <a:rPr sz="2000" b="1" spc="-5" dirty="0">
                <a:latin typeface="Calibri"/>
                <a:cs typeface="Calibri"/>
              </a:rPr>
              <a:t>hanno </a:t>
            </a:r>
            <a:r>
              <a:rPr sz="2000" b="1" spc="-10" dirty="0">
                <a:latin typeface="Calibri"/>
                <a:cs typeface="Calibri"/>
              </a:rPr>
              <a:t>molecole </a:t>
            </a:r>
            <a:r>
              <a:rPr sz="2000" b="1" spc="-15" dirty="0">
                <a:latin typeface="Calibri"/>
                <a:cs typeface="Calibri"/>
              </a:rPr>
              <a:t>diverse </a:t>
            </a:r>
            <a:r>
              <a:rPr sz="2000" b="1" dirty="0">
                <a:latin typeface="Calibri"/>
                <a:cs typeface="Calibri"/>
              </a:rPr>
              <a:t>sia dai </a:t>
            </a:r>
            <a:r>
              <a:rPr sz="2000" b="1" spc="-10" dirty="0">
                <a:latin typeface="Calibri"/>
                <a:cs typeface="Calibri"/>
              </a:rPr>
              <a:t>Batteri che </a:t>
            </a:r>
            <a:r>
              <a:rPr sz="2000" b="1" spc="-3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dagli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Eucarioti)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4041337"/>
            <a:ext cx="8351089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Gli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highlight>
                  <a:srgbClr val="FF0000"/>
                </a:highlight>
                <a:latin typeface="Calibri"/>
                <a:cs typeface="Calibri"/>
              </a:rPr>
              <a:t>EUBATTERI</a:t>
            </a:r>
            <a:r>
              <a:rPr sz="2000" b="1" spc="5" dirty="0">
                <a:highlight>
                  <a:srgbClr val="FF0000"/>
                </a:highlight>
                <a:latin typeface="Calibri"/>
                <a:cs typeface="Calibri"/>
              </a:rPr>
              <a:t> </a:t>
            </a:r>
            <a:r>
              <a:rPr sz="2000" b="1" dirty="0">
                <a:highlight>
                  <a:srgbClr val="FF0000"/>
                </a:highlight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ono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forma</a:t>
            </a:r>
            <a:r>
              <a:rPr sz="2000" b="1" dirty="0">
                <a:latin typeface="Calibri"/>
                <a:cs typeface="Calibri"/>
              </a:rPr>
              <a:t> più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comunemente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conosciuta.</a:t>
            </a:r>
            <a:endParaRPr lang="en-GB" sz="2000" b="1" spc="-5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Il </a:t>
            </a:r>
            <a:r>
              <a:rPr sz="2000" b="1" spc="-10" dirty="0">
                <a:latin typeface="Calibri"/>
                <a:cs typeface="Calibri"/>
              </a:rPr>
              <a:t>termine </a:t>
            </a:r>
            <a:r>
              <a:rPr sz="2000" b="1" spc="-5" dirty="0">
                <a:latin typeface="Calibri"/>
                <a:cs typeface="Calibri"/>
              </a:rPr>
              <a:t>Archeabacteria viene </a:t>
            </a:r>
            <a:r>
              <a:rPr sz="2000" b="1" spc="-10" dirty="0">
                <a:latin typeface="Calibri"/>
                <a:cs typeface="Calibri"/>
              </a:rPr>
              <a:t>usato </a:t>
            </a:r>
            <a:r>
              <a:rPr sz="2000" b="1" spc="-5" dirty="0">
                <a:latin typeface="Calibri"/>
                <a:cs typeface="Calibri"/>
              </a:rPr>
              <a:t>sempre meno, </a:t>
            </a:r>
            <a:r>
              <a:rPr sz="2000" b="1" dirty="0">
                <a:latin typeface="Calibri"/>
                <a:cs typeface="Calibri"/>
              </a:rPr>
              <a:t>NON SI </a:t>
            </a:r>
            <a:r>
              <a:rPr sz="2000" b="1" spc="-10" dirty="0">
                <a:latin typeface="Calibri"/>
                <a:cs typeface="Calibri"/>
              </a:rPr>
              <a:t>CONOSCONO ARCHEA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PATOGENI. </a:t>
            </a:r>
            <a:r>
              <a:rPr sz="2000" b="1" dirty="0">
                <a:latin typeface="Calibri"/>
                <a:cs typeface="Calibri"/>
              </a:rPr>
              <a:t>Gli </a:t>
            </a:r>
            <a:r>
              <a:rPr sz="2000" b="1" spc="-5" dirty="0">
                <a:latin typeface="Calibri"/>
                <a:cs typeface="Calibri"/>
              </a:rPr>
              <a:t>Archaea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10" dirty="0">
                <a:latin typeface="Calibri"/>
                <a:cs typeface="Calibri"/>
              </a:rPr>
              <a:t>trovano </a:t>
            </a:r>
            <a:r>
              <a:rPr sz="2000" b="1" spc="-15" dirty="0">
                <a:latin typeface="Calibri"/>
                <a:cs typeface="Calibri"/>
              </a:rPr>
              <a:t>generalmente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ambienti </a:t>
            </a:r>
            <a:r>
              <a:rPr sz="2000" b="1" spc="-10" dirty="0">
                <a:latin typeface="Calibri"/>
                <a:cs typeface="Calibri"/>
              </a:rPr>
              <a:t>estremi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(sorgenti </a:t>
            </a:r>
            <a:r>
              <a:rPr sz="2000" b="1" dirty="0">
                <a:latin typeface="Calibri"/>
                <a:cs typeface="Calibri"/>
              </a:rPr>
              <a:t>di acqua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calda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100°C, fondi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oceanici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pressioni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elevatissime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T°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110°C,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acqua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satura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sale, </a:t>
            </a:r>
            <a:r>
              <a:rPr sz="2000" b="1" spc="-39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zolfo 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spc="-10" dirty="0">
                <a:latin typeface="Calibri"/>
                <a:cs typeface="Calibri"/>
              </a:rPr>
              <a:t>altre sostanze, </a:t>
            </a:r>
            <a:r>
              <a:rPr sz="2000" b="1" spc="-5" dirty="0">
                <a:latin typeface="Calibri"/>
                <a:cs typeface="Calibri"/>
              </a:rPr>
              <a:t>ecc). Possono </a:t>
            </a:r>
            <a:r>
              <a:rPr sz="2000" b="1" spc="-10" dirty="0">
                <a:latin typeface="Calibri"/>
                <a:cs typeface="Calibri"/>
              </a:rPr>
              <a:t>metabolizzare metano, </a:t>
            </a:r>
            <a:r>
              <a:rPr sz="2000" b="1" spc="-15" dirty="0">
                <a:latin typeface="Calibri"/>
                <a:cs typeface="Calibri"/>
              </a:rPr>
              <a:t>zolfo, </a:t>
            </a:r>
            <a:r>
              <a:rPr sz="2000" b="1" spc="-10" dirty="0">
                <a:latin typeface="Calibri"/>
                <a:cs typeface="Calibri"/>
              </a:rPr>
              <a:t>idrogeno </a:t>
            </a:r>
            <a:r>
              <a:rPr sz="2000" b="1" spc="-5" dirty="0">
                <a:latin typeface="Calibri"/>
                <a:cs typeface="Calibri"/>
              </a:rPr>
              <a:t>gassoso. La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loro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origine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 la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relazione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spc="-10" dirty="0">
                <a:latin typeface="Calibri"/>
                <a:cs typeface="Calibri"/>
              </a:rPr>
              <a:t>Eubatteri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 gli Eucarioti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sconosciute.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90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6F7BE54-A5C6-F54B-B9ED-E74E2898E2FE}"/>
              </a:ext>
            </a:extLst>
          </p:cNvPr>
          <p:cNvSpPr/>
          <p:nvPr/>
        </p:nvSpPr>
        <p:spPr>
          <a:xfrm>
            <a:off x="228600" y="457200"/>
            <a:ext cx="8915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>
                <a:solidFill>
                  <a:schemeClr val="accent1"/>
                </a:solidFill>
                <a:latin typeface="Calibri,Bold"/>
              </a:rPr>
              <a:t>...</a:t>
            </a:r>
            <a:r>
              <a:rPr lang="it-IT" sz="3200" b="1">
                <a:solidFill>
                  <a:schemeClr val="accent1"/>
                </a:solidFill>
                <a:latin typeface="Calibri,Bold"/>
              </a:rPr>
              <a:t>nello specifico</a:t>
            </a: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Analizza la varietà e l’evoluzione dei microrganismi (come e perché ci sono tante specie  microbiche) 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Analizza le interazioni dei microrganismi col mondo circostante, con la società umana, con l’organismo umano, con animali e piante.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3200" spc="-5" dirty="0">
                <a:latin typeface="Times New Roman"/>
                <a:cs typeface="Times New Roman"/>
              </a:rPr>
              <a:t>Gli 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effetti</a:t>
            </a:r>
            <a:r>
              <a:rPr lang="it-IT" sz="3200" spc="74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benefici</a:t>
            </a:r>
            <a:r>
              <a:rPr lang="it-IT" sz="3200" spc="745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e</a:t>
            </a:r>
            <a:r>
              <a:rPr lang="it-IT" sz="3200" spc="74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dannosi</a:t>
            </a:r>
            <a:r>
              <a:rPr lang="it-IT" sz="3200" spc="745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che</a:t>
            </a:r>
            <a:r>
              <a:rPr lang="it-IT" sz="3200" spc="745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hanno</a:t>
            </a:r>
            <a:r>
              <a:rPr lang="it-IT" sz="3200" spc="74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sugli </a:t>
            </a:r>
            <a:r>
              <a:rPr lang="it-IT" sz="3200" spc="-785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esseri umani, delle modificazioni fisiche e 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chimiche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che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provocano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nel</a:t>
            </a:r>
            <a:r>
              <a:rPr lang="it-IT" sz="3200" spc="5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loro</a:t>
            </a:r>
            <a:r>
              <a:rPr lang="it-IT" sz="3200" dirty="0">
                <a:latin typeface="Times New Roman"/>
                <a:cs typeface="Times New Roman"/>
              </a:rPr>
              <a:t> </a:t>
            </a:r>
            <a:r>
              <a:rPr lang="it-IT" sz="3200" spc="-5" dirty="0">
                <a:latin typeface="Times New Roman"/>
                <a:cs typeface="Times New Roman"/>
              </a:rPr>
              <a:t>ambiente</a:t>
            </a:r>
            <a:endParaRPr lang="it-I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83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88329" y="161671"/>
            <a:ext cx="33086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5" dirty="0">
                <a:latin typeface="Tahoma"/>
                <a:cs typeface="Tahoma"/>
              </a:rPr>
              <a:t>EUBATTERI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8966" y="204342"/>
            <a:ext cx="143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FF0000"/>
                </a:solidFill>
                <a:latin typeface="Tahoma"/>
                <a:cs typeface="Tahoma"/>
              </a:rPr>
              <a:t>T</a:t>
            </a:r>
            <a:r>
              <a:rPr sz="1800" b="1" spc="-75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800" b="1" spc="-1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1800" b="1" spc="-5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800" b="1" spc="-25" dirty="0">
                <a:solidFill>
                  <a:srgbClr val="FF0000"/>
                </a:solidFill>
                <a:latin typeface="Tahoma"/>
                <a:cs typeface="Tahoma"/>
              </a:rPr>
              <a:t>no</a:t>
            </a:r>
            <a:r>
              <a:rPr sz="1800" b="1" spc="-30" dirty="0">
                <a:solidFill>
                  <a:srgbClr val="FF0000"/>
                </a:solidFill>
                <a:latin typeface="Tahoma"/>
                <a:cs typeface="Tahoma"/>
              </a:rPr>
              <a:t>m</a:t>
            </a:r>
            <a:r>
              <a:rPr sz="1800" b="1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800" b="1" spc="-90" dirty="0">
                <a:solidFill>
                  <a:srgbClr val="FF0000"/>
                </a:solidFill>
                <a:latin typeface="Tahoma"/>
                <a:cs typeface="Tahoma"/>
              </a:rPr>
              <a:t>a:</a:t>
            </a:r>
            <a:endParaRPr sz="180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524" y="577723"/>
            <a:ext cx="4079875" cy="19987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600703" y="1560701"/>
            <a:ext cx="161264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bg1"/>
                </a:solidFill>
                <a:latin typeface="Lucida Sans Unicode"/>
                <a:cs typeface="Lucida Sans Unicode"/>
              </a:rPr>
              <a:t>Riferimento </a:t>
            </a:r>
            <a:r>
              <a:rPr sz="1600" dirty="0">
                <a:solidFill>
                  <a:schemeClr val="bg1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Internaz</a:t>
            </a:r>
            <a:r>
              <a:rPr sz="160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i</a:t>
            </a:r>
            <a:r>
              <a:rPr sz="16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o</a:t>
            </a:r>
            <a:r>
              <a:rPr sz="1600" dirty="0">
                <a:solidFill>
                  <a:schemeClr val="bg1"/>
                </a:solidFill>
                <a:latin typeface="Lucida Sans Unicode"/>
                <a:cs typeface="Lucida Sans Unicode"/>
              </a:rPr>
              <a:t>n</a:t>
            </a:r>
            <a:r>
              <a:rPr sz="1600" spc="-15" dirty="0">
                <a:solidFill>
                  <a:schemeClr val="bg1"/>
                </a:solidFill>
                <a:latin typeface="Lucida Sans Unicode"/>
                <a:cs typeface="Lucida Sans Unicode"/>
              </a:rPr>
              <a:t>a</a:t>
            </a:r>
            <a:r>
              <a:rPr sz="1600" spc="-10" dirty="0">
                <a:solidFill>
                  <a:schemeClr val="bg1"/>
                </a:solidFill>
                <a:latin typeface="Lucida Sans Unicode"/>
                <a:cs typeface="Lucida Sans Unicode"/>
              </a:rPr>
              <a:t>le:</a:t>
            </a:r>
            <a:endParaRPr sz="160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6866" y="844421"/>
            <a:ext cx="1244600" cy="16556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1218" y="5012320"/>
            <a:ext cx="85957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Nomenclatura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Ufficiale: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L’iniziale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genere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è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maiuscola,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il nome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della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minuscola</a:t>
            </a:r>
            <a:r>
              <a:rPr sz="1800" b="1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endParaRPr sz="1800">
              <a:solidFill>
                <a:schemeClr val="bg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tutto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corsivo:</a:t>
            </a:r>
            <a:endParaRPr lang="en-GB" sz="18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9794" y="5711138"/>
            <a:ext cx="472160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sz="1800" b="1" spc="-5" dirty="0">
                <a:latin typeface="Calibri"/>
                <a:cs typeface="Calibri"/>
              </a:rPr>
              <a:t>Escherichia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coli:	</a:t>
            </a:r>
            <a:r>
              <a:rPr lang="en-GB" sz="1800" b="1" spc="-5" dirty="0">
                <a:latin typeface="Calibri"/>
                <a:cs typeface="Calibri"/>
              </a:rPr>
              <a:t>         </a:t>
            </a:r>
            <a:r>
              <a:rPr sz="1800" b="1" i="1" dirty="0">
                <a:latin typeface="Calibri"/>
                <a:cs typeface="Calibri"/>
              </a:rPr>
              <a:t>E.</a:t>
            </a:r>
            <a:r>
              <a:rPr sz="1800" b="1" i="1" spc="-80" dirty="0">
                <a:latin typeface="Calibri"/>
                <a:cs typeface="Calibri"/>
              </a:rPr>
              <a:t> </a:t>
            </a:r>
            <a:r>
              <a:rPr sz="1800" b="1" i="1" spc="-10" dirty="0">
                <a:latin typeface="Calibri"/>
                <a:cs typeface="Calibri"/>
              </a:rPr>
              <a:t>coli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Stafilococco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aureo: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9200" y="5985459"/>
            <a:ext cx="1873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S.</a:t>
            </a:r>
            <a:r>
              <a:rPr sz="1800" b="1" i="1" spc="-40" dirty="0">
                <a:latin typeface="Calibri"/>
                <a:cs typeface="Calibri"/>
              </a:rPr>
              <a:t> </a:t>
            </a:r>
            <a:r>
              <a:rPr sz="1800" b="1" i="1" spc="-5" dirty="0">
                <a:latin typeface="Calibri"/>
                <a:cs typeface="Calibri"/>
              </a:rPr>
              <a:t>aureus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165" dirty="0">
                <a:latin typeface="Calibri"/>
                <a:cs typeface="Calibri"/>
              </a:rPr>
              <a:t>V</a:t>
            </a:r>
            <a:r>
              <a:rPr sz="1800" b="1" i="1" dirty="0">
                <a:latin typeface="Calibri"/>
                <a:cs typeface="Calibri"/>
              </a:rPr>
              <a:t>.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chole</a:t>
            </a:r>
            <a:r>
              <a:rPr sz="1800" b="1" i="1" spc="-5" dirty="0">
                <a:latin typeface="Calibri"/>
                <a:cs typeface="Calibri"/>
              </a:rPr>
              <a:t>rae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3822" y="6409639"/>
            <a:ext cx="187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Vibrione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colera: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1218" y="2774441"/>
            <a:ext cx="76396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concetto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SPECIE,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fondamentale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nelle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filogenie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eucariotiche,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 </a:t>
            </a:r>
            <a:r>
              <a:rPr sz="1800" b="1" spc="-5" dirty="0">
                <a:latin typeface="Calibri"/>
                <a:cs typeface="Calibri"/>
              </a:rPr>
              <a:t>significato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spc="-5" dirty="0">
                <a:latin typeface="Calibri"/>
                <a:cs typeface="Calibri"/>
              </a:rPr>
              <a:t>particolare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batteriologia: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" y="3595242"/>
            <a:ext cx="31210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1"/>
                </a:solidFill>
                <a:highlight>
                  <a:srgbClr val="FF0000"/>
                </a:highlight>
                <a:latin typeface="Calibri"/>
                <a:cs typeface="Calibri"/>
              </a:rPr>
              <a:t>Specie </a:t>
            </a:r>
            <a:r>
              <a:rPr sz="1800" b="1" u="heavy" spc="-5" dirty="0">
                <a:solidFill>
                  <a:schemeClr val="accent1"/>
                </a:solidFill>
                <a:highlight>
                  <a:srgbClr val="FF0000"/>
                </a:highlight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eucariotica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: gruppo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biologico</a:t>
            </a:r>
            <a:r>
              <a:rPr sz="1800" b="1" spc="-7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in</a:t>
            </a:r>
            <a:r>
              <a:rPr sz="1800" b="1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grado</a:t>
            </a:r>
            <a:r>
              <a:rPr sz="1800" b="1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di</a:t>
            </a:r>
            <a:r>
              <a:rPr sz="1800" b="1" spc="-2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incrociarsi</a:t>
            </a:r>
            <a:r>
              <a:rPr sz="1800" b="1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e </a:t>
            </a:r>
            <a:r>
              <a:rPr sz="1800" b="1" spc="-39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di</a:t>
            </a:r>
            <a:r>
              <a:rPr sz="1800" b="1" spc="-3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produrre</a:t>
            </a:r>
            <a:r>
              <a:rPr sz="1800" b="1" spc="-4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una</a:t>
            </a:r>
            <a:r>
              <a:rPr sz="1800" b="1" spc="-2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progenie fertile</a:t>
            </a:r>
            <a:endParaRPr sz="18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00702" y="3595242"/>
            <a:ext cx="39516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chemeClr val="accent1"/>
                </a:solidFill>
                <a:highlight>
                  <a:srgbClr val="FF0000"/>
                </a:highlight>
                <a:latin typeface="Calibri"/>
                <a:cs typeface="Calibri"/>
              </a:rPr>
              <a:t>Specie</a:t>
            </a:r>
            <a:r>
              <a:rPr sz="1800" b="1" spc="45" dirty="0">
                <a:solidFill>
                  <a:schemeClr val="accent1"/>
                </a:solidFill>
                <a:highlight>
                  <a:srgbClr val="FF0000"/>
                </a:highlight>
                <a:latin typeface="Calibri"/>
                <a:cs typeface="Calibri"/>
              </a:rPr>
              <a:t> </a:t>
            </a:r>
            <a:r>
              <a:rPr sz="1800" b="1" u="heavy" spc="-10" dirty="0">
                <a:solidFill>
                  <a:schemeClr val="accent1"/>
                </a:solidFill>
                <a:highlight>
                  <a:srgbClr val="FF0000"/>
                </a:highlight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batterica</a:t>
            </a:r>
            <a:r>
              <a:rPr sz="1800" b="1" spc="-10" dirty="0">
                <a:solidFill>
                  <a:schemeClr val="accent1"/>
                </a:solidFill>
                <a:highlight>
                  <a:srgbClr val="FF0000"/>
                </a:highlight>
                <a:latin typeface="Calibri"/>
                <a:cs typeface="Calibri"/>
              </a:rPr>
              <a:t>:</a:t>
            </a:r>
            <a:r>
              <a:rPr sz="1800" b="1" spc="75" dirty="0">
                <a:solidFill>
                  <a:schemeClr val="accent1"/>
                </a:solidFill>
                <a:highlight>
                  <a:srgbClr val="FF0000"/>
                </a:highlight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gruppo</a:t>
            </a:r>
            <a:r>
              <a:rPr sz="1800" b="1" spc="6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“ecobiologico”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di</a:t>
            </a:r>
            <a:r>
              <a:rPr sz="1800" b="1" spc="-3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microorganismi</a:t>
            </a:r>
            <a:r>
              <a:rPr sz="1800" b="1" spc="-5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che</a:t>
            </a:r>
            <a:r>
              <a:rPr sz="1800" b="1" spc="-2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possiedono</a:t>
            </a:r>
            <a:r>
              <a:rPr sz="1800" b="1" spc="-10" dirty="0">
                <a:solidFill>
                  <a:schemeClr val="accent1"/>
                </a:solidFill>
                <a:latin typeface="Calibri"/>
                <a:cs typeface="Calibri"/>
              </a:rPr>
              <a:t> distinti </a:t>
            </a:r>
            <a:r>
              <a:rPr sz="1800" b="1" spc="-39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chemeClr val="accent1"/>
                </a:solidFill>
                <a:latin typeface="Calibri"/>
                <a:cs typeface="Calibri"/>
              </a:rPr>
              <a:t>caratteri</a:t>
            </a:r>
            <a:r>
              <a:rPr sz="1800" b="1" spc="37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tipici</a:t>
            </a:r>
            <a:r>
              <a:rPr sz="1800" b="1" spc="-3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accent1"/>
                </a:solidFill>
                <a:latin typeface="Calibri"/>
                <a:cs typeface="Calibri"/>
              </a:rPr>
              <a:t>in</a:t>
            </a:r>
            <a:r>
              <a:rPr sz="1800" b="1" spc="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chemeClr val="accent1"/>
                </a:solidFill>
                <a:latin typeface="Calibri"/>
                <a:cs typeface="Calibri"/>
              </a:rPr>
              <a:t>comune</a:t>
            </a:r>
            <a:endParaRPr sz="18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387" y="2770251"/>
            <a:ext cx="8645525" cy="2087880"/>
          </a:xfrm>
          <a:custGeom>
            <a:avLst/>
            <a:gdLst/>
            <a:ahLst/>
            <a:cxnLst/>
            <a:rect l="l" t="t" r="r" b="b"/>
            <a:pathLst>
              <a:path w="8645525" h="2087879">
                <a:moveTo>
                  <a:pt x="0" y="2087499"/>
                </a:moveTo>
                <a:lnTo>
                  <a:pt x="8645525" y="2087499"/>
                </a:lnTo>
                <a:lnTo>
                  <a:pt x="8645525" y="0"/>
                </a:lnTo>
                <a:lnTo>
                  <a:pt x="0" y="0"/>
                </a:lnTo>
                <a:lnTo>
                  <a:pt x="0" y="2087499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789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936" y="845555"/>
            <a:ext cx="4500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Tassonomia</a:t>
            </a:r>
            <a:r>
              <a:rPr spc="-80" dirty="0"/>
              <a:t> </a:t>
            </a:r>
            <a:r>
              <a:rPr dirty="0"/>
              <a:t>numerica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547" y="3168507"/>
            <a:ext cx="76149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5600" algn="l"/>
                <a:tab pos="356235" algn="l"/>
                <a:tab pos="2033270" algn="l"/>
                <a:tab pos="3779520" algn="l"/>
                <a:tab pos="4147820" algn="l"/>
                <a:tab pos="5554980" algn="l"/>
                <a:tab pos="6329680" algn="l"/>
                <a:tab pos="7285355" algn="l"/>
              </a:tabLst>
            </a:pPr>
            <a:r>
              <a:rPr sz="3200" spc="-5" dirty="0">
                <a:solidFill>
                  <a:srgbClr val="FFFFFF"/>
                </a:solidFill>
                <a:latin typeface="Times New Roman"/>
                <a:cs typeface="Times New Roman"/>
              </a:rPr>
              <a:t>Vengono	analizzati	e	valutati	una	serie	di  caratteri, comparandoli tra loro.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E90C526-5A7E-5D4F-86F3-1023CB6E6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DC8BD9-6E53-9548-9DDE-67D4D9424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2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698234B-A661-CE4C-BE8C-8F3A7CCB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307D354-03BD-A34F-AE19-A539330C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96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A3A135B-8629-7D48-832E-4F84527DD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159869-F42D-7941-A780-DC4EEFF97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5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99111"/>
            <a:ext cx="74676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 </a:t>
            </a:r>
            <a:r>
              <a:rPr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</a:t>
            </a:r>
            <a:r>
              <a:rPr b="1" spc="-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819740"/>
            <a:ext cx="4876802" cy="41748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Valutazione</a:t>
            </a:r>
            <a:r>
              <a:rPr sz="320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della</a:t>
            </a:r>
            <a:r>
              <a:rPr sz="3200" spc="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percentuale</a:t>
            </a:r>
            <a:r>
              <a:rPr sz="320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in</a:t>
            </a:r>
            <a:r>
              <a:rPr sz="3200" spc="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G+C.</a:t>
            </a:r>
            <a:endParaRPr sz="320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FFFF"/>
              </a:buClr>
              <a:buFont typeface="Wingdings"/>
              <a:buChar char=""/>
            </a:pPr>
            <a:endParaRPr sz="465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356235" indent="-344170">
              <a:lnSpc>
                <a:spcPct val="100000"/>
              </a:lnSpc>
              <a:spcBef>
                <a:spcPts val="5"/>
              </a:spcBef>
              <a:buClr>
                <a:srgbClr val="00FFFF"/>
              </a:buClr>
              <a:buFont typeface="Wingdings"/>
              <a:buChar char=""/>
              <a:tabLst>
                <a:tab pos="356235" algn="l"/>
                <a:tab pos="356870" algn="l"/>
              </a:tabLst>
            </a:pP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Grado d’ibridazione</a:t>
            </a:r>
            <a:r>
              <a:rPr sz="3200" spc="-10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del DNA.</a:t>
            </a:r>
            <a:endParaRPr lang="en-GB" sz="3200" spc="-5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356235" indent="-344170">
              <a:lnSpc>
                <a:spcPct val="100000"/>
              </a:lnSpc>
              <a:spcBef>
                <a:spcPts val="5"/>
              </a:spcBef>
              <a:buClr>
                <a:srgbClr val="00FFFF"/>
              </a:buClr>
              <a:buFont typeface="Wingdings"/>
              <a:buChar char=""/>
              <a:tabLst>
                <a:tab pos="356235" algn="l"/>
                <a:tab pos="356870" algn="l"/>
              </a:tabLst>
            </a:pPr>
            <a:endParaRPr lang="en-GB" sz="3200" spc="-5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356235" indent="-344170">
              <a:lnSpc>
                <a:spcPct val="100000"/>
              </a:lnSpc>
              <a:spcBef>
                <a:spcPts val="5"/>
              </a:spcBef>
              <a:buClr>
                <a:srgbClr val="00FFFF"/>
              </a:buClr>
              <a:buFont typeface="Wingdings"/>
              <a:buChar char=""/>
              <a:tabLst>
                <a:tab pos="356235" algn="l"/>
                <a:tab pos="356870" algn="l"/>
              </a:tabLst>
            </a:pPr>
            <a:r>
              <a:rPr lang="it-GB" sz="3200" spc="-5" dirty="0">
                <a:solidFill>
                  <a:schemeClr val="accent1"/>
                </a:solidFill>
                <a:latin typeface="Times New Roman"/>
                <a:cs typeface="Times New Roman"/>
              </a:rPr>
              <a:t>Next Generation Sequencing </a:t>
            </a:r>
            <a:endParaRPr sz="320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F34080-B334-7A4B-9222-4AEC0530C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58133"/>
            <a:ext cx="3764282" cy="329807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D5FEFC6-895B-BE49-A0CA-A9F857AE7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26" y="174758"/>
            <a:ext cx="3352800" cy="330930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3F38A52-8098-D74E-825A-FCCCB4566472}"/>
              </a:ext>
            </a:extLst>
          </p:cNvPr>
          <p:cNvSpPr/>
          <p:nvPr/>
        </p:nvSpPr>
        <p:spPr>
          <a:xfrm>
            <a:off x="295139" y="533400"/>
            <a:ext cx="53966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GB" sz="2800">
                <a:highlight>
                  <a:srgbClr val="FFFF00"/>
                </a:highlight>
              </a:rPr>
              <a:t>MICROBIOMA</a:t>
            </a:r>
          </a:p>
          <a:p>
            <a:endParaRPr lang="it-GB" sz="2800">
              <a:highlight>
                <a:srgbClr val="FFFF00"/>
              </a:highlight>
            </a:endParaRPr>
          </a:p>
          <a:p>
            <a:r>
              <a:rPr lang="it-GB" sz="2800">
                <a:highlight>
                  <a:srgbClr val="FFFF00"/>
                </a:highlight>
              </a:rPr>
              <a:t>MICOBIOMA</a:t>
            </a:r>
          </a:p>
          <a:p>
            <a:endParaRPr lang="it-GB" sz="2800">
              <a:highlight>
                <a:srgbClr val="FFFF00"/>
              </a:highlight>
            </a:endParaRPr>
          </a:p>
          <a:p>
            <a:r>
              <a:rPr lang="it-GB" sz="2800">
                <a:highlight>
                  <a:srgbClr val="FFFF00"/>
                </a:highlight>
              </a:rPr>
              <a:t>VIROMA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1B4181E-4047-B743-A7FA-BBE3F6DB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84067"/>
            <a:ext cx="3962400" cy="330930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0A5D0BF4-90FD-1A42-8BF9-2582CAEDC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9" y="3584771"/>
            <a:ext cx="3819661" cy="32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88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282461"/>
            <a:ext cx="502447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Metagenomica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228601" y="1752600"/>
            <a:ext cx="4114798" cy="41774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r>
              <a:rPr sz="2400" spc="-5" dirty="0"/>
              <a:t>Sequenza</a:t>
            </a:r>
            <a:r>
              <a:rPr sz="2400" dirty="0"/>
              <a:t> </a:t>
            </a:r>
            <a:r>
              <a:rPr sz="2400" spc="-5" dirty="0"/>
              <a:t>aminoacidica</a:t>
            </a:r>
            <a:r>
              <a:rPr sz="2400" spc="5" dirty="0"/>
              <a:t> </a:t>
            </a:r>
            <a:r>
              <a:rPr sz="2400" spc="-5" dirty="0"/>
              <a:t>delle</a:t>
            </a:r>
            <a:r>
              <a:rPr sz="2400" spc="5" dirty="0"/>
              <a:t> </a:t>
            </a:r>
            <a:r>
              <a:rPr sz="2400" spc="-5" dirty="0"/>
              <a:t>proteine.</a:t>
            </a:r>
            <a:r>
              <a:rPr lang="en-GB" sz="2400" spc="-5" dirty="0"/>
              <a:t> </a:t>
            </a:r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r>
              <a:rPr lang="en-GB" sz="2400" b="1" spc="-5" dirty="0"/>
              <a:t>PROTEOMICA</a:t>
            </a:r>
          </a:p>
          <a:p>
            <a:pPr marL="357505" indent="-343535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Font typeface="Wingdings"/>
              <a:buChar char=""/>
              <a:tabLst>
                <a:tab pos="357505" algn="l"/>
                <a:tab pos="358140" algn="l"/>
              </a:tabLst>
            </a:pPr>
            <a:endParaRPr lang="it-GB" sz="2400" spc="-5" dirty="0"/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r>
              <a:rPr lang="it-GB" sz="2400" spc="-5" dirty="0"/>
              <a:t>Sequenza nucleotidica delle molecole di RNA </a:t>
            </a:r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r>
              <a:rPr lang="it-GB" sz="2400" b="1" spc="-5" dirty="0"/>
              <a:t>TRASCRITTOMICA</a:t>
            </a:r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endParaRPr lang="it-GB" sz="2400" b="1" spc="-5" dirty="0"/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r>
              <a:rPr lang="it-GB" sz="2400" spc="-5" dirty="0"/>
              <a:t> Produzione dei metaboliti</a:t>
            </a:r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r>
              <a:rPr lang="it-GB" sz="2400" b="1" spc="-5" dirty="0"/>
              <a:t>METABOLOMICA</a:t>
            </a:r>
          </a:p>
          <a:p>
            <a:pPr marL="13970" indent="0">
              <a:lnSpc>
                <a:spcPct val="100000"/>
              </a:lnSpc>
              <a:spcBef>
                <a:spcPts val="95"/>
              </a:spcBef>
              <a:buClr>
                <a:srgbClr val="00FFFF"/>
              </a:buClr>
              <a:buNone/>
              <a:tabLst>
                <a:tab pos="357505" algn="l"/>
                <a:tab pos="358140" algn="l"/>
              </a:tabLst>
            </a:pPr>
            <a:endParaRPr lang="it-GB" sz="2400" b="1" spc="-5" dirty="0"/>
          </a:p>
        </p:txBody>
      </p:sp>
      <p:pic>
        <p:nvPicPr>
          <p:cNvPr id="4" name="Picture 4" descr="de-Vos-figure-3">
            <a:extLst>
              <a:ext uri="{FF2B5EF4-FFF2-40B4-BE49-F238E27FC236}">
                <a16:creationId xmlns:a16="http://schemas.microsoft.com/office/drawing/2014/main" id="{5CBFD56D-7922-294E-81D2-D471404E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371600"/>
            <a:ext cx="471233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D901AEA-C062-B441-8541-F786C90E8E6B}"/>
              </a:ext>
            </a:extLst>
          </p:cNvPr>
          <p:cNvSpPr/>
          <p:nvPr/>
        </p:nvSpPr>
        <p:spPr>
          <a:xfrm>
            <a:off x="152400" y="304800"/>
            <a:ext cx="8991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it-IT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Può essere vista come... 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/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 </a:t>
            </a:r>
            <a:r>
              <a:rPr lang="it-IT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Scienza biologica di base</a:t>
            </a: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per studiare i processi vitali partendo da microrganismi (più semplici da studiare rispetto agli organismi complessi) </a:t>
            </a:r>
          </a:p>
          <a:p>
            <a:pPr marL="342900" lvl="1"/>
            <a:endParaRPr lang="it-I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/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 </a:t>
            </a:r>
            <a:r>
              <a:rPr lang="it-IT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Scienza biologica applicata</a:t>
            </a: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per trattare molti problemi di interesse pratico in medicina, agricoltura e industria dove i microrganismi possono avere un ruolo: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Negativo come causa di malattie di uomo, animali e piante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it-IT" sz="2800">
                <a:latin typeface="Times New Roman" panose="02020603050405020304" pitchFamily="18" charset="0"/>
                <a:cs typeface="Times New Roman" panose="02020603050405020304" pitchFamily="18" charset="0"/>
              </a:rPr>
              <a:t>Positivo fertilità dei suoli, flora batterica intestinale, processi industriali (es. fermentazione)</a:t>
            </a:r>
            <a:r>
              <a:rPr lang="it-IT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506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113" y="942481"/>
            <a:ext cx="41154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accent1"/>
                </a:solidFill>
              </a:rPr>
              <a:t>Origine</a:t>
            </a:r>
            <a:r>
              <a:rPr sz="2800" spc="-25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delle</a:t>
            </a:r>
            <a:r>
              <a:rPr sz="2800" spc="-2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specie</a:t>
            </a:r>
            <a:r>
              <a:rPr sz="2800" spc="-2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cellulari</a:t>
            </a:r>
            <a:endParaRPr sz="2800">
              <a:solidFill>
                <a:schemeClr val="accent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31989" y="450595"/>
            <a:ext cx="7480300" cy="5880100"/>
            <a:chOff x="831989" y="450595"/>
            <a:chExt cx="7480300" cy="5880100"/>
          </a:xfrm>
        </p:grpSpPr>
        <p:sp>
          <p:nvSpPr>
            <p:cNvPr id="4" name="object 4"/>
            <p:cNvSpPr/>
            <p:nvPr/>
          </p:nvSpPr>
          <p:spPr>
            <a:xfrm>
              <a:off x="838339" y="456945"/>
              <a:ext cx="7467600" cy="5867400"/>
            </a:xfrm>
            <a:custGeom>
              <a:avLst/>
              <a:gdLst/>
              <a:ahLst/>
              <a:cxnLst/>
              <a:rect l="l" t="t" r="r" b="b"/>
              <a:pathLst>
                <a:path w="7467600" h="5867400">
                  <a:moveTo>
                    <a:pt x="0" y="0"/>
                  </a:moveTo>
                  <a:lnTo>
                    <a:pt x="0" y="5867400"/>
                  </a:lnTo>
                  <a:lnTo>
                    <a:pt x="7467600" y="5867400"/>
                  </a:lnTo>
                  <a:lnTo>
                    <a:pt x="74676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1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939" y="1599945"/>
              <a:ext cx="4800600" cy="44371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419" y="348883"/>
            <a:ext cx="721995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0960" marR="5080" indent="-131889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accent1"/>
                </a:solidFill>
              </a:rPr>
              <a:t>Classificazione degli esseri viventi sulla base delle </a:t>
            </a:r>
            <a:r>
              <a:rPr sz="2800" spc="-685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sequenze</a:t>
            </a:r>
            <a:r>
              <a:rPr sz="2800" spc="-1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dell’RNA</a:t>
            </a:r>
            <a:r>
              <a:rPr sz="2800" spc="-1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ribosomiale</a:t>
            </a:r>
            <a:endParaRPr sz="2800">
              <a:solidFill>
                <a:schemeClr val="accent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189" y="145795"/>
            <a:ext cx="8699500" cy="6489700"/>
            <a:chOff x="146189" y="145795"/>
            <a:chExt cx="8699500" cy="6489700"/>
          </a:xfrm>
        </p:grpSpPr>
        <p:sp>
          <p:nvSpPr>
            <p:cNvPr id="4" name="object 4"/>
            <p:cNvSpPr/>
            <p:nvPr/>
          </p:nvSpPr>
          <p:spPr>
            <a:xfrm>
              <a:off x="152539" y="152145"/>
              <a:ext cx="8686800" cy="6477000"/>
            </a:xfrm>
            <a:custGeom>
              <a:avLst/>
              <a:gdLst/>
              <a:ahLst/>
              <a:cxnLst/>
              <a:rect l="l" t="t" r="r" b="b"/>
              <a:pathLst>
                <a:path w="8686800" h="6477000">
                  <a:moveTo>
                    <a:pt x="0" y="0"/>
                  </a:moveTo>
                  <a:lnTo>
                    <a:pt x="0" y="6477000"/>
                  </a:lnTo>
                  <a:lnTo>
                    <a:pt x="8686800" y="6477000"/>
                  </a:lnTo>
                  <a:lnTo>
                    <a:pt x="86868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1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339" y="1221993"/>
              <a:ext cx="8001000" cy="5298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8515" y="386983"/>
            <a:ext cx="68294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155" marR="5080" indent="-97409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accent1"/>
                </a:solidFill>
              </a:rPr>
              <a:t>Sistema di classificazione degli esseri viventi in </a:t>
            </a:r>
            <a:r>
              <a:rPr sz="2800" spc="-685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cinque</a:t>
            </a:r>
            <a:r>
              <a:rPr sz="2800" spc="-1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regni</a:t>
            </a:r>
            <a:r>
              <a:rPr sz="2800" spc="-1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proposto</a:t>
            </a:r>
            <a:r>
              <a:rPr sz="2800" spc="-10" dirty="0">
                <a:solidFill>
                  <a:schemeClr val="accent1"/>
                </a:solidFill>
              </a:rPr>
              <a:t> </a:t>
            </a:r>
            <a:r>
              <a:rPr sz="2800" spc="-5" dirty="0">
                <a:solidFill>
                  <a:schemeClr val="accent1"/>
                </a:solidFill>
              </a:rPr>
              <a:t>da Wittaker</a:t>
            </a:r>
            <a:endParaRPr sz="2800">
              <a:solidFill>
                <a:schemeClr val="accent1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8589" y="221995"/>
            <a:ext cx="8470900" cy="6642100"/>
            <a:chOff x="298589" y="221995"/>
            <a:chExt cx="8470900" cy="6642100"/>
          </a:xfrm>
        </p:grpSpPr>
        <p:sp>
          <p:nvSpPr>
            <p:cNvPr id="4" name="object 4"/>
            <p:cNvSpPr/>
            <p:nvPr/>
          </p:nvSpPr>
          <p:spPr>
            <a:xfrm>
              <a:off x="304939" y="228345"/>
              <a:ext cx="8458200" cy="6629400"/>
            </a:xfrm>
            <a:custGeom>
              <a:avLst/>
              <a:gdLst/>
              <a:ahLst/>
              <a:cxnLst/>
              <a:rect l="l" t="t" r="r" b="b"/>
              <a:pathLst>
                <a:path w="8458200" h="6629400">
                  <a:moveTo>
                    <a:pt x="0" y="0"/>
                  </a:moveTo>
                  <a:lnTo>
                    <a:pt x="0" y="6629400"/>
                  </a:lnTo>
                  <a:lnTo>
                    <a:pt x="8458200" y="6629400"/>
                  </a:lnTo>
                  <a:lnTo>
                    <a:pt x="84582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1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739" y="1295145"/>
              <a:ext cx="7848600" cy="5410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0"/>
            <a:ext cx="8915400" cy="725647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787400">
              <a:lnSpc>
                <a:spcPct val="100000"/>
              </a:lnSpc>
              <a:spcBef>
                <a:spcPts val="565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r>
              <a:rPr lang="en-GB" sz="2400" spc="-5" dirty="0">
                <a:latin typeface="Times New Roman"/>
                <a:cs typeface="Times New Roman"/>
              </a:rPr>
              <a:t> </a:t>
            </a:r>
            <a:r>
              <a:rPr lang="en-GB" sz="3200" b="1" spc="-5" dirty="0">
                <a:solidFill>
                  <a:schemeClr val="accent1"/>
                </a:solidFill>
                <a:latin typeface="Times New Roman"/>
                <a:cs typeface="Times New Roman"/>
              </a:rPr>
              <a:t>...</a:t>
            </a:r>
            <a:r>
              <a:rPr lang="en-GB" sz="32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l’obiettivo di </a:t>
            </a:r>
          </a:p>
          <a:p>
            <a:pPr marL="12700" marR="787400">
              <a:lnSpc>
                <a:spcPct val="100000"/>
              </a:lnSpc>
              <a:spcBef>
                <a:spcPts val="565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endParaRPr lang="en-GB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87400">
              <a:lnSpc>
                <a:spcPct val="100000"/>
              </a:lnSpc>
              <a:spcBef>
                <a:spcPts val="565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controllo dei microrganismi</a:t>
            </a: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loro effetti dannosi</a:t>
            </a: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ANTIBIOTICO RESISTENZA</a:t>
            </a:r>
          </a:p>
          <a:p>
            <a:pPr marL="12700" marR="787400">
              <a:lnSpc>
                <a:spcPct val="100000"/>
              </a:lnSpc>
              <a:spcBef>
                <a:spcPts val="565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endParaRPr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-Utilizzo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molecolare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ampliare le conoscenze </a:t>
            </a: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microbiologia</a:t>
            </a: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OMICHE</a:t>
            </a:r>
          </a:p>
          <a:p>
            <a:pPr marL="12700">
              <a:lnSpc>
                <a:spcPct val="100000"/>
              </a:lnSpc>
              <a:spcBef>
                <a:spcPts val="560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endParaRPr lang="en-GB" sz="2400" b="1" spc="-5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-Comprendere la m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odalità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interazione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outdoor e indoor,  </a:t>
            </a:r>
            <a:r>
              <a:rPr lang="en-GB"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COLONIZZAZIONE  E RISPOSTA DELL’OSPITE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endParaRPr lang="en-GB" sz="2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227965">
              <a:lnSpc>
                <a:spcPct val="100000"/>
              </a:lnSpc>
              <a:spcBef>
                <a:spcPts val="570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r>
              <a:rPr lang="it-IT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-Implemetare  le performance delle </a:t>
            </a:r>
            <a:r>
              <a:rPr lang="it-IT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tecniche </a:t>
            </a:r>
            <a:r>
              <a:rPr lang="it-IT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adottate per isolare, </a:t>
            </a:r>
            <a:r>
              <a:rPr lang="it-IT" sz="2400" spc="-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coltivare,</a:t>
            </a:r>
            <a:r>
              <a:rPr lang="it-IT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it-IT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identificare</a:t>
            </a:r>
            <a:r>
              <a:rPr lang="it-IT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microrganismi, </a:t>
            </a:r>
            <a:r>
              <a:rPr lang="it-IT"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INNOVAZIONE TECNOLOGICA, NUOVI ANTIBIOTICI, VACCINI </a:t>
            </a:r>
          </a:p>
          <a:p>
            <a:pPr marL="12065" marR="227965">
              <a:lnSpc>
                <a:spcPct val="100000"/>
              </a:lnSpc>
              <a:spcBef>
                <a:spcPts val="570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endParaRPr lang="it-IT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buClr>
                <a:srgbClr val="FEFFFF"/>
              </a:buClr>
              <a:tabLst>
                <a:tab pos="621665" algn="l"/>
                <a:tab pos="622300" algn="l"/>
              </a:tabLst>
            </a:pPr>
            <a:r>
              <a:rPr lang="en-GB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503" y="681644"/>
            <a:ext cx="72878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L’importanza</a:t>
            </a:r>
            <a:r>
              <a:rPr sz="3200" b="1" spc="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sz="3200" b="1" spc="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microrganismi</a:t>
            </a:r>
            <a:endParaRPr sz="32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835" y="1698498"/>
            <a:ext cx="384682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microbi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possono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essere: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7232" y="2211324"/>
            <a:ext cx="13747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</a:tabLst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l	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regno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835" y="2211324"/>
            <a:ext cx="5996305" cy="190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415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  <a:tab pos="1487170" algn="l"/>
                <a:tab pos="2066289" algn="l"/>
                <a:tab pos="3592829" algn="l"/>
                <a:tab pos="4388485" algn="l"/>
              </a:tabLst>
            </a:pPr>
            <a:r>
              <a:rPr sz="2800" spc="-5" dirty="0">
                <a:latin typeface="Times New Roman"/>
                <a:cs typeface="Times New Roman"/>
              </a:rPr>
              <a:t>caus</a:t>
            </a:r>
            <a:r>
              <a:rPr sz="2800" dirty="0">
                <a:latin typeface="Times New Roman"/>
                <a:cs typeface="Times New Roman"/>
              </a:rPr>
              <a:t>a	</a:t>
            </a:r>
            <a:r>
              <a:rPr sz="2800" spc="-5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Times New Roman"/>
                <a:cs typeface="Times New Roman"/>
              </a:rPr>
              <a:t>malatti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5" dirty="0">
                <a:latin typeface="Times New Roman"/>
                <a:cs typeface="Times New Roman"/>
              </a:rPr>
              <a:t>ch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5" dirty="0">
                <a:latin typeface="Times New Roman"/>
                <a:cs typeface="Times New Roman"/>
              </a:rPr>
              <a:t>colpiscono  vegetale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ed animale;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causa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degradazione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degli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alimenti;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essenziali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la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vita;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835" y="4176522"/>
            <a:ext cx="63163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  <a:tab pos="2167255" algn="l"/>
                <a:tab pos="3112135" algn="l"/>
                <a:tab pos="3642995" algn="l"/>
                <a:tab pos="4686300" algn="l"/>
              </a:tabLst>
            </a:pPr>
            <a:r>
              <a:rPr sz="2800" spc="-5" dirty="0">
                <a:latin typeface="Times New Roman"/>
                <a:cs typeface="Times New Roman"/>
              </a:rPr>
              <a:t>necessar</a:t>
            </a:r>
            <a:r>
              <a:rPr sz="2800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Times New Roman"/>
                <a:cs typeface="Times New Roman"/>
              </a:rPr>
              <a:t>pe</a:t>
            </a:r>
            <a:r>
              <a:rPr sz="2800" dirty="0">
                <a:latin typeface="Times New Roman"/>
                <a:cs typeface="Times New Roman"/>
              </a:rPr>
              <a:t>r	i	</a:t>
            </a:r>
            <a:r>
              <a:rPr sz="2800" spc="-5" dirty="0">
                <a:latin typeface="Times New Roman"/>
                <a:cs typeface="Times New Roman"/>
              </a:rPr>
              <a:t>cicl</a:t>
            </a:r>
            <a:r>
              <a:rPr sz="2800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Times New Roman"/>
                <a:cs typeface="Times New Roman"/>
              </a:rPr>
              <a:t>geochimici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0383" y="4176522"/>
            <a:ext cx="8909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7835" y="4517338"/>
            <a:ext cx="7613015" cy="14789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latin typeface="Times New Roman"/>
                <a:cs typeface="Times New Roman"/>
              </a:rPr>
              <a:t>fertilizzazione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del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suolo</a:t>
            </a:r>
            <a:r>
              <a:rPr sz="2800" b="1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  <a:tab pos="2012950" algn="l"/>
                <a:tab pos="3138170" algn="l"/>
                <a:tab pos="4875530" algn="l"/>
                <a:tab pos="5368290" algn="l"/>
                <a:tab pos="7303134" algn="l"/>
              </a:tabLst>
            </a:pPr>
            <a:r>
              <a:rPr sz="2800" spc="-5" dirty="0">
                <a:latin typeface="Times New Roman"/>
                <a:cs typeface="Times New Roman"/>
              </a:rPr>
              <a:t>utilizzat</a:t>
            </a:r>
            <a:r>
              <a:rPr sz="2800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Times New Roman"/>
                <a:cs typeface="Times New Roman"/>
              </a:rPr>
              <a:t>com</a:t>
            </a:r>
            <a:r>
              <a:rPr sz="2800" dirty="0">
                <a:latin typeface="Times New Roman"/>
                <a:cs typeface="Times New Roman"/>
              </a:rPr>
              <a:t>e	</a:t>
            </a:r>
            <a:r>
              <a:rPr sz="2800" spc="-5" dirty="0">
                <a:latin typeface="Times New Roman"/>
                <a:cs typeface="Times New Roman"/>
              </a:rPr>
              <a:t>biomass</a:t>
            </a:r>
            <a:r>
              <a:rPr sz="2800" dirty="0">
                <a:latin typeface="Times New Roman"/>
                <a:cs typeface="Times New Roman"/>
              </a:rPr>
              <a:t>a	e	</a:t>
            </a:r>
            <a:r>
              <a:rPr sz="2800" spc="-5" dirty="0">
                <a:latin typeface="Times New Roman"/>
                <a:cs typeface="Times New Roman"/>
              </a:rPr>
              <a:t>produttor</a:t>
            </a:r>
            <a:r>
              <a:rPr sz="2800" dirty="0">
                <a:latin typeface="Times New Roman"/>
                <a:cs typeface="Times New Roman"/>
              </a:rPr>
              <a:t>i	</a:t>
            </a:r>
            <a:r>
              <a:rPr sz="2800" spc="-5" dirty="0">
                <a:latin typeface="Times New Roman"/>
                <a:cs typeface="Times New Roman"/>
              </a:rPr>
              <a:t>di  farmaci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5" dirty="0">
                <a:latin typeface="Times New Roman"/>
                <a:cs typeface="Times New Roman"/>
              </a:rPr>
              <a:t> molecole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uso industriale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990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35" y="3672767"/>
            <a:ext cx="3535865" cy="27748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935" y="410336"/>
            <a:ext cx="50598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Microrganismo</a:t>
            </a:r>
            <a:endParaRPr sz="32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7935" y="1153573"/>
            <a:ext cx="6302323" cy="2450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345" marR="5080" indent="84709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ORGANISMO DI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en-GB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MICROSCOPICHE</a:t>
            </a:r>
            <a:r>
              <a:rPr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STRUTTURA</a:t>
            </a:r>
            <a:r>
              <a:rPr sz="20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SEMPLICE</a:t>
            </a:r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/>
              <a:cs typeface="Calibri"/>
            </a:endParaRPr>
          </a:p>
          <a:p>
            <a:pPr marL="139700" indent="-127635">
              <a:lnSpc>
                <a:spcPts val="2500"/>
              </a:lnSpc>
              <a:buSzPct val="95000"/>
              <a:buFont typeface="Calibri"/>
              <a:buChar char="•"/>
              <a:tabLst>
                <a:tab pos="140335" algn="l"/>
              </a:tabLst>
            </a:pPr>
            <a:r>
              <a:rPr sz="2000" i="1" spc="-15" dirty="0">
                <a:latin typeface="Calibri"/>
                <a:cs typeface="Calibri"/>
              </a:rPr>
              <a:t>Protozoi:</a:t>
            </a:r>
            <a:r>
              <a:rPr sz="2000" i="1" spc="4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2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100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100" spc="-35" dirty="0">
                <a:latin typeface="Symbol"/>
                <a:cs typeface="Symbol"/>
              </a:rPr>
              <a:t></a:t>
            </a:r>
            <a:r>
              <a:rPr sz="2000" i="1" spc="-35" dirty="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39700" indent="-127635">
              <a:lnSpc>
                <a:spcPts val="2380"/>
              </a:lnSpc>
              <a:buSzPct val="95000"/>
              <a:buFont typeface="Calibri"/>
              <a:buChar char="•"/>
              <a:tabLst>
                <a:tab pos="140335" algn="l"/>
              </a:tabLst>
            </a:pPr>
            <a:r>
              <a:rPr sz="2000" i="1" spc="-25" dirty="0">
                <a:latin typeface="Calibri"/>
                <a:cs typeface="Calibri"/>
              </a:rPr>
              <a:t>F</a:t>
            </a:r>
            <a:r>
              <a:rPr sz="2000" i="1" spc="-5" dirty="0">
                <a:latin typeface="Calibri"/>
                <a:cs typeface="Calibri"/>
              </a:rPr>
              <a:t>ung</a:t>
            </a:r>
            <a:r>
              <a:rPr sz="2000" i="1" spc="5" dirty="0">
                <a:latin typeface="Calibri"/>
                <a:cs typeface="Calibri"/>
              </a:rPr>
              <a:t>h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(li</a:t>
            </a:r>
            <a:r>
              <a:rPr sz="2000" i="1" spc="-15" dirty="0">
                <a:latin typeface="Calibri"/>
                <a:cs typeface="Calibri"/>
              </a:rPr>
              <a:t>e</a:t>
            </a:r>
            <a:r>
              <a:rPr sz="2000" i="1" dirty="0">
                <a:latin typeface="Calibri"/>
                <a:cs typeface="Calibri"/>
              </a:rPr>
              <a:t>v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ti): 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5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10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1900" spc="-60" dirty="0">
                <a:latin typeface="Symbol"/>
                <a:cs typeface="Symbol"/>
              </a:rPr>
              <a:t>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39700" indent="-127635">
              <a:lnSpc>
                <a:spcPct val="100000"/>
              </a:lnSpc>
              <a:buSzPct val="95000"/>
              <a:buFont typeface="Calibri"/>
              <a:buChar char="•"/>
              <a:tabLst>
                <a:tab pos="140335" algn="l"/>
              </a:tabLst>
            </a:pPr>
            <a:r>
              <a:rPr sz="2000" i="1" dirty="0">
                <a:latin typeface="Calibri"/>
                <a:cs typeface="Calibri"/>
              </a:rPr>
              <a:t>Ba</a:t>
            </a:r>
            <a:r>
              <a:rPr sz="2000" i="1" spc="-10" dirty="0">
                <a:latin typeface="Calibri"/>
                <a:cs typeface="Calibri"/>
              </a:rPr>
              <a:t>t</a:t>
            </a:r>
            <a:r>
              <a:rPr sz="2000" i="1" spc="-2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er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: 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Calibri"/>
                <a:cs typeface="Calibri"/>
              </a:rPr>
              <a:t>0</a:t>
            </a:r>
            <a:r>
              <a:rPr sz="2000" i="1" dirty="0">
                <a:latin typeface="Calibri"/>
                <a:cs typeface="Calibri"/>
              </a:rPr>
              <a:t>,5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- 5</a:t>
            </a:r>
            <a:r>
              <a:rPr sz="2000" i="1" spc="-5" dirty="0">
                <a:latin typeface="Calibri"/>
                <a:cs typeface="Calibri"/>
              </a:rPr>
              <a:t> </a:t>
            </a:r>
            <a:r>
              <a:rPr sz="1900" spc="-60" dirty="0">
                <a:latin typeface="Symbol"/>
                <a:cs typeface="Symbol"/>
              </a:rPr>
              <a:t>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39700" indent="-127635">
              <a:lnSpc>
                <a:spcPct val="100000"/>
              </a:lnSpc>
              <a:buSzPct val="95000"/>
              <a:buFont typeface="Calibri"/>
              <a:buChar char="•"/>
              <a:tabLst>
                <a:tab pos="140335" algn="l"/>
              </a:tabLst>
            </a:pPr>
            <a:r>
              <a:rPr sz="2000" i="1" spc="-5" dirty="0">
                <a:latin typeface="Calibri"/>
                <a:cs typeface="Calibri"/>
              </a:rPr>
              <a:t>Vi</a:t>
            </a:r>
            <a:r>
              <a:rPr sz="2000" i="1" spc="-10" dirty="0">
                <a:latin typeface="Calibri"/>
                <a:cs typeface="Calibri"/>
              </a:rPr>
              <a:t>r</a:t>
            </a:r>
            <a:r>
              <a:rPr sz="2000" i="1" spc="-5" dirty="0">
                <a:latin typeface="Calibri"/>
                <a:cs typeface="Calibri"/>
              </a:rPr>
              <a:t>us</a:t>
            </a:r>
            <a:r>
              <a:rPr sz="2000" i="1" dirty="0">
                <a:latin typeface="Calibri"/>
                <a:cs typeface="Calibri"/>
              </a:rPr>
              <a:t>: 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0</a:t>
            </a:r>
            <a:r>
              <a:rPr sz="2000" i="1" spc="5" dirty="0">
                <a:latin typeface="Calibri"/>
                <a:cs typeface="Calibri"/>
              </a:rPr>
              <a:t>,</a:t>
            </a:r>
            <a:r>
              <a:rPr sz="2000" i="1" dirty="0">
                <a:latin typeface="Calibri"/>
                <a:cs typeface="Calibri"/>
              </a:rPr>
              <a:t>01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0,3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1900" spc="-60" dirty="0">
                <a:latin typeface="Symbol"/>
                <a:cs typeface="Symbol"/>
              </a:rPr>
              <a:t>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2000" i="1" spc="5" dirty="0">
                <a:latin typeface="Calibri"/>
                <a:cs typeface="Calibri"/>
              </a:rPr>
              <a:t>m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(</a:t>
            </a:r>
            <a:r>
              <a:rPr sz="2000" i="1" dirty="0">
                <a:latin typeface="Calibri"/>
                <a:cs typeface="Calibri"/>
              </a:rPr>
              <a:t>10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- 300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nm)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5917" y="44654"/>
            <a:ext cx="2468082" cy="676889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86200" y="4712522"/>
            <a:ext cx="278971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N.</a:t>
            </a:r>
            <a:r>
              <a:rPr sz="1400" spc="-5" dirty="0">
                <a:latin typeface="Calibri"/>
                <a:cs typeface="Calibri"/>
              </a:rPr>
              <a:t>B.- </a:t>
            </a:r>
            <a:r>
              <a:rPr sz="1600" spc="-5" dirty="0">
                <a:latin typeface="Calibri"/>
                <a:cs typeface="Calibri"/>
              </a:rPr>
              <a:t>Le dimensioni </a:t>
            </a:r>
            <a:r>
              <a:rPr sz="1600" spc="-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dei </a:t>
            </a:r>
            <a:r>
              <a:rPr sz="1600" spc="-5" dirty="0">
                <a:latin typeface="Calibri"/>
                <a:cs typeface="Calibri"/>
              </a:rPr>
              <a:t>microbi variano </a:t>
            </a:r>
            <a:r>
              <a:rPr sz="1600" spc="-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oltre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milione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 </a:t>
            </a:r>
            <a:r>
              <a:rPr sz="1600" spc="-2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volte!!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84861"/>
            <a:ext cx="7772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303145" algn="l"/>
              </a:tabLst>
            </a:pPr>
            <a:r>
              <a:rPr sz="2800" b="1" spc="-1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PROCARIOTI</a:t>
            </a:r>
            <a:r>
              <a:rPr sz="2800" b="1" spc="-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-25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EUCARIOTI</a:t>
            </a:r>
            <a:endParaRPr sz="2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750" y="4898975"/>
            <a:ext cx="8713495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6245">
              <a:lnSpc>
                <a:spcPct val="100000"/>
              </a:lnSpc>
              <a:spcBef>
                <a:spcPts val="100"/>
              </a:spcBef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PROCARIOTI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dal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greco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karyon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(nucleo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primordiale), cellule prive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un </a:t>
            </a:r>
            <a:r>
              <a:rPr sz="2400" b="1"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vero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proprio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EUCARIOTI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greco</a:t>
            </a:r>
            <a:r>
              <a:rPr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sz="24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karyon</a:t>
            </a:r>
            <a:r>
              <a:rPr sz="24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(vero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nucleo),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dotate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vero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delimitato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nucleare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50" y="1125474"/>
            <a:ext cx="88773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1" y="551688"/>
            <a:ext cx="3695452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0070C0"/>
                </a:solidFill>
                <a:latin typeface="Times New Roman"/>
                <a:cs typeface="Times New Roman"/>
              </a:rPr>
              <a:t>Procarioti</a:t>
            </a:r>
            <a:endParaRPr sz="480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9235" y="2000250"/>
            <a:ext cx="7994650" cy="1487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Organismi con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struttura cellulare semplice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ed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un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nucleo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primitivo</a:t>
            </a:r>
            <a:r>
              <a:rPr sz="3200" b="1" spc="-5" dirty="0">
                <a:latin typeface="Times New Roman"/>
                <a:cs typeface="Times New Roman"/>
              </a:rPr>
              <a:t> non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separato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da </a:t>
            </a:r>
            <a:r>
              <a:rPr sz="3200" b="1" spc="-5" dirty="0">
                <a:latin typeface="Times New Roman"/>
                <a:cs typeface="Times New Roman"/>
              </a:rPr>
              <a:t> alcuna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vera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membrana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dal</a:t>
            </a:r>
            <a:r>
              <a:rPr sz="3200" b="1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citoplasma.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6778" y="4143755"/>
            <a:ext cx="2759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Times New Roman"/>
                <a:cs typeface="Times New Roman"/>
              </a:rPr>
              <a:t>rappresentative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235" y="4143755"/>
            <a:ext cx="498729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75000"/>
              <a:buFont typeface="Wingdings"/>
              <a:buChar char=""/>
              <a:tabLst>
                <a:tab pos="355600" algn="l"/>
                <a:tab pos="1085215" algn="l"/>
                <a:tab pos="1221740" algn="l"/>
                <a:tab pos="2468245" algn="l"/>
                <a:tab pos="283273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Le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Times New Roman"/>
                <a:cs typeface="Times New Roman"/>
              </a:rPr>
              <a:t>cellule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Times New Roman"/>
                <a:cs typeface="Times New Roman"/>
              </a:rPr>
              <a:t>maggiormente  del		gruppo	dei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6100" y="4630725"/>
            <a:ext cx="43072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8360" algn="l"/>
                <a:tab pos="3255645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Procarioti	</a:t>
            </a:r>
            <a:r>
              <a:rPr sz="3200" b="1" spc="-10" dirty="0">
                <a:latin typeface="Times New Roman"/>
                <a:cs typeface="Times New Roman"/>
              </a:rPr>
              <a:t>s</a:t>
            </a:r>
            <a:r>
              <a:rPr sz="3200" b="1" spc="-5" dirty="0">
                <a:latin typeface="Times New Roman"/>
                <a:cs typeface="Times New Roman"/>
              </a:rPr>
              <a:t>ono</a:t>
            </a:r>
            <a:r>
              <a:rPr sz="3200" b="1" dirty="0">
                <a:latin typeface="Times New Roman"/>
                <a:cs typeface="Times New Roman"/>
              </a:rPr>
              <a:t>	</a:t>
            </a:r>
            <a:r>
              <a:rPr sz="3200" b="1" spc="-5" dirty="0">
                <a:latin typeface="Times New Roman"/>
                <a:cs typeface="Times New Roman"/>
              </a:rPr>
              <a:t>quelle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135" y="5118506"/>
            <a:ext cx="1887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batteriche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7659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1946</Words>
  <Application>Microsoft Office PowerPoint</Application>
  <PresentationFormat>Presentazione su schermo (4:3)</PresentationFormat>
  <Paragraphs>255</Paragraphs>
  <Slides>42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54" baseType="lpstr">
      <vt:lpstr>Arial</vt:lpstr>
      <vt:lpstr>Arial MT</vt:lpstr>
      <vt:lpstr>Calibri</vt:lpstr>
      <vt:lpstr>Calibri Light</vt:lpstr>
      <vt:lpstr>Calibri,Bold</vt:lpstr>
      <vt:lpstr>Calibri,Italic</vt:lpstr>
      <vt:lpstr>Lucida Sans Unicode</vt:lpstr>
      <vt:lpstr>Symbol</vt:lpstr>
      <vt:lpstr>Tahoma</vt:lpstr>
      <vt:lpstr>Times New Roman</vt:lpstr>
      <vt:lpstr>Wingdings</vt:lpstr>
      <vt:lpstr>Tema di Office</vt:lpstr>
      <vt:lpstr>Microbiologia  Introduzione alla Microbiologia Clinica  </vt:lpstr>
      <vt:lpstr>Microbiologia</vt:lpstr>
      <vt:lpstr>Presentazione standard di PowerPoint</vt:lpstr>
      <vt:lpstr>Presentazione standard di PowerPoint</vt:lpstr>
      <vt:lpstr>Presentazione standard di PowerPoint</vt:lpstr>
      <vt:lpstr>L’importanza dei microrganismi</vt:lpstr>
      <vt:lpstr>Microrganismo</vt:lpstr>
      <vt:lpstr>PROCARIOTI e EUCARIOTI</vt:lpstr>
      <vt:lpstr>Procarioti</vt:lpstr>
      <vt:lpstr>Eucarioti</vt:lpstr>
      <vt:lpstr>Differenze tra PROCARIOTI e EUCARIOTI</vt:lpstr>
      <vt:lpstr>Presentazione standard di PowerPoint</vt:lpstr>
      <vt:lpstr>Presentazione standard di PowerPoint</vt:lpstr>
      <vt:lpstr>Circa 100 anni dopo, il biologo danese Otto Muller  classifica i batteri in generi e specie secondo i metodi di  Carolo Linneo, e questo è l’inizio della classificazione  tassonomica dei microrganismi.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Microbi e malattie</vt:lpstr>
      <vt:lpstr>Postulati di Koch</vt:lpstr>
      <vt:lpstr>Postulati di Koch</vt:lpstr>
      <vt:lpstr>Microbiologia  Applicata</vt:lpstr>
      <vt:lpstr>Settori della Microbiologia  Applicata</vt:lpstr>
      <vt:lpstr>Settori della Microbiologia  Applicata</vt:lpstr>
      <vt:lpstr>Microbiologia Medica Caratteristiche dei sistemi biologici</vt:lpstr>
      <vt:lpstr>Caratteristiche dei sistemi biologici</vt:lpstr>
      <vt:lpstr>Ruolo dei microrganismi in natura</vt:lpstr>
      <vt:lpstr>Utilizzo dei microrganismi</vt:lpstr>
      <vt:lpstr>Classificazione dei Batteri</vt:lpstr>
      <vt:lpstr>EUBATTERI</vt:lpstr>
      <vt:lpstr>Tassonomia numerica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  Analisi genetica</vt:lpstr>
      <vt:lpstr>Presentazione standard di PowerPoint</vt:lpstr>
      <vt:lpstr>Metagenomica</vt:lpstr>
      <vt:lpstr>Origine delle specie cellulari</vt:lpstr>
      <vt:lpstr>Classificazione degli esseri viventi sulla base delle  sequenze dell’RNA ribosomiale</vt:lpstr>
      <vt:lpstr>Sistema di classificazione degli esseri viventi in  cinque regni proposto da Wittaker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Microbiologia clinica </dc:title>
  <dc:creator>.</dc:creator>
  <cp:lastModifiedBy>COMAR MANOLA</cp:lastModifiedBy>
  <cp:revision>27</cp:revision>
  <cp:lastPrinted>2022-02-28T11:40:39Z</cp:lastPrinted>
  <dcterms:created xsi:type="dcterms:W3CDTF">2022-02-26T07:43:42Z</dcterms:created>
  <dcterms:modified xsi:type="dcterms:W3CDTF">2022-02-28T11:41:43Z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2010-03-07T00:00:00Z</vt:filetime>
  </property>
  <property fmtid="{D5CDD505-2E9C-101B-9397-08002B2CF9AE}" pid="3" name="Creator">
    <vt:lpwstr>Acrobat PDFMaker 8.1 per PowerPoint</vt:lpwstr>
  </property>
  <property fmtid="{D5CDD505-2E9C-101B-9397-08002B2CF9AE}" pid="4" name="LastSaved">
    <vt:filetime>2022-02-26T00:00:00Z</vt:filetime>
  </property>
</Properties>
</file>