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2" r:id="rId3"/>
    <p:sldId id="267" r:id="rId4"/>
    <p:sldId id="266" r:id="rId5"/>
    <p:sldId id="257" r:id="rId6"/>
    <p:sldId id="272" r:id="rId7"/>
    <p:sldId id="259" r:id="rId8"/>
    <p:sldId id="260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61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52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60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16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609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46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44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222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53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09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09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F1E96-A15B-4E78-B736-618249BA7849}" type="datetimeFigureOut">
              <a:rPr lang="it-IT" smtClean="0"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33FA1-4A9D-41FB-91AA-D5327ACA8FFA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69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17607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7200" b="1" dirty="0"/>
              <a:t>Ricerche e esercizi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93304" y="1215188"/>
            <a:ext cx="4760495" cy="4961775"/>
          </a:xfrm>
        </p:spPr>
        <p:txBody>
          <a:bodyPr>
            <a:normAutofit lnSpcReduction="10000"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							msommariva@units.it</a:t>
            </a:r>
          </a:p>
        </p:txBody>
      </p:sp>
    </p:spTree>
    <p:extLst>
      <p:ext uri="{BB962C8B-B14F-4D97-AF65-F5344CB8AC3E}">
        <p14:creationId xmlns:p14="http://schemas.microsoft.com/office/powerpoint/2010/main" val="4255460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4000" dirty="0"/>
              <a:t>Anna </a:t>
            </a:r>
            <a:r>
              <a:rPr lang="it-IT" sz="4000" dirty="0" err="1"/>
              <a:t>Aslanya</a:t>
            </a:r>
            <a:r>
              <a:rPr lang="it-IT" sz="4000" dirty="0"/>
              <a:t>, </a:t>
            </a:r>
            <a:r>
              <a:rPr lang="it-IT" sz="4000" i="1" dirty="0"/>
              <a:t>I funamboli della parola : le traduzioni che hanno cambiato la storia</a:t>
            </a:r>
            <a:r>
              <a:rPr lang="it-IT" sz="4000" dirty="0"/>
              <a:t>, Torino : Bollati </a:t>
            </a:r>
            <a:r>
              <a:rPr lang="it-IT" sz="4000" dirty="0" err="1"/>
              <a:t>Boringhieri</a:t>
            </a:r>
            <a:r>
              <a:rPr lang="it-IT" sz="4000" dirty="0"/>
              <a:t>, 2021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8146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 algn="just">
              <a:buNone/>
            </a:pPr>
            <a:r>
              <a:rPr lang="en-US" sz="4000" dirty="0"/>
              <a:t>Elisa </a:t>
            </a:r>
            <a:r>
              <a:rPr lang="en-US" sz="4000" dirty="0" err="1"/>
              <a:t>Perego</a:t>
            </a:r>
            <a:r>
              <a:rPr lang="en-US" sz="4000" dirty="0"/>
              <a:t>, </a:t>
            </a:r>
            <a:r>
              <a:rPr lang="en-US" sz="4000" i="1" dirty="0"/>
              <a:t>Accessible communication : a cross-country journey</a:t>
            </a:r>
            <a:r>
              <a:rPr lang="en-US" sz="4000" dirty="0"/>
              <a:t>, Berlin : Frank &amp; </a:t>
            </a:r>
            <a:r>
              <a:rPr lang="en-US" sz="4000" dirty="0" err="1"/>
              <a:t>Timme</a:t>
            </a:r>
            <a:r>
              <a:rPr lang="en-US" sz="4000" dirty="0"/>
              <a:t>, 2020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214216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sz="4000" dirty="0"/>
          </a:p>
          <a:p>
            <a:pPr marL="0" indent="0" algn="just">
              <a:buNone/>
            </a:pPr>
            <a:r>
              <a:rPr lang="en-US" sz="4000" dirty="0" err="1"/>
              <a:t>Wiejowski</a:t>
            </a:r>
            <a:r>
              <a:rPr lang="en-US" sz="4000" dirty="0"/>
              <a:t>, </a:t>
            </a:r>
            <a:r>
              <a:rPr lang="en-US" sz="4000" dirty="0" err="1"/>
              <a:t>Kellermeier-Rehbein</a:t>
            </a:r>
            <a:r>
              <a:rPr lang="en-US" sz="4000" dirty="0"/>
              <a:t>, </a:t>
            </a:r>
            <a:r>
              <a:rPr lang="en-US" sz="4000" dirty="0" err="1"/>
              <a:t>Haselhuber</a:t>
            </a:r>
            <a:r>
              <a:rPr lang="en-US" sz="4000" dirty="0"/>
              <a:t>, </a:t>
            </a:r>
            <a:r>
              <a:rPr lang="en-US" sz="4000" dirty="0" err="1"/>
              <a:t>Vielfalt</a:t>
            </a:r>
            <a:r>
              <a:rPr lang="en-US" sz="4000" dirty="0"/>
              <a:t>, </a:t>
            </a:r>
            <a:r>
              <a:rPr lang="en-US" sz="4000" i="1" dirty="0"/>
              <a:t>Variation und </a:t>
            </a:r>
            <a:r>
              <a:rPr lang="en-US" sz="4000" i="1" dirty="0" err="1"/>
              <a:t>Stellung</a:t>
            </a:r>
            <a:r>
              <a:rPr lang="en-US" sz="4000" i="1" dirty="0"/>
              <a:t> der </a:t>
            </a:r>
            <a:r>
              <a:rPr lang="en-US" sz="4000" i="1" dirty="0" err="1"/>
              <a:t>deutschen</a:t>
            </a:r>
            <a:r>
              <a:rPr lang="en-US" sz="4000" i="1" dirty="0"/>
              <a:t> </a:t>
            </a:r>
            <a:r>
              <a:rPr lang="en-US" sz="4000" i="1" dirty="0" err="1"/>
              <a:t>Sprache</a:t>
            </a:r>
            <a:r>
              <a:rPr lang="en-US" sz="4000" dirty="0"/>
              <a:t>, Berlin, De </a:t>
            </a:r>
            <a:r>
              <a:rPr lang="en-US" sz="4000" dirty="0" err="1"/>
              <a:t>Gruyter</a:t>
            </a:r>
            <a:r>
              <a:rPr lang="en-US" sz="4000" dirty="0"/>
              <a:t>, 2013</a:t>
            </a:r>
          </a:p>
        </p:txBody>
      </p:sp>
    </p:spTree>
    <p:extLst>
      <p:ext uri="{BB962C8B-B14F-4D97-AF65-F5344CB8AC3E}">
        <p14:creationId xmlns:p14="http://schemas.microsoft.com/office/powerpoint/2010/main" val="402044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Trovare in </a:t>
            </a:r>
            <a:r>
              <a:rPr lang="it-IT" dirty="0" err="1"/>
              <a:t>Bibliounits</a:t>
            </a:r>
            <a:r>
              <a:rPr lang="it-IT" dirty="0"/>
              <a:t> la collocazione della citazione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24480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endParaRPr lang="de-DE" sz="4000" cap="small" dirty="0"/>
          </a:p>
          <a:p>
            <a:pPr marL="0" indent="0" algn="just">
              <a:buNone/>
            </a:pPr>
            <a:r>
              <a:rPr lang="de-DE" sz="4000" cap="small" dirty="0"/>
              <a:t>Hirschfeld</a:t>
            </a:r>
            <a:r>
              <a:rPr lang="de-DE" sz="4000" dirty="0"/>
              <a:t>, Ursula (²2018): </a:t>
            </a:r>
            <a:r>
              <a:rPr lang="de-DE" sz="4000" i="1" dirty="0"/>
              <a:t>Phonetik im Fach Deutsch als Fremd- und Zweitsprache: unter Berücksichtigung des Verhältnisses von Orthografie und Phonetik</a:t>
            </a:r>
            <a:r>
              <a:rPr lang="de-DE" sz="4000" dirty="0"/>
              <a:t>. Berlin: ESV.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958308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5513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dirty="0"/>
              <a:t>Kaiser M.,</a:t>
            </a:r>
            <a:r>
              <a:rPr lang="de-DE" sz="4000" i="1" dirty="0"/>
              <a:t> Verben mit Präpositivergänzung und ihre Pro-Formen</a:t>
            </a:r>
            <a:r>
              <a:rPr lang="it-IT" sz="4000" i="1" dirty="0"/>
              <a:t>, </a:t>
            </a:r>
            <a:r>
              <a:rPr lang="it-IT" sz="4000" dirty="0"/>
              <a:t>In: Martina </a:t>
            </a:r>
            <a:r>
              <a:rPr lang="it-IT" sz="4000" dirty="0" err="1"/>
              <a:t>Nied</a:t>
            </a:r>
            <a:r>
              <a:rPr lang="it-IT" sz="4000" dirty="0"/>
              <a:t> Curcio (</a:t>
            </a:r>
            <a:r>
              <a:rPr lang="it-IT" sz="4000" dirty="0" err="1"/>
              <a:t>Hrsg</a:t>
            </a:r>
            <a:r>
              <a:rPr lang="it-IT" sz="4000" dirty="0"/>
              <a:t>.), </a:t>
            </a:r>
            <a:r>
              <a:rPr lang="de-DE" sz="4000" dirty="0"/>
              <a:t>Ausgewählte Phänomene zur kontrastiven Linguistik Italienisch-Deutsch</a:t>
            </a:r>
            <a:r>
              <a:rPr lang="it-IT" sz="4000" dirty="0"/>
              <a:t>, Milano, F. Angeli, 2008, 158-183</a:t>
            </a:r>
          </a:p>
        </p:txBody>
      </p:sp>
    </p:spTree>
    <p:extLst>
      <p:ext uri="{BB962C8B-B14F-4D97-AF65-F5344CB8AC3E}">
        <p14:creationId xmlns:p14="http://schemas.microsoft.com/office/powerpoint/2010/main" val="334956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4000" cap="small" dirty="0"/>
              <a:t>Di </a:t>
            </a:r>
            <a:r>
              <a:rPr lang="de-DE" sz="4000" cap="small" dirty="0" err="1"/>
              <a:t>Meola</a:t>
            </a:r>
            <a:r>
              <a:rPr lang="de-DE" sz="4000" dirty="0"/>
              <a:t>, Claudio (2009): “Die Versprachlichung von </a:t>
            </a:r>
            <a:r>
              <a:rPr lang="de-DE" sz="4000" dirty="0" err="1"/>
              <a:t>Zukünftigkeit</a:t>
            </a:r>
            <a:r>
              <a:rPr lang="de-DE" sz="4000" dirty="0"/>
              <a:t>: Präsens </a:t>
            </a:r>
            <a:r>
              <a:rPr lang="de-DE" sz="4000" dirty="0" err="1"/>
              <a:t>vs</a:t>
            </a:r>
            <a:r>
              <a:rPr lang="de-DE" sz="4000" dirty="0"/>
              <a:t> Futur I“. In: </a:t>
            </a:r>
            <a:r>
              <a:rPr lang="de-DE" sz="4000" cap="small" dirty="0"/>
              <a:t>Di </a:t>
            </a:r>
            <a:r>
              <a:rPr lang="de-DE" sz="4000" cap="small" dirty="0" err="1"/>
              <a:t>Meola</a:t>
            </a:r>
            <a:r>
              <a:rPr lang="de-DE" sz="4000" dirty="0"/>
              <a:t>, Claudio et al. (</a:t>
            </a:r>
            <a:r>
              <a:rPr lang="de-DE" sz="4000" dirty="0" err="1"/>
              <a:t>ed</a:t>
            </a:r>
            <a:r>
              <a:rPr lang="de-DE" sz="4000" dirty="0"/>
              <a:t>.): </a:t>
            </a:r>
            <a:r>
              <a:rPr lang="de-DE" sz="4000" i="1" dirty="0"/>
              <a:t>Perspektiven Drei. Akten der 3. Tagung Deutsche Sprachwissenschaft in Italien</a:t>
            </a:r>
            <a:r>
              <a:rPr lang="de-DE" sz="4000" dirty="0"/>
              <a:t>.  Rom, 14. - 16. Februar 2008. Frankfurt a.M. et al.: Peter Lang, p. 125-135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82024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8304" y="1852863"/>
            <a:ext cx="10475495" cy="4859560"/>
          </a:xfrm>
        </p:spPr>
        <p:txBody>
          <a:bodyPr/>
          <a:lstStyle/>
          <a:p>
            <a:pPr marL="0" indent="0">
              <a:buNone/>
            </a:pPr>
            <a:r>
              <a:rPr lang="de-DE" sz="4000" dirty="0"/>
              <a:t>Livio </a:t>
            </a:r>
            <a:r>
              <a:rPr lang="de-DE" sz="4000" dirty="0" err="1"/>
              <a:t>Gaeta</a:t>
            </a:r>
            <a:r>
              <a:rPr lang="de-DE" sz="4000" dirty="0"/>
              <a:t> ha </a:t>
            </a:r>
            <a:r>
              <a:rPr lang="de-DE" sz="4000" dirty="0" err="1"/>
              <a:t>curato</a:t>
            </a:r>
            <a:r>
              <a:rPr lang="de-DE" sz="4000" dirty="0"/>
              <a:t> </a:t>
            </a:r>
            <a:r>
              <a:rPr lang="de-DE" sz="4000" dirty="0" err="1"/>
              <a:t>un</a:t>
            </a:r>
            <a:r>
              <a:rPr lang="de-DE" sz="4000" dirty="0"/>
              <a:t> </a:t>
            </a:r>
            <a:r>
              <a:rPr lang="de-DE" sz="4000" dirty="0" err="1"/>
              <a:t>libro</a:t>
            </a:r>
            <a:r>
              <a:rPr lang="de-DE" sz="4000" dirty="0"/>
              <a:t> sul </a:t>
            </a:r>
            <a:r>
              <a:rPr lang="de-DE" sz="4000" dirty="0" err="1"/>
              <a:t>fenomeno</a:t>
            </a:r>
            <a:r>
              <a:rPr lang="de-DE" sz="4000" dirty="0"/>
              <a:t> della Komposition. </a:t>
            </a:r>
          </a:p>
          <a:p>
            <a:pPr marL="0" indent="0">
              <a:buNone/>
            </a:pPr>
            <a:r>
              <a:rPr lang="de-DE" sz="4000" dirty="0" err="1"/>
              <a:t>Provate</a:t>
            </a:r>
            <a:r>
              <a:rPr lang="de-DE" sz="4000" dirty="0"/>
              <a:t> a </a:t>
            </a:r>
            <a:r>
              <a:rPr lang="de-DE" sz="4000" dirty="0" err="1"/>
              <a:t>cercarlo</a:t>
            </a:r>
            <a:r>
              <a:rPr lang="de-DE" sz="4000" dirty="0"/>
              <a:t> </a:t>
            </a:r>
            <a:r>
              <a:rPr lang="de-DE" sz="4000" dirty="0" err="1"/>
              <a:t>nel</a:t>
            </a:r>
            <a:r>
              <a:rPr lang="de-DE" sz="4000" dirty="0"/>
              <a:t> </a:t>
            </a:r>
            <a:r>
              <a:rPr lang="de-DE" sz="4000" dirty="0" err="1"/>
              <a:t>catalogo</a:t>
            </a:r>
            <a:r>
              <a:rPr lang="de-DE" sz="4000" dirty="0"/>
              <a:t> </a:t>
            </a:r>
            <a:r>
              <a:rPr lang="de-DE" sz="4000" dirty="0" err="1"/>
              <a:t>BiblioUnits</a:t>
            </a:r>
            <a:r>
              <a:rPr lang="de-DE" sz="4000" dirty="0"/>
              <a:t>.</a:t>
            </a:r>
          </a:p>
          <a:p>
            <a:pPr marL="0" indent="0">
              <a:buNone/>
            </a:pPr>
            <a:r>
              <a:rPr lang="de-DE" sz="4000" dirty="0"/>
              <a:t>Qual è </a:t>
            </a:r>
            <a:r>
              <a:rPr lang="de-DE" sz="4000" dirty="0" err="1"/>
              <a:t>il</a:t>
            </a:r>
            <a:r>
              <a:rPr lang="de-DE" sz="4000" dirty="0"/>
              <a:t> </a:t>
            </a:r>
            <a:r>
              <a:rPr lang="de-DE" sz="4000" dirty="0" err="1"/>
              <a:t>codice</a:t>
            </a:r>
            <a:r>
              <a:rPr lang="de-DE" sz="4000" dirty="0"/>
              <a:t> ISBN del </a:t>
            </a:r>
            <a:r>
              <a:rPr lang="de-DE" sz="4000" dirty="0" err="1"/>
              <a:t>libro</a:t>
            </a:r>
            <a:r>
              <a:rPr lang="de-DE" sz="4000" dirty="0"/>
              <a:t>?</a:t>
            </a:r>
            <a:endParaRPr lang="it-IT" sz="4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882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Ricerca articolo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41621"/>
            <a:ext cx="10515600" cy="40353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4000" dirty="0" err="1"/>
              <a:t>Bielawski</a:t>
            </a:r>
            <a:r>
              <a:rPr lang="it-IT" sz="4000" dirty="0"/>
              <a:t> P. (2020), </a:t>
            </a:r>
            <a:r>
              <a:rPr lang="it-IT" sz="4000" i="1" dirty="0" err="1"/>
              <a:t>Zur</a:t>
            </a:r>
            <a:r>
              <a:rPr lang="it-IT" sz="4000" i="1" dirty="0"/>
              <a:t> </a:t>
            </a:r>
            <a:r>
              <a:rPr lang="it-IT" sz="4000" i="1" dirty="0" err="1"/>
              <a:t>Gliederung</a:t>
            </a:r>
            <a:r>
              <a:rPr lang="it-IT" sz="4000" i="1" dirty="0"/>
              <a:t> </a:t>
            </a:r>
            <a:r>
              <a:rPr lang="it-IT" sz="4000" i="1" dirty="0" err="1"/>
              <a:t>der</a:t>
            </a:r>
            <a:r>
              <a:rPr lang="it-IT" sz="4000" i="1" dirty="0"/>
              <a:t> </a:t>
            </a:r>
            <a:r>
              <a:rPr lang="it-IT" sz="4000" i="1" dirty="0" err="1"/>
              <a:t>Rechtskommunikation</a:t>
            </a:r>
            <a:r>
              <a:rPr lang="it-IT" sz="4000" i="1" dirty="0"/>
              <a:t>: </a:t>
            </a:r>
            <a:r>
              <a:rPr lang="it-IT" sz="4000" i="1" dirty="0" err="1"/>
              <a:t>mit</a:t>
            </a:r>
            <a:r>
              <a:rPr lang="it-IT" sz="4000" i="1" dirty="0"/>
              <a:t> </a:t>
            </a:r>
            <a:r>
              <a:rPr lang="it-IT" sz="4000" i="1" dirty="0" err="1"/>
              <a:t>einem</a:t>
            </a:r>
            <a:r>
              <a:rPr lang="it-IT" sz="4000" i="1" dirty="0"/>
              <a:t> </a:t>
            </a:r>
            <a:r>
              <a:rPr lang="it-IT" sz="4000" i="1" dirty="0" err="1"/>
              <a:t>Ansatz</a:t>
            </a:r>
            <a:r>
              <a:rPr lang="it-IT" sz="4000" i="1" dirty="0"/>
              <a:t> </a:t>
            </a:r>
            <a:r>
              <a:rPr lang="it-IT" sz="4000" i="1" dirty="0" err="1"/>
              <a:t>im</a:t>
            </a:r>
            <a:r>
              <a:rPr lang="it-IT" sz="4000" i="1" dirty="0"/>
              <a:t> </a:t>
            </a:r>
            <a:r>
              <a:rPr lang="it-IT" sz="4000" i="1" dirty="0" err="1"/>
              <a:t>Strafrecht</a:t>
            </a:r>
            <a:r>
              <a:rPr lang="it-IT" sz="4000" dirty="0"/>
              <a:t>, </a:t>
            </a:r>
            <a:r>
              <a:rPr lang="it-IT" sz="4000" dirty="0" err="1"/>
              <a:t>Fachsprache</a:t>
            </a:r>
            <a:r>
              <a:rPr lang="it-IT" sz="4000" dirty="0"/>
              <a:t>, vol. XLII (3-4), 115-136</a:t>
            </a:r>
          </a:p>
        </p:txBody>
      </p:sp>
    </p:spTree>
    <p:extLst>
      <p:ext uri="{BB962C8B-B14F-4D97-AF65-F5344CB8AC3E}">
        <p14:creationId xmlns:p14="http://schemas.microsoft.com/office/powerpoint/2010/main" val="3620381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Ricerca articolo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96328"/>
            <a:ext cx="10515600" cy="435133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it-IT" sz="4000" dirty="0" err="1"/>
              <a:t>Fakayode</a:t>
            </a:r>
            <a:r>
              <a:rPr lang="it-IT" sz="4000" dirty="0"/>
              <a:t> </a:t>
            </a:r>
            <a:r>
              <a:rPr lang="it-IT" sz="4000" dirty="0" err="1"/>
              <a:t>Omotayo</a:t>
            </a:r>
            <a:r>
              <a:rPr lang="it-IT" sz="4000" dirty="0"/>
              <a:t> </a:t>
            </a:r>
            <a:r>
              <a:rPr lang="de-DE" sz="4000" dirty="0"/>
              <a:t>(2021), “Individualismus in der Übersetzung des Titels </a:t>
            </a:r>
            <a:r>
              <a:rPr lang="de-DE" sz="4000" i="1" dirty="0"/>
              <a:t>Things Fall Apart </a:t>
            </a:r>
            <a:r>
              <a:rPr lang="de-DE" sz="4000" dirty="0"/>
              <a:t>aus dem Deutschen ins Yoruba”, </a:t>
            </a:r>
            <a:r>
              <a:rPr lang="de-DE" sz="4000" i="1" dirty="0"/>
              <a:t>Lebende Sprachen</a:t>
            </a:r>
            <a:r>
              <a:rPr lang="de-DE" sz="4000" dirty="0"/>
              <a:t>, 66.1, S. 93-108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437130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Libri e articoli non presenti in </a:t>
            </a:r>
            <a:r>
              <a:rPr lang="it-IT" dirty="0" err="1"/>
              <a:t>BiblioUniTS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600" dirty="0"/>
          </a:p>
          <a:p>
            <a:endParaRPr lang="it-IT" sz="3600" dirty="0"/>
          </a:p>
          <a:p>
            <a:r>
              <a:rPr lang="it-IT" sz="3600" dirty="0"/>
              <a:t>Libri &gt; PIB (prestito </a:t>
            </a:r>
            <a:r>
              <a:rPr lang="it-IT" sz="3600" dirty="0" err="1"/>
              <a:t>interbibliotecario</a:t>
            </a:r>
            <a:r>
              <a:rPr lang="it-IT" sz="3600" dirty="0"/>
              <a:t>)</a:t>
            </a:r>
          </a:p>
          <a:p>
            <a:endParaRPr lang="it-IT" sz="3600" dirty="0"/>
          </a:p>
          <a:p>
            <a:r>
              <a:rPr lang="it-IT" sz="3600" dirty="0"/>
              <a:t>Articoli e capitoli di libri &gt; NILDE</a:t>
            </a:r>
          </a:p>
        </p:txBody>
      </p:sp>
    </p:spTree>
    <p:extLst>
      <p:ext uri="{BB962C8B-B14F-4D97-AF65-F5344CB8AC3E}">
        <p14:creationId xmlns:p14="http://schemas.microsoft.com/office/powerpoint/2010/main" val="359882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Ebook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4000" dirty="0"/>
          </a:p>
          <a:p>
            <a:pPr marL="0" indent="0" algn="just">
              <a:buNone/>
            </a:pPr>
            <a:r>
              <a:rPr lang="it-IT" sz="4000" dirty="0"/>
              <a:t>Falbo Caterina, </a:t>
            </a:r>
            <a:r>
              <a:rPr lang="it-IT" sz="4000" i="1" dirty="0"/>
              <a:t>La comunicazione interlinguistica in ambito giuridico</a:t>
            </a:r>
            <a:r>
              <a:rPr lang="it-IT" sz="4000" dirty="0"/>
              <a:t>, Trieste, EUT, 2013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45478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Application>Microsoft Office PowerPoint</Application>
  <PresentationFormat>Breitbild</PresentationFormat>
  <Paragraphs>37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Ricerche e esercizi</vt:lpstr>
      <vt:lpstr>Trovare in Bibliounits la collocazione della citazione</vt:lpstr>
      <vt:lpstr>PowerPoint-Präsentation</vt:lpstr>
      <vt:lpstr>PowerPoint-Präsentation</vt:lpstr>
      <vt:lpstr>PowerPoint-Präsentation</vt:lpstr>
      <vt:lpstr>Ricerca articolo</vt:lpstr>
      <vt:lpstr>Ricerca articolo </vt:lpstr>
      <vt:lpstr>Libri e articoli non presenti in BiblioUniTS</vt:lpstr>
      <vt:lpstr>Ebook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</dc:title>
  <dc:creator>SOMMARIVA MICHELE</dc:creator>
  <cp:lastModifiedBy>GAERTIG- BRESSAN ANNE-KATHRIN</cp:lastModifiedBy>
  <cp:revision>42</cp:revision>
  <dcterms:created xsi:type="dcterms:W3CDTF">2021-11-10T11:10:14Z</dcterms:created>
  <dcterms:modified xsi:type="dcterms:W3CDTF">2022-03-01T14:01:07Z</dcterms:modified>
</cp:coreProperties>
</file>