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9" r:id="rId4"/>
    <p:sldId id="280" r:id="rId5"/>
    <p:sldId id="281" r:id="rId6"/>
    <p:sldId id="282" r:id="rId7"/>
    <p:sldId id="283" r:id="rId8"/>
    <p:sldId id="287" r:id="rId9"/>
    <p:sldId id="284" r:id="rId10"/>
    <p:sldId id="285" r:id="rId11"/>
    <p:sldId id="286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0CDA-A211-4620-A7D1-DBF58993728C}" type="datetimeFigureOut">
              <a:rPr lang="it-IT" smtClean="0"/>
              <a:t>28/02/2022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A7207-5B0B-4643-B8AB-77EBBDD8B9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74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14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980B32E3-7597-4CF1-9B72-514FC8E49E21}"/>
              </a:ext>
            </a:extLst>
          </p:cNvPr>
          <p:cNvSpPr txBox="1"/>
          <p:nvPr/>
        </p:nvSpPr>
        <p:spPr>
          <a:xfrm>
            <a:off x="395536" y="1537938"/>
            <a:ext cx="8507604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SPORA BATTERICA</a:t>
            </a:r>
            <a:endParaRPr lang="it-IT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227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Caratteristiche</a:t>
            </a:r>
          </a:p>
        </p:txBody>
      </p:sp>
      <p:sp>
        <p:nvSpPr>
          <p:cNvPr id="15" name="object 3"/>
          <p:cNvSpPr txBox="1"/>
          <p:nvPr/>
        </p:nvSpPr>
        <p:spPr>
          <a:xfrm>
            <a:off x="467544" y="1054638"/>
            <a:ext cx="7865269" cy="461921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30200" indent="-228600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329565" algn="l"/>
                <a:tab pos="330200" algn="l"/>
              </a:tabLst>
            </a:pP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assenza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biosintesi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macromolecolari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(proteine,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carboidrati,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lipidi)</a:t>
            </a:r>
          </a:p>
          <a:p>
            <a:pPr marL="330200" indent="-228600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329565" algn="l"/>
                <a:tab pos="3302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Scarso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contenuto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400" baseline="-193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(perdita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osmosi)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0" indent="-228600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329565" algn="l"/>
                <a:tab pos="3302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Scarsa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enzimatica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(quiescenza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metabolica)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0" indent="-228600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329565" algn="l"/>
                <a:tab pos="3302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Scarso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assente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sz="1400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consumo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400" spc="-7" baseline="-193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400" baseline="-193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(quiescenza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metabolica)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2680">
              <a:lnSpc>
                <a:spcPct val="100000"/>
              </a:lnSpc>
              <a:spcBef>
                <a:spcPts val="1695"/>
              </a:spcBef>
            </a:pPr>
            <a:r>
              <a:rPr sz="14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sz="1400" b="1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</a:t>
            </a:r>
            <a:r>
              <a:rPr sz="14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RAPPRESENTANO</a:t>
            </a:r>
            <a:r>
              <a:rPr sz="1400" b="1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sz="1400" b="1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sz="1400" b="1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b="1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</a:t>
            </a:r>
            <a:r>
              <a:rPr sz="1400" b="1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PIU’</a:t>
            </a:r>
            <a:r>
              <a:rPr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RESISTENTI</a:t>
            </a:r>
            <a:r>
              <a:rPr sz="1400" b="1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sz="1400" b="1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OGGI</a:t>
            </a:r>
            <a:r>
              <a:rPr sz="1400" b="1" i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CONOSCIUTE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0" indent="-228600">
              <a:lnSpc>
                <a:spcPct val="100000"/>
              </a:lnSpc>
              <a:spcBef>
                <a:spcPts val="1430"/>
              </a:spcBef>
              <a:buFont typeface="Wingdings"/>
              <a:buChar char=""/>
              <a:tabLst>
                <a:tab pos="329565" algn="l"/>
                <a:tab pos="330200" algn="l"/>
              </a:tabLst>
            </a:pP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Elevata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resistenza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agli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agenti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chimici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fisici: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6765" lvl="1" indent="-229235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786765" algn="l"/>
                <a:tab pos="787400" algn="l"/>
              </a:tabLst>
            </a:pP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(elevate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quantità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dipicolinato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calcio)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6765" lvl="1" indent="-229235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786765" algn="l"/>
                <a:tab pos="7874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essiccazione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(scarso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contenuto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400" baseline="-211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</a:p>
          <a:p>
            <a:pPr marL="786765" lvl="1" indent="-229235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786765" algn="l"/>
                <a:tab pos="787400" algn="l"/>
              </a:tabLs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enzimi</a:t>
            </a:r>
          </a:p>
          <a:p>
            <a:pPr marL="786765" lvl="1" indent="-229235">
              <a:lnSpc>
                <a:spcPts val="1910"/>
              </a:lnSpc>
              <a:spcBef>
                <a:spcPts val="420"/>
              </a:spcBef>
              <a:buFont typeface="Wingdings"/>
              <a:buChar char=""/>
              <a:tabLst>
                <a:tab pos="786765" algn="l"/>
                <a:tab pos="7874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radiazioni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(UV,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raggi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raggi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Symbol"/>
                <a:cs typeface="Symbol"/>
              </a:rPr>
              <a:t>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(efficiente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sintesi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«di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riparo»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 DNA;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presenza di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SASP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mall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cid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oluble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roteins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legano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stabilizzandolo)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6765" lvl="1" indent="-229235">
              <a:lnSpc>
                <a:spcPct val="100000"/>
              </a:lnSpc>
              <a:spcBef>
                <a:spcPts val="405"/>
              </a:spcBef>
              <a:buFont typeface="Wingdings"/>
              <a:buChar char=""/>
              <a:tabLst>
                <a:tab pos="786765" algn="l"/>
                <a:tab pos="7874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congelamento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(scarso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contenuto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400" baseline="-211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</a:p>
          <a:p>
            <a:pPr marL="786765" lvl="1" indent="-229235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786765" algn="l"/>
                <a:tab pos="787400" algn="l"/>
              </a:tabLst>
            </a:pP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disinfettanti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(complessità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involucri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sporali)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0" indent="-228600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329565" algn="l"/>
                <a:tab pos="330200" algn="l"/>
              </a:tabLst>
            </a:pP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Caratteri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antigeni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identici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quelli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vegetativa,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oltre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alcuni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antigeni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2545" algn="r">
              <a:lnSpc>
                <a:spcPct val="100000"/>
              </a:lnSpc>
              <a:spcBef>
                <a:spcPts val="1095"/>
              </a:spcBef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6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2528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Termoresistenza</a:t>
            </a:r>
            <a:endParaRPr lang="it-IT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022" y="2636912"/>
            <a:ext cx="3432656" cy="2097071"/>
          </a:xfrm>
          <a:prstGeom prst="rect">
            <a:avLst/>
          </a:prstGeom>
        </p:spPr>
      </p:pic>
      <p:sp>
        <p:nvSpPr>
          <p:cNvPr id="8" name="object 4"/>
          <p:cNvSpPr txBox="1"/>
          <p:nvPr/>
        </p:nvSpPr>
        <p:spPr>
          <a:xfrm>
            <a:off x="468022" y="1071900"/>
            <a:ext cx="7736681" cy="119263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0"/>
              </a:spcBef>
            </a:pP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ACIDO</a:t>
            </a:r>
            <a:r>
              <a:rPr sz="1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DIPICOLINICO</a:t>
            </a:r>
            <a:r>
              <a:rPr sz="1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(DPA)</a:t>
            </a:r>
            <a:r>
              <a:rPr lang="it-IT" sz="1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rodotto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intermedio del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metabolismo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lisina,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</a:t>
            </a:r>
            <a:r>
              <a:rPr sz="1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peculiare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dove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rappresenta</a:t>
            </a:r>
            <a:r>
              <a:rPr sz="1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sz="1400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principale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determinante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resistenza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calore.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marR="17780">
              <a:lnSpc>
                <a:spcPct val="100000"/>
              </a:lnSpc>
              <a:spcBef>
                <a:spcPts val="40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chelante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sz="1400" spc="-7" baseline="25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sz="1400" spc="262" baseline="25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(presente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quantità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matura)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costituisce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15%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sz="1400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peso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secco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spora.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sz="1400" spc="-7" baseline="25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sz="1400" spc="254" baseline="25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pone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ponte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molecole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DPA,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formando</a:t>
            </a:r>
            <a:r>
              <a:rPr sz="1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complessi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stabilizzare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proteine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sporali.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4891908" y="2259846"/>
            <a:ext cx="3312795" cy="2136482"/>
          </a:xfrm>
          <a:prstGeom prst="rect">
            <a:avLst/>
          </a:prstGeom>
          <a:ln w="10159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ts val="1930"/>
              </a:lnSpc>
            </a:pP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TERMORESISTENZA</a:t>
            </a:r>
            <a:r>
              <a:rPr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sz="1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310" indent="-229235">
              <a:lnSpc>
                <a:spcPct val="100000"/>
              </a:lnSpc>
              <a:spcBef>
                <a:spcPts val="620"/>
              </a:spcBef>
              <a:buSzPct val="85294"/>
              <a:buFont typeface="Wingdings"/>
              <a:buChar char=""/>
              <a:tabLst>
                <a:tab pos="321310" algn="l"/>
                <a:tab pos="321945" algn="l"/>
              </a:tabLst>
            </a:pP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botulinum:</a:t>
            </a:r>
            <a:r>
              <a:rPr sz="1400" i="1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minuti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100°C</a:t>
            </a:r>
          </a:p>
          <a:p>
            <a:pPr marL="321310" indent="-229235">
              <a:lnSpc>
                <a:spcPct val="100000"/>
              </a:lnSpc>
              <a:spcBef>
                <a:spcPts val="600"/>
              </a:spcBef>
              <a:buSzPct val="85294"/>
              <a:buFont typeface="Wingdings"/>
              <a:buChar char=""/>
              <a:tabLst>
                <a:tab pos="321310" algn="l"/>
                <a:tab pos="321945" algn="l"/>
              </a:tabLst>
            </a:pP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tetani:</a:t>
            </a:r>
            <a:r>
              <a:rPr sz="1400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minuti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100°C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310" indent="-229235">
              <a:lnSpc>
                <a:spcPct val="100000"/>
              </a:lnSpc>
              <a:spcBef>
                <a:spcPts val="620"/>
              </a:spcBef>
              <a:buSzPct val="85294"/>
              <a:buFont typeface="Wingdings"/>
              <a:buChar char=""/>
              <a:tabLst>
                <a:tab pos="321310" algn="l"/>
                <a:tab pos="321945" algn="l"/>
              </a:tabLst>
            </a:pP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perfrigens:</a:t>
            </a:r>
            <a:r>
              <a:rPr sz="1400" i="1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minuti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100°C</a:t>
            </a: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10">
              <a:lnSpc>
                <a:spcPct val="100000"/>
              </a:lnSpc>
              <a:spcBef>
                <a:spcPts val="1190"/>
              </a:spcBef>
            </a:pP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</a:t>
            </a:r>
            <a:r>
              <a:rPr sz="1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vegetative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5-10 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minuti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80°C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407775" y="5229200"/>
            <a:ext cx="7857173" cy="97654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DISIDRATAZIONE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disidratazione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dovuta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all'azione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corteccia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che,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osmosi,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rimuove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l'acqua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determinando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resistenza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calore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radiazioni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(stabilizzazione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struttura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secondaria</a:t>
            </a:r>
            <a:r>
              <a:rPr sz="1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terziaria delle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proteine</a:t>
            </a:r>
            <a:r>
              <a:rPr sz="1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sporali</a:t>
            </a:r>
            <a:r>
              <a:rPr lang="it-IT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4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4112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di colorazione (1)</a:t>
            </a:r>
          </a:p>
        </p:txBody>
      </p:sp>
      <p:sp>
        <p:nvSpPr>
          <p:cNvPr id="11" name="object 3"/>
          <p:cNvSpPr txBox="1"/>
          <p:nvPr/>
        </p:nvSpPr>
        <p:spPr>
          <a:xfrm>
            <a:off x="467544" y="1106856"/>
            <a:ext cx="5809298" cy="14337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visualizzazione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microscopio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ottico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batterica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difficoltosa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quanto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1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complessa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struttura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suoi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involucri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impermeabile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coloranti.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Osservate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microscopio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ottico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contrasto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fase,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appaiono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strutture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rifrangenti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(molto luminose),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libere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ancora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all’interno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sporangio.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4208" y="1071900"/>
            <a:ext cx="1533525" cy="1762760"/>
          </a:xfrm>
          <a:prstGeom prst="rect">
            <a:avLst/>
          </a:prstGeom>
        </p:spPr>
      </p:pic>
      <p:sp>
        <p:nvSpPr>
          <p:cNvPr id="17" name="object 9"/>
          <p:cNvSpPr txBox="1"/>
          <p:nvPr/>
        </p:nvSpPr>
        <p:spPr>
          <a:xfrm>
            <a:off x="467544" y="3212976"/>
            <a:ext cx="6419850" cy="2652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E’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possibile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rilevare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colorazioni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«classiche»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</a:t>
            </a:r>
            <a:r>
              <a:rPr lang="it-IT" sz="14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Tuttavia,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esistono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colorazioni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«dedicate»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assicurano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immagine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nitida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contrastata: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Schaeffer-Fulton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705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Dorner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Moeller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6768" y="3497312"/>
            <a:ext cx="166877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3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4112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di colorazione (2)</a:t>
            </a:r>
          </a:p>
        </p:txBody>
      </p:sp>
      <p:pic>
        <p:nvPicPr>
          <p:cNvPr id="9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4096" y="810290"/>
            <a:ext cx="1786013" cy="2956364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405024" y="1165492"/>
            <a:ext cx="6120680" cy="5003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Schaeffer-Fulton</a:t>
            </a:r>
            <a:r>
              <a:rPr sz="14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(SF)</a:t>
            </a:r>
            <a:r>
              <a:rPr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Dorner</a:t>
            </a:r>
            <a:r>
              <a:rPr sz="1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r>
              <a:rPr sz="1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stains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360" indent="-200660">
              <a:lnSpc>
                <a:spcPct val="100000"/>
              </a:lnSpc>
              <a:spcBef>
                <a:spcPts val="1405"/>
              </a:spcBef>
              <a:buAutoNum type="arabicPeriod"/>
              <a:tabLst>
                <a:tab pos="21336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Fissare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preparato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vetrino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360" indent="-200660">
              <a:lnSpc>
                <a:spcPct val="100000"/>
              </a:lnSpc>
              <a:spcBef>
                <a:spcPts val="1380"/>
              </a:spcBef>
              <a:buAutoNum type="arabicPeriod"/>
              <a:tabLst>
                <a:tab pos="21336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Coprire con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carta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filtro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360" indent="-200660">
              <a:lnSpc>
                <a:spcPct val="100000"/>
              </a:lnSpc>
              <a:spcBef>
                <a:spcPts val="1380"/>
              </a:spcBef>
              <a:buAutoNum type="arabicPeriod"/>
              <a:tabLst>
                <a:tab pos="213360" algn="l"/>
              </a:tabLst>
            </a:pP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Colorare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verde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malachite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(SF)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carbolfucsina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it-IT" sz="1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360" indent="-200660">
              <a:spcBef>
                <a:spcPts val="1380"/>
              </a:spcBef>
              <a:buAutoNum type="arabicPeriod"/>
              <a:tabLst>
                <a:tab pos="213360" algn="l"/>
              </a:tabLst>
            </a:pP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Esporre a vapore il vetrino per 10 </a:t>
            </a:r>
            <a:r>
              <a:rPr lang="it-IT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(aggiungere colorante costantemente)</a:t>
            </a:r>
          </a:p>
          <a:p>
            <a:pPr marL="213360" indent="-200660">
              <a:spcBef>
                <a:spcPts val="1380"/>
              </a:spcBef>
              <a:buAutoNum type="arabicPeriod"/>
              <a:tabLst>
                <a:tab pos="213360" algn="l"/>
              </a:tabLst>
            </a:pP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Lasciare raffreddare (10 </a:t>
            </a:r>
            <a:r>
              <a:rPr lang="it-IT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13360" indent="-200660">
              <a:lnSpc>
                <a:spcPct val="100000"/>
              </a:lnSpc>
              <a:spcBef>
                <a:spcPts val="1400"/>
              </a:spcBef>
              <a:buAutoNum type="arabicPeriod"/>
              <a:tabLst>
                <a:tab pos="213360" algn="l"/>
              </a:tabLst>
            </a:pP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Risciacquare</a:t>
            </a:r>
            <a:r>
              <a:rPr lang="it-IT"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it-IT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r>
              <a:rPr lang="it-IT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it-IT"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acqua 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distillata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360" indent="-200660">
              <a:lnSpc>
                <a:spcPct val="100000"/>
              </a:lnSpc>
              <a:spcBef>
                <a:spcPts val="1380"/>
              </a:spcBef>
              <a:buAutoNum type="arabicPeriod"/>
              <a:tabLst>
                <a:tab pos="213360" algn="l"/>
              </a:tabLst>
            </a:pP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Colorare</a:t>
            </a:r>
            <a:r>
              <a:rPr lang="it-IT"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it-IT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safranina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(SF)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nigrosina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(D)</a:t>
            </a:r>
            <a:r>
              <a:rPr lang="it-IT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360" indent="-200660">
              <a:lnSpc>
                <a:spcPct val="100000"/>
              </a:lnSpc>
              <a:spcBef>
                <a:spcPts val="1380"/>
              </a:spcBef>
              <a:buAutoNum type="arabicPeriod" startAt="9"/>
              <a:tabLst>
                <a:tab pos="213360" algn="l"/>
              </a:tabLst>
            </a:pP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Risciacquare</a:t>
            </a:r>
            <a:r>
              <a:rPr lang="it-IT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acqua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distillata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4960" indent="-302260">
              <a:lnSpc>
                <a:spcPct val="100000"/>
              </a:lnSpc>
              <a:spcBef>
                <a:spcPts val="1385"/>
              </a:spcBef>
              <a:buAutoNum type="arabicPeriod" startAt="9"/>
              <a:tabLst>
                <a:tab pos="314960" algn="l"/>
              </a:tabLst>
            </a:pP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Asciugare</a:t>
            </a:r>
          </a:p>
          <a:p>
            <a:pPr marL="314960" indent="-302260">
              <a:spcBef>
                <a:spcPts val="1385"/>
              </a:spcBef>
              <a:buFontTx/>
              <a:buAutoNum type="arabicPeriod" startAt="9"/>
              <a:tabLst>
                <a:tab pos="314960" algn="l"/>
              </a:tabLst>
            </a:pP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Osservare</a:t>
            </a:r>
            <a:r>
              <a:rPr lang="it-IT"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</a:t>
            </a:r>
            <a:r>
              <a:rPr lang="it-IT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obiettivo</a:t>
            </a:r>
            <a:r>
              <a:rPr lang="it-IT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it-IT"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immersione</a:t>
            </a:r>
            <a:r>
              <a:rPr lang="it-IT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(olio):</a:t>
            </a:r>
            <a:endParaRPr lang="it-IT" sz="14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385"/>
              </a:spcBef>
              <a:tabLst>
                <a:tab pos="314960" algn="l"/>
              </a:tabLst>
            </a:pPr>
            <a:r>
              <a:rPr lang="it-IT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SF)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it-IT"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</a:t>
            </a:r>
            <a:r>
              <a:rPr lang="it-IT"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appaiono</a:t>
            </a:r>
            <a:r>
              <a:rPr lang="it-IT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it-IT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verde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chiaro,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mentre</a:t>
            </a:r>
            <a:r>
              <a:rPr lang="it-IT"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it-IT"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</a:t>
            </a:r>
            <a:r>
              <a:rPr lang="it-IT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vegetative</a:t>
            </a:r>
            <a:r>
              <a:rPr lang="it-IT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it-IT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rosa/rosso;</a:t>
            </a:r>
            <a:r>
              <a:rPr lang="it-IT"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it-IT"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it-IT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</a:t>
            </a:r>
            <a:r>
              <a:rPr lang="it-IT"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appaiono</a:t>
            </a:r>
            <a:r>
              <a:rPr lang="it-IT"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colorate</a:t>
            </a:r>
            <a:r>
              <a:rPr lang="it-IT"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rosso, </a:t>
            </a:r>
            <a:r>
              <a:rPr lang="it-IT" sz="1400"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vegetative</a:t>
            </a:r>
            <a:r>
              <a:rPr lang="it-IT"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saranno</a:t>
            </a:r>
            <a:r>
              <a:rPr lang="it-IT"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incolori,</a:t>
            </a:r>
            <a:r>
              <a:rPr lang="it-IT"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fondo</a:t>
            </a:r>
            <a:r>
              <a:rPr lang="it-IT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nero/scuro.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4850770" y="2087270"/>
            <a:ext cx="14511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sz="12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subtilis.</a:t>
            </a:r>
            <a:r>
              <a:rPr sz="1200" i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Schaeffer- </a:t>
            </a:r>
            <a:r>
              <a:rPr sz="12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Fulton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0770" y="764704"/>
            <a:ext cx="1313681" cy="1322566"/>
          </a:xfrm>
          <a:prstGeom prst="rect">
            <a:avLst/>
          </a:prstGeom>
        </p:spPr>
      </p:pic>
      <p:sp>
        <p:nvSpPr>
          <p:cNvPr id="20" name="object 10"/>
          <p:cNvSpPr txBox="1"/>
          <p:nvPr/>
        </p:nvSpPr>
        <p:spPr>
          <a:xfrm>
            <a:off x="7152074" y="6090549"/>
            <a:ext cx="1573530" cy="3956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2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sz="1200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subtilis.</a:t>
            </a:r>
            <a:r>
              <a:rPr sz="1200" i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Dorner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29214" y="3933056"/>
            <a:ext cx="1619250" cy="216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9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4112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di colorazione (3)</a:t>
            </a:r>
          </a:p>
        </p:txBody>
      </p:sp>
      <p:sp>
        <p:nvSpPr>
          <p:cNvPr id="11" name="object 3"/>
          <p:cNvSpPr txBox="1"/>
          <p:nvPr/>
        </p:nvSpPr>
        <p:spPr>
          <a:xfrm>
            <a:off x="467544" y="1110967"/>
            <a:ext cx="222787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Moeller</a:t>
            </a:r>
            <a:r>
              <a:rPr sz="1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467544" y="1556792"/>
            <a:ext cx="5160644" cy="3321422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Allestire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preparato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vetrino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fissare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calore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9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Colorare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carbolfucsina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9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Esporre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preparato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fiamma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</a:p>
          <a:p>
            <a:pPr marL="354965" indent="-3429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Coprire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filtro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9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Decolorare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alcol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acido</a:t>
            </a:r>
          </a:p>
          <a:p>
            <a:pPr marL="354965" indent="-3429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Colorare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metilene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(colorante</a:t>
            </a:r>
            <a:r>
              <a:rPr sz="1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contrasto)</a:t>
            </a:r>
            <a:r>
              <a:rPr sz="1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min</a:t>
            </a:r>
          </a:p>
          <a:p>
            <a:pPr marL="354965" indent="-3429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Risciacquare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acqua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distillata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9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Asciugare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5080" indent="-3429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Osservare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obiettivo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immersione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(olio):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endopore</a:t>
            </a:r>
            <a:r>
              <a:rPr sz="1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rosso, </a:t>
            </a:r>
            <a:r>
              <a:rPr sz="1400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vegetative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5868144" y="4013570"/>
            <a:ext cx="2448272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sz="14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040" indent="-18034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9304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vegetativa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(blu)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040" indent="-180340">
              <a:lnSpc>
                <a:spcPct val="100000"/>
              </a:lnSpc>
              <a:buFont typeface="Wingdings"/>
              <a:buChar char=""/>
              <a:tabLst>
                <a:tab pos="19304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(rosso)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8144" y="1335612"/>
            <a:ext cx="2585084" cy="259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27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4733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Endospora </a:t>
            </a:r>
            <a:r>
              <a:rPr lang="it-IT" sz="2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cellula vegetativa</a:t>
            </a:r>
          </a:p>
        </p:txBody>
      </p:sp>
      <p:pic>
        <p:nvPicPr>
          <p:cNvPr id="9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08" y="1268696"/>
            <a:ext cx="6696744" cy="487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4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3969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Sopravvivenza delle spore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410946" y="1399753"/>
            <a:ext cx="8409526" cy="3757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387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 possono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sopravvivere,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uno 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stato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“ibernazione” ed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assenza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nutrienti,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sz="14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lunghissimi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periodi.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E’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stato,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infatti,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possibile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indurre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germinazione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in:</a:t>
            </a: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mummie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 di </a:t>
            </a: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sz="14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sphaericus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risalenti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25-40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milioni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fa,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ritrovate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nell’intestino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</a:p>
          <a:p>
            <a:pPr marL="241300">
              <a:lnSpc>
                <a:spcPct val="100000"/>
              </a:lnSpc>
            </a:pP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Proplebeia</a:t>
            </a:r>
            <a:r>
              <a:rPr sz="14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dominicana</a:t>
            </a: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(ape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tipica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ragione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caraibica)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intrappolata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nell’ambra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actinomiceti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scoperte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fango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distanza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7500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datate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oltre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anni</a:t>
            </a: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inoltre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sopravvivere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azoto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liquido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(-269°C) e,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brevissimi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periodi,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elevatissime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(1.000°C).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facilmente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trasportate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attraverso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vento,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acqua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ospiti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viventi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</a:t>
            </a: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ambienti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permettano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germinazione.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1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4392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Rilevanza medica delle spore</a:t>
            </a:r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872158"/>
              </p:ext>
            </p:extLst>
          </p:nvPr>
        </p:nvGraphicFramePr>
        <p:xfrm>
          <a:off x="467544" y="1106821"/>
          <a:ext cx="7781449" cy="50413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10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05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0383">
                <a:tc>
                  <a:txBody>
                    <a:bodyPr/>
                    <a:lstStyle/>
                    <a:p>
                      <a:pPr marL="180340">
                        <a:lnSpc>
                          <a:spcPts val="1989"/>
                        </a:lnSpc>
                      </a:pP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Caratteristiche</a:t>
                      </a:r>
                      <a:r>
                        <a:rPr sz="14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delle</a:t>
                      </a:r>
                      <a:r>
                        <a:rPr sz="14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spore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989"/>
                        </a:lnSpc>
                      </a:pP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Implicazioni</a:t>
                      </a:r>
                      <a:r>
                        <a:rPr sz="140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mediche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1722">
                <a:tc>
                  <a:txBody>
                    <a:bodyPr/>
                    <a:lstStyle/>
                    <a:p>
                      <a:pPr marL="91440" marR="25590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Elevata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termoresistenza;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resistono</a:t>
                      </a:r>
                      <a:r>
                        <a:rPr sz="14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ebollizione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</a:t>
                      </a:r>
                      <a:r>
                        <a:rPr sz="1400" baseline="264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C),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sz="1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vengono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inattivate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sz="1400" spc="-3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r>
                        <a:rPr sz="1400" baseline="264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sz="1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(autoclave).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2075" marR="67945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materiali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chirurgici</a:t>
                      </a:r>
                      <a:r>
                        <a:rPr sz="1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(ferri,</a:t>
                      </a:r>
                      <a:r>
                        <a:rPr sz="14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fili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suture)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debbono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essere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sterilizzati </a:t>
                      </a:r>
                      <a:r>
                        <a:rPr sz="1400" spc="-3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mediante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autoclavatura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(121</a:t>
                      </a:r>
                      <a:r>
                        <a:rPr sz="1400" baseline="264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</a:t>
                      </a:r>
                      <a:r>
                        <a:rPr sz="1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min,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atm).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6002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99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Elevata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resistenza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disinfettanti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antibiotici.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668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Utilizzo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prodotti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 azione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“sporicida”</a:t>
                      </a:r>
                      <a:r>
                        <a:rPr sz="14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(morte</a:t>
                      </a:r>
                      <a:r>
                        <a:rPr sz="14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delle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spore).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668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9709">
                <a:tc>
                  <a:txBody>
                    <a:bodyPr/>
                    <a:lstStyle/>
                    <a:p>
                      <a:pPr marL="91440" marR="249554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Sopravvivono</a:t>
                      </a:r>
                      <a:r>
                        <a:rPr sz="14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molti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anni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nel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terreno</a:t>
                      </a:r>
                      <a:r>
                        <a:rPr sz="14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</a:t>
                      </a:r>
                      <a:r>
                        <a:rPr sz="1400" spc="-3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oggetti</a:t>
                      </a:r>
                      <a:r>
                        <a:rPr sz="1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inanimati.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477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Ferite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contaminate</a:t>
                      </a:r>
                      <a:r>
                        <a:rPr sz="14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terra</a:t>
                      </a:r>
                      <a:r>
                        <a:rPr sz="14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possono</a:t>
                      </a:r>
                      <a:r>
                        <a:rPr sz="14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essere</a:t>
                      </a:r>
                      <a:r>
                        <a:rPr sz="14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infettate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spore</a:t>
                      </a:r>
                      <a:r>
                        <a:rPr sz="14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prodotte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</a:t>
                      </a:r>
                      <a:r>
                        <a:rPr lang="it-IT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tetani (tetano)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perfringens</a:t>
                      </a:r>
                      <a:r>
                        <a:rPr sz="1400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(gangrena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gassosa).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477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67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Metabolicamente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quiescenti.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525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Inefficacia</a:t>
                      </a:r>
                      <a:r>
                        <a:rPr sz="14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degli</a:t>
                      </a:r>
                      <a:r>
                        <a:rPr sz="1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antibiotici</a:t>
                      </a:r>
                      <a:r>
                        <a:rPr sz="14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confronti</a:t>
                      </a:r>
                      <a:r>
                        <a:rPr sz="14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delle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spore.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525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3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formano</a:t>
                      </a:r>
                      <a:r>
                        <a:rPr sz="14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soltanto</a:t>
                      </a:r>
                      <a:r>
                        <a:rPr sz="14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carenza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nutrienti.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92075" marR="3352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spore</a:t>
                      </a:r>
                      <a:r>
                        <a:rPr sz="14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formano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generalmente</a:t>
                      </a:r>
                      <a:r>
                        <a:rPr sz="14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sito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infezione,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dove</a:t>
                      </a:r>
                      <a:r>
                        <a:rPr sz="14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concentrazione</a:t>
                      </a:r>
                      <a:r>
                        <a:rPr sz="14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nutrienti</a:t>
                      </a:r>
                      <a:r>
                        <a:rPr sz="14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è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limitante.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sporogenesi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quando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sz="1400" spc="-3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fattori</a:t>
                      </a:r>
                      <a:r>
                        <a:rPr sz="14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necrotici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limitano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l’accesso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dei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nutrienti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(gangrena).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17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Sopravvivono</a:t>
                      </a:r>
                      <a:r>
                        <a:rPr sz="14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ambiente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acido.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108585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6063615" algn="l"/>
                        </a:tabLst>
                      </a:pPr>
                      <a:r>
                        <a:rPr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Impiegate come probiotici (B. clausii) per la cura del dismicrobismo:  aderendo alla mucosa intestinale, le spore esercitano un'azione battericida  </a:t>
                      </a:r>
                      <a:r>
                        <a:rPr sz="1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vs</a:t>
                      </a:r>
                      <a:r>
                        <a:rPr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eventuali patogeni (competizione per i siti di adesione mucosali,  secrezione di </a:t>
                      </a:r>
                      <a:r>
                        <a:rPr sz="1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batteriocine</a:t>
                      </a:r>
                      <a:r>
                        <a:rPr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sz="1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immunomodulatrice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	</a:t>
                      </a:r>
                      <a:endParaRPr sz="1400" baseline="-30092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375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5965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Rilevanza sociale/industriale delle spore</a:t>
            </a:r>
          </a:p>
        </p:txBody>
      </p:sp>
      <p:graphicFrame>
        <p:nvGraphicFramePr>
          <p:cNvPr id="7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025509"/>
              </p:ext>
            </p:extLst>
          </p:nvPr>
        </p:nvGraphicFramePr>
        <p:xfrm>
          <a:off x="471021" y="1196752"/>
          <a:ext cx="7190423" cy="377786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55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52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6004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Caratteristiche</a:t>
                      </a:r>
                      <a:r>
                        <a:rPr sz="1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delle</a:t>
                      </a:r>
                      <a:r>
                        <a:rPr sz="14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spore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Implicazioni</a:t>
                      </a:r>
                      <a:r>
                        <a:rPr sz="14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socio-industriali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9601">
                <a:tc>
                  <a:txBody>
                    <a:bodyPr/>
                    <a:lstStyle/>
                    <a:p>
                      <a:pPr marL="91440" marR="18542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Possono</a:t>
                      </a:r>
                      <a:r>
                        <a:rPr sz="14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essere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aerotrasportate</a:t>
                      </a:r>
                      <a:r>
                        <a:rPr sz="14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lunghe</a:t>
                      </a:r>
                      <a:r>
                        <a:rPr sz="1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distanze; </a:t>
                      </a:r>
                      <a:r>
                        <a:rPr sz="1400" spc="-3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prodotte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microrganismi</a:t>
                      </a:r>
                      <a:r>
                        <a:rPr sz="1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malattie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elevata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mortalità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(antrace).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Impiego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spore</a:t>
                      </a:r>
                      <a:r>
                        <a:rPr sz="14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anthracis</a:t>
                      </a:r>
                      <a:r>
                        <a:rPr sz="14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scopi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bioterroristici.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08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15049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Sopravvivenza</a:t>
                      </a:r>
                      <a:r>
                        <a:rPr sz="14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condizioni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“estreme”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(elevata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salinità,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condizioni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ipertoniche,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elevate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acidità,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basse </a:t>
                      </a:r>
                      <a:r>
                        <a:rPr sz="1400" spc="-3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tensioni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sz="1400" spc="-7" baseline="-2116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 marR="4191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botulinum</a:t>
                      </a:r>
                      <a:r>
                        <a:rPr sz="14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tossinfezioni</a:t>
                      </a:r>
                      <a:r>
                        <a:rPr sz="14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alimentari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seguito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contaminazione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conserve</a:t>
                      </a:r>
                      <a:r>
                        <a:rPr sz="14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alimentari.</a:t>
                      </a:r>
                      <a:r>
                        <a:rPr sz="14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spore,</a:t>
                      </a:r>
                      <a:r>
                        <a:rPr sz="14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una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 </a:t>
                      </a:r>
                      <a:r>
                        <a:rPr sz="1400" spc="-3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germinate,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liberano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forme</a:t>
                      </a:r>
                      <a:r>
                        <a:rPr sz="14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vegetative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sz="1400" spc="3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produrre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una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tossina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può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essere</a:t>
                      </a:r>
                      <a:r>
                        <a:rPr sz="14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letale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l’uomo</a:t>
                      </a:r>
                      <a:r>
                        <a:rPr sz="1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ingerisce,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anche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piccole</a:t>
                      </a:r>
                      <a:r>
                        <a:rPr sz="14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quantità.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4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Elevata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termoresistenza.</a:t>
                      </a:r>
                      <a:endParaRPr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Spore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sz="1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stearothermophilus</a:t>
                      </a:r>
                      <a:r>
                        <a:rPr sz="14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usate</a:t>
                      </a:r>
                      <a:r>
                        <a:rPr sz="14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 la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validazione</a:t>
                      </a:r>
                      <a:r>
                        <a:rPr lang="it-IT"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sz="1400" spc="-1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controllo</a:t>
                      </a:r>
                      <a:r>
                        <a:rPr sz="14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qualità)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dell’autoclave.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71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3212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Controllo delle spore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467544" y="1196752"/>
            <a:ext cx="7253288" cy="196207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E’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inattivare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vitalità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trattamento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Wingdings"/>
              <a:buChar char=""/>
              <a:tabLst>
                <a:tab pos="241300" algn="l"/>
              </a:tabLst>
            </a:pP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calore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secco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(incenerimento)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Wingdings"/>
              <a:buChar char=""/>
              <a:tabLst>
                <a:tab pos="241300" algn="l"/>
              </a:tabLst>
            </a:pP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umido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(mediante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autoclave: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121°C,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400" spc="-15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min,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ts val="1939"/>
              </a:lnSpc>
              <a:spcBef>
                <a:spcPts val="1030"/>
              </a:spcBef>
              <a:buFont typeface="Wingdings"/>
              <a:buChar char=""/>
              <a:tabLst>
                <a:tab pos="2413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tindalizzazione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(ripetute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esposizioni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60/80°C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min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indurre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attivazione, quindi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1400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inattivazione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vegetative)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Wingdings"/>
              <a:buChar char=""/>
              <a:tabLst>
                <a:tab pos="241300" algn="l"/>
              </a:tabLst>
            </a:pP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prolungata</a:t>
            </a:r>
            <a:r>
              <a:rPr sz="1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esposizione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radiante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raggi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Symbol"/>
                <a:cs typeface="Symbol"/>
              </a:rPr>
              <a:t>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raggi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X)</a:t>
            </a:r>
          </a:p>
        </p:txBody>
      </p:sp>
    </p:spTree>
    <p:extLst>
      <p:ext uri="{BB962C8B-B14F-4D97-AF65-F5344CB8AC3E}">
        <p14:creationId xmlns:p14="http://schemas.microsoft.com/office/powerpoint/2010/main" val="239821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253038" y="1332731"/>
            <a:ext cx="8783458" cy="2744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77800" indent="-228600">
              <a:lnSpc>
                <a:spcPct val="100000"/>
              </a:lnSpc>
              <a:spcBef>
                <a:spcPts val="2445"/>
              </a:spcBef>
              <a:buFont typeface="Wingdings"/>
              <a:buChar char=""/>
              <a:tabLst>
                <a:tab pos="241300" algn="l"/>
              </a:tabLs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alcune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batteriche,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l’evoluzione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selezionato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capacità</a:t>
            </a:r>
            <a:r>
              <a:rPr sz="1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sopravvivere</a:t>
            </a:r>
            <a:r>
              <a:rPr sz="1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condizioni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ambientali </a:t>
            </a:r>
            <a:r>
              <a:rPr sz="1400" b="1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“estreme”,</a:t>
            </a:r>
            <a:r>
              <a:rPr sz="14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ossia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compatibili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maggior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microrganismi.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41300" algn="l"/>
              </a:tabLst>
            </a:pP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Sporogenesi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capacità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produrre</a:t>
            </a:r>
            <a:r>
              <a:rPr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“spore”,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ossia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strutture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resistenza.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Font typeface="Wingdings"/>
              <a:buChar char=""/>
              <a:tabLst>
                <a:tab pos="241300" algn="l"/>
              </a:tabLst>
            </a:pP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7865" lvl="1" indent="-229235">
              <a:lnSpc>
                <a:spcPct val="100000"/>
              </a:lnSpc>
              <a:spcBef>
                <a:spcPts val="52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endocellulare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(endospora),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quanto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differenzia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partire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dalla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vegetativa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(cellula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madre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sporangio)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7865" lvl="1" indent="-229235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metabolicamente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quiescente,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sprovvista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riproduttiva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7865" lvl="1" indent="-229235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protegge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genoma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insulti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fisica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(irraggiamento,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calore,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essiccamento,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etc.)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chimica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(es.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disinfettanti)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980"/>
              </a:spcBef>
              <a:buFont typeface="Wingdings"/>
              <a:buChar char=""/>
              <a:tabLst>
                <a:tab pos="241300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batteriche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agenti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finalizzati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sopravvivenza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cellula,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il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risultato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riproduttivo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(come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delle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fungine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it-IT" sz="1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spora</a:t>
            </a:r>
          </a:p>
        </p:txBody>
      </p:sp>
    </p:spTree>
    <p:extLst>
      <p:ext uri="{BB962C8B-B14F-4D97-AF65-F5344CB8AC3E}">
        <p14:creationId xmlns:p14="http://schemas.microsoft.com/office/powerpoint/2010/main" val="63013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5878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 «sporigene» di rilevanza medica</a:t>
            </a:r>
          </a:p>
        </p:txBody>
      </p:sp>
      <p:grpSp>
        <p:nvGrpSpPr>
          <p:cNvPr id="9" name="object 4"/>
          <p:cNvGrpSpPr/>
          <p:nvPr/>
        </p:nvGrpSpPr>
        <p:grpSpPr>
          <a:xfrm>
            <a:off x="3024186" y="1340768"/>
            <a:ext cx="1480185" cy="1049020"/>
            <a:chOff x="5021579" y="1158239"/>
            <a:chExt cx="1973580" cy="1049020"/>
          </a:xfrm>
        </p:grpSpPr>
        <p:pic>
          <p:nvPicPr>
            <p:cNvPr id="10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7379" y="1168399"/>
              <a:ext cx="1277620" cy="1028700"/>
            </a:xfrm>
            <a:prstGeom prst="rect">
              <a:avLst/>
            </a:prstGeom>
          </p:spPr>
        </p:pic>
        <p:sp>
          <p:nvSpPr>
            <p:cNvPr id="11" name="object 6"/>
            <p:cNvSpPr/>
            <p:nvPr/>
          </p:nvSpPr>
          <p:spPr>
            <a:xfrm>
              <a:off x="5021579" y="1163319"/>
              <a:ext cx="1968500" cy="1038860"/>
            </a:xfrm>
            <a:custGeom>
              <a:avLst/>
              <a:gdLst/>
              <a:ahLst/>
              <a:cxnLst/>
              <a:rect l="l" t="t" r="r" b="b"/>
              <a:pathLst>
                <a:path w="1968500" h="1038860">
                  <a:moveTo>
                    <a:pt x="680720" y="1038860"/>
                  </a:moveTo>
                  <a:lnTo>
                    <a:pt x="1968500" y="1038860"/>
                  </a:lnTo>
                  <a:lnTo>
                    <a:pt x="1968500" y="0"/>
                  </a:lnTo>
                  <a:lnTo>
                    <a:pt x="680720" y="0"/>
                  </a:lnTo>
                  <a:lnTo>
                    <a:pt x="680720" y="1038860"/>
                  </a:lnTo>
                  <a:close/>
                </a:path>
                <a:path w="1968500" h="1038860">
                  <a:moveTo>
                    <a:pt x="0" y="505460"/>
                  </a:moveTo>
                  <a:lnTo>
                    <a:pt x="685800" y="505460"/>
                  </a:lnTo>
                </a:path>
              </a:pathLst>
            </a:custGeom>
            <a:ln w="10160">
              <a:solidFill>
                <a:srgbClr val="0462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7"/>
          <p:cNvGrpSpPr/>
          <p:nvPr/>
        </p:nvGrpSpPr>
        <p:grpSpPr>
          <a:xfrm>
            <a:off x="3137535" y="3143720"/>
            <a:ext cx="1442085" cy="1026160"/>
            <a:chOff x="5105400" y="3233420"/>
            <a:chExt cx="1922780" cy="1026160"/>
          </a:xfrm>
        </p:grpSpPr>
        <p:pic>
          <p:nvPicPr>
            <p:cNvPr id="13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2619" y="3243580"/>
              <a:ext cx="1295400" cy="1005840"/>
            </a:xfrm>
            <a:prstGeom prst="rect">
              <a:avLst/>
            </a:prstGeom>
          </p:spPr>
        </p:pic>
        <p:sp>
          <p:nvSpPr>
            <p:cNvPr id="14" name="object 9"/>
            <p:cNvSpPr/>
            <p:nvPr/>
          </p:nvSpPr>
          <p:spPr>
            <a:xfrm>
              <a:off x="5105400" y="3238500"/>
              <a:ext cx="1917700" cy="1016000"/>
            </a:xfrm>
            <a:custGeom>
              <a:avLst/>
              <a:gdLst/>
              <a:ahLst/>
              <a:cxnLst/>
              <a:rect l="l" t="t" r="r" b="b"/>
              <a:pathLst>
                <a:path w="1917700" h="1016000">
                  <a:moveTo>
                    <a:pt x="612139" y="1016000"/>
                  </a:moveTo>
                  <a:lnTo>
                    <a:pt x="1917700" y="1016000"/>
                  </a:lnTo>
                  <a:lnTo>
                    <a:pt x="1917700" y="0"/>
                  </a:lnTo>
                  <a:lnTo>
                    <a:pt x="612139" y="0"/>
                  </a:lnTo>
                  <a:lnTo>
                    <a:pt x="612139" y="1016000"/>
                  </a:lnTo>
                  <a:close/>
                </a:path>
                <a:path w="1917700" h="1016000">
                  <a:moveTo>
                    <a:pt x="0" y="513080"/>
                  </a:moveTo>
                  <a:lnTo>
                    <a:pt x="612139" y="513080"/>
                  </a:lnTo>
                </a:path>
              </a:pathLst>
            </a:custGeom>
            <a:ln w="1016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0"/>
          <p:cNvGrpSpPr/>
          <p:nvPr/>
        </p:nvGrpSpPr>
        <p:grpSpPr>
          <a:xfrm>
            <a:off x="3226668" y="3940888"/>
            <a:ext cx="3771900" cy="1815245"/>
            <a:chOff x="3924300" y="4244339"/>
            <a:chExt cx="5029200" cy="1815245"/>
          </a:xfrm>
        </p:grpSpPr>
        <p:pic>
          <p:nvPicPr>
            <p:cNvPr id="16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3020" y="4249419"/>
              <a:ext cx="1295400" cy="1041400"/>
            </a:xfrm>
            <a:prstGeom prst="rect">
              <a:avLst/>
            </a:prstGeom>
          </p:spPr>
        </p:pic>
        <p:sp>
          <p:nvSpPr>
            <p:cNvPr id="17" name="object 12"/>
            <p:cNvSpPr/>
            <p:nvPr/>
          </p:nvSpPr>
          <p:spPr>
            <a:xfrm>
              <a:off x="4183380" y="4244339"/>
              <a:ext cx="4770120" cy="1051560"/>
            </a:xfrm>
            <a:custGeom>
              <a:avLst/>
              <a:gdLst/>
              <a:ahLst/>
              <a:cxnLst/>
              <a:rect l="l" t="t" r="r" b="b"/>
              <a:pathLst>
                <a:path w="4770120" h="1051560">
                  <a:moveTo>
                    <a:pt x="3464560" y="1051560"/>
                  </a:moveTo>
                  <a:lnTo>
                    <a:pt x="4770120" y="1051560"/>
                  </a:lnTo>
                  <a:lnTo>
                    <a:pt x="4770120" y="0"/>
                  </a:lnTo>
                  <a:lnTo>
                    <a:pt x="3464560" y="0"/>
                  </a:lnTo>
                  <a:lnTo>
                    <a:pt x="3464560" y="1051560"/>
                  </a:lnTo>
                  <a:close/>
                </a:path>
                <a:path w="4770120" h="1051560">
                  <a:moveTo>
                    <a:pt x="0" y="508000"/>
                  </a:moveTo>
                  <a:lnTo>
                    <a:pt x="3467100" y="50546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9700" y="5002944"/>
              <a:ext cx="1295400" cy="1051560"/>
            </a:xfrm>
            <a:prstGeom prst="rect">
              <a:avLst/>
            </a:prstGeom>
          </p:spPr>
        </p:pic>
        <p:sp>
          <p:nvSpPr>
            <p:cNvPr id="28" name="object 14"/>
            <p:cNvSpPr/>
            <p:nvPr/>
          </p:nvSpPr>
          <p:spPr>
            <a:xfrm>
              <a:off x="3924300" y="4997864"/>
              <a:ext cx="2595880" cy="1061720"/>
            </a:xfrm>
            <a:custGeom>
              <a:avLst/>
              <a:gdLst/>
              <a:ahLst/>
              <a:cxnLst/>
              <a:rect l="l" t="t" r="r" b="b"/>
              <a:pathLst>
                <a:path w="2595879" h="1061720">
                  <a:moveTo>
                    <a:pt x="1290320" y="1061719"/>
                  </a:moveTo>
                  <a:lnTo>
                    <a:pt x="2595879" y="1061719"/>
                  </a:lnTo>
                  <a:lnTo>
                    <a:pt x="2595879" y="0"/>
                  </a:lnTo>
                  <a:lnTo>
                    <a:pt x="1290320" y="0"/>
                  </a:lnTo>
                  <a:lnTo>
                    <a:pt x="1290320" y="1061719"/>
                  </a:lnTo>
                  <a:close/>
                </a:path>
                <a:path w="2595879" h="1061720">
                  <a:moveTo>
                    <a:pt x="0" y="538479"/>
                  </a:moveTo>
                  <a:lnTo>
                    <a:pt x="1295400" y="538479"/>
                  </a:lnTo>
                </a:path>
              </a:pathLst>
            </a:custGeom>
            <a:ln w="1016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5"/>
          <p:cNvGrpSpPr/>
          <p:nvPr/>
        </p:nvGrpSpPr>
        <p:grpSpPr>
          <a:xfrm>
            <a:off x="3375659" y="2531063"/>
            <a:ext cx="2929890" cy="939800"/>
            <a:chOff x="4500879" y="2240279"/>
            <a:chExt cx="3906520" cy="939800"/>
          </a:xfrm>
        </p:grpSpPr>
        <p:pic>
          <p:nvPicPr>
            <p:cNvPr id="21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01839" y="2250439"/>
              <a:ext cx="1295400" cy="919479"/>
            </a:xfrm>
            <a:prstGeom prst="rect">
              <a:avLst/>
            </a:prstGeom>
          </p:spPr>
        </p:pic>
        <p:sp>
          <p:nvSpPr>
            <p:cNvPr id="22" name="object 17"/>
            <p:cNvSpPr/>
            <p:nvPr/>
          </p:nvSpPr>
          <p:spPr>
            <a:xfrm>
              <a:off x="4500879" y="2245359"/>
              <a:ext cx="3901440" cy="929640"/>
            </a:xfrm>
            <a:custGeom>
              <a:avLst/>
              <a:gdLst/>
              <a:ahLst/>
              <a:cxnLst/>
              <a:rect l="l" t="t" r="r" b="b"/>
              <a:pathLst>
                <a:path w="3901440" h="929639">
                  <a:moveTo>
                    <a:pt x="2595879" y="929639"/>
                  </a:moveTo>
                  <a:lnTo>
                    <a:pt x="3901439" y="929639"/>
                  </a:lnTo>
                  <a:lnTo>
                    <a:pt x="3901439" y="0"/>
                  </a:lnTo>
                  <a:lnTo>
                    <a:pt x="2595879" y="0"/>
                  </a:lnTo>
                  <a:lnTo>
                    <a:pt x="2595879" y="929639"/>
                  </a:lnTo>
                  <a:close/>
                </a:path>
                <a:path w="3901440" h="929639">
                  <a:moveTo>
                    <a:pt x="0" y="490219"/>
                  </a:moveTo>
                  <a:lnTo>
                    <a:pt x="2593340" y="490219"/>
                  </a:lnTo>
                </a:path>
              </a:pathLst>
            </a:custGeom>
            <a:ln w="10160">
              <a:solidFill>
                <a:srgbClr val="944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9"/>
          <p:cNvSpPr txBox="1"/>
          <p:nvPr/>
        </p:nvSpPr>
        <p:spPr>
          <a:xfrm>
            <a:off x="946308" y="1595346"/>
            <a:ext cx="2622709" cy="40357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sz="14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botulinum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5590">
              <a:lnSpc>
                <a:spcPct val="100000"/>
              </a:lnSpc>
              <a:spcBef>
                <a:spcPts val="370"/>
              </a:spcBef>
            </a:pPr>
            <a:r>
              <a:rPr sz="1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</a:t>
            </a:r>
            <a:r>
              <a:rPr sz="1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tossinfezioni</a:t>
            </a:r>
            <a:r>
              <a:rPr sz="1400" spc="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alimentari</a:t>
            </a:r>
            <a:r>
              <a:rPr sz="1400" spc="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(botulismo)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sz="14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tetani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5590">
              <a:lnSpc>
                <a:spcPct val="100000"/>
              </a:lnSpc>
              <a:spcBef>
                <a:spcPts val="685"/>
              </a:spcBef>
            </a:pPr>
            <a:r>
              <a:rPr sz="1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Agente</a:t>
            </a:r>
            <a:r>
              <a:rPr sz="1400" spc="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eziologico</a:t>
            </a:r>
            <a:r>
              <a:rPr sz="1400" spc="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sz="1400" spc="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tetano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sz="14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perfringens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5590">
              <a:lnSpc>
                <a:spcPct val="100000"/>
              </a:lnSpc>
              <a:spcBef>
                <a:spcPts val="660"/>
              </a:spcBef>
            </a:pPr>
            <a:r>
              <a:rPr sz="1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</a:t>
            </a:r>
            <a:r>
              <a:rPr sz="1400" spc="-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gangrena</a:t>
            </a:r>
            <a:r>
              <a:rPr sz="1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gassosa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sz="1400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cereus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5590">
              <a:lnSpc>
                <a:spcPct val="100000"/>
              </a:lnSpc>
              <a:spcBef>
                <a:spcPts val="520"/>
              </a:spcBef>
            </a:pPr>
            <a:r>
              <a:rPr sz="1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</a:t>
            </a:r>
            <a:r>
              <a:rPr sz="1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tossinfezioni</a:t>
            </a:r>
            <a:r>
              <a:rPr sz="1400" spc="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alimentari</a:t>
            </a:r>
            <a:endParaRPr lang="it-IT" sz="1400" spc="-10" dirty="0">
              <a:solidFill>
                <a:srgbClr val="006F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5590">
              <a:lnSpc>
                <a:spcPct val="100000"/>
              </a:lnSpc>
              <a:spcBef>
                <a:spcPts val="520"/>
              </a:spcBef>
            </a:pPr>
            <a:endParaRPr lang="it-IT" sz="1400" spc="-10" dirty="0">
              <a:solidFill>
                <a:srgbClr val="006F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it-IT" sz="1400" i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it-IT" sz="1400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anthracis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5590">
              <a:lnSpc>
                <a:spcPct val="100000"/>
              </a:lnSpc>
              <a:spcBef>
                <a:spcPts val="520"/>
              </a:spcBef>
            </a:pPr>
            <a:r>
              <a:rPr lang="it-IT" sz="1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</a:t>
            </a:r>
            <a:r>
              <a:rPr lang="it-IT" sz="1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carbonchio (antrace)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5590">
              <a:lnSpc>
                <a:spcPct val="100000"/>
              </a:lnSpc>
              <a:spcBef>
                <a:spcPts val="520"/>
              </a:spcBef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4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4366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Sporulazione e germinazione</a:t>
            </a:r>
          </a:p>
        </p:txBody>
      </p:sp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587" y="1772816"/>
            <a:ext cx="3090123" cy="2987608"/>
          </a:xfrm>
          <a:prstGeom prst="rect">
            <a:avLst/>
          </a:prstGeom>
        </p:spPr>
      </p:pic>
      <p:sp>
        <p:nvSpPr>
          <p:cNvPr id="9" name="object 4"/>
          <p:cNvSpPr txBox="1"/>
          <p:nvPr/>
        </p:nvSpPr>
        <p:spPr>
          <a:xfrm>
            <a:off x="3843560" y="2193739"/>
            <a:ext cx="461687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carenza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nutrienti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starvation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più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generale,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condizioni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ottimali per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crescita, </a:t>
            </a:r>
            <a:r>
              <a:rPr sz="1400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vegetativa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differenzia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SPORULAZIONE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sporificazione</a:t>
            </a:r>
            <a:r>
              <a:rPr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sporogenesi)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3877628" y="3481844"/>
            <a:ext cx="4510796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ripristinarsi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condizioni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ambientali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favorevoli </a:t>
            </a:r>
            <a:r>
              <a:rPr sz="1400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l’accrescimento,</a:t>
            </a:r>
            <a:r>
              <a:rPr sz="1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dalla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vegetativa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GERMINAZIONE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663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Sporulazione (1)</a:t>
            </a:r>
          </a:p>
        </p:txBody>
      </p:sp>
      <p:sp>
        <p:nvSpPr>
          <p:cNvPr id="11" name="object 4"/>
          <p:cNvSpPr txBox="1"/>
          <p:nvPr/>
        </p:nvSpPr>
        <p:spPr>
          <a:xfrm>
            <a:off x="467544" y="1071900"/>
            <a:ext cx="7809071" cy="4496744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79400" indent="-228600">
              <a:lnSpc>
                <a:spcPct val="100000"/>
              </a:lnSpc>
              <a:spcBef>
                <a:spcPts val="905"/>
              </a:spcBef>
              <a:buFont typeface="Wingdings"/>
              <a:buChar char=""/>
              <a:tabLst>
                <a:tab pos="278765" algn="l"/>
                <a:tab pos="279400" algn="l"/>
                <a:tab pos="739267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dimorfogenetico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caratterizzato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dalla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transizione: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uFill>
                  <a:solidFill>
                    <a:srgbClr val="006FC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forma</a:t>
            </a:r>
            <a:r>
              <a:rPr sz="1400" spc="15" dirty="0">
                <a:uFill>
                  <a:solidFill>
                    <a:srgbClr val="006FC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 err="1">
                <a:uFill>
                  <a:solidFill>
                    <a:srgbClr val="006FC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vegetativa</a:t>
            </a:r>
            <a:r>
              <a:rPr lang="it-IT" sz="1400" spc="-20" dirty="0">
                <a:uFill>
                  <a:solidFill>
                    <a:srgbClr val="006FC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it-IT" sz="1400" spc="-20" dirty="0" err="1">
                <a:uFill>
                  <a:solidFill>
                    <a:srgbClr val="006FC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sz="1400" spc="-10" dirty="0" err="1">
                <a:uFill>
                  <a:solidFill>
                    <a:srgbClr val="006FC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indent="-228600">
              <a:lnSpc>
                <a:spcPct val="100000"/>
              </a:lnSpc>
              <a:spcBef>
                <a:spcPts val="800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è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meccanismo di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riproduzione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cellulare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un’unica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cellula)</a:t>
            </a:r>
          </a:p>
          <a:p>
            <a:pPr marL="279400" indent="-228600">
              <a:lnSpc>
                <a:spcPct val="100000"/>
              </a:lnSpc>
              <a:spcBef>
                <a:spcPts val="800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Geneticamente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controllato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(differenziazione):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lvl="1" indent="-229235">
              <a:lnSpc>
                <a:spcPct val="100000"/>
              </a:lnSpc>
              <a:spcBef>
                <a:spcPts val="345"/>
              </a:spcBef>
              <a:buFont typeface="Wingdings"/>
              <a:buChar char=""/>
              <a:tabLst>
                <a:tab pos="735965" algn="l"/>
                <a:tab pos="7366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modificazione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fattore</a:t>
            </a:r>
            <a:r>
              <a:rPr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Symbol"/>
                <a:cs typeface="Symbol"/>
              </a:rPr>
              <a:t>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RNA-polimerasi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alterazione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specificità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trascrizionale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dell’enzima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lvl="1" indent="-229235">
              <a:lnSpc>
                <a:spcPct val="100000"/>
              </a:lnSpc>
              <a:spcBef>
                <a:spcPts val="280"/>
              </a:spcBef>
              <a:buFont typeface="Wingdings"/>
              <a:buChar char=""/>
              <a:tabLst>
                <a:tab pos="735965" algn="l"/>
                <a:tab pos="7366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repressione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geni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codificanti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cellula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lvl="1" indent="-229235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735965" algn="l"/>
                <a:tab pos="7366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derepressione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geni (almeno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loci)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coinvolti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sintesi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indent="-228600">
              <a:lnSpc>
                <a:spcPct val="100000"/>
              </a:lnSpc>
              <a:spcBef>
                <a:spcPts val="780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inizio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stazionaria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crescita,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indotta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condizioni</a:t>
            </a:r>
            <a:r>
              <a:rPr sz="1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ambientali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“sfavorevoli”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metabolismo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batterico: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lvl="1" indent="-229235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735965" algn="l"/>
                <a:tab pos="736600" algn="l"/>
              </a:tabLst>
            </a:pPr>
            <a:r>
              <a:rPr sz="1400" spc="-10" dirty="0">
                <a:uFill>
                  <a:solidFill>
                    <a:srgbClr val="006FC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ridotte</a:t>
            </a:r>
            <a:r>
              <a:rPr sz="1400" spc="-20" dirty="0">
                <a:uFill>
                  <a:solidFill>
                    <a:srgbClr val="006FC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uFill>
                  <a:solidFill>
                    <a:srgbClr val="006FC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concentrazioni</a:t>
            </a:r>
            <a:r>
              <a:rPr sz="1400" dirty="0">
                <a:uFill>
                  <a:solidFill>
                    <a:srgbClr val="006FC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sz="1400" spc="-5" dirty="0">
                <a:uFill>
                  <a:solidFill>
                    <a:srgbClr val="006FC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uFill>
                  <a:solidFill>
                    <a:srgbClr val="006FC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N,</a:t>
            </a:r>
            <a:r>
              <a:rPr sz="1400" spc="-20" dirty="0">
                <a:uFill>
                  <a:solidFill>
                    <a:srgbClr val="006FC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uFill>
                  <a:solidFill>
                    <a:srgbClr val="006FC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lvl="1" indent="-22923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735965" algn="l"/>
                <a:tab pos="7366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essiccamento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lvl="1" indent="-229235">
              <a:lnSpc>
                <a:spcPct val="100000"/>
              </a:lnSpc>
              <a:spcBef>
                <a:spcPts val="325"/>
              </a:spcBef>
              <a:buFont typeface="Wingdings"/>
              <a:buChar char=""/>
              <a:tabLst>
                <a:tab pos="735965" algn="l"/>
                <a:tab pos="7366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cambiamento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lvl="1" indent="-22923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735965" algn="l"/>
                <a:tab pos="7366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variazione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tasso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400" spc="7" baseline="-211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sz="1400" spc="-7" baseline="-211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400" baseline="-2116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lvl="1" indent="-229235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735965" algn="l"/>
                <a:tab pos="7366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radiazioni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ionizzanti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(U.V.,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raggi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Symbol"/>
                <a:cs typeface="Symbol"/>
              </a:rPr>
              <a:t>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79400" indent="-228600">
              <a:lnSpc>
                <a:spcPct val="100000"/>
              </a:lnSpc>
              <a:spcBef>
                <a:spcPts val="800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6-8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780" algn="r">
              <a:lnSpc>
                <a:spcPct val="100000"/>
              </a:lnSpc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6084168" y="131565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1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Sporulazione (2)</a:t>
            </a:r>
          </a:p>
        </p:txBody>
      </p:sp>
      <p:sp>
        <p:nvSpPr>
          <p:cNvPr id="10" name="object 6"/>
          <p:cNvSpPr txBox="1"/>
          <p:nvPr/>
        </p:nvSpPr>
        <p:spPr>
          <a:xfrm>
            <a:off x="467544" y="1227753"/>
            <a:ext cx="4764405" cy="339836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00"/>
              </a:spcBef>
              <a:buSzPct val="86111"/>
              <a:buAutoNum type="arabicPeriod"/>
              <a:tabLst>
                <a:tab pos="28702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Addensamento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cromonema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(disposizione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sbarra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it-IT" sz="1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indent="-274320">
              <a:lnSpc>
                <a:spcPct val="100000"/>
              </a:lnSpc>
              <a:spcBef>
                <a:spcPts val="900"/>
              </a:spcBef>
              <a:buSzPct val="86111"/>
              <a:buAutoNum type="arabicPeriod"/>
              <a:tabLst>
                <a:tab pos="287020" algn="l"/>
              </a:tabLst>
            </a:pP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Duplicazione del DNA</a:t>
            </a:r>
          </a:p>
          <a:p>
            <a:pPr marL="287020" indent="-274320">
              <a:lnSpc>
                <a:spcPct val="100000"/>
              </a:lnSpc>
              <a:spcBef>
                <a:spcPts val="900"/>
              </a:spcBef>
              <a:buSzPct val="86111"/>
              <a:buAutoNum type="arabicPeriod"/>
              <a:tabLst>
                <a:tab pos="287020" algn="l"/>
              </a:tabLst>
            </a:pP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Separazione dei nucleoidi all’interno di una membrana e formazione del 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setto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sporale</a:t>
            </a:r>
            <a:r>
              <a:rPr lang="it-IT"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(formazione</a:t>
            </a:r>
            <a:r>
              <a:rPr lang="it-IT"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it-IT"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prespora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0360" indent="-327660">
              <a:lnSpc>
                <a:spcPct val="100000"/>
              </a:lnSpc>
              <a:spcBef>
                <a:spcPts val="780"/>
              </a:spcBef>
              <a:buSzPct val="86111"/>
              <a:buAutoNum type="arabicPeriod" startAt="4"/>
              <a:tabLst>
                <a:tab pos="339725" algn="l"/>
                <a:tab pos="340360" algn="l"/>
              </a:tabLst>
            </a:pPr>
            <a:r>
              <a:rPr lang="it-IT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Prespora</a:t>
            </a:r>
            <a:r>
              <a:rPr lang="it-IT"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circondata</a:t>
            </a:r>
            <a:r>
              <a:rPr lang="it-IT"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it-IT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membrana</a:t>
            </a:r>
            <a:r>
              <a:rPr lang="it-IT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it-IT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sporangio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marR="544195" indent="-274320">
              <a:lnSpc>
                <a:spcPts val="1960"/>
              </a:lnSpc>
              <a:spcBef>
                <a:spcPts val="1015"/>
              </a:spcBef>
              <a:buSzPct val="86111"/>
              <a:buAutoNum type="arabicPeriod" startAt="4"/>
              <a:tabLst>
                <a:tab pos="287020" algn="l"/>
              </a:tabLst>
            </a:pP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Apposizione</a:t>
            </a:r>
            <a:r>
              <a:rPr lang="it-IT"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nuove</a:t>
            </a:r>
            <a:r>
              <a:rPr lang="it-IT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r>
              <a:rPr lang="it-IT"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attorno</a:t>
            </a:r>
            <a:r>
              <a:rPr lang="it-IT"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</a:t>
            </a:r>
            <a:r>
              <a:rPr lang="it-IT" sz="1400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prespora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indent="-274320">
              <a:lnSpc>
                <a:spcPct val="100000"/>
              </a:lnSpc>
              <a:spcBef>
                <a:spcPts val="750"/>
              </a:spcBef>
              <a:buSzPct val="86111"/>
              <a:buAutoNum type="arabicPeriod" startAt="4"/>
              <a:tabLst>
                <a:tab pos="287020" algn="l"/>
              </a:tabLst>
            </a:pP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Sintesi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</a:t>
            </a:r>
            <a:r>
              <a:rPr lang="it-IT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cortex</a:t>
            </a:r>
            <a:r>
              <a:rPr lang="it-IT"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coats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indent="-274320">
              <a:lnSpc>
                <a:spcPct val="100000"/>
              </a:lnSpc>
              <a:spcBef>
                <a:spcPts val="780"/>
              </a:spcBef>
              <a:buSzPct val="86111"/>
              <a:buAutoNum type="arabicPeriod" startAt="4"/>
              <a:tabLst>
                <a:tab pos="287020" algn="l"/>
              </a:tabLst>
            </a:pP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Degradazione</a:t>
            </a:r>
            <a:r>
              <a:rPr lang="it-IT" sz="1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it-IT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sporangio</a:t>
            </a:r>
            <a:r>
              <a:rPr lang="it-IT"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(endospora</a:t>
            </a:r>
            <a:r>
              <a:rPr lang="it-IT" sz="1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matura)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indent="-274320">
              <a:lnSpc>
                <a:spcPct val="100000"/>
              </a:lnSpc>
              <a:spcBef>
                <a:spcPts val="780"/>
              </a:spcBef>
              <a:buSzPct val="86111"/>
              <a:buAutoNum type="arabicPeriod" startAt="4"/>
              <a:tabLst>
                <a:tab pos="287020" algn="l"/>
              </a:tabLst>
            </a:pP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Liberazione</a:t>
            </a:r>
            <a:r>
              <a:rPr lang="it-IT"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</a:t>
            </a:r>
            <a:r>
              <a:rPr lang="it-IT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it-IT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autolisi</a:t>
            </a:r>
            <a:r>
              <a:rPr lang="it-IT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sporangio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indent="-274320">
              <a:lnSpc>
                <a:spcPct val="100000"/>
              </a:lnSpc>
              <a:spcBef>
                <a:spcPts val="805"/>
              </a:spcBef>
              <a:buSzPct val="86111"/>
              <a:buAutoNum type="arabicPeriod"/>
              <a:tabLst>
                <a:tab pos="287020" algn="l"/>
              </a:tabLst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4146539" cy="276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10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3094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Struttura della spora</a:t>
            </a:r>
          </a:p>
        </p:txBody>
      </p:sp>
      <p:pic>
        <p:nvPicPr>
          <p:cNvPr id="11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7319" y="3730397"/>
            <a:ext cx="1667714" cy="2697009"/>
          </a:xfrm>
          <a:prstGeom prst="rect">
            <a:avLst/>
          </a:prstGeom>
        </p:spPr>
      </p:pic>
      <p:sp>
        <p:nvSpPr>
          <p:cNvPr id="12" name="object 4"/>
          <p:cNvSpPr txBox="1"/>
          <p:nvPr/>
        </p:nvSpPr>
        <p:spPr>
          <a:xfrm>
            <a:off x="256970" y="1078148"/>
            <a:ext cx="6341269" cy="4656402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509"/>
              </a:spcBef>
              <a:buFont typeface="Wingdings"/>
              <a:buChar char=""/>
              <a:tabLst>
                <a:tab pos="254000" algn="l"/>
              </a:tabLst>
            </a:pP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centrale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marR="143510" lvl="1" indent="-228600">
              <a:lnSpc>
                <a:spcPts val="1800"/>
              </a:lnSpc>
              <a:spcBef>
                <a:spcPts val="520"/>
              </a:spcBef>
              <a:buFont typeface="Wingdings"/>
              <a:buChar char=""/>
              <a:tabLst>
                <a:tab pos="710565" algn="l"/>
                <a:tab pos="7112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citoplasma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contenente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dipicolinato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calcio,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enzimi,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ribosomi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circondato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membrana </a:t>
            </a:r>
            <a:r>
              <a:rPr sz="1400"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plasmatica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sulla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faccia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addossato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lvl="1" indent="-228600">
              <a:lnSpc>
                <a:spcPct val="100000"/>
              </a:lnSpc>
              <a:spcBef>
                <a:spcPts val="340"/>
              </a:spcBef>
              <a:buFont typeface="Wingdings"/>
              <a:buChar char=""/>
              <a:tabLst>
                <a:tab pos="710565" algn="l"/>
                <a:tab pos="7112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rudimentale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(sottile,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acido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muramico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disidratato)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0" indent="-228600">
              <a:lnSpc>
                <a:spcPct val="100000"/>
              </a:lnSpc>
              <a:spcBef>
                <a:spcPts val="665"/>
              </a:spcBef>
              <a:buFont typeface="Wingdings"/>
              <a:buChar char=""/>
              <a:tabLst>
                <a:tab pos="254000" algn="l"/>
              </a:tabLs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rivestito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involucri</a:t>
            </a:r>
            <a:r>
              <a:rPr sz="1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sporali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lvl="1" indent="-228600">
              <a:lnSpc>
                <a:spcPct val="100000"/>
              </a:lnSpc>
              <a:spcBef>
                <a:spcPts val="140"/>
              </a:spcBef>
              <a:buFont typeface="Wingdings"/>
              <a:buChar char=""/>
              <a:tabLst>
                <a:tab pos="711200" algn="l"/>
              </a:tabLst>
            </a:pP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Cortex</a:t>
            </a:r>
            <a:r>
              <a:rPr sz="14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(corteccia):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400" lvl="2" indent="-228600">
              <a:lnSpc>
                <a:spcPts val="1860"/>
              </a:lnSpc>
              <a:spcBef>
                <a:spcPts val="360"/>
              </a:spcBef>
              <a:buFont typeface="Wingdings"/>
              <a:buChar char=""/>
              <a:tabLst>
                <a:tab pos="1167765" algn="l"/>
                <a:tab pos="1168400" algn="l"/>
              </a:tabLs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l’involucro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spesso,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composto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dipicolinato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calcio,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peptidoglicano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compatto</a:t>
            </a:r>
            <a:r>
              <a:rPr lang="it-IT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interno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(esterno)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400" lvl="2" indent="-228600">
              <a:lnSpc>
                <a:spcPts val="1860"/>
              </a:lnSpc>
              <a:spcBef>
                <a:spcPts val="380"/>
              </a:spcBef>
              <a:buFont typeface="Wingdings"/>
              <a:buChar char=""/>
              <a:tabLst>
                <a:tab pos="1167765" algn="l"/>
                <a:tab pos="11684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rimuove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osmoticamente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l’acqua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protoplasto,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proteggendolo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danno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associato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calore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irraggiamento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lvl="1" indent="-228600">
              <a:lnSpc>
                <a:spcPct val="100000"/>
              </a:lnSpc>
              <a:spcBef>
                <a:spcPts val="160"/>
              </a:spcBef>
              <a:buFont typeface="Wingdings"/>
              <a:buChar char=""/>
              <a:tabLst>
                <a:tab pos="711200" algn="l"/>
              </a:tabLst>
            </a:pPr>
            <a:r>
              <a:rPr lang="it-IT"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Tunica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400" lvl="2" indent="-2286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1167765" algn="l"/>
                <a:tab pos="11684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elevata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stabilità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secondaria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legami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sulfidrilici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(simil-cheratina),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lipidi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(1-2%)</a:t>
            </a:r>
          </a:p>
          <a:p>
            <a:pPr marL="1168400" lvl="2" indent="-228600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1167765" algn="l"/>
                <a:tab pos="1168400" algn="l"/>
              </a:tabLst>
            </a:pP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forniscono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protezione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agli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agenti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enzimatici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composti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chimici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(es.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400" spc="7" baseline="-211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400" spc="7" baseline="-211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lvl="1" indent="-228600">
              <a:lnSpc>
                <a:spcPct val="100000"/>
              </a:lnSpc>
              <a:spcBef>
                <a:spcPts val="165"/>
              </a:spcBef>
              <a:buFont typeface="Wingdings"/>
              <a:buChar char=""/>
              <a:tabLst>
                <a:tab pos="711200" algn="l"/>
              </a:tabLst>
            </a:pPr>
            <a:r>
              <a:rPr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Esos</a:t>
            </a:r>
            <a:r>
              <a:rPr sz="14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sz="14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400" lvl="2" indent="-228600">
              <a:lnSpc>
                <a:spcPts val="1860"/>
              </a:lnSpc>
              <a:spcBef>
                <a:spcPts val="360"/>
              </a:spcBef>
              <a:buFont typeface="Wingdings"/>
              <a:buChar char=""/>
              <a:tabLst>
                <a:tab pos="1167765" algn="l"/>
                <a:tab pos="1168400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lipoproteica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contenente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carboidrati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(acidi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teicoici,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glucosamina,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acido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diaminopimelico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21966" y="764704"/>
            <a:ext cx="2152831" cy="28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221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Germinazione</a:t>
            </a:r>
          </a:p>
        </p:txBody>
      </p:sp>
      <p:pic>
        <p:nvPicPr>
          <p:cNvPr id="8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152" y="810290"/>
            <a:ext cx="2026150" cy="2257529"/>
          </a:xfrm>
          <a:prstGeom prst="rect">
            <a:avLst/>
          </a:prstGeom>
        </p:spPr>
      </p:pic>
      <p:sp>
        <p:nvSpPr>
          <p:cNvPr id="9" name="object 6"/>
          <p:cNvSpPr txBox="1"/>
          <p:nvPr/>
        </p:nvSpPr>
        <p:spPr>
          <a:xfrm>
            <a:off x="395536" y="1124744"/>
            <a:ext cx="8496944" cy="488851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79400" indent="-228600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279400" algn="l"/>
                <a:tab pos="3803015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dimorfogenetico:</a:t>
            </a:r>
            <a:r>
              <a:rPr sz="1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spora</a:t>
            </a:r>
            <a:r>
              <a:rPr lang="it-IT"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</a:t>
            </a:r>
            <a:r>
              <a:rPr sz="1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marR="3868420" indent="-228600">
              <a:lnSpc>
                <a:spcPct val="100000"/>
              </a:lnSpc>
              <a:spcBef>
                <a:spcPts val="395"/>
              </a:spcBef>
              <a:buFont typeface="Wingdings"/>
              <a:buChar char=""/>
              <a:tabLst>
                <a:tab pos="279400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Indotto dal ripristino di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condizioni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ambientali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favorevoli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rescita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(↑ alanina, in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particolare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marR="3868420" indent="-228600">
              <a:lnSpc>
                <a:spcPct val="100000"/>
              </a:lnSpc>
              <a:spcBef>
                <a:spcPts val="395"/>
              </a:spcBef>
              <a:buFont typeface="Wingdings"/>
              <a:buChar char=""/>
              <a:tabLst>
                <a:tab pos="279400" algn="l"/>
              </a:tabLst>
            </a:pPr>
            <a:endParaRPr lang="it-IT" sz="1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marR="3868420" indent="-228600">
              <a:lnSpc>
                <a:spcPct val="100000"/>
              </a:lnSpc>
              <a:spcBef>
                <a:spcPts val="395"/>
              </a:spcBef>
              <a:buFont typeface="Wingdings"/>
              <a:buChar char=""/>
              <a:tabLst>
                <a:tab pos="279400" algn="l"/>
              </a:tabLst>
            </a:pPr>
            <a:endParaRPr lang="it-IT" sz="1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marR="3868420">
              <a:lnSpc>
                <a:spcPct val="100000"/>
              </a:lnSpc>
              <a:spcBef>
                <a:spcPts val="395"/>
              </a:spcBef>
              <a:tabLst>
                <a:tab pos="279400" algn="l"/>
              </a:tabLst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indent="-228600">
              <a:lnSpc>
                <a:spcPct val="100000"/>
              </a:lnSpc>
              <a:spcBef>
                <a:spcPts val="405"/>
              </a:spcBef>
              <a:buFont typeface="Wingdings"/>
              <a:buChar char=""/>
              <a:tabLst>
                <a:tab pos="279400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articola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fasi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sequenziali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(durata: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min):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4700" lvl="1" indent="-267970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775335" algn="l"/>
              </a:tabLst>
            </a:pPr>
            <a:r>
              <a:rPr sz="1400" b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Attivazione</a:t>
            </a:r>
            <a:r>
              <a:rPr lang="it-IT"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(reversibile)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5220" marR="124460" lvl="2" indent="-160655">
              <a:lnSpc>
                <a:spcPct val="100000"/>
              </a:lnSpc>
              <a:spcBef>
                <a:spcPts val="425"/>
              </a:spcBef>
              <a:buSzPct val="90625"/>
              <a:buFont typeface="Wingdings"/>
              <a:buChar char=""/>
              <a:tabLst>
                <a:tab pos="1125855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danneggiamento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conseguente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permeabilizzazione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involucri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sporali;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eliminazione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dipicolinato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sz="1400" baseline="26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1400"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indotta (abrasione,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acidità,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calore,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composti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riducenti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gruppi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-SH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β-mercaptoetanolo) oppure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fisiologica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(invecchiamento)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4700" lvl="1" indent="-26797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775335" algn="l"/>
              </a:tabLst>
            </a:pPr>
            <a:r>
              <a:rPr sz="14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Iniziazione</a:t>
            </a:r>
            <a:r>
              <a:rPr lang="it-IT"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(irreversibile)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5220" lvl="2" indent="-161290">
              <a:lnSpc>
                <a:spcPct val="100000"/>
              </a:lnSpc>
              <a:spcBef>
                <a:spcPts val="420"/>
              </a:spcBef>
              <a:buSzPct val="90625"/>
              <a:buFont typeface="Wingdings"/>
              <a:buChar char=""/>
              <a:tabLst>
                <a:tab pos="1125855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recettori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«avvertono»</a:t>
            </a:r>
            <a:r>
              <a:rPr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condizioni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adeguate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crescita;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ingresso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nutrienti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attivazione</a:t>
            </a:r>
            <a:r>
              <a:rPr lang="it-IT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autolisina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rapidamente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degrada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cortex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4700" lvl="1" indent="-267970">
              <a:lnSpc>
                <a:spcPct val="100000"/>
              </a:lnSpc>
              <a:spcBef>
                <a:spcPts val="384"/>
              </a:spcBef>
              <a:buAutoNum type="arabicPeriod" startAt="3"/>
              <a:tabLst>
                <a:tab pos="775335" algn="l"/>
              </a:tabLst>
            </a:pP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Esocrescita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5220" lvl="2" indent="-161290">
              <a:lnSpc>
                <a:spcPct val="100000"/>
              </a:lnSpc>
              <a:spcBef>
                <a:spcPts val="420"/>
              </a:spcBef>
              <a:buSzPct val="90625"/>
              <a:buFont typeface="Wingdings"/>
              <a:buChar char=""/>
              <a:tabLst>
                <a:tab pos="1125855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assunzione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acqua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ioni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(aumento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volumetrico)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5220" lvl="2" indent="-161290">
              <a:lnSpc>
                <a:spcPct val="100000"/>
              </a:lnSpc>
              <a:spcBef>
                <a:spcPts val="395"/>
              </a:spcBef>
              <a:buSzPct val="90625"/>
              <a:buFont typeface="Wingdings"/>
              <a:buChar char=""/>
              <a:tabLst>
                <a:tab pos="1125855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ripresa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principali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funzioni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metaboliche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(sintesi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macromolecole)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5220" lvl="2" indent="-161290">
              <a:lnSpc>
                <a:spcPct val="100000"/>
              </a:lnSpc>
              <a:spcBef>
                <a:spcPts val="405"/>
              </a:spcBef>
              <a:buSzPct val="90625"/>
              <a:buFont typeface="Wingdings"/>
              <a:buChar char=""/>
              <a:tabLst>
                <a:tab pos="1125855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fuoriuscita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nuova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vegetativa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(esocrescita)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8325">
              <a:lnSpc>
                <a:spcPct val="100000"/>
              </a:lnSpc>
              <a:spcBef>
                <a:spcPts val="500"/>
              </a:spcBef>
            </a:pP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termine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germinazione,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vegetativa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può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andare</a:t>
            </a:r>
            <a:r>
              <a:rPr sz="1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incontro</a:t>
            </a:r>
            <a:r>
              <a:rPr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sporogenesi</a:t>
            </a:r>
            <a:r>
              <a:rPr sz="1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b="1" u="heavy" dirty="0">
                <a:uFill>
                  <a:solidFill>
                    <a:srgbClr val="006FC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MICROCICLO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3116342" y="1307505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8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5378836" y="54868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796136" y="179348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spora batterica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488" y="548680"/>
            <a:ext cx="4487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e posizione della spora</a:t>
            </a:r>
          </a:p>
        </p:txBody>
      </p:sp>
      <p:grpSp>
        <p:nvGrpSpPr>
          <p:cNvPr id="8" name="object 3"/>
          <p:cNvGrpSpPr/>
          <p:nvPr/>
        </p:nvGrpSpPr>
        <p:grpSpPr>
          <a:xfrm>
            <a:off x="4744401" y="1692253"/>
            <a:ext cx="2295525" cy="3892550"/>
            <a:chOff x="5856316" y="2429881"/>
            <a:chExt cx="3060700" cy="3892550"/>
          </a:xfrm>
        </p:grpSpPr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6316" y="2429881"/>
              <a:ext cx="3060469" cy="3892178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7856219" y="3507740"/>
              <a:ext cx="777240" cy="2057400"/>
            </a:xfrm>
            <a:custGeom>
              <a:avLst/>
              <a:gdLst/>
              <a:ahLst/>
              <a:cxnLst/>
              <a:rect l="l" t="t" r="r" b="b"/>
              <a:pathLst>
                <a:path w="777240" h="2057400">
                  <a:moveTo>
                    <a:pt x="15239" y="2057400"/>
                  </a:moveTo>
                  <a:lnTo>
                    <a:pt x="777239" y="2057400"/>
                  </a:lnTo>
                  <a:lnTo>
                    <a:pt x="777239" y="1905000"/>
                  </a:lnTo>
                  <a:lnTo>
                    <a:pt x="15239" y="1905000"/>
                  </a:lnTo>
                  <a:lnTo>
                    <a:pt x="15239" y="2057400"/>
                  </a:lnTo>
                  <a:close/>
                </a:path>
                <a:path w="777240" h="2057400">
                  <a:moveTo>
                    <a:pt x="91439" y="1143000"/>
                  </a:moveTo>
                  <a:lnTo>
                    <a:pt x="548639" y="1143000"/>
                  </a:lnTo>
                  <a:lnTo>
                    <a:pt x="548639" y="990600"/>
                  </a:lnTo>
                  <a:lnTo>
                    <a:pt x="91439" y="990600"/>
                  </a:lnTo>
                  <a:lnTo>
                    <a:pt x="91439" y="1143000"/>
                  </a:lnTo>
                  <a:close/>
                </a:path>
                <a:path w="777240" h="2057400">
                  <a:moveTo>
                    <a:pt x="0" y="228600"/>
                  </a:moveTo>
                  <a:lnTo>
                    <a:pt x="533400" y="2286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0160">
              <a:solidFill>
                <a:srgbClr val="0462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6"/>
          <p:cNvSpPr txBox="1"/>
          <p:nvPr/>
        </p:nvSpPr>
        <p:spPr>
          <a:xfrm>
            <a:off x="539552" y="1662359"/>
            <a:ext cx="3744416" cy="346376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50"/>
              </a:spcBef>
              <a:buFont typeface="Wingdings"/>
              <a:buChar char=""/>
              <a:tabLst>
                <a:tab pos="241935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9235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698500" algn="l"/>
                <a:tab pos="699135" algn="l"/>
              </a:tabLst>
            </a:pP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sferica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sz="1400" i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9235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698500" algn="l"/>
                <a:tab pos="699135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ellittica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sz="14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9235">
              <a:lnSpc>
                <a:spcPct val="100000"/>
              </a:lnSpc>
              <a:spcBef>
                <a:spcPts val="640"/>
              </a:spcBef>
              <a:buFont typeface="Wingdings"/>
              <a:buChar char=""/>
              <a:tabLst>
                <a:tab pos="241935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Dimensioni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sporangio):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9235">
              <a:lnSpc>
                <a:spcPct val="100000"/>
              </a:lnSpc>
              <a:spcBef>
                <a:spcPts val="585"/>
              </a:spcBef>
              <a:buFont typeface="Wingdings"/>
              <a:buChar char=""/>
              <a:tabLst>
                <a:tab pos="698500" algn="l"/>
                <a:tab pos="699135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diametro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superiore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sz="14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tetani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9235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698500" algn="l"/>
                <a:tab pos="699135" algn="l"/>
              </a:tabLst>
            </a:pP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diametro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inferiore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sz="14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anthracis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9235">
              <a:lnSpc>
                <a:spcPct val="100000"/>
              </a:lnSpc>
              <a:spcBef>
                <a:spcPts val="640"/>
              </a:spcBef>
              <a:buFont typeface="Wingdings"/>
              <a:buChar char=""/>
              <a:tabLst>
                <a:tab pos="241935" algn="l"/>
              </a:tabLst>
            </a:pP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Posizione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1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9235">
              <a:spcBef>
                <a:spcPts val="680"/>
              </a:spcBef>
              <a:buFont typeface="Wingdings"/>
              <a:buChar char=""/>
              <a:tabLst>
                <a:tab pos="698500" algn="l"/>
                <a:tab pos="699135" algn="l"/>
              </a:tabLst>
            </a:pP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terminale o sub-terminale (</a:t>
            </a:r>
            <a:r>
              <a:rPr lang="it-IT" sz="1400" i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98500" lvl="1" indent="-229235">
              <a:spcBef>
                <a:spcPts val="580"/>
              </a:spcBef>
              <a:buFont typeface="Wingdings"/>
              <a:buChar char=""/>
              <a:tabLst>
                <a:tab pos="698500" algn="l"/>
                <a:tab pos="699135" algn="l"/>
              </a:tabLst>
            </a:pP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centrale o para-centrale (</a:t>
            </a:r>
            <a:r>
              <a:rPr lang="it-IT" sz="1400" i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98500" lvl="1" indent="-229235">
              <a:spcBef>
                <a:spcPts val="580"/>
              </a:spcBef>
              <a:buFont typeface="Wingdings"/>
              <a:buChar char=""/>
              <a:tabLst>
                <a:tab pos="698500" algn="l"/>
                <a:tab pos="699135" algn="l"/>
              </a:tabLst>
            </a:pPr>
            <a:r>
              <a:rPr lang="it-IT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laterale (rara)</a:t>
            </a:r>
          </a:p>
          <a:p>
            <a:pPr marL="241300" indent="-229235">
              <a:lnSpc>
                <a:spcPct val="100000"/>
              </a:lnSpc>
              <a:spcBef>
                <a:spcPts val="640"/>
              </a:spcBef>
              <a:buFont typeface="Wingdings"/>
              <a:buChar char=""/>
              <a:tabLst>
                <a:tab pos="241935" algn="l"/>
              </a:tabLst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46807" y="1626799"/>
            <a:ext cx="1362075" cy="1262380"/>
          </a:xfrm>
          <a:prstGeom prst="rect">
            <a:avLst/>
          </a:prstGeom>
        </p:spPr>
      </p:pic>
      <p:sp>
        <p:nvSpPr>
          <p:cNvPr id="17" name="object 9"/>
          <p:cNvSpPr txBox="1"/>
          <p:nvPr/>
        </p:nvSpPr>
        <p:spPr>
          <a:xfrm>
            <a:off x="459105" y="1124744"/>
            <a:ext cx="6134100" cy="512961"/>
          </a:xfrm>
          <a:prstGeom prst="rect">
            <a:avLst/>
          </a:prstGeom>
          <a:ln w="10159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030"/>
              </a:lnSpc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posizione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la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</a:t>
            </a:r>
            <a:r>
              <a:rPr sz="1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avere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rilevante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valenza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diagnostica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96337" y="3192688"/>
            <a:ext cx="1312545" cy="1943100"/>
          </a:xfrm>
          <a:prstGeom prst="rect">
            <a:avLst/>
          </a:prstGeom>
        </p:spPr>
      </p:pic>
      <p:sp>
        <p:nvSpPr>
          <p:cNvPr id="19" name="object 15"/>
          <p:cNvSpPr txBox="1"/>
          <p:nvPr/>
        </p:nvSpPr>
        <p:spPr>
          <a:xfrm>
            <a:off x="7416759" y="5135788"/>
            <a:ext cx="1008112" cy="31418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i="1" spc="-5" dirty="0">
                <a:latin typeface="Calibri"/>
                <a:cs typeface="Calibri"/>
              </a:rPr>
              <a:t>Bacillus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5" dirty="0" err="1">
                <a:latin typeface="Calibri"/>
                <a:cs typeface="Calibri"/>
              </a:rPr>
              <a:t>sp</a:t>
            </a:r>
            <a:r>
              <a:rPr lang="it-IT" sz="1400" i="1" spc="-5" dirty="0">
                <a:latin typeface="Calibri"/>
                <a:cs typeface="Calibri"/>
              </a:rPr>
              <a:t>p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7346806" y="2945257"/>
            <a:ext cx="123712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sz="14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89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1931</Words>
  <Application>Microsoft Office PowerPoint</Application>
  <PresentationFormat>Presentazione su schermo (4:3)</PresentationFormat>
  <Paragraphs>234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Giuseppina Campisciano</dc:creator>
  <cp:lastModifiedBy>Giusi Campisciano</cp:lastModifiedBy>
  <cp:revision>19</cp:revision>
  <dcterms:created xsi:type="dcterms:W3CDTF">2022-02-06T16:00:36Z</dcterms:created>
  <dcterms:modified xsi:type="dcterms:W3CDTF">2022-02-28T09:59:55Z</dcterms:modified>
</cp:coreProperties>
</file>