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7" r:id="rId2"/>
    <p:sldId id="259" r:id="rId3"/>
    <p:sldId id="288" r:id="rId4"/>
    <p:sldId id="270" r:id="rId5"/>
    <p:sldId id="261" r:id="rId6"/>
    <p:sldId id="266" r:id="rId7"/>
    <p:sldId id="267" r:id="rId8"/>
    <p:sldId id="271" r:id="rId9"/>
    <p:sldId id="277" r:id="rId10"/>
    <p:sldId id="278" r:id="rId11"/>
    <p:sldId id="279" r:id="rId12"/>
    <p:sldId id="285" r:id="rId13"/>
    <p:sldId id="286" r:id="rId14"/>
    <p:sldId id="287" r:id="rId15"/>
    <p:sldId id="289" r:id="rId16"/>
    <p:sldId id="295" r:id="rId17"/>
    <p:sldId id="305" r:id="rId18"/>
    <p:sldId id="296" r:id="rId19"/>
    <p:sldId id="306" r:id="rId20"/>
    <p:sldId id="307" r:id="rId21"/>
    <p:sldId id="309" r:id="rId22"/>
    <p:sldId id="308" r:id="rId23"/>
    <p:sldId id="310" r:id="rId24"/>
    <p:sldId id="411" r:id="rId25"/>
    <p:sldId id="311" r:id="rId26"/>
    <p:sldId id="312" r:id="rId27"/>
    <p:sldId id="353" r:id="rId28"/>
    <p:sldId id="364" r:id="rId29"/>
    <p:sldId id="354" r:id="rId30"/>
    <p:sldId id="355" r:id="rId31"/>
    <p:sldId id="365" r:id="rId32"/>
    <p:sldId id="356" r:id="rId33"/>
    <p:sldId id="357" r:id="rId34"/>
    <p:sldId id="358" r:id="rId35"/>
    <p:sldId id="373" r:id="rId36"/>
    <p:sldId id="359" r:id="rId37"/>
    <p:sldId id="375" r:id="rId38"/>
    <p:sldId id="374" r:id="rId39"/>
    <p:sldId id="360" r:id="rId40"/>
    <p:sldId id="361" r:id="rId41"/>
    <p:sldId id="362" r:id="rId42"/>
    <p:sldId id="363" r:id="rId43"/>
    <p:sldId id="376" r:id="rId44"/>
    <p:sldId id="366" r:id="rId45"/>
    <p:sldId id="377" r:id="rId46"/>
    <p:sldId id="392" r:id="rId47"/>
    <p:sldId id="393" r:id="rId48"/>
    <p:sldId id="378" r:id="rId49"/>
    <p:sldId id="403" r:id="rId50"/>
    <p:sldId id="404" r:id="rId51"/>
    <p:sldId id="406" r:id="rId52"/>
    <p:sldId id="408" r:id="rId53"/>
    <p:sldId id="409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7865" autoAdjust="0"/>
  </p:normalViewPr>
  <p:slideViewPr>
    <p:cSldViewPr>
      <p:cViewPr>
        <p:scale>
          <a:sx n="80" d="100"/>
          <a:sy n="80" d="100"/>
        </p:scale>
        <p:origin x="-76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Introduzione alla Microbiologia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703C3-BF56-45B2-A2E1-24D02CD49881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E2D0-C09D-4A53-B384-8BDCD9544A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5252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Introduzione alla Microbiologia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F693F-BB17-4FDA-88A2-6D2EA4D402E8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3A60A-98EE-48B4-9496-1ED4E396D9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3219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Aminoglicosidici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baseline="0" dirty="0" err="1"/>
              <a:t>tetraciline</a:t>
            </a:r>
            <a:r>
              <a:rPr lang="it-IT" baseline="0" dirty="0"/>
              <a:t>, macrolidi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4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660F-5483-4DB2-BFFA-D8A244EDAA15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41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22D5-5E86-4EE7-900E-262231DBDD9C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4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0721-F8C7-4DE4-9FB6-9B908EEFA7B7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16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53F6-E575-438D-98F7-66FCE58FC89F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02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D6B2E-F92E-4436-BB30-B345BD9EFB3A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44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F931-0259-4696-9551-961D36FE63CC}" type="datetime1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30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AE8E-3645-4351-A039-E726E1B2D26A}" type="datetime1">
              <a:rPr lang="it-IT" smtClean="0"/>
              <a:t>28/02/2022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44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04F52-287E-49BA-9CEE-157F25A258EE}" type="datetime1">
              <a:rPr lang="it-IT" smtClean="0"/>
              <a:t>28/02/2022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1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B366-3FE5-4676-A4FE-FD9828E47263}" type="datetime1">
              <a:rPr lang="it-IT" smtClean="0"/>
              <a:t>28/02/2022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5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3347-CFD4-45C5-BE09-D7D4812634AE}" type="datetime1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05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9C2DC-9854-4BEC-92DC-4E4493D7FC25}" type="datetime1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Introduzione alla Microbiologia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59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DD85-9909-4A1C-9867-A662E6100C79}" type="datetime1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Introduzione alla Microbiologia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A8D1-40C9-41D1-81A3-103A7DCB8B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44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980B32E3-7597-4CF1-9B72-514FC8E49E21}"/>
              </a:ext>
            </a:extLst>
          </p:cNvPr>
          <p:cNvSpPr txBox="1"/>
          <p:nvPr/>
        </p:nvSpPr>
        <p:spPr>
          <a:xfrm>
            <a:off x="395536" y="1537938"/>
            <a:ext cx="85076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 ALLA </a:t>
            </a:r>
          </a:p>
          <a:p>
            <a:pPr algn="ctr">
              <a:lnSpc>
                <a:spcPct val="150000"/>
              </a:lnSpc>
            </a:pPr>
            <a:r>
              <a:rPr lang="it-IT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</a:t>
            </a:r>
          </a:p>
          <a:p>
            <a:pPr algn="ctr">
              <a:lnSpc>
                <a:spcPct val="150000"/>
              </a:lnSpc>
            </a:pPr>
            <a:r>
              <a:rPr lang="it-IT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Definizione e scopo della Microbiologia</a:t>
            </a:r>
          </a:p>
        </p:txBody>
      </p:sp>
    </p:spTree>
    <p:extLst>
      <p:ext uri="{BB962C8B-B14F-4D97-AF65-F5344CB8AC3E}">
        <p14:creationId xmlns:p14="http://schemas.microsoft.com/office/powerpoint/2010/main" val="248655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 cellulare</a:t>
            </a:r>
          </a:p>
        </p:txBody>
      </p:sp>
      <p:pic>
        <p:nvPicPr>
          <p:cNvPr id="13" name="object 3"/>
          <p:cNvPicPr/>
          <p:nvPr/>
        </p:nvPicPr>
        <p:blipFill rotWithShape="1">
          <a:blip r:embed="rId3" cstate="print"/>
          <a:srcRect t="3264"/>
          <a:stretch/>
        </p:blipFill>
        <p:spPr>
          <a:xfrm>
            <a:off x="3270416" y="1161127"/>
            <a:ext cx="5622064" cy="3206615"/>
          </a:xfrm>
          <a:prstGeom prst="rect">
            <a:avLst/>
          </a:prstGeom>
        </p:spPr>
      </p:pic>
      <p:sp>
        <p:nvSpPr>
          <p:cNvPr id="16" name="object 10"/>
          <p:cNvSpPr txBox="1"/>
          <p:nvPr/>
        </p:nvSpPr>
        <p:spPr>
          <a:xfrm>
            <a:off x="251520" y="3101777"/>
            <a:ext cx="4536504" cy="335155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spcBef>
                <a:spcPts val="295"/>
              </a:spcBef>
            </a:pPr>
            <a:r>
              <a:rPr sz="1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L’organizzazione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dipende dalla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modalità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divisione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rapporti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mantengono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successivamente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510"/>
              </a:lnSpc>
              <a:spcBef>
                <a:spcPts val="295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220"/>
              </a:spcBef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COCCHI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0419">
              <a:lnSpc>
                <a:spcPct val="100000"/>
              </a:lnSpc>
              <a:spcBef>
                <a:spcPts val="229"/>
              </a:spcBef>
            </a:pPr>
            <a:r>
              <a:rPr sz="14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singoli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0419">
              <a:lnSpc>
                <a:spcPct val="100000"/>
              </a:lnSpc>
              <a:spcBef>
                <a:spcPts val="225"/>
              </a:spcBef>
            </a:pPr>
            <a:r>
              <a:rPr sz="14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diplococchi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coppia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Neisseriaceae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0419">
              <a:lnSpc>
                <a:spcPct val="100000"/>
              </a:lnSpc>
              <a:spcBef>
                <a:spcPts val="244"/>
              </a:spcBef>
            </a:pPr>
            <a:r>
              <a:rPr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catene</a:t>
            </a:r>
            <a:r>
              <a:rPr sz="14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Streptococcus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0419">
              <a:lnSpc>
                <a:spcPct val="100000"/>
              </a:lnSpc>
              <a:spcBef>
                <a:spcPts val="225"/>
              </a:spcBef>
            </a:pPr>
            <a:r>
              <a:rPr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tetradi</a:t>
            </a:r>
            <a:r>
              <a:rPr sz="1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(gruppi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cellule)</a:t>
            </a:r>
          </a:p>
          <a:p>
            <a:pPr marL="820419">
              <a:lnSpc>
                <a:spcPct val="100000"/>
              </a:lnSpc>
              <a:spcBef>
                <a:spcPts val="229"/>
              </a:spcBef>
            </a:pPr>
            <a:r>
              <a:rPr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sarcina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cubica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(formata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8-64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cellule)</a:t>
            </a:r>
          </a:p>
          <a:p>
            <a:pPr marL="820419">
              <a:lnSpc>
                <a:spcPct val="100000"/>
              </a:lnSpc>
              <a:spcBef>
                <a:spcPts val="240"/>
              </a:spcBef>
            </a:pPr>
            <a:r>
              <a:rPr sz="14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ammassi</a:t>
            </a: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irregolare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0419">
              <a:lnSpc>
                <a:spcPct val="100000"/>
              </a:lnSpc>
              <a:spcBef>
                <a:spcPts val="2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  <a:spcBef>
                <a:spcPts val="229"/>
              </a:spcBef>
            </a:pPr>
            <a:r>
              <a:rPr sz="1400" b="1" u="heavy" spc="-1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BACILLI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34719">
              <a:lnSpc>
                <a:spcPct val="100000"/>
              </a:lnSpc>
              <a:spcBef>
                <a:spcPts val="225"/>
              </a:spcBef>
            </a:pPr>
            <a:r>
              <a:rPr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catene</a:t>
            </a:r>
            <a:r>
              <a:rPr sz="1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(streptobacilli)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sz="140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anthracis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34719">
              <a:lnSpc>
                <a:spcPct val="100000"/>
              </a:lnSpc>
              <a:spcBef>
                <a:spcPts val="240"/>
              </a:spcBef>
            </a:pPr>
            <a:r>
              <a:rPr sz="14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palizzata</a:t>
            </a:r>
            <a:r>
              <a:rPr sz="1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44" y="4367742"/>
            <a:ext cx="3184784" cy="235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47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Componenti cellulari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3160" r="29432" b="3556"/>
          <a:stretch/>
        </p:blipFill>
        <p:spPr bwMode="auto">
          <a:xfrm>
            <a:off x="179512" y="1196752"/>
            <a:ext cx="3595554" cy="28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1196752"/>
            <a:ext cx="4752528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lang="it-IT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batterica</a:t>
            </a:r>
            <a:r>
              <a:rPr lang="it-IT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comprende</a:t>
            </a:r>
            <a:r>
              <a:rPr lang="it-IT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ipicamente: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7370" marR="5080" algn="just">
              <a:lnSpc>
                <a:spcPct val="100000"/>
              </a:lnSpc>
              <a:spcBef>
                <a:spcPts val="805"/>
              </a:spcBef>
              <a:tabLst>
                <a:tab pos="720090" algn="l"/>
              </a:tabLst>
            </a:pPr>
            <a:r>
              <a:rPr lang="it-IT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Componenti </a:t>
            </a:r>
            <a:r>
              <a:rPr lang="it-IT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fondamentali: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 per la </a:t>
            </a:r>
            <a:r>
              <a:rPr lang="it-IT" u="heavy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sopravvivenza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la </a:t>
            </a:r>
            <a:r>
              <a:rPr lang="it-IT" u="heavy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riproduzione</a:t>
            </a:r>
            <a:r>
              <a:rPr lang="it-IT" u="sng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 (parete cellulare, membrana cellulare, ribosomi, inclusioni, nucleoide, </a:t>
            </a:r>
            <a:r>
              <a:rPr lang="it-IT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matrice</a:t>
            </a:r>
            <a:r>
              <a:rPr lang="it-IT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citoplasmatica,</a:t>
            </a:r>
            <a:r>
              <a:rPr lang="it-IT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spore)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7370" marR="356235">
              <a:lnSpc>
                <a:spcPct val="100000"/>
              </a:lnSpc>
              <a:spcBef>
                <a:spcPts val="800"/>
              </a:spcBef>
              <a:tabLst>
                <a:tab pos="720090" algn="l"/>
              </a:tabLst>
            </a:pPr>
            <a:r>
              <a:rPr lang="it-IT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Componenti</a:t>
            </a:r>
            <a:r>
              <a:rPr lang="it-IT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accessori:</a:t>
            </a:r>
            <a:r>
              <a:rPr lang="it-IT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it-IT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sempre</a:t>
            </a:r>
            <a:r>
              <a:rPr lang="it-IT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presenti</a:t>
            </a:r>
            <a:r>
              <a:rPr lang="it-IT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quanto</a:t>
            </a:r>
            <a:r>
              <a:rPr lang="it-IT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svolgono</a:t>
            </a:r>
            <a:r>
              <a:rPr lang="it-IT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heavy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funzioni </a:t>
            </a:r>
            <a:r>
              <a:rPr lang="it-IT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heavy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accessorie</a:t>
            </a:r>
            <a:r>
              <a:rPr lang="it-IT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(non</a:t>
            </a:r>
            <a:r>
              <a:rPr lang="it-IT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vitali);</a:t>
            </a:r>
            <a:r>
              <a:rPr lang="it-IT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it-IT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questi,</a:t>
            </a:r>
            <a:r>
              <a:rPr lang="it-IT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determinanti</a:t>
            </a:r>
            <a:r>
              <a:rPr lang="it-IT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virulenza</a:t>
            </a:r>
            <a:r>
              <a:rPr lang="it-IT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(flagelli,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pili,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capsula,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plasmidi)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4281632"/>
            <a:ext cx="3640835" cy="24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0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Genoma batterico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3160" r="29432" b="3556"/>
          <a:stretch/>
        </p:blipFill>
        <p:spPr bwMode="auto">
          <a:xfrm>
            <a:off x="179512" y="1196752"/>
            <a:ext cx="3595554" cy="28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4F91E59D-5BFE-44EB-BC81-E90D9C1B0C8C}"/>
              </a:ext>
            </a:extLst>
          </p:cNvPr>
          <p:cNvSpPr/>
          <p:nvPr/>
        </p:nvSpPr>
        <p:spPr>
          <a:xfrm>
            <a:off x="4211960" y="1484784"/>
            <a:ext cx="4131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L’informazione genetica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un batterio (genoma) è contenuta nel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cromosoma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negli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extra-cromosomici (plasmidi).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F8DB6539-7F6F-4FEF-87C1-17AFF90CE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3" t="5695" r="5671" b="9847"/>
          <a:stretch/>
        </p:blipFill>
        <p:spPr>
          <a:xfrm>
            <a:off x="699714" y="4358244"/>
            <a:ext cx="2482873" cy="20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80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 citoplasmatiche: il cromosoma batterico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D0317616-5B26-4327-B0D1-BE5D0624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75" y="1207372"/>
            <a:ext cx="3865510" cy="546198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61B44A9D-97EB-4844-B441-384AAA6056AA}"/>
              </a:ext>
            </a:extLst>
          </p:cNvPr>
          <p:cNvSpPr/>
          <p:nvPr/>
        </p:nvSpPr>
        <p:spPr>
          <a:xfrm>
            <a:off x="409948" y="1879956"/>
            <a:ext cx="4374356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Singola molecola di DNA circolare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superavvolta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immersa nel citoplasma (nucleoide)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istoni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Contiene geni essenziali per la vita cellulare</a:t>
            </a:r>
          </a:p>
        </p:txBody>
      </p:sp>
    </p:spTree>
    <p:extLst>
      <p:ext uri="{BB962C8B-B14F-4D97-AF65-F5344CB8AC3E}">
        <p14:creationId xmlns:p14="http://schemas.microsoft.com/office/powerpoint/2010/main" val="345318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25C175BF-6135-42DD-BAE2-9305BEF8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820" y="4365104"/>
            <a:ext cx="2682097" cy="2376264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 citoplasmatiche: i plasmidi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893704F9-AB5D-4F1A-A78A-1A7EE5D5CC48}"/>
              </a:ext>
            </a:extLst>
          </p:cNvPr>
          <p:cNvSpPr/>
          <p:nvPr/>
        </p:nvSpPr>
        <p:spPr>
          <a:xfrm>
            <a:off x="251520" y="1074216"/>
            <a:ext cx="8137878" cy="4094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it-IT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extracromosomico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circolare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replicazione autonoma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rispetto al DNA genomico.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Codificano geni </a:t>
            </a:r>
            <a:r>
              <a:rPr lang="it-IT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essenziali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offrono un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vantaggio selettivo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(es.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 a farmaci o antibiotico-resistenza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meccanismi di scambio genetico, produzione di tossine,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batterio può non avere plasmidi, averne uno solo, o averne tanti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Possono essere trasferiti alle altre cellule mediante un processo definito di </a:t>
            </a:r>
            <a:r>
              <a:rPr lang="it-IT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coniugazione</a:t>
            </a:r>
          </a:p>
        </p:txBody>
      </p:sp>
    </p:spTree>
    <p:extLst>
      <p:ext uri="{BB962C8B-B14F-4D97-AF65-F5344CB8AC3E}">
        <p14:creationId xmlns:p14="http://schemas.microsoft.com/office/powerpoint/2010/main" val="352220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pic>
        <p:nvPicPr>
          <p:cNvPr id="10" name="Immagine 9" descr="ribosomi.png">
            <a:extLst>
              <a:ext uri="{FF2B5EF4-FFF2-40B4-BE49-F238E27FC236}">
                <a16:creationId xmlns="" xmlns:a16="http://schemas.microsoft.com/office/drawing/2014/main" id="{556699F4-5A95-462E-B50D-583DC2BF1A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450" y="1736725"/>
            <a:ext cx="3848100" cy="338455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 citoplasmatiche: i ribosomi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4673D848-C215-49B6-97CF-025FA43C0104}"/>
              </a:ext>
            </a:extLst>
          </p:cNvPr>
          <p:cNvSpPr/>
          <p:nvPr/>
        </p:nvSpPr>
        <p:spPr>
          <a:xfrm>
            <a:off x="200892" y="1785005"/>
            <a:ext cx="46591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 della sintesi proteica;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 RNA-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ribosomale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40% proteine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differiscono da quelli eucariotici per numero (10.000/cellula) e  dimensioni (sub 50S: 34 proteine, RNA 5S-23S; sub 30S: 21 proteine,  RNA 16S) (target selettivo per terapia antibiotica)</a:t>
            </a:r>
          </a:p>
        </p:txBody>
      </p:sp>
      <p:sp>
        <p:nvSpPr>
          <p:cNvPr id="4" name="Rettangolo 3"/>
          <p:cNvSpPr/>
          <p:nvPr/>
        </p:nvSpPr>
        <p:spPr>
          <a:xfrm>
            <a:off x="4950042" y="5158933"/>
            <a:ext cx="3942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peso di un ribosoma si misura in unità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Svedberg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(S)</a:t>
            </a:r>
          </a:p>
        </p:txBody>
      </p:sp>
    </p:spTree>
    <p:extLst>
      <p:ext uri="{BB962C8B-B14F-4D97-AF65-F5344CB8AC3E}">
        <p14:creationId xmlns:p14="http://schemas.microsoft.com/office/powerpoint/2010/main" val="361589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 citoplasmatiche: inclusioni e granuli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19432" y="1196890"/>
            <a:ext cx="8565209" cy="449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95"/>
              </a:spcBef>
              <a:buFont typeface="Wingdings" panose="05000000000000000000" pitchFamily="2" charset="2"/>
              <a:buChar char="ü"/>
            </a:pPr>
            <a:r>
              <a:rPr lang="it-IT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Assenza</a:t>
            </a:r>
            <a:r>
              <a:rPr lang="it-IT" u="sng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u="sng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compartimenti</a:t>
            </a:r>
            <a:r>
              <a:rPr lang="it-IT" u="sng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</a:t>
            </a:r>
            <a:r>
              <a:rPr lang="it-IT" u="sng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</a:t>
            </a:r>
            <a:r>
              <a:rPr lang="it-IT" u="sng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it-IT" u="sng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it-IT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2270" marR="5080">
              <a:lnSpc>
                <a:spcPct val="100000"/>
              </a:lnSpc>
              <a:spcBef>
                <a:spcPts val="409"/>
              </a:spcBef>
              <a:tabLst>
                <a:tab pos="554355" algn="l"/>
              </a:tabLst>
            </a:pP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mancanza</a:t>
            </a:r>
            <a:r>
              <a:rPr lang="it-IT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trascrizione</a:t>
            </a:r>
            <a:r>
              <a:rPr lang="it-IT" spc="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pc="2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traduzione</a:t>
            </a:r>
            <a:r>
              <a:rPr lang="it-IT" spc="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accoppiate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it-IT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mitocondri, </a:t>
            </a:r>
            <a:r>
              <a:rPr lang="it-IT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complesso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Golgi,</a:t>
            </a:r>
            <a:r>
              <a:rPr lang="it-IT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reticolo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endoplasmatico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150" indent="-285750">
              <a:spcBef>
                <a:spcPts val="490"/>
              </a:spcBef>
              <a:buFont typeface="Wingdings" panose="05000000000000000000" pitchFamily="2" charset="2"/>
              <a:buChar char="ü"/>
            </a:pPr>
            <a:r>
              <a:rPr lang="it-IT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Inclusioni e granuli</a:t>
            </a:r>
          </a:p>
          <a:p>
            <a:pPr marL="367665">
              <a:spcBef>
                <a:spcPts val="400"/>
              </a:spcBef>
              <a:tabLst>
                <a:tab pos="541020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Corpi intracellulari con funzione di “riserva” energetica: sono utilizzati</a:t>
            </a:r>
          </a:p>
          <a:p>
            <a:pPr marL="540385"/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nei casi di carenza/assenza di fonti energetiche ambientali</a:t>
            </a:r>
          </a:p>
          <a:p>
            <a:pPr marL="367665">
              <a:spcBef>
                <a:spcPts val="395"/>
              </a:spcBef>
              <a:tabLst>
                <a:tab pos="541020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 in dimensioni, numero e contenuto</a:t>
            </a:r>
          </a:p>
          <a:p>
            <a:pPr marL="367665">
              <a:spcBef>
                <a:spcPts val="409"/>
              </a:spcBef>
              <a:tabLst>
                <a:tab pos="541020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Tipologie:</a:t>
            </a:r>
          </a:p>
          <a:p>
            <a:pPr marL="996315" lvl="1" indent="-285750">
              <a:spcBef>
                <a:spcPts val="395"/>
              </a:spcBef>
              <a:buFont typeface="Wingdings" panose="05000000000000000000" pitchFamily="2" charset="2"/>
              <a:buChar char="ü"/>
              <a:tabLst>
                <a:tab pos="883919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glicogeno</a:t>
            </a:r>
          </a:p>
          <a:p>
            <a:pPr marL="997585" lvl="1" indent="-285750">
              <a:spcBef>
                <a:spcPts val="395"/>
              </a:spcBef>
              <a:buFont typeface="Wingdings" panose="05000000000000000000" pitchFamily="2" charset="2"/>
              <a:buChar char="ü"/>
              <a:tabLst>
                <a:tab pos="711200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poli-β-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idrossibutirrato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Archaea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96315" lvl="1" indent="-285750">
              <a:spcBef>
                <a:spcPts val="409"/>
              </a:spcBef>
              <a:buFont typeface="Wingdings" panose="05000000000000000000" pitchFamily="2" charset="2"/>
              <a:buChar char="ü"/>
              <a:tabLst>
                <a:tab pos="883919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vescicole gassose per il galleggiamento (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Cyanobacterium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96315" marR="130175" lvl="1" indent="-285750">
              <a:spcBef>
                <a:spcPts val="400"/>
              </a:spcBef>
              <a:buFont typeface="Wingdings" panose="05000000000000000000" pitchFamily="2" charset="2"/>
              <a:buChar char="ü"/>
              <a:tabLst>
                <a:tab pos="883919" algn="l"/>
              </a:tabLst>
            </a:pP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granuli di zolfo e fosfato (granuli metacromatici in 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diphtheriae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96315" lvl="1" indent="-285750">
              <a:spcBef>
                <a:spcPts val="395"/>
              </a:spcBef>
              <a:buFont typeface="Wingdings" panose="05000000000000000000" pitchFamily="2" charset="2"/>
              <a:buChar char="ü"/>
              <a:tabLst>
                <a:tab pos="883919" algn="l"/>
              </a:tabLst>
            </a:pP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magnetosomi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(Fe3O4; </a:t>
            </a:r>
            <a:r>
              <a:rPr lang="it-IT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magnetotassi</a:t>
            </a:r>
            <a:r>
              <a:rPr lang="it-IT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3516" y="5131956"/>
            <a:ext cx="1688724" cy="1320931"/>
          </a:xfrm>
          <a:prstGeom prst="rect">
            <a:avLst/>
          </a:prstGeom>
        </p:spPr>
      </p:pic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3980" y="5156743"/>
            <a:ext cx="1710468" cy="1189483"/>
          </a:xfrm>
          <a:prstGeom prst="rect">
            <a:avLst/>
          </a:prstGeom>
          <a:ln>
            <a:noFill/>
          </a:ln>
        </p:spPr>
      </p:pic>
      <p:pic>
        <p:nvPicPr>
          <p:cNvPr id="20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6096" y="3148919"/>
            <a:ext cx="1832740" cy="12241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57538" y="6409289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Magnetosomi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822937" y="6337281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Granuli metacromatici</a:t>
            </a:r>
          </a:p>
        </p:txBody>
      </p:sp>
    </p:spTree>
    <p:extLst>
      <p:ext uri="{BB962C8B-B14F-4D97-AF65-F5344CB8AC3E}">
        <p14:creationId xmlns:p14="http://schemas.microsoft.com/office/powerpoint/2010/main" val="328258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</a:t>
            </a:r>
          </a:p>
        </p:txBody>
      </p:sp>
      <p:sp>
        <p:nvSpPr>
          <p:cNvPr id="13" name="object 3"/>
          <p:cNvSpPr txBox="1"/>
          <p:nvPr/>
        </p:nvSpPr>
        <p:spPr>
          <a:xfrm>
            <a:off x="277573" y="1196752"/>
            <a:ext cx="8493038" cy="3489417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97815" indent="-285750">
              <a:spcBef>
                <a:spcPts val="890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sottile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(spessore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nm)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citoplasma dall’ambiente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0%),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lipidi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carboidrati</a:t>
            </a:r>
            <a:endParaRPr lang="it-IT" sz="1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 organizzata a “mosaico fluido”,</a:t>
            </a:r>
          </a:p>
          <a:p>
            <a:pPr marL="12065"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doppio strato fosfolipidico con una componente proteica</a:t>
            </a:r>
          </a:p>
          <a:p>
            <a:pPr marL="12065"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 fosfolipidi contengono regioni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idrofiliche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(glicerofosfato) ed idrofobiche (acidi  				grassi) mediante le quali si auto-assemblano</a:t>
            </a:r>
          </a:p>
          <a:p>
            <a:pPr marL="926465" lvl="2"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proteine sono associate alla membrana o integrate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transmembrana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065"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flessibile (viscosità ~ olio leggero), per movimento dei fosfolipidi (laterale,  rotazione)</a:t>
            </a:r>
          </a:p>
          <a:p>
            <a:pPr marL="12065">
              <a:tabLst>
                <a:tab pos="185420" algn="l"/>
              </a:tabLst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Rispetto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membrana</a:t>
            </a:r>
            <a:r>
              <a:rPr sz="16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eucariotica,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quella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procariotica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6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715" marR="5080" indent="-285750"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contiene steroli (es. colesterolo), presenti solo nei Micoplasmi e nei batteri 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metanotrofi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sostituiti da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opanoidi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aventi stessa funzione di stabilizzazione e  compattamento</a:t>
            </a:r>
          </a:p>
          <a:p>
            <a:pPr marL="641350" indent="-285750"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18542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più ricca in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object 4"/>
          <p:cNvGrpSpPr/>
          <p:nvPr/>
        </p:nvGrpSpPr>
        <p:grpSpPr>
          <a:xfrm>
            <a:off x="5622845" y="4437112"/>
            <a:ext cx="2981603" cy="2151660"/>
            <a:chOff x="5309615" y="4256532"/>
            <a:chExt cx="3648710" cy="2552700"/>
          </a:xfrm>
        </p:grpSpPr>
        <p:pic>
          <p:nvPicPr>
            <p:cNvPr id="1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5523" y="4282438"/>
              <a:ext cx="3596639" cy="2496722"/>
            </a:xfrm>
            <a:prstGeom prst="rect">
              <a:avLst/>
            </a:prstGeom>
          </p:spPr>
        </p:pic>
        <p:sp>
          <p:nvSpPr>
            <p:cNvPr id="19" name="object 6"/>
            <p:cNvSpPr/>
            <p:nvPr/>
          </p:nvSpPr>
          <p:spPr>
            <a:xfrm>
              <a:off x="5322569" y="4269486"/>
              <a:ext cx="3622675" cy="2527300"/>
            </a:xfrm>
            <a:custGeom>
              <a:avLst/>
              <a:gdLst/>
              <a:ahLst/>
              <a:cxnLst/>
              <a:rect l="l" t="t" r="r" b="b"/>
              <a:pathLst>
                <a:path w="3622675" h="2527300">
                  <a:moveTo>
                    <a:pt x="0" y="2526792"/>
                  </a:moveTo>
                  <a:lnTo>
                    <a:pt x="3622548" y="2526792"/>
                  </a:lnTo>
                  <a:lnTo>
                    <a:pt x="3622548" y="0"/>
                  </a:lnTo>
                  <a:lnTo>
                    <a:pt x="0" y="0"/>
                  </a:lnTo>
                  <a:lnTo>
                    <a:pt x="0" y="2526792"/>
                  </a:lnTo>
                  <a:close/>
                </a:path>
              </a:pathLst>
            </a:custGeom>
            <a:ln w="25908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0390" y="4869160"/>
            <a:ext cx="2094788" cy="13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</a:t>
            </a:r>
          </a:p>
        </p:txBody>
      </p:sp>
      <p:sp>
        <p:nvSpPr>
          <p:cNvPr id="22" name="object 6"/>
          <p:cNvSpPr txBox="1"/>
          <p:nvPr/>
        </p:nvSpPr>
        <p:spPr>
          <a:xfrm>
            <a:off x="395536" y="1183829"/>
            <a:ext cx="9721080" cy="382668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700"/>
              </a:spcBef>
              <a:tabLst>
                <a:tab pos="277495" algn="l"/>
                <a:tab pos="278130" algn="l"/>
              </a:tabLst>
            </a:pP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Barriera</a:t>
            </a:r>
            <a:r>
              <a:rPr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permeabilità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6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regola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nutrienti/prodotti</a:t>
            </a:r>
            <a:r>
              <a:rPr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metabolici: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9150" marR="105410" lvl="1" indent="-232410">
              <a:lnSpc>
                <a:spcPct val="100000"/>
              </a:lnSpc>
              <a:spcBef>
                <a:spcPts val="600"/>
              </a:spcBef>
              <a:buFont typeface="Arial MT"/>
              <a:buChar char="-"/>
              <a:tabLst>
                <a:tab pos="818515" algn="l"/>
                <a:tab pos="819150" algn="l"/>
              </a:tabLst>
            </a:pPr>
            <a:r>
              <a:rPr sz="1600" spc="-5" dirty="0">
                <a:uFill>
                  <a:solidFill>
                    <a:srgbClr val="0000CC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senza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sz="16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6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PASSIVO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concentrazione):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9495" lvl="2">
              <a:lnSpc>
                <a:spcPct val="100000"/>
              </a:lnSpc>
              <a:spcBef>
                <a:spcPts val="575"/>
              </a:spcBef>
              <a:tabLst>
                <a:tab pos="1183640" algn="l"/>
              </a:tabLst>
            </a:pP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</a:t>
            </a:r>
            <a:r>
              <a:rPr sz="16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semplice</a:t>
            </a:r>
            <a:r>
              <a:rPr sz="16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(osmosi)</a:t>
            </a:r>
          </a:p>
          <a:p>
            <a:pPr marL="1039495" lvl="2">
              <a:lnSpc>
                <a:spcPct val="100000"/>
              </a:lnSpc>
              <a:spcBef>
                <a:spcPts val="505"/>
              </a:spcBef>
              <a:tabLst>
                <a:tab pos="1183640" algn="l"/>
              </a:tabLst>
            </a:pP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</a:t>
            </a:r>
            <a:r>
              <a:rPr sz="16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facilitata</a:t>
            </a:r>
            <a:r>
              <a:rPr sz="16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(mediata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</a:t>
            </a:r>
            <a:r>
              <a:rPr sz="1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canali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carrier)</a:t>
            </a:r>
          </a:p>
          <a:p>
            <a:pPr marL="819150" lvl="1" indent="-232410">
              <a:lnSpc>
                <a:spcPct val="100000"/>
              </a:lnSpc>
              <a:spcBef>
                <a:spcPts val="505"/>
              </a:spcBef>
              <a:buFont typeface="Arial MT"/>
              <a:buChar char="-"/>
              <a:tabLst>
                <a:tab pos="818515" algn="l"/>
                <a:tab pos="819150" algn="l"/>
              </a:tabLst>
            </a:pPr>
            <a:r>
              <a:rPr sz="1600" b="1" spc="-5" dirty="0">
                <a:uFill>
                  <a:solidFill>
                    <a:srgbClr val="0000CC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6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sz="16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6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(trasporto</a:t>
            </a:r>
            <a:r>
              <a:rPr sz="16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ATTIVO</a:t>
            </a:r>
            <a:r>
              <a:rPr sz="1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9150">
              <a:lnSpc>
                <a:spcPct val="100000"/>
              </a:lnSpc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concentrazione):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9495" lvl="2">
              <a:lnSpc>
                <a:spcPct val="100000"/>
              </a:lnSpc>
              <a:spcBef>
                <a:spcPts val="575"/>
              </a:spcBef>
              <a:tabLst>
                <a:tab pos="1183640" algn="l"/>
              </a:tabLst>
            </a:pPr>
            <a:r>
              <a:rPr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mediato</a:t>
            </a:r>
            <a:r>
              <a:rPr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6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6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9495" lvl="2">
              <a:lnSpc>
                <a:spcPct val="100000"/>
              </a:lnSpc>
              <a:spcBef>
                <a:spcPts val="505"/>
              </a:spcBef>
              <a:tabLst>
                <a:tab pos="1183640" algn="l"/>
              </a:tabLst>
            </a:pP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traslocazione</a:t>
            </a:r>
            <a:r>
              <a:rPr sz="16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 marR="2618105">
              <a:spcBef>
                <a:spcPts val="1080"/>
              </a:spcBef>
              <a:tabLst>
                <a:tab pos="282575" algn="l"/>
                <a:tab pos="283210" algn="l"/>
              </a:tabLst>
            </a:pP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Sito</a:t>
            </a:r>
            <a:r>
              <a:rPr lang="it-IT" sz="16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6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conservazione</a:t>
            </a:r>
            <a:r>
              <a:rPr lang="it-IT" sz="16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dell’energia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 degli elettroni e fosforilazione ossidativa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 marR="2618105">
              <a:lnSpc>
                <a:spcPct val="100000"/>
              </a:lnSpc>
              <a:spcBef>
                <a:spcPts val="1080"/>
              </a:spcBef>
              <a:tabLst>
                <a:tab pos="282575" algn="l"/>
                <a:tab pos="283210" algn="l"/>
              </a:tabLst>
            </a:pP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Escrezioni di </a:t>
            </a:r>
            <a:r>
              <a:rPr lang="it-IT" sz="16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esoenzimi</a:t>
            </a: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idrolitici e proteine patogene</a:t>
            </a:r>
          </a:p>
          <a:p>
            <a:pPr marL="17145" marR="2286635">
              <a:lnSpc>
                <a:spcPct val="100000"/>
              </a:lnSpc>
              <a:spcBef>
                <a:spcPts val="580"/>
              </a:spcBef>
              <a:tabLst>
                <a:tab pos="282575" algn="l"/>
                <a:tab pos="283210" algn="l"/>
              </a:tabLst>
            </a:pPr>
            <a:r>
              <a:rPr sz="16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Sede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</a:t>
            </a:r>
            <a:r>
              <a:rPr sz="160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coinvolte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petidoglicano e nella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trasduzione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all’interno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sz="1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segnale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ambientale</a:t>
            </a:r>
            <a:endParaRPr lang="it-IT" sz="16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0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trasporto passivo</a:t>
            </a:r>
          </a:p>
        </p:txBody>
      </p:sp>
      <p:pic>
        <p:nvPicPr>
          <p:cNvPr id="9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0946" y="3041044"/>
            <a:ext cx="4403909" cy="2946408"/>
          </a:xfrm>
          <a:prstGeom prst="rect">
            <a:avLst/>
          </a:prstGeom>
        </p:spPr>
      </p:pic>
      <p:sp>
        <p:nvSpPr>
          <p:cNvPr id="10" name="object 5"/>
          <p:cNvSpPr txBox="1"/>
          <p:nvPr/>
        </p:nvSpPr>
        <p:spPr>
          <a:xfrm>
            <a:off x="342884" y="1292488"/>
            <a:ext cx="8405580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29400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richiede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sz="16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quanto</a:t>
            </a:r>
            <a:r>
              <a:rPr sz="16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sostanza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muove</a:t>
            </a:r>
            <a:r>
              <a:rPr sz="16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concentrazione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(high-to-low).</a:t>
            </a:r>
            <a:endParaRPr lang="it-IT" sz="16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marR="294005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345" marR="329565" indent="-182880">
              <a:lnSpc>
                <a:spcPct val="100000"/>
              </a:lnSpc>
              <a:buFont typeface="Wingdings"/>
              <a:buChar char=""/>
              <a:tabLst>
                <a:tab pos="220979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</a:t>
            </a:r>
            <a:r>
              <a:rPr sz="16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semplice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riguarda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piccoli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composti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idrofobici</a:t>
            </a:r>
            <a:r>
              <a:rPr lang="it-IT"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sz="1575" spc="-7" baseline="-211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oppure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solo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75" spc="-7" baseline="-211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(osmosi).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79" indent="-182880">
              <a:lnSpc>
                <a:spcPct val="100000"/>
              </a:lnSpc>
              <a:buFont typeface="Wingdings"/>
              <a:buChar char=""/>
              <a:tabLst>
                <a:tab pos="220979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</a:t>
            </a:r>
            <a:r>
              <a:rPr sz="16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facilitata</a:t>
            </a:r>
            <a:r>
              <a:rPr sz="16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canale (aspecifico)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(specifico)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345">
              <a:lnSpc>
                <a:spcPct val="100000"/>
              </a:lnSpc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proteica.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6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1052736"/>
            <a:ext cx="8084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</a:t>
            </a:r>
            <a:r>
              <a:rPr lang="it-IT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(dal greco </a:t>
            </a:r>
            <a:r>
              <a:rPr lang="it-IT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</a:t>
            </a:r>
            <a:r>
              <a:rPr lang="it-IT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piccolo, </a:t>
            </a:r>
            <a:r>
              <a:rPr lang="it-IT" sz="2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</a:t>
            </a:r>
            <a:r>
              <a:rPr lang="it-IT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vita, </a:t>
            </a:r>
            <a:r>
              <a:rPr lang="it-IT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r>
              <a:rPr lang="it-IT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parola) è la scienza che studia i microorganismi</a:t>
            </a:r>
            <a:endParaRPr lang="it-IT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Microorganismi</a:t>
            </a:r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dimensioni microscopiche, unicellulari</a:t>
            </a:r>
            <a:endParaRPr lang="it-IT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Esistono differenti tipologie di microrganismi: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Batteri</a:t>
            </a:r>
            <a:r>
              <a:rPr lang="it-IT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Procarioti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Protozoi, funghi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Eucarioti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acellulari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261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trasporto attivo ioni-accoppiato</a:t>
            </a:r>
          </a:p>
        </p:txBody>
      </p: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1336986"/>
            <a:ext cx="4274218" cy="2164022"/>
          </a:xfrm>
          <a:prstGeom prst="rect">
            <a:avLst/>
          </a:prstGeom>
        </p:spPr>
      </p:pic>
      <p:sp>
        <p:nvSpPr>
          <p:cNvPr id="14" name="object 6"/>
          <p:cNvSpPr txBox="1"/>
          <p:nvPr/>
        </p:nvSpPr>
        <p:spPr>
          <a:xfrm>
            <a:off x="578291" y="4136608"/>
            <a:ext cx="7153909" cy="16433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mediato</a:t>
            </a:r>
            <a:r>
              <a:rPr sz="16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trasportatrici</a:t>
            </a:r>
            <a:r>
              <a:rPr sz="16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(carriers)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avviene</a:t>
            </a:r>
            <a:r>
              <a:rPr sz="16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elettrochimico</a:t>
            </a:r>
            <a:r>
              <a:rPr sz="16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richiedendo,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quindi,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(ATP):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240" indent="-172720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396240" algn="l"/>
              </a:tabLst>
            </a:pP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“uniport”: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sostanza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 trasportata</a:t>
            </a:r>
            <a:r>
              <a:rPr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un’unica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direzione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240" marR="748030" indent="-172720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396240" algn="l"/>
              </a:tabLst>
            </a:pP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“antiport”:</a:t>
            </a:r>
            <a:r>
              <a:rPr sz="16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sostanze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generalmente</a:t>
            </a:r>
            <a:r>
              <a:rPr sz="16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75" baseline="26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trasportate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direzioni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opposte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240" marR="714375" indent="-172720">
              <a:lnSpc>
                <a:spcPct val="100000"/>
              </a:lnSpc>
              <a:spcBef>
                <a:spcPts val="405"/>
              </a:spcBef>
              <a:buFont typeface="Wingdings"/>
              <a:buChar char=""/>
              <a:tabLst>
                <a:tab pos="396240" algn="l"/>
              </a:tabLst>
            </a:pP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“symport”:</a:t>
            </a:r>
            <a:r>
              <a:rPr sz="16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sostanze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co-trasportate</a:t>
            </a:r>
            <a:r>
              <a:rPr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stessa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direzione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4324" y="1336986"/>
            <a:ext cx="2402012" cy="25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trasporto attivo ABC</a:t>
            </a:r>
          </a:p>
        </p:txBody>
      </p:sp>
      <p:sp>
        <p:nvSpPr>
          <p:cNvPr id="14" name="object 3"/>
          <p:cNvSpPr txBox="1"/>
          <p:nvPr/>
        </p:nvSpPr>
        <p:spPr>
          <a:xfrm>
            <a:off x="325702" y="1196752"/>
            <a:ext cx="8833134" cy="252505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490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sz="1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(ATP-Binding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Cassette),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composto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5765" indent="-174625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40640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5765" indent="-17462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40640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trans-membrana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5765" indent="-174625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406400" algn="l"/>
              </a:tabLst>
            </a:pP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ATP-asi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154" marR="169545" indent="-173990">
              <a:lnSpc>
                <a:spcPct val="100000"/>
              </a:lnSpc>
              <a:buFont typeface="Wingdings"/>
              <a:buChar char=""/>
              <a:tabLst>
                <a:tab pos="2247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proteina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nel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periplasma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dotata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elevata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affinità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4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154" marR="708025" indent="-173990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2247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oltre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tipologie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sz="1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ABC;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specificità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organici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(aminoacidi,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carboidrati)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inorganici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(solfati,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fosfati)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154" marR="43180" indent="-173990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2247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soltanto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Gram-</a:t>
            </a:r>
            <a:r>
              <a:rPr sz="1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Gram+</a:t>
            </a:r>
            <a:r>
              <a:rPr sz="1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(PBP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ancorato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154" indent="-173990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2247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energizzato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idrolisi</a:t>
            </a:r>
            <a:r>
              <a:rPr sz="1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5607" y="3717032"/>
            <a:ext cx="3489960" cy="30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9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traslocazione di gruppo</a:t>
            </a:r>
          </a:p>
        </p:txBody>
      </p:sp>
      <p:pic>
        <p:nvPicPr>
          <p:cNvPr id="10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0759" y="3636172"/>
            <a:ext cx="4248472" cy="1800200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414011" y="1412776"/>
            <a:ext cx="8190437" cy="1934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754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molecola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trasportata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modificata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chimicamente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durante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l’attraversamento</a:t>
            </a:r>
            <a:r>
              <a:rPr lang="it-IT"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Esempio: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P-transferasico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sz="16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sz="16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(24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>
              <a:lnSpc>
                <a:spcPct val="100000"/>
              </a:lnSpc>
              <a:spcBef>
                <a:spcPts val="395"/>
              </a:spcBef>
              <a:tabLst>
                <a:tab pos="644525" algn="l"/>
              </a:tabLst>
            </a:pP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</a:t>
            </a:r>
            <a:r>
              <a:rPr lang="it-IT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6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derivante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fosfoenol-piruvato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(PEP)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marR="5080">
              <a:lnSpc>
                <a:spcPct val="100000"/>
              </a:lnSpc>
              <a:spcBef>
                <a:spcPts val="414"/>
              </a:spcBef>
              <a:tabLst>
                <a:tab pos="64452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almeno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necessarie al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un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carboidrato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(enzima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16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HPr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aspecifici,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enzimi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IIa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IIb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>
              <a:lnSpc>
                <a:spcPct val="100000"/>
              </a:lnSpc>
              <a:spcBef>
                <a:spcPts val="395"/>
              </a:spcBef>
              <a:tabLst>
                <a:tab pos="64452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fosforilazione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cascata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579" y="3635257"/>
            <a:ext cx="3919405" cy="20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24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processi speciali di trasporto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siderofori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251520" y="1700808"/>
            <a:ext cx="8334453" cy="103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7545">
              <a:lnSpc>
                <a:spcPct val="100000"/>
              </a:lnSpc>
              <a:spcBef>
                <a:spcPts val="95"/>
              </a:spcBef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Composti che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chelano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Fe e favoriscono il suo trasporto come complesso solubile</a:t>
            </a:r>
          </a:p>
          <a:p>
            <a:pPr marL="12700" marR="677545">
              <a:lnSpc>
                <a:spcPct val="100000"/>
              </a:lnSpc>
              <a:spcBef>
                <a:spcPts val="95"/>
              </a:spcBef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77545">
              <a:lnSpc>
                <a:spcPct val="100000"/>
              </a:lnSpc>
              <a:spcBef>
                <a:spcPts val="95"/>
              </a:spcBef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idrossammati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aerobactina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77545">
              <a:lnSpc>
                <a:spcPct val="100000"/>
              </a:lnSpc>
              <a:spcBef>
                <a:spcPts val="95"/>
              </a:spcBef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catecoli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enterobactina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" y="2924944"/>
            <a:ext cx="4403006" cy="170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2000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6"/>
          <p:cNvSpPr txBox="1"/>
          <p:nvPr/>
        </p:nvSpPr>
        <p:spPr>
          <a:xfrm>
            <a:off x="342003" y="4982409"/>
            <a:ext cx="545413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7545" algn="just">
              <a:lnSpc>
                <a:spcPct val="100000"/>
              </a:lnSpc>
              <a:spcBef>
                <a:spcPts val="95"/>
              </a:spcBef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batteri patogeni come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influenzae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sono in grado id catturare il ferro legato alla transferrina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medinate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percettore per la TF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1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890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Difesa dell’ospite dalla cattura del ferro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siderofori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-mediata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489725" y="1931454"/>
            <a:ext cx="7272808" cy="776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7545">
              <a:lnSpc>
                <a:spcPct val="100000"/>
              </a:lnSpc>
              <a:spcBef>
                <a:spcPts val="95"/>
              </a:spcBef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Lipocalina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o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siderocalina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98450" marR="67754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prodotta dai macrofagi</a:t>
            </a:r>
          </a:p>
          <a:p>
            <a:pPr marL="298450" marR="67754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 durante i processi infiammatori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57" y="3356992"/>
            <a:ext cx="5024586" cy="203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953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membrana cellulare: mesosomi</a:t>
            </a:r>
          </a:p>
        </p:txBody>
      </p:sp>
      <p:pic>
        <p:nvPicPr>
          <p:cNvPr id="9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9" y="2747771"/>
            <a:ext cx="2827020" cy="2084832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379661" y="1288886"/>
            <a:ext cx="8509643" cy="3652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mesosoma è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invaginazione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notevoli </a:t>
            </a:r>
            <a:r>
              <a:rPr sz="15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dimensioni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r>
              <a:rPr sz="15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irregolare.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</a:t>
            </a:r>
            <a:r>
              <a:rPr sz="15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</a:t>
            </a:r>
            <a:r>
              <a:rPr sz="15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voluminosi</a:t>
            </a:r>
            <a:r>
              <a:rPr sz="15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mesosomi, soprattutto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Gram+.</a:t>
            </a:r>
            <a:endParaRPr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04520">
              <a:lnSpc>
                <a:spcPct val="100000"/>
              </a:lnSpc>
            </a:pP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Appaiono come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strutture (lamellari, tubulari) concentriche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prossimità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sz="15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nucleoìde,</a:t>
            </a:r>
            <a:r>
              <a:rPr sz="15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estremità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cellulari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della zona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formazione</a:t>
            </a:r>
            <a:r>
              <a:rPr sz="1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setto.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Svolge</a:t>
            </a:r>
            <a:r>
              <a:rPr sz="15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importanti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funzioni: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5285" marR="2595880" indent="-172720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37592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divisione cellulare, fornisce attacco 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facilitando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separazione dei due 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cromosomi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produzione del setto trasverso </a:t>
            </a:r>
            <a:r>
              <a:rPr sz="15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(mesosomi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settali)</a:t>
            </a:r>
          </a:p>
          <a:p>
            <a:pPr marL="375285" marR="2838450" indent="-172720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37592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contengono</a:t>
            </a:r>
            <a:r>
              <a:rPr sz="1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citocromi</a:t>
            </a:r>
            <a:r>
              <a:rPr sz="1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degli </a:t>
            </a:r>
            <a:r>
              <a:rPr sz="1500" spc="-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enzimi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respiratori</a:t>
            </a:r>
            <a:r>
              <a:rPr sz="1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(mesosomi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respiratori)</a:t>
            </a:r>
          </a:p>
          <a:p>
            <a:pPr marL="375285" marR="2536190" indent="-172720">
              <a:lnSpc>
                <a:spcPct val="100000"/>
              </a:lnSpc>
              <a:spcBef>
                <a:spcPts val="405"/>
              </a:spcBef>
              <a:buFont typeface="Wingdings"/>
              <a:buChar char=""/>
              <a:tabLst>
                <a:tab pos="37592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contengono enzimi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coinvolti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sintesi dei 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componenti</a:t>
            </a:r>
            <a:r>
              <a:rPr sz="15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parete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(mesosomi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biosintetici)</a:t>
            </a:r>
          </a:p>
        </p:txBody>
      </p:sp>
    </p:spTree>
    <p:extLst>
      <p:ext uri="{BB962C8B-B14F-4D97-AF65-F5344CB8AC3E}">
        <p14:creationId xmlns:p14="http://schemas.microsoft.com/office/powerpoint/2010/main" val="302208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323528" y="1340768"/>
            <a:ext cx="819635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un “contenitore” rigido che racchiude la cellula, esterno alla membrana cellulare.</a:t>
            </a:r>
          </a:p>
          <a:p>
            <a:pPr algn="just"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Svolge le seguenti funzioni:</a:t>
            </a:r>
          </a:p>
          <a:p>
            <a:pPr algn="just"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Rigidità e forma: impedisce che le cellule batteriche si rompano per effetto della pressione osmotica opponendosi al rigonfiamento della cellula stessa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Protezione della membrana plasmatica e dell’ambiente cellulare da sostanze dannose (es. tossine,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DNAsi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proteasi, lipasi, ecc.) e dall’ingresso di nutrienti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 è presente in gran parte dei Procarioti, dove circonda la  membrana citoplasmatica. Eccezioni: Archea (generalmente assente; alcune specie presentano  uno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Micoplasmi (privi di parete), Micobatteri 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struttura caratteristica)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componente principale della parete cellulare è rappresentato da un polimero che prende il nome di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mureina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mucopeptide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18886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8361" y="1077992"/>
            <a:ext cx="8336087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formato da: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 </a:t>
            </a:r>
            <a:r>
              <a:rPr lang="it-IT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glicanica</a:t>
            </a:r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molecola N-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Acetilglucosammina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(NAG) e 1 molecola Acido N-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acetilmuranico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(NAM) che si alternano tra loro. Le diverse unità strutturali (NAG+NAM) sono legate alle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subunità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successive tramite legame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 peptidica: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serve a tenere unite tra loro le catene di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(legami crociati). legato a NAM e formato da D-  ed L-aminoacidi (uniti mediante legami peptidici):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L-alanina --- acido D-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glutamico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 aa bibasico* --- D-alanina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la sequenza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aminoacidica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specie-specifica, sebbene presenti sempre in posizione 3 un  aminoacido bibasico: L-lisina (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+), oppure acido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meso-diaminopimelico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4038938"/>
            <a:ext cx="3890611" cy="2708098"/>
          </a:xfrm>
          <a:prstGeom prst="rect">
            <a:avLst/>
          </a:prstGeom>
        </p:spPr>
      </p:pic>
      <p:pic>
        <p:nvPicPr>
          <p:cNvPr id="14" name="object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218" y="4330314"/>
            <a:ext cx="2087327" cy="10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8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grpSp>
        <p:nvGrpSpPr>
          <p:cNvPr id="11" name="object 6"/>
          <p:cNvGrpSpPr/>
          <p:nvPr/>
        </p:nvGrpSpPr>
        <p:grpSpPr>
          <a:xfrm>
            <a:off x="899592" y="1340768"/>
            <a:ext cx="6945308" cy="4464496"/>
            <a:chOff x="4081881" y="3592005"/>
            <a:chExt cx="4532193" cy="3194425"/>
          </a:xfrm>
        </p:grpSpPr>
        <p:pic>
          <p:nvPicPr>
            <p:cNvPr id="13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1881" y="3592005"/>
              <a:ext cx="4532193" cy="3194425"/>
            </a:xfrm>
            <a:prstGeom prst="rect">
              <a:avLst/>
            </a:prstGeom>
          </p:spPr>
        </p:pic>
        <p:sp>
          <p:nvSpPr>
            <p:cNvPr id="17" name="object 9"/>
            <p:cNvSpPr/>
            <p:nvPr/>
          </p:nvSpPr>
          <p:spPr>
            <a:xfrm>
              <a:off x="5329428" y="5059680"/>
              <a:ext cx="949960" cy="603885"/>
            </a:xfrm>
            <a:custGeom>
              <a:avLst/>
              <a:gdLst/>
              <a:ahLst/>
              <a:cxnLst/>
              <a:rect l="l" t="t" r="r" b="b"/>
              <a:pathLst>
                <a:path w="949960" h="603885">
                  <a:moveTo>
                    <a:pt x="295643" y="423672"/>
                  </a:moveTo>
                  <a:lnTo>
                    <a:pt x="0" y="423672"/>
                  </a:lnTo>
                  <a:lnTo>
                    <a:pt x="0" y="603504"/>
                  </a:lnTo>
                  <a:lnTo>
                    <a:pt x="295643" y="603504"/>
                  </a:lnTo>
                  <a:lnTo>
                    <a:pt x="295643" y="423672"/>
                  </a:lnTo>
                  <a:close/>
                </a:path>
                <a:path w="949960" h="603885">
                  <a:moveTo>
                    <a:pt x="949452" y="0"/>
                  </a:moveTo>
                  <a:lnTo>
                    <a:pt x="653796" y="0"/>
                  </a:lnTo>
                  <a:lnTo>
                    <a:pt x="653796" y="60960"/>
                  </a:lnTo>
                  <a:lnTo>
                    <a:pt x="504444" y="60960"/>
                  </a:lnTo>
                  <a:lnTo>
                    <a:pt x="504444" y="240792"/>
                  </a:lnTo>
                  <a:lnTo>
                    <a:pt x="801624" y="240792"/>
                  </a:lnTo>
                  <a:lnTo>
                    <a:pt x="801624" y="179832"/>
                  </a:lnTo>
                  <a:lnTo>
                    <a:pt x="949452" y="179832"/>
                  </a:lnTo>
                  <a:lnTo>
                    <a:pt x="949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8004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pic>
        <p:nvPicPr>
          <p:cNvPr id="9" name="Immagine 1" descr="img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8033" y="1407588"/>
            <a:ext cx="5760640" cy="360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3"/>
          <p:cNvSpPr txBox="1"/>
          <p:nvPr/>
        </p:nvSpPr>
        <p:spPr>
          <a:xfrm>
            <a:off x="467544" y="5020832"/>
            <a:ext cx="7560840" cy="16485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7329">
              <a:lnSpc>
                <a:spcPct val="100000"/>
              </a:lnSpc>
              <a:spcBef>
                <a:spcPts val="1515"/>
              </a:spcBef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legame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crociato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peptidico interessa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diamminoacido</a:t>
            </a:r>
            <a:r>
              <a:rPr lang="it-IT" sz="1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it-IT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posizione</a:t>
            </a:r>
            <a:r>
              <a:rPr lang="it-IT"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 </a:t>
            </a:r>
            <a:r>
              <a:rPr lang="it-IT"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catena)</a:t>
            </a:r>
            <a:r>
              <a:rPr lang="it-IT"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D-alanina</a:t>
            </a:r>
            <a:r>
              <a:rPr lang="it-IT"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posizione</a:t>
            </a:r>
            <a:r>
              <a:rPr lang="it-IT"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(dell’altra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catena)</a:t>
            </a:r>
            <a:r>
              <a:rPr lang="it-IT"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può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essere: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9125" indent="-149860">
              <a:lnSpc>
                <a:spcPct val="100000"/>
              </a:lnSpc>
              <a:spcBef>
                <a:spcPts val="395"/>
              </a:spcBef>
              <a:buClr>
                <a:srgbClr val="000000"/>
              </a:buClr>
              <a:buFont typeface="Wingdings"/>
              <a:buChar char=""/>
              <a:tabLst>
                <a:tab pos="619760" algn="l"/>
              </a:tabLst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indiretto,</a:t>
            </a:r>
            <a:r>
              <a:rPr lang="it-IT"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ponte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pentaglicinico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marR="249554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619760" algn="l"/>
              </a:tabLst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diretto,</a:t>
            </a:r>
            <a:r>
              <a:rPr lang="it-IT" sz="1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</a:t>
            </a:r>
            <a:r>
              <a:rPr lang="it-IT"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legame</a:t>
            </a:r>
            <a:r>
              <a:rPr lang="it-IT"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peptidico tra</a:t>
            </a:r>
            <a:r>
              <a:rPr lang="it-IT"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meso-diaminopimelico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4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D-alanina (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it-IT" sz="14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Elevata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variabilità</a:t>
            </a:r>
            <a:r>
              <a:rPr sz="1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composizione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 </a:t>
            </a:r>
            <a:r>
              <a:rPr sz="1400" spc="-4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legami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crociati</a:t>
            </a:r>
            <a:r>
              <a:rPr sz="1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tetrapeptidici: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</a:t>
            </a:r>
            <a:r>
              <a:rPr sz="1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8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" y="1340768"/>
            <a:ext cx="9054457" cy="509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41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5536" y="1340768"/>
            <a:ext cx="6546867" cy="189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altLang="it-IT" sz="1600" dirty="0">
                <a:cs typeface="Times New Roman" panose="02020603050405020304" pitchFamily="18" charset="0"/>
              </a:rPr>
              <a:t> Meccanismo d’azione della penicillina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1600" dirty="0">
                <a:cs typeface="Times New Roman" panose="02020603050405020304" pitchFamily="18" charset="0"/>
              </a:rPr>
              <a:t> inibizione della </a:t>
            </a:r>
            <a:r>
              <a:rPr lang="it-IT" altLang="it-IT" sz="1600" dirty="0" err="1">
                <a:cs typeface="Times New Roman" panose="02020603050405020304" pitchFamily="18" charset="0"/>
              </a:rPr>
              <a:t>transpeptidazione</a:t>
            </a:r>
            <a:r>
              <a:rPr lang="it-IT" altLang="it-IT" sz="1600" dirty="0">
                <a:cs typeface="Times New Roman" panose="02020603050405020304" pitchFamily="18" charset="0"/>
              </a:rPr>
              <a:t> per somiglianza stereochimica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1600" dirty="0">
                <a:cs typeface="Times New Roman" panose="02020603050405020304" pitchFamily="18" charset="0"/>
              </a:rPr>
              <a:t> formazione di un complesso </a:t>
            </a:r>
            <a:r>
              <a:rPr lang="it-IT" altLang="it-IT" sz="1600" dirty="0" err="1">
                <a:cs typeface="Times New Roman" panose="02020603050405020304" pitchFamily="18" charset="0"/>
              </a:rPr>
              <a:t>penicilloil</a:t>
            </a:r>
            <a:r>
              <a:rPr lang="it-IT" altLang="it-IT" sz="1600" dirty="0">
                <a:cs typeface="Times New Roman" panose="02020603050405020304" pitchFamily="18" charset="0"/>
              </a:rPr>
              <a:t>-enzima, letale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1600" dirty="0">
                <a:cs typeface="Times New Roman" panose="02020603050405020304" pitchFamily="18" charset="0"/>
              </a:rPr>
              <a:t> sono battericidi (lisi irreversibile)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1600" dirty="0">
                <a:cs typeface="Times New Roman" panose="02020603050405020304" pitchFamily="18" charset="0"/>
              </a:rPr>
              <a:t> diversamente dal lisozima agiscono sulla sintesi</a:t>
            </a:r>
            <a:endParaRPr lang="it-IT" altLang="it-IT" sz="1600" noProof="1"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23" y="2996952"/>
            <a:ext cx="5049333" cy="37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282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328230" y="1268760"/>
            <a:ext cx="8708266" cy="2872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86105" indent="-285750">
              <a:lnSpc>
                <a:spcPct val="150000"/>
              </a:lnSpc>
              <a:spcBef>
                <a:spcPts val="405"/>
              </a:spcBef>
              <a:buFont typeface="Arial" panose="020B0604020202020204" pitchFamily="34" charset="0"/>
              <a:buChar char="•"/>
              <a:tabLst>
                <a:tab pos="194310" algn="l"/>
              </a:tabLst>
            </a:pPr>
            <a:r>
              <a:rPr sz="15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lisandosi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(es.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penicillina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lisozima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 cellule</a:t>
            </a:r>
            <a:r>
              <a:rPr lang="it-IT"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osmoticamente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sensibili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lisano soltanto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ambiente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isotonico:</a:t>
            </a:r>
          </a:p>
          <a:p>
            <a:pPr marL="637540" lvl="1" indent="-168275">
              <a:lnSpc>
                <a:spcPct val="150000"/>
              </a:lnSpc>
              <a:spcBef>
                <a:spcPts val="405"/>
              </a:spcBef>
              <a:buSzPct val="78571"/>
              <a:buFont typeface="Arial MT"/>
              <a:buChar char="-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protoplasto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(Gram+),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residui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parete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</a:t>
            </a:r>
          </a:p>
          <a:p>
            <a:pPr marL="637540" lvl="1" indent="-168275">
              <a:lnSpc>
                <a:spcPct val="150000"/>
              </a:lnSpc>
              <a:spcBef>
                <a:spcPts val="395"/>
              </a:spcBef>
              <a:buSzPct val="78571"/>
              <a:buFont typeface="Arial MT"/>
              <a:buChar char="-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sferoplasto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(Gram-),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dotata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frammenti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parete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</a:t>
            </a:r>
          </a:p>
          <a:p>
            <a:pPr marL="637540" marR="240665" lvl="1" indent="-168275">
              <a:lnSpc>
                <a:spcPct val="150000"/>
              </a:lnSpc>
              <a:spcBef>
                <a:spcPts val="395"/>
              </a:spcBef>
              <a:buSzPct val="78571"/>
              <a:buFont typeface="Arial MT"/>
              <a:buChar char="-"/>
              <a:tabLst>
                <a:tab pos="63817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L (da Lister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Institute, dove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furono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osservate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la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 volta):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sferoplasto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protoplasto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grado di crescere;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reversibili (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allontanamento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dell’induttore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irreversibili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responsabili della cronicizzazione dell’infezione </a:t>
            </a:r>
            <a:r>
              <a:rPr sz="1400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(antibiotico-R,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immuno-elusione)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194310" algn="l"/>
              </a:tabLst>
            </a:pPr>
            <a:r>
              <a:rPr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può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essere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riconosciuta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sistema</a:t>
            </a:r>
            <a:r>
              <a:rPr sz="15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immunogenicità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6256" y="4663769"/>
            <a:ext cx="1795687" cy="1580388"/>
          </a:xfrm>
          <a:prstGeom prst="rect">
            <a:avLst/>
          </a:prstGeom>
        </p:spPr>
      </p:pic>
      <p:pic>
        <p:nvPicPr>
          <p:cNvPr id="9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231" y="4797152"/>
            <a:ext cx="3493008" cy="133510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66722" y="4684414"/>
            <a:ext cx="1824227" cy="15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6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26694" y="2564903"/>
            <a:ext cx="47693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Parete cellulare: </a:t>
            </a:r>
          </a:p>
          <a:p>
            <a:pPr algn="ctr"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 Gram + e  Gram-</a:t>
            </a:r>
          </a:p>
        </p:txBody>
      </p:sp>
      <p:pic>
        <p:nvPicPr>
          <p:cNvPr id="10" name="Segnaposto contenuto 3" descr="0209.gif"/>
          <p:cNvPicPr>
            <a:picLocks noChangeAspect="1"/>
          </p:cNvPicPr>
          <p:nvPr/>
        </p:nvPicPr>
        <p:blipFill>
          <a:blip r:embed="rId3" cstate="print"/>
          <a:srcRect l="9863" t="9228" r="8453" b="2669"/>
          <a:stretch>
            <a:fillRect/>
          </a:stretch>
        </p:blipFill>
        <p:spPr>
          <a:xfrm>
            <a:off x="5004048" y="935142"/>
            <a:ext cx="3119279" cy="56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0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cellulare: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</a:p>
        </p:txBody>
      </p:sp>
      <p:pic>
        <p:nvPicPr>
          <p:cNvPr id="8" name="Immagine 1" descr="img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35142"/>
            <a:ext cx="3931170" cy="26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5"/>
          <p:cNvSpPr txBox="1"/>
          <p:nvPr/>
        </p:nvSpPr>
        <p:spPr>
          <a:xfrm>
            <a:off x="251520" y="1198112"/>
            <a:ext cx="6840759" cy="525720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Formata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peptidoglicano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multistratificato</a:t>
            </a:r>
            <a:r>
              <a:rPr sz="1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ispessito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indent="-169545">
              <a:lnSpc>
                <a:spcPct val="100000"/>
              </a:lnSpc>
              <a:spcBef>
                <a:spcPts val="215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150-500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Å;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strati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concentrici;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40-80%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secco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>
              <a:lnSpc>
                <a:spcPct val="100000"/>
              </a:lnSpc>
              <a:spcBef>
                <a:spcPts val="1065"/>
              </a:spcBef>
            </a:pPr>
            <a:r>
              <a:rPr sz="1400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Acidi</a:t>
            </a:r>
            <a:r>
              <a:rPr sz="1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teicoici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marR="2052955" indent="-169545">
              <a:lnSpc>
                <a:spcPts val="1730"/>
              </a:lnSpc>
              <a:spcBef>
                <a:spcPts val="420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polimeri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poliol-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(glicerolo,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ribitolo)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fosfati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400" spc="-7" baseline="-211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indent="-169545">
              <a:lnSpc>
                <a:spcPct val="100000"/>
              </a:lnSpc>
              <a:spcBef>
                <a:spcPts val="190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legati covalentemente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marR="1967230" indent="-169545">
              <a:lnSpc>
                <a:spcPts val="1730"/>
              </a:lnSpc>
              <a:spcBef>
                <a:spcPts val="420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determinano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carica netta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superficie;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legano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sz="1400" spc="-7" baseline="26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sz="1400" spc="247" baseline="26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sz="1400" baseline="26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portandoli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indent="-169545">
              <a:lnSpc>
                <a:spcPct val="100000"/>
              </a:lnSpc>
              <a:spcBef>
                <a:spcPts val="175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adesine (per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batteriofagi)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6880" marR="1837055" indent="-169545">
              <a:lnSpc>
                <a:spcPts val="1730"/>
              </a:lnSpc>
              <a:spcBef>
                <a:spcPts val="434"/>
              </a:spcBef>
              <a:buSzPct val="78125"/>
              <a:buFont typeface="Wingdings"/>
              <a:buChar char=""/>
              <a:tabLst>
                <a:tab pos="4375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immunogeni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(principali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antigeni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superficie,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determinanti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sierotipo)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3820">
              <a:lnSpc>
                <a:spcPct val="100000"/>
              </a:lnSpc>
            </a:pP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Acidi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lipoteicoici: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acidi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teicoici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contenenti un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acido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ancorati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(mediante</a:t>
            </a:r>
            <a:r>
              <a:rPr sz="1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l’acido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grasso)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nell’uomo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possono svolgere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endotossica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adesine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(associati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immunogeni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(determinanti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sierotipo batterico)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Wingdings"/>
              <a:buChar char=""/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3820">
              <a:lnSpc>
                <a:spcPct val="100000"/>
              </a:lnSpc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Carboidrati: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5134" indent="-170180">
              <a:lnSpc>
                <a:spcPct val="100000"/>
              </a:lnSpc>
              <a:spcBef>
                <a:spcPts val="385"/>
              </a:spcBef>
              <a:buSzPct val="78125"/>
              <a:buFont typeface="Wingdings"/>
              <a:buChar char=""/>
              <a:tabLst>
                <a:tab pos="44577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carboidrato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(criterio</a:t>
            </a:r>
            <a:r>
              <a:rPr sz="1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classificativo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negli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streptococchi)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4208" y="3368904"/>
            <a:ext cx="2151840" cy="34027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4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cellulare: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2414" y="1181070"/>
            <a:ext cx="84559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Strato di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molto più sottile rispetto ai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(10-15 volte di meno)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acidi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teicoici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una seconda membrana cellulare esterna (doppio strato fosfolipidico) formato da: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Foglietto interno: fosfolipidi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Foglietto esterno: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lipopolisaccaride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(LPS)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membrana esterna impedisce l’ingresso di alcuni antibiotici (es. penicillina = sintesi parete cellulare)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3827" y="3068960"/>
            <a:ext cx="4190017" cy="35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3274639"/>
            <a:ext cx="2312227" cy="29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1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parete cellulare: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11" name="object 4"/>
          <p:cNvSpPr txBox="1"/>
          <p:nvPr/>
        </p:nvSpPr>
        <p:spPr>
          <a:xfrm>
            <a:off x="345440" y="1167467"/>
            <a:ext cx="8798560" cy="5357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porine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organizzate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omotrimeri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(pori)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permettono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passaggio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sostanze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idrofiliche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attraverso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esterna:</a:t>
            </a:r>
          </a:p>
          <a:p>
            <a:pPr marL="637540" indent="-16827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porine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aspecifiche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(molecole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Da)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0585" lvl="1" indent="-172720">
              <a:lnSpc>
                <a:spcPct val="100000"/>
              </a:lnSpc>
              <a:spcBef>
                <a:spcPts val="395"/>
              </a:spcBef>
              <a:buChar char="-"/>
              <a:tabLst>
                <a:tab pos="871219" algn="l"/>
              </a:tabLst>
            </a:pP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OmpF,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OmpC: diffusione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piccole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molecole idrofile</a:t>
            </a:r>
          </a:p>
          <a:p>
            <a:pPr marL="870585" lvl="1" indent="-172720">
              <a:lnSpc>
                <a:spcPct val="100000"/>
              </a:lnSpc>
              <a:spcBef>
                <a:spcPts val="409"/>
              </a:spcBef>
              <a:buChar char="-"/>
              <a:tabLst>
                <a:tab pos="871219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PhoE: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indotta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“phosphate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starvation”,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consente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passaggio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</a:p>
          <a:p>
            <a:pPr marL="870585">
              <a:lnSpc>
                <a:spcPct val="100000"/>
              </a:lnSpc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molecole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idrofile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cariche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negativamente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540" indent="-16827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porine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specifiche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(molecole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Da)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0585" lvl="1" indent="-172720">
              <a:lnSpc>
                <a:spcPct val="100000"/>
              </a:lnSpc>
              <a:spcBef>
                <a:spcPts val="400"/>
              </a:spcBef>
              <a:buChar char="-"/>
              <a:tabLst>
                <a:tab pos="871219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Btu: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B12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0585" lvl="1" indent="-172720">
              <a:lnSpc>
                <a:spcPct val="100000"/>
              </a:lnSpc>
              <a:spcBef>
                <a:spcPts val="405"/>
              </a:spcBef>
              <a:buChar char="-"/>
              <a:tabLst>
                <a:tab pos="871219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LamB: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indotta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maltosio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maltodestrine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mezzo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0585" lvl="1" indent="-172720">
              <a:lnSpc>
                <a:spcPct val="100000"/>
              </a:lnSpc>
              <a:spcBef>
                <a:spcPts val="395"/>
              </a:spcBef>
              <a:buChar char="-"/>
              <a:tabLst>
                <a:tab pos="871219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FhuA: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uptake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ferro</a:t>
            </a: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antibiotico-resistenza:</a:t>
            </a:r>
          </a:p>
          <a:p>
            <a:pPr marL="637540" marR="691515" indent="-168275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sostituzione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aminoacidi neutri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altri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carichi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si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proiettano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all’interno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passaggio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degli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antibiotici</a:t>
            </a:r>
          </a:p>
          <a:p>
            <a:pPr marL="637540" marR="456565" indent="-16827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antibiotico,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 diminuita/eliminata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l’espressione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porine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suo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uptake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Funzione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recettoriale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per:</a:t>
            </a:r>
          </a:p>
          <a:p>
            <a:pPr marL="637540" indent="-168275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fagi,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batteriocine,</a:t>
            </a:r>
            <a:r>
              <a:rPr sz="1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omplemento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anticorpi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Determinanti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patogenicità,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quanto promuovono: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540" indent="-168275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l’adesione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dell’ospite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540" indent="-168275">
              <a:lnSpc>
                <a:spcPct val="100000"/>
              </a:lnSpc>
              <a:spcBef>
                <a:spcPts val="405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l’invasività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cellule dell’ospite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540" indent="-16827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63817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l’attività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citotossica</a:t>
            </a:r>
          </a:p>
        </p:txBody>
      </p:sp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6896" y="1700808"/>
            <a:ext cx="1563879" cy="1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32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Lipopolisaccaride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(LPS)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1520" y="1110223"/>
            <a:ext cx="81630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Fattore di virulenza che caratterizza l’azione patogena dei batteri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–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composto da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porzioni: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Lipide A: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rappresenta l’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endotossina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vera e propria (porzione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tossica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gli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rilasciata dal batterio per lisi. Determina shock con aumento permeabilità vasale e vasodilatazione.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it-IT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costituita da una catena corta di zuccheri. Rappresenta la porzione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costante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tutti i batteri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ed è caratterizzata da due zuccheri che sono: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Acido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chetodeossioctonico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(KDO)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Eptoso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it-IT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Antigene O: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rappresenta la porzione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funzione antigenica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specie-specifica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Rappresenta la regione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variabile</a:t>
            </a:r>
          </a:p>
        </p:txBody>
      </p:sp>
      <p:pic>
        <p:nvPicPr>
          <p:cNvPr id="10" name="Immagine 1" descr="Struttura+del+LIPOPOLISACCARIDE+(LPS).jpg"/>
          <p:cNvPicPr>
            <a:picLocks noChangeAspect="1"/>
          </p:cNvPicPr>
          <p:nvPr/>
        </p:nvPicPr>
        <p:blipFill>
          <a:blip r:embed="rId3" cstate="print"/>
          <a:srcRect t="23750" b="4851"/>
          <a:stretch>
            <a:fillRect/>
          </a:stretch>
        </p:blipFill>
        <p:spPr bwMode="auto">
          <a:xfrm>
            <a:off x="350007" y="3284984"/>
            <a:ext cx="4582033" cy="327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" descr="Struttura+del+LIPOPOLISACCARIDE+(LPS) 2.jpg"/>
          <p:cNvPicPr>
            <a:picLocks noChangeAspect="1"/>
          </p:cNvPicPr>
          <p:nvPr/>
        </p:nvPicPr>
        <p:blipFill>
          <a:blip r:embed="rId4" cstate="print"/>
          <a:srcRect l="19289" t="12201" r="19289" b="2751"/>
          <a:stretch>
            <a:fillRect/>
          </a:stretch>
        </p:blipFill>
        <p:spPr bwMode="auto">
          <a:xfrm>
            <a:off x="6307372" y="3429000"/>
            <a:ext cx="2019890" cy="330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9865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Lipopolisaccaride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(LPS)</a:t>
            </a:r>
          </a:p>
        </p:txBody>
      </p:sp>
      <p:pic>
        <p:nvPicPr>
          <p:cNvPr id="10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1196752"/>
            <a:ext cx="4248472" cy="3850614"/>
          </a:xfrm>
          <a:prstGeom prst="rect">
            <a:avLst/>
          </a:prstGeom>
        </p:spPr>
      </p:pic>
      <p:sp>
        <p:nvSpPr>
          <p:cNvPr id="14" name="object 5"/>
          <p:cNvSpPr txBox="1"/>
          <p:nvPr/>
        </p:nvSpPr>
        <p:spPr>
          <a:xfrm>
            <a:off x="243368" y="5190363"/>
            <a:ext cx="7629525" cy="1334981"/>
          </a:xfrm>
          <a:prstGeom prst="rect">
            <a:avLst/>
          </a:prstGeom>
          <a:noFill/>
          <a:ln w="6096">
            <a:noFill/>
          </a:ln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DELL'ENDOTOSSINA</a:t>
            </a:r>
            <a:r>
              <a:rPr sz="1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ENDOTOSSICO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marR="86360">
              <a:lnSpc>
                <a:spcPct val="100000"/>
              </a:lnSpc>
            </a:pP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endotossico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grave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quadro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può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accompagnare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setticemie da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Gram-;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caratterizzato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febbre,</a:t>
            </a:r>
            <a:r>
              <a:rPr sz="1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ipotensione, acidosi,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insufficienza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renale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respiratoria</a:t>
            </a:r>
            <a:r>
              <a:rPr sz="1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sz="1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nelle</a:t>
            </a:r>
            <a:r>
              <a:rPr sz="1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fasi</a:t>
            </a:r>
            <a:r>
              <a:rPr sz="14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finali,</a:t>
            </a:r>
            <a:r>
              <a:rPr sz="1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coagulazione</a:t>
            </a:r>
            <a:r>
              <a:rPr sz="1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intravasale</a:t>
            </a:r>
            <a:r>
              <a:rPr sz="1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disseminata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(reazione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Schwartzman;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CID/DIC)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insufficienza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d’organo.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marR="475615">
              <a:lnSpc>
                <a:spcPct val="100000"/>
              </a:lnSpc>
            </a:pP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Frequenza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pazienti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ospedalizzati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sepsi;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20-30%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reparti</a:t>
            </a:r>
            <a:r>
              <a:rPr sz="1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intensiva.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Esito</a:t>
            </a:r>
            <a:r>
              <a:rPr sz="14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fatale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40-60%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pazienti, nonostante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antibiotica.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36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Lipopolisaccaride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(LPS)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385328" y="1343114"/>
            <a:ext cx="8498309" cy="37183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690">
              <a:lnSpc>
                <a:spcPct val="100000"/>
              </a:lnSpc>
              <a:spcBef>
                <a:spcPts val="95"/>
              </a:spcBef>
            </a:pP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Effetti </a:t>
            </a:r>
            <a:r>
              <a:rPr lang="it-IT" sz="1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biologici</a:t>
            </a:r>
            <a:r>
              <a:rPr lang="it-IT" sz="1600"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dell'endotossina</a:t>
            </a:r>
          </a:p>
          <a:p>
            <a:pPr marL="313690">
              <a:lnSpc>
                <a:spcPct val="100000"/>
              </a:lnSpc>
              <a:spcBef>
                <a:spcPts val="95"/>
              </a:spcBef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Pirogeno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(capacità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indurre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febbre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basse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Attiva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cellulari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produzione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interleuchine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chemochine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2035" marR="508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041400" algn="l"/>
                <a:tab pos="104203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macrofagi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(aumento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fagocitosi e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battericida,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produzione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monochine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altri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cellulari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tessuti)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140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041400" algn="l"/>
                <a:tab pos="1042035" algn="l"/>
              </a:tabLst>
            </a:pPr>
            <a:r>
              <a:rPr sz="16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linfociti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(proliferazione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differenziazione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plasmacellule)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140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041400" algn="l"/>
                <a:tab pos="104203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cellule</a:t>
            </a:r>
            <a:r>
              <a:rPr sz="16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endoteliali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140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041400" algn="l"/>
                <a:tab pos="104203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piastrine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1400" lvl="1" indent="-285750" algn="just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041400" algn="l"/>
                <a:tab pos="1042035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granulociti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infiammazione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6863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vasodilatazione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conseguente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ipotensione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Attiva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Complemento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Stimola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coagulazione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sangue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(reazione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6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Schwartzman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CID: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835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coagulazione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intravasale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disseminata)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34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51520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colorazione di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8059" y="764704"/>
            <a:ext cx="1168437" cy="22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336612" y="1196752"/>
            <a:ext cx="73777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Introdotta da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1884. Si basa sull’utilizzo di due coloranti: </a:t>
            </a:r>
            <a:r>
              <a:rPr lang="it-IT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Cristalvioletto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Safranina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Permette la suddivisione dei batteri in due grandi classi: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base alla composizione della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parete cellulare</a:t>
            </a:r>
            <a:endParaRPr 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F1CFE403-3506-4895-B3E3-473435447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5"/>
          <a:stretch/>
        </p:blipFill>
        <p:spPr>
          <a:xfrm>
            <a:off x="179512" y="2172386"/>
            <a:ext cx="7534844" cy="46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8658E2BB-7E3B-4849-A2F0-1717B4890225}"/>
              </a:ext>
            </a:extLst>
          </p:cNvPr>
          <p:cNvSpPr/>
          <p:nvPr/>
        </p:nvSpPr>
        <p:spPr>
          <a:xfrm>
            <a:off x="32853" y="937276"/>
            <a:ext cx="8903140" cy="558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</a:t>
            </a:r>
            <a:r>
              <a:rPr lang="it-IT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ruolo dei microrganismi nelle malattie e, in generale, nella salute umana.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farmaceutica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microrganismi in grado di produrre farmaci (antibiotici), vitamine, etc.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veterinaria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ruolo dei microrganismi in veterinaria.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ambientale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ruolo dei microorganismi nei diversi ecosistemi e il loro effetto sull’ambiente (processi di biorisanamento).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agraria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utilizzo di microrganismi nella produzione agricola (es. fertilità del suolo).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industriale</a:t>
            </a:r>
            <a:r>
              <a:rPr lang="it-IT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utilizzo di microrganismi nei processi industriali (es. depurazione acque di scarico).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alimentare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utilizzo dei microorganismi nel processo di conservazione dei cibi e nelle derrate alimentari.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enologica</a:t>
            </a:r>
            <a:r>
              <a:rPr lang="it-IT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produzione del vino e sue alterazioni; tecniche di selezione per isolare e migliorarne le caratteristiche tecnologiche.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Microbiologia della </a:t>
            </a:r>
            <a:r>
              <a:rPr lang="it-IT" sz="1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conservazione dei beni culturali</a:t>
            </a:r>
            <a:r>
              <a:rPr lang="it-IT" sz="1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bioalterazioni</a:t>
            </a:r>
            <a:r>
              <a:rPr lang="it-IT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dei beni culturali ed individuazione degli interventi di recupero e conservazione.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72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51520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colorazione di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32913" y="1245085"/>
            <a:ext cx="8336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 Gram+: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trattengono il colorante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blu-viola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poiché l'alcool non ha danneggiato a sufficienza la spessa parete cellulare (idrofila) che non permette al colorante di passare. </a:t>
            </a:r>
          </a:p>
          <a:p>
            <a:pPr algn="just">
              <a:lnSpc>
                <a:spcPct val="150000"/>
              </a:lnSpc>
            </a:pPr>
            <a:r>
              <a:rPr lang="it-IT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 </a:t>
            </a:r>
            <a:r>
              <a:rPr lang="it-IT" sz="1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-: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assorbono il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colorante di contrasto (safranina)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perché l'alcool ha sciolto i lipidi della membrana esterna e danneggiando la sottile parete cellulare (ridotta) che non è più in grado di trattenere il complesso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cristal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violetto - ioduro (liposolubile).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Soluzione di </a:t>
            </a:r>
            <a:r>
              <a:rPr lang="it-IT" sz="1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Lugol</a:t>
            </a:r>
            <a:r>
              <a:rPr lang="it-IT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(mordente)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colorante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cellula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impedendone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decolorazione.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59532" y="3985319"/>
            <a:ext cx="594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colorazioni in microbiologia: perché colorare?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41054" y="4361151"/>
            <a:ext cx="8119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cellula batterica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trasparente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di acqua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contrasto insufficiente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cellula batterica ed ambiente circostante.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coloranti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debbono consentire: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Contrasto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i microrganismi ed il fondo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Differenziazione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vari tipi morfologici (forma, organizzazione, colorazione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Evidenziazione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alcune strutture (flagelli, capsule, endospore)</a:t>
            </a:r>
          </a:p>
        </p:txBody>
      </p:sp>
    </p:spTree>
    <p:extLst>
      <p:ext uri="{BB962C8B-B14F-4D97-AF65-F5344CB8AC3E}">
        <p14:creationId xmlns:p14="http://schemas.microsoft.com/office/powerpoint/2010/main" val="53511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51520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colorazione di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eccezioni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86212" y="1196752"/>
            <a:ext cx="848688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colorazione di Gram </a:t>
            </a:r>
            <a:r>
              <a:rPr lang="it-IT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applicabile a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tutti i batteri</a:t>
            </a:r>
          </a:p>
          <a:p>
            <a:pPr algn="just">
              <a:buFont typeface="Wingdings" pitchFamily="2" charset="2"/>
              <a:buChar char="ü"/>
            </a:pPr>
            <a:endParaRPr lang="pt-B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Micoplasmi: non presentano parete cellulare; </a:t>
            </a:r>
          </a:p>
          <a:p>
            <a:pPr algn="just"/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Micobatteri: dotati di parete cellulare  in cui il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legato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covalentemente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un  polimero 	di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arabinogalattano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circondato da uno strato di lipidi complessati con le cere, formate dagli acidi 	grassi a lunga catena (acidi 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micolici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dotate di potente azione adiuvante la patogenicità.</a:t>
            </a:r>
          </a:p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Lipidi con  acidi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micolici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sono presenti anche nei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corinebatteri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in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Incapacità di colorare per la natura “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cerosa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dell’involucro esterno (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acidi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micolici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altamente 	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impermeabile  ai coloranti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(Es. </a:t>
            </a:r>
            <a:r>
              <a:rPr lang="pt-B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tuberculosis e Mycobacterium leprae).</a:t>
            </a:r>
          </a:p>
          <a:p>
            <a:pPr algn="just"/>
            <a:endParaRPr lang="pt-B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egnaposto contenuto 3" descr="0214.gif">
            <a:extLst>
              <a:ext uri="{FF2B5EF4-FFF2-40B4-BE49-F238E27FC236}">
                <a16:creationId xmlns="" xmlns:a16="http://schemas.microsoft.com/office/drawing/2014/main" id="{21F7B961-45CD-4155-9890-E06F01805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67" t="6682" r="7201" b="19832"/>
          <a:stretch/>
        </p:blipFill>
        <p:spPr>
          <a:xfrm>
            <a:off x="3563888" y="3284984"/>
            <a:ext cx="500321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12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51520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colorazione di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Zhiel-Neelsen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DCC200E1-B81B-46FC-BB3D-3A8E3D8CADB0}"/>
              </a:ext>
            </a:extLst>
          </p:cNvPr>
          <p:cNvSpPr/>
          <p:nvPr/>
        </p:nvSpPr>
        <p:spPr>
          <a:xfrm>
            <a:off x="247577" y="1340768"/>
            <a:ext cx="5836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organismi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acido-resistenti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appaiono colorati in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rosso.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organismi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acido-resistenti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risulteranno colorati in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CCBE1041-CA74-4373-83A5-847C145E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7378" y="2268231"/>
            <a:ext cx="4708325" cy="411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321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spazio </a:t>
            </a:r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periplasmatico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323528" y="1124744"/>
            <a:ext cx="7978382" cy="355546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spazio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periplasmatico</a:t>
            </a:r>
            <a:r>
              <a:rPr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zona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compresa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169545">
              <a:lnSpc>
                <a:spcPct val="100000"/>
              </a:lnSpc>
              <a:spcBef>
                <a:spcPts val="780"/>
              </a:spcBef>
              <a:buSzPct val="78125"/>
              <a:buFont typeface="Wingdings"/>
              <a:buChar char=""/>
              <a:tabLst>
                <a:tab pos="457834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(Gram+)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169545">
              <a:lnSpc>
                <a:spcPct val="100000"/>
              </a:lnSpc>
              <a:spcBef>
                <a:spcPts val="795"/>
              </a:spcBef>
              <a:buSzPct val="78125"/>
              <a:buFont typeface="Wingdings"/>
              <a:buChar char=""/>
              <a:tabLst>
                <a:tab pos="457834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citoplasmatica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esterna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(Gram-)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Nello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spazio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periplasmatico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trovano: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5285" marR="767715" indent="-169545">
              <a:lnSpc>
                <a:spcPct val="100000"/>
              </a:lnSpc>
              <a:spcBef>
                <a:spcPts val="400"/>
              </a:spcBef>
              <a:buSzPct val="78125"/>
              <a:buFont typeface="Wingdings"/>
              <a:buChar char=""/>
              <a:tabLst>
                <a:tab pos="375920" algn="l"/>
              </a:tabLst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</a:t>
            </a:r>
            <a:r>
              <a:rPr lang="it-IT"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il</a:t>
            </a:r>
            <a:r>
              <a:rPr lang="it-IT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lang="it-IT" sz="1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zuccheri, </a:t>
            </a:r>
            <a:r>
              <a:rPr lang="it-IT"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aminoacidi,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fosfato,</a:t>
            </a:r>
            <a:r>
              <a:rPr lang="it-IT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vitamine.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5285" marR="5080" indent="-169545">
              <a:lnSpc>
                <a:spcPct val="100000"/>
              </a:lnSpc>
              <a:spcBef>
                <a:spcPts val="395"/>
              </a:spcBef>
              <a:buSzPct val="78125"/>
              <a:buFont typeface="Wingdings"/>
              <a:buChar char=""/>
              <a:tabLst>
                <a:tab pos="375920" algn="l"/>
              </a:tabLst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enzimi</a:t>
            </a:r>
            <a:r>
              <a:rPr lang="it-IT"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-)*</a:t>
            </a:r>
            <a:r>
              <a:rPr lang="it-IT" sz="14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it-IT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degradazione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grosse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molecole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fagico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</a:t>
            </a:r>
            <a:r>
              <a:rPr lang="it-IT"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peptidoglicano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inattivazione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antibiotici</a:t>
            </a:r>
            <a:r>
              <a:rPr lang="it-IT"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(es.</a:t>
            </a:r>
            <a:r>
              <a:rPr lang="it-IT" sz="1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it-IT" sz="1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lattamasi</a:t>
            </a:r>
            <a:r>
              <a:rPr lang="it-IT" sz="1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175"/>
              </a:spcBef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nei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+,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esoenzimi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analoghi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funzionali</a:t>
            </a:r>
            <a:r>
              <a:rPr lang="it-IT"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degli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enzimi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periplasmatici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tuttavia, </a:t>
            </a:r>
            <a:r>
              <a:rPr lang="it-IT" sz="1400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incapacità di poterli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concentrare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nello spazio 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periplasmatico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richiede la sintesi di 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</a:t>
            </a:r>
            <a:r>
              <a:rPr lang="it-IT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concentrazioni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quindi,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aumentato</a:t>
            </a:r>
            <a:r>
              <a:rPr lang="it-IT" sz="1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«costo</a:t>
            </a:r>
            <a:r>
              <a:rPr lang="it-IT"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energetico».</a:t>
            </a: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4682343"/>
            <a:ext cx="4788532" cy="199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268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775438"/>
            <a:ext cx="7537359" cy="58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5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2755" y="4293096"/>
            <a:ext cx="4363318" cy="2420888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>
          <a:xfrm>
            <a:off x="251520" y="1196752"/>
            <a:ext cx="8856984" cy="331629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0"/>
              </a:spcBef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Rivestimento presente all’esterno della parete cellulare di natura polisaccaridica (capsula) o proteica  (</a:t>
            </a:r>
            <a:r>
              <a:rPr lang="it-IT"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3380" indent="-181610">
              <a:lnSpc>
                <a:spcPct val="100000"/>
              </a:lnSpc>
              <a:spcBef>
                <a:spcPts val="585"/>
              </a:spcBef>
              <a:buFont typeface="Wingdings"/>
              <a:buChar char=""/>
              <a:tabLst>
                <a:tab pos="374015" algn="l"/>
              </a:tabLst>
            </a:pP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Tipologia: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8980" lvl="1" indent="-137795">
              <a:lnSpc>
                <a:spcPct val="100000"/>
              </a:lnSpc>
              <a:spcBef>
                <a:spcPts val="229"/>
              </a:spcBef>
              <a:buFont typeface="Arial MT"/>
              <a:buChar char="-"/>
              <a:tabLst>
                <a:tab pos="729615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Capsula: struttura altamente adesa ed organizzata.</a:t>
            </a:r>
          </a:p>
          <a:p>
            <a:pPr marL="728980" lvl="1" indent="-137795">
              <a:lnSpc>
                <a:spcPct val="100000"/>
              </a:lnSpc>
              <a:spcBef>
                <a:spcPts val="229"/>
              </a:spcBef>
              <a:buFont typeface="Arial MT"/>
              <a:buChar char="-"/>
              <a:tabLst>
                <a:tab pos="729615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Strato mucoso: struttura scarsamente adesa e non compatta.</a:t>
            </a:r>
          </a:p>
          <a:p>
            <a:pPr marL="373380" indent="-181610">
              <a:lnSpc>
                <a:spcPct val="100000"/>
              </a:lnSpc>
              <a:spcBef>
                <a:spcPts val="620"/>
              </a:spcBef>
              <a:buFont typeface="Wingdings"/>
              <a:buChar char=""/>
              <a:tabLst>
                <a:tab pos="374015" algn="l"/>
              </a:tabLst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Sintesi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regolata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fattori:</a:t>
            </a:r>
          </a:p>
          <a:p>
            <a:pPr marL="707390" lvl="1" indent="-116205">
              <a:lnSpc>
                <a:spcPct val="100000"/>
              </a:lnSpc>
              <a:spcBef>
                <a:spcPts val="219"/>
              </a:spcBef>
              <a:buChar char="-"/>
              <a:tabLst>
                <a:tab pos="70802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codificanti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capsula),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(chimico-fisici)</a:t>
            </a:r>
          </a:p>
          <a:p>
            <a:pPr marL="373380" indent="-181610">
              <a:lnSpc>
                <a:spcPct val="100000"/>
              </a:lnSpc>
              <a:spcBef>
                <a:spcPts val="620"/>
              </a:spcBef>
              <a:buFont typeface="Wingdings"/>
              <a:buChar char=""/>
              <a:tabLst>
                <a:tab pos="3740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Funzioni: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sopravvivenza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condizioni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ottimali:</a:t>
            </a:r>
          </a:p>
          <a:p>
            <a:pPr marL="728980" lvl="1" indent="-137795">
              <a:lnSpc>
                <a:spcPct val="100000"/>
              </a:lnSpc>
              <a:spcBef>
                <a:spcPts val="220"/>
              </a:spcBef>
              <a:buChar char="-"/>
              <a:tabLst>
                <a:tab pos="72961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(irraggiamento,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disidratazione,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starvation)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8980" marR="100965" lvl="1" indent="-137160">
              <a:lnSpc>
                <a:spcPts val="1620"/>
              </a:lnSpc>
              <a:spcBef>
                <a:spcPts val="420"/>
              </a:spcBef>
              <a:buChar char="-"/>
              <a:tabLst>
                <a:tab pos="72961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nell’ospite: elusione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terapia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antibiotica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elusione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risposta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</a:t>
            </a:r>
            <a:endParaRPr lang="it-IT" sz="14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8980" marR="100965" lvl="1" indent="-137160">
              <a:lnSpc>
                <a:spcPts val="1620"/>
              </a:lnSpc>
              <a:spcBef>
                <a:spcPts val="420"/>
              </a:spcBef>
              <a:buChar char="-"/>
              <a:tabLst>
                <a:tab pos="729615" algn="l"/>
              </a:tabLst>
            </a:pPr>
            <a:r>
              <a:rPr sz="1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colonizzazione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 inerti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spp, </a:t>
            </a:r>
            <a:r>
              <a:rPr sz="14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sz="1400" i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aeruginosa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protesi)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tessuti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mutans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smalto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dentale) mediante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formazione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8980" marR="142240" lvl="1" indent="-137160">
              <a:lnSpc>
                <a:spcPts val="1620"/>
              </a:lnSpc>
              <a:spcBef>
                <a:spcPts val="420"/>
              </a:spcBef>
              <a:buChar char="-"/>
              <a:tabLst>
                <a:tab pos="729615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solito i batteri patogeni sono capsulati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non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28980" marR="142240" lvl="1" indent="-137160">
              <a:lnSpc>
                <a:spcPts val="1620"/>
              </a:lnSpc>
              <a:spcBef>
                <a:spcPts val="420"/>
              </a:spcBef>
              <a:buChar char="-"/>
              <a:tabLst>
                <a:tab pos="729615" algn="l"/>
              </a:tabLst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34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719" y="4424980"/>
            <a:ext cx="2943396" cy="2232867"/>
          </a:xfrm>
          <a:prstGeom prst="rect">
            <a:avLst/>
          </a:prstGeom>
        </p:spPr>
      </p:pic>
      <p:pic>
        <p:nvPicPr>
          <p:cNvPr id="10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3853" y="4424980"/>
            <a:ext cx="2818081" cy="2228101"/>
          </a:xfrm>
          <a:prstGeom prst="rect">
            <a:avLst/>
          </a:prstGeom>
        </p:spPr>
      </p:pic>
      <p:sp>
        <p:nvSpPr>
          <p:cNvPr id="22" name="object 12"/>
          <p:cNvSpPr/>
          <p:nvPr/>
        </p:nvSpPr>
        <p:spPr>
          <a:xfrm>
            <a:off x="1612392" y="6487667"/>
            <a:ext cx="3112135" cy="340360"/>
          </a:xfrm>
          <a:custGeom>
            <a:avLst/>
            <a:gdLst/>
            <a:ahLst/>
            <a:cxnLst/>
            <a:rect l="l" t="t" r="r" b="b"/>
            <a:pathLst>
              <a:path w="3112135" h="340359">
                <a:moveTo>
                  <a:pt x="3112008" y="0"/>
                </a:moveTo>
                <a:lnTo>
                  <a:pt x="0" y="0"/>
                </a:lnTo>
                <a:lnTo>
                  <a:pt x="0" y="339852"/>
                </a:lnTo>
                <a:lnTo>
                  <a:pt x="3112008" y="339852"/>
                </a:lnTo>
                <a:lnTo>
                  <a:pt x="311200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445960" y="1356772"/>
            <a:ext cx="5028380" cy="2691536"/>
            <a:chOff x="1559052" y="259080"/>
            <a:chExt cx="7183400" cy="3845052"/>
          </a:xfrm>
        </p:grpSpPr>
        <p:pic>
          <p:nvPicPr>
            <p:cNvPr id="13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9052" y="259080"/>
              <a:ext cx="2778252" cy="3845052"/>
            </a:xfrm>
            <a:prstGeom prst="rect">
              <a:avLst/>
            </a:prstGeom>
          </p:spPr>
        </p:pic>
        <p:pic>
          <p:nvPicPr>
            <p:cNvPr id="1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1144" y="259080"/>
              <a:ext cx="2916936" cy="2051304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3907536" y="844295"/>
              <a:ext cx="2377440" cy="236220"/>
            </a:xfrm>
            <a:custGeom>
              <a:avLst/>
              <a:gdLst/>
              <a:ahLst/>
              <a:cxnLst/>
              <a:rect l="l" t="t" r="r" b="b"/>
              <a:pathLst>
                <a:path w="2377440" h="236219">
                  <a:moveTo>
                    <a:pt x="0" y="236219"/>
                  </a:moveTo>
                  <a:lnTo>
                    <a:pt x="23774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/>
            <p:cNvSpPr/>
            <p:nvPr/>
          </p:nvSpPr>
          <p:spPr>
            <a:xfrm>
              <a:off x="3736847" y="1975103"/>
              <a:ext cx="2548255" cy="1127760"/>
            </a:xfrm>
            <a:custGeom>
              <a:avLst/>
              <a:gdLst/>
              <a:ahLst/>
              <a:cxnLst/>
              <a:rect l="l" t="t" r="r" b="b"/>
              <a:pathLst>
                <a:path w="2548254" h="1127760">
                  <a:moveTo>
                    <a:pt x="0" y="1127760"/>
                  </a:moveTo>
                  <a:lnTo>
                    <a:pt x="2548128" y="0"/>
                  </a:lnTo>
                </a:path>
              </a:pathLst>
            </a:custGeom>
            <a:ln w="12192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5"/>
            <p:cNvSpPr txBox="1"/>
            <p:nvPr/>
          </p:nvSpPr>
          <p:spPr>
            <a:xfrm>
              <a:off x="4470205" y="2957490"/>
              <a:ext cx="4272247" cy="2821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endParaRPr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4860032" y="1124744"/>
            <a:ext cx="40324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possibile evidenziare 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microscopio la presenza di </a:t>
            </a:r>
            <a:r>
              <a:rPr lang="it-IT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r>
              <a: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previa</a:t>
            </a:r>
            <a:r>
              <a:rPr lang="it-IT" sz="1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colorazione</a:t>
            </a:r>
            <a:r>
              <a:rPr lang="it-IT" sz="1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it-IT" sz="1200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inchiostro</a:t>
            </a:r>
            <a:r>
              <a:rPr lang="it-IT" sz="1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Questa tipologia di colorazione viene utilizzata per osservare la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 al microscopio ottico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quanto risulta essere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impermeabile a molti coloranti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Principio: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utilizzo di un colorante acido (nero di nigrosina o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inchiostro di china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il quale non essendo in grado di penetrare all’interno della capsula crea un deposito scuro attorno alle cellule che vengono evidenziate per contrasto. La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rimane chiara (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alone bianco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può essere osservata come un alone bianco che circonda il corpo del batterio.</a:t>
            </a:r>
          </a:p>
        </p:txBody>
      </p:sp>
    </p:spTree>
    <p:extLst>
      <p:ext uri="{BB962C8B-B14F-4D97-AF65-F5344CB8AC3E}">
        <p14:creationId xmlns:p14="http://schemas.microsoft.com/office/powerpoint/2010/main" val="3287263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Glicocalice</a:t>
            </a:r>
            <a:endParaRPr lang="it-IT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52670" y="1227213"/>
            <a:ext cx="624848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Streptococcus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principale responsabile della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polmonite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negli adulti. Le specie virulente sono dotate di capsula gelatinosa polisaccaridica. </a:t>
            </a:r>
          </a:p>
          <a:p>
            <a:pPr algn="ctr">
              <a:defRPr/>
            </a:pPr>
            <a:endParaRPr 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436" y="1069206"/>
            <a:ext cx="1241784" cy="127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9711" y="2420888"/>
            <a:ext cx="179123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ttangolo 2"/>
          <p:cNvSpPr>
            <a:spLocks noChangeArrowheads="1"/>
          </p:cNvSpPr>
          <p:nvPr/>
        </p:nvSpPr>
        <p:spPr bwMode="auto">
          <a:xfrm>
            <a:off x="452670" y="2668701"/>
            <a:ext cx="8103093" cy="37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epidermidis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superficie di un catetere intravascolare</a:t>
            </a:r>
          </a:p>
        </p:txBody>
      </p:sp>
      <p:sp>
        <p:nvSpPr>
          <p:cNvPr id="27" name="object 3"/>
          <p:cNvSpPr txBox="1"/>
          <p:nvPr/>
        </p:nvSpPr>
        <p:spPr>
          <a:xfrm>
            <a:off x="403210" y="4273252"/>
            <a:ext cx="5896982" cy="21800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just">
              <a:lnSpc>
                <a:spcPct val="100000"/>
              </a:lnSpc>
              <a:spcBef>
                <a:spcPts val="100"/>
              </a:spcBef>
              <a:tabLst>
                <a:tab pos="1930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pazienti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affetti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Fibrosi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Cistica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(FC), </a:t>
            </a:r>
            <a:r>
              <a:rPr sz="1400" i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4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</a:t>
            </a:r>
            <a:r>
              <a:rPr sz="14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sz="14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sz="14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può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polmo</a:t>
            </a:r>
            <a:r>
              <a:rPr sz="14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4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notipi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algn="just">
              <a:lnSpc>
                <a:spcPct val="100000"/>
              </a:lnSpc>
              <a:spcBef>
                <a:spcPts val="100"/>
              </a:spcBef>
              <a:tabLst>
                <a:tab pos="193040" algn="l"/>
              </a:tabLst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100" marR="123189" lvl="1" indent="-167640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54673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«mucoide»: la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una abbondante capsula 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alginato conferisce 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spiccata propensione ad aderire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all’epitelio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formando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biofilm, comunità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sessili in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grado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esibire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comuni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disinfettanti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100" lvl="1" indent="-168275" algn="just">
              <a:lnSpc>
                <a:spcPct val="100000"/>
              </a:lnSpc>
              <a:buFont typeface="Wingdings"/>
              <a:buChar char=""/>
              <a:tabLst>
                <a:tab pos="54673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«rugoso»: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sprovvisti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vivono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</a:p>
          <a:p>
            <a:pPr marL="546100" algn="just">
              <a:lnSpc>
                <a:spcPct val="100000"/>
              </a:lnSpc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(non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sessile)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per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facilmente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aggredibili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87573" y="4365104"/>
            <a:ext cx="1822274" cy="19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3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1124744"/>
            <a:ext cx="8401002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Organo di locomozione che originano dalla membrana plasmatica e si estendono 5-10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dalla superficie.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Strutture non sempre presenti (assenti negli Stafilococchi e Streptococchi)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 del movimento: organi di propulsione, ruotano velocemente (come un’elica) da 10 a 100 giri/sec, in senso orario o antiorario.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850684D-44A2-44BC-AEB8-46ED9FEF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636912"/>
            <a:ext cx="4644001" cy="35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9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Flagelli</a:t>
            </a:r>
          </a:p>
        </p:txBody>
      </p:sp>
      <p:sp>
        <p:nvSpPr>
          <p:cNvPr id="9" name="object 3"/>
          <p:cNvSpPr txBox="1"/>
          <p:nvPr/>
        </p:nvSpPr>
        <p:spPr>
          <a:xfrm>
            <a:off x="323528" y="1124744"/>
            <a:ext cx="8496944" cy="2865143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conferisce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motilità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attiva</a:t>
            </a:r>
            <a:r>
              <a:rPr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alcune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batteriche.</a:t>
            </a: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Composizione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struttura.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proteica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parti:</a:t>
            </a:r>
          </a:p>
          <a:p>
            <a:pPr marL="643255" marR="187960" indent="-173990">
              <a:lnSpc>
                <a:spcPct val="110100"/>
              </a:lnSpc>
              <a:spcBef>
                <a:spcPts val="405"/>
              </a:spcBef>
              <a:buFont typeface="Wingdings"/>
              <a:buChar char=""/>
              <a:tabLst>
                <a:tab pos="64389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filamento: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elicoidale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protrude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cellulare;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monomeri 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flagellina (antigene H; ted.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hauch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pellicola), proteina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cui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composizione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aminoacidica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specie-specifica</a:t>
            </a:r>
          </a:p>
          <a:p>
            <a:pPr marL="643255" indent="-173990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6438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uncino: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(guaina)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ricurva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3255" indent="-173990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64389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basale: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àncora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fornisce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suo</a:t>
            </a:r>
          </a:p>
          <a:p>
            <a:pPr marL="643255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movimento.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Composto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anelli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proteici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(almeno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proteine):</a:t>
            </a:r>
          </a:p>
          <a:p>
            <a:pPr marL="1088390" marR="123825" lvl="1" indent="-161925">
              <a:lnSpc>
                <a:spcPct val="110000"/>
              </a:lnSpc>
              <a:spcBef>
                <a:spcPts val="430"/>
              </a:spcBef>
              <a:buChar char="-"/>
              <a:tabLst>
                <a:tab pos="108902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Gram-: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anelli,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(LPS),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(parietale),</a:t>
            </a:r>
            <a:r>
              <a:rPr sz="1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sopra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 </a:t>
            </a:r>
            <a:r>
              <a:rPr sz="1400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cellulare),</a:t>
            </a:r>
            <a:r>
              <a:rPr sz="1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corrispondenza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cellulare)</a:t>
            </a:r>
          </a:p>
          <a:p>
            <a:pPr marL="1088390" lvl="1" indent="-161925">
              <a:lnSpc>
                <a:spcPct val="100000"/>
              </a:lnSpc>
              <a:spcBef>
                <a:spcPts val="560"/>
              </a:spcBef>
              <a:buChar char="-"/>
              <a:tabLst>
                <a:tab pos="108902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Gram+: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anelli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(P,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2856" y="3701161"/>
            <a:ext cx="4967478" cy="304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4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8764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Importanza dei microorganismi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B158CBE1-18A8-458E-B30C-886B5EDA41A8}"/>
              </a:ext>
            </a:extLst>
          </p:cNvPr>
          <p:cNvSpPr/>
          <p:nvPr/>
        </p:nvSpPr>
        <p:spPr>
          <a:xfrm>
            <a:off x="190494" y="1772816"/>
            <a:ext cx="82699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microrganismi sono </a:t>
            </a:r>
            <a:r>
              <a:rPr lang="it-IT" sz="2200" i="1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ubiquitari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Essi possono essere: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Causa di malattie (infettive) che colpiscono il regno vegetale ed animale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Necessari per i cicli geochimici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Degradazione degli alimenti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Produzione di vitamine</a:t>
            </a:r>
          </a:p>
        </p:txBody>
      </p:sp>
    </p:spTree>
    <p:extLst>
      <p:ext uri="{BB962C8B-B14F-4D97-AF65-F5344CB8AC3E}">
        <p14:creationId xmlns:p14="http://schemas.microsoft.com/office/powerpoint/2010/main" val="17157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95536" y="1479749"/>
            <a:ext cx="8352928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 algn="just">
              <a:lnSpc>
                <a:spcPct val="100000"/>
              </a:lnSpc>
              <a:spcBef>
                <a:spcPts val="100"/>
              </a:spcBef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Sintesi: regolata da circa 20 geni; i monomeri proteici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flagellina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vengono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secreti </a:t>
            </a:r>
            <a:r>
              <a:rPr lang="it-IT"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all’esterno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cellula, quindi si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auto-assemblano in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un “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nucleatore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(sali,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proteine).</a:t>
            </a: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lang="it-IT"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interna:</a:t>
            </a:r>
          </a:p>
          <a:p>
            <a:pPr marL="553720" indent="-168275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5537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procariotico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(batterico)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it-IT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lang="it-IT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singolo</a:t>
            </a:r>
            <a:r>
              <a:rPr lang="it-IT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filamento</a:t>
            </a:r>
          </a:p>
          <a:p>
            <a:pPr marL="553720" indent="-168275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553720" algn="l"/>
              </a:tabLst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eucariotico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assonema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(protozoi)</a:t>
            </a:r>
            <a:r>
              <a:rPr lang="it-IT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“9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2”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coppie</a:t>
            </a:r>
          </a:p>
          <a:p>
            <a:pPr marL="553085">
              <a:lnSpc>
                <a:spcPct val="100000"/>
              </a:lnSpc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periferiche</a:t>
            </a:r>
            <a:r>
              <a:rPr lang="it-IT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microtubuli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circondano</a:t>
            </a:r>
            <a:r>
              <a:rPr lang="it-IT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microtubuli</a:t>
            </a:r>
            <a:r>
              <a:rPr lang="it-IT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singoli)</a:t>
            </a:r>
          </a:p>
        </p:txBody>
      </p:sp>
      <p:sp>
        <p:nvSpPr>
          <p:cNvPr id="10" name="object 4"/>
          <p:cNvSpPr txBox="1"/>
          <p:nvPr/>
        </p:nvSpPr>
        <p:spPr>
          <a:xfrm>
            <a:off x="3699591" y="6111830"/>
            <a:ext cx="21475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Assonema:</a:t>
            </a:r>
            <a:r>
              <a:rPr sz="1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</a:t>
            </a:r>
            <a:r>
              <a:rPr sz="1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9+2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5"/>
          <p:cNvGrpSpPr>
            <a:grpSpLocks noChangeAspect="1"/>
          </p:cNvGrpSpPr>
          <p:nvPr/>
        </p:nvGrpSpPr>
        <p:grpSpPr>
          <a:xfrm>
            <a:off x="2488794" y="3375526"/>
            <a:ext cx="4243446" cy="2484000"/>
            <a:chOff x="6588252" y="4828032"/>
            <a:chExt cx="2517775" cy="1473835"/>
          </a:xfrm>
        </p:grpSpPr>
        <p:pic>
          <p:nvPicPr>
            <p:cNvPr id="1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8252" y="4828032"/>
              <a:ext cx="1847088" cy="1473708"/>
            </a:xfrm>
            <a:prstGeom prst="rect">
              <a:avLst/>
            </a:prstGeom>
          </p:spPr>
        </p:pic>
        <p:pic>
          <p:nvPicPr>
            <p:cNvPr id="16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2192" y="4828032"/>
              <a:ext cx="1473707" cy="1473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835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Flagelli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323528" y="1007450"/>
            <a:ext cx="8424936" cy="2566727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Movimento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205" marR="43180" indent="-181610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70840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Viene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energizzato da idrolisi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(anaerobi)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dal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potenziale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membrana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fosforilazione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ossidativa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(aerobi)</a:t>
            </a:r>
          </a:p>
          <a:p>
            <a:pPr marL="370205" marR="507365" indent="-181610">
              <a:lnSpc>
                <a:spcPct val="100000"/>
              </a:lnSpc>
              <a:spcBef>
                <a:spcPts val="805"/>
              </a:spcBef>
              <a:buFont typeface="Wingdings"/>
              <a:buChar char=""/>
              <a:tabLst>
                <a:tab pos="3708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guida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direzione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(movimento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direzionale),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4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risposta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stimolo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esterno:</a:t>
            </a:r>
          </a:p>
          <a:p>
            <a:pPr marL="728980" lvl="1" indent="-181610">
              <a:lnSpc>
                <a:spcPct val="100000"/>
              </a:lnSpc>
              <a:spcBef>
                <a:spcPts val="395"/>
              </a:spcBef>
              <a:buChar char="-"/>
              <a:tabLst>
                <a:tab pos="729615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stimolo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chimico: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chemotassi (positiva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negativa)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8980" lvl="1" indent="-181610">
              <a:lnSpc>
                <a:spcPct val="100000"/>
              </a:lnSpc>
              <a:spcBef>
                <a:spcPts val="409"/>
              </a:spcBef>
              <a:buChar char="-"/>
              <a:tabLst>
                <a:tab pos="729615" algn="l"/>
              </a:tabLst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stimolo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luminoso: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fototassi</a:t>
            </a:r>
          </a:p>
          <a:p>
            <a:pPr marL="370205" marR="5080" indent="-181610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708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segnale attiva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movimento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rotatorio di 360°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 antiorario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(run, in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avanti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direzione)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orario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(tumble,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rotolamento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interruzione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run)</a:t>
            </a:r>
          </a:p>
          <a:p>
            <a:pPr marL="370840" indent="-181610">
              <a:lnSpc>
                <a:spcPct val="100000"/>
              </a:lnSpc>
              <a:spcBef>
                <a:spcPts val="800"/>
              </a:spcBef>
              <a:buFont typeface="Wingdings"/>
              <a:buChar char=""/>
              <a:tabLst>
                <a:tab pos="3708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un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“attraente”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(positivo),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numero</a:t>
            </a:r>
            <a:r>
              <a:rPr sz="1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tumbles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riduce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favorendo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lunghe</a:t>
            </a:r>
          </a:p>
        </p:txBody>
      </p:sp>
      <p:pic>
        <p:nvPicPr>
          <p:cNvPr id="19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4147" y="3717032"/>
            <a:ext cx="3563112" cy="3069336"/>
          </a:xfrm>
          <a:prstGeom prst="rect">
            <a:avLst/>
          </a:prstGeom>
        </p:spPr>
      </p:pic>
      <p:pic>
        <p:nvPicPr>
          <p:cNvPr id="22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4" y="3789040"/>
            <a:ext cx="3435096" cy="26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07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Flagelli</a:t>
            </a:r>
          </a:p>
        </p:txBody>
      </p:sp>
      <p:grpSp>
        <p:nvGrpSpPr>
          <p:cNvPr id="19" name="object 2"/>
          <p:cNvGrpSpPr/>
          <p:nvPr/>
        </p:nvGrpSpPr>
        <p:grpSpPr>
          <a:xfrm>
            <a:off x="5978652" y="5129784"/>
            <a:ext cx="3054350" cy="1633855"/>
            <a:chOff x="5978652" y="5129784"/>
            <a:chExt cx="3054350" cy="1633855"/>
          </a:xfrm>
        </p:grpSpPr>
        <p:pic>
          <p:nvPicPr>
            <p:cNvPr id="22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5676" y="5222747"/>
              <a:ext cx="3026769" cy="1540649"/>
            </a:xfrm>
            <a:prstGeom prst="rect">
              <a:avLst/>
            </a:prstGeom>
          </p:spPr>
        </p:pic>
        <p:sp>
          <p:nvSpPr>
            <p:cNvPr id="23" name="object 4"/>
            <p:cNvSpPr/>
            <p:nvPr/>
          </p:nvSpPr>
          <p:spPr>
            <a:xfrm>
              <a:off x="5978652" y="5129784"/>
              <a:ext cx="437515" cy="220979"/>
            </a:xfrm>
            <a:custGeom>
              <a:avLst/>
              <a:gdLst/>
              <a:ahLst/>
              <a:cxnLst/>
              <a:rect l="l" t="t" r="r" b="b"/>
              <a:pathLst>
                <a:path w="437514" h="220979">
                  <a:moveTo>
                    <a:pt x="437388" y="0"/>
                  </a:moveTo>
                  <a:lnTo>
                    <a:pt x="0" y="0"/>
                  </a:lnTo>
                  <a:lnTo>
                    <a:pt x="0" y="220980"/>
                  </a:lnTo>
                  <a:lnTo>
                    <a:pt x="437388" y="220980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5"/>
          <p:cNvSpPr txBox="1"/>
          <p:nvPr/>
        </p:nvSpPr>
        <p:spPr>
          <a:xfrm>
            <a:off x="395536" y="1124744"/>
            <a:ext cx="8928992" cy="20954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Rilevanza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</a:t>
            </a:r>
          </a:p>
          <a:p>
            <a:pPr>
              <a:lnSpc>
                <a:spcPct val="100000"/>
              </a:lnSpc>
              <a:spcBef>
                <a:spcPts val="395"/>
              </a:spcBef>
              <a:tabLst>
                <a:tab pos="37084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flagello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un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fattore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virulenza</a:t>
            </a:r>
            <a:r>
              <a:rPr sz="1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poichè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consente</a:t>
            </a:r>
            <a:r>
              <a:rPr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batterio:</a:t>
            </a:r>
          </a:p>
          <a:p>
            <a:pPr marL="893763" marR="1376045" lvl="4" indent="-266700">
              <a:spcBef>
                <a:spcPts val="405"/>
              </a:spcBef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migrazione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sz="14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intestino</a:t>
            </a:r>
            <a:r>
              <a:rPr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urinarie</a:t>
            </a:r>
          </a:p>
          <a:p>
            <a:pPr marL="893763" lvl="2" indent="-2667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1169988" algn="l"/>
                <a:tab pos="133985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penetrazione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mucoso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gastrico</a:t>
            </a:r>
            <a:r>
              <a:rPr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</a:t>
            </a:r>
            <a:r>
              <a:rPr sz="14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3763" marR="1376045" lvl="4" indent="-266700">
              <a:lnSpc>
                <a:spcPct val="100000"/>
              </a:lnSpc>
              <a:spcBef>
                <a:spcPts val="405"/>
              </a:spcBef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migrazione verso il circolo ematico (disseminazione)</a:t>
            </a:r>
          </a:p>
          <a:p>
            <a:pPr marL="893763" marR="1376045" lvl="4" indent="-266700">
              <a:lnSpc>
                <a:spcPct val="100000"/>
              </a:lnSpc>
              <a:spcBef>
                <a:spcPts val="405"/>
              </a:spcBef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adesione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superfici abiotiche/biotiche (formazione di biofilm), tramite  adesine site all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'estremità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terminale</a:t>
            </a:r>
          </a:p>
          <a:p>
            <a:pPr marL="893763" marR="1376045" lvl="4" indent="-266700">
              <a:lnSpc>
                <a:spcPct val="100000"/>
              </a:lnSpc>
              <a:spcBef>
                <a:spcPts val="405"/>
              </a:spcBef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adesione intercellulare (clusters batterici intra- od inter-specifici)</a:t>
            </a:r>
          </a:p>
        </p:txBody>
      </p:sp>
      <p:sp>
        <p:nvSpPr>
          <p:cNvPr id="25" name="object 6"/>
          <p:cNvSpPr txBox="1"/>
          <p:nvPr/>
        </p:nvSpPr>
        <p:spPr>
          <a:xfrm>
            <a:off x="387949" y="3501008"/>
            <a:ext cx="8360515" cy="21287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Tuttavia,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flagello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rappresenta anche un </a:t>
            </a:r>
            <a:r>
              <a:rPr sz="15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vulnus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batterica. 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Essendo immunogeno viene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infatti riconosciuto dal sistema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 dell’ospite </a:t>
            </a:r>
            <a:r>
              <a:rPr sz="15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anticorpi</a:t>
            </a:r>
            <a:r>
              <a:rPr sz="1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diretti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gli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antigeni</a:t>
            </a:r>
            <a:r>
              <a:rPr sz="15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flagellari H.</a:t>
            </a:r>
            <a:endParaRPr lang="it-IT" sz="15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5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sz="15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i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tti:</a:t>
            </a:r>
          </a:p>
          <a:p>
            <a:pPr marL="283845" indent="-180340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28448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</a:t>
            </a:r>
            <a:r>
              <a:rPr sz="15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fagocitosi</a:t>
            </a:r>
            <a:r>
              <a:rPr sz="15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5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successivo</a:t>
            </a:r>
            <a:r>
              <a:rPr sz="1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killing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intra-fagocitario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5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sz="15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typhimurium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3845" indent="-180340">
              <a:lnSpc>
                <a:spcPct val="100000"/>
              </a:lnSpc>
              <a:spcBef>
                <a:spcPts val="405"/>
              </a:spcBef>
              <a:buFont typeface="Wingdings"/>
              <a:buChar char=""/>
              <a:tabLst>
                <a:tab pos="284480" algn="l"/>
              </a:tabLst>
            </a:pP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presenza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omplemento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killing</a:t>
            </a:r>
            <a:r>
              <a:rPr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diretto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batterio</a:t>
            </a:r>
          </a:p>
          <a:p>
            <a:pPr marL="283845" indent="-180340">
              <a:lnSpc>
                <a:spcPct val="100000"/>
              </a:lnSpc>
              <a:spcBef>
                <a:spcPts val="395"/>
              </a:spcBef>
              <a:buFont typeface="Wingdings"/>
              <a:buChar char=""/>
              <a:tabLst>
                <a:tab pos="28448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interferisce</a:t>
            </a:r>
            <a:r>
              <a:rPr sz="15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5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adesione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batterica</a:t>
            </a:r>
            <a:r>
              <a:rPr sz="15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mucose</a:t>
            </a:r>
          </a:p>
          <a:p>
            <a:pPr marL="283845" marR="2683510" indent="-180340">
              <a:lnSpc>
                <a:spcPct val="100000"/>
              </a:lnSpc>
              <a:spcBef>
                <a:spcPts val="400"/>
              </a:spcBef>
              <a:buFont typeface="Wingdings"/>
              <a:buChar char=""/>
              <a:tabLst>
                <a:tab pos="284480" algn="l"/>
              </a:tabLst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immobilizza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batterio,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compromettendone la </a:t>
            </a:r>
            <a:r>
              <a:rPr sz="1500" spc="-4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</a:t>
            </a:r>
            <a:r>
              <a:rPr sz="15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disseminare</a:t>
            </a:r>
          </a:p>
        </p:txBody>
      </p:sp>
    </p:spTree>
    <p:extLst>
      <p:ext uri="{BB962C8B-B14F-4D97-AF65-F5344CB8AC3E}">
        <p14:creationId xmlns:p14="http://schemas.microsoft.com/office/powerpoint/2010/main" val="2591390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15" name="object 6"/>
          <p:cNvSpPr/>
          <p:nvPr/>
        </p:nvSpPr>
        <p:spPr>
          <a:xfrm>
            <a:off x="4634483" y="7080297"/>
            <a:ext cx="2141220" cy="1866900"/>
          </a:xfrm>
          <a:custGeom>
            <a:avLst/>
            <a:gdLst/>
            <a:ahLst/>
            <a:cxnLst/>
            <a:rect l="l" t="t" r="r" b="b"/>
            <a:pathLst>
              <a:path w="2141220" h="1866900">
                <a:moveTo>
                  <a:pt x="0" y="1866900"/>
                </a:moveTo>
                <a:lnTo>
                  <a:pt x="2141219" y="1866900"/>
                </a:lnTo>
                <a:lnTo>
                  <a:pt x="2141219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914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929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Fimbrie o Pili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3EBE95A2-151D-4A44-A268-EE8F5C2EA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0" b="5243"/>
          <a:stretch/>
        </p:blipFill>
        <p:spPr>
          <a:xfrm>
            <a:off x="6383460" y="673532"/>
            <a:ext cx="2415336" cy="212532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7F1B5F2B-7BF8-4F46-821B-143F2661E5B8}"/>
              </a:ext>
            </a:extLst>
          </p:cNvPr>
          <p:cNvSpPr/>
          <p:nvPr/>
        </p:nvSpPr>
        <p:spPr>
          <a:xfrm>
            <a:off x="375248" y="1196752"/>
            <a:ext cx="689358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Strutture di natura proteica presenti solo nei Gram-negativi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 più numerose e più piccole rispetto ai flagelli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Sono distribuite lungo tutta la superficie cellulare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 da polimeri di </a:t>
            </a:r>
            <a:r>
              <a:rPr lang="it-IT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pilina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(1-2 tipi, specie-specifiche) e </a:t>
            </a:r>
            <a:r>
              <a:rPr lang="it-IT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adesine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Svolgono la funzione di adesione a mucose/superfici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pili sessuali (pili F): mediano il trasferimento intercellulare di materiale genetico  durante la coniugazione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F89A241C-0D86-4D92-887F-3A8E2B8A8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365" y="3536221"/>
            <a:ext cx="3288941" cy="2848136"/>
          </a:xfrm>
          <a:prstGeom prst="rect">
            <a:avLst/>
          </a:prstGeom>
        </p:spPr>
      </p:pic>
      <p:pic>
        <p:nvPicPr>
          <p:cNvPr id="17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3501008"/>
            <a:ext cx="2971800" cy="21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72858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dei microorganismi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DABA4D78-C34F-4917-93E2-1FC97E86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5"/>
          <a:stretch/>
        </p:blipFill>
        <p:spPr>
          <a:xfrm>
            <a:off x="539552" y="1916832"/>
            <a:ext cx="7595157" cy="41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310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Introduzione alla Microbiologia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C4E1508-961D-4D3E-9A4D-2BCBBD1DC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3258" r="975" b="1634"/>
          <a:stretch/>
        </p:blipFill>
        <p:spPr>
          <a:xfrm>
            <a:off x="312868" y="1916832"/>
            <a:ext cx="8507604" cy="359721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72858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dei microorganismi</a:t>
            </a:r>
          </a:p>
        </p:txBody>
      </p:sp>
    </p:spTree>
    <p:extLst>
      <p:ext uri="{BB962C8B-B14F-4D97-AF65-F5344CB8AC3E}">
        <p14:creationId xmlns:p14="http://schemas.microsoft.com/office/powerpoint/2010/main" val="2365010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3160" r="29432" b="3556"/>
          <a:stretch/>
        </p:blipFill>
        <p:spPr bwMode="auto">
          <a:xfrm>
            <a:off x="243368" y="1844824"/>
            <a:ext cx="5297215" cy="4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6247283" y="1272410"/>
            <a:ext cx="2225483" cy="4544724"/>
            <a:chOff x="6247283" y="1272410"/>
            <a:chExt cx="2225483" cy="4544724"/>
          </a:xfrm>
        </p:grpSpPr>
        <p:pic>
          <p:nvPicPr>
            <p:cNvPr id="12" name="object 6"/>
            <p:cNvPicPr/>
            <p:nvPr/>
          </p:nvPicPr>
          <p:blipFill rotWithShape="1">
            <a:blip r:embed="rId4" cstate="print"/>
            <a:srcRect b="39533"/>
            <a:stretch/>
          </p:blipFill>
          <p:spPr>
            <a:xfrm>
              <a:off x="6271949" y="1272410"/>
              <a:ext cx="2192731" cy="319737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6280035" y="4437112"/>
              <a:ext cx="2192731" cy="1380022"/>
              <a:chOff x="6304458" y="4653136"/>
              <a:chExt cx="2192731" cy="1380022"/>
            </a:xfrm>
          </p:grpSpPr>
          <p:pic>
            <p:nvPicPr>
              <p:cNvPr id="15" name="object 6"/>
              <p:cNvPicPr/>
              <p:nvPr/>
            </p:nvPicPr>
            <p:blipFill rotWithShape="1">
              <a:blip r:embed="rId4" cstate="print"/>
              <a:srcRect t="74562"/>
              <a:stretch/>
            </p:blipFill>
            <p:spPr>
              <a:xfrm>
                <a:off x="6304458" y="4688036"/>
                <a:ext cx="2192731" cy="1345122"/>
              </a:xfrm>
              <a:prstGeom prst="rect">
                <a:avLst/>
              </a:prstGeom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7452320" y="4653136"/>
                <a:ext cx="1040603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4" name="Rettangolo 13"/>
            <p:cNvSpPr/>
            <p:nvPr/>
          </p:nvSpPr>
          <p:spPr>
            <a:xfrm>
              <a:off x="6247283" y="4358754"/>
              <a:ext cx="1040603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26064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CELLULA BATTERICA</a:t>
            </a:r>
          </a:p>
        </p:txBody>
      </p:sp>
    </p:spTree>
    <p:extLst>
      <p:ext uri="{BB962C8B-B14F-4D97-AF65-F5344CB8AC3E}">
        <p14:creationId xmlns:p14="http://schemas.microsoft.com/office/powerpoint/2010/main" val="248430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5378836" y="548680"/>
            <a:ext cx="37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796136" y="17934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cellula batterica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E9BA45-FC9B-4E24-97AF-EACD3F0180F9}"/>
              </a:ext>
            </a:extLst>
          </p:cNvPr>
          <p:cNvSpPr txBox="1"/>
          <p:nvPr/>
        </p:nvSpPr>
        <p:spPr>
          <a:xfrm>
            <a:off x="243368" y="6735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Morfologia cellulare</a:t>
            </a:r>
          </a:p>
        </p:txBody>
      </p:sp>
      <p:sp>
        <p:nvSpPr>
          <p:cNvPr id="11" name="object 4"/>
          <p:cNvSpPr txBox="1"/>
          <p:nvPr/>
        </p:nvSpPr>
        <p:spPr>
          <a:xfrm>
            <a:off x="242850" y="1674460"/>
            <a:ext cx="5691777" cy="3796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I </a:t>
            </a:r>
            <a:r>
              <a:rPr sz="1800" spc="-5" dirty="0">
                <a:latin typeface="Arial MT"/>
                <a:cs typeface="Arial MT"/>
              </a:rPr>
              <a:t>batteri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presentano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10" dirty="0" err="1">
                <a:latin typeface="Arial"/>
                <a:cs typeface="Arial"/>
              </a:rPr>
              <a:t>elevata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variabilità</a:t>
            </a:r>
            <a:r>
              <a:rPr lang="it-IT" spc="40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nella</a:t>
            </a:r>
            <a:r>
              <a:rPr lang="it-IT" sz="1800" spc="-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"/>
                <a:cs typeface="Arial"/>
              </a:rPr>
              <a:t>forma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 err="1">
                <a:latin typeface="Arial"/>
                <a:cs typeface="Arial"/>
              </a:rPr>
              <a:t>organizzazione</a:t>
            </a:r>
            <a:r>
              <a:rPr sz="1800" dirty="0">
                <a:latin typeface="Arial MT"/>
                <a:cs typeface="Arial MT"/>
              </a:rPr>
              <a:t>:</a:t>
            </a:r>
          </a:p>
          <a:p>
            <a:pPr marL="12065">
              <a:lnSpc>
                <a:spcPct val="100000"/>
              </a:lnSpc>
              <a:spcBef>
                <a:spcPts val="800"/>
              </a:spcBef>
              <a:tabLst>
                <a:tab pos="185420" algn="l"/>
              </a:tabLst>
            </a:pPr>
            <a:r>
              <a:rPr sz="1800" dirty="0" err="1">
                <a:latin typeface="Arial MT"/>
                <a:cs typeface="Arial MT"/>
              </a:rPr>
              <a:t>Forme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</a:t>
            </a:r>
            <a:r>
              <a:rPr sz="1800" spc="-5" dirty="0" err="1">
                <a:latin typeface="Arial MT"/>
                <a:cs typeface="Arial MT"/>
              </a:rPr>
              <a:t>morfologie</a:t>
            </a:r>
            <a:r>
              <a:rPr sz="1800" spc="-5" dirty="0">
                <a:latin typeface="Arial MT"/>
                <a:cs typeface="Arial MT"/>
              </a:rPr>
              <a:t>)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cellulari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caratteristiche</a:t>
            </a:r>
            <a:r>
              <a:rPr sz="1800" spc="-5" dirty="0">
                <a:latin typeface="Arial MT"/>
                <a:cs typeface="Arial MT"/>
              </a:rPr>
              <a:t>:</a:t>
            </a:r>
            <a:endParaRPr sz="1800" dirty="0">
              <a:latin typeface="Arial MT"/>
              <a:cs typeface="Arial MT"/>
            </a:endParaRPr>
          </a:p>
          <a:p>
            <a:pPr marL="527685" marR="5080" indent="-172720">
              <a:lnSpc>
                <a:spcPct val="100000"/>
              </a:lnSpc>
              <a:spcBef>
                <a:spcPts val="409"/>
              </a:spcBef>
            </a:pPr>
            <a:r>
              <a:rPr sz="1600" b="1" spc="-5" dirty="0" err="1">
                <a:latin typeface="Arial"/>
                <a:cs typeface="Arial"/>
              </a:rPr>
              <a:t>sferica</a:t>
            </a:r>
            <a:r>
              <a:rPr sz="1600" b="1" spc="-5" dirty="0">
                <a:latin typeface="Arial"/>
                <a:cs typeface="Arial"/>
              </a:rPr>
              <a:t>: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cocchi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>
                <a:latin typeface="Arial"/>
                <a:cs typeface="Arial"/>
              </a:rPr>
              <a:t>Staphylococcus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spp.,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Streptococcus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spp.,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Neisseriaceae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527685" marR="287020" indent="-172720">
              <a:lnSpc>
                <a:spcPct val="100000"/>
              </a:lnSpc>
              <a:spcBef>
                <a:spcPts val="395"/>
              </a:spcBef>
            </a:pPr>
            <a:r>
              <a:rPr sz="1600" b="1" spc="-5" dirty="0" err="1">
                <a:latin typeface="Arial"/>
                <a:cs typeface="Arial"/>
              </a:rPr>
              <a:t>cilindrica</a:t>
            </a:r>
            <a:r>
              <a:rPr sz="1600" spc="-5" dirty="0">
                <a:latin typeface="Arial MT"/>
                <a:cs typeface="Arial MT"/>
              </a:rPr>
              <a:t>:</a:t>
            </a:r>
            <a:r>
              <a:rPr sz="1600" spc="4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bacilli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>
                <a:latin typeface="Arial"/>
                <a:cs typeface="Arial"/>
              </a:rPr>
              <a:t>Escherichia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coli, Pseudomonas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aeruginosa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698500">
              <a:lnSpc>
                <a:spcPct val="100000"/>
              </a:lnSpc>
              <a:spcBef>
                <a:spcPts val="395"/>
              </a:spcBef>
            </a:pPr>
            <a:r>
              <a:rPr sz="1600" spc="-5" dirty="0" err="1">
                <a:latin typeface="Arial MT"/>
                <a:cs typeface="Arial MT"/>
              </a:rPr>
              <a:t>corta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rigonfia: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coccobacilli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(Corynebacterium)</a:t>
            </a:r>
            <a:endParaRPr sz="1600" dirty="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409"/>
              </a:spcBef>
            </a:pPr>
            <a:r>
              <a:rPr sz="1600" spc="-5" dirty="0" err="1">
                <a:latin typeface="Arial MT"/>
                <a:cs typeface="Arial MT"/>
              </a:rPr>
              <a:t>curva</a:t>
            </a:r>
            <a:r>
              <a:rPr sz="1600" spc="-5" dirty="0">
                <a:latin typeface="Arial MT"/>
                <a:cs typeface="Arial MT"/>
              </a:rPr>
              <a:t>: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vibrioni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spc="-10" dirty="0">
                <a:latin typeface="Arial MT"/>
                <a:cs typeface="Arial MT"/>
              </a:rPr>
              <a:t>(</a:t>
            </a:r>
            <a:r>
              <a:rPr sz="1600" i="1" spc="-10" dirty="0">
                <a:latin typeface="Arial"/>
                <a:cs typeface="Arial"/>
              </a:rPr>
              <a:t>Vibrio </a:t>
            </a:r>
            <a:r>
              <a:rPr sz="1600" i="1" spc="-5" dirty="0">
                <a:latin typeface="Arial"/>
                <a:cs typeface="Arial"/>
              </a:rPr>
              <a:t>cholerae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698500">
              <a:lnSpc>
                <a:spcPct val="100000"/>
              </a:lnSpc>
              <a:spcBef>
                <a:spcPts val="395"/>
              </a:spcBef>
            </a:pPr>
            <a:r>
              <a:rPr sz="1600" spc="-5" dirty="0" err="1">
                <a:latin typeface="Arial MT"/>
                <a:cs typeface="Arial MT"/>
              </a:rPr>
              <a:t>spirale</a:t>
            </a:r>
            <a:r>
              <a:rPr sz="1600" spc="-5" dirty="0">
                <a:latin typeface="Arial MT"/>
                <a:cs typeface="Arial MT"/>
              </a:rPr>
              <a:t>: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spirilli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>
                <a:latin typeface="Arial"/>
                <a:cs typeface="Arial"/>
              </a:rPr>
              <a:t>Spirillum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400"/>
              </a:spcBef>
            </a:pPr>
            <a:r>
              <a:rPr sz="1600" b="1" spc="-5" dirty="0">
                <a:latin typeface="Arial"/>
                <a:cs typeface="Arial"/>
              </a:rPr>
              <a:t>a molla: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spirochete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>
                <a:latin typeface="Arial"/>
                <a:cs typeface="Arial"/>
              </a:rPr>
              <a:t>Borrelia,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Treponema</a:t>
            </a:r>
            <a:r>
              <a:rPr sz="1600" spc="-20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405"/>
              </a:spcBef>
            </a:pPr>
            <a:r>
              <a:rPr sz="1600" b="1" spc="-5" dirty="0" err="1">
                <a:latin typeface="Arial"/>
                <a:cs typeface="Arial"/>
              </a:rPr>
              <a:t>filamentosa</a:t>
            </a:r>
            <a:r>
              <a:rPr sz="1600" b="1" spc="-5" dirty="0">
                <a:latin typeface="Arial"/>
                <a:cs typeface="Arial"/>
              </a:rPr>
              <a:t>: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>
                <a:latin typeface="Arial"/>
                <a:cs typeface="Arial"/>
              </a:rPr>
              <a:t>Streptomyces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400"/>
              </a:spcBef>
            </a:pPr>
            <a:r>
              <a:rPr sz="1600" b="1" spc="-10" dirty="0" err="1">
                <a:latin typeface="Arial"/>
                <a:cs typeface="Arial"/>
              </a:rPr>
              <a:t>variabile</a:t>
            </a:r>
            <a:r>
              <a:rPr sz="1600" b="1" spc="-10" dirty="0">
                <a:latin typeface="Arial"/>
                <a:cs typeface="Arial"/>
              </a:rPr>
              <a:t>: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 err="1">
                <a:latin typeface="Arial"/>
                <a:cs typeface="Arial"/>
              </a:rPr>
              <a:t>pleomorfi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i="1" spc="-5" dirty="0" err="1">
                <a:latin typeface="Arial"/>
                <a:cs typeface="Arial"/>
              </a:rPr>
              <a:t>Bacteroides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i="1" spc="-5" dirty="0">
                <a:latin typeface="Arial"/>
                <a:cs typeface="Arial"/>
              </a:rPr>
              <a:t>Corynebacterium</a:t>
            </a:r>
            <a:r>
              <a:rPr sz="1600" spc="-5" dirty="0">
                <a:latin typeface="Arial MT"/>
                <a:cs typeface="Arial MT"/>
              </a:rPr>
              <a:t>)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6247283" y="1272410"/>
            <a:ext cx="2225483" cy="4544724"/>
            <a:chOff x="6247283" y="1272410"/>
            <a:chExt cx="2225483" cy="4544724"/>
          </a:xfrm>
        </p:grpSpPr>
        <p:pic>
          <p:nvPicPr>
            <p:cNvPr id="14" name="object 6"/>
            <p:cNvPicPr/>
            <p:nvPr/>
          </p:nvPicPr>
          <p:blipFill rotWithShape="1">
            <a:blip r:embed="rId3" cstate="print"/>
            <a:srcRect b="39533"/>
            <a:stretch/>
          </p:blipFill>
          <p:spPr>
            <a:xfrm>
              <a:off x="6271949" y="1272410"/>
              <a:ext cx="2192731" cy="3197378"/>
            </a:xfrm>
            <a:prstGeom prst="rect">
              <a:avLst/>
            </a:prstGeom>
          </p:spPr>
        </p:pic>
        <p:grpSp>
          <p:nvGrpSpPr>
            <p:cNvPr id="4" name="Gruppo 3"/>
            <p:cNvGrpSpPr/>
            <p:nvPr/>
          </p:nvGrpSpPr>
          <p:grpSpPr>
            <a:xfrm>
              <a:off x="6280035" y="4437112"/>
              <a:ext cx="2192731" cy="1380022"/>
              <a:chOff x="6304458" y="4653136"/>
              <a:chExt cx="2192731" cy="1380022"/>
            </a:xfrm>
          </p:grpSpPr>
          <p:pic>
            <p:nvPicPr>
              <p:cNvPr id="17" name="object 6"/>
              <p:cNvPicPr/>
              <p:nvPr/>
            </p:nvPicPr>
            <p:blipFill rotWithShape="1">
              <a:blip r:embed="rId3" cstate="print"/>
              <a:srcRect t="74562"/>
              <a:stretch/>
            </p:blipFill>
            <p:spPr>
              <a:xfrm>
                <a:off x="6304458" y="4688036"/>
                <a:ext cx="2192731" cy="1345122"/>
              </a:xfrm>
              <a:prstGeom prst="rect">
                <a:avLst/>
              </a:prstGeom>
            </p:spPr>
          </p:pic>
          <p:sp>
            <p:nvSpPr>
              <p:cNvPr id="2" name="Rettangolo 1"/>
              <p:cNvSpPr/>
              <p:nvPr/>
            </p:nvSpPr>
            <p:spPr>
              <a:xfrm>
                <a:off x="7452320" y="4653136"/>
                <a:ext cx="1040603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" name="Rettangolo 18"/>
            <p:cNvSpPr/>
            <p:nvPr/>
          </p:nvSpPr>
          <p:spPr>
            <a:xfrm>
              <a:off x="6247283" y="4358754"/>
              <a:ext cx="1040603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50980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3875</Words>
  <Application>Microsoft Office PowerPoint</Application>
  <PresentationFormat>Presentazione su schermo (4:3)</PresentationFormat>
  <Paragraphs>435</Paragraphs>
  <Slides>53</Slides>
  <Notes>53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Giusi Campisciano</dc:creator>
  <cp:lastModifiedBy>Giusi Campisciano</cp:lastModifiedBy>
  <cp:revision>116</cp:revision>
  <dcterms:created xsi:type="dcterms:W3CDTF">2022-02-03T11:53:47Z</dcterms:created>
  <dcterms:modified xsi:type="dcterms:W3CDTF">2022-02-28T08:52:52Z</dcterms:modified>
</cp:coreProperties>
</file>