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94" r:id="rId2"/>
    <p:sldId id="274" r:id="rId3"/>
    <p:sldId id="293" r:id="rId4"/>
    <p:sldId id="287" r:id="rId5"/>
    <p:sldId id="258" r:id="rId6"/>
    <p:sldId id="275" r:id="rId7"/>
    <p:sldId id="288" r:id="rId8"/>
    <p:sldId id="277" r:id="rId9"/>
    <p:sldId id="282" r:id="rId10"/>
    <p:sldId id="283" r:id="rId11"/>
    <p:sldId id="286" r:id="rId12"/>
    <p:sldId id="289" r:id="rId13"/>
    <p:sldId id="290" r:id="rId14"/>
    <p:sldId id="279" r:id="rId15"/>
    <p:sldId id="284" r:id="rId16"/>
    <p:sldId id="263" r:id="rId1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94660"/>
  </p:normalViewPr>
  <p:slideViewPr>
    <p:cSldViewPr showGuides="1">
      <p:cViewPr varScale="1">
        <p:scale>
          <a:sx n="63" d="100"/>
          <a:sy n="63" d="100"/>
        </p:scale>
        <p:origin x="1396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545" cy="456704"/>
          </a:xfrm>
          <a:prstGeom prst="rect">
            <a:avLst/>
          </a:prstGeom>
        </p:spPr>
        <p:txBody>
          <a:bodyPr vert="horz" lIns="84390" tIns="42195" rIns="84390" bIns="42195" rtlCol="0"/>
          <a:lstStyle>
            <a:lvl1pPr algn="l">
              <a:defRPr sz="11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923" y="0"/>
            <a:ext cx="2971544" cy="456704"/>
          </a:xfrm>
          <a:prstGeom prst="rect">
            <a:avLst/>
          </a:prstGeom>
        </p:spPr>
        <p:txBody>
          <a:bodyPr vert="horz" lIns="84390" tIns="42195" rIns="84390" bIns="42195" rtlCol="0"/>
          <a:lstStyle>
            <a:lvl1pPr algn="r">
              <a:defRPr sz="1100"/>
            </a:lvl1pPr>
          </a:lstStyle>
          <a:p>
            <a:fld id="{7F89AA4C-8321-4DE5-8667-372AA7686E7D}" type="datetimeFigureOut">
              <a:rPr lang="de-DE" smtClean="0"/>
              <a:t>01.03.2022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878"/>
            <a:ext cx="2971545" cy="456704"/>
          </a:xfrm>
          <a:prstGeom prst="rect">
            <a:avLst/>
          </a:prstGeom>
        </p:spPr>
        <p:txBody>
          <a:bodyPr vert="horz" lIns="84390" tIns="42195" rIns="84390" bIns="42195" rtlCol="0" anchor="b"/>
          <a:lstStyle>
            <a:lvl1pPr algn="l">
              <a:defRPr sz="11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923" y="8685878"/>
            <a:ext cx="2971544" cy="456704"/>
          </a:xfrm>
          <a:prstGeom prst="rect">
            <a:avLst/>
          </a:prstGeom>
        </p:spPr>
        <p:txBody>
          <a:bodyPr vert="horz" lIns="84390" tIns="42195" rIns="84390" bIns="42195" rtlCol="0" anchor="b"/>
          <a:lstStyle>
            <a:lvl1pPr algn="r">
              <a:defRPr sz="1100"/>
            </a:lvl1pPr>
          </a:lstStyle>
          <a:p>
            <a:fld id="{82337BAD-B45A-4789-AA95-5392041B2D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1759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7200"/>
          </a:xfrm>
          <a:prstGeom prst="rect">
            <a:avLst/>
          </a:prstGeom>
        </p:spPr>
        <p:txBody>
          <a:bodyPr vert="horz" lIns="91436" tIns="45719" rIns="91436" bIns="4571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57200"/>
          </a:xfrm>
          <a:prstGeom prst="rect">
            <a:avLst/>
          </a:prstGeom>
        </p:spPr>
        <p:txBody>
          <a:bodyPr vert="horz" lIns="91436" tIns="45719" rIns="91436" bIns="45719" rtlCol="0"/>
          <a:lstStyle>
            <a:lvl1pPr algn="r">
              <a:defRPr sz="1200"/>
            </a:lvl1pPr>
          </a:lstStyle>
          <a:p>
            <a:fld id="{1B2C9C51-BA87-4476-9322-E925DCE7D3FB}" type="datetimeFigureOut">
              <a:rPr lang="de-DE" smtClean="0"/>
              <a:t>01.03.2022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6" tIns="45719" rIns="91436" bIns="45719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36" tIns="45719" rIns="91436" bIns="45719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7200"/>
          </a:xfrm>
          <a:prstGeom prst="rect">
            <a:avLst/>
          </a:prstGeom>
        </p:spPr>
        <p:txBody>
          <a:bodyPr vert="horz" lIns="91436" tIns="45719" rIns="91436" bIns="4571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4" y="8685214"/>
            <a:ext cx="2971800" cy="457200"/>
          </a:xfrm>
          <a:prstGeom prst="rect">
            <a:avLst/>
          </a:prstGeom>
        </p:spPr>
        <p:txBody>
          <a:bodyPr vert="horz" lIns="91436" tIns="45719" rIns="91436" bIns="45719" rtlCol="0" anchor="b"/>
          <a:lstStyle>
            <a:lvl1pPr algn="r">
              <a:defRPr sz="1200"/>
            </a:lvl1pPr>
          </a:lstStyle>
          <a:p>
            <a:fld id="{EE80C2AA-28AB-41E5-8A06-D80394BD59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1069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C31CC-FE1C-4D29-8209-B75F6865BAA1}" type="datetime1">
              <a:rPr lang="de-DE" smtClean="0"/>
              <a:t>01.03.2022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Bewusste Entscheidungen in der Übersetzung Deutsch-Italienisch-Deutsch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D5E9-DEBD-404C-9B28-B9E3BD70EE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211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30FA1-8883-4C21-B318-58B2923FBB6A}" type="datetime1">
              <a:rPr lang="de-DE" smtClean="0"/>
              <a:t>01.03.2022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Bewusste Entscheidungen in der Übersetzung Deutsch-Italienisch-Deutsch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D5E9-DEBD-404C-9B28-B9E3BD70EE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2827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1324-391A-4A23-8806-4CC13E75F5AD}" type="datetime1">
              <a:rPr lang="de-DE" smtClean="0"/>
              <a:t>01.03.2022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Bewusste Entscheidungen in der Übersetzung Deutsch-Italienisch-Deutsch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D5E9-DEBD-404C-9B28-B9E3BD70EE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3947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56DD-B767-4056-A513-781EFE6458DE}" type="datetime1">
              <a:rPr lang="de-DE" smtClean="0"/>
              <a:t>01.03.2022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Bewusste Entscheidungen in der Übersetzung Deutsch-Italienisch-Deutsch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D5E9-DEBD-404C-9B28-B9E3BD70EE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1585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B1EAB-7165-49A7-AA74-51B10D18D4FF}" type="datetime1">
              <a:rPr lang="de-DE" smtClean="0"/>
              <a:t>01.03.2022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Bewusste Entscheidungen in der Übersetzung Deutsch-Italienisch-Deutsch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D5E9-DEBD-404C-9B28-B9E3BD70EE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5694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B303D-7730-4341-A58E-3E2E86FC9FDB}" type="datetime1">
              <a:rPr lang="de-DE" smtClean="0"/>
              <a:t>01.03.2022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Bewusste Entscheidungen in der Übersetzung Deutsch-Italienisch-Deutsch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D5E9-DEBD-404C-9B28-B9E3BD70EE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6884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EF148-D293-4E22-988A-8DCCFC5F9508}" type="datetime1">
              <a:rPr lang="de-DE" smtClean="0"/>
              <a:t>01.03.2022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Bewusste Entscheidungen in der Übersetzung Deutsch-Italienisch-Deutsch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D5E9-DEBD-404C-9B28-B9E3BD70EE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978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DC981-79B3-4C44-A234-61AD9CD2118E}" type="datetime1">
              <a:rPr lang="de-DE" smtClean="0"/>
              <a:t>01.03.2022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Bewusste Entscheidungen in der Übersetzung Deutsch-Italienisch-Deutsch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D5E9-DEBD-404C-9B28-B9E3BD70EE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08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BA9A3-0215-47AA-9555-FC64BD52C35D}" type="datetime1">
              <a:rPr lang="de-DE" smtClean="0"/>
              <a:t>01.03.2022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Bewusste Entscheidungen in der Übersetzung Deutsch-Italienisch-Deutsch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D5E9-DEBD-404C-9B28-B9E3BD70EE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0025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1057E-DE07-47F9-8AC3-6FB84F95E471}" type="datetime1">
              <a:rPr lang="de-DE" smtClean="0"/>
              <a:t>01.03.2022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Bewusste Entscheidungen in der Übersetzung Deutsch-Italienisch-Deutsch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D5E9-DEBD-404C-9B28-B9E3BD70EE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3389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C7FC4-E5F1-4366-BB75-8E0A3D7A5C14}" type="datetime1">
              <a:rPr lang="de-DE" smtClean="0"/>
              <a:t>01.03.2022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Bewusste Entscheidungen in der Übersetzung Deutsch-Italienisch-Deutsch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D5E9-DEBD-404C-9B28-B9E3BD70EE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496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28616-D0D0-4C08-A5CB-D8B2E4457086}" type="datetime1">
              <a:rPr lang="de-DE" smtClean="0"/>
              <a:t>01.03.2022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Bewusste Entscheidungen in der Übersetzung Deutsch-Italienisch-Deutsch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ED5E9-DEBD-404C-9B28-B9E3BD70EE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1601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6AFFDE-DEF0-4976-B674-BC5FFCA8B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F6A8C9F-C944-4087-B48A-C22243BC3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4000" dirty="0"/>
              <a:t>Das Übersetzungsmodell von C. Nord</a:t>
            </a:r>
          </a:p>
          <a:p>
            <a:pPr marL="0" indent="0">
              <a:buNone/>
            </a:pPr>
            <a:r>
              <a:rPr lang="de-DE" dirty="0"/>
              <a:t>und seine Anwendung in der Tourismuskommunikation</a:t>
            </a:r>
          </a:p>
        </p:txBody>
      </p:sp>
    </p:spTree>
    <p:extLst>
      <p:ext uri="{BB962C8B-B14F-4D97-AF65-F5344CB8AC3E}">
        <p14:creationId xmlns:p14="http://schemas.microsoft.com/office/powerpoint/2010/main" val="3348955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Textanalyse: Wirkung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1945754"/>
            <a:ext cx="6686550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6228184" y="521990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(Nord </a:t>
            </a:r>
            <a:r>
              <a:rPr lang="de-DE" baseline="30000" dirty="0"/>
              <a:t>4</a:t>
            </a:r>
            <a:r>
              <a:rPr lang="de-DE" dirty="0"/>
              <a:t>2009: 40)</a:t>
            </a:r>
          </a:p>
        </p:txBody>
      </p:sp>
    </p:spTree>
    <p:extLst>
      <p:ext uri="{BB962C8B-B14F-4D97-AF65-F5344CB8AC3E}">
        <p14:creationId xmlns:p14="http://schemas.microsoft.com/office/powerpoint/2010/main" val="1030197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Textanalyse: Texttyp und Textsorte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  <a:tabLst>
                <a:tab pos="266700" algn="l"/>
              </a:tabLst>
            </a:pPr>
            <a:r>
              <a:rPr lang="de-DE" sz="2600" dirty="0"/>
              <a:t>(Typologie nach </a:t>
            </a:r>
            <a:r>
              <a:rPr lang="de-DE" sz="2600" dirty="0" err="1"/>
              <a:t>Reiss</a:t>
            </a:r>
            <a:r>
              <a:rPr lang="de-DE" sz="2600" dirty="0"/>
              <a:t> </a:t>
            </a:r>
            <a:r>
              <a:rPr lang="de-DE" sz="2600" baseline="30000" dirty="0"/>
              <a:t>3</a:t>
            </a:r>
            <a:r>
              <a:rPr lang="de-DE" sz="2600" dirty="0"/>
              <a:t>1993)</a:t>
            </a:r>
          </a:p>
          <a:p>
            <a:pPr marL="0" indent="0" algn="just">
              <a:buNone/>
              <a:tabLst>
                <a:tab pos="266700" algn="l"/>
              </a:tabLst>
            </a:pPr>
            <a:endParaRPr lang="de-DE" sz="2600" dirty="0"/>
          </a:p>
          <a:p>
            <a:pPr marL="0" indent="0" algn="just">
              <a:buNone/>
              <a:tabLst>
                <a:tab pos="266700" algn="l"/>
              </a:tabLst>
            </a:pPr>
            <a:r>
              <a:rPr lang="de-DE" b="1" dirty="0"/>
              <a:t>Texttypen</a:t>
            </a:r>
            <a:r>
              <a:rPr lang="de-DE" dirty="0"/>
              <a:t> = Klassen von Textsorten, deren 	wesentliche Merkmale übereinstimmen; 	bilden die Grundformen der Textgestaltung in 	der Kommunikation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Drei Grundtypen:</a:t>
            </a:r>
          </a:p>
          <a:p>
            <a:r>
              <a:rPr lang="de-DE" dirty="0"/>
              <a:t>Informative Texte</a:t>
            </a:r>
          </a:p>
          <a:p>
            <a:r>
              <a:rPr lang="de-DE" dirty="0"/>
              <a:t>Expressive Texte</a:t>
            </a:r>
          </a:p>
          <a:p>
            <a:r>
              <a:rPr lang="de-DE" dirty="0"/>
              <a:t>Operative Texte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7711" y="3429000"/>
            <a:ext cx="3758705" cy="2746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0255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Textanalyse: Texttyp und Textsorte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  <a:tabLst>
                <a:tab pos="266700" algn="l"/>
              </a:tabLst>
            </a:pPr>
            <a:r>
              <a:rPr lang="de-DE" sz="2600" dirty="0"/>
              <a:t>(Typologie nach </a:t>
            </a:r>
            <a:r>
              <a:rPr lang="de-DE" sz="2600" dirty="0" err="1"/>
              <a:t>Reiss</a:t>
            </a:r>
            <a:r>
              <a:rPr lang="de-DE" sz="2600" dirty="0"/>
              <a:t> </a:t>
            </a:r>
            <a:r>
              <a:rPr lang="de-DE" sz="2600" baseline="30000" dirty="0"/>
              <a:t>3</a:t>
            </a:r>
            <a:r>
              <a:rPr lang="de-DE" sz="2600" dirty="0"/>
              <a:t>1993)</a:t>
            </a:r>
          </a:p>
          <a:p>
            <a:pPr marL="0" indent="0" algn="just">
              <a:buNone/>
              <a:tabLst>
                <a:tab pos="266700" algn="l"/>
              </a:tabLst>
            </a:pPr>
            <a:endParaRPr lang="de-DE" sz="2600" dirty="0"/>
          </a:p>
          <a:p>
            <a:pPr marL="0" indent="0" algn="just">
              <a:buNone/>
              <a:tabLst>
                <a:tab pos="266700" algn="l"/>
              </a:tabLst>
            </a:pPr>
            <a:r>
              <a:rPr lang="de-DE" b="1" dirty="0"/>
              <a:t>Textsorten</a:t>
            </a:r>
            <a:r>
              <a:rPr lang="de-DE" dirty="0"/>
              <a:t> = von muttersprachlichen Sprachbenutzern allgemein akzeptierte (</a:t>
            </a:r>
            <a:r>
              <a:rPr lang="de-DE" dirty="0" err="1"/>
              <a:t>konventionalisierte</a:t>
            </a:r>
            <a:r>
              <a:rPr lang="de-DE" dirty="0"/>
              <a:t>) und von ihnen empirisch beherrschte, soziokulturell determinierte Textbildungsmuster zur mündlichen oder schriftlichen Präsentation komplexer Sachverhalte in exakt bestimmten Kommunikationssituationen.</a:t>
            </a:r>
          </a:p>
          <a:p>
            <a:pPr marL="0" indent="0" algn="just">
              <a:buNone/>
              <a:tabLst>
                <a:tab pos="266700" algn="l"/>
              </a:tabLst>
            </a:pPr>
            <a:endParaRPr lang="de-DE" dirty="0"/>
          </a:p>
          <a:p>
            <a:pPr marL="0" indent="0" algn="just">
              <a:buNone/>
              <a:tabLst>
                <a:tab pos="266700" algn="l"/>
              </a:tabLst>
            </a:pPr>
            <a:r>
              <a:rPr lang="de-DE" b="1" dirty="0"/>
              <a:t>Textsortenkonventionen</a:t>
            </a:r>
            <a:r>
              <a:rPr lang="de-DE" dirty="0"/>
              <a:t> = spezifische Sprach-</a:t>
            </a:r>
            <a:r>
              <a:rPr lang="de-DE" dirty="0" err="1"/>
              <a:t>verwendungsmuster</a:t>
            </a:r>
            <a:r>
              <a:rPr lang="de-DE" dirty="0"/>
              <a:t>; ungeschriebene, von der Linguistik aber beschriebene Regeln</a:t>
            </a:r>
          </a:p>
          <a:p>
            <a:pPr marL="0" indent="0" algn="just">
              <a:buNone/>
              <a:tabLst>
                <a:tab pos="266700" algn="l"/>
              </a:tabLst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708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Textanalyse: Texttyp und Textsorte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  <a:tabLst>
                <a:tab pos="266700" algn="l"/>
              </a:tabLst>
            </a:pPr>
            <a:r>
              <a:rPr lang="de-DE" sz="2600" dirty="0"/>
              <a:t>(Typologie nach </a:t>
            </a:r>
            <a:r>
              <a:rPr lang="de-DE" sz="2600" dirty="0" err="1"/>
              <a:t>Reiss</a:t>
            </a:r>
            <a:r>
              <a:rPr lang="de-DE" sz="2600" dirty="0"/>
              <a:t> </a:t>
            </a:r>
            <a:r>
              <a:rPr lang="de-DE" sz="2600" baseline="30000" dirty="0"/>
              <a:t>3</a:t>
            </a:r>
            <a:r>
              <a:rPr lang="de-DE" sz="2600" dirty="0"/>
              <a:t>1993)</a:t>
            </a:r>
          </a:p>
          <a:p>
            <a:pPr marL="0" indent="0" algn="just">
              <a:buNone/>
              <a:tabLst>
                <a:tab pos="266700" algn="l"/>
              </a:tabLst>
            </a:pPr>
            <a:endParaRPr lang="de-DE" sz="2600" dirty="0"/>
          </a:p>
          <a:p>
            <a:pPr marL="0" indent="0" algn="just">
              <a:buNone/>
              <a:tabLst>
                <a:tab pos="266700" algn="l"/>
              </a:tabLst>
            </a:pPr>
            <a:r>
              <a:rPr lang="de-DE" sz="2900" b="1" dirty="0"/>
              <a:t>Informative Texte</a:t>
            </a:r>
          </a:p>
          <a:p>
            <a:pPr marL="0" indent="0" algn="just">
              <a:buNone/>
              <a:tabLst>
                <a:tab pos="266700" algn="l"/>
              </a:tabLst>
            </a:pPr>
            <a:r>
              <a:rPr lang="de-DE" sz="2900" dirty="0"/>
              <a:t>Wissenschaftliche Texte</a:t>
            </a:r>
          </a:p>
          <a:p>
            <a:pPr algn="just">
              <a:tabLst>
                <a:tab pos="266700" algn="l"/>
              </a:tabLst>
            </a:pPr>
            <a:r>
              <a:rPr lang="de-DE" sz="2600" dirty="0"/>
              <a:t>Akademisch-wissenschaftlicher Text</a:t>
            </a:r>
          </a:p>
          <a:p>
            <a:pPr algn="just">
              <a:tabLst>
                <a:tab pos="266700" algn="l"/>
              </a:tabLst>
            </a:pPr>
            <a:r>
              <a:rPr lang="de-DE" sz="2600" dirty="0"/>
              <a:t>Fachpraktischer Text</a:t>
            </a:r>
          </a:p>
          <a:p>
            <a:pPr algn="just">
              <a:tabLst>
                <a:tab pos="266700" algn="l"/>
              </a:tabLst>
            </a:pPr>
            <a:r>
              <a:rPr lang="de-DE" sz="2600" dirty="0"/>
              <a:t>Populärwissenschaftlicher Text</a:t>
            </a:r>
          </a:p>
          <a:p>
            <a:pPr marL="0" indent="0" algn="just">
              <a:buNone/>
              <a:tabLst>
                <a:tab pos="266700" algn="l"/>
              </a:tabLst>
            </a:pPr>
            <a:r>
              <a:rPr lang="de-DE" sz="2600" dirty="0"/>
              <a:t>nicht-wissenschaftliche Texte</a:t>
            </a:r>
          </a:p>
          <a:p>
            <a:pPr algn="just">
              <a:tabLst>
                <a:tab pos="266700" algn="l"/>
              </a:tabLst>
            </a:pPr>
            <a:r>
              <a:rPr lang="de-DE" sz="2600" dirty="0"/>
              <a:t>Journalistische Texte</a:t>
            </a:r>
          </a:p>
          <a:p>
            <a:pPr algn="just">
              <a:tabLst>
                <a:tab pos="266700" algn="l"/>
              </a:tabLst>
            </a:pPr>
            <a:r>
              <a:rPr lang="de-DE" sz="2600" dirty="0"/>
              <a:t>Amtliche Texte</a:t>
            </a:r>
          </a:p>
          <a:p>
            <a:pPr marL="0" indent="0" algn="just">
              <a:buNone/>
              <a:tabLst>
                <a:tab pos="266700" algn="l"/>
              </a:tabLst>
            </a:pPr>
            <a:endParaRPr lang="de-DE" sz="2600" dirty="0"/>
          </a:p>
          <a:p>
            <a:pPr marL="0" indent="0" algn="just">
              <a:buNone/>
              <a:tabLst>
                <a:tab pos="266700" algn="l"/>
              </a:tabLst>
            </a:pPr>
            <a:r>
              <a:rPr lang="de-DE" sz="2900" b="1" dirty="0"/>
              <a:t>Expressive Texte</a:t>
            </a:r>
          </a:p>
          <a:p>
            <a:pPr marL="0" indent="0" algn="just">
              <a:buNone/>
              <a:tabLst>
                <a:tab pos="266700" algn="l"/>
              </a:tabLst>
            </a:pPr>
            <a:r>
              <a:rPr lang="de-DE" sz="2600" dirty="0"/>
              <a:t>Lyrik, dichterische und literarische Prosa, Dramatik</a:t>
            </a:r>
          </a:p>
          <a:p>
            <a:pPr marL="0" indent="0" algn="just">
              <a:buNone/>
              <a:tabLst>
                <a:tab pos="266700" algn="l"/>
              </a:tabLst>
            </a:pPr>
            <a:endParaRPr lang="de-DE" sz="2600" dirty="0"/>
          </a:p>
          <a:p>
            <a:pPr marL="0" indent="0" algn="just">
              <a:buNone/>
              <a:tabLst>
                <a:tab pos="266700" algn="l"/>
              </a:tabLst>
            </a:pPr>
            <a:r>
              <a:rPr lang="de-DE" sz="2900" b="1" dirty="0"/>
              <a:t>Operative Texte</a:t>
            </a:r>
          </a:p>
          <a:p>
            <a:pPr marL="0" indent="0" algn="just">
              <a:buNone/>
              <a:tabLst>
                <a:tab pos="266700" algn="l"/>
              </a:tabLst>
            </a:pPr>
            <a:r>
              <a:rPr lang="de-DE" sz="2600" dirty="0"/>
              <a:t>Werbetext, Propagandaschrift, Wahlkampfrede, …</a:t>
            </a:r>
          </a:p>
          <a:p>
            <a:pPr marL="0" indent="0" algn="just">
              <a:buNone/>
              <a:tabLst>
                <a:tab pos="266700" algn="l"/>
              </a:tabLst>
            </a:pPr>
            <a:endParaRPr lang="de-DE" sz="2600" dirty="0"/>
          </a:p>
          <a:p>
            <a:pPr marL="0" indent="0" algn="just">
              <a:buNone/>
              <a:tabLst>
                <a:tab pos="266700" algn="l"/>
              </a:tabLst>
            </a:pPr>
            <a:endParaRPr lang="de-DE" sz="2600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53678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Vom Ausgangs- zum </a:t>
            </a:r>
            <a:r>
              <a:rPr lang="de-DE" dirty="0" err="1"/>
              <a:t>Zieltext</a:t>
            </a:r>
            <a:endParaRPr lang="de-DE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399784"/>
            <a:ext cx="6493409" cy="4726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60666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Vom Ausgangs- zum </a:t>
            </a:r>
            <a:r>
              <a:rPr lang="de-DE" dirty="0" err="1"/>
              <a:t>Zieltext</a:t>
            </a:r>
            <a:endParaRPr lang="de-DE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919" y="1340768"/>
            <a:ext cx="6340433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6588224" y="602128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(Nord </a:t>
            </a:r>
            <a:r>
              <a:rPr lang="de-DE" baseline="30000" dirty="0"/>
              <a:t>4</a:t>
            </a:r>
            <a:r>
              <a:rPr lang="de-DE" dirty="0"/>
              <a:t>2009: 160)</a:t>
            </a:r>
          </a:p>
        </p:txBody>
      </p:sp>
    </p:spTree>
    <p:extLst>
      <p:ext uri="{BB962C8B-B14F-4D97-AF65-F5344CB8AC3E}">
        <p14:creationId xmlns:p14="http://schemas.microsoft.com/office/powerpoint/2010/main" val="1969187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Literatur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-457200">
              <a:buNone/>
            </a:pPr>
            <a:r>
              <a:rPr lang="de-DE" cap="small" dirty="0"/>
              <a:t>Kautz</a:t>
            </a:r>
            <a:r>
              <a:rPr lang="de-DE" dirty="0"/>
              <a:t>, Ulrich (²2002): </a:t>
            </a:r>
            <a:r>
              <a:rPr lang="de-DE" i="1" dirty="0"/>
              <a:t>Handbuch Didaktik des Übersetzens und Dolmetschens Grundlagen der Übersetzungswissenschaft</a:t>
            </a:r>
            <a:r>
              <a:rPr lang="de-DE" dirty="0"/>
              <a:t>. München: </a:t>
            </a:r>
            <a:r>
              <a:rPr lang="de-DE" dirty="0" err="1"/>
              <a:t>iudicium</a:t>
            </a:r>
            <a:r>
              <a:rPr lang="de-DE" dirty="0"/>
              <a:t>.</a:t>
            </a:r>
          </a:p>
          <a:p>
            <a:pPr marL="0" indent="-457200">
              <a:buNone/>
            </a:pPr>
            <a:r>
              <a:rPr lang="de-DE" cap="small" dirty="0"/>
              <a:t>Nord</a:t>
            </a:r>
            <a:r>
              <a:rPr lang="de-DE" dirty="0"/>
              <a:t>, Christiane (</a:t>
            </a:r>
            <a:r>
              <a:rPr lang="de-DE" baseline="30000" dirty="0"/>
              <a:t>4</a:t>
            </a:r>
            <a:r>
              <a:rPr lang="de-DE" dirty="0"/>
              <a:t>2009): </a:t>
            </a:r>
            <a:r>
              <a:rPr lang="de-DE" i="1" dirty="0"/>
              <a:t>Textanalyse und Übersetzen. Theoretische Grundlagen, Methode und didaktische Anwendung einer übersetzungsrelevanten Textanalyse</a:t>
            </a:r>
            <a:r>
              <a:rPr lang="de-DE" dirty="0"/>
              <a:t>. Tübingen: Julius </a:t>
            </a:r>
            <a:r>
              <a:rPr lang="de-DE" dirty="0" err="1"/>
              <a:t>Groos</a:t>
            </a:r>
            <a:r>
              <a:rPr lang="de-DE" dirty="0"/>
              <a:t> Verlag Brigitte Narr.</a:t>
            </a:r>
          </a:p>
          <a:p>
            <a:pPr marL="0" indent="-457200">
              <a:buNone/>
            </a:pPr>
            <a:r>
              <a:rPr lang="de-DE" cap="small" dirty="0"/>
              <a:t>Reiß</a:t>
            </a:r>
            <a:r>
              <a:rPr lang="de-DE" dirty="0"/>
              <a:t>, Katharina (1983): T</a:t>
            </a:r>
            <a:r>
              <a:rPr lang="de-DE" i="1" dirty="0"/>
              <a:t>exttyp und Übersetzungsmethode. Der operative Text</a:t>
            </a:r>
            <a:r>
              <a:rPr lang="de-DE" dirty="0"/>
              <a:t>. Heidelberg: </a:t>
            </a:r>
            <a:r>
              <a:rPr lang="de-DE" dirty="0" err="1"/>
              <a:t>Groos</a:t>
            </a:r>
            <a:r>
              <a:rPr lang="de-DE" dirty="0"/>
              <a:t>.</a:t>
            </a:r>
          </a:p>
          <a:p>
            <a:pPr marL="0" indent="-457200">
              <a:buNone/>
            </a:pPr>
            <a:r>
              <a:rPr lang="de-DE" cap="small" dirty="0" err="1"/>
              <a:t>Wilss</a:t>
            </a:r>
            <a:r>
              <a:rPr lang="de-DE" dirty="0"/>
              <a:t>, W. (1996): </a:t>
            </a:r>
            <a:r>
              <a:rPr lang="de-DE" i="1" dirty="0"/>
              <a:t>Übersetzungsunterricht. Eine Einführung</a:t>
            </a:r>
            <a:r>
              <a:rPr lang="de-DE" dirty="0"/>
              <a:t>. Tübingen: Narr.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4456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Translationsvorgang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19280"/>
            <a:ext cx="5270041" cy="4706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5148064" y="565616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(Nord </a:t>
            </a:r>
            <a:r>
              <a:rPr lang="de-DE" baseline="30000" dirty="0"/>
              <a:t>4</a:t>
            </a:r>
            <a:r>
              <a:rPr lang="de-DE" dirty="0"/>
              <a:t>2009: 37)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228184" y="1700808"/>
            <a:ext cx="2664296" cy="2793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Auftraggeber/Initiator (INI)</a:t>
            </a:r>
          </a:p>
          <a:p>
            <a:r>
              <a:rPr lang="de-DE" sz="1600" dirty="0"/>
              <a:t>Übersetzer/</a:t>
            </a:r>
            <a:r>
              <a:rPr lang="de-DE" sz="1600" dirty="0" err="1"/>
              <a:t>Translator</a:t>
            </a:r>
            <a:r>
              <a:rPr lang="de-DE" sz="1600" dirty="0"/>
              <a:t> (TRL)</a:t>
            </a:r>
          </a:p>
          <a:p>
            <a:r>
              <a:rPr lang="de-DE" sz="1600" dirty="0" err="1"/>
              <a:t>Zieltext</a:t>
            </a:r>
            <a:r>
              <a:rPr lang="de-DE" sz="1600" dirty="0"/>
              <a:t> (ZT)</a:t>
            </a:r>
          </a:p>
          <a:p>
            <a:r>
              <a:rPr lang="de-DE" sz="1600" dirty="0" err="1"/>
              <a:t>Translat</a:t>
            </a:r>
            <a:r>
              <a:rPr lang="de-DE" sz="1600" dirty="0"/>
              <a:t> (TT)</a:t>
            </a:r>
          </a:p>
          <a:p>
            <a:r>
              <a:rPr lang="de-DE" sz="1600" dirty="0"/>
              <a:t>Zieltext-Rezipient (ZT-R)</a:t>
            </a:r>
          </a:p>
          <a:p>
            <a:r>
              <a:rPr lang="de-DE" sz="1600" dirty="0"/>
              <a:t>Zielsprache (ZS)</a:t>
            </a:r>
          </a:p>
          <a:p>
            <a:r>
              <a:rPr lang="de-DE" sz="1600" dirty="0"/>
              <a:t>Ausganstext (AT)</a:t>
            </a:r>
          </a:p>
          <a:p>
            <a:r>
              <a:rPr lang="de-DE" sz="1600" dirty="0"/>
              <a:t>Ausgangssprache (AS)</a:t>
            </a:r>
          </a:p>
          <a:p>
            <a:r>
              <a:rPr lang="de-DE" sz="1550" dirty="0"/>
              <a:t>Ausgangstext-Produzent (AT-P)</a:t>
            </a:r>
          </a:p>
          <a:p>
            <a:r>
              <a:rPr lang="de-DE" sz="1600" dirty="0"/>
              <a:t>Sender (S)</a:t>
            </a:r>
          </a:p>
          <a:p>
            <a:r>
              <a:rPr lang="de-DE" sz="1600" dirty="0"/>
              <a:t>Ausgangstext-Rezipient (AZ-R)</a:t>
            </a:r>
          </a:p>
        </p:txBody>
      </p:sp>
    </p:spTree>
    <p:extLst>
      <p:ext uri="{BB962C8B-B14F-4D97-AF65-F5344CB8AC3E}">
        <p14:creationId xmlns:p14="http://schemas.microsoft.com/office/powerpoint/2010/main" val="3476066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9D16E7-B3B6-4E9A-BD5C-7306162E5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CB8778C-9CD9-437B-BC93-D9DF23E57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Aft>
                <a:spcPts val="1000"/>
              </a:spcAft>
              <a:buNone/>
            </a:pPr>
            <a:r>
              <a:rPr lang="de-DE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Übersetzung wird für einen bestimmten Zweck benötigt, dieser Zweck bestimmt die Anforderungen an den Zieltext und damit einzelne Entscheidungen im Übersetzungsprozess.</a:t>
            </a:r>
          </a:p>
          <a:p>
            <a:pPr marL="0" indent="0">
              <a:lnSpc>
                <a:spcPct val="120000"/>
              </a:lnSpc>
              <a:spcAft>
                <a:spcPts val="1000"/>
              </a:spcAft>
              <a:buNone/>
            </a:pPr>
            <a:r>
              <a:rPr lang="de-DE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der Übersetzungswissenschaft spricht man vom </a:t>
            </a:r>
            <a:r>
              <a:rPr lang="de-DE" sz="3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Skopos</a:t>
            </a:r>
            <a:r>
              <a:rPr lang="de-DE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(von griech. </a:t>
            </a:r>
            <a:r>
              <a:rPr lang="de-DE" sz="3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skopos</a:t>
            </a:r>
            <a:r>
              <a:rPr lang="de-DE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Zweck),</a:t>
            </a:r>
          </a:p>
          <a:p>
            <a:pPr marL="0" indent="0">
              <a:lnSpc>
                <a:spcPct val="120000"/>
              </a:lnSpc>
              <a:spcAft>
                <a:spcPts val="1000"/>
              </a:spcAft>
              <a:buNone/>
            </a:pPr>
            <a:r>
              <a:rPr lang="de-DE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 auf die Praxis des professionellen Übersetzens bezogen vom </a:t>
            </a:r>
            <a:r>
              <a:rPr lang="de-DE" sz="3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Übersetzungsauftrag</a:t>
            </a:r>
            <a:r>
              <a:rPr lang="de-DE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20000"/>
              </a:lnSpc>
              <a:spcAft>
                <a:spcPts val="1000"/>
              </a:spcAft>
              <a:buNone/>
            </a:pPr>
            <a:endParaRPr lang="de-DE" sz="3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Aft>
                <a:spcPts val="1000"/>
              </a:spcAft>
              <a:buNone/>
            </a:pPr>
            <a:r>
              <a:rPr lang="de-DE" sz="3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Skopostheorie</a:t>
            </a:r>
            <a:r>
              <a:rPr lang="de-DE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(Vermeer), weicht ab von der Idee der </a:t>
            </a:r>
            <a:r>
              <a:rPr lang="de-DE" sz="3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Äquivalenz</a:t>
            </a:r>
            <a:r>
              <a:rPr lang="de-DE" sz="3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(z. B. Koller)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99652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Übersetzungsauftrag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Funktion des Zieltexts</a:t>
            </a:r>
          </a:p>
          <a:p>
            <a:r>
              <a:rPr lang="de-DE" dirty="0"/>
              <a:t>Rezipienten des Zieltexts</a:t>
            </a:r>
          </a:p>
          <a:p>
            <a:r>
              <a:rPr lang="de-DE" dirty="0"/>
              <a:t>Medium des Zieltexts</a:t>
            </a:r>
          </a:p>
          <a:p>
            <a:r>
              <a:rPr lang="de-DE" dirty="0"/>
              <a:t>Örtliche, zeitliche Zugänglichkeit des Zieltexts</a:t>
            </a:r>
          </a:p>
        </p:txBody>
      </p:sp>
    </p:spTree>
    <p:extLst>
      <p:ext uri="{BB962C8B-B14F-4D97-AF65-F5344CB8AC3E}">
        <p14:creationId xmlns:p14="http://schemas.microsoft.com/office/powerpoint/2010/main" val="2327351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Übersetzungsprozess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Rezeptive Phase</a:t>
            </a:r>
          </a:p>
          <a:p>
            <a:pPr lvl="1"/>
            <a:r>
              <a:rPr lang="de-DE" dirty="0"/>
              <a:t>Verstehen des Ausgangstextes</a:t>
            </a:r>
          </a:p>
          <a:p>
            <a:pPr lvl="1"/>
            <a:r>
              <a:rPr lang="de-DE" dirty="0"/>
              <a:t>Textanalyse</a:t>
            </a:r>
          </a:p>
          <a:p>
            <a:pPr lvl="1"/>
            <a:r>
              <a:rPr lang="de-DE" dirty="0"/>
              <a:t>Recherche und Arbeit mit Hilfsmitteln</a:t>
            </a:r>
          </a:p>
          <a:p>
            <a:r>
              <a:rPr lang="de-DE" dirty="0"/>
              <a:t>Produktive Phase</a:t>
            </a:r>
          </a:p>
          <a:p>
            <a:pPr lvl="1"/>
            <a:r>
              <a:rPr lang="de-DE" dirty="0"/>
              <a:t>Projektion des Zieltextes und Adressatenbezug</a:t>
            </a:r>
          </a:p>
          <a:p>
            <a:pPr lvl="1"/>
            <a:r>
              <a:rPr lang="de-DE" dirty="0"/>
              <a:t>Übersetzungsprobleme und Lösungsverfahren</a:t>
            </a:r>
          </a:p>
          <a:p>
            <a:pPr lvl="1"/>
            <a:r>
              <a:rPr lang="de-DE" dirty="0"/>
              <a:t>Redaktion des Zieltextes</a:t>
            </a:r>
          </a:p>
        </p:txBody>
      </p:sp>
    </p:spTree>
    <p:extLst>
      <p:ext uri="{BB962C8B-B14F-4D97-AF65-F5344CB8AC3E}">
        <p14:creationId xmlns:p14="http://schemas.microsoft.com/office/powerpoint/2010/main" val="2644456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Überlegungen zum Verstehen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just">
              <a:buNone/>
            </a:pPr>
            <a:r>
              <a:rPr lang="de-DE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Übersetzer, der den Ausgangstext richtig verstanden hat, [hat] die Übersetzung fast schon „in der Tasche“. </a:t>
            </a:r>
            <a:endParaRPr lang="de-DE" sz="2800" dirty="0"/>
          </a:p>
          <a:p>
            <a:pPr marL="0" lvl="0" indent="0" algn="just">
              <a:buNone/>
            </a:pPr>
            <a:endParaRPr lang="de-DE" sz="2800" dirty="0"/>
          </a:p>
          <a:p>
            <a:pPr marL="0" lvl="0" indent="0" algn="just">
              <a:buNone/>
            </a:pPr>
            <a:r>
              <a:rPr lang="de-DE" sz="2800" dirty="0"/>
              <a:t>„Der Übersetzer versteht teils unbewusst, teils bewusst; immer selektiv und zweckbestimmt; teils kognitiv, teils intuitiv; immer subjektiv“ (Kautz ²2002: 66).</a:t>
            </a:r>
          </a:p>
          <a:p>
            <a:pPr marL="0" lvl="0" indent="0" algn="just">
              <a:buNone/>
            </a:pPr>
            <a:endParaRPr lang="de-DE" sz="2800" dirty="0"/>
          </a:p>
          <a:p>
            <a:pPr marL="0" indent="0" algn="just">
              <a:buNone/>
            </a:pPr>
            <a:r>
              <a:rPr lang="de-DE" sz="2800" dirty="0"/>
              <a:t>„Je mehr du weißt, desto mehr kannst Du verstehen!“</a:t>
            </a:r>
          </a:p>
          <a:p>
            <a:pPr marL="0" lvl="0" indent="0" algn="just">
              <a:buNone/>
            </a:pP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476066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Textanalyse: Vorstufe</a:t>
            </a:r>
          </a:p>
        </p:txBody>
      </p:sp>
      <p:sp>
        <p:nvSpPr>
          <p:cNvPr id="7" name="Rechteck 6"/>
          <p:cNvSpPr/>
          <p:nvPr/>
        </p:nvSpPr>
        <p:spPr>
          <a:xfrm>
            <a:off x="3923928" y="1916832"/>
            <a:ext cx="4104456" cy="23762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2411760" y="3906671"/>
            <a:ext cx="1899828" cy="512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 algn="just">
              <a:buAutoNum type="arabicPeriod"/>
            </a:pPr>
            <a:r>
              <a:rPr lang="de-DE" dirty="0"/>
              <a:t>Verstehe ich den Text?</a:t>
            </a:r>
          </a:p>
          <a:p>
            <a:pPr marL="514350" indent="-514350" algn="just">
              <a:buAutoNum type="arabicPeriod"/>
            </a:pPr>
            <a:r>
              <a:rPr lang="de-DE" dirty="0"/>
              <a:t>Wie wirkt der Text in seiner Aussage und Gestaltung auf die ausgangssprachigen Adressaten, darunter auf mich?</a:t>
            </a:r>
          </a:p>
          <a:p>
            <a:pPr marL="514350" indent="-514350" algn="just">
              <a:buAutoNum type="arabicPeriod"/>
            </a:pPr>
            <a:r>
              <a:rPr lang="de-DE" dirty="0"/>
              <a:t>Für wen wurde der Text geschrieben?</a:t>
            </a:r>
          </a:p>
          <a:p>
            <a:pPr marL="514350" indent="-514350" algn="just">
              <a:buAutoNum type="arabicPeriod"/>
            </a:pPr>
            <a:r>
              <a:rPr lang="de-DE" dirty="0"/>
              <a:t>Was ist seine kommunikative Funktion?</a:t>
            </a:r>
          </a:p>
          <a:p>
            <a:pPr marL="514350" indent="-514350" algn="just">
              <a:buAutoNum type="arabicPeriod"/>
            </a:pPr>
            <a:r>
              <a:rPr lang="de-DE" dirty="0"/>
              <a:t>Wie ist der Text gegliedert?</a:t>
            </a:r>
          </a:p>
          <a:p>
            <a:pPr marL="514350" indent="-514350" algn="just">
              <a:buAutoNum type="arabicPeriod"/>
            </a:pPr>
            <a:r>
              <a:rPr lang="de-DE" dirty="0"/>
              <a:t>Würden die anvisierten zielsprachigen Leser den Text ohne Schwierigkeiten verstehen, wenn er nicht in einer fremden Sprache kodiert wäre?</a:t>
            </a:r>
          </a:p>
          <a:p>
            <a:pPr marL="514350" indent="-514350" algn="just">
              <a:buAutoNum type="arabicPeriod"/>
            </a:pPr>
            <a:r>
              <a:rPr lang="de-DE" dirty="0"/>
              <a:t>Ist also der Text als Grundlage für eine Übersetzung geeignet, die dem Auftrag entspricht? Oder sind inhaltliche und/oder formale Veränderungen notwendig, um einen </a:t>
            </a:r>
            <a:r>
              <a:rPr lang="de-DE" dirty="0" err="1"/>
              <a:t>Zieltext</a:t>
            </a:r>
            <a:r>
              <a:rPr lang="de-DE" dirty="0"/>
              <a:t> zu schaffen, der dem Übersetzungsauftrag entspricht?</a:t>
            </a:r>
          </a:p>
          <a:p>
            <a:pPr marL="514350" indent="-514350" algn="just">
              <a:buAutoNum type="arabicPeriod"/>
            </a:pPr>
            <a:r>
              <a:rPr lang="de-DE" dirty="0"/>
              <a:t>Kann ich die Übersetzung angesichts Termin, </a:t>
            </a:r>
            <a:r>
              <a:rPr lang="de-DE" dirty="0" err="1"/>
              <a:t>Recherchiermöglichkeiten</a:t>
            </a:r>
            <a:r>
              <a:rPr lang="de-DE" dirty="0"/>
              <a:t> etc. übernehmen?</a:t>
            </a:r>
          </a:p>
          <a:p>
            <a:pPr marL="0" indent="0" algn="just">
              <a:buNone/>
            </a:pPr>
            <a:r>
              <a:rPr lang="de-DE" dirty="0"/>
              <a:t>					(vgl. Kautz ²2002: 86)</a:t>
            </a:r>
          </a:p>
        </p:txBody>
      </p:sp>
    </p:spTree>
    <p:extLst>
      <p:ext uri="{BB962C8B-B14F-4D97-AF65-F5344CB8AC3E}">
        <p14:creationId xmlns:p14="http://schemas.microsoft.com/office/powerpoint/2010/main" val="397280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Textanalyse: Textexterne Faktoren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1945754"/>
            <a:ext cx="6686550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6228184" y="521990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(Nord </a:t>
            </a:r>
            <a:r>
              <a:rPr lang="de-DE" baseline="30000" dirty="0"/>
              <a:t>4</a:t>
            </a:r>
            <a:r>
              <a:rPr lang="de-DE" dirty="0"/>
              <a:t>2009: 40)</a:t>
            </a:r>
          </a:p>
        </p:txBody>
      </p:sp>
      <p:sp>
        <p:nvSpPr>
          <p:cNvPr id="7" name="Rechteck 6"/>
          <p:cNvSpPr/>
          <p:nvPr/>
        </p:nvSpPr>
        <p:spPr>
          <a:xfrm>
            <a:off x="3923928" y="1916832"/>
            <a:ext cx="4104456" cy="23762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2411760" y="3906671"/>
            <a:ext cx="1899828" cy="512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6066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Textanalyse: Textinterne Faktoren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1945754"/>
            <a:ext cx="6686550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6228184" y="521990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(Nord </a:t>
            </a:r>
            <a:r>
              <a:rPr lang="de-DE" baseline="30000" dirty="0"/>
              <a:t>4</a:t>
            </a:r>
            <a:r>
              <a:rPr lang="de-DE" dirty="0"/>
              <a:t>2009: 40)</a:t>
            </a:r>
          </a:p>
        </p:txBody>
      </p:sp>
      <p:sp>
        <p:nvSpPr>
          <p:cNvPr id="7" name="Rechteck 6"/>
          <p:cNvSpPr/>
          <p:nvPr/>
        </p:nvSpPr>
        <p:spPr>
          <a:xfrm>
            <a:off x="2627784" y="4005064"/>
            <a:ext cx="2016224" cy="5383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463858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644</Words>
  <Application>Microsoft Office PowerPoint</Application>
  <PresentationFormat>Bildschirmpräsentation (4:3)</PresentationFormat>
  <Paragraphs>97</Paragraphs>
  <Slides>16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19" baseType="lpstr">
      <vt:lpstr>Arial</vt:lpstr>
      <vt:lpstr>Calibri</vt:lpstr>
      <vt:lpstr>Larissa</vt:lpstr>
      <vt:lpstr>PowerPoint-Präsentation</vt:lpstr>
      <vt:lpstr>Der Translationsvorgang</vt:lpstr>
      <vt:lpstr>PowerPoint-Präsentation</vt:lpstr>
      <vt:lpstr>Der Übersetzungsauftrag</vt:lpstr>
      <vt:lpstr>Der Übersetzungsprozess</vt:lpstr>
      <vt:lpstr>Überlegungen zum Verstehen</vt:lpstr>
      <vt:lpstr>Textanalyse: Vorstufe</vt:lpstr>
      <vt:lpstr>Textanalyse: Textexterne Faktoren</vt:lpstr>
      <vt:lpstr>Textanalyse: Textinterne Faktoren</vt:lpstr>
      <vt:lpstr>Textanalyse: Wirkung</vt:lpstr>
      <vt:lpstr>Textanalyse: Texttyp und Textsorte</vt:lpstr>
      <vt:lpstr>Textanalyse: Texttyp und Textsorte</vt:lpstr>
      <vt:lpstr>Textanalyse: Texttyp und Textsorte</vt:lpstr>
      <vt:lpstr>Vom Ausgangs- zum Zieltext</vt:lpstr>
      <vt:lpstr>Vom Ausgangs- zum Zieltext</vt:lpstr>
      <vt:lpstr>Literatur</vt:lpstr>
    </vt:vector>
  </TitlesOfParts>
  <Company>Universität Salzburg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Bewusste Entscheidungen in der Übersetzung  Deutsch-Italienisch-Deutsch</dc:title>
  <dc:creator>Gärtig Anne-Kathrin</dc:creator>
  <cp:lastModifiedBy>GAERTIG- BRESSAN ANNE-KATHRIN</cp:lastModifiedBy>
  <cp:revision>84</cp:revision>
  <dcterms:created xsi:type="dcterms:W3CDTF">2018-03-28T15:45:42Z</dcterms:created>
  <dcterms:modified xsi:type="dcterms:W3CDTF">2022-03-01T16:03:46Z</dcterms:modified>
</cp:coreProperties>
</file>