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84"/>
    <p:restoredTop sz="93241"/>
  </p:normalViewPr>
  <p:slideViewPr>
    <p:cSldViewPr snapToGrid="0" snapToObjects="1">
      <p:cViewPr varScale="1">
        <p:scale>
          <a:sx n="92" d="100"/>
          <a:sy n="92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FC808-7E14-094F-9EC1-7F6C949EB662}" type="datetimeFigureOut">
              <a:rPr lang="it-IT" smtClean="0"/>
              <a:t>02/03/22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F576C-A111-CE4E-8DC7-2F81FC05CA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2055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9809A-56BD-9648-A127-15130C76E6D6}" type="datetimeFigureOut">
              <a:rPr lang="it-IT" smtClean="0"/>
              <a:t>02/03/22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497D7-7BE9-AB40-A595-E6DFCC437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56829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A34366B-88B5-8245-AAEC-DF750F1F3D4F}" type="datetime1">
              <a:rPr lang="it-IT" smtClean="0"/>
              <a:t>02/03/22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DCE-9DE1-E444-902B-0FE48D8AD1EB}" type="datetime1">
              <a:rPr lang="it-IT" smtClean="0"/>
              <a:t>02/03/22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28BB-E194-1941-BFA3-B820884ECFC6}" type="datetime1">
              <a:rPr lang="it-IT" smtClean="0"/>
              <a:t>02/03/22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42E4-1CEB-2F4E-A211-E84FB646D147}" type="datetime1">
              <a:rPr lang="it-IT" smtClean="0"/>
              <a:t>02/03/22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A965-DC27-3848-9E59-3E3E2414EB54}" type="datetime1">
              <a:rPr lang="it-IT" smtClean="0"/>
              <a:t>02/03/22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6E392-4FB1-3540-9893-8908D24B4F9B}" type="datetime1">
              <a:rPr lang="it-IT" smtClean="0"/>
              <a:t>02/03/22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48EF6ED-2B77-4043-A3B2-52672C6C108B}" type="datetime1">
              <a:rPr lang="it-IT" smtClean="0"/>
              <a:t>02/03/22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8D59-5E79-5440-B80A-391BE4441DF8}" type="datetime1">
              <a:rPr lang="it-IT" smtClean="0"/>
              <a:t>02/03/22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6722-3980-B147-A2B5-277E34C9BB20}" type="datetime1">
              <a:rPr lang="it-IT" smtClean="0"/>
              <a:t>02/03/22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54B0-8256-6548-BEA2-1D485021B750}" type="datetime1">
              <a:rPr lang="it-IT" smtClean="0"/>
              <a:t>02/03/22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F53D-C522-7B4C-950A-B8082B9DC37C}" type="datetime1">
              <a:rPr lang="it-IT" smtClean="0"/>
              <a:t>02/03/22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5FFA122A-730F-A54C-BDFC-7A968880B527}" type="datetime1">
              <a:rPr lang="it-IT" smtClean="0"/>
              <a:t>02/03/22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104CA251-664E-E040-8C59-7DD32D43619D}" type="datetime1">
              <a:rPr lang="it-IT" smtClean="0"/>
              <a:t>02/03/22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, contenuto 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12EE9A8F-ED1E-DB43-81DD-E13B8350C953}" type="datetime1">
              <a:rPr lang="it-IT" smtClean="0"/>
              <a:t>02/03/22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6FA8BC33-C56A-A340-925B-E31C6CDC048A}" type="datetime1">
              <a:rPr lang="it-IT" smtClean="0"/>
              <a:t>02/03/22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079-1DCB-2D48-BD66-E151D9D384A6}" type="datetime1">
              <a:rPr lang="it-IT" smtClean="0"/>
              <a:t>02/03/22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4EBF-2C8C-BC43-80F0-A50566CB81F3}" type="datetime1">
              <a:rPr lang="it-IT" smtClean="0"/>
              <a:t>02/03/22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5585-2DFC-8C4E-B25F-F8E589F1783E}" type="datetime1">
              <a:rPr lang="it-IT" smtClean="0"/>
              <a:t>02/03/22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3D2AF5C-2472-5B4B-8F0F-A59A977613EA}" type="datetime1">
              <a:rPr lang="it-IT" smtClean="0"/>
              <a:t>02/03/22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oodle2@units.i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00400" y="4303719"/>
            <a:ext cx="5458968" cy="1048684"/>
          </a:xfrm>
        </p:spPr>
        <p:txBody>
          <a:bodyPr>
            <a:noAutofit/>
          </a:bodyPr>
          <a:lstStyle/>
          <a:p>
            <a:r>
              <a:rPr lang="it-IT" sz="4000" dirty="0"/>
              <a:t>Analisi di bilancio e bilancio consolidato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Presentazione del corso</a:t>
            </a:r>
          </a:p>
          <a:p>
            <a:r>
              <a:rPr lang="it-IT" dirty="0"/>
              <a:t>Prof. Guido Modugno – DEAMS TRIESTE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 DEL CORSO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it-IT" dirty="0"/>
              <a:t>Gli studenti, al termine del corso, dovrebbero:</a:t>
            </a:r>
          </a:p>
          <a:p>
            <a:pPr lvl="0"/>
            <a:r>
              <a:rPr lang="it-IT" dirty="0"/>
              <a:t>Essere in grado lo studente di analizzare il bilancio di una società o di un gruppo, al fine di valutarne la performance e l’equilibrio finanziario, individuando altresì i fattori che potrebbero aver determinato una situazione di crisi. </a:t>
            </a:r>
          </a:p>
          <a:p>
            <a:pPr lvl="0"/>
            <a:r>
              <a:rPr lang="it-IT" dirty="0"/>
              <a:t>Aver acquisito le competenze per predisporre un piano economico-finanziario. </a:t>
            </a:r>
          </a:p>
          <a:p>
            <a:pPr lvl="0"/>
            <a:r>
              <a:rPr lang="it-IT" dirty="0"/>
              <a:t>Aver compreso la logica del bilancio consolidato e le operazioni necessarie per la sua redazione.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7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COLLEGAMENTI CON ALTRI INSEGNAMENTI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it-IT" dirty="0"/>
              <a:t>Economia Aziendale e Ragioneria Generale e Applicata forniscono le nozioni fondamentali sul bilancio per affrontare questo corso; alcuni strumenti per l'analisi del bilancio vengono ripresi poi in Economia e Gestione delle Imprese e in Finanza Aziendale. </a:t>
            </a:r>
          </a:p>
          <a:p>
            <a:pPr>
              <a:lnSpc>
                <a:spcPct val="120000"/>
              </a:lnSpc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8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MODALITÀ D’ESAME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2209800"/>
            <a:ext cx="8305801" cy="39163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it-IT" u="sng" dirty="0"/>
              <a:t>Due prove intermedie e una prova orale finale</a:t>
            </a:r>
            <a:r>
              <a:rPr lang="it-IT" dirty="0"/>
              <a:t>: sono previsti due brevi test scritti, durante il corso, per valutare il livello di apprendimento sulla parte di </a:t>
            </a:r>
            <a:r>
              <a:rPr lang="it-IT" dirty="0" err="1"/>
              <a:t>financial</a:t>
            </a:r>
            <a:r>
              <a:rPr lang="it-IT" dirty="0"/>
              <a:t> planning e di bilancio consolidato: chi supererà i due test sosterrà l’esame orale solo sulla parte di analisi di bilancio. I voti ottenuti dallo studente nelle due prove intermedie verranno poi considerati nella valutazione complessiva (media aritmetica)</a:t>
            </a:r>
          </a:p>
          <a:p>
            <a:pPr>
              <a:lnSpc>
                <a:spcPct val="120000"/>
              </a:lnSpc>
            </a:pPr>
            <a:r>
              <a:rPr lang="it-IT" u="sng" dirty="0"/>
              <a:t>Date degli appelli</a:t>
            </a:r>
            <a:r>
              <a:rPr lang="it-IT" dirty="0"/>
              <a:t>: 1, 15 giugno, 1 luglio, 19 settembre</a:t>
            </a:r>
            <a:endParaRPr lang="it-IT" dirty="0">
              <a:highlight>
                <a:srgbClr val="FFFF00"/>
              </a:highlight>
            </a:endParaRPr>
          </a:p>
          <a:p>
            <a:pPr>
              <a:lnSpc>
                <a:spcPct val="120000"/>
              </a:lnSpc>
            </a:pPr>
            <a:r>
              <a:rPr lang="it-IT" dirty="0"/>
              <a:t>All’esame orale lo studente ha facoltà di discutere </a:t>
            </a:r>
            <a:r>
              <a:rPr lang="it-IT" u="sng" dirty="0"/>
              <a:t>l’analisi di un bilancio a scelta </a:t>
            </a:r>
            <a:r>
              <a:rPr lang="it-IT" dirty="0"/>
              <a:t>(come scegliere il bilancio da analizzare?)</a:t>
            </a:r>
          </a:p>
          <a:p>
            <a:pPr marL="0" indent="0">
              <a:lnSpc>
                <a:spcPct val="120000"/>
              </a:lnSpc>
              <a:buNone/>
            </a:pPr>
            <a:endParaRPr lang="it-IT" dirty="0"/>
          </a:p>
          <a:p>
            <a:pPr>
              <a:lnSpc>
                <a:spcPct val="120000"/>
              </a:lnSpc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7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99" y="-298912"/>
            <a:ext cx="6508377" cy="1143000"/>
          </a:xfrm>
        </p:spPr>
        <p:txBody>
          <a:bodyPr/>
          <a:lstStyle/>
          <a:p>
            <a:r>
              <a:rPr lang="it-IT" dirty="0"/>
              <a:t>PROGRAMMA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331433" y="1289442"/>
            <a:ext cx="8243887" cy="5815012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t-IT" sz="1600" dirty="0"/>
              <a:t>Il contenuto del bilancio d'esercizio secondo i principi contabili nazionali</a:t>
            </a:r>
          </a:p>
          <a:p>
            <a:pPr marL="457200" lvl="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1600" dirty="0" err="1"/>
              <a:t>L'analisi</a:t>
            </a:r>
            <a:r>
              <a:rPr lang="en-US" sz="1600" dirty="0"/>
              <a:t> del </a:t>
            </a:r>
            <a:r>
              <a:rPr lang="en-US" sz="1600" dirty="0" err="1"/>
              <a:t>bilancio</a:t>
            </a:r>
            <a:r>
              <a:rPr lang="en-US" sz="1600" dirty="0"/>
              <a:t>: </a:t>
            </a:r>
            <a:r>
              <a:rPr lang="en-US" sz="1600" dirty="0" err="1"/>
              <a:t>metodologia</a:t>
            </a:r>
            <a:r>
              <a:rPr lang="en-US" sz="1600" dirty="0"/>
              <a:t> </a:t>
            </a:r>
            <a:endParaRPr lang="it-IT" sz="1600" dirty="0"/>
          </a:p>
          <a:p>
            <a:pPr marL="457200" lvl="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t-IT" sz="1600" dirty="0"/>
              <a:t>Modelli di riclassificazione dello Stato Patrimoniale e del Conto Economico ai fini dell'analisi del bilancio </a:t>
            </a:r>
          </a:p>
          <a:p>
            <a:pPr marL="457200" lvl="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t-IT" sz="1600" dirty="0"/>
              <a:t>Gli indici di bilancio: calcolo e interpretazione </a:t>
            </a:r>
          </a:p>
          <a:p>
            <a:pPr marL="457200" lvl="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t-IT" sz="1600" dirty="0"/>
              <a:t>I flussi finanziari e il rendiconto finanziario quale strumento per completare l'analisi dell'equilibrio finanziario </a:t>
            </a:r>
          </a:p>
          <a:p>
            <a:pPr marL="457200" lvl="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t-IT" sz="1600" dirty="0"/>
              <a:t>Il prospetto del Comprehensive </a:t>
            </a:r>
            <a:r>
              <a:rPr lang="it-IT" sz="1600" dirty="0" err="1"/>
              <a:t>Income</a:t>
            </a:r>
            <a:r>
              <a:rPr lang="it-IT" sz="1600" dirty="0"/>
              <a:t>: implicazioni sull’analisi della situazione aziendale</a:t>
            </a:r>
          </a:p>
          <a:p>
            <a:pPr marL="457200" lvl="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1600" dirty="0" err="1"/>
              <a:t>Analisi</a:t>
            </a:r>
            <a:r>
              <a:rPr lang="en-US" sz="1600" dirty="0"/>
              <a:t> di </a:t>
            </a:r>
            <a:r>
              <a:rPr lang="en-US" sz="1600" dirty="0" err="1"/>
              <a:t>bilancio</a:t>
            </a:r>
            <a:r>
              <a:rPr lang="en-US" sz="1600" dirty="0"/>
              <a:t>: </a:t>
            </a:r>
            <a:r>
              <a:rPr lang="en-US" sz="1600" dirty="0" err="1"/>
              <a:t>alcuni</a:t>
            </a:r>
            <a:r>
              <a:rPr lang="en-US" sz="1600" dirty="0"/>
              <a:t> </a:t>
            </a:r>
            <a:r>
              <a:rPr lang="en-US" sz="1600" dirty="0" err="1"/>
              <a:t>casi</a:t>
            </a:r>
            <a:r>
              <a:rPr lang="en-US" sz="1600" dirty="0"/>
              <a:t> </a:t>
            </a:r>
            <a:endParaRPr lang="it-IT" sz="1600" dirty="0"/>
          </a:p>
          <a:p>
            <a:pPr marL="457200" lvl="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t-IT" sz="1600" dirty="0"/>
              <a:t>Financial planning: stesura del Conto Economico e dello Stato Patrimoniale previsionali (con casi didattici)</a:t>
            </a:r>
          </a:p>
          <a:p>
            <a:pPr marL="457200" lvl="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t-IT" sz="1600" dirty="0"/>
              <a:t>Il bilancio consolidato: l'area di consolidamento, la procedura di consolidamento, l'eliminazione delle partecipazioni, l'eliminazione dei crediti e debiti nonché dei costi e ricavi infragruppo. </a:t>
            </a:r>
          </a:p>
          <a:p>
            <a:pPr marL="457200" lvl="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t-IT" sz="1600" dirty="0"/>
              <a:t>Analisi del bilancio consolidato: peculiarità.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9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MATERIALE DIDATTICO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2209800"/>
            <a:ext cx="8376393" cy="39163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Marco </a:t>
            </a:r>
            <a:r>
              <a:rPr lang="en-US" dirty="0" err="1"/>
              <a:t>Fazzini</a:t>
            </a:r>
            <a:r>
              <a:rPr lang="en-US" dirty="0"/>
              <a:t>, “</a:t>
            </a:r>
            <a:r>
              <a:rPr lang="en-US" dirty="0" err="1"/>
              <a:t>Analisi</a:t>
            </a:r>
            <a:r>
              <a:rPr lang="en-US" dirty="0"/>
              <a:t> di </a:t>
            </a:r>
            <a:r>
              <a:rPr lang="en-US" dirty="0" err="1"/>
              <a:t>bilancio</a:t>
            </a:r>
            <a:r>
              <a:rPr lang="en-US" dirty="0"/>
              <a:t>. </a:t>
            </a:r>
            <a:r>
              <a:rPr lang="en-US" dirty="0" err="1"/>
              <a:t>Metodi</a:t>
            </a:r>
            <a:r>
              <a:rPr lang="en-US" dirty="0"/>
              <a:t> e </a:t>
            </a:r>
            <a:r>
              <a:rPr lang="en-US" dirty="0" err="1"/>
              <a:t>strumenti</a:t>
            </a:r>
            <a:r>
              <a:rPr lang="en-US" dirty="0"/>
              <a:t> per </a:t>
            </a:r>
            <a:r>
              <a:rPr lang="en-US" dirty="0" err="1"/>
              <a:t>l’interpretazione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dinamiche</a:t>
            </a:r>
            <a:r>
              <a:rPr lang="en-US" dirty="0"/>
              <a:t> </a:t>
            </a:r>
            <a:r>
              <a:rPr lang="en-US" dirty="0" err="1"/>
              <a:t>aziendali</a:t>
            </a:r>
            <a:r>
              <a:rPr lang="en-US" dirty="0"/>
              <a:t>”, IPSOA</a:t>
            </a:r>
            <a:endParaRPr lang="it-IT" dirty="0"/>
          </a:p>
          <a:p>
            <a:pPr>
              <a:lnSpc>
                <a:spcPct val="120000"/>
              </a:lnSpc>
            </a:pPr>
            <a:r>
              <a:rPr lang="it-IT" dirty="0"/>
              <a:t>Principî contabili nazionali (in particolare OIC 17)</a:t>
            </a:r>
          </a:p>
          <a:p>
            <a:pPr>
              <a:lnSpc>
                <a:spcPct val="120000"/>
              </a:lnSpc>
            </a:pPr>
            <a:r>
              <a:rPr lang="it-IT" dirty="0"/>
              <a:t>Principi contabili internazionali: IFRS n.10 e n. 3</a:t>
            </a:r>
          </a:p>
          <a:p>
            <a:pPr>
              <a:lnSpc>
                <a:spcPct val="120000"/>
              </a:lnSpc>
            </a:pPr>
            <a:r>
              <a:rPr lang="it-IT" dirty="0"/>
              <a:t>Ulteriore materiale didattico verrà fornito dal docente e messo a disposizione sul sito (</a:t>
            </a:r>
            <a:r>
              <a:rPr lang="it-IT" dirty="0">
                <a:hlinkClick r:id="rId2"/>
              </a:rPr>
              <a:t>moodle2@units.it</a:t>
            </a:r>
            <a:r>
              <a:rPr lang="it-IT" dirty="0"/>
              <a:t>): casi didattici, articoli, </a:t>
            </a:r>
            <a:r>
              <a:rPr lang="it-IT" dirty="0" err="1"/>
              <a:t>slides</a:t>
            </a:r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2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Orario di ricevimento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Giovedì 16,15 – 17,30</a:t>
            </a:r>
          </a:p>
          <a:p>
            <a:r>
              <a:rPr lang="it-IT" dirty="0"/>
              <a:t>Su appuntamento (via mail)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20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209801" y="2462142"/>
            <a:ext cx="4966446" cy="1398494"/>
          </a:xfrm>
        </p:spPr>
        <p:txBody>
          <a:bodyPr/>
          <a:lstStyle/>
          <a:p>
            <a:r>
              <a:rPr lang="it-IT" dirty="0"/>
              <a:t>DOMANDE?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000" b="1" dirty="0" err="1"/>
              <a:t>guido.modugno@deams.units.it</a:t>
            </a:r>
            <a:endParaRPr lang="it-IT" sz="2000" b="1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76589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3352</TotalTime>
  <Words>468</Words>
  <Application>Microsoft Macintosh PowerPoint</Application>
  <PresentationFormat>Presentazione su schermo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2</vt:lpstr>
      <vt:lpstr>Plaza</vt:lpstr>
      <vt:lpstr>Analisi di bilancio e bilancio consolidato</vt:lpstr>
      <vt:lpstr>OBIETTIVI DEL CORSO</vt:lpstr>
      <vt:lpstr>COLLEGAMENTI CON ALTRI INSEGNAMENTI</vt:lpstr>
      <vt:lpstr>MODALITÀ D’ESAME</vt:lpstr>
      <vt:lpstr>PROGRAMMA</vt:lpstr>
      <vt:lpstr>MATERIALE DIDATTICO</vt:lpstr>
      <vt:lpstr>Orario di ricevimento</vt:lpstr>
      <vt:lpstr>DOMANDE?</vt:lpstr>
    </vt:vector>
  </TitlesOfParts>
  <Company>deams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di bilancio e bilancio consolidato</dc:title>
  <dc:creator>Guido Modugno</dc:creator>
  <cp:lastModifiedBy>MODUGNO GUIDO</cp:lastModifiedBy>
  <cp:revision>18</cp:revision>
  <dcterms:created xsi:type="dcterms:W3CDTF">2016-02-22T12:11:50Z</dcterms:created>
  <dcterms:modified xsi:type="dcterms:W3CDTF">2022-03-02T15:48:30Z</dcterms:modified>
</cp:coreProperties>
</file>