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74" r:id="rId2"/>
    <p:sldId id="359" r:id="rId3"/>
    <p:sldId id="336" r:id="rId4"/>
    <p:sldId id="363" r:id="rId5"/>
    <p:sldId id="364" r:id="rId6"/>
    <p:sldId id="365" r:id="rId7"/>
    <p:sldId id="366" r:id="rId8"/>
    <p:sldId id="367" r:id="rId9"/>
    <p:sldId id="368" r:id="rId10"/>
    <p:sldId id="369" r:id="rId11"/>
    <p:sldId id="370" r:id="rId12"/>
    <p:sldId id="371" r:id="rId13"/>
    <p:sldId id="372" r:id="rId14"/>
    <p:sldId id="373" r:id="rId15"/>
  </p:sldIdLst>
  <p:sldSz cx="9144000" cy="6858000" type="screen4x3"/>
  <p:notesSz cx="6834188" cy="9979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1">
          <p15:clr>
            <a:srgbClr val="A4A3A4"/>
          </p15:clr>
        </p15:guide>
        <p15:guide id="2" pos="215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000066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19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842" y="-96"/>
      </p:cViewPr>
      <p:guideLst>
        <p:guide orient="horz" pos="3141"/>
        <p:guide pos="21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320" tIns="46161" rIns="92320" bIns="46161" numCol="1" anchor="t" anchorCtr="0" compatLnSpc="1">
            <a:prstTxWarp prst="textNoShape">
              <a:avLst/>
            </a:prstTxWarp>
          </a:bodyPr>
          <a:lstStyle>
            <a:lvl1pPr defTabSz="923925">
              <a:defRPr kumimoji="0" sz="1200"/>
            </a:lvl1pPr>
          </a:lstStyle>
          <a:p>
            <a:pPr>
              <a:defRPr/>
            </a:pPr>
            <a:r>
              <a:rPr lang="it-IT" altLang="it-IT"/>
              <a:t>Gianpiero Adami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3500" y="0"/>
            <a:ext cx="2960688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320" tIns="46161" rIns="92320" bIns="46161" numCol="1" anchor="t" anchorCtr="0" compatLnSpc="1">
            <a:prstTxWarp prst="textNoShape">
              <a:avLst/>
            </a:prstTxWarp>
          </a:bodyPr>
          <a:lstStyle>
            <a:lvl1pPr algn="r" defTabSz="923925">
              <a:defRPr kumimoji="0" sz="1200"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8963"/>
            <a:ext cx="2960688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320" tIns="46161" rIns="92320" bIns="46161" numCol="1" anchor="b" anchorCtr="0" compatLnSpc="1">
            <a:prstTxWarp prst="textNoShape">
              <a:avLst/>
            </a:prstTxWarp>
          </a:bodyPr>
          <a:lstStyle>
            <a:lvl1pPr defTabSz="923925">
              <a:defRPr kumimoji="0" sz="1200"/>
            </a:lvl1pPr>
          </a:lstStyle>
          <a:p>
            <a:pPr>
              <a:defRPr/>
            </a:pPr>
            <a:r>
              <a:rPr lang="it-IT" altLang="it-IT"/>
              <a:t>Titolo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3500" y="9478963"/>
            <a:ext cx="2960688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320" tIns="46161" rIns="92320" bIns="46161" numCol="1" anchor="b" anchorCtr="0" compatLnSpc="1">
            <a:prstTxWarp prst="textNoShape">
              <a:avLst/>
            </a:prstTxWarp>
          </a:bodyPr>
          <a:lstStyle>
            <a:lvl1pPr algn="r" defTabSz="923925">
              <a:defRPr kumimoji="0" sz="1200"/>
            </a:lvl1pPr>
          </a:lstStyle>
          <a:p>
            <a:fld id="{3DB0B171-33EE-458C-8F5C-C51A76FC19CB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320" tIns="46161" rIns="92320" bIns="46161" numCol="1" anchor="t" anchorCtr="0" compatLnSpc="1">
            <a:prstTxWarp prst="textNoShape">
              <a:avLst/>
            </a:prstTxWarp>
          </a:bodyPr>
          <a:lstStyle>
            <a:lvl1pPr defTabSz="923925">
              <a:defRPr kumimoji="0"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3500" y="0"/>
            <a:ext cx="2960688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320" tIns="46161" rIns="92320" bIns="46161" numCol="1" anchor="t" anchorCtr="0" compatLnSpc="1">
            <a:prstTxWarp prst="textNoShape">
              <a:avLst/>
            </a:prstTxWarp>
          </a:bodyPr>
          <a:lstStyle>
            <a:lvl1pPr algn="r" defTabSz="923925">
              <a:defRPr kumimoji="0" sz="1200"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9300"/>
            <a:ext cx="4989513" cy="3741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8688"/>
            <a:ext cx="5011738" cy="449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320" tIns="46161" rIns="92320" bIns="461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8963"/>
            <a:ext cx="2960688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320" tIns="46161" rIns="92320" bIns="46161" numCol="1" anchor="b" anchorCtr="0" compatLnSpc="1">
            <a:prstTxWarp prst="textNoShape">
              <a:avLst/>
            </a:prstTxWarp>
          </a:bodyPr>
          <a:lstStyle>
            <a:lvl1pPr defTabSz="923925">
              <a:defRPr kumimoji="0"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3500" y="9478963"/>
            <a:ext cx="2960688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320" tIns="46161" rIns="92320" bIns="46161" numCol="1" anchor="b" anchorCtr="0" compatLnSpc="1">
            <a:prstTxWarp prst="textNoShape">
              <a:avLst/>
            </a:prstTxWarp>
          </a:bodyPr>
          <a:lstStyle>
            <a:lvl1pPr algn="r" defTabSz="923925">
              <a:defRPr kumimoji="0" sz="1200"/>
            </a:lvl1pPr>
          </a:lstStyle>
          <a:p>
            <a:fld id="{EC9E8291-0D18-4776-BE64-EC081CE5914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it-IT" altLang="it-IT" sz="1200" smtClean="0"/>
              <a:t>Tecniche Analitiche Ambientali</a:t>
            </a:r>
          </a:p>
        </p:txBody>
      </p:sp>
      <p:sp>
        <p:nvSpPr>
          <p:cNvPr id="358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8EC223-8AE9-4DB2-A53B-E97827502F9D}" type="slidenum">
              <a:rPr kumimoji="0" lang="it-IT" altLang="it-IT" sz="1200"/>
              <a:pPr/>
              <a:t>2</a:t>
            </a:fld>
            <a:endParaRPr kumimoji="0" lang="it-IT" altLang="it-IT" sz="1200"/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it-IT" altLang="it-IT" sz="1200" smtClean="0"/>
              <a:t>Tecniche Analitiche Ambientali</a:t>
            </a:r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39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BA1E90-FDD7-4A6E-AF98-E37FFCE9EA8F}" type="slidenum">
              <a:rPr kumimoji="0" lang="it-IT" altLang="it-IT" sz="1200"/>
              <a:pPr/>
              <a:t>3</a:t>
            </a:fld>
            <a:endParaRPr kumimoji="0" lang="it-IT" altLang="it-IT" sz="1200"/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77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77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77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77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3A62836-71A6-439C-8F8A-6BE3CE342E52}" type="slidenum">
              <a:rPr kumimoji="0" lang="it-IT" altLang="it-IT" sz="1200"/>
              <a:pPr/>
              <a:t>7</a:t>
            </a:fld>
            <a:endParaRPr kumimoji="0" lang="it-IT" altLang="it-IT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825714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gradFill rotWithShape="0">
          <a:gsLst>
            <a:gs pos="0">
              <a:srgbClr val="002F5E"/>
            </a:gs>
            <a:gs pos="50000">
              <a:schemeClr val="bg1"/>
            </a:gs>
            <a:gs pos="100000">
              <a:srgbClr val="002F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it-IT" altLang="it-IT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 altLang="it-IT" noProof="0" smtClean="0"/>
              <a:t>Fare clic per modificare lo stile del titolo dello schema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defRPr b="1">
                <a:latin typeface="Times New Roman" pitchFamily="18" charset="0"/>
              </a:defRPr>
            </a:lvl1pPr>
          </a:lstStyle>
          <a:p>
            <a:pPr lvl="0"/>
            <a:r>
              <a:rPr lang="it-IT" altLang="it-IT" noProof="0" smtClean="0"/>
              <a:t>Fare clic per modificare lo stile del sottotitolo dello schema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B54F4-DDAA-4167-8C5C-ED9C6111BD7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24021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4D6B04-A37F-4923-9A72-89A7A4BC794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8428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469BC7-C85A-49DE-96A9-C9DF96BCE95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9990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211550-8288-4684-AEC0-56663BABEF2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8602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EBC462-13A0-46F6-8712-E04626CB473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0182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306547-5271-45EF-AC9E-76ED20306D1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4124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8AC55F-14C4-4BFC-850C-E32A2C23A7A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8316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CE5F1E-0B08-4AB6-9CBB-280430A812D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7916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1CA4A1-B1B1-4A88-B6E6-4D1E326DA05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6406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31C271-0E7C-427E-95CC-9E01E7F83D8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65568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527E6B-8C5D-4443-A778-28784B58B7E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8249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F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920FA3-2289-46D6-8E94-DC57638EFB7A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6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26436"/>
            <a:ext cx="7772400" cy="1143000"/>
          </a:xfrm>
        </p:spPr>
        <p:txBody>
          <a:bodyPr/>
          <a:lstStyle/>
          <a:p>
            <a:r>
              <a:rPr lang="it-IT" sz="2800" dirty="0" smtClean="0"/>
              <a:t>LEZIONI DI CHIMICA ANALITICA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5516" y="1369436"/>
            <a:ext cx="8134672" cy="4114800"/>
          </a:xfrm>
        </p:spPr>
        <p:txBody>
          <a:bodyPr/>
          <a:lstStyle/>
          <a:p>
            <a:pPr algn="ctr"/>
            <a:r>
              <a:rPr lang="it-IT" sz="3200" dirty="0" smtClean="0">
                <a:solidFill>
                  <a:srgbClr val="FFC000"/>
                </a:solidFill>
              </a:rPr>
              <a:t>LEZIONE </a:t>
            </a:r>
            <a:r>
              <a:rPr lang="it-IT" sz="3200" dirty="0" smtClean="0">
                <a:solidFill>
                  <a:srgbClr val="FFC000"/>
                </a:solidFill>
              </a:rPr>
              <a:t>#2: </a:t>
            </a:r>
          </a:p>
          <a:p>
            <a:pPr algn="ctr"/>
            <a:r>
              <a:rPr lang="it-IT" sz="3200" dirty="0" smtClean="0">
                <a:solidFill>
                  <a:srgbClr val="FFC000"/>
                </a:solidFill>
              </a:rPr>
              <a:t>«PROCEDURA ANALITICA E SCELTA DEL METODO»</a:t>
            </a:r>
            <a:endParaRPr lang="it-IT" sz="3200" dirty="0" smtClean="0">
              <a:solidFill>
                <a:srgbClr val="FFC000"/>
              </a:solidFill>
            </a:endParaRPr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r>
              <a:rPr lang="it-IT" dirty="0" smtClean="0"/>
              <a:t>DOCENTE: G. ADAMI</a:t>
            </a:r>
          </a:p>
          <a:p>
            <a:pPr algn="ctr"/>
            <a:r>
              <a:rPr lang="it-IT" dirty="0" smtClean="0"/>
              <a:t>AA: 2019-20</a:t>
            </a:r>
          </a:p>
          <a:p>
            <a:pPr algn="ctr"/>
            <a:endParaRPr lang="it-IT" sz="1800" dirty="0" smtClean="0"/>
          </a:p>
          <a:p>
            <a:r>
              <a:rPr lang="it-IT" sz="1800" dirty="0" smtClean="0"/>
              <a:t>PER INSEGNAMENTI DI:</a:t>
            </a:r>
          </a:p>
          <a:p>
            <a:pPr lvl="1">
              <a:spcBef>
                <a:spcPts val="0"/>
              </a:spcBef>
            </a:pPr>
            <a:r>
              <a:rPr lang="it-IT" sz="2000" dirty="0" smtClean="0"/>
              <a:t>CA1+LAB (CHIMICA)</a:t>
            </a:r>
          </a:p>
          <a:p>
            <a:pPr lvl="1">
              <a:spcBef>
                <a:spcPts val="0"/>
              </a:spcBef>
            </a:pPr>
            <a:r>
              <a:rPr lang="it-IT" sz="2000" dirty="0" smtClean="0"/>
              <a:t>CA (STAN)</a:t>
            </a:r>
          </a:p>
          <a:p>
            <a:pPr lvl="1">
              <a:spcBef>
                <a:spcPts val="0"/>
              </a:spcBef>
            </a:pPr>
            <a:r>
              <a:rPr lang="it-IT" sz="2000" dirty="0" smtClean="0"/>
              <a:t>CA (FARM)</a:t>
            </a:r>
            <a:r>
              <a:rPr lang="it-IT" dirty="0" smtClean="0"/>
              <a:t>			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1550-8288-4684-AEC0-56663BABEF21}" type="slidenum">
              <a:rPr lang="it-IT" altLang="it-IT" smtClean="0"/>
              <a:pPr/>
              <a:t>1</a:t>
            </a:fld>
            <a:endParaRPr lang="it-IT" altLang="it-IT"/>
          </a:p>
        </p:txBody>
      </p:sp>
      <p:sp>
        <p:nvSpPr>
          <p:cNvPr id="6" name="Rettangolo 5"/>
          <p:cNvSpPr/>
          <p:nvPr/>
        </p:nvSpPr>
        <p:spPr bwMode="auto">
          <a:xfrm>
            <a:off x="170790" y="226436"/>
            <a:ext cx="8793697" cy="6402964"/>
          </a:xfrm>
          <a:prstGeom prst="rect">
            <a:avLst/>
          </a:prstGeom>
          <a:noFill/>
          <a:ln>
            <a:headEnd type="none" w="sm" len="sm"/>
            <a:tailEnd type="none" w="sm" len="sm"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37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DB36E9C-DEFD-44F8-9ADE-6AC69957DE83}" type="slidenum">
              <a:rPr lang="it-IT" altLang="it-IT" sz="1400"/>
              <a:pPr/>
              <a:t>10</a:t>
            </a:fld>
            <a:endParaRPr lang="it-IT" altLang="it-IT" sz="1400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marL="0" indent="0" algn="just">
              <a:defRPr/>
            </a:pPr>
            <a:r>
              <a:rPr lang="it-IT" altLang="it-IT" dirty="0" smtClean="0"/>
              <a:t>Le principali tecniche strumentali possono essere classificate in base al principio che sfruttano</a:t>
            </a:r>
          </a:p>
          <a:p>
            <a:pPr marL="0" indent="0" algn="just">
              <a:defRPr/>
            </a:pPr>
            <a:endParaRPr lang="it-IT" altLang="it-IT" dirty="0" smtClean="0"/>
          </a:p>
          <a:p>
            <a:pPr marL="0" indent="0" algn="just">
              <a:defRPr/>
            </a:pPr>
            <a:r>
              <a:rPr lang="it-IT" altLang="it-IT" dirty="0" smtClean="0">
                <a:solidFill>
                  <a:srgbClr val="FFFF00"/>
                </a:solidFill>
              </a:rPr>
              <a:t>TECNICHE CHE SI BASANO SULLA </a:t>
            </a:r>
            <a:r>
              <a:rPr lang="it-IT" altLang="it-IT" b="1" u="sng" dirty="0" smtClean="0">
                <a:solidFill>
                  <a:srgbClr val="FFFF00"/>
                </a:solidFill>
              </a:rPr>
              <a:t>SEPARAZIONE DEI COMPONENTI</a:t>
            </a:r>
            <a:endParaRPr lang="it-IT" altLang="it-IT" b="1" u="sng" dirty="0" smtClean="0"/>
          </a:p>
          <a:p>
            <a:pPr marL="0" indent="0" algn="just">
              <a:defRPr/>
            </a:pPr>
            <a:r>
              <a:rPr lang="it-IT" altLang="it-IT" dirty="0" smtClean="0"/>
              <a:t>1. Cromatografia (su strato sottile: TLC; su carta: PC; gascromatografia: GC; in fase liquida a elevate prestazioni: HPLC);</a:t>
            </a:r>
          </a:p>
          <a:p>
            <a:pPr marL="0" indent="0" algn="just">
              <a:defRPr/>
            </a:pPr>
            <a:r>
              <a:rPr lang="it-IT" altLang="it-IT" dirty="0" smtClean="0"/>
              <a:t>2. Elettroforesi;</a:t>
            </a:r>
          </a:p>
          <a:p>
            <a:pPr marL="0" indent="0" algn="just">
              <a:defRPr/>
            </a:pPr>
            <a:r>
              <a:rPr lang="it-IT" altLang="it-IT" dirty="0" smtClean="0"/>
              <a:t>3. </a:t>
            </a:r>
            <a:r>
              <a:rPr lang="it-IT" altLang="it-IT" dirty="0" err="1" smtClean="0"/>
              <a:t>Elettrocromatografia</a:t>
            </a:r>
            <a:r>
              <a:rPr lang="it-IT" altLang="it-IT" dirty="0" smtClean="0"/>
              <a:t>;</a:t>
            </a:r>
          </a:p>
          <a:p>
            <a:pPr marL="0" indent="0" algn="just">
              <a:defRPr/>
            </a:pPr>
            <a:r>
              <a:rPr lang="it-IT" altLang="it-IT" dirty="0" smtClean="0"/>
              <a:t>4. Elettrogravimetria;</a:t>
            </a:r>
          </a:p>
          <a:p>
            <a:pPr marL="0" indent="0" algn="just">
              <a:defRPr/>
            </a:pPr>
            <a:r>
              <a:rPr lang="it-IT" altLang="it-IT" dirty="0" smtClean="0"/>
              <a:t>5. Filtrazione su membrana.</a:t>
            </a:r>
          </a:p>
          <a:p>
            <a:pPr marL="0" indent="0" algn="just">
              <a:defRPr/>
            </a:pPr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138349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358350B-C378-44BA-ADC0-0D6FAA52D64A}" type="slidenum">
              <a:rPr lang="it-IT" altLang="it-IT" sz="1400"/>
              <a:pPr/>
              <a:t>11</a:t>
            </a:fld>
            <a:endParaRPr lang="it-IT" altLang="it-IT" sz="1400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marL="0" indent="0">
              <a:defRPr/>
            </a:pPr>
            <a:r>
              <a:rPr lang="it-IT" altLang="it-IT" dirty="0" smtClean="0">
                <a:solidFill>
                  <a:srgbClr val="FFFF00"/>
                </a:solidFill>
              </a:rPr>
              <a:t>TECNICHE CHE SI BASANO SULLA </a:t>
            </a:r>
            <a:r>
              <a:rPr lang="it-IT" altLang="it-IT" b="1" u="sng" dirty="0" smtClean="0">
                <a:solidFill>
                  <a:srgbClr val="FFFF00"/>
                </a:solidFill>
              </a:rPr>
              <a:t>MISURA DI PROPRIETA' FISICHE</a:t>
            </a:r>
          </a:p>
          <a:p>
            <a:pPr marL="0" indent="0">
              <a:defRPr/>
            </a:pPr>
            <a:endParaRPr lang="it-IT" altLang="it-IT" b="1" u="sng" dirty="0" smtClean="0"/>
          </a:p>
          <a:p>
            <a:pPr marL="0" indent="0">
              <a:defRPr/>
            </a:pPr>
            <a:r>
              <a:rPr lang="it-IT" altLang="it-IT" dirty="0" smtClean="0">
                <a:solidFill>
                  <a:srgbClr val="FFFF00"/>
                </a:solidFill>
              </a:rPr>
              <a:t>1. Metodi elettrochimici</a:t>
            </a:r>
            <a:r>
              <a:rPr lang="it-IT" altLang="it-IT" dirty="0" smtClean="0"/>
              <a:t> (</a:t>
            </a:r>
            <a:r>
              <a:rPr lang="it-IT" altLang="it-IT" dirty="0" err="1" smtClean="0"/>
              <a:t>potenziometria</a:t>
            </a:r>
            <a:r>
              <a:rPr lang="it-IT" altLang="it-IT" dirty="0" smtClean="0"/>
              <a:t>, </a:t>
            </a:r>
            <a:r>
              <a:rPr lang="it-IT" altLang="it-IT" dirty="0" err="1" smtClean="0"/>
              <a:t>voltammetria</a:t>
            </a:r>
            <a:r>
              <a:rPr lang="it-IT" altLang="it-IT" dirty="0" smtClean="0"/>
              <a:t>, coulombometria, </a:t>
            </a:r>
            <a:r>
              <a:rPr lang="it-IT" altLang="it-IT" dirty="0" err="1" smtClean="0"/>
              <a:t>amperometria</a:t>
            </a:r>
            <a:r>
              <a:rPr lang="it-IT" altLang="it-IT" dirty="0" smtClean="0"/>
              <a:t>, conduttimetria);</a:t>
            </a:r>
          </a:p>
          <a:p>
            <a:pPr marL="0" indent="0">
              <a:defRPr/>
            </a:pPr>
            <a:endParaRPr lang="it-IT" altLang="it-IT" sz="1400" dirty="0" smtClean="0"/>
          </a:p>
          <a:p>
            <a:pPr marL="0" indent="0">
              <a:defRPr/>
            </a:pPr>
            <a:r>
              <a:rPr lang="it-IT" altLang="it-IT" dirty="0" smtClean="0">
                <a:solidFill>
                  <a:srgbClr val="FFFF00"/>
                </a:solidFill>
              </a:rPr>
              <a:t>2. Metodi ottici</a:t>
            </a:r>
            <a:r>
              <a:rPr lang="it-IT" altLang="it-IT" dirty="0" smtClean="0"/>
              <a:t>:</a:t>
            </a:r>
          </a:p>
          <a:p>
            <a:pPr marL="355600" indent="0">
              <a:defRPr/>
            </a:pPr>
            <a:r>
              <a:rPr lang="it-IT" altLang="it-IT" dirty="0" smtClean="0"/>
              <a:t>a. Spettrofotometria di assorbimento (IR, NIR, UV/VIS, AA, X, NMR, ESR);</a:t>
            </a:r>
          </a:p>
          <a:p>
            <a:pPr marL="355600" indent="0">
              <a:defRPr/>
            </a:pPr>
            <a:r>
              <a:rPr lang="it-IT" altLang="it-IT" dirty="0" smtClean="0"/>
              <a:t>b. Spettrofotometria di emissione (AES, FES, ICP, fluorescenza X);</a:t>
            </a:r>
          </a:p>
          <a:p>
            <a:pPr marL="355600" indent="0">
              <a:defRPr/>
            </a:pPr>
            <a:r>
              <a:rPr lang="it-IT" altLang="it-IT" dirty="0" smtClean="0"/>
              <a:t>c. Perturbazione delle radiazioni (riflessione, rifrattometria, polarimetria, diffrazione X);</a:t>
            </a:r>
          </a:p>
          <a:p>
            <a:pPr marL="355600" indent="0">
              <a:defRPr/>
            </a:pPr>
            <a:r>
              <a:rPr lang="it-IT" altLang="it-IT" dirty="0" smtClean="0"/>
              <a:t>d. Spettroscopia di diffusione della luce (</a:t>
            </a:r>
            <a:r>
              <a:rPr lang="it-IT" altLang="it-IT" dirty="0" err="1" smtClean="0"/>
              <a:t>Torbidimetria</a:t>
            </a:r>
            <a:r>
              <a:rPr lang="it-IT" altLang="it-IT" dirty="0" smtClean="0"/>
              <a:t>, </a:t>
            </a:r>
            <a:r>
              <a:rPr lang="it-IT" altLang="it-IT" dirty="0" err="1" smtClean="0"/>
              <a:t>Raman</a:t>
            </a:r>
            <a:r>
              <a:rPr lang="it-IT" altLang="it-IT" dirty="0" smtClean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83602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28786EB-590A-4944-89C2-9D750E311E09}" type="slidenum">
              <a:rPr lang="it-IT" altLang="it-IT" sz="1400"/>
              <a:pPr/>
              <a:t>12</a:t>
            </a:fld>
            <a:endParaRPr lang="it-IT" altLang="it-IT" sz="1400"/>
          </a:p>
        </p:txBody>
      </p:sp>
      <p:sp>
        <p:nvSpPr>
          <p:cNvPr id="154626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marL="0" indent="0">
              <a:lnSpc>
                <a:spcPct val="90000"/>
              </a:lnSpc>
              <a:defRPr/>
            </a:pPr>
            <a:endParaRPr lang="it-IT" altLang="it-IT" dirty="0" smtClean="0"/>
          </a:p>
          <a:p>
            <a:pPr marL="0" indent="0">
              <a:lnSpc>
                <a:spcPct val="90000"/>
              </a:lnSpc>
              <a:defRPr/>
            </a:pPr>
            <a:r>
              <a:rPr lang="it-IT" altLang="it-IT" dirty="0" smtClean="0">
                <a:solidFill>
                  <a:srgbClr val="FFFF00"/>
                </a:solidFill>
              </a:rPr>
              <a:t>3. Spettrometria di massa</a:t>
            </a:r>
            <a:r>
              <a:rPr lang="it-IT" altLang="it-IT" dirty="0" smtClean="0"/>
              <a:t> (rapporto massa/carica): </a:t>
            </a:r>
          </a:p>
          <a:p>
            <a:pPr marL="355600" indent="0">
              <a:lnSpc>
                <a:spcPct val="90000"/>
              </a:lnSpc>
              <a:tabLst>
                <a:tab pos="355600" algn="l"/>
              </a:tabLst>
              <a:defRPr/>
            </a:pPr>
            <a:r>
              <a:rPr lang="it-IT" altLang="it-IT" dirty="0" smtClean="0"/>
              <a:t>a. MS Classica;</a:t>
            </a:r>
          </a:p>
          <a:p>
            <a:pPr marL="355600" indent="0">
              <a:lnSpc>
                <a:spcPct val="90000"/>
              </a:lnSpc>
              <a:tabLst>
                <a:tab pos="355600" algn="l"/>
              </a:tabLst>
              <a:defRPr/>
            </a:pPr>
            <a:r>
              <a:rPr lang="it-IT" altLang="it-IT" dirty="0" smtClean="0"/>
              <a:t>b. Accoppiata ad altre tecniche: tecniche </a:t>
            </a:r>
            <a:r>
              <a:rPr lang="it-IT" altLang="it-IT" dirty="0" err="1" smtClean="0"/>
              <a:t>ifenate</a:t>
            </a:r>
            <a:r>
              <a:rPr lang="it-IT" altLang="it-IT" dirty="0" smtClean="0"/>
              <a:t> (GC/MS, LC/MS, ICP/MS);</a:t>
            </a:r>
          </a:p>
          <a:p>
            <a:pPr marL="355600" indent="0">
              <a:lnSpc>
                <a:spcPct val="90000"/>
              </a:lnSpc>
              <a:tabLst>
                <a:tab pos="355600" algn="l"/>
              </a:tabLst>
              <a:defRPr/>
            </a:pPr>
            <a:endParaRPr lang="it-IT" altLang="it-IT" dirty="0" smtClean="0"/>
          </a:p>
          <a:p>
            <a:pPr marL="0" indent="0">
              <a:lnSpc>
                <a:spcPct val="90000"/>
              </a:lnSpc>
              <a:defRPr/>
            </a:pPr>
            <a:r>
              <a:rPr lang="it-IT" altLang="it-IT" dirty="0" smtClean="0">
                <a:solidFill>
                  <a:srgbClr val="FFFF00"/>
                </a:solidFill>
              </a:rPr>
              <a:t>4. Metodi parametrici:</a:t>
            </a:r>
            <a:endParaRPr lang="it-IT" altLang="it-IT" dirty="0" smtClean="0"/>
          </a:p>
          <a:p>
            <a:pPr marL="355600" indent="0">
              <a:lnSpc>
                <a:spcPct val="90000"/>
              </a:lnSpc>
              <a:defRPr/>
            </a:pPr>
            <a:r>
              <a:rPr lang="it-IT" altLang="it-IT" dirty="0" smtClean="0"/>
              <a:t>a. </a:t>
            </a:r>
            <a:r>
              <a:rPr lang="it-IT" altLang="it-IT" dirty="0" err="1" smtClean="0"/>
              <a:t>Densimetria</a:t>
            </a:r>
            <a:r>
              <a:rPr lang="it-IT" altLang="it-IT" dirty="0" smtClean="0"/>
              <a:t>;</a:t>
            </a:r>
          </a:p>
          <a:p>
            <a:pPr marL="355600" indent="0">
              <a:lnSpc>
                <a:spcPct val="90000"/>
              </a:lnSpc>
              <a:defRPr/>
            </a:pPr>
            <a:r>
              <a:rPr lang="it-IT" altLang="it-IT" dirty="0" smtClean="0"/>
              <a:t>b. Viscosimetria;</a:t>
            </a:r>
          </a:p>
          <a:p>
            <a:pPr marL="355600" indent="0">
              <a:lnSpc>
                <a:spcPct val="90000"/>
              </a:lnSpc>
              <a:defRPr/>
            </a:pPr>
            <a:r>
              <a:rPr lang="it-IT" altLang="it-IT" dirty="0" smtClean="0"/>
              <a:t>c. </a:t>
            </a:r>
            <a:r>
              <a:rPr lang="it-IT" altLang="it-IT" dirty="0" err="1" smtClean="0"/>
              <a:t>Tensammetria</a:t>
            </a:r>
            <a:r>
              <a:rPr lang="it-IT" altLang="it-IT" dirty="0" smtClean="0"/>
              <a:t>;</a:t>
            </a:r>
          </a:p>
          <a:p>
            <a:pPr marL="355600" indent="0">
              <a:lnSpc>
                <a:spcPct val="90000"/>
              </a:lnSpc>
              <a:defRPr/>
            </a:pPr>
            <a:r>
              <a:rPr lang="it-IT" altLang="it-IT" dirty="0" smtClean="0"/>
              <a:t>d. Granulometria;</a:t>
            </a:r>
          </a:p>
          <a:p>
            <a:pPr marL="355600" indent="0">
              <a:lnSpc>
                <a:spcPct val="90000"/>
              </a:lnSpc>
              <a:defRPr/>
            </a:pPr>
            <a:r>
              <a:rPr lang="it-IT" altLang="it-IT" dirty="0" smtClean="0"/>
              <a:t>e. Analisi elementare (H, C, N, O, P).</a:t>
            </a:r>
          </a:p>
        </p:txBody>
      </p:sp>
    </p:spTree>
    <p:extLst>
      <p:ext uri="{BB962C8B-B14F-4D97-AF65-F5344CB8AC3E}">
        <p14:creationId xmlns:p14="http://schemas.microsoft.com/office/powerpoint/2010/main" val="99754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7430EEF-DBE4-4613-94CE-28279D92912D}" type="slidenum">
              <a:rPr lang="it-IT" altLang="it-IT" sz="1400"/>
              <a:pPr/>
              <a:t>13</a:t>
            </a:fld>
            <a:endParaRPr lang="it-IT" altLang="it-IT" sz="1400"/>
          </a:p>
        </p:txBody>
      </p:sp>
      <p:sp>
        <p:nvSpPr>
          <p:cNvPr id="155650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defRPr/>
            </a:pPr>
            <a:endParaRPr lang="it-IT" altLang="it-IT" dirty="0" smtClean="0">
              <a:solidFill>
                <a:srgbClr val="FFFF00"/>
              </a:solidFill>
            </a:endParaRPr>
          </a:p>
          <a:p>
            <a:pPr marL="0" indent="0">
              <a:lnSpc>
                <a:spcPct val="80000"/>
              </a:lnSpc>
              <a:defRPr/>
            </a:pPr>
            <a:r>
              <a:rPr lang="it-IT" altLang="it-IT" dirty="0" smtClean="0">
                <a:solidFill>
                  <a:srgbClr val="FFFF00"/>
                </a:solidFill>
              </a:rPr>
              <a:t>5. Metodi termici:</a:t>
            </a:r>
            <a:endParaRPr lang="it-IT" altLang="it-IT" dirty="0" smtClean="0"/>
          </a:p>
          <a:p>
            <a:pPr marL="355600" indent="0">
              <a:lnSpc>
                <a:spcPct val="80000"/>
              </a:lnSpc>
              <a:defRPr/>
            </a:pPr>
            <a:r>
              <a:rPr lang="it-IT" altLang="it-IT" dirty="0" smtClean="0"/>
              <a:t>a. </a:t>
            </a:r>
            <a:r>
              <a:rPr lang="it-IT" altLang="it-IT" dirty="0" err="1" smtClean="0"/>
              <a:t>Termogravimetria</a:t>
            </a:r>
            <a:r>
              <a:rPr lang="it-IT" altLang="it-IT" dirty="0" smtClean="0"/>
              <a:t>;</a:t>
            </a:r>
          </a:p>
          <a:p>
            <a:pPr marL="355600" indent="0">
              <a:lnSpc>
                <a:spcPct val="80000"/>
              </a:lnSpc>
              <a:defRPr/>
            </a:pPr>
            <a:r>
              <a:rPr lang="it-IT" altLang="it-IT" dirty="0" smtClean="0"/>
              <a:t>b. Analisi termica;</a:t>
            </a:r>
          </a:p>
          <a:p>
            <a:pPr marL="355600" indent="0">
              <a:lnSpc>
                <a:spcPct val="80000"/>
              </a:lnSpc>
              <a:defRPr/>
            </a:pPr>
            <a:r>
              <a:rPr lang="it-IT" altLang="it-IT" dirty="0" smtClean="0"/>
              <a:t>c. Calorimetria;</a:t>
            </a:r>
          </a:p>
          <a:p>
            <a:pPr marL="0" indent="0">
              <a:lnSpc>
                <a:spcPct val="80000"/>
              </a:lnSpc>
              <a:defRPr/>
            </a:pPr>
            <a:endParaRPr lang="it-IT" altLang="it-IT" dirty="0" smtClean="0"/>
          </a:p>
          <a:p>
            <a:pPr marL="0" indent="0">
              <a:lnSpc>
                <a:spcPct val="80000"/>
              </a:lnSpc>
              <a:defRPr/>
            </a:pPr>
            <a:r>
              <a:rPr lang="it-IT" altLang="it-IT" dirty="0" smtClean="0">
                <a:solidFill>
                  <a:srgbClr val="FFFF00"/>
                </a:solidFill>
              </a:rPr>
              <a:t>6. Metodi radiometrici:</a:t>
            </a:r>
            <a:endParaRPr lang="it-IT" altLang="it-IT" dirty="0" smtClean="0"/>
          </a:p>
          <a:p>
            <a:pPr marL="355600" indent="0">
              <a:lnSpc>
                <a:spcPct val="80000"/>
              </a:lnSpc>
              <a:defRPr/>
            </a:pPr>
            <a:r>
              <a:rPr lang="it-IT" altLang="it-IT" dirty="0" smtClean="0"/>
              <a:t>a. Misura della radioattività;</a:t>
            </a:r>
          </a:p>
          <a:p>
            <a:pPr marL="355600" indent="0">
              <a:lnSpc>
                <a:spcPct val="80000"/>
              </a:lnSpc>
              <a:defRPr/>
            </a:pPr>
            <a:r>
              <a:rPr lang="it-IT" altLang="it-IT" dirty="0" smtClean="0"/>
              <a:t>b. Attivazione neutronica;</a:t>
            </a:r>
          </a:p>
          <a:p>
            <a:pPr marL="355600" indent="0">
              <a:lnSpc>
                <a:spcPct val="80000"/>
              </a:lnSpc>
              <a:defRPr/>
            </a:pPr>
            <a:r>
              <a:rPr lang="it-IT" altLang="it-IT" dirty="0" smtClean="0"/>
              <a:t>c. Radiografia.</a:t>
            </a:r>
          </a:p>
          <a:p>
            <a:pPr marL="0" indent="0">
              <a:lnSpc>
                <a:spcPct val="80000"/>
              </a:lnSpc>
              <a:defRPr/>
            </a:pPr>
            <a:endParaRPr lang="it-IT" altLang="it-IT" dirty="0" smtClean="0"/>
          </a:p>
          <a:p>
            <a:pPr marL="0" indent="0">
              <a:lnSpc>
                <a:spcPct val="80000"/>
              </a:lnSpc>
              <a:defRPr/>
            </a:pPr>
            <a:r>
              <a:rPr lang="it-IT" altLang="it-IT" dirty="0" smtClean="0">
                <a:solidFill>
                  <a:srgbClr val="FFFF00"/>
                </a:solidFill>
              </a:rPr>
              <a:t>7. Metodi cinetici.</a:t>
            </a:r>
            <a:endParaRPr lang="it-IT" altLang="it-IT" dirty="0" smtClean="0"/>
          </a:p>
          <a:p>
            <a:pPr marL="0" indent="0">
              <a:lnSpc>
                <a:spcPct val="80000"/>
              </a:lnSpc>
              <a:defRPr/>
            </a:pPr>
            <a:endParaRPr lang="it-IT" altLang="it-IT" dirty="0" smtClean="0"/>
          </a:p>
          <a:p>
            <a:pPr marL="0" indent="0">
              <a:lnSpc>
                <a:spcPct val="80000"/>
              </a:lnSpc>
              <a:defRPr/>
            </a:pPr>
            <a:r>
              <a:rPr lang="it-IT" altLang="it-IT" dirty="0" smtClean="0">
                <a:solidFill>
                  <a:srgbClr val="FFFF00"/>
                </a:solidFill>
              </a:rPr>
              <a:t>8. Metodi microscopici.</a:t>
            </a:r>
            <a:endParaRPr lang="it-IT" altLang="it-IT" dirty="0" smtClean="0"/>
          </a:p>
          <a:p>
            <a:pPr marL="0" indent="0">
              <a:lnSpc>
                <a:spcPct val="90000"/>
              </a:lnSpc>
              <a:defRPr/>
            </a:pPr>
            <a:endParaRPr lang="it-IT" altLang="it-IT" dirty="0" smtClean="0"/>
          </a:p>
          <a:p>
            <a:pPr marL="0" indent="0">
              <a:lnSpc>
                <a:spcPct val="90000"/>
              </a:lnSpc>
              <a:defRPr/>
            </a:pPr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122028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F95C0AA-230B-49A3-87B9-D7227C2F32EE}" type="slidenum">
              <a:rPr lang="it-IT" altLang="it-IT" sz="1400"/>
              <a:pPr/>
              <a:t>14</a:t>
            </a:fld>
            <a:endParaRPr lang="it-IT" altLang="it-IT" sz="140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772400" cy="3352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it-IT" altLang="it-IT" dirty="0" smtClean="0"/>
          </a:p>
          <a:p>
            <a:pPr>
              <a:lnSpc>
                <a:spcPct val="80000"/>
              </a:lnSpc>
              <a:defRPr/>
            </a:pPr>
            <a:r>
              <a:rPr lang="it-IT" altLang="it-IT" dirty="0">
                <a:solidFill>
                  <a:srgbClr val="FFFF00"/>
                </a:solidFill>
              </a:rPr>
              <a:t>C</a:t>
            </a:r>
            <a:r>
              <a:rPr lang="it-IT" altLang="it-IT" dirty="0" smtClean="0">
                <a:solidFill>
                  <a:srgbClr val="FFFF00"/>
                </a:solidFill>
              </a:rPr>
              <a:t>LASSIFICAZIONE DEI METODI STRUMENTALI</a:t>
            </a:r>
            <a:endParaRPr lang="it-IT" altLang="it-IT" dirty="0" smtClean="0"/>
          </a:p>
          <a:p>
            <a:pPr lvl="1">
              <a:lnSpc>
                <a:spcPct val="80000"/>
              </a:lnSpc>
              <a:defRPr/>
            </a:pPr>
            <a:endParaRPr lang="it-IT" altLang="it-IT" sz="2400" b="0" dirty="0" smtClean="0"/>
          </a:p>
          <a:p>
            <a:pPr marL="457200" lvl="1" indent="0">
              <a:buNone/>
              <a:defRPr/>
            </a:pPr>
            <a:r>
              <a:rPr lang="it-IT" altLang="it-IT" sz="2400" dirty="0">
                <a:ea typeface="+mn-ea"/>
                <a:cs typeface="+mn-cs"/>
              </a:rPr>
              <a:t>a) Spettroscopici-ottici </a:t>
            </a:r>
          </a:p>
          <a:p>
            <a:pPr lvl="1">
              <a:defRPr/>
            </a:pPr>
            <a:endParaRPr lang="it-IT" altLang="it-IT" sz="2400" dirty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r>
              <a:rPr lang="it-IT" altLang="it-IT" sz="2400" dirty="0">
                <a:ea typeface="+mn-ea"/>
                <a:cs typeface="+mn-cs"/>
              </a:rPr>
              <a:t>b) Cromatografici</a:t>
            </a:r>
          </a:p>
          <a:p>
            <a:pPr lvl="1">
              <a:defRPr/>
            </a:pPr>
            <a:endParaRPr lang="it-IT" altLang="it-IT" sz="2400" dirty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r>
              <a:rPr lang="it-IT" altLang="it-IT" sz="2400" dirty="0">
                <a:ea typeface="+mn-ea"/>
                <a:cs typeface="+mn-cs"/>
              </a:rPr>
              <a:t>c) Elettrochimici</a:t>
            </a:r>
          </a:p>
          <a:p>
            <a:pPr lvl="1">
              <a:buFontTx/>
              <a:buNone/>
              <a:defRPr/>
            </a:pPr>
            <a:endParaRPr lang="it-IT" altLang="it-IT" sz="3000" dirty="0" smtClean="0"/>
          </a:p>
        </p:txBody>
      </p:sp>
    </p:spTree>
    <p:extLst>
      <p:ext uri="{BB962C8B-B14F-4D97-AF65-F5344CB8AC3E}">
        <p14:creationId xmlns:p14="http://schemas.microsoft.com/office/powerpoint/2010/main" val="171686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C714DB-23F9-4FE8-B9DC-C4DFDCDBE647}" type="slidenum">
              <a:rPr lang="it-IT" altLang="it-IT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it-IT" altLang="it-IT" sz="1400">
              <a:latin typeface="Times New Roman" panose="02020603050405020304" pitchFamily="18" charset="0"/>
            </a:endParaRPr>
          </a:p>
        </p:txBody>
      </p:sp>
      <p:pic>
        <p:nvPicPr>
          <p:cNvPr id="19459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908050"/>
            <a:ext cx="7942262" cy="558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7405" name="Text Box 13"/>
          <p:cNvSpPr txBox="1">
            <a:spLocks noChangeArrowheads="1"/>
          </p:cNvSpPr>
          <p:nvPr/>
        </p:nvSpPr>
        <p:spPr bwMode="auto">
          <a:xfrm>
            <a:off x="1188244" y="-30765"/>
            <a:ext cx="6934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defPPr>
              <a:defRPr lang="en-US"/>
            </a:defPPr>
            <a:lvl1pPr algn="ctr">
              <a:defRPr sz="4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6pPr marL="457200" eaLnBrk="0" fontAlgn="base" hangingPunct="0">
              <a:spcBef>
                <a:spcPct val="0"/>
              </a:spcBef>
              <a:spcAft>
                <a:spcPct val="0"/>
              </a:spcAft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it-IT" altLang="it-IT" sz="2800" dirty="0"/>
              <a:t>LE FASI DELL’ANALISI QUANTITATIVA: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219200"/>
            <a:ext cx="8077200" cy="4800600"/>
          </a:xfrm>
        </p:spPr>
        <p:txBody>
          <a:bodyPr/>
          <a:lstStyle/>
          <a:p>
            <a:pPr marL="0" indent="0">
              <a:defRPr/>
            </a:pPr>
            <a:r>
              <a:rPr lang="it-IT" altLang="it-IT" sz="2000" dirty="0" smtClean="0"/>
              <a:t>La procedura analitica totale è composta da una serie di stadi molto importanti (rapporto fra committente e chimico analitico):</a:t>
            </a:r>
          </a:p>
          <a:p>
            <a:pPr marL="0" indent="0">
              <a:defRPr/>
            </a:pPr>
            <a:endParaRPr lang="it-IT" altLang="it-IT" sz="2000" dirty="0" smtClean="0"/>
          </a:p>
          <a:p>
            <a:pPr marL="0" indent="0">
              <a:defRPr/>
            </a:pPr>
            <a:r>
              <a:rPr lang="it-IT" altLang="it-IT" sz="2000" dirty="0" smtClean="0"/>
              <a:t>1. DEFINIZIONE GENERALE DEL PROBLEMA (</a:t>
            </a:r>
            <a:r>
              <a:rPr lang="it-IT" altLang="it-IT" sz="2000" dirty="0"/>
              <a:t>committente</a:t>
            </a:r>
            <a:r>
              <a:rPr lang="it-IT" altLang="it-IT" sz="2000" dirty="0" smtClean="0"/>
              <a:t>)</a:t>
            </a:r>
          </a:p>
          <a:p>
            <a:pPr marL="0" indent="0">
              <a:defRPr/>
            </a:pPr>
            <a:r>
              <a:rPr lang="it-IT" altLang="it-IT" sz="2000" dirty="0" smtClean="0"/>
              <a:t>2. DEFINIZIONE ANALITICA DEL PROBLEMA (</a:t>
            </a:r>
            <a:r>
              <a:rPr lang="it-IT" altLang="it-IT" sz="2000" dirty="0"/>
              <a:t>committente</a:t>
            </a:r>
            <a:r>
              <a:rPr lang="it-IT" altLang="it-IT" sz="2000" dirty="0" smtClean="0"/>
              <a:t> - </a:t>
            </a:r>
            <a:r>
              <a:rPr lang="it-IT" altLang="it-IT" sz="2000" dirty="0"/>
              <a:t>chimico analitico</a:t>
            </a:r>
            <a:r>
              <a:rPr lang="it-IT" altLang="it-IT" sz="2000" dirty="0" smtClean="0"/>
              <a:t>)</a:t>
            </a:r>
          </a:p>
          <a:p>
            <a:pPr marL="0" indent="0">
              <a:defRPr/>
            </a:pPr>
            <a:r>
              <a:rPr lang="it-IT" altLang="it-IT" sz="2000" dirty="0" smtClean="0"/>
              <a:t>3. SCELTA DI METODO, TECNICA, PROCEDURA, PROTOCOLLO (</a:t>
            </a:r>
            <a:r>
              <a:rPr lang="it-IT" altLang="it-IT" sz="2000" dirty="0"/>
              <a:t>chimico analitico</a:t>
            </a:r>
            <a:r>
              <a:rPr lang="it-IT" altLang="it-IT" sz="2000" dirty="0" smtClean="0"/>
              <a:t>)</a:t>
            </a:r>
          </a:p>
          <a:p>
            <a:pPr marL="0" indent="0">
              <a:defRPr/>
            </a:pPr>
            <a:r>
              <a:rPr lang="it-IT" altLang="it-IT" sz="2000" dirty="0" smtClean="0"/>
              <a:t>4. CAMPIONAMENTO (committente - </a:t>
            </a:r>
            <a:r>
              <a:rPr lang="it-IT" altLang="it-IT" sz="2000" dirty="0"/>
              <a:t>chimico analitico</a:t>
            </a:r>
            <a:r>
              <a:rPr lang="it-IT" altLang="it-IT" sz="2000" dirty="0" smtClean="0"/>
              <a:t>)</a:t>
            </a:r>
          </a:p>
          <a:p>
            <a:pPr marL="0" indent="0">
              <a:defRPr/>
            </a:pPr>
            <a:r>
              <a:rPr lang="it-IT" altLang="it-IT" sz="2000" dirty="0" smtClean="0"/>
              <a:t>5. TRATTAMENTO DEL CAMPIONE (</a:t>
            </a:r>
            <a:r>
              <a:rPr lang="it-IT" altLang="it-IT" sz="2000" dirty="0"/>
              <a:t>chimico analitico</a:t>
            </a:r>
            <a:r>
              <a:rPr lang="it-IT" altLang="it-IT" sz="2000" dirty="0" smtClean="0"/>
              <a:t>)</a:t>
            </a:r>
          </a:p>
          <a:p>
            <a:pPr marL="0" indent="0">
              <a:defRPr/>
            </a:pPr>
            <a:r>
              <a:rPr lang="it-IT" altLang="it-IT" sz="2000" dirty="0" smtClean="0"/>
              <a:t>6. ANALISI (</a:t>
            </a:r>
            <a:r>
              <a:rPr lang="it-IT" altLang="it-IT" sz="2000" dirty="0"/>
              <a:t>chimico analitico</a:t>
            </a:r>
            <a:r>
              <a:rPr lang="it-IT" altLang="it-IT" sz="2000" dirty="0" smtClean="0"/>
              <a:t>)</a:t>
            </a:r>
          </a:p>
          <a:p>
            <a:pPr marL="0" indent="0">
              <a:defRPr/>
            </a:pPr>
            <a:r>
              <a:rPr lang="it-IT" altLang="it-IT" sz="2000" dirty="0" smtClean="0"/>
              <a:t>7. VALUTAZIONE DEI DATI (</a:t>
            </a:r>
            <a:r>
              <a:rPr lang="it-IT" altLang="it-IT" sz="2000" dirty="0"/>
              <a:t>chimico analitico</a:t>
            </a:r>
            <a:r>
              <a:rPr lang="it-IT" altLang="it-IT" sz="2000" dirty="0" smtClean="0"/>
              <a:t>)</a:t>
            </a:r>
          </a:p>
          <a:p>
            <a:pPr marL="0" indent="0">
              <a:defRPr/>
            </a:pPr>
            <a:r>
              <a:rPr lang="it-IT" altLang="it-IT" sz="2000" dirty="0" smtClean="0"/>
              <a:t>8. CONCLUSIONI (</a:t>
            </a:r>
            <a:r>
              <a:rPr lang="it-IT" altLang="it-IT" sz="2000" dirty="0"/>
              <a:t>chimico analitico</a:t>
            </a:r>
            <a:r>
              <a:rPr lang="it-IT" altLang="it-IT" sz="2000" dirty="0" smtClean="0"/>
              <a:t>)</a:t>
            </a:r>
          </a:p>
          <a:p>
            <a:pPr marL="0" indent="0">
              <a:defRPr/>
            </a:pPr>
            <a:r>
              <a:rPr lang="it-IT" altLang="it-IT" sz="2000" dirty="0" smtClean="0"/>
              <a:t>9. RELAZIONE (</a:t>
            </a:r>
            <a:r>
              <a:rPr lang="it-IT" altLang="it-IT" sz="2000" dirty="0"/>
              <a:t>chimico analitico</a:t>
            </a:r>
            <a:r>
              <a:rPr lang="it-IT" altLang="it-IT" sz="2000" dirty="0" smtClean="0"/>
              <a:t> - </a:t>
            </a:r>
            <a:r>
              <a:rPr lang="it-IT" altLang="it-IT" sz="2000" dirty="0"/>
              <a:t>committente</a:t>
            </a:r>
            <a:r>
              <a:rPr lang="it-IT" altLang="it-IT" sz="2000" dirty="0" smtClean="0"/>
              <a:t>)</a:t>
            </a:r>
          </a:p>
        </p:txBody>
      </p:sp>
      <p:sp>
        <p:nvSpPr>
          <p:cNvPr id="20483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D215C4-8C64-429A-845F-195345986DC8}" type="slidenum">
              <a:rPr lang="it-IT" altLang="it-IT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it-IT" altLang="it-IT" sz="1400">
              <a:latin typeface="Times New Roman" panose="02020603050405020304" pitchFamily="18" charset="0"/>
            </a:endParaRPr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533400" y="152400"/>
            <a:ext cx="8001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it-IT" altLang="it-IT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La procedura analitica totale</a:t>
            </a:r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6300788" y="4868863"/>
            <a:ext cx="2590800" cy="1752600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 marL="769938" indent="-285750">
              <a:spcBef>
                <a:spcPct val="20000"/>
              </a:spcBef>
              <a:buChar char="–"/>
              <a:defRPr kumimoji="1" sz="26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marL="1189038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marL="1608138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just">
              <a:defRPr/>
            </a:pPr>
            <a:r>
              <a:rPr lang="it-IT" altLang="it-IT" sz="1600" dirty="0" smtClean="0"/>
              <a:t>E’ facile capire che LA MISURAZIONE SPERIMENTALE È SPESSO LO STADIO PIÙ SEMPLICE DELL’INTERA PROCEDURA ANALITICA.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A80A374-7273-4DD1-946A-A43ADBF207CA}" type="slidenum">
              <a:rPr lang="it-IT" altLang="it-IT" sz="1400"/>
              <a:pPr/>
              <a:t>4</a:t>
            </a:fld>
            <a:endParaRPr lang="it-IT" altLang="it-IT" sz="1400"/>
          </a:p>
        </p:txBody>
      </p:sp>
      <p:sp>
        <p:nvSpPr>
          <p:cNvPr id="1566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915400" cy="1143000"/>
          </a:xfrm>
        </p:spPr>
        <p:txBody>
          <a:bodyPr/>
          <a:lstStyle/>
          <a:p>
            <a:pPr>
              <a:defRPr/>
            </a:pPr>
            <a:r>
              <a:rPr lang="it-IT" altLang="it-IT" sz="2800" dirty="0" smtClean="0"/>
              <a:t>SCELTA DEL METODO ANALITICO</a:t>
            </a:r>
            <a:endParaRPr lang="it-IT" altLang="it-IT" sz="3200" dirty="0" smtClean="0"/>
          </a:p>
        </p:txBody>
      </p:sp>
      <p:sp>
        <p:nvSpPr>
          <p:cNvPr id="1566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5105400"/>
          </a:xfrm>
        </p:spPr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it-IT" altLang="it-IT" dirty="0" smtClean="0"/>
              <a:t>1. Strumentazione disponibile;</a:t>
            </a:r>
          </a:p>
          <a:p>
            <a:pPr algn="just">
              <a:lnSpc>
                <a:spcPct val="90000"/>
              </a:lnSpc>
              <a:defRPr/>
            </a:pPr>
            <a:r>
              <a:rPr lang="it-IT" altLang="it-IT" dirty="0" smtClean="0"/>
              <a:t>2. Precisione della tecnica confrontata con quella richiesta;</a:t>
            </a:r>
          </a:p>
          <a:p>
            <a:pPr algn="just">
              <a:lnSpc>
                <a:spcPct val="90000"/>
              </a:lnSpc>
              <a:defRPr/>
            </a:pPr>
            <a:r>
              <a:rPr lang="it-IT" altLang="it-IT" dirty="0" smtClean="0"/>
              <a:t>3. Tempo di analisi confrontato con l'urgenza dei risultati;</a:t>
            </a:r>
          </a:p>
          <a:p>
            <a:pPr algn="just">
              <a:lnSpc>
                <a:spcPct val="90000"/>
              </a:lnSpc>
              <a:defRPr/>
            </a:pPr>
            <a:r>
              <a:rPr lang="it-IT" altLang="it-IT" dirty="0" smtClean="0"/>
              <a:t>4. Tempi per la misura strumentale;</a:t>
            </a:r>
          </a:p>
          <a:p>
            <a:pPr algn="just">
              <a:lnSpc>
                <a:spcPct val="90000"/>
              </a:lnSpc>
              <a:defRPr/>
            </a:pPr>
            <a:r>
              <a:rPr lang="it-IT" altLang="it-IT" dirty="0" smtClean="0"/>
              <a:t>5. Tempi per la messa a punto del metodo (strumento, preparazione reattivi), soprattutto se ho pochi campioni;</a:t>
            </a:r>
          </a:p>
          <a:p>
            <a:pPr algn="just">
              <a:lnSpc>
                <a:spcPct val="90000"/>
              </a:lnSpc>
              <a:defRPr/>
            </a:pPr>
            <a:r>
              <a:rPr lang="it-IT" altLang="it-IT" dirty="0" smtClean="0"/>
              <a:t>6. Numero di </a:t>
            </a:r>
            <a:r>
              <a:rPr lang="it-IT" altLang="it-IT" dirty="0" err="1" smtClean="0"/>
              <a:t>analiti</a:t>
            </a:r>
            <a:r>
              <a:rPr lang="it-IT" altLang="it-IT" dirty="0" smtClean="0"/>
              <a:t> da determinare (alcuni metodi consentono la determinazione di più </a:t>
            </a:r>
            <a:r>
              <a:rPr lang="it-IT" altLang="it-IT" dirty="0" err="1" smtClean="0"/>
              <a:t>analiti</a:t>
            </a:r>
            <a:r>
              <a:rPr lang="it-IT" altLang="it-IT" dirty="0" smtClean="0"/>
              <a:t> simultaneamente);</a:t>
            </a:r>
          </a:p>
          <a:p>
            <a:pPr algn="just">
              <a:lnSpc>
                <a:spcPct val="90000"/>
              </a:lnSpc>
              <a:defRPr/>
            </a:pPr>
            <a:r>
              <a:rPr lang="it-IT" altLang="it-IT" dirty="0" smtClean="0"/>
              <a:t>7. Equipaggiamento richiesto;</a:t>
            </a:r>
          </a:p>
          <a:p>
            <a:pPr algn="just">
              <a:lnSpc>
                <a:spcPct val="90000"/>
              </a:lnSpc>
              <a:defRPr/>
            </a:pPr>
            <a:r>
              <a:rPr lang="it-IT" altLang="it-IT" dirty="0" smtClean="0"/>
              <a:t>8. Costi (strumenti, reattivi, operatore).</a:t>
            </a:r>
          </a:p>
          <a:p>
            <a:pPr algn="just">
              <a:lnSpc>
                <a:spcPct val="90000"/>
              </a:lnSpc>
              <a:defRPr/>
            </a:pPr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25249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671F5EA-A2C3-4458-9A3C-FF5DBA43DF7F}" type="slidenum">
              <a:rPr lang="it-IT" altLang="it-IT" sz="1400"/>
              <a:pPr/>
              <a:t>5</a:t>
            </a:fld>
            <a:endParaRPr lang="it-IT" altLang="it-IT" sz="1400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altLang="it-IT" sz="2800" dirty="0"/>
              <a:t>TECNICHE CLASSICHE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773238"/>
            <a:ext cx="7696200" cy="2743200"/>
          </a:xfrm>
        </p:spPr>
        <p:txBody>
          <a:bodyPr/>
          <a:lstStyle/>
          <a:p>
            <a:pPr marL="0" indent="0" algn="just">
              <a:defRPr/>
            </a:pPr>
            <a:r>
              <a:rPr lang="it-IT" altLang="it-IT" sz="2600" dirty="0" smtClean="0"/>
              <a:t>Queste tecniche sfruttano solo le reazioni chimiche e la </a:t>
            </a:r>
            <a:r>
              <a:rPr lang="it-IT" altLang="it-IT" sz="2600" dirty="0" smtClean="0">
                <a:solidFill>
                  <a:srgbClr val="FFFF00"/>
                </a:solidFill>
              </a:rPr>
              <a:t>normale attrezzatura di laboratorio </a:t>
            </a:r>
            <a:r>
              <a:rPr lang="it-IT" altLang="it-IT" sz="2600" dirty="0" smtClean="0"/>
              <a:t>(becher, beute, burette, ecc.) più la bilancia, e in pratica si misurano solo volumi e masse.</a:t>
            </a:r>
          </a:p>
          <a:p>
            <a:pPr marL="0" indent="0" algn="just">
              <a:defRPr/>
            </a:pPr>
            <a:r>
              <a:rPr lang="it-IT" altLang="it-IT" sz="2600" dirty="0" smtClean="0"/>
              <a:t>I dati ottenuti sono direttamente collegati alla quantità da misurare e solitamente la sequenza è:</a:t>
            </a:r>
            <a:r>
              <a:rPr lang="it-IT" altLang="it-IT" sz="2800" dirty="0" smtClean="0"/>
              <a:t> </a:t>
            </a: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257800"/>
            <a:ext cx="16764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Line 7"/>
          <p:cNvSpPr>
            <a:spLocks noChangeShapeType="1"/>
          </p:cNvSpPr>
          <p:nvPr/>
        </p:nvSpPr>
        <p:spPr bwMode="auto">
          <a:xfrm>
            <a:off x="2438400" y="5181600"/>
            <a:ext cx="800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4103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257800"/>
            <a:ext cx="1371600" cy="379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105400"/>
            <a:ext cx="15240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5" name="Line 10"/>
          <p:cNvSpPr>
            <a:spLocks noChangeShapeType="1"/>
          </p:cNvSpPr>
          <p:nvPr/>
        </p:nvSpPr>
        <p:spPr bwMode="auto">
          <a:xfrm>
            <a:off x="4953000" y="5181600"/>
            <a:ext cx="800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410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648200"/>
            <a:ext cx="125888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724400"/>
            <a:ext cx="125888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717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AAF4EC1-A076-4D73-889F-5CEDFAEDAAFB}" type="slidenum">
              <a:rPr lang="it-IT" altLang="it-IT" sz="1400"/>
              <a:pPr/>
              <a:t>6</a:t>
            </a:fld>
            <a:endParaRPr lang="it-IT" altLang="it-IT" sz="1400"/>
          </a:p>
        </p:txBody>
      </p:sp>
      <p:sp>
        <p:nvSpPr>
          <p:cNvPr id="149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it-IT" altLang="it-IT" sz="2800" dirty="0"/>
              <a:t>Tecniche classiche</a:t>
            </a:r>
          </a:p>
        </p:txBody>
      </p:sp>
      <p:sp>
        <p:nvSpPr>
          <p:cNvPr id="1495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it-IT" altLang="it-IT" dirty="0" smtClean="0">
                <a:solidFill>
                  <a:srgbClr val="FFFF00"/>
                </a:solidFill>
              </a:rPr>
              <a:t>TECNICHE QUALITATIVE:</a:t>
            </a:r>
          </a:p>
          <a:p>
            <a:pPr>
              <a:lnSpc>
                <a:spcPct val="90000"/>
              </a:lnSpc>
              <a:defRPr/>
            </a:pPr>
            <a:endParaRPr lang="it-IT" altLang="it-IT" dirty="0" smtClean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it-IT" altLang="it-IT" dirty="0" smtClean="0"/>
              <a:t>1) </a:t>
            </a:r>
            <a:r>
              <a:rPr lang="it-IT" altLang="it-IT" dirty="0" smtClean="0">
                <a:solidFill>
                  <a:srgbClr val="FFC000"/>
                </a:solidFill>
              </a:rPr>
              <a:t>Analisi inorganica</a:t>
            </a:r>
            <a:r>
              <a:rPr lang="it-IT" altLang="it-IT" dirty="0" smtClean="0"/>
              <a:t>:</a:t>
            </a:r>
          </a:p>
          <a:p>
            <a:pPr>
              <a:lnSpc>
                <a:spcPct val="90000"/>
              </a:lnSpc>
              <a:defRPr/>
            </a:pPr>
            <a:r>
              <a:rPr lang="it-IT" altLang="it-IT" dirty="0" smtClean="0"/>
              <a:t>	a. Via secca (fiamma, fusione, disgregazione)</a:t>
            </a:r>
          </a:p>
          <a:p>
            <a:pPr>
              <a:lnSpc>
                <a:spcPct val="90000"/>
              </a:lnSpc>
              <a:defRPr/>
            </a:pPr>
            <a:r>
              <a:rPr lang="it-IT" altLang="it-IT" dirty="0" smtClean="0"/>
              <a:t>	b. Via umida (saggi specifici, ricerca sistematica per cationi e anioni)</a:t>
            </a:r>
          </a:p>
          <a:p>
            <a:pPr>
              <a:lnSpc>
                <a:spcPct val="90000"/>
              </a:lnSpc>
              <a:defRPr/>
            </a:pPr>
            <a:r>
              <a:rPr lang="it-IT" altLang="it-IT" dirty="0" smtClean="0"/>
              <a:t>2) </a:t>
            </a:r>
            <a:r>
              <a:rPr lang="it-IT" altLang="it-IT" dirty="0" smtClean="0">
                <a:solidFill>
                  <a:srgbClr val="FFC000"/>
                </a:solidFill>
              </a:rPr>
              <a:t>Analisi organica</a:t>
            </a:r>
            <a:r>
              <a:rPr lang="it-IT" altLang="it-IT" dirty="0" smtClean="0"/>
              <a:t>:</a:t>
            </a:r>
          </a:p>
          <a:p>
            <a:pPr>
              <a:lnSpc>
                <a:spcPct val="90000"/>
              </a:lnSpc>
              <a:defRPr/>
            </a:pPr>
            <a:r>
              <a:rPr lang="it-IT" altLang="it-IT" dirty="0" smtClean="0"/>
              <a:t>	a. Elementare (ricerca di C, H, O, N, P, S e alogeni)</a:t>
            </a:r>
          </a:p>
          <a:p>
            <a:pPr>
              <a:lnSpc>
                <a:spcPct val="90000"/>
              </a:lnSpc>
              <a:defRPr/>
            </a:pPr>
            <a:r>
              <a:rPr lang="it-IT" altLang="it-IT" dirty="0" smtClean="0"/>
              <a:t>	b. Ricerca di gruppi funzionali</a:t>
            </a:r>
          </a:p>
          <a:p>
            <a:pPr>
              <a:lnSpc>
                <a:spcPct val="90000"/>
              </a:lnSpc>
              <a:defRPr/>
            </a:pPr>
            <a:endParaRPr lang="it-IT" altLang="it-IT" dirty="0" smtClean="0"/>
          </a:p>
          <a:p>
            <a:pPr>
              <a:lnSpc>
                <a:spcPct val="90000"/>
              </a:lnSpc>
              <a:defRPr/>
            </a:pPr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353103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181074-F2C4-4B15-A347-91942448AFF6}" type="slidenum">
              <a:rPr lang="it-IT" altLang="it-IT" sz="1400"/>
              <a:pPr/>
              <a:t>7</a:t>
            </a:fld>
            <a:endParaRPr lang="it-IT" altLang="it-IT" sz="1400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it-IT" altLang="it-IT" smtClean="0"/>
              <a:t>Tecniche classiche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it-IT" altLang="it-IT" dirty="0" smtClean="0"/>
          </a:p>
          <a:p>
            <a:pPr>
              <a:lnSpc>
                <a:spcPct val="90000"/>
              </a:lnSpc>
              <a:defRPr/>
            </a:pPr>
            <a:r>
              <a:rPr lang="it-IT" altLang="it-IT" dirty="0" smtClean="0">
                <a:solidFill>
                  <a:srgbClr val="FFFF00"/>
                </a:solidFill>
              </a:rPr>
              <a:t>TECNICHE QUANTITATIVE:</a:t>
            </a:r>
          </a:p>
          <a:p>
            <a:pPr>
              <a:lnSpc>
                <a:spcPct val="90000"/>
              </a:lnSpc>
              <a:defRPr/>
            </a:pPr>
            <a:endParaRPr lang="it-IT" altLang="it-IT" dirty="0" smtClean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it-IT" altLang="it-IT" dirty="0" smtClean="0"/>
              <a:t>1) </a:t>
            </a:r>
            <a:r>
              <a:rPr lang="it-IT" altLang="it-IT" dirty="0" smtClean="0">
                <a:solidFill>
                  <a:srgbClr val="FFC000"/>
                </a:solidFill>
              </a:rPr>
              <a:t>Gravimetria</a:t>
            </a:r>
            <a:r>
              <a:rPr lang="it-IT" altLang="it-IT" dirty="0" smtClean="0"/>
              <a:t>:</a:t>
            </a:r>
          </a:p>
          <a:p>
            <a:pPr>
              <a:lnSpc>
                <a:spcPct val="90000"/>
              </a:lnSpc>
              <a:defRPr/>
            </a:pPr>
            <a:r>
              <a:rPr lang="it-IT" altLang="it-IT" dirty="0" smtClean="0"/>
              <a:t>	i) vantaggi: accuratezza, poche interferenze;</a:t>
            </a:r>
          </a:p>
          <a:p>
            <a:pPr>
              <a:lnSpc>
                <a:spcPct val="90000"/>
              </a:lnSpc>
              <a:defRPr/>
            </a:pPr>
            <a:r>
              <a:rPr lang="it-IT" altLang="it-IT" dirty="0" smtClean="0"/>
              <a:t>	ii) svantaggi: esperienza, tempi lunghi.</a:t>
            </a:r>
          </a:p>
          <a:p>
            <a:pPr>
              <a:lnSpc>
                <a:spcPct val="90000"/>
              </a:lnSpc>
              <a:defRPr/>
            </a:pPr>
            <a:r>
              <a:rPr lang="it-IT" altLang="it-IT" dirty="0" smtClean="0"/>
              <a:t>2) </a:t>
            </a:r>
            <a:r>
              <a:rPr lang="it-IT" altLang="it-IT" dirty="0" smtClean="0">
                <a:solidFill>
                  <a:srgbClr val="FFC000"/>
                </a:solidFill>
              </a:rPr>
              <a:t>Volumetria</a:t>
            </a:r>
            <a:r>
              <a:rPr lang="it-IT" altLang="it-IT" dirty="0" smtClean="0"/>
              <a:t>:</a:t>
            </a:r>
          </a:p>
          <a:p>
            <a:pPr>
              <a:lnSpc>
                <a:spcPct val="90000"/>
              </a:lnSpc>
              <a:defRPr/>
            </a:pPr>
            <a:r>
              <a:rPr lang="it-IT" altLang="it-IT" dirty="0" smtClean="0"/>
              <a:t>	i) vantaggi: rapidità, semplicità, bassi costi;</a:t>
            </a:r>
          </a:p>
          <a:p>
            <a:pPr>
              <a:lnSpc>
                <a:spcPct val="90000"/>
              </a:lnSpc>
              <a:defRPr/>
            </a:pPr>
            <a:r>
              <a:rPr lang="it-IT" altLang="it-IT" dirty="0" smtClean="0"/>
              <a:t>	ii) svantaggi: LOD fino al mg/L.</a:t>
            </a:r>
          </a:p>
          <a:p>
            <a:pPr>
              <a:lnSpc>
                <a:spcPct val="90000"/>
              </a:lnSpc>
              <a:defRPr/>
            </a:pPr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222525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877BF97-91C1-4C3E-89B1-F90AB89233F3}" type="slidenum">
              <a:rPr lang="it-IT" altLang="it-IT" sz="1400"/>
              <a:pPr/>
              <a:t>8</a:t>
            </a:fld>
            <a:endParaRPr lang="it-IT" altLang="it-IT" sz="1400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it-IT" altLang="it-IT" sz="3200" smtClean="0"/>
              <a:t>TECNICHE STRUMENTALI</a:t>
            </a:r>
            <a:endParaRPr lang="it-IT" altLang="it-IT" sz="2400" smtClean="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696200" cy="2743200"/>
          </a:xfrm>
        </p:spPr>
        <p:txBody>
          <a:bodyPr/>
          <a:lstStyle/>
          <a:p>
            <a:pPr marL="0" indent="0" algn="just">
              <a:defRPr/>
            </a:pPr>
            <a:r>
              <a:rPr lang="it-IT" altLang="it-IT" dirty="0" smtClean="0"/>
              <a:t>Queste tecniche sfruttano </a:t>
            </a:r>
            <a:r>
              <a:rPr lang="it-IT" altLang="it-IT" dirty="0" smtClean="0">
                <a:solidFill>
                  <a:srgbClr val="FFC000"/>
                </a:solidFill>
              </a:rPr>
              <a:t>scoperte ed invenzioni della scienza e della tecnologia </a:t>
            </a:r>
            <a:r>
              <a:rPr lang="it-IT" altLang="it-IT" dirty="0" smtClean="0"/>
              <a:t>per determinare la quantità degli </a:t>
            </a:r>
            <a:r>
              <a:rPr lang="it-IT" altLang="it-IT" dirty="0" err="1" smtClean="0"/>
              <a:t>analiti</a:t>
            </a:r>
            <a:r>
              <a:rPr lang="it-IT" altLang="it-IT" dirty="0" smtClean="0"/>
              <a:t> attraverso la </a:t>
            </a:r>
            <a:r>
              <a:rPr lang="it-IT" altLang="it-IT" dirty="0" smtClean="0">
                <a:solidFill>
                  <a:srgbClr val="FFC000"/>
                </a:solidFill>
              </a:rPr>
              <a:t>misura di una o più proprietà e grandezze fisiche</a:t>
            </a:r>
            <a:r>
              <a:rPr lang="it-IT" altLang="it-IT" dirty="0" smtClean="0"/>
              <a:t>: intensità di colore, potenziale elettrico, risposta ad un impulso elettrico, calore scambiato, radioattività, ecc.. </a:t>
            </a:r>
          </a:p>
          <a:p>
            <a:pPr marL="0" indent="0" algn="just">
              <a:defRPr/>
            </a:pPr>
            <a:r>
              <a:rPr lang="it-IT" altLang="it-IT" dirty="0" smtClean="0"/>
              <a:t>La sequenza dell'analisi strumentale solitamente è: </a:t>
            </a:r>
          </a:p>
          <a:p>
            <a:pPr marL="0" indent="0" algn="just">
              <a:defRPr/>
            </a:pPr>
            <a:endParaRPr lang="it-IT" altLang="it-IT" sz="2800" dirty="0" smtClean="0"/>
          </a:p>
        </p:txBody>
      </p:sp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181600"/>
            <a:ext cx="16764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4" name="Line 5"/>
          <p:cNvSpPr>
            <a:spLocks noChangeShapeType="1"/>
          </p:cNvSpPr>
          <p:nvPr/>
        </p:nvSpPr>
        <p:spPr bwMode="auto">
          <a:xfrm>
            <a:off x="4038600" y="5181600"/>
            <a:ext cx="800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105400"/>
            <a:ext cx="15240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6400800" y="5181600"/>
            <a:ext cx="800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7177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207000"/>
            <a:ext cx="1676400" cy="37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8" name="Line 12"/>
          <p:cNvSpPr>
            <a:spLocks noChangeShapeType="1"/>
          </p:cNvSpPr>
          <p:nvPr/>
        </p:nvSpPr>
        <p:spPr bwMode="auto">
          <a:xfrm>
            <a:off x="1676400" y="5105400"/>
            <a:ext cx="800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7179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5181600"/>
            <a:ext cx="1447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80" name="Picture 1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724400"/>
            <a:ext cx="1258888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88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6D18754-78DF-4756-B27A-02DFCAF0BFB5}" type="slidenum">
              <a:rPr lang="it-IT" altLang="it-IT" sz="1400"/>
              <a:pPr/>
              <a:t>9</a:t>
            </a:fld>
            <a:endParaRPr lang="it-IT" altLang="it-IT" sz="1400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it-IT" altLang="it-IT" sz="3200" smtClean="0"/>
              <a:t>TECNICHE STRUMENTALI</a:t>
            </a:r>
            <a:endParaRPr lang="it-IT" altLang="it-IT" sz="2400" smtClean="0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077200" cy="4495800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defRPr/>
            </a:pPr>
            <a:r>
              <a:rPr lang="it-IT" altLang="it-IT" dirty="0" smtClean="0"/>
              <a:t>La procedura impiegata per la misura strumentale </a:t>
            </a:r>
            <a:r>
              <a:rPr lang="it-IT" altLang="it-IT" dirty="0" smtClean="0">
                <a:solidFill>
                  <a:srgbClr val="FFC000"/>
                </a:solidFill>
              </a:rPr>
              <a:t>modifica spesso le caratteristiche chimico-fisiche del campione</a:t>
            </a:r>
            <a:r>
              <a:rPr lang="it-IT" altLang="it-IT" dirty="0" smtClean="0"/>
              <a:t>, al fine di renderlo più adatto alla sollecitazione strumentale (per es. la solubilizzazione).</a:t>
            </a:r>
          </a:p>
          <a:p>
            <a:pPr marL="0" indent="0" algn="just">
              <a:lnSpc>
                <a:spcPct val="90000"/>
              </a:lnSpc>
              <a:defRPr/>
            </a:pPr>
            <a:endParaRPr lang="it-IT" altLang="it-IT" dirty="0" smtClean="0"/>
          </a:p>
          <a:p>
            <a:pPr marL="0" indent="0" algn="just">
              <a:lnSpc>
                <a:spcPct val="90000"/>
              </a:lnSpc>
              <a:defRPr/>
            </a:pPr>
            <a:r>
              <a:rPr lang="it-IT" altLang="it-IT" dirty="0" smtClean="0"/>
              <a:t>Per l'analisi quantitativa si utilizza la calibrazione, mentre la qualitativa viene fatta attraverso il confronto con sostanze di riferimento.</a:t>
            </a:r>
          </a:p>
          <a:p>
            <a:pPr marL="0" indent="0" algn="just">
              <a:lnSpc>
                <a:spcPct val="90000"/>
              </a:lnSpc>
              <a:defRPr/>
            </a:pPr>
            <a:endParaRPr lang="it-IT" altLang="it-IT" dirty="0" smtClean="0"/>
          </a:p>
          <a:p>
            <a:pPr marL="0" indent="0" algn="just">
              <a:lnSpc>
                <a:spcPct val="90000"/>
              </a:lnSpc>
              <a:defRPr/>
            </a:pPr>
            <a:r>
              <a:rPr lang="it-IT" altLang="it-IT" dirty="0" smtClean="0"/>
              <a:t>Le tecniche strumentali inoltre possono essere suddivise in:</a:t>
            </a:r>
          </a:p>
          <a:p>
            <a:pPr marL="0" indent="0" algn="just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it-IT" altLang="it-IT" dirty="0" smtClean="0"/>
              <a:t> Distruttive;</a:t>
            </a:r>
          </a:p>
          <a:p>
            <a:pPr marL="0" indent="0" algn="just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it-IT" altLang="it-IT" dirty="0" smtClean="0"/>
              <a:t> Non distruttive.</a:t>
            </a:r>
          </a:p>
          <a:p>
            <a:pPr marL="0" indent="0" algn="just">
              <a:lnSpc>
                <a:spcPct val="90000"/>
              </a:lnSpc>
              <a:defRPr/>
            </a:pPr>
            <a:endParaRPr lang="it-IT" altLang="it-IT" dirty="0" smtClean="0"/>
          </a:p>
          <a:p>
            <a:pPr marL="0" indent="0" algn="just">
              <a:lnSpc>
                <a:spcPct val="90000"/>
              </a:lnSpc>
              <a:defRPr/>
            </a:pPr>
            <a:endParaRPr lang="it-IT" alt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275472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1723</TotalTime>
  <Words>887</Words>
  <Application>Microsoft Office PowerPoint</Application>
  <PresentationFormat>Presentazione su schermo (4:3)</PresentationFormat>
  <Paragraphs>137</Paragraphs>
  <Slides>14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Struttura predefinita</vt:lpstr>
      <vt:lpstr>LEZIONI DI CHIMICA ANALITICA</vt:lpstr>
      <vt:lpstr>Presentazione standard di PowerPoint</vt:lpstr>
      <vt:lpstr>Presentazione standard di PowerPoint</vt:lpstr>
      <vt:lpstr>SCELTA DEL METODO ANALITICO</vt:lpstr>
      <vt:lpstr>TECNICHE CLASSICHE</vt:lpstr>
      <vt:lpstr>Tecniche classiche</vt:lpstr>
      <vt:lpstr>Tecniche classiche</vt:lpstr>
      <vt:lpstr>TECNICHE STRUMENTALI</vt:lpstr>
      <vt:lpstr>TECNICHE STRUMENTALI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Dip. Scienze Chimiche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</dc:title>
  <dc:creator>Gianpiero Adami</dc:creator>
  <cp:lastModifiedBy>AG</cp:lastModifiedBy>
  <cp:revision>346</cp:revision>
  <cp:lastPrinted>2004-10-06T08:03:40Z</cp:lastPrinted>
  <dcterms:created xsi:type="dcterms:W3CDTF">2003-01-22T08:58:03Z</dcterms:created>
  <dcterms:modified xsi:type="dcterms:W3CDTF">2020-03-16T11:13:17Z</dcterms:modified>
</cp:coreProperties>
</file>