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96" r:id="rId2"/>
  </p:sldMasterIdLst>
  <p:notesMasterIdLst>
    <p:notesMasterId r:id="rId29"/>
  </p:notesMasterIdLst>
  <p:handoutMasterIdLst>
    <p:handoutMasterId r:id="rId30"/>
  </p:handoutMasterIdLst>
  <p:sldIdLst>
    <p:sldId id="402" r:id="rId3"/>
    <p:sldId id="376" r:id="rId4"/>
    <p:sldId id="377" r:id="rId5"/>
    <p:sldId id="378" r:id="rId6"/>
    <p:sldId id="379" r:id="rId7"/>
    <p:sldId id="380" r:id="rId8"/>
    <p:sldId id="381" r:id="rId9"/>
    <p:sldId id="382" r:id="rId10"/>
    <p:sldId id="383" r:id="rId11"/>
    <p:sldId id="384" r:id="rId12"/>
    <p:sldId id="386" r:id="rId13"/>
    <p:sldId id="387" r:id="rId14"/>
    <p:sldId id="388" r:id="rId15"/>
    <p:sldId id="389" r:id="rId16"/>
    <p:sldId id="390" r:id="rId17"/>
    <p:sldId id="391" r:id="rId18"/>
    <p:sldId id="392" r:id="rId19"/>
    <p:sldId id="393" r:id="rId20"/>
    <p:sldId id="394" r:id="rId21"/>
    <p:sldId id="395" r:id="rId22"/>
    <p:sldId id="396" r:id="rId23"/>
    <p:sldId id="397" r:id="rId24"/>
    <p:sldId id="398" r:id="rId25"/>
    <p:sldId id="399" r:id="rId26"/>
    <p:sldId id="400" r:id="rId27"/>
    <p:sldId id="401" r:id="rId28"/>
  </p:sldIdLst>
  <p:sldSz cx="9144000" cy="6858000" type="screen4x3"/>
  <p:notesSz cx="6834188" cy="99790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41">
          <p15:clr>
            <a:srgbClr val="A4A3A4"/>
          </p15:clr>
        </p15:guide>
        <p15:guide id="2" pos="215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00"/>
    <a:srgbClr val="000066"/>
    <a:srgbClr val="99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1306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1" d="100"/>
          <a:sy n="61" d="100"/>
        </p:scale>
        <p:origin x="2395" y="62"/>
      </p:cViewPr>
      <p:guideLst>
        <p:guide orient="horz" pos="3141"/>
        <p:guide pos="215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handoutMaster" Target="handoutMasters/handoutMaster1.xml"/><Relationship Id="rId8" Type="http://schemas.openxmlformats.org/officeDocument/2006/relationships/slide" Target="slides/slide6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0688" cy="500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320" tIns="46161" rIns="92320" bIns="46161" numCol="1" anchor="t" anchorCtr="0" compatLnSpc="1">
            <a:prstTxWarp prst="textNoShape">
              <a:avLst/>
            </a:prstTxWarp>
          </a:bodyPr>
          <a:lstStyle>
            <a:lvl1pPr defTabSz="923925">
              <a:defRPr kumimoji="0" sz="1200"/>
            </a:lvl1pPr>
          </a:lstStyle>
          <a:p>
            <a:pPr>
              <a:defRPr/>
            </a:pPr>
            <a:r>
              <a:rPr lang="it-IT" altLang="it-IT"/>
              <a:t>Gianpiero Adami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73500" y="0"/>
            <a:ext cx="2960688" cy="500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320" tIns="46161" rIns="92320" bIns="46161" numCol="1" anchor="t" anchorCtr="0" compatLnSpc="1">
            <a:prstTxWarp prst="textNoShape">
              <a:avLst/>
            </a:prstTxWarp>
          </a:bodyPr>
          <a:lstStyle>
            <a:lvl1pPr algn="r" defTabSz="923925">
              <a:defRPr kumimoji="0" sz="1200"/>
            </a:lvl1pPr>
          </a:lstStyle>
          <a:p>
            <a:pPr>
              <a:defRPr/>
            </a:pPr>
            <a:r>
              <a:rPr lang="it-IT" altLang="it-IT"/>
              <a:t>Tecniche Analitiche Ambientali</a:t>
            </a:r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78963"/>
            <a:ext cx="2960688" cy="500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320" tIns="46161" rIns="92320" bIns="46161" numCol="1" anchor="b" anchorCtr="0" compatLnSpc="1">
            <a:prstTxWarp prst="textNoShape">
              <a:avLst/>
            </a:prstTxWarp>
          </a:bodyPr>
          <a:lstStyle>
            <a:lvl1pPr defTabSz="923925">
              <a:defRPr kumimoji="0" sz="1200"/>
            </a:lvl1pPr>
          </a:lstStyle>
          <a:p>
            <a:pPr>
              <a:defRPr/>
            </a:pPr>
            <a:r>
              <a:rPr lang="it-IT" altLang="it-IT"/>
              <a:t>Titolo</a:t>
            </a:r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73500" y="9478963"/>
            <a:ext cx="2960688" cy="500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320" tIns="46161" rIns="92320" bIns="46161" numCol="1" anchor="b" anchorCtr="0" compatLnSpc="1">
            <a:prstTxWarp prst="textNoShape">
              <a:avLst/>
            </a:prstTxWarp>
          </a:bodyPr>
          <a:lstStyle>
            <a:lvl1pPr algn="r" defTabSz="923925">
              <a:defRPr kumimoji="0" sz="1200"/>
            </a:lvl1pPr>
          </a:lstStyle>
          <a:p>
            <a:fld id="{3DB0B171-33EE-458C-8F5C-C51A76FC19CB}" type="slidenum">
              <a:rPr lang="it-IT" altLang="it-IT"/>
              <a:pPr/>
              <a:t>‹N›</a:t>
            </a:fld>
            <a:endParaRPr lang="it-IT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0688" cy="500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320" tIns="46161" rIns="92320" bIns="46161" numCol="1" anchor="t" anchorCtr="0" compatLnSpc="1">
            <a:prstTxWarp prst="textNoShape">
              <a:avLst/>
            </a:prstTxWarp>
          </a:bodyPr>
          <a:lstStyle>
            <a:lvl1pPr defTabSz="923925">
              <a:defRPr kumimoji="0" sz="1200"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73500" y="0"/>
            <a:ext cx="2960688" cy="500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320" tIns="46161" rIns="92320" bIns="46161" numCol="1" anchor="t" anchorCtr="0" compatLnSpc="1">
            <a:prstTxWarp prst="textNoShape">
              <a:avLst/>
            </a:prstTxWarp>
          </a:bodyPr>
          <a:lstStyle>
            <a:lvl1pPr algn="r" defTabSz="923925">
              <a:defRPr kumimoji="0" sz="1200"/>
            </a:lvl1pPr>
          </a:lstStyle>
          <a:p>
            <a:pPr>
              <a:defRPr/>
            </a:pPr>
            <a:r>
              <a:rPr lang="it-IT" altLang="it-IT"/>
              <a:t>Tecniche Analitiche Ambientali</a:t>
            </a:r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9300"/>
            <a:ext cx="4989513" cy="37417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94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1225" y="4738688"/>
            <a:ext cx="5011738" cy="4491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320" tIns="46161" rIns="92320" bIns="4616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noProof="0" smtClean="0"/>
              <a:t>Fare clic per modificare gli stili del testo dello schema</a:t>
            </a:r>
          </a:p>
          <a:p>
            <a:pPr lvl="1"/>
            <a:r>
              <a:rPr lang="it-IT" altLang="it-IT" noProof="0" smtClean="0"/>
              <a:t>Secondo livello</a:t>
            </a:r>
          </a:p>
          <a:p>
            <a:pPr lvl="2"/>
            <a:r>
              <a:rPr lang="it-IT" altLang="it-IT" noProof="0" smtClean="0"/>
              <a:t>Terzo livello</a:t>
            </a:r>
          </a:p>
          <a:p>
            <a:pPr lvl="3"/>
            <a:r>
              <a:rPr lang="it-IT" altLang="it-IT" noProof="0" smtClean="0"/>
              <a:t>Quarto livello</a:t>
            </a:r>
          </a:p>
          <a:p>
            <a:pPr lvl="4"/>
            <a:r>
              <a:rPr lang="it-IT" altLang="it-IT" noProof="0" smtClean="0"/>
              <a:t>Quinto livello</a:t>
            </a:r>
          </a:p>
        </p:txBody>
      </p:sp>
      <p:sp>
        <p:nvSpPr>
          <p:cNvPr id="194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78963"/>
            <a:ext cx="2960688" cy="500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320" tIns="46161" rIns="92320" bIns="46161" numCol="1" anchor="b" anchorCtr="0" compatLnSpc="1">
            <a:prstTxWarp prst="textNoShape">
              <a:avLst/>
            </a:prstTxWarp>
          </a:bodyPr>
          <a:lstStyle>
            <a:lvl1pPr defTabSz="923925">
              <a:defRPr kumimoji="0" sz="1200"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194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73500" y="9478963"/>
            <a:ext cx="2960688" cy="500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320" tIns="46161" rIns="92320" bIns="46161" numCol="1" anchor="b" anchorCtr="0" compatLnSpc="1">
            <a:prstTxWarp prst="textNoShape">
              <a:avLst/>
            </a:prstTxWarp>
          </a:bodyPr>
          <a:lstStyle>
            <a:lvl1pPr algn="r" defTabSz="923925">
              <a:defRPr kumimoji="0" sz="1200"/>
            </a:lvl1pPr>
          </a:lstStyle>
          <a:p>
            <a:fld id="{EC9E8291-0D18-4776-BE64-EC081CE5914F}" type="slidenum">
              <a:rPr lang="it-IT" altLang="it-IT"/>
              <a:pPr/>
              <a:t>‹N›</a:t>
            </a:fld>
            <a:endParaRPr lang="it-IT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bg>
      <p:bgPr>
        <a:gradFill rotWithShape="0">
          <a:gsLst>
            <a:gs pos="0">
              <a:srgbClr val="002F5E"/>
            </a:gs>
            <a:gs pos="50000">
              <a:schemeClr val="bg1"/>
            </a:gs>
            <a:gs pos="100000">
              <a:srgbClr val="002F5E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81000" y="0"/>
            <a:ext cx="1447800" cy="6856413"/>
          </a:xfrm>
          <a:prstGeom prst="rect">
            <a:avLst/>
          </a:prstGeom>
          <a:gradFill rotWithShape="0">
            <a:gsLst>
              <a:gs pos="0">
                <a:schemeClr val="bg1">
                  <a:gamma/>
                  <a:shade val="61961"/>
                  <a:invGamma/>
                </a:schemeClr>
              </a:gs>
              <a:gs pos="50000">
                <a:schemeClr val="bg1">
                  <a:alpha val="50000"/>
                </a:schemeClr>
              </a:gs>
              <a:gs pos="100000">
                <a:schemeClr val="bg1">
                  <a:gamma/>
                  <a:shade val="61961"/>
                  <a:invGamma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685800" y="2438400"/>
            <a:ext cx="8456613" cy="762000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bg1">
                  <a:gamma/>
                  <a:shade val="15294"/>
                  <a:invGamma/>
                </a:scheme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6" name="Rectangle 9"/>
          <p:cNvSpPr>
            <a:spLocks noChangeArrowheads="1"/>
          </p:cNvSpPr>
          <p:nvPr/>
        </p:nvSpPr>
        <p:spPr bwMode="auto">
          <a:xfrm>
            <a:off x="0" y="3505200"/>
            <a:ext cx="4724400" cy="152400"/>
          </a:xfrm>
          <a:prstGeom prst="rect">
            <a:avLst/>
          </a:prstGeom>
          <a:solidFill>
            <a:schemeClr val="accent1">
              <a:alpha val="50195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endParaRPr lang="it-IT" altLang="it-IT" smtClean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it-IT" altLang="it-IT" noProof="0" smtClean="0"/>
              <a:t>Fare clic per modificare lo stile del titolo dello schema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057400" y="4114800"/>
            <a:ext cx="6400800" cy="1752600"/>
          </a:xfrm>
        </p:spPr>
        <p:txBody>
          <a:bodyPr/>
          <a:lstStyle>
            <a:lvl1pPr marL="0" indent="0" algn="ctr">
              <a:defRPr b="1">
                <a:latin typeface="Times New Roman" pitchFamily="18" charset="0"/>
              </a:defRPr>
            </a:lvl1pPr>
          </a:lstStyle>
          <a:p>
            <a:pPr lvl="0"/>
            <a:r>
              <a:rPr lang="it-IT" altLang="it-IT" noProof="0" smtClean="0"/>
              <a:t>Fare clic per modificare lo stile del sottotitolo dello schema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/>
              <a:t>Tecniche Analitiche Ambientali</a:t>
            </a:r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FB54F4-DDAA-4167-8C5C-ED9C6111BD7D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0240215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/>
              <a:t>Tecniche Analitiche Ambientali</a:t>
            </a: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54D6B04-A37F-4923-9A72-89A7A4BC7946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984289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/>
              <a:t>Tecniche Analitiche Ambientali</a:t>
            </a: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0469BC7-C85A-49DE-96A9-C9DF96BCE95B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3999077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917C57A-47E3-4A69-B1CE-54585399C0D6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6249130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2108D9-28E4-4318-A5BC-9B303FD4136F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2254733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A57939F-1FCD-4DCA-8AC9-CD4A00070254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6253305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0BC14A9-CE3F-4C36-BDB4-0E06B56C0009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33112249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244F610-E7F6-439B-B4F0-83BB2C980CEA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4954911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E6B97D8-71FD-439F-90E7-44C07A0D2F45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83342968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D965412-DCA1-4EC6-B0EE-9F219EF360BF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55618114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162D2EF-D1F7-4728-9D38-FE82EEBD1B48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4824275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/>
              <a:t>Tecniche Analitiche Ambientali</a:t>
            </a: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A211550-8288-4684-AEC0-56663BABEF21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18602423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 smtClean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454EDA5-DEA1-464A-8DCD-827A9391D331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20105945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E21DF46-9A72-406C-909F-BAA3488460AA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92261400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762750" y="203200"/>
            <a:ext cx="2114550" cy="5892800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19100" y="203200"/>
            <a:ext cx="6191250" cy="5892800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A9C60D1-A7AD-4306-A0B0-5430FBA124AF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26723570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olo e testo sopra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19100" y="203200"/>
            <a:ext cx="8458200" cy="55880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7772400" cy="19812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85800" y="4114800"/>
            <a:ext cx="7772400" cy="19812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96D1A81-38F4-4B0F-AE7E-09CE7AC3296B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8798199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/>
              <a:t>Tecniche Analitiche Ambientali</a:t>
            </a: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9EBC462-13A0-46F6-8712-E04626CB4735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3018262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/>
              <a:t>Tecniche Analitiche Ambientali</a:t>
            </a: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1306547-5271-45EF-AC9E-76ED20306D1B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541244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/>
              <a:t>Tecniche Analitiche Ambientali</a:t>
            </a:r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68AC55F-14C4-4BFC-850C-E32A2C23A7A4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1831643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/>
              <a:t>Tecniche Analitiche Ambientali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ECE5F1E-0B08-4AB6-9CBB-280430A812DF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3791692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/>
              <a:t>Tecniche Analitiche Ambientali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41CA4A1-B1B1-4A88-B6E6-4D1E326DA051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3640642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/>
              <a:t>Tecniche Analitiche Ambientali</a:t>
            </a: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231C271-0E7C-427E-95CC-9E01E7F83D8E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5655680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 smtClean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/>
              <a:t>Tecniche Analitiche Ambientali</a:t>
            </a: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D527E6B-8C5D-4443-A778-28784B58B7E1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0824955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rgbClr val="002F5E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smtClean="0"/>
              <a:t>Fare clic per modificare lo stile del titolo dello schema</a:t>
            </a:r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smtClean="0"/>
              <a:t>Fare clic per modificare gli stili del testo dello schema</a:t>
            </a:r>
          </a:p>
          <a:p>
            <a:pPr lvl="1"/>
            <a:r>
              <a:rPr lang="it-IT" altLang="it-IT" smtClean="0"/>
              <a:t>Secondo livello</a:t>
            </a:r>
          </a:p>
          <a:p>
            <a:pPr lvl="2"/>
            <a:r>
              <a:rPr lang="it-IT" altLang="it-IT" smtClean="0"/>
              <a:t>Terzo livello</a:t>
            </a:r>
          </a:p>
          <a:p>
            <a:pPr lvl="3"/>
            <a:r>
              <a:rPr lang="it-IT" altLang="it-IT" smtClean="0"/>
              <a:t>Quarto livello</a:t>
            </a:r>
          </a:p>
          <a:p>
            <a:pPr lvl="4"/>
            <a:r>
              <a:rPr lang="it-IT" altLang="it-IT" smtClean="0"/>
              <a:t>Quinto livello</a:t>
            </a: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1722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1722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r>
              <a:rPr lang="it-IT" altLang="it-IT"/>
              <a:t>Tecniche Analitiche Ambientali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1722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0920FA3-2289-46D6-8E94-DC57638EFB7A}" type="slidenum">
              <a:rPr lang="it-IT" altLang="it-IT"/>
              <a:pPr/>
              <a:t>‹N›</a:t>
            </a:fld>
            <a:endParaRPr lang="it-IT" altLang="it-IT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95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anose="05000000000000000000" pitchFamily="2" charset="2"/>
        <a:defRPr kumimoji="1"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6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4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DDDD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19100" y="203200"/>
            <a:ext cx="8458200" cy="55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smtClean="0"/>
              <a:t>Fare clic per modificare lo stile del titolo dello schema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smtClean="0"/>
              <a:t>Fare clic per modificare gli stili del testo dello schema</a:t>
            </a:r>
          </a:p>
          <a:p>
            <a:pPr lvl="1"/>
            <a:r>
              <a:rPr lang="it-IT" altLang="it-IT" smtClean="0"/>
              <a:t>Secondo livello</a:t>
            </a:r>
          </a:p>
          <a:p>
            <a:pPr lvl="2"/>
            <a:r>
              <a:rPr lang="it-IT" altLang="it-IT" smtClean="0"/>
              <a:t>Terzo livello</a:t>
            </a:r>
          </a:p>
          <a:p>
            <a:pPr lvl="3"/>
            <a:r>
              <a:rPr lang="it-IT" altLang="it-IT" smtClean="0"/>
              <a:t>Quarto livello</a:t>
            </a:r>
          </a:p>
          <a:p>
            <a:pPr lvl="4"/>
            <a:r>
              <a:rPr lang="it-IT" altLang="it-IT" smtClean="0"/>
              <a:t>Quinto livello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smtClean="0"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DD41BEDE-CCD0-44CE-9073-E02CDC5FC3A6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5351031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FF0000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FF0000"/>
          </a:solidFill>
          <a:effectLst>
            <a:outerShdw blurRad="38100" dist="38100" dir="2700000" algn="tl">
              <a:srgbClr val="000000"/>
            </a:outerShdw>
          </a:effectLst>
          <a:latin typeface="Verdan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FF0000"/>
          </a:solidFill>
          <a:effectLst>
            <a:outerShdw blurRad="38100" dist="38100" dir="2700000" algn="tl">
              <a:srgbClr val="000000"/>
            </a:outerShdw>
          </a:effectLst>
          <a:latin typeface="Verdan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FF0000"/>
          </a:solidFill>
          <a:effectLst>
            <a:outerShdw blurRad="38100" dist="38100" dir="2700000" algn="tl">
              <a:srgbClr val="000000"/>
            </a:outerShdw>
          </a:effectLst>
          <a:latin typeface="Verdan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FF0000"/>
          </a:solidFill>
          <a:effectLst>
            <a:outerShdw blurRad="38100" dist="38100" dir="2700000" algn="tl">
              <a:srgbClr val="000000"/>
            </a:outerShdw>
          </a:effectLst>
          <a:latin typeface="Verdan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rgbClr val="FF0000"/>
          </a:solidFill>
          <a:effectLst>
            <a:outerShdw blurRad="38100" dist="38100" dir="2700000" algn="tl">
              <a:srgbClr val="000000"/>
            </a:outerShdw>
          </a:effectLst>
          <a:latin typeface="Verdan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rgbClr val="FF0000"/>
          </a:solidFill>
          <a:effectLst>
            <a:outerShdw blurRad="38100" dist="38100" dir="2700000" algn="tl">
              <a:srgbClr val="000000"/>
            </a:outerShdw>
          </a:effectLst>
          <a:latin typeface="Verdan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rgbClr val="FF0000"/>
          </a:solidFill>
          <a:effectLst>
            <a:outerShdw blurRad="38100" dist="38100" dir="2700000" algn="tl">
              <a:srgbClr val="000000"/>
            </a:outerShdw>
          </a:effectLst>
          <a:latin typeface="Verdan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rgbClr val="FF0000"/>
          </a:solidFill>
          <a:effectLst>
            <a:outerShdw blurRad="38100" dist="38100" dir="2700000" algn="tl">
              <a:srgbClr val="000000"/>
            </a:outerShdw>
          </a:effectLst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23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3.wmf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3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6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3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9.wmf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8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5800" y="226436"/>
            <a:ext cx="7772400" cy="1143000"/>
          </a:xfrm>
        </p:spPr>
        <p:txBody>
          <a:bodyPr/>
          <a:lstStyle/>
          <a:p>
            <a:r>
              <a:rPr lang="it-IT" sz="2800" dirty="0" smtClean="0"/>
              <a:t>LEZIONI DI CHIMICA ANALITICA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95536" y="1369436"/>
            <a:ext cx="8404652" cy="4114800"/>
          </a:xfrm>
        </p:spPr>
        <p:txBody>
          <a:bodyPr/>
          <a:lstStyle/>
          <a:p>
            <a:pPr algn="ctr"/>
            <a:r>
              <a:rPr lang="it-IT" sz="3200" dirty="0" smtClean="0">
                <a:solidFill>
                  <a:srgbClr val="FFC000"/>
                </a:solidFill>
              </a:rPr>
              <a:t>LEZIONE </a:t>
            </a:r>
            <a:r>
              <a:rPr lang="it-IT" sz="3200" dirty="0" smtClean="0">
                <a:solidFill>
                  <a:srgbClr val="FFC000"/>
                </a:solidFill>
              </a:rPr>
              <a:t>#5: </a:t>
            </a:r>
            <a:endParaRPr lang="it-IT" sz="3200" dirty="0" smtClean="0">
              <a:solidFill>
                <a:srgbClr val="FFC000"/>
              </a:solidFill>
            </a:endParaRPr>
          </a:p>
          <a:p>
            <a:pPr algn="ctr"/>
            <a:r>
              <a:rPr lang="it-IT" sz="3200" dirty="0" smtClean="0">
                <a:solidFill>
                  <a:srgbClr val="FFC000"/>
                </a:solidFill>
              </a:rPr>
              <a:t>«</a:t>
            </a:r>
            <a:r>
              <a:rPr lang="it-IT" sz="3200" dirty="0" smtClean="0">
                <a:solidFill>
                  <a:srgbClr val="FFC000"/>
                </a:solidFill>
              </a:rPr>
              <a:t>CONCETTI DI BASE IN CHIMICA ANALITICA</a:t>
            </a:r>
            <a:r>
              <a:rPr lang="it-IT" sz="3200" dirty="0" smtClean="0">
                <a:solidFill>
                  <a:srgbClr val="FFC000"/>
                </a:solidFill>
              </a:rPr>
              <a:t>»</a:t>
            </a:r>
            <a:endParaRPr lang="it-IT" sz="3200" dirty="0" smtClean="0">
              <a:solidFill>
                <a:srgbClr val="FFC000"/>
              </a:solidFill>
            </a:endParaRPr>
          </a:p>
          <a:p>
            <a:pPr algn="ctr"/>
            <a:endParaRPr lang="it-IT" dirty="0" smtClean="0"/>
          </a:p>
          <a:p>
            <a:pPr algn="ctr"/>
            <a:endParaRPr lang="it-IT" dirty="0"/>
          </a:p>
          <a:p>
            <a:pPr algn="ctr"/>
            <a:r>
              <a:rPr lang="it-IT" dirty="0" smtClean="0"/>
              <a:t>DOCENTE: G. ADAMI</a:t>
            </a:r>
          </a:p>
          <a:p>
            <a:pPr algn="ctr"/>
            <a:r>
              <a:rPr lang="it-IT" dirty="0" smtClean="0"/>
              <a:t>AA: 2019-20</a:t>
            </a:r>
          </a:p>
          <a:p>
            <a:pPr algn="ctr"/>
            <a:endParaRPr lang="it-IT" sz="1800" dirty="0" smtClean="0"/>
          </a:p>
          <a:p>
            <a:r>
              <a:rPr lang="it-IT" sz="1800" dirty="0" smtClean="0"/>
              <a:t>PER INSEGNAMENTI DI:</a:t>
            </a:r>
          </a:p>
          <a:p>
            <a:pPr lvl="1">
              <a:spcBef>
                <a:spcPts val="0"/>
              </a:spcBef>
            </a:pPr>
            <a:r>
              <a:rPr lang="it-IT" sz="2000" dirty="0" smtClean="0"/>
              <a:t>CA1+LAB (CHIMICA)</a:t>
            </a:r>
          </a:p>
          <a:p>
            <a:pPr lvl="1">
              <a:spcBef>
                <a:spcPts val="0"/>
              </a:spcBef>
            </a:pPr>
            <a:r>
              <a:rPr lang="it-IT" sz="2000" dirty="0" smtClean="0"/>
              <a:t>CA (STAN)</a:t>
            </a:r>
          </a:p>
          <a:p>
            <a:pPr lvl="1">
              <a:spcBef>
                <a:spcPts val="0"/>
              </a:spcBef>
            </a:pPr>
            <a:r>
              <a:rPr lang="it-IT" sz="2000" dirty="0" smtClean="0"/>
              <a:t>CA (FARM)</a:t>
            </a:r>
            <a:r>
              <a:rPr lang="it-IT" dirty="0" smtClean="0"/>
              <a:t>			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11550-8288-4684-AEC0-56663BABEF21}" type="slidenum">
              <a:rPr lang="it-IT" altLang="it-IT" smtClean="0"/>
              <a:pPr/>
              <a:t>1</a:t>
            </a:fld>
            <a:endParaRPr lang="it-IT" altLang="it-IT"/>
          </a:p>
        </p:txBody>
      </p:sp>
      <p:sp>
        <p:nvSpPr>
          <p:cNvPr id="6" name="Rettangolo 5"/>
          <p:cNvSpPr/>
          <p:nvPr/>
        </p:nvSpPr>
        <p:spPr bwMode="auto">
          <a:xfrm>
            <a:off x="170790" y="226436"/>
            <a:ext cx="8793697" cy="6402964"/>
          </a:xfrm>
          <a:prstGeom prst="rect">
            <a:avLst/>
          </a:prstGeom>
          <a:noFill/>
          <a:ln>
            <a:headEnd type="none" w="sm" len="sm"/>
            <a:tailEnd type="none" w="sm" len="sm"/>
          </a:ln>
          <a:ex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it-IT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6730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egnaposto numero diapositiva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B584511-DBAE-46E4-807D-A0D39533DE87}" type="slidenum">
              <a:rPr kumimoji="0" lang="it-IT" altLang="it-IT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it-IT" altLang="it-IT" sz="1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191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altLang="it-IT" smtClean="0"/>
              <a:t>Massa molare</a:t>
            </a:r>
          </a:p>
        </p:txBody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9100" y="836712"/>
            <a:ext cx="7772400" cy="4770438"/>
          </a:xfrm>
        </p:spPr>
        <p:txBody>
          <a:bodyPr/>
          <a:lstStyle/>
          <a:p>
            <a:pPr eaLnBrk="1" hangingPunct="1"/>
            <a:r>
              <a:rPr lang="it-IT" altLang="it-IT" sz="2800" dirty="0" smtClean="0"/>
              <a:t>La </a:t>
            </a:r>
            <a:r>
              <a:rPr lang="it-IT" altLang="it-IT" sz="2800" b="1" dirty="0" smtClean="0">
                <a:solidFill>
                  <a:srgbClr val="FF0000"/>
                </a:solidFill>
              </a:rPr>
              <a:t>massa molare</a:t>
            </a:r>
            <a:r>
              <a:rPr lang="it-IT" altLang="it-IT" sz="2800" dirty="0" smtClean="0"/>
              <a:t> (</a:t>
            </a:r>
            <a:r>
              <a:rPr lang="it-IT" altLang="it-IT" sz="2800" i="1" dirty="0" smtClean="0">
                <a:latin typeface="Monotype Corsiva" panose="03010101010201010101" pitchFamily="66" charset="0"/>
              </a:rPr>
              <a:t>M</a:t>
            </a:r>
            <a:r>
              <a:rPr lang="it-IT" altLang="it-IT" sz="2800" dirty="0" smtClean="0"/>
              <a:t>) di una sostanza è la massa (</a:t>
            </a:r>
            <a:r>
              <a:rPr lang="it-IT" altLang="it-IT" sz="2800" u="sng" dirty="0" smtClean="0"/>
              <a:t>espressa in g</a:t>
            </a:r>
            <a:r>
              <a:rPr lang="it-IT" altLang="it-IT" sz="2800" dirty="0" smtClean="0"/>
              <a:t>) di 1 </a:t>
            </a:r>
            <a:r>
              <a:rPr lang="it-IT" altLang="it-IT" sz="2800" dirty="0" err="1" smtClean="0"/>
              <a:t>mol</a:t>
            </a:r>
            <a:r>
              <a:rPr lang="it-IT" altLang="it-IT" sz="2800" dirty="0" smtClean="0"/>
              <a:t> di quella sostanza. La massa molare si esprime quindi in g oppure in g/</a:t>
            </a:r>
            <a:r>
              <a:rPr lang="it-IT" altLang="it-IT" sz="2800" dirty="0" err="1" smtClean="0"/>
              <a:t>mol</a:t>
            </a:r>
            <a:r>
              <a:rPr lang="it-IT" altLang="it-IT" sz="2800" dirty="0" smtClean="0"/>
              <a:t>.</a:t>
            </a:r>
          </a:p>
          <a:p>
            <a:pPr eaLnBrk="1" hangingPunct="1"/>
            <a:endParaRPr lang="it-IT" altLang="it-IT" sz="2800" dirty="0" smtClean="0"/>
          </a:p>
          <a:p>
            <a:pPr eaLnBrk="1" hangingPunct="1"/>
            <a:r>
              <a:rPr lang="it-IT" altLang="it-IT" sz="2800" dirty="0" smtClean="0"/>
              <a:t>Le masse molari dei composti si calcolano sommando le masse molari di tutti gli atomi che ne costituiscono la formula chimica.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9092" y="4869509"/>
            <a:ext cx="6592416" cy="14752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31654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egnaposto numero diapositiva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56474AB-499A-4313-BC6D-84BA213D5D40}" type="slidenum">
              <a:rPr kumimoji="0" lang="it-IT" altLang="it-IT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it-IT" altLang="it-IT" sz="1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192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altLang="it-IT" smtClean="0"/>
              <a:t>Massa molare</a:t>
            </a:r>
          </a:p>
        </p:txBody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39825"/>
            <a:ext cx="7772400" cy="5486400"/>
          </a:xfrm>
        </p:spPr>
        <p:txBody>
          <a:bodyPr/>
          <a:lstStyle/>
          <a:p>
            <a:pPr eaLnBrk="1" hangingPunct="1"/>
            <a:r>
              <a:rPr lang="it-IT" altLang="it-IT" sz="2800" smtClean="0"/>
              <a:t>La </a:t>
            </a:r>
            <a:r>
              <a:rPr lang="it-IT" altLang="it-IT" sz="2800" b="1" smtClean="0">
                <a:solidFill>
                  <a:srgbClr val="FF0000"/>
                </a:solidFill>
              </a:rPr>
              <a:t>massa molare relativa</a:t>
            </a:r>
            <a:r>
              <a:rPr lang="it-IT" altLang="it-IT" sz="2800" smtClean="0"/>
              <a:t> (</a:t>
            </a:r>
            <a:r>
              <a:rPr lang="it-IT" altLang="it-IT" sz="2800" i="1" smtClean="0">
                <a:latin typeface="Monotype Corsiva" panose="03010101010201010101" pitchFamily="66" charset="0"/>
              </a:rPr>
              <a:t>M</a:t>
            </a:r>
            <a:r>
              <a:rPr lang="it-IT" altLang="it-IT" sz="2800" i="1" baseline="-25000" smtClean="0"/>
              <a:t>r</a:t>
            </a:r>
            <a:r>
              <a:rPr lang="it-IT" altLang="it-IT" sz="2800" smtClean="0"/>
              <a:t>) di una sostanza è il rapporto tra la massa di 1 mol di quella sostanza e 1/12 della massa di 1 mol di </a:t>
            </a:r>
            <a:r>
              <a:rPr lang="it-IT" altLang="it-IT" sz="2800" baseline="30000" smtClean="0"/>
              <a:t>12</a:t>
            </a:r>
            <a:r>
              <a:rPr lang="it-IT" altLang="it-IT" sz="2800" smtClean="0"/>
              <a:t>C.</a:t>
            </a:r>
          </a:p>
          <a:p>
            <a:pPr eaLnBrk="1" hangingPunct="1"/>
            <a:endParaRPr lang="it-IT" altLang="it-IT" sz="1800" smtClean="0"/>
          </a:p>
          <a:p>
            <a:pPr eaLnBrk="1" hangingPunct="1"/>
            <a:r>
              <a:rPr lang="it-IT" altLang="it-IT" sz="2800" smtClean="0"/>
              <a:t>La massa molare relativa è quindi un numero adimensionale (non ha unità di misura).</a:t>
            </a:r>
          </a:p>
          <a:p>
            <a:pPr eaLnBrk="1" hangingPunct="1"/>
            <a:endParaRPr lang="it-IT" altLang="it-IT" sz="1800" smtClean="0"/>
          </a:p>
          <a:p>
            <a:pPr eaLnBrk="1" hangingPunct="1"/>
            <a:r>
              <a:rPr lang="it-IT" altLang="it-IT" sz="2800" smtClean="0"/>
              <a:t>Poiché 1/12 della massa di 1 mol di </a:t>
            </a:r>
            <a:r>
              <a:rPr lang="it-IT" altLang="it-IT" sz="2800" baseline="30000" smtClean="0"/>
              <a:t>12</a:t>
            </a:r>
            <a:r>
              <a:rPr lang="it-IT" altLang="it-IT" sz="2800" smtClean="0"/>
              <a:t>C è, per definizione, uguale a 1 g, la massa molare e la massa molare relativa sono numericamente uguali.</a:t>
            </a:r>
          </a:p>
        </p:txBody>
      </p:sp>
    </p:spTree>
    <p:extLst>
      <p:ext uri="{BB962C8B-B14F-4D97-AF65-F5344CB8AC3E}">
        <p14:creationId xmlns:p14="http://schemas.microsoft.com/office/powerpoint/2010/main" val="1977641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egnaposto numero diapositiva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2926572-DC6D-4679-B5C7-4A4D9EBFE142}" type="slidenum">
              <a:rPr kumimoji="0" lang="it-IT" altLang="it-IT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it-IT" altLang="it-IT" sz="1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195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altLang="it-IT" smtClean="0"/>
              <a:t>Concentrazione delle soluzioni</a:t>
            </a:r>
          </a:p>
        </p:txBody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7613"/>
            <a:ext cx="7772400" cy="3422650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it-IT" altLang="it-IT" sz="2800" smtClean="0"/>
              <a:t>La </a:t>
            </a:r>
            <a:r>
              <a:rPr lang="it-IT" altLang="it-IT" sz="2800" b="1" smtClean="0">
                <a:solidFill>
                  <a:srgbClr val="FF0000"/>
                </a:solidFill>
              </a:rPr>
              <a:t>concentrazione molare</a:t>
            </a:r>
            <a:r>
              <a:rPr lang="it-IT" altLang="it-IT" sz="2800" smtClean="0"/>
              <a:t> (c</a:t>
            </a:r>
            <a:r>
              <a:rPr lang="it-IT" altLang="it-IT" sz="2800" baseline="-25000" smtClean="0"/>
              <a:t>x</a:t>
            </a:r>
            <a:r>
              <a:rPr lang="it-IT" altLang="it-IT" sz="2800" smtClean="0"/>
              <a:t>) di una soluzione della specie chimica X è il </a:t>
            </a:r>
            <a:r>
              <a:rPr lang="it-IT" altLang="it-IT" sz="2800" u="sng" smtClean="0"/>
              <a:t>numero di moli</a:t>
            </a:r>
            <a:r>
              <a:rPr lang="it-IT" altLang="it-IT" sz="2800" smtClean="0"/>
              <a:t> di quella specie contenute </a:t>
            </a:r>
            <a:r>
              <a:rPr lang="it-IT" altLang="it-IT" sz="2800" u="sng" smtClean="0"/>
              <a:t>in un litro di soluzione</a:t>
            </a:r>
            <a:r>
              <a:rPr lang="it-IT" altLang="it-IT" sz="2800" smtClean="0"/>
              <a:t>.</a:t>
            </a:r>
          </a:p>
          <a:p>
            <a:pPr marL="0" indent="0" eaLnBrk="1" hangingPunct="1">
              <a:buFontTx/>
              <a:buNone/>
            </a:pPr>
            <a:endParaRPr lang="it-IT" altLang="it-IT" sz="1800" smtClean="0"/>
          </a:p>
          <a:p>
            <a:pPr marL="0" indent="0" eaLnBrk="1" hangingPunct="1">
              <a:buFontTx/>
              <a:buNone/>
            </a:pPr>
            <a:r>
              <a:rPr lang="it-IT" altLang="it-IT" sz="2800" smtClean="0"/>
              <a:t>L’unità di misura della concentrazione molare è la molarità (M), che ha le dimensioni di mol L</a:t>
            </a:r>
            <a:r>
              <a:rPr lang="it-IT" altLang="it-IT" sz="2800" baseline="30000" smtClean="0"/>
              <a:t>-1</a:t>
            </a:r>
            <a:r>
              <a:rPr lang="it-IT" altLang="it-IT" sz="2800" smtClean="0"/>
              <a:t>.</a:t>
            </a:r>
          </a:p>
        </p:txBody>
      </p:sp>
      <p:graphicFrame>
        <p:nvGraphicFramePr>
          <p:cNvPr id="13317" name="Object 4"/>
          <p:cNvGraphicFramePr>
            <a:graphicFrameLocks/>
          </p:cNvGraphicFramePr>
          <p:nvPr/>
        </p:nvGraphicFramePr>
        <p:xfrm>
          <a:off x="792163" y="4789488"/>
          <a:ext cx="7616825" cy="919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759" name="Equation" r:id="rId3" imgW="3251200" imgH="393700" progId="Equation.3">
                  <p:embed/>
                </p:oleObj>
              </mc:Choice>
              <mc:Fallback>
                <p:oleObj name="Equation" r:id="rId3" imgW="3251200" imgH="393700" progId="Equation.3">
                  <p:embed/>
                  <p:pic>
                    <p:nvPicPr>
                      <p:cNvPr id="13317" name="Object 4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2163" y="4789488"/>
                        <a:ext cx="7616825" cy="919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71823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egnaposto numero diapositiva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D44B855-F224-4005-9B8A-A85D9837BDC7}" type="slidenum">
              <a:rPr kumimoji="0" lang="it-IT" altLang="it-IT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it-IT" altLang="it-IT" sz="1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197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altLang="it-IT" smtClean="0"/>
              <a:t>Concentrazione delle soluzioni</a:t>
            </a:r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1963" y="1149350"/>
            <a:ext cx="8382000" cy="5708650"/>
          </a:xfrm>
        </p:spPr>
        <p:txBody>
          <a:bodyPr/>
          <a:lstStyle/>
          <a:p>
            <a:pPr marL="0" indent="0" algn="just" eaLnBrk="1" hangingPunct="1">
              <a:lnSpc>
                <a:spcPct val="90000"/>
              </a:lnSpc>
              <a:buFontTx/>
              <a:buNone/>
            </a:pPr>
            <a:r>
              <a:rPr lang="it-IT" altLang="it-IT" sz="2800" dirty="0" smtClean="0"/>
              <a:t>La </a:t>
            </a:r>
            <a:r>
              <a:rPr lang="it-IT" altLang="it-IT" sz="2800" b="1" dirty="0" smtClean="0">
                <a:solidFill>
                  <a:srgbClr val="FF0000"/>
                </a:solidFill>
              </a:rPr>
              <a:t>concentrazione molare analitica</a:t>
            </a:r>
            <a:r>
              <a:rPr lang="it-IT" altLang="it-IT" sz="2800" dirty="0" smtClean="0"/>
              <a:t> (o </a:t>
            </a:r>
            <a:r>
              <a:rPr lang="it-IT" altLang="it-IT" sz="2800" i="1" dirty="0" smtClean="0"/>
              <a:t>molarità analitica</a:t>
            </a:r>
            <a:r>
              <a:rPr lang="it-IT" altLang="it-IT" sz="2800" dirty="0" smtClean="0"/>
              <a:t>) di una sostanza in soluzione indica il numero </a:t>
            </a:r>
            <a:r>
              <a:rPr lang="it-IT" altLang="it-IT" sz="2800" i="1" dirty="0" smtClean="0"/>
              <a:t>totale</a:t>
            </a:r>
            <a:r>
              <a:rPr lang="it-IT" altLang="it-IT" sz="2800" dirty="0" smtClean="0"/>
              <a:t> di moli di un soluto (a prescindere dal suo stato chimico) in un litro di soluzione.</a:t>
            </a:r>
          </a:p>
          <a:p>
            <a:pPr marL="0" indent="0" algn="just" eaLnBrk="1" hangingPunct="1">
              <a:lnSpc>
                <a:spcPct val="90000"/>
              </a:lnSpc>
              <a:buFontTx/>
              <a:buNone/>
            </a:pPr>
            <a:endParaRPr lang="it-IT" altLang="it-IT" sz="1400" dirty="0" smtClean="0"/>
          </a:p>
          <a:p>
            <a:pPr marL="0" indent="0" algn="just" eaLnBrk="1" hangingPunct="1">
              <a:lnSpc>
                <a:spcPct val="90000"/>
              </a:lnSpc>
              <a:buFontTx/>
              <a:buNone/>
            </a:pPr>
            <a:r>
              <a:rPr lang="it-IT" altLang="it-IT" sz="2800" dirty="0" smtClean="0"/>
              <a:t>La molarità analitica è utile per esprimere le </a:t>
            </a:r>
            <a:r>
              <a:rPr lang="it-IT" altLang="it-IT" sz="2800" u="sng" dirty="0" smtClean="0"/>
              <a:t>modalità di preparazione di una soluzione</a:t>
            </a:r>
            <a:r>
              <a:rPr lang="it-IT" altLang="it-IT" sz="2800" dirty="0" smtClean="0"/>
              <a:t>, in quanto ad es. permette di calcolare la </a:t>
            </a:r>
            <a:r>
              <a:rPr lang="it-IT" altLang="it-IT" sz="2800" i="1" dirty="0" smtClean="0"/>
              <a:t>pesata corretta</a:t>
            </a:r>
            <a:r>
              <a:rPr lang="it-IT" altLang="it-IT" sz="2800" dirty="0" smtClean="0"/>
              <a:t> da effettuare per prelevare la quantità desiderata di una specie solida prima di aggiungerla alla soluzione.</a:t>
            </a:r>
          </a:p>
          <a:p>
            <a:pPr marL="0" indent="0" algn="just" eaLnBrk="1" hangingPunct="1">
              <a:lnSpc>
                <a:spcPct val="90000"/>
              </a:lnSpc>
              <a:buFontTx/>
              <a:buNone/>
            </a:pPr>
            <a:endParaRPr lang="it-IT" altLang="it-IT" sz="1400" dirty="0" smtClean="0"/>
          </a:p>
          <a:p>
            <a:pPr marL="0" indent="0" algn="just" eaLnBrk="1" hangingPunct="1">
              <a:lnSpc>
                <a:spcPct val="90000"/>
              </a:lnSpc>
              <a:buFontTx/>
              <a:buNone/>
            </a:pPr>
            <a:r>
              <a:rPr lang="it-IT" altLang="it-IT" sz="2800" dirty="0" smtClean="0"/>
              <a:t>La concentrazione molare analitica è anche detta </a:t>
            </a:r>
            <a:r>
              <a:rPr lang="it-IT" altLang="it-IT" sz="2800" dirty="0" smtClean="0">
                <a:solidFill>
                  <a:srgbClr val="FF0000"/>
                </a:solidFill>
              </a:rPr>
              <a:t>concentrazione formale</a:t>
            </a:r>
            <a:r>
              <a:rPr lang="it-IT" altLang="it-IT" sz="2800" dirty="0" smtClean="0"/>
              <a:t> (F)</a:t>
            </a:r>
          </a:p>
        </p:txBody>
      </p:sp>
    </p:spTree>
    <p:extLst>
      <p:ext uri="{BB962C8B-B14F-4D97-AF65-F5344CB8AC3E}">
        <p14:creationId xmlns:p14="http://schemas.microsoft.com/office/powerpoint/2010/main" val="2580967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egnaposto numero diapositiva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50786CA-8929-4B03-B2EB-1FCDB3DA60C3}" type="slidenum">
              <a:rPr kumimoji="0" lang="it-IT" altLang="it-IT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it-IT" altLang="it-IT" sz="1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198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altLang="it-IT" smtClean="0"/>
              <a:t>Concentrazione delle soluzioni</a:t>
            </a:r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772400" cy="5008563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it-IT" altLang="it-IT" sz="2800" smtClean="0"/>
              <a:t>La </a:t>
            </a:r>
            <a:r>
              <a:rPr lang="it-IT" altLang="it-IT" sz="2800" b="1" smtClean="0">
                <a:solidFill>
                  <a:srgbClr val="FF0000"/>
                </a:solidFill>
              </a:rPr>
              <a:t>concentrazione molare di equilibrio</a:t>
            </a:r>
            <a:r>
              <a:rPr lang="it-IT" altLang="it-IT" sz="2800" smtClean="0"/>
              <a:t> è la concentrazione molare di una specie in una soluzione all’equilibrio chimico.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endParaRPr lang="it-IT" altLang="it-IT" sz="1200" smtClean="0"/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it-IT" altLang="it-IT" sz="2800" smtClean="0"/>
              <a:t>Per calcolare la molarità di equilibrio di una specie in soluzione, nota la molarità analitica della sostanza da cui ha origine la specie, è necessario conoscerne le </a:t>
            </a:r>
            <a:r>
              <a:rPr lang="it-IT" altLang="it-IT" sz="2800" i="1" smtClean="0"/>
              <a:t>proprietà chimiche in soluzione</a:t>
            </a:r>
            <a:r>
              <a:rPr lang="it-IT" altLang="it-IT" sz="2800" smtClean="0"/>
              <a:t>.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endParaRPr lang="it-IT" altLang="it-IT" sz="1200" smtClean="0"/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it-IT" altLang="it-IT" sz="2800" smtClean="0"/>
              <a:t>Le concentrazioni molari di equilibrio sono rappresentate ponendo tra parentesi quadre la formula chimica della specie: [X].</a:t>
            </a:r>
          </a:p>
        </p:txBody>
      </p:sp>
    </p:spTree>
    <p:extLst>
      <p:ext uri="{BB962C8B-B14F-4D97-AF65-F5344CB8AC3E}">
        <p14:creationId xmlns:p14="http://schemas.microsoft.com/office/powerpoint/2010/main" val="2142443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egnaposto numero diapositiva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07D7225-1193-443E-B156-24F86C4C54AF}" type="slidenum">
              <a:rPr kumimoji="0" lang="it-IT" altLang="it-IT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it-IT" altLang="it-IT" sz="1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199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altLang="it-IT" smtClean="0"/>
              <a:t>Concentrazione delle soluzioni</a:t>
            </a:r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1963" y="1169988"/>
            <a:ext cx="8682037" cy="5688012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it-IT" altLang="it-IT" sz="2800" smtClean="0"/>
              <a:t>Ad esempio, se prepariamo una soluzione di </a:t>
            </a:r>
            <a:r>
              <a:rPr lang="it-IT" altLang="it-IT" sz="2800" b="1" smtClean="0"/>
              <a:t>acido solforico</a:t>
            </a:r>
            <a:r>
              <a:rPr lang="it-IT" altLang="it-IT" sz="2800" smtClean="0"/>
              <a:t> (H</a:t>
            </a:r>
            <a:r>
              <a:rPr lang="it-IT" altLang="it-IT" sz="2800" baseline="-25000" smtClean="0"/>
              <a:t>2</a:t>
            </a:r>
            <a:r>
              <a:rPr lang="it-IT" altLang="it-IT" sz="2800" smtClean="0"/>
              <a:t>SO</a:t>
            </a:r>
            <a:r>
              <a:rPr lang="it-IT" altLang="it-IT" sz="2800" baseline="-25000" smtClean="0"/>
              <a:t>4</a:t>
            </a:r>
            <a:r>
              <a:rPr lang="it-IT" altLang="it-IT" sz="2800" smtClean="0"/>
              <a:t>) disciogliendo 1,00 mol di H</a:t>
            </a:r>
            <a:r>
              <a:rPr lang="it-IT" altLang="it-IT" sz="2800" baseline="-25000" smtClean="0"/>
              <a:t>2</a:t>
            </a:r>
            <a:r>
              <a:rPr lang="it-IT" altLang="it-IT" sz="2800" smtClean="0"/>
              <a:t>SO</a:t>
            </a:r>
            <a:r>
              <a:rPr lang="it-IT" altLang="it-IT" sz="2800" baseline="-25000" smtClean="0"/>
              <a:t>4</a:t>
            </a:r>
            <a:r>
              <a:rPr lang="it-IT" altLang="it-IT" sz="2800" smtClean="0"/>
              <a:t> per litro di soluzione:</a:t>
            </a:r>
          </a:p>
          <a:p>
            <a:pPr marL="0" indent="0" eaLnBrk="1" hangingPunct="1">
              <a:buFontTx/>
              <a:buNone/>
            </a:pPr>
            <a:endParaRPr lang="it-IT" altLang="it-IT" sz="1400" smtClean="0"/>
          </a:p>
          <a:p>
            <a:pPr marL="0" indent="0" eaLnBrk="1" hangingPunct="1">
              <a:buFontTx/>
              <a:buNone/>
            </a:pPr>
            <a:r>
              <a:rPr lang="it-IT" altLang="it-IT" sz="2800" smtClean="0"/>
              <a:t>La </a:t>
            </a:r>
            <a:r>
              <a:rPr lang="it-IT" altLang="it-IT" sz="2800" b="1" smtClean="0"/>
              <a:t>concentrazione analitica</a:t>
            </a:r>
            <a:r>
              <a:rPr lang="it-IT" altLang="it-IT" sz="2800" smtClean="0"/>
              <a:t> di H</a:t>
            </a:r>
            <a:r>
              <a:rPr lang="it-IT" altLang="it-IT" sz="2800" baseline="-25000" smtClean="0"/>
              <a:t>2</a:t>
            </a:r>
            <a:r>
              <a:rPr lang="it-IT" altLang="it-IT" sz="2800" smtClean="0"/>
              <a:t>SO</a:t>
            </a:r>
            <a:r>
              <a:rPr lang="it-IT" altLang="it-IT" sz="2800" baseline="-25000" smtClean="0"/>
              <a:t>4</a:t>
            </a:r>
            <a:r>
              <a:rPr lang="it-IT" altLang="it-IT" sz="2800" smtClean="0"/>
              <a:t> sarà pari a 1,00 mol/L, cioè 1,00 M (o 1,00 F).</a:t>
            </a:r>
          </a:p>
          <a:p>
            <a:pPr marL="0" indent="0" eaLnBrk="1" hangingPunct="1">
              <a:buFontTx/>
              <a:buNone/>
            </a:pPr>
            <a:endParaRPr lang="it-IT" altLang="it-IT" sz="1400" smtClean="0"/>
          </a:p>
          <a:p>
            <a:pPr marL="0" indent="0" eaLnBrk="1" hangingPunct="1">
              <a:buFontTx/>
              <a:buNone/>
            </a:pPr>
            <a:r>
              <a:rPr lang="it-IT" altLang="it-IT" sz="2800" smtClean="0"/>
              <a:t>Poiché la specie H</a:t>
            </a:r>
            <a:r>
              <a:rPr lang="it-IT" altLang="it-IT" sz="2800" baseline="-25000" smtClean="0"/>
              <a:t>2</a:t>
            </a:r>
            <a:r>
              <a:rPr lang="it-IT" altLang="it-IT" sz="2800" smtClean="0"/>
              <a:t>SO</a:t>
            </a:r>
            <a:r>
              <a:rPr lang="it-IT" altLang="it-IT" sz="2800" baseline="-25000" smtClean="0"/>
              <a:t>4</a:t>
            </a:r>
            <a:r>
              <a:rPr lang="it-IT" altLang="it-IT" sz="2800" smtClean="0"/>
              <a:t> in soluzione acquosa si dissocia completamente in ioni HSO</a:t>
            </a:r>
            <a:r>
              <a:rPr lang="it-IT" altLang="it-IT" sz="2800" baseline="-25000" smtClean="0"/>
              <a:t>4</a:t>
            </a:r>
            <a:r>
              <a:rPr lang="it-IT" altLang="it-IT" sz="2800" baseline="30000" smtClean="0"/>
              <a:t>-</a:t>
            </a:r>
            <a:r>
              <a:rPr lang="it-IT" altLang="it-IT" sz="2800" smtClean="0"/>
              <a:t>, SO</a:t>
            </a:r>
            <a:r>
              <a:rPr lang="it-IT" altLang="it-IT" sz="2800" baseline="-25000" smtClean="0"/>
              <a:t>4</a:t>
            </a:r>
            <a:r>
              <a:rPr lang="it-IT" altLang="it-IT" sz="2800" baseline="30000" smtClean="0"/>
              <a:t>2-</a:t>
            </a:r>
            <a:r>
              <a:rPr lang="it-IT" altLang="it-IT" sz="2800" smtClean="0"/>
              <a:t> e H</a:t>
            </a:r>
            <a:r>
              <a:rPr lang="it-IT" altLang="it-IT" sz="2800" baseline="30000" smtClean="0"/>
              <a:t>+</a:t>
            </a:r>
            <a:r>
              <a:rPr lang="it-IT" altLang="it-IT" sz="2800" smtClean="0"/>
              <a:t>, note le costanti di dissociazione si può calcolare che:</a:t>
            </a:r>
          </a:p>
          <a:p>
            <a:pPr marL="0" indent="0" eaLnBrk="1" hangingPunct="1">
              <a:buFontTx/>
              <a:buNone/>
            </a:pPr>
            <a:endParaRPr lang="it-IT" altLang="it-IT" sz="1400" smtClean="0"/>
          </a:p>
          <a:p>
            <a:pPr marL="0" indent="0" eaLnBrk="1" hangingPunct="1">
              <a:buFontTx/>
              <a:buNone/>
            </a:pPr>
            <a:r>
              <a:rPr lang="it-IT" altLang="it-IT" sz="2800" smtClean="0"/>
              <a:t>	[H</a:t>
            </a:r>
            <a:r>
              <a:rPr lang="it-IT" altLang="it-IT" sz="2800" baseline="-25000" smtClean="0"/>
              <a:t>2</a:t>
            </a:r>
            <a:r>
              <a:rPr lang="it-IT" altLang="it-IT" sz="2800" smtClean="0"/>
              <a:t>SO</a:t>
            </a:r>
            <a:r>
              <a:rPr lang="it-IT" altLang="it-IT" sz="2800" baseline="-25000" smtClean="0"/>
              <a:t>4</a:t>
            </a:r>
            <a:r>
              <a:rPr lang="it-IT" altLang="it-IT" sz="2800" smtClean="0"/>
              <a:t>] = 0,00 M	[HSO</a:t>
            </a:r>
            <a:r>
              <a:rPr lang="it-IT" altLang="it-IT" sz="2800" baseline="-25000" smtClean="0"/>
              <a:t>4</a:t>
            </a:r>
            <a:r>
              <a:rPr lang="it-IT" altLang="it-IT" sz="2800" baseline="30000" smtClean="0"/>
              <a:t>-</a:t>
            </a:r>
            <a:r>
              <a:rPr lang="it-IT" altLang="it-IT" sz="2800" smtClean="0"/>
              <a:t>] = 0,99 M</a:t>
            </a:r>
          </a:p>
          <a:p>
            <a:pPr marL="0" indent="0" eaLnBrk="1" hangingPunct="1">
              <a:buFontTx/>
              <a:buNone/>
            </a:pPr>
            <a:r>
              <a:rPr lang="it-IT" altLang="it-IT" sz="2800" smtClean="0"/>
              <a:t>	[SO</a:t>
            </a:r>
            <a:r>
              <a:rPr lang="it-IT" altLang="it-IT" sz="2800" baseline="-25000" smtClean="0"/>
              <a:t>4</a:t>
            </a:r>
            <a:r>
              <a:rPr lang="it-IT" altLang="it-IT" sz="2800" baseline="30000" smtClean="0"/>
              <a:t>2-</a:t>
            </a:r>
            <a:r>
              <a:rPr lang="it-IT" altLang="it-IT" sz="2800" smtClean="0"/>
              <a:t>] = 0,01 M	 	[H</a:t>
            </a:r>
            <a:r>
              <a:rPr lang="it-IT" altLang="it-IT" sz="2800" baseline="30000" smtClean="0"/>
              <a:t>+</a:t>
            </a:r>
            <a:r>
              <a:rPr lang="it-IT" altLang="it-IT" sz="2800" smtClean="0"/>
              <a:t>] = 1,01 M</a:t>
            </a:r>
          </a:p>
        </p:txBody>
      </p:sp>
    </p:spTree>
    <p:extLst>
      <p:ext uri="{BB962C8B-B14F-4D97-AF65-F5344CB8AC3E}">
        <p14:creationId xmlns:p14="http://schemas.microsoft.com/office/powerpoint/2010/main" val="1327816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egnaposto numero diapositiva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1DABCB5-70FD-45FE-B3B4-141350E199D2}" type="slidenum">
              <a:rPr kumimoji="0" lang="it-IT" altLang="it-IT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it-IT" altLang="it-IT" sz="1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grpSp>
        <p:nvGrpSpPr>
          <p:cNvPr id="17411" name="Group 2"/>
          <p:cNvGrpSpPr>
            <a:grpSpLocks/>
          </p:cNvGrpSpPr>
          <p:nvPr/>
        </p:nvGrpSpPr>
        <p:grpSpPr bwMode="auto">
          <a:xfrm>
            <a:off x="990600" y="228600"/>
            <a:ext cx="7772400" cy="396875"/>
            <a:chOff x="624" y="144"/>
            <a:chExt cx="4896" cy="250"/>
          </a:xfrm>
        </p:grpSpPr>
        <p:sp>
          <p:nvSpPr>
            <p:cNvPr id="17414" name="Rectangle 3"/>
            <p:cNvSpPr>
              <a:spLocks noChangeArrowheads="1"/>
            </p:cNvSpPr>
            <p:nvPr/>
          </p:nvSpPr>
          <p:spPr bwMode="auto">
            <a:xfrm>
              <a:off x="624" y="144"/>
              <a:ext cx="4896" cy="24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008000"/>
                </a:gs>
              </a:gsLst>
              <a:lin ang="0" scaled="1"/>
            </a:gradFill>
            <a:ln w="9525">
              <a:solidFill>
                <a:srgbClr val="99FF99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altLang="it-IT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endParaRPr>
            </a:p>
          </p:txBody>
        </p:sp>
        <p:sp>
          <p:nvSpPr>
            <p:cNvPr id="225284" name="Text Box 4"/>
            <p:cNvSpPr txBox="1">
              <a:spLocks noChangeArrowheads="1"/>
            </p:cNvSpPr>
            <p:nvPr/>
          </p:nvSpPr>
          <p:spPr bwMode="auto">
            <a:xfrm>
              <a:off x="673" y="144"/>
              <a:ext cx="881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t-IT" altLang="it-IT" sz="2000" b="1" i="0" u="none" strike="noStrike" kern="1200" cap="none" spc="0" normalizeH="0" baseline="0" noProof="0">
                  <a:ln>
                    <a:noFill/>
                  </a:ln>
                  <a:solidFill>
                    <a:srgbClr val="008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Arial" charset="0"/>
                  <a:ea typeface="+mn-ea"/>
                  <a:cs typeface="+mn-cs"/>
                </a:rPr>
                <a:t>Esempi</a:t>
              </a:r>
            </a:p>
          </p:txBody>
        </p:sp>
      </p:grpSp>
      <p:sp>
        <p:nvSpPr>
          <p:cNvPr id="17412" name="Rectangle 5"/>
          <p:cNvSpPr>
            <a:spLocks noChangeArrowheads="1"/>
          </p:cNvSpPr>
          <p:nvPr/>
        </p:nvSpPr>
        <p:spPr bwMode="auto">
          <a:xfrm>
            <a:off x="990600" y="838200"/>
            <a:ext cx="7772400" cy="5257800"/>
          </a:xfrm>
          <a:prstGeom prst="rect">
            <a:avLst/>
          </a:prstGeom>
          <a:solidFill>
            <a:schemeClr val="tx1"/>
          </a:solidFill>
          <a:ln w="38100">
            <a:solidFill>
              <a:srgbClr val="CC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it-IT" altLang="it-IT" sz="2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225286" name="Text Box 6"/>
          <p:cNvSpPr txBox="1">
            <a:spLocks noChangeArrowheads="1"/>
          </p:cNvSpPr>
          <p:nvPr/>
        </p:nvSpPr>
        <p:spPr bwMode="auto">
          <a:xfrm>
            <a:off x="1066800" y="1066800"/>
            <a:ext cx="7620000" cy="4692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rgbClr val="FF0000"/>
              </a:buClr>
              <a:buSzPct val="120000"/>
              <a:buFont typeface="Wingdings" pitchFamily="2" charset="2"/>
              <a:buChar char="v"/>
              <a:tabLst/>
              <a:defRPr/>
            </a:pPr>
            <a:r>
              <a:rPr kumimoji="0" lang="it-IT" altLang="it-IT" sz="2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charset="0"/>
                <a:ea typeface="+mn-ea"/>
                <a:cs typeface="+mn-cs"/>
              </a:rPr>
              <a:t> </a:t>
            </a:r>
            <a:r>
              <a:rPr kumimoji="0" lang="it-IT" alt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charset="0"/>
                <a:ea typeface="+mn-ea"/>
                <a:cs typeface="+mn-cs"/>
              </a:rPr>
              <a:t>20 </a:t>
            </a:r>
            <a:r>
              <a:rPr kumimoji="0" lang="it-IT" altLang="it-IT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charset="0"/>
                <a:ea typeface="+mn-ea"/>
                <a:cs typeface="+mn-cs"/>
              </a:rPr>
              <a:t>mL</a:t>
            </a:r>
            <a:r>
              <a:rPr kumimoji="0" lang="it-IT" alt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charset="0"/>
                <a:ea typeface="+mn-ea"/>
                <a:cs typeface="+mn-cs"/>
              </a:rPr>
              <a:t> di </a:t>
            </a:r>
            <a:r>
              <a:rPr kumimoji="0" lang="it-IT" altLang="it-IT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charset="0"/>
                <a:ea typeface="+mn-ea"/>
                <a:cs typeface="+mn-cs"/>
              </a:rPr>
              <a:t>HCl</a:t>
            </a:r>
            <a:r>
              <a:rPr kumimoji="0" lang="it-IT" alt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charset="0"/>
                <a:ea typeface="+mn-ea"/>
                <a:cs typeface="+mn-cs"/>
              </a:rPr>
              <a:t> 0,02 M </a:t>
            </a:r>
            <a:r>
              <a:rPr kumimoji="0" lang="it-IT" alt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charset="0"/>
                <a:ea typeface="+mn-ea"/>
                <a:cs typeface="+mn-cs"/>
                <a:sym typeface="Symbol" pitchFamily="18" charset="2"/>
              </a:rPr>
              <a:t> 0,4 </a:t>
            </a:r>
            <a:r>
              <a:rPr kumimoji="0" lang="it-IT" altLang="it-IT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charset="0"/>
                <a:ea typeface="+mn-ea"/>
                <a:cs typeface="+mn-cs"/>
                <a:sym typeface="Symbol" pitchFamily="18" charset="2"/>
              </a:rPr>
              <a:t>mmol</a:t>
            </a:r>
            <a:r>
              <a:rPr kumimoji="0" lang="it-IT" alt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charset="0"/>
                <a:ea typeface="+mn-ea"/>
                <a:cs typeface="+mn-cs"/>
                <a:sym typeface="Symbol" pitchFamily="18" charset="2"/>
              </a:rPr>
              <a:t> </a:t>
            </a:r>
            <a:r>
              <a:rPr kumimoji="0" lang="it-IT" altLang="it-IT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charset="0"/>
                <a:ea typeface="+mn-ea"/>
                <a:cs typeface="+mn-cs"/>
                <a:sym typeface="Symbol" pitchFamily="18" charset="2"/>
              </a:rPr>
              <a:t>HCl</a:t>
            </a:r>
            <a:endParaRPr kumimoji="0" lang="it-IT" altLang="it-IT" sz="20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Arial" charset="0"/>
              <a:ea typeface="+mn-ea"/>
              <a:cs typeface="+mn-cs"/>
              <a:sym typeface="Symbol" pitchFamily="18" charset="2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rgbClr val="FF0000"/>
              </a:buClr>
              <a:buSzPct val="120000"/>
              <a:buFont typeface="Wingdings" pitchFamily="2" charset="2"/>
              <a:buChar char="v"/>
              <a:tabLst/>
              <a:defRPr/>
            </a:pPr>
            <a:r>
              <a:rPr kumimoji="0" lang="it-IT" alt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charset="0"/>
                <a:ea typeface="+mn-ea"/>
                <a:cs typeface="+mn-cs"/>
                <a:sym typeface="Symbol" pitchFamily="18" charset="2"/>
              </a:rPr>
              <a:t> 0,4 </a:t>
            </a:r>
            <a:r>
              <a:rPr kumimoji="0" lang="it-IT" altLang="it-IT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charset="0"/>
                <a:ea typeface="+mn-ea"/>
                <a:cs typeface="+mn-cs"/>
                <a:sym typeface="Symbol" pitchFamily="18" charset="2"/>
              </a:rPr>
              <a:t>mmol</a:t>
            </a:r>
            <a:r>
              <a:rPr kumimoji="0" lang="it-IT" alt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charset="0"/>
                <a:ea typeface="+mn-ea"/>
                <a:cs typeface="+mn-cs"/>
                <a:sym typeface="Symbol" pitchFamily="18" charset="2"/>
              </a:rPr>
              <a:t> </a:t>
            </a:r>
            <a:r>
              <a:rPr kumimoji="0" lang="it-IT" altLang="it-IT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charset="0"/>
                <a:ea typeface="+mn-ea"/>
                <a:cs typeface="+mn-cs"/>
                <a:sym typeface="Symbol" pitchFamily="18" charset="2"/>
              </a:rPr>
              <a:t>HCl</a:t>
            </a:r>
            <a:r>
              <a:rPr kumimoji="0" lang="it-IT" alt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charset="0"/>
                <a:ea typeface="+mn-ea"/>
                <a:cs typeface="+mn-cs"/>
                <a:sym typeface="Symbol" pitchFamily="18" charset="2"/>
              </a:rPr>
              <a:t>  400 </a:t>
            </a:r>
            <a:r>
              <a:rPr kumimoji="0" lang="it-IT" altLang="it-IT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Symbol" pitchFamily="18" charset="2"/>
                <a:ea typeface="+mn-ea"/>
                <a:cs typeface="+mn-cs"/>
                <a:sym typeface="Symbol" pitchFamily="18" charset="2"/>
              </a:rPr>
              <a:t>m</a:t>
            </a:r>
            <a:r>
              <a:rPr kumimoji="0" lang="it-IT" altLang="it-IT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charset="0"/>
                <a:ea typeface="+mn-ea"/>
                <a:cs typeface="+mn-cs"/>
                <a:sym typeface="Symbol" pitchFamily="18" charset="2"/>
              </a:rPr>
              <a:t>mol</a:t>
            </a:r>
            <a:r>
              <a:rPr kumimoji="0" lang="it-IT" alt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charset="0"/>
                <a:ea typeface="+mn-ea"/>
                <a:cs typeface="+mn-cs"/>
                <a:sym typeface="Symbol" pitchFamily="18" charset="2"/>
              </a:rPr>
              <a:t> </a:t>
            </a:r>
            <a:r>
              <a:rPr kumimoji="0" lang="it-IT" altLang="it-IT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charset="0"/>
                <a:ea typeface="+mn-ea"/>
                <a:cs typeface="+mn-cs"/>
                <a:sym typeface="Symbol" pitchFamily="18" charset="2"/>
              </a:rPr>
              <a:t>HCl</a:t>
            </a:r>
            <a:endParaRPr kumimoji="0" lang="it-IT" altLang="it-IT" sz="20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Arial" charset="0"/>
              <a:ea typeface="+mn-ea"/>
              <a:cs typeface="+mn-cs"/>
              <a:sym typeface="Symbol" pitchFamily="18" charset="2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rgbClr val="FF0000"/>
              </a:buClr>
              <a:buSzPct val="120000"/>
              <a:buFont typeface="Wingdings" pitchFamily="2" charset="2"/>
              <a:buChar char="v"/>
              <a:tabLst/>
              <a:defRPr/>
            </a:pPr>
            <a:r>
              <a:rPr kumimoji="0" lang="it-IT" alt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charset="0"/>
                <a:ea typeface="+mn-ea"/>
                <a:cs typeface="+mn-cs"/>
                <a:sym typeface="Symbol" pitchFamily="18" charset="2"/>
              </a:rPr>
              <a:t> 30 </a:t>
            </a:r>
            <a:r>
              <a:rPr kumimoji="0" lang="it-IT" altLang="it-IT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charset="0"/>
                <a:ea typeface="+mn-ea"/>
                <a:cs typeface="+mn-cs"/>
                <a:sym typeface="Symbol" pitchFamily="18" charset="2"/>
              </a:rPr>
              <a:t>mL</a:t>
            </a:r>
            <a:r>
              <a:rPr kumimoji="0" lang="it-IT" alt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charset="0"/>
                <a:ea typeface="+mn-ea"/>
                <a:cs typeface="+mn-cs"/>
                <a:sym typeface="Symbol" pitchFamily="18" charset="2"/>
              </a:rPr>
              <a:t> di </a:t>
            </a:r>
            <a:r>
              <a:rPr kumimoji="0" lang="it-IT" altLang="it-IT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charset="0"/>
                <a:ea typeface="+mn-ea"/>
                <a:cs typeface="+mn-cs"/>
                <a:sym typeface="Symbol" pitchFamily="18" charset="2"/>
              </a:rPr>
              <a:t>NaOH</a:t>
            </a:r>
            <a:r>
              <a:rPr kumimoji="0" lang="it-IT" alt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charset="0"/>
                <a:ea typeface="+mn-ea"/>
                <a:cs typeface="+mn-cs"/>
                <a:sym typeface="Symbol" pitchFamily="18" charset="2"/>
              </a:rPr>
              <a:t> 0,05 M  1,5.10</a:t>
            </a:r>
            <a:r>
              <a:rPr kumimoji="0" lang="it-IT" altLang="it-IT" sz="2000" b="0" i="0" u="none" strike="noStrike" kern="1200" cap="none" spc="0" normalizeH="0" baseline="3000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charset="0"/>
                <a:ea typeface="+mn-ea"/>
                <a:cs typeface="+mn-cs"/>
                <a:sym typeface="Symbol" pitchFamily="18" charset="2"/>
              </a:rPr>
              <a:t>-3</a:t>
            </a:r>
            <a:r>
              <a:rPr kumimoji="0" lang="it-IT" alt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charset="0"/>
                <a:ea typeface="+mn-ea"/>
                <a:cs typeface="+mn-cs"/>
                <a:sym typeface="Symbol" pitchFamily="18" charset="2"/>
              </a:rPr>
              <a:t> </a:t>
            </a:r>
            <a:r>
              <a:rPr kumimoji="0" lang="it-IT" altLang="it-IT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charset="0"/>
                <a:ea typeface="+mn-ea"/>
                <a:cs typeface="+mn-cs"/>
                <a:sym typeface="Symbol" pitchFamily="18" charset="2"/>
              </a:rPr>
              <a:t>mol</a:t>
            </a:r>
            <a:r>
              <a:rPr kumimoji="0" lang="it-IT" alt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charset="0"/>
                <a:ea typeface="+mn-ea"/>
                <a:cs typeface="+mn-cs"/>
                <a:sym typeface="Symbol" pitchFamily="18" charset="2"/>
              </a:rPr>
              <a:t> </a:t>
            </a:r>
            <a:r>
              <a:rPr kumimoji="0" lang="it-IT" altLang="it-IT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charset="0"/>
                <a:ea typeface="+mn-ea"/>
                <a:cs typeface="+mn-cs"/>
                <a:sym typeface="Symbol" pitchFamily="18" charset="2"/>
              </a:rPr>
              <a:t>NaOH</a:t>
            </a:r>
            <a:endParaRPr kumimoji="0" lang="it-IT" altLang="it-IT" sz="20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Arial" charset="0"/>
              <a:ea typeface="+mn-ea"/>
              <a:cs typeface="+mn-cs"/>
              <a:sym typeface="Symbol" pitchFamily="18" charset="2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rgbClr val="FF0000"/>
              </a:buClr>
              <a:buSzPct val="120000"/>
              <a:buFont typeface="Wingdings" pitchFamily="2" charset="2"/>
              <a:buChar char="v"/>
              <a:tabLst/>
              <a:defRPr/>
            </a:pPr>
            <a:r>
              <a:rPr kumimoji="0" lang="it-IT" alt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charset="0"/>
                <a:ea typeface="+mn-ea"/>
                <a:cs typeface="+mn-cs"/>
                <a:sym typeface="Symbol" pitchFamily="18" charset="2"/>
              </a:rPr>
              <a:t> 0,2345 g di </a:t>
            </a:r>
            <a:r>
              <a:rPr kumimoji="0" lang="it-IT" altLang="it-IT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charset="0"/>
                <a:ea typeface="+mn-ea"/>
                <a:cs typeface="+mn-cs"/>
                <a:sym typeface="Symbol" pitchFamily="18" charset="2"/>
              </a:rPr>
              <a:t>NaCl</a:t>
            </a:r>
            <a:r>
              <a:rPr kumimoji="0" lang="it-IT" alt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charset="0"/>
                <a:ea typeface="+mn-ea"/>
                <a:cs typeface="+mn-cs"/>
                <a:sym typeface="Symbol" pitchFamily="18" charset="2"/>
              </a:rPr>
              <a:t> in 25 </a:t>
            </a:r>
            <a:r>
              <a:rPr kumimoji="0" lang="it-IT" altLang="it-IT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charset="0"/>
                <a:ea typeface="+mn-ea"/>
                <a:cs typeface="+mn-cs"/>
                <a:sym typeface="Symbol" pitchFamily="18" charset="2"/>
              </a:rPr>
              <a:t>mL</a:t>
            </a:r>
            <a:r>
              <a:rPr kumimoji="0" lang="it-IT" alt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charset="0"/>
                <a:ea typeface="+mn-ea"/>
                <a:cs typeface="+mn-cs"/>
                <a:sym typeface="Symbol" pitchFamily="18" charset="2"/>
              </a:rPr>
              <a:t>  0,2345/(0,025.58,443)(</a:t>
            </a:r>
            <a:r>
              <a:rPr kumimoji="0" lang="it-IT" altLang="it-IT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charset="0"/>
                <a:ea typeface="+mn-ea"/>
                <a:cs typeface="+mn-cs"/>
                <a:sym typeface="Symbol" pitchFamily="18" charset="2"/>
              </a:rPr>
              <a:t>g.mol</a:t>
            </a:r>
            <a:r>
              <a:rPr kumimoji="0" lang="it-IT" alt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charset="0"/>
                <a:ea typeface="+mn-ea"/>
                <a:cs typeface="+mn-cs"/>
                <a:sym typeface="Symbol" pitchFamily="18" charset="2"/>
              </a:rPr>
              <a:t>/</a:t>
            </a:r>
            <a:r>
              <a:rPr kumimoji="0" lang="it-IT" altLang="it-IT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charset="0"/>
                <a:ea typeface="+mn-ea"/>
                <a:cs typeface="+mn-cs"/>
                <a:sym typeface="Symbol" pitchFamily="18" charset="2"/>
              </a:rPr>
              <a:t>g.L</a:t>
            </a:r>
            <a:r>
              <a:rPr kumimoji="0" lang="it-IT" alt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charset="0"/>
                <a:ea typeface="+mn-ea"/>
                <a:cs typeface="+mn-cs"/>
                <a:sym typeface="Symbol" pitchFamily="18" charset="2"/>
              </a:rPr>
              <a:t>)  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rgbClr val="FF0000"/>
              </a:buClr>
              <a:buSzPct val="120000"/>
              <a:buFont typeface="Wingdings" pitchFamily="2" charset="2"/>
              <a:buNone/>
              <a:tabLst/>
              <a:defRPr/>
            </a:pPr>
            <a:r>
              <a:rPr kumimoji="0" lang="it-IT" alt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charset="0"/>
                <a:ea typeface="+mn-ea"/>
                <a:cs typeface="+mn-cs"/>
                <a:sym typeface="Symbol" pitchFamily="18" charset="2"/>
              </a:rPr>
              <a:t>     = 0,160 M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rgbClr val="FF0000"/>
              </a:buClr>
              <a:buSzPct val="120000"/>
              <a:buFont typeface="Wingdings" pitchFamily="2" charset="2"/>
              <a:buChar char="v"/>
              <a:tabLst/>
              <a:defRPr/>
            </a:pPr>
            <a:r>
              <a:rPr kumimoji="0" lang="it-IT" alt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charset="0"/>
                <a:ea typeface="+mn-ea"/>
                <a:cs typeface="+mn-cs"/>
                <a:sym typeface="Symbol" pitchFamily="18" charset="2"/>
              </a:rPr>
              <a:t> 0,0040 g/kg  4,0 </a:t>
            </a:r>
            <a:r>
              <a:rPr kumimoji="0" lang="it-IT" altLang="it-IT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charset="0"/>
                <a:ea typeface="+mn-ea"/>
                <a:cs typeface="+mn-cs"/>
                <a:sym typeface="Symbol" pitchFamily="18" charset="2"/>
              </a:rPr>
              <a:t>ppm</a:t>
            </a:r>
            <a:r>
              <a:rPr kumimoji="0" lang="it-IT" alt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charset="0"/>
                <a:ea typeface="+mn-ea"/>
                <a:cs typeface="+mn-cs"/>
                <a:sym typeface="Symbol" pitchFamily="18" charset="2"/>
              </a:rPr>
              <a:t>  4000 </a:t>
            </a:r>
            <a:r>
              <a:rPr kumimoji="0" lang="it-IT" altLang="it-IT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charset="0"/>
                <a:ea typeface="+mn-ea"/>
                <a:cs typeface="+mn-cs"/>
                <a:sym typeface="Symbol" pitchFamily="18" charset="2"/>
              </a:rPr>
              <a:t>ppb</a:t>
            </a:r>
            <a:endParaRPr kumimoji="0" lang="it-IT" altLang="it-IT" sz="20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Arial" charset="0"/>
              <a:ea typeface="+mn-ea"/>
              <a:cs typeface="+mn-cs"/>
              <a:sym typeface="Symbol" pitchFamily="18" charset="2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rgbClr val="FF0000"/>
              </a:buClr>
              <a:buSzPct val="120000"/>
              <a:buFont typeface="Wingdings" pitchFamily="2" charset="2"/>
              <a:buChar char="v"/>
              <a:tabLst/>
              <a:defRPr/>
            </a:pPr>
            <a:endParaRPr kumimoji="0" lang="it-IT" altLang="it-IT" sz="1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Arial" charset="0"/>
              <a:ea typeface="+mn-ea"/>
              <a:cs typeface="+mn-cs"/>
              <a:sym typeface="Symbol" pitchFamily="18" charset="2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rgbClr val="FF0000"/>
              </a:buClr>
              <a:buSzPct val="120000"/>
              <a:buFont typeface="Wingdings" pitchFamily="2" charset="2"/>
              <a:buChar char="v"/>
              <a:tabLst/>
              <a:defRPr/>
            </a:pPr>
            <a:r>
              <a:rPr kumimoji="0" lang="it-IT" alt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charset="0"/>
                <a:ea typeface="+mn-ea"/>
                <a:cs typeface="+mn-cs"/>
                <a:sym typeface="Symbol" pitchFamily="18" charset="2"/>
              </a:rPr>
              <a:t> 0,5 </a:t>
            </a:r>
            <a:r>
              <a:rPr kumimoji="0" lang="it-IT" altLang="it-IT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charset="0"/>
                <a:ea typeface="+mn-ea"/>
                <a:cs typeface="+mn-cs"/>
                <a:sym typeface="Symbol" pitchFamily="18" charset="2"/>
              </a:rPr>
              <a:t>mL</a:t>
            </a:r>
            <a:r>
              <a:rPr kumimoji="0" lang="it-IT" alt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charset="0"/>
                <a:ea typeface="+mn-ea"/>
                <a:cs typeface="+mn-cs"/>
                <a:sym typeface="Symbol" pitchFamily="18" charset="2"/>
              </a:rPr>
              <a:t> HA (P = 98%; d = 1,25 g/</a:t>
            </a:r>
            <a:r>
              <a:rPr kumimoji="0" lang="it-IT" altLang="it-IT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charset="0"/>
                <a:ea typeface="+mn-ea"/>
                <a:cs typeface="+mn-cs"/>
                <a:sym typeface="Symbol" pitchFamily="18" charset="2"/>
              </a:rPr>
              <a:t>mL</a:t>
            </a:r>
            <a:r>
              <a:rPr kumimoji="0" lang="it-IT" alt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charset="0"/>
                <a:ea typeface="+mn-ea"/>
                <a:cs typeface="+mn-cs"/>
                <a:sym typeface="Symbol" pitchFamily="18" charset="2"/>
              </a:rPr>
              <a:t>; </a:t>
            </a:r>
            <a:r>
              <a:rPr kumimoji="0" lang="it-IT" altLang="it-IT" sz="2000" b="0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omic Sans MS" pitchFamily="66" charset="0"/>
                <a:ea typeface="+mn-ea"/>
                <a:cs typeface="+mn-cs"/>
                <a:sym typeface="Symbol" pitchFamily="18" charset="2"/>
              </a:rPr>
              <a:t>M </a:t>
            </a:r>
            <a:r>
              <a:rPr kumimoji="0" lang="it-IT" alt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omic Sans MS" pitchFamily="66" charset="0"/>
                <a:ea typeface="+mn-ea"/>
                <a:cs typeface="+mn-cs"/>
                <a:sym typeface="Symbol" pitchFamily="18" charset="2"/>
              </a:rPr>
              <a:t>=</a:t>
            </a:r>
            <a:r>
              <a:rPr kumimoji="0" lang="it-IT" altLang="it-IT" sz="2000" b="0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omic Sans MS" pitchFamily="66" charset="0"/>
                <a:ea typeface="+mn-ea"/>
                <a:cs typeface="+mn-cs"/>
                <a:sym typeface="Symbol" pitchFamily="18" charset="2"/>
              </a:rPr>
              <a:t> </a:t>
            </a:r>
            <a:r>
              <a:rPr kumimoji="0" lang="it-IT" altLang="it-IT" sz="2000" b="0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charset="0"/>
                <a:ea typeface="+mn-ea"/>
                <a:cs typeface="+mn-cs"/>
                <a:sym typeface="Symbol" pitchFamily="18" charset="2"/>
              </a:rPr>
              <a:t>66</a:t>
            </a:r>
            <a:r>
              <a:rPr kumimoji="0" lang="it-IT" alt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charset="0"/>
                <a:ea typeface="+mn-ea"/>
                <a:cs typeface="+mn-cs"/>
                <a:sym typeface="Symbol" pitchFamily="18" charset="2"/>
              </a:rPr>
              <a:t>) in 100 </a:t>
            </a:r>
            <a:r>
              <a:rPr kumimoji="0" lang="it-IT" altLang="it-IT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charset="0"/>
                <a:ea typeface="+mn-ea"/>
                <a:cs typeface="+mn-cs"/>
                <a:sym typeface="Symbol" pitchFamily="18" charset="2"/>
              </a:rPr>
              <a:t>mL</a:t>
            </a:r>
            <a:r>
              <a:rPr kumimoji="0" lang="it-IT" alt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charset="0"/>
                <a:ea typeface="+mn-ea"/>
                <a:cs typeface="+mn-cs"/>
                <a:sym typeface="Symbol" pitchFamily="18" charset="2"/>
              </a:rPr>
              <a:t>      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rgbClr val="FF0000"/>
              </a:buClr>
              <a:buSzPct val="120000"/>
              <a:buFont typeface="Wingdings" pitchFamily="2" charset="2"/>
              <a:buNone/>
              <a:tabLst/>
              <a:defRPr/>
            </a:pPr>
            <a:r>
              <a:rPr kumimoji="0" lang="it-IT" alt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charset="0"/>
                <a:ea typeface="+mn-ea"/>
                <a:cs typeface="+mn-cs"/>
                <a:sym typeface="Symbol" pitchFamily="18" charset="2"/>
              </a:rPr>
              <a:t>    (0,5.1,25.0,98)/(66.0,1) (</a:t>
            </a:r>
            <a:r>
              <a:rPr kumimoji="0" lang="it-IT" altLang="it-IT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charset="0"/>
                <a:ea typeface="+mn-ea"/>
                <a:cs typeface="+mn-cs"/>
                <a:sym typeface="Symbol" pitchFamily="18" charset="2"/>
              </a:rPr>
              <a:t>mL.g</a:t>
            </a:r>
            <a:r>
              <a:rPr kumimoji="0" lang="it-IT" alt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charset="0"/>
                <a:ea typeface="+mn-ea"/>
                <a:cs typeface="+mn-cs"/>
                <a:sym typeface="Symbol" pitchFamily="18" charset="2"/>
              </a:rPr>
              <a:t>/</a:t>
            </a:r>
            <a:r>
              <a:rPr kumimoji="0" lang="it-IT" altLang="it-IT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charset="0"/>
                <a:ea typeface="+mn-ea"/>
                <a:cs typeface="+mn-cs"/>
                <a:sym typeface="Symbol" pitchFamily="18" charset="2"/>
              </a:rPr>
              <a:t>mL</a:t>
            </a:r>
            <a:r>
              <a:rPr kumimoji="0" lang="it-IT" alt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charset="0"/>
                <a:ea typeface="+mn-ea"/>
                <a:cs typeface="+mn-cs"/>
                <a:sym typeface="Symbol" pitchFamily="18" charset="2"/>
              </a:rPr>
              <a:t>)/(g/</a:t>
            </a:r>
            <a:r>
              <a:rPr kumimoji="0" lang="it-IT" altLang="it-IT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charset="0"/>
                <a:ea typeface="+mn-ea"/>
                <a:cs typeface="+mn-cs"/>
                <a:sym typeface="Symbol" pitchFamily="18" charset="2"/>
              </a:rPr>
              <a:t>mol.l</a:t>
            </a:r>
            <a:r>
              <a:rPr kumimoji="0" lang="it-IT" alt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charset="0"/>
                <a:ea typeface="+mn-ea"/>
                <a:cs typeface="+mn-cs"/>
                <a:sym typeface="Symbol" pitchFamily="18" charset="2"/>
              </a:rPr>
              <a:t>) = 0,093 </a:t>
            </a:r>
            <a:r>
              <a:rPr kumimoji="0" lang="it-IT" altLang="it-IT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charset="0"/>
                <a:ea typeface="+mn-ea"/>
                <a:cs typeface="+mn-cs"/>
                <a:sym typeface="Symbol" pitchFamily="18" charset="2"/>
              </a:rPr>
              <a:t>mol</a:t>
            </a:r>
            <a:r>
              <a:rPr kumimoji="0" lang="it-IT" alt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charset="0"/>
                <a:ea typeface="+mn-ea"/>
                <a:cs typeface="+mn-cs"/>
                <a:sym typeface="Symbol" pitchFamily="18" charset="2"/>
              </a:rPr>
              <a:t>/L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rgbClr val="FF0000"/>
              </a:buClr>
              <a:buSzPct val="120000"/>
              <a:buFont typeface="Wingdings" pitchFamily="2" charset="2"/>
              <a:buChar char="v"/>
              <a:tabLst/>
              <a:defRPr/>
            </a:pPr>
            <a:endParaRPr kumimoji="0" lang="it-IT" altLang="it-IT" sz="1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Arial" charset="0"/>
              <a:ea typeface="+mn-ea"/>
              <a:cs typeface="+mn-cs"/>
              <a:sym typeface="Symbol" pitchFamily="18" charset="2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rgbClr val="FF0000"/>
              </a:buClr>
              <a:buSzPct val="120000"/>
              <a:buFont typeface="Wingdings" pitchFamily="2" charset="2"/>
              <a:buChar char="v"/>
              <a:tabLst/>
              <a:defRPr/>
            </a:pPr>
            <a:r>
              <a:rPr kumimoji="0" lang="it-IT" alt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charset="0"/>
                <a:ea typeface="+mn-ea"/>
                <a:cs typeface="+mn-cs"/>
                <a:sym typeface="Symbol" pitchFamily="18" charset="2"/>
              </a:rPr>
              <a:t> </a:t>
            </a:r>
            <a:r>
              <a:rPr kumimoji="0" lang="it-IT" altLang="it-IT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charset="0"/>
                <a:ea typeface="+mn-ea"/>
                <a:cs typeface="+mn-cs"/>
                <a:sym typeface="Symbol" pitchFamily="18" charset="2"/>
              </a:rPr>
              <a:t>C</a:t>
            </a:r>
            <a:r>
              <a:rPr kumimoji="0" lang="it-IT" altLang="it-IT" sz="2000" b="0" i="0" u="none" strike="noStrike" kern="1200" cap="none" spc="0" normalizeH="0" baseline="-25000" noProof="0" dirty="0" err="1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charset="0"/>
                <a:ea typeface="+mn-ea"/>
                <a:cs typeface="+mn-cs"/>
                <a:sym typeface="Symbol" pitchFamily="18" charset="2"/>
              </a:rPr>
              <a:t>analitica</a:t>
            </a:r>
            <a:r>
              <a:rPr kumimoji="0" lang="it-IT" alt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charset="0"/>
                <a:ea typeface="+mn-ea"/>
                <a:cs typeface="+mn-cs"/>
                <a:sym typeface="Symbol" pitchFamily="18" charset="2"/>
              </a:rPr>
              <a:t> = 0,045 M  0,030 M </a:t>
            </a:r>
            <a:r>
              <a:rPr kumimoji="0" lang="it-IT" altLang="it-IT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charset="0"/>
                <a:ea typeface="+mn-ea"/>
                <a:cs typeface="+mn-cs"/>
                <a:sym typeface="Symbol" pitchFamily="18" charset="2"/>
              </a:rPr>
              <a:t>HAc</a:t>
            </a:r>
            <a:r>
              <a:rPr kumimoji="0" lang="it-IT" alt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charset="0"/>
                <a:ea typeface="+mn-ea"/>
                <a:cs typeface="+mn-cs"/>
                <a:sym typeface="Symbol" pitchFamily="18" charset="2"/>
              </a:rPr>
              <a:t> + 0,015 M </a:t>
            </a:r>
            <a:r>
              <a:rPr kumimoji="0" lang="it-IT" altLang="it-IT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charset="0"/>
                <a:ea typeface="+mn-ea"/>
                <a:cs typeface="+mn-cs"/>
                <a:sym typeface="Symbol" pitchFamily="18" charset="2"/>
              </a:rPr>
              <a:t>NaAc</a:t>
            </a:r>
            <a:endParaRPr kumimoji="0" lang="it-IT" altLang="it-IT" sz="20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Arial" charset="0"/>
              <a:ea typeface="+mn-ea"/>
              <a:cs typeface="+mn-cs"/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566911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egnaposto numero diapositiva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DC4F201-22FE-44B4-9ED8-34BF84B7AF67}" type="slidenum">
              <a:rPr kumimoji="0" lang="it-IT" altLang="it-IT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it-IT" altLang="it-IT" sz="1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201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altLang="it-IT" smtClean="0"/>
              <a:t>Concentrazione delle soluzioni</a:t>
            </a:r>
          </a:p>
        </p:txBody>
      </p:sp>
      <p:sp>
        <p:nvSpPr>
          <p:cNvPr id="18436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08978" y="1344082"/>
            <a:ext cx="7772400" cy="903287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it-IT" altLang="it-IT" sz="2800" dirty="0" smtClean="0"/>
              <a:t>Definizioni di</a:t>
            </a:r>
            <a:r>
              <a:rPr lang="it-IT" altLang="it-IT" sz="2800" dirty="0" smtClean="0">
                <a:solidFill>
                  <a:srgbClr val="FF0000"/>
                </a:solidFill>
              </a:rPr>
              <a:t> </a:t>
            </a:r>
            <a:r>
              <a:rPr lang="it-IT" altLang="it-IT" sz="2800" b="1" dirty="0" smtClean="0">
                <a:solidFill>
                  <a:srgbClr val="FF0000"/>
                </a:solidFill>
              </a:rPr>
              <a:t>concentrazione percentuale</a:t>
            </a:r>
          </a:p>
        </p:txBody>
      </p:sp>
      <p:graphicFrame>
        <p:nvGraphicFramePr>
          <p:cNvPr id="18437" name="Object 9"/>
          <p:cNvGraphicFramePr>
            <a:graphicFrameLocks noGrp="1"/>
          </p:cNvGraphicFramePr>
          <p:nvPr>
            <p:ph sz="half" idx="2"/>
          </p:nvPr>
        </p:nvGraphicFramePr>
        <p:xfrm>
          <a:off x="493713" y="3030538"/>
          <a:ext cx="8394700" cy="803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793" name="Equation" r:id="rId3" imgW="4381500" imgH="419100" progId="Equation.3">
                  <p:embed/>
                </p:oleObj>
              </mc:Choice>
              <mc:Fallback>
                <p:oleObj name="Equation" r:id="rId3" imgW="4381500" imgH="419100" progId="Equation.3">
                  <p:embed/>
                  <p:pic>
                    <p:nvPicPr>
                      <p:cNvPr id="18437" name="Object 9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3713" y="3030538"/>
                        <a:ext cx="8394700" cy="803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38" name="Object 11"/>
          <p:cNvGraphicFramePr>
            <a:graphicFrameLocks/>
          </p:cNvGraphicFramePr>
          <p:nvPr/>
        </p:nvGraphicFramePr>
        <p:xfrm>
          <a:off x="1673225" y="4052888"/>
          <a:ext cx="6034088" cy="754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794" name="Equation" r:id="rId5" imgW="3149600" imgH="393700" progId="Equation.3">
                  <p:embed/>
                </p:oleObj>
              </mc:Choice>
              <mc:Fallback>
                <p:oleObj name="Equation" r:id="rId5" imgW="3149600" imgH="393700" progId="Equation.3">
                  <p:embed/>
                  <p:pic>
                    <p:nvPicPr>
                      <p:cNvPr id="18438" name="Object 11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3225" y="4052888"/>
                        <a:ext cx="6034088" cy="7540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39" name="Object 12"/>
          <p:cNvGraphicFramePr>
            <a:graphicFrameLocks/>
          </p:cNvGraphicFramePr>
          <p:nvPr/>
        </p:nvGraphicFramePr>
        <p:xfrm>
          <a:off x="936625" y="5026025"/>
          <a:ext cx="7469188" cy="754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795" name="Equation" r:id="rId7" imgW="3898900" imgH="393700" progId="Equation.3">
                  <p:embed/>
                </p:oleObj>
              </mc:Choice>
              <mc:Fallback>
                <p:oleObj name="Equation" r:id="rId7" imgW="3898900" imgH="393700" progId="Equation.3">
                  <p:embed/>
                  <p:pic>
                    <p:nvPicPr>
                      <p:cNvPr id="18439" name="Object 12"/>
                      <p:cNvPicPr>
                        <a:picLocks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6625" y="5026025"/>
                        <a:ext cx="7469188" cy="754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90242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egnaposto numero diapositiva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4A4A266-B7BA-4E1C-A897-6EED4DEE3009}" type="slidenum">
              <a:rPr kumimoji="0" lang="it-IT" altLang="it-IT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it-IT" altLang="it-IT" sz="1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205826" name="Rectangle 205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altLang="it-IT" smtClean="0"/>
              <a:t>Concentrazione delle soluzioni</a:t>
            </a:r>
          </a:p>
        </p:txBody>
      </p:sp>
      <p:sp>
        <p:nvSpPr>
          <p:cNvPr id="19460" name="Text Box 2052"/>
          <p:cNvSpPr>
            <a:spLocks noGrp="1" noChangeArrowheads="1"/>
          </p:cNvSpPr>
          <p:nvPr>
            <p:ph type="body" idx="1"/>
          </p:nvPr>
        </p:nvSpPr>
        <p:spPr>
          <a:xfrm>
            <a:off x="779462" y="1557731"/>
            <a:ext cx="8097838" cy="4175525"/>
          </a:xfrm>
          <a:noFill/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it-IT" altLang="it-IT" sz="2800" dirty="0" smtClean="0"/>
              <a:t>Uso delle </a:t>
            </a:r>
            <a:r>
              <a:rPr lang="it-IT" altLang="it-IT" sz="2800" dirty="0" smtClean="0">
                <a:solidFill>
                  <a:srgbClr val="FF0000"/>
                </a:solidFill>
              </a:rPr>
              <a:t>concentrazioni percentuali</a:t>
            </a:r>
          </a:p>
          <a:p>
            <a:pPr marL="0" indent="0" eaLnBrk="1" hangingPunct="1">
              <a:buFontTx/>
              <a:buNone/>
            </a:pPr>
            <a:endParaRPr lang="it-IT" altLang="it-IT" sz="1400" dirty="0" smtClean="0">
              <a:solidFill>
                <a:srgbClr val="FF0000"/>
              </a:solidFill>
            </a:endParaRPr>
          </a:p>
          <a:p>
            <a:pPr marL="0" indent="0" eaLnBrk="1" hangingPunct="1">
              <a:buFontTx/>
              <a:buNone/>
            </a:pPr>
            <a:r>
              <a:rPr lang="it-IT" altLang="it-IT" sz="2800" dirty="0" smtClean="0"/>
              <a:t>La concentrazione in % </a:t>
            </a:r>
            <a:r>
              <a:rPr lang="it-IT" altLang="it-IT" sz="2800" i="1" dirty="0" smtClean="0"/>
              <a:t>w/w</a:t>
            </a:r>
            <a:r>
              <a:rPr lang="it-IT" altLang="it-IT" sz="2800" dirty="0" smtClean="0"/>
              <a:t> è spesso usata per definire la concentrazione di reagenti commerciali, perché è indipendente dalla temperatura.</a:t>
            </a:r>
          </a:p>
          <a:p>
            <a:pPr marL="0" indent="0" eaLnBrk="1" hangingPunct="1">
              <a:buFontTx/>
              <a:buNone/>
            </a:pPr>
            <a:endParaRPr lang="it-IT" altLang="it-IT" sz="1400" dirty="0" smtClean="0"/>
          </a:p>
          <a:p>
            <a:pPr marL="0" indent="0" eaLnBrk="1" hangingPunct="1">
              <a:buFontTx/>
              <a:buNone/>
            </a:pPr>
            <a:r>
              <a:rPr lang="it-IT" altLang="it-IT" sz="2800" dirty="0" smtClean="0"/>
              <a:t>Con le % </a:t>
            </a:r>
            <a:r>
              <a:rPr lang="it-IT" altLang="it-IT" sz="2800" i="1" dirty="0" smtClean="0"/>
              <a:t>v/v</a:t>
            </a:r>
            <a:r>
              <a:rPr lang="it-IT" altLang="it-IT" sz="2800" dirty="0" smtClean="0"/>
              <a:t> e </a:t>
            </a:r>
            <a:r>
              <a:rPr lang="it-IT" altLang="it-IT" sz="2800" i="1" dirty="0" smtClean="0"/>
              <a:t>w/v </a:t>
            </a:r>
            <a:r>
              <a:rPr lang="it-IT" altLang="it-IT" sz="2800" dirty="0" smtClean="0"/>
              <a:t>si specifica la preparazione di soluzioni rispettivamente per aggiunta di soluti liquidi o solidi. </a:t>
            </a:r>
          </a:p>
        </p:txBody>
      </p:sp>
    </p:spTree>
    <p:extLst>
      <p:ext uri="{BB962C8B-B14F-4D97-AF65-F5344CB8AC3E}">
        <p14:creationId xmlns:p14="http://schemas.microsoft.com/office/powerpoint/2010/main" val="3754981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egnaposto numero diapositiva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D33CD85-609C-4EFB-9BA8-CEFF82213703}" type="slidenum">
              <a:rPr kumimoji="0" lang="it-IT" altLang="it-IT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it-IT" altLang="it-IT" sz="1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206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altLang="it-IT" smtClean="0"/>
              <a:t>Concentrazione delle soluzioni</a:t>
            </a:r>
          </a:p>
        </p:txBody>
      </p:sp>
      <p:sp>
        <p:nvSpPr>
          <p:cNvPr id="20484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09600" y="1876425"/>
            <a:ext cx="8077200" cy="1981200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it-IT" altLang="it-IT" sz="2800" dirty="0" smtClean="0">
                <a:solidFill>
                  <a:srgbClr val="FF0000"/>
                </a:solidFill>
              </a:rPr>
              <a:t>Parti per milione (</a:t>
            </a:r>
            <a:r>
              <a:rPr lang="it-IT" altLang="it-IT" sz="2800" dirty="0" err="1" smtClean="0">
                <a:solidFill>
                  <a:srgbClr val="FF0000"/>
                </a:solidFill>
              </a:rPr>
              <a:t>ppm</a:t>
            </a:r>
            <a:r>
              <a:rPr lang="it-IT" altLang="it-IT" sz="2800" dirty="0" smtClean="0">
                <a:solidFill>
                  <a:srgbClr val="FF0000"/>
                </a:solidFill>
              </a:rPr>
              <a:t>) e parti per miliardo (</a:t>
            </a:r>
            <a:r>
              <a:rPr lang="it-IT" altLang="it-IT" sz="2800" dirty="0" err="1" smtClean="0">
                <a:solidFill>
                  <a:srgbClr val="FF0000"/>
                </a:solidFill>
              </a:rPr>
              <a:t>ppb</a:t>
            </a:r>
            <a:r>
              <a:rPr lang="it-IT" altLang="it-IT" sz="2800" dirty="0" smtClean="0">
                <a:solidFill>
                  <a:srgbClr val="FF0000"/>
                </a:solidFill>
              </a:rPr>
              <a:t>)</a:t>
            </a:r>
          </a:p>
          <a:p>
            <a:pPr marL="0" indent="0" eaLnBrk="1" hangingPunct="1">
              <a:buFontTx/>
              <a:buNone/>
            </a:pPr>
            <a:endParaRPr lang="it-IT" altLang="it-IT" sz="2800" dirty="0" smtClean="0"/>
          </a:p>
          <a:p>
            <a:pPr marL="0" indent="0" eaLnBrk="1" hangingPunct="1">
              <a:buFontTx/>
              <a:buNone/>
            </a:pPr>
            <a:endParaRPr lang="it-IT" altLang="it-IT" sz="2800" dirty="0" smtClean="0"/>
          </a:p>
          <a:p>
            <a:pPr marL="0" indent="0" eaLnBrk="1" hangingPunct="1">
              <a:buFontTx/>
              <a:buNone/>
            </a:pPr>
            <a:endParaRPr lang="it-IT" altLang="it-IT" sz="2800" dirty="0" smtClean="0"/>
          </a:p>
          <a:p>
            <a:pPr marL="0" indent="0" eaLnBrk="1" hangingPunct="1">
              <a:buFontTx/>
              <a:buNone/>
            </a:pPr>
            <a:endParaRPr lang="it-IT" altLang="it-IT" sz="2800" dirty="0" smtClean="0"/>
          </a:p>
          <a:p>
            <a:pPr marL="0" indent="0" eaLnBrk="1" hangingPunct="1">
              <a:buFontTx/>
              <a:buNone/>
            </a:pPr>
            <a:endParaRPr lang="it-IT" altLang="it-IT" sz="2800" dirty="0" smtClean="0"/>
          </a:p>
          <a:p>
            <a:pPr marL="0" indent="0" eaLnBrk="1" hangingPunct="1">
              <a:buFontTx/>
              <a:buNone/>
            </a:pPr>
            <a:endParaRPr lang="it-IT" altLang="it-IT" sz="2800" dirty="0" smtClean="0"/>
          </a:p>
          <a:p>
            <a:pPr marL="0" indent="0" eaLnBrk="1" hangingPunct="1">
              <a:buFontTx/>
              <a:buNone/>
            </a:pPr>
            <a:endParaRPr lang="it-IT" altLang="it-IT" sz="2800" dirty="0" smtClean="0"/>
          </a:p>
          <a:p>
            <a:pPr marL="0" indent="0" eaLnBrk="1" hangingPunct="1">
              <a:buFontTx/>
              <a:buNone/>
            </a:pPr>
            <a:r>
              <a:rPr lang="it-IT" altLang="it-IT" sz="2400" dirty="0" smtClean="0"/>
              <a:t>(</a:t>
            </a:r>
            <a:r>
              <a:rPr lang="it-IT" altLang="it-IT" sz="2400" dirty="0" err="1" smtClean="0"/>
              <a:t>ppb</a:t>
            </a:r>
            <a:r>
              <a:rPr lang="it-IT" altLang="it-IT" sz="2400" dirty="0" smtClean="0"/>
              <a:t> = </a:t>
            </a:r>
            <a:r>
              <a:rPr lang="it-IT" altLang="it-IT" sz="2400" b="1" dirty="0" err="1" smtClean="0"/>
              <a:t>p</a:t>
            </a:r>
            <a:r>
              <a:rPr lang="it-IT" altLang="it-IT" sz="2400" dirty="0" err="1" smtClean="0"/>
              <a:t>arts</a:t>
            </a:r>
            <a:r>
              <a:rPr lang="it-IT" altLang="it-IT" sz="2400" dirty="0" smtClean="0"/>
              <a:t> </a:t>
            </a:r>
            <a:r>
              <a:rPr lang="it-IT" altLang="it-IT" sz="2400" b="1" dirty="0" smtClean="0"/>
              <a:t>p</a:t>
            </a:r>
            <a:r>
              <a:rPr lang="it-IT" altLang="it-IT" sz="2400" dirty="0" smtClean="0"/>
              <a:t>er </a:t>
            </a:r>
            <a:r>
              <a:rPr lang="it-IT" altLang="it-IT" sz="2400" b="1" dirty="0" err="1" smtClean="0"/>
              <a:t>b</a:t>
            </a:r>
            <a:r>
              <a:rPr lang="it-IT" altLang="it-IT" sz="2400" dirty="0" err="1" smtClean="0"/>
              <a:t>illion</a:t>
            </a:r>
            <a:r>
              <a:rPr lang="it-IT" altLang="it-IT" sz="2400" dirty="0" smtClean="0"/>
              <a:t>)</a:t>
            </a:r>
          </a:p>
        </p:txBody>
      </p:sp>
      <p:graphicFrame>
        <p:nvGraphicFramePr>
          <p:cNvPr id="20485" name="Object 4"/>
          <p:cNvGraphicFramePr>
            <a:graphicFrameLocks noGrp="1"/>
          </p:cNvGraphicFramePr>
          <p:nvPr>
            <p:ph sz="half" idx="2"/>
          </p:nvPr>
        </p:nvGraphicFramePr>
        <p:xfrm>
          <a:off x="1608138" y="2813050"/>
          <a:ext cx="6300787" cy="1044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812" name="Equation" r:id="rId3" imgW="2374900" imgH="393700" progId="Equation.3">
                  <p:embed/>
                </p:oleObj>
              </mc:Choice>
              <mc:Fallback>
                <p:oleObj name="Equation" r:id="rId3" imgW="2374900" imgH="393700" progId="Equation.3">
                  <p:embed/>
                  <p:pic>
                    <p:nvPicPr>
                      <p:cNvPr id="20485" name="Object 4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8138" y="2813050"/>
                        <a:ext cx="6300787" cy="1044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6" name="Object 6"/>
          <p:cNvGraphicFramePr>
            <a:graphicFrameLocks/>
          </p:cNvGraphicFramePr>
          <p:nvPr/>
        </p:nvGraphicFramePr>
        <p:xfrm>
          <a:off x="1692275" y="4227513"/>
          <a:ext cx="6132513" cy="1044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813" name="Equation" r:id="rId5" imgW="2311400" imgH="393700" progId="Equation.3">
                  <p:embed/>
                </p:oleObj>
              </mc:Choice>
              <mc:Fallback>
                <p:oleObj name="Equation" r:id="rId5" imgW="2311400" imgH="393700" progId="Equation.3">
                  <p:embed/>
                  <p:pic>
                    <p:nvPicPr>
                      <p:cNvPr id="20486" name="Object 6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2275" y="4227513"/>
                        <a:ext cx="6132513" cy="1044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92953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Segnaposto numero diapositiva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1CADE32-7F1F-4C03-A34F-F7C256B6287A}" type="slidenum">
              <a:rPr kumimoji="0" lang="it-IT" altLang="it-IT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it-IT" altLang="it-IT" sz="1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178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altLang="it-IT" smtClean="0"/>
              <a:t>Calcoli applicati alla chimica analitica</a:t>
            </a: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it-IT" altLang="it-IT" sz="2800" smtClean="0"/>
              <a:t>Unità di misura del Sistema Internazionale</a:t>
            </a:r>
          </a:p>
          <a:p>
            <a:pPr algn="just" eaLnBrk="1" hangingPunct="1"/>
            <a:endParaRPr lang="it-IT" altLang="it-IT" sz="2800" smtClean="0"/>
          </a:p>
          <a:p>
            <a:pPr algn="just" eaLnBrk="1" hangingPunct="1"/>
            <a:r>
              <a:rPr lang="it-IT" altLang="it-IT" sz="2800" smtClean="0"/>
              <a:t>Soluzioni e loro concentrazioni</a:t>
            </a:r>
          </a:p>
          <a:p>
            <a:pPr algn="just" eaLnBrk="1" hangingPunct="1"/>
            <a:endParaRPr lang="it-IT" altLang="it-IT" sz="2800" smtClean="0"/>
          </a:p>
          <a:p>
            <a:pPr algn="just" eaLnBrk="1" hangingPunct="1"/>
            <a:r>
              <a:rPr lang="it-IT" altLang="it-IT" sz="2800" smtClean="0"/>
              <a:t>Stechiometria chimica</a:t>
            </a:r>
          </a:p>
        </p:txBody>
      </p:sp>
    </p:spTree>
    <p:extLst>
      <p:ext uri="{BB962C8B-B14F-4D97-AF65-F5344CB8AC3E}">
        <p14:creationId xmlns:p14="http://schemas.microsoft.com/office/powerpoint/2010/main" val="3502020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egnaposto numero diapositiva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E5C2229-7D9D-4565-B361-961C2812DA3A}" type="slidenum">
              <a:rPr kumimoji="0" lang="it-IT" altLang="it-IT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20</a:t>
            </a:fld>
            <a:endParaRPr kumimoji="0" lang="it-IT" altLang="it-IT" sz="1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pic>
        <p:nvPicPr>
          <p:cNvPr id="2150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836712"/>
            <a:ext cx="4392488" cy="45045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23492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egnaposto numero diapositiva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FB58123-9D62-478C-9A64-E5C0A9030D52}" type="slidenum">
              <a:rPr kumimoji="0" lang="it-IT" altLang="it-IT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21</a:t>
            </a:fld>
            <a:endParaRPr kumimoji="0" lang="it-IT" altLang="it-IT" sz="1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209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altLang="it-IT" smtClean="0"/>
              <a:t>Concentrazione delle soluzioni</a:t>
            </a:r>
          </a:p>
        </p:txBody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1650" y="746125"/>
            <a:ext cx="8343900" cy="5961063"/>
          </a:xfrm>
        </p:spPr>
        <p:txBody>
          <a:bodyPr/>
          <a:lstStyle/>
          <a:p>
            <a:pPr marL="0" indent="0" algn="just" eaLnBrk="1" hangingPunct="1">
              <a:buFontTx/>
              <a:buNone/>
            </a:pPr>
            <a:r>
              <a:rPr lang="it-IT" altLang="it-IT" sz="2800" dirty="0" smtClean="0">
                <a:solidFill>
                  <a:srgbClr val="FF0000"/>
                </a:solidFill>
              </a:rPr>
              <a:t>Rapporto di volume </a:t>
            </a:r>
            <a:r>
              <a:rPr lang="it-IT" altLang="it-IT" sz="2800" dirty="0" err="1" smtClean="0">
                <a:solidFill>
                  <a:srgbClr val="FF0000"/>
                </a:solidFill>
              </a:rPr>
              <a:t>soluzione:diluente</a:t>
            </a:r>
            <a:endParaRPr lang="it-IT" altLang="it-IT" sz="2800" dirty="0" smtClean="0">
              <a:solidFill>
                <a:srgbClr val="FF0000"/>
              </a:solidFill>
            </a:endParaRPr>
          </a:p>
          <a:p>
            <a:pPr marL="0" indent="0" algn="just" eaLnBrk="1" hangingPunct="1">
              <a:buFontTx/>
              <a:buNone/>
            </a:pPr>
            <a:endParaRPr lang="it-IT" altLang="it-IT" sz="1200" dirty="0" smtClean="0">
              <a:solidFill>
                <a:srgbClr val="FF0000"/>
              </a:solidFill>
            </a:endParaRPr>
          </a:p>
          <a:p>
            <a:pPr marL="0" indent="0" algn="just" eaLnBrk="1" hangingPunct="1">
              <a:buFontTx/>
              <a:buNone/>
            </a:pPr>
            <a:r>
              <a:rPr lang="it-IT" altLang="it-IT" sz="2800" dirty="0" smtClean="0"/>
              <a:t>La concentrazione di una soluzione si può specificare a partire da quella di una soluzione più concentrata, indicando </a:t>
            </a:r>
            <a:r>
              <a:rPr lang="it-IT" altLang="it-IT" sz="2800" b="1" dirty="0" smtClean="0"/>
              <a:t>quanti volumi di solvente aggiungere alla soluzione concentrata</a:t>
            </a:r>
            <a:r>
              <a:rPr lang="it-IT" altLang="it-IT" sz="2800" dirty="0" smtClean="0"/>
              <a:t>. Ad es. 1:4 indica 1 volume di soluzione concentrata e 4 volumi di solvente.</a:t>
            </a:r>
          </a:p>
          <a:p>
            <a:pPr marL="0" indent="0" algn="just" eaLnBrk="1" hangingPunct="1">
              <a:buFontTx/>
              <a:buNone/>
            </a:pPr>
            <a:endParaRPr lang="it-IT" altLang="it-IT" sz="1200" dirty="0" smtClean="0"/>
          </a:p>
          <a:p>
            <a:pPr marL="0" indent="0" algn="just" eaLnBrk="1" hangingPunct="1">
              <a:buFontTx/>
              <a:buNone/>
            </a:pPr>
            <a:r>
              <a:rPr lang="it-IT" altLang="it-IT" sz="2800" dirty="0" smtClean="0"/>
              <a:t>Questa notazione può essere ambigua perché a volte per 1:4 si intende 1 volume di soluzione concentrata in 3 volumi di solvente (4 volumi in totale)</a:t>
            </a:r>
          </a:p>
          <a:p>
            <a:pPr marL="0" indent="0" algn="just" eaLnBrk="1" hangingPunct="1">
              <a:buFontTx/>
              <a:buNone/>
            </a:pPr>
            <a:endParaRPr lang="it-IT" altLang="it-IT" sz="2800" dirty="0" smtClean="0"/>
          </a:p>
        </p:txBody>
      </p:sp>
    </p:spTree>
    <p:extLst>
      <p:ext uri="{BB962C8B-B14F-4D97-AF65-F5344CB8AC3E}">
        <p14:creationId xmlns:p14="http://schemas.microsoft.com/office/powerpoint/2010/main" val="3534382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egnaposto numero diapositiva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063887A-6DC6-474A-8FE1-E11F21FC939A}" type="slidenum">
              <a:rPr kumimoji="0" lang="it-IT" altLang="it-IT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22</a:t>
            </a:fld>
            <a:endParaRPr kumimoji="0" lang="it-IT" altLang="it-IT" sz="1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210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altLang="it-IT" smtClean="0"/>
              <a:t>Concentrazione delle soluzioni</a:t>
            </a:r>
          </a:p>
        </p:txBody>
      </p:sp>
      <p:sp>
        <p:nvSpPr>
          <p:cNvPr id="23556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82600" y="1330325"/>
            <a:ext cx="8361363" cy="4237038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it-IT" altLang="it-IT" sz="2400" dirty="0" smtClean="0"/>
              <a:t>Una notazione analoga al rapporto di volume è quella in </a:t>
            </a:r>
            <a:r>
              <a:rPr lang="it-IT" altLang="it-IT" sz="2400" b="1" dirty="0" smtClean="0"/>
              <a:t>rapporti percentuali</a:t>
            </a:r>
            <a:r>
              <a:rPr lang="it-IT" altLang="it-IT" sz="2400" dirty="0" smtClean="0"/>
              <a:t> (ad es. 1:4 </a:t>
            </a:r>
            <a:r>
              <a:rPr lang="it-IT" altLang="it-IT" sz="2400" dirty="0" smtClean="0">
                <a:sym typeface="Wingdings" panose="05000000000000000000" pitchFamily="2" charset="2"/>
              </a:rPr>
              <a:t> 20%:80%) che ha il pregio di essere meno ambigua.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endParaRPr lang="it-IT" altLang="it-IT" sz="1200" dirty="0" smtClean="0">
              <a:sym typeface="Wingdings" panose="05000000000000000000" pitchFamily="2" charset="2"/>
            </a:endParaRP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it-IT" altLang="it-IT" sz="2800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Funzioni </a:t>
            </a:r>
            <a:r>
              <a:rPr lang="it-IT" altLang="it-IT" sz="2800" b="1" i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p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it-IT" altLang="it-IT" sz="2400" dirty="0" smtClean="0">
                <a:sym typeface="Wingdings" panose="05000000000000000000" pitchFamily="2" charset="2"/>
              </a:rPr>
              <a:t>La funzione </a:t>
            </a:r>
            <a:r>
              <a:rPr lang="it-IT" altLang="it-IT" sz="2400" i="1" dirty="0" smtClean="0">
                <a:sym typeface="Wingdings" panose="05000000000000000000" pitchFamily="2" charset="2"/>
              </a:rPr>
              <a:t>p </a:t>
            </a:r>
            <a:r>
              <a:rPr lang="it-IT" altLang="it-IT" sz="2400" dirty="0" smtClean="0">
                <a:sym typeface="Wingdings" panose="05000000000000000000" pitchFamily="2" charset="2"/>
              </a:rPr>
              <a:t>esprime una concentrazione come il </a:t>
            </a:r>
            <a:r>
              <a:rPr lang="it-IT" altLang="it-IT" sz="2400" b="1" dirty="0" smtClean="0">
                <a:sym typeface="Wingdings" panose="05000000000000000000" pitchFamily="2" charset="2"/>
              </a:rPr>
              <a:t>logaritmo in base 10 cambiato di segno</a:t>
            </a:r>
            <a:r>
              <a:rPr lang="it-IT" altLang="it-IT" sz="2400" dirty="0" smtClean="0">
                <a:sym typeface="Wingdings" panose="05000000000000000000" pitchFamily="2" charset="2"/>
              </a:rPr>
              <a:t>. La notazione p ha il vantaggio di esprimere le concentrazioni come piccoli numeri positivi.</a:t>
            </a:r>
            <a:endParaRPr lang="it-IT" altLang="it-IT" sz="2400" i="1" dirty="0" smtClean="0">
              <a:sym typeface="Wingdings" panose="05000000000000000000" pitchFamily="2" charset="2"/>
            </a:endParaRPr>
          </a:p>
        </p:txBody>
      </p:sp>
      <p:graphicFrame>
        <p:nvGraphicFramePr>
          <p:cNvPr id="23557" name="Object 7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426127477"/>
              </p:ext>
            </p:extLst>
          </p:nvPr>
        </p:nvGraphicFramePr>
        <p:xfrm>
          <a:off x="2843808" y="4848226"/>
          <a:ext cx="3236913" cy="719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831" name="Equation" r:id="rId3" imgW="914400" imgH="203040" progId="Equation.3">
                  <p:embed/>
                </p:oleObj>
              </mc:Choice>
              <mc:Fallback>
                <p:oleObj name="Equation" r:id="rId3" imgW="914400" imgH="203040" progId="Equation.3">
                  <p:embed/>
                  <p:pic>
                    <p:nvPicPr>
                      <p:cNvPr id="23557" name="Object 7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3808" y="4848226"/>
                        <a:ext cx="3236913" cy="7191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75053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egnaposto numero diapositiva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3567B1C-2163-4409-B00F-F771E0DAC5A8}" type="slidenum">
              <a:rPr kumimoji="0" lang="it-IT" altLang="it-IT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23</a:t>
            </a:fld>
            <a:endParaRPr kumimoji="0" lang="it-IT" altLang="it-IT" sz="1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pic>
        <p:nvPicPr>
          <p:cNvPr id="2457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975" y="441325"/>
            <a:ext cx="7912100" cy="5386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4253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egnaposto numero diapositiva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4356A9B-8727-4129-9503-41267B7BBE2D}" type="slidenum">
              <a:rPr kumimoji="0" lang="it-IT" altLang="it-IT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24</a:t>
            </a:fld>
            <a:endParaRPr kumimoji="0" lang="it-IT" altLang="it-IT" sz="1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214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altLang="it-IT" smtClean="0"/>
              <a:t>Densità e gravità specifica</a:t>
            </a:r>
          </a:p>
        </p:txBody>
      </p:sp>
      <p:sp>
        <p:nvSpPr>
          <p:cNvPr id="25604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523875" y="1457325"/>
            <a:ext cx="8321675" cy="5232400"/>
          </a:xfrm>
          <a:noFill/>
        </p:spPr>
        <p:txBody>
          <a:bodyPr/>
          <a:lstStyle/>
          <a:p>
            <a:pPr marL="0" indent="0" algn="just" eaLnBrk="1" hangingPunct="1">
              <a:buFontTx/>
              <a:buNone/>
            </a:pPr>
            <a:endParaRPr lang="it-IT" altLang="it-IT" sz="1200" dirty="0" smtClean="0">
              <a:solidFill>
                <a:srgbClr val="FF0000"/>
              </a:solidFill>
            </a:endParaRPr>
          </a:p>
          <a:p>
            <a:pPr marL="0" indent="0" algn="just" eaLnBrk="1" hangingPunct="1">
              <a:buFontTx/>
              <a:buNone/>
            </a:pPr>
            <a:r>
              <a:rPr lang="it-IT" altLang="it-IT" sz="2800" dirty="0" smtClean="0"/>
              <a:t>La </a:t>
            </a:r>
            <a:r>
              <a:rPr lang="it-IT" altLang="it-IT" sz="2800" b="1" dirty="0" smtClean="0">
                <a:solidFill>
                  <a:srgbClr val="FF0000"/>
                </a:solidFill>
              </a:rPr>
              <a:t>densità</a:t>
            </a:r>
            <a:r>
              <a:rPr lang="it-IT" altLang="it-IT" sz="2800" dirty="0" smtClean="0">
                <a:solidFill>
                  <a:srgbClr val="FF0000"/>
                </a:solidFill>
              </a:rPr>
              <a:t> </a:t>
            </a:r>
            <a:r>
              <a:rPr lang="it-IT" altLang="it-IT" sz="2800" dirty="0" smtClean="0"/>
              <a:t>di una sostanza è la sua massa per unità di volume, e si esprime solitamente in kg/L o g/</a:t>
            </a:r>
            <a:r>
              <a:rPr lang="it-IT" altLang="it-IT" sz="2800" dirty="0" err="1" smtClean="0"/>
              <a:t>mL</a:t>
            </a:r>
            <a:r>
              <a:rPr lang="it-IT" altLang="it-IT" sz="2800" dirty="0" smtClean="0"/>
              <a:t>. Espressa in queste unità la densità delle soluzioni acquose diluite è circa uguale a 1 (l’unità di misura SI sarebbe kg/m</a:t>
            </a:r>
            <a:r>
              <a:rPr lang="it-IT" altLang="it-IT" sz="2800" baseline="30000" dirty="0" smtClean="0"/>
              <a:t>3</a:t>
            </a:r>
            <a:r>
              <a:rPr lang="it-IT" altLang="it-IT" sz="2800" dirty="0" smtClean="0"/>
              <a:t>).</a:t>
            </a:r>
          </a:p>
          <a:p>
            <a:pPr marL="0" indent="0" algn="just" eaLnBrk="1" hangingPunct="1">
              <a:buFontTx/>
              <a:buNone/>
            </a:pPr>
            <a:endParaRPr lang="it-IT" altLang="it-IT" sz="1200" dirty="0" smtClean="0"/>
          </a:p>
          <a:p>
            <a:pPr marL="0" indent="0" algn="just" eaLnBrk="1" hangingPunct="1">
              <a:buFontTx/>
              <a:buNone/>
            </a:pPr>
            <a:r>
              <a:rPr lang="it-IT" altLang="it-IT" sz="2800" dirty="0" smtClean="0"/>
              <a:t>La </a:t>
            </a:r>
            <a:r>
              <a:rPr lang="it-IT" altLang="it-IT" sz="2800" b="1" dirty="0" smtClean="0">
                <a:solidFill>
                  <a:srgbClr val="FF0000"/>
                </a:solidFill>
              </a:rPr>
              <a:t>gravità specifica</a:t>
            </a:r>
            <a:r>
              <a:rPr lang="it-IT" altLang="it-IT" sz="2800" dirty="0" smtClean="0"/>
              <a:t> è il rapporto tra la massa di una sostanza e la massa di un ugual volume di acqua. E’ un numero adimensionale.</a:t>
            </a:r>
          </a:p>
          <a:p>
            <a:pPr marL="0" indent="0" algn="just" eaLnBrk="1" hangingPunct="1">
              <a:buFontTx/>
              <a:buNone/>
            </a:pPr>
            <a:endParaRPr lang="it-IT" altLang="it-IT" sz="2800" dirty="0" smtClean="0"/>
          </a:p>
        </p:txBody>
      </p:sp>
    </p:spTree>
    <p:extLst>
      <p:ext uri="{BB962C8B-B14F-4D97-AF65-F5344CB8AC3E}">
        <p14:creationId xmlns:p14="http://schemas.microsoft.com/office/powerpoint/2010/main" val="1014690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egnaposto numero diapositiva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1CA93AA-5079-4D5F-97F4-83C16201DFC7}" type="slidenum">
              <a:rPr kumimoji="0" lang="it-IT" altLang="it-IT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25</a:t>
            </a:fld>
            <a:endParaRPr kumimoji="0" lang="it-IT" altLang="it-IT" sz="1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215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altLang="it-IT" smtClean="0"/>
              <a:t>Stechiometria chimica</a:t>
            </a:r>
          </a:p>
        </p:txBody>
      </p:sp>
      <p:sp>
        <p:nvSpPr>
          <p:cNvPr id="26628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87574" y="1018868"/>
            <a:ext cx="8158163" cy="5211763"/>
          </a:xfrm>
          <a:noFill/>
        </p:spPr>
        <p:txBody>
          <a:bodyPr/>
          <a:lstStyle/>
          <a:p>
            <a:pPr marL="0" indent="0" algn="just" eaLnBrk="1" hangingPunct="1">
              <a:buFontTx/>
              <a:buNone/>
            </a:pPr>
            <a:endParaRPr lang="it-IT" altLang="it-IT" sz="1400" dirty="0" smtClean="0">
              <a:solidFill>
                <a:srgbClr val="FF0000"/>
              </a:solidFill>
            </a:endParaRPr>
          </a:p>
          <a:p>
            <a:pPr marL="0" indent="0" algn="just" eaLnBrk="1" hangingPunct="1">
              <a:buFontTx/>
              <a:buNone/>
            </a:pPr>
            <a:r>
              <a:rPr lang="it-IT" altLang="it-IT" sz="3000" dirty="0" smtClean="0"/>
              <a:t>La </a:t>
            </a:r>
            <a:r>
              <a:rPr lang="it-IT" altLang="it-IT" sz="3000" b="1" dirty="0" smtClean="0">
                <a:solidFill>
                  <a:srgbClr val="FF0000"/>
                </a:solidFill>
              </a:rPr>
              <a:t>stechiometria</a:t>
            </a:r>
            <a:r>
              <a:rPr lang="it-IT" altLang="it-IT" sz="3000" dirty="0" smtClean="0">
                <a:solidFill>
                  <a:srgbClr val="FF0000"/>
                </a:solidFill>
              </a:rPr>
              <a:t> </a:t>
            </a:r>
            <a:r>
              <a:rPr lang="it-IT" altLang="it-IT" sz="3000" dirty="0" smtClean="0"/>
              <a:t>è la relazione quantitativa tra specie chimiche che reagiscono tra di loro.</a:t>
            </a:r>
          </a:p>
          <a:p>
            <a:pPr marL="0" indent="0" algn="just" eaLnBrk="1" hangingPunct="1">
              <a:buFontTx/>
              <a:buNone/>
            </a:pPr>
            <a:endParaRPr lang="it-IT" altLang="it-IT" sz="3000" dirty="0" smtClean="0"/>
          </a:p>
        </p:txBody>
      </p:sp>
      <p:pic>
        <p:nvPicPr>
          <p:cNvPr id="26629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7039"/>
          <a:stretch>
            <a:fillRect/>
          </a:stretch>
        </p:blipFill>
        <p:spPr bwMode="auto">
          <a:xfrm>
            <a:off x="0" y="2708920"/>
            <a:ext cx="9204897" cy="39020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56961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egnaposto numero diapositiva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E86CC4E-D953-43F1-AB59-676774D14F79}" type="slidenum">
              <a:rPr kumimoji="0" lang="it-IT" altLang="it-IT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26</a:t>
            </a:fld>
            <a:endParaRPr kumimoji="0" lang="it-IT" altLang="it-IT" sz="1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pic>
        <p:nvPicPr>
          <p:cNvPr id="2765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575" y="290513"/>
            <a:ext cx="8283575" cy="6292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6989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egnaposto numero diapositiva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2412300-3E5A-4967-A0B9-EC8BA91DF5DC}" type="slidenum">
              <a:rPr kumimoji="0" lang="it-IT" altLang="it-IT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it-IT" altLang="it-IT" sz="1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179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altLang="it-IT" smtClean="0"/>
              <a:t>Unità di misura SI</a:t>
            </a: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11275" y="712788"/>
            <a:ext cx="7497763" cy="1766887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it-IT" altLang="it-IT" sz="2000" smtClean="0"/>
              <a:t>Il </a:t>
            </a:r>
            <a:r>
              <a:rPr lang="it-IT" altLang="it-IT" sz="2000" b="1" smtClean="0"/>
              <a:t>Sistema Internazionale delle Unità</a:t>
            </a:r>
            <a:r>
              <a:rPr lang="it-IT" altLang="it-IT" sz="2000" smtClean="0"/>
              <a:t> (SI) è un sistema standardizzato per esprimere le </a:t>
            </a:r>
            <a:r>
              <a:rPr lang="it-IT" altLang="it-IT" sz="2000" b="1" smtClean="0"/>
              <a:t>misure</a:t>
            </a:r>
            <a:r>
              <a:rPr lang="it-IT" altLang="it-IT" sz="2000" smtClean="0"/>
              <a:t>, che sono il risultato del processo di </a:t>
            </a:r>
            <a:r>
              <a:rPr lang="it-IT" altLang="it-IT" sz="2000" b="1" smtClean="0"/>
              <a:t>misurazione</a:t>
            </a:r>
            <a:r>
              <a:rPr lang="it-IT" altLang="it-IT" sz="2000" smtClean="0"/>
              <a:t>.</a:t>
            </a:r>
          </a:p>
          <a:p>
            <a:pPr marL="0" indent="0" eaLnBrk="1" hangingPunct="1">
              <a:buFontTx/>
              <a:buNone/>
            </a:pPr>
            <a:r>
              <a:rPr lang="it-IT" altLang="it-IT" sz="2000" smtClean="0"/>
              <a:t>Il sistema SI è basato su 7 </a:t>
            </a:r>
            <a:r>
              <a:rPr lang="it-IT" altLang="it-IT" sz="2000" b="1" smtClean="0"/>
              <a:t>unità fondamentali.</a:t>
            </a:r>
            <a:endParaRPr lang="it-IT" altLang="it-IT" sz="2000" smtClean="0"/>
          </a:p>
        </p:txBody>
      </p:sp>
      <p:graphicFrame>
        <p:nvGraphicFramePr>
          <p:cNvPr id="179499" name="Group 299"/>
          <p:cNvGraphicFramePr>
            <a:graphicFrameLocks noGrp="1"/>
          </p:cNvGraphicFramePr>
          <p:nvPr/>
        </p:nvGraphicFramePr>
        <p:xfrm>
          <a:off x="563563" y="2238375"/>
          <a:ext cx="8259762" cy="3530604"/>
        </p:xfrm>
        <a:graphic>
          <a:graphicData uri="http://schemas.openxmlformats.org/drawingml/2006/table">
            <a:tbl>
              <a:tblPr/>
              <a:tblGrid>
                <a:gridCol w="27527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543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527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92113">
                <a:tc gridSpan="3"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Unità di base SI</a:t>
                      </a:r>
                    </a:p>
                  </a:txBody>
                  <a:tcPr marL="90000" marR="90000" marT="18000" marB="18000" horzOverflow="overflow">
                    <a:lnL cap="flat">
                      <a:noFill/>
                    </a:lnL>
                    <a:lnR cap="flat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2113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Quantità fisica</a:t>
                      </a:r>
                    </a:p>
                  </a:txBody>
                  <a:tcPr marL="90000" marR="90000" marT="18000" marB="18000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Nome dell’unità</a:t>
                      </a:r>
                    </a:p>
                  </a:txBody>
                  <a:tcPr marL="90000" marR="90000" marT="18000" marB="1800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Abbreviazione</a:t>
                      </a:r>
                    </a:p>
                  </a:txBody>
                  <a:tcPr marL="90000" marR="90000" marT="18000" marB="18000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2113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Massa</a:t>
                      </a:r>
                    </a:p>
                  </a:txBody>
                  <a:tcPr marL="90000" marR="90000" marT="18000" marB="18000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chilogrammo</a:t>
                      </a:r>
                    </a:p>
                  </a:txBody>
                  <a:tcPr marL="90000" marR="90000" marT="18000" marB="1800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kg</a:t>
                      </a:r>
                    </a:p>
                  </a:txBody>
                  <a:tcPr marL="90000" marR="90000" marT="18000" marB="18000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2113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Lunghezza</a:t>
                      </a:r>
                    </a:p>
                  </a:txBody>
                  <a:tcPr marL="90000" marR="90000" marT="18000" marB="18000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metro</a:t>
                      </a:r>
                    </a:p>
                  </a:txBody>
                  <a:tcPr marL="90000" marR="90000" marT="18000" marB="180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m</a:t>
                      </a:r>
                    </a:p>
                  </a:txBody>
                  <a:tcPr marL="90000" marR="90000" marT="18000" marB="18000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370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Tempo</a:t>
                      </a:r>
                    </a:p>
                  </a:txBody>
                  <a:tcPr marL="90000" marR="90000" marT="18000" marB="18000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secondo</a:t>
                      </a:r>
                    </a:p>
                  </a:txBody>
                  <a:tcPr marL="90000" marR="90000" marT="18000" marB="180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</a:t>
                      </a:r>
                    </a:p>
                  </a:txBody>
                  <a:tcPr marL="90000" marR="90000" marT="18000" marB="18000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2113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Temperatura</a:t>
                      </a:r>
                    </a:p>
                  </a:txBody>
                  <a:tcPr marL="90000" marR="90000" marT="18000" marB="18000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kelvin</a:t>
                      </a:r>
                    </a:p>
                  </a:txBody>
                  <a:tcPr marL="90000" marR="90000" marT="18000" marB="180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K</a:t>
                      </a:r>
                    </a:p>
                  </a:txBody>
                  <a:tcPr marL="90000" marR="90000" marT="18000" marB="18000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2113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Quantità di sostanza</a:t>
                      </a:r>
                    </a:p>
                  </a:txBody>
                  <a:tcPr marL="90000" marR="90000" marT="18000" marB="18000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mole</a:t>
                      </a:r>
                    </a:p>
                  </a:txBody>
                  <a:tcPr marL="90000" marR="90000" marT="18000" marB="180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mol</a:t>
                      </a:r>
                    </a:p>
                  </a:txBody>
                  <a:tcPr marL="90000" marR="90000" marT="18000" marB="18000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2113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Corrente elettrica</a:t>
                      </a:r>
                    </a:p>
                  </a:txBody>
                  <a:tcPr marL="90000" marR="90000" marT="18000" marB="18000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ampere</a:t>
                      </a:r>
                    </a:p>
                  </a:txBody>
                  <a:tcPr marL="90000" marR="90000" marT="18000" marB="180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A</a:t>
                      </a:r>
                    </a:p>
                  </a:txBody>
                  <a:tcPr marL="90000" marR="90000" marT="18000" marB="18000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2113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Intensità luminosa</a:t>
                      </a:r>
                    </a:p>
                  </a:txBody>
                  <a:tcPr marL="90000" marR="90000" marT="18000" marB="18000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candela</a:t>
                      </a:r>
                    </a:p>
                  </a:txBody>
                  <a:tcPr marL="90000" marR="90000" marT="18000" marB="180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cd</a:t>
                      </a:r>
                    </a:p>
                  </a:txBody>
                  <a:tcPr marL="90000" marR="90000" marT="18000" marB="18000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3107" name="Rectangle 298"/>
          <p:cNvSpPr>
            <a:spLocks noChangeArrowheads="1"/>
          </p:cNvSpPr>
          <p:nvPr/>
        </p:nvSpPr>
        <p:spPr bwMode="auto">
          <a:xfrm>
            <a:off x="517525" y="5978525"/>
            <a:ext cx="8351838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altLang="it-IT" sz="20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Le altre unità SI sono </a:t>
            </a:r>
            <a:r>
              <a:rPr kumimoji="0" lang="it-IT" altLang="it-IT" sz="20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derivate</a:t>
            </a:r>
            <a:r>
              <a:rPr kumimoji="0" lang="it-IT" altLang="it-IT" sz="20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 da queste. Ad esempio, il </a:t>
            </a:r>
            <a:r>
              <a:rPr kumimoji="0" lang="it-IT" altLang="it-IT" sz="2000" b="1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litro</a:t>
            </a:r>
            <a:r>
              <a:rPr kumimoji="0" lang="it-IT" altLang="it-IT" sz="20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 è un’unità di misura SI derivata dal metro, e definita come 10</a:t>
            </a:r>
            <a:r>
              <a:rPr kumimoji="0" lang="it-IT" altLang="it-IT" sz="2000" b="0" i="0" u="none" strike="noStrike" kern="1200" cap="none" spc="0" normalizeH="0" baseline="3000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-3</a:t>
            </a:r>
            <a:r>
              <a:rPr kumimoji="0" lang="it-IT" altLang="it-IT" sz="20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 m</a:t>
            </a:r>
            <a:r>
              <a:rPr kumimoji="0" lang="it-IT" altLang="it-IT" sz="2000" b="0" i="0" u="none" strike="noStrike" kern="1200" cap="none" spc="0" normalizeH="0" baseline="3000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3</a:t>
            </a:r>
            <a:r>
              <a:rPr kumimoji="0" lang="it-IT" altLang="it-IT" sz="20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.</a:t>
            </a:r>
          </a:p>
        </p:txBody>
      </p:sp>
      <p:sp>
        <p:nvSpPr>
          <p:cNvPr id="3108" name="Rectangle 300"/>
          <p:cNvSpPr>
            <a:spLocks noChangeArrowheads="1"/>
          </p:cNvSpPr>
          <p:nvPr/>
        </p:nvSpPr>
        <p:spPr bwMode="auto">
          <a:xfrm>
            <a:off x="685800" y="1243013"/>
            <a:ext cx="7772400" cy="944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830263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23825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46238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it-IT" altLang="it-IT" sz="2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5001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egnaposto numero diapositiva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61BFC48-A74E-4ECE-BAA2-4807EBFB4172}" type="slidenum">
              <a:rPr kumimoji="0" lang="it-IT" altLang="it-IT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it-IT" altLang="it-IT" sz="1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182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altLang="it-IT" smtClean="0"/>
              <a:t>Unità di misura SI</a:t>
            </a:r>
          </a:p>
        </p:txBody>
      </p:sp>
      <p:graphicFrame>
        <p:nvGraphicFramePr>
          <p:cNvPr id="182658" name="Group 386"/>
          <p:cNvGraphicFramePr>
            <a:graphicFrameLocks noGrp="1"/>
          </p:cNvGraphicFramePr>
          <p:nvPr/>
        </p:nvGraphicFramePr>
        <p:xfrm>
          <a:off x="1690688" y="739775"/>
          <a:ext cx="6096000" cy="5913442"/>
        </p:xfrm>
        <a:graphic>
          <a:graphicData uri="http://schemas.openxmlformats.org/drawingml/2006/table">
            <a:tbl>
              <a:tblPr/>
              <a:tblGrid>
                <a:gridCol w="203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96261">
                <a:tc gridSpan="3"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Prefissi per le unità SI</a:t>
                      </a: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261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Prefisso</a:t>
                      </a: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Abbreviazione</a:t>
                      </a:r>
                    </a:p>
                  </a:txBody>
                  <a:tcPr marT="45722" marB="45722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Moltiplicatore</a:t>
                      </a:r>
                    </a:p>
                  </a:txBody>
                  <a:tcPr marT="45722" marB="45722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78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tera-</a:t>
                      </a: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T</a:t>
                      </a:r>
                    </a:p>
                  </a:txBody>
                  <a:tcPr marT="45722" marB="45722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10</a:t>
                      </a:r>
                      <a:r>
                        <a:rPr kumimoji="0" lang="it-IT" altLang="it-IT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12</a:t>
                      </a:r>
                      <a:endParaRPr kumimoji="0" lang="it-IT" alt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22" marB="45722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78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giga-</a:t>
                      </a: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G</a:t>
                      </a:r>
                    </a:p>
                  </a:txBody>
                  <a:tcPr marT="45722" marB="45722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10</a:t>
                      </a:r>
                      <a:r>
                        <a:rPr kumimoji="0" lang="it-IT" altLang="it-IT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9</a:t>
                      </a:r>
                    </a:p>
                  </a:txBody>
                  <a:tcPr marT="45722" marB="45722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78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mega-</a:t>
                      </a: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M</a:t>
                      </a:r>
                    </a:p>
                  </a:txBody>
                  <a:tcPr marT="45722" marB="45722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10</a:t>
                      </a:r>
                      <a:r>
                        <a:rPr kumimoji="0" lang="it-IT" altLang="it-IT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6</a:t>
                      </a:r>
                    </a:p>
                  </a:txBody>
                  <a:tcPr marT="45722" marB="45722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78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chilo-</a:t>
                      </a: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k</a:t>
                      </a:r>
                    </a:p>
                  </a:txBody>
                  <a:tcPr marT="45722" marB="45722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10</a:t>
                      </a:r>
                      <a:r>
                        <a:rPr kumimoji="0" lang="it-IT" altLang="it-IT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</a:t>
                      </a:r>
                    </a:p>
                  </a:txBody>
                  <a:tcPr marT="45722" marB="45722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578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etto-</a:t>
                      </a: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h</a:t>
                      </a:r>
                    </a:p>
                  </a:txBody>
                  <a:tcPr marT="45722" marB="45722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10</a:t>
                      </a:r>
                      <a:r>
                        <a:rPr kumimoji="0" lang="it-IT" altLang="it-IT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</a:t>
                      </a:r>
                    </a:p>
                  </a:txBody>
                  <a:tcPr marT="45722" marB="45722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578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deca-</a:t>
                      </a: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da</a:t>
                      </a:r>
                    </a:p>
                  </a:txBody>
                  <a:tcPr marT="45722" marB="45722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10</a:t>
                      </a:r>
                      <a:r>
                        <a:rPr kumimoji="0" lang="it-IT" altLang="it-IT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T="45722" marB="45722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578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deci-</a:t>
                      </a: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d</a:t>
                      </a:r>
                    </a:p>
                  </a:txBody>
                  <a:tcPr marT="45722" marB="45722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10</a:t>
                      </a:r>
                      <a:r>
                        <a:rPr kumimoji="0" lang="it-IT" altLang="it-IT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-1</a:t>
                      </a:r>
                    </a:p>
                  </a:txBody>
                  <a:tcPr marT="45722" marB="45722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578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centi-</a:t>
                      </a: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c</a:t>
                      </a:r>
                    </a:p>
                  </a:txBody>
                  <a:tcPr marT="45722" marB="45722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10</a:t>
                      </a:r>
                      <a:r>
                        <a:rPr kumimoji="0" lang="it-IT" altLang="it-IT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-2</a:t>
                      </a:r>
                    </a:p>
                  </a:txBody>
                  <a:tcPr marT="45722" marB="45722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578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milli-</a:t>
                      </a: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m</a:t>
                      </a:r>
                    </a:p>
                  </a:txBody>
                  <a:tcPr marT="45722" marB="45722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10</a:t>
                      </a:r>
                      <a:r>
                        <a:rPr kumimoji="0" lang="it-IT" altLang="it-IT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-3</a:t>
                      </a:r>
                    </a:p>
                  </a:txBody>
                  <a:tcPr marT="45722" marB="45722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6578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micro-</a:t>
                      </a: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µ</a:t>
                      </a:r>
                    </a:p>
                  </a:txBody>
                  <a:tcPr marT="45722" marB="45722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10</a:t>
                      </a:r>
                      <a:r>
                        <a:rPr kumimoji="0" lang="it-IT" altLang="it-IT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-6</a:t>
                      </a:r>
                    </a:p>
                  </a:txBody>
                  <a:tcPr marT="45722" marB="45722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6578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nano-</a:t>
                      </a: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n</a:t>
                      </a:r>
                    </a:p>
                  </a:txBody>
                  <a:tcPr marT="45722" marB="45722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10</a:t>
                      </a:r>
                      <a:r>
                        <a:rPr kumimoji="0" lang="it-IT" altLang="it-IT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-9</a:t>
                      </a:r>
                    </a:p>
                  </a:txBody>
                  <a:tcPr marT="45722" marB="45722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6578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pico-</a:t>
                      </a: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p</a:t>
                      </a:r>
                    </a:p>
                  </a:txBody>
                  <a:tcPr marT="45722" marB="45722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10</a:t>
                      </a:r>
                      <a:r>
                        <a:rPr kumimoji="0" lang="it-IT" altLang="it-IT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-12</a:t>
                      </a:r>
                    </a:p>
                  </a:txBody>
                  <a:tcPr marT="45722" marB="45722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6578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femto-</a:t>
                      </a: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f</a:t>
                      </a:r>
                    </a:p>
                  </a:txBody>
                  <a:tcPr marT="45722" marB="45722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10</a:t>
                      </a:r>
                      <a:r>
                        <a:rPr kumimoji="0" lang="it-IT" altLang="it-IT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-15</a:t>
                      </a:r>
                    </a:p>
                  </a:txBody>
                  <a:tcPr marT="45722" marB="45722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6578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atto-</a:t>
                      </a: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a</a:t>
                      </a:r>
                    </a:p>
                  </a:txBody>
                  <a:tcPr marT="45722" marB="45722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10</a:t>
                      </a:r>
                      <a:r>
                        <a:rPr kumimoji="0" lang="it-IT" altLang="it-IT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-18</a:t>
                      </a:r>
                    </a:p>
                  </a:txBody>
                  <a:tcPr marT="45722" marB="45722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19248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egnaposto numero diapositiva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2F74453-D7F1-4BB0-8CBD-D781632B51C1}" type="slidenum">
              <a:rPr kumimoji="0" lang="it-IT" altLang="it-IT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it-IT" altLang="it-IT" sz="1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grpSp>
        <p:nvGrpSpPr>
          <p:cNvPr id="5123" name="Group 2"/>
          <p:cNvGrpSpPr>
            <a:grpSpLocks/>
          </p:cNvGrpSpPr>
          <p:nvPr/>
        </p:nvGrpSpPr>
        <p:grpSpPr bwMode="auto">
          <a:xfrm>
            <a:off x="1946275" y="704850"/>
            <a:ext cx="4191000" cy="5181600"/>
            <a:chOff x="768" y="672"/>
            <a:chExt cx="2640" cy="3264"/>
          </a:xfrm>
        </p:grpSpPr>
        <p:sp>
          <p:nvSpPr>
            <p:cNvPr id="5124" name="Rectangle 3"/>
            <p:cNvSpPr>
              <a:spLocks noChangeArrowheads="1"/>
            </p:cNvSpPr>
            <p:nvPr/>
          </p:nvSpPr>
          <p:spPr bwMode="auto">
            <a:xfrm>
              <a:off x="768" y="672"/>
              <a:ext cx="2544" cy="3264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rgbClr val="CC33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altLang="it-IT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5125" name="Text Box 4"/>
            <p:cNvSpPr txBox="1">
              <a:spLocks noChangeArrowheads="1"/>
            </p:cNvSpPr>
            <p:nvPr/>
          </p:nvSpPr>
          <p:spPr bwMode="auto">
            <a:xfrm>
              <a:off x="912" y="720"/>
              <a:ext cx="2496" cy="31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t-IT" altLang="it-IT" sz="1800" b="0" i="0" u="none" strike="noStrike" kern="120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yotta-		Y	 10</a:t>
              </a:r>
              <a:r>
                <a:rPr kumimoji="0" lang="it-IT" altLang="it-IT" sz="1800" b="0" i="0" u="none" strike="noStrike" kern="1200" cap="none" spc="0" normalizeH="0" baseline="3000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24</a:t>
              </a:r>
              <a:endParaRPr kumimoji="0" lang="it-IT" altLang="it-IT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t-IT" altLang="it-IT" sz="1800" b="0" i="0" u="none" strike="noStrike" kern="120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zetta-		Z	 10</a:t>
              </a:r>
              <a:r>
                <a:rPr kumimoji="0" lang="it-IT" altLang="it-IT" sz="1800" b="0" i="0" u="none" strike="noStrike" kern="1200" cap="none" spc="0" normalizeH="0" baseline="3000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21</a:t>
              </a:r>
              <a:r>
                <a:rPr kumimoji="0" lang="it-IT" altLang="it-IT" sz="1800" b="0" i="0" u="none" strike="noStrike" kern="120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	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t-IT" altLang="it-IT" sz="1800" b="0" i="0" u="none" strike="noStrike" kern="120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esa-		E	 10</a:t>
              </a:r>
              <a:r>
                <a:rPr kumimoji="0" lang="it-IT" altLang="it-IT" sz="1800" b="0" i="0" u="none" strike="noStrike" kern="1200" cap="none" spc="0" normalizeH="0" baseline="3000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18</a:t>
              </a:r>
              <a:endParaRPr kumimoji="0" lang="it-IT" altLang="it-IT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t-IT" altLang="it-IT" sz="1800" b="0" i="0" u="none" strike="noStrike" kern="120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peta-		P	 10</a:t>
              </a:r>
              <a:r>
                <a:rPr kumimoji="0" lang="it-IT" altLang="it-IT" sz="1800" b="0" i="0" u="none" strike="noStrike" kern="1200" cap="none" spc="0" normalizeH="0" baseline="3000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15</a:t>
              </a:r>
              <a:endParaRPr kumimoji="0" lang="it-IT" altLang="it-IT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t-IT" altLang="it-IT" sz="1800" b="0" i="0" u="none" strike="noStrike" kern="120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tera-		T	 10</a:t>
              </a:r>
              <a:r>
                <a:rPr kumimoji="0" lang="it-IT" altLang="it-IT" sz="1800" b="0" i="0" u="none" strike="noStrike" kern="1200" cap="none" spc="0" normalizeH="0" baseline="3000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12</a:t>
              </a:r>
              <a:endParaRPr kumimoji="0" lang="it-IT" altLang="it-IT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t-IT" altLang="it-IT" sz="1800" b="0" i="0" u="none" strike="noStrike" kern="120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giga-		G	 10</a:t>
              </a:r>
              <a:r>
                <a:rPr kumimoji="0" lang="it-IT" altLang="it-IT" sz="1800" b="0" i="0" u="none" strike="noStrike" kern="1200" cap="none" spc="0" normalizeH="0" baseline="3000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9</a:t>
              </a:r>
              <a:r>
                <a:rPr kumimoji="0" lang="it-IT" altLang="it-IT" sz="1800" b="0" i="0" u="none" strike="noStrike" kern="120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	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t-IT" altLang="it-IT" sz="1800" b="0" i="0" u="none" strike="noStrike" kern="120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mega-		M	 10</a:t>
              </a:r>
              <a:r>
                <a:rPr kumimoji="0" lang="it-IT" altLang="it-IT" sz="1800" b="0" i="0" u="none" strike="noStrike" kern="1200" cap="none" spc="0" normalizeH="0" baseline="3000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6</a:t>
              </a:r>
              <a:r>
                <a:rPr kumimoji="0" lang="it-IT" altLang="it-IT" sz="1800" b="0" i="0" u="none" strike="noStrike" kern="120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	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t-IT" altLang="it-IT" sz="1800" b="0" i="0" u="none" strike="noStrike" kern="120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kilo-		k	 10</a:t>
              </a:r>
              <a:r>
                <a:rPr kumimoji="0" lang="it-IT" altLang="it-IT" sz="1800" b="0" i="0" u="none" strike="noStrike" kern="1200" cap="none" spc="0" normalizeH="0" baseline="3000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3</a:t>
              </a:r>
              <a:r>
                <a:rPr kumimoji="0" lang="it-IT" altLang="it-IT" sz="1800" b="0" i="0" u="none" strike="noStrike" kern="120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t-IT" altLang="it-IT" sz="1800" b="0" i="0" u="none" strike="noStrike" kern="120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deci-		d	 10</a:t>
              </a:r>
              <a:r>
                <a:rPr kumimoji="0" lang="it-IT" altLang="it-IT" sz="1800" b="0" i="0" u="none" strike="noStrike" kern="1200" cap="none" spc="0" normalizeH="0" baseline="3000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-1</a:t>
              </a:r>
              <a:r>
                <a:rPr kumimoji="0" lang="it-IT" altLang="it-IT" sz="1800" b="0" i="0" u="none" strike="noStrike" kern="120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	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t-IT" altLang="it-IT" sz="1800" b="0" i="0" u="none" strike="noStrike" kern="120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centi-		c	 10</a:t>
              </a:r>
              <a:r>
                <a:rPr kumimoji="0" lang="it-IT" altLang="it-IT" sz="1800" b="0" i="0" u="none" strike="noStrike" kern="1200" cap="none" spc="0" normalizeH="0" baseline="3000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-2</a:t>
              </a:r>
              <a:r>
                <a:rPr kumimoji="0" lang="it-IT" altLang="it-IT" sz="1800" b="0" i="0" u="none" strike="noStrike" kern="120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	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t-IT" altLang="it-IT" sz="1800" b="0" i="0" u="none" strike="noStrike" kern="120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milli-		m	 10</a:t>
              </a:r>
              <a:r>
                <a:rPr kumimoji="0" lang="it-IT" altLang="it-IT" sz="1800" b="0" i="0" u="none" strike="noStrike" kern="1200" cap="none" spc="0" normalizeH="0" baseline="3000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-3</a:t>
              </a:r>
              <a:r>
                <a:rPr kumimoji="0" lang="it-IT" altLang="it-IT" sz="1800" b="0" i="0" u="none" strike="noStrike" kern="120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	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t-IT" altLang="it-IT" sz="1800" b="0" i="0" u="none" strike="noStrike" kern="120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micro		</a:t>
              </a:r>
              <a:r>
                <a:rPr kumimoji="0" lang="it-IT" altLang="it-IT" sz="1800" b="0" i="0" u="none" strike="noStrike" kern="120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  <a:sym typeface="Symbol" panose="05050102010706020507" pitchFamily="18" charset="2"/>
                </a:rPr>
                <a:t>	 </a:t>
              </a:r>
              <a:r>
                <a:rPr kumimoji="0" lang="it-IT" altLang="it-IT" sz="1800" b="0" i="0" u="none" strike="noStrike" kern="120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10</a:t>
              </a:r>
              <a:r>
                <a:rPr kumimoji="0" lang="it-IT" altLang="it-IT" sz="1800" b="0" i="0" u="none" strike="noStrike" kern="1200" cap="none" spc="0" normalizeH="0" baseline="3000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-6</a:t>
              </a:r>
              <a:r>
                <a:rPr kumimoji="0" lang="it-IT" altLang="it-IT" sz="1800" b="0" i="0" u="none" strike="noStrike" kern="120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  <a:sym typeface="Symbol" panose="05050102010706020507" pitchFamily="18" charset="2"/>
                </a:rPr>
                <a:t> </a:t>
              </a:r>
              <a:r>
                <a:rPr kumimoji="0" lang="it-IT" altLang="it-IT" sz="1800" b="0" i="0" u="none" strike="noStrike" kern="120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	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t-IT" altLang="it-IT" sz="1800" b="0" i="0" u="none" strike="noStrike" kern="120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nano-		n	 10</a:t>
              </a:r>
              <a:r>
                <a:rPr kumimoji="0" lang="it-IT" altLang="it-IT" sz="1800" b="0" i="0" u="none" strike="noStrike" kern="1200" cap="none" spc="0" normalizeH="0" baseline="3000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-9</a:t>
              </a:r>
              <a:r>
                <a:rPr kumimoji="0" lang="it-IT" altLang="it-IT" sz="1800" b="0" i="0" u="none" strike="noStrike" kern="120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	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t-IT" altLang="it-IT" sz="1800" b="0" i="0" u="none" strike="noStrike" kern="120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pico-		p	 10</a:t>
              </a:r>
              <a:r>
                <a:rPr kumimoji="0" lang="it-IT" altLang="it-IT" sz="1800" b="0" i="0" u="none" strike="noStrike" kern="1200" cap="none" spc="0" normalizeH="0" baseline="3000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-12</a:t>
              </a:r>
              <a:r>
                <a:rPr kumimoji="0" lang="it-IT" altLang="it-IT" sz="1800" b="0" i="0" u="none" strike="noStrike" kern="120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	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t-IT" altLang="it-IT" sz="1800" b="0" i="0" u="none" strike="noStrike" kern="120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femto-		f	 10</a:t>
              </a:r>
              <a:r>
                <a:rPr kumimoji="0" lang="it-IT" altLang="it-IT" sz="1800" b="0" i="0" u="none" strike="noStrike" kern="1200" cap="none" spc="0" normalizeH="0" baseline="3000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-15</a:t>
              </a:r>
              <a:endParaRPr kumimoji="0" lang="it-IT" altLang="it-IT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t-IT" altLang="it-IT" sz="1800" b="0" i="0" u="none" strike="noStrike" kern="120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atto-		a	 10</a:t>
              </a:r>
              <a:r>
                <a:rPr kumimoji="0" lang="it-IT" altLang="it-IT" sz="1800" b="0" i="0" u="none" strike="noStrike" kern="1200" cap="none" spc="0" normalizeH="0" baseline="3000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-18</a:t>
              </a:r>
              <a:endParaRPr kumimoji="0" lang="it-IT" altLang="it-IT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t-IT" altLang="it-IT" sz="1800" b="0" i="0" u="none" strike="noStrike" kern="120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zepto-		z	 10</a:t>
              </a:r>
              <a:r>
                <a:rPr kumimoji="0" lang="it-IT" altLang="it-IT" sz="1800" b="0" i="0" u="none" strike="noStrike" kern="1200" cap="none" spc="0" normalizeH="0" baseline="3000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-21</a:t>
              </a:r>
              <a:endParaRPr kumimoji="0" lang="it-IT" altLang="it-IT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t-IT" altLang="it-IT" sz="1800" b="0" i="0" u="none" strike="noStrike" kern="120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yocto-		y	 10</a:t>
              </a:r>
              <a:r>
                <a:rPr kumimoji="0" lang="it-IT" altLang="it-IT" sz="1800" b="0" i="0" u="none" strike="noStrike" kern="1200" cap="none" spc="0" normalizeH="0" baseline="3000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-24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421954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egnaposto numero diapositiva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A804DAB-1E76-4336-9E18-92351E90BD3F}" type="slidenum">
              <a:rPr kumimoji="0" lang="it-IT" altLang="it-IT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it-IT" altLang="it-IT" sz="1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187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altLang="it-IT" smtClean="0"/>
              <a:t>Massa e peso</a:t>
            </a:r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11275"/>
            <a:ext cx="7772400" cy="55467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it-IT" altLang="it-IT" sz="2800" smtClean="0"/>
              <a:t>La </a:t>
            </a:r>
            <a:r>
              <a:rPr lang="it-IT" altLang="it-IT" sz="2800" b="1" smtClean="0">
                <a:solidFill>
                  <a:srgbClr val="FF0000"/>
                </a:solidFill>
              </a:rPr>
              <a:t>massa</a:t>
            </a:r>
            <a:r>
              <a:rPr lang="it-IT" altLang="it-IT" sz="2800" smtClean="0"/>
              <a:t> è una misura invariabile della quantità di materia in un oggetto.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it-IT" altLang="it-IT" sz="18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it-IT" altLang="it-IT" sz="1800" smtClean="0"/>
              <a:t>     L’unità SI della massa, il chilogrammo, è definita come la massa di uno standard di Pt-Ir conservato presso l’Istituto internazionale dei pesi e delle misure di Sèvres (Francia).</a:t>
            </a:r>
          </a:p>
          <a:p>
            <a:pPr eaLnBrk="1" hangingPunct="1">
              <a:lnSpc>
                <a:spcPct val="90000"/>
              </a:lnSpc>
            </a:pPr>
            <a:endParaRPr lang="it-IT" altLang="it-IT" sz="1400" smtClean="0"/>
          </a:p>
          <a:p>
            <a:pPr eaLnBrk="1" hangingPunct="1">
              <a:lnSpc>
                <a:spcPct val="90000"/>
              </a:lnSpc>
            </a:pPr>
            <a:r>
              <a:rPr lang="it-IT" altLang="it-IT" sz="2800" smtClean="0"/>
              <a:t>Il </a:t>
            </a:r>
            <a:r>
              <a:rPr lang="it-IT" altLang="it-IT" sz="2800" b="1" smtClean="0">
                <a:solidFill>
                  <a:srgbClr val="FF0000"/>
                </a:solidFill>
              </a:rPr>
              <a:t>peso</a:t>
            </a:r>
            <a:r>
              <a:rPr lang="it-IT" altLang="it-IT" sz="2800" smtClean="0"/>
              <a:t> è la forza di attrazione gravitazionale tra un oggetto e la materia vicina (normalmente la Terra).</a:t>
            </a:r>
          </a:p>
          <a:p>
            <a:pPr eaLnBrk="1" hangingPunct="1">
              <a:lnSpc>
                <a:spcPct val="90000"/>
              </a:lnSpc>
            </a:pPr>
            <a:endParaRPr lang="it-IT" altLang="it-IT" sz="1400" smtClean="0"/>
          </a:p>
          <a:p>
            <a:pPr eaLnBrk="1" hangingPunct="1">
              <a:lnSpc>
                <a:spcPct val="90000"/>
              </a:lnSpc>
            </a:pPr>
            <a:r>
              <a:rPr lang="it-IT" altLang="it-IT" sz="2800" smtClean="0"/>
              <a:t>Massa e peso sono correlati dalla relazione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it-IT" altLang="it-IT" sz="2800" smtClean="0"/>
              <a:t>p = m</a:t>
            </a:r>
            <a:r>
              <a:rPr lang="it-IT" altLang="it-IT" sz="2800" i="1" smtClean="0"/>
              <a:t>g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it-IT" altLang="it-IT" sz="2800" smtClean="0"/>
              <a:t>   dove </a:t>
            </a:r>
            <a:r>
              <a:rPr lang="it-IT" altLang="it-IT" sz="2800" i="1" smtClean="0"/>
              <a:t>g</a:t>
            </a:r>
            <a:r>
              <a:rPr lang="it-IT" altLang="it-IT" sz="2800" smtClean="0"/>
              <a:t> è l’accelerazione di gravità.</a:t>
            </a:r>
          </a:p>
        </p:txBody>
      </p:sp>
    </p:spTree>
    <p:extLst>
      <p:ext uri="{BB962C8B-B14F-4D97-AF65-F5344CB8AC3E}">
        <p14:creationId xmlns:p14="http://schemas.microsoft.com/office/powerpoint/2010/main" val="1368527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egnaposto numero diapositiva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3D9F04A-EF49-4AA8-B148-C9F59238C91F}" type="slidenum">
              <a:rPr kumimoji="0" lang="it-IT" altLang="it-IT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it-IT" altLang="it-IT" sz="1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18841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188640"/>
            <a:ext cx="8458200" cy="558800"/>
          </a:xfrm>
        </p:spPr>
        <p:txBody>
          <a:bodyPr/>
          <a:lstStyle/>
          <a:p>
            <a:pPr eaLnBrk="1" hangingPunct="1">
              <a:defRPr/>
            </a:pPr>
            <a:r>
              <a:rPr lang="it-IT" altLang="it-IT" smtClean="0"/>
              <a:t>Massa e peso</a:t>
            </a:r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89038"/>
            <a:ext cx="8123238" cy="5426075"/>
          </a:xfrm>
        </p:spPr>
        <p:txBody>
          <a:bodyPr/>
          <a:lstStyle/>
          <a:p>
            <a:pPr algn="just" eaLnBrk="1" hangingPunct="1"/>
            <a:r>
              <a:rPr lang="it-IT" altLang="it-IT" sz="2800" dirty="0" smtClean="0"/>
              <a:t>I risultati di un’analisi chimica devono sempre essere espressi in </a:t>
            </a:r>
            <a:r>
              <a:rPr lang="it-IT" altLang="it-IT" sz="2800" i="1" dirty="0" smtClean="0"/>
              <a:t>massa</a:t>
            </a:r>
            <a:r>
              <a:rPr lang="it-IT" altLang="it-IT" sz="2800" dirty="0" smtClean="0"/>
              <a:t>, per essere indipendenti dalla località.</a:t>
            </a:r>
          </a:p>
          <a:p>
            <a:pPr algn="just" eaLnBrk="1" hangingPunct="1"/>
            <a:endParaRPr lang="it-IT" altLang="it-IT" sz="2800" dirty="0" smtClean="0"/>
          </a:p>
          <a:p>
            <a:pPr algn="just" eaLnBrk="1" hangingPunct="1"/>
            <a:r>
              <a:rPr lang="it-IT" altLang="it-IT" sz="2800" dirty="0" smtClean="0"/>
              <a:t>Il processo di </a:t>
            </a:r>
            <a:r>
              <a:rPr lang="it-IT" altLang="it-IT" sz="2800" b="1" dirty="0" smtClean="0">
                <a:solidFill>
                  <a:srgbClr val="FF0000"/>
                </a:solidFill>
              </a:rPr>
              <a:t>pesata </a:t>
            </a:r>
            <a:r>
              <a:rPr lang="it-IT" altLang="it-IT" sz="2800" dirty="0" smtClean="0"/>
              <a:t>viene eseguito per </a:t>
            </a:r>
            <a:r>
              <a:rPr lang="it-IT" altLang="it-IT" sz="2800" i="1" dirty="0" smtClean="0"/>
              <a:t>confronto</a:t>
            </a:r>
            <a:r>
              <a:rPr lang="it-IT" altLang="it-IT" sz="2800" dirty="0" smtClean="0"/>
              <a:t> tra un oggetto di massa nota e l’oggetto di cui determinare la massa.</a:t>
            </a:r>
          </a:p>
          <a:p>
            <a:pPr algn="just" eaLnBrk="1" hangingPunct="1"/>
            <a:r>
              <a:rPr lang="it-IT" altLang="it-IT" sz="2800" dirty="0" smtClean="0"/>
              <a:t>Poiché g è costante per i due oggetti, dai pesi misurati con la bilancia è possibile ricavare la massa dell’oggetto incognito.</a:t>
            </a:r>
          </a:p>
        </p:txBody>
      </p:sp>
    </p:spTree>
    <p:extLst>
      <p:ext uri="{BB962C8B-B14F-4D97-AF65-F5344CB8AC3E}">
        <p14:creationId xmlns:p14="http://schemas.microsoft.com/office/powerpoint/2010/main" val="1861605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egnaposto numero diapositiva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A1D76C4-7EC9-4732-89A7-D833E70BF901}" type="slidenum">
              <a:rPr kumimoji="0" lang="it-IT" altLang="it-IT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it-IT" altLang="it-IT" sz="1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189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altLang="it-IT" smtClean="0"/>
              <a:t>Quantità di sostanza</a:t>
            </a:r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7525" y="1325563"/>
            <a:ext cx="8245475" cy="4830762"/>
          </a:xfrm>
        </p:spPr>
        <p:txBody>
          <a:bodyPr/>
          <a:lstStyle/>
          <a:p>
            <a:pPr eaLnBrk="1" hangingPunct="1"/>
            <a:r>
              <a:rPr lang="it-IT" altLang="it-IT" sz="2800" smtClean="0"/>
              <a:t>La </a:t>
            </a:r>
            <a:r>
              <a:rPr lang="it-IT" altLang="it-IT" sz="2800" b="1" smtClean="0">
                <a:solidFill>
                  <a:srgbClr val="FF0000"/>
                </a:solidFill>
              </a:rPr>
              <a:t>mole</a:t>
            </a:r>
            <a:r>
              <a:rPr lang="it-IT" altLang="it-IT" sz="2800" smtClean="0"/>
              <a:t> (mol) è l’unità SI usata per esprimere la quantità di una specie chimica.</a:t>
            </a:r>
          </a:p>
          <a:p>
            <a:pPr eaLnBrk="1" hangingPunct="1"/>
            <a:endParaRPr lang="it-IT" altLang="it-IT" sz="2800" smtClean="0"/>
          </a:p>
          <a:p>
            <a:pPr eaLnBrk="1" hangingPunct="1"/>
            <a:r>
              <a:rPr lang="it-IT" altLang="it-IT" sz="2800" smtClean="0"/>
              <a:t>Una mole è definita come la quantità di sostanza che contiene tante unità quanti sono gli atomi di 0,012 kg </a:t>
            </a:r>
            <a:r>
              <a:rPr lang="it-IT" altLang="it-IT" sz="2800" baseline="30000" smtClean="0"/>
              <a:t>12</a:t>
            </a:r>
            <a:r>
              <a:rPr lang="it-IT" altLang="it-IT" sz="2800" smtClean="0"/>
              <a:t>C.</a:t>
            </a:r>
          </a:p>
          <a:p>
            <a:pPr eaLnBrk="1" hangingPunct="1"/>
            <a:endParaRPr lang="it-IT" altLang="it-IT" sz="2800" smtClean="0"/>
          </a:p>
          <a:p>
            <a:pPr eaLnBrk="1" hangingPunct="1"/>
            <a:r>
              <a:rPr lang="it-IT" altLang="it-IT" sz="2800" smtClean="0"/>
              <a:t>Se la sostanza è una specie chimica, le unità a cui ci si riferisce sono gli atomi o le molecole.</a:t>
            </a:r>
          </a:p>
          <a:p>
            <a:pPr eaLnBrk="1" hangingPunct="1"/>
            <a:endParaRPr lang="it-IT" altLang="it-IT" sz="2800" smtClean="0"/>
          </a:p>
        </p:txBody>
      </p:sp>
    </p:spTree>
    <p:extLst>
      <p:ext uri="{BB962C8B-B14F-4D97-AF65-F5344CB8AC3E}">
        <p14:creationId xmlns:p14="http://schemas.microsoft.com/office/powerpoint/2010/main" val="4107268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egnaposto numero diapositiva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3726DE9-6FDB-4F38-81B7-45A627536AD2}" type="slidenum">
              <a:rPr kumimoji="0" lang="it-IT" altLang="it-IT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it-IT" altLang="it-IT" sz="1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190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altLang="it-IT" smtClean="0"/>
              <a:t>Mole e numero di Avogadro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31913"/>
            <a:ext cx="7772400" cy="5191125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</a:pPr>
            <a:r>
              <a:rPr lang="it-IT" altLang="it-IT" sz="2800" dirty="0" smtClean="0"/>
              <a:t>In 1 </a:t>
            </a:r>
            <a:r>
              <a:rPr lang="it-IT" altLang="it-IT" sz="2800" dirty="0" err="1" smtClean="0"/>
              <a:t>mol</a:t>
            </a:r>
            <a:r>
              <a:rPr lang="it-IT" altLang="it-IT" sz="2800" dirty="0" smtClean="0"/>
              <a:t> di una specie chimica vi sono approssimativamente 6,022</a:t>
            </a:r>
            <a:r>
              <a:rPr lang="it-IT" altLang="it-IT" sz="1200" dirty="0" smtClean="0"/>
              <a:t> 141 99</a:t>
            </a:r>
            <a:r>
              <a:rPr lang="it-IT" altLang="it-IT" sz="2800" dirty="0" smtClean="0"/>
              <a:t> x 10</a:t>
            </a:r>
            <a:r>
              <a:rPr lang="it-IT" altLang="it-IT" sz="2800" baseline="30000" dirty="0" smtClean="0"/>
              <a:t>23</a:t>
            </a:r>
            <a:r>
              <a:rPr lang="it-IT" altLang="it-IT" sz="2800" dirty="0" smtClean="0"/>
              <a:t> molecole.</a:t>
            </a:r>
          </a:p>
          <a:p>
            <a:pPr algn="just" eaLnBrk="1" hangingPunct="1">
              <a:lnSpc>
                <a:spcPct val="90000"/>
              </a:lnSpc>
            </a:pPr>
            <a:endParaRPr lang="it-IT" altLang="it-IT" sz="2800" dirty="0" smtClean="0"/>
          </a:p>
          <a:p>
            <a:pPr algn="just" eaLnBrk="1" hangingPunct="1">
              <a:lnSpc>
                <a:spcPct val="90000"/>
              </a:lnSpc>
            </a:pPr>
            <a:r>
              <a:rPr lang="it-IT" altLang="it-IT" sz="2800" dirty="0" smtClean="0"/>
              <a:t>Il numero di molecole in 1 </a:t>
            </a:r>
            <a:r>
              <a:rPr lang="it-IT" altLang="it-IT" sz="2800" dirty="0" err="1" smtClean="0"/>
              <a:t>mol</a:t>
            </a:r>
            <a:r>
              <a:rPr lang="it-IT" altLang="it-IT" sz="2800" dirty="0" smtClean="0"/>
              <a:t> è detto </a:t>
            </a:r>
            <a:r>
              <a:rPr lang="it-IT" altLang="it-IT" sz="2800" b="1" dirty="0" smtClean="0">
                <a:solidFill>
                  <a:srgbClr val="FF0000"/>
                </a:solidFill>
              </a:rPr>
              <a:t>numero di Avogadro</a:t>
            </a:r>
            <a:r>
              <a:rPr lang="it-IT" altLang="it-IT" sz="2800" dirty="0" smtClean="0"/>
              <a:t>.</a:t>
            </a:r>
          </a:p>
          <a:p>
            <a:pPr algn="just" eaLnBrk="1" hangingPunct="1">
              <a:lnSpc>
                <a:spcPct val="90000"/>
              </a:lnSpc>
            </a:pPr>
            <a:endParaRPr lang="it-IT" altLang="it-IT" sz="2800" dirty="0" smtClean="0"/>
          </a:p>
          <a:p>
            <a:pPr algn="just" eaLnBrk="1" hangingPunct="1">
              <a:lnSpc>
                <a:spcPct val="90000"/>
              </a:lnSpc>
            </a:pPr>
            <a:r>
              <a:rPr lang="it-IT" altLang="it-IT" sz="2800" dirty="0" smtClean="0"/>
              <a:t>In chimica analitica, per comodità, si usa spesso un sottomultiplo della mole, la </a:t>
            </a:r>
            <a:r>
              <a:rPr lang="it-IT" altLang="it-IT" sz="2800" b="1" dirty="0" err="1" smtClean="0">
                <a:solidFill>
                  <a:srgbClr val="FF0000"/>
                </a:solidFill>
              </a:rPr>
              <a:t>millimole</a:t>
            </a:r>
            <a:r>
              <a:rPr lang="it-IT" altLang="it-IT" sz="2800" dirty="0" smtClean="0"/>
              <a:t> (</a:t>
            </a:r>
            <a:r>
              <a:rPr lang="it-IT" altLang="it-IT" sz="2800" dirty="0" err="1" smtClean="0"/>
              <a:t>mmol</a:t>
            </a:r>
            <a:r>
              <a:rPr lang="it-IT" altLang="it-IT" sz="2800" dirty="0" smtClean="0"/>
              <a:t>) pari a 10</a:t>
            </a:r>
            <a:r>
              <a:rPr lang="it-IT" altLang="it-IT" sz="2800" baseline="30000" dirty="0" smtClean="0"/>
              <a:t>-3</a:t>
            </a:r>
            <a:r>
              <a:rPr lang="it-IT" altLang="it-IT" sz="2800" dirty="0" smtClean="0"/>
              <a:t> </a:t>
            </a:r>
            <a:r>
              <a:rPr lang="it-IT" altLang="it-IT" sz="2800" dirty="0" err="1" smtClean="0"/>
              <a:t>mol</a:t>
            </a:r>
            <a:r>
              <a:rPr lang="it-IT" altLang="it-IT" sz="2800" dirty="0" smtClean="0"/>
              <a:t>.</a:t>
            </a:r>
            <a:endParaRPr lang="it-IT" altLang="it-IT" sz="2800" baseline="30000" dirty="0" smtClean="0"/>
          </a:p>
        </p:txBody>
      </p:sp>
    </p:spTree>
    <p:extLst>
      <p:ext uri="{BB962C8B-B14F-4D97-AF65-F5344CB8AC3E}">
        <p14:creationId xmlns:p14="http://schemas.microsoft.com/office/powerpoint/2010/main" val="3458936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ruttura predefinit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truttura predefinita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altLang="it-IT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altLang="it-IT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Struttura predefinita 1">
        <a:dk1>
          <a:srgbClr val="000000"/>
        </a:dk1>
        <a:lt1>
          <a:srgbClr val="FFFFFF"/>
        </a:lt1>
        <a:dk2>
          <a:srgbClr val="0066CC"/>
        </a:dk2>
        <a:lt2>
          <a:srgbClr val="CBCBCB"/>
        </a:lt2>
        <a:accent1>
          <a:srgbClr val="00CCFF"/>
        </a:accent1>
        <a:accent2>
          <a:srgbClr val="00FFCC"/>
        </a:accent2>
        <a:accent3>
          <a:srgbClr val="AAB8E2"/>
        </a:accent3>
        <a:accent4>
          <a:srgbClr val="DADADA"/>
        </a:accent4>
        <a:accent5>
          <a:srgbClr val="AAE2FF"/>
        </a:accent5>
        <a:accent6>
          <a:srgbClr val="00E7B9"/>
        </a:accent6>
        <a:hlink>
          <a:srgbClr val="FF33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2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3366FF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ADB8FF"/>
        </a:accent5>
        <a:accent6>
          <a:srgbClr val="008A00"/>
        </a:accent6>
        <a:hlink>
          <a:srgbClr val="FF0033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3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EAEAEA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555555"/>
        </a:accent6>
        <a:hlink>
          <a:srgbClr val="969696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Struttura predefinita">
  <a:themeElements>
    <a:clrScheme name="Struttura predefinita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ruttura predefinita">
      <a:majorFont>
        <a:latin typeface="Verdan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altLang="it-IT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altLang="it-IT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truttura predefinita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1777</TotalTime>
  <Words>1551</Words>
  <Application>Microsoft Office PowerPoint</Application>
  <PresentationFormat>Presentazione su schermo (4:3)</PresentationFormat>
  <Paragraphs>249</Paragraphs>
  <Slides>26</Slides>
  <Notes>0</Notes>
  <HiddenSlides>0</HiddenSlides>
  <MMClips>0</MMClips>
  <ScaleCrop>false</ScaleCrop>
  <HeadingPairs>
    <vt:vector size="8" baseType="variant">
      <vt:variant>
        <vt:lpstr>Caratteri utilizzati</vt:lpstr>
      </vt:variant>
      <vt:variant>
        <vt:i4>8</vt:i4>
      </vt:variant>
      <vt:variant>
        <vt:lpstr>Tema</vt:lpstr>
      </vt:variant>
      <vt:variant>
        <vt:i4>2</vt:i4>
      </vt:variant>
      <vt:variant>
        <vt:lpstr>Server OLE incorporati</vt:lpstr>
      </vt:variant>
      <vt:variant>
        <vt:i4>1</vt:i4>
      </vt:variant>
      <vt:variant>
        <vt:lpstr>Titoli diapositive</vt:lpstr>
      </vt:variant>
      <vt:variant>
        <vt:i4>26</vt:i4>
      </vt:variant>
    </vt:vector>
  </HeadingPairs>
  <TitlesOfParts>
    <vt:vector size="37" baseType="lpstr">
      <vt:lpstr>Arial</vt:lpstr>
      <vt:lpstr>Comic Sans MS</vt:lpstr>
      <vt:lpstr>Monotype Corsiva</vt:lpstr>
      <vt:lpstr>Symbol</vt:lpstr>
      <vt:lpstr>Tahoma</vt:lpstr>
      <vt:lpstr>Times New Roman</vt:lpstr>
      <vt:lpstr>Verdana</vt:lpstr>
      <vt:lpstr>Wingdings</vt:lpstr>
      <vt:lpstr>Struttura predefinita</vt:lpstr>
      <vt:lpstr>1_Struttura predefinita</vt:lpstr>
      <vt:lpstr>Equation</vt:lpstr>
      <vt:lpstr>LEZIONI DI CHIMICA ANALITICA</vt:lpstr>
      <vt:lpstr>Calcoli applicati alla chimica analitica</vt:lpstr>
      <vt:lpstr>Unità di misura SI</vt:lpstr>
      <vt:lpstr>Unità di misura SI</vt:lpstr>
      <vt:lpstr>Presentazione standard di PowerPoint</vt:lpstr>
      <vt:lpstr>Massa e peso</vt:lpstr>
      <vt:lpstr>Massa e peso</vt:lpstr>
      <vt:lpstr>Quantità di sostanza</vt:lpstr>
      <vt:lpstr>Mole e numero di Avogadro</vt:lpstr>
      <vt:lpstr>Massa molare</vt:lpstr>
      <vt:lpstr>Massa molare</vt:lpstr>
      <vt:lpstr>Concentrazione delle soluzioni</vt:lpstr>
      <vt:lpstr>Concentrazione delle soluzioni</vt:lpstr>
      <vt:lpstr>Concentrazione delle soluzioni</vt:lpstr>
      <vt:lpstr>Concentrazione delle soluzioni</vt:lpstr>
      <vt:lpstr>Presentazione standard di PowerPoint</vt:lpstr>
      <vt:lpstr>Concentrazione delle soluzioni</vt:lpstr>
      <vt:lpstr>Concentrazione delle soluzioni</vt:lpstr>
      <vt:lpstr>Concentrazione delle soluzioni</vt:lpstr>
      <vt:lpstr>Presentazione standard di PowerPoint</vt:lpstr>
      <vt:lpstr>Concentrazione delle soluzioni</vt:lpstr>
      <vt:lpstr>Concentrazione delle soluzioni</vt:lpstr>
      <vt:lpstr>Presentazione standard di PowerPoint</vt:lpstr>
      <vt:lpstr>Densità e gravità specifica</vt:lpstr>
      <vt:lpstr>Stechiometria chimica</vt:lpstr>
      <vt:lpstr>Presentazione standard di PowerPoint</vt:lpstr>
    </vt:vector>
  </TitlesOfParts>
  <Company>Dip. Scienze Chimiche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Titolo</dc:title>
  <dc:creator>Gianpiero Adami</dc:creator>
  <cp:lastModifiedBy>AG</cp:lastModifiedBy>
  <cp:revision>357</cp:revision>
  <cp:lastPrinted>2004-10-06T08:03:40Z</cp:lastPrinted>
  <dcterms:created xsi:type="dcterms:W3CDTF">2003-01-22T08:58:03Z</dcterms:created>
  <dcterms:modified xsi:type="dcterms:W3CDTF">2020-03-16T21:48:13Z</dcterms:modified>
</cp:coreProperties>
</file>