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6" r:id="rId2"/>
  </p:sldMasterIdLst>
  <p:notesMasterIdLst>
    <p:notesMasterId r:id="rId29"/>
  </p:notesMasterIdLst>
  <p:handoutMasterIdLst>
    <p:handoutMasterId r:id="rId30"/>
  </p:handoutMasterIdLst>
  <p:sldIdLst>
    <p:sldId id="402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6" r:id="rId13"/>
    <p:sldId id="387" r:id="rId14"/>
    <p:sldId id="388" r:id="rId15"/>
    <p:sldId id="389" r:id="rId16"/>
    <p:sldId id="390" r:id="rId17"/>
    <p:sldId id="391" r:id="rId18"/>
    <p:sldId id="392" r:id="rId19"/>
    <p:sldId id="393" r:id="rId20"/>
    <p:sldId id="394" r:id="rId21"/>
    <p:sldId id="395" r:id="rId22"/>
    <p:sldId id="396" r:id="rId23"/>
    <p:sldId id="397" r:id="rId24"/>
    <p:sldId id="398" r:id="rId25"/>
    <p:sldId id="399" r:id="rId26"/>
    <p:sldId id="400" r:id="rId27"/>
    <p:sldId id="401" r:id="rId28"/>
  </p:sldIdLst>
  <p:sldSz cx="9144000" cy="6858000" type="screen4x3"/>
  <p:notesSz cx="6834188" cy="9979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1">
          <p15:clr>
            <a:srgbClr val="A4A3A4"/>
          </p15:clr>
        </p15:guide>
        <p15:guide id="2" pos="215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000066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2395" y="62"/>
      </p:cViewPr>
      <p:guideLst>
        <p:guide orient="horz" pos="3141"/>
        <p:guide pos="21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320" tIns="46161" rIns="92320" bIns="46161" numCol="1" anchor="t" anchorCtr="0" compatLnSpc="1">
            <a:prstTxWarp prst="textNoShape">
              <a:avLst/>
            </a:prstTxWarp>
          </a:bodyPr>
          <a:lstStyle>
            <a:lvl1pPr defTabSz="923925">
              <a:defRPr kumimoji="0" sz="1200"/>
            </a:lvl1pPr>
          </a:lstStyle>
          <a:p>
            <a:pPr>
              <a:defRPr/>
            </a:pPr>
            <a:r>
              <a:rPr lang="it-IT" altLang="it-IT"/>
              <a:t>Gianpiero Adami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3500" y="0"/>
            <a:ext cx="2960688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320" tIns="46161" rIns="92320" bIns="46161" numCol="1" anchor="t" anchorCtr="0" compatLnSpc="1">
            <a:prstTxWarp prst="textNoShape">
              <a:avLst/>
            </a:prstTxWarp>
          </a:bodyPr>
          <a:lstStyle>
            <a:lvl1pPr algn="r" defTabSz="923925">
              <a:defRPr kumimoji="0" sz="1200"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8963"/>
            <a:ext cx="2960688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320" tIns="46161" rIns="92320" bIns="46161" numCol="1" anchor="b" anchorCtr="0" compatLnSpc="1">
            <a:prstTxWarp prst="textNoShape">
              <a:avLst/>
            </a:prstTxWarp>
          </a:bodyPr>
          <a:lstStyle>
            <a:lvl1pPr defTabSz="923925">
              <a:defRPr kumimoji="0" sz="1200"/>
            </a:lvl1pPr>
          </a:lstStyle>
          <a:p>
            <a:pPr>
              <a:defRPr/>
            </a:pPr>
            <a:r>
              <a:rPr lang="it-IT" altLang="it-IT"/>
              <a:t>Titolo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3500" y="9478963"/>
            <a:ext cx="2960688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320" tIns="46161" rIns="92320" bIns="46161" numCol="1" anchor="b" anchorCtr="0" compatLnSpc="1">
            <a:prstTxWarp prst="textNoShape">
              <a:avLst/>
            </a:prstTxWarp>
          </a:bodyPr>
          <a:lstStyle>
            <a:lvl1pPr algn="r" defTabSz="923925">
              <a:defRPr kumimoji="0" sz="1200"/>
            </a:lvl1pPr>
          </a:lstStyle>
          <a:p>
            <a:fld id="{3DB0B171-33EE-458C-8F5C-C51A76FC19CB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320" tIns="46161" rIns="92320" bIns="46161" numCol="1" anchor="t" anchorCtr="0" compatLnSpc="1">
            <a:prstTxWarp prst="textNoShape">
              <a:avLst/>
            </a:prstTxWarp>
          </a:bodyPr>
          <a:lstStyle>
            <a:lvl1pPr defTabSz="923925">
              <a:defRPr kumimoji="0"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3500" y="0"/>
            <a:ext cx="2960688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320" tIns="46161" rIns="92320" bIns="46161" numCol="1" anchor="t" anchorCtr="0" compatLnSpc="1">
            <a:prstTxWarp prst="textNoShape">
              <a:avLst/>
            </a:prstTxWarp>
          </a:bodyPr>
          <a:lstStyle>
            <a:lvl1pPr algn="r" defTabSz="923925">
              <a:defRPr kumimoji="0" sz="1200"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9300"/>
            <a:ext cx="4989513" cy="3741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8688"/>
            <a:ext cx="5011738" cy="449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320" tIns="46161" rIns="92320" bIns="461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8963"/>
            <a:ext cx="2960688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320" tIns="46161" rIns="92320" bIns="46161" numCol="1" anchor="b" anchorCtr="0" compatLnSpc="1">
            <a:prstTxWarp prst="textNoShape">
              <a:avLst/>
            </a:prstTxWarp>
          </a:bodyPr>
          <a:lstStyle>
            <a:lvl1pPr defTabSz="923925">
              <a:defRPr kumimoji="0"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3500" y="9478963"/>
            <a:ext cx="2960688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320" tIns="46161" rIns="92320" bIns="46161" numCol="1" anchor="b" anchorCtr="0" compatLnSpc="1">
            <a:prstTxWarp prst="textNoShape">
              <a:avLst/>
            </a:prstTxWarp>
          </a:bodyPr>
          <a:lstStyle>
            <a:lvl1pPr algn="r" defTabSz="923925">
              <a:defRPr kumimoji="0" sz="1200"/>
            </a:lvl1pPr>
          </a:lstStyle>
          <a:p>
            <a:fld id="{EC9E8291-0D18-4776-BE64-EC081CE5914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gradFill rotWithShape="0">
          <a:gsLst>
            <a:gs pos="0">
              <a:srgbClr val="002F5E"/>
            </a:gs>
            <a:gs pos="50000">
              <a:schemeClr val="bg1"/>
            </a:gs>
            <a:gs pos="100000">
              <a:srgbClr val="002F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it-IT" altLang="it-IT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 altLang="it-IT" noProof="0" smtClean="0"/>
              <a:t>Fare clic per modificare lo stile del titolo dello schema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defRPr b="1">
                <a:latin typeface="Times New Roman" pitchFamily="18" charset="0"/>
              </a:defRPr>
            </a:lvl1pPr>
          </a:lstStyle>
          <a:p>
            <a:pPr lvl="0"/>
            <a:r>
              <a:rPr lang="it-IT" altLang="it-IT" noProof="0" smtClean="0"/>
              <a:t>Fare clic per modificare lo stile del sottotitolo dello schema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B54F4-DDAA-4167-8C5C-ED9C6111BD7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24021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4D6B04-A37F-4923-9A72-89A7A4BC794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8428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469BC7-C85A-49DE-96A9-C9DF96BCE95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99907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17C57A-47E3-4A69-B1CE-54585399C0D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24913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108D9-28E4-4318-A5BC-9B303FD4136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25473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57939F-1FCD-4DCA-8AC9-CD4A0007025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25330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BC14A9-CE3F-4C36-BDB4-0E06B56C000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31122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44F610-E7F6-439B-B4F0-83BB2C980CE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95491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6B97D8-71FD-439F-90E7-44C07A0D2F4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334296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965412-DCA1-4EC6-B0EE-9F219EF360B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561811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62D2EF-D1F7-4728-9D38-FE82EEBD1B4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8242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211550-8288-4684-AEC0-56663BABEF2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860242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54EDA5-DEA1-464A-8DCD-827A9391D33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010594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21DF46-9A72-406C-909F-BAA3488460A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26140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62750" y="203200"/>
            <a:ext cx="2114550" cy="5892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19100" y="203200"/>
            <a:ext cx="6191250" cy="5892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C60D1-A7AD-4306-A0B0-5430FBA124A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672357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olo e testo sopra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9100" y="203200"/>
            <a:ext cx="8458200" cy="558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6D1A81-38F4-4B0F-AE7E-09CE7AC3296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79819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EBC462-13A0-46F6-8712-E04626CB473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0182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306547-5271-45EF-AC9E-76ED20306D1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4124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8AC55F-14C4-4BFC-850C-E32A2C23A7A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8316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CE5F1E-0B08-4AB6-9CBB-280430A812D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7916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1CA4A1-B1B1-4A88-B6E6-4D1E326DA05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6406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31C271-0E7C-427E-95CC-9E01E7F83D8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65568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27E6B-8C5D-4443-A778-28784B58B7E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8249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F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it-IT" altLang="it-IT"/>
              <a:t>Tecniche Analitiche Ambientali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920FA3-2289-46D6-8E94-DC57638EFB7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6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9100" y="203200"/>
            <a:ext cx="84582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D41BEDE-CCD0-44CE-9073-E02CDC5FC3A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3510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FF00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26436"/>
            <a:ext cx="7772400" cy="1143000"/>
          </a:xfrm>
        </p:spPr>
        <p:txBody>
          <a:bodyPr/>
          <a:lstStyle/>
          <a:p>
            <a:r>
              <a:rPr lang="it-IT" sz="2800" dirty="0" smtClean="0"/>
              <a:t>LEZIONI DI CHIMICA ANALITICA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369436"/>
            <a:ext cx="8404652" cy="4114800"/>
          </a:xfrm>
        </p:spPr>
        <p:txBody>
          <a:bodyPr/>
          <a:lstStyle/>
          <a:p>
            <a:pPr algn="ctr"/>
            <a:r>
              <a:rPr lang="it-IT" sz="3200" dirty="0" smtClean="0">
                <a:solidFill>
                  <a:srgbClr val="FFC000"/>
                </a:solidFill>
              </a:rPr>
              <a:t>LEZIONE </a:t>
            </a:r>
            <a:r>
              <a:rPr lang="it-IT" sz="3200" dirty="0" smtClean="0">
                <a:solidFill>
                  <a:srgbClr val="FFC000"/>
                </a:solidFill>
              </a:rPr>
              <a:t>#5: </a:t>
            </a:r>
            <a:endParaRPr lang="it-IT" sz="3200" dirty="0" smtClean="0">
              <a:solidFill>
                <a:srgbClr val="FFC000"/>
              </a:solidFill>
            </a:endParaRPr>
          </a:p>
          <a:p>
            <a:pPr algn="ctr"/>
            <a:r>
              <a:rPr lang="it-IT" sz="3200" dirty="0" smtClean="0">
                <a:solidFill>
                  <a:srgbClr val="FFC000"/>
                </a:solidFill>
              </a:rPr>
              <a:t>«</a:t>
            </a:r>
            <a:r>
              <a:rPr lang="it-IT" sz="3200" dirty="0" smtClean="0">
                <a:solidFill>
                  <a:srgbClr val="FFC000"/>
                </a:solidFill>
              </a:rPr>
              <a:t>CONCETTI DI BASE IN CHIMICA ANALITICA</a:t>
            </a:r>
            <a:r>
              <a:rPr lang="it-IT" sz="3200" dirty="0" smtClean="0">
                <a:solidFill>
                  <a:srgbClr val="FFC000"/>
                </a:solidFill>
              </a:rPr>
              <a:t>»</a:t>
            </a:r>
            <a:endParaRPr lang="it-IT" sz="3200" dirty="0" smtClean="0">
              <a:solidFill>
                <a:srgbClr val="FFC000"/>
              </a:solidFill>
            </a:endParaRPr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r>
              <a:rPr lang="it-IT" dirty="0" smtClean="0"/>
              <a:t>DOCENTE: G. ADAMI</a:t>
            </a:r>
          </a:p>
          <a:p>
            <a:pPr algn="ctr"/>
            <a:r>
              <a:rPr lang="it-IT" dirty="0" smtClean="0"/>
              <a:t>AA: 2019-20</a:t>
            </a:r>
          </a:p>
          <a:p>
            <a:pPr algn="ctr"/>
            <a:endParaRPr lang="it-IT" sz="1800" dirty="0" smtClean="0"/>
          </a:p>
          <a:p>
            <a:r>
              <a:rPr lang="it-IT" sz="1800" dirty="0" smtClean="0"/>
              <a:t>PER INSEGNAMENTI DI:</a:t>
            </a:r>
          </a:p>
          <a:p>
            <a:pPr lvl="1">
              <a:spcBef>
                <a:spcPts val="0"/>
              </a:spcBef>
            </a:pPr>
            <a:r>
              <a:rPr lang="it-IT" sz="2000" dirty="0" smtClean="0"/>
              <a:t>CA1+LAB (CHIMICA)</a:t>
            </a:r>
          </a:p>
          <a:p>
            <a:pPr lvl="1">
              <a:spcBef>
                <a:spcPts val="0"/>
              </a:spcBef>
            </a:pPr>
            <a:r>
              <a:rPr lang="it-IT" sz="2000" dirty="0" smtClean="0"/>
              <a:t>CA (STAN)</a:t>
            </a:r>
          </a:p>
          <a:p>
            <a:pPr lvl="1">
              <a:spcBef>
                <a:spcPts val="0"/>
              </a:spcBef>
            </a:pPr>
            <a:r>
              <a:rPr lang="it-IT" sz="2000" dirty="0" smtClean="0"/>
              <a:t>CA (FARM)</a:t>
            </a:r>
            <a:r>
              <a:rPr lang="it-IT" dirty="0" smtClean="0"/>
              <a:t>			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1550-8288-4684-AEC0-56663BABEF21}" type="slidenum">
              <a:rPr lang="it-IT" altLang="it-IT" smtClean="0"/>
              <a:pPr/>
              <a:t>1</a:t>
            </a:fld>
            <a:endParaRPr lang="it-IT" altLang="it-IT"/>
          </a:p>
        </p:txBody>
      </p:sp>
      <p:sp>
        <p:nvSpPr>
          <p:cNvPr id="6" name="Rettangolo 5"/>
          <p:cNvSpPr/>
          <p:nvPr/>
        </p:nvSpPr>
        <p:spPr bwMode="auto">
          <a:xfrm>
            <a:off x="170790" y="226436"/>
            <a:ext cx="8793697" cy="6402964"/>
          </a:xfrm>
          <a:prstGeom prst="rect">
            <a:avLst/>
          </a:prstGeom>
          <a:noFill/>
          <a:ln>
            <a:headEnd type="none" w="sm" len="sm"/>
            <a:tailEnd type="none" w="sm" len="sm"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73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584511-DBAE-46E4-807D-A0D39533DE87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Massa molare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836712"/>
            <a:ext cx="7772400" cy="4770438"/>
          </a:xfrm>
        </p:spPr>
        <p:txBody>
          <a:bodyPr/>
          <a:lstStyle/>
          <a:p>
            <a:pPr eaLnBrk="1" hangingPunct="1"/>
            <a:r>
              <a:rPr lang="it-IT" altLang="it-IT" sz="2800" dirty="0" smtClean="0"/>
              <a:t>La </a:t>
            </a:r>
            <a:r>
              <a:rPr lang="it-IT" altLang="it-IT" sz="2800" b="1" dirty="0" smtClean="0">
                <a:solidFill>
                  <a:srgbClr val="FF0000"/>
                </a:solidFill>
              </a:rPr>
              <a:t>massa molare</a:t>
            </a:r>
            <a:r>
              <a:rPr lang="it-IT" altLang="it-IT" sz="2800" dirty="0" smtClean="0"/>
              <a:t> (</a:t>
            </a:r>
            <a:r>
              <a:rPr lang="it-IT" altLang="it-IT" sz="2800" i="1" dirty="0" smtClean="0">
                <a:latin typeface="Monotype Corsiva" panose="03010101010201010101" pitchFamily="66" charset="0"/>
              </a:rPr>
              <a:t>M</a:t>
            </a:r>
            <a:r>
              <a:rPr lang="it-IT" altLang="it-IT" sz="2800" dirty="0" smtClean="0"/>
              <a:t>) di una sostanza è la massa (</a:t>
            </a:r>
            <a:r>
              <a:rPr lang="it-IT" altLang="it-IT" sz="2800" u="sng" dirty="0" smtClean="0"/>
              <a:t>espressa in g</a:t>
            </a:r>
            <a:r>
              <a:rPr lang="it-IT" altLang="it-IT" sz="2800" dirty="0" smtClean="0"/>
              <a:t>) di 1 </a:t>
            </a:r>
            <a:r>
              <a:rPr lang="it-IT" altLang="it-IT" sz="2800" dirty="0" err="1" smtClean="0"/>
              <a:t>mol</a:t>
            </a:r>
            <a:r>
              <a:rPr lang="it-IT" altLang="it-IT" sz="2800" dirty="0" smtClean="0"/>
              <a:t> di quella sostanza. La massa molare si esprime quindi in g oppure in g/</a:t>
            </a:r>
            <a:r>
              <a:rPr lang="it-IT" altLang="it-IT" sz="2800" dirty="0" err="1" smtClean="0"/>
              <a:t>mol</a:t>
            </a:r>
            <a:r>
              <a:rPr lang="it-IT" altLang="it-IT" sz="2800" dirty="0" smtClean="0"/>
              <a:t>.</a:t>
            </a:r>
          </a:p>
          <a:p>
            <a:pPr eaLnBrk="1" hangingPunct="1"/>
            <a:endParaRPr lang="it-IT" altLang="it-IT" sz="2800" dirty="0" smtClean="0"/>
          </a:p>
          <a:p>
            <a:pPr eaLnBrk="1" hangingPunct="1"/>
            <a:r>
              <a:rPr lang="it-IT" altLang="it-IT" sz="2800" dirty="0" smtClean="0"/>
              <a:t>Le masse molari dei composti si calcolano sommando le masse molari di tutti gli atomi che ne costituiscono la formula chimica.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92" y="4869509"/>
            <a:ext cx="6592416" cy="1475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165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6474AB-499A-4313-BC6D-84BA213D5D40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Massa molare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39825"/>
            <a:ext cx="7772400" cy="5486400"/>
          </a:xfrm>
        </p:spPr>
        <p:txBody>
          <a:bodyPr/>
          <a:lstStyle/>
          <a:p>
            <a:pPr eaLnBrk="1" hangingPunct="1"/>
            <a:r>
              <a:rPr lang="it-IT" altLang="it-IT" sz="2800" smtClean="0"/>
              <a:t>La </a:t>
            </a:r>
            <a:r>
              <a:rPr lang="it-IT" altLang="it-IT" sz="2800" b="1" smtClean="0">
                <a:solidFill>
                  <a:srgbClr val="FF0000"/>
                </a:solidFill>
              </a:rPr>
              <a:t>massa molare relativa</a:t>
            </a:r>
            <a:r>
              <a:rPr lang="it-IT" altLang="it-IT" sz="2800" smtClean="0"/>
              <a:t> (</a:t>
            </a:r>
            <a:r>
              <a:rPr lang="it-IT" altLang="it-IT" sz="2800" i="1" smtClean="0">
                <a:latin typeface="Monotype Corsiva" panose="03010101010201010101" pitchFamily="66" charset="0"/>
              </a:rPr>
              <a:t>M</a:t>
            </a:r>
            <a:r>
              <a:rPr lang="it-IT" altLang="it-IT" sz="2800" i="1" baseline="-25000" smtClean="0"/>
              <a:t>r</a:t>
            </a:r>
            <a:r>
              <a:rPr lang="it-IT" altLang="it-IT" sz="2800" smtClean="0"/>
              <a:t>) di una sostanza è il rapporto tra la massa di 1 mol di quella sostanza e 1/12 della massa di 1 mol di </a:t>
            </a:r>
            <a:r>
              <a:rPr lang="it-IT" altLang="it-IT" sz="2800" baseline="30000" smtClean="0"/>
              <a:t>12</a:t>
            </a:r>
            <a:r>
              <a:rPr lang="it-IT" altLang="it-IT" sz="2800" smtClean="0"/>
              <a:t>C.</a:t>
            </a:r>
          </a:p>
          <a:p>
            <a:pPr eaLnBrk="1" hangingPunct="1"/>
            <a:endParaRPr lang="it-IT" altLang="it-IT" sz="1800" smtClean="0"/>
          </a:p>
          <a:p>
            <a:pPr eaLnBrk="1" hangingPunct="1"/>
            <a:r>
              <a:rPr lang="it-IT" altLang="it-IT" sz="2800" smtClean="0"/>
              <a:t>La massa molare relativa è quindi un numero adimensionale (non ha unità di misura).</a:t>
            </a:r>
          </a:p>
          <a:p>
            <a:pPr eaLnBrk="1" hangingPunct="1"/>
            <a:endParaRPr lang="it-IT" altLang="it-IT" sz="1800" smtClean="0"/>
          </a:p>
          <a:p>
            <a:pPr eaLnBrk="1" hangingPunct="1"/>
            <a:r>
              <a:rPr lang="it-IT" altLang="it-IT" sz="2800" smtClean="0"/>
              <a:t>Poiché 1/12 della massa di 1 mol di </a:t>
            </a:r>
            <a:r>
              <a:rPr lang="it-IT" altLang="it-IT" sz="2800" baseline="30000" smtClean="0"/>
              <a:t>12</a:t>
            </a:r>
            <a:r>
              <a:rPr lang="it-IT" altLang="it-IT" sz="2800" smtClean="0"/>
              <a:t>C è, per definizione, uguale a 1 g, la massa molare e la massa molare relativa sono numericamente uguali.</a:t>
            </a:r>
          </a:p>
        </p:txBody>
      </p:sp>
    </p:spTree>
    <p:extLst>
      <p:ext uri="{BB962C8B-B14F-4D97-AF65-F5344CB8AC3E}">
        <p14:creationId xmlns:p14="http://schemas.microsoft.com/office/powerpoint/2010/main" val="19776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926572-DC6D-4679-B5C7-4A4D9EBFE142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Concentrazione delle soluzioni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7613"/>
            <a:ext cx="7772400" cy="34226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it-IT" altLang="it-IT" sz="2800" smtClean="0"/>
              <a:t>La </a:t>
            </a:r>
            <a:r>
              <a:rPr lang="it-IT" altLang="it-IT" sz="2800" b="1" smtClean="0">
                <a:solidFill>
                  <a:srgbClr val="FF0000"/>
                </a:solidFill>
              </a:rPr>
              <a:t>concentrazione molare</a:t>
            </a:r>
            <a:r>
              <a:rPr lang="it-IT" altLang="it-IT" sz="2800" smtClean="0"/>
              <a:t> (c</a:t>
            </a:r>
            <a:r>
              <a:rPr lang="it-IT" altLang="it-IT" sz="2800" baseline="-25000" smtClean="0"/>
              <a:t>x</a:t>
            </a:r>
            <a:r>
              <a:rPr lang="it-IT" altLang="it-IT" sz="2800" smtClean="0"/>
              <a:t>) di una soluzione della specie chimica X è il </a:t>
            </a:r>
            <a:r>
              <a:rPr lang="it-IT" altLang="it-IT" sz="2800" u="sng" smtClean="0"/>
              <a:t>numero di moli</a:t>
            </a:r>
            <a:r>
              <a:rPr lang="it-IT" altLang="it-IT" sz="2800" smtClean="0"/>
              <a:t> di quella specie contenute </a:t>
            </a:r>
            <a:r>
              <a:rPr lang="it-IT" altLang="it-IT" sz="2800" u="sng" smtClean="0"/>
              <a:t>in un litro di soluzione</a:t>
            </a:r>
            <a:r>
              <a:rPr lang="it-IT" altLang="it-IT" sz="2800" smtClean="0"/>
              <a:t>.</a:t>
            </a:r>
          </a:p>
          <a:p>
            <a:pPr marL="0" indent="0" eaLnBrk="1" hangingPunct="1">
              <a:buFontTx/>
              <a:buNone/>
            </a:pPr>
            <a:endParaRPr lang="it-IT" altLang="it-IT" sz="1800" smtClean="0"/>
          </a:p>
          <a:p>
            <a:pPr marL="0" indent="0" eaLnBrk="1" hangingPunct="1">
              <a:buFontTx/>
              <a:buNone/>
            </a:pPr>
            <a:r>
              <a:rPr lang="it-IT" altLang="it-IT" sz="2800" smtClean="0"/>
              <a:t>L’unità di misura della concentrazione molare è la molarità (M), che ha le dimensioni di mol L</a:t>
            </a:r>
            <a:r>
              <a:rPr lang="it-IT" altLang="it-IT" sz="2800" baseline="30000" smtClean="0"/>
              <a:t>-1</a:t>
            </a:r>
            <a:r>
              <a:rPr lang="it-IT" altLang="it-IT" sz="2800" smtClean="0"/>
              <a:t>.</a:t>
            </a:r>
          </a:p>
        </p:txBody>
      </p:sp>
      <p:graphicFrame>
        <p:nvGraphicFramePr>
          <p:cNvPr id="13317" name="Object 4"/>
          <p:cNvGraphicFramePr>
            <a:graphicFrameLocks/>
          </p:cNvGraphicFramePr>
          <p:nvPr/>
        </p:nvGraphicFramePr>
        <p:xfrm>
          <a:off x="792163" y="4789488"/>
          <a:ext cx="7616825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9" name="Equation" r:id="rId3" imgW="3251200" imgH="393700" progId="Equation.3">
                  <p:embed/>
                </p:oleObj>
              </mc:Choice>
              <mc:Fallback>
                <p:oleObj name="Equation" r:id="rId3" imgW="3251200" imgH="393700" progId="Equation.3">
                  <p:embed/>
                  <p:pic>
                    <p:nvPicPr>
                      <p:cNvPr id="13317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4789488"/>
                        <a:ext cx="7616825" cy="91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182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44B855-F224-4005-9B8A-A85D9837BDC7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Concentrazione delle soluzioni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963" y="1149350"/>
            <a:ext cx="8382000" cy="5708650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/>
              <a:t>La </a:t>
            </a:r>
            <a:r>
              <a:rPr lang="it-IT" altLang="it-IT" sz="2800" b="1" dirty="0" smtClean="0">
                <a:solidFill>
                  <a:srgbClr val="FF0000"/>
                </a:solidFill>
              </a:rPr>
              <a:t>concentrazione molare analitica</a:t>
            </a:r>
            <a:r>
              <a:rPr lang="it-IT" altLang="it-IT" sz="2800" dirty="0" smtClean="0"/>
              <a:t> (o </a:t>
            </a:r>
            <a:r>
              <a:rPr lang="it-IT" altLang="it-IT" sz="2800" i="1" dirty="0" smtClean="0"/>
              <a:t>molarità analitica</a:t>
            </a:r>
            <a:r>
              <a:rPr lang="it-IT" altLang="it-IT" sz="2800" dirty="0" smtClean="0"/>
              <a:t>) di una sostanza in soluzione indica il numero </a:t>
            </a:r>
            <a:r>
              <a:rPr lang="it-IT" altLang="it-IT" sz="2800" i="1" dirty="0" smtClean="0"/>
              <a:t>totale</a:t>
            </a:r>
            <a:r>
              <a:rPr lang="it-IT" altLang="it-IT" sz="2800" dirty="0" smtClean="0"/>
              <a:t> di moli di un soluto (a prescindere dal suo stato chimico) in un litro di soluzione.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it-IT" altLang="it-IT" sz="1400" dirty="0" smtClean="0"/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/>
              <a:t>La molarità analitica è utile per esprimere le </a:t>
            </a:r>
            <a:r>
              <a:rPr lang="it-IT" altLang="it-IT" sz="2800" u="sng" dirty="0" smtClean="0"/>
              <a:t>modalità di preparazione di una soluzione</a:t>
            </a:r>
            <a:r>
              <a:rPr lang="it-IT" altLang="it-IT" sz="2800" dirty="0" smtClean="0"/>
              <a:t>, in quanto ad es. permette di calcolare la </a:t>
            </a:r>
            <a:r>
              <a:rPr lang="it-IT" altLang="it-IT" sz="2800" i="1" dirty="0" smtClean="0"/>
              <a:t>pesata corretta</a:t>
            </a:r>
            <a:r>
              <a:rPr lang="it-IT" altLang="it-IT" sz="2800" dirty="0" smtClean="0"/>
              <a:t> da effettuare per prelevare la quantità desiderata di una specie solida prima di aggiungerla alla soluzione.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it-IT" altLang="it-IT" sz="1400" dirty="0" smtClean="0"/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/>
              <a:t>La concentrazione molare analitica è anche detta </a:t>
            </a:r>
            <a:r>
              <a:rPr lang="it-IT" altLang="it-IT" sz="2800" dirty="0" smtClean="0">
                <a:solidFill>
                  <a:srgbClr val="FF0000"/>
                </a:solidFill>
              </a:rPr>
              <a:t>concentrazione formale</a:t>
            </a:r>
            <a:r>
              <a:rPr lang="it-IT" altLang="it-IT" sz="2800" dirty="0" smtClean="0"/>
              <a:t> (F)</a:t>
            </a:r>
          </a:p>
        </p:txBody>
      </p:sp>
    </p:spTree>
    <p:extLst>
      <p:ext uri="{BB962C8B-B14F-4D97-AF65-F5344CB8AC3E}">
        <p14:creationId xmlns:p14="http://schemas.microsoft.com/office/powerpoint/2010/main" val="258096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0786CA-8929-4B03-B2EB-1FCDB3DA60C3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Concentrazione delle soluzioni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085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altLang="it-IT" sz="2800" smtClean="0"/>
              <a:t>La </a:t>
            </a:r>
            <a:r>
              <a:rPr lang="it-IT" altLang="it-IT" sz="2800" b="1" smtClean="0">
                <a:solidFill>
                  <a:srgbClr val="FF0000"/>
                </a:solidFill>
              </a:rPr>
              <a:t>concentrazione molare di equilibrio</a:t>
            </a:r>
            <a:r>
              <a:rPr lang="it-IT" altLang="it-IT" sz="2800" smtClean="0"/>
              <a:t> è la concentrazione molare di una specie in una soluzione all’equilibrio chimico.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it-IT" altLang="it-IT" sz="12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altLang="it-IT" sz="2800" smtClean="0"/>
              <a:t>Per calcolare la molarità di equilibrio di una specie in soluzione, nota la molarità analitica della sostanza da cui ha origine la specie, è necessario conoscerne le </a:t>
            </a:r>
            <a:r>
              <a:rPr lang="it-IT" altLang="it-IT" sz="2800" i="1" smtClean="0"/>
              <a:t>proprietà chimiche in soluzione</a:t>
            </a:r>
            <a:r>
              <a:rPr lang="it-IT" altLang="it-IT" sz="2800" smtClean="0"/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it-IT" altLang="it-IT" sz="12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altLang="it-IT" sz="2800" smtClean="0"/>
              <a:t>Le concentrazioni molari di equilibrio sono rappresentate ponendo tra parentesi quadre la formula chimica della specie: [X].</a:t>
            </a:r>
          </a:p>
        </p:txBody>
      </p:sp>
    </p:spTree>
    <p:extLst>
      <p:ext uri="{BB962C8B-B14F-4D97-AF65-F5344CB8AC3E}">
        <p14:creationId xmlns:p14="http://schemas.microsoft.com/office/powerpoint/2010/main" val="214244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7D7225-1193-443E-B156-24F86C4C54AF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Concentrazione delle soluzioni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963" y="1169988"/>
            <a:ext cx="8682037" cy="56880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it-IT" altLang="it-IT" sz="2800" smtClean="0"/>
              <a:t>Ad esempio, se prepariamo una soluzione di </a:t>
            </a:r>
            <a:r>
              <a:rPr lang="it-IT" altLang="it-IT" sz="2800" b="1" smtClean="0"/>
              <a:t>acido solforico</a:t>
            </a:r>
            <a:r>
              <a:rPr lang="it-IT" altLang="it-IT" sz="2800" smtClean="0"/>
              <a:t> (H</a:t>
            </a:r>
            <a:r>
              <a:rPr lang="it-IT" altLang="it-IT" sz="2800" baseline="-25000" smtClean="0"/>
              <a:t>2</a:t>
            </a:r>
            <a:r>
              <a:rPr lang="it-IT" altLang="it-IT" sz="2800" smtClean="0"/>
              <a:t>SO</a:t>
            </a:r>
            <a:r>
              <a:rPr lang="it-IT" altLang="it-IT" sz="2800" baseline="-25000" smtClean="0"/>
              <a:t>4</a:t>
            </a:r>
            <a:r>
              <a:rPr lang="it-IT" altLang="it-IT" sz="2800" smtClean="0"/>
              <a:t>) disciogliendo 1,00 mol di H</a:t>
            </a:r>
            <a:r>
              <a:rPr lang="it-IT" altLang="it-IT" sz="2800" baseline="-25000" smtClean="0"/>
              <a:t>2</a:t>
            </a:r>
            <a:r>
              <a:rPr lang="it-IT" altLang="it-IT" sz="2800" smtClean="0"/>
              <a:t>SO</a:t>
            </a:r>
            <a:r>
              <a:rPr lang="it-IT" altLang="it-IT" sz="2800" baseline="-25000" smtClean="0"/>
              <a:t>4</a:t>
            </a:r>
            <a:r>
              <a:rPr lang="it-IT" altLang="it-IT" sz="2800" smtClean="0"/>
              <a:t> per litro di soluzione:</a:t>
            </a:r>
          </a:p>
          <a:p>
            <a:pPr marL="0" indent="0" eaLnBrk="1" hangingPunct="1">
              <a:buFontTx/>
              <a:buNone/>
            </a:pPr>
            <a:endParaRPr lang="it-IT" altLang="it-IT" sz="1400" smtClean="0"/>
          </a:p>
          <a:p>
            <a:pPr marL="0" indent="0" eaLnBrk="1" hangingPunct="1">
              <a:buFontTx/>
              <a:buNone/>
            </a:pPr>
            <a:r>
              <a:rPr lang="it-IT" altLang="it-IT" sz="2800" smtClean="0"/>
              <a:t>La </a:t>
            </a:r>
            <a:r>
              <a:rPr lang="it-IT" altLang="it-IT" sz="2800" b="1" smtClean="0"/>
              <a:t>concentrazione analitica</a:t>
            </a:r>
            <a:r>
              <a:rPr lang="it-IT" altLang="it-IT" sz="2800" smtClean="0"/>
              <a:t> di H</a:t>
            </a:r>
            <a:r>
              <a:rPr lang="it-IT" altLang="it-IT" sz="2800" baseline="-25000" smtClean="0"/>
              <a:t>2</a:t>
            </a:r>
            <a:r>
              <a:rPr lang="it-IT" altLang="it-IT" sz="2800" smtClean="0"/>
              <a:t>SO</a:t>
            </a:r>
            <a:r>
              <a:rPr lang="it-IT" altLang="it-IT" sz="2800" baseline="-25000" smtClean="0"/>
              <a:t>4</a:t>
            </a:r>
            <a:r>
              <a:rPr lang="it-IT" altLang="it-IT" sz="2800" smtClean="0"/>
              <a:t> sarà pari a 1,00 mol/L, cioè 1,00 M (o 1,00 F).</a:t>
            </a:r>
          </a:p>
          <a:p>
            <a:pPr marL="0" indent="0" eaLnBrk="1" hangingPunct="1">
              <a:buFontTx/>
              <a:buNone/>
            </a:pPr>
            <a:endParaRPr lang="it-IT" altLang="it-IT" sz="1400" smtClean="0"/>
          </a:p>
          <a:p>
            <a:pPr marL="0" indent="0" eaLnBrk="1" hangingPunct="1">
              <a:buFontTx/>
              <a:buNone/>
            </a:pPr>
            <a:r>
              <a:rPr lang="it-IT" altLang="it-IT" sz="2800" smtClean="0"/>
              <a:t>Poiché la specie H</a:t>
            </a:r>
            <a:r>
              <a:rPr lang="it-IT" altLang="it-IT" sz="2800" baseline="-25000" smtClean="0"/>
              <a:t>2</a:t>
            </a:r>
            <a:r>
              <a:rPr lang="it-IT" altLang="it-IT" sz="2800" smtClean="0"/>
              <a:t>SO</a:t>
            </a:r>
            <a:r>
              <a:rPr lang="it-IT" altLang="it-IT" sz="2800" baseline="-25000" smtClean="0"/>
              <a:t>4</a:t>
            </a:r>
            <a:r>
              <a:rPr lang="it-IT" altLang="it-IT" sz="2800" smtClean="0"/>
              <a:t> in soluzione acquosa si dissocia completamente in ioni HSO</a:t>
            </a:r>
            <a:r>
              <a:rPr lang="it-IT" altLang="it-IT" sz="2800" baseline="-25000" smtClean="0"/>
              <a:t>4</a:t>
            </a:r>
            <a:r>
              <a:rPr lang="it-IT" altLang="it-IT" sz="2800" baseline="30000" smtClean="0"/>
              <a:t>-</a:t>
            </a:r>
            <a:r>
              <a:rPr lang="it-IT" altLang="it-IT" sz="2800" smtClean="0"/>
              <a:t>, SO</a:t>
            </a:r>
            <a:r>
              <a:rPr lang="it-IT" altLang="it-IT" sz="2800" baseline="-25000" smtClean="0"/>
              <a:t>4</a:t>
            </a:r>
            <a:r>
              <a:rPr lang="it-IT" altLang="it-IT" sz="2800" baseline="30000" smtClean="0"/>
              <a:t>2-</a:t>
            </a:r>
            <a:r>
              <a:rPr lang="it-IT" altLang="it-IT" sz="2800" smtClean="0"/>
              <a:t> e H</a:t>
            </a:r>
            <a:r>
              <a:rPr lang="it-IT" altLang="it-IT" sz="2800" baseline="30000" smtClean="0"/>
              <a:t>+</a:t>
            </a:r>
            <a:r>
              <a:rPr lang="it-IT" altLang="it-IT" sz="2800" smtClean="0"/>
              <a:t>, note le costanti di dissociazione si può calcolare che:</a:t>
            </a:r>
          </a:p>
          <a:p>
            <a:pPr marL="0" indent="0" eaLnBrk="1" hangingPunct="1">
              <a:buFontTx/>
              <a:buNone/>
            </a:pPr>
            <a:endParaRPr lang="it-IT" altLang="it-IT" sz="1400" smtClean="0"/>
          </a:p>
          <a:p>
            <a:pPr marL="0" indent="0" eaLnBrk="1" hangingPunct="1">
              <a:buFontTx/>
              <a:buNone/>
            </a:pPr>
            <a:r>
              <a:rPr lang="it-IT" altLang="it-IT" sz="2800" smtClean="0"/>
              <a:t>	[H</a:t>
            </a:r>
            <a:r>
              <a:rPr lang="it-IT" altLang="it-IT" sz="2800" baseline="-25000" smtClean="0"/>
              <a:t>2</a:t>
            </a:r>
            <a:r>
              <a:rPr lang="it-IT" altLang="it-IT" sz="2800" smtClean="0"/>
              <a:t>SO</a:t>
            </a:r>
            <a:r>
              <a:rPr lang="it-IT" altLang="it-IT" sz="2800" baseline="-25000" smtClean="0"/>
              <a:t>4</a:t>
            </a:r>
            <a:r>
              <a:rPr lang="it-IT" altLang="it-IT" sz="2800" smtClean="0"/>
              <a:t>] = 0,00 M	[HSO</a:t>
            </a:r>
            <a:r>
              <a:rPr lang="it-IT" altLang="it-IT" sz="2800" baseline="-25000" smtClean="0"/>
              <a:t>4</a:t>
            </a:r>
            <a:r>
              <a:rPr lang="it-IT" altLang="it-IT" sz="2800" baseline="30000" smtClean="0"/>
              <a:t>-</a:t>
            </a:r>
            <a:r>
              <a:rPr lang="it-IT" altLang="it-IT" sz="2800" smtClean="0"/>
              <a:t>] = 0,99 M</a:t>
            </a:r>
          </a:p>
          <a:p>
            <a:pPr marL="0" indent="0" eaLnBrk="1" hangingPunct="1">
              <a:buFontTx/>
              <a:buNone/>
            </a:pPr>
            <a:r>
              <a:rPr lang="it-IT" altLang="it-IT" sz="2800" smtClean="0"/>
              <a:t>	[SO</a:t>
            </a:r>
            <a:r>
              <a:rPr lang="it-IT" altLang="it-IT" sz="2800" baseline="-25000" smtClean="0"/>
              <a:t>4</a:t>
            </a:r>
            <a:r>
              <a:rPr lang="it-IT" altLang="it-IT" sz="2800" baseline="30000" smtClean="0"/>
              <a:t>2-</a:t>
            </a:r>
            <a:r>
              <a:rPr lang="it-IT" altLang="it-IT" sz="2800" smtClean="0"/>
              <a:t>] = 0,01 M	 	[H</a:t>
            </a:r>
            <a:r>
              <a:rPr lang="it-IT" altLang="it-IT" sz="2800" baseline="30000" smtClean="0"/>
              <a:t>+</a:t>
            </a:r>
            <a:r>
              <a:rPr lang="it-IT" altLang="it-IT" sz="2800" smtClean="0"/>
              <a:t>] = 1,01 M</a:t>
            </a:r>
          </a:p>
        </p:txBody>
      </p:sp>
    </p:spTree>
    <p:extLst>
      <p:ext uri="{BB962C8B-B14F-4D97-AF65-F5344CB8AC3E}">
        <p14:creationId xmlns:p14="http://schemas.microsoft.com/office/powerpoint/2010/main" val="132781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DABCB5-70FD-45FE-B3B4-141350E199D2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pSp>
        <p:nvGrpSpPr>
          <p:cNvPr id="17411" name="Group 2"/>
          <p:cNvGrpSpPr>
            <a:grpSpLocks/>
          </p:cNvGrpSpPr>
          <p:nvPr/>
        </p:nvGrpSpPr>
        <p:grpSpPr bwMode="auto">
          <a:xfrm>
            <a:off x="990600" y="228600"/>
            <a:ext cx="7772400" cy="396875"/>
            <a:chOff x="624" y="144"/>
            <a:chExt cx="4896" cy="250"/>
          </a:xfrm>
        </p:grpSpPr>
        <p:sp>
          <p:nvSpPr>
            <p:cNvPr id="17414" name="Rectangle 3"/>
            <p:cNvSpPr>
              <a:spLocks noChangeArrowheads="1"/>
            </p:cNvSpPr>
            <p:nvPr/>
          </p:nvSpPr>
          <p:spPr bwMode="auto">
            <a:xfrm>
              <a:off x="624" y="144"/>
              <a:ext cx="4896" cy="24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99FF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225284" name="Text Box 4"/>
            <p:cNvSpPr txBox="1">
              <a:spLocks noChangeArrowheads="1"/>
            </p:cNvSpPr>
            <p:nvPr/>
          </p:nvSpPr>
          <p:spPr bwMode="auto">
            <a:xfrm>
              <a:off x="673" y="144"/>
              <a:ext cx="88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2000" b="1" i="0" u="none" strike="noStrike" kern="1200" cap="none" spc="0" normalizeH="0" baseline="0" noProof="0">
                  <a:ln>
                    <a:noFill/>
                  </a:ln>
                  <a:solidFill>
                    <a:srgbClr val="008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rPr>
                <a:t>Esempi</a:t>
              </a:r>
            </a:p>
          </p:txBody>
        </p:sp>
      </p:grp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990600" y="838200"/>
            <a:ext cx="7772400" cy="5257800"/>
          </a:xfrm>
          <a:prstGeom prst="rect">
            <a:avLst/>
          </a:prstGeom>
          <a:solidFill>
            <a:schemeClr val="tx1"/>
          </a:solidFill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25286" name="Text Box 6"/>
          <p:cNvSpPr txBox="1">
            <a:spLocks noChangeArrowheads="1"/>
          </p:cNvSpPr>
          <p:nvPr/>
        </p:nvSpPr>
        <p:spPr bwMode="auto">
          <a:xfrm>
            <a:off x="1066800" y="1066800"/>
            <a:ext cx="7620000" cy="469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SzPct val="120000"/>
              <a:buFont typeface="Wingdings" pitchFamily="2" charset="2"/>
              <a:buChar char="v"/>
              <a:tabLst/>
              <a:defRPr/>
            </a:pPr>
            <a:r>
              <a:rPr kumimoji="0" lang="it-IT" alt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20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mL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 di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HCl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 0,02 M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 0,4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mmol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HCl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+mn-ea"/>
              <a:cs typeface="+mn-cs"/>
              <a:sym typeface="Symbol" pitchFamily="18" charset="2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SzPct val="120000"/>
              <a:buFont typeface="Wingdings" pitchFamily="2" charset="2"/>
              <a:buChar char="v"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0,4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mmol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HCl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 400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ymbol" pitchFamily="18" charset="2"/>
                <a:ea typeface="+mn-ea"/>
                <a:cs typeface="+mn-cs"/>
                <a:sym typeface="Symbol" pitchFamily="18" charset="2"/>
              </a:rPr>
              <a:t>m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mol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HCl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+mn-ea"/>
              <a:cs typeface="+mn-cs"/>
              <a:sym typeface="Symbol" pitchFamily="18" charset="2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SzPct val="120000"/>
              <a:buFont typeface="Wingdings" pitchFamily="2" charset="2"/>
              <a:buChar char="v"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30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mL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di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NaOH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0,05 M  1,5.10</a:t>
            </a:r>
            <a:r>
              <a:rPr kumimoji="0" lang="it-IT" altLang="it-IT" sz="20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-3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mol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NaOH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+mn-ea"/>
              <a:cs typeface="+mn-cs"/>
              <a:sym typeface="Symbol" pitchFamily="18" charset="2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SzPct val="120000"/>
              <a:buFont typeface="Wingdings" pitchFamily="2" charset="2"/>
              <a:buChar char="v"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0,2345 g di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NaCl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in 25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mL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 0,2345/(0,025.58,443)(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g.mol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/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g.L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)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    = 0,160 M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SzPct val="120000"/>
              <a:buFont typeface="Wingdings" pitchFamily="2" charset="2"/>
              <a:buChar char="v"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0,0040 g/kg  4,0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ppm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 4000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ppb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+mn-ea"/>
              <a:cs typeface="+mn-cs"/>
              <a:sym typeface="Symbol" pitchFamily="18" charset="2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SzPct val="120000"/>
              <a:buFont typeface="Wingdings" pitchFamily="2" charset="2"/>
              <a:buChar char="v"/>
              <a:tabLst/>
              <a:defRPr/>
            </a:pPr>
            <a:endParaRPr kumimoji="0" lang="it-IT" altLang="it-IT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+mn-ea"/>
              <a:cs typeface="+mn-cs"/>
              <a:sym typeface="Symbol" pitchFamily="18" charset="2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SzPct val="120000"/>
              <a:buFont typeface="Wingdings" pitchFamily="2" charset="2"/>
              <a:buChar char="v"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0,5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mL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HA (P = 98%; d = 1,25 g/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mL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; </a:t>
            </a:r>
            <a:r>
              <a:rPr kumimoji="0" lang="it-IT" altLang="it-IT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  <a:sym typeface="Symbol" pitchFamily="18" charset="2"/>
              </a:rPr>
              <a:t>M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  <a:sym typeface="Symbol" pitchFamily="18" charset="2"/>
              </a:rPr>
              <a:t>=</a:t>
            </a:r>
            <a:r>
              <a:rPr kumimoji="0" lang="it-IT" altLang="it-IT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it-IT" altLang="it-IT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66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) in 100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mL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 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   (0,5.1,25.0,98)/(66.0,1) (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mL.g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/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mL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)/(g/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mol.l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) = 0,093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mol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/L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SzPct val="120000"/>
              <a:buFont typeface="Wingdings" pitchFamily="2" charset="2"/>
              <a:buChar char="v"/>
              <a:tabLst/>
              <a:defRPr/>
            </a:pPr>
            <a:endParaRPr kumimoji="0" lang="it-IT" altLang="it-IT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+mn-ea"/>
              <a:cs typeface="+mn-cs"/>
              <a:sym typeface="Symbol" pitchFamily="18" charset="2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SzPct val="120000"/>
              <a:buFont typeface="Wingdings" pitchFamily="2" charset="2"/>
              <a:buChar char="v"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C</a:t>
            </a:r>
            <a:r>
              <a:rPr kumimoji="0" lang="it-IT" altLang="it-IT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analitica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= 0,045 M  0,030 M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HAc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 + 0,015 M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  <a:sym typeface="Symbol" pitchFamily="18" charset="2"/>
              </a:rPr>
              <a:t>NaAc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+mn-ea"/>
              <a:cs typeface="+mn-cs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691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DC4F201-22FE-44B4-9ED8-34BF84B7AF67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Concentrazione delle soluzioni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8978" y="1344082"/>
            <a:ext cx="7772400" cy="90328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sz="2800" dirty="0" smtClean="0"/>
              <a:t>Definizioni di</a:t>
            </a:r>
            <a:r>
              <a:rPr lang="it-IT" altLang="it-IT" sz="2800" dirty="0" smtClean="0">
                <a:solidFill>
                  <a:srgbClr val="FF0000"/>
                </a:solidFill>
              </a:rPr>
              <a:t> </a:t>
            </a:r>
            <a:r>
              <a:rPr lang="it-IT" altLang="it-IT" sz="2800" b="1" dirty="0" smtClean="0">
                <a:solidFill>
                  <a:srgbClr val="FF0000"/>
                </a:solidFill>
              </a:rPr>
              <a:t>concentrazione percentuale</a:t>
            </a:r>
          </a:p>
        </p:txBody>
      </p:sp>
      <p:graphicFrame>
        <p:nvGraphicFramePr>
          <p:cNvPr id="18437" name="Object 9"/>
          <p:cNvGraphicFramePr>
            <a:graphicFrameLocks noGrp="1"/>
          </p:cNvGraphicFramePr>
          <p:nvPr>
            <p:ph sz="half" idx="2"/>
          </p:nvPr>
        </p:nvGraphicFramePr>
        <p:xfrm>
          <a:off x="493713" y="3030538"/>
          <a:ext cx="839470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3" name="Equation" r:id="rId3" imgW="4381500" imgH="419100" progId="Equation.3">
                  <p:embed/>
                </p:oleObj>
              </mc:Choice>
              <mc:Fallback>
                <p:oleObj name="Equation" r:id="rId3" imgW="4381500" imgH="419100" progId="Equation.3">
                  <p:embed/>
                  <p:pic>
                    <p:nvPicPr>
                      <p:cNvPr id="18437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3030538"/>
                        <a:ext cx="839470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11"/>
          <p:cNvGraphicFramePr>
            <a:graphicFrameLocks/>
          </p:cNvGraphicFramePr>
          <p:nvPr/>
        </p:nvGraphicFramePr>
        <p:xfrm>
          <a:off x="1673225" y="4052888"/>
          <a:ext cx="6034088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4" name="Equation" r:id="rId5" imgW="3149600" imgH="393700" progId="Equation.3">
                  <p:embed/>
                </p:oleObj>
              </mc:Choice>
              <mc:Fallback>
                <p:oleObj name="Equation" r:id="rId5" imgW="3149600" imgH="393700" progId="Equation.3">
                  <p:embed/>
                  <p:pic>
                    <p:nvPicPr>
                      <p:cNvPr id="18438" name="Objec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225" y="4052888"/>
                        <a:ext cx="6034088" cy="75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12"/>
          <p:cNvGraphicFramePr>
            <a:graphicFrameLocks/>
          </p:cNvGraphicFramePr>
          <p:nvPr/>
        </p:nvGraphicFramePr>
        <p:xfrm>
          <a:off x="936625" y="5026025"/>
          <a:ext cx="7469188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5" name="Equation" r:id="rId7" imgW="3898900" imgH="393700" progId="Equation.3">
                  <p:embed/>
                </p:oleObj>
              </mc:Choice>
              <mc:Fallback>
                <p:oleObj name="Equation" r:id="rId7" imgW="3898900" imgH="393700" progId="Equation.3">
                  <p:embed/>
                  <p:pic>
                    <p:nvPicPr>
                      <p:cNvPr id="18439" name="Object 12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5026025"/>
                        <a:ext cx="7469188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024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A4A266-B7BA-4E1C-A897-6EED4DEE3009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0582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Concentrazione delle soluzioni</a:t>
            </a:r>
          </a:p>
        </p:txBody>
      </p:sp>
      <p:sp>
        <p:nvSpPr>
          <p:cNvPr id="19460" name="Text Box 2052"/>
          <p:cNvSpPr>
            <a:spLocks noGrp="1" noChangeArrowheads="1"/>
          </p:cNvSpPr>
          <p:nvPr>
            <p:ph type="body" idx="1"/>
          </p:nvPr>
        </p:nvSpPr>
        <p:spPr>
          <a:xfrm>
            <a:off x="779462" y="1557731"/>
            <a:ext cx="8097838" cy="4175525"/>
          </a:xfrm>
          <a:noFill/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it-IT" altLang="it-IT" sz="2800" dirty="0" smtClean="0"/>
              <a:t>Uso delle </a:t>
            </a:r>
            <a:r>
              <a:rPr lang="it-IT" altLang="it-IT" sz="2800" dirty="0" smtClean="0">
                <a:solidFill>
                  <a:srgbClr val="FF0000"/>
                </a:solidFill>
              </a:rPr>
              <a:t>concentrazioni percentuali</a:t>
            </a:r>
          </a:p>
          <a:p>
            <a:pPr marL="0" indent="0" eaLnBrk="1" hangingPunct="1">
              <a:buFontTx/>
              <a:buNone/>
            </a:pPr>
            <a:endParaRPr lang="it-IT" altLang="it-IT" sz="1400" dirty="0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it-IT" altLang="it-IT" sz="2800" dirty="0" smtClean="0"/>
              <a:t>La concentrazione in % </a:t>
            </a:r>
            <a:r>
              <a:rPr lang="it-IT" altLang="it-IT" sz="2800" i="1" dirty="0" smtClean="0"/>
              <a:t>w/w</a:t>
            </a:r>
            <a:r>
              <a:rPr lang="it-IT" altLang="it-IT" sz="2800" dirty="0" smtClean="0"/>
              <a:t> è spesso usata per definire la concentrazione di reagenti commerciali, perché è indipendente dalla temperatura.</a:t>
            </a:r>
          </a:p>
          <a:p>
            <a:pPr marL="0" indent="0" eaLnBrk="1" hangingPunct="1">
              <a:buFontTx/>
              <a:buNone/>
            </a:pPr>
            <a:endParaRPr lang="it-IT" altLang="it-IT" sz="1400" dirty="0" smtClean="0"/>
          </a:p>
          <a:p>
            <a:pPr marL="0" indent="0" eaLnBrk="1" hangingPunct="1">
              <a:buFontTx/>
              <a:buNone/>
            </a:pPr>
            <a:r>
              <a:rPr lang="it-IT" altLang="it-IT" sz="2800" dirty="0" smtClean="0"/>
              <a:t>Con le % </a:t>
            </a:r>
            <a:r>
              <a:rPr lang="it-IT" altLang="it-IT" sz="2800" i="1" dirty="0" smtClean="0"/>
              <a:t>v/v</a:t>
            </a:r>
            <a:r>
              <a:rPr lang="it-IT" altLang="it-IT" sz="2800" dirty="0" smtClean="0"/>
              <a:t> e </a:t>
            </a:r>
            <a:r>
              <a:rPr lang="it-IT" altLang="it-IT" sz="2800" i="1" dirty="0" smtClean="0"/>
              <a:t>w/v </a:t>
            </a:r>
            <a:r>
              <a:rPr lang="it-IT" altLang="it-IT" sz="2800" dirty="0" smtClean="0"/>
              <a:t>si specifica la preparazione di soluzioni rispettivamente per aggiunta di soluti liquidi o solidi. </a:t>
            </a:r>
          </a:p>
        </p:txBody>
      </p:sp>
    </p:spTree>
    <p:extLst>
      <p:ext uri="{BB962C8B-B14F-4D97-AF65-F5344CB8AC3E}">
        <p14:creationId xmlns:p14="http://schemas.microsoft.com/office/powerpoint/2010/main" val="375498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D33CD85-609C-4EFB-9BA8-CEFF82213703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Concentrazione delle soluzioni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876425"/>
            <a:ext cx="8077200" cy="19812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it-IT" altLang="it-IT" sz="2800" dirty="0" smtClean="0">
                <a:solidFill>
                  <a:srgbClr val="FF0000"/>
                </a:solidFill>
              </a:rPr>
              <a:t>Parti per milione (</a:t>
            </a:r>
            <a:r>
              <a:rPr lang="it-IT" altLang="it-IT" sz="2800" dirty="0" err="1" smtClean="0">
                <a:solidFill>
                  <a:srgbClr val="FF0000"/>
                </a:solidFill>
              </a:rPr>
              <a:t>ppm</a:t>
            </a:r>
            <a:r>
              <a:rPr lang="it-IT" altLang="it-IT" sz="2800" dirty="0" smtClean="0">
                <a:solidFill>
                  <a:srgbClr val="FF0000"/>
                </a:solidFill>
              </a:rPr>
              <a:t>) e parti per miliardo (</a:t>
            </a:r>
            <a:r>
              <a:rPr lang="it-IT" altLang="it-IT" sz="2800" dirty="0" err="1" smtClean="0">
                <a:solidFill>
                  <a:srgbClr val="FF0000"/>
                </a:solidFill>
              </a:rPr>
              <a:t>ppb</a:t>
            </a:r>
            <a:r>
              <a:rPr lang="it-IT" altLang="it-IT" sz="2800" dirty="0" smtClean="0">
                <a:solidFill>
                  <a:srgbClr val="FF0000"/>
                </a:solidFill>
              </a:rPr>
              <a:t>)</a:t>
            </a:r>
          </a:p>
          <a:p>
            <a:pPr marL="0" indent="0" eaLnBrk="1" hangingPunct="1">
              <a:buFontTx/>
              <a:buNone/>
            </a:pPr>
            <a:endParaRPr lang="it-IT" altLang="it-IT" sz="2800" dirty="0" smtClean="0"/>
          </a:p>
          <a:p>
            <a:pPr marL="0" indent="0" eaLnBrk="1" hangingPunct="1">
              <a:buFontTx/>
              <a:buNone/>
            </a:pPr>
            <a:endParaRPr lang="it-IT" altLang="it-IT" sz="2800" dirty="0" smtClean="0"/>
          </a:p>
          <a:p>
            <a:pPr marL="0" indent="0" eaLnBrk="1" hangingPunct="1">
              <a:buFontTx/>
              <a:buNone/>
            </a:pPr>
            <a:endParaRPr lang="it-IT" altLang="it-IT" sz="2800" dirty="0" smtClean="0"/>
          </a:p>
          <a:p>
            <a:pPr marL="0" indent="0" eaLnBrk="1" hangingPunct="1">
              <a:buFontTx/>
              <a:buNone/>
            </a:pPr>
            <a:endParaRPr lang="it-IT" altLang="it-IT" sz="2800" dirty="0" smtClean="0"/>
          </a:p>
          <a:p>
            <a:pPr marL="0" indent="0" eaLnBrk="1" hangingPunct="1">
              <a:buFontTx/>
              <a:buNone/>
            </a:pPr>
            <a:endParaRPr lang="it-IT" altLang="it-IT" sz="2800" dirty="0" smtClean="0"/>
          </a:p>
          <a:p>
            <a:pPr marL="0" indent="0" eaLnBrk="1" hangingPunct="1">
              <a:buFontTx/>
              <a:buNone/>
            </a:pPr>
            <a:endParaRPr lang="it-IT" altLang="it-IT" sz="2800" dirty="0" smtClean="0"/>
          </a:p>
          <a:p>
            <a:pPr marL="0" indent="0" eaLnBrk="1" hangingPunct="1">
              <a:buFontTx/>
              <a:buNone/>
            </a:pPr>
            <a:endParaRPr lang="it-IT" altLang="it-IT" sz="2800" dirty="0" smtClean="0"/>
          </a:p>
          <a:p>
            <a:pPr marL="0" indent="0" eaLnBrk="1" hangingPunct="1">
              <a:buFontTx/>
              <a:buNone/>
            </a:pPr>
            <a:r>
              <a:rPr lang="it-IT" altLang="it-IT" sz="2400" dirty="0" smtClean="0"/>
              <a:t>(</a:t>
            </a:r>
            <a:r>
              <a:rPr lang="it-IT" altLang="it-IT" sz="2400" dirty="0" err="1" smtClean="0"/>
              <a:t>ppb</a:t>
            </a:r>
            <a:r>
              <a:rPr lang="it-IT" altLang="it-IT" sz="2400" dirty="0" smtClean="0"/>
              <a:t> = </a:t>
            </a:r>
            <a:r>
              <a:rPr lang="it-IT" altLang="it-IT" sz="2400" b="1" dirty="0" err="1" smtClean="0"/>
              <a:t>p</a:t>
            </a:r>
            <a:r>
              <a:rPr lang="it-IT" altLang="it-IT" sz="2400" dirty="0" err="1" smtClean="0"/>
              <a:t>arts</a:t>
            </a:r>
            <a:r>
              <a:rPr lang="it-IT" altLang="it-IT" sz="2400" dirty="0" smtClean="0"/>
              <a:t> </a:t>
            </a:r>
            <a:r>
              <a:rPr lang="it-IT" altLang="it-IT" sz="2400" b="1" dirty="0" smtClean="0"/>
              <a:t>p</a:t>
            </a:r>
            <a:r>
              <a:rPr lang="it-IT" altLang="it-IT" sz="2400" dirty="0" smtClean="0"/>
              <a:t>er </a:t>
            </a:r>
            <a:r>
              <a:rPr lang="it-IT" altLang="it-IT" sz="2400" b="1" dirty="0" err="1" smtClean="0"/>
              <a:t>b</a:t>
            </a:r>
            <a:r>
              <a:rPr lang="it-IT" altLang="it-IT" sz="2400" dirty="0" err="1" smtClean="0"/>
              <a:t>illion</a:t>
            </a:r>
            <a:r>
              <a:rPr lang="it-IT" altLang="it-IT" sz="2400" dirty="0" smtClean="0"/>
              <a:t>)</a:t>
            </a:r>
          </a:p>
        </p:txBody>
      </p:sp>
      <p:graphicFrame>
        <p:nvGraphicFramePr>
          <p:cNvPr id="20485" name="Object 4"/>
          <p:cNvGraphicFramePr>
            <a:graphicFrameLocks noGrp="1"/>
          </p:cNvGraphicFramePr>
          <p:nvPr>
            <p:ph sz="half" idx="2"/>
          </p:nvPr>
        </p:nvGraphicFramePr>
        <p:xfrm>
          <a:off x="1608138" y="2813050"/>
          <a:ext cx="6300787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2" name="Equation" r:id="rId3" imgW="2374900" imgH="393700" progId="Equation.3">
                  <p:embed/>
                </p:oleObj>
              </mc:Choice>
              <mc:Fallback>
                <p:oleObj name="Equation" r:id="rId3" imgW="2374900" imgH="393700" progId="Equation.3">
                  <p:embed/>
                  <p:pic>
                    <p:nvPicPr>
                      <p:cNvPr id="20485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8138" y="2813050"/>
                        <a:ext cx="6300787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6"/>
          <p:cNvGraphicFramePr>
            <a:graphicFrameLocks/>
          </p:cNvGraphicFramePr>
          <p:nvPr/>
        </p:nvGraphicFramePr>
        <p:xfrm>
          <a:off x="1692275" y="4227513"/>
          <a:ext cx="6132513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3" name="Equation" r:id="rId5" imgW="2311400" imgH="393700" progId="Equation.3">
                  <p:embed/>
                </p:oleObj>
              </mc:Choice>
              <mc:Fallback>
                <p:oleObj name="Equation" r:id="rId5" imgW="2311400" imgH="393700" progId="Equation.3">
                  <p:embed/>
                  <p:pic>
                    <p:nvPicPr>
                      <p:cNvPr id="20486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227513"/>
                        <a:ext cx="6132513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295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CADE32-7F1F-4C03-A34F-F7C256B6287A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Calcoli applicati alla chimica analitica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800" smtClean="0"/>
              <a:t>Unità di misura del Sistema Internazionale</a:t>
            </a:r>
          </a:p>
          <a:p>
            <a:pPr algn="just" eaLnBrk="1" hangingPunct="1"/>
            <a:endParaRPr lang="it-IT" altLang="it-IT" sz="2800" smtClean="0"/>
          </a:p>
          <a:p>
            <a:pPr algn="just" eaLnBrk="1" hangingPunct="1"/>
            <a:r>
              <a:rPr lang="it-IT" altLang="it-IT" sz="2800" smtClean="0"/>
              <a:t>Soluzioni e loro concentrazioni</a:t>
            </a:r>
          </a:p>
          <a:p>
            <a:pPr algn="just" eaLnBrk="1" hangingPunct="1"/>
            <a:endParaRPr lang="it-IT" altLang="it-IT" sz="2800" smtClean="0"/>
          </a:p>
          <a:p>
            <a:pPr algn="just" eaLnBrk="1" hangingPunct="1"/>
            <a:r>
              <a:rPr lang="it-IT" altLang="it-IT" sz="2800" smtClean="0"/>
              <a:t>Stechiometria chimica</a:t>
            </a:r>
          </a:p>
        </p:txBody>
      </p:sp>
    </p:spTree>
    <p:extLst>
      <p:ext uri="{BB962C8B-B14F-4D97-AF65-F5344CB8AC3E}">
        <p14:creationId xmlns:p14="http://schemas.microsoft.com/office/powerpoint/2010/main" val="350202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5C2229-7D9D-4565-B361-961C2812DA3A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836712"/>
            <a:ext cx="4392488" cy="4504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349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B58123-9D62-478C-9A64-E5C0A9030D52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Concentrazione delle soluzioni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1650" y="746125"/>
            <a:ext cx="8343900" cy="5961063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it-IT" altLang="it-IT" sz="2800" dirty="0" smtClean="0">
                <a:solidFill>
                  <a:srgbClr val="FF0000"/>
                </a:solidFill>
              </a:rPr>
              <a:t>Rapporto di volume </a:t>
            </a:r>
            <a:r>
              <a:rPr lang="it-IT" altLang="it-IT" sz="2800" dirty="0" err="1" smtClean="0">
                <a:solidFill>
                  <a:srgbClr val="FF0000"/>
                </a:solidFill>
              </a:rPr>
              <a:t>soluzione:diluente</a:t>
            </a:r>
            <a:endParaRPr lang="it-IT" altLang="it-IT" sz="2800" dirty="0" smtClean="0">
              <a:solidFill>
                <a:srgbClr val="FF0000"/>
              </a:solidFill>
            </a:endParaRPr>
          </a:p>
          <a:p>
            <a:pPr marL="0" indent="0" algn="just" eaLnBrk="1" hangingPunct="1">
              <a:buFontTx/>
              <a:buNone/>
            </a:pPr>
            <a:endParaRPr lang="it-IT" altLang="it-IT" sz="1200" dirty="0" smtClean="0">
              <a:solidFill>
                <a:srgbClr val="FF0000"/>
              </a:solidFill>
            </a:endParaRPr>
          </a:p>
          <a:p>
            <a:pPr marL="0" indent="0" algn="just" eaLnBrk="1" hangingPunct="1">
              <a:buFontTx/>
              <a:buNone/>
            </a:pPr>
            <a:r>
              <a:rPr lang="it-IT" altLang="it-IT" sz="2800" dirty="0" smtClean="0"/>
              <a:t>La concentrazione di una soluzione si può specificare a partire da quella di una soluzione più concentrata, indicando </a:t>
            </a:r>
            <a:r>
              <a:rPr lang="it-IT" altLang="it-IT" sz="2800" b="1" dirty="0" smtClean="0"/>
              <a:t>quanti volumi di solvente aggiungere alla soluzione concentrata</a:t>
            </a:r>
            <a:r>
              <a:rPr lang="it-IT" altLang="it-IT" sz="2800" dirty="0" smtClean="0"/>
              <a:t>. Ad es. 1:4 indica 1 volume di soluzione concentrata e 4 volumi di solvente.</a:t>
            </a:r>
          </a:p>
          <a:p>
            <a:pPr marL="0" indent="0" algn="just" eaLnBrk="1" hangingPunct="1">
              <a:buFontTx/>
              <a:buNone/>
            </a:pPr>
            <a:endParaRPr lang="it-IT" altLang="it-IT" sz="1200" dirty="0" smtClean="0"/>
          </a:p>
          <a:p>
            <a:pPr marL="0" indent="0" algn="just" eaLnBrk="1" hangingPunct="1">
              <a:buFontTx/>
              <a:buNone/>
            </a:pPr>
            <a:r>
              <a:rPr lang="it-IT" altLang="it-IT" sz="2800" dirty="0" smtClean="0"/>
              <a:t>Questa notazione può essere ambigua perché a volte per 1:4 si intende 1 volume di soluzione concentrata in 3 volumi di solvente (4 volumi in totale)</a:t>
            </a:r>
          </a:p>
          <a:p>
            <a:pPr marL="0" indent="0" algn="just" eaLnBrk="1" hangingPunct="1">
              <a:buFontTx/>
              <a:buNone/>
            </a:pPr>
            <a:endParaRPr lang="it-IT" alt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353438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63887A-6DC6-474A-8FE1-E11F21FC939A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Concentrazione delle soluzioni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2600" y="1330325"/>
            <a:ext cx="8361363" cy="423703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Una notazione analoga al rapporto di volume è quella in </a:t>
            </a:r>
            <a:r>
              <a:rPr lang="it-IT" altLang="it-IT" sz="2400" b="1" dirty="0" smtClean="0"/>
              <a:t>rapporti percentuali</a:t>
            </a:r>
            <a:r>
              <a:rPr lang="it-IT" altLang="it-IT" sz="2400" dirty="0" smtClean="0"/>
              <a:t> (ad es. 1:4 </a:t>
            </a:r>
            <a:r>
              <a:rPr lang="it-IT" altLang="it-IT" sz="2400" dirty="0" smtClean="0">
                <a:sym typeface="Wingdings" panose="05000000000000000000" pitchFamily="2" charset="2"/>
              </a:rPr>
              <a:t> 20%:80%) che ha il pregio di essere meno ambigua.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it-IT" altLang="it-IT" sz="1200" dirty="0" smtClean="0"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altLang="it-IT" sz="28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Funzioni </a:t>
            </a:r>
            <a:r>
              <a:rPr lang="it-IT" altLang="it-IT" sz="2800" b="1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p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sym typeface="Wingdings" panose="05000000000000000000" pitchFamily="2" charset="2"/>
              </a:rPr>
              <a:t>La funzione </a:t>
            </a:r>
            <a:r>
              <a:rPr lang="it-IT" altLang="it-IT" sz="2400" i="1" dirty="0" smtClean="0">
                <a:sym typeface="Wingdings" panose="05000000000000000000" pitchFamily="2" charset="2"/>
              </a:rPr>
              <a:t>p </a:t>
            </a:r>
            <a:r>
              <a:rPr lang="it-IT" altLang="it-IT" sz="2400" dirty="0" smtClean="0">
                <a:sym typeface="Wingdings" panose="05000000000000000000" pitchFamily="2" charset="2"/>
              </a:rPr>
              <a:t>esprime una concentrazione come il </a:t>
            </a:r>
            <a:r>
              <a:rPr lang="it-IT" altLang="it-IT" sz="2400" b="1" dirty="0" smtClean="0">
                <a:sym typeface="Wingdings" panose="05000000000000000000" pitchFamily="2" charset="2"/>
              </a:rPr>
              <a:t>logaritmo in base 10 cambiato di segno</a:t>
            </a:r>
            <a:r>
              <a:rPr lang="it-IT" altLang="it-IT" sz="2400" dirty="0" smtClean="0">
                <a:sym typeface="Wingdings" panose="05000000000000000000" pitchFamily="2" charset="2"/>
              </a:rPr>
              <a:t>. La notazione p ha il vantaggio di esprimere le concentrazioni come piccoli numeri positivi.</a:t>
            </a:r>
            <a:endParaRPr lang="it-IT" altLang="it-IT" sz="2400" i="1" dirty="0" smtClean="0">
              <a:sym typeface="Wingdings" panose="05000000000000000000" pitchFamily="2" charset="2"/>
            </a:endParaRPr>
          </a:p>
        </p:txBody>
      </p:sp>
      <p:graphicFrame>
        <p:nvGraphicFramePr>
          <p:cNvPr id="23557" name="Object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26127477"/>
              </p:ext>
            </p:extLst>
          </p:nvPr>
        </p:nvGraphicFramePr>
        <p:xfrm>
          <a:off x="2843808" y="4848226"/>
          <a:ext cx="3236913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1" name="Equation" r:id="rId3" imgW="914400" imgH="203040" progId="Equation.3">
                  <p:embed/>
                </p:oleObj>
              </mc:Choice>
              <mc:Fallback>
                <p:oleObj name="Equation" r:id="rId3" imgW="914400" imgH="203040" progId="Equation.3">
                  <p:embed/>
                  <p:pic>
                    <p:nvPicPr>
                      <p:cNvPr id="23557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4848226"/>
                        <a:ext cx="3236913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505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3567B1C-2163-4409-B00F-F771E0DAC5A8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441325"/>
            <a:ext cx="7912100" cy="538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25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4356A9B-8727-4129-9503-41267B7BBE2D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Densità e gravità specifica</a:t>
            </a:r>
          </a:p>
        </p:txBody>
      </p:sp>
      <p:sp>
        <p:nvSpPr>
          <p:cNvPr id="2560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23875" y="1457325"/>
            <a:ext cx="8321675" cy="5232400"/>
          </a:xfrm>
          <a:noFill/>
        </p:spPr>
        <p:txBody>
          <a:bodyPr/>
          <a:lstStyle/>
          <a:p>
            <a:pPr marL="0" indent="0" algn="just" eaLnBrk="1" hangingPunct="1">
              <a:buFontTx/>
              <a:buNone/>
            </a:pPr>
            <a:endParaRPr lang="it-IT" altLang="it-IT" sz="1200" dirty="0" smtClean="0">
              <a:solidFill>
                <a:srgbClr val="FF0000"/>
              </a:solidFill>
            </a:endParaRPr>
          </a:p>
          <a:p>
            <a:pPr marL="0" indent="0" algn="just" eaLnBrk="1" hangingPunct="1">
              <a:buFontTx/>
              <a:buNone/>
            </a:pPr>
            <a:r>
              <a:rPr lang="it-IT" altLang="it-IT" sz="2800" dirty="0" smtClean="0"/>
              <a:t>La </a:t>
            </a:r>
            <a:r>
              <a:rPr lang="it-IT" altLang="it-IT" sz="2800" b="1" dirty="0" smtClean="0">
                <a:solidFill>
                  <a:srgbClr val="FF0000"/>
                </a:solidFill>
              </a:rPr>
              <a:t>densità</a:t>
            </a:r>
            <a:r>
              <a:rPr lang="it-IT" altLang="it-IT" sz="2800" dirty="0" smtClean="0">
                <a:solidFill>
                  <a:srgbClr val="FF0000"/>
                </a:solidFill>
              </a:rPr>
              <a:t> </a:t>
            </a:r>
            <a:r>
              <a:rPr lang="it-IT" altLang="it-IT" sz="2800" dirty="0" smtClean="0"/>
              <a:t>di una sostanza è la sua massa per unità di volume, e si esprime solitamente in kg/L o g/</a:t>
            </a:r>
            <a:r>
              <a:rPr lang="it-IT" altLang="it-IT" sz="2800" dirty="0" err="1" smtClean="0"/>
              <a:t>mL</a:t>
            </a:r>
            <a:r>
              <a:rPr lang="it-IT" altLang="it-IT" sz="2800" dirty="0" smtClean="0"/>
              <a:t>. Espressa in queste unità la densità delle soluzioni acquose diluite è circa uguale a 1 (l’unità di misura SI sarebbe kg/m</a:t>
            </a:r>
            <a:r>
              <a:rPr lang="it-IT" altLang="it-IT" sz="2800" baseline="30000" dirty="0" smtClean="0"/>
              <a:t>3</a:t>
            </a:r>
            <a:r>
              <a:rPr lang="it-IT" altLang="it-IT" sz="2800" dirty="0" smtClean="0"/>
              <a:t>).</a:t>
            </a:r>
          </a:p>
          <a:p>
            <a:pPr marL="0" indent="0" algn="just" eaLnBrk="1" hangingPunct="1">
              <a:buFontTx/>
              <a:buNone/>
            </a:pPr>
            <a:endParaRPr lang="it-IT" altLang="it-IT" sz="1200" dirty="0" smtClean="0"/>
          </a:p>
          <a:p>
            <a:pPr marL="0" indent="0" algn="just" eaLnBrk="1" hangingPunct="1">
              <a:buFontTx/>
              <a:buNone/>
            </a:pPr>
            <a:r>
              <a:rPr lang="it-IT" altLang="it-IT" sz="2800" dirty="0" smtClean="0"/>
              <a:t>La </a:t>
            </a:r>
            <a:r>
              <a:rPr lang="it-IT" altLang="it-IT" sz="2800" b="1" dirty="0" smtClean="0">
                <a:solidFill>
                  <a:srgbClr val="FF0000"/>
                </a:solidFill>
              </a:rPr>
              <a:t>gravità specifica</a:t>
            </a:r>
            <a:r>
              <a:rPr lang="it-IT" altLang="it-IT" sz="2800" dirty="0" smtClean="0"/>
              <a:t> è il rapporto tra la massa di una sostanza e la massa di un ugual volume di acqua. E’ un numero adimensionale.</a:t>
            </a:r>
          </a:p>
          <a:p>
            <a:pPr marL="0" indent="0" algn="just" eaLnBrk="1" hangingPunct="1">
              <a:buFontTx/>
              <a:buNone/>
            </a:pPr>
            <a:endParaRPr lang="it-IT" alt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101469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CA93AA-5079-4D5F-97F4-83C16201DFC7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Stechiometria chimica</a:t>
            </a:r>
          </a:p>
        </p:txBody>
      </p:sp>
      <p:sp>
        <p:nvSpPr>
          <p:cNvPr id="2662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87574" y="1018868"/>
            <a:ext cx="8158163" cy="5211763"/>
          </a:xfrm>
          <a:noFill/>
        </p:spPr>
        <p:txBody>
          <a:bodyPr/>
          <a:lstStyle/>
          <a:p>
            <a:pPr marL="0" indent="0" algn="just" eaLnBrk="1" hangingPunct="1">
              <a:buFontTx/>
              <a:buNone/>
            </a:pPr>
            <a:endParaRPr lang="it-IT" altLang="it-IT" sz="1400" dirty="0" smtClean="0">
              <a:solidFill>
                <a:srgbClr val="FF0000"/>
              </a:solidFill>
            </a:endParaRPr>
          </a:p>
          <a:p>
            <a:pPr marL="0" indent="0" algn="just" eaLnBrk="1" hangingPunct="1">
              <a:buFontTx/>
              <a:buNone/>
            </a:pPr>
            <a:r>
              <a:rPr lang="it-IT" altLang="it-IT" sz="3000" dirty="0" smtClean="0"/>
              <a:t>La </a:t>
            </a:r>
            <a:r>
              <a:rPr lang="it-IT" altLang="it-IT" sz="3000" b="1" dirty="0" smtClean="0">
                <a:solidFill>
                  <a:srgbClr val="FF0000"/>
                </a:solidFill>
              </a:rPr>
              <a:t>stechiometria</a:t>
            </a:r>
            <a:r>
              <a:rPr lang="it-IT" altLang="it-IT" sz="3000" dirty="0" smtClean="0">
                <a:solidFill>
                  <a:srgbClr val="FF0000"/>
                </a:solidFill>
              </a:rPr>
              <a:t> </a:t>
            </a:r>
            <a:r>
              <a:rPr lang="it-IT" altLang="it-IT" sz="3000" dirty="0" smtClean="0"/>
              <a:t>è la relazione quantitativa tra specie chimiche che reagiscono tra di loro.</a:t>
            </a:r>
          </a:p>
          <a:p>
            <a:pPr marL="0" indent="0" algn="just" eaLnBrk="1" hangingPunct="1">
              <a:buFontTx/>
              <a:buNone/>
            </a:pPr>
            <a:endParaRPr lang="it-IT" altLang="it-IT" sz="3000" dirty="0" smtClean="0"/>
          </a:p>
        </p:txBody>
      </p:sp>
      <p:pic>
        <p:nvPicPr>
          <p:cNvPr id="2662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039"/>
          <a:stretch>
            <a:fillRect/>
          </a:stretch>
        </p:blipFill>
        <p:spPr bwMode="auto">
          <a:xfrm>
            <a:off x="0" y="2708920"/>
            <a:ext cx="9204897" cy="3902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696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86CC4E-D953-43F1-AB59-676774D14F79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290513"/>
            <a:ext cx="8283575" cy="629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98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412300-3E5A-4967-A0B9-EC8BA91DF5DC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Unità di misura SI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1275" y="712788"/>
            <a:ext cx="7497763" cy="17668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it-IT" altLang="it-IT" sz="2000" smtClean="0"/>
              <a:t>Il </a:t>
            </a:r>
            <a:r>
              <a:rPr lang="it-IT" altLang="it-IT" sz="2000" b="1" smtClean="0"/>
              <a:t>Sistema Internazionale delle Unità</a:t>
            </a:r>
            <a:r>
              <a:rPr lang="it-IT" altLang="it-IT" sz="2000" smtClean="0"/>
              <a:t> (SI) è un sistema standardizzato per esprimere le </a:t>
            </a:r>
            <a:r>
              <a:rPr lang="it-IT" altLang="it-IT" sz="2000" b="1" smtClean="0"/>
              <a:t>misure</a:t>
            </a:r>
            <a:r>
              <a:rPr lang="it-IT" altLang="it-IT" sz="2000" smtClean="0"/>
              <a:t>, che sono il risultato del processo di </a:t>
            </a:r>
            <a:r>
              <a:rPr lang="it-IT" altLang="it-IT" sz="2000" b="1" smtClean="0"/>
              <a:t>misurazione</a:t>
            </a:r>
            <a:r>
              <a:rPr lang="it-IT" altLang="it-IT" sz="2000" smtClean="0"/>
              <a:t>.</a:t>
            </a:r>
          </a:p>
          <a:p>
            <a:pPr marL="0" indent="0" eaLnBrk="1" hangingPunct="1">
              <a:buFontTx/>
              <a:buNone/>
            </a:pPr>
            <a:r>
              <a:rPr lang="it-IT" altLang="it-IT" sz="2000" smtClean="0"/>
              <a:t>Il sistema SI è basato su 7 </a:t>
            </a:r>
            <a:r>
              <a:rPr lang="it-IT" altLang="it-IT" sz="2000" b="1" smtClean="0"/>
              <a:t>unità fondamentali.</a:t>
            </a:r>
            <a:endParaRPr lang="it-IT" altLang="it-IT" sz="2000" smtClean="0"/>
          </a:p>
        </p:txBody>
      </p:sp>
      <p:graphicFrame>
        <p:nvGraphicFramePr>
          <p:cNvPr id="179499" name="Group 299"/>
          <p:cNvGraphicFramePr>
            <a:graphicFrameLocks noGrp="1"/>
          </p:cNvGraphicFramePr>
          <p:nvPr/>
        </p:nvGraphicFramePr>
        <p:xfrm>
          <a:off x="563563" y="2238375"/>
          <a:ext cx="8259762" cy="3530604"/>
        </p:xfrm>
        <a:graphic>
          <a:graphicData uri="http://schemas.openxmlformats.org/drawingml/2006/table">
            <a:tbl>
              <a:tblPr/>
              <a:tblGrid>
                <a:gridCol w="2752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4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113">
                <a:tc grid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Unità di base SI</a:t>
                      </a: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Quantità fisica</a:t>
                      </a: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Nome dell’unità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Abbreviazione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Massa</a:t>
                      </a: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chilogrammo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kg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Lunghezza</a:t>
                      </a: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metro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Tempo</a:t>
                      </a: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secondo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Temperatura</a:t>
                      </a: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kelvin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1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Quantità di sostanza</a:t>
                      </a: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mole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mol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1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Corrente elettrica</a:t>
                      </a: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ampere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1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Intensità luminosa</a:t>
                      </a: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candela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cd</a:t>
                      </a: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07" name="Rectangle 298"/>
          <p:cNvSpPr>
            <a:spLocks noChangeArrowheads="1"/>
          </p:cNvSpPr>
          <p:nvPr/>
        </p:nvSpPr>
        <p:spPr bwMode="auto">
          <a:xfrm>
            <a:off x="517525" y="5978525"/>
            <a:ext cx="83518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Le altre unità SI sono </a:t>
            </a:r>
            <a:r>
              <a:rPr kumimoji="0" lang="it-IT" altLang="it-IT" sz="2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derivate</a:t>
            </a: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da queste. Ad esempio, il </a:t>
            </a:r>
            <a:r>
              <a:rPr kumimoji="0" lang="it-IT" altLang="it-IT" sz="20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litro</a:t>
            </a: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è un’unità di misura SI derivata dal metro, e definita come 10</a:t>
            </a:r>
            <a:r>
              <a:rPr kumimoji="0" lang="it-IT" altLang="it-IT" sz="20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-3</a:t>
            </a: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m</a:t>
            </a:r>
            <a:r>
              <a:rPr kumimoji="0" lang="it-IT" altLang="it-IT" sz="20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3</a:t>
            </a: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3108" name="Rectangle 300"/>
          <p:cNvSpPr>
            <a:spLocks noChangeArrowheads="1"/>
          </p:cNvSpPr>
          <p:nvPr/>
        </p:nvSpPr>
        <p:spPr bwMode="auto">
          <a:xfrm>
            <a:off x="685800" y="1243013"/>
            <a:ext cx="7772400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30263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3825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46238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00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1BFC48-A74E-4ECE-BAA2-4807EBFB4172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Unità di misura SI</a:t>
            </a:r>
          </a:p>
        </p:txBody>
      </p:sp>
      <p:graphicFrame>
        <p:nvGraphicFramePr>
          <p:cNvPr id="182658" name="Group 386"/>
          <p:cNvGraphicFramePr>
            <a:graphicFrameLocks noGrp="1"/>
          </p:cNvGraphicFramePr>
          <p:nvPr/>
        </p:nvGraphicFramePr>
        <p:xfrm>
          <a:off x="1690688" y="739775"/>
          <a:ext cx="6096000" cy="5913442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61">
                <a:tc grid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Prefissi per le unità SI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6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Prefisso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Abbreviazione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Moltiplicatore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tera-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r>
                        <a:rPr kumimoji="0" lang="it-IT" altLang="it-IT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</a:t>
                      </a:r>
                      <a:endParaRPr kumimoji="0" lang="it-IT" alt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giga-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r>
                        <a:rPr kumimoji="0" lang="it-IT" altLang="it-IT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mega-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r>
                        <a:rPr kumimoji="0" lang="it-IT" altLang="it-IT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chilo-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r>
                        <a:rPr kumimoji="0" lang="it-IT" altLang="it-IT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etto-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r>
                        <a:rPr kumimoji="0" lang="it-IT" altLang="it-IT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deca-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r>
                        <a:rPr kumimoji="0" lang="it-IT" altLang="it-IT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deci-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r>
                        <a:rPr kumimoji="0" lang="it-IT" altLang="it-IT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centi-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r>
                        <a:rPr kumimoji="0" lang="it-IT" altLang="it-IT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-2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milli-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r>
                        <a:rPr kumimoji="0" lang="it-IT" altLang="it-IT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-3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micro-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µ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r>
                        <a:rPr kumimoji="0" lang="it-IT" altLang="it-IT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-6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nano-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r>
                        <a:rPr kumimoji="0" lang="it-IT" altLang="it-IT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-9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pico-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r>
                        <a:rPr kumimoji="0" lang="it-IT" altLang="it-IT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-12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7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femto-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r>
                        <a:rPr kumimoji="0" lang="it-IT" altLang="it-IT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-15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57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atto-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r>
                        <a:rPr kumimoji="0" lang="it-IT" altLang="it-IT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-18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24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F74453-D7F1-4BB0-8CBD-D781632B51C1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pSp>
        <p:nvGrpSpPr>
          <p:cNvPr id="5123" name="Group 2"/>
          <p:cNvGrpSpPr>
            <a:grpSpLocks/>
          </p:cNvGrpSpPr>
          <p:nvPr/>
        </p:nvGrpSpPr>
        <p:grpSpPr bwMode="auto">
          <a:xfrm>
            <a:off x="1946275" y="704850"/>
            <a:ext cx="4191000" cy="5181600"/>
            <a:chOff x="768" y="672"/>
            <a:chExt cx="2640" cy="3264"/>
          </a:xfrm>
        </p:grpSpPr>
        <p:sp>
          <p:nvSpPr>
            <p:cNvPr id="5124" name="Rectangle 3"/>
            <p:cNvSpPr>
              <a:spLocks noChangeArrowheads="1"/>
            </p:cNvSpPr>
            <p:nvPr/>
          </p:nvSpPr>
          <p:spPr bwMode="auto">
            <a:xfrm>
              <a:off x="768" y="672"/>
              <a:ext cx="2544" cy="326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it-IT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5125" name="Text Box 4"/>
            <p:cNvSpPr txBox="1">
              <a:spLocks noChangeArrowheads="1"/>
            </p:cNvSpPr>
            <p:nvPr/>
          </p:nvSpPr>
          <p:spPr bwMode="auto">
            <a:xfrm>
              <a:off x="912" y="720"/>
              <a:ext cx="2496" cy="31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yotta-		Y	 10</a:t>
              </a:r>
              <a:r>
                <a:rPr kumimoji="0" lang="it-IT" altLang="it-IT" sz="1800" b="0" i="0" u="none" strike="noStrike" kern="1200" cap="none" spc="0" normalizeH="0" baseline="30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24</a:t>
              </a:r>
              <a:endPara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zetta-		Z	 10</a:t>
              </a:r>
              <a:r>
                <a:rPr kumimoji="0" lang="it-IT" altLang="it-IT" sz="1800" b="0" i="0" u="none" strike="noStrike" kern="1200" cap="none" spc="0" normalizeH="0" baseline="30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21</a:t>
              </a: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	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esa-		E	 10</a:t>
              </a:r>
              <a:r>
                <a:rPr kumimoji="0" lang="it-IT" altLang="it-IT" sz="1800" b="0" i="0" u="none" strike="noStrike" kern="1200" cap="none" spc="0" normalizeH="0" baseline="30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18</a:t>
              </a:r>
              <a:endPara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peta-		P	 10</a:t>
              </a:r>
              <a:r>
                <a:rPr kumimoji="0" lang="it-IT" altLang="it-IT" sz="1800" b="0" i="0" u="none" strike="noStrike" kern="1200" cap="none" spc="0" normalizeH="0" baseline="30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</a:t>
              </a:r>
              <a:endPara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tera-		T	 10</a:t>
              </a:r>
              <a:r>
                <a:rPr kumimoji="0" lang="it-IT" altLang="it-IT" sz="1800" b="0" i="0" u="none" strike="noStrike" kern="1200" cap="none" spc="0" normalizeH="0" baseline="30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12</a:t>
              </a:r>
              <a:endPara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giga-		G	 10</a:t>
              </a:r>
              <a:r>
                <a:rPr kumimoji="0" lang="it-IT" altLang="it-IT" sz="1800" b="0" i="0" u="none" strike="noStrike" kern="1200" cap="none" spc="0" normalizeH="0" baseline="30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</a:t>
              </a: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	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mega-		M	 10</a:t>
              </a:r>
              <a:r>
                <a:rPr kumimoji="0" lang="it-IT" altLang="it-IT" sz="1800" b="0" i="0" u="none" strike="noStrike" kern="1200" cap="none" spc="0" normalizeH="0" baseline="30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</a:t>
              </a: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	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kilo-		k	 10</a:t>
              </a:r>
              <a:r>
                <a:rPr kumimoji="0" lang="it-IT" altLang="it-IT" sz="1800" b="0" i="0" u="none" strike="noStrike" kern="1200" cap="none" spc="0" normalizeH="0" baseline="30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3</a:t>
              </a: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deci-		d	 10</a:t>
              </a:r>
              <a:r>
                <a:rPr kumimoji="0" lang="it-IT" altLang="it-IT" sz="1800" b="0" i="0" u="none" strike="noStrike" kern="1200" cap="none" spc="0" normalizeH="0" baseline="30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-1</a:t>
              </a: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	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centi-		c	 10</a:t>
              </a:r>
              <a:r>
                <a:rPr kumimoji="0" lang="it-IT" altLang="it-IT" sz="1800" b="0" i="0" u="none" strike="noStrike" kern="1200" cap="none" spc="0" normalizeH="0" baseline="30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-2</a:t>
              </a: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	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milli-		m	 10</a:t>
              </a:r>
              <a:r>
                <a:rPr kumimoji="0" lang="it-IT" altLang="it-IT" sz="1800" b="0" i="0" u="none" strike="noStrike" kern="1200" cap="none" spc="0" normalizeH="0" baseline="30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-3</a:t>
              </a: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	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micro		</a:t>
              </a: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  <a:sym typeface="Symbol" panose="05050102010706020507" pitchFamily="18" charset="2"/>
                </a:rPr>
                <a:t>	 </a:t>
              </a: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</a:t>
              </a:r>
              <a:r>
                <a:rPr kumimoji="0" lang="it-IT" altLang="it-IT" sz="1800" b="0" i="0" u="none" strike="noStrike" kern="1200" cap="none" spc="0" normalizeH="0" baseline="30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-6</a:t>
              </a: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  <a:sym typeface="Symbol" panose="05050102010706020507" pitchFamily="18" charset="2"/>
                </a:rPr>
                <a:t> </a:t>
              </a: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nano-		n	 10</a:t>
              </a:r>
              <a:r>
                <a:rPr kumimoji="0" lang="it-IT" altLang="it-IT" sz="1800" b="0" i="0" u="none" strike="noStrike" kern="1200" cap="none" spc="0" normalizeH="0" baseline="30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-9</a:t>
              </a: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	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pico-		p	 10</a:t>
              </a:r>
              <a:r>
                <a:rPr kumimoji="0" lang="it-IT" altLang="it-IT" sz="1800" b="0" i="0" u="none" strike="noStrike" kern="1200" cap="none" spc="0" normalizeH="0" baseline="30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-12</a:t>
              </a: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	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femto-		f	 10</a:t>
              </a:r>
              <a:r>
                <a:rPr kumimoji="0" lang="it-IT" altLang="it-IT" sz="1800" b="0" i="0" u="none" strike="noStrike" kern="1200" cap="none" spc="0" normalizeH="0" baseline="30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-15</a:t>
              </a:r>
              <a:endPara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atto-		a	 10</a:t>
              </a:r>
              <a:r>
                <a:rPr kumimoji="0" lang="it-IT" altLang="it-IT" sz="1800" b="0" i="0" u="none" strike="noStrike" kern="1200" cap="none" spc="0" normalizeH="0" baseline="30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-18</a:t>
              </a:r>
              <a:endPara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zepto-		z	 10</a:t>
              </a:r>
              <a:r>
                <a:rPr kumimoji="0" lang="it-IT" altLang="it-IT" sz="1800" b="0" i="0" u="none" strike="noStrike" kern="1200" cap="none" spc="0" normalizeH="0" baseline="30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-21</a:t>
              </a:r>
              <a:endParaRPr kumimoji="0" lang="it-IT" altLang="it-IT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yocto-		y	 10</a:t>
              </a:r>
              <a:r>
                <a:rPr kumimoji="0" lang="it-IT" altLang="it-IT" sz="1800" b="0" i="0" u="none" strike="noStrike" kern="1200" cap="none" spc="0" normalizeH="0" baseline="30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-24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19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A804DAB-1E76-4336-9E18-92351E90BD3F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Massa e peso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11275"/>
            <a:ext cx="7772400" cy="5546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La </a:t>
            </a:r>
            <a:r>
              <a:rPr lang="it-IT" altLang="it-IT" sz="2800" b="1" smtClean="0">
                <a:solidFill>
                  <a:srgbClr val="FF0000"/>
                </a:solidFill>
              </a:rPr>
              <a:t>massa</a:t>
            </a:r>
            <a:r>
              <a:rPr lang="it-IT" altLang="it-IT" sz="2800" smtClean="0"/>
              <a:t> è una misura invariabile della quantità di materia in un oggetto.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altLang="it-IT" sz="1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1800" smtClean="0"/>
              <a:t>     L’unità SI della massa, il chilogrammo, è definita come la massa di uno standard di Pt-Ir conservato presso l’Istituto internazionale dei pesi e delle misure di Sèvres (Francia).</a:t>
            </a:r>
          </a:p>
          <a:p>
            <a:pPr eaLnBrk="1" hangingPunct="1">
              <a:lnSpc>
                <a:spcPct val="90000"/>
              </a:lnSpc>
            </a:pPr>
            <a:endParaRPr lang="it-IT" altLang="it-IT" sz="1400" smtClean="0"/>
          </a:p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Il </a:t>
            </a:r>
            <a:r>
              <a:rPr lang="it-IT" altLang="it-IT" sz="2800" b="1" smtClean="0">
                <a:solidFill>
                  <a:srgbClr val="FF0000"/>
                </a:solidFill>
              </a:rPr>
              <a:t>peso</a:t>
            </a:r>
            <a:r>
              <a:rPr lang="it-IT" altLang="it-IT" sz="2800" smtClean="0"/>
              <a:t> è la forza di attrazione gravitazionale tra un oggetto e la materia vicina (normalmente la Terra).</a:t>
            </a:r>
          </a:p>
          <a:p>
            <a:pPr eaLnBrk="1" hangingPunct="1">
              <a:lnSpc>
                <a:spcPct val="90000"/>
              </a:lnSpc>
            </a:pPr>
            <a:endParaRPr lang="it-IT" altLang="it-IT" sz="1400" smtClean="0"/>
          </a:p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Massa e peso sono correlati dalla relazione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altLang="it-IT" sz="2800" smtClean="0"/>
              <a:t>p = m</a:t>
            </a:r>
            <a:r>
              <a:rPr lang="it-IT" altLang="it-IT" sz="2800" i="1" smtClean="0"/>
              <a:t>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smtClean="0"/>
              <a:t>   dove </a:t>
            </a:r>
            <a:r>
              <a:rPr lang="it-IT" altLang="it-IT" sz="2800" i="1" smtClean="0"/>
              <a:t>g</a:t>
            </a:r>
            <a:r>
              <a:rPr lang="it-IT" altLang="it-IT" sz="2800" smtClean="0"/>
              <a:t> è l’accelerazione di gravità.</a:t>
            </a:r>
          </a:p>
        </p:txBody>
      </p:sp>
    </p:spTree>
    <p:extLst>
      <p:ext uri="{BB962C8B-B14F-4D97-AF65-F5344CB8AC3E}">
        <p14:creationId xmlns:p14="http://schemas.microsoft.com/office/powerpoint/2010/main" val="136852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D9F04A-EF49-4AA8-B148-C9F59238C91F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458200" cy="558800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Massa e peso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89038"/>
            <a:ext cx="8123238" cy="5426075"/>
          </a:xfrm>
        </p:spPr>
        <p:txBody>
          <a:bodyPr/>
          <a:lstStyle/>
          <a:p>
            <a:pPr algn="just" eaLnBrk="1" hangingPunct="1"/>
            <a:r>
              <a:rPr lang="it-IT" altLang="it-IT" sz="2800" dirty="0" smtClean="0"/>
              <a:t>I risultati di un’analisi chimica devono sempre essere espressi in </a:t>
            </a:r>
            <a:r>
              <a:rPr lang="it-IT" altLang="it-IT" sz="2800" i="1" dirty="0" smtClean="0"/>
              <a:t>massa</a:t>
            </a:r>
            <a:r>
              <a:rPr lang="it-IT" altLang="it-IT" sz="2800" dirty="0" smtClean="0"/>
              <a:t>, per essere indipendenti dalla località.</a:t>
            </a:r>
          </a:p>
          <a:p>
            <a:pPr algn="just" eaLnBrk="1" hangingPunct="1"/>
            <a:endParaRPr lang="it-IT" altLang="it-IT" sz="2800" dirty="0" smtClean="0"/>
          </a:p>
          <a:p>
            <a:pPr algn="just" eaLnBrk="1" hangingPunct="1"/>
            <a:r>
              <a:rPr lang="it-IT" altLang="it-IT" sz="2800" dirty="0" smtClean="0"/>
              <a:t>Il processo di </a:t>
            </a:r>
            <a:r>
              <a:rPr lang="it-IT" altLang="it-IT" sz="2800" b="1" dirty="0" smtClean="0">
                <a:solidFill>
                  <a:srgbClr val="FF0000"/>
                </a:solidFill>
              </a:rPr>
              <a:t>pesata </a:t>
            </a:r>
            <a:r>
              <a:rPr lang="it-IT" altLang="it-IT" sz="2800" dirty="0" smtClean="0"/>
              <a:t>viene eseguito per </a:t>
            </a:r>
            <a:r>
              <a:rPr lang="it-IT" altLang="it-IT" sz="2800" i="1" dirty="0" smtClean="0"/>
              <a:t>confronto</a:t>
            </a:r>
            <a:r>
              <a:rPr lang="it-IT" altLang="it-IT" sz="2800" dirty="0" smtClean="0"/>
              <a:t> tra un oggetto di massa nota e l’oggetto di cui determinare la massa.</a:t>
            </a:r>
          </a:p>
          <a:p>
            <a:pPr algn="just" eaLnBrk="1" hangingPunct="1"/>
            <a:r>
              <a:rPr lang="it-IT" altLang="it-IT" sz="2800" dirty="0" smtClean="0"/>
              <a:t>Poiché g è costante per i due oggetti, dai pesi misurati con la bilancia è possibile ricavare la massa dell’oggetto incognito.</a:t>
            </a:r>
          </a:p>
        </p:txBody>
      </p:sp>
    </p:spTree>
    <p:extLst>
      <p:ext uri="{BB962C8B-B14F-4D97-AF65-F5344CB8AC3E}">
        <p14:creationId xmlns:p14="http://schemas.microsoft.com/office/powerpoint/2010/main" val="186160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A1D76C4-7EC9-4732-89A7-D833E70BF901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Quantità di sostanza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1325563"/>
            <a:ext cx="8245475" cy="4830762"/>
          </a:xfrm>
        </p:spPr>
        <p:txBody>
          <a:bodyPr/>
          <a:lstStyle/>
          <a:p>
            <a:pPr eaLnBrk="1" hangingPunct="1"/>
            <a:r>
              <a:rPr lang="it-IT" altLang="it-IT" sz="2800" smtClean="0"/>
              <a:t>La </a:t>
            </a:r>
            <a:r>
              <a:rPr lang="it-IT" altLang="it-IT" sz="2800" b="1" smtClean="0">
                <a:solidFill>
                  <a:srgbClr val="FF0000"/>
                </a:solidFill>
              </a:rPr>
              <a:t>mole</a:t>
            </a:r>
            <a:r>
              <a:rPr lang="it-IT" altLang="it-IT" sz="2800" smtClean="0"/>
              <a:t> (mol) è l’unità SI usata per esprimere la quantità di una specie chimica.</a:t>
            </a:r>
          </a:p>
          <a:p>
            <a:pPr eaLnBrk="1" hangingPunct="1"/>
            <a:endParaRPr lang="it-IT" altLang="it-IT" sz="2800" smtClean="0"/>
          </a:p>
          <a:p>
            <a:pPr eaLnBrk="1" hangingPunct="1"/>
            <a:r>
              <a:rPr lang="it-IT" altLang="it-IT" sz="2800" smtClean="0"/>
              <a:t>Una mole è definita come la quantità di sostanza che contiene tante unità quanti sono gli atomi di 0,012 kg </a:t>
            </a:r>
            <a:r>
              <a:rPr lang="it-IT" altLang="it-IT" sz="2800" baseline="30000" smtClean="0"/>
              <a:t>12</a:t>
            </a:r>
            <a:r>
              <a:rPr lang="it-IT" altLang="it-IT" sz="2800" smtClean="0"/>
              <a:t>C.</a:t>
            </a:r>
          </a:p>
          <a:p>
            <a:pPr eaLnBrk="1" hangingPunct="1"/>
            <a:endParaRPr lang="it-IT" altLang="it-IT" sz="2800" smtClean="0"/>
          </a:p>
          <a:p>
            <a:pPr eaLnBrk="1" hangingPunct="1"/>
            <a:r>
              <a:rPr lang="it-IT" altLang="it-IT" sz="2800" smtClean="0"/>
              <a:t>Se la sostanza è una specie chimica, le unità a cui ci si riferisce sono gli atomi o le molecole.</a:t>
            </a:r>
          </a:p>
          <a:p>
            <a:pPr eaLnBrk="1" hangingPunct="1"/>
            <a:endParaRPr lang="it-IT" altLang="it-IT" sz="2800" smtClean="0"/>
          </a:p>
        </p:txBody>
      </p:sp>
    </p:spTree>
    <p:extLst>
      <p:ext uri="{BB962C8B-B14F-4D97-AF65-F5344CB8AC3E}">
        <p14:creationId xmlns:p14="http://schemas.microsoft.com/office/powerpoint/2010/main" val="410726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726DE9-6FDB-4F38-81B7-45A627536AD2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smtClean="0"/>
              <a:t>Mole e numero di Avogadro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31913"/>
            <a:ext cx="7772400" cy="51911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altLang="it-IT" sz="2800" dirty="0" smtClean="0"/>
              <a:t>In 1 </a:t>
            </a:r>
            <a:r>
              <a:rPr lang="it-IT" altLang="it-IT" sz="2800" dirty="0" err="1" smtClean="0"/>
              <a:t>mol</a:t>
            </a:r>
            <a:r>
              <a:rPr lang="it-IT" altLang="it-IT" sz="2800" dirty="0" smtClean="0"/>
              <a:t> di una specie chimica vi sono approssimativamente 6,022</a:t>
            </a:r>
            <a:r>
              <a:rPr lang="it-IT" altLang="it-IT" sz="1200" dirty="0" smtClean="0"/>
              <a:t> 141 99</a:t>
            </a:r>
            <a:r>
              <a:rPr lang="it-IT" altLang="it-IT" sz="2800" dirty="0" smtClean="0"/>
              <a:t> x 10</a:t>
            </a:r>
            <a:r>
              <a:rPr lang="it-IT" altLang="it-IT" sz="2800" baseline="30000" dirty="0" smtClean="0"/>
              <a:t>23</a:t>
            </a:r>
            <a:r>
              <a:rPr lang="it-IT" altLang="it-IT" sz="2800" dirty="0" smtClean="0"/>
              <a:t> molecole.</a:t>
            </a:r>
          </a:p>
          <a:p>
            <a:pPr algn="just" eaLnBrk="1" hangingPunct="1">
              <a:lnSpc>
                <a:spcPct val="90000"/>
              </a:lnSpc>
            </a:pPr>
            <a:endParaRPr lang="it-IT" altLang="it-IT" sz="2800" dirty="0" smtClean="0"/>
          </a:p>
          <a:p>
            <a:pPr algn="just" eaLnBrk="1" hangingPunct="1">
              <a:lnSpc>
                <a:spcPct val="90000"/>
              </a:lnSpc>
            </a:pPr>
            <a:r>
              <a:rPr lang="it-IT" altLang="it-IT" sz="2800" dirty="0" smtClean="0"/>
              <a:t>Il numero di molecole in 1 </a:t>
            </a:r>
            <a:r>
              <a:rPr lang="it-IT" altLang="it-IT" sz="2800" dirty="0" err="1" smtClean="0"/>
              <a:t>mol</a:t>
            </a:r>
            <a:r>
              <a:rPr lang="it-IT" altLang="it-IT" sz="2800" dirty="0" smtClean="0"/>
              <a:t> è detto </a:t>
            </a:r>
            <a:r>
              <a:rPr lang="it-IT" altLang="it-IT" sz="2800" b="1" dirty="0" smtClean="0">
                <a:solidFill>
                  <a:srgbClr val="FF0000"/>
                </a:solidFill>
              </a:rPr>
              <a:t>numero di Avogadro</a:t>
            </a:r>
            <a:r>
              <a:rPr lang="it-IT" altLang="it-IT" sz="2800" dirty="0" smtClean="0"/>
              <a:t>.</a:t>
            </a:r>
          </a:p>
          <a:p>
            <a:pPr algn="just" eaLnBrk="1" hangingPunct="1">
              <a:lnSpc>
                <a:spcPct val="90000"/>
              </a:lnSpc>
            </a:pPr>
            <a:endParaRPr lang="it-IT" altLang="it-IT" sz="2800" dirty="0" smtClean="0"/>
          </a:p>
          <a:p>
            <a:pPr algn="just" eaLnBrk="1" hangingPunct="1">
              <a:lnSpc>
                <a:spcPct val="90000"/>
              </a:lnSpc>
            </a:pPr>
            <a:r>
              <a:rPr lang="it-IT" altLang="it-IT" sz="2800" dirty="0" smtClean="0"/>
              <a:t>In chimica analitica, per comodità, si usa spesso un sottomultiplo della mole, la </a:t>
            </a:r>
            <a:r>
              <a:rPr lang="it-IT" altLang="it-IT" sz="2800" b="1" dirty="0" err="1" smtClean="0">
                <a:solidFill>
                  <a:srgbClr val="FF0000"/>
                </a:solidFill>
              </a:rPr>
              <a:t>millimole</a:t>
            </a:r>
            <a:r>
              <a:rPr lang="it-IT" altLang="it-IT" sz="2800" dirty="0" smtClean="0"/>
              <a:t> (</a:t>
            </a:r>
            <a:r>
              <a:rPr lang="it-IT" altLang="it-IT" sz="2800" dirty="0" err="1" smtClean="0"/>
              <a:t>mmol</a:t>
            </a:r>
            <a:r>
              <a:rPr lang="it-IT" altLang="it-IT" sz="2800" dirty="0" smtClean="0"/>
              <a:t>) pari a 10</a:t>
            </a:r>
            <a:r>
              <a:rPr lang="it-IT" altLang="it-IT" sz="2800" baseline="30000" dirty="0" smtClean="0"/>
              <a:t>-3</a:t>
            </a:r>
            <a:r>
              <a:rPr lang="it-IT" altLang="it-IT" sz="2800" dirty="0" smtClean="0"/>
              <a:t> </a:t>
            </a:r>
            <a:r>
              <a:rPr lang="it-IT" altLang="it-IT" sz="2800" dirty="0" err="1" smtClean="0"/>
              <a:t>mol</a:t>
            </a:r>
            <a:r>
              <a:rPr lang="it-IT" altLang="it-IT" sz="2800" dirty="0" smtClean="0"/>
              <a:t>.</a:t>
            </a:r>
            <a:endParaRPr lang="it-IT" altLang="it-IT" sz="28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345893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Verdan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1777</TotalTime>
  <Words>1551</Words>
  <Application>Microsoft Office PowerPoint</Application>
  <PresentationFormat>Presentazione su schermo (4:3)</PresentationFormat>
  <Paragraphs>249</Paragraphs>
  <Slides>26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7" baseType="lpstr">
      <vt:lpstr>Arial</vt:lpstr>
      <vt:lpstr>Comic Sans MS</vt:lpstr>
      <vt:lpstr>Monotype Corsiva</vt:lpstr>
      <vt:lpstr>Symbol</vt:lpstr>
      <vt:lpstr>Tahoma</vt:lpstr>
      <vt:lpstr>Times New Roman</vt:lpstr>
      <vt:lpstr>Verdana</vt:lpstr>
      <vt:lpstr>Wingdings</vt:lpstr>
      <vt:lpstr>Struttura predefinita</vt:lpstr>
      <vt:lpstr>1_Struttura predefinita</vt:lpstr>
      <vt:lpstr>Equation</vt:lpstr>
      <vt:lpstr>LEZIONI DI CHIMICA ANALITICA</vt:lpstr>
      <vt:lpstr>Calcoli applicati alla chimica analitica</vt:lpstr>
      <vt:lpstr>Unità di misura SI</vt:lpstr>
      <vt:lpstr>Unità di misura SI</vt:lpstr>
      <vt:lpstr>Presentazione standard di PowerPoint</vt:lpstr>
      <vt:lpstr>Massa e peso</vt:lpstr>
      <vt:lpstr>Massa e peso</vt:lpstr>
      <vt:lpstr>Quantità di sostanza</vt:lpstr>
      <vt:lpstr>Mole e numero di Avogadro</vt:lpstr>
      <vt:lpstr>Massa molare</vt:lpstr>
      <vt:lpstr>Massa molare</vt:lpstr>
      <vt:lpstr>Concentrazione delle soluzioni</vt:lpstr>
      <vt:lpstr>Concentrazione delle soluzioni</vt:lpstr>
      <vt:lpstr>Concentrazione delle soluzioni</vt:lpstr>
      <vt:lpstr>Concentrazione delle soluzioni</vt:lpstr>
      <vt:lpstr>Presentazione standard di PowerPoint</vt:lpstr>
      <vt:lpstr>Concentrazione delle soluzioni</vt:lpstr>
      <vt:lpstr>Concentrazione delle soluzioni</vt:lpstr>
      <vt:lpstr>Concentrazione delle soluzioni</vt:lpstr>
      <vt:lpstr>Presentazione standard di PowerPoint</vt:lpstr>
      <vt:lpstr>Concentrazione delle soluzioni</vt:lpstr>
      <vt:lpstr>Concentrazione delle soluzioni</vt:lpstr>
      <vt:lpstr>Presentazione standard di PowerPoint</vt:lpstr>
      <vt:lpstr>Densità e gravità specifica</vt:lpstr>
      <vt:lpstr>Stechiometria chimica</vt:lpstr>
      <vt:lpstr>Presentazione standard di PowerPoint</vt:lpstr>
    </vt:vector>
  </TitlesOfParts>
  <Company>Dip. Scienze Chimiche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</dc:title>
  <dc:creator>Gianpiero Adami</dc:creator>
  <cp:lastModifiedBy>AG</cp:lastModifiedBy>
  <cp:revision>357</cp:revision>
  <cp:lastPrinted>2004-10-06T08:03:40Z</cp:lastPrinted>
  <dcterms:created xsi:type="dcterms:W3CDTF">2003-01-22T08:58:03Z</dcterms:created>
  <dcterms:modified xsi:type="dcterms:W3CDTF">2020-03-16T21:48:13Z</dcterms:modified>
</cp:coreProperties>
</file>