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96" r:id="rId2"/>
  </p:sldMasterIdLst>
  <p:notesMasterIdLst>
    <p:notesMasterId r:id="rId58"/>
  </p:notesMasterIdLst>
  <p:handoutMasterIdLst>
    <p:handoutMasterId r:id="rId59"/>
  </p:handoutMasterIdLst>
  <p:sldIdLst>
    <p:sldId id="419" r:id="rId3"/>
    <p:sldId id="363" r:id="rId4"/>
    <p:sldId id="364" r:id="rId5"/>
    <p:sldId id="365" r:id="rId6"/>
    <p:sldId id="366" r:id="rId7"/>
    <p:sldId id="367" r:id="rId8"/>
    <p:sldId id="368" r:id="rId9"/>
    <p:sldId id="370" r:id="rId10"/>
    <p:sldId id="371" r:id="rId11"/>
    <p:sldId id="372" r:id="rId12"/>
    <p:sldId id="373" r:id="rId13"/>
    <p:sldId id="374" r:id="rId14"/>
    <p:sldId id="375" r:id="rId15"/>
    <p:sldId id="376" r:id="rId16"/>
    <p:sldId id="377" r:id="rId17"/>
    <p:sldId id="379" r:id="rId18"/>
    <p:sldId id="380" r:id="rId19"/>
    <p:sldId id="381" r:id="rId20"/>
    <p:sldId id="382" r:id="rId21"/>
    <p:sldId id="383" r:id="rId22"/>
    <p:sldId id="384" r:id="rId23"/>
    <p:sldId id="385" r:id="rId24"/>
    <p:sldId id="386" r:id="rId25"/>
    <p:sldId id="387" r:id="rId26"/>
    <p:sldId id="388" r:id="rId27"/>
    <p:sldId id="389" r:id="rId28"/>
    <p:sldId id="390" r:id="rId29"/>
    <p:sldId id="391" r:id="rId30"/>
    <p:sldId id="392" r:id="rId31"/>
    <p:sldId id="393" r:id="rId32"/>
    <p:sldId id="394" r:id="rId33"/>
    <p:sldId id="395" r:id="rId34"/>
    <p:sldId id="396" r:id="rId35"/>
    <p:sldId id="397" r:id="rId36"/>
    <p:sldId id="398" r:id="rId37"/>
    <p:sldId id="410" r:id="rId38"/>
    <p:sldId id="411" r:id="rId39"/>
    <p:sldId id="412" r:id="rId40"/>
    <p:sldId id="413" r:id="rId41"/>
    <p:sldId id="414" r:id="rId42"/>
    <p:sldId id="415" r:id="rId43"/>
    <p:sldId id="416" r:id="rId44"/>
    <p:sldId id="417" r:id="rId45"/>
    <p:sldId id="418" r:id="rId46"/>
    <p:sldId id="399" r:id="rId47"/>
    <p:sldId id="400" r:id="rId48"/>
    <p:sldId id="401" r:id="rId49"/>
    <p:sldId id="402" r:id="rId50"/>
    <p:sldId id="403" r:id="rId51"/>
    <p:sldId id="404" r:id="rId52"/>
    <p:sldId id="405" r:id="rId53"/>
    <p:sldId id="406" r:id="rId54"/>
    <p:sldId id="407" r:id="rId55"/>
    <p:sldId id="408" r:id="rId56"/>
    <p:sldId id="409" r:id="rId57"/>
  </p:sldIdLst>
  <p:sldSz cx="9144000" cy="6858000" type="screen4x3"/>
  <p:notesSz cx="6834188" cy="9979025"/>
  <p:defaultTextStyle>
    <a:defPPr>
      <a:defRPr lang="en-US"/>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41">
          <p15:clr>
            <a:srgbClr val="A4A3A4"/>
          </p15:clr>
        </p15:guide>
        <p15:guide id="2" pos="215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000066"/>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8" d="100"/>
          <a:sy n="88" d="100"/>
        </p:scale>
        <p:origin x="1306"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6982"/>
    </p:cViewPr>
  </p:sorterViewPr>
  <p:notesViewPr>
    <p:cSldViewPr>
      <p:cViewPr varScale="1">
        <p:scale>
          <a:sx n="61" d="100"/>
          <a:sy n="61" d="100"/>
        </p:scale>
        <p:origin x="2395" y="62"/>
      </p:cViewPr>
      <p:guideLst>
        <p:guide orient="horz" pos="3141"/>
        <p:guide pos="215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29.wmf"/><Relationship Id="rId1" Type="http://schemas.openxmlformats.org/officeDocument/2006/relationships/image" Target="../media/image33.wmf"/><Relationship Id="rId5" Type="http://schemas.openxmlformats.org/officeDocument/2006/relationships/image" Target="../media/image36.wmf"/><Relationship Id="rId4" Type="http://schemas.openxmlformats.org/officeDocument/2006/relationships/image" Target="../media/image3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60688"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320" tIns="46161" rIns="92320" bIns="46161" numCol="1" anchor="t" anchorCtr="0" compatLnSpc="1">
            <a:prstTxWarp prst="textNoShape">
              <a:avLst/>
            </a:prstTxWarp>
          </a:bodyPr>
          <a:lstStyle>
            <a:lvl1pPr defTabSz="923925">
              <a:defRPr kumimoji="0" sz="1200"/>
            </a:lvl1pPr>
          </a:lstStyle>
          <a:p>
            <a:pPr>
              <a:defRPr/>
            </a:pPr>
            <a:r>
              <a:rPr lang="it-IT" altLang="it-IT"/>
              <a:t>Gianpiero Adami</a:t>
            </a:r>
          </a:p>
        </p:txBody>
      </p:sp>
      <p:sp>
        <p:nvSpPr>
          <p:cNvPr id="18435" name="Rectangle 3"/>
          <p:cNvSpPr>
            <a:spLocks noGrp="1" noChangeArrowheads="1"/>
          </p:cNvSpPr>
          <p:nvPr>
            <p:ph type="dt" sz="quarter" idx="1"/>
          </p:nvPr>
        </p:nvSpPr>
        <p:spPr bwMode="auto">
          <a:xfrm>
            <a:off x="3873500" y="0"/>
            <a:ext cx="2960688"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320" tIns="46161" rIns="92320" bIns="46161" numCol="1" anchor="t" anchorCtr="0" compatLnSpc="1">
            <a:prstTxWarp prst="textNoShape">
              <a:avLst/>
            </a:prstTxWarp>
          </a:bodyPr>
          <a:lstStyle>
            <a:lvl1pPr algn="r" defTabSz="923925">
              <a:defRPr kumimoji="0" sz="1200"/>
            </a:lvl1pPr>
          </a:lstStyle>
          <a:p>
            <a:pPr>
              <a:defRPr/>
            </a:pPr>
            <a:r>
              <a:rPr lang="it-IT" altLang="it-IT"/>
              <a:t>Tecniche Analitiche Ambientali</a:t>
            </a:r>
          </a:p>
        </p:txBody>
      </p:sp>
      <p:sp>
        <p:nvSpPr>
          <p:cNvPr id="18436" name="Rectangle 4"/>
          <p:cNvSpPr>
            <a:spLocks noGrp="1" noChangeArrowheads="1"/>
          </p:cNvSpPr>
          <p:nvPr>
            <p:ph type="ftr" sz="quarter" idx="2"/>
          </p:nvPr>
        </p:nvSpPr>
        <p:spPr bwMode="auto">
          <a:xfrm>
            <a:off x="0" y="9478963"/>
            <a:ext cx="2960688"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320" tIns="46161" rIns="92320" bIns="46161" numCol="1" anchor="b" anchorCtr="0" compatLnSpc="1">
            <a:prstTxWarp prst="textNoShape">
              <a:avLst/>
            </a:prstTxWarp>
          </a:bodyPr>
          <a:lstStyle>
            <a:lvl1pPr defTabSz="923925">
              <a:defRPr kumimoji="0" sz="1200"/>
            </a:lvl1pPr>
          </a:lstStyle>
          <a:p>
            <a:pPr>
              <a:defRPr/>
            </a:pPr>
            <a:r>
              <a:rPr lang="it-IT" altLang="it-IT"/>
              <a:t>Titolo</a:t>
            </a:r>
          </a:p>
        </p:txBody>
      </p:sp>
      <p:sp>
        <p:nvSpPr>
          <p:cNvPr id="18437" name="Rectangle 5"/>
          <p:cNvSpPr>
            <a:spLocks noGrp="1" noChangeArrowheads="1"/>
          </p:cNvSpPr>
          <p:nvPr>
            <p:ph type="sldNum" sz="quarter" idx="3"/>
          </p:nvPr>
        </p:nvSpPr>
        <p:spPr bwMode="auto">
          <a:xfrm>
            <a:off x="3873500" y="9478963"/>
            <a:ext cx="2960688"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320" tIns="46161" rIns="92320" bIns="46161" numCol="1" anchor="b" anchorCtr="0" compatLnSpc="1">
            <a:prstTxWarp prst="textNoShape">
              <a:avLst/>
            </a:prstTxWarp>
          </a:bodyPr>
          <a:lstStyle>
            <a:lvl1pPr algn="r" defTabSz="923925">
              <a:defRPr kumimoji="0" sz="1200"/>
            </a:lvl1pPr>
          </a:lstStyle>
          <a:p>
            <a:fld id="{3DB0B171-33EE-458C-8F5C-C51A76FC19CB}" type="slidenum">
              <a:rPr lang="it-IT" altLang="it-IT"/>
              <a:pPr/>
              <a:t>‹N›</a:t>
            </a:fld>
            <a:endParaRPr lang="it-IT" alt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60688"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320" tIns="46161" rIns="92320" bIns="46161" numCol="1" anchor="t" anchorCtr="0" compatLnSpc="1">
            <a:prstTxWarp prst="textNoShape">
              <a:avLst/>
            </a:prstTxWarp>
          </a:bodyPr>
          <a:lstStyle>
            <a:lvl1pPr defTabSz="923925">
              <a:defRPr kumimoji="0" sz="1200"/>
            </a:lvl1pPr>
          </a:lstStyle>
          <a:p>
            <a:pPr>
              <a:defRPr/>
            </a:pPr>
            <a:endParaRPr lang="it-IT" altLang="it-IT"/>
          </a:p>
        </p:txBody>
      </p:sp>
      <p:sp>
        <p:nvSpPr>
          <p:cNvPr id="19459" name="Rectangle 3"/>
          <p:cNvSpPr>
            <a:spLocks noGrp="1" noChangeArrowheads="1"/>
          </p:cNvSpPr>
          <p:nvPr>
            <p:ph type="dt" idx="1"/>
          </p:nvPr>
        </p:nvSpPr>
        <p:spPr bwMode="auto">
          <a:xfrm>
            <a:off x="3873500" y="0"/>
            <a:ext cx="2960688"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320" tIns="46161" rIns="92320" bIns="46161" numCol="1" anchor="t" anchorCtr="0" compatLnSpc="1">
            <a:prstTxWarp prst="textNoShape">
              <a:avLst/>
            </a:prstTxWarp>
          </a:bodyPr>
          <a:lstStyle>
            <a:lvl1pPr algn="r" defTabSz="923925">
              <a:defRPr kumimoji="0" sz="1200"/>
            </a:lvl1pPr>
          </a:lstStyle>
          <a:p>
            <a:pPr>
              <a:defRPr/>
            </a:pPr>
            <a:r>
              <a:rPr lang="it-IT" altLang="it-IT"/>
              <a:t>Tecniche Analitiche Ambientali</a:t>
            </a:r>
          </a:p>
        </p:txBody>
      </p:sp>
      <p:sp>
        <p:nvSpPr>
          <p:cNvPr id="21508" name="Rectangle 4"/>
          <p:cNvSpPr>
            <a:spLocks noGrp="1" noRot="1" noChangeAspect="1" noChangeArrowheads="1" noTextEdit="1"/>
          </p:cNvSpPr>
          <p:nvPr>
            <p:ph type="sldImg" idx="2"/>
          </p:nvPr>
        </p:nvSpPr>
        <p:spPr bwMode="auto">
          <a:xfrm>
            <a:off x="923925" y="749300"/>
            <a:ext cx="4989513" cy="37417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p:cNvSpPr>
            <a:spLocks noGrp="1" noChangeArrowheads="1"/>
          </p:cNvSpPr>
          <p:nvPr>
            <p:ph type="body" sz="quarter" idx="3"/>
          </p:nvPr>
        </p:nvSpPr>
        <p:spPr bwMode="auto">
          <a:xfrm>
            <a:off x="911225" y="4738688"/>
            <a:ext cx="5011738" cy="449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320" tIns="46161" rIns="92320" bIns="46161" numCol="1" anchor="t" anchorCtr="0" compatLnSpc="1">
            <a:prstTxWarp prst="textNoShape">
              <a:avLst/>
            </a:prstTxWarp>
          </a:bodyPr>
          <a:lstStyle/>
          <a:p>
            <a:pPr lvl="0"/>
            <a:r>
              <a:rPr lang="it-IT" altLang="it-IT" noProof="0" smtClean="0"/>
              <a:t>Fare clic per modificare gli stili del testo dello schema</a:t>
            </a:r>
          </a:p>
          <a:p>
            <a:pPr lvl="1"/>
            <a:r>
              <a:rPr lang="it-IT" altLang="it-IT" noProof="0" smtClean="0"/>
              <a:t>Secondo livello</a:t>
            </a:r>
          </a:p>
          <a:p>
            <a:pPr lvl="2"/>
            <a:r>
              <a:rPr lang="it-IT" altLang="it-IT" noProof="0" smtClean="0"/>
              <a:t>Terzo livello</a:t>
            </a:r>
          </a:p>
          <a:p>
            <a:pPr lvl="3"/>
            <a:r>
              <a:rPr lang="it-IT" altLang="it-IT" noProof="0" smtClean="0"/>
              <a:t>Quarto livello</a:t>
            </a:r>
          </a:p>
          <a:p>
            <a:pPr lvl="4"/>
            <a:r>
              <a:rPr lang="it-IT" altLang="it-IT" noProof="0" smtClean="0"/>
              <a:t>Quinto livello</a:t>
            </a:r>
          </a:p>
        </p:txBody>
      </p:sp>
      <p:sp>
        <p:nvSpPr>
          <p:cNvPr id="19462" name="Rectangle 6"/>
          <p:cNvSpPr>
            <a:spLocks noGrp="1" noChangeArrowheads="1"/>
          </p:cNvSpPr>
          <p:nvPr>
            <p:ph type="ftr" sz="quarter" idx="4"/>
          </p:nvPr>
        </p:nvSpPr>
        <p:spPr bwMode="auto">
          <a:xfrm>
            <a:off x="0" y="9478963"/>
            <a:ext cx="2960688"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320" tIns="46161" rIns="92320" bIns="46161" numCol="1" anchor="b" anchorCtr="0" compatLnSpc="1">
            <a:prstTxWarp prst="textNoShape">
              <a:avLst/>
            </a:prstTxWarp>
          </a:bodyPr>
          <a:lstStyle>
            <a:lvl1pPr defTabSz="923925">
              <a:defRPr kumimoji="0" sz="1200"/>
            </a:lvl1pPr>
          </a:lstStyle>
          <a:p>
            <a:pPr>
              <a:defRPr/>
            </a:pPr>
            <a:endParaRPr lang="it-IT" altLang="it-IT"/>
          </a:p>
        </p:txBody>
      </p:sp>
      <p:sp>
        <p:nvSpPr>
          <p:cNvPr id="19463" name="Rectangle 7"/>
          <p:cNvSpPr>
            <a:spLocks noGrp="1" noChangeArrowheads="1"/>
          </p:cNvSpPr>
          <p:nvPr>
            <p:ph type="sldNum" sz="quarter" idx="5"/>
          </p:nvPr>
        </p:nvSpPr>
        <p:spPr bwMode="auto">
          <a:xfrm>
            <a:off x="3873500" y="9478963"/>
            <a:ext cx="2960688"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320" tIns="46161" rIns="92320" bIns="46161" numCol="1" anchor="b" anchorCtr="0" compatLnSpc="1">
            <a:prstTxWarp prst="textNoShape">
              <a:avLst/>
            </a:prstTxWarp>
          </a:bodyPr>
          <a:lstStyle>
            <a:lvl1pPr algn="r" defTabSz="923925">
              <a:defRPr kumimoji="0" sz="1200"/>
            </a:lvl1pPr>
          </a:lstStyle>
          <a:p>
            <a:fld id="{EC9E8291-0D18-4776-BE64-EC081CE5914F}" type="slidenum">
              <a:rPr lang="it-IT" altLang="it-IT"/>
              <a:pPr/>
              <a:t>‹N›</a:t>
            </a:fld>
            <a:endParaRPr lang="it-IT" altLang="it-IT"/>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gradFill rotWithShape="0">
          <a:gsLst>
            <a:gs pos="0">
              <a:srgbClr val="002F5E"/>
            </a:gs>
            <a:gs pos="50000">
              <a:schemeClr val="bg1"/>
            </a:gs>
            <a:gs pos="100000">
              <a:srgbClr val="002F5E"/>
            </a:gs>
          </a:gsLst>
          <a:lin ang="5400000" scaled="1"/>
        </a:gra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6" name="Rectangle 9"/>
          <p:cNvSpPr>
            <a:spLocks noChangeArrowheads="1"/>
          </p:cNvSpPr>
          <p:nvPr/>
        </p:nvSpPr>
        <p:spPr bwMode="auto">
          <a:xfrm>
            <a:off x="0" y="3505200"/>
            <a:ext cx="4724400" cy="152400"/>
          </a:xfrm>
          <a:prstGeom prst="rect">
            <a:avLst/>
          </a:prstGeom>
          <a:solidFill>
            <a:schemeClr val="accent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defRPr/>
            </a:pPr>
            <a:endParaRPr lang="it-IT" altLang="it-IT" smtClean="0"/>
          </a:p>
        </p:txBody>
      </p:sp>
      <p:sp>
        <p:nvSpPr>
          <p:cNvPr id="3076" name="Rectangle 4"/>
          <p:cNvSpPr>
            <a:spLocks noGrp="1" noChangeArrowheads="1"/>
          </p:cNvSpPr>
          <p:nvPr>
            <p:ph type="ctrTitle" sz="quarter"/>
          </p:nvPr>
        </p:nvSpPr>
        <p:spPr>
          <a:xfrm>
            <a:off x="685800" y="2286000"/>
            <a:ext cx="7772400" cy="1143000"/>
          </a:xfrm>
        </p:spPr>
        <p:txBody>
          <a:bodyPr/>
          <a:lstStyle>
            <a:lvl1pPr>
              <a:defRPr/>
            </a:lvl1pPr>
          </a:lstStyle>
          <a:p>
            <a:pPr lvl="0"/>
            <a:r>
              <a:rPr lang="it-IT" altLang="it-IT" noProof="0" smtClean="0"/>
              <a:t>Fare clic per modificare lo stile del titolo dello schema</a:t>
            </a:r>
          </a:p>
        </p:txBody>
      </p:sp>
      <p:sp>
        <p:nvSpPr>
          <p:cNvPr id="3077" name="Rectangle 5"/>
          <p:cNvSpPr>
            <a:spLocks noGrp="1" noChangeArrowheads="1"/>
          </p:cNvSpPr>
          <p:nvPr>
            <p:ph type="subTitle" sz="quarter" idx="1"/>
          </p:nvPr>
        </p:nvSpPr>
        <p:spPr>
          <a:xfrm>
            <a:off x="2057400" y="4114800"/>
            <a:ext cx="6400800" cy="1752600"/>
          </a:xfrm>
        </p:spPr>
        <p:txBody>
          <a:bodyPr/>
          <a:lstStyle>
            <a:lvl1pPr marL="0" indent="0" algn="ctr">
              <a:defRPr b="1">
                <a:latin typeface="Times New Roman" pitchFamily="18" charset="0"/>
              </a:defRPr>
            </a:lvl1pPr>
          </a:lstStyle>
          <a:p>
            <a:pPr lvl="0"/>
            <a:r>
              <a:rPr lang="it-IT" altLang="it-IT" noProof="0" smtClean="0"/>
              <a:t>Fare clic per modificare lo stile del sottotitolo dello schema</a:t>
            </a:r>
          </a:p>
        </p:txBody>
      </p:sp>
      <p:sp>
        <p:nvSpPr>
          <p:cNvPr id="7" name="Rectangle 6"/>
          <p:cNvSpPr>
            <a:spLocks noGrp="1" noChangeArrowheads="1"/>
          </p:cNvSpPr>
          <p:nvPr>
            <p:ph type="dt" sz="quarter" idx="10"/>
          </p:nvPr>
        </p:nvSpPr>
        <p:spPr/>
        <p:txBody>
          <a:bodyPr/>
          <a:lstStyle>
            <a:lvl1pPr>
              <a:defRPr/>
            </a:lvl1pPr>
          </a:lstStyle>
          <a:p>
            <a:pPr>
              <a:defRPr/>
            </a:pPr>
            <a:endParaRPr lang="it-IT" altLang="it-IT"/>
          </a:p>
        </p:txBody>
      </p:sp>
      <p:sp>
        <p:nvSpPr>
          <p:cNvPr id="8" name="Rectangle 7"/>
          <p:cNvSpPr>
            <a:spLocks noGrp="1" noChangeArrowheads="1"/>
          </p:cNvSpPr>
          <p:nvPr>
            <p:ph type="ftr" sz="quarter" idx="11"/>
          </p:nvPr>
        </p:nvSpPr>
        <p:spPr/>
        <p:txBody>
          <a:bodyPr/>
          <a:lstStyle>
            <a:lvl1pPr>
              <a:defRPr/>
            </a:lvl1pPr>
          </a:lstStyle>
          <a:p>
            <a:pPr>
              <a:defRPr/>
            </a:pPr>
            <a:r>
              <a:rPr lang="it-IT" altLang="it-IT"/>
              <a:t>Tecniche Analitiche Ambientali</a:t>
            </a:r>
          </a:p>
        </p:txBody>
      </p:sp>
      <p:sp>
        <p:nvSpPr>
          <p:cNvPr id="9" name="Rectangle 8"/>
          <p:cNvSpPr>
            <a:spLocks noGrp="1" noChangeArrowheads="1"/>
          </p:cNvSpPr>
          <p:nvPr>
            <p:ph type="sldNum" sz="quarter" idx="12"/>
          </p:nvPr>
        </p:nvSpPr>
        <p:spPr/>
        <p:txBody>
          <a:bodyPr/>
          <a:lstStyle>
            <a:lvl1pPr>
              <a:defRPr/>
            </a:lvl1pPr>
          </a:lstStyle>
          <a:p>
            <a:fld id="{4BFB54F4-DDAA-4167-8C5C-ED9C6111BD7D}" type="slidenum">
              <a:rPr lang="it-IT" altLang="it-IT"/>
              <a:pPr/>
              <a:t>‹N›</a:t>
            </a:fld>
            <a:endParaRPr lang="it-IT" altLang="it-IT"/>
          </a:p>
        </p:txBody>
      </p:sp>
    </p:spTree>
    <p:extLst>
      <p:ext uri="{BB962C8B-B14F-4D97-AF65-F5344CB8AC3E}">
        <p14:creationId xmlns:p14="http://schemas.microsoft.com/office/powerpoint/2010/main" val="1024021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8"/>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9"/>
          <p:cNvSpPr>
            <a:spLocks noGrp="1" noChangeArrowheads="1"/>
          </p:cNvSpPr>
          <p:nvPr>
            <p:ph type="ftr" sz="quarter" idx="11"/>
          </p:nvPr>
        </p:nvSpPr>
        <p:spPr>
          <a:ln/>
        </p:spPr>
        <p:txBody>
          <a:bodyPr/>
          <a:lstStyle>
            <a:lvl1pPr>
              <a:defRPr/>
            </a:lvl1pPr>
          </a:lstStyle>
          <a:p>
            <a:pPr>
              <a:defRPr/>
            </a:pPr>
            <a:r>
              <a:rPr lang="it-IT" altLang="it-IT"/>
              <a:t>Tecniche Analitiche Ambientali</a:t>
            </a:r>
          </a:p>
        </p:txBody>
      </p:sp>
      <p:sp>
        <p:nvSpPr>
          <p:cNvPr id="6" name="Rectangle 10"/>
          <p:cNvSpPr>
            <a:spLocks noGrp="1" noChangeArrowheads="1"/>
          </p:cNvSpPr>
          <p:nvPr>
            <p:ph type="sldNum" sz="quarter" idx="12"/>
          </p:nvPr>
        </p:nvSpPr>
        <p:spPr>
          <a:ln/>
        </p:spPr>
        <p:txBody>
          <a:bodyPr/>
          <a:lstStyle>
            <a:lvl1pPr>
              <a:defRPr/>
            </a:lvl1pPr>
          </a:lstStyle>
          <a:p>
            <a:fld id="{754D6B04-A37F-4923-9A72-89A7A4BC7946}" type="slidenum">
              <a:rPr lang="it-IT" altLang="it-IT"/>
              <a:pPr/>
              <a:t>‹N›</a:t>
            </a:fld>
            <a:endParaRPr lang="it-IT" altLang="it-IT"/>
          </a:p>
        </p:txBody>
      </p:sp>
    </p:spTree>
    <p:extLst>
      <p:ext uri="{BB962C8B-B14F-4D97-AF65-F5344CB8AC3E}">
        <p14:creationId xmlns:p14="http://schemas.microsoft.com/office/powerpoint/2010/main" val="1984289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8"/>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9"/>
          <p:cNvSpPr>
            <a:spLocks noGrp="1" noChangeArrowheads="1"/>
          </p:cNvSpPr>
          <p:nvPr>
            <p:ph type="ftr" sz="quarter" idx="11"/>
          </p:nvPr>
        </p:nvSpPr>
        <p:spPr>
          <a:ln/>
        </p:spPr>
        <p:txBody>
          <a:bodyPr/>
          <a:lstStyle>
            <a:lvl1pPr>
              <a:defRPr/>
            </a:lvl1pPr>
          </a:lstStyle>
          <a:p>
            <a:pPr>
              <a:defRPr/>
            </a:pPr>
            <a:r>
              <a:rPr lang="it-IT" altLang="it-IT"/>
              <a:t>Tecniche Analitiche Ambientali</a:t>
            </a:r>
          </a:p>
        </p:txBody>
      </p:sp>
      <p:sp>
        <p:nvSpPr>
          <p:cNvPr id="6" name="Rectangle 10"/>
          <p:cNvSpPr>
            <a:spLocks noGrp="1" noChangeArrowheads="1"/>
          </p:cNvSpPr>
          <p:nvPr>
            <p:ph type="sldNum" sz="quarter" idx="12"/>
          </p:nvPr>
        </p:nvSpPr>
        <p:spPr>
          <a:ln/>
        </p:spPr>
        <p:txBody>
          <a:bodyPr/>
          <a:lstStyle>
            <a:lvl1pPr>
              <a:defRPr/>
            </a:lvl1pPr>
          </a:lstStyle>
          <a:p>
            <a:fld id="{20469BC7-C85A-49DE-96A9-C9DF96BCE95B}" type="slidenum">
              <a:rPr lang="it-IT" altLang="it-IT"/>
              <a:pPr/>
              <a:t>‹N›</a:t>
            </a:fld>
            <a:endParaRPr lang="it-IT" altLang="it-IT"/>
          </a:p>
        </p:txBody>
      </p:sp>
    </p:spTree>
    <p:extLst>
      <p:ext uri="{BB962C8B-B14F-4D97-AF65-F5344CB8AC3E}">
        <p14:creationId xmlns:p14="http://schemas.microsoft.com/office/powerpoint/2010/main" val="1399907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B1C4B8DF-50C9-427D-B5E2-43F93A508B75}" type="slidenum">
              <a:rPr lang="it-IT" altLang="it-IT"/>
              <a:pPr/>
              <a:t>‹N›</a:t>
            </a:fld>
            <a:endParaRPr lang="it-IT" altLang="it-IT"/>
          </a:p>
        </p:txBody>
      </p:sp>
    </p:spTree>
    <p:extLst>
      <p:ext uri="{BB962C8B-B14F-4D97-AF65-F5344CB8AC3E}">
        <p14:creationId xmlns:p14="http://schemas.microsoft.com/office/powerpoint/2010/main" val="280519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580A188B-C371-468B-93BE-A804778E1AF0}" type="slidenum">
              <a:rPr lang="it-IT" altLang="it-IT"/>
              <a:pPr/>
              <a:t>‹N›</a:t>
            </a:fld>
            <a:endParaRPr lang="it-IT" altLang="it-IT"/>
          </a:p>
        </p:txBody>
      </p:sp>
    </p:spTree>
    <p:extLst>
      <p:ext uri="{BB962C8B-B14F-4D97-AF65-F5344CB8AC3E}">
        <p14:creationId xmlns:p14="http://schemas.microsoft.com/office/powerpoint/2010/main" val="2325245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04BEA218-D6A6-4EF4-A723-2E71EFE77BF3}" type="slidenum">
              <a:rPr lang="it-IT" altLang="it-IT"/>
              <a:pPr/>
              <a:t>‹N›</a:t>
            </a:fld>
            <a:endParaRPr lang="it-IT" altLang="it-IT"/>
          </a:p>
        </p:txBody>
      </p:sp>
    </p:spTree>
    <p:extLst>
      <p:ext uri="{BB962C8B-B14F-4D97-AF65-F5344CB8AC3E}">
        <p14:creationId xmlns:p14="http://schemas.microsoft.com/office/powerpoint/2010/main" val="691380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ltLang="it-IT"/>
          </a:p>
        </p:txBody>
      </p:sp>
      <p:sp>
        <p:nvSpPr>
          <p:cNvPr id="6" name="Segnaposto piè di pagina 5"/>
          <p:cNvSpPr>
            <a:spLocks noGrp="1"/>
          </p:cNvSpPr>
          <p:nvPr>
            <p:ph type="ftr" sz="quarter" idx="11"/>
          </p:nvPr>
        </p:nvSpPr>
        <p:spPr/>
        <p:txBody>
          <a:bodyPr/>
          <a:lstStyle>
            <a:lvl1pPr>
              <a:defRPr/>
            </a:lvl1pPr>
          </a:lstStyle>
          <a:p>
            <a:endParaRPr lang="it-IT" altLang="it-IT"/>
          </a:p>
        </p:txBody>
      </p:sp>
      <p:sp>
        <p:nvSpPr>
          <p:cNvPr id="7" name="Segnaposto numero diapositiva 6"/>
          <p:cNvSpPr>
            <a:spLocks noGrp="1"/>
          </p:cNvSpPr>
          <p:nvPr>
            <p:ph type="sldNum" sz="quarter" idx="12"/>
          </p:nvPr>
        </p:nvSpPr>
        <p:spPr/>
        <p:txBody>
          <a:bodyPr/>
          <a:lstStyle>
            <a:lvl1pPr>
              <a:defRPr/>
            </a:lvl1pPr>
          </a:lstStyle>
          <a:p>
            <a:fld id="{4B95165D-C5B7-4A53-9EAA-804D0574B922}" type="slidenum">
              <a:rPr lang="it-IT" altLang="it-IT"/>
              <a:pPr/>
              <a:t>‹N›</a:t>
            </a:fld>
            <a:endParaRPr lang="it-IT" altLang="it-IT"/>
          </a:p>
        </p:txBody>
      </p:sp>
    </p:spTree>
    <p:extLst>
      <p:ext uri="{BB962C8B-B14F-4D97-AF65-F5344CB8AC3E}">
        <p14:creationId xmlns:p14="http://schemas.microsoft.com/office/powerpoint/2010/main" val="1500601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ltLang="it-IT"/>
          </a:p>
        </p:txBody>
      </p:sp>
      <p:sp>
        <p:nvSpPr>
          <p:cNvPr id="8" name="Segnaposto piè di pagina 7"/>
          <p:cNvSpPr>
            <a:spLocks noGrp="1"/>
          </p:cNvSpPr>
          <p:nvPr>
            <p:ph type="ftr" sz="quarter" idx="11"/>
          </p:nvPr>
        </p:nvSpPr>
        <p:spPr/>
        <p:txBody>
          <a:bodyPr/>
          <a:lstStyle>
            <a:lvl1pPr>
              <a:defRPr/>
            </a:lvl1pPr>
          </a:lstStyle>
          <a:p>
            <a:endParaRPr lang="it-IT" altLang="it-IT"/>
          </a:p>
        </p:txBody>
      </p:sp>
      <p:sp>
        <p:nvSpPr>
          <p:cNvPr id="9" name="Segnaposto numero diapositiva 8"/>
          <p:cNvSpPr>
            <a:spLocks noGrp="1"/>
          </p:cNvSpPr>
          <p:nvPr>
            <p:ph type="sldNum" sz="quarter" idx="12"/>
          </p:nvPr>
        </p:nvSpPr>
        <p:spPr/>
        <p:txBody>
          <a:bodyPr/>
          <a:lstStyle>
            <a:lvl1pPr>
              <a:defRPr/>
            </a:lvl1pPr>
          </a:lstStyle>
          <a:p>
            <a:fld id="{112B880D-F2F2-48FC-AB79-3291D89DDCEA}" type="slidenum">
              <a:rPr lang="it-IT" altLang="it-IT"/>
              <a:pPr/>
              <a:t>‹N›</a:t>
            </a:fld>
            <a:endParaRPr lang="it-IT" altLang="it-IT"/>
          </a:p>
        </p:txBody>
      </p:sp>
    </p:spTree>
    <p:extLst>
      <p:ext uri="{BB962C8B-B14F-4D97-AF65-F5344CB8AC3E}">
        <p14:creationId xmlns:p14="http://schemas.microsoft.com/office/powerpoint/2010/main" val="2327656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ltLang="it-IT"/>
          </a:p>
        </p:txBody>
      </p:sp>
      <p:sp>
        <p:nvSpPr>
          <p:cNvPr id="4" name="Segnaposto piè di pagina 3"/>
          <p:cNvSpPr>
            <a:spLocks noGrp="1"/>
          </p:cNvSpPr>
          <p:nvPr>
            <p:ph type="ftr" sz="quarter" idx="11"/>
          </p:nvPr>
        </p:nvSpPr>
        <p:spPr/>
        <p:txBody>
          <a:bodyPr/>
          <a:lstStyle>
            <a:lvl1pPr>
              <a:defRPr/>
            </a:lvl1pPr>
          </a:lstStyle>
          <a:p>
            <a:endParaRPr lang="it-IT" altLang="it-IT"/>
          </a:p>
        </p:txBody>
      </p:sp>
      <p:sp>
        <p:nvSpPr>
          <p:cNvPr id="5" name="Segnaposto numero diapositiva 4"/>
          <p:cNvSpPr>
            <a:spLocks noGrp="1"/>
          </p:cNvSpPr>
          <p:nvPr>
            <p:ph type="sldNum" sz="quarter" idx="12"/>
          </p:nvPr>
        </p:nvSpPr>
        <p:spPr/>
        <p:txBody>
          <a:bodyPr/>
          <a:lstStyle>
            <a:lvl1pPr>
              <a:defRPr/>
            </a:lvl1pPr>
          </a:lstStyle>
          <a:p>
            <a:fld id="{E0AE720E-1706-4F25-BFE1-278E3C232347}" type="slidenum">
              <a:rPr lang="it-IT" altLang="it-IT"/>
              <a:pPr/>
              <a:t>‹N›</a:t>
            </a:fld>
            <a:endParaRPr lang="it-IT" altLang="it-IT"/>
          </a:p>
        </p:txBody>
      </p:sp>
    </p:spTree>
    <p:extLst>
      <p:ext uri="{BB962C8B-B14F-4D97-AF65-F5344CB8AC3E}">
        <p14:creationId xmlns:p14="http://schemas.microsoft.com/office/powerpoint/2010/main" val="1347744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ltLang="it-IT"/>
          </a:p>
        </p:txBody>
      </p:sp>
      <p:sp>
        <p:nvSpPr>
          <p:cNvPr id="3" name="Segnaposto piè di pagina 2"/>
          <p:cNvSpPr>
            <a:spLocks noGrp="1"/>
          </p:cNvSpPr>
          <p:nvPr>
            <p:ph type="ftr" sz="quarter" idx="11"/>
          </p:nvPr>
        </p:nvSpPr>
        <p:spPr/>
        <p:txBody>
          <a:bodyPr/>
          <a:lstStyle>
            <a:lvl1pPr>
              <a:defRPr/>
            </a:lvl1pPr>
          </a:lstStyle>
          <a:p>
            <a:endParaRPr lang="it-IT" altLang="it-IT"/>
          </a:p>
        </p:txBody>
      </p:sp>
      <p:sp>
        <p:nvSpPr>
          <p:cNvPr id="4" name="Segnaposto numero diapositiva 3"/>
          <p:cNvSpPr>
            <a:spLocks noGrp="1"/>
          </p:cNvSpPr>
          <p:nvPr>
            <p:ph type="sldNum" sz="quarter" idx="12"/>
          </p:nvPr>
        </p:nvSpPr>
        <p:spPr/>
        <p:txBody>
          <a:bodyPr/>
          <a:lstStyle>
            <a:lvl1pPr>
              <a:defRPr/>
            </a:lvl1pPr>
          </a:lstStyle>
          <a:p>
            <a:fld id="{CC9498A1-A1A3-4313-A657-CE4BFC976FC9}" type="slidenum">
              <a:rPr lang="it-IT" altLang="it-IT"/>
              <a:pPr/>
              <a:t>‹N›</a:t>
            </a:fld>
            <a:endParaRPr lang="it-IT" altLang="it-IT"/>
          </a:p>
        </p:txBody>
      </p:sp>
    </p:spTree>
    <p:extLst>
      <p:ext uri="{BB962C8B-B14F-4D97-AF65-F5344CB8AC3E}">
        <p14:creationId xmlns:p14="http://schemas.microsoft.com/office/powerpoint/2010/main" val="251593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lvl1pPr>
              <a:defRPr/>
            </a:lvl1pPr>
          </a:lstStyle>
          <a:p>
            <a:endParaRPr lang="it-IT" altLang="it-IT"/>
          </a:p>
        </p:txBody>
      </p:sp>
      <p:sp>
        <p:nvSpPr>
          <p:cNvPr id="6" name="Segnaposto piè di pagina 5"/>
          <p:cNvSpPr>
            <a:spLocks noGrp="1"/>
          </p:cNvSpPr>
          <p:nvPr>
            <p:ph type="ftr" sz="quarter" idx="11"/>
          </p:nvPr>
        </p:nvSpPr>
        <p:spPr/>
        <p:txBody>
          <a:bodyPr/>
          <a:lstStyle>
            <a:lvl1pPr>
              <a:defRPr/>
            </a:lvl1pPr>
          </a:lstStyle>
          <a:p>
            <a:endParaRPr lang="it-IT" altLang="it-IT"/>
          </a:p>
        </p:txBody>
      </p:sp>
      <p:sp>
        <p:nvSpPr>
          <p:cNvPr id="7" name="Segnaposto numero diapositiva 6"/>
          <p:cNvSpPr>
            <a:spLocks noGrp="1"/>
          </p:cNvSpPr>
          <p:nvPr>
            <p:ph type="sldNum" sz="quarter" idx="12"/>
          </p:nvPr>
        </p:nvSpPr>
        <p:spPr/>
        <p:txBody>
          <a:bodyPr/>
          <a:lstStyle>
            <a:lvl1pPr>
              <a:defRPr/>
            </a:lvl1pPr>
          </a:lstStyle>
          <a:p>
            <a:fld id="{2ECD54A9-AD2A-43CF-BB1B-F0832F0ED70C}" type="slidenum">
              <a:rPr lang="it-IT" altLang="it-IT"/>
              <a:pPr/>
              <a:t>‹N›</a:t>
            </a:fld>
            <a:endParaRPr lang="it-IT" altLang="it-IT"/>
          </a:p>
        </p:txBody>
      </p:sp>
    </p:spTree>
    <p:extLst>
      <p:ext uri="{BB962C8B-B14F-4D97-AF65-F5344CB8AC3E}">
        <p14:creationId xmlns:p14="http://schemas.microsoft.com/office/powerpoint/2010/main" val="2254371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8"/>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9"/>
          <p:cNvSpPr>
            <a:spLocks noGrp="1" noChangeArrowheads="1"/>
          </p:cNvSpPr>
          <p:nvPr>
            <p:ph type="ftr" sz="quarter" idx="11"/>
          </p:nvPr>
        </p:nvSpPr>
        <p:spPr>
          <a:ln/>
        </p:spPr>
        <p:txBody>
          <a:bodyPr/>
          <a:lstStyle>
            <a:lvl1pPr>
              <a:defRPr/>
            </a:lvl1pPr>
          </a:lstStyle>
          <a:p>
            <a:pPr>
              <a:defRPr/>
            </a:pPr>
            <a:r>
              <a:rPr lang="it-IT" altLang="it-IT"/>
              <a:t>Tecniche Analitiche Ambientali</a:t>
            </a:r>
          </a:p>
        </p:txBody>
      </p:sp>
      <p:sp>
        <p:nvSpPr>
          <p:cNvPr id="6" name="Rectangle 10"/>
          <p:cNvSpPr>
            <a:spLocks noGrp="1" noChangeArrowheads="1"/>
          </p:cNvSpPr>
          <p:nvPr>
            <p:ph type="sldNum" sz="quarter" idx="12"/>
          </p:nvPr>
        </p:nvSpPr>
        <p:spPr>
          <a:ln/>
        </p:spPr>
        <p:txBody>
          <a:bodyPr/>
          <a:lstStyle>
            <a:lvl1pPr>
              <a:defRPr/>
            </a:lvl1pPr>
          </a:lstStyle>
          <a:p>
            <a:fld id="{8A211550-8288-4684-AEC0-56663BABEF21}" type="slidenum">
              <a:rPr lang="it-IT" altLang="it-IT"/>
              <a:pPr/>
              <a:t>‹N›</a:t>
            </a:fld>
            <a:endParaRPr lang="it-IT" altLang="it-IT"/>
          </a:p>
        </p:txBody>
      </p:sp>
    </p:spTree>
    <p:extLst>
      <p:ext uri="{BB962C8B-B14F-4D97-AF65-F5344CB8AC3E}">
        <p14:creationId xmlns:p14="http://schemas.microsoft.com/office/powerpoint/2010/main" val="31860242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lvl1pPr>
              <a:defRPr/>
            </a:lvl1pPr>
          </a:lstStyle>
          <a:p>
            <a:endParaRPr lang="it-IT" altLang="it-IT"/>
          </a:p>
        </p:txBody>
      </p:sp>
      <p:sp>
        <p:nvSpPr>
          <p:cNvPr id="6" name="Segnaposto piè di pagina 5"/>
          <p:cNvSpPr>
            <a:spLocks noGrp="1"/>
          </p:cNvSpPr>
          <p:nvPr>
            <p:ph type="ftr" sz="quarter" idx="11"/>
          </p:nvPr>
        </p:nvSpPr>
        <p:spPr/>
        <p:txBody>
          <a:bodyPr/>
          <a:lstStyle>
            <a:lvl1pPr>
              <a:defRPr/>
            </a:lvl1pPr>
          </a:lstStyle>
          <a:p>
            <a:endParaRPr lang="it-IT" altLang="it-IT"/>
          </a:p>
        </p:txBody>
      </p:sp>
      <p:sp>
        <p:nvSpPr>
          <p:cNvPr id="7" name="Segnaposto numero diapositiva 6"/>
          <p:cNvSpPr>
            <a:spLocks noGrp="1"/>
          </p:cNvSpPr>
          <p:nvPr>
            <p:ph type="sldNum" sz="quarter" idx="12"/>
          </p:nvPr>
        </p:nvSpPr>
        <p:spPr/>
        <p:txBody>
          <a:bodyPr/>
          <a:lstStyle>
            <a:lvl1pPr>
              <a:defRPr/>
            </a:lvl1pPr>
          </a:lstStyle>
          <a:p>
            <a:fld id="{1B0EBB32-46D1-4B88-AEE6-4C9C4FF16438}" type="slidenum">
              <a:rPr lang="it-IT" altLang="it-IT"/>
              <a:pPr/>
              <a:t>‹N›</a:t>
            </a:fld>
            <a:endParaRPr lang="it-IT" altLang="it-IT"/>
          </a:p>
        </p:txBody>
      </p:sp>
    </p:spTree>
    <p:extLst>
      <p:ext uri="{BB962C8B-B14F-4D97-AF65-F5344CB8AC3E}">
        <p14:creationId xmlns:p14="http://schemas.microsoft.com/office/powerpoint/2010/main" val="330807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DA300FC6-70E6-4908-8469-3B0DF71771C2}" type="slidenum">
              <a:rPr lang="it-IT" altLang="it-IT"/>
              <a:pPr/>
              <a:t>‹N›</a:t>
            </a:fld>
            <a:endParaRPr lang="it-IT" altLang="it-IT"/>
          </a:p>
        </p:txBody>
      </p:sp>
    </p:spTree>
    <p:extLst>
      <p:ext uri="{BB962C8B-B14F-4D97-AF65-F5344CB8AC3E}">
        <p14:creationId xmlns:p14="http://schemas.microsoft.com/office/powerpoint/2010/main" val="1232253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D73DD88C-E09C-4587-A80E-64A4A0C3CCB7}" type="slidenum">
              <a:rPr lang="it-IT" altLang="it-IT"/>
              <a:pPr/>
              <a:t>‹N›</a:t>
            </a:fld>
            <a:endParaRPr lang="it-IT" altLang="it-IT"/>
          </a:p>
        </p:txBody>
      </p:sp>
    </p:spTree>
    <p:extLst>
      <p:ext uri="{BB962C8B-B14F-4D97-AF65-F5344CB8AC3E}">
        <p14:creationId xmlns:p14="http://schemas.microsoft.com/office/powerpoint/2010/main" val="2334561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8"/>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9"/>
          <p:cNvSpPr>
            <a:spLocks noGrp="1" noChangeArrowheads="1"/>
          </p:cNvSpPr>
          <p:nvPr>
            <p:ph type="ftr" sz="quarter" idx="11"/>
          </p:nvPr>
        </p:nvSpPr>
        <p:spPr>
          <a:ln/>
        </p:spPr>
        <p:txBody>
          <a:bodyPr/>
          <a:lstStyle>
            <a:lvl1pPr>
              <a:defRPr/>
            </a:lvl1pPr>
          </a:lstStyle>
          <a:p>
            <a:pPr>
              <a:defRPr/>
            </a:pPr>
            <a:r>
              <a:rPr lang="it-IT" altLang="it-IT"/>
              <a:t>Tecniche Analitiche Ambientali</a:t>
            </a:r>
          </a:p>
        </p:txBody>
      </p:sp>
      <p:sp>
        <p:nvSpPr>
          <p:cNvPr id="6" name="Rectangle 10"/>
          <p:cNvSpPr>
            <a:spLocks noGrp="1" noChangeArrowheads="1"/>
          </p:cNvSpPr>
          <p:nvPr>
            <p:ph type="sldNum" sz="quarter" idx="12"/>
          </p:nvPr>
        </p:nvSpPr>
        <p:spPr>
          <a:ln/>
        </p:spPr>
        <p:txBody>
          <a:bodyPr/>
          <a:lstStyle>
            <a:lvl1pPr>
              <a:defRPr/>
            </a:lvl1pPr>
          </a:lstStyle>
          <a:p>
            <a:fld id="{59EBC462-13A0-46F6-8712-E04626CB4735}" type="slidenum">
              <a:rPr lang="it-IT" altLang="it-IT"/>
              <a:pPr/>
              <a:t>‹N›</a:t>
            </a:fld>
            <a:endParaRPr lang="it-IT" altLang="it-IT"/>
          </a:p>
        </p:txBody>
      </p:sp>
    </p:spTree>
    <p:extLst>
      <p:ext uri="{BB962C8B-B14F-4D97-AF65-F5344CB8AC3E}">
        <p14:creationId xmlns:p14="http://schemas.microsoft.com/office/powerpoint/2010/main" val="2301826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8"/>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9"/>
          <p:cNvSpPr>
            <a:spLocks noGrp="1" noChangeArrowheads="1"/>
          </p:cNvSpPr>
          <p:nvPr>
            <p:ph type="ftr" sz="quarter" idx="11"/>
          </p:nvPr>
        </p:nvSpPr>
        <p:spPr>
          <a:ln/>
        </p:spPr>
        <p:txBody>
          <a:bodyPr/>
          <a:lstStyle>
            <a:lvl1pPr>
              <a:defRPr/>
            </a:lvl1pPr>
          </a:lstStyle>
          <a:p>
            <a:pPr>
              <a:defRPr/>
            </a:pPr>
            <a:r>
              <a:rPr lang="it-IT" altLang="it-IT"/>
              <a:t>Tecniche Analitiche Ambientali</a:t>
            </a:r>
          </a:p>
        </p:txBody>
      </p:sp>
      <p:sp>
        <p:nvSpPr>
          <p:cNvPr id="7" name="Rectangle 10"/>
          <p:cNvSpPr>
            <a:spLocks noGrp="1" noChangeArrowheads="1"/>
          </p:cNvSpPr>
          <p:nvPr>
            <p:ph type="sldNum" sz="quarter" idx="12"/>
          </p:nvPr>
        </p:nvSpPr>
        <p:spPr>
          <a:ln/>
        </p:spPr>
        <p:txBody>
          <a:bodyPr/>
          <a:lstStyle>
            <a:lvl1pPr>
              <a:defRPr/>
            </a:lvl1pPr>
          </a:lstStyle>
          <a:p>
            <a:fld id="{41306547-5271-45EF-AC9E-76ED20306D1B}" type="slidenum">
              <a:rPr lang="it-IT" altLang="it-IT"/>
              <a:pPr/>
              <a:t>‹N›</a:t>
            </a:fld>
            <a:endParaRPr lang="it-IT" altLang="it-IT"/>
          </a:p>
        </p:txBody>
      </p:sp>
    </p:spTree>
    <p:extLst>
      <p:ext uri="{BB962C8B-B14F-4D97-AF65-F5344CB8AC3E}">
        <p14:creationId xmlns:p14="http://schemas.microsoft.com/office/powerpoint/2010/main" val="154124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8"/>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9"/>
          <p:cNvSpPr>
            <a:spLocks noGrp="1" noChangeArrowheads="1"/>
          </p:cNvSpPr>
          <p:nvPr>
            <p:ph type="ftr" sz="quarter" idx="11"/>
          </p:nvPr>
        </p:nvSpPr>
        <p:spPr>
          <a:ln/>
        </p:spPr>
        <p:txBody>
          <a:bodyPr/>
          <a:lstStyle>
            <a:lvl1pPr>
              <a:defRPr/>
            </a:lvl1pPr>
          </a:lstStyle>
          <a:p>
            <a:pPr>
              <a:defRPr/>
            </a:pPr>
            <a:r>
              <a:rPr lang="it-IT" altLang="it-IT"/>
              <a:t>Tecniche Analitiche Ambientali</a:t>
            </a:r>
          </a:p>
        </p:txBody>
      </p:sp>
      <p:sp>
        <p:nvSpPr>
          <p:cNvPr id="9" name="Rectangle 10"/>
          <p:cNvSpPr>
            <a:spLocks noGrp="1" noChangeArrowheads="1"/>
          </p:cNvSpPr>
          <p:nvPr>
            <p:ph type="sldNum" sz="quarter" idx="12"/>
          </p:nvPr>
        </p:nvSpPr>
        <p:spPr>
          <a:ln/>
        </p:spPr>
        <p:txBody>
          <a:bodyPr/>
          <a:lstStyle>
            <a:lvl1pPr>
              <a:defRPr/>
            </a:lvl1pPr>
          </a:lstStyle>
          <a:p>
            <a:fld id="{F68AC55F-14C4-4BFC-850C-E32A2C23A7A4}" type="slidenum">
              <a:rPr lang="it-IT" altLang="it-IT"/>
              <a:pPr/>
              <a:t>‹N›</a:t>
            </a:fld>
            <a:endParaRPr lang="it-IT" altLang="it-IT"/>
          </a:p>
        </p:txBody>
      </p:sp>
    </p:spTree>
    <p:extLst>
      <p:ext uri="{BB962C8B-B14F-4D97-AF65-F5344CB8AC3E}">
        <p14:creationId xmlns:p14="http://schemas.microsoft.com/office/powerpoint/2010/main" val="2183164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8"/>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9"/>
          <p:cNvSpPr>
            <a:spLocks noGrp="1" noChangeArrowheads="1"/>
          </p:cNvSpPr>
          <p:nvPr>
            <p:ph type="ftr" sz="quarter" idx="11"/>
          </p:nvPr>
        </p:nvSpPr>
        <p:spPr>
          <a:ln/>
        </p:spPr>
        <p:txBody>
          <a:bodyPr/>
          <a:lstStyle>
            <a:lvl1pPr>
              <a:defRPr/>
            </a:lvl1pPr>
          </a:lstStyle>
          <a:p>
            <a:pPr>
              <a:defRPr/>
            </a:pPr>
            <a:r>
              <a:rPr lang="it-IT" altLang="it-IT"/>
              <a:t>Tecniche Analitiche Ambientali</a:t>
            </a:r>
          </a:p>
        </p:txBody>
      </p:sp>
      <p:sp>
        <p:nvSpPr>
          <p:cNvPr id="5" name="Rectangle 10"/>
          <p:cNvSpPr>
            <a:spLocks noGrp="1" noChangeArrowheads="1"/>
          </p:cNvSpPr>
          <p:nvPr>
            <p:ph type="sldNum" sz="quarter" idx="12"/>
          </p:nvPr>
        </p:nvSpPr>
        <p:spPr>
          <a:ln/>
        </p:spPr>
        <p:txBody>
          <a:bodyPr/>
          <a:lstStyle>
            <a:lvl1pPr>
              <a:defRPr/>
            </a:lvl1pPr>
          </a:lstStyle>
          <a:p>
            <a:fld id="{6ECE5F1E-0B08-4AB6-9CBB-280430A812DF}" type="slidenum">
              <a:rPr lang="it-IT" altLang="it-IT"/>
              <a:pPr/>
              <a:t>‹N›</a:t>
            </a:fld>
            <a:endParaRPr lang="it-IT" altLang="it-IT"/>
          </a:p>
        </p:txBody>
      </p:sp>
    </p:spTree>
    <p:extLst>
      <p:ext uri="{BB962C8B-B14F-4D97-AF65-F5344CB8AC3E}">
        <p14:creationId xmlns:p14="http://schemas.microsoft.com/office/powerpoint/2010/main" val="1379169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9"/>
          <p:cNvSpPr>
            <a:spLocks noGrp="1" noChangeArrowheads="1"/>
          </p:cNvSpPr>
          <p:nvPr>
            <p:ph type="ftr" sz="quarter" idx="11"/>
          </p:nvPr>
        </p:nvSpPr>
        <p:spPr>
          <a:ln/>
        </p:spPr>
        <p:txBody>
          <a:bodyPr/>
          <a:lstStyle>
            <a:lvl1pPr>
              <a:defRPr/>
            </a:lvl1pPr>
          </a:lstStyle>
          <a:p>
            <a:pPr>
              <a:defRPr/>
            </a:pPr>
            <a:r>
              <a:rPr lang="it-IT" altLang="it-IT"/>
              <a:t>Tecniche Analitiche Ambientali</a:t>
            </a:r>
          </a:p>
        </p:txBody>
      </p:sp>
      <p:sp>
        <p:nvSpPr>
          <p:cNvPr id="4" name="Rectangle 10"/>
          <p:cNvSpPr>
            <a:spLocks noGrp="1" noChangeArrowheads="1"/>
          </p:cNvSpPr>
          <p:nvPr>
            <p:ph type="sldNum" sz="quarter" idx="12"/>
          </p:nvPr>
        </p:nvSpPr>
        <p:spPr>
          <a:ln/>
        </p:spPr>
        <p:txBody>
          <a:bodyPr/>
          <a:lstStyle>
            <a:lvl1pPr>
              <a:defRPr/>
            </a:lvl1pPr>
          </a:lstStyle>
          <a:p>
            <a:fld id="{741CA4A1-B1B1-4A88-B6E6-4D1E326DA051}" type="slidenum">
              <a:rPr lang="it-IT" altLang="it-IT"/>
              <a:pPr/>
              <a:t>‹N›</a:t>
            </a:fld>
            <a:endParaRPr lang="it-IT" altLang="it-IT"/>
          </a:p>
        </p:txBody>
      </p:sp>
    </p:spTree>
    <p:extLst>
      <p:ext uri="{BB962C8B-B14F-4D97-AF65-F5344CB8AC3E}">
        <p14:creationId xmlns:p14="http://schemas.microsoft.com/office/powerpoint/2010/main" val="2364064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8"/>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9"/>
          <p:cNvSpPr>
            <a:spLocks noGrp="1" noChangeArrowheads="1"/>
          </p:cNvSpPr>
          <p:nvPr>
            <p:ph type="ftr" sz="quarter" idx="11"/>
          </p:nvPr>
        </p:nvSpPr>
        <p:spPr>
          <a:ln/>
        </p:spPr>
        <p:txBody>
          <a:bodyPr/>
          <a:lstStyle>
            <a:lvl1pPr>
              <a:defRPr/>
            </a:lvl1pPr>
          </a:lstStyle>
          <a:p>
            <a:pPr>
              <a:defRPr/>
            </a:pPr>
            <a:r>
              <a:rPr lang="it-IT" altLang="it-IT"/>
              <a:t>Tecniche Analitiche Ambientali</a:t>
            </a:r>
          </a:p>
        </p:txBody>
      </p:sp>
      <p:sp>
        <p:nvSpPr>
          <p:cNvPr id="7" name="Rectangle 10"/>
          <p:cNvSpPr>
            <a:spLocks noGrp="1" noChangeArrowheads="1"/>
          </p:cNvSpPr>
          <p:nvPr>
            <p:ph type="sldNum" sz="quarter" idx="12"/>
          </p:nvPr>
        </p:nvSpPr>
        <p:spPr>
          <a:ln/>
        </p:spPr>
        <p:txBody>
          <a:bodyPr/>
          <a:lstStyle>
            <a:lvl1pPr>
              <a:defRPr/>
            </a:lvl1pPr>
          </a:lstStyle>
          <a:p>
            <a:fld id="{8231C271-0E7C-427E-95CC-9E01E7F83D8E}" type="slidenum">
              <a:rPr lang="it-IT" altLang="it-IT"/>
              <a:pPr/>
              <a:t>‹N›</a:t>
            </a:fld>
            <a:endParaRPr lang="it-IT" altLang="it-IT"/>
          </a:p>
        </p:txBody>
      </p:sp>
    </p:spTree>
    <p:extLst>
      <p:ext uri="{BB962C8B-B14F-4D97-AF65-F5344CB8AC3E}">
        <p14:creationId xmlns:p14="http://schemas.microsoft.com/office/powerpoint/2010/main" val="1565568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8"/>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9"/>
          <p:cNvSpPr>
            <a:spLocks noGrp="1" noChangeArrowheads="1"/>
          </p:cNvSpPr>
          <p:nvPr>
            <p:ph type="ftr" sz="quarter" idx="11"/>
          </p:nvPr>
        </p:nvSpPr>
        <p:spPr>
          <a:ln/>
        </p:spPr>
        <p:txBody>
          <a:bodyPr/>
          <a:lstStyle>
            <a:lvl1pPr>
              <a:defRPr/>
            </a:lvl1pPr>
          </a:lstStyle>
          <a:p>
            <a:pPr>
              <a:defRPr/>
            </a:pPr>
            <a:r>
              <a:rPr lang="it-IT" altLang="it-IT"/>
              <a:t>Tecniche Analitiche Ambientali</a:t>
            </a:r>
          </a:p>
        </p:txBody>
      </p:sp>
      <p:sp>
        <p:nvSpPr>
          <p:cNvPr id="7" name="Rectangle 10"/>
          <p:cNvSpPr>
            <a:spLocks noGrp="1" noChangeArrowheads="1"/>
          </p:cNvSpPr>
          <p:nvPr>
            <p:ph type="sldNum" sz="quarter" idx="12"/>
          </p:nvPr>
        </p:nvSpPr>
        <p:spPr>
          <a:ln/>
        </p:spPr>
        <p:txBody>
          <a:bodyPr/>
          <a:lstStyle>
            <a:lvl1pPr>
              <a:defRPr/>
            </a:lvl1pPr>
          </a:lstStyle>
          <a:p>
            <a:fld id="{5D527E6B-8C5D-4443-A778-28784B58B7E1}" type="slidenum">
              <a:rPr lang="it-IT" altLang="it-IT"/>
              <a:pPr/>
              <a:t>‹N›</a:t>
            </a:fld>
            <a:endParaRPr lang="it-IT" altLang="it-IT"/>
          </a:p>
        </p:txBody>
      </p:sp>
    </p:spTree>
    <p:extLst>
      <p:ext uri="{BB962C8B-B14F-4D97-AF65-F5344CB8AC3E}">
        <p14:creationId xmlns:p14="http://schemas.microsoft.com/office/powerpoint/2010/main" val="2082495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F5E"/>
            </a:gs>
          </a:gsLst>
          <a:lin ang="5400000" scaled="1"/>
        </a:gra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it-IT" altLang="it-IT" smtClean="0"/>
              <a:t>Fare clic per modificare lo stile del titolo dello schema</a:t>
            </a:r>
          </a:p>
        </p:txBody>
      </p:sp>
      <p:sp>
        <p:nvSpPr>
          <p:cNvPr id="1031" name="Rectangle 7"/>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32" name="Rectangle 8"/>
          <p:cNvSpPr>
            <a:spLocks noGrp="1" noChangeArrowheads="1"/>
          </p:cNvSpPr>
          <p:nvPr>
            <p:ph type="dt" sz="half" idx="2"/>
          </p:nvPr>
        </p:nvSpPr>
        <p:spPr bwMode="auto">
          <a:xfrm>
            <a:off x="6858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pPr>
              <a:defRPr/>
            </a:pPr>
            <a:endParaRPr lang="it-IT" altLang="it-IT"/>
          </a:p>
        </p:txBody>
      </p:sp>
      <p:sp>
        <p:nvSpPr>
          <p:cNvPr id="1033" name="Rectangle 9"/>
          <p:cNvSpPr>
            <a:spLocks noGrp="1" noChangeArrowheads="1"/>
          </p:cNvSpPr>
          <p:nvPr>
            <p:ph type="ftr" sz="quarter" idx="3"/>
          </p:nvPr>
        </p:nvSpPr>
        <p:spPr bwMode="auto">
          <a:xfrm>
            <a:off x="3124200" y="6172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pPr>
              <a:defRPr/>
            </a:pPr>
            <a:r>
              <a:rPr lang="it-IT" altLang="it-IT"/>
              <a:t>Tecniche Analitiche Ambientali</a:t>
            </a:r>
          </a:p>
        </p:txBody>
      </p:sp>
      <p:sp>
        <p:nvSpPr>
          <p:cNvPr id="1034" name="Rectangle 10"/>
          <p:cNvSpPr>
            <a:spLocks noGrp="1" noChangeArrowheads="1"/>
          </p:cNvSpPr>
          <p:nvPr>
            <p:ph type="sldNum" sz="quarter" idx="4"/>
          </p:nvPr>
        </p:nvSpPr>
        <p:spPr bwMode="auto">
          <a:xfrm>
            <a:off x="65532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fld id="{10920FA3-2289-46D6-8E94-DC57638EFB7A}" type="slidenum">
              <a:rPr lang="it-IT" altLang="it-IT"/>
              <a:pPr/>
              <a:t>‹N›</a:t>
            </a:fld>
            <a:endParaRPr lang="it-IT" altLang="it-IT"/>
          </a:p>
        </p:txBody>
      </p:sp>
    </p:spTree>
  </p:cSld>
  <p:clrMap bg1="dk2" tx1="lt1" bg2="dk1" tx2="lt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dt="0"/>
  <p:txStyles>
    <p:titleStyle>
      <a:lvl1pPr algn="ctr" rtl="0" eaLnBrk="0" fontAlgn="base" hangingPunct="0">
        <a:spcBef>
          <a:spcPct val="0"/>
        </a:spcBef>
        <a:spcAft>
          <a:spcPct val="0"/>
        </a:spcAft>
        <a:defRPr kumimoji="1" sz="4000">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000">
          <a:solidFill>
            <a:srgbClr val="FFFF00"/>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kumimoji="1" sz="4000">
          <a:solidFill>
            <a:srgbClr val="FFFF00"/>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kumimoji="1" sz="4000">
          <a:solidFill>
            <a:srgbClr val="FFFF00"/>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kumimoji="1" sz="4000">
          <a:solidFill>
            <a:srgbClr val="FFFF00"/>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kumimoji="1" sz="4000">
          <a:solidFill>
            <a:srgbClr val="FFFF00"/>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kumimoji="1" sz="4000">
          <a:solidFill>
            <a:srgbClr val="FFFF00"/>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kumimoji="1" sz="4000">
          <a:solidFill>
            <a:srgbClr val="FFFF00"/>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kumimoji="1" sz="4000">
          <a:solidFill>
            <a:srgbClr val="FFFF00"/>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80000"/>
        <a:buFont typeface="Wingdings" panose="05000000000000000000" pitchFamily="2" charset="2"/>
        <a:defRPr kumimoji="1" sz="24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kumimoji="1" sz="26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effectLst>
            <a:outerShdw blurRad="38100" dist="38100" dir="2700000" algn="tl">
              <a:srgbClr val="000000"/>
            </a:outerShdw>
          </a:effectLst>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4221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it-IT" alt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it-IT" alt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B2D9E1F-CDA3-4A2A-952C-8C831D8E8106}" type="slidenum">
              <a:rPr lang="it-IT" altLang="it-IT"/>
              <a:pPr/>
              <a:t>‹N›</a:t>
            </a:fld>
            <a:endParaRPr lang="it-IT" altLang="it-IT"/>
          </a:p>
        </p:txBody>
      </p:sp>
    </p:spTree>
    <p:extLst>
      <p:ext uri="{BB962C8B-B14F-4D97-AF65-F5344CB8AC3E}">
        <p14:creationId xmlns:p14="http://schemas.microsoft.com/office/powerpoint/2010/main" val="10435618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image" Target="../media/image10.wmf"/><Relationship Id="rId5" Type="http://schemas.openxmlformats.org/officeDocument/2006/relationships/oleObject" Target="../embeddings/oleObject6.bin"/><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8.xml"/><Relationship Id="rId1" Type="http://schemas.openxmlformats.org/officeDocument/2006/relationships/vmlDrawing" Target="../drawings/vmlDrawing4.vml"/><Relationship Id="rId6" Type="http://schemas.openxmlformats.org/officeDocument/2006/relationships/image" Target="../media/image15.wmf"/><Relationship Id="rId5" Type="http://schemas.openxmlformats.org/officeDocument/2006/relationships/oleObject" Target="../embeddings/oleObject8.bin"/><Relationship Id="rId4" Type="http://schemas.openxmlformats.org/officeDocument/2006/relationships/image" Target="../media/image14.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18.xml"/><Relationship Id="rId1" Type="http://schemas.openxmlformats.org/officeDocument/2006/relationships/vmlDrawing" Target="../drawings/vmlDrawing5.vml"/><Relationship Id="rId6" Type="http://schemas.openxmlformats.org/officeDocument/2006/relationships/image" Target="../media/image17.wmf"/><Relationship Id="rId5" Type="http://schemas.openxmlformats.org/officeDocument/2006/relationships/oleObject" Target="../embeddings/oleObject10.bin"/><Relationship Id="rId4" Type="http://schemas.openxmlformats.org/officeDocument/2006/relationships/image" Target="../media/image16.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8.xml"/><Relationship Id="rId1" Type="http://schemas.openxmlformats.org/officeDocument/2006/relationships/vmlDrawing" Target="../drawings/vmlDrawing6.vml"/><Relationship Id="rId6" Type="http://schemas.openxmlformats.org/officeDocument/2006/relationships/image" Target="../media/image20.wmf"/><Relationship Id="rId5" Type="http://schemas.openxmlformats.org/officeDocument/2006/relationships/oleObject" Target="../embeddings/oleObject13.bin"/><Relationship Id="rId4" Type="http://schemas.openxmlformats.org/officeDocument/2006/relationships/image" Target="../media/image19.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8.xml"/><Relationship Id="rId1" Type="http://schemas.openxmlformats.org/officeDocument/2006/relationships/vmlDrawing" Target="../drawings/vmlDrawing7.vml"/><Relationship Id="rId6" Type="http://schemas.openxmlformats.org/officeDocument/2006/relationships/image" Target="../media/image22.wmf"/><Relationship Id="rId5" Type="http://schemas.openxmlformats.org/officeDocument/2006/relationships/oleObject" Target="../embeddings/oleObject15.bin"/><Relationship Id="rId4" Type="http://schemas.openxmlformats.org/officeDocument/2006/relationships/image" Target="../media/image21.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8.xml"/><Relationship Id="rId1" Type="http://schemas.openxmlformats.org/officeDocument/2006/relationships/vmlDrawing" Target="../drawings/vmlDrawing8.vml"/><Relationship Id="rId6" Type="http://schemas.openxmlformats.org/officeDocument/2006/relationships/image" Target="../media/image24.wmf"/><Relationship Id="rId5" Type="http://schemas.openxmlformats.org/officeDocument/2006/relationships/oleObject" Target="../embeddings/oleObject17.bin"/><Relationship Id="rId4" Type="http://schemas.openxmlformats.org/officeDocument/2006/relationships/image" Target="../media/image23.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8.xml"/><Relationship Id="rId1" Type="http://schemas.openxmlformats.org/officeDocument/2006/relationships/vmlDrawing" Target="../drawings/vmlDrawing9.vml"/><Relationship Id="rId4" Type="http://schemas.openxmlformats.org/officeDocument/2006/relationships/image" Target="../media/image25.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8.xml"/><Relationship Id="rId1" Type="http://schemas.openxmlformats.org/officeDocument/2006/relationships/vmlDrawing" Target="../drawings/vmlDrawing10.vml"/><Relationship Id="rId6" Type="http://schemas.openxmlformats.org/officeDocument/2006/relationships/image" Target="../media/image28.wmf"/><Relationship Id="rId5" Type="http://schemas.openxmlformats.org/officeDocument/2006/relationships/oleObject" Target="../embeddings/oleObject20.bin"/><Relationship Id="rId4" Type="http://schemas.openxmlformats.org/officeDocument/2006/relationships/image" Target="../media/image27.wmf"/></Relationships>
</file>

<file path=ppt/slides/_rels/slide32.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18.xml"/><Relationship Id="rId1" Type="http://schemas.openxmlformats.org/officeDocument/2006/relationships/vmlDrawing" Target="../drawings/vmlDrawing11.vml"/><Relationship Id="rId6" Type="http://schemas.openxmlformats.org/officeDocument/2006/relationships/image" Target="../media/image30.wmf"/><Relationship Id="rId5" Type="http://schemas.openxmlformats.org/officeDocument/2006/relationships/oleObject" Target="../embeddings/oleObject22.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24.bin"/></Relationships>
</file>

<file path=ppt/slides/_rels/slide33.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image" Target="../media/image36.wmf"/><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oleObject" Target="../embeddings/oleObject30.bin"/><Relationship Id="rId2" Type="http://schemas.openxmlformats.org/officeDocument/2006/relationships/slideLayout" Target="../slideLayouts/slideLayout18.xml"/><Relationship Id="rId1" Type="http://schemas.openxmlformats.org/officeDocument/2006/relationships/vmlDrawing" Target="../drawings/vmlDrawing12.vml"/><Relationship Id="rId6" Type="http://schemas.openxmlformats.org/officeDocument/2006/relationships/image" Target="../media/image29.wmf"/><Relationship Id="rId11" Type="http://schemas.openxmlformats.org/officeDocument/2006/relationships/oleObject" Target="../embeddings/oleObject29.bin"/><Relationship Id="rId5" Type="http://schemas.openxmlformats.org/officeDocument/2006/relationships/oleObject" Target="../embeddings/oleObject26.bin"/><Relationship Id="rId10" Type="http://schemas.openxmlformats.org/officeDocument/2006/relationships/image" Target="../media/image35.wmf"/><Relationship Id="rId4" Type="http://schemas.openxmlformats.org/officeDocument/2006/relationships/image" Target="../media/image33.wmf"/><Relationship Id="rId9" Type="http://schemas.openxmlformats.org/officeDocument/2006/relationships/oleObject" Target="../embeddings/oleObject28.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8.xml"/><Relationship Id="rId1" Type="http://schemas.openxmlformats.org/officeDocument/2006/relationships/vmlDrawing" Target="../drawings/vmlDrawing13.vml"/><Relationship Id="rId4" Type="http://schemas.openxmlformats.org/officeDocument/2006/relationships/image" Target="../media/image37.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8.xml"/><Relationship Id="rId1" Type="http://schemas.openxmlformats.org/officeDocument/2006/relationships/vmlDrawing" Target="../drawings/vmlDrawing14.vml"/><Relationship Id="rId4" Type="http://schemas.openxmlformats.org/officeDocument/2006/relationships/image" Target="../media/image38.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18.xml"/><Relationship Id="rId1" Type="http://schemas.openxmlformats.org/officeDocument/2006/relationships/vmlDrawing" Target="../drawings/vmlDrawing15.vml"/><Relationship Id="rId6" Type="http://schemas.openxmlformats.org/officeDocument/2006/relationships/image" Target="../media/image41.wmf"/><Relationship Id="rId5" Type="http://schemas.openxmlformats.org/officeDocument/2006/relationships/oleObject" Target="../embeddings/oleObject34.bin"/><Relationship Id="rId4" Type="http://schemas.openxmlformats.org/officeDocument/2006/relationships/image" Target="../media/image40.wmf"/></Relationships>
</file>

<file path=ppt/slides/_rels/slide43.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slideLayout" Target="../slideLayouts/slideLayout18.xml"/><Relationship Id="rId1" Type="http://schemas.openxmlformats.org/officeDocument/2006/relationships/vmlDrawing" Target="../drawings/vmlDrawing16.vml"/><Relationship Id="rId6" Type="http://schemas.openxmlformats.org/officeDocument/2006/relationships/image" Target="../media/image43.wmf"/><Relationship Id="rId5" Type="http://schemas.openxmlformats.org/officeDocument/2006/relationships/oleObject" Target="../embeddings/oleObject37.bin"/><Relationship Id="rId10" Type="http://schemas.openxmlformats.org/officeDocument/2006/relationships/oleObject" Target="../embeddings/oleObject40.bin"/><Relationship Id="rId4" Type="http://schemas.openxmlformats.org/officeDocument/2006/relationships/image" Target="../media/image42.wmf"/><Relationship Id="rId9" Type="http://schemas.openxmlformats.org/officeDocument/2006/relationships/oleObject" Target="../embeddings/oleObject39.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18.xml"/><Relationship Id="rId1" Type="http://schemas.openxmlformats.org/officeDocument/2006/relationships/vmlDrawing" Target="../drawings/vmlDrawing17.vml"/><Relationship Id="rId4" Type="http://schemas.openxmlformats.org/officeDocument/2006/relationships/image" Target="../media/image45.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8.xml"/><Relationship Id="rId1" Type="http://schemas.openxmlformats.org/officeDocument/2006/relationships/vmlDrawing" Target="../drawings/vmlDrawing18.vml"/><Relationship Id="rId4" Type="http://schemas.openxmlformats.org/officeDocument/2006/relationships/image" Target="../media/image46.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wmf"/><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4.w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226436"/>
            <a:ext cx="7772400" cy="1143000"/>
          </a:xfrm>
        </p:spPr>
        <p:txBody>
          <a:bodyPr/>
          <a:lstStyle/>
          <a:p>
            <a:r>
              <a:rPr lang="it-IT" sz="2800" dirty="0" smtClean="0"/>
              <a:t>LEZIONI DI CHIMICA ANALITICA</a:t>
            </a:r>
            <a:endParaRPr lang="it-IT" sz="2800" dirty="0"/>
          </a:p>
        </p:txBody>
      </p:sp>
      <p:sp>
        <p:nvSpPr>
          <p:cNvPr id="3" name="Segnaposto contenuto 2"/>
          <p:cNvSpPr>
            <a:spLocks noGrp="1"/>
          </p:cNvSpPr>
          <p:nvPr>
            <p:ph idx="1"/>
          </p:nvPr>
        </p:nvSpPr>
        <p:spPr>
          <a:xfrm>
            <a:off x="395536" y="1369436"/>
            <a:ext cx="8404652" cy="4114800"/>
          </a:xfrm>
        </p:spPr>
        <p:txBody>
          <a:bodyPr/>
          <a:lstStyle/>
          <a:p>
            <a:pPr algn="ctr"/>
            <a:r>
              <a:rPr lang="it-IT" sz="3200" dirty="0" smtClean="0">
                <a:solidFill>
                  <a:srgbClr val="FFC000"/>
                </a:solidFill>
              </a:rPr>
              <a:t>LEZIONE #6: </a:t>
            </a:r>
          </a:p>
          <a:p>
            <a:pPr algn="ctr"/>
            <a:r>
              <a:rPr lang="it-IT" sz="3200" dirty="0" smtClean="0">
                <a:solidFill>
                  <a:srgbClr val="FFC000"/>
                </a:solidFill>
              </a:rPr>
              <a:t>«EQUILIBRIO CHIMICO E CHIMICA ANALITICA»</a:t>
            </a:r>
          </a:p>
          <a:p>
            <a:pPr algn="ctr"/>
            <a:endParaRPr lang="it-IT" dirty="0" smtClean="0"/>
          </a:p>
          <a:p>
            <a:pPr algn="ctr"/>
            <a:endParaRPr lang="it-IT" dirty="0"/>
          </a:p>
          <a:p>
            <a:pPr algn="ctr"/>
            <a:r>
              <a:rPr lang="it-IT" dirty="0" smtClean="0"/>
              <a:t>DOCENTE: G. ADAMI</a:t>
            </a:r>
          </a:p>
          <a:p>
            <a:pPr algn="ctr"/>
            <a:r>
              <a:rPr lang="it-IT" dirty="0" smtClean="0"/>
              <a:t>AA: 2019-20</a:t>
            </a:r>
          </a:p>
          <a:p>
            <a:pPr algn="ctr"/>
            <a:endParaRPr lang="it-IT" sz="1800" dirty="0" smtClean="0"/>
          </a:p>
          <a:p>
            <a:r>
              <a:rPr lang="it-IT" sz="1800" dirty="0" smtClean="0"/>
              <a:t>PER INSEGNAMENTI DI:</a:t>
            </a:r>
          </a:p>
          <a:p>
            <a:pPr lvl="1">
              <a:spcBef>
                <a:spcPts val="0"/>
              </a:spcBef>
            </a:pPr>
            <a:r>
              <a:rPr lang="it-IT" sz="2000" dirty="0" smtClean="0"/>
              <a:t>CA1+LAB (CHIMICA)</a:t>
            </a:r>
          </a:p>
          <a:p>
            <a:pPr lvl="1">
              <a:spcBef>
                <a:spcPts val="0"/>
              </a:spcBef>
            </a:pPr>
            <a:r>
              <a:rPr lang="it-IT" sz="2000" dirty="0" smtClean="0"/>
              <a:t>CA (STAN)</a:t>
            </a:r>
          </a:p>
          <a:p>
            <a:pPr lvl="1">
              <a:spcBef>
                <a:spcPts val="0"/>
              </a:spcBef>
            </a:pPr>
            <a:r>
              <a:rPr lang="it-IT" sz="2000" dirty="0" smtClean="0"/>
              <a:t>CA (FARM)</a:t>
            </a:r>
            <a:r>
              <a:rPr lang="it-IT" dirty="0" smtClean="0"/>
              <a:t>			</a:t>
            </a:r>
            <a:endParaRPr lang="it-IT" dirty="0"/>
          </a:p>
        </p:txBody>
      </p:sp>
      <p:sp>
        <p:nvSpPr>
          <p:cNvPr id="4" name="Segnaposto numero diapositiva 3"/>
          <p:cNvSpPr>
            <a:spLocks noGrp="1"/>
          </p:cNvSpPr>
          <p:nvPr>
            <p:ph type="sldNum" sz="quarter" idx="12"/>
          </p:nvPr>
        </p:nvSpPr>
        <p:spPr/>
        <p:txBody>
          <a:bodyPr/>
          <a:lstStyle/>
          <a:p>
            <a:fld id="{8A211550-8288-4684-AEC0-56663BABEF21}" type="slidenum">
              <a:rPr lang="it-IT" altLang="it-IT" smtClean="0"/>
              <a:pPr/>
              <a:t>1</a:t>
            </a:fld>
            <a:endParaRPr lang="it-IT" altLang="it-IT"/>
          </a:p>
        </p:txBody>
      </p:sp>
      <p:sp>
        <p:nvSpPr>
          <p:cNvPr id="6" name="Rettangolo 5"/>
          <p:cNvSpPr/>
          <p:nvPr/>
        </p:nvSpPr>
        <p:spPr bwMode="auto">
          <a:xfrm>
            <a:off x="170790" y="226436"/>
            <a:ext cx="8793697" cy="6402964"/>
          </a:xfrm>
          <a:prstGeom prst="rect">
            <a:avLst/>
          </a:prstGeom>
          <a:noFill/>
          <a:ln>
            <a:headEnd type="none" w="sm" len="sm"/>
            <a:tailEnd type="none" w="sm" len="sm"/>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it-IT"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51234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p:txBody>
          <a:bodyPr/>
          <a:lstStyle/>
          <a:p>
            <a:fld id="{000198AE-CFFB-407A-A6F9-8DC42D50C77E}" type="slidenum">
              <a:rPr lang="it-IT" altLang="it-IT"/>
              <a:pPr/>
              <a:t>10</a:t>
            </a:fld>
            <a:endParaRPr lang="it-IT" altLang="it-IT"/>
          </a:p>
        </p:txBody>
      </p:sp>
      <p:sp>
        <p:nvSpPr>
          <p:cNvPr id="135171" name="Rectangle 3"/>
          <p:cNvSpPr>
            <a:spLocks noChangeArrowheads="1"/>
          </p:cNvSpPr>
          <p:nvPr/>
        </p:nvSpPr>
        <p:spPr bwMode="auto">
          <a:xfrm>
            <a:off x="685800" y="990600"/>
            <a:ext cx="8062664" cy="5462736"/>
          </a:xfrm>
          <a:prstGeom prst="rect">
            <a:avLst/>
          </a:prstGeom>
          <a:solidFill>
            <a:schemeClr val="tx1"/>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35172" name="Text Box 4"/>
          <p:cNvSpPr txBox="1">
            <a:spLocks noChangeArrowheads="1"/>
          </p:cNvSpPr>
          <p:nvPr/>
        </p:nvSpPr>
        <p:spPr bwMode="auto">
          <a:xfrm>
            <a:off x="1981200" y="1192213"/>
            <a:ext cx="5562600"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a:solidFill>
                  <a:schemeClr val="bg1"/>
                </a:solidFill>
                <a:latin typeface="Arial" panose="020B0604020202020204" pitchFamily="34" charset="0"/>
              </a:rPr>
              <a:t>Le costanti di equilibrio termodinamiche (</a:t>
            </a:r>
            <a:r>
              <a:rPr lang="it-IT" altLang="it-IT" i="1">
                <a:solidFill>
                  <a:srgbClr val="FFFF00"/>
                </a:solidFill>
                <a:latin typeface="Arial" panose="020B0604020202020204" pitchFamily="34" charset="0"/>
              </a:rPr>
              <a:t>f</a:t>
            </a:r>
            <a:r>
              <a:rPr lang="it-IT" altLang="it-IT">
                <a:solidFill>
                  <a:schemeClr val="bg1"/>
                </a:solidFill>
                <a:latin typeface="Arial" panose="020B0604020202020204" pitchFamily="34" charset="0"/>
              </a:rPr>
              <a:t>(</a:t>
            </a:r>
            <a:r>
              <a:rPr lang="it-IT" altLang="it-IT" b="1">
                <a:solidFill>
                  <a:srgbClr val="FFFF00"/>
                </a:solidFill>
                <a:latin typeface="Arial" panose="020B0604020202020204" pitchFamily="34" charset="0"/>
              </a:rPr>
              <a:t>a</a:t>
            </a:r>
            <a:r>
              <a:rPr lang="it-IT" altLang="it-IT">
                <a:solidFill>
                  <a:schemeClr val="bg1"/>
                </a:solidFill>
                <a:latin typeface="Arial" panose="020B0604020202020204" pitchFamily="34" charset="0"/>
              </a:rPr>
              <a:t>)) dipendono solo da P e T .</a:t>
            </a:r>
          </a:p>
          <a:p>
            <a:pPr algn="just">
              <a:spcBef>
                <a:spcPct val="50000"/>
              </a:spcBef>
            </a:pPr>
            <a:r>
              <a:rPr lang="it-IT" altLang="it-IT">
                <a:solidFill>
                  <a:schemeClr val="bg1"/>
                </a:solidFill>
                <a:latin typeface="Arial" panose="020B0604020202020204" pitchFamily="34" charset="0"/>
              </a:rPr>
              <a:t>Le costanti di equilibrio stechiometriche (</a:t>
            </a:r>
            <a:r>
              <a:rPr lang="it-IT" altLang="it-IT" i="1">
                <a:solidFill>
                  <a:srgbClr val="FFFF00"/>
                </a:solidFill>
                <a:latin typeface="Arial" panose="020B0604020202020204" pitchFamily="34" charset="0"/>
              </a:rPr>
              <a:t>f</a:t>
            </a:r>
            <a:r>
              <a:rPr lang="it-IT" altLang="it-IT">
                <a:solidFill>
                  <a:schemeClr val="bg1"/>
                </a:solidFill>
                <a:latin typeface="Arial" panose="020B0604020202020204" pitchFamily="34" charset="0"/>
              </a:rPr>
              <a:t>(</a:t>
            </a:r>
            <a:r>
              <a:rPr lang="it-IT" altLang="it-IT" b="1">
                <a:solidFill>
                  <a:srgbClr val="FFFF00"/>
                </a:solidFill>
                <a:latin typeface="Arial" panose="020B0604020202020204" pitchFamily="34" charset="0"/>
              </a:rPr>
              <a:t>C</a:t>
            </a:r>
            <a:r>
              <a:rPr lang="it-IT" altLang="it-IT">
                <a:solidFill>
                  <a:schemeClr val="bg1"/>
                </a:solidFill>
                <a:latin typeface="Arial" panose="020B0604020202020204" pitchFamily="34" charset="0"/>
              </a:rPr>
              <a:t>)) dipendono da P, T e dalla forza ionica.</a:t>
            </a:r>
          </a:p>
        </p:txBody>
      </p:sp>
      <p:sp>
        <p:nvSpPr>
          <p:cNvPr id="135173" name="Text Box 5"/>
          <p:cNvSpPr txBox="1">
            <a:spLocks noChangeArrowheads="1"/>
          </p:cNvSpPr>
          <p:nvPr/>
        </p:nvSpPr>
        <p:spPr bwMode="auto">
          <a:xfrm>
            <a:off x="990600" y="304800"/>
            <a:ext cx="701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it-IT" altLang="it-IT" sz="2000" b="1">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COSTANTI DI EQUILIBRIO</a:t>
            </a:r>
            <a:endPar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endParaRPr>
          </a:p>
        </p:txBody>
      </p:sp>
      <p:graphicFrame>
        <p:nvGraphicFramePr>
          <p:cNvPr id="135177" name="Object 9"/>
          <p:cNvGraphicFramePr>
            <a:graphicFrameLocks noChangeAspect="1"/>
          </p:cNvGraphicFramePr>
          <p:nvPr>
            <p:extLst>
              <p:ext uri="{D42A27DB-BD31-4B8C-83A1-F6EECF244321}">
                <p14:modId xmlns:p14="http://schemas.microsoft.com/office/powerpoint/2010/main" val="2536892794"/>
              </p:ext>
            </p:extLst>
          </p:nvPr>
        </p:nvGraphicFramePr>
        <p:xfrm>
          <a:off x="2819400" y="3609524"/>
          <a:ext cx="4114800" cy="896938"/>
        </p:xfrm>
        <a:graphic>
          <a:graphicData uri="http://schemas.openxmlformats.org/presentationml/2006/ole">
            <mc:AlternateContent xmlns:mc="http://schemas.openxmlformats.org/markup-compatibility/2006">
              <mc:Choice xmlns:v="urn:schemas-microsoft-com:vml" Requires="v">
                <p:oleObj spid="_x0000_s80964" r:id="rId3" imgW="2095500" imgH="457200" progId="Equation.3">
                  <p:embed/>
                </p:oleObj>
              </mc:Choice>
              <mc:Fallback>
                <p:oleObj r:id="rId3" imgW="2095500" imgH="457200" progId="Equation.3">
                  <p:embed/>
                  <p:pic>
                    <p:nvPicPr>
                      <p:cNvPr id="135177"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609524"/>
                        <a:ext cx="4114800" cy="896938"/>
                      </a:xfrm>
                      <a:prstGeom prst="rect">
                        <a:avLst/>
                      </a:prstGeom>
                      <a:solidFill>
                        <a:schemeClr val="bg1"/>
                      </a:solidFill>
                    </p:spPr>
                  </p:pic>
                </p:oleObj>
              </mc:Fallback>
            </mc:AlternateContent>
          </a:graphicData>
        </a:graphic>
      </p:graphicFrame>
      <p:graphicFrame>
        <p:nvGraphicFramePr>
          <p:cNvPr id="135179" name="Object 11"/>
          <p:cNvGraphicFramePr>
            <a:graphicFrameLocks noChangeAspect="1"/>
          </p:cNvGraphicFramePr>
          <p:nvPr>
            <p:extLst>
              <p:ext uri="{D42A27DB-BD31-4B8C-83A1-F6EECF244321}">
                <p14:modId xmlns:p14="http://schemas.microsoft.com/office/powerpoint/2010/main" val="1894607408"/>
              </p:ext>
            </p:extLst>
          </p:nvPr>
        </p:nvGraphicFramePr>
        <p:xfrm>
          <a:off x="3124200" y="5078561"/>
          <a:ext cx="3505200" cy="917575"/>
        </p:xfrm>
        <a:graphic>
          <a:graphicData uri="http://schemas.openxmlformats.org/presentationml/2006/ole">
            <mc:AlternateContent xmlns:mc="http://schemas.openxmlformats.org/markup-compatibility/2006">
              <mc:Choice xmlns:v="urn:schemas-microsoft-com:vml" Requires="v">
                <p:oleObj spid="_x0000_s80965" r:id="rId5" imgW="1854200" imgH="482600" progId="Equation.3">
                  <p:embed/>
                </p:oleObj>
              </mc:Choice>
              <mc:Fallback>
                <p:oleObj r:id="rId5" imgW="1854200" imgH="482600" progId="Equation.3">
                  <p:embed/>
                  <p:pic>
                    <p:nvPicPr>
                      <p:cNvPr id="135179"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5078561"/>
                        <a:ext cx="3505200" cy="917575"/>
                      </a:xfrm>
                      <a:prstGeom prst="rect">
                        <a:avLst/>
                      </a:prstGeom>
                      <a:solidFill>
                        <a:schemeClr val="bg1"/>
                      </a:solidFill>
                    </p:spPr>
                  </p:pic>
                </p:oleObj>
              </mc:Fallback>
            </mc:AlternateContent>
          </a:graphicData>
        </a:graphic>
      </p:graphicFrame>
      <p:sp>
        <p:nvSpPr>
          <p:cNvPr id="135182" name="Text Box 14"/>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5CE72059-D878-4436-BE66-E585FDD8D13C}" type="slidenum">
              <a:rPr lang="it-IT" altLang="it-IT" sz="1400">
                <a:solidFill>
                  <a:schemeClr val="bg1"/>
                </a:solidFill>
                <a:latin typeface="Arial" panose="020B0604020202020204" pitchFamily="34" charset="0"/>
              </a:rPr>
              <a:pPr>
                <a:spcBef>
                  <a:spcPct val="50000"/>
                </a:spcBef>
              </a:pPr>
              <a:t>10</a:t>
            </a:fld>
            <a:endParaRPr lang="it-IT" altLang="it-IT" sz="1400">
              <a:solidFill>
                <a:schemeClr val="bg1"/>
              </a:solidFill>
              <a:latin typeface="Arial" panose="020B0604020202020204" pitchFamily="34" charset="0"/>
            </a:endParaRPr>
          </a:p>
        </p:txBody>
      </p:sp>
    </p:spTree>
    <p:extLst>
      <p:ext uri="{BB962C8B-B14F-4D97-AF65-F5344CB8AC3E}">
        <p14:creationId xmlns:p14="http://schemas.microsoft.com/office/powerpoint/2010/main" val="491951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9" name="Segnaposto numero diapositiva 3"/>
          <p:cNvSpPr>
            <a:spLocks noGrp="1"/>
          </p:cNvSpPr>
          <p:nvPr>
            <p:ph type="sldNum" sz="quarter" idx="12"/>
          </p:nvPr>
        </p:nvSpPr>
        <p:spPr/>
        <p:txBody>
          <a:bodyPr/>
          <a:lstStyle/>
          <a:p>
            <a:fld id="{9736A36D-D60E-455C-A136-DD575C60DBEE}" type="slidenum">
              <a:rPr lang="it-IT" altLang="it-IT"/>
              <a:pPr/>
              <a:t>11</a:t>
            </a:fld>
            <a:endParaRPr lang="it-IT" altLang="it-IT"/>
          </a:p>
        </p:txBody>
      </p:sp>
      <p:sp>
        <p:nvSpPr>
          <p:cNvPr id="47108" name="Rectangle 4"/>
          <p:cNvSpPr>
            <a:spLocks noChangeArrowheads="1"/>
          </p:cNvSpPr>
          <p:nvPr/>
        </p:nvSpPr>
        <p:spPr bwMode="auto">
          <a:xfrm>
            <a:off x="990600" y="838200"/>
            <a:ext cx="7685856" cy="5867400"/>
          </a:xfrm>
          <a:prstGeom prst="rect">
            <a:avLst/>
          </a:prstGeom>
          <a:solidFill>
            <a:schemeClr val="tx1"/>
          </a:solidFill>
          <a:ln w="381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13" name="Text Box 9"/>
          <p:cNvSpPr txBox="1">
            <a:spLocks noChangeArrowheads="1"/>
          </p:cNvSpPr>
          <p:nvPr/>
        </p:nvSpPr>
        <p:spPr bwMode="auto">
          <a:xfrm>
            <a:off x="1295400" y="1524000"/>
            <a:ext cx="7239000"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
                <a:srgbClr val="FF0000"/>
              </a:buClr>
              <a:buSzPct val="120000"/>
              <a:buFont typeface="Wingdings" panose="05000000000000000000" pitchFamily="2" charset="2"/>
              <a:buNone/>
            </a:pPr>
            <a:r>
              <a:rPr lang="it-IT" altLang="it-IT" dirty="0">
                <a:solidFill>
                  <a:schemeClr val="bg1"/>
                </a:solidFill>
                <a:latin typeface="Arial" panose="020B0604020202020204" pitchFamily="34" charset="0"/>
              </a:rPr>
              <a:t>2H</a:t>
            </a:r>
            <a:r>
              <a:rPr lang="it-IT" altLang="it-IT" baseline="-25000" dirty="0">
                <a:solidFill>
                  <a:schemeClr val="bg1"/>
                </a:solidFill>
                <a:latin typeface="Arial" panose="020B0604020202020204" pitchFamily="34" charset="0"/>
              </a:rPr>
              <a:t>2</a:t>
            </a:r>
            <a:r>
              <a:rPr lang="it-IT" altLang="it-IT" dirty="0">
                <a:solidFill>
                  <a:schemeClr val="bg1"/>
                </a:solidFill>
                <a:latin typeface="Arial" panose="020B0604020202020204" pitchFamily="34" charset="0"/>
              </a:rPr>
              <a:t>O = H</a:t>
            </a:r>
            <a:r>
              <a:rPr lang="it-IT" altLang="it-IT" baseline="-25000" dirty="0">
                <a:solidFill>
                  <a:schemeClr val="bg1"/>
                </a:solidFill>
                <a:latin typeface="Arial" panose="020B0604020202020204" pitchFamily="34" charset="0"/>
              </a:rPr>
              <a:t>3</a:t>
            </a:r>
            <a:r>
              <a:rPr lang="it-IT" altLang="it-IT" dirty="0">
                <a:solidFill>
                  <a:schemeClr val="bg1"/>
                </a:solidFill>
                <a:latin typeface="Arial" panose="020B0604020202020204" pitchFamily="34" charset="0"/>
              </a:rPr>
              <a:t>O</a:t>
            </a:r>
            <a:r>
              <a:rPr lang="it-IT" altLang="it-IT" baseline="30000" dirty="0">
                <a:solidFill>
                  <a:schemeClr val="bg1"/>
                </a:solidFill>
                <a:latin typeface="Arial" panose="020B0604020202020204" pitchFamily="34" charset="0"/>
              </a:rPr>
              <a:t>+</a:t>
            </a:r>
            <a:r>
              <a:rPr lang="it-IT" altLang="it-IT" dirty="0">
                <a:solidFill>
                  <a:schemeClr val="bg1"/>
                </a:solidFill>
                <a:latin typeface="Arial" panose="020B0604020202020204" pitchFamily="34" charset="0"/>
              </a:rPr>
              <a:t> + OH</a:t>
            </a:r>
            <a:r>
              <a:rPr lang="it-IT" altLang="it-IT" baseline="30000" dirty="0">
                <a:solidFill>
                  <a:schemeClr val="bg1"/>
                </a:solidFill>
                <a:latin typeface="Arial" panose="020B0604020202020204" pitchFamily="34" charset="0"/>
              </a:rPr>
              <a:t>-</a:t>
            </a:r>
            <a:r>
              <a:rPr lang="it-IT" altLang="it-IT" dirty="0">
                <a:solidFill>
                  <a:schemeClr val="bg1"/>
                </a:solidFill>
                <a:latin typeface="Arial" panose="020B0604020202020204" pitchFamily="34" charset="0"/>
              </a:rPr>
              <a:t>	</a:t>
            </a:r>
          </a:p>
          <a:p>
            <a:pPr algn="ctr">
              <a:spcBef>
                <a:spcPct val="50000"/>
              </a:spcBef>
              <a:buClr>
                <a:srgbClr val="FF0000"/>
              </a:buClr>
              <a:buSzPct val="120000"/>
              <a:buFont typeface="Wingdings" panose="05000000000000000000" pitchFamily="2" charset="2"/>
              <a:buNone/>
            </a:pPr>
            <a:r>
              <a:rPr lang="it-IT" altLang="it-IT" dirty="0">
                <a:solidFill>
                  <a:schemeClr val="bg1"/>
                </a:solidFill>
                <a:latin typeface="Arial" panose="020B0604020202020204" pitchFamily="34" charset="0"/>
              </a:rPr>
              <a:t>Kw</a:t>
            </a:r>
            <a:r>
              <a:rPr lang="it-IT" altLang="it-IT" baseline="30000" dirty="0">
                <a:solidFill>
                  <a:schemeClr val="bg1"/>
                </a:solidFill>
                <a:latin typeface="Arial" panose="020B0604020202020204" pitchFamily="34" charset="0"/>
              </a:rPr>
              <a:t>25°C</a:t>
            </a:r>
            <a:r>
              <a:rPr lang="it-IT" altLang="it-IT" dirty="0">
                <a:solidFill>
                  <a:schemeClr val="bg1"/>
                </a:solidFill>
                <a:latin typeface="Arial" panose="020B0604020202020204" pitchFamily="34" charset="0"/>
              </a:rPr>
              <a:t> = </a:t>
            </a:r>
            <a:r>
              <a:rPr lang="it-IT" altLang="it-IT" dirty="0" smtClean="0">
                <a:solidFill>
                  <a:schemeClr val="bg1"/>
                </a:solidFill>
                <a:latin typeface="Arial" panose="020B0604020202020204" pitchFamily="34" charset="0"/>
              </a:rPr>
              <a:t>K*[H</a:t>
            </a:r>
            <a:r>
              <a:rPr lang="it-IT" altLang="it-IT" baseline="-25000" dirty="0" smtClean="0">
                <a:solidFill>
                  <a:schemeClr val="bg1"/>
                </a:solidFill>
                <a:latin typeface="Arial" panose="020B0604020202020204" pitchFamily="34" charset="0"/>
              </a:rPr>
              <a:t>2</a:t>
            </a:r>
            <a:r>
              <a:rPr lang="it-IT" altLang="it-IT" dirty="0" smtClean="0">
                <a:solidFill>
                  <a:schemeClr val="bg1"/>
                </a:solidFill>
                <a:latin typeface="Arial" panose="020B0604020202020204" pitchFamily="34" charset="0"/>
              </a:rPr>
              <a:t>O]</a:t>
            </a:r>
            <a:r>
              <a:rPr lang="it-IT" altLang="it-IT" baseline="30000" dirty="0" smtClean="0">
                <a:solidFill>
                  <a:schemeClr val="bg1"/>
                </a:solidFill>
                <a:latin typeface="Arial" panose="020B0604020202020204" pitchFamily="34" charset="0"/>
              </a:rPr>
              <a:t>2</a:t>
            </a:r>
            <a:r>
              <a:rPr lang="it-IT" altLang="it-IT" dirty="0" smtClean="0">
                <a:solidFill>
                  <a:schemeClr val="bg1"/>
                </a:solidFill>
                <a:latin typeface="Arial" panose="020B0604020202020204" pitchFamily="34" charset="0"/>
              </a:rPr>
              <a:t> </a:t>
            </a:r>
            <a:r>
              <a:rPr lang="it-IT" altLang="it-IT" dirty="0">
                <a:solidFill>
                  <a:schemeClr val="bg1"/>
                </a:solidFill>
                <a:latin typeface="Arial" panose="020B0604020202020204" pitchFamily="34" charset="0"/>
              </a:rPr>
              <a:t>=[H</a:t>
            </a:r>
            <a:r>
              <a:rPr lang="it-IT" altLang="it-IT" baseline="-25000" dirty="0">
                <a:solidFill>
                  <a:schemeClr val="bg1"/>
                </a:solidFill>
                <a:latin typeface="Arial" panose="020B0604020202020204" pitchFamily="34" charset="0"/>
              </a:rPr>
              <a:t>3</a:t>
            </a:r>
            <a:r>
              <a:rPr lang="it-IT" altLang="it-IT" dirty="0">
                <a:solidFill>
                  <a:schemeClr val="bg1"/>
                </a:solidFill>
                <a:latin typeface="Arial" panose="020B0604020202020204" pitchFamily="34" charset="0"/>
              </a:rPr>
              <a:t>O</a:t>
            </a:r>
            <a:r>
              <a:rPr lang="it-IT" altLang="it-IT" baseline="30000" dirty="0">
                <a:solidFill>
                  <a:schemeClr val="bg1"/>
                </a:solidFill>
                <a:latin typeface="Arial" panose="020B0604020202020204" pitchFamily="34" charset="0"/>
              </a:rPr>
              <a:t>+</a:t>
            </a:r>
            <a:r>
              <a:rPr lang="it-IT" altLang="it-IT" dirty="0">
                <a:solidFill>
                  <a:schemeClr val="bg1"/>
                </a:solidFill>
                <a:latin typeface="Arial" panose="020B0604020202020204" pitchFamily="34" charset="0"/>
              </a:rPr>
              <a:t> </a:t>
            </a:r>
            <a:r>
              <a:rPr lang="it-IT" altLang="it-IT" dirty="0" smtClean="0">
                <a:solidFill>
                  <a:schemeClr val="bg1"/>
                </a:solidFill>
                <a:latin typeface="Arial" panose="020B0604020202020204" pitchFamily="34" charset="0"/>
              </a:rPr>
              <a:t>]*[</a:t>
            </a:r>
            <a:r>
              <a:rPr lang="it-IT" altLang="it-IT" dirty="0">
                <a:solidFill>
                  <a:schemeClr val="bg1"/>
                </a:solidFill>
                <a:latin typeface="Arial" panose="020B0604020202020204" pitchFamily="34" charset="0"/>
              </a:rPr>
              <a:t>OH</a:t>
            </a:r>
            <a:r>
              <a:rPr lang="it-IT" altLang="it-IT" baseline="30000" dirty="0">
                <a:solidFill>
                  <a:schemeClr val="bg1"/>
                </a:solidFill>
                <a:latin typeface="Arial" panose="020B0604020202020204" pitchFamily="34" charset="0"/>
              </a:rPr>
              <a:t>-</a:t>
            </a:r>
            <a:r>
              <a:rPr lang="it-IT" altLang="it-IT" dirty="0">
                <a:solidFill>
                  <a:schemeClr val="bg1"/>
                </a:solidFill>
                <a:latin typeface="Arial" panose="020B0604020202020204" pitchFamily="34" charset="0"/>
              </a:rPr>
              <a:t>] = </a:t>
            </a:r>
            <a:r>
              <a:rPr lang="it-IT" altLang="it-IT" dirty="0" smtClean="0">
                <a:solidFill>
                  <a:schemeClr val="bg1"/>
                </a:solidFill>
                <a:latin typeface="Arial" panose="020B0604020202020204" pitchFamily="34" charset="0"/>
              </a:rPr>
              <a:t>1.008*10</a:t>
            </a:r>
            <a:r>
              <a:rPr lang="it-IT" altLang="it-IT" baseline="30000" dirty="0" smtClean="0">
                <a:solidFill>
                  <a:schemeClr val="bg1"/>
                </a:solidFill>
                <a:latin typeface="Arial" panose="020B0604020202020204" pitchFamily="34" charset="0"/>
              </a:rPr>
              <a:t>-14</a:t>
            </a:r>
            <a:endParaRPr lang="it-IT" altLang="it-IT" dirty="0">
              <a:solidFill>
                <a:schemeClr val="bg1"/>
              </a:solidFill>
              <a:latin typeface="Arial" panose="020B0604020202020204" pitchFamily="34" charset="0"/>
              <a:sym typeface="Symbol" panose="05050102010706020507" pitchFamily="18" charset="2"/>
            </a:endParaRPr>
          </a:p>
          <a:p>
            <a:pPr algn="just">
              <a:spcBef>
                <a:spcPct val="50000"/>
              </a:spcBef>
              <a:buClr>
                <a:srgbClr val="FF0000"/>
              </a:buClr>
              <a:buSzPct val="120000"/>
              <a:buFont typeface="Wingdings" panose="05000000000000000000" pitchFamily="2" charset="2"/>
              <a:buChar char="v"/>
            </a:pPr>
            <a:r>
              <a:rPr lang="it-IT" altLang="it-IT" sz="2000" dirty="0">
                <a:solidFill>
                  <a:schemeClr val="bg1"/>
                </a:solidFill>
                <a:latin typeface="Arial" panose="020B0604020202020204" pitchFamily="34" charset="0"/>
              </a:rPr>
              <a:t> Costante di dissociazione di un acido debole, HA</a:t>
            </a:r>
          </a:p>
          <a:p>
            <a:pPr algn="ctr">
              <a:spcBef>
                <a:spcPct val="50000"/>
              </a:spcBef>
              <a:buClr>
                <a:srgbClr val="FF0000"/>
              </a:buClr>
              <a:buSzPct val="120000"/>
              <a:buFont typeface="Wingdings" panose="05000000000000000000" pitchFamily="2" charset="2"/>
              <a:buNone/>
            </a:pPr>
            <a:r>
              <a:rPr lang="it-IT" altLang="it-IT" dirty="0">
                <a:solidFill>
                  <a:schemeClr val="bg1"/>
                </a:solidFill>
                <a:latin typeface="Arial" panose="020B0604020202020204" pitchFamily="34" charset="0"/>
              </a:rPr>
              <a:t>HA + H</a:t>
            </a:r>
            <a:r>
              <a:rPr lang="it-IT" altLang="it-IT" baseline="-25000" dirty="0">
                <a:solidFill>
                  <a:schemeClr val="bg1"/>
                </a:solidFill>
                <a:latin typeface="Arial" panose="020B0604020202020204" pitchFamily="34" charset="0"/>
              </a:rPr>
              <a:t>2</a:t>
            </a:r>
            <a:r>
              <a:rPr lang="it-IT" altLang="it-IT" dirty="0">
                <a:solidFill>
                  <a:schemeClr val="bg1"/>
                </a:solidFill>
                <a:latin typeface="Arial" panose="020B0604020202020204" pitchFamily="34" charset="0"/>
              </a:rPr>
              <a:t>O = H</a:t>
            </a:r>
            <a:r>
              <a:rPr lang="it-IT" altLang="it-IT" baseline="-25000" dirty="0">
                <a:solidFill>
                  <a:schemeClr val="bg1"/>
                </a:solidFill>
                <a:latin typeface="Arial" panose="020B0604020202020204" pitchFamily="34" charset="0"/>
              </a:rPr>
              <a:t>3</a:t>
            </a:r>
            <a:r>
              <a:rPr lang="it-IT" altLang="it-IT" dirty="0">
                <a:solidFill>
                  <a:schemeClr val="bg1"/>
                </a:solidFill>
                <a:latin typeface="Arial" panose="020B0604020202020204" pitchFamily="34" charset="0"/>
              </a:rPr>
              <a:t>O</a:t>
            </a:r>
            <a:r>
              <a:rPr lang="it-IT" altLang="it-IT" baseline="30000" dirty="0">
                <a:solidFill>
                  <a:schemeClr val="bg1"/>
                </a:solidFill>
                <a:latin typeface="Arial" panose="020B0604020202020204" pitchFamily="34" charset="0"/>
              </a:rPr>
              <a:t>+</a:t>
            </a:r>
            <a:r>
              <a:rPr lang="it-IT" altLang="it-IT" dirty="0">
                <a:solidFill>
                  <a:schemeClr val="bg1"/>
                </a:solidFill>
                <a:latin typeface="Arial" panose="020B0604020202020204" pitchFamily="34" charset="0"/>
              </a:rPr>
              <a:t> + A</a:t>
            </a:r>
            <a:r>
              <a:rPr lang="it-IT" altLang="it-IT" baseline="30000" dirty="0">
                <a:solidFill>
                  <a:schemeClr val="bg1"/>
                </a:solidFill>
                <a:latin typeface="Arial" panose="020B0604020202020204" pitchFamily="34" charset="0"/>
              </a:rPr>
              <a:t>-</a:t>
            </a:r>
            <a:r>
              <a:rPr lang="it-IT" altLang="it-IT" dirty="0">
                <a:solidFill>
                  <a:schemeClr val="bg1"/>
                </a:solidFill>
                <a:latin typeface="Arial" panose="020B0604020202020204" pitchFamily="34" charset="0"/>
              </a:rPr>
              <a:t>	</a:t>
            </a:r>
          </a:p>
          <a:p>
            <a:pPr algn="ctr">
              <a:spcBef>
                <a:spcPct val="50000"/>
              </a:spcBef>
              <a:buClr>
                <a:srgbClr val="FF0000"/>
              </a:buClr>
              <a:buSzPct val="120000"/>
              <a:buFont typeface="Wingdings" panose="05000000000000000000" pitchFamily="2" charset="2"/>
              <a:buNone/>
            </a:pPr>
            <a:r>
              <a:rPr lang="it-IT" altLang="it-IT" dirty="0">
                <a:solidFill>
                  <a:schemeClr val="bg1"/>
                </a:solidFill>
                <a:latin typeface="Arial" panose="020B0604020202020204" pitchFamily="34" charset="0"/>
              </a:rPr>
              <a:t>K</a:t>
            </a:r>
            <a:r>
              <a:rPr lang="it-IT" altLang="it-IT" baseline="-25000" dirty="0">
                <a:solidFill>
                  <a:schemeClr val="bg1"/>
                </a:solidFill>
                <a:latin typeface="Arial" panose="020B0604020202020204" pitchFamily="34" charset="0"/>
              </a:rPr>
              <a:t>a</a:t>
            </a:r>
            <a:r>
              <a:rPr lang="it-IT" altLang="it-IT" baseline="30000" dirty="0">
                <a:solidFill>
                  <a:schemeClr val="bg1"/>
                </a:solidFill>
                <a:latin typeface="Arial" panose="020B0604020202020204" pitchFamily="34" charset="0"/>
              </a:rPr>
              <a:t>25°C</a:t>
            </a:r>
            <a:r>
              <a:rPr lang="it-IT" altLang="it-IT" dirty="0">
                <a:solidFill>
                  <a:schemeClr val="bg1"/>
                </a:solidFill>
                <a:latin typeface="Arial" panose="020B0604020202020204" pitchFamily="34" charset="0"/>
              </a:rPr>
              <a:t> = </a:t>
            </a:r>
            <a:r>
              <a:rPr lang="it-IT" altLang="it-IT" dirty="0" smtClean="0">
                <a:solidFill>
                  <a:schemeClr val="bg1"/>
                </a:solidFill>
                <a:latin typeface="Arial" panose="020B0604020202020204" pitchFamily="34" charset="0"/>
              </a:rPr>
              <a:t>K</a:t>
            </a:r>
            <a:r>
              <a:rPr lang="it-IT" altLang="it-IT" baseline="-25000" dirty="0" smtClean="0">
                <a:solidFill>
                  <a:schemeClr val="bg1"/>
                </a:solidFill>
                <a:latin typeface="Arial" panose="020B0604020202020204" pitchFamily="34" charset="0"/>
              </a:rPr>
              <a:t>a</a:t>
            </a:r>
            <a:r>
              <a:rPr lang="it-IT" altLang="it-IT" dirty="0" smtClean="0">
                <a:solidFill>
                  <a:schemeClr val="bg1"/>
                </a:solidFill>
                <a:latin typeface="Arial" panose="020B0604020202020204" pitchFamily="34" charset="0"/>
              </a:rPr>
              <a:t>*[H</a:t>
            </a:r>
            <a:r>
              <a:rPr lang="it-IT" altLang="it-IT" baseline="-25000" dirty="0" smtClean="0">
                <a:solidFill>
                  <a:schemeClr val="bg1"/>
                </a:solidFill>
                <a:latin typeface="Arial" panose="020B0604020202020204" pitchFamily="34" charset="0"/>
              </a:rPr>
              <a:t>2</a:t>
            </a:r>
            <a:r>
              <a:rPr lang="it-IT" altLang="it-IT" dirty="0" smtClean="0">
                <a:solidFill>
                  <a:schemeClr val="bg1"/>
                </a:solidFill>
                <a:latin typeface="Arial" panose="020B0604020202020204" pitchFamily="34" charset="0"/>
              </a:rPr>
              <a:t>O</a:t>
            </a:r>
            <a:r>
              <a:rPr lang="it-IT" altLang="it-IT" dirty="0">
                <a:solidFill>
                  <a:schemeClr val="bg1"/>
                </a:solidFill>
                <a:latin typeface="Arial" panose="020B0604020202020204" pitchFamily="34" charset="0"/>
              </a:rPr>
              <a:t>] = [H</a:t>
            </a:r>
            <a:r>
              <a:rPr lang="it-IT" altLang="it-IT" baseline="-25000" dirty="0">
                <a:solidFill>
                  <a:schemeClr val="bg1"/>
                </a:solidFill>
                <a:latin typeface="Arial" panose="020B0604020202020204" pitchFamily="34" charset="0"/>
              </a:rPr>
              <a:t>3</a:t>
            </a:r>
            <a:r>
              <a:rPr lang="it-IT" altLang="it-IT" dirty="0">
                <a:solidFill>
                  <a:schemeClr val="bg1"/>
                </a:solidFill>
                <a:latin typeface="Arial" panose="020B0604020202020204" pitchFamily="34" charset="0"/>
              </a:rPr>
              <a:t>O</a:t>
            </a:r>
            <a:r>
              <a:rPr lang="it-IT" altLang="it-IT" baseline="30000" dirty="0">
                <a:solidFill>
                  <a:schemeClr val="bg1"/>
                </a:solidFill>
                <a:latin typeface="Arial" panose="020B0604020202020204" pitchFamily="34" charset="0"/>
              </a:rPr>
              <a:t>+</a:t>
            </a:r>
            <a:r>
              <a:rPr lang="it-IT" altLang="it-IT" dirty="0">
                <a:solidFill>
                  <a:schemeClr val="bg1"/>
                </a:solidFill>
                <a:latin typeface="Arial" panose="020B0604020202020204" pitchFamily="34" charset="0"/>
              </a:rPr>
              <a:t> </a:t>
            </a:r>
            <a:r>
              <a:rPr lang="it-IT" altLang="it-IT" dirty="0" smtClean="0">
                <a:solidFill>
                  <a:schemeClr val="bg1"/>
                </a:solidFill>
                <a:latin typeface="Arial" panose="020B0604020202020204" pitchFamily="34" charset="0"/>
              </a:rPr>
              <a:t>]*[</a:t>
            </a:r>
            <a:r>
              <a:rPr lang="it-IT" altLang="it-IT" dirty="0">
                <a:solidFill>
                  <a:schemeClr val="bg1"/>
                </a:solidFill>
                <a:latin typeface="Arial" panose="020B0604020202020204" pitchFamily="34" charset="0"/>
              </a:rPr>
              <a:t>A</a:t>
            </a:r>
            <a:r>
              <a:rPr lang="it-IT" altLang="it-IT" baseline="30000" dirty="0">
                <a:solidFill>
                  <a:schemeClr val="bg1"/>
                </a:solidFill>
                <a:latin typeface="Arial" panose="020B0604020202020204" pitchFamily="34" charset="0"/>
              </a:rPr>
              <a:t>-</a:t>
            </a:r>
            <a:r>
              <a:rPr lang="it-IT" altLang="it-IT" dirty="0">
                <a:solidFill>
                  <a:schemeClr val="bg1"/>
                </a:solidFill>
                <a:latin typeface="Arial" panose="020B0604020202020204" pitchFamily="34" charset="0"/>
              </a:rPr>
              <a:t>]/[HA]</a:t>
            </a:r>
          </a:p>
          <a:p>
            <a:pPr algn="just">
              <a:spcBef>
                <a:spcPct val="50000"/>
              </a:spcBef>
              <a:buClr>
                <a:srgbClr val="FF0000"/>
              </a:buClr>
              <a:buSzPct val="120000"/>
              <a:buFont typeface="Wingdings" panose="05000000000000000000" pitchFamily="2" charset="2"/>
              <a:buChar char="v"/>
            </a:pPr>
            <a:r>
              <a:rPr lang="it-IT" altLang="it-IT" sz="2000" dirty="0">
                <a:solidFill>
                  <a:schemeClr val="bg1"/>
                </a:solidFill>
                <a:latin typeface="Arial" panose="020B0604020202020204" pitchFamily="34" charset="0"/>
              </a:rPr>
              <a:t> Costante di dissociazione di una base debole, A</a:t>
            </a:r>
            <a:r>
              <a:rPr lang="it-IT" altLang="it-IT" sz="2000" baseline="30000" dirty="0">
                <a:solidFill>
                  <a:schemeClr val="bg1"/>
                </a:solidFill>
                <a:latin typeface="Arial" panose="020B0604020202020204" pitchFamily="34" charset="0"/>
              </a:rPr>
              <a:t>-</a:t>
            </a:r>
            <a:endParaRPr lang="it-IT" altLang="it-IT" sz="2000" dirty="0">
              <a:solidFill>
                <a:schemeClr val="bg1"/>
              </a:solidFill>
              <a:latin typeface="Arial" panose="020B0604020202020204" pitchFamily="34" charset="0"/>
            </a:endParaRPr>
          </a:p>
          <a:p>
            <a:pPr algn="ctr">
              <a:spcBef>
                <a:spcPct val="50000"/>
              </a:spcBef>
              <a:buClr>
                <a:srgbClr val="FF0000"/>
              </a:buClr>
              <a:buSzPct val="120000"/>
              <a:buFont typeface="Wingdings" panose="05000000000000000000" pitchFamily="2" charset="2"/>
              <a:buNone/>
            </a:pPr>
            <a:r>
              <a:rPr lang="it-IT" altLang="it-IT" dirty="0">
                <a:solidFill>
                  <a:schemeClr val="bg1"/>
                </a:solidFill>
                <a:latin typeface="Arial" panose="020B0604020202020204" pitchFamily="34" charset="0"/>
              </a:rPr>
              <a:t>A</a:t>
            </a:r>
            <a:r>
              <a:rPr lang="it-IT" altLang="it-IT" baseline="30000" dirty="0">
                <a:solidFill>
                  <a:schemeClr val="bg1"/>
                </a:solidFill>
                <a:latin typeface="Arial" panose="020B0604020202020204" pitchFamily="34" charset="0"/>
              </a:rPr>
              <a:t>-</a:t>
            </a:r>
            <a:r>
              <a:rPr lang="it-IT" altLang="it-IT" dirty="0">
                <a:solidFill>
                  <a:schemeClr val="bg1"/>
                </a:solidFill>
                <a:latin typeface="Arial" panose="020B0604020202020204" pitchFamily="34" charset="0"/>
              </a:rPr>
              <a:t> + H</a:t>
            </a:r>
            <a:r>
              <a:rPr lang="it-IT" altLang="it-IT" baseline="-25000" dirty="0">
                <a:solidFill>
                  <a:schemeClr val="bg1"/>
                </a:solidFill>
                <a:latin typeface="Arial" panose="020B0604020202020204" pitchFamily="34" charset="0"/>
              </a:rPr>
              <a:t>2</a:t>
            </a:r>
            <a:r>
              <a:rPr lang="it-IT" altLang="it-IT" dirty="0">
                <a:solidFill>
                  <a:schemeClr val="bg1"/>
                </a:solidFill>
                <a:latin typeface="Arial" panose="020B0604020202020204" pitchFamily="34" charset="0"/>
              </a:rPr>
              <a:t>O = OH</a:t>
            </a:r>
            <a:r>
              <a:rPr lang="it-IT" altLang="it-IT" baseline="30000" dirty="0">
                <a:solidFill>
                  <a:schemeClr val="bg1"/>
                </a:solidFill>
                <a:latin typeface="Arial" panose="020B0604020202020204" pitchFamily="34" charset="0"/>
              </a:rPr>
              <a:t>-</a:t>
            </a:r>
            <a:r>
              <a:rPr lang="it-IT" altLang="it-IT" dirty="0">
                <a:solidFill>
                  <a:schemeClr val="bg1"/>
                </a:solidFill>
                <a:latin typeface="Arial" panose="020B0604020202020204" pitchFamily="34" charset="0"/>
              </a:rPr>
              <a:t> + HA	</a:t>
            </a:r>
          </a:p>
          <a:p>
            <a:pPr algn="ctr">
              <a:spcBef>
                <a:spcPct val="50000"/>
              </a:spcBef>
              <a:buClr>
                <a:srgbClr val="FF0000"/>
              </a:buClr>
              <a:buSzPct val="120000"/>
              <a:buFont typeface="Wingdings" panose="05000000000000000000" pitchFamily="2" charset="2"/>
              <a:buNone/>
            </a:pPr>
            <a:r>
              <a:rPr lang="it-IT" altLang="it-IT" dirty="0">
                <a:solidFill>
                  <a:schemeClr val="bg1"/>
                </a:solidFill>
                <a:latin typeface="Arial" panose="020B0604020202020204" pitchFamily="34" charset="0"/>
              </a:rPr>
              <a:t>K</a:t>
            </a:r>
            <a:r>
              <a:rPr lang="it-IT" altLang="it-IT" baseline="-25000" dirty="0">
                <a:solidFill>
                  <a:schemeClr val="bg1"/>
                </a:solidFill>
                <a:latin typeface="Arial" panose="020B0604020202020204" pitchFamily="34" charset="0"/>
              </a:rPr>
              <a:t>b</a:t>
            </a:r>
            <a:r>
              <a:rPr lang="it-IT" altLang="it-IT" baseline="30000" dirty="0">
                <a:solidFill>
                  <a:schemeClr val="bg1"/>
                </a:solidFill>
                <a:latin typeface="Arial" panose="020B0604020202020204" pitchFamily="34" charset="0"/>
              </a:rPr>
              <a:t>25°C</a:t>
            </a:r>
            <a:r>
              <a:rPr lang="it-IT" altLang="it-IT" dirty="0">
                <a:solidFill>
                  <a:schemeClr val="bg1"/>
                </a:solidFill>
                <a:latin typeface="Arial" panose="020B0604020202020204" pitchFamily="34" charset="0"/>
              </a:rPr>
              <a:t> = </a:t>
            </a:r>
            <a:r>
              <a:rPr lang="it-IT" altLang="it-IT" dirty="0" smtClean="0">
                <a:solidFill>
                  <a:schemeClr val="bg1"/>
                </a:solidFill>
                <a:latin typeface="Arial" panose="020B0604020202020204" pitchFamily="34" charset="0"/>
              </a:rPr>
              <a:t>K</a:t>
            </a:r>
            <a:r>
              <a:rPr lang="it-IT" altLang="it-IT" baseline="-25000" dirty="0" smtClean="0">
                <a:solidFill>
                  <a:schemeClr val="bg1"/>
                </a:solidFill>
                <a:latin typeface="Arial" panose="020B0604020202020204" pitchFamily="34" charset="0"/>
              </a:rPr>
              <a:t>b</a:t>
            </a:r>
            <a:r>
              <a:rPr lang="it-IT" altLang="it-IT" dirty="0" smtClean="0">
                <a:solidFill>
                  <a:schemeClr val="bg1"/>
                </a:solidFill>
                <a:latin typeface="Arial" panose="020B0604020202020204" pitchFamily="34" charset="0"/>
              </a:rPr>
              <a:t>*[H</a:t>
            </a:r>
            <a:r>
              <a:rPr lang="it-IT" altLang="it-IT" baseline="-25000" dirty="0" smtClean="0">
                <a:solidFill>
                  <a:schemeClr val="bg1"/>
                </a:solidFill>
                <a:latin typeface="Arial" panose="020B0604020202020204" pitchFamily="34" charset="0"/>
              </a:rPr>
              <a:t>2</a:t>
            </a:r>
            <a:r>
              <a:rPr lang="it-IT" altLang="it-IT" dirty="0" smtClean="0">
                <a:solidFill>
                  <a:schemeClr val="bg1"/>
                </a:solidFill>
                <a:latin typeface="Arial" panose="020B0604020202020204" pitchFamily="34" charset="0"/>
              </a:rPr>
              <a:t>O</a:t>
            </a:r>
            <a:r>
              <a:rPr lang="it-IT" altLang="it-IT" dirty="0">
                <a:solidFill>
                  <a:schemeClr val="bg1"/>
                </a:solidFill>
                <a:latin typeface="Arial" panose="020B0604020202020204" pitchFamily="34" charset="0"/>
              </a:rPr>
              <a:t>] = [OH</a:t>
            </a:r>
            <a:r>
              <a:rPr lang="it-IT" altLang="it-IT" baseline="30000" dirty="0">
                <a:solidFill>
                  <a:schemeClr val="bg1"/>
                </a:solidFill>
                <a:latin typeface="Arial" panose="020B0604020202020204" pitchFamily="34" charset="0"/>
              </a:rPr>
              <a:t>-</a:t>
            </a:r>
            <a:r>
              <a:rPr lang="it-IT" altLang="it-IT" dirty="0">
                <a:solidFill>
                  <a:schemeClr val="bg1"/>
                </a:solidFill>
                <a:latin typeface="Arial" panose="020B0604020202020204" pitchFamily="34" charset="0"/>
              </a:rPr>
              <a:t> </a:t>
            </a:r>
            <a:r>
              <a:rPr lang="it-IT" altLang="it-IT" dirty="0" smtClean="0">
                <a:solidFill>
                  <a:schemeClr val="bg1"/>
                </a:solidFill>
                <a:latin typeface="Arial" panose="020B0604020202020204" pitchFamily="34" charset="0"/>
              </a:rPr>
              <a:t>]*[</a:t>
            </a:r>
            <a:r>
              <a:rPr lang="it-IT" altLang="it-IT" dirty="0">
                <a:solidFill>
                  <a:schemeClr val="bg1"/>
                </a:solidFill>
                <a:latin typeface="Arial" panose="020B0604020202020204" pitchFamily="34" charset="0"/>
              </a:rPr>
              <a:t>HA]/ [A</a:t>
            </a:r>
            <a:r>
              <a:rPr lang="it-IT" altLang="it-IT" baseline="30000" dirty="0">
                <a:solidFill>
                  <a:schemeClr val="bg1"/>
                </a:solidFill>
                <a:latin typeface="Arial" panose="020B0604020202020204" pitchFamily="34" charset="0"/>
              </a:rPr>
              <a:t>-</a:t>
            </a:r>
            <a:r>
              <a:rPr lang="it-IT" altLang="it-IT" dirty="0">
                <a:solidFill>
                  <a:schemeClr val="bg1"/>
                </a:solidFill>
                <a:latin typeface="Arial" panose="020B0604020202020204" pitchFamily="34" charset="0"/>
              </a:rPr>
              <a:t>]</a:t>
            </a:r>
          </a:p>
          <a:p>
            <a:pPr>
              <a:spcBef>
                <a:spcPct val="50000"/>
              </a:spcBef>
              <a:buClr>
                <a:srgbClr val="FF0000"/>
              </a:buClr>
              <a:buSzPct val="150000"/>
              <a:buFont typeface="Wingdings" panose="05000000000000000000" pitchFamily="2" charset="2"/>
              <a:buChar char="v"/>
            </a:pPr>
            <a:r>
              <a:rPr lang="it-IT" altLang="it-IT" sz="2000" dirty="0">
                <a:solidFill>
                  <a:schemeClr val="bg1"/>
                </a:solidFill>
                <a:latin typeface="Arial" panose="020B0604020202020204" pitchFamily="34" charset="0"/>
              </a:rPr>
              <a:t> Prodotto di solubilità</a:t>
            </a:r>
          </a:p>
          <a:p>
            <a:pPr algn="ctr">
              <a:spcBef>
                <a:spcPct val="50000"/>
              </a:spcBef>
              <a:buClr>
                <a:srgbClr val="FF0000"/>
              </a:buClr>
              <a:buSzPct val="150000"/>
              <a:buFont typeface="Wingdings" panose="05000000000000000000" pitchFamily="2" charset="2"/>
              <a:buNone/>
            </a:pPr>
            <a:r>
              <a:rPr lang="it-IT" altLang="it-IT" dirty="0">
                <a:solidFill>
                  <a:schemeClr val="bg1"/>
                </a:solidFill>
                <a:latin typeface="Arial" panose="020B0604020202020204" pitchFamily="34" charset="0"/>
              </a:rPr>
              <a:t>Ag</a:t>
            </a:r>
            <a:r>
              <a:rPr lang="it-IT" altLang="it-IT" baseline="-25000" dirty="0">
                <a:solidFill>
                  <a:schemeClr val="bg1"/>
                </a:solidFill>
                <a:latin typeface="Arial" panose="020B0604020202020204" pitchFamily="34" charset="0"/>
              </a:rPr>
              <a:t>2</a:t>
            </a:r>
            <a:r>
              <a:rPr lang="it-IT" altLang="it-IT" dirty="0">
                <a:solidFill>
                  <a:schemeClr val="bg1"/>
                </a:solidFill>
                <a:latin typeface="Arial" panose="020B0604020202020204" pitchFamily="34" charset="0"/>
              </a:rPr>
              <a:t>S = 2Ag</a:t>
            </a:r>
            <a:r>
              <a:rPr lang="it-IT" altLang="it-IT" baseline="30000" dirty="0">
                <a:solidFill>
                  <a:schemeClr val="bg1"/>
                </a:solidFill>
                <a:latin typeface="Arial" panose="020B0604020202020204" pitchFamily="34" charset="0"/>
              </a:rPr>
              <a:t>+ </a:t>
            </a:r>
            <a:r>
              <a:rPr lang="it-IT" altLang="it-IT" dirty="0">
                <a:solidFill>
                  <a:schemeClr val="bg1"/>
                </a:solidFill>
                <a:latin typeface="Arial" panose="020B0604020202020204" pitchFamily="34" charset="0"/>
              </a:rPr>
              <a:t>+ S</a:t>
            </a:r>
            <a:r>
              <a:rPr lang="it-IT" altLang="it-IT" baseline="30000" dirty="0">
                <a:solidFill>
                  <a:schemeClr val="bg1"/>
                </a:solidFill>
                <a:latin typeface="Arial" panose="020B0604020202020204" pitchFamily="34" charset="0"/>
              </a:rPr>
              <a:t>2-		</a:t>
            </a:r>
            <a:r>
              <a:rPr lang="it-IT" altLang="it-IT" dirty="0">
                <a:solidFill>
                  <a:schemeClr val="bg1"/>
                </a:solidFill>
                <a:latin typeface="Arial" panose="020B0604020202020204" pitchFamily="34" charset="0"/>
              </a:rPr>
              <a:t>K</a:t>
            </a:r>
            <a:r>
              <a:rPr lang="it-IT" altLang="it-IT" baseline="-25000" dirty="0">
                <a:solidFill>
                  <a:schemeClr val="bg1"/>
                </a:solidFill>
                <a:latin typeface="Arial" panose="020B0604020202020204" pitchFamily="34" charset="0"/>
              </a:rPr>
              <a:t>s</a:t>
            </a:r>
            <a:r>
              <a:rPr lang="it-IT" altLang="it-IT" baseline="30000" dirty="0">
                <a:solidFill>
                  <a:schemeClr val="bg1"/>
                </a:solidFill>
                <a:latin typeface="Arial" panose="020B0604020202020204" pitchFamily="34" charset="0"/>
              </a:rPr>
              <a:t>25°C</a:t>
            </a:r>
            <a:r>
              <a:rPr lang="it-IT" altLang="it-IT" dirty="0">
                <a:solidFill>
                  <a:schemeClr val="bg1"/>
                </a:solidFill>
                <a:latin typeface="Arial" panose="020B0604020202020204" pitchFamily="34" charset="0"/>
              </a:rPr>
              <a:t> = [Ag</a:t>
            </a:r>
            <a:r>
              <a:rPr lang="it-IT" altLang="it-IT" baseline="30000" dirty="0">
                <a:solidFill>
                  <a:schemeClr val="bg1"/>
                </a:solidFill>
                <a:latin typeface="Arial" panose="020B0604020202020204" pitchFamily="34" charset="0"/>
              </a:rPr>
              <a:t>+ </a:t>
            </a:r>
            <a:r>
              <a:rPr lang="it-IT" altLang="it-IT" dirty="0">
                <a:solidFill>
                  <a:schemeClr val="bg1"/>
                </a:solidFill>
                <a:latin typeface="Arial" panose="020B0604020202020204" pitchFamily="34" charset="0"/>
              </a:rPr>
              <a:t>]</a:t>
            </a:r>
            <a:r>
              <a:rPr lang="it-IT" altLang="it-IT" baseline="30000" dirty="0">
                <a:solidFill>
                  <a:schemeClr val="bg1"/>
                </a:solidFill>
                <a:latin typeface="Arial" panose="020B0604020202020204" pitchFamily="34" charset="0"/>
              </a:rPr>
              <a:t>2</a:t>
            </a:r>
            <a:r>
              <a:rPr lang="it-IT" altLang="it-IT" dirty="0">
                <a:solidFill>
                  <a:schemeClr val="bg1"/>
                </a:solidFill>
                <a:latin typeface="Arial" panose="020B0604020202020204" pitchFamily="34" charset="0"/>
              </a:rPr>
              <a:t>.[S</a:t>
            </a:r>
            <a:r>
              <a:rPr lang="it-IT" altLang="it-IT" baseline="30000" dirty="0">
                <a:solidFill>
                  <a:schemeClr val="bg1"/>
                </a:solidFill>
                <a:latin typeface="Arial" panose="020B0604020202020204" pitchFamily="34" charset="0"/>
              </a:rPr>
              <a:t>2-</a:t>
            </a:r>
            <a:r>
              <a:rPr lang="it-IT" altLang="it-IT" dirty="0">
                <a:solidFill>
                  <a:schemeClr val="bg1"/>
                </a:solidFill>
                <a:latin typeface="Arial" panose="020B0604020202020204" pitchFamily="34" charset="0"/>
              </a:rPr>
              <a:t>]</a:t>
            </a:r>
          </a:p>
        </p:txBody>
      </p:sp>
      <p:sp>
        <p:nvSpPr>
          <p:cNvPr id="47115" name="Text Box 11"/>
          <p:cNvSpPr txBox="1">
            <a:spLocks noChangeArrowheads="1"/>
          </p:cNvSpPr>
          <p:nvPr/>
        </p:nvSpPr>
        <p:spPr bwMode="auto">
          <a:xfrm>
            <a:off x="1295400" y="1066800"/>
            <a:ext cx="723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FF0000"/>
              </a:buClr>
              <a:buSzPct val="120000"/>
              <a:buFont typeface="Wingdings" panose="05000000000000000000" pitchFamily="2" charset="2"/>
              <a:buChar char="v"/>
            </a:pPr>
            <a:r>
              <a:rPr lang="it-IT" altLang="it-IT" sz="2000" b="1">
                <a:solidFill>
                  <a:schemeClr val="bg1"/>
                </a:solidFill>
                <a:latin typeface="Arial" panose="020B0604020202020204" pitchFamily="34" charset="0"/>
              </a:rPr>
              <a:t> </a:t>
            </a:r>
            <a:r>
              <a:rPr lang="it-IT" altLang="it-IT" sz="2000">
                <a:solidFill>
                  <a:schemeClr val="bg1"/>
                </a:solidFill>
                <a:latin typeface="Arial" panose="020B0604020202020204" pitchFamily="34" charset="0"/>
              </a:rPr>
              <a:t>Prodotto ionico dell’acqua</a:t>
            </a:r>
          </a:p>
        </p:txBody>
      </p:sp>
      <p:grpSp>
        <p:nvGrpSpPr>
          <p:cNvPr id="47117" name="Group 13"/>
          <p:cNvGrpSpPr>
            <a:grpSpLocks/>
          </p:cNvGrpSpPr>
          <p:nvPr/>
        </p:nvGrpSpPr>
        <p:grpSpPr bwMode="auto">
          <a:xfrm>
            <a:off x="990600" y="228600"/>
            <a:ext cx="7772400" cy="396875"/>
            <a:chOff x="624" y="144"/>
            <a:chExt cx="4896" cy="250"/>
          </a:xfrm>
        </p:grpSpPr>
        <p:sp>
          <p:nvSpPr>
            <p:cNvPr id="47118" name="Rectangle 14"/>
            <p:cNvSpPr>
              <a:spLocks noChangeArrowheads="1"/>
            </p:cNvSpPr>
            <p:nvPr/>
          </p:nvSpPr>
          <p:spPr bwMode="auto">
            <a:xfrm>
              <a:off x="624" y="144"/>
              <a:ext cx="4896" cy="240"/>
            </a:xfrm>
            <a:prstGeom prst="rect">
              <a:avLst/>
            </a:prstGeom>
            <a:gradFill rotWithShape="0">
              <a:gsLst>
                <a:gs pos="0">
                  <a:schemeClr val="bg1"/>
                </a:gs>
                <a:gs pos="100000">
                  <a:srgbClr val="008000"/>
                </a:gs>
              </a:gsLst>
              <a:lin ang="0" scaled="1"/>
            </a:gra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19" name="Text Box 15"/>
            <p:cNvSpPr txBox="1">
              <a:spLocks noChangeArrowheads="1"/>
            </p:cNvSpPr>
            <p:nvPr/>
          </p:nvSpPr>
          <p:spPr bwMode="auto">
            <a:xfrm>
              <a:off x="673" y="144"/>
              <a:ext cx="88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000" b="1">
                  <a:solidFill>
                    <a:srgbClr val="008000"/>
                  </a:solidFill>
                  <a:effectLst>
                    <a:outerShdw blurRad="38100" dist="38100" dir="2700000" algn="tl">
                      <a:srgbClr val="000000"/>
                    </a:outerShdw>
                  </a:effectLst>
                  <a:latin typeface="Arial" panose="020B0604020202020204" pitchFamily="34" charset="0"/>
                </a:rPr>
                <a:t>Esempi</a:t>
              </a:r>
            </a:p>
          </p:txBody>
        </p:sp>
      </p:grpSp>
      <p:sp>
        <p:nvSpPr>
          <p:cNvPr id="47120" name="Text Box 16"/>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206EA0E9-C6F6-4CA9-9A07-A3230CBE4092}" type="slidenum">
              <a:rPr lang="it-IT" altLang="it-IT" sz="1400">
                <a:solidFill>
                  <a:schemeClr val="bg1"/>
                </a:solidFill>
                <a:latin typeface="Arial" panose="020B0604020202020204" pitchFamily="34" charset="0"/>
              </a:rPr>
              <a:pPr>
                <a:spcBef>
                  <a:spcPct val="50000"/>
                </a:spcBef>
              </a:pPr>
              <a:t>11</a:t>
            </a:fld>
            <a:endParaRPr lang="it-IT" altLang="it-IT" sz="1400">
              <a:solidFill>
                <a:schemeClr val="bg1"/>
              </a:solidFill>
              <a:latin typeface="Arial" panose="020B0604020202020204" pitchFamily="34" charset="0"/>
            </a:endParaRPr>
          </a:p>
        </p:txBody>
      </p:sp>
    </p:spTree>
    <p:extLst>
      <p:ext uri="{BB962C8B-B14F-4D97-AF65-F5344CB8AC3E}">
        <p14:creationId xmlns:p14="http://schemas.microsoft.com/office/powerpoint/2010/main" val="1754423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4" name="Segnaposto numero diapositiva 3"/>
          <p:cNvSpPr>
            <a:spLocks noGrp="1"/>
          </p:cNvSpPr>
          <p:nvPr>
            <p:ph type="sldNum" sz="quarter" idx="12"/>
          </p:nvPr>
        </p:nvSpPr>
        <p:spPr>
          <a:xfrm>
            <a:off x="6444208" y="6284168"/>
            <a:ext cx="1905000" cy="457200"/>
          </a:xfrm>
        </p:spPr>
        <p:txBody>
          <a:bodyPr/>
          <a:lstStyle/>
          <a:p>
            <a:fld id="{71E91334-4C69-406B-85EE-7CAFABF1FDCB}" type="slidenum">
              <a:rPr lang="it-IT" altLang="it-IT" sz="1200"/>
              <a:pPr/>
              <a:t>12</a:t>
            </a:fld>
            <a:endParaRPr lang="it-IT" altLang="it-IT" sz="1200"/>
          </a:p>
        </p:txBody>
      </p:sp>
      <p:sp>
        <p:nvSpPr>
          <p:cNvPr id="48132" name="Rectangle 4"/>
          <p:cNvSpPr>
            <a:spLocks noChangeArrowheads="1"/>
          </p:cNvSpPr>
          <p:nvPr/>
        </p:nvSpPr>
        <p:spPr bwMode="auto">
          <a:xfrm>
            <a:off x="881608" y="873968"/>
            <a:ext cx="7772400" cy="5257800"/>
          </a:xfrm>
          <a:prstGeom prst="rect">
            <a:avLst/>
          </a:prstGeom>
          <a:solidFill>
            <a:schemeClr val="tx1"/>
          </a:solidFill>
          <a:ln w="381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600"/>
          </a:p>
        </p:txBody>
      </p:sp>
      <p:sp>
        <p:nvSpPr>
          <p:cNvPr id="48136" name="Text Box 8"/>
          <p:cNvSpPr txBox="1">
            <a:spLocks noChangeArrowheads="1"/>
          </p:cNvSpPr>
          <p:nvPr/>
        </p:nvSpPr>
        <p:spPr bwMode="auto">
          <a:xfrm>
            <a:off x="1186408" y="1026368"/>
            <a:ext cx="7162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Clr>
                <a:srgbClr val="FF0000"/>
              </a:buClr>
              <a:buSzPct val="120000"/>
              <a:buFont typeface="Wingdings" panose="05000000000000000000" pitchFamily="2" charset="2"/>
              <a:buChar char="v"/>
            </a:pPr>
            <a:r>
              <a:rPr lang="it-IT" altLang="it-IT" sz="1800" dirty="0">
                <a:solidFill>
                  <a:schemeClr val="bg1"/>
                </a:solidFill>
                <a:latin typeface="Arial" panose="020B0604020202020204" pitchFamily="34" charset="0"/>
              </a:rPr>
              <a:t> Perché l’attività o la concentrazione dell’acqua non compaiono nelle costanti di equilibrio?</a:t>
            </a:r>
          </a:p>
        </p:txBody>
      </p:sp>
      <p:sp>
        <p:nvSpPr>
          <p:cNvPr id="48137" name="Text Box 9"/>
          <p:cNvSpPr txBox="1">
            <a:spLocks noChangeArrowheads="1"/>
          </p:cNvSpPr>
          <p:nvPr/>
        </p:nvSpPr>
        <p:spPr bwMode="auto">
          <a:xfrm>
            <a:off x="1186408" y="2702768"/>
            <a:ext cx="7315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Clr>
                <a:srgbClr val="FF0000"/>
              </a:buClr>
              <a:buSzPct val="120000"/>
              <a:buFont typeface="Wingdings" panose="05000000000000000000" pitchFamily="2" charset="2"/>
              <a:buChar char="v"/>
            </a:pPr>
            <a:r>
              <a:rPr lang="it-IT" altLang="it-IT" sz="1800">
                <a:solidFill>
                  <a:schemeClr val="bg1"/>
                </a:solidFill>
                <a:latin typeface="Arial" panose="020B0604020202020204" pitchFamily="34" charset="0"/>
              </a:rPr>
              <a:t> Che relazione si può scrivere tra la K</a:t>
            </a:r>
            <a:r>
              <a:rPr lang="it-IT" altLang="it-IT" sz="1800" baseline="-25000">
                <a:solidFill>
                  <a:schemeClr val="bg1"/>
                </a:solidFill>
                <a:latin typeface="Arial" panose="020B0604020202020204" pitchFamily="34" charset="0"/>
              </a:rPr>
              <a:t>a</a:t>
            </a:r>
            <a:r>
              <a:rPr lang="it-IT" altLang="it-IT" sz="1800">
                <a:solidFill>
                  <a:schemeClr val="bg1"/>
                </a:solidFill>
                <a:latin typeface="Arial" panose="020B0604020202020204" pitchFamily="34" charset="0"/>
              </a:rPr>
              <a:t> e la K</a:t>
            </a:r>
            <a:r>
              <a:rPr lang="it-IT" altLang="it-IT" sz="1800" baseline="-25000">
                <a:solidFill>
                  <a:schemeClr val="bg1"/>
                </a:solidFill>
                <a:latin typeface="Arial" panose="020B0604020202020204" pitchFamily="34" charset="0"/>
              </a:rPr>
              <a:t>b</a:t>
            </a:r>
            <a:r>
              <a:rPr lang="it-IT" altLang="it-IT" sz="1800">
                <a:solidFill>
                  <a:schemeClr val="bg1"/>
                </a:solidFill>
                <a:latin typeface="Arial" panose="020B0604020202020204" pitchFamily="34" charset="0"/>
              </a:rPr>
              <a:t> di una coppia acido-base coniugata?</a:t>
            </a:r>
            <a:endParaRPr lang="it-IT" altLang="it-IT" sz="2000"/>
          </a:p>
        </p:txBody>
      </p:sp>
      <p:sp>
        <p:nvSpPr>
          <p:cNvPr id="48138" name="Text Box 10"/>
          <p:cNvSpPr txBox="1">
            <a:spLocks noChangeArrowheads="1"/>
          </p:cNvSpPr>
          <p:nvPr/>
        </p:nvSpPr>
        <p:spPr bwMode="auto">
          <a:xfrm>
            <a:off x="1186408" y="1788368"/>
            <a:ext cx="69342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Clr>
                <a:srgbClr val="FF0000"/>
              </a:buClr>
              <a:buSzPct val="120000"/>
              <a:buFont typeface="Wingdings" panose="05000000000000000000" pitchFamily="2" charset="2"/>
              <a:buNone/>
            </a:pPr>
            <a:r>
              <a:rPr lang="it-IT" altLang="it-IT" sz="2000" dirty="0">
                <a:solidFill>
                  <a:schemeClr val="bg1"/>
                </a:solidFill>
                <a:latin typeface="Arial" panose="020B0604020202020204" pitchFamily="34" charset="0"/>
              </a:rPr>
              <a:t>a</a:t>
            </a:r>
            <a:r>
              <a:rPr lang="it-IT" altLang="it-IT" sz="2000" baseline="-25000" dirty="0">
                <a:solidFill>
                  <a:schemeClr val="bg1"/>
                </a:solidFill>
                <a:latin typeface="Arial" panose="020B0604020202020204" pitchFamily="34" charset="0"/>
              </a:rPr>
              <a:t>H2O</a:t>
            </a:r>
            <a:r>
              <a:rPr lang="it-IT" altLang="it-IT" sz="2000" dirty="0">
                <a:solidFill>
                  <a:schemeClr val="bg1"/>
                </a:solidFill>
                <a:latin typeface="Arial" panose="020B0604020202020204" pitchFamily="34" charset="0"/>
              </a:rPr>
              <a:t> (solvente sol. </a:t>
            </a:r>
            <a:r>
              <a:rPr lang="it-IT" altLang="it-IT" sz="2000" dirty="0" err="1">
                <a:solidFill>
                  <a:schemeClr val="bg1"/>
                </a:solidFill>
                <a:latin typeface="Arial" panose="020B0604020202020204" pitchFamily="34" charset="0"/>
              </a:rPr>
              <a:t>dil</a:t>
            </a:r>
            <a:r>
              <a:rPr lang="it-IT" altLang="it-IT" sz="2000" dirty="0">
                <a:solidFill>
                  <a:schemeClr val="bg1"/>
                </a:solidFill>
                <a:latin typeface="Arial" panose="020B0604020202020204" pitchFamily="34" charset="0"/>
              </a:rPr>
              <a:t>.) = 1</a:t>
            </a:r>
          </a:p>
          <a:p>
            <a:pPr algn="just">
              <a:spcBef>
                <a:spcPct val="50000"/>
              </a:spcBef>
              <a:buClr>
                <a:srgbClr val="FF0000"/>
              </a:buClr>
              <a:buSzPct val="120000"/>
              <a:buFont typeface="Wingdings" panose="05000000000000000000" pitchFamily="2" charset="2"/>
              <a:buNone/>
            </a:pPr>
            <a:r>
              <a:rPr lang="it-IT" altLang="it-IT" sz="2000" dirty="0">
                <a:solidFill>
                  <a:schemeClr val="bg1"/>
                </a:solidFill>
                <a:latin typeface="Arial" panose="020B0604020202020204" pitchFamily="34" charset="0"/>
              </a:rPr>
              <a:t>[H</a:t>
            </a:r>
            <a:r>
              <a:rPr lang="it-IT" altLang="it-IT" sz="2000" baseline="-25000" dirty="0">
                <a:solidFill>
                  <a:schemeClr val="bg1"/>
                </a:solidFill>
                <a:latin typeface="Arial" panose="020B0604020202020204" pitchFamily="34" charset="0"/>
              </a:rPr>
              <a:t>2</a:t>
            </a:r>
            <a:r>
              <a:rPr lang="it-IT" altLang="it-IT" sz="2000" dirty="0">
                <a:solidFill>
                  <a:schemeClr val="bg1"/>
                </a:solidFill>
                <a:latin typeface="Arial" panose="020B0604020202020204" pitchFamily="34" charset="0"/>
              </a:rPr>
              <a:t>O] (solvente sol. </a:t>
            </a:r>
            <a:r>
              <a:rPr lang="it-IT" altLang="it-IT" sz="2000" dirty="0" err="1">
                <a:solidFill>
                  <a:schemeClr val="bg1"/>
                </a:solidFill>
                <a:latin typeface="Arial" panose="020B0604020202020204" pitchFamily="34" charset="0"/>
              </a:rPr>
              <a:t>dil</a:t>
            </a:r>
            <a:r>
              <a:rPr lang="it-IT" altLang="it-IT" sz="2000" dirty="0">
                <a:solidFill>
                  <a:schemeClr val="bg1"/>
                </a:solidFill>
                <a:latin typeface="Arial" panose="020B0604020202020204" pitchFamily="34" charset="0"/>
              </a:rPr>
              <a:t>.) = costante = 1000/18 = 55,5</a:t>
            </a:r>
            <a:endParaRPr lang="it-IT" altLang="it-IT" sz="2000" dirty="0"/>
          </a:p>
        </p:txBody>
      </p:sp>
      <p:sp>
        <p:nvSpPr>
          <p:cNvPr id="48139" name="Text Box 11"/>
          <p:cNvSpPr txBox="1">
            <a:spLocks noChangeArrowheads="1"/>
          </p:cNvSpPr>
          <p:nvPr/>
        </p:nvSpPr>
        <p:spPr bwMode="auto">
          <a:xfrm>
            <a:off x="1186408" y="3540968"/>
            <a:ext cx="71628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000" dirty="0">
                <a:solidFill>
                  <a:schemeClr val="bg1"/>
                </a:solidFill>
                <a:latin typeface="Arial" panose="020B0604020202020204" pitchFamily="34" charset="0"/>
              </a:rPr>
              <a:t>K</a:t>
            </a:r>
            <a:r>
              <a:rPr lang="it-IT" altLang="it-IT" sz="2000" baseline="-25000" dirty="0">
                <a:solidFill>
                  <a:schemeClr val="bg1"/>
                </a:solidFill>
                <a:latin typeface="Arial" panose="020B0604020202020204" pitchFamily="34" charset="0"/>
              </a:rPr>
              <a:t>a</a:t>
            </a:r>
            <a:r>
              <a:rPr lang="it-IT" altLang="it-IT" sz="2000" dirty="0">
                <a:solidFill>
                  <a:schemeClr val="bg1"/>
                </a:solidFill>
                <a:latin typeface="Arial" panose="020B0604020202020204" pitchFamily="34" charset="0"/>
              </a:rPr>
              <a:t> = [H</a:t>
            </a:r>
            <a:r>
              <a:rPr lang="it-IT" altLang="it-IT" sz="2000" baseline="30000" dirty="0">
                <a:solidFill>
                  <a:schemeClr val="bg1"/>
                </a:solidFill>
                <a:latin typeface="Arial" panose="020B0604020202020204" pitchFamily="34" charset="0"/>
              </a:rPr>
              <a:t>+</a:t>
            </a:r>
            <a:r>
              <a:rPr lang="it-IT" altLang="it-IT" sz="2000" dirty="0">
                <a:solidFill>
                  <a:schemeClr val="bg1"/>
                </a:solidFill>
                <a:latin typeface="Arial" panose="020B0604020202020204" pitchFamily="34" charset="0"/>
              </a:rPr>
              <a:t>][A</a:t>
            </a:r>
            <a:r>
              <a:rPr lang="it-IT" altLang="it-IT" sz="2000" baseline="30000" dirty="0">
                <a:solidFill>
                  <a:schemeClr val="bg1"/>
                </a:solidFill>
                <a:latin typeface="Arial" panose="020B0604020202020204" pitchFamily="34" charset="0"/>
              </a:rPr>
              <a:t>-</a:t>
            </a:r>
            <a:r>
              <a:rPr lang="it-IT" altLang="it-IT" sz="2000" dirty="0">
                <a:solidFill>
                  <a:schemeClr val="bg1"/>
                </a:solidFill>
                <a:latin typeface="Arial" panose="020B0604020202020204" pitchFamily="34" charset="0"/>
              </a:rPr>
              <a:t>]</a:t>
            </a:r>
            <a:r>
              <a:rPr lang="it-IT" altLang="it-IT" sz="2000" dirty="0">
                <a:solidFill>
                  <a:schemeClr val="bg1"/>
                </a:solidFill>
                <a:latin typeface="Arial" panose="020B0604020202020204" pitchFamily="34" charset="0"/>
                <a:sym typeface="Symbol" panose="05050102010706020507" pitchFamily="18" charset="2"/>
              </a:rPr>
              <a:t>/[HA]	 </a:t>
            </a:r>
            <a:r>
              <a:rPr lang="it-IT" altLang="it-IT" sz="2000" dirty="0">
                <a:solidFill>
                  <a:schemeClr val="bg1"/>
                </a:solidFill>
                <a:latin typeface="Arial" panose="020B0604020202020204" pitchFamily="34" charset="0"/>
              </a:rPr>
              <a:t>K</a:t>
            </a:r>
            <a:r>
              <a:rPr lang="it-IT" altLang="it-IT" sz="2000" baseline="-25000" dirty="0">
                <a:solidFill>
                  <a:schemeClr val="bg1"/>
                </a:solidFill>
                <a:latin typeface="Arial" panose="020B0604020202020204" pitchFamily="34" charset="0"/>
              </a:rPr>
              <a:t>b</a:t>
            </a:r>
            <a:r>
              <a:rPr lang="it-IT" altLang="it-IT" sz="2000" dirty="0">
                <a:solidFill>
                  <a:schemeClr val="bg1"/>
                </a:solidFill>
                <a:latin typeface="Arial" panose="020B0604020202020204" pitchFamily="34" charset="0"/>
              </a:rPr>
              <a:t> = [HA][OH</a:t>
            </a:r>
            <a:r>
              <a:rPr lang="it-IT" altLang="it-IT" sz="2000" baseline="30000" dirty="0">
                <a:solidFill>
                  <a:schemeClr val="bg1"/>
                </a:solidFill>
                <a:latin typeface="Arial" panose="020B0604020202020204" pitchFamily="34" charset="0"/>
              </a:rPr>
              <a:t>-</a:t>
            </a:r>
            <a:r>
              <a:rPr lang="it-IT" altLang="it-IT" sz="2000" dirty="0">
                <a:solidFill>
                  <a:schemeClr val="bg1"/>
                </a:solidFill>
                <a:latin typeface="Arial" panose="020B0604020202020204" pitchFamily="34" charset="0"/>
              </a:rPr>
              <a:t>]</a:t>
            </a:r>
            <a:r>
              <a:rPr lang="it-IT" altLang="it-IT" sz="2000" dirty="0">
                <a:solidFill>
                  <a:schemeClr val="bg1"/>
                </a:solidFill>
                <a:latin typeface="Arial" panose="020B0604020202020204" pitchFamily="34" charset="0"/>
                <a:sym typeface="Symbol" panose="05050102010706020507" pitchFamily="18" charset="2"/>
              </a:rPr>
              <a:t>/[A</a:t>
            </a:r>
            <a:r>
              <a:rPr lang="it-IT" altLang="it-IT" sz="2000" baseline="30000" dirty="0">
                <a:solidFill>
                  <a:schemeClr val="bg1"/>
                </a:solidFill>
                <a:latin typeface="Arial" panose="020B0604020202020204" pitchFamily="34" charset="0"/>
                <a:sym typeface="Symbol" panose="05050102010706020507" pitchFamily="18" charset="2"/>
              </a:rPr>
              <a:t>-</a:t>
            </a:r>
            <a:r>
              <a:rPr lang="it-IT" altLang="it-IT" sz="2000" dirty="0">
                <a:solidFill>
                  <a:schemeClr val="bg1"/>
                </a:solidFill>
                <a:latin typeface="Arial" panose="020B0604020202020204" pitchFamily="34" charset="0"/>
                <a:sym typeface="Symbol" panose="05050102010706020507" pitchFamily="18" charset="2"/>
              </a:rPr>
              <a:t>]</a:t>
            </a:r>
          </a:p>
          <a:p>
            <a:pPr>
              <a:spcBef>
                <a:spcPct val="50000"/>
              </a:spcBef>
            </a:pPr>
            <a:r>
              <a:rPr lang="it-IT" altLang="it-IT" sz="2000" dirty="0" smtClean="0">
                <a:solidFill>
                  <a:schemeClr val="bg1"/>
                </a:solidFill>
                <a:latin typeface="Arial" panose="020B0604020202020204" pitchFamily="34" charset="0"/>
                <a:sym typeface="Symbol" panose="05050102010706020507" pitchFamily="18" charset="2"/>
              </a:rPr>
              <a:t>K</a:t>
            </a:r>
            <a:r>
              <a:rPr lang="it-IT" altLang="it-IT" sz="2000" baseline="-25000" dirty="0" smtClean="0">
                <a:solidFill>
                  <a:schemeClr val="bg1"/>
                </a:solidFill>
                <a:latin typeface="Arial" panose="020B0604020202020204" pitchFamily="34" charset="0"/>
                <a:sym typeface="Symbol" panose="05050102010706020507" pitchFamily="18" charset="2"/>
              </a:rPr>
              <a:t>a</a:t>
            </a:r>
            <a:r>
              <a:rPr lang="it-IT" altLang="it-IT" sz="2000" dirty="0" smtClean="0">
                <a:solidFill>
                  <a:schemeClr val="bg1"/>
                </a:solidFill>
                <a:latin typeface="Arial" panose="020B0604020202020204" pitchFamily="34" charset="0"/>
                <a:sym typeface="Symbol" panose="05050102010706020507" pitchFamily="18" charset="2"/>
              </a:rPr>
              <a:t>*K</a:t>
            </a:r>
            <a:r>
              <a:rPr lang="it-IT" altLang="it-IT" sz="2000" baseline="-25000" dirty="0" smtClean="0">
                <a:solidFill>
                  <a:schemeClr val="bg1"/>
                </a:solidFill>
                <a:latin typeface="Arial" panose="020B0604020202020204" pitchFamily="34" charset="0"/>
                <a:sym typeface="Symbol" panose="05050102010706020507" pitchFamily="18" charset="2"/>
              </a:rPr>
              <a:t>b</a:t>
            </a:r>
            <a:r>
              <a:rPr lang="it-IT" altLang="it-IT" sz="2000" dirty="0" smtClean="0">
                <a:solidFill>
                  <a:schemeClr val="bg1"/>
                </a:solidFill>
                <a:latin typeface="Arial" panose="020B0604020202020204" pitchFamily="34" charset="0"/>
                <a:sym typeface="Symbol" panose="05050102010706020507" pitchFamily="18" charset="2"/>
              </a:rPr>
              <a:t> </a:t>
            </a:r>
            <a:r>
              <a:rPr lang="it-IT" altLang="it-IT" sz="2000" dirty="0">
                <a:solidFill>
                  <a:schemeClr val="bg1"/>
                </a:solidFill>
                <a:latin typeface="Arial" panose="020B0604020202020204" pitchFamily="34" charset="0"/>
                <a:sym typeface="Symbol" panose="05050102010706020507" pitchFamily="18" charset="2"/>
              </a:rPr>
              <a:t>= </a:t>
            </a:r>
            <a:r>
              <a:rPr lang="it-IT" altLang="it-IT" sz="2000" dirty="0">
                <a:solidFill>
                  <a:schemeClr val="bg1"/>
                </a:solidFill>
                <a:latin typeface="Arial" panose="020B0604020202020204" pitchFamily="34" charset="0"/>
              </a:rPr>
              <a:t>[H</a:t>
            </a:r>
            <a:r>
              <a:rPr lang="it-IT" altLang="it-IT" sz="2000" baseline="30000" dirty="0">
                <a:solidFill>
                  <a:schemeClr val="bg1"/>
                </a:solidFill>
                <a:latin typeface="Arial" panose="020B0604020202020204" pitchFamily="34" charset="0"/>
              </a:rPr>
              <a:t>+</a:t>
            </a:r>
            <a:r>
              <a:rPr lang="it-IT" altLang="it-IT" sz="2000" dirty="0">
                <a:solidFill>
                  <a:schemeClr val="bg1"/>
                </a:solidFill>
                <a:latin typeface="Arial" panose="020B0604020202020204" pitchFamily="34" charset="0"/>
              </a:rPr>
              <a:t>][OH</a:t>
            </a:r>
            <a:r>
              <a:rPr lang="it-IT" altLang="it-IT" sz="2000" baseline="30000" dirty="0">
                <a:solidFill>
                  <a:schemeClr val="bg1"/>
                </a:solidFill>
                <a:latin typeface="Arial" panose="020B0604020202020204" pitchFamily="34" charset="0"/>
              </a:rPr>
              <a:t>-</a:t>
            </a:r>
            <a:r>
              <a:rPr lang="it-IT" altLang="it-IT" sz="2000" dirty="0">
                <a:solidFill>
                  <a:schemeClr val="bg1"/>
                </a:solidFill>
                <a:latin typeface="Arial" panose="020B0604020202020204" pitchFamily="34" charset="0"/>
              </a:rPr>
              <a:t>]</a:t>
            </a:r>
            <a:r>
              <a:rPr lang="it-IT" altLang="it-IT" sz="2000" dirty="0">
                <a:solidFill>
                  <a:schemeClr val="bg1"/>
                </a:solidFill>
                <a:latin typeface="Arial" panose="020B0604020202020204" pitchFamily="34" charset="0"/>
                <a:sym typeface="Symbol" panose="05050102010706020507" pitchFamily="18" charset="2"/>
              </a:rPr>
              <a:t> = </a:t>
            </a:r>
            <a:r>
              <a:rPr lang="it-IT" altLang="it-IT" sz="2000" dirty="0" err="1">
                <a:solidFill>
                  <a:schemeClr val="bg1"/>
                </a:solidFill>
                <a:latin typeface="Arial" panose="020B0604020202020204" pitchFamily="34" charset="0"/>
                <a:sym typeface="Symbol" panose="05050102010706020507" pitchFamily="18" charset="2"/>
              </a:rPr>
              <a:t>K</a:t>
            </a:r>
            <a:r>
              <a:rPr lang="it-IT" altLang="it-IT" sz="2000" baseline="-25000" dirty="0" err="1">
                <a:solidFill>
                  <a:schemeClr val="bg1"/>
                </a:solidFill>
                <a:latin typeface="Arial" panose="020B0604020202020204" pitchFamily="34" charset="0"/>
                <a:sym typeface="Symbol" panose="05050102010706020507" pitchFamily="18" charset="2"/>
              </a:rPr>
              <a:t>w</a:t>
            </a:r>
            <a:endParaRPr lang="it-IT" altLang="it-IT" sz="2000" dirty="0">
              <a:solidFill>
                <a:schemeClr val="bg1"/>
              </a:solidFill>
              <a:latin typeface="Arial" panose="020B0604020202020204" pitchFamily="34" charset="0"/>
              <a:sym typeface="Symbol" panose="05050102010706020507" pitchFamily="18" charset="2"/>
            </a:endParaRPr>
          </a:p>
        </p:txBody>
      </p:sp>
      <p:sp>
        <p:nvSpPr>
          <p:cNvPr id="48140" name="Text Box 12"/>
          <p:cNvSpPr txBox="1">
            <a:spLocks noChangeArrowheads="1"/>
          </p:cNvSpPr>
          <p:nvPr/>
        </p:nvSpPr>
        <p:spPr bwMode="auto">
          <a:xfrm>
            <a:off x="1186408" y="4531568"/>
            <a:ext cx="7315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Clr>
                <a:srgbClr val="FF0000"/>
              </a:buClr>
              <a:buSzPct val="120000"/>
              <a:buFont typeface="Wingdings" panose="05000000000000000000" pitchFamily="2" charset="2"/>
              <a:buChar char="v"/>
            </a:pPr>
            <a:r>
              <a:rPr lang="it-IT" altLang="it-IT" sz="1800">
                <a:solidFill>
                  <a:schemeClr val="bg1"/>
                </a:solidFill>
                <a:latin typeface="Arial" panose="020B0604020202020204" pitchFamily="34" charset="0"/>
              </a:rPr>
              <a:t> Qual è la definizione di solubilità di un sale?</a:t>
            </a:r>
            <a:endParaRPr lang="it-IT" altLang="it-IT" sz="2000"/>
          </a:p>
        </p:txBody>
      </p:sp>
      <p:sp>
        <p:nvSpPr>
          <p:cNvPr id="48141" name="Text Box 13"/>
          <p:cNvSpPr txBox="1">
            <a:spLocks noChangeArrowheads="1"/>
          </p:cNvSpPr>
          <p:nvPr/>
        </p:nvSpPr>
        <p:spPr bwMode="auto">
          <a:xfrm>
            <a:off x="1186408" y="5141168"/>
            <a:ext cx="7162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800">
                <a:latin typeface="Marlett" pitchFamily="2" charset="2"/>
              </a:rPr>
              <a:t>La </a:t>
            </a:r>
          </a:p>
        </p:txBody>
      </p:sp>
      <p:sp>
        <p:nvSpPr>
          <p:cNvPr id="48142" name="Text Box 14"/>
          <p:cNvSpPr txBox="1">
            <a:spLocks noChangeArrowheads="1"/>
          </p:cNvSpPr>
          <p:nvPr/>
        </p:nvSpPr>
        <p:spPr bwMode="auto">
          <a:xfrm>
            <a:off x="1186408" y="4988768"/>
            <a:ext cx="7315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Clr>
                <a:srgbClr val="FF0000"/>
              </a:buClr>
              <a:buSzPct val="120000"/>
              <a:buFont typeface="Wingdings" panose="05000000000000000000" pitchFamily="2" charset="2"/>
              <a:buNone/>
            </a:pPr>
            <a:r>
              <a:rPr lang="it-IT" altLang="it-IT" sz="2000">
                <a:solidFill>
                  <a:schemeClr val="bg1"/>
                </a:solidFill>
                <a:latin typeface="Arial" panose="020B0604020202020204" pitchFamily="34" charset="0"/>
              </a:rPr>
              <a:t>La solubilità ad una certa temperatura è la massima concentrazione possibile all’equilibrio (o la concentrazione in presenza del corpo di fondo).</a:t>
            </a:r>
            <a:endParaRPr lang="it-IT" altLang="it-IT" sz="2000"/>
          </a:p>
        </p:txBody>
      </p:sp>
      <p:grpSp>
        <p:nvGrpSpPr>
          <p:cNvPr id="48143" name="Group 15"/>
          <p:cNvGrpSpPr>
            <a:grpSpLocks/>
          </p:cNvGrpSpPr>
          <p:nvPr/>
        </p:nvGrpSpPr>
        <p:grpSpPr bwMode="auto">
          <a:xfrm>
            <a:off x="881608" y="264368"/>
            <a:ext cx="7772400" cy="381000"/>
            <a:chOff x="624" y="144"/>
            <a:chExt cx="4896" cy="240"/>
          </a:xfrm>
        </p:grpSpPr>
        <p:sp>
          <p:nvSpPr>
            <p:cNvPr id="48144" name="Rectangle 16"/>
            <p:cNvSpPr>
              <a:spLocks noChangeArrowheads="1"/>
            </p:cNvSpPr>
            <p:nvPr/>
          </p:nvSpPr>
          <p:spPr bwMode="auto">
            <a:xfrm>
              <a:off x="624" y="144"/>
              <a:ext cx="4896" cy="240"/>
            </a:xfrm>
            <a:prstGeom prst="rect">
              <a:avLst/>
            </a:prstGeom>
            <a:gradFill rotWithShape="0">
              <a:gsLst>
                <a:gs pos="0">
                  <a:schemeClr val="bg1"/>
                </a:gs>
                <a:gs pos="100000">
                  <a:srgbClr val="008000"/>
                </a:gs>
              </a:gsLst>
              <a:lin ang="0" scaled="1"/>
            </a:gra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000"/>
            </a:p>
          </p:txBody>
        </p:sp>
        <p:sp>
          <p:nvSpPr>
            <p:cNvPr id="48145" name="Text Box 17"/>
            <p:cNvSpPr txBox="1">
              <a:spLocks noChangeArrowheads="1"/>
            </p:cNvSpPr>
            <p:nvPr/>
          </p:nvSpPr>
          <p:spPr bwMode="auto">
            <a:xfrm>
              <a:off x="673" y="144"/>
              <a:ext cx="88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800" b="1">
                  <a:solidFill>
                    <a:srgbClr val="008000"/>
                  </a:solidFill>
                  <a:effectLst>
                    <a:outerShdw blurRad="38100" dist="38100" dir="2700000" algn="tl">
                      <a:srgbClr val="000000"/>
                    </a:outerShdw>
                  </a:effectLst>
                  <a:latin typeface="Arial" panose="020B0604020202020204" pitchFamily="34" charset="0"/>
                </a:rPr>
                <a:t>Esempi</a:t>
              </a:r>
            </a:p>
          </p:txBody>
        </p:sp>
      </p:grpSp>
      <p:sp>
        <p:nvSpPr>
          <p:cNvPr id="48146" name="Text Box 18"/>
          <p:cNvSpPr txBox="1">
            <a:spLocks noChangeArrowheads="1"/>
          </p:cNvSpPr>
          <p:nvPr/>
        </p:nvSpPr>
        <p:spPr bwMode="auto">
          <a:xfrm>
            <a:off x="-108992" y="35768"/>
            <a:ext cx="685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C1B1E533-9C5D-4380-9B27-32BAA69F3C07}" type="slidenum">
              <a:rPr lang="it-IT" altLang="it-IT" sz="1200">
                <a:solidFill>
                  <a:schemeClr val="bg1"/>
                </a:solidFill>
                <a:latin typeface="Arial" panose="020B0604020202020204" pitchFamily="34" charset="0"/>
              </a:rPr>
              <a:pPr>
                <a:spcBef>
                  <a:spcPct val="50000"/>
                </a:spcBef>
              </a:pPr>
              <a:t>12</a:t>
            </a:fld>
            <a:endParaRPr lang="it-IT" altLang="it-IT" sz="1200">
              <a:solidFill>
                <a:schemeClr val="bg1"/>
              </a:solidFill>
              <a:latin typeface="Arial" panose="020B0604020202020204" pitchFamily="34" charset="0"/>
            </a:endParaRPr>
          </a:p>
        </p:txBody>
      </p:sp>
    </p:spTree>
    <p:extLst>
      <p:ext uri="{BB962C8B-B14F-4D97-AF65-F5344CB8AC3E}">
        <p14:creationId xmlns:p14="http://schemas.microsoft.com/office/powerpoint/2010/main" val="12111015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3" name="Segnaposto numero diapositiva 3"/>
          <p:cNvSpPr>
            <a:spLocks noGrp="1"/>
          </p:cNvSpPr>
          <p:nvPr>
            <p:ph type="sldNum" sz="quarter" idx="12"/>
          </p:nvPr>
        </p:nvSpPr>
        <p:spPr/>
        <p:txBody>
          <a:bodyPr/>
          <a:lstStyle/>
          <a:p>
            <a:fld id="{2246DBB3-2B3C-478D-9428-3F71FDA5CF9D}" type="slidenum">
              <a:rPr lang="it-IT" altLang="it-IT" sz="1200"/>
              <a:pPr/>
              <a:t>13</a:t>
            </a:fld>
            <a:endParaRPr lang="it-IT" altLang="it-IT" sz="1200"/>
          </a:p>
        </p:txBody>
      </p:sp>
      <p:sp>
        <p:nvSpPr>
          <p:cNvPr id="132100" name="Rectangle 4"/>
          <p:cNvSpPr>
            <a:spLocks noChangeArrowheads="1"/>
          </p:cNvSpPr>
          <p:nvPr/>
        </p:nvSpPr>
        <p:spPr bwMode="auto">
          <a:xfrm>
            <a:off x="990600" y="838200"/>
            <a:ext cx="7772400" cy="5257800"/>
          </a:xfrm>
          <a:prstGeom prst="rect">
            <a:avLst/>
          </a:prstGeom>
          <a:solidFill>
            <a:schemeClr val="tx1"/>
          </a:solidFill>
          <a:ln w="381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000"/>
          </a:p>
        </p:txBody>
      </p:sp>
      <p:sp>
        <p:nvSpPr>
          <p:cNvPr id="132104" name="Text Box 8"/>
          <p:cNvSpPr txBox="1">
            <a:spLocks noChangeArrowheads="1"/>
          </p:cNvSpPr>
          <p:nvPr/>
        </p:nvSpPr>
        <p:spPr bwMode="auto">
          <a:xfrm>
            <a:off x="1295400" y="990600"/>
            <a:ext cx="7162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Clr>
                <a:srgbClr val="FF0000"/>
              </a:buClr>
              <a:buSzPct val="120000"/>
              <a:buFont typeface="Wingdings" panose="05000000000000000000" pitchFamily="2" charset="2"/>
              <a:buChar char="v"/>
            </a:pPr>
            <a:r>
              <a:rPr lang="it-IT" altLang="it-IT" sz="1800">
                <a:solidFill>
                  <a:schemeClr val="bg1"/>
                </a:solidFill>
                <a:latin typeface="Arial" panose="020B0604020202020204" pitchFamily="34" charset="0"/>
              </a:rPr>
              <a:t> Qual è la relazione tra solubilità e prodotto di solubilità?</a:t>
            </a:r>
          </a:p>
        </p:txBody>
      </p:sp>
      <p:sp>
        <p:nvSpPr>
          <p:cNvPr id="132105" name="Text Box 9"/>
          <p:cNvSpPr txBox="1">
            <a:spLocks noChangeArrowheads="1"/>
          </p:cNvSpPr>
          <p:nvPr/>
        </p:nvSpPr>
        <p:spPr bwMode="auto">
          <a:xfrm>
            <a:off x="1219200" y="2209800"/>
            <a:ext cx="7315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Clr>
                <a:srgbClr val="FF0000"/>
              </a:buClr>
              <a:buSzPct val="120000"/>
              <a:buFont typeface="Wingdings" panose="05000000000000000000" pitchFamily="2" charset="2"/>
              <a:buNone/>
            </a:pPr>
            <a:r>
              <a:rPr lang="it-IT" altLang="it-IT" sz="2000" dirty="0">
                <a:solidFill>
                  <a:schemeClr val="bg1"/>
                </a:solidFill>
                <a:latin typeface="Arial" panose="020B0604020202020204" pitchFamily="34" charset="0"/>
              </a:rPr>
              <a:t> S moli/L    </a:t>
            </a:r>
            <a:r>
              <a:rPr lang="it-IT" altLang="it-IT" sz="2000" dirty="0">
                <a:solidFill>
                  <a:schemeClr val="bg1"/>
                </a:solidFill>
                <a:latin typeface="Arial" panose="020B0604020202020204" pitchFamily="34" charset="0"/>
                <a:sym typeface="Symbol" panose="05050102010706020507" pitchFamily="18" charset="2"/>
              </a:rPr>
              <a:t>  S moli/L       S moli/L Ba</a:t>
            </a:r>
            <a:r>
              <a:rPr lang="it-IT" altLang="it-IT" sz="2000" baseline="30000" dirty="0">
                <a:solidFill>
                  <a:schemeClr val="bg1"/>
                </a:solidFill>
                <a:latin typeface="Arial" panose="020B0604020202020204" pitchFamily="34" charset="0"/>
                <a:sym typeface="Symbol" panose="05050102010706020507" pitchFamily="18" charset="2"/>
              </a:rPr>
              <a:t>2+</a:t>
            </a:r>
            <a:r>
              <a:rPr lang="it-IT" altLang="it-IT" sz="2000" dirty="0">
                <a:solidFill>
                  <a:schemeClr val="bg1"/>
                </a:solidFill>
                <a:latin typeface="Arial" panose="020B0604020202020204" pitchFamily="34" charset="0"/>
                <a:sym typeface="Symbol" panose="05050102010706020507" pitchFamily="18" charset="2"/>
              </a:rPr>
              <a:t> +  2S moli/L Cl</a:t>
            </a:r>
            <a:r>
              <a:rPr lang="it-IT" altLang="it-IT" sz="2000" baseline="30000" dirty="0">
                <a:solidFill>
                  <a:schemeClr val="bg1"/>
                </a:solidFill>
                <a:latin typeface="Arial" panose="020B0604020202020204" pitchFamily="34" charset="0"/>
                <a:sym typeface="Symbol" panose="05050102010706020507" pitchFamily="18" charset="2"/>
              </a:rPr>
              <a:t>-</a:t>
            </a:r>
            <a:endParaRPr lang="it-IT" altLang="it-IT" sz="2000" dirty="0">
              <a:solidFill>
                <a:schemeClr val="bg1"/>
              </a:solidFill>
              <a:latin typeface="Arial" panose="020B0604020202020204" pitchFamily="34" charset="0"/>
              <a:sym typeface="Symbol" panose="05050102010706020507" pitchFamily="18" charset="2"/>
            </a:endParaRPr>
          </a:p>
        </p:txBody>
      </p:sp>
      <p:sp>
        <p:nvSpPr>
          <p:cNvPr id="132106" name="Text Box 10"/>
          <p:cNvSpPr txBox="1">
            <a:spLocks noChangeArrowheads="1"/>
          </p:cNvSpPr>
          <p:nvPr/>
        </p:nvSpPr>
        <p:spPr bwMode="auto">
          <a:xfrm>
            <a:off x="1219200" y="1676400"/>
            <a:ext cx="6934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Clr>
                <a:srgbClr val="FF0000"/>
              </a:buClr>
              <a:buSzPct val="120000"/>
              <a:buFont typeface="Wingdings" panose="05000000000000000000" pitchFamily="2" charset="2"/>
              <a:buNone/>
            </a:pPr>
            <a:r>
              <a:rPr lang="it-IT" altLang="it-IT" sz="2000">
                <a:solidFill>
                  <a:schemeClr val="bg1"/>
                </a:solidFill>
                <a:latin typeface="Arial" panose="020B0604020202020204" pitchFamily="34" charset="0"/>
              </a:rPr>
              <a:t>(BaCl</a:t>
            </a:r>
            <a:r>
              <a:rPr lang="it-IT" altLang="it-IT" sz="2000" baseline="-25000">
                <a:solidFill>
                  <a:schemeClr val="bg1"/>
                </a:solidFill>
                <a:latin typeface="Arial" panose="020B0604020202020204" pitchFamily="34" charset="0"/>
              </a:rPr>
              <a:t>2</a:t>
            </a:r>
            <a:r>
              <a:rPr lang="it-IT" altLang="it-IT" sz="2000">
                <a:solidFill>
                  <a:schemeClr val="bg1"/>
                </a:solidFill>
                <a:latin typeface="Arial" panose="020B0604020202020204" pitchFamily="34" charset="0"/>
              </a:rPr>
              <a:t>)</a:t>
            </a:r>
            <a:r>
              <a:rPr lang="it-IT" altLang="it-IT" sz="2000" baseline="-25000">
                <a:solidFill>
                  <a:schemeClr val="bg1"/>
                </a:solidFill>
                <a:latin typeface="Arial" panose="020B0604020202020204" pitchFamily="34" charset="0"/>
              </a:rPr>
              <a:t>solido  </a:t>
            </a:r>
            <a:r>
              <a:rPr lang="it-IT" altLang="it-IT" sz="2000">
                <a:solidFill>
                  <a:schemeClr val="bg1"/>
                </a:solidFill>
                <a:latin typeface="Arial" panose="020B0604020202020204" pitchFamily="34" charset="0"/>
                <a:sym typeface="Symbol" panose="05050102010706020507" pitchFamily="18" charset="2"/>
              </a:rPr>
              <a:t>  </a:t>
            </a:r>
            <a:r>
              <a:rPr lang="it-IT" altLang="it-IT" sz="2000">
                <a:solidFill>
                  <a:schemeClr val="bg1"/>
                </a:solidFill>
                <a:latin typeface="Arial" panose="020B0604020202020204" pitchFamily="34" charset="0"/>
              </a:rPr>
              <a:t>(BaCl</a:t>
            </a:r>
            <a:r>
              <a:rPr lang="it-IT" altLang="it-IT" sz="2000" baseline="-25000">
                <a:solidFill>
                  <a:schemeClr val="bg1"/>
                </a:solidFill>
                <a:latin typeface="Arial" panose="020B0604020202020204" pitchFamily="34" charset="0"/>
              </a:rPr>
              <a:t>2</a:t>
            </a:r>
            <a:r>
              <a:rPr lang="it-IT" altLang="it-IT" sz="2000">
                <a:solidFill>
                  <a:schemeClr val="bg1"/>
                </a:solidFill>
                <a:latin typeface="Arial" panose="020B0604020202020204" pitchFamily="34" charset="0"/>
              </a:rPr>
              <a:t>)</a:t>
            </a:r>
            <a:r>
              <a:rPr lang="it-IT" altLang="it-IT" sz="2000" baseline="-25000">
                <a:solidFill>
                  <a:schemeClr val="bg1"/>
                </a:solidFill>
                <a:latin typeface="Arial" panose="020B0604020202020204" pitchFamily="34" charset="0"/>
              </a:rPr>
              <a:t>soluzione  </a:t>
            </a:r>
            <a:r>
              <a:rPr lang="it-IT" altLang="it-IT" sz="2000">
                <a:solidFill>
                  <a:schemeClr val="bg1"/>
                </a:solidFill>
                <a:latin typeface="Arial" panose="020B0604020202020204" pitchFamily="34" charset="0"/>
                <a:sym typeface="Symbol" panose="05050102010706020507" pitchFamily="18" charset="2"/>
              </a:rPr>
              <a:t></a:t>
            </a:r>
            <a:r>
              <a:rPr lang="it-IT" altLang="it-IT" sz="2000" baseline="-25000">
                <a:solidFill>
                  <a:schemeClr val="bg1"/>
                </a:solidFill>
                <a:latin typeface="Arial" panose="020B0604020202020204" pitchFamily="34" charset="0"/>
              </a:rPr>
              <a:t>        </a:t>
            </a:r>
            <a:r>
              <a:rPr lang="it-IT" altLang="it-IT" sz="2000">
                <a:solidFill>
                  <a:schemeClr val="bg1"/>
                </a:solidFill>
                <a:latin typeface="Arial" panose="020B0604020202020204" pitchFamily="34" charset="0"/>
              </a:rPr>
              <a:t>Ba</a:t>
            </a:r>
            <a:r>
              <a:rPr lang="it-IT" altLang="it-IT" sz="2000" baseline="30000">
                <a:solidFill>
                  <a:schemeClr val="bg1"/>
                </a:solidFill>
                <a:latin typeface="Arial" panose="020B0604020202020204" pitchFamily="34" charset="0"/>
              </a:rPr>
              <a:t>2+</a:t>
            </a:r>
            <a:r>
              <a:rPr lang="it-IT" altLang="it-IT" sz="2000">
                <a:solidFill>
                  <a:schemeClr val="bg1"/>
                </a:solidFill>
                <a:latin typeface="Arial" panose="020B0604020202020204" pitchFamily="34" charset="0"/>
              </a:rPr>
              <a:t>  +  2 Cl</a:t>
            </a:r>
            <a:r>
              <a:rPr lang="it-IT" altLang="it-IT" sz="2000" baseline="30000">
                <a:solidFill>
                  <a:schemeClr val="bg1"/>
                </a:solidFill>
                <a:latin typeface="Arial" panose="020B0604020202020204" pitchFamily="34" charset="0"/>
              </a:rPr>
              <a:t>-</a:t>
            </a:r>
            <a:endParaRPr lang="it-IT" altLang="it-IT" sz="2000">
              <a:solidFill>
                <a:schemeClr val="bg1"/>
              </a:solidFill>
              <a:latin typeface="Arial" panose="020B0604020202020204" pitchFamily="34" charset="0"/>
            </a:endParaRPr>
          </a:p>
        </p:txBody>
      </p:sp>
      <p:sp>
        <p:nvSpPr>
          <p:cNvPr id="132107" name="Text Box 11"/>
          <p:cNvSpPr txBox="1">
            <a:spLocks noChangeArrowheads="1"/>
          </p:cNvSpPr>
          <p:nvPr/>
        </p:nvSpPr>
        <p:spPr bwMode="auto">
          <a:xfrm>
            <a:off x="1219200" y="2819400"/>
            <a:ext cx="7086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000" dirty="0">
                <a:solidFill>
                  <a:schemeClr val="bg1"/>
                </a:solidFill>
                <a:latin typeface="Arial" panose="020B0604020202020204" pitchFamily="34" charset="0"/>
              </a:rPr>
              <a:t>Dato che </a:t>
            </a:r>
            <a:r>
              <a:rPr lang="it-IT" altLang="it-IT" sz="2000" dirty="0" err="1">
                <a:solidFill>
                  <a:schemeClr val="bg1"/>
                </a:solidFill>
                <a:latin typeface="Arial" panose="020B0604020202020204" pitchFamily="34" charset="0"/>
              </a:rPr>
              <a:t>K</a:t>
            </a:r>
            <a:r>
              <a:rPr lang="it-IT" altLang="it-IT" sz="2000" baseline="-25000" dirty="0" err="1">
                <a:solidFill>
                  <a:schemeClr val="bg1"/>
                </a:solidFill>
                <a:latin typeface="Arial" panose="020B0604020202020204" pitchFamily="34" charset="0"/>
              </a:rPr>
              <a:t>s</a:t>
            </a:r>
            <a:r>
              <a:rPr lang="it-IT" altLang="it-IT" sz="2000" dirty="0">
                <a:solidFill>
                  <a:schemeClr val="bg1"/>
                </a:solidFill>
                <a:latin typeface="Arial" panose="020B0604020202020204" pitchFamily="34" charset="0"/>
              </a:rPr>
              <a:t> = [Ba</a:t>
            </a:r>
            <a:r>
              <a:rPr lang="it-IT" altLang="it-IT" sz="2000" baseline="30000" dirty="0">
                <a:solidFill>
                  <a:schemeClr val="bg1"/>
                </a:solidFill>
                <a:latin typeface="Arial" panose="020B0604020202020204" pitchFamily="34" charset="0"/>
              </a:rPr>
              <a:t>2+</a:t>
            </a:r>
            <a:r>
              <a:rPr lang="it-IT" altLang="it-IT" sz="2000" dirty="0">
                <a:solidFill>
                  <a:schemeClr val="bg1"/>
                </a:solidFill>
                <a:latin typeface="Arial" panose="020B0604020202020204" pitchFamily="34" charset="0"/>
              </a:rPr>
              <a:t> ][Cl</a:t>
            </a:r>
            <a:r>
              <a:rPr lang="it-IT" altLang="it-IT" sz="2000" baseline="30000" dirty="0">
                <a:solidFill>
                  <a:schemeClr val="bg1"/>
                </a:solidFill>
                <a:latin typeface="Arial" panose="020B0604020202020204" pitchFamily="34" charset="0"/>
              </a:rPr>
              <a:t>-</a:t>
            </a:r>
            <a:r>
              <a:rPr lang="it-IT" altLang="it-IT" sz="2000" dirty="0">
                <a:solidFill>
                  <a:schemeClr val="bg1"/>
                </a:solidFill>
                <a:latin typeface="Arial" panose="020B0604020202020204" pitchFamily="34" charset="0"/>
              </a:rPr>
              <a:t>]</a:t>
            </a:r>
            <a:r>
              <a:rPr lang="it-IT" altLang="it-IT" sz="2000" baseline="30000" dirty="0">
                <a:solidFill>
                  <a:schemeClr val="bg1"/>
                </a:solidFill>
                <a:latin typeface="Arial" panose="020B0604020202020204" pitchFamily="34" charset="0"/>
              </a:rPr>
              <a:t>2</a:t>
            </a:r>
            <a:r>
              <a:rPr lang="it-IT" altLang="it-IT" sz="2000" dirty="0">
                <a:solidFill>
                  <a:schemeClr val="bg1"/>
                </a:solidFill>
                <a:latin typeface="Arial" panose="020B0604020202020204" pitchFamily="34" charset="0"/>
              </a:rPr>
              <a:t>   allora   </a:t>
            </a:r>
            <a:r>
              <a:rPr lang="it-IT" altLang="it-IT" sz="2000" dirty="0" err="1">
                <a:solidFill>
                  <a:schemeClr val="bg1"/>
                </a:solidFill>
                <a:latin typeface="Arial" panose="020B0604020202020204" pitchFamily="34" charset="0"/>
              </a:rPr>
              <a:t>K</a:t>
            </a:r>
            <a:r>
              <a:rPr lang="it-IT" altLang="it-IT" sz="2000" baseline="-25000" dirty="0" err="1">
                <a:solidFill>
                  <a:schemeClr val="bg1"/>
                </a:solidFill>
                <a:latin typeface="Arial" panose="020B0604020202020204" pitchFamily="34" charset="0"/>
              </a:rPr>
              <a:t>s</a:t>
            </a:r>
            <a:r>
              <a:rPr lang="it-IT" altLang="it-IT" sz="2000" dirty="0">
                <a:solidFill>
                  <a:schemeClr val="bg1"/>
                </a:solidFill>
                <a:latin typeface="Arial" panose="020B0604020202020204" pitchFamily="34" charset="0"/>
              </a:rPr>
              <a:t> = </a:t>
            </a:r>
            <a:r>
              <a:rPr lang="it-IT" altLang="it-IT" sz="2000" dirty="0" smtClean="0">
                <a:solidFill>
                  <a:schemeClr val="bg1"/>
                </a:solidFill>
                <a:latin typeface="Arial" panose="020B0604020202020204" pitchFamily="34" charset="0"/>
              </a:rPr>
              <a:t>S*(2S)</a:t>
            </a:r>
            <a:r>
              <a:rPr lang="it-IT" altLang="it-IT" sz="2000" baseline="30000" dirty="0" smtClean="0">
                <a:solidFill>
                  <a:schemeClr val="bg1"/>
                </a:solidFill>
                <a:latin typeface="Arial" panose="020B0604020202020204" pitchFamily="34" charset="0"/>
              </a:rPr>
              <a:t>2</a:t>
            </a:r>
            <a:r>
              <a:rPr lang="it-IT" altLang="it-IT" sz="2000" dirty="0" smtClean="0">
                <a:solidFill>
                  <a:schemeClr val="bg1"/>
                </a:solidFill>
                <a:latin typeface="Arial" panose="020B0604020202020204" pitchFamily="34" charset="0"/>
              </a:rPr>
              <a:t> </a:t>
            </a:r>
            <a:endParaRPr lang="it-IT" altLang="it-IT" sz="2000" dirty="0">
              <a:solidFill>
                <a:schemeClr val="bg1"/>
              </a:solidFill>
              <a:latin typeface="Arial" panose="020B0604020202020204" pitchFamily="34" charset="0"/>
            </a:endParaRPr>
          </a:p>
        </p:txBody>
      </p:sp>
      <p:sp>
        <p:nvSpPr>
          <p:cNvPr id="132108" name="Text Box 12"/>
          <p:cNvSpPr txBox="1">
            <a:spLocks noChangeArrowheads="1"/>
          </p:cNvSpPr>
          <p:nvPr/>
        </p:nvSpPr>
        <p:spPr bwMode="auto">
          <a:xfrm>
            <a:off x="1295400" y="3810000"/>
            <a:ext cx="7162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Clr>
                <a:srgbClr val="FF0000"/>
              </a:buClr>
              <a:buSzPct val="120000"/>
              <a:buFont typeface="Wingdings" panose="05000000000000000000" pitchFamily="2" charset="2"/>
              <a:buChar char="v"/>
            </a:pPr>
            <a:r>
              <a:rPr lang="it-IT" altLang="it-IT" sz="1800">
                <a:solidFill>
                  <a:schemeClr val="bg1"/>
                </a:solidFill>
                <a:latin typeface="Arial" panose="020B0604020202020204" pitchFamily="34" charset="0"/>
              </a:rPr>
              <a:t> E nel caso del sale Fe</a:t>
            </a:r>
            <a:r>
              <a:rPr lang="it-IT" altLang="it-IT" sz="1800" baseline="-25000">
                <a:solidFill>
                  <a:schemeClr val="bg1"/>
                </a:solidFill>
                <a:latin typeface="Arial" panose="020B0604020202020204" pitchFamily="34" charset="0"/>
              </a:rPr>
              <a:t>3</a:t>
            </a:r>
            <a:r>
              <a:rPr lang="it-IT" altLang="it-IT" sz="1800">
                <a:solidFill>
                  <a:schemeClr val="bg1"/>
                </a:solidFill>
                <a:latin typeface="Arial" panose="020B0604020202020204" pitchFamily="34" charset="0"/>
              </a:rPr>
              <a:t>(PO</a:t>
            </a:r>
            <a:r>
              <a:rPr lang="it-IT" altLang="it-IT" sz="1800" baseline="-25000">
                <a:solidFill>
                  <a:schemeClr val="bg1"/>
                </a:solidFill>
                <a:latin typeface="Arial" panose="020B0604020202020204" pitchFamily="34" charset="0"/>
              </a:rPr>
              <a:t>4</a:t>
            </a:r>
            <a:r>
              <a:rPr lang="it-IT" altLang="it-IT" sz="1800">
                <a:solidFill>
                  <a:schemeClr val="bg1"/>
                </a:solidFill>
                <a:latin typeface="Arial" panose="020B0604020202020204" pitchFamily="34" charset="0"/>
              </a:rPr>
              <a:t>)</a:t>
            </a:r>
            <a:r>
              <a:rPr lang="it-IT" altLang="it-IT" sz="1800" baseline="-25000">
                <a:solidFill>
                  <a:schemeClr val="bg1"/>
                </a:solidFill>
                <a:latin typeface="Arial" panose="020B0604020202020204" pitchFamily="34" charset="0"/>
              </a:rPr>
              <a:t>2 </a:t>
            </a:r>
            <a:r>
              <a:rPr lang="it-IT" altLang="it-IT" sz="1800">
                <a:solidFill>
                  <a:schemeClr val="bg1"/>
                </a:solidFill>
                <a:latin typeface="Arial" panose="020B0604020202020204" pitchFamily="34" charset="0"/>
              </a:rPr>
              <a:t>?</a:t>
            </a:r>
          </a:p>
        </p:txBody>
      </p:sp>
      <p:sp>
        <p:nvSpPr>
          <p:cNvPr id="132109" name="Text Box 13"/>
          <p:cNvSpPr txBox="1">
            <a:spLocks noChangeArrowheads="1"/>
          </p:cNvSpPr>
          <p:nvPr/>
        </p:nvSpPr>
        <p:spPr bwMode="auto">
          <a:xfrm>
            <a:off x="1371600" y="4495800"/>
            <a:ext cx="7162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Clr>
                <a:srgbClr val="FF0000"/>
              </a:buClr>
              <a:buSzPct val="120000"/>
              <a:buFont typeface="Wingdings" panose="05000000000000000000" pitchFamily="2" charset="2"/>
              <a:buNone/>
            </a:pPr>
            <a:r>
              <a:rPr lang="it-IT" altLang="it-IT" sz="1800" b="1" dirty="0">
                <a:solidFill>
                  <a:schemeClr val="bg1"/>
                </a:solidFill>
                <a:latin typeface="Arial" panose="020B0604020202020204" pitchFamily="34" charset="0"/>
              </a:rPr>
              <a:t> </a:t>
            </a:r>
            <a:r>
              <a:rPr lang="it-IT" altLang="it-IT" sz="2000" dirty="0">
                <a:solidFill>
                  <a:schemeClr val="bg1"/>
                </a:solidFill>
                <a:latin typeface="Arial" panose="020B0604020202020204" pitchFamily="34" charset="0"/>
              </a:rPr>
              <a:t>Dato che </a:t>
            </a:r>
            <a:r>
              <a:rPr lang="it-IT" altLang="it-IT" sz="2000" dirty="0" err="1">
                <a:solidFill>
                  <a:schemeClr val="bg1"/>
                </a:solidFill>
                <a:latin typeface="Arial" panose="020B0604020202020204" pitchFamily="34" charset="0"/>
              </a:rPr>
              <a:t>K</a:t>
            </a:r>
            <a:r>
              <a:rPr lang="it-IT" altLang="it-IT" sz="2000" baseline="-25000" dirty="0" err="1">
                <a:solidFill>
                  <a:schemeClr val="bg1"/>
                </a:solidFill>
                <a:latin typeface="Arial" panose="020B0604020202020204" pitchFamily="34" charset="0"/>
              </a:rPr>
              <a:t>s</a:t>
            </a:r>
            <a:r>
              <a:rPr lang="it-IT" altLang="it-IT" sz="2000" dirty="0">
                <a:solidFill>
                  <a:schemeClr val="bg1"/>
                </a:solidFill>
                <a:latin typeface="Arial" panose="020B0604020202020204" pitchFamily="34" charset="0"/>
              </a:rPr>
              <a:t> = [Fe</a:t>
            </a:r>
            <a:r>
              <a:rPr lang="it-IT" altLang="it-IT" sz="2000" baseline="30000" dirty="0">
                <a:solidFill>
                  <a:schemeClr val="bg1"/>
                </a:solidFill>
                <a:latin typeface="Arial" panose="020B0604020202020204" pitchFamily="34" charset="0"/>
              </a:rPr>
              <a:t>2+</a:t>
            </a:r>
            <a:r>
              <a:rPr lang="it-IT" altLang="it-IT" sz="2000" dirty="0">
                <a:solidFill>
                  <a:schemeClr val="bg1"/>
                </a:solidFill>
                <a:latin typeface="Arial" panose="020B0604020202020204" pitchFamily="34" charset="0"/>
              </a:rPr>
              <a:t> ]</a:t>
            </a:r>
            <a:r>
              <a:rPr lang="it-IT" altLang="it-IT" sz="2000" baseline="30000" dirty="0">
                <a:solidFill>
                  <a:schemeClr val="bg1"/>
                </a:solidFill>
                <a:latin typeface="Arial" panose="020B0604020202020204" pitchFamily="34" charset="0"/>
              </a:rPr>
              <a:t>3</a:t>
            </a:r>
            <a:r>
              <a:rPr lang="it-IT" altLang="it-IT" sz="2000" dirty="0">
                <a:solidFill>
                  <a:schemeClr val="bg1"/>
                </a:solidFill>
                <a:latin typeface="Arial" panose="020B0604020202020204" pitchFamily="34" charset="0"/>
              </a:rPr>
              <a:t>[PO</a:t>
            </a:r>
            <a:r>
              <a:rPr lang="it-IT" altLang="it-IT" sz="2000" baseline="-25000" dirty="0">
                <a:solidFill>
                  <a:schemeClr val="bg1"/>
                </a:solidFill>
                <a:latin typeface="Arial" panose="020B0604020202020204" pitchFamily="34" charset="0"/>
              </a:rPr>
              <a:t>4</a:t>
            </a:r>
            <a:r>
              <a:rPr lang="it-IT" altLang="it-IT" sz="2000" baseline="30000" dirty="0">
                <a:solidFill>
                  <a:schemeClr val="bg1"/>
                </a:solidFill>
                <a:latin typeface="Arial" panose="020B0604020202020204" pitchFamily="34" charset="0"/>
              </a:rPr>
              <a:t>3-</a:t>
            </a:r>
            <a:r>
              <a:rPr lang="it-IT" altLang="it-IT" sz="2000" dirty="0">
                <a:solidFill>
                  <a:schemeClr val="bg1"/>
                </a:solidFill>
                <a:latin typeface="Arial" panose="020B0604020202020204" pitchFamily="34" charset="0"/>
              </a:rPr>
              <a:t>]</a:t>
            </a:r>
            <a:r>
              <a:rPr lang="it-IT" altLang="it-IT" sz="2000" baseline="30000" dirty="0">
                <a:solidFill>
                  <a:schemeClr val="bg1"/>
                </a:solidFill>
                <a:latin typeface="Arial" panose="020B0604020202020204" pitchFamily="34" charset="0"/>
              </a:rPr>
              <a:t>2</a:t>
            </a:r>
            <a:r>
              <a:rPr lang="it-IT" altLang="it-IT" sz="2000" dirty="0">
                <a:solidFill>
                  <a:schemeClr val="bg1"/>
                </a:solidFill>
                <a:latin typeface="Arial" panose="020B0604020202020204" pitchFamily="34" charset="0"/>
              </a:rPr>
              <a:t>   allora   </a:t>
            </a:r>
            <a:r>
              <a:rPr lang="it-IT" altLang="it-IT" sz="2000" dirty="0" err="1">
                <a:solidFill>
                  <a:schemeClr val="bg1"/>
                </a:solidFill>
                <a:latin typeface="Arial" panose="020B0604020202020204" pitchFamily="34" charset="0"/>
              </a:rPr>
              <a:t>K</a:t>
            </a:r>
            <a:r>
              <a:rPr lang="it-IT" altLang="it-IT" sz="2000" baseline="-25000" dirty="0" err="1">
                <a:solidFill>
                  <a:schemeClr val="bg1"/>
                </a:solidFill>
                <a:latin typeface="Arial" panose="020B0604020202020204" pitchFamily="34" charset="0"/>
              </a:rPr>
              <a:t>s</a:t>
            </a:r>
            <a:r>
              <a:rPr lang="it-IT" altLang="it-IT" sz="2000" dirty="0">
                <a:solidFill>
                  <a:schemeClr val="bg1"/>
                </a:solidFill>
                <a:latin typeface="Arial" panose="020B0604020202020204" pitchFamily="34" charset="0"/>
              </a:rPr>
              <a:t> = (</a:t>
            </a:r>
            <a:r>
              <a:rPr lang="it-IT" altLang="it-IT" sz="2000" dirty="0" smtClean="0">
                <a:solidFill>
                  <a:schemeClr val="bg1"/>
                </a:solidFill>
                <a:latin typeface="Arial" panose="020B0604020202020204" pitchFamily="34" charset="0"/>
              </a:rPr>
              <a:t>3S)</a:t>
            </a:r>
            <a:r>
              <a:rPr lang="it-IT" altLang="it-IT" sz="2000" baseline="30000" dirty="0" smtClean="0">
                <a:solidFill>
                  <a:schemeClr val="bg1"/>
                </a:solidFill>
                <a:latin typeface="Arial" panose="020B0604020202020204" pitchFamily="34" charset="0"/>
              </a:rPr>
              <a:t>3</a:t>
            </a:r>
            <a:r>
              <a:rPr lang="it-IT" altLang="it-IT" sz="2000" dirty="0">
                <a:solidFill>
                  <a:schemeClr val="bg1"/>
                </a:solidFill>
                <a:latin typeface="Arial" panose="020B0604020202020204" pitchFamily="34" charset="0"/>
              </a:rPr>
              <a:t> </a:t>
            </a:r>
            <a:r>
              <a:rPr lang="it-IT" altLang="it-IT" sz="2000" dirty="0" smtClean="0">
                <a:solidFill>
                  <a:schemeClr val="bg1"/>
                </a:solidFill>
                <a:latin typeface="Arial" panose="020B0604020202020204" pitchFamily="34" charset="0"/>
              </a:rPr>
              <a:t>* (2S)</a:t>
            </a:r>
            <a:r>
              <a:rPr lang="it-IT" altLang="it-IT" sz="2000" baseline="30000" dirty="0" smtClean="0">
                <a:solidFill>
                  <a:schemeClr val="bg1"/>
                </a:solidFill>
                <a:latin typeface="Arial" panose="020B0604020202020204" pitchFamily="34" charset="0"/>
              </a:rPr>
              <a:t>2</a:t>
            </a:r>
            <a:r>
              <a:rPr lang="it-IT" altLang="it-IT" sz="2000" dirty="0" smtClean="0">
                <a:solidFill>
                  <a:schemeClr val="bg1"/>
                </a:solidFill>
                <a:latin typeface="Arial" panose="020B0604020202020204" pitchFamily="34" charset="0"/>
              </a:rPr>
              <a:t> </a:t>
            </a:r>
            <a:endParaRPr lang="it-IT" altLang="it-IT" sz="2000" dirty="0">
              <a:solidFill>
                <a:schemeClr val="bg1"/>
              </a:solidFill>
              <a:latin typeface="Arial" panose="020B0604020202020204" pitchFamily="34" charset="0"/>
            </a:endParaRPr>
          </a:p>
        </p:txBody>
      </p:sp>
      <p:grpSp>
        <p:nvGrpSpPr>
          <p:cNvPr id="132112" name="Group 16"/>
          <p:cNvGrpSpPr>
            <a:grpSpLocks/>
          </p:cNvGrpSpPr>
          <p:nvPr/>
        </p:nvGrpSpPr>
        <p:grpSpPr bwMode="auto">
          <a:xfrm>
            <a:off x="990600" y="228600"/>
            <a:ext cx="7772400" cy="381000"/>
            <a:chOff x="624" y="144"/>
            <a:chExt cx="4896" cy="240"/>
          </a:xfrm>
        </p:grpSpPr>
        <p:sp>
          <p:nvSpPr>
            <p:cNvPr id="132113" name="Rectangle 17"/>
            <p:cNvSpPr>
              <a:spLocks noChangeArrowheads="1"/>
            </p:cNvSpPr>
            <p:nvPr/>
          </p:nvSpPr>
          <p:spPr bwMode="auto">
            <a:xfrm>
              <a:off x="624" y="144"/>
              <a:ext cx="4896" cy="240"/>
            </a:xfrm>
            <a:prstGeom prst="rect">
              <a:avLst/>
            </a:prstGeom>
            <a:gradFill rotWithShape="0">
              <a:gsLst>
                <a:gs pos="0">
                  <a:schemeClr val="bg1"/>
                </a:gs>
                <a:gs pos="100000">
                  <a:srgbClr val="008000"/>
                </a:gs>
              </a:gsLst>
              <a:lin ang="0" scaled="1"/>
            </a:gra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000"/>
            </a:p>
          </p:txBody>
        </p:sp>
        <p:sp>
          <p:nvSpPr>
            <p:cNvPr id="132114" name="Text Box 18"/>
            <p:cNvSpPr txBox="1">
              <a:spLocks noChangeArrowheads="1"/>
            </p:cNvSpPr>
            <p:nvPr/>
          </p:nvSpPr>
          <p:spPr bwMode="auto">
            <a:xfrm>
              <a:off x="673" y="144"/>
              <a:ext cx="88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800" b="1">
                  <a:solidFill>
                    <a:srgbClr val="008000"/>
                  </a:solidFill>
                  <a:effectLst>
                    <a:outerShdw blurRad="38100" dist="38100" dir="2700000" algn="tl">
                      <a:srgbClr val="000000"/>
                    </a:outerShdw>
                  </a:effectLst>
                  <a:latin typeface="Arial" panose="020B0604020202020204" pitchFamily="34" charset="0"/>
                </a:rPr>
                <a:t>Esempi</a:t>
              </a:r>
            </a:p>
          </p:txBody>
        </p:sp>
      </p:grpSp>
      <p:sp>
        <p:nvSpPr>
          <p:cNvPr id="132115" name="Text Box 19"/>
          <p:cNvSpPr txBox="1">
            <a:spLocks noChangeArrowheads="1"/>
          </p:cNvSpPr>
          <p:nvPr/>
        </p:nvSpPr>
        <p:spPr bwMode="auto">
          <a:xfrm>
            <a:off x="0" y="0"/>
            <a:ext cx="685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F7968738-FBB9-40FE-B0F2-7A2B98DB95A4}" type="slidenum">
              <a:rPr lang="it-IT" altLang="it-IT" sz="1200">
                <a:solidFill>
                  <a:schemeClr val="bg1"/>
                </a:solidFill>
                <a:latin typeface="Arial" panose="020B0604020202020204" pitchFamily="34" charset="0"/>
              </a:rPr>
              <a:pPr>
                <a:spcBef>
                  <a:spcPct val="50000"/>
                </a:spcBef>
              </a:pPr>
              <a:t>13</a:t>
            </a:fld>
            <a:endParaRPr lang="it-IT" altLang="it-IT" sz="1200">
              <a:solidFill>
                <a:schemeClr val="bg1"/>
              </a:solidFill>
              <a:latin typeface="Arial" panose="020B0604020202020204" pitchFamily="34" charset="0"/>
            </a:endParaRPr>
          </a:p>
        </p:txBody>
      </p:sp>
    </p:spTree>
    <p:extLst>
      <p:ext uri="{BB962C8B-B14F-4D97-AF65-F5344CB8AC3E}">
        <p14:creationId xmlns:p14="http://schemas.microsoft.com/office/powerpoint/2010/main" val="12095343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fld id="{2FE7DB4B-B636-4403-B9F9-10A2D3FBF59A}" type="slidenum">
              <a:rPr lang="it-IT" altLang="it-IT" sz="1200"/>
              <a:pPr/>
              <a:t>14</a:t>
            </a:fld>
            <a:endParaRPr lang="it-IT" altLang="it-IT" sz="1200"/>
          </a:p>
        </p:txBody>
      </p:sp>
      <p:sp>
        <p:nvSpPr>
          <p:cNvPr id="136196" name="Text Box 4"/>
          <p:cNvSpPr txBox="1">
            <a:spLocks noChangeArrowheads="1"/>
          </p:cNvSpPr>
          <p:nvPr/>
        </p:nvSpPr>
        <p:spPr bwMode="auto">
          <a:xfrm>
            <a:off x="990600" y="304800"/>
            <a:ext cx="7467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it-IT" altLang="it-IT" sz="1800" b="1">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BILANCIO DI MASSA</a:t>
            </a:r>
            <a:endParaRPr lang="it-IT" altLang="it-IT" sz="2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endParaRPr>
          </a:p>
        </p:txBody>
      </p:sp>
      <p:sp>
        <p:nvSpPr>
          <p:cNvPr id="136197" name="Text Box 5"/>
          <p:cNvSpPr txBox="1">
            <a:spLocks noChangeArrowheads="1"/>
          </p:cNvSpPr>
          <p:nvPr/>
        </p:nvSpPr>
        <p:spPr bwMode="auto">
          <a:xfrm>
            <a:off x="990600" y="1905000"/>
            <a:ext cx="76962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2000">
                <a:solidFill>
                  <a:schemeClr val="bg1"/>
                </a:solidFill>
                <a:effectLst>
                  <a:outerShdw blurRad="38100" dist="38100" dir="2700000" algn="tl">
                    <a:srgbClr val="000000"/>
                  </a:outerShdw>
                </a:effectLst>
                <a:latin typeface="Arial" panose="020B0604020202020204" pitchFamily="34" charset="0"/>
              </a:rPr>
              <a:t>In una soluzione 0,1 M di ac. debole il bilancio di massa è dato da:</a:t>
            </a:r>
          </a:p>
          <a:p>
            <a:pPr algn="ctr">
              <a:spcBef>
                <a:spcPct val="50000"/>
              </a:spcBef>
            </a:pPr>
            <a:r>
              <a:rPr lang="it-IT" altLang="it-IT" sz="2000">
                <a:solidFill>
                  <a:schemeClr val="bg1"/>
                </a:solidFill>
                <a:effectLst>
                  <a:outerShdw blurRad="38100" dist="38100" dir="2700000" algn="tl">
                    <a:srgbClr val="000000"/>
                  </a:outerShdw>
                </a:effectLst>
                <a:latin typeface="Arial" panose="020B0604020202020204" pitchFamily="34" charset="0"/>
              </a:rPr>
              <a:t>C</a:t>
            </a:r>
            <a:r>
              <a:rPr lang="it-IT" altLang="it-IT" sz="2000" baseline="-25000">
                <a:solidFill>
                  <a:schemeClr val="bg1"/>
                </a:solidFill>
                <a:effectLst>
                  <a:outerShdw blurRad="38100" dist="38100" dir="2700000" algn="tl">
                    <a:srgbClr val="000000"/>
                  </a:outerShdw>
                </a:effectLst>
                <a:latin typeface="Arial" panose="020B0604020202020204" pitchFamily="34" charset="0"/>
              </a:rPr>
              <a:t>a</a:t>
            </a:r>
            <a:r>
              <a:rPr lang="it-IT" altLang="it-IT" sz="2000">
                <a:solidFill>
                  <a:schemeClr val="bg1"/>
                </a:solidFill>
                <a:effectLst>
                  <a:outerShdw blurRad="38100" dist="38100" dir="2700000" algn="tl">
                    <a:srgbClr val="000000"/>
                  </a:outerShdw>
                </a:effectLst>
                <a:latin typeface="Arial" panose="020B0604020202020204" pitchFamily="34" charset="0"/>
              </a:rPr>
              <a:t> = [HA] + [A</a:t>
            </a:r>
            <a:r>
              <a:rPr lang="it-IT" altLang="it-IT" sz="2000" baseline="30000">
                <a:solidFill>
                  <a:schemeClr val="bg1"/>
                </a:solidFill>
                <a:effectLst>
                  <a:outerShdw blurRad="38100" dist="38100" dir="2700000" algn="tl">
                    <a:srgbClr val="000000"/>
                  </a:outerShdw>
                </a:effectLst>
                <a:latin typeface="Arial" panose="020B0604020202020204" pitchFamily="34" charset="0"/>
              </a:rPr>
              <a:t>-</a:t>
            </a:r>
            <a:r>
              <a:rPr lang="it-IT" altLang="it-IT" sz="2000">
                <a:solidFill>
                  <a:schemeClr val="bg1"/>
                </a:solidFill>
                <a:effectLst>
                  <a:outerShdw blurRad="38100" dist="38100" dir="2700000" algn="tl">
                    <a:srgbClr val="000000"/>
                  </a:outerShdw>
                </a:effectLst>
                <a:latin typeface="Arial" panose="020B0604020202020204" pitchFamily="34" charset="0"/>
              </a:rPr>
              <a:t>] = 0,1 M</a:t>
            </a:r>
          </a:p>
          <a:p>
            <a:pPr algn="just">
              <a:spcBef>
                <a:spcPct val="50000"/>
              </a:spcBef>
            </a:pPr>
            <a:r>
              <a:rPr lang="it-IT" altLang="it-IT" sz="2000">
                <a:solidFill>
                  <a:srgbClr val="FFFF00"/>
                </a:solidFill>
                <a:effectLst>
                  <a:outerShdw blurRad="38100" dist="38100" dir="2700000" algn="tl">
                    <a:srgbClr val="000000"/>
                  </a:outerShdw>
                </a:effectLst>
                <a:latin typeface="Arial" panose="020B0604020202020204" pitchFamily="34" charset="0"/>
              </a:rPr>
              <a:t>C</a:t>
            </a:r>
            <a:r>
              <a:rPr lang="it-IT" altLang="it-IT" sz="2000" baseline="-25000">
                <a:solidFill>
                  <a:srgbClr val="FFFF00"/>
                </a:solidFill>
                <a:effectLst>
                  <a:outerShdw blurRad="38100" dist="38100" dir="2700000" algn="tl">
                    <a:srgbClr val="000000"/>
                  </a:outerShdw>
                </a:effectLst>
                <a:latin typeface="Arial" panose="020B0604020202020204" pitchFamily="34" charset="0"/>
              </a:rPr>
              <a:t>a</a:t>
            </a:r>
            <a:r>
              <a:rPr lang="it-IT" altLang="it-IT" sz="2000" baseline="-25000">
                <a:solidFill>
                  <a:schemeClr val="bg1"/>
                </a:solidFill>
                <a:effectLst>
                  <a:outerShdw blurRad="38100" dist="38100" dir="2700000" algn="tl">
                    <a:srgbClr val="000000"/>
                  </a:outerShdw>
                </a:effectLst>
                <a:latin typeface="Arial" panose="020B0604020202020204" pitchFamily="34" charset="0"/>
              </a:rPr>
              <a:t> </a:t>
            </a:r>
            <a:r>
              <a:rPr lang="it-IT" altLang="it-IT" sz="2000">
                <a:solidFill>
                  <a:schemeClr val="bg1"/>
                </a:solidFill>
                <a:effectLst>
                  <a:outerShdw blurRad="38100" dist="38100" dir="2700000" algn="tl">
                    <a:srgbClr val="000000"/>
                  </a:outerShdw>
                </a:effectLst>
                <a:latin typeface="Arial" panose="020B0604020202020204" pitchFamily="34" charset="0"/>
              </a:rPr>
              <a:t> è la </a:t>
            </a:r>
            <a:r>
              <a:rPr lang="it-IT" altLang="it-IT" sz="2000">
                <a:solidFill>
                  <a:srgbClr val="FFFF00"/>
                </a:solidFill>
                <a:effectLst>
                  <a:outerShdw blurRad="38100" dist="38100" dir="2700000" algn="tl">
                    <a:srgbClr val="000000"/>
                  </a:outerShdw>
                </a:effectLst>
                <a:latin typeface="Arial" panose="020B0604020202020204" pitchFamily="34" charset="0"/>
              </a:rPr>
              <a:t>concentrazione analitica</a:t>
            </a:r>
            <a:r>
              <a:rPr lang="it-IT" altLang="it-IT" sz="2000">
                <a:solidFill>
                  <a:schemeClr val="bg1"/>
                </a:solidFill>
                <a:effectLst>
                  <a:outerShdw blurRad="38100" dist="38100" dir="2700000" algn="tl">
                    <a:srgbClr val="000000"/>
                  </a:outerShdw>
                </a:effectLst>
                <a:latin typeface="Arial" panose="020B0604020202020204" pitchFamily="34" charset="0"/>
              </a:rPr>
              <a:t>.</a:t>
            </a:r>
          </a:p>
          <a:p>
            <a:pPr algn="just">
              <a:spcBef>
                <a:spcPct val="50000"/>
              </a:spcBef>
            </a:pPr>
            <a:r>
              <a:rPr lang="it-IT" altLang="it-IT" sz="2000">
                <a:solidFill>
                  <a:schemeClr val="bg1"/>
                </a:solidFill>
                <a:effectLst>
                  <a:outerShdw blurRad="38100" dist="38100" dir="2700000" algn="tl">
                    <a:srgbClr val="000000"/>
                  </a:outerShdw>
                </a:effectLst>
                <a:latin typeface="Arial" panose="020B0604020202020204" pitchFamily="34" charset="0"/>
              </a:rPr>
              <a:t>In una soluzione 0,02 M di acetato di bario, Ba(Ac)</a:t>
            </a:r>
            <a:r>
              <a:rPr lang="it-IT" altLang="it-IT" sz="2000" baseline="-25000">
                <a:solidFill>
                  <a:schemeClr val="bg1"/>
                </a:solidFill>
                <a:effectLst>
                  <a:outerShdw blurRad="38100" dist="38100" dir="2700000" algn="tl">
                    <a:srgbClr val="000000"/>
                  </a:outerShdw>
                </a:effectLst>
                <a:latin typeface="Arial" panose="020B0604020202020204" pitchFamily="34" charset="0"/>
              </a:rPr>
              <a:t>2</a:t>
            </a:r>
            <a:r>
              <a:rPr lang="it-IT" altLang="it-IT" sz="2000">
                <a:solidFill>
                  <a:schemeClr val="bg1"/>
                </a:solidFill>
                <a:effectLst>
                  <a:outerShdw blurRad="38100" dist="38100" dir="2700000" algn="tl">
                    <a:srgbClr val="000000"/>
                  </a:outerShdw>
                </a:effectLst>
                <a:latin typeface="Arial" panose="020B0604020202020204" pitchFamily="34" charset="0"/>
              </a:rPr>
              <a:t>, il bilancio di massa dell’ac. acetico è dato da:</a:t>
            </a:r>
          </a:p>
          <a:p>
            <a:pPr algn="ctr">
              <a:spcBef>
                <a:spcPct val="50000"/>
              </a:spcBef>
            </a:pPr>
            <a:r>
              <a:rPr lang="it-IT" altLang="it-IT" sz="2000">
                <a:solidFill>
                  <a:schemeClr val="bg1"/>
                </a:solidFill>
                <a:effectLst>
                  <a:outerShdw blurRad="38100" dist="38100" dir="2700000" algn="tl">
                    <a:srgbClr val="000000"/>
                  </a:outerShdw>
                </a:effectLst>
                <a:latin typeface="Arial" panose="020B0604020202020204" pitchFamily="34" charset="0"/>
              </a:rPr>
              <a:t>C</a:t>
            </a:r>
            <a:r>
              <a:rPr lang="it-IT" altLang="it-IT" sz="2000" baseline="-25000">
                <a:solidFill>
                  <a:schemeClr val="bg1"/>
                </a:solidFill>
                <a:effectLst>
                  <a:outerShdw blurRad="38100" dist="38100" dir="2700000" algn="tl">
                    <a:srgbClr val="000000"/>
                  </a:outerShdw>
                </a:effectLst>
                <a:latin typeface="Arial" panose="020B0604020202020204" pitchFamily="34" charset="0"/>
              </a:rPr>
              <a:t>Ac</a:t>
            </a:r>
            <a:r>
              <a:rPr lang="it-IT" altLang="it-IT" sz="2000">
                <a:solidFill>
                  <a:schemeClr val="bg1"/>
                </a:solidFill>
                <a:effectLst>
                  <a:outerShdw blurRad="38100" dist="38100" dir="2700000" algn="tl">
                    <a:srgbClr val="000000"/>
                  </a:outerShdw>
                </a:effectLst>
                <a:latin typeface="Arial" panose="020B0604020202020204" pitchFamily="34" charset="0"/>
              </a:rPr>
              <a:t> = [HAc] + [Ac</a:t>
            </a:r>
            <a:r>
              <a:rPr lang="it-IT" altLang="it-IT" sz="2000" baseline="30000">
                <a:solidFill>
                  <a:schemeClr val="bg1"/>
                </a:solidFill>
                <a:effectLst>
                  <a:outerShdw blurRad="38100" dist="38100" dir="2700000" algn="tl">
                    <a:srgbClr val="000000"/>
                  </a:outerShdw>
                </a:effectLst>
                <a:latin typeface="Arial" panose="020B0604020202020204" pitchFamily="34" charset="0"/>
              </a:rPr>
              <a:t>-</a:t>
            </a:r>
            <a:r>
              <a:rPr lang="it-IT" altLang="it-IT" sz="2000">
                <a:solidFill>
                  <a:schemeClr val="bg1"/>
                </a:solidFill>
                <a:effectLst>
                  <a:outerShdw blurRad="38100" dist="38100" dir="2700000" algn="tl">
                    <a:srgbClr val="000000"/>
                  </a:outerShdw>
                </a:effectLst>
                <a:latin typeface="Arial" panose="020B0604020202020204" pitchFamily="34" charset="0"/>
              </a:rPr>
              <a:t>] = 0,04 M</a:t>
            </a:r>
          </a:p>
          <a:p>
            <a:pPr algn="just">
              <a:spcBef>
                <a:spcPct val="50000"/>
              </a:spcBef>
            </a:pPr>
            <a:r>
              <a:rPr lang="it-IT" altLang="it-IT" sz="2000">
                <a:solidFill>
                  <a:schemeClr val="bg1"/>
                </a:solidFill>
                <a:effectLst>
                  <a:outerShdw blurRad="38100" dist="38100" dir="2700000" algn="tl">
                    <a:srgbClr val="000000"/>
                  </a:outerShdw>
                </a:effectLst>
                <a:latin typeface="Arial" panose="020B0604020202020204" pitchFamily="34" charset="0"/>
              </a:rPr>
              <a:t>In una soluzione contenente ac. acetico 0,02 M (Ca) e acetato sodico 0,008 M (Cs), il bilancio di massa dell’ac. acetico è dato da</a:t>
            </a:r>
          </a:p>
          <a:p>
            <a:pPr algn="ctr">
              <a:spcBef>
                <a:spcPct val="50000"/>
              </a:spcBef>
            </a:pPr>
            <a:r>
              <a:rPr lang="it-IT" altLang="it-IT" sz="2000">
                <a:solidFill>
                  <a:schemeClr val="bg1"/>
                </a:solidFill>
                <a:effectLst>
                  <a:outerShdw blurRad="38100" dist="38100" dir="2700000" algn="tl">
                    <a:srgbClr val="000000"/>
                  </a:outerShdw>
                </a:effectLst>
                <a:latin typeface="Arial" panose="020B0604020202020204" pitchFamily="34" charset="0"/>
              </a:rPr>
              <a:t>C</a:t>
            </a:r>
            <a:r>
              <a:rPr lang="it-IT" altLang="it-IT" sz="2000" baseline="-25000">
                <a:solidFill>
                  <a:schemeClr val="bg1"/>
                </a:solidFill>
                <a:effectLst>
                  <a:outerShdw blurRad="38100" dist="38100" dir="2700000" algn="tl">
                    <a:srgbClr val="000000"/>
                  </a:outerShdw>
                </a:effectLst>
                <a:latin typeface="Arial" panose="020B0604020202020204" pitchFamily="34" charset="0"/>
              </a:rPr>
              <a:t>Ac</a:t>
            </a:r>
            <a:r>
              <a:rPr lang="it-IT" altLang="it-IT" sz="2000">
                <a:solidFill>
                  <a:schemeClr val="bg1"/>
                </a:solidFill>
                <a:effectLst>
                  <a:outerShdw blurRad="38100" dist="38100" dir="2700000" algn="tl">
                    <a:srgbClr val="000000"/>
                  </a:outerShdw>
                </a:effectLst>
                <a:latin typeface="Arial" panose="020B0604020202020204" pitchFamily="34" charset="0"/>
              </a:rPr>
              <a:t> = Ca + Cs = [HAc] + [Ac</a:t>
            </a:r>
            <a:r>
              <a:rPr lang="it-IT" altLang="it-IT" sz="2000" baseline="30000">
                <a:solidFill>
                  <a:schemeClr val="bg1"/>
                </a:solidFill>
                <a:effectLst>
                  <a:outerShdw blurRad="38100" dist="38100" dir="2700000" algn="tl">
                    <a:srgbClr val="000000"/>
                  </a:outerShdw>
                </a:effectLst>
                <a:latin typeface="Arial" panose="020B0604020202020204" pitchFamily="34" charset="0"/>
              </a:rPr>
              <a:t>-</a:t>
            </a:r>
            <a:r>
              <a:rPr lang="it-IT" altLang="it-IT" sz="2000">
                <a:solidFill>
                  <a:schemeClr val="bg1"/>
                </a:solidFill>
                <a:effectLst>
                  <a:outerShdw blurRad="38100" dist="38100" dir="2700000" algn="tl">
                    <a:srgbClr val="000000"/>
                  </a:outerShdw>
                </a:effectLst>
                <a:latin typeface="Arial" panose="020B0604020202020204" pitchFamily="34" charset="0"/>
              </a:rPr>
              <a:t>] = 0,028 M</a:t>
            </a:r>
          </a:p>
          <a:p>
            <a:pPr algn="ctr">
              <a:spcBef>
                <a:spcPct val="50000"/>
              </a:spcBef>
            </a:pPr>
            <a:r>
              <a:rPr lang="it-IT" altLang="it-IT" sz="2000">
                <a:solidFill>
                  <a:schemeClr val="bg1"/>
                </a:solidFill>
                <a:effectLst>
                  <a:outerShdw blurRad="38100" dist="38100" dir="2700000" algn="tl">
                    <a:srgbClr val="000000"/>
                  </a:outerShdw>
                </a:effectLst>
                <a:latin typeface="Arial" panose="020B0604020202020204" pitchFamily="34" charset="0"/>
              </a:rPr>
              <a:t>………</a:t>
            </a:r>
          </a:p>
        </p:txBody>
      </p:sp>
      <p:sp>
        <p:nvSpPr>
          <p:cNvPr id="136198" name="Text Box 6"/>
          <p:cNvSpPr txBox="1">
            <a:spLocks noChangeArrowheads="1"/>
          </p:cNvSpPr>
          <p:nvPr/>
        </p:nvSpPr>
        <p:spPr bwMode="auto">
          <a:xfrm>
            <a:off x="990600" y="914400"/>
            <a:ext cx="7696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2000" dirty="0">
                <a:solidFill>
                  <a:schemeClr val="bg1"/>
                </a:solidFill>
                <a:effectLst>
                  <a:outerShdw blurRad="38100" dist="38100" dir="2700000" algn="tl">
                    <a:srgbClr val="000000"/>
                  </a:outerShdw>
                </a:effectLst>
                <a:latin typeface="Arial" panose="020B0604020202020204" pitchFamily="34" charset="0"/>
              </a:rPr>
              <a:t>Il bilancio di massa esprime il principio di conservazione della massa.</a:t>
            </a:r>
            <a:endParaRPr lang="it-IT" altLang="it-IT" sz="2000" dirty="0"/>
          </a:p>
        </p:txBody>
      </p:sp>
    </p:spTree>
    <p:extLst>
      <p:ext uri="{BB962C8B-B14F-4D97-AF65-F5344CB8AC3E}">
        <p14:creationId xmlns:p14="http://schemas.microsoft.com/office/powerpoint/2010/main" val="2273845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fld id="{08C1319B-731A-47A8-8425-012CFBA89B2D}" type="slidenum">
              <a:rPr lang="it-IT" altLang="it-IT" sz="1200"/>
              <a:pPr/>
              <a:t>15</a:t>
            </a:fld>
            <a:endParaRPr lang="it-IT" altLang="it-IT" sz="1200"/>
          </a:p>
        </p:txBody>
      </p:sp>
      <p:sp>
        <p:nvSpPr>
          <p:cNvPr id="137220" name="Text Box 4"/>
          <p:cNvSpPr txBox="1">
            <a:spLocks noChangeArrowheads="1"/>
          </p:cNvSpPr>
          <p:nvPr/>
        </p:nvSpPr>
        <p:spPr bwMode="auto">
          <a:xfrm>
            <a:off x="990600" y="304800"/>
            <a:ext cx="7467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it-IT" altLang="it-IT" sz="1800" b="1">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BILANCIO DI CARICA</a:t>
            </a:r>
            <a:endParaRPr lang="it-IT" altLang="it-IT" sz="2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endParaRPr>
          </a:p>
        </p:txBody>
      </p:sp>
      <p:sp>
        <p:nvSpPr>
          <p:cNvPr id="137221" name="Text Box 5"/>
          <p:cNvSpPr txBox="1">
            <a:spLocks noChangeArrowheads="1"/>
          </p:cNvSpPr>
          <p:nvPr/>
        </p:nvSpPr>
        <p:spPr bwMode="auto">
          <a:xfrm>
            <a:off x="990600" y="2133600"/>
            <a:ext cx="76962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2000">
                <a:solidFill>
                  <a:schemeClr val="bg1"/>
                </a:solidFill>
                <a:effectLst>
                  <a:outerShdw blurRad="38100" dist="38100" dir="2700000" algn="tl">
                    <a:srgbClr val="000000"/>
                  </a:outerShdw>
                </a:effectLst>
                <a:latin typeface="Arial" panose="020B0604020202020204" pitchFamily="34" charset="0"/>
              </a:rPr>
              <a:t>In una soluzione 0,1 M di ac. debole il bilancio di carica è dato da:</a:t>
            </a:r>
          </a:p>
          <a:p>
            <a:pPr algn="ctr">
              <a:spcBef>
                <a:spcPct val="50000"/>
              </a:spcBef>
            </a:pPr>
            <a:r>
              <a:rPr lang="it-IT" altLang="it-IT" sz="2000">
                <a:solidFill>
                  <a:schemeClr val="bg1"/>
                </a:solidFill>
                <a:effectLst>
                  <a:outerShdw blurRad="38100" dist="38100" dir="2700000" algn="tl">
                    <a:srgbClr val="000000"/>
                  </a:outerShdw>
                </a:effectLst>
                <a:latin typeface="Arial" panose="020B0604020202020204" pitchFamily="34" charset="0"/>
              </a:rPr>
              <a:t>[H</a:t>
            </a:r>
            <a:r>
              <a:rPr lang="it-IT" altLang="it-IT" sz="2000" baseline="30000">
                <a:solidFill>
                  <a:schemeClr val="bg1"/>
                </a:solidFill>
                <a:effectLst>
                  <a:outerShdw blurRad="38100" dist="38100" dir="2700000" algn="tl">
                    <a:srgbClr val="000000"/>
                  </a:outerShdw>
                </a:effectLst>
                <a:latin typeface="Arial" panose="020B0604020202020204" pitchFamily="34" charset="0"/>
              </a:rPr>
              <a:t>+</a:t>
            </a:r>
            <a:r>
              <a:rPr lang="it-IT" altLang="it-IT" sz="2000">
                <a:solidFill>
                  <a:schemeClr val="bg1"/>
                </a:solidFill>
                <a:effectLst>
                  <a:outerShdw blurRad="38100" dist="38100" dir="2700000" algn="tl">
                    <a:srgbClr val="000000"/>
                  </a:outerShdw>
                </a:effectLst>
                <a:latin typeface="Arial" panose="020B0604020202020204" pitchFamily="34" charset="0"/>
              </a:rPr>
              <a:t>] =  [A</a:t>
            </a:r>
            <a:r>
              <a:rPr lang="it-IT" altLang="it-IT" sz="2000" baseline="30000">
                <a:solidFill>
                  <a:schemeClr val="bg1"/>
                </a:solidFill>
                <a:effectLst>
                  <a:outerShdw blurRad="38100" dist="38100" dir="2700000" algn="tl">
                    <a:srgbClr val="000000"/>
                  </a:outerShdw>
                </a:effectLst>
                <a:latin typeface="Arial" panose="020B0604020202020204" pitchFamily="34" charset="0"/>
              </a:rPr>
              <a:t>-</a:t>
            </a:r>
            <a:r>
              <a:rPr lang="it-IT" altLang="it-IT" sz="2000">
                <a:solidFill>
                  <a:schemeClr val="bg1"/>
                </a:solidFill>
                <a:effectLst>
                  <a:outerShdw blurRad="38100" dist="38100" dir="2700000" algn="tl">
                    <a:srgbClr val="000000"/>
                  </a:outerShdw>
                </a:effectLst>
                <a:latin typeface="Arial" panose="020B0604020202020204" pitchFamily="34" charset="0"/>
              </a:rPr>
              <a:t>] + [OH</a:t>
            </a:r>
            <a:r>
              <a:rPr lang="it-IT" altLang="it-IT" sz="2000" baseline="30000">
                <a:solidFill>
                  <a:schemeClr val="bg1"/>
                </a:solidFill>
                <a:effectLst>
                  <a:outerShdw blurRad="38100" dist="38100" dir="2700000" algn="tl">
                    <a:srgbClr val="000000"/>
                  </a:outerShdw>
                </a:effectLst>
                <a:latin typeface="Arial" panose="020B0604020202020204" pitchFamily="34" charset="0"/>
              </a:rPr>
              <a:t>-</a:t>
            </a:r>
            <a:r>
              <a:rPr lang="it-IT" altLang="it-IT" sz="2000">
                <a:solidFill>
                  <a:schemeClr val="bg1"/>
                </a:solidFill>
                <a:effectLst>
                  <a:outerShdw blurRad="38100" dist="38100" dir="2700000" algn="tl">
                    <a:srgbClr val="000000"/>
                  </a:outerShdw>
                </a:effectLst>
                <a:latin typeface="Arial" panose="020B0604020202020204" pitchFamily="34" charset="0"/>
              </a:rPr>
              <a:t>]</a:t>
            </a:r>
          </a:p>
          <a:p>
            <a:pPr algn="just">
              <a:spcBef>
                <a:spcPct val="50000"/>
              </a:spcBef>
            </a:pPr>
            <a:r>
              <a:rPr lang="it-IT" altLang="it-IT" sz="2000">
                <a:solidFill>
                  <a:schemeClr val="bg1"/>
                </a:solidFill>
                <a:effectLst>
                  <a:outerShdw blurRad="38100" dist="38100" dir="2700000" algn="tl">
                    <a:srgbClr val="000000"/>
                  </a:outerShdw>
                </a:effectLst>
                <a:latin typeface="Arial" panose="020B0604020202020204" pitchFamily="34" charset="0"/>
              </a:rPr>
              <a:t>In una soluzione 0,02 M di acetato di bario, Ba(Ac)</a:t>
            </a:r>
            <a:r>
              <a:rPr lang="it-IT" altLang="it-IT" sz="2000" baseline="-25000">
                <a:solidFill>
                  <a:schemeClr val="bg1"/>
                </a:solidFill>
                <a:effectLst>
                  <a:outerShdw blurRad="38100" dist="38100" dir="2700000" algn="tl">
                    <a:srgbClr val="000000"/>
                  </a:outerShdw>
                </a:effectLst>
                <a:latin typeface="Arial" panose="020B0604020202020204" pitchFamily="34" charset="0"/>
              </a:rPr>
              <a:t>2</a:t>
            </a:r>
            <a:r>
              <a:rPr lang="it-IT" altLang="it-IT" sz="2000">
                <a:solidFill>
                  <a:schemeClr val="bg1"/>
                </a:solidFill>
                <a:effectLst>
                  <a:outerShdw blurRad="38100" dist="38100" dir="2700000" algn="tl">
                    <a:srgbClr val="000000"/>
                  </a:outerShdw>
                </a:effectLst>
                <a:latin typeface="Arial" panose="020B0604020202020204" pitchFamily="34" charset="0"/>
              </a:rPr>
              <a:t>, il bilancio di carica è dato da:</a:t>
            </a:r>
          </a:p>
          <a:p>
            <a:pPr algn="ctr">
              <a:spcBef>
                <a:spcPct val="50000"/>
              </a:spcBef>
            </a:pPr>
            <a:r>
              <a:rPr lang="it-IT" altLang="it-IT" sz="2000">
                <a:solidFill>
                  <a:schemeClr val="bg1"/>
                </a:solidFill>
                <a:effectLst>
                  <a:outerShdw blurRad="38100" dist="38100" dir="2700000" algn="tl">
                    <a:srgbClr val="000000"/>
                  </a:outerShdw>
                </a:effectLst>
                <a:latin typeface="Arial" panose="020B0604020202020204" pitchFamily="34" charset="0"/>
              </a:rPr>
              <a:t>[H</a:t>
            </a:r>
            <a:r>
              <a:rPr lang="it-IT" altLang="it-IT" sz="2000" baseline="30000">
                <a:solidFill>
                  <a:schemeClr val="bg1"/>
                </a:solidFill>
                <a:effectLst>
                  <a:outerShdw blurRad="38100" dist="38100" dir="2700000" algn="tl">
                    <a:srgbClr val="000000"/>
                  </a:outerShdw>
                </a:effectLst>
                <a:latin typeface="Arial" panose="020B0604020202020204" pitchFamily="34" charset="0"/>
              </a:rPr>
              <a:t>+</a:t>
            </a:r>
            <a:r>
              <a:rPr lang="it-IT" altLang="it-IT" sz="2000">
                <a:solidFill>
                  <a:schemeClr val="bg1"/>
                </a:solidFill>
                <a:effectLst>
                  <a:outerShdw blurRad="38100" dist="38100" dir="2700000" algn="tl">
                    <a:srgbClr val="000000"/>
                  </a:outerShdw>
                </a:effectLst>
                <a:latin typeface="Arial" panose="020B0604020202020204" pitchFamily="34" charset="0"/>
              </a:rPr>
              <a:t>] + 2[Ba</a:t>
            </a:r>
            <a:r>
              <a:rPr lang="it-IT" altLang="it-IT" sz="2000" baseline="30000">
                <a:solidFill>
                  <a:schemeClr val="bg1"/>
                </a:solidFill>
                <a:effectLst>
                  <a:outerShdw blurRad="38100" dist="38100" dir="2700000" algn="tl">
                    <a:srgbClr val="000000"/>
                  </a:outerShdw>
                </a:effectLst>
                <a:latin typeface="Arial" panose="020B0604020202020204" pitchFamily="34" charset="0"/>
              </a:rPr>
              <a:t>2+</a:t>
            </a:r>
            <a:r>
              <a:rPr lang="it-IT" altLang="it-IT" sz="2000">
                <a:solidFill>
                  <a:schemeClr val="bg1"/>
                </a:solidFill>
                <a:effectLst>
                  <a:outerShdw blurRad="38100" dist="38100" dir="2700000" algn="tl">
                    <a:srgbClr val="000000"/>
                  </a:outerShdw>
                </a:effectLst>
                <a:latin typeface="Arial" panose="020B0604020202020204" pitchFamily="34" charset="0"/>
              </a:rPr>
              <a:t>] =  [Ac</a:t>
            </a:r>
            <a:r>
              <a:rPr lang="it-IT" altLang="it-IT" sz="2000" baseline="30000">
                <a:solidFill>
                  <a:schemeClr val="bg1"/>
                </a:solidFill>
                <a:effectLst>
                  <a:outerShdw blurRad="38100" dist="38100" dir="2700000" algn="tl">
                    <a:srgbClr val="000000"/>
                  </a:outerShdw>
                </a:effectLst>
                <a:latin typeface="Arial" panose="020B0604020202020204" pitchFamily="34" charset="0"/>
              </a:rPr>
              <a:t>-</a:t>
            </a:r>
            <a:r>
              <a:rPr lang="it-IT" altLang="it-IT" sz="2000">
                <a:solidFill>
                  <a:schemeClr val="bg1"/>
                </a:solidFill>
                <a:effectLst>
                  <a:outerShdw blurRad="38100" dist="38100" dir="2700000" algn="tl">
                    <a:srgbClr val="000000"/>
                  </a:outerShdw>
                </a:effectLst>
                <a:latin typeface="Arial" panose="020B0604020202020204" pitchFamily="34" charset="0"/>
              </a:rPr>
              <a:t>] + [OH</a:t>
            </a:r>
            <a:r>
              <a:rPr lang="it-IT" altLang="it-IT" sz="2000" baseline="30000">
                <a:solidFill>
                  <a:schemeClr val="bg1"/>
                </a:solidFill>
                <a:effectLst>
                  <a:outerShdw blurRad="38100" dist="38100" dir="2700000" algn="tl">
                    <a:srgbClr val="000000"/>
                  </a:outerShdw>
                </a:effectLst>
                <a:latin typeface="Arial" panose="020B0604020202020204" pitchFamily="34" charset="0"/>
              </a:rPr>
              <a:t>-</a:t>
            </a:r>
            <a:r>
              <a:rPr lang="it-IT" altLang="it-IT" sz="2000">
                <a:solidFill>
                  <a:schemeClr val="bg1"/>
                </a:solidFill>
                <a:effectLst>
                  <a:outerShdw blurRad="38100" dist="38100" dir="2700000" algn="tl">
                    <a:srgbClr val="000000"/>
                  </a:outerShdw>
                </a:effectLst>
                <a:latin typeface="Arial" panose="020B0604020202020204" pitchFamily="34" charset="0"/>
              </a:rPr>
              <a:t>]</a:t>
            </a:r>
          </a:p>
          <a:p>
            <a:pPr algn="just">
              <a:spcBef>
                <a:spcPct val="50000"/>
              </a:spcBef>
            </a:pPr>
            <a:r>
              <a:rPr lang="it-IT" altLang="it-IT" sz="2000">
                <a:solidFill>
                  <a:schemeClr val="bg1"/>
                </a:solidFill>
                <a:effectLst>
                  <a:outerShdw blurRad="38100" dist="38100" dir="2700000" algn="tl">
                    <a:srgbClr val="000000"/>
                  </a:outerShdw>
                </a:effectLst>
                <a:latin typeface="Arial" panose="020B0604020202020204" pitchFamily="34" charset="0"/>
              </a:rPr>
              <a:t>In una soluzione contenente ac. solfidrico 1,0.10</a:t>
            </a:r>
            <a:r>
              <a:rPr lang="it-IT" altLang="it-IT" sz="2000" baseline="30000">
                <a:solidFill>
                  <a:schemeClr val="bg1"/>
                </a:solidFill>
                <a:effectLst>
                  <a:outerShdw blurRad="38100" dist="38100" dir="2700000" algn="tl">
                    <a:srgbClr val="000000"/>
                  </a:outerShdw>
                </a:effectLst>
                <a:latin typeface="Arial" panose="020B0604020202020204" pitchFamily="34" charset="0"/>
              </a:rPr>
              <a:t>-5</a:t>
            </a:r>
            <a:r>
              <a:rPr lang="it-IT" altLang="it-IT" sz="2000">
                <a:solidFill>
                  <a:schemeClr val="bg1"/>
                </a:solidFill>
                <a:effectLst>
                  <a:outerShdw blurRad="38100" dist="38100" dir="2700000" algn="tl">
                    <a:srgbClr val="000000"/>
                  </a:outerShdw>
                </a:effectLst>
                <a:latin typeface="Arial" panose="020B0604020202020204" pitchFamily="34" charset="0"/>
              </a:rPr>
              <a:t> M, il bilancio di carica è dato da</a:t>
            </a:r>
          </a:p>
          <a:p>
            <a:pPr algn="ctr">
              <a:spcBef>
                <a:spcPct val="50000"/>
              </a:spcBef>
            </a:pPr>
            <a:r>
              <a:rPr lang="it-IT" altLang="it-IT" sz="2000">
                <a:solidFill>
                  <a:schemeClr val="bg1"/>
                </a:solidFill>
                <a:effectLst>
                  <a:outerShdw blurRad="38100" dist="38100" dir="2700000" algn="tl">
                    <a:srgbClr val="000000"/>
                  </a:outerShdw>
                </a:effectLst>
                <a:latin typeface="Arial" panose="020B0604020202020204" pitchFamily="34" charset="0"/>
              </a:rPr>
              <a:t>[H</a:t>
            </a:r>
            <a:r>
              <a:rPr lang="it-IT" altLang="it-IT" sz="2000" baseline="30000">
                <a:solidFill>
                  <a:schemeClr val="bg1"/>
                </a:solidFill>
                <a:effectLst>
                  <a:outerShdw blurRad="38100" dist="38100" dir="2700000" algn="tl">
                    <a:srgbClr val="000000"/>
                  </a:outerShdw>
                </a:effectLst>
                <a:latin typeface="Arial" panose="020B0604020202020204" pitchFamily="34" charset="0"/>
              </a:rPr>
              <a:t>+</a:t>
            </a:r>
            <a:r>
              <a:rPr lang="it-IT" altLang="it-IT" sz="2000">
                <a:solidFill>
                  <a:schemeClr val="bg1"/>
                </a:solidFill>
                <a:effectLst>
                  <a:outerShdw blurRad="38100" dist="38100" dir="2700000" algn="tl">
                    <a:srgbClr val="000000"/>
                  </a:outerShdw>
                </a:effectLst>
                <a:latin typeface="Arial" panose="020B0604020202020204" pitchFamily="34" charset="0"/>
              </a:rPr>
              <a:t>] =  2[S</a:t>
            </a:r>
            <a:r>
              <a:rPr lang="it-IT" altLang="it-IT" sz="2000" baseline="30000">
                <a:solidFill>
                  <a:schemeClr val="bg1"/>
                </a:solidFill>
                <a:effectLst>
                  <a:outerShdw blurRad="38100" dist="38100" dir="2700000" algn="tl">
                    <a:srgbClr val="000000"/>
                  </a:outerShdw>
                </a:effectLst>
                <a:latin typeface="Arial" panose="020B0604020202020204" pitchFamily="34" charset="0"/>
              </a:rPr>
              <a:t>2-</a:t>
            </a:r>
            <a:r>
              <a:rPr lang="it-IT" altLang="it-IT" sz="2000">
                <a:solidFill>
                  <a:schemeClr val="bg1"/>
                </a:solidFill>
                <a:effectLst>
                  <a:outerShdw blurRad="38100" dist="38100" dir="2700000" algn="tl">
                    <a:srgbClr val="000000"/>
                  </a:outerShdw>
                </a:effectLst>
                <a:latin typeface="Arial" panose="020B0604020202020204" pitchFamily="34" charset="0"/>
              </a:rPr>
              <a:t>] + [HS</a:t>
            </a:r>
            <a:r>
              <a:rPr lang="it-IT" altLang="it-IT" sz="2000" baseline="30000">
                <a:solidFill>
                  <a:schemeClr val="bg1"/>
                </a:solidFill>
                <a:effectLst>
                  <a:outerShdw blurRad="38100" dist="38100" dir="2700000" algn="tl">
                    <a:srgbClr val="000000"/>
                  </a:outerShdw>
                </a:effectLst>
                <a:latin typeface="Arial" panose="020B0604020202020204" pitchFamily="34" charset="0"/>
              </a:rPr>
              <a:t>-</a:t>
            </a:r>
            <a:r>
              <a:rPr lang="it-IT" altLang="it-IT" sz="2000">
                <a:solidFill>
                  <a:schemeClr val="bg1"/>
                </a:solidFill>
                <a:effectLst>
                  <a:outerShdw blurRad="38100" dist="38100" dir="2700000" algn="tl">
                    <a:srgbClr val="000000"/>
                  </a:outerShdw>
                </a:effectLst>
                <a:latin typeface="Arial" panose="020B0604020202020204" pitchFamily="34" charset="0"/>
              </a:rPr>
              <a:t>] + [OH</a:t>
            </a:r>
            <a:r>
              <a:rPr lang="it-IT" altLang="it-IT" sz="2000" baseline="30000">
                <a:solidFill>
                  <a:schemeClr val="bg1"/>
                </a:solidFill>
                <a:effectLst>
                  <a:outerShdw blurRad="38100" dist="38100" dir="2700000" algn="tl">
                    <a:srgbClr val="000000"/>
                  </a:outerShdw>
                </a:effectLst>
                <a:latin typeface="Arial" panose="020B0604020202020204" pitchFamily="34" charset="0"/>
              </a:rPr>
              <a:t>-</a:t>
            </a:r>
            <a:r>
              <a:rPr lang="it-IT" altLang="it-IT" sz="2000">
                <a:solidFill>
                  <a:schemeClr val="bg1"/>
                </a:solidFill>
                <a:effectLst>
                  <a:outerShdw blurRad="38100" dist="38100" dir="2700000" algn="tl">
                    <a:srgbClr val="000000"/>
                  </a:outerShdw>
                </a:effectLst>
                <a:latin typeface="Arial" panose="020B0604020202020204" pitchFamily="34" charset="0"/>
              </a:rPr>
              <a:t>]</a:t>
            </a:r>
          </a:p>
          <a:p>
            <a:pPr algn="ctr">
              <a:spcBef>
                <a:spcPct val="50000"/>
              </a:spcBef>
            </a:pPr>
            <a:r>
              <a:rPr lang="it-IT" altLang="it-IT" sz="2000">
                <a:solidFill>
                  <a:schemeClr val="bg1"/>
                </a:solidFill>
                <a:effectLst>
                  <a:outerShdw blurRad="38100" dist="38100" dir="2700000" algn="tl">
                    <a:srgbClr val="000000"/>
                  </a:outerShdw>
                </a:effectLst>
                <a:latin typeface="Arial" panose="020B0604020202020204" pitchFamily="34" charset="0"/>
              </a:rPr>
              <a:t>………</a:t>
            </a:r>
          </a:p>
        </p:txBody>
      </p:sp>
      <p:sp>
        <p:nvSpPr>
          <p:cNvPr id="137222" name="Text Box 6"/>
          <p:cNvSpPr txBox="1">
            <a:spLocks noChangeArrowheads="1"/>
          </p:cNvSpPr>
          <p:nvPr/>
        </p:nvSpPr>
        <p:spPr bwMode="auto">
          <a:xfrm>
            <a:off x="990600" y="1143000"/>
            <a:ext cx="7696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2000" dirty="0">
                <a:solidFill>
                  <a:schemeClr val="bg1"/>
                </a:solidFill>
                <a:effectLst>
                  <a:outerShdw blurRad="38100" dist="38100" dir="2700000" algn="tl">
                    <a:srgbClr val="000000"/>
                  </a:outerShdw>
                </a:effectLst>
                <a:latin typeface="Arial" panose="020B0604020202020204" pitchFamily="34" charset="0"/>
              </a:rPr>
              <a:t>Il bilancio di carica esprime il principio di </a:t>
            </a:r>
            <a:r>
              <a:rPr lang="it-IT" altLang="it-IT" sz="2000" dirty="0" err="1">
                <a:solidFill>
                  <a:schemeClr val="bg1"/>
                </a:solidFill>
                <a:effectLst>
                  <a:outerShdw blurRad="38100" dist="38100" dir="2700000" algn="tl">
                    <a:srgbClr val="000000"/>
                  </a:outerShdw>
                </a:effectLst>
                <a:latin typeface="Arial" panose="020B0604020202020204" pitchFamily="34" charset="0"/>
              </a:rPr>
              <a:t>elettroneutralità</a:t>
            </a:r>
            <a:r>
              <a:rPr lang="it-IT" altLang="it-IT" sz="2000" dirty="0">
                <a:solidFill>
                  <a:schemeClr val="bg1"/>
                </a:solidFill>
                <a:effectLst>
                  <a:outerShdw blurRad="38100" dist="38100" dir="2700000" algn="tl">
                    <a:srgbClr val="000000"/>
                  </a:outerShdw>
                </a:effectLst>
                <a:latin typeface="Arial" panose="020B0604020202020204" pitchFamily="34" charset="0"/>
              </a:rPr>
              <a:t> delle soluzioni.</a:t>
            </a:r>
            <a:endParaRPr lang="it-IT" altLang="it-IT" sz="2000" dirty="0"/>
          </a:p>
        </p:txBody>
      </p:sp>
      <p:sp>
        <p:nvSpPr>
          <p:cNvPr id="137223" name="Text Box 7"/>
          <p:cNvSpPr txBox="1">
            <a:spLocks noChangeArrowheads="1"/>
          </p:cNvSpPr>
          <p:nvPr/>
        </p:nvSpPr>
        <p:spPr bwMode="auto">
          <a:xfrm>
            <a:off x="0" y="0"/>
            <a:ext cx="685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08F03D88-5E23-420B-AC85-DFF6CC7F2052}" type="slidenum">
              <a:rPr lang="it-IT" altLang="it-IT" sz="1200">
                <a:solidFill>
                  <a:schemeClr val="bg1"/>
                </a:solidFill>
                <a:latin typeface="Arial" panose="020B0604020202020204" pitchFamily="34" charset="0"/>
              </a:rPr>
              <a:pPr>
                <a:spcBef>
                  <a:spcPct val="50000"/>
                </a:spcBef>
              </a:pPr>
              <a:t>15</a:t>
            </a:fld>
            <a:endParaRPr lang="it-IT" altLang="it-IT" sz="1200">
              <a:solidFill>
                <a:schemeClr val="bg1"/>
              </a:solidFill>
              <a:latin typeface="Arial" panose="020B0604020202020204" pitchFamily="34" charset="0"/>
            </a:endParaRPr>
          </a:p>
        </p:txBody>
      </p:sp>
    </p:spTree>
    <p:extLst>
      <p:ext uri="{BB962C8B-B14F-4D97-AF65-F5344CB8AC3E}">
        <p14:creationId xmlns:p14="http://schemas.microsoft.com/office/powerpoint/2010/main" val="902865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p:txBody>
          <a:bodyPr/>
          <a:lstStyle/>
          <a:p>
            <a:fld id="{073053EE-B26D-4807-960E-CD3F623C65A3}" type="slidenum">
              <a:rPr lang="it-IT" altLang="it-IT" sz="1200"/>
              <a:pPr/>
              <a:t>16</a:t>
            </a:fld>
            <a:endParaRPr lang="it-IT" altLang="it-IT" sz="1200"/>
          </a:p>
        </p:txBody>
      </p:sp>
      <p:sp>
        <p:nvSpPr>
          <p:cNvPr id="139268" name="Text Box 4"/>
          <p:cNvSpPr txBox="1">
            <a:spLocks noChangeArrowheads="1"/>
          </p:cNvSpPr>
          <p:nvPr/>
        </p:nvSpPr>
        <p:spPr bwMode="auto">
          <a:xfrm>
            <a:off x="990600" y="304800"/>
            <a:ext cx="7467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it-IT" altLang="it-IT" sz="1800" b="1" dirty="0">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BILANCIO ELETTRONICO</a:t>
            </a:r>
            <a:endParaRPr lang="it-IT" altLang="it-IT" sz="2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endParaRPr>
          </a:p>
        </p:txBody>
      </p:sp>
      <p:sp>
        <p:nvSpPr>
          <p:cNvPr id="139269" name="Text Box 5"/>
          <p:cNvSpPr txBox="1">
            <a:spLocks noChangeArrowheads="1"/>
          </p:cNvSpPr>
          <p:nvPr/>
        </p:nvSpPr>
        <p:spPr bwMode="auto">
          <a:xfrm>
            <a:off x="990600" y="2362200"/>
            <a:ext cx="7696200" cy="173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2000" dirty="0">
                <a:solidFill>
                  <a:schemeClr val="bg1"/>
                </a:solidFill>
                <a:effectLst>
                  <a:outerShdw blurRad="38100" dist="38100" dir="2700000" algn="tl">
                    <a:srgbClr val="000000"/>
                  </a:outerShdw>
                </a:effectLst>
                <a:latin typeface="Arial" panose="020B0604020202020204" pitchFamily="34" charset="0"/>
              </a:rPr>
              <a:t>Nel caso della reazione 		Fe</a:t>
            </a:r>
            <a:r>
              <a:rPr lang="it-IT" altLang="it-IT" sz="2000" baseline="30000" dirty="0">
                <a:solidFill>
                  <a:schemeClr val="bg1"/>
                </a:solidFill>
                <a:effectLst>
                  <a:outerShdw blurRad="38100" dist="38100" dir="2700000" algn="tl">
                    <a:srgbClr val="000000"/>
                  </a:outerShdw>
                </a:effectLst>
                <a:latin typeface="Arial" panose="020B0604020202020204" pitchFamily="34" charset="0"/>
              </a:rPr>
              <a:t>2+</a:t>
            </a:r>
            <a:r>
              <a:rPr lang="it-IT" altLang="it-IT" sz="2000" dirty="0">
                <a:solidFill>
                  <a:schemeClr val="bg1"/>
                </a:solidFill>
                <a:effectLst>
                  <a:outerShdw blurRad="38100" dist="38100" dir="2700000" algn="tl">
                    <a:srgbClr val="000000"/>
                  </a:outerShdw>
                </a:effectLst>
                <a:latin typeface="Arial" panose="020B0604020202020204" pitchFamily="34" charset="0"/>
              </a:rPr>
              <a:t> +</a:t>
            </a:r>
            <a:r>
              <a:rPr lang="it-IT" altLang="it-IT" sz="2000" baseline="30000" dirty="0">
                <a:solidFill>
                  <a:schemeClr val="bg1"/>
                </a:solidFill>
                <a:effectLst>
                  <a:outerShdw blurRad="38100" dist="38100" dir="2700000" algn="tl">
                    <a:srgbClr val="000000"/>
                  </a:outerShdw>
                </a:effectLst>
                <a:latin typeface="Arial" panose="020B0604020202020204" pitchFamily="34" charset="0"/>
              </a:rPr>
              <a:t> </a:t>
            </a:r>
            <a:r>
              <a:rPr lang="it-IT" altLang="it-IT" sz="2000" dirty="0">
                <a:solidFill>
                  <a:schemeClr val="bg1"/>
                </a:solidFill>
                <a:effectLst>
                  <a:outerShdw blurRad="38100" dist="38100" dir="2700000" algn="tl">
                    <a:srgbClr val="000000"/>
                  </a:outerShdw>
                </a:effectLst>
                <a:latin typeface="Arial" panose="020B0604020202020204" pitchFamily="34" charset="0"/>
              </a:rPr>
              <a:t> Ce</a:t>
            </a:r>
            <a:r>
              <a:rPr lang="it-IT" altLang="it-IT" sz="2000" baseline="30000" dirty="0">
                <a:solidFill>
                  <a:schemeClr val="bg1"/>
                </a:solidFill>
                <a:effectLst>
                  <a:outerShdw blurRad="38100" dist="38100" dir="2700000" algn="tl">
                    <a:srgbClr val="000000"/>
                  </a:outerShdw>
                </a:effectLst>
                <a:latin typeface="Arial" panose="020B0604020202020204" pitchFamily="34" charset="0"/>
              </a:rPr>
              <a:t>4+</a:t>
            </a:r>
            <a:r>
              <a:rPr lang="it-IT" altLang="it-IT" sz="2000" dirty="0">
                <a:solidFill>
                  <a:schemeClr val="bg1"/>
                </a:solidFill>
                <a:effectLst>
                  <a:outerShdw blurRad="38100" dist="38100" dir="2700000" algn="tl">
                    <a:srgbClr val="000000"/>
                  </a:outerShdw>
                </a:effectLst>
                <a:latin typeface="Arial" panose="020B0604020202020204" pitchFamily="34" charset="0"/>
              </a:rPr>
              <a:t> = Fe</a:t>
            </a:r>
            <a:r>
              <a:rPr lang="it-IT" altLang="it-IT" sz="2000" baseline="30000" dirty="0">
                <a:solidFill>
                  <a:schemeClr val="bg1"/>
                </a:solidFill>
                <a:effectLst>
                  <a:outerShdw blurRad="38100" dist="38100" dir="2700000" algn="tl">
                    <a:srgbClr val="000000"/>
                  </a:outerShdw>
                </a:effectLst>
                <a:latin typeface="Arial" panose="020B0604020202020204" pitchFamily="34" charset="0"/>
              </a:rPr>
              <a:t>3+</a:t>
            </a:r>
            <a:r>
              <a:rPr lang="it-IT" altLang="it-IT" sz="2000" dirty="0">
                <a:solidFill>
                  <a:schemeClr val="bg1"/>
                </a:solidFill>
                <a:effectLst>
                  <a:outerShdw blurRad="38100" dist="38100" dir="2700000" algn="tl">
                    <a:srgbClr val="000000"/>
                  </a:outerShdw>
                </a:effectLst>
                <a:latin typeface="Arial" panose="020B0604020202020204" pitchFamily="34" charset="0"/>
              </a:rPr>
              <a:t> + Ce</a:t>
            </a:r>
            <a:r>
              <a:rPr lang="it-IT" altLang="it-IT" sz="2000" baseline="30000" dirty="0">
                <a:solidFill>
                  <a:schemeClr val="bg1"/>
                </a:solidFill>
                <a:effectLst>
                  <a:outerShdw blurRad="38100" dist="38100" dir="2700000" algn="tl">
                    <a:srgbClr val="000000"/>
                  </a:outerShdw>
                </a:effectLst>
                <a:latin typeface="Arial" panose="020B0604020202020204" pitchFamily="34" charset="0"/>
              </a:rPr>
              <a:t>3+</a:t>
            </a:r>
            <a:r>
              <a:rPr lang="it-IT" altLang="it-IT" sz="2000" dirty="0">
                <a:solidFill>
                  <a:schemeClr val="bg1"/>
                </a:solidFill>
                <a:effectLst>
                  <a:outerShdw blurRad="38100" dist="38100" dir="2700000" algn="tl">
                    <a:srgbClr val="000000"/>
                  </a:outerShdw>
                </a:effectLst>
                <a:latin typeface="Arial" panose="020B0604020202020204" pitchFamily="34" charset="0"/>
              </a:rPr>
              <a:t>	  </a:t>
            </a:r>
          </a:p>
          <a:p>
            <a:pPr algn="just">
              <a:spcBef>
                <a:spcPct val="50000"/>
              </a:spcBef>
            </a:pPr>
            <a:endParaRPr lang="it-IT" altLang="it-IT" sz="2000" dirty="0" smtClean="0">
              <a:solidFill>
                <a:schemeClr val="bg1"/>
              </a:solidFill>
              <a:effectLst>
                <a:outerShdw blurRad="38100" dist="38100" dir="2700000" algn="tl">
                  <a:srgbClr val="000000"/>
                </a:outerShdw>
              </a:effectLst>
              <a:latin typeface="Arial" panose="020B0604020202020204" pitchFamily="34" charset="0"/>
            </a:endParaRPr>
          </a:p>
          <a:p>
            <a:pPr algn="just">
              <a:spcBef>
                <a:spcPct val="50000"/>
              </a:spcBef>
            </a:pPr>
            <a:r>
              <a:rPr lang="it-IT" altLang="it-IT" sz="2000" dirty="0" smtClean="0">
                <a:solidFill>
                  <a:schemeClr val="bg1"/>
                </a:solidFill>
                <a:effectLst>
                  <a:outerShdw blurRad="38100" dist="38100" dir="2700000" algn="tl">
                    <a:srgbClr val="000000"/>
                  </a:outerShdw>
                </a:effectLst>
                <a:latin typeface="Arial" panose="020B0604020202020204" pitchFamily="34" charset="0"/>
              </a:rPr>
              <a:t>il </a:t>
            </a:r>
            <a:r>
              <a:rPr lang="it-IT" altLang="it-IT" sz="2000" dirty="0">
                <a:solidFill>
                  <a:schemeClr val="bg1"/>
                </a:solidFill>
                <a:effectLst>
                  <a:outerShdw blurRad="38100" dist="38100" dir="2700000" algn="tl">
                    <a:srgbClr val="000000"/>
                  </a:outerShdw>
                </a:effectLst>
                <a:latin typeface="Arial" panose="020B0604020202020204" pitchFamily="34" charset="0"/>
              </a:rPr>
              <a:t>bilancio elettronico è dato da	[Fe</a:t>
            </a:r>
            <a:r>
              <a:rPr lang="it-IT" altLang="it-IT" sz="2000" baseline="30000" dirty="0">
                <a:solidFill>
                  <a:schemeClr val="bg1"/>
                </a:solidFill>
                <a:effectLst>
                  <a:outerShdw blurRad="38100" dist="38100" dir="2700000" algn="tl">
                    <a:srgbClr val="000000"/>
                  </a:outerShdw>
                </a:effectLst>
                <a:latin typeface="Arial" panose="020B0604020202020204" pitchFamily="34" charset="0"/>
              </a:rPr>
              <a:t>3+</a:t>
            </a:r>
            <a:r>
              <a:rPr lang="it-IT" altLang="it-IT" sz="2000" dirty="0">
                <a:solidFill>
                  <a:schemeClr val="bg1"/>
                </a:solidFill>
                <a:effectLst>
                  <a:outerShdw blurRad="38100" dist="38100" dir="2700000" algn="tl">
                    <a:srgbClr val="000000"/>
                  </a:outerShdw>
                </a:effectLst>
                <a:latin typeface="Arial" panose="020B0604020202020204" pitchFamily="34" charset="0"/>
              </a:rPr>
              <a:t>] = [Ce</a:t>
            </a:r>
            <a:r>
              <a:rPr lang="it-IT" altLang="it-IT" sz="2000" baseline="30000" dirty="0">
                <a:solidFill>
                  <a:schemeClr val="bg1"/>
                </a:solidFill>
                <a:effectLst>
                  <a:outerShdw blurRad="38100" dist="38100" dir="2700000" algn="tl">
                    <a:srgbClr val="000000"/>
                  </a:outerShdw>
                </a:effectLst>
                <a:latin typeface="Arial" panose="020B0604020202020204" pitchFamily="34" charset="0"/>
              </a:rPr>
              <a:t>3+</a:t>
            </a:r>
            <a:r>
              <a:rPr lang="it-IT" altLang="it-IT" sz="2000" dirty="0">
                <a:solidFill>
                  <a:schemeClr val="bg1"/>
                </a:solidFill>
                <a:effectLst>
                  <a:outerShdw blurRad="38100" dist="38100" dir="2700000" algn="tl">
                    <a:srgbClr val="000000"/>
                  </a:outerShdw>
                </a:effectLst>
                <a:latin typeface="Arial" panose="020B0604020202020204" pitchFamily="34" charset="0"/>
              </a:rPr>
              <a:t>]</a:t>
            </a:r>
          </a:p>
          <a:p>
            <a:pPr algn="just">
              <a:spcBef>
                <a:spcPct val="50000"/>
              </a:spcBef>
            </a:pPr>
            <a:endParaRPr lang="it-IT" altLang="it-IT" sz="1800" dirty="0">
              <a:solidFill>
                <a:schemeClr val="bg1"/>
              </a:solidFill>
              <a:effectLst>
                <a:outerShdw blurRad="38100" dist="38100" dir="2700000" algn="tl">
                  <a:srgbClr val="000000"/>
                </a:outerShdw>
              </a:effectLst>
              <a:latin typeface="Arial" panose="020B0604020202020204" pitchFamily="34" charset="0"/>
            </a:endParaRPr>
          </a:p>
        </p:txBody>
      </p:sp>
      <p:sp>
        <p:nvSpPr>
          <p:cNvPr id="139270" name="Text Box 6"/>
          <p:cNvSpPr txBox="1">
            <a:spLocks noChangeArrowheads="1"/>
          </p:cNvSpPr>
          <p:nvPr/>
        </p:nvSpPr>
        <p:spPr bwMode="auto">
          <a:xfrm>
            <a:off x="990600" y="1143000"/>
            <a:ext cx="7696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2000" dirty="0">
                <a:solidFill>
                  <a:schemeClr val="bg1"/>
                </a:solidFill>
                <a:effectLst>
                  <a:outerShdw blurRad="38100" dist="38100" dir="2700000" algn="tl">
                    <a:srgbClr val="000000"/>
                  </a:outerShdw>
                </a:effectLst>
                <a:latin typeface="Arial" panose="020B0604020202020204" pitchFamily="34" charset="0"/>
              </a:rPr>
              <a:t>Il bilancio elettronico esprime l’uguaglianza tra la concentrazione di elettroni ceduta dalle specie che si ossidano e quella acquistata dalle specie che si riducono.</a:t>
            </a:r>
          </a:p>
        </p:txBody>
      </p:sp>
      <p:sp>
        <p:nvSpPr>
          <p:cNvPr id="139272" name="Text Box 8"/>
          <p:cNvSpPr txBox="1">
            <a:spLocks noChangeArrowheads="1"/>
          </p:cNvSpPr>
          <p:nvPr/>
        </p:nvSpPr>
        <p:spPr bwMode="auto">
          <a:xfrm>
            <a:off x="0" y="0"/>
            <a:ext cx="685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7893745F-433D-4DFB-A3B9-D68AA672C5FD}" type="slidenum">
              <a:rPr lang="it-IT" altLang="it-IT" sz="1200">
                <a:solidFill>
                  <a:schemeClr val="bg1"/>
                </a:solidFill>
                <a:latin typeface="Arial" panose="020B0604020202020204" pitchFamily="34" charset="0"/>
              </a:rPr>
              <a:pPr>
                <a:spcBef>
                  <a:spcPct val="50000"/>
                </a:spcBef>
              </a:pPr>
              <a:t>16</a:t>
            </a:fld>
            <a:endParaRPr lang="it-IT" altLang="it-IT" sz="1200">
              <a:solidFill>
                <a:schemeClr val="bg1"/>
              </a:solidFill>
              <a:latin typeface="Arial" panose="020B0604020202020204" pitchFamily="34" charset="0"/>
            </a:endParaRPr>
          </a:p>
        </p:txBody>
      </p:sp>
    </p:spTree>
    <p:extLst>
      <p:ext uri="{BB962C8B-B14F-4D97-AF65-F5344CB8AC3E}">
        <p14:creationId xmlns:p14="http://schemas.microsoft.com/office/powerpoint/2010/main" val="32470574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3" name="Segnaposto numero diapositiva 3"/>
          <p:cNvSpPr>
            <a:spLocks noGrp="1"/>
          </p:cNvSpPr>
          <p:nvPr>
            <p:ph type="sldNum" sz="quarter" idx="12"/>
          </p:nvPr>
        </p:nvSpPr>
        <p:spPr/>
        <p:txBody>
          <a:bodyPr/>
          <a:lstStyle/>
          <a:p>
            <a:fld id="{EBD3F41B-0845-4C6E-9FAF-AF99C241CB3D}" type="slidenum">
              <a:rPr lang="it-IT" altLang="it-IT" sz="1200"/>
              <a:pPr/>
              <a:t>17</a:t>
            </a:fld>
            <a:endParaRPr lang="it-IT" altLang="it-IT" sz="1200"/>
          </a:p>
        </p:txBody>
      </p:sp>
      <p:sp>
        <p:nvSpPr>
          <p:cNvPr id="161799" name="Rectangle 7"/>
          <p:cNvSpPr>
            <a:spLocks noChangeArrowheads="1"/>
          </p:cNvSpPr>
          <p:nvPr/>
        </p:nvSpPr>
        <p:spPr bwMode="auto">
          <a:xfrm>
            <a:off x="990600" y="838200"/>
            <a:ext cx="7772400" cy="5257800"/>
          </a:xfrm>
          <a:prstGeom prst="rect">
            <a:avLst/>
          </a:prstGeom>
          <a:solidFill>
            <a:schemeClr val="tx1"/>
          </a:solidFill>
          <a:ln w="381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000"/>
          </a:p>
        </p:txBody>
      </p:sp>
      <p:sp>
        <p:nvSpPr>
          <p:cNvPr id="161803" name="Text Box 11"/>
          <p:cNvSpPr txBox="1">
            <a:spLocks noChangeArrowheads="1"/>
          </p:cNvSpPr>
          <p:nvPr/>
        </p:nvSpPr>
        <p:spPr bwMode="auto">
          <a:xfrm>
            <a:off x="1371600" y="990600"/>
            <a:ext cx="7162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Clr>
                <a:srgbClr val="FF0000"/>
              </a:buClr>
              <a:buSzPct val="120000"/>
              <a:buFont typeface="Wingdings" panose="05000000000000000000" pitchFamily="2" charset="2"/>
              <a:buChar char="v"/>
            </a:pPr>
            <a:r>
              <a:rPr lang="it-IT" altLang="it-IT" sz="1800">
                <a:solidFill>
                  <a:schemeClr val="bg1"/>
                </a:solidFill>
                <a:latin typeface="Arial" panose="020B0604020202020204" pitchFamily="34" charset="0"/>
              </a:rPr>
              <a:t> Scrivere i bilanci di massa del sodio e dell’acido fosforico in una soluzione C</a:t>
            </a:r>
            <a:r>
              <a:rPr lang="it-IT" altLang="it-IT" sz="1800" baseline="-25000">
                <a:solidFill>
                  <a:schemeClr val="bg1"/>
                </a:solidFill>
                <a:latin typeface="Arial" panose="020B0604020202020204" pitchFamily="34" charset="0"/>
              </a:rPr>
              <a:t>s</a:t>
            </a:r>
            <a:r>
              <a:rPr lang="it-IT" altLang="it-IT" sz="1800">
                <a:solidFill>
                  <a:schemeClr val="bg1"/>
                </a:solidFill>
                <a:latin typeface="Arial" panose="020B0604020202020204" pitchFamily="34" charset="0"/>
              </a:rPr>
              <a:t> molare di Na</a:t>
            </a:r>
            <a:r>
              <a:rPr lang="it-IT" altLang="it-IT" sz="1800" baseline="-25000">
                <a:solidFill>
                  <a:schemeClr val="bg1"/>
                </a:solidFill>
                <a:latin typeface="Arial" panose="020B0604020202020204" pitchFamily="34" charset="0"/>
              </a:rPr>
              <a:t>2</a:t>
            </a:r>
            <a:r>
              <a:rPr lang="it-IT" altLang="it-IT" sz="1800">
                <a:solidFill>
                  <a:schemeClr val="bg1"/>
                </a:solidFill>
                <a:latin typeface="Arial" panose="020B0604020202020204" pitchFamily="34" charset="0"/>
              </a:rPr>
              <a:t>HPO</a:t>
            </a:r>
            <a:r>
              <a:rPr lang="it-IT" altLang="it-IT" sz="1800" baseline="-25000">
                <a:solidFill>
                  <a:schemeClr val="bg1"/>
                </a:solidFill>
                <a:latin typeface="Arial" panose="020B0604020202020204" pitchFamily="34" charset="0"/>
              </a:rPr>
              <a:t>4</a:t>
            </a:r>
            <a:endParaRPr lang="it-IT" altLang="it-IT" sz="1800">
              <a:solidFill>
                <a:schemeClr val="bg1"/>
              </a:solidFill>
              <a:latin typeface="Arial" panose="020B0604020202020204" pitchFamily="34" charset="0"/>
            </a:endParaRPr>
          </a:p>
        </p:txBody>
      </p:sp>
      <p:sp>
        <p:nvSpPr>
          <p:cNvPr id="161804" name="Text Box 12"/>
          <p:cNvSpPr txBox="1">
            <a:spLocks noChangeArrowheads="1"/>
          </p:cNvSpPr>
          <p:nvPr/>
        </p:nvSpPr>
        <p:spPr bwMode="auto">
          <a:xfrm>
            <a:off x="1447800" y="1905000"/>
            <a:ext cx="701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2000" dirty="0" smtClean="0">
                <a:solidFill>
                  <a:schemeClr val="bg1"/>
                </a:solidFill>
                <a:latin typeface="Arial" panose="020B0604020202020204" pitchFamily="34" charset="0"/>
                <a:cs typeface="Times New Roman" panose="02020603050405020304" pitchFamily="18" charset="0"/>
              </a:rPr>
              <a:t>2C</a:t>
            </a:r>
            <a:r>
              <a:rPr lang="it-IT" altLang="it-IT" sz="2000" baseline="-25000" dirty="0" smtClean="0">
                <a:solidFill>
                  <a:schemeClr val="bg1"/>
                </a:solidFill>
                <a:latin typeface="Arial" panose="020B0604020202020204" pitchFamily="34" charset="0"/>
                <a:cs typeface="Times New Roman" panose="02020603050405020304" pitchFamily="18" charset="0"/>
              </a:rPr>
              <a:t>s</a:t>
            </a:r>
            <a:r>
              <a:rPr lang="it-IT" altLang="it-IT" sz="2000" dirty="0" smtClean="0">
                <a:solidFill>
                  <a:schemeClr val="bg1"/>
                </a:solidFill>
                <a:latin typeface="Arial" panose="020B0604020202020204" pitchFamily="34" charset="0"/>
                <a:cs typeface="Times New Roman" panose="02020603050405020304" pitchFamily="18" charset="0"/>
              </a:rPr>
              <a:t> </a:t>
            </a:r>
            <a:r>
              <a:rPr lang="it-IT" altLang="it-IT" sz="2000" dirty="0">
                <a:solidFill>
                  <a:schemeClr val="bg1"/>
                </a:solidFill>
                <a:latin typeface="Arial" panose="020B0604020202020204" pitchFamily="34" charset="0"/>
                <a:cs typeface="Times New Roman" panose="02020603050405020304" pitchFamily="18" charset="0"/>
              </a:rPr>
              <a:t>= [Na</a:t>
            </a:r>
            <a:r>
              <a:rPr lang="it-IT" altLang="it-IT" sz="2000" baseline="30000" dirty="0">
                <a:solidFill>
                  <a:schemeClr val="bg1"/>
                </a:solidFill>
                <a:latin typeface="Arial" panose="020B0604020202020204" pitchFamily="34" charset="0"/>
                <a:cs typeface="Times New Roman" panose="02020603050405020304" pitchFamily="18" charset="0"/>
              </a:rPr>
              <a:t>+</a:t>
            </a:r>
            <a:r>
              <a:rPr lang="it-IT" altLang="it-IT" sz="2000" dirty="0">
                <a:solidFill>
                  <a:schemeClr val="bg1"/>
                </a:solidFill>
                <a:latin typeface="Arial" panose="020B0604020202020204" pitchFamily="34" charset="0"/>
                <a:cs typeface="Times New Roman" panose="02020603050405020304" pitchFamily="18" charset="0"/>
              </a:rPr>
              <a:t>] 	C</a:t>
            </a:r>
            <a:r>
              <a:rPr lang="it-IT" altLang="it-IT" sz="2000" baseline="-25000" dirty="0">
                <a:solidFill>
                  <a:schemeClr val="bg1"/>
                </a:solidFill>
                <a:latin typeface="Arial" panose="020B0604020202020204" pitchFamily="34" charset="0"/>
                <a:cs typeface="Times New Roman" panose="02020603050405020304" pitchFamily="18" charset="0"/>
              </a:rPr>
              <a:t>s</a:t>
            </a:r>
            <a:r>
              <a:rPr lang="it-IT" altLang="it-IT" sz="2000" dirty="0">
                <a:solidFill>
                  <a:schemeClr val="bg1"/>
                </a:solidFill>
                <a:latin typeface="Arial" panose="020B0604020202020204" pitchFamily="34" charset="0"/>
                <a:cs typeface="Times New Roman" panose="02020603050405020304" pitchFamily="18" charset="0"/>
              </a:rPr>
              <a:t> = [H</a:t>
            </a:r>
            <a:r>
              <a:rPr lang="it-IT" altLang="it-IT" sz="2000" baseline="-25000" dirty="0">
                <a:solidFill>
                  <a:schemeClr val="bg1"/>
                </a:solidFill>
                <a:latin typeface="Arial" panose="020B0604020202020204" pitchFamily="34" charset="0"/>
                <a:cs typeface="Times New Roman" panose="02020603050405020304" pitchFamily="18" charset="0"/>
              </a:rPr>
              <a:t>3</a:t>
            </a:r>
            <a:r>
              <a:rPr lang="it-IT" altLang="it-IT" sz="2000" dirty="0">
                <a:solidFill>
                  <a:schemeClr val="bg1"/>
                </a:solidFill>
                <a:latin typeface="Arial" panose="020B0604020202020204" pitchFamily="34" charset="0"/>
                <a:cs typeface="Times New Roman" panose="02020603050405020304" pitchFamily="18" charset="0"/>
              </a:rPr>
              <a:t>PO</a:t>
            </a:r>
            <a:r>
              <a:rPr lang="it-IT" altLang="it-IT" sz="2000" baseline="-25000" dirty="0">
                <a:solidFill>
                  <a:schemeClr val="bg1"/>
                </a:solidFill>
                <a:latin typeface="Arial" panose="020B0604020202020204" pitchFamily="34" charset="0"/>
                <a:cs typeface="Times New Roman" panose="02020603050405020304" pitchFamily="18" charset="0"/>
              </a:rPr>
              <a:t>4</a:t>
            </a:r>
            <a:r>
              <a:rPr lang="it-IT" altLang="it-IT" sz="2000" dirty="0">
                <a:solidFill>
                  <a:schemeClr val="bg1"/>
                </a:solidFill>
                <a:latin typeface="Arial" panose="020B0604020202020204" pitchFamily="34" charset="0"/>
                <a:cs typeface="Times New Roman" panose="02020603050405020304" pitchFamily="18" charset="0"/>
              </a:rPr>
              <a:t>] + [H</a:t>
            </a:r>
            <a:r>
              <a:rPr lang="it-IT" altLang="it-IT" sz="2000" baseline="-25000" dirty="0">
                <a:solidFill>
                  <a:schemeClr val="bg1"/>
                </a:solidFill>
                <a:latin typeface="Arial" panose="020B0604020202020204" pitchFamily="34" charset="0"/>
                <a:cs typeface="Times New Roman" panose="02020603050405020304" pitchFamily="18" charset="0"/>
              </a:rPr>
              <a:t>2</a:t>
            </a:r>
            <a:r>
              <a:rPr lang="it-IT" altLang="it-IT" sz="2000" dirty="0">
                <a:solidFill>
                  <a:schemeClr val="bg1"/>
                </a:solidFill>
                <a:latin typeface="Arial" panose="020B0604020202020204" pitchFamily="34" charset="0"/>
                <a:cs typeface="Times New Roman" panose="02020603050405020304" pitchFamily="18" charset="0"/>
              </a:rPr>
              <a:t>PO</a:t>
            </a:r>
            <a:r>
              <a:rPr lang="it-IT" altLang="it-IT" sz="2000" baseline="-25000" dirty="0">
                <a:solidFill>
                  <a:schemeClr val="bg1"/>
                </a:solidFill>
                <a:latin typeface="Arial" panose="020B0604020202020204" pitchFamily="34" charset="0"/>
                <a:cs typeface="Times New Roman" panose="02020603050405020304" pitchFamily="18" charset="0"/>
              </a:rPr>
              <a:t>4</a:t>
            </a:r>
            <a:r>
              <a:rPr lang="it-IT" altLang="it-IT" sz="2000" baseline="30000" dirty="0">
                <a:solidFill>
                  <a:schemeClr val="bg1"/>
                </a:solidFill>
                <a:latin typeface="Arial" panose="020B0604020202020204" pitchFamily="34" charset="0"/>
                <a:cs typeface="Times New Roman" panose="02020603050405020304" pitchFamily="18" charset="0"/>
              </a:rPr>
              <a:t>-</a:t>
            </a:r>
            <a:r>
              <a:rPr lang="it-IT" altLang="it-IT" sz="2000" dirty="0">
                <a:solidFill>
                  <a:schemeClr val="bg1"/>
                </a:solidFill>
                <a:latin typeface="Arial" panose="020B0604020202020204" pitchFamily="34" charset="0"/>
                <a:cs typeface="Times New Roman" panose="02020603050405020304" pitchFamily="18" charset="0"/>
              </a:rPr>
              <a:t>] + [HPO</a:t>
            </a:r>
            <a:r>
              <a:rPr lang="it-IT" altLang="it-IT" sz="2000" baseline="-25000" dirty="0">
                <a:solidFill>
                  <a:schemeClr val="bg1"/>
                </a:solidFill>
                <a:latin typeface="Arial" panose="020B0604020202020204" pitchFamily="34" charset="0"/>
                <a:cs typeface="Times New Roman" panose="02020603050405020304" pitchFamily="18" charset="0"/>
              </a:rPr>
              <a:t>4</a:t>
            </a:r>
            <a:r>
              <a:rPr lang="it-IT" altLang="it-IT" sz="2000" baseline="30000" dirty="0">
                <a:solidFill>
                  <a:schemeClr val="bg1"/>
                </a:solidFill>
                <a:latin typeface="Arial" panose="020B0604020202020204" pitchFamily="34" charset="0"/>
                <a:cs typeface="Times New Roman" panose="02020603050405020304" pitchFamily="18" charset="0"/>
              </a:rPr>
              <a:t>2-</a:t>
            </a:r>
            <a:r>
              <a:rPr lang="it-IT" altLang="it-IT" sz="2000" dirty="0">
                <a:solidFill>
                  <a:schemeClr val="bg1"/>
                </a:solidFill>
                <a:latin typeface="Arial" panose="020B0604020202020204" pitchFamily="34" charset="0"/>
                <a:cs typeface="Times New Roman" panose="02020603050405020304" pitchFamily="18" charset="0"/>
              </a:rPr>
              <a:t>] + [PO</a:t>
            </a:r>
            <a:r>
              <a:rPr lang="it-IT" altLang="it-IT" sz="2000" baseline="-25000" dirty="0">
                <a:solidFill>
                  <a:schemeClr val="bg1"/>
                </a:solidFill>
                <a:latin typeface="Arial" panose="020B0604020202020204" pitchFamily="34" charset="0"/>
                <a:cs typeface="Times New Roman" panose="02020603050405020304" pitchFamily="18" charset="0"/>
              </a:rPr>
              <a:t>4</a:t>
            </a:r>
            <a:r>
              <a:rPr lang="it-IT" altLang="it-IT" sz="2000" baseline="30000" dirty="0">
                <a:solidFill>
                  <a:schemeClr val="bg1"/>
                </a:solidFill>
                <a:latin typeface="Arial" panose="020B0604020202020204" pitchFamily="34" charset="0"/>
                <a:cs typeface="Times New Roman" panose="02020603050405020304" pitchFamily="18" charset="0"/>
              </a:rPr>
              <a:t>3-</a:t>
            </a:r>
            <a:r>
              <a:rPr lang="it-IT" altLang="it-IT" sz="2000" dirty="0">
                <a:solidFill>
                  <a:schemeClr val="bg1"/>
                </a:solidFill>
                <a:latin typeface="Arial" panose="020B0604020202020204" pitchFamily="34" charset="0"/>
                <a:cs typeface="Times New Roman" panose="02020603050405020304" pitchFamily="18" charset="0"/>
              </a:rPr>
              <a:t>]</a:t>
            </a:r>
            <a:endParaRPr lang="it-IT" altLang="it-IT" sz="2000" dirty="0">
              <a:solidFill>
                <a:schemeClr val="bg1"/>
              </a:solidFill>
              <a:latin typeface="Arial" panose="020B0604020202020204" pitchFamily="34" charset="0"/>
            </a:endParaRPr>
          </a:p>
        </p:txBody>
      </p:sp>
      <p:sp>
        <p:nvSpPr>
          <p:cNvPr id="161805" name="Text Box 13"/>
          <p:cNvSpPr txBox="1">
            <a:spLocks noChangeArrowheads="1"/>
          </p:cNvSpPr>
          <p:nvPr/>
        </p:nvSpPr>
        <p:spPr bwMode="auto">
          <a:xfrm>
            <a:off x="1371600" y="2514600"/>
            <a:ext cx="7162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Clr>
                <a:srgbClr val="FF0000"/>
              </a:buClr>
              <a:buSzPct val="120000"/>
              <a:buFont typeface="Wingdings" panose="05000000000000000000" pitchFamily="2" charset="2"/>
              <a:buChar char="v"/>
            </a:pPr>
            <a:r>
              <a:rPr lang="it-IT" altLang="it-IT" sz="1800">
                <a:solidFill>
                  <a:schemeClr val="bg1"/>
                </a:solidFill>
                <a:latin typeface="Arial" panose="020B0604020202020204" pitchFamily="34" charset="0"/>
              </a:rPr>
              <a:t> Scrivere il bilancio protonico di una soluzione C</a:t>
            </a:r>
            <a:r>
              <a:rPr lang="it-IT" altLang="it-IT" sz="1800" baseline="-25000">
                <a:solidFill>
                  <a:schemeClr val="bg1"/>
                </a:solidFill>
                <a:latin typeface="Arial" panose="020B0604020202020204" pitchFamily="34" charset="0"/>
              </a:rPr>
              <a:t>s</a:t>
            </a:r>
            <a:r>
              <a:rPr lang="it-IT" altLang="it-IT" sz="1800">
                <a:solidFill>
                  <a:schemeClr val="bg1"/>
                </a:solidFill>
                <a:latin typeface="Arial" panose="020B0604020202020204" pitchFamily="34" charset="0"/>
              </a:rPr>
              <a:t> molare di Na</a:t>
            </a:r>
            <a:r>
              <a:rPr lang="it-IT" altLang="it-IT" sz="1800" baseline="-25000">
                <a:solidFill>
                  <a:schemeClr val="bg1"/>
                </a:solidFill>
                <a:latin typeface="Arial" panose="020B0604020202020204" pitchFamily="34" charset="0"/>
              </a:rPr>
              <a:t>3</a:t>
            </a:r>
            <a:r>
              <a:rPr lang="it-IT" altLang="it-IT" sz="1800">
                <a:solidFill>
                  <a:schemeClr val="bg1"/>
                </a:solidFill>
                <a:latin typeface="Arial" panose="020B0604020202020204" pitchFamily="34" charset="0"/>
              </a:rPr>
              <a:t>PO</a:t>
            </a:r>
            <a:r>
              <a:rPr lang="it-IT" altLang="it-IT" sz="1800" baseline="-25000">
                <a:solidFill>
                  <a:schemeClr val="bg1"/>
                </a:solidFill>
                <a:latin typeface="Arial" panose="020B0604020202020204" pitchFamily="34" charset="0"/>
              </a:rPr>
              <a:t>4</a:t>
            </a:r>
            <a:endParaRPr lang="it-IT" altLang="it-IT" sz="1800">
              <a:solidFill>
                <a:schemeClr val="bg1"/>
              </a:solidFill>
              <a:latin typeface="Arial" panose="020B0604020202020204" pitchFamily="34" charset="0"/>
            </a:endParaRPr>
          </a:p>
        </p:txBody>
      </p:sp>
      <p:sp>
        <p:nvSpPr>
          <p:cNvPr id="161806" name="Text Box 14"/>
          <p:cNvSpPr txBox="1">
            <a:spLocks noChangeArrowheads="1"/>
          </p:cNvSpPr>
          <p:nvPr/>
        </p:nvSpPr>
        <p:spPr bwMode="auto">
          <a:xfrm>
            <a:off x="1447800" y="3429000"/>
            <a:ext cx="701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2000" dirty="0">
                <a:solidFill>
                  <a:schemeClr val="bg1"/>
                </a:solidFill>
                <a:latin typeface="Arial" panose="020B0604020202020204" pitchFamily="34" charset="0"/>
                <a:cs typeface="Times New Roman" panose="02020603050405020304" pitchFamily="18" charset="0"/>
              </a:rPr>
              <a:t>	</a:t>
            </a:r>
            <a:r>
              <a:rPr lang="it-IT" altLang="it-IT" sz="2000" dirty="0" smtClean="0">
                <a:solidFill>
                  <a:schemeClr val="bg1"/>
                </a:solidFill>
                <a:latin typeface="Arial" panose="020B0604020202020204" pitchFamily="34" charset="0"/>
                <a:cs typeface="Times New Roman" panose="02020603050405020304" pitchFamily="18" charset="0"/>
              </a:rPr>
              <a:t>3[H</a:t>
            </a:r>
            <a:r>
              <a:rPr lang="it-IT" altLang="it-IT" sz="2000" baseline="-25000" dirty="0" smtClean="0">
                <a:solidFill>
                  <a:schemeClr val="bg1"/>
                </a:solidFill>
                <a:latin typeface="Arial" panose="020B0604020202020204" pitchFamily="34" charset="0"/>
                <a:cs typeface="Times New Roman" panose="02020603050405020304" pitchFamily="18" charset="0"/>
              </a:rPr>
              <a:t>3</a:t>
            </a:r>
            <a:r>
              <a:rPr lang="it-IT" altLang="it-IT" sz="2000" dirty="0" smtClean="0">
                <a:solidFill>
                  <a:schemeClr val="bg1"/>
                </a:solidFill>
                <a:latin typeface="Arial" panose="020B0604020202020204" pitchFamily="34" charset="0"/>
                <a:cs typeface="Times New Roman" panose="02020603050405020304" pitchFamily="18" charset="0"/>
              </a:rPr>
              <a:t>PO</a:t>
            </a:r>
            <a:r>
              <a:rPr lang="it-IT" altLang="it-IT" sz="2000" baseline="-25000" dirty="0" smtClean="0">
                <a:solidFill>
                  <a:schemeClr val="bg1"/>
                </a:solidFill>
                <a:latin typeface="Arial" panose="020B0604020202020204" pitchFamily="34" charset="0"/>
                <a:cs typeface="Times New Roman" panose="02020603050405020304" pitchFamily="18" charset="0"/>
              </a:rPr>
              <a:t>4</a:t>
            </a:r>
            <a:r>
              <a:rPr lang="it-IT" altLang="it-IT" sz="2000" dirty="0">
                <a:solidFill>
                  <a:schemeClr val="bg1"/>
                </a:solidFill>
                <a:latin typeface="Arial" panose="020B0604020202020204" pitchFamily="34" charset="0"/>
                <a:cs typeface="Times New Roman" panose="02020603050405020304" pitchFamily="18" charset="0"/>
              </a:rPr>
              <a:t>] + </a:t>
            </a:r>
            <a:r>
              <a:rPr lang="it-IT" altLang="it-IT" sz="2000" dirty="0" smtClean="0">
                <a:solidFill>
                  <a:schemeClr val="bg1"/>
                </a:solidFill>
                <a:latin typeface="Arial" panose="020B0604020202020204" pitchFamily="34" charset="0"/>
                <a:cs typeface="Times New Roman" panose="02020603050405020304" pitchFamily="18" charset="0"/>
              </a:rPr>
              <a:t>2[H</a:t>
            </a:r>
            <a:r>
              <a:rPr lang="it-IT" altLang="it-IT" sz="2000" baseline="-25000" dirty="0" smtClean="0">
                <a:solidFill>
                  <a:schemeClr val="bg1"/>
                </a:solidFill>
                <a:latin typeface="Arial" panose="020B0604020202020204" pitchFamily="34" charset="0"/>
                <a:cs typeface="Times New Roman" panose="02020603050405020304" pitchFamily="18" charset="0"/>
              </a:rPr>
              <a:t>2</a:t>
            </a:r>
            <a:r>
              <a:rPr lang="it-IT" altLang="it-IT" sz="2000" dirty="0" smtClean="0">
                <a:solidFill>
                  <a:schemeClr val="bg1"/>
                </a:solidFill>
                <a:latin typeface="Arial" panose="020B0604020202020204" pitchFamily="34" charset="0"/>
                <a:cs typeface="Times New Roman" panose="02020603050405020304" pitchFamily="18" charset="0"/>
              </a:rPr>
              <a:t>PO</a:t>
            </a:r>
            <a:r>
              <a:rPr lang="it-IT" altLang="it-IT" sz="2000" baseline="-25000" dirty="0" smtClean="0">
                <a:solidFill>
                  <a:schemeClr val="bg1"/>
                </a:solidFill>
                <a:latin typeface="Arial" panose="020B0604020202020204" pitchFamily="34" charset="0"/>
                <a:cs typeface="Times New Roman" panose="02020603050405020304" pitchFamily="18" charset="0"/>
              </a:rPr>
              <a:t>4</a:t>
            </a:r>
            <a:r>
              <a:rPr lang="it-IT" altLang="it-IT" sz="2000" baseline="30000" dirty="0" smtClean="0">
                <a:solidFill>
                  <a:schemeClr val="bg1"/>
                </a:solidFill>
                <a:latin typeface="Arial" panose="020B0604020202020204" pitchFamily="34" charset="0"/>
                <a:cs typeface="Times New Roman" panose="02020603050405020304" pitchFamily="18" charset="0"/>
              </a:rPr>
              <a:t>-</a:t>
            </a:r>
            <a:r>
              <a:rPr lang="it-IT" altLang="it-IT" sz="2000" dirty="0">
                <a:solidFill>
                  <a:schemeClr val="bg1"/>
                </a:solidFill>
                <a:latin typeface="Arial" panose="020B0604020202020204" pitchFamily="34" charset="0"/>
                <a:cs typeface="Times New Roman" panose="02020603050405020304" pitchFamily="18" charset="0"/>
              </a:rPr>
              <a:t>] + [HPO</a:t>
            </a:r>
            <a:r>
              <a:rPr lang="it-IT" altLang="it-IT" sz="2000" baseline="-25000" dirty="0">
                <a:solidFill>
                  <a:schemeClr val="bg1"/>
                </a:solidFill>
                <a:latin typeface="Arial" panose="020B0604020202020204" pitchFamily="34" charset="0"/>
                <a:cs typeface="Times New Roman" panose="02020603050405020304" pitchFamily="18" charset="0"/>
              </a:rPr>
              <a:t>4</a:t>
            </a:r>
            <a:r>
              <a:rPr lang="it-IT" altLang="it-IT" sz="2000" baseline="30000" dirty="0">
                <a:solidFill>
                  <a:schemeClr val="bg1"/>
                </a:solidFill>
                <a:latin typeface="Arial" panose="020B0604020202020204" pitchFamily="34" charset="0"/>
                <a:cs typeface="Times New Roman" panose="02020603050405020304" pitchFamily="18" charset="0"/>
              </a:rPr>
              <a:t>2-</a:t>
            </a:r>
            <a:r>
              <a:rPr lang="it-IT" altLang="it-IT" sz="2000" dirty="0">
                <a:solidFill>
                  <a:schemeClr val="bg1"/>
                </a:solidFill>
                <a:latin typeface="Arial" panose="020B0604020202020204" pitchFamily="34" charset="0"/>
                <a:cs typeface="Times New Roman" panose="02020603050405020304" pitchFamily="18" charset="0"/>
              </a:rPr>
              <a:t>] + [H+] =  [OH</a:t>
            </a:r>
            <a:r>
              <a:rPr lang="it-IT" altLang="it-IT" sz="2000" baseline="30000" dirty="0">
                <a:solidFill>
                  <a:schemeClr val="bg1"/>
                </a:solidFill>
                <a:latin typeface="Arial" panose="020B0604020202020204" pitchFamily="34" charset="0"/>
                <a:cs typeface="Times New Roman" panose="02020603050405020304" pitchFamily="18" charset="0"/>
              </a:rPr>
              <a:t>-</a:t>
            </a:r>
            <a:r>
              <a:rPr lang="it-IT" altLang="it-IT" sz="2000" dirty="0">
                <a:solidFill>
                  <a:schemeClr val="bg1"/>
                </a:solidFill>
                <a:latin typeface="Arial" panose="020B0604020202020204" pitchFamily="34" charset="0"/>
                <a:cs typeface="Times New Roman" panose="02020603050405020304" pitchFamily="18" charset="0"/>
              </a:rPr>
              <a:t>]</a:t>
            </a:r>
          </a:p>
        </p:txBody>
      </p:sp>
      <p:sp>
        <p:nvSpPr>
          <p:cNvPr id="161807" name="Text Box 15"/>
          <p:cNvSpPr txBox="1">
            <a:spLocks noChangeArrowheads="1"/>
          </p:cNvSpPr>
          <p:nvPr/>
        </p:nvSpPr>
        <p:spPr bwMode="auto">
          <a:xfrm>
            <a:off x="1371600" y="4191000"/>
            <a:ext cx="7162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Clr>
                <a:srgbClr val="FF0000"/>
              </a:buClr>
              <a:buSzPct val="120000"/>
              <a:buFont typeface="Wingdings" panose="05000000000000000000" pitchFamily="2" charset="2"/>
              <a:buChar char="v"/>
            </a:pPr>
            <a:r>
              <a:rPr lang="it-IT" altLang="it-IT" sz="1800">
                <a:solidFill>
                  <a:schemeClr val="bg1"/>
                </a:solidFill>
                <a:latin typeface="Arial" panose="020B0604020202020204" pitchFamily="34" charset="0"/>
              </a:rPr>
              <a:t> Scrivere il bilancio di carica di una soluzione satura contemporaneamente di Ba(OH)</a:t>
            </a:r>
            <a:r>
              <a:rPr lang="it-IT" altLang="it-IT" sz="1800" baseline="-25000">
                <a:solidFill>
                  <a:schemeClr val="bg1"/>
                </a:solidFill>
                <a:latin typeface="Arial" panose="020B0604020202020204" pitchFamily="34" charset="0"/>
              </a:rPr>
              <a:t>2</a:t>
            </a:r>
            <a:r>
              <a:rPr lang="it-IT" altLang="it-IT" sz="1800">
                <a:solidFill>
                  <a:schemeClr val="bg1"/>
                </a:solidFill>
                <a:latin typeface="Arial" panose="020B0604020202020204" pitchFamily="34" charset="0"/>
              </a:rPr>
              <a:t> e Al(OH)</a:t>
            </a:r>
            <a:r>
              <a:rPr lang="it-IT" altLang="it-IT" sz="1800" baseline="-25000">
                <a:solidFill>
                  <a:schemeClr val="bg1"/>
                </a:solidFill>
                <a:latin typeface="Arial" panose="020B0604020202020204" pitchFamily="34" charset="0"/>
              </a:rPr>
              <a:t>3</a:t>
            </a:r>
            <a:r>
              <a:rPr lang="it-IT" altLang="it-IT" sz="1800">
                <a:solidFill>
                  <a:schemeClr val="bg1"/>
                </a:solidFill>
                <a:latin typeface="Arial" panose="020B0604020202020204" pitchFamily="34" charset="0"/>
              </a:rPr>
              <a:t> </a:t>
            </a:r>
          </a:p>
        </p:txBody>
      </p:sp>
      <p:sp>
        <p:nvSpPr>
          <p:cNvPr id="161808" name="Text Box 16"/>
          <p:cNvSpPr txBox="1">
            <a:spLocks noChangeArrowheads="1"/>
          </p:cNvSpPr>
          <p:nvPr/>
        </p:nvSpPr>
        <p:spPr bwMode="auto">
          <a:xfrm>
            <a:off x="1447800" y="5105400"/>
            <a:ext cx="701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2000">
                <a:solidFill>
                  <a:schemeClr val="bg1"/>
                </a:solidFill>
                <a:latin typeface="Arial" panose="020B0604020202020204" pitchFamily="34" charset="0"/>
                <a:cs typeface="Times New Roman" panose="02020603050405020304" pitchFamily="18" charset="0"/>
              </a:rPr>
              <a:t> [H</a:t>
            </a:r>
            <a:r>
              <a:rPr lang="it-IT" altLang="it-IT" sz="2000" baseline="30000">
                <a:solidFill>
                  <a:schemeClr val="bg1"/>
                </a:solidFill>
                <a:latin typeface="Arial" panose="020B0604020202020204" pitchFamily="34" charset="0"/>
                <a:cs typeface="Times New Roman" panose="02020603050405020304" pitchFamily="18" charset="0"/>
              </a:rPr>
              <a:t>+</a:t>
            </a:r>
            <a:r>
              <a:rPr lang="it-IT" altLang="it-IT" sz="2000">
                <a:solidFill>
                  <a:schemeClr val="bg1"/>
                </a:solidFill>
                <a:latin typeface="Arial" panose="020B0604020202020204" pitchFamily="34" charset="0"/>
                <a:cs typeface="Times New Roman" panose="02020603050405020304" pitchFamily="18" charset="0"/>
              </a:rPr>
              <a:t>] + 2[Ba</a:t>
            </a:r>
            <a:r>
              <a:rPr lang="it-IT" altLang="it-IT" sz="2000" baseline="30000">
                <a:solidFill>
                  <a:schemeClr val="bg1"/>
                </a:solidFill>
                <a:latin typeface="Arial" panose="020B0604020202020204" pitchFamily="34" charset="0"/>
                <a:cs typeface="Times New Roman" panose="02020603050405020304" pitchFamily="18" charset="0"/>
              </a:rPr>
              <a:t>2+</a:t>
            </a:r>
            <a:r>
              <a:rPr lang="it-IT" altLang="it-IT" sz="2000">
                <a:solidFill>
                  <a:schemeClr val="bg1"/>
                </a:solidFill>
                <a:latin typeface="Arial" panose="020B0604020202020204" pitchFamily="34" charset="0"/>
                <a:cs typeface="Times New Roman" panose="02020603050405020304" pitchFamily="18" charset="0"/>
              </a:rPr>
              <a:t>] + 3[Al</a:t>
            </a:r>
            <a:r>
              <a:rPr lang="it-IT" altLang="it-IT" sz="2000" baseline="30000">
                <a:solidFill>
                  <a:schemeClr val="bg1"/>
                </a:solidFill>
                <a:latin typeface="Arial" panose="020B0604020202020204" pitchFamily="34" charset="0"/>
                <a:cs typeface="Times New Roman" panose="02020603050405020304" pitchFamily="18" charset="0"/>
              </a:rPr>
              <a:t>3+</a:t>
            </a:r>
            <a:r>
              <a:rPr lang="it-IT" altLang="it-IT" sz="2000">
                <a:solidFill>
                  <a:schemeClr val="bg1"/>
                </a:solidFill>
                <a:latin typeface="Arial" panose="020B0604020202020204" pitchFamily="34" charset="0"/>
                <a:cs typeface="Times New Roman" panose="02020603050405020304" pitchFamily="18" charset="0"/>
              </a:rPr>
              <a:t>] =  [OH</a:t>
            </a:r>
            <a:r>
              <a:rPr lang="it-IT" altLang="it-IT" sz="2000" baseline="30000">
                <a:solidFill>
                  <a:schemeClr val="bg1"/>
                </a:solidFill>
                <a:latin typeface="Arial" panose="020B0604020202020204" pitchFamily="34" charset="0"/>
                <a:cs typeface="Times New Roman" panose="02020603050405020304" pitchFamily="18" charset="0"/>
              </a:rPr>
              <a:t>-</a:t>
            </a:r>
            <a:r>
              <a:rPr lang="it-IT" altLang="it-IT" sz="2000">
                <a:solidFill>
                  <a:schemeClr val="bg1"/>
                </a:solidFill>
                <a:latin typeface="Arial" panose="020B0604020202020204" pitchFamily="34" charset="0"/>
                <a:cs typeface="Times New Roman" panose="02020603050405020304" pitchFamily="18" charset="0"/>
              </a:rPr>
              <a:t>]</a:t>
            </a:r>
          </a:p>
        </p:txBody>
      </p:sp>
      <p:grpSp>
        <p:nvGrpSpPr>
          <p:cNvPr id="161809" name="Group 17"/>
          <p:cNvGrpSpPr>
            <a:grpSpLocks/>
          </p:cNvGrpSpPr>
          <p:nvPr/>
        </p:nvGrpSpPr>
        <p:grpSpPr bwMode="auto">
          <a:xfrm>
            <a:off x="990600" y="228600"/>
            <a:ext cx="7772400" cy="381000"/>
            <a:chOff x="624" y="144"/>
            <a:chExt cx="4896" cy="240"/>
          </a:xfrm>
        </p:grpSpPr>
        <p:sp>
          <p:nvSpPr>
            <p:cNvPr id="161810" name="Rectangle 18"/>
            <p:cNvSpPr>
              <a:spLocks noChangeArrowheads="1"/>
            </p:cNvSpPr>
            <p:nvPr/>
          </p:nvSpPr>
          <p:spPr bwMode="auto">
            <a:xfrm>
              <a:off x="624" y="144"/>
              <a:ext cx="4896" cy="240"/>
            </a:xfrm>
            <a:prstGeom prst="rect">
              <a:avLst/>
            </a:prstGeom>
            <a:gradFill rotWithShape="0">
              <a:gsLst>
                <a:gs pos="0">
                  <a:schemeClr val="bg1"/>
                </a:gs>
                <a:gs pos="100000">
                  <a:srgbClr val="008000"/>
                </a:gs>
              </a:gsLst>
              <a:lin ang="0" scaled="1"/>
            </a:gra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000"/>
            </a:p>
          </p:txBody>
        </p:sp>
        <p:sp>
          <p:nvSpPr>
            <p:cNvPr id="161811" name="Text Box 19"/>
            <p:cNvSpPr txBox="1">
              <a:spLocks noChangeArrowheads="1"/>
            </p:cNvSpPr>
            <p:nvPr/>
          </p:nvSpPr>
          <p:spPr bwMode="auto">
            <a:xfrm>
              <a:off x="673" y="144"/>
              <a:ext cx="88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800" b="1">
                  <a:solidFill>
                    <a:srgbClr val="008000"/>
                  </a:solidFill>
                  <a:effectLst>
                    <a:outerShdw blurRad="38100" dist="38100" dir="2700000" algn="tl">
                      <a:srgbClr val="000000"/>
                    </a:outerShdw>
                  </a:effectLst>
                  <a:latin typeface="Arial" panose="020B0604020202020204" pitchFamily="34" charset="0"/>
                </a:rPr>
                <a:t>Esempi</a:t>
              </a:r>
            </a:p>
          </p:txBody>
        </p:sp>
      </p:grpSp>
      <p:sp>
        <p:nvSpPr>
          <p:cNvPr id="161812" name="Text Box 20"/>
          <p:cNvSpPr txBox="1">
            <a:spLocks noChangeArrowheads="1"/>
          </p:cNvSpPr>
          <p:nvPr/>
        </p:nvSpPr>
        <p:spPr bwMode="auto">
          <a:xfrm>
            <a:off x="0" y="0"/>
            <a:ext cx="685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E4E60BC7-0162-4955-A8FA-348956959B28}" type="slidenum">
              <a:rPr lang="it-IT" altLang="it-IT" sz="1200">
                <a:solidFill>
                  <a:schemeClr val="bg1"/>
                </a:solidFill>
                <a:latin typeface="Arial" panose="020B0604020202020204" pitchFamily="34" charset="0"/>
              </a:rPr>
              <a:pPr>
                <a:spcBef>
                  <a:spcPct val="50000"/>
                </a:spcBef>
              </a:pPr>
              <a:t>17</a:t>
            </a:fld>
            <a:endParaRPr lang="it-IT" altLang="it-IT" sz="1200">
              <a:solidFill>
                <a:schemeClr val="bg1"/>
              </a:solidFill>
              <a:latin typeface="Arial" panose="020B0604020202020204" pitchFamily="34" charset="0"/>
            </a:endParaRPr>
          </a:p>
        </p:txBody>
      </p:sp>
    </p:spTree>
    <p:extLst>
      <p:ext uri="{BB962C8B-B14F-4D97-AF65-F5344CB8AC3E}">
        <p14:creationId xmlns:p14="http://schemas.microsoft.com/office/powerpoint/2010/main" val="9331165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Segnaposto numero diapositiva 3"/>
          <p:cNvSpPr>
            <a:spLocks noGrp="1"/>
          </p:cNvSpPr>
          <p:nvPr>
            <p:ph type="sldNum" sz="quarter" idx="12"/>
          </p:nvPr>
        </p:nvSpPr>
        <p:spPr/>
        <p:txBody>
          <a:bodyPr/>
          <a:lstStyle/>
          <a:p>
            <a:fld id="{4F3053DD-D391-41E8-A240-61886B3E75D6}" type="slidenum">
              <a:rPr lang="it-IT" altLang="it-IT"/>
              <a:pPr/>
              <a:t>18</a:t>
            </a:fld>
            <a:endParaRPr lang="it-IT" altLang="it-IT"/>
          </a:p>
        </p:txBody>
      </p:sp>
      <p:pic>
        <p:nvPicPr>
          <p:cNvPr id="282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57212"/>
            <a:ext cx="8229600" cy="614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4"/>
          <p:cNvSpPr txBox="1">
            <a:spLocks noChangeArrowheads="1"/>
          </p:cNvSpPr>
          <p:nvPr/>
        </p:nvSpPr>
        <p:spPr bwMode="auto">
          <a:xfrm>
            <a:off x="611560" y="169854"/>
            <a:ext cx="7467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it-IT" altLang="it-IT" sz="1800" b="1" dirty="0" smtClean="0">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ACIDI E BASI</a:t>
            </a:r>
            <a:endParaRPr lang="it-IT" altLang="it-IT" sz="2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6460367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Segnaposto numero diapositiva 3"/>
          <p:cNvSpPr>
            <a:spLocks noGrp="1"/>
          </p:cNvSpPr>
          <p:nvPr>
            <p:ph type="sldNum" sz="quarter" idx="12"/>
          </p:nvPr>
        </p:nvSpPr>
        <p:spPr/>
        <p:txBody>
          <a:bodyPr/>
          <a:lstStyle/>
          <a:p>
            <a:fld id="{FBC47F46-F8DF-48FC-866C-C4187D6C2113}" type="slidenum">
              <a:rPr lang="it-IT" altLang="it-IT"/>
              <a:pPr/>
              <a:t>19</a:t>
            </a:fld>
            <a:endParaRPr lang="it-IT" altLang="it-IT"/>
          </a:p>
        </p:txBody>
      </p:sp>
      <p:pic>
        <p:nvPicPr>
          <p:cNvPr id="283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3500"/>
            <a:ext cx="8229600" cy="650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3420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379F420-44CC-4267-9277-A1DBAA5637CA}" type="slidenum">
              <a:rPr kumimoji="0" lang="it-IT" altLang="it-IT"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it-IT" altLang="it-IT"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29028" name="Text Box 4"/>
          <p:cNvSpPr txBox="1">
            <a:spLocks noChangeArrowheads="1"/>
          </p:cNvSpPr>
          <p:nvPr/>
        </p:nvSpPr>
        <p:spPr bwMode="auto">
          <a:xfrm>
            <a:off x="990600" y="304800"/>
            <a:ext cx="701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it-IT" sz="2000" b="1" i="0" u="none" strike="noStrike" kern="1200" cap="none" spc="0" normalizeH="0" baseline="0" noProof="0" smtClean="0">
                <a:ln>
                  <a:noFill/>
                </a:ln>
                <a:solidFill>
                  <a:srgbClr val="FFFF00"/>
                </a:solidFill>
                <a:effectLst>
                  <a:outerShdw blurRad="38100" dist="38100" dir="2700000" algn="tl">
                    <a:srgbClr val="000000"/>
                  </a:outerShdw>
                </a:effectLst>
                <a:uLnTx/>
                <a:uFillTx/>
                <a:latin typeface="Arial" panose="020B0604020202020204" pitchFamily="34" charset="0"/>
                <a:ea typeface="+mn-ea"/>
                <a:cs typeface="Times New Roman" panose="02020603050405020304" pitchFamily="18" charset="0"/>
              </a:rPr>
              <a:t>EQUILIBRIO CHIMICO e ATTIVITA’</a:t>
            </a:r>
            <a:endParaRPr kumimoji="0" lang="it-IT" altLang="it-IT" sz="18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Times New Roman" panose="02020603050405020304" pitchFamily="18" charset="0"/>
            </a:endParaRPr>
          </a:p>
        </p:txBody>
      </p:sp>
      <p:sp>
        <p:nvSpPr>
          <p:cNvPr id="129029" name="Text Box 5"/>
          <p:cNvSpPr txBox="1">
            <a:spLocks noChangeArrowheads="1"/>
          </p:cNvSpPr>
          <p:nvPr/>
        </p:nvSpPr>
        <p:spPr bwMode="auto">
          <a:xfrm>
            <a:off x="990600" y="1066800"/>
            <a:ext cx="7696200"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rPr>
              <a:t>Per una reazione generica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it-IT" altLang="it-IT" sz="1800" b="1"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rPr>
              <a:t>aA + bB = cC + dD</a:t>
            </a:r>
            <a:r>
              <a:rPr kumimoji="0" lang="it-IT" altLang="it-IT" sz="18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rPr>
              <a:t>   </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rPr>
              <a:t>si ha:</a:t>
            </a:r>
            <a:endParaRPr kumimoji="0" lang="it-IT" altLang="it-IT" sz="2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endParaRPr>
          </a:p>
        </p:txBody>
      </p:sp>
      <p:graphicFrame>
        <p:nvGraphicFramePr>
          <p:cNvPr id="129031" name="Object 7"/>
          <p:cNvGraphicFramePr>
            <a:graphicFrameLocks noChangeAspect="1"/>
          </p:cNvGraphicFramePr>
          <p:nvPr/>
        </p:nvGraphicFramePr>
        <p:xfrm>
          <a:off x="5575300" y="2462213"/>
          <a:ext cx="2044700" cy="901700"/>
        </p:xfrm>
        <a:graphic>
          <a:graphicData uri="http://schemas.openxmlformats.org/presentationml/2006/ole">
            <mc:AlternateContent xmlns:mc="http://schemas.openxmlformats.org/markup-compatibility/2006">
              <mc:Choice xmlns:v="urn:schemas-microsoft-com:vml" Requires="v">
                <p:oleObj spid="_x0000_s78918" name="Equation" r:id="rId3" imgW="1041120" imgH="457200" progId="Equation.3">
                  <p:embed/>
                </p:oleObj>
              </mc:Choice>
              <mc:Fallback>
                <p:oleObj name="Equation" r:id="rId3" imgW="1041120" imgH="457200" progId="Equation.3">
                  <p:embed/>
                  <p:pic>
                    <p:nvPicPr>
                      <p:cNvPr id="129031"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5300" y="2462213"/>
                        <a:ext cx="2044700" cy="901700"/>
                      </a:xfrm>
                      <a:prstGeom prst="rect">
                        <a:avLst/>
                      </a:prstGeom>
                      <a:solidFill>
                        <a:schemeClr val="bg1"/>
                      </a:solidFill>
                      <a:ln w="9525">
                        <a:solidFill>
                          <a:srgbClr val="CC3300"/>
                        </a:solidFill>
                        <a:miter lim="800000"/>
                        <a:headEnd/>
                        <a:tailEnd/>
                      </a:ln>
                    </p:spPr>
                  </p:pic>
                </p:oleObj>
              </mc:Fallback>
            </mc:AlternateContent>
          </a:graphicData>
        </a:graphic>
      </p:graphicFrame>
      <p:graphicFrame>
        <p:nvGraphicFramePr>
          <p:cNvPr id="129033" name="Object 9"/>
          <p:cNvGraphicFramePr>
            <a:graphicFrameLocks noChangeAspect="1"/>
          </p:cNvGraphicFramePr>
          <p:nvPr/>
        </p:nvGraphicFramePr>
        <p:xfrm>
          <a:off x="2222500" y="2465388"/>
          <a:ext cx="1800225" cy="896937"/>
        </p:xfrm>
        <a:graphic>
          <a:graphicData uri="http://schemas.openxmlformats.org/presentationml/2006/ole">
            <mc:AlternateContent xmlns:mc="http://schemas.openxmlformats.org/markup-compatibility/2006">
              <mc:Choice xmlns:v="urn:schemas-microsoft-com:vml" Requires="v">
                <p:oleObj spid="_x0000_s78919" name="Equation" r:id="rId5" imgW="876240" imgH="431640" progId="Equation.3">
                  <p:embed/>
                </p:oleObj>
              </mc:Choice>
              <mc:Fallback>
                <p:oleObj name="Equation" r:id="rId5" imgW="876240" imgH="431640" progId="Equation.3">
                  <p:embed/>
                  <p:pic>
                    <p:nvPicPr>
                      <p:cNvPr id="129033"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2500" y="2465388"/>
                        <a:ext cx="1800225" cy="896937"/>
                      </a:xfrm>
                      <a:prstGeom prst="rect">
                        <a:avLst/>
                      </a:prstGeom>
                      <a:solidFill>
                        <a:schemeClr val="bg1"/>
                      </a:solidFill>
                      <a:ln w="9525">
                        <a:solidFill>
                          <a:srgbClr val="CC3300"/>
                        </a:solidFill>
                        <a:miter lim="800000"/>
                        <a:headEnd/>
                        <a:tailEnd/>
                      </a:ln>
                    </p:spPr>
                  </p:pic>
                </p:oleObj>
              </mc:Fallback>
            </mc:AlternateContent>
          </a:graphicData>
        </a:graphic>
      </p:graphicFrame>
      <p:sp>
        <p:nvSpPr>
          <p:cNvPr id="129035" name="Text Box 11"/>
          <p:cNvSpPr txBox="1">
            <a:spLocks noChangeArrowheads="1"/>
          </p:cNvSpPr>
          <p:nvPr/>
        </p:nvSpPr>
        <p:spPr bwMode="auto">
          <a:xfrm>
            <a:off x="990600" y="3544888"/>
            <a:ext cx="7696200" cy="25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rPr>
              <a:t>Nel caso di prodotti gassosi, si usa la pressione P al posto della concentrazione.</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rPr>
              <a:t>L’attività di composti ed elementi puri è assunta come unitaria e non compare nell’equazione della costante di equilibrio.</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rPr>
              <a:t>La concentrazione di composti ed elementi puri (o praticamente puri, come nel caso dell’acqua quando è il solvente di soluzioni diluite), è praticamente costante, e non compare nell’equazione della costante di equilibrio.</a:t>
            </a:r>
          </a:p>
        </p:txBody>
      </p:sp>
      <p:sp>
        <p:nvSpPr>
          <p:cNvPr id="129036" name="Text Box 12"/>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fld id="{5C970679-BD73-4D86-BB1B-B2577869D75B}" type="slidenum">
              <a:rPr kumimoji="0" lang="it-IT" altLang="it-IT"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50000"/>
                </a:spcBef>
                <a:spcAft>
                  <a:spcPct val="0"/>
                </a:spcAft>
                <a:buClrTx/>
                <a:buSzTx/>
                <a:buFontTx/>
                <a:buNone/>
                <a:tabLst/>
                <a:defRPr/>
              </a:pPr>
              <a:t>2</a:t>
            </a:fld>
            <a:endParaRPr kumimoji="0" lang="it-IT" altLang="it-IT"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468388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9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90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9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Segnaposto numero diapositiva 3"/>
          <p:cNvSpPr>
            <a:spLocks noGrp="1"/>
          </p:cNvSpPr>
          <p:nvPr>
            <p:ph type="sldNum" sz="quarter" idx="12"/>
          </p:nvPr>
        </p:nvSpPr>
        <p:spPr/>
        <p:txBody>
          <a:bodyPr/>
          <a:lstStyle/>
          <a:p>
            <a:fld id="{B3A11E95-CCF5-44CA-BE63-84BC28632ED3}" type="slidenum">
              <a:rPr lang="it-IT" altLang="it-IT"/>
              <a:pPr/>
              <a:t>20</a:t>
            </a:fld>
            <a:endParaRPr lang="it-IT" altLang="it-IT"/>
          </a:p>
        </p:txBody>
      </p:sp>
      <p:pic>
        <p:nvPicPr>
          <p:cNvPr id="284674" name="Picture 20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81000"/>
            <a:ext cx="6248400" cy="606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54038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9" name="Segnaposto numero diapositiva 3"/>
          <p:cNvSpPr>
            <a:spLocks noGrp="1"/>
          </p:cNvSpPr>
          <p:nvPr>
            <p:ph type="sldNum" sz="quarter" idx="12"/>
          </p:nvPr>
        </p:nvSpPr>
        <p:spPr/>
        <p:txBody>
          <a:bodyPr/>
          <a:lstStyle/>
          <a:p>
            <a:fld id="{79C55FE2-22F7-4AE1-A77D-27494DEE4BC1}" type="slidenum">
              <a:rPr lang="it-IT" altLang="it-IT" sz="1200"/>
              <a:pPr/>
              <a:t>21</a:t>
            </a:fld>
            <a:endParaRPr lang="it-IT" altLang="it-IT" sz="1200"/>
          </a:p>
        </p:txBody>
      </p:sp>
      <p:sp>
        <p:nvSpPr>
          <p:cNvPr id="143364" name="Text Box 1028"/>
          <p:cNvSpPr txBox="1">
            <a:spLocks noChangeArrowheads="1"/>
          </p:cNvSpPr>
          <p:nvPr/>
        </p:nvSpPr>
        <p:spPr bwMode="auto">
          <a:xfrm>
            <a:off x="990600" y="304800"/>
            <a:ext cx="7467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it-IT" altLang="it-IT" b="1">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pH di acidi e basi forti</a:t>
            </a:r>
            <a:endParaRPr lang="it-IT" altLang="it-IT" sz="2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endParaRPr>
          </a:p>
        </p:txBody>
      </p:sp>
      <p:sp>
        <p:nvSpPr>
          <p:cNvPr id="143366" name="Text Box 1030"/>
          <p:cNvSpPr txBox="1">
            <a:spLocks noChangeArrowheads="1"/>
          </p:cNvSpPr>
          <p:nvPr/>
        </p:nvSpPr>
        <p:spPr bwMode="auto">
          <a:xfrm>
            <a:off x="990600" y="838200"/>
            <a:ext cx="7696200"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2000">
                <a:solidFill>
                  <a:schemeClr val="bg1"/>
                </a:solidFill>
                <a:effectLst>
                  <a:outerShdw blurRad="38100" dist="38100" dir="2700000" algn="tl">
                    <a:srgbClr val="000000"/>
                  </a:outerShdw>
                </a:effectLst>
                <a:latin typeface="Arial" panose="020B0604020202020204" pitchFamily="34" charset="0"/>
              </a:rPr>
              <a:t>Si può dimostrare</a:t>
            </a:r>
            <a:r>
              <a:rPr lang="it-IT" altLang="it-IT" sz="2000" b="1">
                <a:solidFill>
                  <a:srgbClr val="FF0000"/>
                </a:solidFill>
                <a:effectLst>
                  <a:outerShdw blurRad="38100" dist="38100" dir="2700000" algn="tl">
                    <a:srgbClr val="000000"/>
                  </a:outerShdw>
                </a:effectLst>
                <a:latin typeface="Arial" panose="020B0604020202020204" pitchFamily="34" charset="0"/>
              </a:rPr>
              <a:t>*</a:t>
            </a:r>
            <a:r>
              <a:rPr lang="it-IT" altLang="it-IT" sz="2000">
                <a:solidFill>
                  <a:schemeClr val="bg1"/>
                </a:solidFill>
                <a:effectLst>
                  <a:outerShdw blurRad="38100" dist="38100" dir="2700000" algn="tl">
                    <a:srgbClr val="000000"/>
                  </a:outerShdw>
                </a:effectLst>
                <a:latin typeface="Arial" panose="020B0604020202020204" pitchFamily="34" charset="0"/>
              </a:rPr>
              <a:t> che la concentrazione idrogenionica di una soluzione contenente la concentrazione C</a:t>
            </a:r>
            <a:r>
              <a:rPr lang="it-IT" altLang="it-IT" sz="2000" baseline="-25000">
                <a:solidFill>
                  <a:schemeClr val="bg1"/>
                </a:solidFill>
                <a:effectLst>
                  <a:outerShdw blurRad="38100" dist="38100" dir="2700000" algn="tl">
                    <a:srgbClr val="000000"/>
                  </a:outerShdw>
                </a:effectLst>
                <a:latin typeface="Arial" panose="020B0604020202020204" pitchFamily="34" charset="0"/>
              </a:rPr>
              <a:t>a</a:t>
            </a:r>
            <a:r>
              <a:rPr lang="it-IT" altLang="it-IT" sz="2000">
                <a:solidFill>
                  <a:schemeClr val="bg1"/>
                </a:solidFill>
                <a:effectLst>
                  <a:outerShdw blurRad="38100" dist="38100" dir="2700000" algn="tl">
                    <a:srgbClr val="000000"/>
                  </a:outerShdw>
                </a:effectLst>
                <a:latin typeface="Arial" panose="020B0604020202020204" pitchFamily="34" charset="0"/>
              </a:rPr>
              <a:t> di un acido forte è calcolabile per mezzo dell’equazione:</a:t>
            </a:r>
          </a:p>
          <a:p>
            <a:pPr algn="just">
              <a:spcBef>
                <a:spcPct val="50000"/>
              </a:spcBef>
            </a:pPr>
            <a:endParaRPr lang="it-IT" altLang="it-IT" sz="2000">
              <a:solidFill>
                <a:schemeClr val="bg1"/>
              </a:solidFill>
              <a:effectLst>
                <a:outerShdw blurRad="38100" dist="38100" dir="2700000" algn="tl">
                  <a:srgbClr val="000000"/>
                </a:outerShdw>
              </a:effectLst>
              <a:latin typeface="Arial" panose="020B0604020202020204" pitchFamily="34" charset="0"/>
            </a:endParaRPr>
          </a:p>
          <a:p>
            <a:pPr algn="just">
              <a:spcBef>
                <a:spcPct val="50000"/>
              </a:spcBef>
            </a:pPr>
            <a:endParaRPr lang="it-IT" altLang="it-IT" sz="2000">
              <a:solidFill>
                <a:schemeClr val="bg1"/>
              </a:solidFill>
              <a:effectLst>
                <a:outerShdw blurRad="38100" dist="38100" dir="2700000" algn="tl">
                  <a:srgbClr val="000000"/>
                </a:outerShdw>
              </a:effectLst>
              <a:latin typeface="Arial" panose="020B0604020202020204" pitchFamily="34" charset="0"/>
            </a:endParaRPr>
          </a:p>
          <a:p>
            <a:pPr algn="just">
              <a:spcBef>
                <a:spcPct val="50000"/>
              </a:spcBef>
            </a:pPr>
            <a:r>
              <a:rPr lang="it-IT" altLang="it-IT" sz="2000">
                <a:solidFill>
                  <a:schemeClr val="bg1"/>
                </a:solidFill>
                <a:effectLst>
                  <a:outerShdw blurRad="38100" dist="38100" dir="2700000" algn="tl">
                    <a:srgbClr val="000000"/>
                  </a:outerShdw>
                </a:effectLst>
                <a:latin typeface="Arial" panose="020B0604020202020204" pitchFamily="34" charset="0"/>
              </a:rPr>
              <a:t>Analogamente, per una soluzione contenente la concentrazione C</a:t>
            </a:r>
            <a:r>
              <a:rPr lang="it-IT" altLang="it-IT" sz="2000" baseline="-25000">
                <a:solidFill>
                  <a:schemeClr val="bg1"/>
                </a:solidFill>
                <a:effectLst>
                  <a:outerShdw blurRad="38100" dist="38100" dir="2700000" algn="tl">
                    <a:srgbClr val="000000"/>
                  </a:outerShdw>
                </a:effectLst>
                <a:latin typeface="Arial" panose="020B0604020202020204" pitchFamily="34" charset="0"/>
              </a:rPr>
              <a:t>b</a:t>
            </a:r>
            <a:r>
              <a:rPr lang="it-IT" altLang="it-IT" sz="2000">
                <a:solidFill>
                  <a:schemeClr val="bg1"/>
                </a:solidFill>
                <a:effectLst>
                  <a:outerShdw blurRad="38100" dist="38100" dir="2700000" algn="tl">
                    <a:srgbClr val="000000"/>
                  </a:outerShdw>
                </a:effectLst>
                <a:latin typeface="Arial" panose="020B0604020202020204" pitchFamily="34" charset="0"/>
              </a:rPr>
              <a:t> di un base forte, si ha:</a:t>
            </a:r>
          </a:p>
        </p:txBody>
      </p:sp>
      <p:graphicFrame>
        <p:nvGraphicFramePr>
          <p:cNvPr id="143367" name="Object 1031"/>
          <p:cNvGraphicFramePr>
            <a:graphicFrameLocks noChangeAspect="1"/>
          </p:cNvGraphicFramePr>
          <p:nvPr>
            <p:extLst>
              <p:ext uri="{D42A27DB-BD31-4B8C-83A1-F6EECF244321}">
                <p14:modId xmlns:p14="http://schemas.microsoft.com/office/powerpoint/2010/main" val="1843843207"/>
              </p:ext>
            </p:extLst>
          </p:nvPr>
        </p:nvGraphicFramePr>
        <p:xfrm>
          <a:off x="4211960" y="1844824"/>
          <a:ext cx="1939250" cy="792088"/>
        </p:xfrm>
        <a:graphic>
          <a:graphicData uri="http://schemas.openxmlformats.org/presentationml/2006/ole">
            <mc:AlternateContent xmlns:mc="http://schemas.openxmlformats.org/markup-compatibility/2006">
              <mc:Choice xmlns:v="urn:schemas-microsoft-com:vml" Requires="v">
                <p:oleObj spid="_x0000_s81988" name="Equation" r:id="rId3" imgW="1002960" imgH="406080" progId="Equation.3">
                  <p:embed/>
                </p:oleObj>
              </mc:Choice>
              <mc:Fallback>
                <p:oleObj name="Equation" r:id="rId3" imgW="1002960" imgH="406080" progId="Equation.3">
                  <p:embed/>
                  <p:pic>
                    <p:nvPicPr>
                      <p:cNvPr id="143367" name="Object 10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1844824"/>
                        <a:ext cx="1939250" cy="792088"/>
                      </a:xfrm>
                      <a:prstGeom prst="rect">
                        <a:avLst/>
                      </a:prstGeom>
                      <a:solidFill>
                        <a:schemeClr val="bg1"/>
                      </a:solidFill>
                    </p:spPr>
                  </p:pic>
                </p:oleObj>
              </mc:Fallback>
            </mc:AlternateContent>
          </a:graphicData>
        </a:graphic>
      </p:graphicFrame>
      <p:graphicFrame>
        <p:nvGraphicFramePr>
          <p:cNvPr id="143368" name="Object 1032"/>
          <p:cNvGraphicFramePr>
            <a:graphicFrameLocks noChangeAspect="1"/>
          </p:cNvGraphicFramePr>
          <p:nvPr>
            <p:extLst>
              <p:ext uri="{D42A27DB-BD31-4B8C-83A1-F6EECF244321}">
                <p14:modId xmlns:p14="http://schemas.microsoft.com/office/powerpoint/2010/main" val="4202553399"/>
              </p:ext>
            </p:extLst>
          </p:nvPr>
        </p:nvGraphicFramePr>
        <p:xfrm>
          <a:off x="4070350" y="3270249"/>
          <a:ext cx="2080860" cy="697037"/>
        </p:xfrm>
        <a:graphic>
          <a:graphicData uri="http://schemas.openxmlformats.org/presentationml/2006/ole">
            <mc:AlternateContent xmlns:mc="http://schemas.openxmlformats.org/markup-compatibility/2006">
              <mc:Choice xmlns:v="urn:schemas-microsoft-com:vml" Requires="v">
                <p:oleObj spid="_x0000_s81989" name="Equation" r:id="rId5" imgW="1218960" imgH="406080" progId="Equation.3">
                  <p:embed/>
                </p:oleObj>
              </mc:Choice>
              <mc:Fallback>
                <p:oleObj name="Equation" r:id="rId5" imgW="1218960" imgH="406080" progId="Equation.3">
                  <p:embed/>
                  <p:pic>
                    <p:nvPicPr>
                      <p:cNvPr id="143368" name="Object 10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0350" y="3270249"/>
                        <a:ext cx="2080860" cy="697037"/>
                      </a:xfrm>
                      <a:prstGeom prst="rect">
                        <a:avLst/>
                      </a:prstGeom>
                      <a:solidFill>
                        <a:schemeClr val="bg1"/>
                      </a:solidFill>
                    </p:spPr>
                  </p:pic>
                </p:oleObj>
              </mc:Fallback>
            </mc:AlternateContent>
          </a:graphicData>
        </a:graphic>
      </p:graphicFrame>
      <p:sp>
        <p:nvSpPr>
          <p:cNvPr id="143369" name="Comment 1033"/>
          <p:cNvSpPr>
            <a:spLocks noChangeArrowheads="1"/>
          </p:cNvSpPr>
          <p:nvPr/>
        </p:nvSpPr>
        <p:spPr bwMode="auto">
          <a:xfrm>
            <a:off x="1295400" y="5486400"/>
            <a:ext cx="7086600" cy="584775"/>
          </a:xfrm>
          <a:prstGeom prst="rect">
            <a:avLst/>
          </a:prstGeom>
          <a:solidFill>
            <a:schemeClr val="bg1"/>
          </a:solidFill>
          <a:ln w="9525">
            <a:solidFill>
              <a:srgbClr val="000000"/>
            </a:solidFill>
            <a:miter lim="800000"/>
            <a:headEnd/>
            <a:tailEnd/>
          </a:ln>
          <a:effectLst>
            <a:outerShdw dist="107763" dir="2700000" algn="ctr" rotWithShape="0">
              <a:srgbClr val="808080"/>
            </a:outerShdw>
          </a:effectLst>
          <a:extLst>
            <a:ext uri="{53640926-AAD7-44D8-BBD7-CCE9431645EC}">
              <a14:shadowObscured xmlns:a14="http://schemas.microsoft.com/office/drawing/2010/main" val="1"/>
            </a:ext>
          </a:extLst>
        </p:spPr>
        <p:txBody>
          <a:bodyPr>
            <a:spAutoFit/>
          </a:bodyPr>
          <a:lstStyle/>
          <a:p>
            <a:r>
              <a:rPr lang="it-IT" altLang="it-IT" sz="2000">
                <a:solidFill>
                  <a:srgbClr val="FF0000"/>
                </a:solidFill>
                <a:latin typeface="Arial" panose="020B0604020202020204" pitchFamily="34" charset="0"/>
              </a:rPr>
              <a:t>*</a:t>
            </a:r>
            <a:r>
              <a:rPr lang="it-IT" altLang="it-IT" sz="1200">
                <a:latin typeface="Arial" panose="020B0604020202020204" pitchFamily="34" charset="0"/>
              </a:rPr>
              <a:t> L’equazione può essere ricavata sostituendo [OH</a:t>
            </a:r>
            <a:r>
              <a:rPr lang="it-IT" altLang="it-IT" sz="1200" baseline="30000">
                <a:latin typeface="Arial" panose="020B0604020202020204" pitchFamily="34" charset="0"/>
              </a:rPr>
              <a:t>-</a:t>
            </a:r>
            <a:r>
              <a:rPr lang="it-IT" altLang="it-IT" sz="1200">
                <a:latin typeface="Arial" panose="020B0604020202020204" pitchFamily="34" charset="0"/>
              </a:rPr>
              <a:t>] = K</a:t>
            </a:r>
            <a:r>
              <a:rPr lang="it-IT" altLang="it-IT" sz="1200" baseline="-25000">
                <a:latin typeface="Arial" panose="020B0604020202020204" pitchFamily="34" charset="0"/>
              </a:rPr>
              <a:t>w</a:t>
            </a:r>
            <a:r>
              <a:rPr lang="it-IT" altLang="it-IT" sz="1200">
                <a:latin typeface="Arial" panose="020B0604020202020204" pitchFamily="34" charset="0"/>
              </a:rPr>
              <a:t>/[H</a:t>
            </a:r>
            <a:r>
              <a:rPr lang="it-IT" altLang="it-IT" sz="1200" baseline="30000">
                <a:latin typeface="Arial" panose="020B0604020202020204" pitchFamily="34" charset="0"/>
              </a:rPr>
              <a:t>+</a:t>
            </a:r>
            <a:r>
              <a:rPr lang="it-IT" altLang="it-IT" sz="1200">
                <a:latin typeface="Arial" panose="020B0604020202020204" pitchFamily="34" charset="0"/>
              </a:rPr>
              <a:t>] nel bilancio di carica</a:t>
            </a:r>
          </a:p>
          <a:p>
            <a:pPr algn="ctr"/>
            <a:r>
              <a:rPr lang="it-IT" altLang="it-IT" sz="1200">
                <a:latin typeface="Arial" panose="020B0604020202020204" pitchFamily="34" charset="0"/>
              </a:rPr>
              <a:t>[H</a:t>
            </a:r>
            <a:r>
              <a:rPr lang="it-IT" altLang="it-IT" sz="1200" baseline="30000">
                <a:latin typeface="Arial" panose="020B0604020202020204" pitchFamily="34" charset="0"/>
              </a:rPr>
              <a:t>+</a:t>
            </a:r>
            <a:r>
              <a:rPr lang="it-IT" altLang="it-IT" sz="1200">
                <a:latin typeface="Arial" panose="020B0604020202020204" pitchFamily="34" charset="0"/>
              </a:rPr>
              <a:t>] = [A</a:t>
            </a:r>
            <a:r>
              <a:rPr lang="it-IT" altLang="it-IT" sz="1200" baseline="30000">
                <a:latin typeface="Arial" panose="020B0604020202020204" pitchFamily="34" charset="0"/>
              </a:rPr>
              <a:t>-</a:t>
            </a:r>
            <a:r>
              <a:rPr lang="it-IT" altLang="it-IT" sz="1200">
                <a:latin typeface="Arial" panose="020B0604020202020204" pitchFamily="34" charset="0"/>
              </a:rPr>
              <a:t>] + [OH</a:t>
            </a:r>
            <a:r>
              <a:rPr lang="it-IT" altLang="it-IT" sz="1200" baseline="30000">
                <a:latin typeface="Arial" panose="020B0604020202020204" pitchFamily="34" charset="0"/>
              </a:rPr>
              <a:t>-</a:t>
            </a:r>
            <a:r>
              <a:rPr lang="it-IT" altLang="it-IT" sz="1200">
                <a:latin typeface="Arial" panose="020B0604020202020204" pitchFamily="34" charset="0"/>
              </a:rPr>
              <a:t>] =C</a:t>
            </a:r>
            <a:r>
              <a:rPr lang="it-IT" altLang="it-IT" sz="1200" baseline="-25000">
                <a:latin typeface="Arial" panose="020B0604020202020204" pitchFamily="34" charset="0"/>
              </a:rPr>
              <a:t>a</a:t>
            </a:r>
            <a:r>
              <a:rPr lang="it-IT" altLang="it-IT" sz="1200">
                <a:latin typeface="Arial" panose="020B0604020202020204" pitchFamily="34" charset="0"/>
              </a:rPr>
              <a:t>+ [OH</a:t>
            </a:r>
            <a:r>
              <a:rPr lang="it-IT" altLang="it-IT" sz="1200" baseline="30000">
                <a:latin typeface="Arial" panose="020B0604020202020204" pitchFamily="34" charset="0"/>
              </a:rPr>
              <a:t>-</a:t>
            </a:r>
            <a:r>
              <a:rPr lang="it-IT" altLang="it-IT" sz="1200">
                <a:latin typeface="Arial" panose="020B0604020202020204" pitchFamily="34" charset="0"/>
              </a:rPr>
              <a:t>] </a:t>
            </a:r>
            <a:endParaRPr lang="it-IT" altLang="it-IT" sz="700">
              <a:latin typeface="Arial" panose="020B0604020202020204" pitchFamily="34" charset="0"/>
            </a:endParaRPr>
          </a:p>
        </p:txBody>
      </p:sp>
      <p:sp>
        <p:nvSpPr>
          <p:cNvPr id="143370" name="Text Box 1034"/>
          <p:cNvSpPr txBox="1">
            <a:spLocks noChangeArrowheads="1"/>
          </p:cNvSpPr>
          <p:nvPr/>
        </p:nvSpPr>
        <p:spPr bwMode="auto">
          <a:xfrm>
            <a:off x="990600" y="4113213"/>
            <a:ext cx="7696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2000">
                <a:solidFill>
                  <a:srgbClr val="FAFF2D"/>
                </a:solidFill>
                <a:effectLst>
                  <a:outerShdw blurRad="38100" dist="38100" dir="2700000" algn="tl">
                    <a:srgbClr val="000000"/>
                  </a:outerShdw>
                </a:effectLst>
                <a:latin typeface="Arial" panose="020B0604020202020204" pitchFamily="34" charset="0"/>
              </a:rPr>
              <a:t>Il pH di una soluzione contenente un acido forte è uguale a -log(C</a:t>
            </a:r>
            <a:r>
              <a:rPr lang="it-IT" altLang="it-IT" sz="2000" baseline="-25000">
                <a:solidFill>
                  <a:srgbClr val="FAFF2D"/>
                </a:solidFill>
                <a:effectLst>
                  <a:outerShdw blurRad="38100" dist="38100" dir="2700000" algn="tl">
                    <a:srgbClr val="000000"/>
                  </a:outerShdw>
                </a:effectLst>
                <a:latin typeface="Arial" panose="020B0604020202020204" pitchFamily="34" charset="0"/>
              </a:rPr>
              <a:t>a</a:t>
            </a:r>
            <a:r>
              <a:rPr lang="it-IT" altLang="it-IT" sz="2000">
                <a:solidFill>
                  <a:srgbClr val="FAFF2D"/>
                </a:solidFill>
                <a:effectLst>
                  <a:outerShdw blurRad="38100" dist="38100" dir="2700000" algn="tl">
                    <a:srgbClr val="000000"/>
                  </a:outerShdw>
                </a:effectLst>
                <a:latin typeface="Arial" panose="020B0604020202020204" pitchFamily="34" charset="0"/>
              </a:rPr>
              <a:t>) (e quello di di una soluzione contenente una base forte è uguale a -log(C</a:t>
            </a:r>
            <a:r>
              <a:rPr lang="it-IT" altLang="it-IT" sz="2000" baseline="-25000">
                <a:solidFill>
                  <a:srgbClr val="FAFF2D"/>
                </a:solidFill>
                <a:effectLst>
                  <a:outerShdw blurRad="38100" dist="38100" dir="2700000" algn="tl">
                    <a:srgbClr val="000000"/>
                  </a:outerShdw>
                </a:effectLst>
                <a:latin typeface="Arial" panose="020B0604020202020204" pitchFamily="34" charset="0"/>
              </a:rPr>
              <a:t>b</a:t>
            </a:r>
            <a:r>
              <a:rPr lang="it-IT" altLang="it-IT" sz="2000">
                <a:solidFill>
                  <a:srgbClr val="FAFF2D"/>
                </a:solidFill>
                <a:effectLst>
                  <a:outerShdw blurRad="38100" dist="38100" dir="2700000" algn="tl">
                    <a:srgbClr val="000000"/>
                  </a:outerShdw>
                </a:effectLst>
                <a:latin typeface="Arial" panose="020B0604020202020204" pitchFamily="34" charset="0"/>
              </a:rPr>
              <a:t>)) solo se il contributo dell’acqua è trascurabile. </a:t>
            </a:r>
            <a:endParaRPr lang="it-IT" altLang="it-IT" sz="2000">
              <a:solidFill>
                <a:srgbClr val="FAFF2D"/>
              </a:solidFill>
            </a:endParaRPr>
          </a:p>
        </p:txBody>
      </p:sp>
      <p:sp>
        <p:nvSpPr>
          <p:cNvPr id="143371" name="Text Box 1035"/>
          <p:cNvSpPr txBox="1">
            <a:spLocks noChangeArrowheads="1"/>
          </p:cNvSpPr>
          <p:nvPr/>
        </p:nvSpPr>
        <p:spPr bwMode="auto">
          <a:xfrm>
            <a:off x="0" y="0"/>
            <a:ext cx="685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A8A162AF-1748-4641-B143-59914BC3ADC0}" type="slidenum">
              <a:rPr lang="it-IT" altLang="it-IT" sz="1200">
                <a:solidFill>
                  <a:schemeClr val="bg1"/>
                </a:solidFill>
                <a:latin typeface="Arial" panose="020B0604020202020204" pitchFamily="34" charset="0"/>
              </a:rPr>
              <a:pPr>
                <a:spcBef>
                  <a:spcPct val="50000"/>
                </a:spcBef>
              </a:pPr>
              <a:t>21</a:t>
            </a:fld>
            <a:endParaRPr lang="it-IT" altLang="it-IT" sz="1200">
              <a:solidFill>
                <a:schemeClr val="bg1"/>
              </a:solidFill>
              <a:latin typeface="Arial" panose="020B0604020202020204" pitchFamily="34" charset="0"/>
            </a:endParaRPr>
          </a:p>
        </p:txBody>
      </p:sp>
    </p:spTree>
    <p:extLst>
      <p:ext uri="{BB962C8B-B14F-4D97-AF65-F5344CB8AC3E}">
        <p14:creationId xmlns:p14="http://schemas.microsoft.com/office/powerpoint/2010/main" val="28182209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0"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0" name="Segnaposto numero diapositiva 3"/>
          <p:cNvSpPr>
            <a:spLocks noGrp="1"/>
          </p:cNvSpPr>
          <p:nvPr>
            <p:ph type="sldNum" sz="quarter" idx="12"/>
          </p:nvPr>
        </p:nvSpPr>
        <p:spPr/>
        <p:txBody>
          <a:bodyPr/>
          <a:lstStyle/>
          <a:p>
            <a:fld id="{B813DE2D-17F6-4A6D-AFEF-B8C5CCE281A4}" type="slidenum">
              <a:rPr lang="it-IT" altLang="it-IT" sz="1200"/>
              <a:pPr/>
              <a:t>22</a:t>
            </a:fld>
            <a:endParaRPr lang="it-IT" altLang="it-IT" sz="1200" dirty="0"/>
          </a:p>
        </p:txBody>
      </p:sp>
      <p:sp>
        <p:nvSpPr>
          <p:cNvPr id="49159" name="Rectangle 7"/>
          <p:cNvSpPr>
            <a:spLocks noChangeArrowheads="1"/>
          </p:cNvSpPr>
          <p:nvPr/>
        </p:nvSpPr>
        <p:spPr bwMode="auto">
          <a:xfrm>
            <a:off x="990600" y="838200"/>
            <a:ext cx="7772400" cy="5257800"/>
          </a:xfrm>
          <a:prstGeom prst="rect">
            <a:avLst/>
          </a:prstGeom>
          <a:solidFill>
            <a:schemeClr val="tx1"/>
          </a:solidFill>
          <a:ln w="381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000"/>
          </a:p>
        </p:txBody>
      </p:sp>
      <p:sp>
        <p:nvSpPr>
          <p:cNvPr id="49160" name="Text Box 8"/>
          <p:cNvSpPr txBox="1">
            <a:spLocks noChangeArrowheads="1"/>
          </p:cNvSpPr>
          <p:nvPr/>
        </p:nvSpPr>
        <p:spPr bwMode="auto">
          <a:xfrm>
            <a:off x="1371600" y="990600"/>
            <a:ext cx="7162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Clr>
                <a:srgbClr val="FF0000"/>
              </a:buClr>
              <a:buSzPct val="120000"/>
              <a:buFont typeface="Wingdings" panose="05000000000000000000" pitchFamily="2" charset="2"/>
              <a:buChar char="v"/>
            </a:pPr>
            <a:r>
              <a:rPr lang="it-IT" altLang="it-IT" sz="1800">
                <a:solidFill>
                  <a:schemeClr val="bg1"/>
                </a:solidFill>
                <a:latin typeface="Arial" panose="020B0604020202020204" pitchFamily="34" charset="0"/>
              </a:rPr>
              <a:t> Calcolare il pH dell’acqua a 25°C.</a:t>
            </a:r>
          </a:p>
        </p:txBody>
      </p:sp>
      <p:sp>
        <p:nvSpPr>
          <p:cNvPr id="49187" name="Text Box 35"/>
          <p:cNvSpPr txBox="1">
            <a:spLocks noChangeArrowheads="1"/>
          </p:cNvSpPr>
          <p:nvPr/>
        </p:nvSpPr>
        <p:spPr bwMode="auto">
          <a:xfrm>
            <a:off x="1371600" y="1600200"/>
            <a:ext cx="38100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000" dirty="0" err="1">
                <a:solidFill>
                  <a:schemeClr val="bg1"/>
                </a:solidFill>
                <a:latin typeface="Arial" panose="020B0604020202020204" pitchFamily="34" charset="0"/>
              </a:rPr>
              <a:t>K</a:t>
            </a:r>
            <a:r>
              <a:rPr lang="it-IT" altLang="it-IT" sz="2000" baseline="-25000" dirty="0" err="1">
                <a:solidFill>
                  <a:schemeClr val="bg1"/>
                </a:solidFill>
                <a:latin typeface="Arial" panose="020B0604020202020204" pitchFamily="34" charset="0"/>
              </a:rPr>
              <a:t>w</a:t>
            </a:r>
            <a:r>
              <a:rPr lang="it-IT" altLang="it-IT" sz="2000" dirty="0">
                <a:solidFill>
                  <a:schemeClr val="bg1"/>
                </a:solidFill>
                <a:latin typeface="Arial" panose="020B0604020202020204" pitchFamily="34" charset="0"/>
              </a:rPr>
              <a:t> = [H</a:t>
            </a:r>
            <a:r>
              <a:rPr lang="it-IT" altLang="it-IT" sz="2000" baseline="-25000" dirty="0">
                <a:solidFill>
                  <a:schemeClr val="bg1"/>
                </a:solidFill>
                <a:latin typeface="Arial" panose="020B0604020202020204" pitchFamily="34" charset="0"/>
              </a:rPr>
              <a:t>3</a:t>
            </a:r>
            <a:r>
              <a:rPr lang="it-IT" altLang="it-IT" sz="2000" dirty="0">
                <a:solidFill>
                  <a:schemeClr val="bg1"/>
                </a:solidFill>
                <a:latin typeface="Arial" panose="020B0604020202020204" pitchFamily="34" charset="0"/>
              </a:rPr>
              <a:t>O</a:t>
            </a:r>
            <a:r>
              <a:rPr lang="it-IT" altLang="it-IT" sz="2000" baseline="30000" dirty="0">
                <a:solidFill>
                  <a:schemeClr val="bg1"/>
                </a:solidFill>
                <a:latin typeface="Arial" panose="020B0604020202020204" pitchFamily="34" charset="0"/>
              </a:rPr>
              <a:t>+</a:t>
            </a:r>
            <a:r>
              <a:rPr lang="it-IT" altLang="it-IT" sz="2000" dirty="0">
                <a:solidFill>
                  <a:schemeClr val="bg1"/>
                </a:solidFill>
                <a:latin typeface="Arial" panose="020B0604020202020204" pitchFamily="34" charset="0"/>
              </a:rPr>
              <a:t> </a:t>
            </a:r>
            <a:r>
              <a:rPr lang="it-IT" altLang="it-IT" sz="2000" dirty="0" smtClean="0">
                <a:solidFill>
                  <a:schemeClr val="bg1"/>
                </a:solidFill>
                <a:latin typeface="Arial" panose="020B0604020202020204" pitchFamily="34" charset="0"/>
              </a:rPr>
              <a:t>][</a:t>
            </a:r>
            <a:r>
              <a:rPr lang="it-IT" altLang="it-IT" sz="2000" dirty="0">
                <a:solidFill>
                  <a:schemeClr val="bg1"/>
                </a:solidFill>
                <a:latin typeface="Arial" panose="020B0604020202020204" pitchFamily="34" charset="0"/>
              </a:rPr>
              <a:t>OH</a:t>
            </a:r>
            <a:r>
              <a:rPr lang="it-IT" altLang="it-IT" sz="2000" baseline="30000" dirty="0">
                <a:solidFill>
                  <a:schemeClr val="bg1"/>
                </a:solidFill>
                <a:latin typeface="Arial" panose="020B0604020202020204" pitchFamily="34" charset="0"/>
              </a:rPr>
              <a:t>-</a:t>
            </a:r>
            <a:r>
              <a:rPr lang="it-IT" altLang="it-IT" sz="2000" dirty="0">
                <a:solidFill>
                  <a:schemeClr val="bg1"/>
                </a:solidFill>
                <a:latin typeface="Arial" panose="020B0604020202020204" pitchFamily="34" charset="0"/>
              </a:rPr>
              <a:t>] = </a:t>
            </a:r>
            <a:r>
              <a:rPr lang="it-IT" altLang="it-IT" sz="2000" dirty="0" smtClean="0">
                <a:solidFill>
                  <a:schemeClr val="bg1"/>
                </a:solidFill>
                <a:latin typeface="Arial" panose="020B0604020202020204" pitchFamily="34" charset="0"/>
              </a:rPr>
              <a:t>1.00*10</a:t>
            </a:r>
            <a:r>
              <a:rPr lang="it-IT" altLang="it-IT" sz="2000" baseline="30000" dirty="0" smtClean="0">
                <a:solidFill>
                  <a:schemeClr val="bg1"/>
                </a:solidFill>
                <a:latin typeface="Arial" panose="020B0604020202020204" pitchFamily="34" charset="0"/>
              </a:rPr>
              <a:t>-14</a:t>
            </a:r>
            <a:endParaRPr lang="it-IT" altLang="it-IT" sz="2000" baseline="30000" dirty="0">
              <a:solidFill>
                <a:schemeClr val="bg1"/>
              </a:solidFill>
              <a:latin typeface="Arial" panose="020B0604020202020204" pitchFamily="34" charset="0"/>
            </a:endParaRPr>
          </a:p>
          <a:p>
            <a:pPr>
              <a:spcBef>
                <a:spcPct val="50000"/>
              </a:spcBef>
            </a:pPr>
            <a:r>
              <a:rPr lang="it-IT" altLang="it-IT" sz="2000" dirty="0">
                <a:solidFill>
                  <a:schemeClr val="bg1"/>
                </a:solidFill>
                <a:latin typeface="Arial" panose="020B0604020202020204" pitchFamily="34" charset="0"/>
              </a:rPr>
              <a:t>[H</a:t>
            </a:r>
            <a:r>
              <a:rPr lang="it-IT" altLang="it-IT" sz="2000" baseline="-25000" dirty="0">
                <a:solidFill>
                  <a:schemeClr val="bg1"/>
                </a:solidFill>
                <a:latin typeface="Arial" panose="020B0604020202020204" pitchFamily="34" charset="0"/>
              </a:rPr>
              <a:t>3</a:t>
            </a:r>
            <a:r>
              <a:rPr lang="it-IT" altLang="it-IT" sz="2000" dirty="0">
                <a:solidFill>
                  <a:schemeClr val="bg1"/>
                </a:solidFill>
                <a:latin typeface="Arial" panose="020B0604020202020204" pitchFamily="34" charset="0"/>
              </a:rPr>
              <a:t>O</a:t>
            </a:r>
            <a:r>
              <a:rPr lang="it-IT" altLang="it-IT" sz="2000" baseline="30000" dirty="0">
                <a:solidFill>
                  <a:schemeClr val="bg1"/>
                </a:solidFill>
                <a:latin typeface="Arial" panose="020B0604020202020204" pitchFamily="34" charset="0"/>
              </a:rPr>
              <a:t>+</a:t>
            </a:r>
            <a:r>
              <a:rPr lang="it-IT" altLang="it-IT" sz="2000" dirty="0">
                <a:solidFill>
                  <a:schemeClr val="bg1"/>
                </a:solidFill>
                <a:latin typeface="Arial" panose="020B0604020202020204" pitchFamily="34" charset="0"/>
              </a:rPr>
              <a:t> ] = [OH</a:t>
            </a:r>
            <a:r>
              <a:rPr lang="it-IT" altLang="it-IT" sz="2000" baseline="30000" dirty="0">
                <a:solidFill>
                  <a:schemeClr val="bg1"/>
                </a:solidFill>
                <a:latin typeface="Arial" panose="020B0604020202020204" pitchFamily="34" charset="0"/>
              </a:rPr>
              <a:t>-</a:t>
            </a:r>
            <a:r>
              <a:rPr lang="it-IT" altLang="it-IT" sz="2000" dirty="0">
                <a:solidFill>
                  <a:schemeClr val="bg1"/>
                </a:solidFill>
                <a:latin typeface="Arial" panose="020B0604020202020204" pitchFamily="34" charset="0"/>
              </a:rPr>
              <a:t>]  		</a:t>
            </a:r>
          </a:p>
        </p:txBody>
      </p:sp>
      <p:grpSp>
        <p:nvGrpSpPr>
          <p:cNvPr id="49188" name="Group 36"/>
          <p:cNvGrpSpPr>
            <a:grpSpLocks/>
          </p:cNvGrpSpPr>
          <p:nvPr/>
        </p:nvGrpSpPr>
        <p:grpSpPr bwMode="auto">
          <a:xfrm>
            <a:off x="4953000" y="1981199"/>
            <a:ext cx="3429000" cy="862013"/>
            <a:chOff x="1824" y="2784"/>
            <a:chExt cx="2160" cy="543"/>
          </a:xfrm>
        </p:grpSpPr>
        <p:sp>
          <p:nvSpPr>
            <p:cNvPr id="49189" name="AutoShape 37"/>
            <p:cNvSpPr>
              <a:spLocks noChangeArrowheads="1"/>
            </p:cNvSpPr>
            <p:nvPr/>
          </p:nvSpPr>
          <p:spPr bwMode="auto">
            <a:xfrm>
              <a:off x="1824" y="2976"/>
              <a:ext cx="480" cy="192"/>
            </a:xfrm>
            <a:prstGeom prst="rightArrow">
              <a:avLst>
                <a:gd name="adj1" fmla="val 50000"/>
                <a:gd name="adj2" fmla="val 62500"/>
              </a:avLst>
            </a:prstGeom>
            <a:solidFill>
              <a:srgbClr val="FFFF00"/>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000"/>
            </a:p>
          </p:txBody>
        </p:sp>
        <p:sp>
          <p:nvSpPr>
            <p:cNvPr id="49190" name="Text Box 38"/>
            <p:cNvSpPr txBox="1">
              <a:spLocks noChangeArrowheads="1"/>
            </p:cNvSpPr>
            <p:nvPr/>
          </p:nvSpPr>
          <p:spPr bwMode="auto">
            <a:xfrm>
              <a:off x="2400" y="2784"/>
              <a:ext cx="1584" cy="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000" dirty="0">
                  <a:solidFill>
                    <a:schemeClr val="bg1"/>
                  </a:solidFill>
                  <a:latin typeface="Arial" panose="020B0604020202020204" pitchFamily="34" charset="0"/>
                </a:rPr>
                <a:t>[H</a:t>
              </a:r>
              <a:r>
                <a:rPr lang="it-IT" altLang="it-IT" sz="2000" baseline="-25000" dirty="0">
                  <a:solidFill>
                    <a:schemeClr val="bg1"/>
                  </a:solidFill>
                  <a:latin typeface="Arial" panose="020B0604020202020204" pitchFamily="34" charset="0"/>
                </a:rPr>
                <a:t>3</a:t>
              </a:r>
              <a:r>
                <a:rPr lang="it-IT" altLang="it-IT" sz="2000" dirty="0">
                  <a:solidFill>
                    <a:schemeClr val="bg1"/>
                  </a:solidFill>
                  <a:latin typeface="Arial" panose="020B0604020202020204" pitchFamily="34" charset="0"/>
                </a:rPr>
                <a:t>O</a:t>
              </a:r>
              <a:r>
                <a:rPr lang="it-IT" altLang="it-IT" sz="2000" baseline="30000" dirty="0">
                  <a:solidFill>
                    <a:schemeClr val="bg1"/>
                  </a:solidFill>
                  <a:latin typeface="Arial" panose="020B0604020202020204" pitchFamily="34" charset="0"/>
                </a:rPr>
                <a:t>+</a:t>
              </a:r>
              <a:r>
                <a:rPr lang="it-IT" altLang="it-IT" sz="2000" dirty="0">
                  <a:solidFill>
                    <a:schemeClr val="bg1"/>
                  </a:solidFill>
                  <a:latin typeface="Arial" panose="020B0604020202020204" pitchFamily="34" charset="0"/>
                </a:rPr>
                <a:t> ] = </a:t>
              </a:r>
              <a:r>
                <a:rPr lang="it-IT" altLang="it-IT" sz="2000" dirty="0" smtClean="0">
                  <a:solidFill>
                    <a:schemeClr val="bg1"/>
                  </a:solidFill>
                  <a:latin typeface="Arial" panose="020B0604020202020204" pitchFamily="34" charset="0"/>
                </a:rPr>
                <a:t>1,0*10</a:t>
              </a:r>
              <a:r>
                <a:rPr lang="it-IT" altLang="it-IT" sz="2000" baseline="30000" dirty="0" smtClean="0">
                  <a:solidFill>
                    <a:schemeClr val="bg1"/>
                  </a:solidFill>
                  <a:latin typeface="Arial" panose="020B0604020202020204" pitchFamily="34" charset="0"/>
                </a:rPr>
                <a:t>-7</a:t>
              </a:r>
              <a:r>
                <a:rPr lang="it-IT" altLang="it-IT" sz="2000" dirty="0" smtClean="0">
                  <a:solidFill>
                    <a:schemeClr val="bg1"/>
                  </a:solidFill>
                  <a:latin typeface="Arial" panose="020B0604020202020204" pitchFamily="34" charset="0"/>
                </a:rPr>
                <a:t> </a:t>
              </a:r>
              <a:r>
                <a:rPr lang="it-IT" altLang="it-IT" sz="2000" dirty="0">
                  <a:solidFill>
                    <a:schemeClr val="bg1"/>
                  </a:solidFill>
                  <a:latin typeface="Arial" panose="020B0604020202020204" pitchFamily="34" charset="0"/>
                </a:rPr>
                <a:t>M</a:t>
              </a:r>
            </a:p>
            <a:p>
              <a:pPr>
                <a:spcBef>
                  <a:spcPct val="50000"/>
                </a:spcBef>
              </a:pPr>
              <a:r>
                <a:rPr lang="it-IT" altLang="it-IT" sz="2000" dirty="0" err="1">
                  <a:solidFill>
                    <a:schemeClr val="bg1"/>
                  </a:solidFill>
                  <a:latin typeface="Arial" panose="020B0604020202020204" pitchFamily="34" charset="0"/>
                </a:rPr>
                <a:t>pH</a:t>
              </a:r>
              <a:r>
                <a:rPr lang="it-IT" altLang="it-IT" sz="2000" dirty="0">
                  <a:solidFill>
                    <a:schemeClr val="bg1"/>
                  </a:solidFill>
                  <a:latin typeface="Arial" panose="020B0604020202020204" pitchFamily="34" charset="0"/>
                </a:rPr>
                <a:t> = 7,0</a:t>
              </a:r>
            </a:p>
          </p:txBody>
        </p:sp>
      </p:grpSp>
      <p:sp>
        <p:nvSpPr>
          <p:cNvPr id="49191" name="Text Box 39"/>
          <p:cNvSpPr txBox="1">
            <a:spLocks noChangeArrowheads="1"/>
          </p:cNvSpPr>
          <p:nvPr/>
        </p:nvSpPr>
        <p:spPr bwMode="auto">
          <a:xfrm>
            <a:off x="1371600" y="3048000"/>
            <a:ext cx="7086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Clr>
                <a:srgbClr val="FF0000"/>
              </a:buClr>
              <a:buSzPct val="120000"/>
              <a:buFont typeface="Wingdings" panose="05000000000000000000" pitchFamily="2" charset="2"/>
              <a:buChar char="v"/>
            </a:pPr>
            <a:r>
              <a:rPr lang="it-IT" altLang="it-IT" sz="1800" dirty="0">
                <a:solidFill>
                  <a:schemeClr val="bg1"/>
                </a:solidFill>
                <a:latin typeface="Arial" panose="020B0604020202020204" pitchFamily="34" charset="0"/>
              </a:rPr>
              <a:t> Calcolare il </a:t>
            </a:r>
            <a:r>
              <a:rPr lang="it-IT" altLang="it-IT" sz="1800" dirty="0" err="1">
                <a:solidFill>
                  <a:schemeClr val="bg1"/>
                </a:solidFill>
                <a:latin typeface="Arial" panose="020B0604020202020204" pitchFamily="34" charset="0"/>
              </a:rPr>
              <a:t>pH</a:t>
            </a:r>
            <a:r>
              <a:rPr lang="it-IT" altLang="it-IT" sz="1800" dirty="0">
                <a:solidFill>
                  <a:schemeClr val="bg1"/>
                </a:solidFill>
                <a:latin typeface="Arial" panose="020B0604020202020204" pitchFamily="34" charset="0"/>
              </a:rPr>
              <a:t> di una soluzione </a:t>
            </a:r>
            <a:r>
              <a:rPr lang="it-IT" altLang="it-IT" sz="1800" dirty="0" smtClean="0">
                <a:solidFill>
                  <a:schemeClr val="bg1"/>
                </a:solidFill>
                <a:latin typeface="Arial" panose="020B0604020202020204" pitchFamily="34" charset="0"/>
              </a:rPr>
              <a:t>3,0*10</a:t>
            </a:r>
            <a:r>
              <a:rPr lang="it-IT" altLang="it-IT" sz="1800" baseline="30000" dirty="0" smtClean="0">
                <a:solidFill>
                  <a:schemeClr val="bg1"/>
                </a:solidFill>
                <a:latin typeface="Arial" panose="020B0604020202020204" pitchFamily="34" charset="0"/>
              </a:rPr>
              <a:t>-4</a:t>
            </a:r>
            <a:r>
              <a:rPr lang="it-IT" altLang="it-IT" sz="1800" dirty="0" smtClean="0">
                <a:solidFill>
                  <a:schemeClr val="bg1"/>
                </a:solidFill>
                <a:latin typeface="Arial" panose="020B0604020202020204" pitchFamily="34" charset="0"/>
              </a:rPr>
              <a:t> </a:t>
            </a:r>
            <a:r>
              <a:rPr lang="it-IT" altLang="it-IT" sz="1800" dirty="0">
                <a:solidFill>
                  <a:schemeClr val="bg1"/>
                </a:solidFill>
                <a:latin typeface="Arial" panose="020B0604020202020204" pitchFamily="34" charset="0"/>
              </a:rPr>
              <a:t>M (C</a:t>
            </a:r>
            <a:r>
              <a:rPr lang="it-IT" altLang="it-IT" sz="1800" baseline="-25000" dirty="0">
                <a:solidFill>
                  <a:schemeClr val="bg1"/>
                </a:solidFill>
                <a:latin typeface="Arial" panose="020B0604020202020204" pitchFamily="34" charset="0"/>
              </a:rPr>
              <a:t>b</a:t>
            </a:r>
            <a:r>
              <a:rPr lang="it-IT" altLang="it-IT" sz="1800" dirty="0">
                <a:solidFill>
                  <a:schemeClr val="bg1"/>
                </a:solidFill>
                <a:latin typeface="Arial" panose="020B0604020202020204" pitchFamily="34" charset="0"/>
              </a:rPr>
              <a:t>) di </a:t>
            </a:r>
            <a:r>
              <a:rPr lang="it-IT" altLang="it-IT" sz="1800" dirty="0" err="1">
                <a:solidFill>
                  <a:schemeClr val="bg1"/>
                </a:solidFill>
                <a:latin typeface="Arial" panose="020B0604020202020204" pitchFamily="34" charset="0"/>
              </a:rPr>
              <a:t>NaOH</a:t>
            </a:r>
            <a:r>
              <a:rPr lang="it-IT" altLang="it-IT" sz="1800" dirty="0">
                <a:solidFill>
                  <a:schemeClr val="bg1"/>
                </a:solidFill>
                <a:latin typeface="Arial" panose="020B0604020202020204" pitchFamily="34" charset="0"/>
              </a:rPr>
              <a:t>.</a:t>
            </a:r>
            <a:endParaRPr lang="it-IT" altLang="it-IT" sz="2000" dirty="0"/>
          </a:p>
        </p:txBody>
      </p:sp>
      <p:sp>
        <p:nvSpPr>
          <p:cNvPr id="49192" name="Text Box 40"/>
          <p:cNvSpPr txBox="1">
            <a:spLocks noChangeArrowheads="1"/>
          </p:cNvSpPr>
          <p:nvPr/>
        </p:nvSpPr>
        <p:spPr bwMode="auto">
          <a:xfrm>
            <a:off x="1447800" y="3810000"/>
            <a:ext cx="43434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000" dirty="0" err="1">
                <a:solidFill>
                  <a:schemeClr val="bg1"/>
                </a:solidFill>
                <a:latin typeface="Arial" panose="020B0604020202020204" pitchFamily="34" charset="0"/>
              </a:rPr>
              <a:t>K</a:t>
            </a:r>
            <a:r>
              <a:rPr lang="it-IT" altLang="it-IT" sz="2000" baseline="-25000" dirty="0" err="1">
                <a:solidFill>
                  <a:schemeClr val="bg1"/>
                </a:solidFill>
                <a:latin typeface="Arial" panose="020B0604020202020204" pitchFamily="34" charset="0"/>
              </a:rPr>
              <a:t>w</a:t>
            </a:r>
            <a:r>
              <a:rPr lang="it-IT" altLang="it-IT" sz="2000" dirty="0">
                <a:solidFill>
                  <a:schemeClr val="bg1"/>
                </a:solidFill>
                <a:latin typeface="Arial" panose="020B0604020202020204" pitchFamily="34" charset="0"/>
              </a:rPr>
              <a:t> = [H</a:t>
            </a:r>
            <a:r>
              <a:rPr lang="it-IT" altLang="it-IT" sz="2000" baseline="30000" dirty="0">
                <a:solidFill>
                  <a:schemeClr val="bg1"/>
                </a:solidFill>
                <a:latin typeface="Arial" panose="020B0604020202020204" pitchFamily="34" charset="0"/>
              </a:rPr>
              <a:t>+</a:t>
            </a:r>
            <a:r>
              <a:rPr lang="it-IT" altLang="it-IT" sz="2000" dirty="0">
                <a:solidFill>
                  <a:schemeClr val="bg1"/>
                </a:solidFill>
                <a:latin typeface="Arial" panose="020B0604020202020204" pitchFamily="34" charset="0"/>
              </a:rPr>
              <a:t> </a:t>
            </a:r>
            <a:r>
              <a:rPr lang="it-IT" altLang="it-IT" sz="2000" dirty="0" smtClean="0">
                <a:solidFill>
                  <a:schemeClr val="bg1"/>
                </a:solidFill>
                <a:latin typeface="Arial" panose="020B0604020202020204" pitchFamily="34" charset="0"/>
              </a:rPr>
              <a:t>][</a:t>
            </a:r>
            <a:r>
              <a:rPr lang="it-IT" altLang="it-IT" sz="2000" dirty="0">
                <a:solidFill>
                  <a:schemeClr val="bg1"/>
                </a:solidFill>
                <a:latin typeface="Arial" panose="020B0604020202020204" pitchFamily="34" charset="0"/>
              </a:rPr>
              <a:t>OH</a:t>
            </a:r>
            <a:r>
              <a:rPr lang="it-IT" altLang="it-IT" sz="2000" baseline="30000" dirty="0">
                <a:solidFill>
                  <a:schemeClr val="bg1"/>
                </a:solidFill>
                <a:latin typeface="Arial" panose="020B0604020202020204" pitchFamily="34" charset="0"/>
              </a:rPr>
              <a:t>-</a:t>
            </a:r>
            <a:r>
              <a:rPr lang="it-IT" altLang="it-IT" sz="2000" dirty="0">
                <a:solidFill>
                  <a:schemeClr val="bg1"/>
                </a:solidFill>
                <a:latin typeface="Arial" panose="020B0604020202020204" pitchFamily="34" charset="0"/>
              </a:rPr>
              <a:t>] = </a:t>
            </a:r>
            <a:r>
              <a:rPr lang="it-IT" altLang="it-IT" sz="2000" dirty="0" smtClean="0">
                <a:solidFill>
                  <a:schemeClr val="bg1"/>
                </a:solidFill>
                <a:latin typeface="Arial" panose="020B0604020202020204" pitchFamily="34" charset="0"/>
              </a:rPr>
              <a:t>1.00*10</a:t>
            </a:r>
            <a:r>
              <a:rPr lang="it-IT" altLang="it-IT" sz="2000" baseline="30000" dirty="0" smtClean="0">
                <a:solidFill>
                  <a:schemeClr val="bg1"/>
                </a:solidFill>
                <a:latin typeface="Arial" panose="020B0604020202020204" pitchFamily="34" charset="0"/>
              </a:rPr>
              <a:t>-14</a:t>
            </a:r>
            <a:endParaRPr lang="it-IT" altLang="it-IT" sz="2000" baseline="30000" dirty="0">
              <a:solidFill>
                <a:schemeClr val="bg1"/>
              </a:solidFill>
              <a:latin typeface="Arial" panose="020B0604020202020204" pitchFamily="34" charset="0"/>
            </a:endParaRPr>
          </a:p>
          <a:p>
            <a:pPr>
              <a:spcBef>
                <a:spcPct val="50000"/>
              </a:spcBef>
            </a:pPr>
            <a:r>
              <a:rPr lang="it-IT" altLang="it-IT" sz="2000" dirty="0">
                <a:solidFill>
                  <a:schemeClr val="bg1"/>
                </a:solidFill>
                <a:latin typeface="Arial" panose="020B0604020202020204" pitchFamily="34" charset="0"/>
              </a:rPr>
              <a:t>[H</a:t>
            </a:r>
            <a:r>
              <a:rPr lang="it-IT" altLang="it-IT" sz="2000" baseline="30000" dirty="0">
                <a:solidFill>
                  <a:schemeClr val="bg1"/>
                </a:solidFill>
                <a:latin typeface="Arial" panose="020B0604020202020204" pitchFamily="34" charset="0"/>
              </a:rPr>
              <a:t>+</a:t>
            </a:r>
            <a:r>
              <a:rPr lang="it-IT" altLang="it-IT" sz="2000" dirty="0">
                <a:solidFill>
                  <a:schemeClr val="bg1"/>
                </a:solidFill>
                <a:latin typeface="Arial" panose="020B0604020202020204" pitchFamily="34" charset="0"/>
              </a:rPr>
              <a:t> ] + [Na</a:t>
            </a:r>
            <a:r>
              <a:rPr lang="it-IT" altLang="it-IT" sz="2000" baseline="30000" dirty="0">
                <a:solidFill>
                  <a:schemeClr val="bg1"/>
                </a:solidFill>
                <a:latin typeface="Arial" panose="020B0604020202020204" pitchFamily="34" charset="0"/>
              </a:rPr>
              <a:t>+</a:t>
            </a:r>
            <a:r>
              <a:rPr lang="it-IT" altLang="it-IT" sz="2000" dirty="0">
                <a:solidFill>
                  <a:schemeClr val="bg1"/>
                </a:solidFill>
                <a:latin typeface="Arial" panose="020B0604020202020204" pitchFamily="34" charset="0"/>
              </a:rPr>
              <a:t>] = [H</a:t>
            </a:r>
            <a:r>
              <a:rPr lang="it-IT" altLang="it-IT" sz="2000" baseline="30000" dirty="0">
                <a:solidFill>
                  <a:schemeClr val="bg1"/>
                </a:solidFill>
                <a:latin typeface="Arial" panose="020B0604020202020204" pitchFamily="34" charset="0"/>
              </a:rPr>
              <a:t>+</a:t>
            </a:r>
            <a:r>
              <a:rPr lang="it-IT" altLang="it-IT" sz="2000" dirty="0">
                <a:solidFill>
                  <a:schemeClr val="bg1"/>
                </a:solidFill>
                <a:latin typeface="Arial" panose="020B0604020202020204" pitchFamily="34" charset="0"/>
              </a:rPr>
              <a:t> ] + C</a:t>
            </a:r>
            <a:r>
              <a:rPr lang="it-IT" altLang="it-IT" sz="2000" baseline="-25000" dirty="0">
                <a:solidFill>
                  <a:schemeClr val="bg1"/>
                </a:solidFill>
                <a:latin typeface="Arial" panose="020B0604020202020204" pitchFamily="34" charset="0"/>
              </a:rPr>
              <a:t>b</a:t>
            </a:r>
            <a:r>
              <a:rPr lang="it-IT" altLang="it-IT" sz="2000" dirty="0">
                <a:solidFill>
                  <a:schemeClr val="bg1"/>
                </a:solidFill>
                <a:latin typeface="Arial" panose="020B0604020202020204" pitchFamily="34" charset="0"/>
              </a:rPr>
              <a:t> = [OH</a:t>
            </a:r>
            <a:r>
              <a:rPr lang="it-IT" altLang="it-IT" sz="2000" baseline="30000" dirty="0">
                <a:solidFill>
                  <a:schemeClr val="bg1"/>
                </a:solidFill>
                <a:latin typeface="Arial" panose="020B0604020202020204" pitchFamily="34" charset="0"/>
              </a:rPr>
              <a:t>-</a:t>
            </a:r>
            <a:r>
              <a:rPr lang="it-IT" altLang="it-IT" sz="2000" dirty="0">
                <a:solidFill>
                  <a:schemeClr val="bg1"/>
                </a:solidFill>
                <a:latin typeface="Arial" panose="020B0604020202020204" pitchFamily="34" charset="0"/>
              </a:rPr>
              <a:t>] </a:t>
            </a:r>
          </a:p>
        </p:txBody>
      </p:sp>
      <p:grpSp>
        <p:nvGrpSpPr>
          <p:cNvPr id="49193" name="Group 41"/>
          <p:cNvGrpSpPr>
            <a:grpSpLocks/>
          </p:cNvGrpSpPr>
          <p:nvPr/>
        </p:nvGrpSpPr>
        <p:grpSpPr bwMode="auto">
          <a:xfrm>
            <a:off x="3162300" y="4275467"/>
            <a:ext cx="457200" cy="381000"/>
            <a:chOff x="4320" y="3936"/>
            <a:chExt cx="288" cy="240"/>
          </a:xfrm>
        </p:grpSpPr>
        <p:sp>
          <p:nvSpPr>
            <p:cNvPr id="49194" name="Line 42"/>
            <p:cNvSpPr>
              <a:spLocks noChangeShapeType="1"/>
            </p:cNvSpPr>
            <p:nvPr/>
          </p:nvSpPr>
          <p:spPr bwMode="auto">
            <a:xfrm>
              <a:off x="4320" y="3984"/>
              <a:ext cx="288" cy="144"/>
            </a:xfrm>
            <a:prstGeom prst="line">
              <a:avLst/>
            </a:prstGeom>
            <a:noFill/>
            <a:ln w="28575">
              <a:solidFill>
                <a:srgbClr val="FF583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2000"/>
            </a:p>
          </p:txBody>
        </p:sp>
        <p:sp>
          <p:nvSpPr>
            <p:cNvPr id="49195" name="Line 43"/>
            <p:cNvSpPr>
              <a:spLocks noChangeShapeType="1"/>
            </p:cNvSpPr>
            <p:nvPr/>
          </p:nvSpPr>
          <p:spPr bwMode="auto">
            <a:xfrm flipV="1">
              <a:off x="4416" y="3936"/>
              <a:ext cx="96" cy="240"/>
            </a:xfrm>
            <a:prstGeom prst="line">
              <a:avLst/>
            </a:prstGeom>
            <a:noFill/>
            <a:ln w="28575">
              <a:solidFill>
                <a:srgbClr val="FF583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2000"/>
            </a:p>
          </p:txBody>
        </p:sp>
      </p:grpSp>
      <p:grpSp>
        <p:nvGrpSpPr>
          <p:cNvPr id="49196" name="Group 44"/>
          <p:cNvGrpSpPr>
            <a:grpSpLocks/>
          </p:cNvGrpSpPr>
          <p:nvPr/>
        </p:nvGrpSpPr>
        <p:grpSpPr bwMode="auto">
          <a:xfrm>
            <a:off x="4419600" y="4571997"/>
            <a:ext cx="4038600" cy="1200150"/>
            <a:chOff x="3024" y="3955"/>
            <a:chExt cx="2544" cy="756"/>
          </a:xfrm>
        </p:grpSpPr>
        <p:sp>
          <p:nvSpPr>
            <p:cNvPr id="49197" name="AutoShape 45"/>
            <p:cNvSpPr>
              <a:spLocks noChangeArrowheads="1"/>
            </p:cNvSpPr>
            <p:nvPr/>
          </p:nvSpPr>
          <p:spPr bwMode="auto">
            <a:xfrm>
              <a:off x="3024" y="4147"/>
              <a:ext cx="577" cy="192"/>
            </a:xfrm>
            <a:prstGeom prst="rightArrow">
              <a:avLst>
                <a:gd name="adj1" fmla="val 50000"/>
                <a:gd name="adj2" fmla="val 75130"/>
              </a:avLst>
            </a:prstGeom>
            <a:solidFill>
              <a:srgbClr val="FFFF00"/>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000"/>
            </a:p>
          </p:txBody>
        </p:sp>
        <p:sp>
          <p:nvSpPr>
            <p:cNvPr id="49198" name="Text Box 46"/>
            <p:cNvSpPr txBox="1">
              <a:spLocks noChangeArrowheads="1"/>
            </p:cNvSpPr>
            <p:nvPr/>
          </p:nvSpPr>
          <p:spPr bwMode="auto">
            <a:xfrm>
              <a:off x="3664" y="3955"/>
              <a:ext cx="1904"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800" dirty="0">
                  <a:solidFill>
                    <a:schemeClr val="bg1"/>
                  </a:solidFill>
                  <a:latin typeface="Arial" panose="020B0604020202020204" pitchFamily="34" charset="0"/>
                </a:rPr>
                <a:t>[OH</a:t>
              </a:r>
              <a:r>
                <a:rPr lang="it-IT" altLang="it-IT" sz="1800" baseline="30000" dirty="0">
                  <a:solidFill>
                    <a:schemeClr val="bg1"/>
                  </a:solidFill>
                  <a:latin typeface="Arial" panose="020B0604020202020204" pitchFamily="34" charset="0"/>
                </a:rPr>
                <a:t>-</a:t>
              </a:r>
              <a:r>
                <a:rPr lang="it-IT" altLang="it-IT" sz="1800" dirty="0">
                  <a:solidFill>
                    <a:schemeClr val="bg1"/>
                  </a:solidFill>
                  <a:latin typeface="Arial" panose="020B0604020202020204" pitchFamily="34" charset="0"/>
                </a:rPr>
                <a:t> ] = C</a:t>
              </a:r>
              <a:r>
                <a:rPr lang="it-IT" altLang="it-IT" sz="1800" baseline="-25000" dirty="0">
                  <a:solidFill>
                    <a:schemeClr val="bg1"/>
                  </a:solidFill>
                  <a:latin typeface="Arial" panose="020B0604020202020204" pitchFamily="34" charset="0"/>
                </a:rPr>
                <a:t>b</a:t>
              </a:r>
              <a:r>
                <a:rPr lang="it-IT" altLang="it-IT" sz="1800" dirty="0">
                  <a:solidFill>
                    <a:schemeClr val="bg1"/>
                  </a:solidFill>
                  <a:latin typeface="Arial" panose="020B0604020202020204" pitchFamily="34" charset="0"/>
                </a:rPr>
                <a:t> = </a:t>
              </a:r>
              <a:r>
                <a:rPr lang="it-IT" altLang="it-IT" sz="1800" dirty="0" smtClean="0">
                  <a:solidFill>
                    <a:schemeClr val="bg1"/>
                  </a:solidFill>
                  <a:latin typeface="Arial" panose="020B0604020202020204" pitchFamily="34" charset="0"/>
                </a:rPr>
                <a:t>3,0*10</a:t>
              </a:r>
              <a:r>
                <a:rPr lang="it-IT" altLang="it-IT" sz="1800" baseline="30000" dirty="0" smtClean="0">
                  <a:solidFill>
                    <a:schemeClr val="bg1"/>
                  </a:solidFill>
                  <a:latin typeface="Arial" panose="020B0604020202020204" pitchFamily="34" charset="0"/>
                </a:rPr>
                <a:t>-4</a:t>
              </a:r>
              <a:r>
                <a:rPr lang="it-IT" altLang="it-IT" sz="1800" dirty="0" smtClean="0">
                  <a:solidFill>
                    <a:schemeClr val="bg1"/>
                  </a:solidFill>
                  <a:latin typeface="Arial" panose="020B0604020202020204" pitchFamily="34" charset="0"/>
                </a:rPr>
                <a:t> </a:t>
              </a:r>
              <a:r>
                <a:rPr lang="it-IT" altLang="it-IT" sz="1800" dirty="0">
                  <a:solidFill>
                    <a:schemeClr val="bg1"/>
                  </a:solidFill>
                  <a:latin typeface="Arial" panose="020B0604020202020204" pitchFamily="34" charset="0"/>
                </a:rPr>
                <a:t>M </a:t>
              </a:r>
            </a:p>
            <a:p>
              <a:pPr>
                <a:spcBef>
                  <a:spcPct val="50000"/>
                </a:spcBef>
              </a:pPr>
              <a:r>
                <a:rPr lang="it-IT" altLang="it-IT" sz="1800" dirty="0" err="1">
                  <a:solidFill>
                    <a:schemeClr val="bg1"/>
                  </a:solidFill>
                  <a:latin typeface="Arial" panose="020B0604020202020204" pitchFamily="34" charset="0"/>
                </a:rPr>
                <a:t>pH</a:t>
              </a:r>
              <a:r>
                <a:rPr lang="it-IT" altLang="it-IT" sz="1800" dirty="0">
                  <a:solidFill>
                    <a:schemeClr val="bg1"/>
                  </a:solidFill>
                  <a:latin typeface="Arial" panose="020B0604020202020204" pitchFamily="34" charset="0"/>
                </a:rPr>
                <a:t> = 14 –[-log (</a:t>
              </a:r>
              <a:r>
                <a:rPr lang="it-IT" altLang="it-IT" sz="1800" dirty="0" smtClean="0">
                  <a:solidFill>
                    <a:schemeClr val="bg1"/>
                  </a:solidFill>
                  <a:latin typeface="Arial" panose="020B0604020202020204" pitchFamily="34" charset="0"/>
                </a:rPr>
                <a:t>3,0*10</a:t>
              </a:r>
              <a:r>
                <a:rPr lang="it-IT" altLang="it-IT" sz="1800" baseline="30000" dirty="0" smtClean="0">
                  <a:solidFill>
                    <a:schemeClr val="bg1"/>
                  </a:solidFill>
                  <a:latin typeface="Arial" panose="020B0604020202020204" pitchFamily="34" charset="0"/>
                </a:rPr>
                <a:t>-4</a:t>
              </a:r>
              <a:r>
                <a:rPr lang="it-IT" altLang="it-IT" sz="1800" dirty="0" smtClean="0">
                  <a:solidFill>
                    <a:schemeClr val="bg1"/>
                  </a:solidFill>
                  <a:latin typeface="Arial" panose="020B0604020202020204" pitchFamily="34" charset="0"/>
                </a:rPr>
                <a:t> </a:t>
              </a:r>
              <a:r>
                <a:rPr lang="it-IT" altLang="it-IT" sz="1800" dirty="0">
                  <a:solidFill>
                    <a:schemeClr val="bg1"/>
                  </a:solidFill>
                  <a:latin typeface="Arial" panose="020B0604020202020204" pitchFamily="34" charset="0"/>
                </a:rPr>
                <a:t>)]</a:t>
              </a:r>
            </a:p>
            <a:p>
              <a:pPr>
                <a:spcBef>
                  <a:spcPct val="50000"/>
                </a:spcBef>
              </a:pPr>
              <a:r>
                <a:rPr lang="it-IT" altLang="it-IT" sz="1800" dirty="0" err="1">
                  <a:solidFill>
                    <a:schemeClr val="bg1"/>
                  </a:solidFill>
                  <a:latin typeface="Arial" panose="020B0604020202020204" pitchFamily="34" charset="0"/>
                </a:rPr>
                <a:t>pH</a:t>
              </a:r>
              <a:r>
                <a:rPr lang="it-IT" altLang="it-IT" sz="1800" dirty="0">
                  <a:solidFill>
                    <a:schemeClr val="bg1"/>
                  </a:solidFill>
                  <a:latin typeface="Arial" panose="020B0604020202020204" pitchFamily="34" charset="0"/>
                </a:rPr>
                <a:t> = 10,48</a:t>
              </a:r>
            </a:p>
          </p:txBody>
        </p:sp>
      </p:grpSp>
      <p:grpSp>
        <p:nvGrpSpPr>
          <p:cNvPr id="49200" name="Group 48"/>
          <p:cNvGrpSpPr>
            <a:grpSpLocks/>
          </p:cNvGrpSpPr>
          <p:nvPr/>
        </p:nvGrpSpPr>
        <p:grpSpPr bwMode="auto">
          <a:xfrm>
            <a:off x="990600" y="228600"/>
            <a:ext cx="7772400" cy="381000"/>
            <a:chOff x="624" y="144"/>
            <a:chExt cx="4896" cy="240"/>
          </a:xfrm>
        </p:grpSpPr>
        <p:sp>
          <p:nvSpPr>
            <p:cNvPr id="49201" name="Rectangle 49"/>
            <p:cNvSpPr>
              <a:spLocks noChangeArrowheads="1"/>
            </p:cNvSpPr>
            <p:nvPr/>
          </p:nvSpPr>
          <p:spPr bwMode="auto">
            <a:xfrm>
              <a:off x="624" y="144"/>
              <a:ext cx="4896" cy="240"/>
            </a:xfrm>
            <a:prstGeom prst="rect">
              <a:avLst/>
            </a:prstGeom>
            <a:gradFill rotWithShape="0">
              <a:gsLst>
                <a:gs pos="0">
                  <a:schemeClr val="bg1"/>
                </a:gs>
                <a:gs pos="100000">
                  <a:srgbClr val="008000"/>
                </a:gs>
              </a:gsLst>
              <a:lin ang="0" scaled="1"/>
            </a:gra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000"/>
            </a:p>
          </p:txBody>
        </p:sp>
        <p:sp>
          <p:nvSpPr>
            <p:cNvPr id="49202" name="Text Box 50"/>
            <p:cNvSpPr txBox="1">
              <a:spLocks noChangeArrowheads="1"/>
            </p:cNvSpPr>
            <p:nvPr/>
          </p:nvSpPr>
          <p:spPr bwMode="auto">
            <a:xfrm>
              <a:off x="673" y="144"/>
              <a:ext cx="88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800" b="1">
                  <a:solidFill>
                    <a:srgbClr val="008000"/>
                  </a:solidFill>
                  <a:effectLst>
                    <a:outerShdw blurRad="38100" dist="38100" dir="2700000" algn="tl">
                      <a:srgbClr val="000000"/>
                    </a:outerShdw>
                  </a:effectLst>
                  <a:latin typeface="Arial" panose="020B0604020202020204" pitchFamily="34" charset="0"/>
                </a:rPr>
                <a:t>Esempi</a:t>
              </a:r>
            </a:p>
          </p:txBody>
        </p:sp>
      </p:grpSp>
      <p:sp>
        <p:nvSpPr>
          <p:cNvPr id="49203" name="Text Box 51"/>
          <p:cNvSpPr txBox="1">
            <a:spLocks noChangeArrowheads="1"/>
          </p:cNvSpPr>
          <p:nvPr/>
        </p:nvSpPr>
        <p:spPr bwMode="auto">
          <a:xfrm>
            <a:off x="0" y="0"/>
            <a:ext cx="685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9425DED8-F269-4112-92A9-77D928315A54}" type="slidenum">
              <a:rPr lang="it-IT" altLang="it-IT" sz="1200">
                <a:solidFill>
                  <a:schemeClr val="bg1"/>
                </a:solidFill>
                <a:latin typeface="Arial" panose="020B0604020202020204" pitchFamily="34" charset="0"/>
              </a:rPr>
              <a:pPr>
                <a:spcBef>
                  <a:spcPct val="50000"/>
                </a:spcBef>
              </a:pPr>
              <a:t>22</a:t>
            </a:fld>
            <a:endParaRPr lang="it-IT" altLang="it-IT" sz="1200">
              <a:solidFill>
                <a:schemeClr val="bg1"/>
              </a:solidFill>
              <a:latin typeface="Arial" panose="020B0604020202020204" pitchFamily="34" charset="0"/>
            </a:endParaRPr>
          </a:p>
        </p:txBody>
      </p:sp>
    </p:spTree>
    <p:extLst>
      <p:ext uri="{BB962C8B-B14F-4D97-AF65-F5344CB8AC3E}">
        <p14:creationId xmlns:p14="http://schemas.microsoft.com/office/powerpoint/2010/main" val="2557469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491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918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918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919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919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49193"/>
                                        </p:tgtEl>
                                        <p:attrNameLst>
                                          <p:attrName>style.visibility</p:attrName>
                                        </p:attrNameLst>
                                      </p:cBhvr>
                                      <p:to>
                                        <p:strVal val="visible"/>
                                      </p:to>
                                    </p:set>
                                    <p:animEffect transition="in" filter="dissolve">
                                      <p:cBhvr>
                                        <p:cTn id="27" dur="500"/>
                                        <p:tgtEl>
                                          <p:spTgt spid="4919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499"/>
                                          </p:stCondLst>
                                        </p:cTn>
                                        <p:tgtEl>
                                          <p:spTgt spid="49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0" grpId="0" autoUpdateAnimBg="0"/>
      <p:bldP spid="49187" grpId="0" autoUpdateAnimBg="0"/>
      <p:bldP spid="49191" grpId="0" autoUpdateAnimBg="0"/>
      <p:bldP spid="49192"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2" name="Segnaposto numero diapositiva 3"/>
          <p:cNvSpPr>
            <a:spLocks noGrp="1"/>
          </p:cNvSpPr>
          <p:nvPr>
            <p:ph type="sldNum" sz="quarter" idx="12"/>
          </p:nvPr>
        </p:nvSpPr>
        <p:spPr/>
        <p:txBody>
          <a:bodyPr/>
          <a:lstStyle/>
          <a:p>
            <a:fld id="{DE690559-839B-417D-991E-3876973AB95F}" type="slidenum">
              <a:rPr lang="it-IT" altLang="it-IT" sz="1200"/>
              <a:pPr/>
              <a:t>23</a:t>
            </a:fld>
            <a:endParaRPr lang="it-IT" altLang="it-IT" sz="1200"/>
          </a:p>
        </p:txBody>
      </p:sp>
      <p:sp>
        <p:nvSpPr>
          <p:cNvPr id="144391" name="Rectangle 3079"/>
          <p:cNvSpPr>
            <a:spLocks noChangeArrowheads="1"/>
          </p:cNvSpPr>
          <p:nvPr/>
        </p:nvSpPr>
        <p:spPr bwMode="auto">
          <a:xfrm>
            <a:off x="990600" y="838200"/>
            <a:ext cx="7772400" cy="5257800"/>
          </a:xfrm>
          <a:prstGeom prst="rect">
            <a:avLst/>
          </a:prstGeom>
          <a:solidFill>
            <a:schemeClr val="tx1"/>
          </a:solidFill>
          <a:ln w="381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it-IT" sz="1600"/>
          </a:p>
        </p:txBody>
      </p:sp>
      <p:sp>
        <p:nvSpPr>
          <p:cNvPr id="144392" name="Text Box 3080"/>
          <p:cNvSpPr txBox="1">
            <a:spLocks noChangeArrowheads="1"/>
          </p:cNvSpPr>
          <p:nvPr/>
        </p:nvSpPr>
        <p:spPr bwMode="auto">
          <a:xfrm>
            <a:off x="1371600" y="990600"/>
            <a:ext cx="7162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Clr>
                <a:srgbClr val="FF0000"/>
              </a:buClr>
              <a:buSzPct val="120000"/>
              <a:buFont typeface="Wingdings" panose="05000000000000000000" pitchFamily="2" charset="2"/>
              <a:buChar char="v"/>
            </a:pPr>
            <a:r>
              <a:rPr lang="it-IT" altLang="it-IT" sz="1800" dirty="0">
                <a:solidFill>
                  <a:schemeClr val="bg1"/>
                </a:solidFill>
                <a:latin typeface="Arial" panose="020B0604020202020204" pitchFamily="34" charset="0"/>
              </a:rPr>
              <a:t> Calcolare il </a:t>
            </a:r>
            <a:r>
              <a:rPr lang="it-IT" altLang="it-IT" sz="1800" dirty="0" err="1">
                <a:solidFill>
                  <a:schemeClr val="bg1"/>
                </a:solidFill>
                <a:latin typeface="Arial" panose="020B0604020202020204" pitchFamily="34" charset="0"/>
              </a:rPr>
              <a:t>pH</a:t>
            </a:r>
            <a:r>
              <a:rPr lang="it-IT" altLang="it-IT" sz="1800" dirty="0">
                <a:solidFill>
                  <a:schemeClr val="bg1"/>
                </a:solidFill>
                <a:latin typeface="Arial" panose="020B0604020202020204" pitchFamily="34" charset="0"/>
              </a:rPr>
              <a:t> di una soluzione </a:t>
            </a:r>
            <a:r>
              <a:rPr lang="it-IT" altLang="it-IT" sz="1800" dirty="0" smtClean="0">
                <a:solidFill>
                  <a:schemeClr val="bg1"/>
                </a:solidFill>
                <a:latin typeface="Arial" panose="020B0604020202020204" pitchFamily="34" charset="0"/>
              </a:rPr>
              <a:t>1,0*10</a:t>
            </a:r>
            <a:r>
              <a:rPr lang="it-IT" altLang="it-IT" sz="1800" baseline="30000" dirty="0" smtClean="0">
                <a:solidFill>
                  <a:schemeClr val="bg1"/>
                </a:solidFill>
                <a:latin typeface="Arial" panose="020B0604020202020204" pitchFamily="34" charset="0"/>
              </a:rPr>
              <a:t>-8</a:t>
            </a:r>
            <a:r>
              <a:rPr lang="it-IT" altLang="it-IT" sz="1800" dirty="0" smtClean="0">
                <a:solidFill>
                  <a:schemeClr val="bg1"/>
                </a:solidFill>
                <a:latin typeface="Arial" panose="020B0604020202020204" pitchFamily="34" charset="0"/>
              </a:rPr>
              <a:t> </a:t>
            </a:r>
            <a:r>
              <a:rPr lang="it-IT" altLang="it-IT" sz="1800" dirty="0">
                <a:solidFill>
                  <a:schemeClr val="bg1"/>
                </a:solidFill>
                <a:latin typeface="Arial" panose="020B0604020202020204" pitchFamily="34" charset="0"/>
              </a:rPr>
              <a:t>M di HNO</a:t>
            </a:r>
            <a:r>
              <a:rPr lang="it-IT" altLang="it-IT" sz="1800" baseline="-25000" dirty="0">
                <a:solidFill>
                  <a:schemeClr val="bg1"/>
                </a:solidFill>
                <a:latin typeface="Arial" panose="020B0604020202020204" pitchFamily="34" charset="0"/>
              </a:rPr>
              <a:t>3</a:t>
            </a:r>
            <a:r>
              <a:rPr lang="it-IT" altLang="it-IT" sz="1800" dirty="0">
                <a:solidFill>
                  <a:schemeClr val="bg1"/>
                </a:solidFill>
                <a:latin typeface="Arial" panose="020B0604020202020204" pitchFamily="34" charset="0"/>
              </a:rPr>
              <a:t>.</a:t>
            </a:r>
          </a:p>
        </p:txBody>
      </p:sp>
      <p:sp>
        <p:nvSpPr>
          <p:cNvPr id="144393" name="Text Box 3081"/>
          <p:cNvSpPr txBox="1">
            <a:spLocks noChangeArrowheads="1"/>
          </p:cNvSpPr>
          <p:nvPr/>
        </p:nvSpPr>
        <p:spPr bwMode="auto">
          <a:xfrm>
            <a:off x="1371600" y="1600200"/>
            <a:ext cx="70104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2000" dirty="0" err="1">
                <a:solidFill>
                  <a:schemeClr val="bg1"/>
                </a:solidFill>
                <a:latin typeface="Arial" panose="020B0604020202020204" pitchFamily="34" charset="0"/>
              </a:rPr>
              <a:t>pH</a:t>
            </a:r>
            <a:r>
              <a:rPr lang="it-IT" altLang="it-IT" sz="2000" dirty="0">
                <a:solidFill>
                  <a:schemeClr val="bg1"/>
                </a:solidFill>
                <a:latin typeface="Arial" panose="020B0604020202020204" pitchFamily="34" charset="0"/>
              </a:rPr>
              <a:t> = -log(C</a:t>
            </a:r>
            <a:r>
              <a:rPr lang="it-IT" altLang="it-IT" sz="2000" baseline="-25000" dirty="0">
                <a:solidFill>
                  <a:schemeClr val="bg1"/>
                </a:solidFill>
                <a:latin typeface="Arial" panose="020B0604020202020204" pitchFamily="34" charset="0"/>
              </a:rPr>
              <a:t>a</a:t>
            </a:r>
            <a:r>
              <a:rPr lang="it-IT" altLang="it-IT" sz="2000" dirty="0">
                <a:solidFill>
                  <a:schemeClr val="bg1"/>
                </a:solidFill>
                <a:latin typeface="Arial" panose="020B0604020202020204" pitchFamily="34" charset="0"/>
              </a:rPr>
              <a:t>) = -</a:t>
            </a:r>
            <a:r>
              <a:rPr lang="it-IT" altLang="it-IT" sz="2000" dirty="0" smtClean="0">
                <a:solidFill>
                  <a:schemeClr val="bg1"/>
                </a:solidFill>
                <a:latin typeface="Arial" panose="020B0604020202020204" pitchFamily="34" charset="0"/>
              </a:rPr>
              <a:t>log(1,0*10</a:t>
            </a:r>
            <a:r>
              <a:rPr lang="it-IT" altLang="it-IT" sz="2000" baseline="30000" dirty="0" smtClean="0">
                <a:solidFill>
                  <a:schemeClr val="bg1"/>
                </a:solidFill>
                <a:latin typeface="Arial" panose="020B0604020202020204" pitchFamily="34" charset="0"/>
              </a:rPr>
              <a:t>-8</a:t>
            </a:r>
            <a:r>
              <a:rPr lang="it-IT" altLang="it-IT" sz="2000" dirty="0">
                <a:solidFill>
                  <a:schemeClr val="bg1"/>
                </a:solidFill>
                <a:latin typeface="Arial" panose="020B0604020202020204" pitchFamily="34" charset="0"/>
              </a:rPr>
              <a:t>) = 8,0</a:t>
            </a:r>
          </a:p>
          <a:p>
            <a:endParaRPr lang="it-IT" altLang="it-IT" sz="2000" b="1" dirty="0">
              <a:solidFill>
                <a:srgbClr val="FFFF00"/>
              </a:solidFill>
              <a:latin typeface="Arial" panose="020B0604020202020204" pitchFamily="34" charset="0"/>
            </a:endParaRPr>
          </a:p>
          <a:p>
            <a:r>
              <a:rPr lang="it-IT" altLang="it-IT" sz="2000" dirty="0">
                <a:solidFill>
                  <a:srgbClr val="FFFF00"/>
                </a:solidFill>
                <a:latin typeface="Arial" panose="020B0604020202020204" pitchFamily="34" charset="0"/>
              </a:rPr>
              <a:t>Ma allora la soluzione è </a:t>
            </a:r>
            <a:r>
              <a:rPr lang="it-IT" altLang="it-IT" sz="2000" dirty="0" smtClean="0">
                <a:solidFill>
                  <a:srgbClr val="FFFF00"/>
                </a:solidFill>
                <a:latin typeface="Arial" panose="020B0604020202020204" pitchFamily="34" charset="0"/>
              </a:rPr>
              <a:t>basica?</a:t>
            </a:r>
            <a:endParaRPr lang="it-IT" altLang="it-IT" sz="2000" dirty="0">
              <a:solidFill>
                <a:srgbClr val="FFFF00"/>
              </a:solidFill>
              <a:latin typeface="Arial" panose="020B0604020202020204" pitchFamily="34" charset="0"/>
            </a:endParaRPr>
          </a:p>
          <a:p>
            <a:endParaRPr lang="it-IT" altLang="it-IT" sz="2000" dirty="0">
              <a:solidFill>
                <a:schemeClr val="bg1"/>
              </a:solidFill>
              <a:effectLst>
                <a:outerShdw blurRad="38100" dist="38100" dir="2700000" algn="tl">
                  <a:srgbClr val="000000"/>
                </a:outerShdw>
              </a:effectLst>
              <a:latin typeface="Arial" panose="020B0604020202020204" pitchFamily="34" charset="0"/>
            </a:endParaRPr>
          </a:p>
          <a:p>
            <a:r>
              <a:rPr lang="it-IT" altLang="it-IT" sz="2000" dirty="0">
                <a:solidFill>
                  <a:schemeClr val="bg1"/>
                </a:solidFill>
                <a:effectLst>
                  <a:outerShdw blurRad="38100" dist="38100" dir="2700000" algn="tl">
                    <a:srgbClr val="000000"/>
                  </a:outerShdw>
                </a:effectLst>
                <a:latin typeface="Arial" panose="020B0604020202020204" pitchFamily="34" charset="0"/>
              </a:rPr>
              <a:t>[H</a:t>
            </a:r>
            <a:r>
              <a:rPr lang="it-IT" altLang="it-IT" sz="2000" baseline="30000" dirty="0">
                <a:solidFill>
                  <a:schemeClr val="bg1"/>
                </a:solidFill>
                <a:effectLst>
                  <a:outerShdw blurRad="38100" dist="38100" dir="2700000" algn="tl">
                    <a:srgbClr val="000000"/>
                  </a:outerShdw>
                </a:effectLst>
                <a:latin typeface="Arial" panose="020B0604020202020204" pitchFamily="34" charset="0"/>
              </a:rPr>
              <a:t>+</a:t>
            </a:r>
            <a:r>
              <a:rPr lang="it-IT" altLang="it-IT" sz="2000" dirty="0">
                <a:solidFill>
                  <a:schemeClr val="bg1"/>
                </a:solidFill>
                <a:effectLst>
                  <a:outerShdw blurRad="38100" dist="38100" dir="2700000" algn="tl">
                    <a:srgbClr val="000000"/>
                  </a:outerShdw>
                </a:effectLst>
                <a:latin typeface="Arial" panose="020B0604020202020204" pitchFamily="34" charset="0"/>
              </a:rPr>
              <a:t>] = C</a:t>
            </a:r>
            <a:r>
              <a:rPr lang="it-IT" altLang="it-IT" sz="2000" baseline="-25000" dirty="0">
                <a:solidFill>
                  <a:schemeClr val="bg1"/>
                </a:solidFill>
                <a:effectLst>
                  <a:outerShdw blurRad="38100" dist="38100" dir="2700000" algn="tl">
                    <a:srgbClr val="000000"/>
                  </a:outerShdw>
                </a:effectLst>
                <a:latin typeface="Arial" panose="020B0604020202020204" pitchFamily="34" charset="0"/>
              </a:rPr>
              <a:t>a</a:t>
            </a:r>
            <a:r>
              <a:rPr lang="it-IT" altLang="it-IT" sz="2000" dirty="0">
                <a:solidFill>
                  <a:schemeClr val="bg1"/>
                </a:solidFill>
                <a:effectLst>
                  <a:outerShdw blurRad="38100" dist="38100" dir="2700000" algn="tl">
                    <a:srgbClr val="000000"/>
                  </a:outerShdw>
                </a:effectLst>
                <a:latin typeface="Arial" panose="020B0604020202020204" pitchFamily="34" charset="0"/>
              </a:rPr>
              <a:t> + </a:t>
            </a:r>
            <a:r>
              <a:rPr lang="it-IT" altLang="it-IT" sz="2000" dirty="0" err="1">
                <a:solidFill>
                  <a:schemeClr val="bg1"/>
                </a:solidFill>
                <a:effectLst>
                  <a:outerShdw blurRad="38100" dist="38100" dir="2700000" algn="tl">
                    <a:srgbClr val="000000"/>
                  </a:outerShdw>
                </a:effectLst>
                <a:latin typeface="Arial" panose="020B0604020202020204" pitchFamily="34" charset="0"/>
              </a:rPr>
              <a:t>Kw</a:t>
            </a:r>
            <a:r>
              <a:rPr lang="it-IT" altLang="it-IT" sz="2000" dirty="0">
                <a:solidFill>
                  <a:schemeClr val="bg1"/>
                </a:solidFill>
                <a:effectLst>
                  <a:outerShdw blurRad="38100" dist="38100" dir="2700000" algn="tl">
                    <a:srgbClr val="000000"/>
                  </a:outerShdw>
                </a:effectLst>
                <a:latin typeface="Arial" panose="020B0604020202020204" pitchFamily="34" charset="0"/>
              </a:rPr>
              <a:t>/ [H</a:t>
            </a:r>
            <a:r>
              <a:rPr lang="it-IT" altLang="it-IT" sz="2000" baseline="30000" dirty="0">
                <a:solidFill>
                  <a:schemeClr val="bg1"/>
                </a:solidFill>
                <a:effectLst>
                  <a:outerShdw blurRad="38100" dist="38100" dir="2700000" algn="tl">
                    <a:srgbClr val="000000"/>
                  </a:outerShdw>
                </a:effectLst>
                <a:latin typeface="Arial" panose="020B0604020202020204" pitchFamily="34" charset="0"/>
              </a:rPr>
              <a:t>+</a:t>
            </a:r>
            <a:r>
              <a:rPr lang="it-IT" altLang="it-IT" sz="2000" dirty="0">
                <a:solidFill>
                  <a:schemeClr val="bg1"/>
                </a:solidFill>
                <a:effectLst>
                  <a:outerShdw blurRad="38100" dist="38100" dir="2700000" algn="tl">
                    <a:srgbClr val="000000"/>
                  </a:outerShdw>
                </a:effectLst>
                <a:latin typeface="Arial" panose="020B0604020202020204" pitchFamily="34" charset="0"/>
              </a:rPr>
              <a:t>]	</a:t>
            </a:r>
            <a:r>
              <a:rPr lang="it-IT" altLang="it-IT" sz="2000" dirty="0">
                <a:solidFill>
                  <a:schemeClr val="bg1"/>
                </a:solidFill>
                <a:effectLst>
                  <a:outerShdw blurRad="38100" dist="38100" dir="2700000" algn="tl">
                    <a:srgbClr val="000000"/>
                  </a:outerShdw>
                </a:effectLst>
                <a:latin typeface="Arial" panose="020B0604020202020204" pitchFamily="34" charset="0"/>
                <a:sym typeface="Symbol" panose="05050102010706020507" pitchFamily="18" charset="2"/>
              </a:rPr>
              <a:t>	 [</a:t>
            </a:r>
            <a:r>
              <a:rPr lang="it-IT" altLang="it-IT" sz="2000" dirty="0">
                <a:solidFill>
                  <a:schemeClr val="bg1"/>
                </a:solidFill>
                <a:effectLst>
                  <a:outerShdw blurRad="38100" dist="38100" dir="2700000" algn="tl">
                    <a:srgbClr val="000000"/>
                  </a:outerShdw>
                </a:effectLst>
                <a:latin typeface="Arial" panose="020B0604020202020204" pitchFamily="34" charset="0"/>
              </a:rPr>
              <a:t>H</a:t>
            </a:r>
            <a:r>
              <a:rPr lang="it-IT" altLang="it-IT" sz="2000" baseline="30000" dirty="0">
                <a:solidFill>
                  <a:schemeClr val="bg1"/>
                </a:solidFill>
                <a:effectLst>
                  <a:outerShdw blurRad="38100" dist="38100" dir="2700000" algn="tl">
                    <a:srgbClr val="000000"/>
                  </a:outerShdw>
                </a:effectLst>
                <a:latin typeface="Arial" panose="020B0604020202020204" pitchFamily="34" charset="0"/>
              </a:rPr>
              <a:t>+</a:t>
            </a:r>
            <a:r>
              <a:rPr lang="it-IT" altLang="it-IT" sz="2000" dirty="0">
                <a:solidFill>
                  <a:schemeClr val="bg1"/>
                </a:solidFill>
                <a:effectLst>
                  <a:outerShdw blurRad="38100" dist="38100" dir="2700000" algn="tl">
                    <a:srgbClr val="000000"/>
                  </a:outerShdw>
                </a:effectLst>
                <a:latin typeface="Arial" panose="020B0604020202020204" pitchFamily="34" charset="0"/>
              </a:rPr>
              <a:t>]</a:t>
            </a:r>
            <a:r>
              <a:rPr lang="it-IT" altLang="it-IT" sz="2000" baseline="30000" dirty="0">
                <a:solidFill>
                  <a:schemeClr val="bg1"/>
                </a:solidFill>
                <a:effectLst>
                  <a:outerShdw blurRad="38100" dist="38100" dir="2700000" algn="tl">
                    <a:srgbClr val="000000"/>
                  </a:outerShdw>
                </a:effectLst>
                <a:latin typeface="Arial" panose="020B0604020202020204" pitchFamily="34" charset="0"/>
              </a:rPr>
              <a:t>2 </a:t>
            </a:r>
            <a:r>
              <a:rPr lang="it-IT" altLang="it-IT" sz="2000" dirty="0">
                <a:solidFill>
                  <a:schemeClr val="bg1"/>
                </a:solidFill>
                <a:effectLst>
                  <a:outerShdw blurRad="38100" dist="38100" dir="2700000" algn="tl">
                    <a:srgbClr val="000000"/>
                  </a:outerShdw>
                </a:effectLst>
                <a:latin typeface="Arial" panose="020B0604020202020204" pitchFamily="34" charset="0"/>
              </a:rPr>
              <a:t>– </a:t>
            </a:r>
            <a:r>
              <a:rPr lang="it-IT" altLang="it-IT" sz="2000" dirty="0" smtClean="0">
                <a:solidFill>
                  <a:schemeClr val="bg1"/>
                </a:solidFill>
                <a:effectLst>
                  <a:outerShdw blurRad="38100" dist="38100" dir="2700000" algn="tl">
                    <a:srgbClr val="000000"/>
                  </a:outerShdw>
                </a:effectLst>
                <a:latin typeface="Arial" panose="020B0604020202020204" pitchFamily="34" charset="0"/>
              </a:rPr>
              <a:t>C</a:t>
            </a:r>
            <a:r>
              <a:rPr lang="it-IT" altLang="it-IT" sz="2000" baseline="-25000" dirty="0" smtClean="0">
                <a:solidFill>
                  <a:schemeClr val="bg1"/>
                </a:solidFill>
                <a:effectLst>
                  <a:outerShdw blurRad="38100" dist="38100" dir="2700000" algn="tl">
                    <a:srgbClr val="000000"/>
                  </a:outerShdw>
                </a:effectLst>
                <a:latin typeface="Arial" panose="020B0604020202020204" pitchFamily="34" charset="0"/>
              </a:rPr>
              <a:t>a</a:t>
            </a:r>
            <a:r>
              <a:rPr lang="it-IT" altLang="it-IT" sz="2000" dirty="0" smtClean="0">
                <a:solidFill>
                  <a:schemeClr val="bg1"/>
                </a:solidFill>
                <a:effectLst>
                  <a:outerShdw blurRad="38100" dist="38100" dir="2700000" algn="tl">
                    <a:srgbClr val="000000"/>
                  </a:outerShdw>
                </a:effectLst>
                <a:latin typeface="Arial" panose="020B0604020202020204" pitchFamily="34" charset="0"/>
              </a:rPr>
              <a:t> </a:t>
            </a:r>
            <a:r>
              <a:rPr lang="it-IT" altLang="it-IT" sz="2000" dirty="0">
                <a:solidFill>
                  <a:schemeClr val="bg1"/>
                </a:solidFill>
                <a:effectLst>
                  <a:outerShdw blurRad="38100" dist="38100" dir="2700000" algn="tl">
                    <a:srgbClr val="000000"/>
                  </a:outerShdw>
                </a:effectLst>
                <a:latin typeface="Arial" panose="020B0604020202020204" pitchFamily="34" charset="0"/>
              </a:rPr>
              <a:t>[H</a:t>
            </a:r>
            <a:r>
              <a:rPr lang="it-IT" altLang="it-IT" sz="2000" baseline="30000" dirty="0">
                <a:solidFill>
                  <a:schemeClr val="bg1"/>
                </a:solidFill>
                <a:effectLst>
                  <a:outerShdw blurRad="38100" dist="38100" dir="2700000" algn="tl">
                    <a:srgbClr val="000000"/>
                  </a:outerShdw>
                </a:effectLst>
                <a:latin typeface="Arial" panose="020B0604020202020204" pitchFamily="34" charset="0"/>
              </a:rPr>
              <a:t>+</a:t>
            </a:r>
            <a:r>
              <a:rPr lang="it-IT" altLang="it-IT" sz="2000" dirty="0">
                <a:solidFill>
                  <a:schemeClr val="bg1"/>
                </a:solidFill>
                <a:effectLst>
                  <a:outerShdw blurRad="38100" dist="38100" dir="2700000" algn="tl">
                    <a:srgbClr val="000000"/>
                  </a:outerShdw>
                </a:effectLst>
                <a:latin typeface="Arial" panose="020B0604020202020204" pitchFamily="34" charset="0"/>
              </a:rPr>
              <a:t>] – </a:t>
            </a:r>
            <a:r>
              <a:rPr lang="it-IT" altLang="it-IT" sz="2000" dirty="0" err="1">
                <a:solidFill>
                  <a:schemeClr val="bg1"/>
                </a:solidFill>
                <a:effectLst>
                  <a:outerShdw blurRad="38100" dist="38100" dir="2700000" algn="tl">
                    <a:srgbClr val="000000"/>
                  </a:outerShdw>
                </a:effectLst>
                <a:latin typeface="Arial" panose="020B0604020202020204" pitchFamily="34" charset="0"/>
              </a:rPr>
              <a:t>Kw</a:t>
            </a:r>
            <a:r>
              <a:rPr lang="it-IT" altLang="it-IT" sz="2000" dirty="0">
                <a:solidFill>
                  <a:schemeClr val="bg1"/>
                </a:solidFill>
                <a:effectLst>
                  <a:outerShdw blurRad="38100" dist="38100" dir="2700000" algn="tl">
                    <a:srgbClr val="000000"/>
                  </a:outerShdw>
                </a:effectLst>
                <a:latin typeface="Arial" panose="020B0604020202020204" pitchFamily="34" charset="0"/>
              </a:rPr>
              <a:t> = 0</a:t>
            </a:r>
          </a:p>
          <a:p>
            <a:endParaRPr lang="it-IT" altLang="it-IT" sz="2000" dirty="0">
              <a:solidFill>
                <a:schemeClr val="bg1"/>
              </a:solidFill>
              <a:effectLst>
                <a:outerShdw blurRad="38100" dist="38100" dir="2700000" algn="tl">
                  <a:srgbClr val="000000"/>
                </a:outerShdw>
              </a:effectLst>
              <a:latin typeface="Arial" panose="020B0604020202020204" pitchFamily="34" charset="0"/>
            </a:endParaRPr>
          </a:p>
          <a:p>
            <a:r>
              <a:rPr lang="it-IT" altLang="it-IT" sz="2000" dirty="0">
                <a:solidFill>
                  <a:schemeClr val="bg1"/>
                </a:solidFill>
                <a:effectLst>
                  <a:outerShdw blurRad="38100" dist="38100" dir="2700000" algn="tl">
                    <a:srgbClr val="000000"/>
                  </a:outerShdw>
                </a:effectLst>
                <a:latin typeface="Arial" panose="020B0604020202020204" pitchFamily="34" charset="0"/>
              </a:rPr>
              <a:t>La risoluzione dell’equazione di II grado porta a </a:t>
            </a:r>
          </a:p>
          <a:p>
            <a:endParaRPr lang="it-IT" altLang="it-IT" sz="2000" dirty="0">
              <a:solidFill>
                <a:schemeClr val="bg1"/>
              </a:solidFill>
              <a:effectLst>
                <a:outerShdw blurRad="38100" dist="38100" dir="2700000" algn="tl">
                  <a:srgbClr val="000000"/>
                </a:outerShdw>
              </a:effectLst>
              <a:latin typeface="Arial" panose="020B0604020202020204" pitchFamily="34" charset="0"/>
            </a:endParaRPr>
          </a:p>
          <a:p>
            <a:r>
              <a:rPr lang="it-IT" altLang="it-IT" sz="2000" dirty="0">
                <a:solidFill>
                  <a:schemeClr val="bg1"/>
                </a:solidFill>
                <a:effectLst>
                  <a:outerShdw blurRad="38100" dist="38100" dir="2700000" algn="tl">
                    <a:srgbClr val="000000"/>
                  </a:outerShdw>
                </a:effectLst>
                <a:latin typeface="Arial" panose="020B0604020202020204" pitchFamily="34" charset="0"/>
              </a:rPr>
              <a:t>[H</a:t>
            </a:r>
            <a:r>
              <a:rPr lang="it-IT" altLang="it-IT" sz="2000" baseline="30000" dirty="0">
                <a:solidFill>
                  <a:schemeClr val="bg1"/>
                </a:solidFill>
                <a:effectLst>
                  <a:outerShdw blurRad="38100" dist="38100" dir="2700000" algn="tl">
                    <a:srgbClr val="000000"/>
                  </a:outerShdw>
                </a:effectLst>
                <a:latin typeface="Arial" panose="020B0604020202020204" pitchFamily="34" charset="0"/>
              </a:rPr>
              <a:t>+</a:t>
            </a:r>
            <a:r>
              <a:rPr lang="it-IT" altLang="it-IT" sz="2000" dirty="0">
                <a:solidFill>
                  <a:schemeClr val="bg1"/>
                </a:solidFill>
                <a:effectLst>
                  <a:outerShdw blurRad="38100" dist="38100" dir="2700000" algn="tl">
                    <a:srgbClr val="000000"/>
                  </a:outerShdw>
                </a:effectLst>
                <a:latin typeface="Arial" panose="020B0604020202020204" pitchFamily="34" charset="0"/>
              </a:rPr>
              <a:t>] = </a:t>
            </a:r>
            <a:r>
              <a:rPr lang="it-IT" altLang="it-IT" sz="2000" dirty="0" smtClean="0">
                <a:solidFill>
                  <a:schemeClr val="bg1"/>
                </a:solidFill>
                <a:effectLst>
                  <a:outerShdw blurRad="38100" dist="38100" dir="2700000" algn="tl">
                    <a:srgbClr val="000000"/>
                  </a:outerShdw>
                </a:effectLst>
                <a:latin typeface="Arial" panose="020B0604020202020204" pitchFamily="34" charset="0"/>
              </a:rPr>
              <a:t>1,051*10</a:t>
            </a:r>
            <a:r>
              <a:rPr lang="it-IT" altLang="it-IT" sz="2000" baseline="30000" dirty="0" smtClean="0">
                <a:solidFill>
                  <a:schemeClr val="bg1"/>
                </a:solidFill>
                <a:effectLst>
                  <a:outerShdw blurRad="38100" dist="38100" dir="2700000" algn="tl">
                    <a:srgbClr val="000000"/>
                  </a:outerShdw>
                </a:effectLst>
                <a:latin typeface="Arial" panose="020B0604020202020204" pitchFamily="34" charset="0"/>
              </a:rPr>
              <a:t>-7 </a:t>
            </a:r>
            <a:r>
              <a:rPr lang="it-IT" altLang="it-IT" sz="2000" dirty="0">
                <a:solidFill>
                  <a:schemeClr val="bg1"/>
                </a:solidFill>
                <a:effectLst>
                  <a:outerShdw blurRad="38100" dist="38100" dir="2700000" algn="tl">
                    <a:srgbClr val="000000"/>
                  </a:outerShdw>
                </a:effectLst>
                <a:latin typeface="Arial" panose="020B0604020202020204" pitchFamily="34" charset="0"/>
              </a:rPr>
              <a:t>M	 </a:t>
            </a:r>
            <a:r>
              <a:rPr lang="it-IT" altLang="it-IT" sz="2000" dirty="0">
                <a:solidFill>
                  <a:schemeClr val="bg1"/>
                </a:solidFill>
                <a:effectLst>
                  <a:outerShdw blurRad="38100" dist="38100" dir="2700000" algn="tl">
                    <a:srgbClr val="000000"/>
                  </a:outerShdw>
                </a:effectLst>
                <a:latin typeface="Arial" panose="020B0604020202020204" pitchFamily="34" charset="0"/>
                <a:sym typeface="Symbol" panose="05050102010706020507" pitchFamily="18" charset="2"/>
              </a:rPr>
              <a:t>	</a:t>
            </a:r>
            <a:r>
              <a:rPr lang="it-IT" altLang="it-IT" sz="2000" dirty="0" err="1">
                <a:solidFill>
                  <a:schemeClr val="bg1"/>
                </a:solidFill>
                <a:effectLst>
                  <a:outerShdw blurRad="38100" dist="38100" dir="2700000" algn="tl">
                    <a:srgbClr val="000000"/>
                  </a:outerShdw>
                </a:effectLst>
                <a:latin typeface="Arial" panose="020B0604020202020204" pitchFamily="34" charset="0"/>
                <a:sym typeface="Symbol" panose="05050102010706020507" pitchFamily="18" charset="2"/>
              </a:rPr>
              <a:t>pH</a:t>
            </a:r>
            <a:r>
              <a:rPr lang="it-IT" altLang="it-IT" sz="2000" dirty="0">
                <a:solidFill>
                  <a:schemeClr val="bg1"/>
                </a:solidFill>
                <a:effectLst>
                  <a:outerShdw blurRad="38100" dist="38100" dir="2700000" algn="tl">
                    <a:srgbClr val="000000"/>
                  </a:outerShdw>
                </a:effectLst>
                <a:latin typeface="Arial" panose="020B0604020202020204" pitchFamily="34" charset="0"/>
                <a:sym typeface="Symbol" panose="05050102010706020507" pitchFamily="18" charset="2"/>
              </a:rPr>
              <a:t> = 6,98</a:t>
            </a:r>
            <a:endParaRPr lang="it-IT" altLang="it-IT" sz="2000" dirty="0">
              <a:solidFill>
                <a:srgbClr val="FFFF00"/>
              </a:solidFill>
              <a:latin typeface="Arial" panose="020B0604020202020204" pitchFamily="34" charset="0"/>
            </a:endParaRPr>
          </a:p>
        </p:txBody>
      </p:sp>
      <p:grpSp>
        <p:nvGrpSpPr>
          <p:cNvPr id="144410" name="Group 3098"/>
          <p:cNvGrpSpPr>
            <a:grpSpLocks/>
          </p:cNvGrpSpPr>
          <p:nvPr/>
        </p:nvGrpSpPr>
        <p:grpSpPr bwMode="auto">
          <a:xfrm>
            <a:off x="3419872" y="4487377"/>
            <a:ext cx="3962400" cy="1371600"/>
            <a:chOff x="1488" y="2784"/>
            <a:chExt cx="2496" cy="864"/>
          </a:xfrm>
        </p:grpSpPr>
        <p:sp>
          <p:nvSpPr>
            <p:cNvPr id="144407" name="AutoShape 3095"/>
            <p:cNvSpPr>
              <a:spLocks noChangeArrowheads="1"/>
            </p:cNvSpPr>
            <p:nvPr/>
          </p:nvSpPr>
          <p:spPr bwMode="auto">
            <a:xfrm>
              <a:off x="1488" y="2784"/>
              <a:ext cx="2496" cy="864"/>
            </a:xfrm>
            <a:prstGeom prst="upArrowCallout">
              <a:avLst>
                <a:gd name="adj1" fmla="val 72222"/>
                <a:gd name="adj2" fmla="val 72222"/>
                <a:gd name="adj3" fmla="val 16667"/>
                <a:gd name="adj4" fmla="val 66667"/>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000"/>
            </a:p>
          </p:txBody>
        </p:sp>
        <p:sp>
          <p:nvSpPr>
            <p:cNvPr id="144409" name="Text Box 3097"/>
            <p:cNvSpPr txBox="1">
              <a:spLocks noChangeArrowheads="1"/>
            </p:cNvSpPr>
            <p:nvPr/>
          </p:nvSpPr>
          <p:spPr bwMode="auto">
            <a:xfrm>
              <a:off x="1584" y="3120"/>
              <a:ext cx="2304"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200">
                  <a:latin typeface="Arial" panose="020B0604020202020204" pitchFamily="34" charset="0"/>
                </a:rPr>
                <a:t>Se il pH fosse 8, allora [OH</a:t>
              </a:r>
              <a:r>
                <a:rPr lang="it-IT" altLang="it-IT" sz="1200" baseline="30000">
                  <a:latin typeface="Arial" panose="020B0604020202020204" pitchFamily="34" charset="0"/>
                </a:rPr>
                <a:t>-</a:t>
              </a:r>
              <a:r>
                <a:rPr lang="it-IT" altLang="it-IT" sz="1200">
                  <a:latin typeface="Arial" panose="020B0604020202020204" pitchFamily="34" charset="0"/>
                </a:rPr>
                <a:t>] sarebbe uguale a 10</a:t>
              </a:r>
              <a:r>
                <a:rPr lang="it-IT" altLang="it-IT" sz="1200" baseline="30000">
                  <a:latin typeface="Arial" panose="020B0604020202020204" pitchFamily="34" charset="0"/>
                </a:rPr>
                <a:t>-6</a:t>
              </a:r>
              <a:r>
                <a:rPr lang="it-IT" altLang="it-IT" sz="1200">
                  <a:latin typeface="Arial" panose="020B0604020202020204" pitchFamily="34" charset="0"/>
                </a:rPr>
                <a:t> M. Usando l’equazione [H</a:t>
              </a:r>
              <a:r>
                <a:rPr lang="it-IT" altLang="it-IT" sz="1200" baseline="30000">
                  <a:latin typeface="Arial" panose="020B0604020202020204" pitchFamily="34" charset="0"/>
                </a:rPr>
                <a:t>+</a:t>
              </a:r>
              <a:r>
                <a:rPr lang="it-IT" altLang="it-IT" sz="1200">
                  <a:latin typeface="Arial" panose="020B0604020202020204" pitchFamily="34" charset="0"/>
                </a:rPr>
                <a:t>] = C</a:t>
              </a:r>
              <a:r>
                <a:rPr lang="it-IT" altLang="it-IT" sz="1200" baseline="-25000">
                  <a:latin typeface="Arial" panose="020B0604020202020204" pitchFamily="34" charset="0"/>
                </a:rPr>
                <a:t>a </a:t>
              </a:r>
              <a:r>
                <a:rPr lang="it-IT" altLang="it-IT" sz="1200">
                  <a:latin typeface="Arial" panose="020B0604020202020204" pitchFamily="34" charset="0"/>
                </a:rPr>
                <a:t>avremmo trascurato  10</a:t>
              </a:r>
              <a:r>
                <a:rPr lang="it-IT" altLang="it-IT" sz="1200" baseline="30000">
                  <a:latin typeface="Arial" panose="020B0604020202020204" pitchFamily="34" charset="0"/>
                </a:rPr>
                <a:t>-6</a:t>
              </a:r>
              <a:r>
                <a:rPr lang="it-IT" altLang="it-IT" sz="1200">
                  <a:latin typeface="Arial" panose="020B0604020202020204" pitchFamily="34" charset="0"/>
                </a:rPr>
                <a:t> rispetto a 10</a:t>
              </a:r>
              <a:r>
                <a:rPr lang="it-IT" altLang="it-IT" sz="1200" baseline="30000">
                  <a:latin typeface="Arial" panose="020B0604020202020204" pitchFamily="34" charset="0"/>
                </a:rPr>
                <a:t>-8</a:t>
              </a:r>
              <a:r>
                <a:rPr lang="it-IT" altLang="it-IT" sz="1200">
                  <a:latin typeface="Arial" panose="020B0604020202020204" pitchFamily="34" charset="0"/>
                </a:rPr>
                <a:t> !</a:t>
              </a:r>
            </a:p>
          </p:txBody>
        </p:sp>
      </p:grpSp>
      <p:grpSp>
        <p:nvGrpSpPr>
          <p:cNvPr id="144411" name="Group 3099"/>
          <p:cNvGrpSpPr>
            <a:grpSpLocks/>
          </p:cNvGrpSpPr>
          <p:nvPr/>
        </p:nvGrpSpPr>
        <p:grpSpPr bwMode="auto">
          <a:xfrm>
            <a:off x="990600" y="228600"/>
            <a:ext cx="7772400" cy="381000"/>
            <a:chOff x="624" y="144"/>
            <a:chExt cx="4896" cy="240"/>
          </a:xfrm>
        </p:grpSpPr>
        <p:sp>
          <p:nvSpPr>
            <p:cNvPr id="144412" name="Rectangle 3100"/>
            <p:cNvSpPr>
              <a:spLocks noChangeArrowheads="1"/>
            </p:cNvSpPr>
            <p:nvPr/>
          </p:nvSpPr>
          <p:spPr bwMode="auto">
            <a:xfrm>
              <a:off x="624" y="144"/>
              <a:ext cx="4896" cy="240"/>
            </a:xfrm>
            <a:prstGeom prst="rect">
              <a:avLst/>
            </a:prstGeom>
            <a:gradFill rotWithShape="0">
              <a:gsLst>
                <a:gs pos="0">
                  <a:schemeClr val="bg1"/>
                </a:gs>
                <a:gs pos="100000">
                  <a:srgbClr val="008000"/>
                </a:gs>
              </a:gsLst>
              <a:lin ang="0" scaled="1"/>
            </a:gra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000"/>
            </a:p>
          </p:txBody>
        </p:sp>
        <p:sp>
          <p:nvSpPr>
            <p:cNvPr id="144413" name="Text Box 3101"/>
            <p:cNvSpPr txBox="1">
              <a:spLocks noChangeArrowheads="1"/>
            </p:cNvSpPr>
            <p:nvPr/>
          </p:nvSpPr>
          <p:spPr bwMode="auto">
            <a:xfrm>
              <a:off x="673" y="144"/>
              <a:ext cx="88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800" b="1">
                  <a:solidFill>
                    <a:srgbClr val="008000"/>
                  </a:solidFill>
                  <a:effectLst>
                    <a:outerShdw blurRad="38100" dist="38100" dir="2700000" algn="tl">
                      <a:srgbClr val="000000"/>
                    </a:outerShdw>
                  </a:effectLst>
                  <a:latin typeface="Arial" panose="020B0604020202020204" pitchFamily="34" charset="0"/>
                </a:rPr>
                <a:t>Esempi</a:t>
              </a:r>
            </a:p>
          </p:txBody>
        </p:sp>
      </p:grpSp>
      <p:sp>
        <p:nvSpPr>
          <p:cNvPr id="144414" name="Text Box 3102"/>
          <p:cNvSpPr txBox="1">
            <a:spLocks noChangeArrowheads="1"/>
          </p:cNvSpPr>
          <p:nvPr/>
        </p:nvSpPr>
        <p:spPr bwMode="auto">
          <a:xfrm>
            <a:off x="0" y="0"/>
            <a:ext cx="685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7E03606F-7929-4052-9533-3CDCCD332B5C}" type="slidenum">
              <a:rPr lang="it-IT" altLang="it-IT" sz="1200">
                <a:solidFill>
                  <a:schemeClr val="bg1"/>
                </a:solidFill>
                <a:latin typeface="Arial" panose="020B0604020202020204" pitchFamily="34" charset="0"/>
              </a:rPr>
              <a:pPr>
                <a:spcBef>
                  <a:spcPct val="50000"/>
                </a:spcBef>
              </a:pPr>
              <a:t>23</a:t>
            </a:fld>
            <a:endParaRPr lang="it-IT" altLang="it-IT" sz="1200">
              <a:solidFill>
                <a:schemeClr val="bg1"/>
              </a:solidFill>
              <a:latin typeface="Arial" panose="020B0604020202020204" pitchFamily="34" charset="0"/>
            </a:endParaRPr>
          </a:p>
        </p:txBody>
      </p:sp>
    </p:spTree>
    <p:extLst>
      <p:ext uri="{BB962C8B-B14F-4D97-AF65-F5344CB8AC3E}">
        <p14:creationId xmlns:p14="http://schemas.microsoft.com/office/powerpoint/2010/main" val="25691232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443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439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439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439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439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439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144410"/>
                                        </p:tgtEl>
                                        <p:attrNameLst>
                                          <p:attrName>style.visibility</p:attrName>
                                        </p:attrNameLst>
                                      </p:cBhvr>
                                      <p:to>
                                        <p:strVal val="visible"/>
                                      </p:to>
                                    </p:set>
                                    <p:animEffect transition="in" filter="dissolve">
                                      <p:cBhvr>
                                        <p:cTn id="31" dur="500"/>
                                        <p:tgtEl>
                                          <p:spTgt spid="144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2" grpId="0" autoUpdateAnimBg="0"/>
      <p:bldP spid="14439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4" name="Segnaposto numero diapositiva 3"/>
          <p:cNvSpPr>
            <a:spLocks noGrp="1"/>
          </p:cNvSpPr>
          <p:nvPr>
            <p:ph type="sldNum" sz="quarter" idx="12"/>
          </p:nvPr>
        </p:nvSpPr>
        <p:spPr/>
        <p:txBody>
          <a:bodyPr/>
          <a:lstStyle/>
          <a:p>
            <a:fld id="{13BA972A-9E64-48AB-BAF1-34FDB9853164}" type="slidenum">
              <a:rPr lang="it-IT" altLang="it-IT" sz="1200"/>
              <a:pPr/>
              <a:t>24</a:t>
            </a:fld>
            <a:endParaRPr lang="it-IT" altLang="it-IT" sz="1200"/>
          </a:p>
        </p:txBody>
      </p:sp>
      <p:sp>
        <p:nvSpPr>
          <p:cNvPr id="141319" name="Rectangle 2055"/>
          <p:cNvSpPr>
            <a:spLocks noChangeArrowheads="1"/>
          </p:cNvSpPr>
          <p:nvPr/>
        </p:nvSpPr>
        <p:spPr bwMode="auto">
          <a:xfrm>
            <a:off x="990600" y="838200"/>
            <a:ext cx="7772400" cy="5257800"/>
          </a:xfrm>
          <a:prstGeom prst="rect">
            <a:avLst/>
          </a:prstGeom>
          <a:solidFill>
            <a:schemeClr val="tx1"/>
          </a:solidFill>
          <a:ln w="381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000"/>
          </a:p>
        </p:txBody>
      </p:sp>
      <p:sp>
        <p:nvSpPr>
          <p:cNvPr id="141320" name="Text Box 2056"/>
          <p:cNvSpPr txBox="1">
            <a:spLocks noChangeArrowheads="1"/>
          </p:cNvSpPr>
          <p:nvPr/>
        </p:nvSpPr>
        <p:spPr bwMode="auto">
          <a:xfrm>
            <a:off x="1371600" y="990600"/>
            <a:ext cx="7162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Clr>
                <a:srgbClr val="FF0000"/>
              </a:buClr>
              <a:buSzPct val="120000"/>
              <a:buFont typeface="Wingdings" panose="05000000000000000000" pitchFamily="2" charset="2"/>
              <a:buChar char="v"/>
            </a:pPr>
            <a:r>
              <a:rPr lang="it-IT" altLang="it-IT" sz="1800">
                <a:solidFill>
                  <a:schemeClr val="bg1"/>
                </a:solidFill>
                <a:latin typeface="Arial" panose="020B0604020202020204" pitchFamily="34" charset="0"/>
              </a:rPr>
              <a:t> Calcolare la solubilità dello iodato di bario.</a:t>
            </a:r>
          </a:p>
        </p:txBody>
      </p:sp>
      <p:sp>
        <p:nvSpPr>
          <p:cNvPr id="141321" name="Text Box 2057"/>
          <p:cNvSpPr txBox="1">
            <a:spLocks noChangeArrowheads="1"/>
          </p:cNvSpPr>
          <p:nvPr/>
        </p:nvSpPr>
        <p:spPr bwMode="auto">
          <a:xfrm>
            <a:off x="1371600" y="1600200"/>
            <a:ext cx="38100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000" dirty="0" err="1">
                <a:solidFill>
                  <a:schemeClr val="bg1"/>
                </a:solidFill>
                <a:latin typeface="Arial" panose="020B0604020202020204" pitchFamily="34" charset="0"/>
              </a:rPr>
              <a:t>K</a:t>
            </a:r>
            <a:r>
              <a:rPr lang="it-IT" altLang="it-IT" sz="2000" baseline="-25000" dirty="0" err="1">
                <a:solidFill>
                  <a:schemeClr val="bg1"/>
                </a:solidFill>
                <a:latin typeface="Arial" panose="020B0604020202020204" pitchFamily="34" charset="0"/>
              </a:rPr>
              <a:t>s</a:t>
            </a:r>
            <a:r>
              <a:rPr lang="it-IT" altLang="it-IT" sz="2000" dirty="0">
                <a:solidFill>
                  <a:schemeClr val="bg1"/>
                </a:solidFill>
                <a:latin typeface="Arial" panose="020B0604020202020204" pitchFamily="34" charset="0"/>
              </a:rPr>
              <a:t> = [Ba</a:t>
            </a:r>
            <a:r>
              <a:rPr lang="it-IT" altLang="it-IT" sz="2000" baseline="30000" dirty="0">
                <a:solidFill>
                  <a:schemeClr val="bg1"/>
                </a:solidFill>
                <a:latin typeface="Arial" panose="020B0604020202020204" pitchFamily="34" charset="0"/>
              </a:rPr>
              <a:t>2+</a:t>
            </a:r>
            <a:r>
              <a:rPr lang="it-IT" altLang="it-IT" sz="2000" dirty="0">
                <a:solidFill>
                  <a:schemeClr val="bg1"/>
                </a:solidFill>
                <a:latin typeface="Arial" panose="020B0604020202020204" pitchFamily="34" charset="0"/>
              </a:rPr>
              <a:t> </a:t>
            </a:r>
            <a:r>
              <a:rPr lang="it-IT" altLang="it-IT" sz="2000" dirty="0" smtClean="0">
                <a:solidFill>
                  <a:schemeClr val="bg1"/>
                </a:solidFill>
                <a:latin typeface="Arial" panose="020B0604020202020204" pitchFamily="34" charset="0"/>
              </a:rPr>
              <a:t>][</a:t>
            </a:r>
            <a:r>
              <a:rPr lang="it-IT" altLang="it-IT" sz="2000" dirty="0">
                <a:solidFill>
                  <a:schemeClr val="bg1"/>
                </a:solidFill>
                <a:latin typeface="Arial" panose="020B0604020202020204" pitchFamily="34" charset="0"/>
              </a:rPr>
              <a:t>IO</a:t>
            </a:r>
            <a:r>
              <a:rPr lang="it-IT" altLang="it-IT" sz="2000" baseline="-25000" dirty="0">
                <a:solidFill>
                  <a:schemeClr val="bg1"/>
                </a:solidFill>
                <a:latin typeface="Arial" panose="020B0604020202020204" pitchFamily="34" charset="0"/>
              </a:rPr>
              <a:t>3</a:t>
            </a:r>
            <a:r>
              <a:rPr lang="it-IT" altLang="it-IT" sz="2000" baseline="30000" dirty="0">
                <a:solidFill>
                  <a:schemeClr val="bg1"/>
                </a:solidFill>
                <a:latin typeface="Arial" panose="020B0604020202020204" pitchFamily="34" charset="0"/>
              </a:rPr>
              <a:t>-</a:t>
            </a:r>
            <a:r>
              <a:rPr lang="it-IT" altLang="it-IT" sz="2000" dirty="0">
                <a:solidFill>
                  <a:schemeClr val="bg1"/>
                </a:solidFill>
                <a:latin typeface="Arial" panose="020B0604020202020204" pitchFamily="34" charset="0"/>
              </a:rPr>
              <a:t>]</a:t>
            </a:r>
            <a:r>
              <a:rPr lang="it-IT" altLang="it-IT" sz="2000" baseline="30000" dirty="0">
                <a:solidFill>
                  <a:schemeClr val="bg1"/>
                </a:solidFill>
                <a:latin typeface="Arial" panose="020B0604020202020204" pitchFamily="34" charset="0"/>
              </a:rPr>
              <a:t>2</a:t>
            </a:r>
            <a:r>
              <a:rPr lang="it-IT" altLang="it-IT" sz="2000" dirty="0">
                <a:solidFill>
                  <a:schemeClr val="bg1"/>
                </a:solidFill>
                <a:latin typeface="Arial" panose="020B0604020202020204" pitchFamily="34" charset="0"/>
              </a:rPr>
              <a:t> = </a:t>
            </a:r>
            <a:r>
              <a:rPr lang="it-IT" altLang="it-IT" sz="2000" dirty="0" smtClean="0">
                <a:solidFill>
                  <a:schemeClr val="bg1"/>
                </a:solidFill>
                <a:latin typeface="Arial" panose="020B0604020202020204" pitchFamily="34" charset="0"/>
              </a:rPr>
              <a:t>1.57*10</a:t>
            </a:r>
            <a:r>
              <a:rPr lang="it-IT" altLang="it-IT" sz="2000" baseline="30000" dirty="0" smtClean="0">
                <a:solidFill>
                  <a:schemeClr val="bg1"/>
                </a:solidFill>
                <a:latin typeface="Arial" panose="020B0604020202020204" pitchFamily="34" charset="0"/>
              </a:rPr>
              <a:t>-9</a:t>
            </a:r>
            <a:r>
              <a:rPr lang="it-IT" altLang="it-IT" sz="2000" dirty="0" smtClean="0">
                <a:solidFill>
                  <a:schemeClr val="bg1"/>
                </a:solidFill>
                <a:latin typeface="Arial" panose="020B0604020202020204" pitchFamily="34" charset="0"/>
              </a:rPr>
              <a:t> </a:t>
            </a:r>
            <a:r>
              <a:rPr lang="it-IT" altLang="it-IT" sz="2000" dirty="0">
                <a:solidFill>
                  <a:schemeClr val="bg1"/>
                </a:solidFill>
                <a:latin typeface="Arial" panose="020B0604020202020204" pitchFamily="34" charset="0"/>
              </a:rPr>
              <a:t>=</a:t>
            </a:r>
            <a:endParaRPr lang="it-IT" altLang="it-IT" sz="2000" baseline="30000" dirty="0">
              <a:solidFill>
                <a:schemeClr val="bg1"/>
              </a:solidFill>
              <a:latin typeface="Arial" panose="020B0604020202020204" pitchFamily="34" charset="0"/>
            </a:endParaRPr>
          </a:p>
          <a:p>
            <a:pPr>
              <a:spcBef>
                <a:spcPct val="50000"/>
              </a:spcBef>
            </a:pPr>
            <a:r>
              <a:rPr lang="it-IT" altLang="it-IT" sz="2000" dirty="0">
                <a:solidFill>
                  <a:schemeClr val="bg1"/>
                </a:solidFill>
                <a:latin typeface="Arial" panose="020B0604020202020204" pitchFamily="34" charset="0"/>
              </a:rPr>
              <a:t>= </a:t>
            </a:r>
            <a:r>
              <a:rPr lang="it-IT" altLang="it-IT" sz="2000" dirty="0" smtClean="0">
                <a:solidFill>
                  <a:schemeClr val="bg1"/>
                </a:solidFill>
                <a:latin typeface="Arial" panose="020B0604020202020204" pitchFamily="34" charset="0"/>
              </a:rPr>
              <a:t>S*(</a:t>
            </a:r>
            <a:r>
              <a:rPr lang="it-IT" altLang="it-IT" sz="2000" dirty="0">
                <a:solidFill>
                  <a:schemeClr val="bg1"/>
                </a:solidFill>
                <a:latin typeface="Arial" panose="020B0604020202020204" pitchFamily="34" charset="0"/>
              </a:rPr>
              <a:t>2S)</a:t>
            </a:r>
            <a:r>
              <a:rPr lang="it-IT" altLang="it-IT" sz="2000" baseline="30000" dirty="0">
                <a:solidFill>
                  <a:schemeClr val="bg1"/>
                </a:solidFill>
                <a:latin typeface="Arial" panose="020B0604020202020204" pitchFamily="34" charset="0"/>
              </a:rPr>
              <a:t>2 </a:t>
            </a:r>
            <a:r>
              <a:rPr lang="it-IT" altLang="it-IT" sz="2000" dirty="0">
                <a:solidFill>
                  <a:schemeClr val="bg1"/>
                </a:solidFill>
                <a:latin typeface="Arial" panose="020B0604020202020204" pitchFamily="34" charset="0"/>
              </a:rPr>
              <a:t>= 4S</a:t>
            </a:r>
            <a:r>
              <a:rPr lang="it-IT" altLang="it-IT" sz="2000" baseline="30000" dirty="0">
                <a:solidFill>
                  <a:schemeClr val="bg1"/>
                </a:solidFill>
                <a:latin typeface="Arial" panose="020B0604020202020204" pitchFamily="34" charset="0"/>
              </a:rPr>
              <a:t>3</a:t>
            </a:r>
            <a:r>
              <a:rPr lang="it-IT" altLang="it-IT" sz="2000" dirty="0">
                <a:solidFill>
                  <a:schemeClr val="bg1"/>
                </a:solidFill>
                <a:latin typeface="Arial" panose="020B0604020202020204" pitchFamily="34" charset="0"/>
              </a:rPr>
              <a:t>  		</a:t>
            </a:r>
          </a:p>
        </p:txBody>
      </p:sp>
      <p:grpSp>
        <p:nvGrpSpPr>
          <p:cNvPr id="141322" name="Group 2058"/>
          <p:cNvGrpSpPr>
            <a:grpSpLocks/>
          </p:cNvGrpSpPr>
          <p:nvPr/>
        </p:nvGrpSpPr>
        <p:grpSpPr bwMode="auto">
          <a:xfrm>
            <a:off x="4953000" y="1981199"/>
            <a:ext cx="3429000" cy="862013"/>
            <a:chOff x="1824" y="2784"/>
            <a:chExt cx="2160" cy="543"/>
          </a:xfrm>
        </p:grpSpPr>
        <p:sp>
          <p:nvSpPr>
            <p:cNvPr id="141323" name="AutoShape 2059"/>
            <p:cNvSpPr>
              <a:spLocks noChangeArrowheads="1"/>
            </p:cNvSpPr>
            <p:nvPr/>
          </p:nvSpPr>
          <p:spPr bwMode="auto">
            <a:xfrm>
              <a:off x="1824" y="2976"/>
              <a:ext cx="480" cy="192"/>
            </a:xfrm>
            <a:prstGeom prst="rightArrow">
              <a:avLst>
                <a:gd name="adj1" fmla="val 50000"/>
                <a:gd name="adj2" fmla="val 62500"/>
              </a:avLst>
            </a:prstGeom>
            <a:solidFill>
              <a:srgbClr val="FFFF00"/>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000"/>
            </a:p>
          </p:txBody>
        </p:sp>
        <p:sp>
          <p:nvSpPr>
            <p:cNvPr id="141324" name="Text Box 2060"/>
            <p:cNvSpPr txBox="1">
              <a:spLocks noChangeArrowheads="1"/>
            </p:cNvSpPr>
            <p:nvPr/>
          </p:nvSpPr>
          <p:spPr bwMode="auto">
            <a:xfrm>
              <a:off x="2400" y="2784"/>
              <a:ext cx="1584" cy="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000" dirty="0">
                  <a:solidFill>
                    <a:schemeClr val="bg1"/>
                  </a:solidFill>
                  <a:latin typeface="Arial" panose="020B0604020202020204" pitchFamily="34" charset="0"/>
                </a:rPr>
                <a:t>S = (</a:t>
              </a:r>
              <a:r>
                <a:rPr lang="it-IT" altLang="it-IT" sz="2000" dirty="0" err="1">
                  <a:solidFill>
                    <a:schemeClr val="bg1"/>
                  </a:solidFill>
                  <a:latin typeface="Arial" panose="020B0604020202020204" pitchFamily="34" charset="0"/>
                </a:rPr>
                <a:t>K</a:t>
              </a:r>
              <a:r>
                <a:rPr lang="it-IT" altLang="it-IT" sz="2000" baseline="-25000" dirty="0" err="1">
                  <a:solidFill>
                    <a:schemeClr val="bg1"/>
                  </a:solidFill>
                  <a:latin typeface="Arial" panose="020B0604020202020204" pitchFamily="34" charset="0"/>
                </a:rPr>
                <a:t>s</a:t>
              </a:r>
              <a:r>
                <a:rPr lang="it-IT" altLang="it-IT" sz="2000" dirty="0">
                  <a:solidFill>
                    <a:schemeClr val="bg1"/>
                  </a:solidFill>
                  <a:latin typeface="Arial" panose="020B0604020202020204" pitchFamily="34" charset="0"/>
                </a:rPr>
                <a:t>/4)</a:t>
              </a:r>
              <a:r>
                <a:rPr lang="it-IT" altLang="it-IT" sz="2000" baseline="30000" dirty="0">
                  <a:solidFill>
                    <a:schemeClr val="bg1"/>
                  </a:solidFill>
                  <a:latin typeface="Arial" panose="020B0604020202020204" pitchFamily="34" charset="0"/>
                </a:rPr>
                <a:t>1/3</a:t>
              </a:r>
              <a:r>
                <a:rPr lang="it-IT" altLang="it-IT" sz="2000" dirty="0">
                  <a:solidFill>
                    <a:schemeClr val="bg1"/>
                  </a:solidFill>
                  <a:latin typeface="Arial" panose="020B0604020202020204" pitchFamily="34" charset="0"/>
                </a:rPr>
                <a:t> </a:t>
              </a:r>
            </a:p>
            <a:p>
              <a:pPr>
                <a:spcBef>
                  <a:spcPct val="50000"/>
                </a:spcBef>
              </a:pPr>
              <a:r>
                <a:rPr lang="it-IT" altLang="it-IT" sz="2000" dirty="0">
                  <a:solidFill>
                    <a:schemeClr val="bg1"/>
                  </a:solidFill>
                  <a:latin typeface="Arial" panose="020B0604020202020204" pitchFamily="34" charset="0"/>
                </a:rPr>
                <a:t>S = </a:t>
              </a:r>
              <a:r>
                <a:rPr lang="it-IT" altLang="it-IT" sz="2000" dirty="0" smtClean="0">
                  <a:solidFill>
                    <a:schemeClr val="bg1"/>
                  </a:solidFill>
                  <a:latin typeface="Arial" panose="020B0604020202020204" pitchFamily="34" charset="0"/>
                </a:rPr>
                <a:t>7,32*10</a:t>
              </a:r>
              <a:r>
                <a:rPr lang="it-IT" altLang="it-IT" sz="2000" baseline="30000" dirty="0" smtClean="0">
                  <a:solidFill>
                    <a:schemeClr val="bg1"/>
                  </a:solidFill>
                  <a:latin typeface="Arial" panose="020B0604020202020204" pitchFamily="34" charset="0"/>
                </a:rPr>
                <a:t>-4  </a:t>
              </a:r>
              <a:r>
                <a:rPr lang="it-IT" altLang="it-IT" sz="2000" dirty="0">
                  <a:solidFill>
                    <a:schemeClr val="bg1"/>
                  </a:solidFill>
                  <a:latin typeface="Arial" panose="020B0604020202020204" pitchFamily="34" charset="0"/>
                </a:rPr>
                <a:t>M</a:t>
              </a:r>
            </a:p>
          </p:txBody>
        </p:sp>
      </p:grpSp>
      <p:sp>
        <p:nvSpPr>
          <p:cNvPr id="141325" name="Text Box 2061"/>
          <p:cNvSpPr txBox="1">
            <a:spLocks noChangeArrowheads="1"/>
          </p:cNvSpPr>
          <p:nvPr/>
        </p:nvSpPr>
        <p:spPr bwMode="auto">
          <a:xfrm>
            <a:off x="1371600" y="3048000"/>
            <a:ext cx="7086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Clr>
                <a:srgbClr val="FF0000"/>
              </a:buClr>
              <a:buSzPct val="120000"/>
              <a:buFont typeface="Wingdings" panose="05000000000000000000" pitchFamily="2" charset="2"/>
              <a:buChar char="v"/>
            </a:pPr>
            <a:r>
              <a:rPr lang="it-IT" altLang="it-IT" sz="1800">
                <a:solidFill>
                  <a:schemeClr val="bg1"/>
                </a:solidFill>
                <a:latin typeface="Arial" panose="020B0604020202020204" pitchFamily="34" charset="0"/>
              </a:rPr>
              <a:t> Calcolare la solubilità dello iodato di bario in Ba(NO</a:t>
            </a:r>
            <a:r>
              <a:rPr lang="it-IT" altLang="it-IT" sz="1800" baseline="-25000">
                <a:solidFill>
                  <a:schemeClr val="bg1"/>
                </a:solidFill>
                <a:latin typeface="Arial" panose="020B0604020202020204" pitchFamily="34" charset="0"/>
              </a:rPr>
              <a:t>3</a:t>
            </a:r>
            <a:r>
              <a:rPr lang="it-IT" altLang="it-IT" sz="1800">
                <a:solidFill>
                  <a:schemeClr val="bg1"/>
                </a:solidFill>
                <a:latin typeface="Arial" panose="020B0604020202020204" pitchFamily="34" charset="0"/>
              </a:rPr>
              <a:t>)</a:t>
            </a:r>
            <a:r>
              <a:rPr lang="it-IT" altLang="it-IT" sz="1800" baseline="-25000">
                <a:solidFill>
                  <a:schemeClr val="bg1"/>
                </a:solidFill>
                <a:latin typeface="Arial" panose="020B0604020202020204" pitchFamily="34" charset="0"/>
              </a:rPr>
              <a:t>2</a:t>
            </a:r>
            <a:r>
              <a:rPr lang="it-IT" altLang="it-IT" sz="1800">
                <a:solidFill>
                  <a:schemeClr val="bg1"/>
                </a:solidFill>
                <a:latin typeface="Arial" panose="020B0604020202020204" pitchFamily="34" charset="0"/>
              </a:rPr>
              <a:t> 0,020 M.</a:t>
            </a:r>
            <a:endParaRPr lang="it-IT" altLang="it-IT" sz="2000" baseline="-25000"/>
          </a:p>
        </p:txBody>
      </p:sp>
      <p:grpSp>
        <p:nvGrpSpPr>
          <p:cNvPr id="141330" name="Group 2066"/>
          <p:cNvGrpSpPr>
            <a:grpSpLocks/>
          </p:cNvGrpSpPr>
          <p:nvPr/>
        </p:nvGrpSpPr>
        <p:grpSpPr bwMode="auto">
          <a:xfrm>
            <a:off x="4419600" y="4571999"/>
            <a:ext cx="4038600" cy="862013"/>
            <a:chOff x="3024" y="3955"/>
            <a:chExt cx="2544" cy="543"/>
          </a:xfrm>
        </p:grpSpPr>
        <p:sp>
          <p:nvSpPr>
            <p:cNvPr id="141331" name="AutoShape 2067"/>
            <p:cNvSpPr>
              <a:spLocks noChangeArrowheads="1"/>
            </p:cNvSpPr>
            <p:nvPr/>
          </p:nvSpPr>
          <p:spPr bwMode="auto">
            <a:xfrm>
              <a:off x="3024" y="4147"/>
              <a:ext cx="577" cy="192"/>
            </a:xfrm>
            <a:prstGeom prst="rightArrow">
              <a:avLst>
                <a:gd name="adj1" fmla="val 50000"/>
                <a:gd name="adj2" fmla="val 75130"/>
              </a:avLst>
            </a:prstGeom>
            <a:solidFill>
              <a:srgbClr val="FFFF00"/>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000"/>
            </a:p>
          </p:txBody>
        </p:sp>
        <p:sp>
          <p:nvSpPr>
            <p:cNvPr id="141332" name="Text Box 2068"/>
            <p:cNvSpPr txBox="1">
              <a:spLocks noChangeArrowheads="1"/>
            </p:cNvSpPr>
            <p:nvPr/>
          </p:nvSpPr>
          <p:spPr bwMode="auto">
            <a:xfrm>
              <a:off x="3664" y="3955"/>
              <a:ext cx="1904" cy="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000" dirty="0">
                  <a:solidFill>
                    <a:schemeClr val="bg1"/>
                  </a:solidFill>
                  <a:latin typeface="Arial" panose="020B0604020202020204" pitchFamily="34" charset="0"/>
                </a:rPr>
                <a:t>S = (</a:t>
              </a:r>
              <a:r>
                <a:rPr lang="it-IT" altLang="it-IT" sz="2000" dirty="0" err="1">
                  <a:solidFill>
                    <a:schemeClr val="bg1"/>
                  </a:solidFill>
                  <a:latin typeface="Arial" panose="020B0604020202020204" pitchFamily="34" charset="0"/>
                </a:rPr>
                <a:t>K</a:t>
              </a:r>
              <a:r>
                <a:rPr lang="it-IT" altLang="it-IT" sz="2000" baseline="-25000" dirty="0" err="1">
                  <a:solidFill>
                    <a:schemeClr val="bg1"/>
                  </a:solidFill>
                  <a:latin typeface="Arial" panose="020B0604020202020204" pitchFamily="34" charset="0"/>
                </a:rPr>
                <a:t>s</a:t>
              </a:r>
              <a:r>
                <a:rPr lang="it-IT" altLang="it-IT" sz="2000" dirty="0">
                  <a:solidFill>
                    <a:schemeClr val="bg1"/>
                  </a:solidFill>
                  <a:latin typeface="Arial" panose="020B0604020202020204" pitchFamily="34" charset="0"/>
                </a:rPr>
                <a:t>/0,08)</a:t>
              </a:r>
              <a:r>
                <a:rPr lang="it-IT" altLang="it-IT" sz="2000" baseline="30000" dirty="0">
                  <a:solidFill>
                    <a:schemeClr val="bg1"/>
                  </a:solidFill>
                  <a:latin typeface="Arial" panose="020B0604020202020204" pitchFamily="34" charset="0"/>
                </a:rPr>
                <a:t>1/2</a:t>
              </a:r>
              <a:r>
                <a:rPr lang="it-IT" altLang="it-IT" sz="2000" dirty="0">
                  <a:solidFill>
                    <a:schemeClr val="bg1"/>
                  </a:solidFill>
                  <a:latin typeface="Arial" panose="020B0604020202020204" pitchFamily="34" charset="0"/>
                </a:rPr>
                <a:t> </a:t>
              </a:r>
            </a:p>
            <a:p>
              <a:pPr>
                <a:spcBef>
                  <a:spcPct val="50000"/>
                </a:spcBef>
              </a:pPr>
              <a:r>
                <a:rPr lang="it-IT" altLang="it-IT" sz="2000" dirty="0">
                  <a:solidFill>
                    <a:schemeClr val="bg1"/>
                  </a:solidFill>
                  <a:latin typeface="Arial" panose="020B0604020202020204" pitchFamily="34" charset="0"/>
                </a:rPr>
                <a:t>S = </a:t>
              </a:r>
              <a:r>
                <a:rPr lang="it-IT" altLang="it-IT" sz="2000" dirty="0" smtClean="0">
                  <a:solidFill>
                    <a:schemeClr val="bg1"/>
                  </a:solidFill>
                  <a:latin typeface="Arial" panose="020B0604020202020204" pitchFamily="34" charset="0"/>
                </a:rPr>
                <a:t>1,40*10</a:t>
              </a:r>
              <a:r>
                <a:rPr lang="it-IT" altLang="it-IT" sz="2000" baseline="30000" dirty="0" smtClean="0">
                  <a:solidFill>
                    <a:schemeClr val="bg1"/>
                  </a:solidFill>
                  <a:latin typeface="Arial" panose="020B0604020202020204" pitchFamily="34" charset="0"/>
                </a:rPr>
                <a:t>-4  </a:t>
              </a:r>
              <a:r>
                <a:rPr lang="it-IT" altLang="it-IT" sz="2000" dirty="0">
                  <a:solidFill>
                    <a:schemeClr val="bg1"/>
                  </a:solidFill>
                  <a:latin typeface="Arial" panose="020B0604020202020204" pitchFamily="34" charset="0"/>
                </a:rPr>
                <a:t>M</a:t>
              </a:r>
            </a:p>
          </p:txBody>
        </p:sp>
      </p:grpSp>
      <p:sp>
        <p:nvSpPr>
          <p:cNvPr id="141333" name="Text Box 2069"/>
          <p:cNvSpPr txBox="1">
            <a:spLocks noChangeArrowheads="1"/>
          </p:cNvSpPr>
          <p:nvPr/>
        </p:nvSpPr>
        <p:spPr bwMode="auto">
          <a:xfrm>
            <a:off x="1524000" y="3962400"/>
            <a:ext cx="38100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000">
                <a:solidFill>
                  <a:schemeClr val="bg1"/>
                </a:solidFill>
                <a:latin typeface="Arial" panose="020B0604020202020204" pitchFamily="34" charset="0"/>
              </a:rPr>
              <a:t>K</a:t>
            </a:r>
            <a:r>
              <a:rPr lang="it-IT" altLang="it-IT" sz="2000" baseline="-25000">
                <a:solidFill>
                  <a:schemeClr val="bg1"/>
                </a:solidFill>
                <a:latin typeface="Arial" panose="020B0604020202020204" pitchFamily="34" charset="0"/>
              </a:rPr>
              <a:t>s</a:t>
            </a:r>
            <a:r>
              <a:rPr lang="it-IT" altLang="it-IT" sz="2000">
                <a:solidFill>
                  <a:schemeClr val="bg1"/>
                </a:solidFill>
                <a:latin typeface="Arial" panose="020B0604020202020204" pitchFamily="34" charset="0"/>
              </a:rPr>
              <a:t> = [Ba</a:t>
            </a:r>
            <a:r>
              <a:rPr lang="it-IT" altLang="it-IT" sz="2000" baseline="30000">
                <a:solidFill>
                  <a:schemeClr val="bg1"/>
                </a:solidFill>
                <a:latin typeface="Arial" panose="020B0604020202020204" pitchFamily="34" charset="0"/>
              </a:rPr>
              <a:t>2+</a:t>
            </a:r>
            <a:r>
              <a:rPr lang="it-IT" altLang="it-IT" sz="2000">
                <a:solidFill>
                  <a:schemeClr val="bg1"/>
                </a:solidFill>
                <a:latin typeface="Arial" panose="020B0604020202020204" pitchFamily="34" charset="0"/>
              </a:rPr>
              <a:t> ].[IO</a:t>
            </a:r>
            <a:r>
              <a:rPr lang="it-IT" altLang="it-IT" sz="2000" baseline="-25000">
                <a:solidFill>
                  <a:schemeClr val="bg1"/>
                </a:solidFill>
                <a:latin typeface="Arial" panose="020B0604020202020204" pitchFamily="34" charset="0"/>
              </a:rPr>
              <a:t>3</a:t>
            </a:r>
            <a:r>
              <a:rPr lang="it-IT" altLang="it-IT" sz="2000" baseline="30000">
                <a:solidFill>
                  <a:schemeClr val="bg1"/>
                </a:solidFill>
                <a:latin typeface="Arial" panose="020B0604020202020204" pitchFamily="34" charset="0"/>
              </a:rPr>
              <a:t>-</a:t>
            </a:r>
            <a:r>
              <a:rPr lang="it-IT" altLang="it-IT" sz="2000">
                <a:solidFill>
                  <a:schemeClr val="bg1"/>
                </a:solidFill>
                <a:latin typeface="Arial" panose="020B0604020202020204" pitchFamily="34" charset="0"/>
              </a:rPr>
              <a:t>]</a:t>
            </a:r>
            <a:r>
              <a:rPr lang="it-IT" altLang="it-IT" sz="2000" baseline="30000">
                <a:solidFill>
                  <a:schemeClr val="bg1"/>
                </a:solidFill>
                <a:latin typeface="Arial" panose="020B0604020202020204" pitchFamily="34" charset="0"/>
              </a:rPr>
              <a:t>2</a:t>
            </a:r>
            <a:r>
              <a:rPr lang="it-IT" altLang="it-IT" sz="2000">
                <a:solidFill>
                  <a:schemeClr val="bg1"/>
                </a:solidFill>
                <a:latin typeface="Arial" panose="020B0604020202020204" pitchFamily="34" charset="0"/>
              </a:rPr>
              <a:t> = 1.57.10</a:t>
            </a:r>
            <a:r>
              <a:rPr lang="it-IT" altLang="it-IT" sz="2000" baseline="30000">
                <a:solidFill>
                  <a:schemeClr val="bg1"/>
                </a:solidFill>
                <a:latin typeface="Arial" panose="020B0604020202020204" pitchFamily="34" charset="0"/>
              </a:rPr>
              <a:t>-9</a:t>
            </a:r>
            <a:r>
              <a:rPr lang="it-IT" altLang="it-IT" sz="2000">
                <a:solidFill>
                  <a:schemeClr val="bg1"/>
                </a:solidFill>
                <a:latin typeface="Arial" panose="020B0604020202020204" pitchFamily="34" charset="0"/>
              </a:rPr>
              <a:t> =</a:t>
            </a:r>
            <a:endParaRPr lang="it-IT" altLang="it-IT" sz="2000" baseline="30000">
              <a:solidFill>
                <a:schemeClr val="bg1"/>
              </a:solidFill>
              <a:latin typeface="Arial" panose="020B0604020202020204" pitchFamily="34" charset="0"/>
            </a:endParaRPr>
          </a:p>
          <a:p>
            <a:pPr>
              <a:spcBef>
                <a:spcPct val="50000"/>
              </a:spcBef>
            </a:pPr>
            <a:r>
              <a:rPr lang="it-IT" altLang="it-IT" sz="2000">
                <a:solidFill>
                  <a:schemeClr val="bg1"/>
                </a:solidFill>
                <a:latin typeface="Arial" panose="020B0604020202020204" pitchFamily="34" charset="0"/>
              </a:rPr>
              <a:t>= (C+S).(2S)</a:t>
            </a:r>
            <a:r>
              <a:rPr lang="it-IT" altLang="it-IT" sz="2000" baseline="30000">
                <a:solidFill>
                  <a:schemeClr val="bg1"/>
                </a:solidFill>
                <a:latin typeface="Arial" panose="020B0604020202020204" pitchFamily="34" charset="0"/>
              </a:rPr>
              <a:t>2</a:t>
            </a:r>
            <a:r>
              <a:rPr lang="it-IT" altLang="it-IT" sz="2000">
                <a:solidFill>
                  <a:schemeClr val="bg1"/>
                </a:solidFill>
                <a:latin typeface="Arial" panose="020B0604020202020204" pitchFamily="34" charset="0"/>
              </a:rPr>
              <a:t> 		</a:t>
            </a:r>
          </a:p>
        </p:txBody>
      </p:sp>
      <p:grpSp>
        <p:nvGrpSpPr>
          <p:cNvPr id="141339" name="Group 2075"/>
          <p:cNvGrpSpPr>
            <a:grpSpLocks/>
          </p:cNvGrpSpPr>
          <p:nvPr/>
        </p:nvGrpSpPr>
        <p:grpSpPr bwMode="auto">
          <a:xfrm>
            <a:off x="2331787" y="5247697"/>
            <a:ext cx="2057400" cy="1371600"/>
            <a:chOff x="1536" y="3216"/>
            <a:chExt cx="1296" cy="864"/>
          </a:xfrm>
        </p:grpSpPr>
        <p:sp>
          <p:nvSpPr>
            <p:cNvPr id="141335" name="AutoShape 2071"/>
            <p:cNvSpPr>
              <a:spLocks noChangeArrowheads="1"/>
            </p:cNvSpPr>
            <p:nvPr/>
          </p:nvSpPr>
          <p:spPr bwMode="auto">
            <a:xfrm>
              <a:off x="1536" y="3216"/>
              <a:ext cx="1296" cy="864"/>
            </a:xfrm>
            <a:prstGeom prst="upArrowCallout">
              <a:avLst>
                <a:gd name="adj1" fmla="val 37500"/>
                <a:gd name="adj2" fmla="val 37500"/>
                <a:gd name="adj3" fmla="val 16667"/>
                <a:gd name="adj4" fmla="val 66667"/>
              </a:avLst>
            </a:prstGeom>
            <a:solidFill>
              <a:schemeClr val="bg1"/>
            </a:solidFill>
            <a:ln w="381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000"/>
            </a:p>
          </p:txBody>
        </p:sp>
        <p:sp>
          <p:nvSpPr>
            <p:cNvPr id="141336" name="Text Box 2072"/>
            <p:cNvSpPr txBox="1">
              <a:spLocks noChangeArrowheads="1"/>
            </p:cNvSpPr>
            <p:nvPr/>
          </p:nvSpPr>
          <p:spPr bwMode="auto">
            <a:xfrm>
              <a:off x="1680" y="3552"/>
              <a:ext cx="1056"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800">
                  <a:latin typeface="Arial" panose="020B0604020202020204" pitchFamily="34" charset="0"/>
                </a:rPr>
                <a:t>Effetto dello ione comune</a:t>
              </a:r>
            </a:p>
          </p:txBody>
        </p:sp>
      </p:grpSp>
      <p:grpSp>
        <p:nvGrpSpPr>
          <p:cNvPr id="141340" name="Group 2076"/>
          <p:cNvGrpSpPr>
            <a:grpSpLocks/>
          </p:cNvGrpSpPr>
          <p:nvPr/>
        </p:nvGrpSpPr>
        <p:grpSpPr bwMode="auto">
          <a:xfrm>
            <a:off x="990600" y="228600"/>
            <a:ext cx="7772400" cy="381000"/>
            <a:chOff x="624" y="144"/>
            <a:chExt cx="4896" cy="240"/>
          </a:xfrm>
        </p:grpSpPr>
        <p:sp>
          <p:nvSpPr>
            <p:cNvPr id="141341" name="Rectangle 2077"/>
            <p:cNvSpPr>
              <a:spLocks noChangeArrowheads="1"/>
            </p:cNvSpPr>
            <p:nvPr/>
          </p:nvSpPr>
          <p:spPr bwMode="auto">
            <a:xfrm>
              <a:off x="624" y="144"/>
              <a:ext cx="4896" cy="240"/>
            </a:xfrm>
            <a:prstGeom prst="rect">
              <a:avLst/>
            </a:prstGeom>
            <a:gradFill rotWithShape="0">
              <a:gsLst>
                <a:gs pos="0">
                  <a:schemeClr val="bg1"/>
                </a:gs>
                <a:gs pos="100000">
                  <a:srgbClr val="008000"/>
                </a:gs>
              </a:gsLst>
              <a:lin ang="0" scaled="1"/>
            </a:gra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000"/>
            </a:p>
          </p:txBody>
        </p:sp>
        <p:sp>
          <p:nvSpPr>
            <p:cNvPr id="141342" name="Text Box 2078"/>
            <p:cNvSpPr txBox="1">
              <a:spLocks noChangeArrowheads="1"/>
            </p:cNvSpPr>
            <p:nvPr/>
          </p:nvSpPr>
          <p:spPr bwMode="auto">
            <a:xfrm>
              <a:off x="673" y="144"/>
              <a:ext cx="88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800" b="1">
                  <a:solidFill>
                    <a:srgbClr val="008000"/>
                  </a:solidFill>
                  <a:effectLst>
                    <a:outerShdw blurRad="38100" dist="38100" dir="2700000" algn="tl">
                      <a:srgbClr val="000000"/>
                    </a:outerShdw>
                  </a:effectLst>
                  <a:latin typeface="Arial" panose="020B0604020202020204" pitchFamily="34" charset="0"/>
                </a:rPr>
                <a:t>Esempi</a:t>
              </a:r>
            </a:p>
          </p:txBody>
        </p:sp>
      </p:grpSp>
      <p:sp>
        <p:nvSpPr>
          <p:cNvPr id="141343" name="Text Box 2079"/>
          <p:cNvSpPr txBox="1">
            <a:spLocks noChangeArrowheads="1"/>
          </p:cNvSpPr>
          <p:nvPr/>
        </p:nvSpPr>
        <p:spPr bwMode="auto">
          <a:xfrm>
            <a:off x="0" y="0"/>
            <a:ext cx="685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D5C5045F-B642-444B-BEED-58275105CB6B}" type="slidenum">
              <a:rPr lang="it-IT" altLang="it-IT" sz="1200">
                <a:solidFill>
                  <a:schemeClr val="bg1"/>
                </a:solidFill>
                <a:latin typeface="Arial" panose="020B0604020202020204" pitchFamily="34" charset="0"/>
              </a:rPr>
              <a:pPr>
                <a:spcBef>
                  <a:spcPct val="50000"/>
                </a:spcBef>
              </a:pPr>
              <a:t>24</a:t>
            </a:fld>
            <a:endParaRPr lang="it-IT" altLang="it-IT" sz="1200">
              <a:solidFill>
                <a:schemeClr val="bg1"/>
              </a:solidFill>
              <a:latin typeface="Arial" panose="020B0604020202020204" pitchFamily="34" charset="0"/>
            </a:endParaRPr>
          </a:p>
        </p:txBody>
      </p:sp>
      <p:grpSp>
        <p:nvGrpSpPr>
          <p:cNvPr id="141346" name="Group 2082"/>
          <p:cNvGrpSpPr>
            <a:grpSpLocks/>
          </p:cNvGrpSpPr>
          <p:nvPr/>
        </p:nvGrpSpPr>
        <p:grpSpPr bwMode="auto">
          <a:xfrm>
            <a:off x="2133600" y="4419600"/>
            <a:ext cx="228600" cy="304800"/>
            <a:chOff x="912" y="3216"/>
            <a:chExt cx="192" cy="240"/>
          </a:xfrm>
        </p:grpSpPr>
        <p:sp>
          <p:nvSpPr>
            <p:cNvPr id="141344" name="Line 2080"/>
            <p:cNvSpPr>
              <a:spLocks noChangeShapeType="1"/>
            </p:cNvSpPr>
            <p:nvPr/>
          </p:nvSpPr>
          <p:spPr bwMode="auto">
            <a:xfrm>
              <a:off x="912" y="3216"/>
              <a:ext cx="192" cy="24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t-IT" sz="2000"/>
            </a:p>
          </p:txBody>
        </p:sp>
        <p:sp>
          <p:nvSpPr>
            <p:cNvPr id="141345" name="Line 2081"/>
            <p:cNvSpPr>
              <a:spLocks noChangeShapeType="1"/>
            </p:cNvSpPr>
            <p:nvPr/>
          </p:nvSpPr>
          <p:spPr bwMode="auto">
            <a:xfrm flipV="1">
              <a:off x="912" y="3264"/>
              <a:ext cx="192" cy="14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t-IT" sz="2000"/>
            </a:p>
          </p:txBody>
        </p:sp>
      </p:grpSp>
      <p:sp>
        <p:nvSpPr>
          <p:cNvPr id="141347" name="Text Box 2083"/>
          <p:cNvSpPr txBox="1">
            <a:spLocks noChangeArrowheads="1"/>
          </p:cNvSpPr>
          <p:nvPr/>
        </p:nvSpPr>
        <p:spPr bwMode="auto">
          <a:xfrm>
            <a:off x="1524000" y="4814888"/>
            <a:ext cx="16798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it-IT" altLang="it-IT" sz="2000" dirty="0">
                <a:solidFill>
                  <a:schemeClr val="bg1"/>
                </a:solidFill>
                <a:latin typeface="Arial" panose="020B0604020202020204" pitchFamily="34" charset="0"/>
              </a:rPr>
              <a:t>= </a:t>
            </a:r>
            <a:r>
              <a:rPr lang="it-IT" altLang="it-IT" sz="2000" dirty="0" smtClean="0">
                <a:solidFill>
                  <a:schemeClr val="bg1"/>
                </a:solidFill>
                <a:latin typeface="Arial" panose="020B0604020202020204" pitchFamily="34" charset="0"/>
              </a:rPr>
              <a:t>0,02*4*S</a:t>
            </a:r>
            <a:r>
              <a:rPr lang="it-IT" altLang="it-IT" sz="2000" baseline="30000" dirty="0" smtClean="0">
                <a:solidFill>
                  <a:schemeClr val="bg1"/>
                </a:solidFill>
                <a:latin typeface="Arial" panose="020B0604020202020204" pitchFamily="34" charset="0"/>
              </a:rPr>
              <a:t>2</a:t>
            </a:r>
            <a:endParaRPr lang="it-IT" altLang="it-IT" sz="2000" baseline="30000" dirty="0">
              <a:solidFill>
                <a:schemeClr val="bg1"/>
              </a:solidFill>
              <a:latin typeface="Arial" panose="020B0604020202020204" pitchFamily="34" charset="0"/>
            </a:endParaRPr>
          </a:p>
        </p:txBody>
      </p:sp>
    </p:spTree>
    <p:extLst>
      <p:ext uri="{BB962C8B-B14F-4D97-AF65-F5344CB8AC3E}">
        <p14:creationId xmlns:p14="http://schemas.microsoft.com/office/powerpoint/2010/main" val="40898581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413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13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413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132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133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41346"/>
                                        </p:tgtEl>
                                        <p:attrNameLst>
                                          <p:attrName>style.visibility</p:attrName>
                                        </p:attrNameLst>
                                      </p:cBhvr>
                                      <p:to>
                                        <p:strVal val="visible"/>
                                      </p:to>
                                    </p:set>
                                  </p:childTnLst>
                                </p:cTn>
                              </p:par>
                            </p:childTnLst>
                          </p:cTn>
                        </p:par>
                        <p:par>
                          <p:cTn id="27" fill="hold" nodeType="afterGroup">
                            <p:stCondLst>
                              <p:cond delay="500"/>
                            </p:stCondLst>
                            <p:childTnLst>
                              <p:par>
                                <p:cTn id="28" presetID="1" presetClass="entr" presetSubtype="0" fill="hold" grpId="0" nodeType="afterEffect">
                                  <p:stCondLst>
                                    <p:cond delay="0"/>
                                  </p:stCondLst>
                                  <p:childTnLst>
                                    <p:set>
                                      <p:cBhvr>
                                        <p:cTn id="29" dur="1" fill="hold">
                                          <p:stCondLst>
                                            <p:cond delay="499"/>
                                          </p:stCondLst>
                                        </p:cTn>
                                        <p:tgtEl>
                                          <p:spTgt spid="141347"/>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499"/>
                                          </p:stCondLst>
                                        </p:cTn>
                                        <p:tgtEl>
                                          <p:spTgt spid="141330"/>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141339"/>
                                        </p:tgtEl>
                                        <p:attrNameLst>
                                          <p:attrName>style.visibility</p:attrName>
                                        </p:attrNameLst>
                                      </p:cBhvr>
                                      <p:to>
                                        <p:strVal val="visible"/>
                                      </p:to>
                                    </p:set>
                                    <p:animEffect transition="in" filter="dissolve">
                                      <p:cBhvr>
                                        <p:cTn id="38" dur="500"/>
                                        <p:tgtEl>
                                          <p:spTgt spid="141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20" grpId="0" autoUpdateAnimBg="0"/>
      <p:bldP spid="141321" grpId="0" autoUpdateAnimBg="0"/>
      <p:bldP spid="141325" grpId="0" autoUpdateAnimBg="0"/>
      <p:bldP spid="141333" grpId="0" autoUpdateAnimBg="0"/>
      <p:bldP spid="141347"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9" name="Segnaposto numero diapositiva 3"/>
          <p:cNvSpPr>
            <a:spLocks noGrp="1"/>
          </p:cNvSpPr>
          <p:nvPr>
            <p:ph type="sldNum" sz="quarter" idx="12"/>
          </p:nvPr>
        </p:nvSpPr>
        <p:spPr/>
        <p:txBody>
          <a:bodyPr/>
          <a:lstStyle/>
          <a:p>
            <a:fld id="{02CF259A-603A-41AA-B486-86C42F77B304}" type="slidenum">
              <a:rPr lang="it-IT" altLang="it-IT"/>
              <a:pPr/>
              <a:t>25</a:t>
            </a:fld>
            <a:endParaRPr lang="it-IT" altLang="it-IT"/>
          </a:p>
        </p:txBody>
      </p:sp>
      <p:sp>
        <p:nvSpPr>
          <p:cNvPr id="50180" name="Text Box 4"/>
          <p:cNvSpPr txBox="1">
            <a:spLocks noChangeArrowheads="1"/>
          </p:cNvSpPr>
          <p:nvPr/>
        </p:nvSpPr>
        <p:spPr bwMode="auto">
          <a:xfrm>
            <a:off x="990600" y="304800"/>
            <a:ext cx="7467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it-IT" altLang="it-IT" sz="2000" b="1">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COSTANTI ACIDE E BASICHE DI SISTEMI ACIDO-BASE CONIUGATI</a:t>
            </a:r>
            <a:endPar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endParaRPr>
          </a:p>
        </p:txBody>
      </p:sp>
      <p:sp>
        <p:nvSpPr>
          <p:cNvPr id="50182" name="Text Box 6"/>
          <p:cNvSpPr txBox="1">
            <a:spLocks noChangeArrowheads="1"/>
          </p:cNvSpPr>
          <p:nvPr/>
        </p:nvSpPr>
        <p:spPr bwMode="auto">
          <a:xfrm>
            <a:off x="990600" y="1143000"/>
            <a:ext cx="769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a:solidFill>
                  <a:schemeClr val="bg1"/>
                </a:solidFill>
                <a:effectLst>
                  <a:outerShdw blurRad="38100" dist="38100" dir="2700000" algn="tl">
                    <a:srgbClr val="000000"/>
                  </a:outerShdw>
                </a:effectLst>
                <a:latin typeface="Arial" panose="020B0604020202020204" pitchFamily="34" charset="0"/>
              </a:rPr>
              <a:t>Le costanti di dissociazione dell’acido e della base di una coppia coniugata non sono indipendenti:</a:t>
            </a:r>
          </a:p>
        </p:txBody>
      </p:sp>
      <p:graphicFrame>
        <p:nvGraphicFramePr>
          <p:cNvPr id="50202" name="Object 26"/>
          <p:cNvGraphicFramePr>
            <a:graphicFrameLocks noChangeAspect="1"/>
          </p:cNvGraphicFramePr>
          <p:nvPr/>
        </p:nvGraphicFramePr>
        <p:xfrm>
          <a:off x="5638800" y="2209800"/>
          <a:ext cx="2209800" cy="855663"/>
        </p:xfrm>
        <a:graphic>
          <a:graphicData uri="http://schemas.openxmlformats.org/presentationml/2006/ole">
            <mc:AlternateContent xmlns:mc="http://schemas.openxmlformats.org/markup-compatibility/2006">
              <mc:Choice xmlns:v="urn:schemas-microsoft-com:vml" Requires="v">
                <p:oleObj spid="_x0000_s83045" name="Equation" r:id="rId3" imgW="1155600" imgH="444240" progId="Equation.3">
                  <p:embed/>
                </p:oleObj>
              </mc:Choice>
              <mc:Fallback>
                <p:oleObj name="Equation" r:id="rId3" imgW="1155600" imgH="444240" progId="Equation.3">
                  <p:embed/>
                  <p:pic>
                    <p:nvPicPr>
                      <p:cNvPr id="50202"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209800"/>
                        <a:ext cx="2209800" cy="855663"/>
                      </a:xfrm>
                      <a:prstGeom prst="rect">
                        <a:avLst/>
                      </a:prstGeom>
                      <a:solidFill>
                        <a:schemeClr val="bg1"/>
                      </a:solidFill>
                    </p:spPr>
                  </p:pic>
                </p:oleObj>
              </mc:Fallback>
            </mc:AlternateContent>
          </a:graphicData>
        </a:graphic>
      </p:graphicFrame>
      <p:graphicFrame>
        <p:nvGraphicFramePr>
          <p:cNvPr id="50204" name="Object 28"/>
          <p:cNvGraphicFramePr>
            <a:graphicFrameLocks noChangeAspect="1"/>
          </p:cNvGraphicFramePr>
          <p:nvPr/>
        </p:nvGraphicFramePr>
        <p:xfrm>
          <a:off x="1981200" y="2209800"/>
          <a:ext cx="2052638" cy="868363"/>
        </p:xfrm>
        <a:graphic>
          <a:graphicData uri="http://schemas.openxmlformats.org/presentationml/2006/ole">
            <mc:AlternateContent xmlns:mc="http://schemas.openxmlformats.org/markup-compatibility/2006">
              <mc:Choice xmlns:v="urn:schemas-microsoft-com:vml" Requires="v">
                <p:oleObj spid="_x0000_s83046" r:id="rId5" imgW="1054100" imgH="444500" progId="Equation.3">
                  <p:embed/>
                </p:oleObj>
              </mc:Choice>
              <mc:Fallback>
                <p:oleObj r:id="rId5" imgW="1054100" imgH="444500" progId="Equation.3">
                  <p:embed/>
                  <p:pic>
                    <p:nvPicPr>
                      <p:cNvPr id="50204"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2209800"/>
                        <a:ext cx="2052638" cy="868363"/>
                      </a:xfrm>
                      <a:prstGeom prst="rect">
                        <a:avLst/>
                      </a:prstGeom>
                      <a:solidFill>
                        <a:schemeClr val="bg1"/>
                      </a:solidFill>
                    </p:spPr>
                  </p:pic>
                </p:oleObj>
              </mc:Fallback>
            </mc:AlternateContent>
          </a:graphicData>
        </a:graphic>
      </p:graphicFrame>
      <p:graphicFrame>
        <p:nvGraphicFramePr>
          <p:cNvPr id="50206" name="Object 30"/>
          <p:cNvGraphicFramePr>
            <a:graphicFrameLocks noChangeAspect="1"/>
          </p:cNvGraphicFramePr>
          <p:nvPr/>
        </p:nvGraphicFramePr>
        <p:xfrm>
          <a:off x="1066800" y="4800600"/>
          <a:ext cx="7696200" cy="831850"/>
        </p:xfrm>
        <a:graphic>
          <a:graphicData uri="http://schemas.openxmlformats.org/presentationml/2006/ole">
            <mc:AlternateContent xmlns:mc="http://schemas.openxmlformats.org/markup-compatibility/2006">
              <mc:Choice xmlns:v="urn:schemas-microsoft-com:vml" Requires="v">
                <p:oleObj spid="_x0000_s83047" r:id="rId7" imgW="4229100" imgH="457200" progId="Equation.3">
                  <p:embed/>
                </p:oleObj>
              </mc:Choice>
              <mc:Fallback>
                <p:oleObj r:id="rId7" imgW="4229100" imgH="457200" progId="Equation.3">
                  <p:embed/>
                  <p:pic>
                    <p:nvPicPr>
                      <p:cNvPr id="50206" name="Object 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4800600"/>
                        <a:ext cx="7696200" cy="831850"/>
                      </a:xfrm>
                      <a:prstGeom prst="rect">
                        <a:avLst/>
                      </a:prstGeom>
                      <a:solidFill>
                        <a:schemeClr val="bg1"/>
                      </a:solidFill>
                    </p:spPr>
                  </p:pic>
                </p:oleObj>
              </mc:Fallback>
            </mc:AlternateContent>
          </a:graphicData>
        </a:graphic>
      </p:graphicFrame>
      <p:sp>
        <p:nvSpPr>
          <p:cNvPr id="50208" name="AutoShape 32"/>
          <p:cNvSpPr>
            <a:spLocks noChangeArrowheads="1"/>
          </p:cNvSpPr>
          <p:nvPr/>
        </p:nvSpPr>
        <p:spPr bwMode="auto">
          <a:xfrm>
            <a:off x="4419600" y="3352800"/>
            <a:ext cx="990600" cy="1066800"/>
          </a:xfrm>
          <a:prstGeom prst="downArrow">
            <a:avLst>
              <a:gd name="adj1" fmla="val 50000"/>
              <a:gd name="adj2" fmla="val 26923"/>
            </a:avLst>
          </a:prstGeom>
          <a:solidFill>
            <a:srgbClr val="FFFF00"/>
          </a:solidFill>
          <a:ln w="381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0210" name="Text Box 34"/>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A3D2BF14-94BE-43EB-B8AD-E76078CE838D}" type="slidenum">
              <a:rPr lang="it-IT" altLang="it-IT" sz="1400">
                <a:solidFill>
                  <a:schemeClr val="bg1"/>
                </a:solidFill>
                <a:latin typeface="Arial" panose="020B0604020202020204" pitchFamily="34" charset="0"/>
              </a:rPr>
              <a:pPr>
                <a:spcBef>
                  <a:spcPct val="50000"/>
                </a:spcBef>
              </a:pPr>
              <a:t>25</a:t>
            </a:fld>
            <a:endParaRPr lang="it-IT" altLang="it-IT" sz="1400">
              <a:solidFill>
                <a:schemeClr val="bg1"/>
              </a:solidFill>
              <a:latin typeface="Arial" panose="020B0604020202020204" pitchFamily="34" charset="0"/>
            </a:endParaRPr>
          </a:p>
        </p:txBody>
      </p:sp>
    </p:spTree>
    <p:extLst>
      <p:ext uri="{BB962C8B-B14F-4D97-AF65-F5344CB8AC3E}">
        <p14:creationId xmlns:p14="http://schemas.microsoft.com/office/powerpoint/2010/main" val="3502788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nodeType="clickEffect">
                                  <p:stCondLst>
                                    <p:cond delay="0"/>
                                  </p:stCondLst>
                                  <p:childTnLst>
                                    <p:set>
                                      <p:cBhvr>
                                        <p:cTn id="6" dur="1" fill="hold">
                                          <p:stCondLst>
                                            <p:cond delay="0"/>
                                          </p:stCondLst>
                                        </p:cTn>
                                        <p:tgtEl>
                                          <p:spTgt spid="50208"/>
                                        </p:tgtEl>
                                        <p:attrNameLst>
                                          <p:attrName>style.visibility</p:attrName>
                                        </p:attrNameLst>
                                      </p:cBhvr>
                                      <p:to>
                                        <p:strVal val="visible"/>
                                      </p:to>
                                    </p:set>
                                    <p:anim calcmode="lin" valueType="num">
                                      <p:cBhvr>
                                        <p:cTn id="7" dur="500" fill="hold"/>
                                        <p:tgtEl>
                                          <p:spTgt spid="50208"/>
                                        </p:tgtEl>
                                        <p:attrNameLst>
                                          <p:attrName>ppt_x</p:attrName>
                                        </p:attrNameLst>
                                      </p:cBhvr>
                                      <p:tavLst>
                                        <p:tav tm="0">
                                          <p:val>
                                            <p:strVal val="#ppt_x"/>
                                          </p:val>
                                        </p:tav>
                                        <p:tav tm="100000">
                                          <p:val>
                                            <p:strVal val="#ppt_x"/>
                                          </p:val>
                                        </p:tav>
                                      </p:tavLst>
                                    </p:anim>
                                    <p:anim calcmode="lin" valueType="num">
                                      <p:cBhvr>
                                        <p:cTn id="8" dur="500" fill="hold"/>
                                        <p:tgtEl>
                                          <p:spTgt spid="50208"/>
                                        </p:tgtEl>
                                        <p:attrNameLst>
                                          <p:attrName>ppt_y</p:attrName>
                                        </p:attrNameLst>
                                      </p:cBhvr>
                                      <p:tavLst>
                                        <p:tav tm="0">
                                          <p:val>
                                            <p:strVal val="#ppt_y-#ppt_h/2"/>
                                          </p:val>
                                        </p:tav>
                                        <p:tav tm="100000">
                                          <p:val>
                                            <p:strVal val="#ppt_y"/>
                                          </p:val>
                                        </p:tav>
                                      </p:tavLst>
                                    </p:anim>
                                    <p:anim calcmode="lin" valueType="num">
                                      <p:cBhvr>
                                        <p:cTn id="9" dur="500" fill="hold"/>
                                        <p:tgtEl>
                                          <p:spTgt spid="50208"/>
                                        </p:tgtEl>
                                        <p:attrNameLst>
                                          <p:attrName>ppt_w</p:attrName>
                                        </p:attrNameLst>
                                      </p:cBhvr>
                                      <p:tavLst>
                                        <p:tav tm="0">
                                          <p:val>
                                            <p:strVal val="#ppt_w"/>
                                          </p:val>
                                        </p:tav>
                                        <p:tav tm="100000">
                                          <p:val>
                                            <p:strVal val="#ppt_w"/>
                                          </p:val>
                                        </p:tav>
                                      </p:tavLst>
                                    </p:anim>
                                    <p:anim calcmode="lin" valueType="num">
                                      <p:cBhvr>
                                        <p:cTn id="10" dur="500" fill="hold"/>
                                        <p:tgtEl>
                                          <p:spTgt spid="50208"/>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1" presetClass="entr" presetSubtype="0" fill="hold" nodeType="afterEffect">
                                  <p:stCondLst>
                                    <p:cond delay="0"/>
                                  </p:stCondLst>
                                  <p:childTnLst>
                                    <p:set>
                                      <p:cBhvr>
                                        <p:cTn id="13" dur="1" fill="hold">
                                          <p:stCondLst>
                                            <p:cond delay="499"/>
                                          </p:stCondLst>
                                        </p:cTn>
                                        <p:tgtEl>
                                          <p:spTgt spid="50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4" name="Segnaposto numero diapositiva 3"/>
          <p:cNvSpPr>
            <a:spLocks noGrp="1"/>
          </p:cNvSpPr>
          <p:nvPr>
            <p:ph type="sldNum" sz="quarter" idx="12"/>
          </p:nvPr>
        </p:nvSpPr>
        <p:spPr/>
        <p:txBody>
          <a:bodyPr/>
          <a:lstStyle/>
          <a:p>
            <a:fld id="{E30BCD09-CF79-4BEB-B18F-A16A586D1E13}" type="slidenum">
              <a:rPr lang="it-IT" altLang="it-IT"/>
              <a:pPr/>
              <a:t>26</a:t>
            </a:fld>
            <a:endParaRPr lang="it-IT" altLang="it-IT"/>
          </a:p>
        </p:txBody>
      </p:sp>
      <p:sp>
        <p:nvSpPr>
          <p:cNvPr id="142340" name="Text Box 1028"/>
          <p:cNvSpPr txBox="1">
            <a:spLocks noChangeArrowheads="1"/>
          </p:cNvSpPr>
          <p:nvPr/>
        </p:nvSpPr>
        <p:spPr bwMode="auto">
          <a:xfrm>
            <a:off x="990600" y="304800"/>
            <a:ext cx="7467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it-IT" altLang="it-IT" sz="2000" b="1">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CALCOLO DEL PH DI SOLUZIONI CONTENENTI ACIDI DEBOLI</a:t>
            </a:r>
            <a:endPar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endParaRPr>
          </a:p>
        </p:txBody>
      </p:sp>
      <p:sp>
        <p:nvSpPr>
          <p:cNvPr id="142341" name="Text Box 1029"/>
          <p:cNvSpPr txBox="1">
            <a:spLocks noChangeArrowheads="1"/>
          </p:cNvSpPr>
          <p:nvPr/>
        </p:nvSpPr>
        <p:spPr bwMode="auto">
          <a:xfrm>
            <a:off x="990600" y="1143000"/>
            <a:ext cx="7696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2000" dirty="0">
                <a:solidFill>
                  <a:schemeClr val="bg1"/>
                </a:solidFill>
                <a:effectLst>
                  <a:outerShdw blurRad="38100" dist="38100" dir="2700000" algn="tl">
                    <a:srgbClr val="000000"/>
                  </a:outerShdw>
                </a:effectLst>
                <a:latin typeface="Arial" panose="020B0604020202020204" pitchFamily="34" charset="0"/>
              </a:rPr>
              <a:t>Il calcolo del </a:t>
            </a:r>
            <a:r>
              <a:rPr lang="it-IT" altLang="it-IT" sz="2000" dirty="0" err="1">
                <a:solidFill>
                  <a:schemeClr val="bg1"/>
                </a:solidFill>
                <a:effectLst>
                  <a:outerShdw blurRad="38100" dist="38100" dir="2700000" algn="tl">
                    <a:srgbClr val="000000"/>
                  </a:outerShdw>
                </a:effectLst>
                <a:latin typeface="Arial" panose="020B0604020202020204" pitchFamily="34" charset="0"/>
              </a:rPr>
              <a:t>pH</a:t>
            </a:r>
            <a:r>
              <a:rPr lang="it-IT" altLang="it-IT" sz="2000" dirty="0">
                <a:solidFill>
                  <a:schemeClr val="bg1"/>
                </a:solidFill>
                <a:effectLst>
                  <a:outerShdw blurRad="38100" dist="38100" dir="2700000" algn="tl">
                    <a:srgbClr val="000000"/>
                  </a:outerShdw>
                </a:effectLst>
                <a:latin typeface="Arial" panose="020B0604020202020204" pitchFamily="34" charset="0"/>
              </a:rPr>
              <a:t> di una soluzione contenente un acido debole è più complesso di quanto riportato sul testo. Si può dimostrare che la concentrazione idrogenionica in una soluzione contenente un acido debole è calcolabile mediante l’equazione esatta:</a:t>
            </a:r>
          </a:p>
        </p:txBody>
      </p:sp>
      <p:graphicFrame>
        <p:nvGraphicFramePr>
          <p:cNvPr id="142342" name="Object 1030"/>
          <p:cNvGraphicFramePr>
            <a:graphicFrameLocks noChangeAspect="1"/>
          </p:cNvGraphicFramePr>
          <p:nvPr/>
        </p:nvGraphicFramePr>
        <p:xfrm>
          <a:off x="3276600" y="2667000"/>
          <a:ext cx="3200400" cy="923925"/>
        </p:xfrm>
        <a:graphic>
          <a:graphicData uri="http://schemas.openxmlformats.org/presentationml/2006/ole">
            <mc:AlternateContent xmlns:mc="http://schemas.openxmlformats.org/markup-compatibility/2006">
              <mc:Choice xmlns:v="urn:schemas-microsoft-com:vml" Requires="v">
                <p:oleObj spid="_x0000_s84036" r:id="rId3" imgW="1548728" imgH="444307" progId="Equation.3">
                  <p:embed/>
                </p:oleObj>
              </mc:Choice>
              <mc:Fallback>
                <p:oleObj r:id="rId3" imgW="1548728" imgH="444307" progId="Equation.3">
                  <p:embed/>
                  <p:pic>
                    <p:nvPicPr>
                      <p:cNvPr id="142342" name="Object 10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667000"/>
                        <a:ext cx="3200400" cy="923925"/>
                      </a:xfrm>
                      <a:prstGeom prst="rect">
                        <a:avLst/>
                      </a:prstGeom>
                      <a:solidFill>
                        <a:schemeClr val="bg1"/>
                      </a:solidFill>
                    </p:spPr>
                  </p:pic>
                </p:oleObj>
              </mc:Fallback>
            </mc:AlternateContent>
          </a:graphicData>
        </a:graphic>
      </p:graphicFrame>
      <p:sp>
        <p:nvSpPr>
          <p:cNvPr id="142343" name="Text Box 1031"/>
          <p:cNvSpPr txBox="1">
            <a:spLocks noChangeArrowheads="1"/>
          </p:cNvSpPr>
          <p:nvPr/>
        </p:nvSpPr>
        <p:spPr bwMode="auto">
          <a:xfrm>
            <a:off x="990600" y="3886200"/>
            <a:ext cx="7696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2000" dirty="0">
                <a:solidFill>
                  <a:schemeClr val="bg1"/>
                </a:solidFill>
                <a:effectLst>
                  <a:outerShdw blurRad="38100" dist="38100" dir="2700000" algn="tl">
                    <a:srgbClr val="000000"/>
                  </a:outerShdw>
                </a:effectLst>
                <a:latin typeface="Arial" panose="020B0604020202020204" pitchFamily="34" charset="0"/>
              </a:rPr>
              <a:t>L’equazione deriva dalla condizione protonica: [H</a:t>
            </a:r>
            <a:r>
              <a:rPr lang="it-IT" altLang="it-IT" sz="2000" baseline="30000" dirty="0">
                <a:solidFill>
                  <a:schemeClr val="bg1"/>
                </a:solidFill>
                <a:effectLst>
                  <a:outerShdw blurRad="38100" dist="38100" dir="2700000" algn="tl">
                    <a:srgbClr val="000000"/>
                  </a:outerShdw>
                </a:effectLst>
                <a:latin typeface="Arial" panose="020B0604020202020204" pitchFamily="34" charset="0"/>
              </a:rPr>
              <a:t>+</a:t>
            </a:r>
            <a:r>
              <a:rPr lang="it-IT" altLang="it-IT" sz="2000" dirty="0">
                <a:solidFill>
                  <a:schemeClr val="bg1"/>
                </a:solidFill>
                <a:effectLst>
                  <a:outerShdw blurRad="38100" dist="38100" dir="2700000" algn="tl">
                    <a:srgbClr val="000000"/>
                  </a:outerShdw>
                </a:effectLst>
                <a:latin typeface="Arial" panose="020B0604020202020204" pitchFamily="34" charset="0"/>
              </a:rPr>
              <a:t>] = [A</a:t>
            </a:r>
            <a:r>
              <a:rPr lang="it-IT" altLang="it-IT" sz="2000" baseline="30000" dirty="0">
                <a:solidFill>
                  <a:schemeClr val="bg1"/>
                </a:solidFill>
                <a:effectLst>
                  <a:outerShdw blurRad="38100" dist="38100" dir="2700000" algn="tl">
                    <a:srgbClr val="000000"/>
                  </a:outerShdw>
                </a:effectLst>
                <a:latin typeface="Arial" panose="020B0604020202020204" pitchFamily="34" charset="0"/>
              </a:rPr>
              <a:t>-</a:t>
            </a:r>
            <a:r>
              <a:rPr lang="it-IT" altLang="it-IT" sz="2000" dirty="0">
                <a:solidFill>
                  <a:schemeClr val="bg1"/>
                </a:solidFill>
                <a:effectLst>
                  <a:outerShdw blurRad="38100" dist="38100" dir="2700000" algn="tl">
                    <a:srgbClr val="000000"/>
                  </a:outerShdw>
                </a:effectLst>
                <a:latin typeface="Arial" panose="020B0604020202020204" pitchFamily="34" charset="0"/>
              </a:rPr>
              <a:t>] + [OH</a:t>
            </a:r>
            <a:r>
              <a:rPr lang="it-IT" altLang="it-IT" sz="2000" baseline="30000" dirty="0">
                <a:solidFill>
                  <a:schemeClr val="bg1"/>
                </a:solidFill>
                <a:effectLst>
                  <a:outerShdw blurRad="38100" dist="38100" dir="2700000" algn="tl">
                    <a:srgbClr val="000000"/>
                  </a:outerShdw>
                </a:effectLst>
                <a:latin typeface="Arial" panose="020B0604020202020204" pitchFamily="34" charset="0"/>
              </a:rPr>
              <a:t>-</a:t>
            </a:r>
            <a:r>
              <a:rPr lang="it-IT" altLang="it-IT" sz="2000" dirty="0">
                <a:solidFill>
                  <a:schemeClr val="bg1"/>
                </a:solidFill>
                <a:effectLst>
                  <a:outerShdw blurRad="38100" dist="38100" dir="2700000" algn="tl">
                    <a:srgbClr val="000000"/>
                  </a:outerShdw>
                </a:effectLst>
                <a:latin typeface="Arial" panose="020B0604020202020204" pitchFamily="34" charset="0"/>
              </a:rPr>
              <a:t>]. Solo se possono essere accettate alcune approssimazioni l’equazione esatta può essere approssimata a: </a:t>
            </a:r>
          </a:p>
        </p:txBody>
      </p:sp>
      <p:graphicFrame>
        <p:nvGraphicFramePr>
          <p:cNvPr id="142344" name="Object 1032"/>
          <p:cNvGraphicFramePr>
            <a:graphicFrameLocks noChangeAspect="1"/>
          </p:cNvGraphicFramePr>
          <p:nvPr/>
        </p:nvGraphicFramePr>
        <p:xfrm>
          <a:off x="1676400" y="5194300"/>
          <a:ext cx="6530975" cy="846138"/>
        </p:xfrm>
        <a:graphic>
          <a:graphicData uri="http://schemas.openxmlformats.org/presentationml/2006/ole">
            <mc:AlternateContent xmlns:mc="http://schemas.openxmlformats.org/markup-compatibility/2006">
              <mc:Choice xmlns:v="urn:schemas-microsoft-com:vml" Requires="v">
                <p:oleObj spid="_x0000_s84037" name="Equation" r:id="rId5" imgW="3238200" imgH="431640" progId="Equation.3">
                  <p:embed/>
                </p:oleObj>
              </mc:Choice>
              <mc:Fallback>
                <p:oleObj name="Equation" r:id="rId5" imgW="3238200" imgH="431640" progId="Equation.3">
                  <p:embed/>
                  <p:pic>
                    <p:nvPicPr>
                      <p:cNvPr id="142344" name="Object 10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5194300"/>
                        <a:ext cx="6530975" cy="846138"/>
                      </a:xfrm>
                      <a:prstGeom prst="rect">
                        <a:avLst/>
                      </a:prstGeom>
                      <a:solidFill>
                        <a:schemeClr val="bg1"/>
                      </a:solidFill>
                    </p:spPr>
                  </p:pic>
                </p:oleObj>
              </mc:Fallback>
            </mc:AlternateContent>
          </a:graphicData>
        </a:graphic>
      </p:graphicFrame>
      <p:grpSp>
        <p:nvGrpSpPr>
          <p:cNvPr id="142345" name="Group 1033"/>
          <p:cNvGrpSpPr>
            <a:grpSpLocks/>
          </p:cNvGrpSpPr>
          <p:nvPr/>
        </p:nvGrpSpPr>
        <p:grpSpPr bwMode="auto">
          <a:xfrm>
            <a:off x="2387600" y="5603875"/>
            <a:ext cx="485775" cy="492125"/>
            <a:chOff x="880" y="3792"/>
            <a:chExt cx="320" cy="336"/>
          </a:xfrm>
        </p:grpSpPr>
        <p:sp>
          <p:nvSpPr>
            <p:cNvPr id="142346" name="Line 1034"/>
            <p:cNvSpPr>
              <a:spLocks noChangeShapeType="1"/>
            </p:cNvSpPr>
            <p:nvPr/>
          </p:nvSpPr>
          <p:spPr bwMode="auto">
            <a:xfrm>
              <a:off x="880" y="3898"/>
              <a:ext cx="320" cy="134"/>
            </a:xfrm>
            <a:prstGeom prst="line">
              <a:avLst/>
            </a:prstGeom>
            <a:noFill/>
            <a:ln w="38100">
              <a:solidFill>
                <a:srgbClr val="FF583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2347" name="Line 1035"/>
            <p:cNvSpPr>
              <a:spLocks noChangeShapeType="1"/>
            </p:cNvSpPr>
            <p:nvPr/>
          </p:nvSpPr>
          <p:spPr bwMode="auto">
            <a:xfrm flipV="1">
              <a:off x="1008" y="3792"/>
              <a:ext cx="144" cy="336"/>
            </a:xfrm>
            <a:prstGeom prst="line">
              <a:avLst/>
            </a:prstGeom>
            <a:noFill/>
            <a:ln w="38100">
              <a:solidFill>
                <a:srgbClr val="FF583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142348" name="Group 1036"/>
          <p:cNvGrpSpPr>
            <a:grpSpLocks/>
          </p:cNvGrpSpPr>
          <p:nvPr/>
        </p:nvGrpSpPr>
        <p:grpSpPr bwMode="auto">
          <a:xfrm>
            <a:off x="3992563" y="5253038"/>
            <a:ext cx="511175" cy="773112"/>
            <a:chOff x="2784" y="3792"/>
            <a:chExt cx="336" cy="528"/>
          </a:xfrm>
        </p:grpSpPr>
        <p:sp>
          <p:nvSpPr>
            <p:cNvPr id="142349" name="Line 1037"/>
            <p:cNvSpPr>
              <a:spLocks noChangeShapeType="1"/>
            </p:cNvSpPr>
            <p:nvPr/>
          </p:nvSpPr>
          <p:spPr bwMode="auto">
            <a:xfrm>
              <a:off x="2784" y="3792"/>
              <a:ext cx="336" cy="528"/>
            </a:xfrm>
            <a:prstGeom prst="line">
              <a:avLst/>
            </a:prstGeom>
            <a:noFill/>
            <a:ln w="38100">
              <a:solidFill>
                <a:srgbClr val="FF583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2350" name="Line 1038"/>
            <p:cNvSpPr>
              <a:spLocks noChangeShapeType="1"/>
            </p:cNvSpPr>
            <p:nvPr/>
          </p:nvSpPr>
          <p:spPr bwMode="auto">
            <a:xfrm flipV="1">
              <a:off x="2880" y="3840"/>
              <a:ext cx="192" cy="480"/>
            </a:xfrm>
            <a:prstGeom prst="line">
              <a:avLst/>
            </a:prstGeom>
            <a:noFill/>
            <a:ln w="38100">
              <a:solidFill>
                <a:srgbClr val="FF583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142358" name="Text Box 1046"/>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2A2DC191-BE28-4213-BBC3-D506C2F08628}" type="slidenum">
              <a:rPr lang="it-IT" altLang="it-IT" sz="1400">
                <a:solidFill>
                  <a:schemeClr val="bg1"/>
                </a:solidFill>
                <a:latin typeface="Arial" panose="020B0604020202020204" pitchFamily="34" charset="0"/>
              </a:rPr>
              <a:pPr>
                <a:spcBef>
                  <a:spcPct val="50000"/>
                </a:spcBef>
              </a:pPr>
              <a:t>26</a:t>
            </a:fld>
            <a:endParaRPr lang="it-IT" altLang="it-IT" sz="1400">
              <a:solidFill>
                <a:schemeClr val="bg1"/>
              </a:solidFill>
              <a:latin typeface="Arial" panose="020B0604020202020204" pitchFamily="34" charset="0"/>
            </a:endParaRPr>
          </a:p>
        </p:txBody>
      </p:sp>
    </p:spTree>
    <p:extLst>
      <p:ext uri="{BB962C8B-B14F-4D97-AF65-F5344CB8AC3E}">
        <p14:creationId xmlns:p14="http://schemas.microsoft.com/office/powerpoint/2010/main" val="34238353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2343"/>
                                        </p:tgtEl>
                                        <p:attrNameLst>
                                          <p:attrName>style.visibility</p:attrName>
                                        </p:attrNameLst>
                                      </p:cBhvr>
                                      <p:to>
                                        <p:strVal val="visible"/>
                                      </p:to>
                                    </p:set>
                                  </p:childTnLst>
                                </p:cTn>
                              </p:par>
                            </p:childTnLst>
                          </p:cTn>
                        </p:par>
                        <p:par>
                          <p:cTn id="7" fill="hold" nodeType="afterGroup">
                            <p:stCondLst>
                              <p:cond delay="500"/>
                            </p:stCondLst>
                            <p:childTnLst>
                              <p:par>
                                <p:cTn id="8" presetID="9" presetClass="entr" presetSubtype="0" fill="hold" nodeType="afterEffect">
                                  <p:stCondLst>
                                    <p:cond delay="0"/>
                                  </p:stCondLst>
                                  <p:childTnLst>
                                    <p:set>
                                      <p:cBhvr>
                                        <p:cTn id="9" dur="1" fill="hold">
                                          <p:stCondLst>
                                            <p:cond delay="0"/>
                                          </p:stCondLst>
                                        </p:cTn>
                                        <p:tgtEl>
                                          <p:spTgt spid="142344"/>
                                        </p:tgtEl>
                                        <p:attrNameLst>
                                          <p:attrName>style.visibility</p:attrName>
                                        </p:attrNameLst>
                                      </p:cBhvr>
                                      <p:to>
                                        <p:strVal val="visible"/>
                                      </p:to>
                                    </p:set>
                                    <p:animEffect transition="in" filter="dissolve">
                                      <p:cBhvr>
                                        <p:cTn id="10" dur="500"/>
                                        <p:tgtEl>
                                          <p:spTgt spid="142344"/>
                                        </p:tgtEl>
                                      </p:cBhvr>
                                    </p:animEffect>
                                  </p:childTnLst>
                                </p:cTn>
                              </p:par>
                            </p:childTnLst>
                          </p:cTn>
                        </p:par>
                        <p:par>
                          <p:cTn id="11" fill="hold" nodeType="afterGroup">
                            <p:stCondLst>
                              <p:cond delay="1000"/>
                            </p:stCondLst>
                            <p:childTnLst>
                              <p:par>
                                <p:cTn id="12" presetID="4" presetClass="entr" presetSubtype="32" fill="hold" nodeType="afterEffect">
                                  <p:stCondLst>
                                    <p:cond delay="0"/>
                                  </p:stCondLst>
                                  <p:childTnLst>
                                    <p:set>
                                      <p:cBhvr>
                                        <p:cTn id="13" dur="1" fill="hold">
                                          <p:stCondLst>
                                            <p:cond delay="0"/>
                                          </p:stCondLst>
                                        </p:cTn>
                                        <p:tgtEl>
                                          <p:spTgt spid="142345"/>
                                        </p:tgtEl>
                                        <p:attrNameLst>
                                          <p:attrName>style.visibility</p:attrName>
                                        </p:attrNameLst>
                                      </p:cBhvr>
                                      <p:to>
                                        <p:strVal val="visible"/>
                                      </p:to>
                                    </p:set>
                                    <p:animEffect transition="in" filter="box(out)">
                                      <p:cBhvr>
                                        <p:cTn id="14" dur="500"/>
                                        <p:tgtEl>
                                          <p:spTgt spid="142345"/>
                                        </p:tgtEl>
                                      </p:cBhvr>
                                    </p:animEffect>
                                  </p:childTnLst>
                                </p:cTn>
                              </p:par>
                            </p:childTnLst>
                          </p:cTn>
                        </p:par>
                        <p:par>
                          <p:cTn id="15" fill="hold" nodeType="afterGroup">
                            <p:stCondLst>
                              <p:cond delay="1500"/>
                            </p:stCondLst>
                            <p:childTnLst>
                              <p:par>
                                <p:cTn id="16" presetID="4" presetClass="entr" presetSubtype="32" fill="hold" nodeType="afterEffect">
                                  <p:stCondLst>
                                    <p:cond delay="0"/>
                                  </p:stCondLst>
                                  <p:childTnLst>
                                    <p:set>
                                      <p:cBhvr>
                                        <p:cTn id="17" dur="1" fill="hold">
                                          <p:stCondLst>
                                            <p:cond delay="0"/>
                                          </p:stCondLst>
                                        </p:cTn>
                                        <p:tgtEl>
                                          <p:spTgt spid="142348"/>
                                        </p:tgtEl>
                                        <p:attrNameLst>
                                          <p:attrName>style.visibility</p:attrName>
                                        </p:attrNameLst>
                                      </p:cBhvr>
                                      <p:to>
                                        <p:strVal val="visible"/>
                                      </p:to>
                                    </p:set>
                                    <p:animEffect transition="in" filter="box(out)">
                                      <p:cBhvr>
                                        <p:cTn id="18" dur="500"/>
                                        <p:tgtEl>
                                          <p:spTgt spid="142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 name="Segnaposto numero diapositiva 3"/>
          <p:cNvSpPr>
            <a:spLocks noGrp="1"/>
          </p:cNvSpPr>
          <p:nvPr>
            <p:ph type="sldNum" sz="quarter" idx="12"/>
          </p:nvPr>
        </p:nvSpPr>
        <p:spPr/>
        <p:txBody>
          <a:bodyPr/>
          <a:lstStyle/>
          <a:p>
            <a:fld id="{2AF5B6EC-253A-4F8E-BC53-E066D062A3C5}" type="slidenum">
              <a:rPr lang="it-IT" altLang="it-IT"/>
              <a:pPr/>
              <a:t>27</a:t>
            </a:fld>
            <a:endParaRPr lang="it-IT" altLang="it-IT"/>
          </a:p>
        </p:txBody>
      </p:sp>
      <p:sp>
        <p:nvSpPr>
          <p:cNvPr id="51204" name="Text Box 4"/>
          <p:cNvSpPr txBox="1">
            <a:spLocks noChangeArrowheads="1"/>
          </p:cNvSpPr>
          <p:nvPr/>
        </p:nvSpPr>
        <p:spPr bwMode="auto">
          <a:xfrm>
            <a:off x="990600" y="304800"/>
            <a:ext cx="7467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it-IT" altLang="it-IT" sz="2000" b="1">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CALCOLO DEL PH DI SOLUZIONI CONTENENTI ACIDI DEBOLI</a:t>
            </a:r>
            <a:endParaRPr lang="it-IT" altLang="it-IT">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endParaRPr>
          </a:p>
        </p:txBody>
      </p:sp>
      <p:sp>
        <p:nvSpPr>
          <p:cNvPr id="51205" name="Text Box 5"/>
          <p:cNvSpPr txBox="1">
            <a:spLocks noChangeArrowheads="1"/>
          </p:cNvSpPr>
          <p:nvPr/>
        </p:nvSpPr>
        <p:spPr bwMode="auto">
          <a:xfrm>
            <a:off x="1066800" y="1447800"/>
            <a:ext cx="7315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2000" dirty="0">
                <a:solidFill>
                  <a:schemeClr val="bg1"/>
                </a:solidFill>
                <a:effectLst>
                  <a:outerShdw blurRad="38100" dist="38100" dir="2700000" algn="tl">
                    <a:srgbClr val="000000"/>
                  </a:outerShdw>
                </a:effectLst>
                <a:latin typeface="Arial" panose="020B0604020202020204" pitchFamily="34" charset="0"/>
              </a:rPr>
              <a:t>Il calcolo del </a:t>
            </a:r>
            <a:r>
              <a:rPr lang="it-IT" altLang="it-IT" sz="2000" dirty="0" err="1">
                <a:solidFill>
                  <a:schemeClr val="bg1"/>
                </a:solidFill>
                <a:effectLst>
                  <a:outerShdw blurRad="38100" dist="38100" dir="2700000" algn="tl">
                    <a:srgbClr val="000000"/>
                  </a:outerShdw>
                </a:effectLst>
                <a:latin typeface="Arial" panose="020B0604020202020204" pitchFamily="34" charset="0"/>
              </a:rPr>
              <a:t>pH</a:t>
            </a:r>
            <a:r>
              <a:rPr lang="it-IT" altLang="it-IT" sz="2000" dirty="0">
                <a:solidFill>
                  <a:schemeClr val="bg1"/>
                </a:solidFill>
                <a:effectLst>
                  <a:outerShdw blurRad="38100" dist="38100" dir="2700000" algn="tl">
                    <a:srgbClr val="000000"/>
                  </a:outerShdw>
                </a:effectLst>
                <a:latin typeface="Arial" panose="020B0604020202020204" pitchFamily="34" charset="0"/>
              </a:rPr>
              <a:t> di una soluzione contenente un acido debole deve sempre essere eseguito tenendo presente quanto detto nella diapositiva precedente. In caso di dubbi, si può usare sempre l’equazione</a:t>
            </a:r>
          </a:p>
        </p:txBody>
      </p:sp>
      <p:graphicFrame>
        <p:nvGraphicFramePr>
          <p:cNvPr id="51206" name="Object 6"/>
          <p:cNvGraphicFramePr>
            <a:graphicFrameLocks noChangeAspect="1"/>
          </p:cNvGraphicFramePr>
          <p:nvPr/>
        </p:nvGraphicFramePr>
        <p:xfrm>
          <a:off x="1143000" y="2819400"/>
          <a:ext cx="1905000" cy="771525"/>
        </p:xfrm>
        <a:graphic>
          <a:graphicData uri="http://schemas.openxmlformats.org/presentationml/2006/ole">
            <mc:AlternateContent xmlns:mc="http://schemas.openxmlformats.org/markup-compatibility/2006">
              <mc:Choice xmlns:v="urn:schemas-microsoft-com:vml" Requires="v">
                <p:oleObj spid="_x0000_s85060" r:id="rId3" imgW="1104900" imgH="444500" progId="Equation.3">
                  <p:embed/>
                </p:oleObj>
              </mc:Choice>
              <mc:Fallback>
                <p:oleObj r:id="rId3" imgW="1104900" imgH="444500" progId="Equation.3">
                  <p:embed/>
                  <p:pic>
                    <p:nvPicPr>
                      <p:cNvPr id="51206"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819400"/>
                        <a:ext cx="1905000" cy="771525"/>
                      </a:xfrm>
                      <a:prstGeom prst="rect">
                        <a:avLst/>
                      </a:prstGeom>
                      <a:solidFill>
                        <a:schemeClr val="bg1"/>
                      </a:solidFill>
                    </p:spPr>
                  </p:pic>
                </p:oleObj>
              </mc:Fallback>
            </mc:AlternateContent>
          </a:graphicData>
        </a:graphic>
      </p:graphicFrame>
      <p:sp>
        <p:nvSpPr>
          <p:cNvPr id="51208" name="Text Box 8"/>
          <p:cNvSpPr txBox="1">
            <a:spLocks noChangeArrowheads="1"/>
          </p:cNvSpPr>
          <p:nvPr/>
        </p:nvSpPr>
        <p:spPr bwMode="auto">
          <a:xfrm>
            <a:off x="1066800" y="5029200"/>
            <a:ext cx="7315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2000" dirty="0">
                <a:solidFill>
                  <a:srgbClr val="FFFF00"/>
                </a:solidFill>
                <a:effectLst>
                  <a:outerShdw blurRad="38100" dist="38100" dir="2700000" algn="tl">
                    <a:srgbClr val="000000"/>
                  </a:outerShdw>
                </a:effectLst>
                <a:latin typeface="Arial" panose="020B0604020202020204" pitchFamily="34" charset="0"/>
              </a:rPr>
              <a:t>Ovviamente si deve verificare, alla luce del risultato, che gli ioni  idrogeno provenienti dalla dissociazione dell’acqua siano effettivamente trascurabili.</a:t>
            </a:r>
          </a:p>
        </p:txBody>
      </p:sp>
      <p:graphicFrame>
        <p:nvGraphicFramePr>
          <p:cNvPr id="51211" name="Object 11"/>
          <p:cNvGraphicFramePr>
            <a:graphicFrameLocks noChangeAspect="1"/>
          </p:cNvGraphicFramePr>
          <p:nvPr/>
        </p:nvGraphicFramePr>
        <p:xfrm>
          <a:off x="4876800" y="2819400"/>
          <a:ext cx="3352800" cy="777875"/>
        </p:xfrm>
        <a:graphic>
          <a:graphicData uri="http://schemas.openxmlformats.org/presentationml/2006/ole">
            <mc:AlternateContent xmlns:mc="http://schemas.openxmlformats.org/markup-compatibility/2006">
              <mc:Choice xmlns:v="urn:schemas-microsoft-com:vml" Requires="v">
                <p:oleObj spid="_x0000_s85061" name="Equation" r:id="rId5" imgW="1917360" imgH="444240" progId="Equation.3">
                  <p:embed/>
                </p:oleObj>
              </mc:Choice>
              <mc:Fallback>
                <p:oleObj name="Equation" r:id="rId5" imgW="1917360" imgH="444240" progId="Equation.3">
                  <p:embed/>
                  <p:pic>
                    <p:nvPicPr>
                      <p:cNvPr id="51211"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2819400"/>
                        <a:ext cx="3352800" cy="7778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12" name="AutoShape 12"/>
          <p:cNvSpPr>
            <a:spLocks noChangeArrowheads="1"/>
          </p:cNvSpPr>
          <p:nvPr/>
        </p:nvSpPr>
        <p:spPr bwMode="auto">
          <a:xfrm>
            <a:off x="3276600" y="2971800"/>
            <a:ext cx="1447800" cy="457200"/>
          </a:xfrm>
          <a:prstGeom prst="rightArrow">
            <a:avLst>
              <a:gd name="adj1" fmla="val 50000"/>
              <a:gd name="adj2" fmla="val 79167"/>
            </a:avLst>
          </a:prstGeom>
          <a:gradFill rotWithShape="0">
            <a:gsLst>
              <a:gs pos="0">
                <a:schemeClr val="accent1"/>
              </a:gs>
              <a:gs pos="100000">
                <a:srgbClr val="FAFF2D"/>
              </a:gs>
            </a:gsLst>
            <a:lin ang="0" scaled="1"/>
          </a:gradFill>
          <a:ln w="9525">
            <a:solidFill>
              <a:srgbClr val="33CC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1213" name="Text Box 13"/>
          <p:cNvSpPr txBox="1">
            <a:spLocks noChangeArrowheads="1"/>
          </p:cNvSpPr>
          <p:nvPr/>
        </p:nvSpPr>
        <p:spPr bwMode="auto">
          <a:xfrm>
            <a:off x="1066800" y="3930650"/>
            <a:ext cx="7239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2000" dirty="0">
                <a:solidFill>
                  <a:schemeClr val="bg1"/>
                </a:solidFill>
                <a:effectLst>
                  <a:outerShdw blurRad="38100" dist="38100" dir="2700000" algn="tl">
                    <a:srgbClr val="000000"/>
                  </a:outerShdw>
                </a:effectLst>
                <a:latin typeface="Arial" panose="020B0604020202020204" pitchFamily="34" charset="0"/>
              </a:rPr>
              <a:t>L’equazione può essere ottenuta sostituendo [A</a:t>
            </a:r>
            <a:r>
              <a:rPr lang="it-IT" altLang="it-IT" sz="2000" baseline="30000" dirty="0">
                <a:solidFill>
                  <a:schemeClr val="bg1"/>
                </a:solidFill>
                <a:effectLst>
                  <a:outerShdw blurRad="38100" dist="38100" dir="2700000" algn="tl">
                    <a:srgbClr val="000000"/>
                  </a:outerShdw>
                </a:effectLst>
                <a:latin typeface="Arial" panose="020B0604020202020204" pitchFamily="34" charset="0"/>
              </a:rPr>
              <a:t>-</a:t>
            </a:r>
            <a:r>
              <a:rPr lang="it-IT" altLang="it-IT" sz="2000" dirty="0">
                <a:solidFill>
                  <a:schemeClr val="bg1"/>
                </a:solidFill>
                <a:effectLst>
                  <a:outerShdw blurRad="38100" dist="38100" dir="2700000" algn="tl">
                    <a:srgbClr val="000000"/>
                  </a:outerShdw>
                </a:effectLst>
                <a:latin typeface="Arial" panose="020B0604020202020204" pitchFamily="34" charset="0"/>
              </a:rPr>
              <a:t>] = (C</a:t>
            </a:r>
            <a:r>
              <a:rPr lang="it-IT" altLang="it-IT" sz="2000" baseline="-25000" dirty="0">
                <a:solidFill>
                  <a:schemeClr val="bg1"/>
                </a:solidFill>
                <a:effectLst>
                  <a:outerShdw blurRad="38100" dist="38100" dir="2700000" algn="tl">
                    <a:srgbClr val="000000"/>
                  </a:outerShdw>
                </a:effectLst>
                <a:latin typeface="Arial" panose="020B0604020202020204" pitchFamily="34" charset="0"/>
              </a:rPr>
              <a:t>a</a:t>
            </a:r>
            <a:r>
              <a:rPr lang="it-IT" altLang="it-IT" sz="2000" dirty="0">
                <a:solidFill>
                  <a:schemeClr val="bg1"/>
                </a:solidFill>
                <a:effectLst>
                  <a:outerShdw blurRad="38100" dist="38100" dir="2700000" algn="tl">
                    <a:srgbClr val="000000"/>
                  </a:outerShdw>
                </a:effectLst>
                <a:latin typeface="Arial" panose="020B0604020202020204" pitchFamily="34" charset="0"/>
              </a:rPr>
              <a:t> – [HA]) al posto di [A</a:t>
            </a:r>
            <a:r>
              <a:rPr lang="it-IT" altLang="it-IT" sz="2000" baseline="30000" dirty="0">
                <a:solidFill>
                  <a:schemeClr val="bg1"/>
                </a:solidFill>
                <a:effectLst>
                  <a:outerShdw blurRad="38100" dist="38100" dir="2700000" algn="tl">
                    <a:srgbClr val="000000"/>
                  </a:outerShdw>
                </a:effectLst>
                <a:latin typeface="Arial" panose="020B0604020202020204" pitchFamily="34" charset="0"/>
              </a:rPr>
              <a:t>-</a:t>
            </a:r>
            <a:r>
              <a:rPr lang="it-IT" altLang="it-IT" sz="2000" dirty="0">
                <a:solidFill>
                  <a:schemeClr val="bg1"/>
                </a:solidFill>
                <a:effectLst>
                  <a:outerShdw blurRad="38100" dist="38100" dir="2700000" algn="tl">
                    <a:srgbClr val="000000"/>
                  </a:outerShdw>
                </a:effectLst>
                <a:latin typeface="Arial" panose="020B0604020202020204" pitchFamily="34" charset="0"/>
              </a:rPr>
              <a:t>] nell’espressione della costante di equilibrio, K</a:t>
            </a:r>
            <a:r>
              <a:rPr lang="it-IT" altLang="it-IT" sz="2000" baseline="-25000" dirty="0">
                <a:solidFill>
                  <a:schemeClr val="bg1"/>
                </a:solidFill>
                <a:effectLst>
                  <a:outerShdw blurRad="38100" dist="38100" dir="2700000" algn="tl">
                    <a:srgbClr val="000000"/>
                  </a:outerShdw>
                </a:effectLst>
                <a:latin typeface="Arial" panose="020B0604020202020204" pitchFamily="34" charset="0"/>
              </a:rPr>
              <a:t>a</a:t>
            </a:r>
            <a:r>
              <a:rPr lang="it-IT" altLang="it-IT" sz="2000" dirty="0">
                <a:solidFill>
                  <a:schemeClr val="bg1"/>
                </a:solidFill>
                <a:effectLst>
                  <a:outerShdw blurRad="38100" dist="38100" dir="2700000" algn="tl">
                    <a:srgbClr val="000000"/>
                  </a:outerShdw>
                </a:effectLst>
                <a:latin typeface="Arial" panose="020B0604020202020204" pitchFamily="34" charset="0"/>
              </a:rPr>
              <a:t>.</a:t>
            </a:r>
            <a:endParaRPr lang="en-GB" altLang="it-IT" sz="2000" dirty="0"/>
          </a:p>
        </p:txBody>
      </p:sp>
      <p:sp>
        <p:nvSpPr>
          <p:cNvPr id="51214" name="Text Box 14"/>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60A91AB9-61FF-4314-A0B5-7665B32FAECD}" type="slidenum">
              <a:rPr lang="it-IT" altLang="it-IT" sz="1400">
                <a:solidFill>
                  <a:schemeClr val="bg1"/>
                </a:solidFill>
                <a:latin typeface="Arial" panose="020B0604020202020204" pitchFamily="34" charset="0"/>
              </a:rPr>
              <a:pPr>
                <a:spcBef>
                  <a:spcPct val="50000"/>
                </a:spcBef>
              </a:pPr>
              <a:t>27</a:t>
            </a:fld>
            <a:endParaRPr lang="it-IT" altLang="it-IT" sz="1400">
              <a:solidFill>
                <a:schemeClr val="bg1"/>
              </a:solidFill>
              <a:latin typeface="Arial" panose="020B0604020202020204" pitchFamily="34" charset="0"/>
            </a:endParaRPr>
          </a:p>
        </p:txBody>
      </p:sp>
    </p:spTree>
    <p:extLst>
      <p:ext uri="{BB962C8B-B14F-4D97-AF65-F5344CB8AC3E}">
        <p14:creationId xmlns:p14="http://schemas.microsoft.com/office/powerpoint/2010/main" val="331589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000"/>
                                  </p:stCondLst>
                                  <p:childTnLst>
                                    <p:set>
                                      <p:cBhvr>
                                        <p:cTn id="6" dur="1" fill="hold">
                                          <p:stCondLst>
                                            <p:cond delay="499"/>
                                          </p:stCondLst>
                                        </p:cTn>
                                        <p:tgtEl>
                                          <p:spTgt spid="512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7" presetClass="entr" presetSubtype="8" fill="hold" nodeType="clickEffect">
                                  <p:stCondLst>
                                    <p:cond delay="0"/>
                                  </p:stCondLst>
                                  <p:childTnLst>
                                    <p:set>
                                      <p:cBhvr>
                                        <p:cTn id="10" dur="1" fill="hold">
                                          <p:stCondLst>
                                            <p:cond delay="0"/>
                                          </p:stCondLst>
                                        </p:cTn>
                                        <p:tgtEl>
                                          <p:spTgt spid="51212"/>
                                        </p:tgtEl>
                                        <p:attrNameLst>
                                          <p:attrName>style.visibility</p:attrName>
                                        </p:attrNameLst>
                                      </p:cBhvr>
                                      <p:to>
                                        <p:strVal val="visible"/>
                                      </p:to>
                                    </p:set>
                                    <p:anim calcmode="lin" valueType="num">
                                      <p:cBhvr>
                                        <p:cTn id="11" dur="500" fill="hold"/>
                                        <p:tgtEl>
                                          <p:spTgt spid="51212"/>
                                        </p:tgtEl>
                                        <p:attrNameLst>
                                          <p:attrName>ppt_x</p:attrName>
                                        </p:attrNameLst>
                                      </p:cBhvr>
                                      <p:tavLst>
                                        <p:tav tm="0">
                                          <p:val>
                                            <p:strVal val="#ppt_x-#ppt_w/2"/>
                                          </p:val>
                                        </p:tav>
                                        <p:tav tm="100000">
                                          <p:val>
                                            <p:strVal val="#ppt_x"/>
                                          </p:val>
                                        </p:tav>
                                      </p:tavLst>
                                    </p:anim>
                                    <p:anim calcmode="lin" valueType="num">
                                      <p:cBhvr>
                                        <p:cTn id="12" dur="500" fill="hold"/>
                                        <p:tgtEl>
                                          <p:spTgt spid="51212"/>
                                        </p:tgtEl>
                                        <p:attrNameLst>
                                          <p:attrName>ppt_y</p:attrName>
                                        </p:attrNameLst>
                                      </p:cBhvr>
                                      <p:tavLst>
                                        <p:tav tm="0">
                                          <p:val>
                                            <p:strVal val="#ppt_y"/>
                                          </p:val>
                                        </p:tav>
                                        <p:tav tm="100000">
                                          <p:val>
                                            <p:strVal val="#ppt_y"/>
                                          </p:val>
                                        </p:tav>
                                      </p:tavLst>
                                    </p:anim>
                                    <p:anim calcmode="lin" valueType="num">
                                      <p:cBhvr>
                                        <p:cTn id="13" dur="500" fill="hold"/>
                                        <p:tgtEl>
                                          <p:spTgt spid="51212"/>
                                        </p:tgtEl>
                                        <p:attrNameLst>
                                          <p:attrName>ppt_w</p:attrName>
                                        </p:attrNameLst>
                                      </p:cBhvr>
                                      <p:tavLst>
                                        <p:tav tm="0">
                                          <p:val>
                                            <p:fltVal val="0"/>
                                          </p:val>
                                        </p:tav>
                                        <p:tav tm="100000">
                                          <p:val>
                                            <p:strVal val="#ppt_w"/>
                                          </p:val>
                                        </p:tav>
                                      </p:tavLst>
                                    </p:anim>
                                    <p:anim calcmode="lin" valueType="num">
                                      <p:cBhvr>
                                        <p:cTn id="14" dur="500" fill="hold"/>
                                        <p:tgtEl>
                                          <p:spTgt spid="51212"/>
                                        </p:tgtEl>
                                        <p:attrNameLst>
                                          <p:attrName>ppt_h</p:attrName>
                                        </p:attrNameLst>
                                      </p:cBhvr>
                                      <p:tavLst>
                                        <p:tav tm="0">
                                          <p:val>
                                            <p:strVal val="#ppt_h"/>
                                          </p:val>
                                        </p:tav>
                                        <p:tav tm="100000">
                                          <p:val>
                                            <p:strVal val="#ppt_h"/>
                                          </p:val>
                                        </p:tav>
                                      </p:tavLst>
                                    </p:anim>
                                  </p:childTnLst>
                                </p:cTn>
                              </p:par>
                            </p:childTnLst>
                          </p:cTn>
                        </p:par>
                        <p:par>
                          <p:cTn id="15" fill="hold" nodeType="afterGroup">
                            <p:stCondLst>
                              <p:cond delay="500"/>
                            </p:stCondLst>
                            <p:childTnLst>
                              <p:par>
                                <p:cTn id="16" presetID="1" presetClass="entr" presetSubtype="0" fill="hold" nodeType="afterEffect">
                                  <p:stCondLst>
                                    <p:cond delay="0"/>
                                  </p:stCondLst>
                                  <p:childTnLst>
                                    <p:set>
                                      <p:cBhvr>
                                        <p:cTn id="17" dur="1" fill="hold">
                                          <p:stCondLst>
                                            <p:cond delay="499"/>
                                          </p:stCondLst>
                                        </p:cTn>
                                        <p:tgtEl>
                                          <p:spTgt spid="51211"/>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512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8" grpId="0" autoUpdateAnimBg="0"/>
      <p:bldP spid="51213"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5" name="Segnaposto numero diapositiva 3"/>
          <p:cNvSpPr>
            <a:spLocks noGrp="1"/>
          </p:cNvSpPr>
          <p:nvPr>
            <p:ph type="sldNum" sz="quarter" idx="12"/>
          </p:nvPr>
        </p:nvSpPr>
        <p:spPr/>
        <p:txBody>
          <a:bodyPr/>
          <a:lstStyle/>
          <a:p>
            <a:fld id="{C832B59E-80C8-4054-87DD-DCC1501A1BC0}" type="slidenum">
              <a:rPr lang="it-IT" altLang="it-IT"/>
              <a:pPr/>
              <a:t>28</a:t>
            </a:fld>
            <a:endParaRPr lang="it-IT" altLang="it-IT"/>
          </a:p>
        </p:txBody>
      </p:sp>
      <p:sp>
        <p:nvSpPr>
          <p:cNvPr id="52246" name="Rectangle 22"/>
          <p:cNvSpPr>
            <a:spLocks noChangeArrowheads="1"/>
          </p:cNvSpPr>
          <p:nvPr/>
        </p:nvSpPr>
        <p:spPr bwMode="auto">
          <a:xfrm>
            <a:off x="990600" y="838200"/>
            <a:ext cx="7772400" cy="5257800"/>
          </a:xfrm>
          <a:prstGeom prst="rect">
            <a:avLst/>
          </a:prstGeom>
          <a:solidFill>
            <a:schemeClr val="tx1"/>
          </a:solidFill>
          <a:ln w="381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800"/>
          </a:p>
        </p:txBody>
      </p:sp>
      <p:sp>
        <p:nvSpPr>
          <p:cNvPr id="52232" name="Text Box 8"/>
          <p:cNvSpPr txBox="1">
            <a:spLocks noChangeArrowheads="1"/>
          </p:cNvSpPr>
          <p:nvPr/>
        </p:nvSpPr>
        <p:spPr bwMode="auto">
          <a:xfrm>
            <a:off x="1371600" y="990600"/>
            <a:ext cx="7162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Clr>
                <a:srgbClr val="FF0000"/>
              </a:buClr>
              <a:buSzPct val="120000"/>
              <a:buFont typeface="Wingdings" panose="05000000000000000000" pitchFamily="2" charset="2"/>
              <a:buChar char="v"/>
            </a:pPr>
            <a:r>
              <a:rPr lang="it-IT" altLang="it-IT" sz="2000" dirty="0">
                <a:solidFill>
                  <a:schemeClr val="bg1"/>
                </a:solidFill>
                <a:latin typeface="Arial" panose="020B0604020202020204" pitchFamily="34" charset="0"/>
              </a:rPr>
              <a:t> Calcolare il </a:t>
            </a:r>
            <a:r>
              <a:rPr lang="it-IT" altLang="it-IT" sz="2000" dirty="0" err="1">
                <a:solidFill>
                  <a:schemeClr val="bg1"/>
                </a:solidFill>
                <a:latin typeface="Arial" panose="020B0604020202020204" pitchFamily="34" charset="0"/>
              </a:rPr>
              <a:t>pH</a:t>
            </a:r>
            <a:r>
              <a:rPr lang="it-IT" altLang="it-IT" sz="2000" dirty="0">
                <a:solidFill>
                  <a:schemeClr val="bg1"/>
                </a:solidFill>
                <a:latin typeface="Arial" panose="020B0604020202020204" pitchFamily="34" charset="0"/>
              </a:rPr>
              <a:t> di una soluzione contenente </a:t>
            </a:r>
            <a:r>
              <a:rPr lang="it-IT" altLang="it-IT" sz="2000" dirty="0" err="1">
                <a:solidFill>
                  <a:schemeClr val="bg1"/>
                </a:solidFill>
                <a:latin typeface="Arial" panose="020B0604020202020204" pitchFamily="34" charset="0"/>
              </a:rPr>
              <a:t>ac</a:t>
            </a:r>
            <a:r>
              <a:rPr lang="it-IT" altLang="it-IT" sz="2000" dirty="0">
                <a:solidFill>
                  <a:schemeClr val="bg1"/>
                </a:solidFill>
                <a:latin typeface="Arial" panose="020B0604020202020204" pitchFamily="34" charset="0"/>
              </a:rPr>
              <a:t>. acetico 0,02 M (K</a:t>
            </a:r>
            <a:r>
              <a:rPr lang="it-IT" altLang="it-IT" sz="2000" baseline="-25000" dirty="0">
                <a:solidFill>
                  <a:schemeClr val="bg1"/>
                </a:solidFill>
                <a:latin typeface="Arial" panose="020B0604020202020204" pitchFamily="34" charset="0"/>
              </a:rPr>
              <a:t>a</a:t>
            </a:r>
            <a:r>
              <a:rPr lang="it-IT" altLang="it-IT" sz="2000" dirty="0">
                <a:solidFill>
                  <a:schemeClr val="bg1"/>
                </a:solidFill>
                <a:latin typeface="Arial" panose="020B0604020202020204" pitchFamily="34" charset="0"/>
              </a:rPr>
              <a:t> = </a:t>
            </a:r>
            <a:r>
              <a:rPr lang="it-IT" altLang="it-IT" sz="2000" dirty="0" smtClean="0">
                <a:solidFill>
                  <a:schemeClr val="bg1"/>
                </a:solidFill>
                <a:latin typeface="Arial" panose="020B0604020202020204" pitchFamily="34" charset="0"/>
              </a:rPr>
              <a:t>1,75*10</a:t>
            </a:r>
            <a:r>
              <a:rPr lang="it-IT" altLang="it-IT" sz="2000" baseline="30000" dirty="0" smtClean="0">
                <a:solidFill>
                  <a:schemeClr val="bg1"/>
                </a:solidFill>
                <a:latin typeface="Arial" panose="020B0604020202020204" pitchFamily="34" charset="0"/>
              </a:rPr>
              <a:t>-5</a:t>
            </a:r>
            <a:r>
              <a:rPr lang="it-IT" altLang="it-IT" sz="2000" dirty="0">
                <a:solidFill>
                  <a:schemeClr val="bg1"/>
                </a:solidFill>
                <a:latin typeface="Arial" panose="020B0604020202020204" pitchFamily="34" charset="0"/>
              </a:rPr>
              <a:t>).</a:t>
            </a:r>
          </a:p>
        </p:txBody>
      </p:sp>
      <p:sp>
        <p:nvSpPr>
          <p:cNvPr id="52237" name="Text Box 13"/>
          <p:cNvSpPr txBox="1">
            <a:spLocks noChangeArrowheads="1"/>
          </p:cNvSpPr>
          <p:nvPr/>
        </p:nvSpPr>
        <p:spPr bwMode="auto">
          <a:xfrm>
            <a:off x="1371600" y="3429000"/>
            <a:ext cx="7086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Clr>
                <a:srgbClr val="FF0000"/>
              </a:buClr>
              <a:buSzPct val="120000"/>
              <a:buFont typeface="Wingdings" panose="05000000000000000000" pitchFamily="2" charset="2"/>
              <a:buChar char="v"/>
            </a:pPr>
            <a:r>
              <a:rPr lang="it-IT" altLang="it-IT" sz="2000">
                <a:solidFill>
                  <a:schemeClr val="bg1"/>
                </a:solidFill>
                <a:latin typeface="Arial" panose="020B0604020202020204" pitchFamily="34" charset="0"/>
              </a:rPr>
              <a:t> Calcolare il pH di una soluzione contenente ac. acetico 3.10</a:t>
            </a:r>
            <a:r>
              <a:rPr lang="it-IT" altLang="it-IT" sz="2000" baseline="30000">
                <a:solidFill>
                  <a:schemeClr val="bg1"/>
                </a:solidFill>
                <a:latin typeface="Arial" panose="020B0604020202020204" pitchFamily="34" charset="0"/>
              </a:rPr>
              <a:t>-5</a:t>
            </a:r>
            <a:r>
              <a:rPr lang="it-IT" altLang="it-IT" sz="2000">
                <a:solidFill>
                  <a:schemeClr val="bg1"/>
                </a:solidFill>
                <a:latin typeface="Arial" panose="020B0604020202020204" pitchFamily="34" charset="0"/>
              </a:rPr>
              <a:t> M.</a:t>
            </a:r>
          </a:p>
        </p:txBody>
      </p:sp>
      <p:grpSp>
        <p:nvGrpSpPr>
          <p:cNvPr id="52249" name="Group 25"/>
          <p:cNvGrpSpPr>
            <a:grpSpLocks/>
          </p:cNvGrpSpPr>
          <p:nvPr/>
        </p:nvGrpSpPr>
        <p:grpSpPr bwMode="auto">
          <a:xfrm>
            <a:off x="1524000" y="1828801"/>
            <a:ext cx="6858000" cy="1570038"/>
            <a:chOff x="960" y="1152"/>
            <a:chExt cx="4320" cy="989"/>
          </a:xfrm>
        </p:grpSpPr>
        <p:sp>
          <p:nvSpPr>
            <p:cNvPr id="52244" name="Text Box 20"/>
            <p:cNvSpPr txBox="1">
              <a:spLocks noChangeArrowheads="1"/>
            </p:cNvSpPr>
            <p:nvPr/>
          </p:nvSpPr>
          <p:spPr bwMode="auto">
            <a:xfrm>
              <a:off x="960" y="1152"/>
              <a:ext cx="4320" cy="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dirty="0">
                  <a:solidFill>
                    <a:schemeClr val="bg1"/>
                  </a:solidFill>
                  <a:latin typeface="Arial" panose="020B0604020202020204" pitchFamily="34" charset="0"/>
                </a:rPr>
                <a:t>[H</a:t>
              </a:r>
              <a:r>
                <a:rPr lang="it-IT" altLang="it-IT" baseline="30000" dirty="0">
                  <a:solidFill>
                    <a:schemeClr val="bg1"/>
                  </a:solidFill>
                  <a:latin typeface="Arial" panose="020B0604020202020204" pitchFamily="34" charset="0"/>
                </a:rPr>
                <a:t>+</a:t>
              </a:r>
              <a:r>
                <a:rPr lang="it-IT" altLang="it-IT" dirty="0">
                  <a:solidFill>
                    <a:schemeClr val="bg1"/>
                  </a:solidFill>
                  <a:latin typeface="Arial" panose="020B0604020202020204" pitchFamily="34" charset="0"/>
                </a:rPr>
                <a:t>] = (</a:t>
              </a:r>
              <a:r>
                <a:rPr lang="it-IT" altLang="it-IT" dirty="0" err="1">
                  <a:solidFill>
                    <a:schemeClr val="bg1"/>
                  </a:solidFill>
                  <a:latin typeface="Arial" panose="020B0604020202020204" pitchFamily="34" charset="0"/>
                </a:rPr>
                <a:t>K</a:t>
              </a:r>
              <a:r>
                <a:rPr lang="it-IT" altLang="it-IT" baseline="-25000" dirty="0" err="1">
                  <a:solidFill>
                    <a:schemeClr val="bg1"/>
                  </a:solidFill>
                  <a:latin typeface="Arial" panose="020B0604020202020204" pitchFamily="34" charset="0"/>
                </a:rPr>
                <a:t>a</a:t>
              </a:r>
              <a:r>
                <a:rPr lang="it-IT" altLang="it-IT" dirty="0" err="1">
                  <a:solidFill>
                    <a:schemeClr val="bg1"/>
                  </a:solidFill>
                  <a:latin typeface="Arial" panose="020B0604020202020204" pitchFamily="34" charset="0"/>
                </a:rPr>
                <a:t>C</a:t>
              </a:r>
              <a:r>
                <a:rPr lang="it-IT" altLang="it-IT" baseline="-25000" dirty="0" err="1">
                  <a:solidFill>
                    <a:schemeClr val="bg1"/>
                  </a:solidFill>
                  <a:latin typeface="Arial" panose="020B0604020202020204" pitchFamily="34" charset="0"/>
                </a:rPr>
                <a:t>a</a:t>
              </a:r>
              <a:r>
                <a:rPr lang="it-IT" altLang="it-IT" dirty="0">
                  <a:solidFill>
                    <a:schemeClr val="bg1"/>
                  </a:solidFill>
                  <a:latin typeface="Arial" panose="020B0604020202020204" pitchFamily="34" charset="0"/>
                </a:rPr>
                <a:t>)</a:t>
              </a:r>
              <a:r>
                <a:rPr lang="it-IT" altLang="it-IT" baseline="30000" dirty="0">
                  <a:solidFill>
                    <a:schemeClr val="bg1"/>
                  </a:solidFill>
                  <a:latin typeface="Arial" panose="020B0604020202020204" pitchFamily="34" charset="0"/>
                </a:rPr>
                <a:t>0,5</a:t>
              </a:r>
              <a:r>
                <a:rPr lang="it-IT" altLang="it-IT" dirty="0">
                  <a:solidFill>
                    <a:schemeClr val="bg1"/>
                  </a:solidFill>
                  <a:latin typeface="Arial" panose="020B0604020202020204" pitchFamily="34" charset="0"/>
                </a:rPr>
                <a:t> = </a:t>
              </a:r>
              <a:r>
                <a:rPr lang="it-IT" altLang="it-IT" dirty="0" smtClean="0">
                  <a:solidFill>
                    <a:schemeClr val="bg1"/>
                  </a:solidFill>
                  <a:latin typeface="Arial" panose="020B0604020202020204" pitchFamily="34" charset="0"/>
                </a:rPr>
                <a:t>5,92*10</a:t>
              </a:r>
              <a:r>
                <a:rPr lang="it-IT" altLang="it-IT" baseline="30000" dirty="0" smtClean="0">
                  <a:solidFill>
                    <a:schemeClr val="bg1"/>
                  </a:solidFill>
                  <a:latin typeface="Arial" panose="020B0604020202020204" pitchFamily="34" charset="0"/>
                </a:rPr>
                <a:t>-4</a:t>
              </a:r>
              <a:r>
                <a:rPr lang="it-IT" altLang="it-IT" dirty="0" smtClean="0">
                  <a:solidFill>
                    <a:schemeClr val="bg1"/>
                  </a:solidFill>
                  <a:latin typeface="Arial" panose="020B0604020202020204" pitchFamily="34" charset="0"/>
                </a:rPr>
                <a:t>M</a:t>
              </a:r>
              <a:r>
                <a:rPr lang="it-IT" altLang="it-IT" dirty="0">
                  <a:solidFill>
                    <a:schemeClr val="bg1"/>
                  </a:solidFill>
                  <a:latin typeface="Arial" panose="020B0604020202020204" pitchFamily="34" charset="0"/>
                </a:rPr>
                <a:t>; </a:t>
              </a:r>
              <a:r>
                <a:rPr lang="it-IT" altLang="it-IT" dirty="0" err="1">
                  <a:solidFill>
                    <a:schemeClr val="bg1"/>
                  </a:solidFill>
                  <a:latin typeface="Arial" panose="020B0604020202020204" pitchFamily="34" charset="0"/>
                </a:rPr>
                <a:t>pH</a:t>
              </a:r>
              <a:r>
                <a:rPr lang="it-IT" altLang="it-IT" dirty="0">
                  <a:solidFill>
                    <a:schemeClr val="bg1"/>
                  </a:solidFill>
                  <a:latin typeface="Arial" panose="020B0604020202020204" pitchFamily="34" charset="0"/>
                </a:rPr>
                <a:t> = 3,23</a:t>
              </a:r>
            </a:p>
            <a:p>
              <a:pPr>
                <a:spcBef>
                  <a:spcPct val="50000"/>
                </a:spcBef>
              </a:pPr>
              <a:endParaRPr lang="it-IT" altLang="it-IT" dirty="0">
                <a:solidFill>
                  <a:schemeClr val="bg1"/>
                </a:solidFill>
                <a:latin typeface="Arial" panose="020B0604020202020204" pitchFamily="34" charset="0"/>
              </a:endParaRPr>
            </a:p>
            <a:p>
              <a:pPr>
                <a:spcBef>
                  <a:spcPct val="50000"/>
                </a:spcBef>
              </a:pPr>
              <a:r>
                <a:rPr lang="it-IT" altLang="it-IT" dirty="0">
                  <a:solidFill>
                    <a:schemeClr val="bg1"/>
                  </a:solidFill>
                  <a:latin typeface="Arial" panose="020B0604020202020204" pitchFamily="34" charset="0"/>
                </a:rPr>
                <a:t>					 </a:t>
              </a:r>
              <a:r>
                <a:rPr lang="it-IT" altLang="it-IT" dirty="0" err="1">
                  <a:solidFill>
                    <a:schemeClr val="bg1"/>
                  </a:solidFill>
                  <a:latin typeface="Arial" panose="020B0604020202020204" pitchFamily="34" charset="0"/>
                </a:rPr>
                <a:t>pH</a:t>
              </a:r>
              <a:r>
                <a:rPr lang="it-IT" altLang="it-IT" dirty="0">
                  <a:solidFill>
                    <a:schemeClr val="bg1"/>
                  </a:solidFill>
                  <a:latin typeface="Arial" panose="020B0604020202020204" pitchFamily="34" charset="0"/>
                </a:rPr>
                <a:t> = 3,23</a:t>
              </a:r>
              <a:endParaRPr lang="it-IT" altLang="it-IT" baseline="-25000" dirty="0">
                <a:solidFill>
                  <a:schemeClr val="bg1"/>
                </a:solidFill>
                <a:latin typeface="Arial" panose="020B0604020202020204" pitchFamily="34" charset="0"/>
              </a:endParaRPr>
            </a:p>
          </p:txBody>
        </p:sp>
        <p:graphicFrame>
          <p:nvGraphicFramePr>
            <p:cNvPr id="52245" name="Object 21"/>
            <p:cNvGraphicFramePr>
              <a:graphicFrameLocks noChangeAspect="1"/>
            </p:cNvGraphicFramePr>
            <p:nvPr/>
          </p:nvGraphicFramePr>
          <p:xfrm>
            <a:off x="1008" y="1530"/>
            <a:ext cx="2784" cy="450"/>
          </p:xfrm>
          <a:graphic>
            <a:graphicData uri="http://schemas.openxmlformats.org/presentationml/2006/ole">
              <mc:AlternateContent xmlns:mc="http://schemas.openxmlformats.org/markup-compatibility/2006">
                <mc:Choice xmlns:v="urn:schemas-microsoft-com:vml" Requires="v">
                  <p:oleObj spid="_x0000_s86084" name="Equation" r:id="rId3" imgW="2908080" imgH="469800" progId="Equation.3">
                    <p:embed/>
                  </p:oleObj>
                </mc:Choice>
                <mc:Fallback>
                  <p:oleObj name="Equation" r:id="rId3" imgW="2908080" imgH="469800" progId="Equation.3">
                    <p:embed/>
                    <p:pic>
                      <p:nvPicPr>
                        <p:cNvPr id="52245"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 y="1530"/>
                          <a:ext cx="2784" cy="4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52250" name="Group 26"/>
          <p:cNvGrpSpPr>
            <a:grpSpLocks/>
          </p:cNvGrpSpPr>
          <p:nvPr/>
        </p:nvGrpSpPr>
        <p:grpSpPr bwMode="auto">
          <a:xfrm>
            <a:off x="1600200" y="4267201"/>
            <a:ext cx="6858000" cy="1570038"/>
            <a:chOff x="1008" y="2688"/>
            <a:chExt cx="4320" cy="989"/>
          </a:xfrm>
        </p:grpSpPr>
        <p:sp>
          <p:nvSpPr>
            <p:cNvPr id="52247" name="Text Box 23"/>
            <p:cNvSpPr txBox="1">
              <a:spLocks noChangeArrowheads="1"/>
            </p:cNvSpPr>
            <p:nvPr/>
          </p:nvSpPr>
          <p:spPr bwMode="auto">
            <a:xfrm>
              <a:off x="1008" y="2688"/>
              <a:ext cx="4320" cy="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dirty="0">
                  <a:solidFill>
                    <a:schemeClr val="bg1"/>
                  </a:solidFill>
                  <a:latin typeface="Arial" panose="020B0604020202020204" pitchFamily="34" charset="0"/>
                </a:rPr>
                <a:t>[H</a:t>
              </a:r>
              <a:r>
                <a:rPr lang="it-IT" altLang="it-IT" baseline="30000" dirty="0">
                  <a:solidFill>
                    <a:schemeClr val="bg1"/>
                  </a:solidFill>
                  <a:latin typeface="Arial" panose="020B0604020202020204" pitchFamily="34" charset="0"/>
                </a:rPr>
                <a:t>+</a:t>
              </a:r>
              <a:r>
                <a:rPr lang="it-IT" altLang="it-IT" dirty="0">
                  <a:solidFill>
                    <a:schemeClr val="bg1"/>
                  </a:solidFill>
                  <a:latin typeface="Arial" panose="020B0604020202020204" pitchFamily="34" charset="0"/>
                </a:rPr>
                <a:t>] = (</a:t>
              </a:r>
              <a:r>
                <a:rPr lang="it-IT" altLang="it-IT" dirty="0" err="1">
                  <a:solidFill>
                    <a:schemeClr val="bg1"/>
                  </a:solidFill>
                  <a:latin typeface="Arial" panose="020B0604020202020204" pitchFamily="34" charset="0"/>
                </a:rPr>
                <a:t>K</a:t>
              </a:r>
              <a:r>
                <a:rPr lang="it-IT" altLang="it-IT" baseline="-25000" dirty="0" err="1">
                  <a:solidFill>
                    <a:schemeClr val="bg1"/>
                  </a:solidFill>
                  <a:latin typeface="Arial" panose="020B0604020202020204" pitchFamily="34" charset="0"/>
                </a:rPr>
                <a:t>a</a:t>
              </a:r>
              <a:r>
                <a:rPr lang="it-IT" altLang="it-IT" dirty="0" err="1">
                  <a:solidFill>
                    <a:schemeClr val="bg1"/>
                  </a:solidFill>
                  <a:latin typeface="Arial" panose="020B0604020202020204" pitchFamily="34" charset="0"/>
                </a:rPr>
                <a:t>C</a:t>
              </a:r>
              <a:r>
                <a:rPr lang="it-IT" altLang="it-IT" baseline="-25000" dirty="0" err="1">
                  <a:solidFill>
                    <a:schemeClr val="bg1"/>
                  </a:solidFill>
                  <a:latin typeface="Arial" panose="020B0604020202020204" pitchFamily="34" charset="0"/>
                </a:rPr>
                <a:t>a</a:t>
              </a:r>
              <a:r>
                <a:rPr lang="it-IT" altLang="it-IT" dirty="0">
                  <a:solidFill>
                    <a:schemeClr val="bg1"/>
                  </a:solidFill>
                  <a:latin typeface="Arial" panose="020B0604020202020204" pitchFamily="34" charset="0"/>
                </a:rPr>
                <a:t>)</a:t>
              </a:r>
              <a:r>
                <a:rPr lang="it-IT" altLang="it-IT" baseline="30000" dirty="0">
                  <a:solidFill>
                    <a:schemeClr val="bg1"/>
                  </a:solidFill>
                  <a:latin typeface="Arial" panose="020B0604020202020204" pitchFamily="34" charset="0"/>
                </a:rPr>
                <a:t>0,5</a:t>
              </a:r>
              <a:r>
                <a:rPr lang="it-IT" altLang="it-IT" dirty="0">
                  <a:solidFill>
                    <a:schemeClr val="bg1"/>
                  </a:solidFill>
                  <a:latin typeface="Arial" panose="020B0604020202020204" pitchFamily="34" charset="0"/>
                </a:rPr>
                <a:t> = </a:t>
              </a:r>
              <a:r>
                <a:rPr lang="it-IT" altLang="it-IT" dirty="0" smtClean="0">
                  <a:solidFill>
                    <a:schemeClr val="bg1"/>
                  </a:solidFill>
                  <a:latin typeface="Arial" panose="020B0604020202020204" pitchFamily="34" charset="0"/>
                </a:rPr>
                <a:t>2,29*10</a:t>
              </a:r>
              <a:r>
                <a:rPr lang="it-IT" altLang="it-IT" baseline="30000" dirty="0" smtClean="0">
                  <a:solidFill>
                    <a:schemeClr val="bg1"/>
                  </a:solidFill>
                  <a:latin typeface="Arial" panose="020B0604020202020204" pitchFamily="34" charset="0"/>
                </a:rPr>
                <a:t>-5</a:t>
              </a:r>
              <a:r>
                <a:rPr lang="it-IT" altLang="it-IT" dirty="0" smtClean="0">
                  <a:solidFill>
                    <a:schemeClr val="bg1"/>
                  </a:solidFill>
                  <a:latin typeface="Arial" panose="020B0604020202020204" pitchFamily="34" charset="0"/>
                </a:rPr>
                <a:t>M </a:t>
              </a:r>
              <a:r>
                <a:rPr lang="it-IT" altLang="it-IT" dirty="0">
                  <a:solidFill>
                    <a:schemeClr val="bg1"/>
                  </a:solidFill>
                  <a:latin typeface="Arial" panose="020B0604020202020204" pitchFamily="34" charset="0"/>
                </a:rPr>
                <a:t>; </a:t>
              </a:r>
              <a:r>
                <a:rPr lang="it-IT" altLang="it-IT" dirty="0" err="1">
                  <a:solidFill>
                    <a:schemeClr val="bg1"/>
                  </a:solidFill>
                  <a:latin typeface="Arial" panose="020B0604020202020204" pitchFamily="34" charset="0"/>
                </a:rPr>
                <a:t>pH</a:t>
              </a:r>
              <a:r>
                <a:rPr lang="it-IT" altLang="it-IT" dirty="0">
                  <a:solidFill>
                    <a:schemeClr val="bg1"/>
                  </a:solidFill>
                  <a:latin typeface="Arial" panose="020B0604020202020204" pitchFamily="34" charset="0"/>
                </a:rPr>
                <a:t> = 4,64</a:t>
              </a:r>
            </a:p>
            <a:p>
              <a:pPr>
                <a:spcBef>
                  <a:spcPct val="50000"/>
                </a:spcBef>
              </a:pPr>
              <a:endParaRPr lang="it-IT" altLang="it-IT" dirty="0">
                <a:solidFill>
                  <a:schemeClr val="bg1"/>
                </a:solidFill>
                <a:latin typeface="Arial" panose="020B0604020202020204" pitchFamily="34" charset="0"/>
              </a:endParaRPr>
            </a:p>
            <a:p>
              <a:pPr>
                <a:spcBef>
                  <a:spcPct val="50000"/>
                </a:spcBef>
              </a:pPr>
              <a:r>
                <a:rPr lang="it-IT" altLang="it-IT" dirty="0">
                  <a:solidFill>
                    <a:schemeClr val="bg1"/>
                  </a:solidFill>
                  <a:latin typeface="Arial" panose="020B0604020202020204" pitchFamily="34" charset="0"/>
                </a:rPr>
                <a:t>					</a:t>
              </a:r>
              <a:r>
                <a:rPr lang="it-IT" altLang="it-IT" dirty="0" err="1">
                  <a:solidFill>
                    <a:schemeClr val="bg1"/>
                  </a:solidFill>
                  <a:latin typeface="Arial" panose="020B0604020202020204" pitchFamily="34" charset="0"/>
                </a:rPr>
                <a:t>pH</a:t>
              </a:r>
              <a:r>
                <a:rPr lang="it-IT" altLang="it-IT" dirty="0">
                  <a:solidFill>
                    <a:schemeClr val="bg1"/>
                  </a:solidFill>
                  <a:latin typeface="Arial" panose="020B0604020202020204" pitchFamily="34" charset="0"/>
                </a:rPr>
                <a:t> = 4,80</a:t>
              </a:r>
              <a:endParaRPr lang="it-IT" altLang="it-IT" baseline="-25000" dirty="0">
                <a:solidFill>
                  <a:schemeClr val="bg1"/>
                </a:solidFill>
                <a:latin typeface="Arial" panose="020B0604020202020204" pitchFamily="34" charset="0"/>
              </a:endParaRPr>
            </a:p>
          </p:txBody>
        </p:sp>
        <p:graphicFrame>
          <p:nvGraphicFramePr>
            <p:cNvPr id="52248" name="Object 24"/>
            <p:cNvGraphicFramePr>
              <a:graphicFrameLocks noChangeAspect="1"/>
            </p:cNvGraphicFramePr>
            <p:nvPr/>
          </p:nvGraphicFramePr>
          <p:xfrm>
            <a:off x="1026" y="3072"/>
            <a:ext cx="2747" cy="450"/>
          </p:xfrm>
          <a:graphic>
            <a:graphicData uri="http://schemas.openxmlformats.org/presentationml/2006/ole">
              <mc:AlternateContent xmlns:mc="http://schemas.openxmlformats.org/markup-compatibility/2006">
                <mc:Choice xmlns:v="urn:schemas-microsoft-com:vml" Requires="v">
                  <p:oleObj spid="_x0000_s86085" name="Equation" r:id="rId5" imgW="2869920" imgH="469800" progId="Equation.3">
                    <p:embed/>
                  </p:oleObj>
                </mc:Choice>
                <mc:Fallback>
                  <p:oleObj name="Equation" r:id="rId5" imgW="2869920" imgH="469800" progId="Equation.3">
                    <p:embed/>
                    <p:pic>
                      <p:nvPicPr>
                        <p:cNvPr id="52248" name="Object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6" y="3072"/>
                          <a:ext cx="2747" cy="4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52252" name="Group 28"/>
          <p:cNvGrpSpPr>
            <a:grpSpLocks/>
          </p:cNvGrpSpPr>
          <p:nvPr/>
        </p:nvGrpSpPr>
        <p:grpSpPr bwMode="auto">
          <a:xfrm>
            <a:off x="990600" y="228600"/>
            <a:ext cx="7772400" cy="396875"/>
            <a:chOff x="624" y="144"/>
            <a:chExt cx="4896" cy="250"/>
          </a:xfrm>
        </p:grpSpPr>
        <p:sp>
          <p:nvSpPr>
            <p:cNvPr id="52253" name="Rectangle 29"/>
            <p:cNvSpPr>
              <a:spLocks noChangeArrowheads="1"/>
            </p:cNvSpPr>
            <p:nvPr/>
          </p:nvSpPr>
          <p:spPr bwMode="auto">
            <a:xfrm>
              <a:off x="624" y="144"/>
              <a:ext cx="4896" cy="240"/>
            </a:xfrm>
            <a:prstGeom prst="rect">
              <a:avLst/>
            </a:prstGeom>
            <a:gradFill rotWithShape="0">
              <a:gsLst>
                <a:gs pos="0">
                  <a:schemeClr val="bg1"/>
                </a:gs>
                <a:gs pos="100000">
                  <a:srgbClr val="008000"/>
                </a:gs>
              </a:gsLst>
              <a:lin ang="0" scaled="1"/>
            </a:gra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2254" name="Text Box 30"/>
            <p:cNvSpPr txBox="1">
              <a:spLocks noChangeArrowheads="1"/>
            </p:cNvSpPr>
            <p:nvPr/>
          </p:nvSpPr>
          <p:spPr bwMode="auto">
            <a:xfrm>
              <a:off x="673" y="144"/>
              <a:ext cx="88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000" b="1">
                  <a:solidFill>
                    <a:srgbClr val="008000"/>
                  </a:solidFill>
                  <a:effectLst>
                    <a:outerShdw blurRad="38100" dist="38100" dir="2700000" algn="tl">
                      <a:srgbClr val="000000"/>
                    </a:outerShdw>
                  </a:effectLst>
                  <a:latin typeface="Arial" panose="020B0604020202020204" pitchFamily="34" charset="0"/>
                </a:rPr>
                <a:t>Esempi</a:t>
              </a:r>
            </a:p>
          </p:txBody>
        </p:sp>
      </p:grpSp>
      <p:sp>
        <p:nvSpPr>
          <p:cNvPr id="52255" name="Text Box 31"/>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E0A8B99A-9177-45DC-A69B-A9015064C442}" type="slidenum">
              <a:rPr lang="it-IT" altLang="it-IT" sz="1400">
                <a:solidFill>
                  <a:schemeClr val="bg1"/>
                </a:solidFill>
                <a:latin typeface="Arial" panose="020B0604020202020204" pitchFamily="34" charset="0"/>
              </a:rPr>
              <a:pPr>
                <a:spcBef>
                  <a:spcPct val="50000"/>
                </a:spcBef>
              </a:pPr>
              <a:t>28</a:t>
            </a:fld>
            <a:endParaRPr lang="it-IT" altLang="it-IT" sz="1400">
              <a:solidFill>
                <a:schemeClr val="bg1"/>
              </a:solidFill>
              <a:latin typeface="Arial" panose="020B0604020202020204" pitchFamily="34" charset="0"/>
            </a:endParaRPr>
          </a:p>
        </p:txBody>
      </p:sp>
    </p:spTree>
    <p:extLst>
      <p:ext uri="{BB962C8B-B14F-4D97-AF65-F5344CB8AC3E}">
        <p14:creationId xmlns:p14="http://schemas.microsoft.com/office/powerpoint/2010/main" val="1194800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522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224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223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52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2" grpId="0" autoUpdateAnimBg="0"/>
      <p:bldP spid="52237"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3" name="Segnaposto numero diapositiva 3"/>
          <p:cNvSpPr>
            <a:spLocks noGrp="1"/>
          </p:cNvSpPr>
          <p:nvPr>
            <p:ph type="sldNum" sz="quarter" idx="12"/>
          </p:nvPr>
        </p:nvSpPr>
        <p:spPr/>
        <p:txBody>
          <a:bodyPr/>
          <a:lstStyle/>
          <a:p>
            <a:fld id="{BE22600E-2DE5-4A89-AEA6-C685E07BD76B}" type="slidenum">
              <a:rPr lang="it-IT" altLang="it-IT" sz="1200"/>
              <a:pPr/>
              <a:t>29</a:t>
            </a:fld>
            <a:endParaRPr lang="it-IT" altLang="it-IT" sz="1200"/>
          </a:p>
        </p:txBody>
      </p:sp>
      <p:sp>
        <p:nvSpPr>
          <p:cNvPr id="179202" name="Rectangle 2050"/>
          <p:cNvSpPr>
            <a:spLocks noChangeArrowheads="1"/>
          </p:cNvSpPr>
          <p:nvPr/>
        </p:nvSpPr>
        <p:spPr bwMode="auto">
          <a:xfrm>
            <a:off x="990600" y="838200"/>
            <a:ext cx="7772400" cy="5410200"/>
          </a:xfrm>
          <a:prstGeom prst="rect">
            <a:avLst/>
          </a:prstGeom>
          <a:solidFill>
            <a:schemeClr val="tx1"/>
          </a:solidFill>
          <a:ln w="381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000"/>
          </a:p>
        </p:txBody>
      </p:sp>
      <p:sp>
        <p:nvSpPr>
          <p:cNvPr id="179208" name="Text Box 2056"/>
          <p:cNvSpPr txBox="1">
            <a:spLocks noChangeArrowheads="1"/>
          </p:cNvSpPr>
          <p:nvPr/>
        </p:nvSpPr>
        <p:spPr bwMode="auto">
          <a:xfrm>
            <a:off x="1371600" y="990600"/>
            <a:ext cx="7162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Clr>
                <a:srgbClr val="FF0000"/>
              </a:buClr>
              <a:buSzPct val="120000"/>
              <a:buFont typeface="Wingdings" panose="05000000000000000000" pitchFamily="2" charset="2"/>
              <a:buChar char="v"/>
            </a:pPr>
            <a:r>
              <a:rPr lang="it-IT" altLang="it-IT" sz="1800" dirty="0">
                <a:solidFill>
                  <a:schemeClr val="bg1"/>
                </a:solidFill>
                <a:latin typeface="Arial" panose="020B0604020202020204" pitchFamily="34" charset="0"/>
              </a:rPr>
              <a:t> Calcolare il </a:t>
            </a:r>
            <a:r>
              <a:rPr lang="it-IT" altLang="it-IT" sz="1800" dirty="0" err="1">
                <a:solidFill>
                  <a:schemeClr val="bg1"/>
                </a:solidFill>
                <a:latin typeface="Arial" panose="020B0604020202020204" pitchFamily="34" charset="0"/>
              </a:rPr>
              <a:t>pH</a:t>
            </a:r>
            <a:r>
              <a:rPr lang="it-IT" altLang="it-IT" sz="1800" dirty="0">
                <a:solidFill>
                  <a:schemeClr val="bg1"/>
                </a:solidFill>
                <a:latin typeface="Arial" panose="020B0604020202020204" pitchFamily="34" charset="0"/>
              </a:rPr>
              <a:t> di una soluzione contenente </a:t>
            </a:r>
            <a:r>
              <a:rPr lang="it-IT" altLang="it-IT" sz="1800" dirty="0" err="1">
                <a:solidFill>
                  <a:schemeClr val="bg1"/>
                </a:solidFill>
                <a:latin typeface="Arial" panose="020B0604020202020204" pitchFamily="34" charset="0"/>
              </a:rPr>
              <a:t>ac</a:t>
            </a:r>
            <a:r>
              <a:rPr lang="it-IT" altLang="it-IT" sz="1800" dirty="0">
                <a:solidFill>
                  <a:schemeClr val="bg1"/>
                </a:solidFill>
                <a:latin typeface="Arial" panose="020B0604020202020204" pitchFamily="34" charset="0"/>
              </a:rPr>
              <a:t>. acetico 0,02 M (K</a:t>
            </a:r>
            <a:r>
              <a:rPr lang="it-IT" altLang="it-IT" sz="1800" baseline="-25000" dirty="0">
                <a:solidFill>
                  <a:schemeClr val="bg1"/>
                </a:solidFill>
                <a:latin typeface="Arial" panose="020B0604020202020204" pitchFamily="34" charset="0"/>
              </a:rPr>
              <a:t>a</a:t>
            </a:r>
            <a:r>
              <a:rPr lang="it-IT" altLang="it-IT" sz="1800" dirty="0">
                <a:solidFill>
                  <a:schemeClr val="bg1"/>
                </a:solidFill>
                <a:latin typeface="Arial" panose="020B0604020202020204" pitchFamily="34" charset="0"/>
              </a:rPr>
              <a:t> = </a:t>
            </a:r>
            <a:r>
              <a:rPr lang="it-IT" altLang="it-IT" sz="1800" dirty="0" smtClean="0">
                <a:solidFill>
                  <a:schemeClr val="bg1"/>
                </a:solidFill>
                <a:latin typeface="Arial" panose="020B0604020202020204" pitchFamily="34" charset="0"/>
              </a:rPr>
              <a:t>1,75*10</a:t>
            </a:r>
            <a:r>
              <a:rPr lang="it-IT" altLang="it-IT" sz="1800" baseline="30000" dirty="0" smtClean="0">
                <a:solidFill>
                  <a:schemeClr val="bg1"/>
                </a:solidFill>
                <a:latin typeface="Arial" panose="020B0604020202020204" pitchFamily="34" charset="0"/>
              </a:rPr>
              <a:t>-5</a:t>
            </a:r>
            <a:r>
              <a:rPr lang="it-IT" altLang="it-IT" sz="1800" dirty="0">
                <a:solidFill>
                  <a:schemeClr val="bg1"/>
                </a:solidFill>
                <a:latin typeface="Arial" panose="020B0604020202020204" pitchFamily="34" charset="0"/>
              </a:rPr>
              <a:t>) e HNO</a:t>
            </a:r>
            <a:r>
              <a:rPr lang="it-IT" altLang="it-IT" sz="1800" baseline="-25000" dirty="0">
                <a:solidFill>
                  <a:schemeClr val="bg1"/>
                </a:solidFill>
                <a:latin typeface="Arial" panose="020B0604020202020204" pitchFamily="34" charset="0"/>
              </a:rPr>
              <a:t>3</a:t>
            </a:r>
            <a:r>
              <a:rPr lang="it-IT" altLang="it-IT" sz="1800" dirty="0">
                <a:solidFill>
                  <a:schemeClr val="bg1"/>
                </a:solidFill>
                <a:latin typeface="Arial" panose="020B0604020202020204" pitchFamily="34" charset="0"/>
              </a:rPr>
              <a:t> </a:t>
            </a:r>
            <a:r>
              <a:rPr lang="it-IT" altLang="it-IT" sz="1800" dirty="0" smtClean="0">
                <a:solidFill>
                  <a:schemeClr val="bg1"/>
                </a:solidFill>
                <a:latin typeface="Arial" panose="020B0604020202020204" pitchFamily="34" charset="0"/>
              </a:rPr>
              <a:t>1,5*10</a:t>
            </a:r>
            <a:r>
              <a:rPr lang="it-IT" altLang="it-IT" sz="1800" baseline="30000" dirty="0" smtClean="0">
                <a:solidFill>
                  <a:schemeClr val="bg1"/>
                </a:solidFill>
                <a:latin typeface="Arial" panose="020B0604020202020204" pitchFamily="34" charset="0"/>
              </a:rPr>
              <a:t>-3</a:t>
            </a:r>
            <a:r>
              <a:rPr lang="it-IT" altLang="it-IT" sz="1800" dirty="0" smtClean="0">
                <a:solidFill>
                  <a:schemeClr val="bg1"/>
                </a:solidFill>
                <a:latin typeface="Arial" panose="020B0604020202020204" pitchFamily="34" charset="0"/>
              </a:rPr>
              <a:t> </a:t>
            </a:r>
            <a:r>
              <a:rPr lang="it-IT" altLang="it-IT" sz="1800" dirty="0">
                <a:solidFill>
                  <a:schemeClr val="bg1"/>
                </a:solidFill>
                <a:latin typeface="Arial" panose="020B0604020202020204" pitchFamily="34" charset="0"/>
              </a:rPr>
              <a:t>M.</a:t>
            </a:r>
          </a:p>
        </p:txBody>
      </p:sp>
      <p:sp>
        <p:nvSpPr>
          <p:cNvPr id="179216" name="Text Box 2064"/>
          <p:cNvSpPr txBox="1">
            <a:spLocks noChangeArrowheads="1"/>
          </p:cNvSpPr>
          <p:nvPr/>
        </p:nvSpPr>
        <p:spPr bwMode="auto">
          <a:xfrm>
            <a:off x="1295400" y="1905000"/>
            <a:ext cx="73152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dirty="0">
                <a:solidFill>
                  <a:schemeClr val="bg1"/>
                </a:solidFill>
                <a:latin typeface="Arial" panose="020B0604020202020204" pitchFamily="34" charset="0"/>
              </a:rPr>
              <a:t>L’</a:t>
            </a:r>
            <a:r>
              <a:rPr lang="it-IT" altLang="it-IT" sz="1800" dirty="0" err="1">
                <a:solidFill>
                  <a:schemeClr val="bg1"/>
                </a:solidFill>
                <a:latin typeface="Arial" panose="020B0604020202020204" pitchFamily="34" charset="0"/>
              </a:rPr>
              <a:t>ac</a:t>
            </a:r>
            <a:r>
              <a:rPr lang="it-IT" altLang="it-IT" sz="1800" dirty="0">
                <a:solidFill>
                  <a:schemeClr val="bg1"/>
                </a:solidFill>
                <a:latin typeface="Arial" panose="020B0604020202020204" pitchFamily="34" charset="0"/>
              </a:rPr>
              <a:t>. nitrico è completamente dissociato. Gli ioni idrogeno da esso generati potrebbero far retrocedere la dissociazione dell’</a:t>
            </a:r>
            <a:r>
              <a:rPr lang="it-IT" altLang="it-IT" sz="1800" dirty="0" err="1">
                <a:solidFill>
                  <a:schemeClr val="bg1"/>
                </a:solidFill>
                <a:latin typeface="Arial" panose="020B0604020202020204" pitchFamily="34" charset="0"/>
              </a:rPr>
              <a:t>ac</a:t>
            </a:r>
            <a:r>
              <a:rPr lang="it-IT" altLang="it-IT" sz="1800" dirty="0">
                <a:solidFill>
                  <a:schemeClr val="bg1"/>
                </a:solidFill>
                <a:latin typeface="Arial" panose="020B0604020202020204" pitchFamily="34" charset="0"/>
              </a:rPr>
              <a:t>. acetico (Le </a:t>
            </a:r>
            <a:r>
              <a:rPr lang="it-IT" altLang="it-IT" sz="1800" dirty="0" err="1">
                <a:solidFill>
                  <a:schemeClr val="bg1"/>
                </a:solidFill>
                <a:latin typeface="Arial" panose="020B0604020202020204" pitchFamily="34" charset="0"/>
              </a:rPr>
              <a:t>Chatelier</a:t>
            </a:r>
            <a:r>
              <a:rPr lang="it-IT" altLang="it-IT" sz="1800" dirty="0">
                <a:solidFill>
                  <a:schemeClr val="bg1"/>
                </a:solidFill>
                <a:latin typeface="Arial" panose="020B0604020202020204" pitchFamily="34" charset="0"/>
              </a:rPr>
              <a:t>).</a:t>
            </a:r>
          </a:p>
          <a:p>
            <a:pPr algn="just">
              <a:spcBef>
                <a:spcPct val="50000"/>
              </a:spcBef>
            </a:pPr>
            <a:r>
              <a:rPr lang="it-IT" altLang="it-IT" sz="1800" dirty="0">
                <a:solidFill>
                  <a:schemeClr val="bg1"/>
                </a:solidFill>
                <a:latin typeface="Arial" panose="020B0604020202020204" pitchFamily="34" charset="0"/>
              </a:rPr>
              <a:t>Dall’esercizio precedente sappiamo che se quest’ultimo fosse presente da solo produrrebbe [H</a:t>
            </a:r>
            <a:r>
              <a:rPr lang="it-IT" altLang="it-IT" sz="1800" baseline="30000" dirty="0">
                <a:solidFill>
                  <a:schemeClr val="bg1"/>
                </a:solidFill>
                <a:latin typeface="Arial" panose="020B0604020202020204" pitchFamily="34" charset="0"/>
              </a:rPr>
              <a:t>+</a:t>
            </a:r>
            <a:r>
              <a:rPr lang="it-IT" altLang="it-IT" sz="1800" dirty="0">
                <a:solidFill>
                  <a:schemeClr val="bg1"/>
                </a:solidFill>
                <a:latin typeface="Arial" panose="020B0604020202020204" pitchFamily="34" charset="0"/>
              </a:rPr>
              <a:t>] = 5,83.10</a:t>
            </a:r>
            <a:r>
              <a:rPr lang="it-IT" altLang="it-IT" sz="1800" baseline="30000" dirty="0">
                <a:solidFill>
                  <a:schemeClr val="bg1"/>
                </a:solidFill>
                <a:latin typeface="Arial" panose="020B0604020202020204" pitchFamily="34" charset="0"/>
              </a:rPr>
              <a:t>-4</a:t>
            </a:r>
            <a:r>
              <a:rPr lang="it-IT" altLang="it-IT" sz="1800" dirty="0">
                <a:solidFill>
                  <a:schemeClr val="bg1"/>
                </a:solidFill>
                <a:latin typeface="Arial" panose="020B0604020202020204" pitchFamily="34" charset="0"/>
              </a:rPr>
              <a:t> M (grado di dissociazione 2,92%).</a:t>
            </a:r>
          </a:p>
          <a:p>
            <a:pPr algn="just">
              <a:spcBef>
                <a:spcPct val="50000"/>
              </a:spcBef>
            </a:pPr>
            <a:r>
              <a:rPr lang="it-IT" altLang="it-IT" sz="1800" dirty="0">
                <a:solidFill>
                  <a:schemeClr val="bg1"/>
                </a:solidFill>
                <a:latin typeface="Arial" panose="020B0604020202020204" pitchFamily="34" charset="0"/>
              </a:rPr>
              <a:t>Il </a:t>
            </a:r>
            <a:r>
              <a:rPr lang="it-IT" altLang="it-IT" sz="1800" dirty="0" err="1">
                <a:solidFill>
                  <a:schemeClr val="bg1"/>
                </a:solidFill>
                <a:latin typeface="Arial" panose="020B0604020202020204" pitchFamily="34" charset="0"/>
              </a:rPr>
              <a:t>pH</a:t>
            </a:r>
            <a:r>
              <a:rPr lang="it-IT" altLang="it-IT" sz="1800" dirty="0">
                <a:solidFill>
                  <a:schemeClr val="bg1"/>
                </a:solidFill>
                <a:latin typeface="Arial" panose="020B0604020202020204" pitchFamily="34" charset="0"/>
              </a:rPr>
              <a:t> calcolabile sulla base del solo </a:t>
            </a:r>
            <a:r>
              <a:rPr lang="it-IT" altLang="it-IT" sz="1800" dirty="0" err="1">
                <a:solidFill>
                  <a:schemeClr val="bg1"/>
                </a:solidFill>
                <a:latin typeface="Arial" panose="020B0604020202020204" pitchFamily="34" charset="0"/>
              </a:rPr>
              <a:t>ac</a:t>
            </a:r>
            <a:r>
              <a:rPr lang="it-IT" altLang="it-IT" sz="1800" dirty="0">
                <a:solidFill>
                  <a:schemeClr val="bg1"/>
                </a:solidFill>
                <a:latin typeface="Arial" panose="020B0604020202020204" pitchFamily="34" charset="0"/>
              </a:rPr>
              <a:t>. forte è –log(1,5.10</a:t>
            </a:r>
            <a:r>
              <a:rPr lang="it-IT" altLang="it-IT" sz="1800" baseline="30000" dirty="0">
                <a:solidFill>
                  <a:schemeClr val="bg1"/>
                </a:solidFill>
                <a:latin typeface="Arial" panose="020B0604020202020204" pitchFamily="34" charset="0"/>
              </a:rPr>
              <a:t>-3</a:t>
            </a:r>
            <a:r>
              <a:rPr lang="it-IT" altLang="it-IT" sz="1800" dirty="0">
                <a:solidFill>
                  <a:schemeClr val="bg1"/>
                </a:solidFill>
                <a:latin typeface="Arial" panose="020B0604020202020204" pitchFamily="34" charset="0"/>
              </a:rPr>
              <a:t>) = 2.82</a:t>
            </a:r>
          </a:p>
          <a:p>
            <a:pPr algn="just">
              <a:spcBef>
                <a:spcPct val="50000"/>
              </a:spcBef>
            </a:pPr>
            <a:r>
              <a:rPr lang="it-IT" altLang="it-IT" sz="1800" dirty="0">
                <a:solidFill>
                  <a:schemeClr val="bg1"/>
                </a:solidFill>
                <a:latin typeface="Arial" panose="020B0604020202020204" pitchFamily="34" charset="0"/>
              </a:rPr>
              <a:t>Come rispondere alla domanda?</a:t>
            </a:r>
          </a:p>
          <a:p>
            <a:pPr algn="just">
              <a:spcBef>
                <a:spcPct val="50000"/>
              </a:spcBef>
            </a:pPr>
            <a:r>
              <a:rPr lang="it-IT" altLang="it-IT" sz="1800" dirty="0">
                <a:solidFill>
                  <a:schemeClr val="bg1"/>
                </a:solidFill>
                <a:latin typeface="Arial" panose="020B0604020202020204" pitchFamily="34" charset="0"/>
              </a:rPr>
              <a:t>Dalla costante di dissociazione dell’acido debole otteniamo:</a:t>
            </a:r>
          </a:p>
        </p:txBody>
      </p:sp>
      <p:grpSp>
        <p:nvGrpSpPr>
          <p:cNvPr id="179223" name="Group 2071"/>
          <p:cNvGrpSpPr>
            <a:grpSpLocks/>
          </p:cNvGrpSpPr>
          <p:nvPr/>
        </p:nvGrpSpPr>
        <p:grpSpPr bwMode="auto">
          <a:xfrm>
            <a:off x="3851920" y="5240454"/>
            <a:ext cx="2514600" cy="685800"/>
            <a:chOff x="2400" y="3168"/>
            <a:chExt cx="1536" cy="384"/>
          </a:xfrm>
        </p:grpSpPr>
        <p:sp>
          <p:nvSpPr>
            <p:cNvPr id="179221" name="Rectangle 2069"/>
            <p:cNvSpPr>
              <a:spLocks noChangeArrowheads="1"/>
            </p:cNvSpPr>
            <p:nvPr/>
          </p:nvSpPr>
          <p:spPr bwMode="auto">
            <a:xfrm>
              <a:off x="2400" y="3168"/>
              <a:ext cx="1536" cy="38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000"/>
            </a:p>
          </p:txBody>
        </p:sp>
        <p:graphicFrame>
          <p:nvGraphicFramePr>
            <p:cNvPr id="179219" name="Object 2067"/>
            <p:cNvGraphicFramePr>
              <a:graphicFrameLocks noChangeAspect="1"/>
            </p:cNvGraphicFramePr>
            <p:nvPr/>
          </p:nvGraphicFramePr>
          <p:xfrm>
            <a:off x="2448" y="3204"/>
            <a:ext cx="1440" cy="312"/>
          </p:xfrm>
          <a:graphic>
            <a:graphicData uri="http://schemas.openxmlformats.org/presentationml/2006/ole">
              <mc:AlternateContent xmlns:mc="http://schemas.openxmlformats.org/markup-compatibility/2006">
                <mc:Choice xmlns:v="urn:schemas-microsoft-com:vml" Requires="v">
                  <p:oleObj spid="_x0000_s87075" name="Equation" r:id="rId3" imgW="2171520" imgH="469800" progId="Equation.3">
                    <p:embed/>
                  </p:oleObj>
                </mc:Choice>
                <mc:Fallback>
                  <p:oleObj name="Equation" r:id="rId3" imgW="2171520" imgH="469800" progId="Equation.3">
                    <p:embed/>
                    <p:pic>
                      <p:nvPicPr>
                        <p:cNvPr id="179219" name="Object 20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8" y="3204"/>
                          <a:ext cx="1440" cy="31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9224" name="Group 2072"/>
          <p:cNvGrpSpPr>
            <a:grpSpLocks/>
          </p:cNvGrpSpPr>
          <p:nvPr/>
        </p:nvGrpSpPr>
        <p:grpSpPr bwMode="auto">
          <a:xfrm>
            <a:off x="990600" y="228600"/>
            <a:ext cx="7772400" cy="381000"/>
            <a:chOff x="624" y="144"/>
            <a:chExt cx="4896" cy="240"/>
          </a:xfrm>
        </p:grpSpPr>
        <p:sp>
          <p:nvSpPr>
            <p:cNvPr id="179225" name="Rectangle 2073"/>
            <p:cNvSpPr>
              <a:spLocks noChangeArrowheads="1"/>
            </p:cNvSpPr>
            <p:nvPr/>
          </p:nvSpPr>
          <p:spPr bwMode="auto">
            <a:xfrm>
              <a:off x="624" y="144"/>
              <a:ext cx="4896" cy="240"/>
            </a:xfrm>
            <a:prstGeom prst="rect">
              <a:avLst/>
            </a:prstGeom>
            <a:gradFill rotWithShape="0">
              <a:gsLst>
                <a:gs pos="0">
                  <a:schemeClr val="bg1"/>
                </a:gs>
                <a:gs pos="100000">
                  <a:srgbClr val="008000"/>
                </a:gs>
              </a:gsLst>
              <a:lin ang="0" scaled="1"/>
            </a:gra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000"/>
            </a:p>
          </p:txBody>
        </p:sp>
        <p:sp>
          <p:nvSpPr>
            <p:cNvPr id="179226" name="Text Box 2074"/>
            <p:cNvSpPr txBox="1">
              <a:spLocks noChangeArrowheads="1"/>
            </p:cNvSpPr>
            <p:nvPr/>
          </p:nvSpPr>
          <p:spPr bwMode="auto">
            <a:xfrm>
              <a:off x="673" y="144"/>
              <a:ext cx="88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800" b="1">
                  <a:solidFill>
                    <a:srgbClr val="008000"/>
                  </a:solidFill>
                  <a:effectLst>
                    <a:outerShdw blurRad="38100" dist="38100" dir="2700000" algn="tl">
                      <a:srgbClr val="000000"/>
                    </a:outerShdw>
                  </a:effectLst>
                  <a:latin typeface="Arial" panose="020B0604020202020204" pitchFamily="34" charset="0"/>
                </a:rPr>
                <a:t>Esempi</a:t>
              </a:r>
            </a:p>
          </p:txBody>
        </p:sp>
      </p:grpSp>
      <p:sp>
        <p:nvSpPr>
          <p:cNvPr id="179227" name="Text Box 2075"/>
          <p:cNvSpPr txBox="1">
            <a:spLocks noChangeArrowheads="1"/>
          </p:cNvSpPr>
          <p:nvPr/>
        </p:nvSpPr>
        <p:spPr bwMode="auto">
          <a:xfrm>
            <a:off x="0" y="0"/>
            <a:ext cx="685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696475DC-5C11-4A88-9BF7-750427E46D70}" type="slidenum">
              <a:rPr lang="it-IT" altLang="it-IT" sz="1200">
                <a:solidFill>
                  <a:schemeClr val="bg1"/>
                </a:solidFill>
                <a:latin typeface="Arial" panose="020B0604020202020204" pitchFamily="34" charset="0"/>
              </a:rPr>
              <a:pPr>
                <a:spcBef>
                  <a:spcPct val="50000"/>
                </a:spcBef>
              </a:pPr>
              <a:t>29</a:t>
            </a:fld>
            <a:endParaRPr lang="it-IT" altLang="it-IT" sz="1200">
              <a:solidFill>
                <a:schemeClr val="bg1"/>
              </a:solidFill>
              <a:latin typeface="Arial" panose="020B0604020202020204" pitchFamily="34" charset="0"/>
            </a:endParaRPr>
          </a:p>
        </p:txBody>
      </p:sp>
    </p:spTree>
    <p:extLst>
      <p:ext uri="{BB962C8B-B14F-4D97-AF65-F5344CB8AC3E}">
        <p14:creationId xmlns:p14="http://schemas.microsoft.com/office/powerpoint/2010/main" val="31660061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792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921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9216">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9216">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9216">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79216">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179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8" grpId="0" autoUpdateAnimBg="0"/>
      <p:bldP spid="179216"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61490A-436B-4761-9CFD-1DFB94FD5508}" type="slidenum">
              <a:rPr kumimoji="0" lang="it-IT" altLang="it-IT"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it-IT" altLang="it-IT"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3428" name="Text Box 4"/>
          <p:cNvSpPr txBox="1">
            <a:spLocks noChangeArrowheads="1"/>
          </p:cNvSpPr>
          <p:nvPr/>
        </p:nvSpPr>
        <p:spPr bwMode="auto">
          <a:xfrm>
            <a:off x="1066800" y="304800"/>
            <a:ext cx="7543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2400" b="1" i="0" u="none" strike="noStrike" kern="1200" cap="none" spc="0" normalizeH="0" baseline="0" noProof="0" smtClean="0">
                <a:ln>
                  <a:noFill/>
                </a:ln>
                <a:solidFill>
                  <a:srgbClr val="FAFF2D"/>
                </a:solidFill>
                <a:effectLst>
                  <a:outerShdw blurRad="38100" dist="38100" dir="2700000" algn="tl">
                    <a:srgbClr val="000000"/>
                  </a:outerShdw>
                </a:effectLst>
                <a:uLnTx/>
                <a:uFillTx/>
                <a:latin typeface="Arial" panose="020B0604020202020204" pitchFamily="34" charset="0"/>
                <a:ea typeface="+mn-ea"/>
                <a:cs typeface="+mn-cs"/>
              </a:rPr>
              <a:t>EFFETTO DEGLI ELETTROLITI SUGLI EQUILIBRI IONICI</a:t>
            </a:r>
            <a:endParaRPr kumimoji="0" lang="it-IT" altLang="it-IT" sz="2400" b="1"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103431" name="Text Box 7"/>
          <p:cNvSpPr txBox="1">
            <a:spLocks noChangeArrowheads="1"/>
          </p:cNvSpPr>
          <p:nvPr/>
        </p:nvSpPr>
        <p:spPr bwMode="auto">
          <a:xfrm>
            <a:off x="1066800" y="1600200"/>
            <a:ext cx="7696200"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rPr>
              <a:t>Ricordiamo che tanto più una soluzione è concentrata, tanto più gli ioni in essa presente sono soggetti ad interazioni reciproche. Gli ioni hanno minore libertà individuale.</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rPr>
              <a:t>L’attività è la concentrazione attiva in soluzione, cioè la concentrazione così come è determinata dalla minore libertà degli ioni in soluzione.</a:t>
            </a:r>
          </a:p>
          <a:p>
            <a:pPr marL="0" marR="0" lvl="0" indent="0" algn="just" defTabSz="914400" rtl="0" eaLnBrk="1" fontAlgn="base" latinLnBrk="0" hangingPunct="1">
              <a:lnSpc>
                <a:spcPct val="100000"/>
              </a:lnSpc>
              <a:spcBef>
                <a:spcPct val="50000"/>
              </a:spcBef>
              <a:spcAft>
                <a:spcPct val="0"/>
              </a:spcAft>
              <a:buClrTx/>
              <a:buSzTx/>
              <a:buFontTx/>
              <a:buNone/>
              <a:tabLst/>
              <a:defRPr/>
            </a:pPr>
            <a:endParaRPr kumimoji="0" lang="it-IT" altLang="it-IT" sz="18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endParaRPr>
          </a:p>
          <a:p>
            <a:pPr marL="0" marR="0" lvl="0" indent="0" algn="just" defTabSz="914400" rtl="0" eaLnBrk="1" fontAlgn="base" latinLnBrk="0" hangingPunct="1">
              <a:lnSpc>
                <a:spcPct val="100000"/>
              </a:lnSpc>
              <a:spcBef>
                <a:spcPct val="50000"/>
              </a:spcBef>
              <a:spcAft>
                <a:spcPct val="0"/>
              </a:spcAft>
              <a:buClrTx/>
              <a:buSzTx/>
              <a:buFontTx/>
              <a:buNone/>
              <a:tabLst/>
              <a:defRPr/>
            </a:pPr>
            <a:endParaRPr kumimoji="0" lang="it-IT" altLang="it-IT" sz="2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endParaRPr>
          </a:p>
          <a:p>
            <a:pPr marL="0" marR="0" lvl="0" indent="0" algn="just" defTabSz="914400" rtl="0" eaLnBrk="1" fontAlgn="base" latinLnBrk="0" hangingPunct="1">
              <a:lnSpc>
                <a:spcPct val="100000"/>
              </a:lnSpc>
              <a:spcBef>
                <a:spcPct val="80000"/>
              </a:spcBef>
              <a:spcAft>
                <a:spcPct val="0"/>
              </a:spcAft>
              <a:buClrTx/>
              <a:buSzTx/>
              <a:buFontTx/>
              <a:buNone/>
              <a:tabLst/>
              <a:defRPr/>
            </a:pPr>
            <a:endParaRPr kumimoji="0" lang="it-IT" altLang="it-IT" sz="2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endParaRPr>
          </a:p>
          <a:p>
            <a:pPr marL="0" marR="0" lvl="0" indent="0" algn="just" defTabSz="914400" rtl="0" eaLnBrk="1" fontAlgn="base" latinLnBrk="0" hangingPunct="1">
              <a:lnSpc>
                <a:spcPct val="100000"/>
              </a:lnSpc>
              <a:spcBef>
                <a:spcPct val="50000"/>
              </a:spcBef>
              <a:spcAft>
                <a:spcPct val="0"/>
              </a:spcAft>
              <a:buClrTx/>
              <a:buSzTx/>
              <a:buFontTx/>
              <a:buNone/>
              <a:tabLst/>
              <a:defRPr/>
            </a:pPr>
            <a:endParaRPr kumimoji="0" lang="it-IT" altLang="it-IT" sz="2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endParaRP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rPr>
              <a:t>Maggiore è la forza ionica minore è il coefficiente di attività.</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rPr>
              <a:t>Maggiore è la carica ionica minore è il coefficiente di attività.</a:t>
            </a:r>
          </a:p>
        </p:txBody>
      </p:sp>
      <p:grpSp>
        <p:nvGrpSpPr>
          <p:cNvPr id="103436" name="Group 12"/>
          <p:cNvGrpSpPr>
            <a:grpSpLocks/>
          </p:cNvGrpSpPr>
          <p:nvPr/>
        </p:nvGrpSpPr>
        <p:grpSpPr bwMode="auto">
          <a:xfrm>
            <a:off x="2362200" y="3352800"/>
            <a:ext cx="4724400" cy="1676400"/>
            <a:chOff x="1008" y="2112"/>
            <a:chExt cx="3216" cy="1056"/>
          </a:xfrm>
        </p:grpSpPr>
        <p:sp>
          <p:nvSpPr>
            <p:cNvPr id="103433" name="Rectangle 9"/>
            <p:cNvSpPr>
              <a:spLocks noChangeArrowheads="1"/>
            </p:cNvSpPr>
            <p:nvPr/>
          </p:nvSpPr>
          <p:spPr bwMode="auto">
            <a:xfrm>
              <a:off x="1008" y="2112"/>
              <a:ext cx="3216" cy="1056"/>
            </a:xfrm>
            <a:prstGeom prst="rect">
              <a:avLst/>
            </a:prstGeom>
            <a:solidFill>
              <a:schemeClr val="tx1"/>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3434" name="Text Box 10"/>
            <p:cNvSpPr txBox="1">
              <a:spLocks noChangeArrowheads="1"/>
            </p:cNvSpPr>
            <p:nvPr/>
          </p:nvSpPr>
          <p:spPr bwMode="auto">
            <a:xfrm>
              <a:off x="1104" y="2208"/>
              <a:ext cx="3024"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24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 </a:t>
              </a:r>
              <a:r>
                <a:rPr kumimoji="0" lang="it-IT" altLang="it-IT" sz="2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attività			a =</a:t>
              </a:r>
              <a:r>
                <a:rPr kumimoji="0" lang="it-IT" altLang="it-IT" sz="2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rPr>
                <a:t> </a:t>
              </a:r>
              <a:r>
                <a:rPr kumimoji="0" lang="it-IT" altLang="it-IT" sz="2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sym typeface="Symbol" panose="05050102010706020507" pitchFamily="18" charset="2"/>
                </a:rPr>
                <a:t> </a:t>
              </a:r>
              <a:r>
                <a:rPr kumimoji="0" lang="it-IT" altLang="it-IT" sz="2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sym typeface="Symbol" panose="05050102010706020507" pitchFamily="18" charset="2"/>
                </a:rPr>
                <a:t>C</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2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sym typeface="Symbol" panose="05050102010706020507" pitchFamily="18" charset="2"/>
                </a:rPr>
                <a:t> coefficiente di attività	0   </a:t>
              </a:r>
              <a:r>
                <a:rPr kumimoji="0" lang="it-IT" altLang="it-IT" sz="2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sym typeface="Symbol" panose="05050102010706020507" pitchFamily="18" charset="2"/>
                </a:rPr>
                <a:t>  </a:t>
              </a:r>
              <a:r>
                <a:rPr kumimoji="0" lang="it-IT" altLang="it-IT" sz="2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sym typeface="Symbol" panose="05050102010706020507" pitchFamily="18" charset="2"/>
                </a:rPr>
                <a:t> 1</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2000" b="0" i="1" u="none" strike="noStrike" kern="1200" cap="none" spc="0" normalizeH="0" baseline="0" noProof="0" smtClean="0">
                  <a:ln>
                    <a:noFill/>
                  </a:ln>
                  <a:solidFill>
                    <a:srgbClr val="FFFFFF"/>
                  </a:solidFill>
                  <a:effectLst/>
                  <a:uLnTx/>
                  <a:uFillTx/>
                  <a:latin typeface="Arial" panose="020B0604020202020204" pitchFamily="34" charset="0"/>
                  <a:ea typeface="+mn-ea"/>
                  <a:cs typeface="+mn-cs"/>
                  <a:sym typeface="Symbol" panose="05050102010706020507" pitchFamily="18" charset="2"/>
                </a:rPr>
                <a:t> </a:t>
              </a:r>
              <a:r>
                <a:rPr kumimoji="0" lang="it-IT" altLang="it-IT" sz="2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sym typeface="Symbol" panose="05050102010706020507" pitchFamily="18" charset="2"/>
                </a:rPr>
                <a:t>forza ionica</a:t>
              </a:r>
              <a:r>
                <a:rPr kumimoji="0" lang="it-IT" altLang="it-IT" sz="2000" b="0" i="1" u="none" strike="noStrike" kern="1200" cap="none" spc="0" normalizeH="0" baseline="0" noProof="0" smtClean="0">
                  <a:ln>
                    <a:noFill/>
                  </a:ln>
                  <a:solidFill>
                    <a:srgbClr val="FFFFFF"/>
                  </a:solidFill>
                  <a:effectLst/>
                  <a:uLnTx/>
                  <a:uFillTx/>
                  <a:latin typeface="Arial" panose="020B0604020202020204" pitchFamily="34" charset="0"/>
                  <a:ea typeface="+mn-ea"/>
                  <a:cs typeface="+mn-cs"/>
                  <a:sym typeface="Symbol" panose="05050102010706020507" pitchFamily="18" charset="2"/>
                </a:rPr>
                <a:t>		I</a:t>
              </a:r>
              <a:r>
                <a:rPr kumimoji="0" lang="it-IT" altLang="it-IT" sz="2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sym typeface="Symbol" panose="05050102010706020507" pitchFamily="18" charset="2"/>
                </a:rPr>
                <a:t> = </a:t>
              </a:r>
              <a:r>
                <a:rPr kumimoji="0" lang="it-IT" altLang="it-IT" sz="20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sym typeface="Symbol" panose="05050102010706020507" pitchFamily="18" charset="2"/>
                </a:rPr>
                <a:t>½ </a:t>
              </a:r>
              <a:r>
                <a:rPr kumimoji="0" lang="it-IT" altLang="it-IT" sz="2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sym typeface="Symbol" panose="05050102010706020507" pitchFamily="18" charset="2"/>
                </a:rPr>
                <a:t> C</a:t>
              </a:r>
              <a:r>
                <a:rPr kumimoji="0" lang="it-IT" altLang="it-IT" sz="2000" b="0" i="0" u="none" strike="noStrike" kern="1200" cap="none" spc="0" normalizeH="0" baseline="-25000" noProof="0" smtClean="0">
                  <a:ln>
                    <a:noFill/>
                  </a:ln>
                  <a:solidFill>
                    <a:srgbClr val="FFFFFF"/>
                  </a:solidFill>
                  <a:effectLst/>
                  <a:uLnTx/>
                  <a:uFillTx/>
                  <a:latin typeface="Arial" panose="020B0604020202020204" pitchFamily="34" charset="0"/>
                  <a:ea typeface="+mn-ea"/>
                  <a:cs typeface="+mn-cs"/>
                  <a:sym typeface="Symbol" panose="05050102010706020507" pitchFamily="18" charset="2"/>
                </a:rPr>
                <a:t>i</a:t>
              </a:r>
              <a:r>
                <a:rPr kumimoji="0" lang="it-IT" altLang="it-IT" sz="2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sym typeface="Symbol" panose="05050102010706020507" pitchFamily="18" charset="2"/>
                </a:rPr>
                <a:t>.z</a:t>
              </a:r>
              <a:r>
                <a:rPr kumimoji="0" lang="it-IT" altLang="it-IT" sz="2000" b="0" i="0" u="none" strike="noStrike" kern="1200" cap="none" spc="0" normalizeH="0" baseline="-25000" noProof="0" smtClean="0">
                  <a:ln>
                    <a:noFill/>
                  </a:ln>
                  <a:solidFill>
                    <a:srgbClr val="FFFFFF"/>
                  </a:solidFill>
                  <a:effectLst/>
                  <a:uLnTx/>
                  <a:uFillTx/>
                  <a:latin typeface="Arial" panose="020B0604020202020204" pitchFamily="34" charset="0"/>
                  <a:ea typeface="+mn-ea"/>
                  <a:cs typeface="+mn-cs"/>
                  <a:sym typeface="Symbol" panose="05050102010706020507" pitchFamily="18" charset="2"/>
                </a:rPr>
                <a:t>i</a:t>
              </a:r>
              <a:r>
                <a:rPr kumimoji="0" lang="it-IT" altLang="it-IT" sz="2000" b="0" i="0" u="none" strike="noStrike" kern="1200" cap="none" spc="0" normalizeH="0" baseline="30000" noProof="0" smtClean="0">
                  <a:ln>
                    <a:noFill/>
                  </a:ln>
                  <a:solidFill>
                    <a:srgbClr val="FFFFFF"/>
                  </a:solidFill>
                  <a:effectLst/>
                  <a:uLnTx/>
                  <a:uFillTx/>
                  <a:latin typeface="Arial" panose="020B0604020202020204" pitchFamily="34" charset="0"/>
                  <a:ea typeface="+mn-ea"/>
                  <a:cs typeface="+mn-cs"/>
                  <a:sym typeface="Symbol" panose="05050102010706020507" pitchFamily="18" charset="2"/>
                </a:rPr>
                <a:t>2</a:t>
              </a:r>
              <a:endParaRPr kumimoji="0" lang="it-IT" altLang="it-IT" sz="2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sym typeface="Symbol" panose="05050102010706020507" pitchFamily="18" charset="2"/>
              </a:endParaRPr>
            </a:p>
          </p:txBody>
        </p:sp>
      </p:grpSp>
      <p:sp>
        <p:nvSpPr>
          <p:cNvPr id="103438" name="Text Box 14"/>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fld id="{0C8617CA-10FA-4D87-BAB9-F9B38FA92EB2}" type="slidenum">
              <a:rPr kumimoji="0" lang="it-IT" altLang="it-IT"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50000"/>
                </a:spcBef>
                <a:spcAft>
                  <a:spcPct val="0"/>
                </a:spcAft>
                <a:buClrTx/>
                <a:buSzTx/>
                <a:buFontTx/>
                <a:buNone/>
                <a:tabLst/>
                <a:defRPr/>
              </a:pPr>
              <a:t>3</a:t>
            </a:fld>
            <a:endParaRPr kumimoji="0" lang="it-IT" altLang="it-IT"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2472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fld id="{39D03072-48E7-4F20-8393-BF8547B2CAA0}" type="slidenum">
              <a:rPr lang="it-IT" altLang="it-IT" sz="1200"/>
              <a:pPr/>
              <a:t>30</a:t>
            </a:fld>
            <a:endParaRPr lang="it-IT" altLang="it-IT" sz="1200"/>
          </a:p>
        </p:txBody>
      </p:sp>
      <p:sp>
        <p:nvSpPr>
          <p:cNvPr id="181260" name="Text Box 2060"/>
          <p:cNvSpPr txBox="1">
            <a:spLocks noChangeArrowheads="1"/>
          </p:cNvSpPr>
          <p:nvPr/>
        </p:nvSpPr>
        <p:spPr bwMode="auto">
          <a:xfrm>
            <a:off x="1066800" y="1600200"/>
            <a:ext cx="76962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just">
              <a:spcBef>
                <a:spcPct val="50000"/>
              </a:spcBef>
              <a:buFontTx/>
              <a:buBlip>
                <a:blip r:embed="rId2"/>
              </a:buBlip>
            </a:pPr>
            <a:r>
              <a:rPr lang="it-IT" altLang="it-IT" sz="1600">
                <a:solidFill>
                  <a:schemeClr val="bg1"/>
                </a:solidFill>
                <a:latin typeface="Arial" panose="020B0604020202020204" pitchFamily="34" charset="0"/>
              </a:rPr>
              <a:t>le costanti di equilibrio, misurate sperimentalmente, sono affette da errore (mediamente almeno il 5%)</a:t>
            </a:r>
          </a:p>
          <a:p>
            <a:pPr algn="just">
              <a:spcBef>
                <a:spcPct val="50000"/>
              </a:spcBef>
              <a:buFontTx/>
              <a:buBlip>
                <a:blip r:embed="rId2"/>
              </a:buBlip>
            </a:pPr>
            <a:r>
              <a:rPr lang="it-IT" altLang="it-IT" sz="1600">
                <a:solidFill>
                  <a:schemeClr val="bg1"/>
                </a:solidFill>
                <a:latin typeface="Arial" panose="020B0604020202020204" pitchFamily="34" charset="0"/>
              </a:rPr>
              <a:t>i calcoli, almeno quelli didattici, sono eseguiti senza tener conto dei coefficienti di attività e della temperatura</a:t>
            </a:r>
          </a:p>
          <a:p>
            <a:pPr algn="just">
              <a:spcBef>
                <a:spcPct val="50000"/>
              </a:spcBef>
              <a:buFontTx/>
              <a:buBlip>
                <a:blip r:embed="rId2"/>
              </a:buBlip>
            </a:pPr>
            <a:r>
              <a:rPr lang="it-IT" altLang="it-IT" sz="1600">
                <a:solidFill>
                  <a:schemeClr val="bg1"/>
                </a:solidFill>
                <a:latin typeface="Arial" panose="020B0604020202020204" pitchFamily="34" charset="0"/>
              </a:rPr>
              <a:t>la conoscenza del sistema analitico è imperfetta (sono note tutte le specie presenti nel campione in esame)?</a:t>
            </a:r>
          </a:p>
        </p:txBody>
      </p:sp>
      <p:sp>
        <p:nvSpPr>
          <p:cNvPr id="181261" name="Text Box 2061"/>
          <p:cNvSpPr txBox="1">
            <a:spLocks noChangeArrowheads="1"/>
          </p:cNvSpPr>
          <p:nvPr/>
        </p:nvSpPr>
        <p:spPr bwMode="auto">
          <a:xfrm>
            <a:off x="1066800" y="381000"/>
            <a:ext cx="76962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2000">
                <a:solidFill>
                  <a:schemeClr val="bg1"/>
                </a:solidFill>
                <a:latin typeface="Arial" panose="020B0604020202020204" pitchFamily="34" charset="0"/>
              </a:rPr>
              <a:t>Non è mai possibile eseguire calcoli esatti di concentrazioni in soluzione o di parametri ad esse correlati (pH, forza ionica).</a:t>
            </a:r>
          </a:p>
          <a:p>
            <a:pPr algn="just">
              <a:spcBef>
                <a:spcPct val="50000"/>
              </a:spcBef>
            </a:pPr>
            <a:r>
              <a:rPr lang="it-IT" altLang="it-IT" sz="2000">
                <a:solidFill>
                  <a:schemeClr val="bg1"/>
                </a:solidFill>
                <a:latin typeface="Arial" panose="020B0604020202020204" pitchFamily="34" charset="0"/>
              </a:rPr>
              <a:t>I motivi sono diversi:</a:t>
            </a:r>
            <a:endParaRPr lang="it-IT" altLang="it-IT" sz="2000"/>
          </a:p>
        </p:txBody>
      </p:sp>
      <p:sp>
        <p:nvSpPr>
          <p:cNvPr id="181262" name="Text Box 2062"/>
          <p:cNvSpPr txBox="1">
            <a:spLocks noChangeArrowheads="1"/>
          </p:cNvSpPr>
          <p:nvPr/>
        </p:nvSpPr>
        <p:spPr bwMode="auto">
          <a:xfrm>
            <a:off x="990600" y="4038600"/>
            <a:ext cx="7848600"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80000"/>
              </a:spcBef>
            </a:pPr>
            <a:r>
              <a:rPr lang="it-IT" altLang="it-IT" sz="2000">
                <a:solidFill>
                  <a:srgbClr val="FFFF00"/>
                </a:solidFill>
                <a:latin typeface="Arial" panose="020B0604020202020204" pitchFamily="34" charset="0"/>
              </a:rPr>
              <a:t>Quindi ci si deve limitare ad eseguire i calcoli sapendo che il risultato sarà affetto, normalmente, da un errore minimo del 5%.</a:t>
            </a:r>
          </a:p>
          <a:p>
            <a:pPr algn="just">
              <a:spcBef>
                <a:spcPct val="50000"/>
              </a:spcBef>
            </a:pPr>
            <a:r>
              <a:rPr lang="it-IT" altLang="it-IT" sz="2000">
                <a:solidFill>
                  <a:srgbClr val="FFFF00"/>
                </a:solidFill>
                <a:latin typeface="Arial" panose="020B0604020202020204" pitchFamily="34" charset="0"/>
              </a:rPr>
              <a:t>Nel caso dell’esercizio precedente, la concentrazione idrogenionica prodotta dalla dissociazione dell’ac. debole non influenza il risultato, determinato dal solo ac. forte. L’errore commesso nell’approssimazione è accettabile alla luce delle imprecisioni connesse al calcolo.</a:t>
            </a:r>
            <a:endParaRPr lang="en-GB" altLang="it-IT" sz="2000"/>
          </a:p>
        </p:txBody>
      </p:sp>
      <p:sp>
        <p:nvSpPr>
          <p:cNvPr id="181263" name="Text Box 2063"/>
          <p:cNvSpPr txBox="1">
            <a:spLocks noChangeArrowheads="1"/>
          </p:cNvSpPr>
          <p:nvPr/>
        </p:nvSpPr>
        <p:spPr bwMode="auto">
          <a:xfrm>
            <a:off x="0" y="0"/>
            <a:ext cx="685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FE1C97AD-301D-4518-BC08-3D8219799B24}" type="slidenum">
              <a:rPr lang="it-IT" altLang="it-IT" sz="1200">
                <a:solidFill>
                  <a:schemeClr val="bg1"/>
                </a:solidFill>
                <a:latin typeface="Arial" panose="020B0604020202020204" pitchFamily="34" charset="0"/>
              </a:rPr>
              <a:pPr>
                <a:spcBef>
                  <a:spcPct val="50000"/>
                </a:spcBef>
              </a:pPr>
              <a:t>30</a:t>
            </a:fld>
            <a:endParaRPr lang="it-IT" altLang="it-IT" sz="1200">
              <a:solidFill>
                <a:schemeClr val="bg1"/>
              </a:solidFill>
              <a:latin typeface="Arial" panose="020B0604020202020204" pitchFamily="34" charset="0"/>
            </a:endParaRPr>
          </a:p>
        </p:txBody>
      </p:sp>
    </p:spTree>
    <p:extLst>
      <p:ext uri="{BB962C8B-B14F-4D97-AF65-F5344CB8AC3E}">
        <p14:creationId xmlns:p14="http://schemas.microsoft.com/office/powerpoint/2010/main" val="2422619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81260">
                                            <p:txEl>
                                              <p:pRg st="0" end="0"/>
                                            </p:txEl>
                                          </p:spTgt>
                                        </p:tgtEl>
                                        <p:attrNameLst>
                                          <p:attrName>style.visibility</p:attrName>
                                        </p:attrNameLst>
                                      </p:cBhvr>
                                      <p:to>
                                        <p:strVal val="visible"/>
                                      </p:to>
                                    </p:set>
                                    <p:anim calcmode="lin" valueType="num">
                                      <p:cBhvr>
                                        <p:cTn id="7" dur="500" fill="hold"/>
                                        <p:tgtEl>
                                          <p:spTgt spid="18126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1260">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81260">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81260">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81260">
                                            <p:txEl>
                                              <p:pRg st="1" end="1"/>
                                            </p:txEl>
                                          </p:spTgt>
                                        </p:tgtEl>
                                        <p:attrNameLst>
                                          <p:attrName>style.visibility</p:attrName>
                                        </p:attrNameLst>
                                      </p:cBhvr>
                                      <p:to>
                                        <p:strVal val="visible"/>
                                      </p:to>
                                    </p:set>
                                    <p:anim calcmode="lin" valueType="num">
                                      <p:cBhvr>
                                        <p:cTn id="15" dur="500" fill="hold"/>
                                        <p:tgtEl>
                                          <p:spTgt spid="181260">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81260">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81260">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181260">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181260">
                                            <p:txEl>
                                              <p:pRg st="2" end="2"/>
                                            </p:txEl>
                                          </p:spTgt>
                                        </p:tgtEl>
                                        <p:attrNameLst>
                                          <p:attrName>style.visibility</p:attrName>
                                        </p:attrNameLst>
                                      </p:cBhvr>
                                      <p:to>
                                        <p:strVal val="visible"/>
                                      </p:to>
                                    </p:set>
                                    <p:anim calcmode="lin" valueType="num">
                                      <p:cBhvr>
                                        <p:cTn id="23" dur="500" fill="hold"/>
                                        <p:tgtEl>
                                          <p:spTgt spid="181260">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81260">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181260">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181260">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81262">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8126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60" grpId="0" build="p" autoUpdateAnimBg="0"/>
      <p:bldP spid="181262"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0" name="Segnaposto numero diapositiva 3"/>
          <p:cNvSpPr>
            <a:spLocks noGrp="1"/>
          </p:cNvSpPr>
          <p:nvPr>
            <p:ph type="sldNum" sz="quarter" idx="12"/>
          </p:nvPr>
        </p:nvSpPr>
        <p:spPr/>
        <p:txBody>
          <a:bodyPr/>
          <a:lstStyle/>
          <a:p>
            <a:fld id="{6D19BBB7-A77B-4D08-A71E-83555B6C2FCE}" type="slidenum">
              <a:rPr lang="it-IT" altLang="it-IT" sz="1200"/>
              <a:pPr/>
              <a:t>31</a:t>
            </a:fld>
            <a:endParaRPr lang="it-IT" altLang="it-IT" sz="1200"/>
          </a:p>
        </p:txBody>
      </p:sp>
      <p:sp>
        <p:nvSpPr>
          <p:cNvPr id="180226" name="Rectangle 2"/>
          <p:cNvSpPr>
            <a:spLocks noChangeArrowheads="1"/>
          </p:cNvSpPr>
          <p:nvPr/>
        </p:nvSpPr>
        <p:spPr bwMode="auto">
          <a:xfrm>
            <a:off x="990600" y="838200"/>
            <a:ext cx="7772400" cy="5257800"/>
          </a:xfrm>
          <a:prstGeom prst="rect">
            <a:avLst/>
          </a:prstGeom>
          <a:solidFill>
            <a:schemeClr val="tx1"/>
          </a:solidFill>
          <a:ln w="381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000"/>
          </a:p>
        </p:txBody>
      </p:sp>
      <p:sp>
        <p:nvSpPr>
          <p:cNvPr id="180232" name="Text Box 8"/>
          <p:cNvSpPr txBox="1">
            <a:spLocks noChangeArrowheads="1"/>
          </p:cNvSpPr>
          <p:nvPr/>
        </p:nvSpPr>
        <p:spPr bwMode="auto">
          <a:xfrm>
            <a:off x="1295400" y="990600"/>
            <a:ext cx="73152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Clr>
                <a:srgbClr val="FF0000"/>
              </a:buClr>
              <a:buSzPct val="120000"/>
              <a:buFont typeface="Wingdings" panose="05000000000000000000" pitchFamily="2" charset="2"/>
              <a:buChar char="v"/>
            </a:pPr>
            <a:r>
              <a:rPr lang="it-IT" altLang="it-IT" sz="1800">
                <a:solidFill>
                  <a:schemeClr val="bg1"/>
                </a:solidFill>
                <a:latin typeface="Arial" panose="020B0604020202020204" pitchFamily="34" charset="0"/>
              </a:rPr>
              <a:t> Perché un acido debole concentrato, completamente associato, produce un pH minore di quando è più diluito, anche se completamente dissociato?</a:t>
            </a:r>
          </a:p>
        </p:txBody>
      </p:sp>
      <p:grpSp>
        <p:nvGrpSpPr>
          <p:cNvPr id="180249" name="Group 25"/>
          <p:cNvGrpSpPr>
            <a:grpSpLocks/>
          </p:cNvGrpSpPr>
          <p:nvPr/>
        </p:nvGrpSpPr>
        <p:grpSpPr bwMode="auto">
          <a:xfrm>
            <a:off x="1295400" y="2362201"/>
            <a:ext cx="7315200" cy="1466851"/>
            <a:chOff x="816" y="1488"/>
            <a:chExt cx="4608" cy="924"/>
          </a:xfrm>
        </p:grpSpPr>
        <p:sp>
          <p:nvSpPr>
            <p:cNvPr id="180233" name="Text Box 9"/>
            <p:cNvSpPr txBox="1">
              <a:spLocks noChangeArrowheads="1"/>
            </p:cNvSpPr>
            <p:nvPr/>
          </p:nvSpPr>
          <p:spPr bwMode="auto">
            <a:xfrm>
              <a:off x="816" y="1488"/>
              <a:ext cx="460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2000">
                  <a:solidFill>
                    <a:schemeClr val="bg1"/>
                  </a:solidFill>
                  <a:latin typeface="Arial" panose="020B0604020202020204" pitchFamily="34" charset="0"/>
                </a:rPr>
                <a:t>L’ac. acetico</a:t>
              </a:r>
              <a:r>
                <a:rPr lang="it-IT" altLang="it-IT" sz="1800" b="1">
                  <a:solidFill>
                    <a:schemeClr val="bg1"/>
                  </a:solidFill>
                  <a:latin typeface="Arial" panose="020B0604020202020204" pitchFamily="34" charset="0"/>
                </a:rPr>
                <a:t> </a:t>
              </a:r>
              <a:r>
                <a:rPr lang="it-IT" altLang="it-IT" sz="2000">
                  <a:solidFill>
                    <a:schemeClr val="bg1"/>
                  </a:solidFill>
                  <a:latin typeface="Arial" panose="020B0604020202020204" pitchFamily="34" charset="0"/>
                </a:rPr>
                <a:t>0,2 M (K</a:t>
              </a:r>
              <a:r>
                <a:rPr lang="it-IT" altLang="it-IT" sz="2000" baseline="-25000">
                  <a:solidFill>
                    <a:schemeClr val="bg1"/>
                  </a:solidFill>
                  <a:latin typeface="Arial" panose="020B0604020202020204" pitchFamily="34" charset="0"/>
                </a:rPr>
                <a:t>a</a:t>
              </a:r>
              <a:r>
                <a:rPr lang="it-IT" altLang="it-IT" sz="2000">
                  <a:solidFill>
                    <a:schemeClr val="bg1"/>
                  </a:solidFill>
                  <a:latin typeface="Arial" panose="020B0604020202020204" pitchFamily="34" charset="0"/>
                </a:rPr>
                <a:t> = 1,75.10</a:t>
              </a:r>
              <a:r>
                <a:rPr lang="it-IT" altLang="it-IT" sz="2000" baseline="30000">
                  <a:solidFill>
                    <a:schemeClr val="bg1"/>
                  </a:solidFill>
                  <a:latin typeface="Arial" panose="020B0604020202020204" pitchFamily="34" charset="0"/>
                </a:rPr>
                <a:t>-5</a:t>
              </a:r>
              <a:r>
                <a:rPr lang="it-IT" altLang="it-IT" sz="2000">
                  <a:solidFill>
                    <a:schemeClr val="bg1"/>
                  </a:solidFill>
                  <a:latin typeface="Arial" panose="020B0604020202020204" pitchFamily="34" charset="0"/>
                </a:rPr>
                <a:t>) è praticamente indissociato:</a:t>
              </a:r>
            </a:p>
          </p:txBody>
        </p:sp>
        <p:grpSp>
          <p:nvGrpSpPr>
            <p:cNvPr id="180248" name="Group 24"/>
            <p:cNvGrpSpPr>
              <a:grpSpLocks/>
            </p:cNvGrpSpPr>
            <p:nvPr/>
          </p:nvGrpSpPr>
          <p:grpSpPr bwMode="auto">
            <a:xfrm>
              <a:off x="2304" y="1776"/>
              <a:ext cx="1632" cy="288"/>
              <a:chOff x="2304" y="1776"/>
              <a:chExt cx="1632" cy="288"/>
            </a:xfrm>
          </p:grpSpPr>
          <p:sp>
            <p:nvSpPr>
              <p:cNvPr id="180245" name="Rectangle 21"/>
              <p:cNvSpPr>
                <a:spLocks noChangeArrowheads="1"/>
              </p:cNvSpPr>
              <p:nvPr/>
            </p:nvSpPr>
            <p:spPr bwMode="auto">
              <a:xfrm>
                <a:off x="2304" y="1776"/>
                <a:ext cx="1632" cy="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000"/>
              </a:p>
            </p:txBody>
          </p:sp>
          <p:graphicFrame>
            <p:nvGraphicFramePr>
              <p:cNvPr id="180236" name="Object 12"/>
              <p:cNvGraphicFramePr>
                <a:graphicFrameLocks noChangeAspect="1"/>
              </p:cNvGraphicFramePr>
              <p:nvPr/>
            </p:nvGraphicFramePr>
            <p:xfrm>
              <a:off x="2388" y="1824"/>
              <a:ext cx="1464" cy="205"/>
            </p:xfrm>
            <a:graphic>
              <a:graphicData uri="http://schemas.openxmlformats.org/presentationml/2006/ole">
                <mc:AlternateContent xmlns:mc="http://schemas.openxmlformats.org/markup-compatibility/2006">
                  <mc:Choice xmlns:v="urn:schemas-microsoft-com:vml" Requires="v">
                    <p:oleObj spid="_x0000_s88132" name="Equation" r:id="rId3" imgW="1904760" imgH="266400" progId="Equation.3">
                      <p:embed/>
                    </p:oleObj>
                  </mc:Choice>
                  <mc:Fallback>
                    <p:oleObj name="Equation" r:id="rId3" imgW="1904760" imgH="266400" progId="Equation.3">
                      <p:embed/>
                      <p:pic>
                        <p:nvPicPr>
                          <p:cNvPr id="180236"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8" y="1824"/>
                            <a:ext cx="1464" cy="20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80237" name="Text Box 13"/>
            <p:cNvSpPr txBox="1">
              <a:spLocks noChangeArrowheads="1"/>
            </p:cNvSpPr>
            <p:nvPr/>
          </p:nvSpPr>
          <p:spPr bwMode="auto">
            <a:xfrm>
              <a:off x="816" y="2160"/>
              <a:ext cx="460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2000">
                  <a:solidFill>
                    <a:schemeClr val="bg1"/>
                  </a:solidFill>
                  <a:latin typeface="Arial" panose="020B0604020202020204" pitchFamily="34" charset="0"/>
                </a:rPr>
                <a:t>Quindi è dissociato per circa lo 0,935%.</a:t>
              </a:r>
            </a:p>
          </p:txBody>
        </p:sp>
      </p:grpSp>
      <p:grpSp>
        <p:nvGrpSpPr>
          <p:cNvPr id="180256" name="Group 32"/>
          <p:cNvGrpSpPr>
            <a:grpSpLocks/>
          </p:cNvGrpSpPr>
          <p:nvPr/>
        </p:nvGrpSpPr>
        <p:grpSpPr bwMode="auto">
          <a:xfrm>
            <a:off x="1295400" y="4038601"/>
            <a:ext cx="7315200" cy="1466851"/>
            <a:chOff x="816" y="2544"/>
            <a:chExt cx="4608" cy="924"/>
          </a:xfrm>
        </p:grpSpPr>
        <p:sp>
          <p:nvSpPr>
            <p:cNvPr id="180238" name="Text Box 14"/>
            <p:cNvSpPr txBox="1">
              <a:spLocks noChangeArrowheads="1"/>
            </p:cNvSpPr>
            <p:nvPr/>
          </p:nvSpPr>
          <p:spPr bwMode="auto">
            <a:xfrm>
              <a:off x="816" y="2544"/>
              <a:ext cx="4608"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2000">
                  <a:solidFill>
                    <a:schemeClr val="bg1"/>
                  </a:solidFill>
                  <a:latin typeface="Arial" panose="020B0604020202020204" pitchFamily="34" charset="0"/>
                </a:rPr>
                <a:t>L’ac. acetico</a:t>
              </a:r>
              <a:r>
                <a:rPr lang="it-IT" altLang="it-IT" sz="1800" b="1">
                  <a:solidFill>
                    <a:schemeClr val="bg1"/>
                  </a:solidFill>
                  <a:latin typeface="Arial" panose="020B0604020202020204" pitchFamily="34" charset="0"/>
                </a:rPr>
                <a:t> </a:t>
              </a:r>
              <a:r>
                <a:rPr lang="it-IT" altLang="it-IT" sz="2000">
                  <a:solidFill>
                    <a:schemeClr val="bg1"/>
                  </a:solidFill>
                  <a:latin typeface="Arial" panose="020B0604020202020204" pitchFamily="34" charset="0"/>
                </a:rPr>
                <a:t>1,0</a:t>
              </a:r>
              <a:r>
                <a:rPr lang="it-IT" altLang="it-IT" sz="1800" b="1">
                  <a:solidFill>
                    <a:schemeClr val="bg1"/>
                  </a:solidFill>
                  <a:latin typeface="Arial" panose="020B0604020202020204" pitchFamily="34" charset="0"/>
                </a:rPr>
                <a:t>.</a:t>
              </a:r>
              <a:r>
                <a:rPr lang="it-IT" altLang="it-IT" sz="2000">
                  <a:solidFill>
                    <a:schemeClr val="bg1"/>
                  </a:solidFill>
                  <a:latin typeface="Arial" panose="020B0604020202020204" pitchFamily="34" charset="0"/>
                </a:rPr>
                <a:t>10</a:t>
              </a:r>
              <a:r>
                <a:rPr lang="it-IT" altLang="it-IT" sz="2000" baseline="30000">
                  <a:solidFill>
                    <a:schemeClr val="bg1"/>
                  </a:solidFill>
                  <a:latin typeface="Arial" panose="020B0604020202020204" pitchFamily="34" charset="0"/>
                </a:rPr>
                <a:t>-6</a:t>
              </a:r>
              <a:r>
                <a:rPr lang="it-IT" altLang="it-IT" sz="2000">
                  <a:solidFill>
                    <a:schemeClr val="bg1"/>
                  </a:solidFill>
                  <a:latin typeface="Arial" panose="020B0604020202020204" pitchFamily="34" charset="0"/>
                </a:rPr>
                <a:t> M (K</a:t>
              </a:r>
              <a:r>
                <a:rPr lang="it-IT" altLang="it-IT" sz="2000" baseline="-25000">
                  <a:solidFill>
                    <a:schemeClr val="bg1"/>
                  </a:solidFill>
                  <a:latin typeface="Arial" panose="020B0604020202020204" pitchFamily="34" charset="0"/>
                </a:rPr>
                <a:t>a</a:t>
              </a:r>
              <a:r>
                <a:rPr lang="it-IT" altLang="it-IT" sz="2000">
                  <a:solidFill>
                    <a:schemeClr val="bg1"/>
                  </a:solidFill>
                  <a:latin typeface="Arial" panose="020B0604020202020204" pitchFamily="34" charset="0"/>
                </a:rPr>
                <a:t> = 1,75.10</a:t>
              </a:r>
              <a:r>
                <a:rPr lang="it-IT" altLang="it-IT" sz="2000" baseline="30000">
                  <a:solidFill>
                    <a:schemeClr val="bg1"/>
                  </a:solidFill>
                  <a:latin typeface="Arial" panose="020B0604020202020204" pitchFamily="34" charset="0"/>
                </a:rPr>
                <a:t>-5</a:t>
              </a:r>
              <a:r>
                <a:rPr lang="it-IT" altLang="it-IT" sz="2000">
                  <a:solidFill>
                    <a:schemeClr val="bg1"/>
                  </a:solidFill>
                  <a:latin typeface="Arial" panose="020B0604020202020204" pitchFamily="34" charset="0"/>
                </a:rPr>
                <a:t>) è praticamente dissociato:</a:t>
              </a:r>
            </a:p>
          </p:txBody>
        </p:sp>
        <p:sp>
          <p:nvSpPr>
            <p:cNvPr id="180240" name="Text Box 16"/>
            <p:cNvSpPr txBox="1">
              <a:spLocks noChangeArrowheads="1"/>
            </p:cNvSpPr>
            <p:nvPr/>
          </p:nvSpPr>
          <p:spPr bwMode="auto">
            <a:xfrm>
              <a:off x="816" y="3216"/>
              <a:ext cx="460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2000">
                  <a:solidFill>
                    <a:schemeClr val="bg1"/>
                  </a:solidFill>
                  <a:latin typeface="Arial" panose="020B0604020202020204" pitchFamily="34" charset="0"/>
                </a:rPr>
                <a:t>E allora?</a:t>
              </a:r>
            </a:p>
          </p:txBody>
        </p:sp>
        <p:grpSp>
          <p:nvGrpSpPr>
            <p:cNvPr id="180254" name="Group 30"/>
            <p:cNvGrpSpPr>
              <a:grpSpLocks/>
            </p:cNvGrpSpPr>
            <p:nvPr/>
          </p:nvGrpSpPr>
          <p:grpSpPr bwMode="auto">
            <a:xfrm>
              <a:off x="2664" y="2832"/>
              <a:ext cx="912" cy="288"/>
              <a:chOff x="2832" y="3072"/>
              <a:chExt cx="912" cy="288"/>
            </a:xfrm>
          </p:grpSpPr>
          <p:sp>
            <p:nvSpPr>
              <p:cNvPr id="180253" name="Rectangle 29"/>
              <p:cNvSpPr>
                <a:spLocks noChangeArrowheads="1"/>
              </p:cNvSpPr>
              <p:nvPr/>
            </p:nvSpPr>
            <p:spPr bwMode="auto">
              <a:xfrm>
                <a:off x="2832" y="3072"/>
                <a:ext cx="912" cy="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000"/>
              </a:p>
            </p:txBody>
          </p:sp>
          <p:graphicFrame>
            <p:nvGraphicFramePr>
              <p:cNvPr id="180241" name="Object 17"/>
              <p:cNvGraphicFramePr>
                <a:graphicFrameLocks noChangeAspect="1"/>
              </p:cNvGraphicFramePr>
              <p:nvPr/>
            </p:nvGraphicFramePr>
            <p:xfrm>
              <a:off x="2880" y="3120"/>
              <a:ext cx="816" cy="181"/>
            </p:xfrm>
            <a:graphic>
              <a:graphicData uri="http://schemas.openxmlformats.org/presentationml/2006/ole">
                <mc:AlternateContent xmlns:mc="http://schemas.openxmlformats.org/markup-compatibility/2006">
                  <mc:Choice xmlns:v="urn:schemas-microsoft-com:vml" Requires="v">
                    <p:oleObj spid="_x0000_s88133" name="Equation" r:id="rId5" imgW="1091880" imgH="241200" progId="Equation.3">
                      <p:embed/>
                    </p:oleObj>
                  </mc:Choice>
                  <mc:Fallback>
                    <p:oleObj name="Equation" r:id="rId5" imgW="1091880" imgH="241200" progId="Equation.3">
                      <p:embed/>
                      <p:pic>
                        <p:nvPicPr>
                          <p:cNvPr id="180241"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0" y="3120"/>
                            <a:ext cx="816" cy="18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180257" name="Group 33"/>
          <p:cNvGrpSpPr>
            <a:grpSpLocks/>
          </p:cNvGrpSpPr>
          <p:nvPr/>
        </p:nvGrpSpPr>
        <p:grpSpPr bwMode="auto">
          <a:xfrm>
            <a:off x="990600" y="228600"/>
            <a:ext cx="7772400" cy="381000"/>
            <a:chOff x="624" y="144"/>
            <a:chExt cx="4896" cy="240"/>
          </a:xfrm>
        </p:grpSpPr>
        <p:sp>
          <p:nvSpPr>
            <p:cNvPr id="180258" name="Rectangle 34"/>
            <p:cNvSpPr>
              <a:spLocks noChangeArrowheads="1"/>
            </p:cNvSpPr>
            <p:nvPr/>
          </p:nvSpPr>
          <p:spPr bwMode="auto">
            <a:xfrm>
              <a:off x="624" y="144"/>
              <a:ext cx="4896" cy="240"/>
            </a:xfrm>
            <a:prstGeom prst="rect">
              <a:avLst/>
            </a:prstGeom>
            <a:gradFill rotWithShape="0">
              <a:gsLst>
                <a:gs pos="0">
                  <a:schemeClr val="bg1"/>
                </a:gs>
                <a:gs pos="100000">
                  <a:srgbClr val="008000"/>
                </a:gs>
              </a:gsLst>
              <a:lin ang="0" scaled="1"/>
            </a:gra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000"/>
            </a:p>
          </p:txBody>
        </p:sp>
        <p:sp>
          <p:nvSpPr>
            <p:cNvPr id="180259" name="Text Box 35"/>
            <p:cNvSpPr txBox="1">
              <a:spLocks noChangeArrowheads="1"/>
            </p:cNvSpPr>
            <p:nvPr/>
          </p:nvSpPr>
          <p:spPr bwMode="auto">
            <a:xfrm>
              <a:off x="673" y="144"/>
              <a:ext cx="88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800" b="1">
                  <a:solidFill>
                    <a:srgbClr val="008000"/>
                  </a:solidFill>
                  <a:effectLst>
                    <a:outerShdw blurRad="38100" dist="38100" dir="2700000" algn="tl">
                      <a:srgbClr val="000000"/>
                    </a:outerShdw>
                  </a:effectLst>
                  <a:latin typeface="Arial" panose="020B0604020202020204" pitchFamily="34" charset="0"/>
                </a:rPr>
                <a:t>Esempi</a:t>
              </a:r>
            </a:p>
          </p:txBody>
        </p:sp>
      </p:grpSp>
      <p:sp>
        <p:nvSpPr>
          <p:cNvPr id="180260" name="Text Box 36"/>
          <p:cNvSpPr txBox="1">
            <a:spLocks noChangeArrowheads="1"/>
          </p:cNvSpPr>
          <p:nvPr/>
        </p:nvSpPr>
        <p:spPr bwMode="auto">
          <a:xfrm>
            <a:off x="0" y="0"/>
            <a:ext cx="685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8ACAF482-6CCB-4E75-B55A-A2BC0B470313}" type="slidenum">
              <a:rPr lang="it-IT" altLang="it-IT" sz="1200">
                <a:solidFill>
                  <a:schemeClr val="bg1"/>
                </a:solidFill>
                <a:latin typeface="Arial" panose="020B0604020202020204" pitchFamily="34" charset="0"/>
              </a:rPr>
              <a:pPr>
                <a:spcBef>
                  <a:spcPct val="50000"/>
                </a:spcBef>
              </a:pPr>
              <a:t>31</a:t>
            </a:fld>
            <a:endParaRPr lang="it-IT" altLang="it-IT" sz="1200">
              <a:solidFill>
                <a:schemeClr val="bg1"/>
              </a:solidFill>
              <a:latin typeface="Arial" panose="020B0604020202020204" pitchFamily="34" charset="0"/>
            </a:endParaRPr>
          </a:p>
        </p:txBody>
      </p:sp>
    </p:spTree>
    <p:extLst>
      <p:ext uri="{BB962C8B-B14F-4D97-AF65-F5344CB8AC3E}">
        <p14:creationId xmlns:p14="http://schemas.microsoft.com/office/powerpoint/2010/main" val="14884754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802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8024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802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32"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3" name="Segnaposto numero diapositiva 3"/>
          <p:cNvSpPr>
            <a:spLocks noGrp="1"/>
          </p:cNvSpPr>
          <p:nvPr>
            <p:ph type="sldNum" sz="quarter" idx="12"/>
          </p:nvPr>
        </p:nvSpPr>
        <p:spPr/>
        <p:txBody>
          <a:bodyPr/>
          <a:lstStyle/>
          <a:p>
            <a:fld id="{F756875B-9686-450F-A98D-8C59ABA03EF7}" type="slidenum">
              <a:rPr lang="it-IT" altLang="it-IT" sz="1200"/>
              <a:pPr/>
              <a:t>32</a:t>
            </a:fld>
            <a:endParaRPr lang="it-IT" altLang="it-IT" sz="1200"/>
          </a:p>
        </p:txBody>
      </p:sp>
      <p:sp>
        <p:nvSpPr>
          <p:cNvPr id="53260" name="Text Box 12"/>
          <p:cNvSpPr txBox="1">
            <a:spLocks noChangeArrowheads="1"/>
          </p:cNvSpPr>
          <p:nvPr/>
        </p:nvSpPr>
        <p:spPr bwMode="auto">
          <a:xfrm>
            <a:off x="1066800" y="533400"/>
            <a:ext cx="7620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2000">
                <a:solidFill>
                  <a:schemeClr val="bg1"/>
                </a:solidFill>
                <a:latin typeface="Arial" panose="020B0604020202020204" pitchFamily="34" charset="0"/>
              </a:rPr>
              <a:t>Come si può calcolare il pH di soluzioni contenenti sali di acidi o di basi deboli monoprotici (cloruro ammonico, cianuro sodico, …) ?</a:t>
            </a:r>
          </a:p>
        </p:txBody>
      </p:sp>
      <p:grpSp>
        <p:nvGrpSpPr>
          <p:cNvPr id="53273" name="Group 25"/>
          <p:cNvGrpSpPr>
            <a:grpSpLocks/>
          </p:cNvGrpSpPr>
          <p:nvPr/>
        </p:nvGrpSpPr>
        <p:grpSpPr bwMode="auto">
          <a:xfrm>
            <a:off x="1066800" y="1447800"/>
            <a:ext cx="7620000" cy="3790951"/>
            <a:chOff x="672" y="912"/>
            <a:chExt cx="4800" cy="2388"/>
          </a:xfrm>
        </p:grpSpPr>
        <p:sp>
          <p:nvSpPr>
            <p:cNvPr id="53261" name="Text Box 13"/>
            <p:cNvSpPr txBox="1">
              <a:spLocks noChangeArrowheads="1"/>
            </p:cNvSpPr>
            <p:nvPr/>
          </p:nvSpPr>
          <p:spPr bwMode="auto">
            <a:xfrm>
              <a:off x="672" y="912"/>
              <a:ext cx="4800" cy="2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2000">
                  <a:solidFill>
                    <a:schemeClr val="bg1"/>
                  </a:solidFill>
                  <a:latin typeface="Arial" panose="020B0604020202020204" pitchFamily="34" charset="0"/>
                </a:rPr>
                <a:t>Come si può calcolare il pH di soluzioni contenenti </a:t>
              </a:r>
              <a:r>
                <a:rPr lang="it-IT" altLang="it-IT" sz="2000">
                  <a:solidFill>
                    <a:srgbClr val="FAFF2D"/>
                  </a:solidFill>
                  <a:latin typeface="Arial" panose="020B0604020202020204" pitchFamily="34" charset="0"/>
                </a:rPr>
                <a:t>sali acidi</a:t>
              </a:r>
              <a:r>
                <a:rPr lang="it-IT" altLang="it-IT" sz="2000">
                  <a:solidFill>
                    <a:schemeClr val="bg1"/>
                  </a:solidFill>
                  <a:latin typeface="Arial" panose="020B0604020202020204" pitchFamily="34" charset="0"/>
                </a:rPr>
                <a:t> (ovvero di sali del tipo M</a:t>
              </a:r>
              <a:r>
                <a:rPr lang="it-IT" altLang="it-IT" sz="2000" baseline="-25000">
                  <a:solidFill>
                    <a:schemeClr val="bg1"/>
                  </a:solidFill>
                  <a:latin typeface="Arial" panose="020B0604020202020204" pitchFamily="34" charset="0"/>
                </a:rPr>
                <a:t>x</a:t>
              </a:r>
              <a:r>
                <a:rPr lang="it-IT" altLang="it-IT" sz="2000">
                  <a:solidFill>
                    <a:schemeClr val="bg1"/>
                  </a:solidFill>
                  <a:latin typeface="Arial" panose="020B0604020202020204" pitchFamily="34" charset="0"/>
                </a:rPr>
                <a:t>H</a:t>
              </a:r>
              <a:r>
                <a:rPr lang="it-IT" altLang="it-IT" sz="2000" baseline="-25000">
                  <a:solidFill>
                    <a:schemeClr val="bg1"/>
                  </a:solidFill>
                  <a:latin typeface="Arial" panose="020B0604020202020204" pitchFamily="34" charset="0"/>
                </a:rPr>
                <a:t>y</a:t>
              </a:r>
              <a:r>
                <a:rPr lang="it-IT" altLang="it-IT" sz="2000">
                  <a:solidFill>
                    <a:schemeClr val="bg1"/>
                  </a:solidFill>
                  <a:latin typeface="Arial" panose="020B0604020202020204" pitchFamily="34" charset="0"/>
                </a:rPr>
                <a:t>A) ?</a:t>
              </a:r>
            </a:p>
            <a:p>
              <a:pPr algn="just">
                <a:spcBef>
                  <a:spcPct val="50000"/>
                </a:spcBef>
              </a:pPr>
              <a:r>
                <a:rPr lang="it-IT" altLang="it-IT" sz="2000">
                  <a:solidFill>
                    <a:schemeClr val="bg1"/>
                  </a:solidFill>
                  <a:latin typeface="Arial" panose="020B0604020202020204" pitchFamily="34" charset="0"/>
                </a:rPr>
                <a:t>In questo caso si può dimostrare che per l’ac. debole H</a:t>
              </a:r>
              <a:r>
                <a:rPr lang="it-IT" altLang="it-IT" sz="2000" baseline="-25000">
                  <a:solidFill>
                    <a:schemeClr val="bg1"/>
                  </a:solidFill>
                  <a:latin typeface="Arial" panose="020B0604020202020204" pitchFamily="34" charset="0"/>
                </a:rPr>
                <a:t>3</a:t>
              </a:r>
              <a:r>
                <a:rPr lang="it-IT" altLang="it-IT" sz="2000">
                  <a:solidFill>
                    <a:schemeClr val="bg1"/>
                  </a:solidFill>
                  <a:latin typeface="Arial" panose="020B0604020202020204" pitchFamily="34" charset="0"/>
                </a:rPr>
                <a:t>A valgono le equazioni:</a:t>
              </a:r>
            </a:p>
            <a:p>
              <a:pPr algn="just">
                <a:spcBef>
                  <a:spcPct val="50000"/>
                </a:spcBef>
              </a:pPr>
              <a:r>
                <a:rPr lang="it-IT" altLang="it-IT" sz="2000">
                  <a:solidFill>
                    <a:schemeClr val="bg1"/>
                  </a:solidFill>
                  <a:latin typeface="Arial" panose="020B0604020202020204" pitchFamily="34" charset="0"/>
                </a:rPr>
                <a:t>	</a:t>
              </a:r>
              <a:r>
                <a:rPr lang="it-IT" altLang="it-IT" sz="2000">
                  <a:solidFill>
                    <a:srgbClr val="FFFF00"/>
                  </a:solidFill>
                  <a:latin typeface="Arial" panose="020B0604020202020204" pitchFamily="34" charset="0"/>
                </a:rPr>
                <a:t>NaH</a:t>
              </a:r>
              <a:r>
                <a:rPr lang="it-IT" altLang="it-IT" sz="2000" baseline="-25000">
                  <a:solidFill>
                    <a:srgbClr val="FFFF00"/>
                  </a:solidFill>
                  <a:latin typeface="Arial" panose="020B0604020202020204" pitchFamily="34" charset="0"/>
                </a:rPr>
                <a:t>2</a:t>
              </a:r>
              <a:r>
                <a:rPr lang="it-IT" altLang="it-IT" sz="2000">
                  <a:solidFill>
                    <a:srgbClr val="FFFF00"/>
                  </a:solidFill>
                  <a:latin typeface="Arial" panose="020B0604020202020204" pitchFamily="34" charset="0"/>
                </a:rPr>
                <a:t>A			    Na</a:t>
              </a:r>
              <a:r>
                <a:rPr lang="it-IT" altLang="it-IT" sz="2000" baseline="-25000">
                  <a:solidFill>
                    <a:srgbClr val="FFFF00"/>
                  </a:solidFill>
                  <a:latin typeface="Arial" panose="020B0604020202020204" pitchFamily="34" charset="0"/>
                </a:rPr>
                <a:t>2</a:t>
              </a:r>
              <a:r>
                <a:rPr lang="it-IT" altLang="it-IT" sz="2000">
                  <a:solidFill>
                    <a:srgbClr val="FFFF00"/>
                  </a:solidFill>
                  <a:latin typeface="Arial" panose="020B0604020202020204" pitchFamily="34" charset="0"/>
                </a:rPr>
                <a:t>HA</a:t>
              </a:r>
            </a:p>
            <a:p>
              <a:pPr algn="just">
                <a:spcBef>
                  <a:spcPct val="50000"/>
                </a:spcBef>
              </a:pPr>
              <a:endParaRPr lang="it-IT" altLang="it-IT" sz="2000">
                <a:solidFill>
                  <a:srgbClr val="FFFF00"/>
                </a:solidFill>
                <a:latin typeface="Arial" panose="020B0604020202020204" pitchFamily="34" charset="0"/>
              </a:endParaRPr>
            </a:p>
            <a:p>
              <a:pPr algn="just">
                <a:spcBef>
                  <a:spcPct val="50000"/>
                </a:spcBef>
              </a:pPr>
              <a:endParaRPr lang="it-IT" altLang="it-IT" sz="2000">
                <a:solidFill>
                  <a:schemeClr val="bg1"/>
                </a:solidFill>
                <a:latin typeface="Arial" panose="020B0604020202020204" pitchFamily="34" charset="0"/>
              </a:endParaRPr>
            </a:p>
            <a:p>
              <a:pPr algn="just">
                <a:spcBef>
                  <a:spcPct val="50000"/>
                </a:spcBef>
              </a:pPr>
              <a:r>
                <a:rPr lang="it-IT" altLang="it-IT" sz="2000">
                  <a:solidFill>
                    <a:schemeClr val="bg1"/>
                  </a:solidFill>
                  <a:latin typeface="Arial" panose="020B0604020202020204" pitchFamily="34" charset="0"/>
                </a:rPr>
                <a:t>che possono essere approssimate a</a:t>
              </a:r>
            </a:p>
          </p:txBody>
        </p:sp>
        <p:grpSp>
          <p:nvGrpSpPr>
            <p:cNvPr id="53264" name="Group 16"/>
            <p:cNvGrpSpPr>
              <a:grpSpLocks/>
            </p:cNvGrpSpPr>
            <p:nvPr/>
          </p:nvGrpSpPr>
          <p:grpSpPr bwMode="auto">
            <a:xfrm>
              <a:off x="1248" y="2138"/>
              <a:ext cx="3552" cy="438"/>
              <a:chOff x="1272" y="2418"/>
              <a:chExt cx="3586" cy="414"/>
            </a:xfrm>
          </p:grpSpPr>
          <p:graphicFrame>
            <p:nvGraphicFramePr>
              <p:cNvPr id="53262" name="Object 14"/>
              <p:cNvGraphicFramePr>
                <a:graphicFrameLocks noChangeAspect="1"/>
              </p:cNvGraphicFramePr>
              <p:nvPr>
                <p:extLst>
                  <p:ext uri="{D42A27DB-BD31-4B8C-83A1-F6EECF244321}">
                    <p14:modId xmlns:p14="http://schemas.microsoft.com/office/powerpoint/2010/main" val="3167687918"/>
                  </p:ext>
                </p:extLst>
              </p:nvPr>
            </p:nvGraphicFramePr>
            <p:xfrm>
              <a:off x="1272" y="2423"/>
              <a:ext cx="1704" cy="409"/>
            </p:xfrm>
            <a:graphic>
              <a:graphicData uri="http://schemas.openxmlformats.org/presentationml/2006/ole">
                <mc:AlternateContent xmlns:mc="http://schemas.openxmlformats.org/markup-compatibility/2006">
                  <mc:Choice xmlns:v="urn:schemas-microsoft-com:vml" Requires="v">
                    <p:oleObj spid="_x0000_s89222" name="Equation" r:id="rId3" imgW="1904760" imgH="457200" progId="Equation.3">
                      <p:embed/>
                    </p:oleObj>
                  </mc:Choice>
                  <mc:Fallback>
                    <p:oleObj name="Equation" r:id="rId3" imgW="1904760" imgH="457200" progId="Equation.3">
                      <p:embed/>
                      <p:pic>
                        <p:nvPicPr>
                          <p:cNvPr id="53262"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2" y="2423"/>
                            <a:ext cx="1704" cy="409"/>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263" name="Object 15"/>
              <p:cNvGraphicFramePr>
                <a:graphicFrameLocks noChangeAspect="1"/>
              </p:cNvGraphicFramePr>
              <p:nvPr>
                <p:extLst>
                  <p:ext uri="{D42A27DB-BD31-4B8C-83A1-F6EECF244321}">
                    <p14:modId xmlns:p14="http://schemas.microsoft.com/office/powerpoint/2010/main" val="1477628107"/>
                  </p:ext>
                </p:extLst>
              </p:nvPr>
            </p:nvGraphicFramePr>
            <p:xfrm>
              <a:off x="3120" y="2418"/>
              <a:ext cx="1738" cy="409"/>
            </p:xfrm>
            <a:graphic>
              <a:graphicData uri="http://schemas.openxmlformats.org/presentationml/2006/ole">
                <mc:AlternateContent xmlns:mc="http://schemas.openxmlformats.org/markup-compatibility/2006">
                  <mc:Choice xmlns:v="urn:schemas-microsoft-com:vml" Requires="v">
                    <p:oleObj spid="_x0000_s89223" name="Equation" r:id="rId5" imgW="1942920" imgH="457200" progId="Equation.3">
                      <p:embed/>
                    </p:oleObj>
                  </mc:Choice>
                  <mc:Fallback>
                    <p:oleObj name="Equation" r:id="rId5" imgW="1942920" imgH="457200" progId="Equation.3">
                      <p:embed/>
                      <p:pic>
                        <p:nvPicPr>
                          <p:cNvPr id="53263"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0" y="2418"/>
                            <a:ext cx="1738" cy="409"/>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53269" name="Group 21"/>
            <p:cNvGrpSpPr>
              <a:grpSpLocks/>
            </p:cNvGrpSpPr>
            <p:nvPr/>
          </p:nvGrpSpPr>
          <p:grpSpPr bwMode="auto">
            <a:xfrm>
              <a:off x="1632" y="3057"/>
              <a:ext cx="2784" cy="243"/>
              <a:chOff x="1646" y="3617"/>
              <a:chExt cx="2769" cy="297"/>
            </a:xfrm>
          </p:grpSpPr>
          <p:graphicFrame>
            <p:nvGraphicFramePr>
              <p:cNvPr id="53266" name="Object 18"/>
              <p:cNvGraphicFramePr>
                <a:graphicFrameLocks noChangeAspect="1"/>
              </p:cNvGraphicFramePr>
              <p:nvPr>
                <p:extLst>
                  <p:ext uri="{D42A27DB-BD31-4B8C-83A1-F6EECF244321}">
                    <p14:modId xmlns:p14="http://schemas.microsoft.com/office/powerpoint/2010/main" val="2306380173"/>
                  </p:ext>
                </p:extLst>
              </p:nvPr>
            </p:nvGraphicFramePr>
            <p:xfrm>
              <a:off x="1646" y="3617"/>
              <a:ext cx="936" cy="293"/>
            </p:xfrm>
            <a:graphic>
              <a:graphicData uri="http://schemas.openxmlformats.org/presentationml/2006/ole">
                <mc:AlternateContent xmlns:mc="http://schemas.openxmlformats.org/markup-compatibility/2006">
                  <mc:Choice xmlns:v="urn:schemas-microsoft-com:vml" Requires="v">
                    <p:oleObj spid="_x0000_s89224" name="Equation" r:id="rId7" imgW="1028520" imgH="253800" progId="Equation.3">
                      <p:embed/>
                    </p:oleObj>
                  </mc:Choice>
                  <mc:Fallback>
                    <p:oleObj name="Equation" r:id="rId7" imgW="1028520" imgH="253800" progId="Equation.3">
                      <p:embed/>
                      <p:pic>
                        <p:nvPicPr>
                          <p:cNvPr id="53266" name="Object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6" y="3617"/>
                            <a:ext cx="936" cy="29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268" name="Object 20"/>
              <p:cNvGraphicFramePr>
                <a:graphicFrameLocks noChangeAspect="1"/>
              </p:cNvGraphicFramePr>
              <p:nvPr>
                <p:extLst>
                  <p:ext uri="{D42A27DB-BD31-4B8C-83A1-F6EECF244321}">
                    <p14:modId xmlns:p14="http://schemas.microsoft.com/office/powerpoint/2010/main" val="2738118798"/>
                  </p:ext>
                </p:extLst>
              </p:nvPr>
            </p:nvGraphicFramePr>
            <p:xfrm>
              <a:off x="3456" y="3621"/>
              <a:ext cx="959" cy="293"/>
            </p:xfrm>
            <a:graphic>
              <a:graphicData uri="http://schemas.openxmlformats.org/presentationml/2006/ole">
                <mc:AlternateContent xmlns:mc="http://schemas.openxmlformats.org/markup-compatibility/2006">
                  <mc:Choice xmlns:v="urn:schemas-microsoft-com:vml" Requires="v">
                    <p:oleObj spid="_x0000_s89225" name="Equation" r:id="rId9" imgW="1054080" imgH="253800" progId="Equation.3">
                      <p:embed/>
                    </p:oleObj>
                  </mc:Choice>
                  <mc:Fallback>
                    <p:oleObj name="Equation" r:id="rId9" imgW="1054080" imgH="253800" progId="Equation.3">
                      <p:embed/>
                      <p:pic>
                        <p:nvPicPr>
                          <p:cNvPr id="53268"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56" y="3621"/>
                            <a:ext cx="959" cy="29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
        <p:nvSpPr>
          <p:cNvPr id="53271" name="Text Box 23"/>
          <p:cNvSpPr txBox="1">
            <a:spLocks noChangeArrowheads="1"/>
          </p:cNvSpPr>
          <p:nvPr/>
        </p:nvSpPr>
        <p:spPr bwMode="auto">
          <a:xfrm>
            <a:off x="1066800" y="5410200"/>
            <a:ext cx="7620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2000">
                <a:solidFill>
                  <a:schemeClr val="bg1"/>
                </a:solidFill>
                <a:latin typeface="Arial" panose="020B0604020202020204" pitchFamily="34" charset="0"/>
              </a:rPr>
              <a:t>Quando sono applicabili le due equazioni semplificate? Ne esistono altre? Come ci si deve regolare?</a:t>
            </a:r>
            <a:endParaRPr lang="it-IT" altLang="it-IT" sz="2000"/>
          </a:p>
        </p:txBody>
      </p:sp>
      <p:sp>
        <p:nvSpPr>
          <p:cNvPr id="53272" name="Text Box 24"/>
          <p:cNvSpPr txBox="1">
            <a:spLocks noChangeArrowheads="1"/>
          </p:cNvSpPr>
          <p:nvPr/>
        </p:nvSpPr>
        <p:spPr bwMode="auto">
          <a:xfrm>
            <a:off x="0" y="0"/>
            <a:ext cx="685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1DA2E2D6-0725-43F2-9515-43A4931BD2B0}" type="slidenum">
              <a:rPr lang="it-IT" altLang="it-IT" sz="1200">
                <a:solidFill>
                  <a:schemeClr val="bg1"/>
                </a:solidFill>
                <a:latin typeface="Arial" panose="020B0604020202020204" pitchFamily="34" charset="0"/>
              </a:rPr>
              <a:pPr>
                <a:spcBef>
                  <a:spcPct val="50000"/>
                </a:spcBef>
              </a:pPr>
              <a:t>32</a:t>
            </a:fld>
            <a:endParaRPr lang="it-IT" altLang="it-IT" sz="1200">
              <a:solidFill>
                <a:schemeClr val="bg1"/>
              </a:solidFill>
              <a:latin typeface="Arial" panose="020B0604020202020204" pitchFamily="34" charset="0"/>
            </a:endParaRPr>
          </a:p>
        </p:txBody>
      </p:sp>
    </p:spTree>
    <p:extLst>
      <p:ext uri="{BB962C8B-B14F-4D97-AF65-F5344CB8AC3E}">
        <p14:creationId xmlns:p14="http://schemas.microsoft.com/office/powerpoint/2010/main" val="2623216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32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7" presetClass="entr" presetSubtype="10" fill="hold" grpId="0" nodeType="clickEffect">
                                  <p:stCondLst>
                                    <p:cond delay="0"/>
                                  </p:stCondLst>
                                  <p:childTnLst>
                                    <p:set>
                                      <p:cBhvr>
                                        <p:cTn id="10" dur="1" fill="hold">
                                          <p:stCondLst>
                                            <p:cond delay="0"/>
                                          </p:stCondLst>
                                        </p:cTn>
                                        <p:tgtEl>
                                          <p:spTgt spid="53271"/>
                                        </p:tgtEl>
                                        <p:attrNameLst>
                                          <p:attrName>style.visibility</p:attrName>
                                        </p:attrNameLst>
                                      </p:cBhvr>
                                      <p:to>
                                        <p:strVal val="visible"/>
                                      </p:to>
                                    </p:set>
                                    <p:anim calcmode="lin" valueType="num">
                                      <p:cBhvr>
                                        <p:cTn id="11" dur="500" fill="hold"/>
                                        <p:tgtEl>
                                          <p:spTgt spid="53271"/>
                                        </p:tgtEl>
                                        <p:attrNameLst>
                                          <p:attrName>ppt_w</p:attrName>
                                        </p:attrNameLst>
                                      </p:cBhvr>
                                      <p:tavLst>
                                        <p:tav tm="0">
                                          <p:val>
                                            <p:fltVal val="0"/>
                                          </p:val>
                                        </p:tav>
                                        <p:tav tm="100000">
                                          <p:val>
                                            <p:strVal val="#ppt_w"/>
                                          </p:val>
                                        </p:tav>
                                      </p:tavLst>
                                    </p:anim>
                                    <p:anim calcmode="lin" valueType="num">
                                      <p:cBhvr>
                                        <p:cTn id="12" dur="500" fill="hold"/>
                                        <p:tgtEl>
                                          <p:spTgt spid="5327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71"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2" name="Segnaposto numero diapositiva 3"/>
          <p:cNvSpPr>
            <a:spLocks noGrp="1"/>
          </p:cNvSpPr>
          <p:nvPr>
            <p:ph type="sldNum" sz="quarter" idx="12"/>
          </p:nvPr>
        </p:nvSpPr>
        <p:spPr/>
        <p:txBody>
          <a:bodyPr/>
          <a:lstStyle/>
          <a:p>
            <a:fld id="{F2F43437-968E-46CB-8F7C-9F79D31ACDCC}" type="slidenum">
              <a:rPr lang="it-IT" altLang="it-IT" sz="1200"/>
              <a:pPr/>
              <a:t>33</a:t>
            </a:fld>
            <a:endParaRPr lang="it-IT" altLang="it-IT" sz="1200"/>
          </a:p>
        </p:txBody>
      </p:sp>
      <p:sp>
        <p:nvSpPr>
          <p:cNvPr id="163850" name="Text Box 1034"/>
          <p:cNvSpPr txBox="1">
            <a:spLocks noChangeArrowheads="1"/>
          </p:cNvSpPr>
          <p:nvPr/>
        </p:nvSpPr>
        <p:spPr bwMode="auto">
          <a:xfrm>
            <a:off x="1066800" y="304800"/>
            <a:ext cx="3733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000" dirty="0">
                <a:solidFill>
                  <a:schemeClr val="bg1"/>
                </a:solidFill>
                <a:latin typeface="Arial" panose="020B0604020202020204" pitchFamily="34" charset="0"/>
              </a:rPr>
              <a:t>Sono possibili diversi casi:</a:t>
            </a:r>
          </a:p>
        </p:txBody>
      </p:sp>
      <p:sp>
        <p:nvSpPr>
          <p:cNvPr id="163866" name="Text Box 1050"/>
          <p:cNvSpPr txBox="1">
            <a:spLocks noChangeArrowheads="1"/>
          </p:cNvSpPr>
          <p:nvPr/>
        </p:nvSpPr>
        <p:spPr bwMode="auto">
          <a:xfrm>
            <a:off x="1143000" y="2590800"/>
            <a:ext cx="3733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000">
                <a:solidFill>
                  <a:schemeClr val="bg1"/>
                </a:solidFill>
                <a:latin typeface="Arial" panose="020B0604020202020204" pitchFamily="34" charset="0"/>
              </a:rPr>
              <a:t>oppure …</a:t>
            </a:r>
          </a:p>
        </p:txBody>
      </p:sp>
      <p:grpSp>
        <p:nvGrpSpPr>
          <p:cNvPr id="163884" name="Group 1068"/>
          <p:cNvGrpSpPr>
            <a:grpSpLocks/>
          </p:cNvGrpSpPr>
          <p:nvPr/>
        </p:nvGrpSpPr>
        <p:grpSpPr bwMode="auto">
          <a:xfrm>
            <a:off x="1295400" y="1219200"/>
            <a:ext cx="6792913" cy="931863"/>
            <a:chOff x="816" y="768"/>
            <a:chExt cx="4279" cy="587"/>
          </a:xfrm>
        </p:grpSpPr>
        <p:graphicFrame>
          <p:nvGraphicFramePr>
            <p:cNvPr id="163847" name="Object 1031"/>
            <p:cNvGraphicFramePr>
              <a:graphicFrameLocks noChangeAspect="1"/>
            </p:cNvGraphicFramePr>
            <p:nvPr/>
          </p:nvGraphicFramePr>
          <p:xfrm>
            <a:off x="3936" y="893"/>
            <a:ext cx="1159" cy="432"/>
          </p:xfrm>
          <a:graphic>
            <a:graphicData uri="http://schemas.openxmlformats.org/presentationml/2006/ole">
              <mc:AlternateContent xmlns:mc="http://schemas.openxmlformats.org/markup-compatibility/2006">
                <mc:Choice xmlns:v="urn:schemas-microsoft-com:vml" Requires="v">
                  <p:oleObj spid="_x0000_s90312" name="Equation" r:id="rId3" imgW="1307880" imgH="457200" progId="Equation.3">
                    <p:embed/>
                  </p:oleObj>
                </mc:Choice>
                <mc:Fallback>
                  <p:oleObj name="Equation" r:id="rId3" imgW="1307880" imgH="457200" progId="Equation.3">
                    <p:embed/>
                    <p:pic>
                      <p:nvPicPr>
                        <p:cNvPr id="163847" name="Object 10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6" y="893"/>
                          <a:ext cx="1159" cy="43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45" name="Object 1029"/>
            <p:cNvGraphicFramePr>
              <a:graphicFrameLocks noChangeAspect="1"/>
            </p:cNvGraphicFramePr>
            <p:nvPr/>
          </p:nvGraphicFramePr>
          <p:xfrm>
            <a:off x="816" y="864"/>
            <a:ext cx="1920" cy="491"/>
          </p:xfrm>
          <a:graphic>
            <a:graphicData uri="http://schemas.openxmlformats.org/presentationml/2006/ole">
              <mc:AlternateContent xmlns:mc="http://schemas.openxmlformats.org/markup-compatibility/2006">
                <mc:Choice xmlns:v="urn:schemas-microsoft-com:vml" Requires="v">
                  <p:oleObj spid="_x0000_s90313" name="Equation" r:id="rId5" imgW="1904760" imgH="457200" progId="Equation.3">
                    <p:embed/>
                  </p:oleObj>
                </mc:Choice>
                <mc:Fallback>
                  <p:oleObj name="Equation" r:id="rId5" imgW="1904760" imgH="457200" progId="Equation.3">
                    <p:embed/>
                    <p:pic>
                      <p:nvPicPr>
                        <p:cNvPr id="163845" name="Object 10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6" y="864"/>
                          <a:ext cx="1920" cy="49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63853" name="Group 1037"/>
            <p:cNvGrpSpPr>
              <a:grpSpLocks/>
            </p:cNvGrpSpPr>
            <p:nvPr/>
          </p:nvGrpSpPr>
          <p:grpSpPr bwMode="auto">
            <a:xfrm>
              <a:off x="1440" y="912"/>
              <a:ext cx="336" cy="192"/>
              <a:chOff x="1584" y="3360"/>
              <a:chExt cx="240" cy="192"/>
            </a:xfrm>
          </p:grpSpPr>
          <p:sp>
            <p:nvSpPr>
              <p:cNvPr id="163851" name="Line 1035"/>
              <p:cNvSpPr>
                <a:spLocks noChangeShapeType="1"/>
              </p:cNvSpPr>
              <p:nvPr/>
            </p:nvSpPr>
            <p:spPr bwMode="auto">
              <a:xfrm>
                <a:off x="1584" y="3360"/>
                <a:ext cx="24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2000"/>
              </a:p>
            </p:txBody>
          </p:sp>
          <p:sp>
            <p:nvSpPr>
              <p:cNvPr id="163852" name="Line 1036"/>
              <p:cNvSpPr>
                <a:spLocks noChangeShapeType="1"/>
              </p:cNvSpPr>
              <p:nvPr/>
            </p:nvSpPr>
            <p:spPr bwMode="auto">
              <a:xfrm flipV="1">
                <a:off x="1584" y="3360"/>
                <a:ext cx="24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2000"/>
              </a:p>
            </p:txBody>
          </p:sp>
        </p:grpSp>
        <p:sp>
          <p:nvSpPr>
            <p:cNvPr id="163855" name="Line 1039"/>
            <p:cNvSpPr>
              <a:spLocks noChangeShapeType="1"/>
            </p:cNvSpPr>
            <p:nvPr/>
          </p:nvSpPr>
          <p:spPr bwMode="auto">
            <a:xfrm flipV="1">
              <a:off x="2928" y="1110"/>
              <a:ext cx="816"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2000"/>
            </a:p>
          </p:txBody>
        </p:sp>
        <p:graphicFrame>
          <p:nvGraphicFramePr>
            <p:cNvPr id="163877" name="Object 1061"/>
            <p:cNvGraphicFramePr>
              <a:graphicFrameLocks noChangeAspect="1"/>
            </p:cNvGraphicFramePr>
            <p:nvPr/>
          </p:nvGraphicFramePr>
          <p:xfrm>
            <a:off x="2880" y="768"/>
            <a:ext cx="912" cy="206"/>
          </p:xfrm>
          <a:graphic>
            <a:graphicData uri="http://schemas.openxmlformats.org/presentationml/2006/ole">
              <mc:AlternateContent xmlns:mc="http://schemas.openxmlformats.org/markup-compatibility/2006">
                <mc:Choice xmlns:v="urn:schemas-microsoft-com:vml" Requires="v">
                  <p:oleObj spid="_x0000_s90314" name="Equation" r:id="rId7" imgW="901440" imgH="203040" progId="Equation.3">
                    <p:embed/>
                  </p:oleObj>
                </mc:Choice>
                <mc:Fallback>
                  <p:oleObj name="Equation" r:id="rId7" imgW="901440" imgH="203040" progId="Equation.3">
                    <p:embed/>
                    <p:pic>
                      <p:nvPicPr>
                        <p:cNvPr id="163877" name="Object 106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80" y="768"/>
                          <a:ext cx="912" cy="206"/>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3882" name="Group 1066"/>
          <p:cNvGrpSpPr>
            <a:grpSpLocks/>
          </p:cNvGrpSpPr>
          <p:nvPr/>
        </p:nvGrpSpPr>
        <p:grpSpPr bwMode="auto">
          <a:xfrm>
            <a:off x="1219200" y="3200400"/>
            <a:ext cx="6972300" cy="855663"/>
            <a:chOff x="768" y="2016"/>
            <a:chExt cx="4392" cy="539"/>
          </a:xfrm>
        </p:grpSpPr>
        <p:graphicFrame>
          <p:nvGraphicFramePr>
            <p:cNvPr id="163868" name="Object 1052"/>
            <p:cNvGraphicFramePr>
              <a:graphicFrameLocks noChangeAspect="1"/>
            </p:cNvGraphicFramePr>
            <p:nvPr/>
          </p:nvGraphicFramePr>
          <p:xfrm>
            <a:off x="3968" y="2094"/>
            <a:ext cx="1192" cy="432"/>
          </p:xfrm>
          <a:graphic>
            <a:graphicData uri="http://schemas.openxmlformats.org/presentationml/2006/ole">
              <mc:AlternateContent xmlns:mc="http://schemas.openxmlformats.org/markup-compatibility/2006">
                <mc:Choice xmlns:v="urn:schemas-microsoft-com:vml" Requires="v">
                  <p:oleObj spid="_x0000_s90315" name="Equation" r:id="rId9" imgW="1346040" imgH="457200" progId="Equation.3">
                    <p:embed/>
                  </p:oleObj>
                </mc:Choice>
                <mc:Fallback>
                  <p:oleObj name="Equation" r:id="rId9" imgW="1346040" imgH="457200" progId="Equation.3">
                    <p:embed/>
                    <p:pic>
                      <p:nvPicPr>
                        <p:cNvPr id="163868" name="Object 105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8" y="2094"/>
                          <a:ext cx="1192" cy="43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70" name="Object 1054"/>
            <p:cNvGraphicFramePr>
              <a:graphicFrameLocks noChangeAspect="1"/>
            </p:cNvGraphicFramePr>
            <p:nvPr/>
          </p:nvGraphicFramePr>
          <p:xfrm>
            <a:off x="768" y="2064"/>
            <a:ext cx="1920" cy="491"/>
          </p:xfrm>
          <a:graphic>
            <a:graphicData uri="http://schemas.openxmlformats.org/presentationml/2006/ole">
              <mc:AlternateContent xmlns:mc="http://schemas.openxmlformats.org/markup-compatibility/2006">
                <mc:Choice xmlns:v="urn:schemas-microsoft-com:vml" Requires="v">
                  <p:oleObj spid="_x0000_s90316" name="Equation" r:id="rId11" imgW="1904760" imgH="457200" progId="Equation.3">
                    <p:embed/>
                  </p:oleObj>
                </mc:Choice>
                <mc:Fallback>
                  <p:oleObj name="Equation" r:id="rId11" imgW="1904760" imgH="457200" progId="Equation.3">
                    <p:embed/>
                    <p:pic>
                      <p:nvPicPr>
                        <p:cNvPr id="163870" name="Object 105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 y="2064"/>
                          <a:ext cx="1920" cy="49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63871" name="Group 1055"/>
            <p:cNvGrpSpPr>
              <a:grpSpLocks/>
            </p:cNvGrpSpPr>
            <p:nvPr/>
          </p:nvGrpSpPr>
          <p:grpSpPr bwMode="auto">
            <a:xfrm>
              <a:off x="2064" y="2352"/>
              <a:ext cx="144" cy="144"/>
              <a:chOff x="1584" y="3360"/>
              <a:chExt cx="240" cy="192"/>
            </a:xfrm>
          </p:grpSpPr>
          <p:sp>
            <p:nvSpPr>
              <p:cNvPr id="163872" name="Line 1056"/>
              <p:cNvSpPr>
                <a:spLocks noChangeShapeType="1"/>
              </p:cNvSpPr>
              <p:nvPr/>
            </p:nvSpPr>
            <p:spPr bwMode="auto">
              <a:xfrm>
                <a:off x="1584" y="3360"/>
                <a:ext cx="24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2000"/>
              </a:p>
            </p:txBody>
          </p:sp>
          <p:sp>
            <p:nvSpPr>
              <p:cNvPr id="163873" name="Line 1057"/>
              <p:cNvSpPr>
                <a:spLocks noChangeShapeType="1"/>
              </p:cNvSpPr>
              <p:nvPr/>
            </p:nvSpPr>
            <p:spPr bwMode="auto">
              <a:xfrm flipV="1">
                <a:off x="1584" y="3360"/>
                <a:ext cx="24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2000"/>
              </a:p>
            </p:txBody>
          </p:sp>
        </p:grpSp>
        <p:sp>
          <p:nvSpPr>
            <p:cNvPr id="163874" name="Line 1058"/>
            <p:cNvSpPr>
              <a:spLocks noChangeShapeType="1"/>
            </p:cNvSpPr>
            <p:nvPr/>
          </p:nvSpPr>
          <p:spPr bwMode="auto">
            <a:xfrm flipV="1">
              <a:off x="2880" y="2310"/>
              <a:ext cx="816"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2000"/>
            </a:p>
          </p:txBody>
        </p:sp>
        <p:graphicFrame>
          <p:nvGraphicFramePr>
            <p:cNvPr id="163879" name="Object 1063"/>
            <p:cNvGraphicFramePr>
              <a:graphicFrameLocks noChangeAspect="1"/>
            </p:cNvGraphicFramePr>
            <p:nvPr/>
          </p:nvGraphicFramePr>
          <p:xfrm>
            <a:off x="2976" y="2016"/>
            <a:ext cx="624" cy="208"/>
          </p:xfrm>
          <a:graphic>
            <a:graphicData uri="http://schemas.openxmlformats.org/presentationml/2006/ole">
              <mc:AlternateContent xmlns:mc="http://schemas.openxmlformats.org/markup-compatibility/2006">
                <mc:Choice xmlns:v="urn:schemas-microsoft-com:vml" Requires="v">
                  <p:oleObj spid="_x0000_s90317" name="Equation" r:id="rId12" imgW="609480" imgH="203040" progId="Equation.3">
                    <p:embed/>
                  </p:oleObj>
                </mc:Choice>
                <mc:Fallback>
                  <p:oleObj name="Equation" r:id="rId12" imgW="609480" imgH="203040" progId="Equation.3">
                    <p:embed/>
                    <p:pic>
                      <p:nvPicPr>
                        <p:cNvPr id="163879" name="Object 106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6" y="2016"/>
                          <a:ext cx="624" cy="20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63881" name="Text Box 1065"/>
          <p:cNvSpPr txBox="1">
            <a:spLocks noChangeArrowheads="1"/>
          </p:cNvSpPr>
          <p:nvPr/>
        </p:nvSpPr>
        <p:spPr bwMode="auto">
          <a:xfrm>
            <a:off x="1143000" y="4648200"/>
            <a:ext cx="73152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2000">
                <a:solidFill>
                  <a:schemeClr val="bg1"/>
                </a:solidFill>
                <a:latin typeface="Arial" panose="020B0604020202020204" pitchFamily="34" charset="0"/>
              </a:rPr>
              <a:t>e così via …</a:t>
            </a:r>
          </a:p>
          <a:p>
            <a:pPr algn="just">
              <a:spcBef>
                <a:spcPct val="50000"/>
              </a:spcBef>
            </a:pPr>
            <a:endParaRPr lang="it-IT" altLang="it-IT" sz="2000">
              <a:solidFill>
                <a:schemeClr val="bg1"/>
              </a:solidFill>
              <a:latin typeface="Arial" panose="020B0604020202020204" pitchFamily="34" charset="0"/>
            </a:endParaRPr>
          </a:p>
          <a:p>
            <a:pPr algn="just">
              <a:spcBef>
                <a:spcPct val="50000"/>
              </a:spcBef>
            </a:pPr>
            <a:r>
              <a:rPr lang="it-IT" altLang="it-IT" sz="2000">
                <a:solidFill>
                  <a:srgbClr val="FAFF2D"/>
                </a:solidFill>
                <a:latin typeface="Arial" panose="020B0604020202020204" pitchFamily="34" charset="0"/>
              </a:rPr>
              <a:t>Conviene sempre valutare le possibili approssimazioni ed utilizzare l’equazione più semplice da esse derivante.</a:t>
            </a:r>
          </a:p>
        </p:txBody>
      </p:sp>
      <p:sp>
        <p:nvSpPr>
          <p:cNvPr id="163883" name="Text Box 1067"/>
          <p:cNvSpPr txBox="1">
            <a:spLocks noChangeArrowheads="1"/>
          </p:cNvSpPr>
          <p:nvPr/>
        </p:nvSpPr>
        <p:spPr bwMode="auto">
          <a:xfrm>
            <a:off x="0" y="0"/>
            <a:ext cx="685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58DE571D-A6D1-4829-8603-5BD9DF8AB866}" type="slidenum">
              <a:rPr lang="it-IT" altLang="it-IT" sz="1200">
                <a:solidFill>
                  <a:schemeClr val="bg1"/>
                </a:solidFill>
                <a:latin typeface="Arial" panose="020B0604020202020204" pitchFamily="34" charset="0"/>
              </a:rPr>
              <a:pPr>
                <a:spcBef>
                  <a:spcPct val="50000"/>
                </a:spcBef>
              </a:pPr>
              <a:t>33</a:t>
            </a:fld>
            <a:endParaRPr lang="it-IT" altLang="it-IT" sz="1200">
              <a:solidFill>
                <a:schemeClr val="bg1"/>
              </a:solidFill>
              <a:latin typeface="Arial" panose="020B0604020202020204" pitchFamily="34" charset="0"/>
            </a:endParaRPr>
          </a:p>
        </p:txBody>
      </p:sp>
    </p:spTree>
    <p:extLst>
      <p:ext uri="{BB962C8B-B14F-4D97-AF65-F5344CB8AC3E}">
        <p14:creationId xmlns:p14="http://schemas.microsoft.com/office/powerpoint/2010/main" val="41009344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6388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38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6" grpId="0" autoUpdateAnimBg="0"/>
      <p:bldP spid="163881"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4" name="Segnaposto numero diapositiva 3"/>
          <p:cNvSpPr>
            <a:spLocks noGrp="1"/>
          </p:cNvSpPr>
          <p:nvPr>
            <p:ph type="sldNum" sz="quarter" idx="12"/>
          </p:nvPr>
        </p:nvSpPr>
        <p:spPr/>
        <p:txBody>
          <a:bodyPr/>
          <a:lstStyle/>
          <a:p>
            <a:fld id="{4E8387EF-1287-442B-B6AE-D62330BD13ED}" type="slidenum">
              <a:rPr lang="it-IT" altLang="it-IT"/>
              <a:pPr/>
              <a:t>34</a:t>
            </a:fld>
            <a:endParaRPr lang="it-IT" altLang="it-IT"/>
          </a:p>
        </p:txBody>
      </p:sp>
      <p:sp>
        <p:nvSpPr>
          <p:cNvPr id="164868" name="Rectangle 1028"/>
          <p:cNvSpPr>
            <a:spLocks noChangeArrowheads="1"/>
          </p:cNvSpPr>
          <p:nvPr/>
        </p:nvSpPr>
        <p:spPr bwMode="auto">
          <a:xfrm>
            <a:off x="990600" y="838200"/>
            <a:ext cx="7772400" cy="5257800"/>
          </a:xfrm>
          <a:prstGeom prst="rect">
            <a:avLst/>
          </a:prstGeom>
          <a:solidFill>
            <a:schemeClr val="tx1"/>
          </a:solidFill>
          <a:ln w="381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4872" name="Text Box 1032"/>
          <p:cNvSpPr txBox="1">
            <a:spLocks noChangeArrowheads="1"/>
          </p:cNvSpPr>
          <p:nvPr/>
        </p:nvSpPr>
        <p:spPr bwMode="auto">
          <a:xfrm>
            <a:off x="1371600" y="990600"/>
            <a:ext cx="7162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Clr>
                <a:srgbClr val="FF0000"/>
              </a:buClr>
              <a:buSzPct val="120000"/>
              <a:buFont typeface="Wingdings" panose="05000000000000000000" pitchFamily="2" charset="2"/>
              <a:buChar char="v"/>
            </a:pPr>
            <a:r>
              <a:rPr lang="it-IT" altLang="it-IT" sz="2000">
                <a:solidFill>
                  <a:schemeClr val="bg1"/>
                </a:solidFill>
                <a:latin typeface="Arial" panose="020B0604020202020204" pitchFamily="34" charset="0"/>
              </a:rPr>
              <a:t> Calcolare il pH di una soluzione 1,2.10</a:t>
            </a:r>
            <a:r>
              <a:rPr lang="it-IT" altLang="it-IT" sz="2000" baseline="30000">
                <a:solidFill>
                  <a:schemeClr val="bg1"/>
                </a:solidFill>
                <a:latin typeface="Arial" panose="020B0604020202020204" pitchFamily="34" charset="0"/>
              </a:rPr>
              <a:t>-4</a:t>
            </a:r>
            <a:r>
              <a:rPr lang="it-IT" altLang="it-IT" sz="2000">
                <a:solidFill>
                  <a:schemeClr val="bg1"/>
                </a:solidFill>
                <a:latin typeface="Arial" panose="020B0604020202020204" pitchFamily="34" charset="0"/>
              </a:rPr>
              <a:t> M di NaHCO</a:t>
            </a:r>
            <a:r>
              <a:rPr lang="it-IT" altLang="it-IT" sz="2000" baseline="-25000">
                <a:solidFill>
                  <a:schemeClr val="bg1"/>
                </a:solidFill>
                <a:latin typeface="Arial" panose="020B0604020202020204" pitchFamily="34" charset="0"/>
              </a:rPr>
              <a:t>3</a:t>
            </a:r>
            <a:r>
              <a:rPr lang="it-IT" altLang="it-IT" sz="2000">
                <a:solidFill>
                  <a:schemeClr val="bg1"/>
                </a:solidFill>
                <a:latin typeface="Arial" panose="020B0604020202020204" pitchFamily="34" charset="0"/>
              </a:rPr>
              <a:t>.</a:t>
            </a:r>
          </a:p>
        </p:txBody>
      </p:sp>
      <p:sp>
        <p:nvSpPr>
          <p:cNvPr id="164874" name="Text Box 1034"/>
          <p:cNvSpPr txBox="1">
            <a:spLocks noChangeArrowheads="1"/>
          </p:cNvSpPr>
          <p:nvPr/>
        </p:nvSpPr>
        <p:spPr bwMode="auto">
          <a:xfrm>
            <a:off x="1524000" y="1828800"/>
            <a:ext cx="685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solidFill>
                  <a:schemeClr val="bg1"/>
                </a:solidFill>
                <a:latin typeface="Arial" panose="020B0604020202020204" pitchFamily="34" charset="0"/>
              </a:rPr>
              <a:t>K</a:t>
            </a:r>
            <a:r>
              <a:rPr lang="it-IT" altLang="it-IT" baseline="-25000">
                <a:solidFill>
                  <a:schemeClr val="bg1"/>
                </a:solidFill>
                <a:latin typeface="Arial" panose="020B0604020202020204" pitchFamily="34" charset="0"/>
              </a:rPr>
              <a:t>a1</a:t>
            </a:r>
            <a:r>
              <a:rPr lang="it-IT" altLang="it-IT">
                <a:solidFill>
                  <a:schemeClr val="bg1"/>
                </a:solidFill>
                <a:latin typeface="Arial" panose="020B0604020202020204" pitchFamily="34" charset="0"/>
              </a:rPr>
              <a:t> = 4,45.10</a:t>
            </a:r>
            <a:r>
              <a:rPr lang="it-IT" altLang="it-IT" baseline="30000">
                <a:solidFill>
                  <a:schemeClr val="bg1"/>
                </a:solidFill>
                <a:latin typeface="Arial" panose="020B0604020202020204" pitchFamily="34" charset="0"/>
              </a:rPr>
              <a:t>-7</a:t>
            </a:r>
            <a:r>
              <a:rPr lang="it-IT" altLang="it-IT">
                <a:solidFill>
                  <a:schemeClr val="bg1"/>
                </a:solidFill>
                <a:latin typeface="Arial" panose="020B0604020202020204" pitchFamily="34" charset="0"/>
              </a:rPr>
              <a:t>; K</a:t>
            </a:r>
            <a:r>
              <a:rPr lang="it-IT" altLang="it-IT" baseline="-25000">
                <a:solidFill>
                  <a:schemeClr val="bg1"/>
                </a:solidFill>
                <a:latin typeface="Arial" panose="020B0604020202020204" pitchFamily="34" charset="0"/>
              </a:rPr>
              <a:t>a2</a:t>
            </a:r>
            <a:r>
              <a:rPr lang="it-IT" altLang="it-IT">
                <a:solidFill>
                  <a:schemeClr val="bg1"/>
                </a:solidFill>
                <a:latin typeface="Arial" panose="020B0604020202020204" pitchFamily="34" charset="0"/>
              </a:rPr>
              <a:t> = 4,69.10</a:t>
            </a:r>
            <a:r>
              <a:rPr lang="it-IT" altLang="it-IT" baseline="30000">
                <a:solidFill>
                  <a:schemeClr val="bg1"/>
                </a:solidFill>
                <a:latin typeface="Arial" panose="020B0604020202020204" pitchFamily="34" charset="0"/>
              </a:rPr>
              <a:t>-11</a:t>
            </a:r>
            <a:endParaRPr lang="it-IT" altLang="it-IT">
              <a:solidFill>
                <a:schemeClr val="bg1"/>
              </a:solidFill>
              <a:latin typeface="Arial" panose="020B0604020202020204" pitchFamily="34" charset="0"/>
            </a:endParaRPr>
          </a:p>
          <a:p>
            <a:pPr>
              <a:spcBef>
                <a:spcPct val="50000"/>
              </a:spcBef>
            </a:pPr>
            <a:endParaRPr lang="it-IT" altLang="it-IT" baseline="-25000">
              <a:solidFill>
                <a:schemeClr val="bg1"/>
              </a:solidFill>
              <a:latin typeface="Arial" panose="020B0604020202020204" pitchFamily="34" charset="0"/>
            </a:endParaRPr>
          </a:p>
        </p:txBody>
      </p:sp>
      <p:graphicFrame>
        <p:nvGraphicFramePr>
          <p:cNvPr id="164876" name="Object 1036"/>
          <p:cNvGraphicFramePr>
            <a:graphicFrameLocks noChangeAspect="1"/>
          </p:cNvGraphicFramePr>
          <p:nvPr/>
        </p:nvGraphicFramePr>
        <p:xfrm>
          <a:off x="2667000" y="2362200"/>
          <a:ext cx="4848225" cy="2354263"/>
        </p:xfrm>
        <a:graphic>
          <a:graphicData uri="http://schemas.openxmlformats.org/presentationml/2006/ole">
            <mc:AlternateContent xmlns:mc="http://schemas.openxmlformats.org/markup-compatibility/2006">
              <mc:Choice xmlns:v="urn:schemas-microsoft-com:vml" Requires="v">
                <p:oleObj spid="_x0000_s91171" name="Mathcad" r:id="rId3" imgW="3295800" imgH="1600200" progId="Mathcad">
                  <p:embed/>
                </p:oleObj>
              </mc:Choice>
              <mc:Fallback>
                <p:oleObj name="Mathcad" r:id="rId3" imgW="3295800" imgH="1600200" progId="Mathcad">
                  <p:embed/>
                  <p:pic>
                    <p:nvPicPr>
                      <p:cNvPr id="164876" name="Object 10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362200"/>
                        <a:ext cx="4848225" cy="235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64879" name="Group 1039"/>
          <p:cNvGrpSpPr>
            <a:grpSpLocks/>
          </p:cNvGrpSpPr>
          <p:nvPr/>
        </p:nvGrpSpPr>
        <p:grpSpPr bwMode="auto">
          <a:xfrm>
            <a:off x="5791200" y="2895600"/>
            <a:ext cx="1447800" cy="685800"/>
            <a:chOff x="3648" y="1824"/>
            <a:chExt cx="912" cy="432"/>
          </a:xfrm>
        </p:grpSpPr>
        <p:sp>
          <p:nvSpPr>
            <p:cNvPr id="164877" name="Line 1037"/>
            <p:cNvSpPr>
              <a:spLocks noChangeShapeType="1"/>
            </p:cNvSpPr>
            <p:nvPr/>
          </p:nvSpPr>
          <p:spPr bwMode="auto">
            <a:xfrm>
              <a:off x="3648" y="1872"/>
              <a:ext cx="720" cy="33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4878" name="Line 1038"/>
            <p:cNvSpPr>
              <a:spLocks noChangeShapeType="1"/>
            </p:cNvSpPr>
            <p:nvPr/>
          </p:nvSpPr>
          <p:spPr bwMode="auto">
            <a:xfrm flipV="1">
              <a:off x="3744" y="1824"/>
              <a:ext cx="816" cy="43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164880" name="Text Box 1040"/>
          <p:cNvSpPr txBox="1">
            <a:spLocks noChangeArrowheads="1"/>
          </p:cNvSpPr>
          <p:nvPr/>
        </p:nvSpPr>
        <p:spPr bwMode="auto">
          <a:xfrm>
            <a:off x="1524000" y="5181600"/>
            <a:ext cx="685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solidFill>
                  <a:schemeClr val="bg1"/>
                </a:solidFill>
                <a:latin typeface="Arial" panose="020B0604020202020204" pitchFamily="34" charset="0"/>
              </a:rPr>
              <a:t>Si deve usare l’equazione non approssimata.</a:t>
            </a:r>
            <a:endParaRPr lang="it-IT" altLang="it-IT" baseline="-25000">
              <a:solidFill>
                <a:schemeClr val="bg1"/>
              </a:solidFill>
              <a:latin typeface="Arial" panose="020B0604020202020204" pitchFamily="34" charset="0"/>
            </a:endParaRPr>
          </a:p>
        </p:txBody>
      </p:sp>
      <p:grpSp>
        <p:nvGrpSpPr>
          <p:cNvPr id="164881" name="Group 1041"/>
          <p:cNvGrpSpPr>
            <a:grpSpLocks/>
          </p:cNvGrpSpPr>
          <p:nvPr/>
        </p:nvGrpSpPr>
        <p:grpSpPr bwMode="auto">
          <a:xfrm>
            <a:off x="990600" y="228600"/>
            <a:ext cx="7772400" cy="396875"/>
            <a:chOff x="624" y="144"/>
            <a:chExt cx="4896" cy="250"/>
          </a:xfrm>
        </p:grpSpPr>
        <p:sp>
          <p:nvSpPr>
            <p:cNvPr id="164882" name="Rectangle 1042"/>
            <p:cNvSpPr>
              <a:spLocks noChangeArrowheads="1"/>
            </p:cNvSpPr>
            <p:nvPr/>
          </p:nvSpPr>
          <p:spPr bwMode="auto">
            <a:xfrm>
              <a:off x="624" y="144"/>
              <a:ext cx="4896" cy="240"/>
            </a:xfrm>
            <a:prstGeom prst="rect">
              <a:avLst/>
            </a:prstGeom>
            <a:gradFill rotWithShape="0">
              <a:gsLst>
                <a:gs pos="0">
                  <a:schemeClr val="bg1"/>
                </a:gs>
                <a:gs pos="100000">
                  <a:srgbClr val="008000"/>
                </a:gs>
              </a:gsLst>
              <a:lin ang="0" scaled="1"/>
            </a:gra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4883" name="Text Box 1043"/>
            <p:cNvSpPr txBox="1">
              <a:spLocks noChangeArrowheads="1"/>
            </p:cNvSpPr>
            <p:nvPr/>
          </p:nvSpPr>
          <p:spPr bwMode="auto">
            <a:xfrm>
              <a:off x="673" y="144"/>
              <a:ext cx="88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000" b="1">
                  <a:solidFill>
                    <a:srgbClr val="008000"/>
                  </a:solidFill>
                  <a:effectLst>
                    <a:outerShdw blurRad="38100" dist="38100" dir="2700000" algn="tl">
                      <a:srgbClr val="000000"/>
                    </a:outerShdw>
                  </a:effectLst>
                  <a:latin typeface="Arial" panose="020B0604020202020204" pitchFamily="34" charset="0"/>
                </a:rPr>
                <a:t>Esempi</a:t>
              </a:r>
            </a:p>
          </p:txBody>
        </p:sp>
      </p:grpSp>
      <p:sp>
        <p:nvSpPr>
          <p:cNvPr id="164884" name="Text Box 1044"/>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DA007ACA-4191-49B0-9041-A7183A6544C9}" type="slidenum">
              <a:rPr lang="it-IT" altLang="it-IT" sz="1400">
                <a:solidFill>
                  <a:schemeClr val="bg1"/>
                </a:solidFill>
                <a:latin typeface="Arial" panose="020B0604020202020204" pitchFamily="34" charset="0"/>
              </a:rPr>
              <a:pPr>
                <a:spcBef>
                  <a:spcPct val="50000"/>
                </a:spcBef>
              </a:pPr>
              <a:t>34</a:t>
            </a:fld>
            <a:endParaRPr lang="it-IT" altLang="it-IT" sz="1400">
              <a:solidFill>
                <a:schemeClr val="bg1"/>
              </a:solidFill>
              <a:latin typeface="Arial" panose="020B0604020202020204" pitchFamily="34" charset="0"/>
            </a:endParaRPr>
          </a:p>
        </p:txBody>
      </p:sp>
    </p:spTree>
    <p:extLst>
      <p:ext uri="{BB962C8B-B14F-4D97-AF65-F5344CB8AC3E}">
        <p14:creationId xmlns:p14="http://schemas.microsoft.com/office/powerpoint/2010/main" val="21363546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64872"/>
                                        </p:tgtEl>
                                        <p:attrNameLst>
                                          <p:attrName>style.visibility</p:attrName>
                                        </p:attrNameLst>
                                      </p:cBhvr>
                                      <p:to>
                                        <p:strVal val="visible"/>
                                      </p:to>
                                    </p:set>
                                  </p:childTnLst>
                                </p:cTn>
                              </p:par>
                            </p:childTnLst>
                          </p:cTn>
                        </p:par>
                        <p:par>
                          <p:cTn id="7" fill="hold" nodeType="afterGroup">
                            <p:stCondLst>
                              <p:cond delay="1500"/>
                            </p:stCondLst>
                            <p:childTnLst>
                              <p:par>
                                <p:cTn id="8" presetID="1" presetClass="entr" presetSubtype="0" fill="hold" grpId="0" nodeType="afterEffect">
                                  <p:stCondLst>
                                    <p:cond delay="1000"/>
                                  </p:stCondLst>
                                  <p:childTnLst>
                                    <p:set>
                                      <p:cBhvr>
                                        <p:cTn id="9" dur="1" fill="hold">
                                          <p:stCondLst>
                                            <p:cond delay="499"/>
                                          </p:stCondLst>
                                        </p:cTn>
                                        <p:tgtEl>
                                          <p:spTgt spid="164874"/>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164876"/>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164879"/>
                                        </p:tgtEl>
                                        <p:attrNameLst>
                                          <p:attrName>style.visibility</p:attrName>
                                        </p:attrNameLst>
                                      </p:cBhvr>
                                      <p:to>
                                        <p:strVal val="visible"/>
                                      </p:to>
                                    </p:set>
                                    <p:animEffect transition="in" filter="dissolve">
                                      <p:cBhvr>
                                        <p:cTn id="18" dur="500"/>
                                        <p:tgtEl>
                                          <p:spTgt spid="164879"/>
                                        </p:tgtEl>
                                      </p:cBhvr>
                                    </p:animEffect>
                                  </p:childTnLst>
                                </p:cTn>
                              </p:par>
                            </p:childTnLst>
                          </p:cTn>
                        </p:par>
                        <p:par>
                          <p:cTn id="19" fill="hold" nodeType="afterGroup">
                            <p:stCondLst>
                              <p:cond delay="500"/>
                            </p:stCondLst>
                            <p:childTnLst>
                              <p:par>
                                <p:cTn id="20" presetID="1" presetClass="entr" presetSubtype="0" fill="hold" grpId="0" nodeType="afterEffect">
                                  <p:stCondLst>
                                    <p:cond delay="1000"/>
                                  </p:stCondLst>
                                  <p:childTnLst>
                                    <p:set>
                                      <p:cBhvr>
                                        <p:cTn id="21" dur="1" fill="hold">
                                          <p:stCondLst>
                                            <p:cond delay="499"/>
                                          </p:stCondLst>
                                        </p:cTn>
                                        <p:tgtEl>
                                          <p:spTgt spid="1648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2" grpId="0" autoUpdateAnimBg="0"/>
      <p:bldP spid="164874" grpId="0" autoUpdateAnimBg="0"/>
      <p:bldP spid="164880"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4" name="Segnaposto numero diapositiva 3"/>
          <p:cNvSpPr>
            <a:spLocks noGrp="1"/>
          </p:cNvSpPr>
          <p:nvPr>
            <p:ph type="sldNum" sz="quarter" idx="12"/>
          </p:nvPr>
        </p:nvSpPr>
        <p:spPr/>
        <p:txBody>
          <a:bodyPr/>
          <a:lstStyle/>
          <a:p>
            <a:fld id="{B539F306-59B5-45E4-ACFF-7BF42CA24C28}" type="slidenum">
              <a:rPr lang="it-IT" altLang="it-IT"/>
              <a:pPr/>
              <a:t>35</a:t>
            </a:fld>
            <a:endParaRPr lang="it-IT" altLang="it-IT"/>
          </a:p>
        </p:txBody>
      </p:sp>
      <p:sp>
        <p:nvSpPr>
          <p:cNvPr id="166916" name="Rectangle 2052"/>
          <p:cNvSpPr>
            <a:spLocks noChangeArrowheads="1"/>
          </p:cNvSpPr>
          <p:nvPr/>
        </p:nvSpPr>
        <p:spPr bwMode="auto">
          <a:xfrm>
            <a:off x="990600" y="838200"/>
            <a:ext cx="7772400" cy="5257800"/>
          </a:xfrm>
          <a:prstGeom prst="rect">
            <a:avLst/>
          </a:prstGeom>
          <a:solidFill>
            <a:schemeClr val="tx1"/>
          </a:solidFill>
          <a:ln w="381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6920" name="Text Box 2056"/>
          <p:cNvSpPr txBox="1">
            <a:spLocks noChangeArrowheads="1"/>
          </p:cNvSpPr>
          <p:nvPr/>
        </p:nvSpPr>
        <p:spPr bwMode="auto">
          <a:xfrm>
            <a:off x="1371600" y="990600"/>
            <a:ext cx="7162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Clr>
                <a:srgbClr val="FF0000"/>
              </a:buClr>
              <a:buSzPct val="120000"/>
              <a:buFont typeface="Wingdings" panose="05000000000000000000" pitchFamily="2" charset="2"/>
              <a:buChar char="v"/>
            </a:pPr>
            <a:r>
              <a:rPr lang="it-IT" altLang="it-IT" sz="2000">
                <a:solidFill>
                  <a:schemeClr val="bg1"/>
                </a:solidFill>
                <a:latin typeface="Arial" panose="020B0604020202020204" pitchFamily="34" charset="0"/>
              </a:rPr>
              <a:t> Calcolare il pH di una soluzione 2,5.10</a:t>
            </a:r>
            <a:r>
              <a:rPr lang="it-IT" altLang="it-IT" sz="2000" baseline="30000">
                <a:solidFill>
                  <a:schemeClr val="bg1"/>
                </a:solidFill>
                <a:latin typeface="Arial" panose="020B0604020202020204" pitchFamily="34" charset="0"/>
              </a:rPr>
              <a:t>-1</a:t>
            </a:r>
            <a:r>
              <a:rPr lang="it-IT" altLang="it-IT" sz="2000">
                <a:solidFill>
                  <a:schemeClr val="bg1"/>
                </a:solidFill>
                <a:latin typeface="Arial" panose="020B0604020202020204" pitchFamily="34" charset="0"/>
              </a:rPr>
              <a:t> M di NaHCO</a:t>
            </a:r>
            <a:r>
              <a:rPr lang="it-IT" altLang="it-IT" sz="2000" baseline="-25000">
                <a:solidFill>
                  <a:schemeClr val="bg1"/>
                </a:solidFill>
                <a:latin typeface="Arial" panose="020B0604020202020204" pitchFamily="34" charset="0"/>
              </a:rPr>
              <a:t>3</a:t>
            </a:r>
            <a:r>
              <a:rPr lang="it-IT" altLang="it-IT" sz="2000">
                <a:solidFill>
                  <a:schemeClr val="bg1"/>
                </a:solidFill>
                <a:latin typeface="Arial" panose="020B0604020202020204" pitchFamily="34" charset="0"/>
              </a:rPr>
              <a:t>.</a:t>
            </a:r>
          </a:p>
        </p:txBody>
      </p:sp>
      <p:sp>
        <p:nvSpPr>
          <p:cNvPr id="166921" name="Text Box 2057"/>
          <p:cNvSpPr txBox="1">
            <a:spLocks noChangeArrowheads="1"/>
          </p:cNvSpPr>
          <p:nvPr/>
        </p:nvSpPr>
        <p:spPr bwMode="auto">
          <a:xfrm>
            <a:off x="1524000" y="1828800"/>
            <a:ext cx="685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solidFill>
                  <a:schemeClr val="bg1"/>
                </a:solidFill>
                <a:latin typeface="Arial" panose="020B0604020202020204" pitchFamily="34" charset="0"/>
              </a:rPr>
              <a:t>K</a:t>
            </a:r>
            <a:r>
              <a:rPr lang="it-IT" altLang="it-IT" baseline="-25000">
                <a:solidFill>
                  <a:schemeClr val="bg1"/>
                </a:solidFill>
                <a:latin typeface="Arial" panose="020B0604020202020204" pitchFamily="34" charset="0"/>
              </a:rPr>
              <a:t>a1</a:t>
            </a:r>
            <a:r>
              <a:rPr lang="it-IT" altLang="it-IT">
                <a:solidFill>
                  <a:schemeClr val="bg1"/>
                </a:solidFill>
                <a:latin typeface="Arial" panose="020B0604020202020204" pitchFamily="34" charset="0"/>
              </a:rPr>
              <a:t> = 4,45.10</a:t>
            </a:r>
            <a:r>
              <a:rPr lang="it-IT" altLang="it-IT" baseline="30000">
                <a:solidFill>
                  <a:schemeClr val="bg1"/>
                </a:solidFill>
                <a:latin typeface="Arial" panose="020B0604020202020204" pitchFamily="34" charset="0"/>
              </a:rPr>
              <a:t>-7</a:t>
            </a:r>
            <a:r>
              <a:rPr lang="it-IT" altLang="it-IT">
                <a:solidFill>
                  <a:schemeClr val="bg1"/>
                </a:solidFill>
                <a:latin typeface="Arial" panose="020B0604020202020204" pitchFamily="34" charset="0"/>
              </a:rPr>
              <a:t>; K</a:t>
            </a:r>
            <a:r>
              <a:rPr lang="it-IT" altLang="it-IT" baseline="-25000">
                <a:solidFill>
                  <a:schemeClr val="bg1"/>
                </a:solidFill>
                <a:latin typeface="Arial" panose="020B0604020202020204" pitchFamily="34" charset="0"/>
              </a:rPr>
              <a:t>a2</a:t>
            </a:r>
            <a:r>
              <a:rPr lang="it-IT" altLang="it-IT">
                <a:solidFill>
                  <a:schemeClr val="bg1"/>
                </a:solidFill>
                <a:latin typeface="Arial" panose="020B0604020202020204" pitchFamily="34" charset="0"/>
              </a:rPr>
              <a:t> = 4,69.10</a:t>
            </a:r>
            <a:r>
              <a:rPr lang="it-IT" altLang="it-IT" baseline="30000">
                <a:solidFill>
                  <a:schemeClr val="bg1"/>
                </a:solidFill>
                <a:latin typeface="Arial" panose="020B0604020202020204" pitchFamily="34" charset="0"/>
              </a:rPr>
              <a:t>-11</a:t>
            </a:r>
            <a:endParaRPr lang="it-IT" altLang="it-IT">
              <a:solidFill>
                <a:schemeClr val="bg1"/>
              </a:solidFill>
              <a:latin typeface="Arial" panose="020B0604020202020204" pitchFamily="34" charset="0"/>
            </a:endParaRPr>
          </a:p>
          <a:p>
            <a:pPr>
              <a:spcBef>
                <a:spcPct val="50000"/>
              </a:spcBef>
            </a:pPr>
            <a:endParaRPr lang="it-IT" altLang="it-IT" baseline="-25000">
              <a:solidFill>
                <a:schemeClr val="bg1"/>
              </a:solidFill>
              <a:latin typeface="Arial" panose="020B0604020202020204" pitchFamily="34" charset="0"/>
            </a:endParaRPr>
          </a:p>
        </p:txBody>
      </p:sp>
      <p:sp>
        <p:nvSpPr>
          <p:cNvPr id="166926" name="Text Box 2062"/>
          <p:cNvSpPr txBox="1">
            <a:spLocks noChangeArrowheads="1"/>
          </p:cNvSpPr>
          <p:nvPr/>
        </p:nvSpPr>
        <p:spPr bwMode="auto">
          <a:xfrm>
            <a:off x="1524000" y="5181600"/>
            <a:ext cx="685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solidFill>
                  <a:schemeClr val="bg1"/>
                </a:solidFill>
                <a:latin typeface="Arial" panose="020B0604020202020204" pitchFamily="34" charset="0"/>
              </a:rPr>
              <a:t>Si può usare l’equazione più approssimata.</a:t>
            </a:r>
            <a:endParaRPr lang="it-IT" altLang="it-IT" baseline="-25000">
              <a:solidFill>
                <a:schemeClr val="bg1"/>
              </a:solidFill>
              <a:latin typeface="Arial" panose="020B0604020202020204" pitchFamily="34" charset="0"/>
            </a:endParaRPr>
          </a:p>
        </p:txBody>
      </p:sp>
      <p:graphicFrame>
        <p:nvGraphicFramePr>
          <p:cNvPr id="166927" name="Object 2063"/>
          <p:cNvGraphicFramePr>
            <a:graphicFrameLocks noChangeAspect="1"/>
          </p:cNvGraphicFramePr>
          <p:nvPr/>
        </p:nvGraphicFramePr>
        <p:xfrm>
          <a:off x="2895600" y="2514600"/>
          <a:ext cx="4743450" cy="2343150"/>
        </p:xfrm>
        <a:graphic>
          <a:graphicData uri="http://schemas.openxmlformats.org/presentationml/2006/ole">
            <mc:AlternateContent xmlns:mc="http://schemas.openxmlformats.org/markup-compatibility/2006">
              <mc:Choice xmlns:v="urn:schemas-microsoft-com:vml" Requires="v">
                <p:oleObj spid="_x0000_s92195" name="Mathcad" r:id="rId3" imgW="3238560" imgH="1600200" progId="Mathcad">
                  <p:embed/>
                </p:oleObj>
              </mc:Choice>
              <mc:Fallback>
                <p:oleObj name="Mathcad" r:id="rId3" imgW="3238560" imgH="1600200" progId="Mathcad">
                  <p:embed/>
                  <p:pic>
                    <p:nvPicPr>
                      <p:cNvPr id="166927" name="Object 20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514600"/>
                        <a:ext cx="474345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66923" name="Group 2059"/>
          <p:cNvGrpSpPr>
            <a:grpSpLocks/>
          </p:cNvGrpSpPr>
          <p:nvPr/>
        </p:nvGrpSpPr>
        <p:grpSpPr bwMode="auto">
          <a:xfrm>
            <a:off x="3581400" y="3657600"/>
            <a:ext cx="1981200" cy="1066800"/>
            <a:chOff x="3648" y="1824"/>
            <a:chExt cx="912" cy="432"/>
          </a:xfrm>
        </p:grpSpPr>
        <p:sp>
          <p:nvSpPr>
            <p:cNvPr id="166924" name="Line 2060"/>
            <p:cNvSpPr>
              <a:spLocks noChangeShapeType="1"/>
            </p:cNvSpPr>
            <p:nvPr/>
          </p:nvSpPr>
          <p:spPr bwMode="auto">
            <a:xfrm>
              <a:off x="3648" y="1872"/>
              <a:ext cx="720" cy="33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6925" name="Line 2061"/>
            <p:cNvSpPr>
              <a:spLocks noChangeShapeType="1"/>
            </p:cNvSpPr>
            <p:nvPr/>
          </p:nvSpPr>
          <p:spPr bwMode="auto">
            <a:xfrm flipV="1">
              <a:off x="3744" y="1824"/>
              <a:ext cx="816" cy="43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166929" name="Group 2065"/>
          <p:cNvGrpSpPr>
            <a:grpSpLocks/>
          </p:cNvGrpSpPr>
          <p:nvPr/>
        </p:nvGrpSpPr>
        <p:grpSpPr bwMode="auto">
          <a:xfrm>
            <a:off x="990600" y="228600"/>
            <a:ext cx="7772400" cy="396875"/>
            <a:chOff x="624" y="144"/>
            <a:chExt cx="4896" cy="250"/>
          </a:xfrm>
        </p:grpSpPr>
        <p:sp>
          <p:nvSpPr>
            <p:cNvPr id="166930" name="Rectangle 2066"/>
            <p:cNvSpPr>
              <a:spLocks noChangeArrowheads="1"/>
            </p:cNvSpPr>
            <p:nvPr/>
          </p:nvSpPr>
          <p:spPr bwMode="auto">
            <a:xfrm>
              <a:off x="624" y="144"/>
              <a:ext cx="4896" cy="240"/>
            </a:xfrm>
            <a:prstGeom prst="rect">
              <a:avLst/>
            </a:prstGeom>
            <a:gradFill rotWithShape="0">
              <a:gsLst>
                <a:gs pos="0">
                  <a:schemeClr val="bg1"/>
                </a:gs>
                <a:gs pos="100000">
                  <a:srgbClr val="008000"/>
                </a:gs>
              </a:gsLst>
              <a:lin ang="0" scaled="1"/>
            </a:gra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6931" name="Text Box 2067"/>
            <p:cNvSpPr txBox="1">
              <a:spLocks noChangeArrowheads="1"/>
            </p:cNvSpPr>
            <p:nvPr/>
          </p:nvSpPr>
          <p:spPr bwMode="auto">
            <a:xfrm>
              <a:off x="673" y="144"/>
              <a:ext cx="88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000" b="1">
                  <a:solidFill>
                    <a:srgbClr val="008000"/>
                  </a:solidFill>
                  <a:effectLst>
                    <a:outerShdw blurRad="38100" dist="38100" dir="2700000" algn="tl">
                      <a:srgbClr val="000000"/>
                    </a:outerShdw>
                  </a:effectLst>
                  <a:latin typeface="Arial" panose="020B0604020202020204" pitchFamily="34" charset="0"/>
                </a:rPr>
                <a:t>Esempi</a:t>
              </a:r>
            </a:p>
          </p:txBody>
        </p:sp>
      </p:grpSp>
      <p:sp>
        <p:nvSpPr>
          <p:cNvPr id="166932" name="Text Box 2068"/>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8136B4AF-D853-4487-B5A2-1F50877CD108}" type="slidenum">
              <a:rPr lang="it-IT" altLang="it-IT" sz="1400">
                <a:solidFill>
                  <a:schemeClr val="bg1"/>
                </a:solidFill>
                <a:latin typeface="Arial" panose="020B0604020202020204" pitchFamily="34" charset="0"/>
              </a:rPr>
              <a:pPr>
                <a:spcBef>
                  <a:spcPct val="50000"/>
                </a:spcBef>
              </a:pPr>
              <a:t>35</a:t>
            </a:fld>
            <a:endParaRPr lang="it-IT" altLang="it-IT" sz="1400">
              <a:solidFill>
                <a:schemeClr val="bg1"/>
              </a:solidFill>
              <a:latin typeface="Arial" panose="020B0604020202020204" pitchFamily="34" charset="0"/>
            </a:endParaRPr>
          </a:p>
        </p:txBody>
      </p:sp>
    </p:spTree>
    <p:extLst>
      <p:ext uri="{BB962C8B-B14F-4D97-AF65-F5344CB8AC3E}">
        <p14:creationId xmlns:p14="http://schemas.microsoft.com/office/powerpoint/2010/main" val="18192467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66920"/>
                                        </p:tgtEl>
                                        <p:attrNameLst>
                                          <p:attrName>style.visibility</p:attrName>
                                        </p:attrNameLst>
                                      </p:cBhvr>
                                      <p:to>
                                        <p:strVal val="visible"/>
                                      </p:to>
                                    </p:set>
                                  </p:childTnLst>
                                </p:cTn>
                              </p:par>
                            </p:childTnLst>
                          </p:cTn>
                        </p:par>
                        <p:par>
                          <p:cTn id="7" fill="hold" nodeType="afterGroup">
                            <p:stCondLst>
                              <p:cond delay="1500"/>
                            </p:stCondLst>
                            <p:childTnLst>
                              <p:par>
                                <p:cTn id="8" presetID="1" presetClass="entr" presetSubtype="0" fill="hold" grpId="0" nodeType="afterEffect">
                                  <p:stCondLst>
                                    <p:cond delay="1000"/>
                                  </p:stCondLst>
                                  <p:childTnLst>
                                    <p:set>
                                      <p:cBhvr>
                                        <p:cTn id="9" dur="1" fill="hold">
                                          <p:stCondLst>
                                            <p:cond delay="499"/>
                                          </p:stCondLst>
                                        </p:cTn>
                                        <p:tgtEl>
                                          <p:spTgt spid="166921"/>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166927"/>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166923"/>
                                        </p:tgtEl>
                                        <p:attrNameLst>
                                          <p:attrName>style.visibility</p:attrName>
                                        </p:attrNameLst>
                                      </p:cBhvr>
                                      <p:to>
                                        <p:strVal val="visible"/>
                                      </p:to>
                                    </p:set>
                                    <p:animEffect transition="in" filter="dissolve">
                                      <p:cBhvr>
                                        <p:cTn id="18" dur="500"/>
                                        <p:tgtEl>
                                          <p:spTgt spid="166923"/>
                                        </p:tgtEl>
                                      </p:cBhvr>
                                    </p:animEffect>
                                  </p:childTnLst>
                                </p:cTn>
                              </p:par>
                            </p:childTnLst>
                          </p:cTn>
                        </p:par>
                        <p:par>
                          <p:cTn id="19" fill="hold" nodeType="afterGroup">
                            <p:stCondLst>
                              <p:cond delay="500"/>
                            </p:stCondLst>
                            <p:childTnLst>
                              <p:par>
                                <p:cTn id="20" presetID="1" presetClass="entr" presetSubtype="0" fill="hold" grpId="0" nodeType="afterEffect">
                                  <p:stCondLst>
                                    <p:cond delay="1000"/>
                                  </p:stCondLst>
                                  <p:childTnLst>
                                    <p:set>
                                      <p:cBhvr>
                                        <p:cTn id="21" dur="1" fill="hold">
                                          <p:stCondLst>
                                            <p:cond delay="499"/>
                                          </p:stCondLst>
                                        </p:cTn>
                                        <p:tgtEl>
                                          <p:spTgt spid="1669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20" grpId="0" autoUpdateAnimBg="0"/>
      <p:bldP spid="166921" grpId="0" autoUpdateAnimBg="0"/>
      <p:bldP spid="166926"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fld id="{F51390DB-EC6A-48E6-BC07-DBFE30C698B5}" type="slidenum">
              <a:rPr lang="it-IT" altLang="it-IT"/>
              <a:pPr/>
              <a:t>36</a:t>
            </a:fld>
            <a:endParaRPr lang="it-IT" altLang="it-IT"/>
          </a:p>
        </p:txBody>
      </p:sp>
      <p:sp>
        <p:nvSpPr>
          <p:cNvPr id="94212" name="Text Box 4"/>
          <p:cNvSpPr txBox="1">
            <a:spLocks noChangeArrowheads="1"/>
          </p:cNvSpPr>
          <p:nvPr/>
        </p:nvSpPr>
        <p:spPr bwMode="auto">
          <a:xfrm>
            <a:off x="1143000" y="228600"/>
            <a:ext cx="7391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2400" b="1">
                <a:solidFill>
                  <a:srgbClr val="FFFF00"/>
                </a:solidFill>
                <a:effectLst>
                  <a:outerShdw blurRad="38100" dist="38100" dir="2700000" algn="tl">
                    <a:srgbClr val="000000"/>
                  </a:outerShdw>
                </a:effectLst>
                <a:latin typeface="Arial" panose="020B0604020202020204" pitchFamily="34" charset="0"/>
              </a:rPr>
              <a:t>APPLICAZIONI DEI CALCOLI DI EQUILIBRIO A SISTEMI COMPLESSI</a:t>
            </a:r>
            <a:endParaRPr lang="it-IT" altLang="it-IT" sz="2400" b="1">
              <a:solidFill>
                <a:schemeClr val="bg1"/>
              </a:solidFill>
              <a:effectLst>
                <a:outerShdw blurRad="38100" dist="38100" dir="2700000" algn="tl">
                  <a:srgbClr val="000000"/>
                </a:outerShdw>
              </a:effectLst>
              <a:latin typeface="Arial" panose="020B0604020202020204" pitchFamily="34" charset="0"/>
            </a:endParaRPr>
          </a:p>
        </p:txBody>
      </p:sp>
      <p:sp>
        <p:nvSpPr>
          <p:cNvPr id="94215" name="Text Box 7"/>
          <p:cNvSpPr txBox="1">
            <a:spLocks noChangeArrowheads="1"/>
          </p:cNvSpPr>
          <p:nvPr/>
        </p:nvSpPr>
        <p:spPr bwMode="auto">
          <a:xfrm>
            <a:off x="762000" y="1447800"/>
            <a:ext cx="76200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2400">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La risoluzione dei problemi inerenti gli equilibri in soluzione implica l'impostazione e risoluzione di un sistema di n equazioni in n incognite. </a:t>
            </a:r>
          </a:p>
          <a:p>
            <a:pPr algn="just">
              <a:spcBef>
                <a:spcPct val="50000"/>
              </a:spcBef>
            </a:pPr>
            <a:r>
              <a:rPr lang="it-IT" altLang="it-IT" sz="2400">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Generalmente, le incognite sono le concentrazioni delle specie presenti in soluzione, mentre le equazioni sono le espressioni delle costanti di equilibrio e dei bilanci di massa, di carica, protonico ed elettronico.</a:t>
            </a:r>
          </a:p>
          <a:p>
            <a:pPr algn="just">
              <a:spcBef>
                <a:spcPct val="50000"/>
              </a:spcBef>
            </a:pPr>
            <a:r>
              <a:rPr lang="it-IT" altLang="it-IT" sz="2400">
                <a:solidFill>
                  <a:srgbClr val="FAFF2D"/>
                </a:solidFill>
                <a:effectLst>
                  <a:outerShdw blurRad="38100" dist="38100" dir="2700000" algn="tl">
                    <a:srgbClr val="000000"/>
                  </a:outerShdw>
                </a:effectLst>
                <a:latin typeface="Arial" panose="020B0604020202020204" pitchFamily="34" charset="0"/>
                <a:cs typeface="Times New Roman" panose="02020603050405020304" pitchFamily="18" charset="0"/>
              </a:rPr>
              <a:t>Nella migliore delle ipotesi, la risoluzione del sistema tal quale è alquanto tediosa oltre che inutile, visto che non è sempre necessario calcolare il valore di tutte le incognite. </a:t>
            </a:r>
            <a:endParaRPr lang="it-IT" altLang="it-IT" sz="2400">
              <a:solidFill>
                <a:srgbClr val="FAFF2D"/>
              </a:solidFill>
            </a:endParaRPr>
          </a:p>
        </p:txBody>
      </p:sp>
      <p:sp>
        <p:nvSpPr>
          <p:cNvPr id="94216" name="Text Box 8"/>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2958CDDC-844A-4E53-A101-A5F1784B94C1}" type="slidenum">
              <a:rPr lang="it-IT" altLang="it-IT" sz="1400">
                <a:solidFill>
                  <a:schemeClr val="bg1"/>
                </a:solidFill>
                <a:latin typeface="Arial" panose="020B0604020202020204" pitchFamily="34" charset="0"/>
              </a:rPr>
              <a:pPr>
                <a:spcBef>
                  <a:spcPct val="50000"/>
                </a:spcBef>
              </a:pPr>
              <a:t>36</a:t>
            </a:fld>
            <a:endParaRPr lang="it-IT" altLang="it-IT" sz="1400">
              <a:solidFill>
                <a:schemeClr val="bg1"/>
              </a:solidFill>
              <a:latin typeface="Arial" panose="020B0604020202020204" pitchFamily="34" charset="0"/>
            </a:endParaRPr>
          </a:p>
        </p:txBody>
      </p:sp>
    </p:spTree>
    <p:extLst>
      <p:ext uri="{BB962C8B-B14F-4D97-AF65-F5344CB8AC3E}">
        <p14:creationId xmlns:p14="http://schemas.microsoft.com/office/powerpoint/2010/main" val="2040262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42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42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42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5"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fld id="{FDEE2794-89E6-4485-B869-DC03202B2AB8}" type="slidenum">
              <a:rPr lang="it-IT" altLang="it-IT" sz="1200"/>
              <a:pPr/>
              <a:t>37</a:t>
            </a:fld>
            <a:endParaRPr lang="it-IT" altLang="it-IT" sz="1200"/>
          </a:p>
        </p:txBody>
      </p:sp>
      <p:sp>
        <p:nvSpPr>
          <p:cNvPr id="95236" name="Text Box 4"/>
          <p:cNvSpPr txBox="1">
            <a:spLocks noChangeArrowheads="1"/>
          </p:cNvSpPr>
          <p:nvPr/>
        </p:nvSpPr>
        <p:spPr bwMode="auto">
          <a:xfrm>
            <a:off x="1066800" y="838200"/>
            <a:ext cx="7696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2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L'identificazione delle incognite d’interesse deve essere fatta sulla base delle informazioni chimiche relative al sistema considerato:</a:t>
            </a:r>
          </a:p>
        </p:txBody>
      </p:sp>
      <p:sp>
        <p:nvSpPr>
          <p:cNvPr id="95237" name="Text Box 5"/>
          <p:cNvSpPr txBox="1">
            <a:spLocks noChangeArrowheads="1"/>
          </p:cNvSpPr>
          <p:nvPr/>
        </p:nvSpPr>
        <p:spPr bwMode="auto">
          <a:xfrm>
            <a:off x="1066800" y="1752600"/>
            <a:ext cx="76962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2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se il pH è acido, come nel caso di una soluzione di cloruro ammonico, può essere possibile trascurare la concentrazione di ioni idrossido rispetto a quella degli ioni idrogeno;</a:t>
            </a:r>
          </a:p>
          <a:p>
            <a:pPr algn="just">
              <a:spcBef>
                <a:spcPct val="50000"/>
              </a:spcBef>
            </a:pPr>
            <a:r>
              <a:rPr lang="it-IT" altLang="it-IT" sz="2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la concentrazione degli ioni provenienti dalla dissoluzione di un sale poco solubile può essere trascurata rispetto a quella degli ioni di un sale molto solubile;</a:t>
            </a:r>
          </a:p>
          <a:p>
            <a:pPr algn="just">
              <a:spcBef>
                <a:spcPct val="50000"/>
              </a:spcBef>
            </a:pPr>
            <a:r>
              <a:rPr lang="it-IT" altLang="it-IT" sz="2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ecc.</a:t>
            </a:r>
          </a:p>
          <a:p>
            <a:pPr algn="just"/>
            <a:endParaRPr lang="it-IT" altLang="it-IT" sz="2000" i="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endParaRPr>
          </a:p>
          <a:p>
            <a:pPr algn="just">
              <a:spcBef>
                <a:spcPct val="50000"/>
              </a:spcBef>
            </a:pPr>
            <a:r>
              <a:rPr lang="it-IT" altLang="it-IT" sz="2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Naturalmente, il calcolo può portare a risultati erronei, anche se formalmente corretti, nel caso una o più specie siano trascurate </a:t>
            </a:r>
            <a:r>
              <a:rPr lang="it-IT" altLang="it-IT" sz="2000" i="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inconsapevolmente</a:t>
            </a:r>
            <a:r>
              <a:rPr lang="it-IT" altLang="it-IT" sz="2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o </a:t>
            </a:r>
            <a:r>
              <a:rPr lang="it-IT" altLang="it-IT" sz="2000" i="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incorrettamente</a:t>
            </a:r>
            <a:r>
              <a:rPr lang="it-IT" altLang="it-IT" sz="2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p>
          <a:p>
            <a:pPr algn="just">
              <a:spcBef>
                <a:spcPct val="50000"/>
              </a:spcBef>
            </a:pPr>
            <a:r>
              <a:rPr lang="it-IT" altLang="it-IT" sz="2000" i="1">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Possono essere trascurati uno o più termini di una somma o di una differenza, mai quelli di prodotti o quozienti.</a:t>
            </a:r>
            <a:endParaRPr lang="it-IT" altLang="it-IT" sz="2000"/>
          </a:p>
        </p:txBody>
      </p:sp>
      <p:sp>
        <p:nvSpPr>
          <p:cNvPr id="95238" name="Text Box 6"/>
          <p:cNvSpPr txBox="1">
            <a:spLocks noChangeArrowheads="1"/>
          </p:cNvSpPr>
          <p:nvPr/>
        </p:nvSpPr>
        <p:spPr bwMode="auto">
          <a:xfrm>
            <a:off x="0" y="0"/>
            <a:ext cx="685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F581CAE2-4427-4BA1-8A8A-DDF825276A94}" type="slidenum">
              <a:rPr lang="it-IT" altLang="it-IT" sz="1200">
                <a:solidFill>
                  <a:schemeClr val="bg1"/>
                </a:solidFill>
                <a:latin typeface="Arial" panose="020B0604020202020204" pitchFamily="34" charset="0"/>
              </a:rPr>
              <a:pPr>
                <a:spcBef>
                  <a:spcPct val="50000"/>
                </a:spcBef>
              </a:pPr>
              <a:t>37</a:t>
            </a:fld>
            <a:endParaRPr lang="it-IT" altLang="it-IT" sz="1200">
              <a:solidFill>
                <a:schemeClr val="bg1"/>
              </a:solidFill>
              <a:latin typeface="Arial" panose="020B0604020202020204" pitchFamily="34" charset="0"/>
            </a:endParaRPr>
          </a:p>
        </p:txBody>
      </p:sp>
    </p:spTree>
    <p:extLst>
      <p:ext uri="{BB962C8B-B14F-4D97-AF65-F5344CB8AC3E}">
        <p14:creationId xmlns:p14="http://schemas.microsoft.com/office/powerpoint/2010/main" val="14470791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523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523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523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523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523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7"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fld id="{4DFB0ABB-791F-4DC8-880F-4E28980BE9B5}" type="slidenum">
              <a:rPr lang="it-IT" altLang="it-IT" sz="1200"/>
              <a:pPr/>
              <a:t>38</a:t>
            </a:fld>
            <a:endParaRPr lang="it-IT" altLang="it-IT" sz="1200"/>
          </a:p>
        </p:txBody>
      </p:sp>
      <p:sp>
        <p:nvSpPr>
          <p:cNvPr id="96260" name="Text Box 4"/>
          <p:cNvSpPr txBox="1">
            <a:spLocks noChangeArrowheads="1"/>
          </p:cNvSpPr>
          <p:nvPr/>
        </p:nvSpPr>
        <p:spPr bwMode="auto">
          <a:xfrm>
            <a:off x="1066800" y="762000"/>
            <a:ext cx="7620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2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Per trascurare una concentrazione rispetto ad un'altra è necessario definire </a:t>
            </a:r>
            <a:r>
              <a:rPr lang="it-IT" altLang="it-IT" sz="2000" i="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quantitativamente</a:t>
            </a:r>
            <a:r>
              <a:rPr lang="it-IT" altLang="it-IT" sz="2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il livello di concentrazione al di sotto del quale l'</a:t>
            </a:r>
            <a:r>
              <a:rPr lang="it-IT" altLang="it-IT" sz="2000" i="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approssimazione è accettabile</a:t>
            </a:r>
            <a:r>
              <a:rPr lang="it-IT" altLang="it-IT" sz="2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p>
        </p:txBody>
      </p:sp>
      <p:sp>
        <p:nvSpPr>
          <p:cNvPr id="96261" name="Text Box 5"/>
          <p:cNvSpPr txBox="1">
            <a:spLocks noChangeArrowheads="1"/>
          </p:cNvSpPr>
          <p:nvPr/>
        </p:nvSpPr>
        <p:spPr bwMode="auto">
          <a:xfrm>
            <a:off x="1066800" y="1828800"/>
            <a:ext cx="7620000" cy="455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2000" i="1" dirty="0">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Il criterio d’approssimazione è funzione dell'errore di calcolo massimo accettabile, indicato talvolta con EMA. </a:t>
            </a:r>
            <a:endParaRPr lang="it-IT" altLang="it-IT" sz="2000" dirty="0">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endParaRPr>
          </a:p>
          <a:p>
            <a:pPr algn="just">
              <a:spcBef>
                <a:spcPct val="50000"/>
              </a:spcBef>
            </a:pPr>
            <a:r>
              <a:rPr lang="it-IT" altLang="it-IT" sz="2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Potremo così decidere, per esempio, che la specie A</a:t>
            </a:r>
            <a:r>
              <a:rPr lang="it-IT" altLang="it-IT" sz="2000" baseline="30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sz="2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è trascurabile rispetto alla specie B</a:t>
            </a:r>
            <a:r>
              <a:rPr lang="it-IT" altLang="it-IT" sz="2000" baseline="30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sz="2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quando la sua concentrazione è minore del 10% di quella della specie B</a:t>
            </a:r>
            <a:r>
              <a:rPr lang="it-IT" altLang="it-IT" sz="2000" baseline="30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sz="2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(EMA = 10%).</a:t>
            </a:r>
          </a:p>
          <a:p>
            <a:pPr algn="just">
              <a:spcBef>
                <a:spcPct val="50000"/>
              </a:spcBef>
            </a:pPr>
            <a:r>
              <a:rPr lang="it-IT" altLang="it-IT" sz="2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Qual è il valore normale dell’EMA? </a:t>
            </a:r>
          </a:p>
          <a:p>
            <a:pPr algn="just">
              <a:spcBef>
                <a:spcPct val="50000"/>
              </a:spcBef>
            </a:pPr>
            <a:r>
              <a:rPr lang="it-IT" altLang="it-IT" sz="2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Una fonte d’incertezza inevitabile è quella del valore sperimentale delle costanti d’equilibrio, che spesso si aggira intorno al 5% - 10%. È pertanto </a:t>
            </a:r>
            <a:r>
              <a:rPr lang="it-IT" altLang="it-IT" sz="2000" i="1"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inutile</a:t>
            </a:r>
            <a:r>
              <a:rPr lang="it-IT" altLang="it-IT" sz="2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pretendere di svolgere i calcoli con maggiore precisione. A maggior ragione, questo vale nel caso in cui i calcoli vengano eseguiti considerando arbitrariamente uguali a uno i coefficienti di attività delle specie presenti, trascurando gli effetti della temperatura, ecc. </a:t>
            </a:r>
            <a:endParaRPr lang="it-IT" altLang="it-IT" sz="2000" dirty="0"/>
          </a:p>
        </p:txBody>
      </p:sp>
      <p:sp>
        <p:nvSpPr>
          <p:cNvPr id="96262" name="Text Box 6"/>
          <p:cNvSpPr txBox="1">
            <a:spLocks noChangeArrowheads="1"/>
          </p:cNvSpPr>
          <p:nvPr/>
        </p:nvSpPr>
        <p:spPr bwMode="auto">
          <a:xfrm>
            <a:off x="0" y="0"/>
            <a:ext cx="685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A35067AD-3B3B-4790-ACB1-061373FA9F4E}" type="slidenum">
              <a:rPr lang="it-IT" altLang="it-IT" sz="1200">
                <a:solidFill>
                  <a:schemeClr val="bg1"/>
                </a:solidFill>
                <a:latin typeface="Arial" panose="020B0604020202020204" pitchFamily="34" charset="0"/>
              </a:rPr>
              <a:pPr>
                <a:spcBef>
                  <a:spcPct val="50000"/>
                </a:spcBef>
              </a:pPr>
              <a:t>38</a:t>
            </a:fld>
            <a:endParaRPr lang="it-IT" altLang="it-IT" sz="1200">
              <a:solidFill>
                <a:schemeClr val="bg1"/>
              </a:solidFill>
              <a:latin typeface="Arial" panose="020B0604020202020204" pitchFamily="34" charset="0"/>
            </a:endParaRPr>
          </a:p>
        </p:txBody>
      </p:sp>
    </p:spTree>
    <p:extLst>
      <p:ext uri="{BB962C8B-B14F-4D97-AF65-F5344CB8AC3E}">
        <p14:creationId xmlns:p14="http://schemas.microsoft.com/office/powerpoint/2010/main" val="1063831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626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626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626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626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1"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fld id="{23A00A77-69B5-40C8-97F0-1572200CA787}" type="slidenum">
              <a:rPr lang="it-IT" altLang="it-IT" sz="1200"/>
              <a:pPr/>
              <a:t>39</a:t>
            </a:fld>
            <a:endParaRPr lang="it-IT" altLang="it-IT" sz="1200"/>
          </a:p>
        </p:txBody>
      </p:sp>
      <p:sp>
        <p:nvSpPr>
          <p:cNvPr id="97284" name="Text Box 4"/>
          <p:cNvSpPr txBox="1">
            <a:spLocks noChangeArrowheads="1"/>
          </p:cNvSpPr>
          <p:nvPr/>
        </p:nvSpPr>
        <p:spPr bwMode="auto">
          <a:xfrm>
            <a:off x="1066800" y="762000"/>
            <a:ext cx="7696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2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Riconsiderando il sistema di </a:t>
            </a:r>
            <a:r>
              <a:rPr lang="it-IT" altLang="it-IT" sz="2000" i="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n</a:t>
            </a:r>
            <a:r>
              <a:rPr lang="it-IT" altLang="it-IT" sz="2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equazioni in </a:t>
            </a:r>
            <a:r>
              <a:rPr lang="it-IT" altLang="it-IT" sz="2000" i="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n</a:t>
            </a:r>
            <a:r>
              <a:rPr lang="it-IT" altLang="it-IT" sz="2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incognite, si ammetta di poter trascurare </a:t>
            </a:r>
            <a:r>
              <a:rPr lang="it-IT" altLang="it-IT" sz="2000" i="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m</a:t>
            </a:r>
            <a:r>
              <a:rPr lang="it-IT" altLang="it-IT" sz="2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incognite sulla base del valore dell'EMA. </a:t>
            </a:r>
          </a:p>
        </p:txBody>
      </p:sp>
      <p:sp>
        <p:nvSpPr>
          <p:cNvPr id="97285" name="Text Box 5"/>
          <p:cNvSpPr txBox="1">
            <a:spLocks noChangeArrowheads="1"/>
          </p:cNvSpPr>
          <p:nvPr/>
        </p:nvSpPr>
        <p:spPr bwMode="auto">
          <a:xfrm>
            <a:off x="1066800" y="1524000"/>
            <a:ext cx="7620000"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2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Una volta risolto il sistema ridotto di (</a:t>
            </a:r>
            <a:r>
              <a:rPr lang="it-IT" altLang="it-IT" sz="2000" i="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n</a:t>
            </a:r>
            <a:r>
              <a:rPr lang="it-IT" altLang="it-IT" sz="2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sz="2000" i="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m</a:t>
            </a:r>
            <a:r>
              <a:rPr lang="it-IT" altLang="it-IT" sz="2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equazioni in (</a:t>
            </a:r>
            <a:r>
              <a:rPr lang="it-IT" altLang="it-IT" sz="2000" i="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n</a:t>
            </a:r>
            <a:r>
              <a:rPr lang="it-IT" altLang="it-IT" sz="2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sz="2000" i="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m</a:t>
            </a:r>
            <a:r>
              <a:rPr lang="it-IT" altLang="it-IT" sz="2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incognite, è comunque necessario calcolare anche le m concentrazioni trascurate per ipotesi, e </a:t>
            </a:r>
            <a:r>
              <a:rPr lang="it-IT" altLang="it-IT" sz="2000">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verificare la correttezza delle approssimazioni fatte</a:t>
            </a:r>
            <a:r>
              <a:rPr lang="it-IT" altLang="it-IT" sz="2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Se necessario, si deve risolvere nuovamente il sistema considerando anche tutte le specie che la verifica ha indicato come non trascurabili.</a:t>
            </a:r>
          </a:p>
          <a:p>
            <a:pPr algn="just">
              <a:spcBef>
                <a:spcPct val="50000"/>
              </a:spcBef>
            </a:pPr>
            <a:r>
              <a:rPr lang="it-IT" altLang="it-IT" sz="2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Infine, si deve comunque </a:t>
            </a:r>
            <a:r>
              <a:rPr lang="it-IT" altLang="it-IT" sz="2000">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verificare criticamente la correttezza delle soluzioni trovate alla luce del loro significato chimico</a:t>
            </a:r>
            <a:r>
              <a:rPr lang="it-IT" altLang="it-IT" sz="2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per esempio, non possono esistere concentrazioni negative o maggiori di quella analitica, il pH di una soluzione contenente specie acide non può essere maggiore di 7 (a 25°C) mentre quello di un sale di acido e base forti non può essere diverso da sette (sempre a 25°C), ecc.</a:t>
            </a:r>
          </a:p>
          <a:p>
            <a:pPr algn="just"/>
            <a:r>
              <a:rPr lang="it-IT" altLang="it-IT" sz="2000" i="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endParaRPr lang="it-IT" altLang="it-IT" sz="2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endParaRPr>
          </a:p>
          <a:p>
            <a:pPr algn="just">
              <a:spcBef>
                <a:spcPct val="50000"/>
              </a:spcBef>
            </a:pPr>
            <a:r>
              <a:rPr lang="it-IT" altLang="it-IT" sz="2000" i="1">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BISOGNA SEMPRE VERIFICARE L'ASSENZA DI ERRORI GROSSOLANI.</a:t>
            </a:r>
            <a:endParaRPr lang="it-IT" altLang="it-IT" sz="2000"/>
          </a:p>
        </p:txBody>
      </p:sp>
      <p:sp>
        <p:nvSpPr>
          <p:cNvPr id="97286" name="Text Box 6"/>
          <p:cNvSpPr txBox="1">
            <a:spLocks noChangeArrowheads="1"/>
          </p:cNvSpPr>
          <p:nvPr/>
        </p:nvSpPr>
        <p:spPr bwMode="auto">
          <a:xfrm>
            <a:off x="0" y="0"/>
            <a:ext cx="685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F40A5968-E674-48BD-A400-4CDD15F843BB}" type="slidenum">
              <a:rPr lang="it-IT" altLang="it-IT" sz="1200">
                <a:solidFill>
                  <a:schemeClr val="bg1"/>
                </a:solidFill>
                <a:latin typeface="Arial" panose="020B0604020202020204" pitchFamily="34" charset="0"/>
              </a:rPr>
              <a:pPr>
                <a:spcBef>
                  <a:spcPct val="50000"/>
                </a:spcBef>
              </a:pPr>
              <a:t>39</a:t>
            </a:fld>
            <a:endParaRPr lang="it-IT" altLang="it-IT" sz="1200">
              <a:solidFill>
                <a:schemeClr val="bg1"/>
              </a:solidFill>
              <a:latin typeface="Arial" panose="020B0604020202020204" pitchFamily="34" charset="0"/>
            </a:endParaRPr>
          </a:p>
        </p:txBody>
      </p:sp>
    </p:spTree>
    <p:extLst>
      <p:ext uri="{BB962C8B-B14F-4D97-AF65-F5344CB8AC3E}">
        <p14:creationId xmlns:p14="http://schemas.microsoft.com/office/powerpoint/2010/main" val="4091764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728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728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728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728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256141-0F3F-4DE7-A2B0-F74F5AB133A4}" type="slidenum">
              <a:rPr kumimoji="0" lang="it-IT" altLang="it-IT"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it-IT" altLang="it-IT"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4452" name="Text Box 4"/>
          <p:cNvSpPr txBox="1">
            <a:spLocks noChangeArrowheads="1"/>
          </p:cNvSpPr>
          <p:nvPr/>
        </p:nvSpPr>
        <p:spPr bwMode="auto">
          <a:xfrm>
            <a:off x="1066800" y="3200400"/>
            <a:ext cx="76962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marL="457200" marR="0" lvl="0" indent="-457200" algn="just" defTabSz="914400" rtl="0" eaLnBrk="1" fontAlgn="base" latinLnBrk="0" hangingPunct="1">
              <a:lnSpc>
                <a:spcPct val="100000"/>
              </a:lnSpc>
              <a:spcBef>
                <a:spcPct val="50000"/>
              </a:spcBef>
              <a:spcAft>
                <a:spcPct val="0"/>
              </a:spcAft>
              <a:buClrTx/>
              <a:buSzTx/>
              <a:buFontTx/>
              <a:buBlip>
                <a:blip r:embed="rId2"/>
              </a:buBlip>
              <a:tabLst/>
              <a:defRPr/>
            </a:pPr>
            <a:r>
              <a:rPr kumimoji="0" lang="it-IT" altLang="it-IT" sz="18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Times New Roman" panose="02020603050405020304" pitchFamily="18" charset="0"/>
              </a:rPr>
              <a:t>Il coefficiente di attività di una specie è una misura dell'efficienza con cui la specie influenza gli equilibri cui essa partecipa. In soluzioni molto diluite, in cui la forza ionica è minima, questa efficienza diviene costante, ed il coefficiente di attività è uguale a 1: l’attività e la concentrazione molare sono identiche. </a:t>
            </a:r>
          </a:p>
          <a:p>
            <a:pPr marL="457200" marR="0" lvl="0" indent="-457200" algn="just" defTabSz="914400" rtl="0" eaLnBrk="1" fontAlgn="base" latinLnBrk="0" hangingPunct="1">
              <a:lnSpc>
                <a:spcPct val="100000"/>
              </a:lnSpc>
              <a:spcBef>
                <a:spcPct val="50000"/>
              </a:spcBef>
              <a:spcAft>
                <a:spcPct val="0"/>
              </a:spcAft>
              <a:buClrTx/>
              <a:buSzTx/>
              <a:buFontTx/>
              <a:buBlip>
                <a:blip r:embed="rId2"/>
              </a:buBlip>
              <a:tabLst/>
              <a:defRPr/>
            </a:pPr>
            <a:r>
              <a:rPr kumimoji="0" lang="it-IT" altLang="it-IT" sz="18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Times New Roman" panose="02020603050405020304" pitchFamily="18" charset="0"/>
              </a:rPr>
              <a:t>Quando la forza ionica aumenta, lo ione perde un po' della sua efficienza, ed il suo coefficiente di attività diminuisce. </a:t>
            </a:r>
          </a:p>
        </p:txBody>
      </p:sp>
      <p:sp>
        <p:nvSpPr>
          <p:cNvPr id="104453" name="Comment 5"/>
          <p:cNvSpPr>
            <a:spLocks noChangeArrowheads="1"/>
          </p:cNvSpPr>
          <p:nvPr/>
        </p:nvSpPr>
        <p:spPr bwMode="auto">
          <a:xfrm>
            <a:off x="1143000" y="5638800"/>
            <a:ext cx="6629400" cy="527050"/>
          </a:xfrm>
          <a:prstGeom prst="rect">
            <a:avLst/>
          </a:prstGeom>
          <a:solidFill>
            <a:schemeClr val="bg1"/>
          </a:solidFill>
          <a:ln w="9525">
            <a:solidFill>
              <a:srgbClr val="000000"/>
            </a:solidFill>
            <a:miter lim="800000"/>
            <a:headEnd/>
            <a:tailEnd/>
          </a:ln>
          <a:effectLst>
            <a:outerShdw dist="107763" dir="2700000" algn="ctr" rotWithShape="0">
              <a:srgbClr val="808080"/>
            </a:outerShdw>
          </a:effectLst>
          <a:extLst>
            <a:ext uri="{53640926-AAD7-44D8-BBD7-CCE9431645EC}">
              <a14:shadowObscured xmlns:a14="http://schemas.microsoft.com/office/drawing/2010/main" val="1"/>
            </a:ext>
          </a:extLst>
        </p:spPr>
        <p:txBody>
          <a:bodyPr>
            <a:spAutoFit/>
          </a:body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Times New Roman" panose="02020603050405020304" pitchFamily="18" charset="0"/>
              </a:rPr>
              <a:t>A forze ioniche elevate i coefficienti di attività spesso aumentano e possono anche diventare maggiori di 1. </a:t>
            </a:r>
          </a:p>
        </p:txBody>
      </p:sp>
      <p:sp>
        <p:nvSpPr>
          <p:cNvPr id="104454" name="Text Box 6"/>
          <p:cNvSpPr txBox="1">
            <a:spLocks noChangeArrowheads="1"/>
          </p:cNvSpPr>
          <p:nvPr/>
        </p:nvSpPr>
        <p:spPr bwMode="auto">
          <a:xfrm>
            <a:off x="1066800" y="304800"/>
            <a:ext cx="7696200" cy="270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rPr>
              <a:t>L’aggiunta in soluzione di elettroliti che non interagiscono chimicamente con gli ioni di un precipitato causa un aumento della solubilità di quest’ultimo.</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Times New Roman" panose="02020603050405020304" pitchFamily="18" charset="0"/>
              </a:rPr>
              <a:t>Infatti, se la forza ionica di una soluzione satura viene aumentata per mezzo di un'aggiunta di elettroliti forti, i coefficienti di attività degli ioni prodotti per dissociazione dell'analita diminuiscono, e quindi l'attività degli ioni stessi diminuisce. La soluzione non è più satura e quindi si osserva una ulteriore dissoluzione del soluto, con conseguente aumento della solubilità (si ricordi il Principio di Le Chatelier).</a:t>
            </a:r>
            <a:endParaRPr kumimoji="0" lang="it-IT" altLang="it-IT"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4456" name="Text Box 8"/>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fld id="{1D0A01F9-4A68-4809-A40D-7DFA34B18267}" type="slidenum">
              <a:rPr kumimoji="0" lang="it-IT" altLang="it-IT"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50000"/>
                </a:spcBef>
                <a:spcAft>
                  <a:spcPct val="0"/>
                </a:spcAft>
                <a:buClrTx/>
                <a:buSzTx/>
                <a:buFontTx/>
                <a:buNone/>
                <a:tabLst/>
                <a:defRPr/>
              </a:pPr>
              <a:t>4</a:t>
            </a:fld>
            <a:endParaRPr kumimoji="0" lang="it-IT" altLang="it-IT"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46416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445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445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04453"/>
                                        </p:tgtEl>
                                        <p:attrNameLst>
                                          <p:attrName>style.visibility</p:attrName>
                                        </p:attrNameLst>
                                      </p:cBhvr>
                                      <p:to>
                                        <p:strVal val="visible"/>
                                      </p:to>
                                    </p:set>
                                    <p:animEffect transition="in" filter="dissolve">
                                      <p:cBhvr>
                                        <p:cTn id="15" dur="500"/>
                                        <p:tgtEl>
                                          <p:spTgt spid="104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2" grpId="0" build="p" autoUpdateAnimBg="0"/>
      <p:bldP spid="104453"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38C473DA-3428-428D-A5DE-80A2A77019E6}" type="slidenum">
              <a:rPr lang="it-IT" altLang="it-IT"/>
              <a:pPr/>
              <a:t>40</a:t>
            </a:fld>
            <a:endParaRPr lang="it-IT" altLang="it-IT"/>
          </a:p>
        </p:txBody>
      </p:sp>
      <p:pic>
        <p:nvPicPr>
          <p:cNvPr id="98329" name="Picture 25" descr="siste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0"/>
            <a:ext cx="4632325" cy="6858000"/>
          </a:xfrm>
          <a:prstGeom prst="rect">
            <a:avLst/>
          </a:prstGeom>
          <a:noFill/>
          <a:extLst>
            <a:ext uri="{909E8E84-426E-40DD-AFC4-6F175D3DCCD1}">
              <a14:hiddenFill xmlns:a14="http://schemas.microsoft.com/office/drawing/2010/main">
                <a:solidFill>
                  <a:srgbClr val="FFFFFF"/>
                </a:solidFill>
              </a14:hiddenFill>
            </a:ext>
          </a:extLst>
        </p:spPr>
      </p:pic>
      <p:sp>
        <p:nvSpPr>
          <p:cNvPr id="98331" name="Text Box 27"/>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F2D4EE47-5B44-47AE-9B7A-8252908E5CB6}" type="slidenum">
              <a:rPr lang="it-IT" altLang="it-IT" sz="1400">
                <a:solidFill>
                  <a:schemeClr val="bg1"/>
                </a:solidFill>
                <a:latin typeface="Arial" panose="020B0604020202020204" pitchFamily="34" charset="0"/>
              </a:rPr>
              <a:pPr>
                <a:spcBef>
                  <a:spcPct val="50000"/>
                </a:spcBef>
              </a:pPr>
              <a:t>40</a:t>
            </a:fld>
            <a:endParaRPr lang="it-IT" altLang="it-IT" sz="1400">
              <a:solidFill>
                <a:schemeClr val="bg1"/>
              </a:solidFill>
              <a:latin typeface="Arial" panose="020B0604020202020204" pitchFamily="34" charset="0"/>
            </a:endParaRPr>
          </a:p>
        </p:txBody>
      </p:sp>
    </p:spTree>
    <p:extLst>
      <p:ext uri="{BB962C8B-B14F-4D97-AF65-F5344CB8AC3E}">
        <p14:creationId xmlns:p14="http://schemas.microsoft.com/office/powerpoint/2010/main" val="8689032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10" name="Segnaposto numero diapositiva 3"/>
          <p:cNvSpPr>
            <a:spLocks noGrp="1"/>
          </p:cNvSpPr>
          <p:nvPr>
            <p:ph type="sldNum" sz="quarter" idx="12"/>
          </p:nvPr>
        </p:nvSpPr>
        <p:spPr/>
        <p:txBody>
          <a:bodyPr/>
          <a:lstStyle/>
          <a:p>
            <a:fld id="{ECC24185-6FBE-41E4-98F7-B4F859A1E1AD}" type="slidenum">
              <a:rPr lang="it-IT" altLang="it-IT" sz="1200"/>
              <a:pPr/>
              <a:t>41</a:t>
            </a:fld>
            <a:endParaRPr lang="it-IT" altLang="it-IT" sz="1200"/>
          </a:p>
        </p:txBody>
      </p:sp>
      <p:sp>
        <p:nvSpPr>
          <p:cNvPr id="99332" name="Rectangle 4"/>
          <p:cNvSpPr>
            <a:spLocks noChangeArrowheads="1"/>
          </p:cNvSpPr>
          <p:nvPr/>
        </p:nvSpPr>
        <p:spPr bwMode="auto">
          <a:xfrm>
            <a:off x="990600" y="838200"/>
            <a:ext cx="7772400" cy="5257800"/>
          </a:xfrm>
          <a:prstGeom prst="rect">
            <a:avLst/>
          </a:prstGeom>
          <a:solidFill>
            <a:schemeClr val="tx1"/>
          </a:solidFill>
          <a:ln w="381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000"/>
          </a:p>
        </p:txBody>
      </p:sp>
      <p:sp>
        <p:nvSpPr>
          <p:cNvPr id="99336" name="Text Box 8"/>
          <p:cNvSpPr txBox="1">
            <a:spLocks noChangeArrowheads="1"/>
          </p:cNvSpPr>
          <p:nvPr/>
        </p:nvSpPr>
        <p:spPr bwMode="auto">
          <a:xfrm>
            <a:off x="1219200" y="990600"/>
            <a:ext cx="7391400" cy="101566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Clr>
                <a:srgbClr val="FF0000"/>
              </a:buClr>
              <a:buSzPct val="120000"/>
              <a:buFont typeface="Wingdings" panose="05000000000000000000" pitchFamily="2" charset="2"/>
              <a:buChar char="v"/>
            </a:pPr>
            <a:r>
              <a:rPr lang="it-IT" altLang="it-IT" sz="1800">
                <a:solidFill>
                  <a:schemeClr val="bg1"/>
                </a:solidFill>
                <a:latin typeface="Arial" panose="020B0604020202020204" pitchFamily="34" charset="0"/>
              </a:rPr>
              <a:t>  </a:t>
            </a:r>
            <a:r>
              <a:rPr lang="it-IT" altLang="it-IT" sz="2000">
                <a:solidFill>
                  <a:schemeClr val="bg1"/>
                </a:solidFill>
                <a:latin typeface="Arial" panose="020B0604020202020204" pitchFamily="34" charset="0"/>
                <a:cs typeface="Times New Roman" panose="02020603050405020304" pitchFamily="18" charset="0"/>
              </a:rPr>
              <a:t>Spiegare l’effetto del pH sulla solubilità dei sali degli ac. deboli e impostare il sistema di equazioni utile al calcolo della solubilità.</a:t>
            </a:r>
            <a:endParaRPr lang="it-IT" altLang="it-IT" sz="2000">
              <a:solidFill>
                <a:schemeClr val="bg1"/>
              </a:solidFill>
              <a:latin typeface="Arial" panose="020B0604020202020204" pitchFamily="34" charset="0"/>
            </a:endParaRPr>
          </a:p>
        </p:txBody>
      </p:sp>
      <p:sp>
        <p:nvSpPr>
          <p:cNvPr id="99342" name="Text Box 14"/>
          <p:cNvSpPr txBox="1">
            <a:spLocks noChangeArrowheads="1"/>
          </p:cNvSpPr>
          <p:nvPr/>
        </p:nvSpPr>
        <p:spPr bwMode="auto">
          <a:xfrm>
            <a:off x="1295400" y="1905000"/>
            <a:ext cx="73914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2000">
                <a:solidFill>
                  <a:schemeClr val="bg1"/>
                </a:solidFill>
                <a:latin typeface="Arial" panose="020B0604020202020204" pitchFamily="34" charset="0"/>
              </a:rPr>
              <a:t>Consideriamo un sale di ac. debole, l’acetato di argento, indicato qui di seguito con AgA. La reazione di dissociazione è</a:t>
            </a:r>
          </a:p>
          <a:p>
            <a:pPr algn="ctr">
              <a:spcBef>
                <a:spcPct val="50000"/>
              </a:spcBef>
            </a:pPr>
            <a:r>
              <a:rPr lang="it-IT" altLang="it-IT" sz="2000">
                <a:solidFill>
                  <a:schemeClr val="bg1"/>
                </a:solidFill>
                <a:latin typeface="Arial" panose="020B0604020202020204" pitchFamily="34" charset="0"/>
              </a:rPr>
              <a:t>AgA = Ag</a:t>
            </a:r>
            <a:r>
              <a:rPr lang="it-IT" altLang="it-IT" sz="2000" baseline="30000">
                <a:solidFill>
                  <a:schemeClr val="bg1"/>
                </a:solidFill>
                <a:latin typeface="Arial" panose="020B0604020202020204" pitchFamily="34" charset="0"/>
              </a:rPr>
              <a:t>+</a:t>
            </a:r>
            <a:r>
              <a:rPr lang="it-IT" altLang="it-IT" sz="2000">
                <a:solidFill>
                  <a:schemeClr val="bg1"/>
                </a:solidFill>
                <a:latin typeface="Arial" panose="020B0604020202020204" pitchFamily="34" charset="0"/>
              </a:rPr>
              <a:t> + A</a:t>
            </a:r>
            <a:r>
              <a:rPr lang="it-IT" altLang="it-IT" sz="2000" baseline="30000">
                <a:solidFill>
                  <a:schemeClr val="bg1"/>
                </a:solidFill>
                <a:latin typeface="Arial" panose="020B0604020202020204" pitchFamily="34" charset="0"/>
              </a:rPr>
              <a:t>-		</a:t>
            </a:r>
            <a:r>
              <a:rPr lang="it-IT" altLang="it-IT" sz="2000">
                <a:solidFill>
                  <a:schemeClr val="bg1"/>
                </a:solidFill>
                <a:latin typeface="Arial" panose="020B0604020202020204" pitchFamily="34" charset="0"/>
              </a:rPr>
              <a:t>1</a:t>
            </a:r>
          </a:p>
          <a:p>
            <a:pPr algn="just">
              <a:spcBef>
                <a:spcPct val="50000"/>
              </a:spcBef>
            </a:pPr>
            <a:r>
              <a:rPr lang="it-IT" altLang="it-IT" sz="2000">
                <a:solidFill>
                  <a:schemeClr val="bg1"/>
                </a:solidFill>
                <a:latin typeface="Arial" panose="020B0604020202020204" pitchFamily="34" charset="0"/>
              </a:rPr>
              <a:t>Ma lo ione acetato, a pH sufficientemente acidi, può acquistare un idrogenione</a:t>
            </a:r>
          </a:p>
          <a:p>
            <a:pPr algn="ctr">
              <a:spcBef>
                <a:spcPct val="50000"/>
              </a:spcBef>
            </a:pPr>
            <a:r>
              <a:rPr lang="it-IT" altLang="it-IT" sz="2000">
                <a:solidFill>
                  <a:schemeClr val="bg1"/>
                </a:solidFill>
                <a:latin typeface="Arial" panose="020B0604020202020204" pitchFamily="34" charset="0"/>
              </a:rPr>
              <a:t>A</a:t>
            </a:r>
            <a:r>
              <a:rPr lang="it-IT" altLang="it-IT" sz="2000" baseline="30000">
                <a:solidFill>
                  <a:schemeClr val="bg1"/>
                </a:solidFill>
                <a:latin typeface="Arial" panose="020B0604020202020204" pitchFamily="34" charset="0"/>
              </a:rPr>
              <a:t>-</a:t>
            </a:r>
            <a:r>
              <a:rPr lang="it-IT" altLang="it-IT" sz="2000">
                <a:solidFill>
                  <a:schemeClr val="bg1"/>
                </a:solidFill>
                <a:latin typeface="Arial" panose="020B0604020202020204" pitchFamily="34" charset="0"/>
              </a:rPr>
              <a:t> + H</a:t>
            </a:r>
            <a:r>
              <a:rPr lang="it-IT" altLang="it-IT" sz="2000" baseline="-25000">
                <a:solidFill>
                  <a:schemeClr val="bg1"/>
                </a:solidFill>
                <a:latin typeface="Arial" panose="020B0604020202020204" pitchFamily="34" charset="0"/>
              </a:rPr>
              <a:t>3</a:t>
            </a:r>
            <a:r>
              <a:rPr lang="it-IT" altLang="it-IT" sz="2000">
                <a:solidFill>
                  <a:schemeClr val="bg1"/>
                </a:solidFill>
                <a:latin typeface="Arial" panose="020B0604020202020204" pitchFamily="34" charset="0"/>
              </a:rPr>
              <a:t>O</a:t>
            </a:r>
            <a:r>
              <a:rPr lang="it-IT" altLang="it-IT" sz="2000" baseline="30000">
                <a:solidFill>
                  <a:schemeClr val="bg1"/>
                </a:solidFill>
                <a:latin typeface="Arial" panose="020B0604020202020204" pitchFamily="34" charset="0"/>
              </a:rPr>
              <a:t>+</a:t>
            </a:r>
            <a:r>
              <a:rPr lang="it-IT" altLang="it-IT" sz="2000">
                <a:solidFill>
                  <a:schemeClr val="bg1"/>
                </a:solidFill>
                <a:latin typeface="Arial" panose="020B0604020202020204" pitchFamily="34" charset="0"/>
              </a:rPr>
              <a:t> = HA + H</a:t>
            </a:r>
            <a:r>
              <a:rPr lang="it-IT" altLang="it-IT" sz="2000" baseline="-25000">
                <a:solidFill>
                  <a:schemeClr val="bg1"/>
                </a:solidFill>
                <a:latin typeface="Arial" panose="020B0604020202020204" pitchFamily="34" charset="0"/>
              </a:rPr>
              <a:t>2</a:t>
            </a:r>
            <a:r>
              <a:rPr lang="it-IT" altLang="it-IT" sz="2000">
                <a:solidFill>
                  <a:schemeClr val="bg1"/>
                </a:solidFill>
                <a:latin typeface="Arial" panose="020B0604020202020204" pitchFamily="34" charset="0"/>
              </a:rPr>
              <a:t>O		2</a:t>
            </a:r>
          </a:p>
          <a:p>
            <a:pPr algn="just">
              <a:spcBef>
                <a:spcPct val="50000"/>
              </a:spcBef>
            </a:pPr>
            <a:r>
              <a:rPr lang="it-IT" altLang="it-IT" sz="2000">
                <a:solidFill>
                  <a:schemeClr val="bg1"/>
                </a:solidFill>
                <a:latin typeface="Arial" panose="020B0604020202020204" pitchFamily="34" charset="0"/>
              </a:rPr>
              <a:t>Tanto minore è il pH, tanto più l’equilibrio 2 è spostato verso destra. La solubilità può aumentare significativamente (Le Chatelier!).</a:t>
            </a:r>
          </a:p>
          <a:p>
            <a:pPr algn="just">
              <a:spcBef>
                <a:spcPct val="50000"/>
              </a:spcBef>
            </a:pPr>
            <a:r>
              <a:rPr lang="it-IT" altLang="it-IT" sz="2000">
                <a:solidFill>
                  <a:schemeClr val="bg1"/>
                </a:solidFill>
                <a:latin typeface="Arial" panose="020B0604020202020204" pitchFamily="34" charset="0"/>
              </a:rPr>
              <a:t>Quindi la solubilità dei sali di acidi o basi deboli è influenzata dal pH. </a:t>
            </a:r>
          </a:p>
        </p:txBody>
      </p:sp>
      <p:sp>
        <p:nvSpPr>
          <p:cNvPr id="99343" name="AutoShape 15"/>
          <p:cNvSpPr>
            <a:spLocks noChangeArrowheads="1"/>
          </p:cNvSpPr>
          <p:nvPr/>
        </p:nvSpPr>
        <p:spPr bwMode="auto">
          <a:xfrm>
            <a:off x="4762500" y="5013176"/>
            <a:ext cx="304800" cy="457200"/>
          </a:xfrm>
          <a:prstGeom prst="downArrow">
            <a:avLst>
              <a:gd name="adj1" fmla="val 50000"/>
              <a:gd name="adj2" fmla="val 37500"/>
            </a:avLst>
          </a:prstGeom>
          <a:gradFill rotWithShape="0">
            <a:gsLst>
              <a:gs pos="0">
                <a:srgbClr val="006600">
                  <a:gamma/>
                  <a:tint val="42353"/>
                  <a:invGamma/>
                </a:srgbClr>
              </a:gs>
              <a:gs pos="100000">
                <a:srgbClr val="006600"/>
              </a:gs>
            </a:gsLst>
            <a:lin ang="5400000" scaled="1"/>
          </a:gra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000"/>
          </a:p>
        </p:txBody>
      </p:sp>
      <p:grpSp>
        <p:nvGrpSpPr>
          <p:cNvPr id="99346" name="Group 18"/>
          <p:cNvGrpSpPr>
            <a:grpSpLocks/>
          </p:cNvGrpSpPr>
          <p:nvPr/>
        </p:nvGrpSpPr>
        <p:grpSpPr bwMode="auto">
          <a:xfrm>
            <a:off x="990600" y="228600"/>
            <a:ext cx="7772400" cy="381000"/>
            <a:chOff x="624" y="144"/>
            <a:chExt cx="4896" cy="240"/>
          </a:xfrm>
        </p:grpSpPr>
        <p:sp>
          <p:nvSpPr>
            <p:cNvPr id="99347" name="Rectangle 19"/>
            <p:cNvSpPr>
              <a:spLocks noChangeArrowheads="1"/>
            </p:cNvSpPr>
            <p:nvPr/>
          </p:nvSpPr>
          <p:spPr bwMode="auto">
            <a:xfrm>
              <a:off x="624" y="144"/>
              <a:ext cx="4896" cy="240"/>
            </a:xfrm>
            <a:prstGeom prst="rect">
              <a:avLst/>
            </a:prstGeom>
            <a:gradFill rotWithShape="0">
              <a:gsLst>
                <a:gs pos="0">
                  <a:schemeClr val="bg1"/>
                </a:gs>
                <a:gs pos="100000">
                  <a:srgbClr val="008000"/>
                </a:gs>
              </a:gsLst>
              <a:lin ang="0" scaled="1"/>
            </a:gra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000"/>
            </a:p>
          </p:txBody>
        </p:sp>
        <p:sp>
          <p:nvSpPr>
            <p:cNvPr id="99348" name="Text Box 20"/>
            <p:cNvSpPr txBox="1">
              <a:spLocks noChangeArrowheads="1"/>
            </p:cNvSpPr>
            <p:nvPr/>
          </p:nvSpPr>
          <p:spPr bwMode="auto">
            <a:xfrm>
              <a:off x="673" y="144"/>
              <a:ext cx="88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800" b="1">
                  <a:solidFill>
                    <a:srgbClr val="008000"/>
                  </a:solidFill>
                  <a:effectLst>
                    <a:outerShdw blurRad="38100" dist="38100" dir="2700000" algn="tl">
                      <a:srgbClr val="000000"/>
                    </a:outerShdw>
                  </a:effectLst>
                  <a:latin typeface="Arial" panose="020B0604020202020204" pitchFamily="34" charset="0"/>
                </a:rPr>
                <a:t>Esempi</a:t>
              </a:r>
            </a:p>
          </p:txBody>
        </p:sp>
      </p:grpSp>
      <p:sp>
        <p:nvSpPr>
          <p:cNvPr id="99349" name="Text Box 21"/>
          <p:cNvSpPr txBox="1">
            <a:spLocks noChangeArrowheads="1"/>
          </p:cNvSpPr>
          <p:nvPr/>
        </p:nvSpPr>
        <p:spPr bwMode="auto">
          <a:xfrm>
            <a:off x="0" y="0"/>
            <a:ext cx="685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6A51E7D9-1083-4653-B0DB-880311B97C89}" type="slidenum">
              <a:rPr lang="it-IT" altLang="it-IT" sz="1200">
                <a:solidFill>
                  <a:schemeClr val="bg1"/>
                </a:solidFill>
                <a:latin typeface="Arial" panose="020B0604020202020204" pitchFamily="34" charset="0"/>
              </a:rPr>
              <a:pPr>
                <a:spcBef>
                  <a:spcPct val="50000"/>
                </a:spcBef>
              </a:pPr>
              <a:t>41</a:t>
            </a:fld>
            <a:endParaRPr lang="it-IT" altLang="it-IT" sz="1200">
              <a:solidFill>
                <a:schemeClr val="bg1"/>
              </a:solidFill>
              <a:latin typeface="Arial" panose="020B0604020202020204" pitchFamily="34" charset="0"/>
            </a:endParaRPr>
          </a:p>
        </p:txBody>
      </p:sp>
    </p:spTree>
    <p:extLst>
      <p:ext uri="{BB962C8B-B14F-4D97-AF65-F5344CB8AC3E}">
        <p14:creationId xmlns:p14="http://schemas.microsoft.com/office/powerpoint/2010/main" val="34420362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993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934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9342">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9342">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9342">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9342">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99342">
                                            <p:txEl>
                                              <p:pRg st="5" end="5"/>
                                            </p:txEl>
                                          </p:spTgt>
                                        </p:tgtEl>
                                        <p:attrNameLst>
                                          <p:attrName>style.visibility</p:attrName>
                                        </p:attrNameLst>
                                      </p:cBhvr>
                                      <p:to>
                                        <p:strVal val="visible"/>
                                      </p:to>
                                    </p:set>
                                  </p:childTnLst>
                                </p:cTn>
                              </p:par>
                            </p:childTnLst>
                          </p:cTn>
                        </p:par>
                        <p:par>
                          <p:cTn id="31" fill="hold" nodeType="afterGroup">
                            <p:stCondLst>
                              <p:cond delay="500"/>
                            </p:stCondLst>
                            <p:childTnLst>
                              <p:par>
                                <p:cTn id="32" presetID="17" presetClass="entr" presetSubtype="1" fill="hold" nodeType="afterEffect">
                                  <p:stCondLst>
                                    <p:cond delay="0"/>
                                  </p:stCondLst>
                                  <p:childTnLst>
                                    <p:set>
                                      <p:cBhvr>
                                        <p:cTn id="33" dur="1" fill="hold">
                                          <p:stCondLst>
                                            <p:cond delay="0"/>
                                          </p:stCondLst>
                                        </p:cTn>
                                        <p:tgtEl>
                                          <p:spTgt spid="99343"/>
                                        </p:tgtEl>
                                        <p:attrNameLst>
                                          <p:attrName>style.visibility</p:attrName>
                                        </p:attrNameLst>
                                      </p:cBhvr>
                                      <p:to>
                                        <p:strVal val="visible"/>
                                      </p:to>
                                    </p:set>
                                    <p:anim calcmode="lin" valueType="num">
                                      <p:cBhvr>
                                        <p:cTn id="34" dur="500" fill="hold"/>
                                        <p:tgtEl>
                                          <p:spTgt spid="99343"/>
                                        </p:tgtEl>
                                        <p:attrNameLst>
                                          <p:attrName>ppt_x</p:attrName>
                                        </p:attrNameLst>
                                      </p:cBhvr>
                                      <p:tavLst>
                                        <p:tav tm="0">
                                          <p:val>
                                            <p:strVal val="#ppt_x"/>
                                          </p:val>
                                        </p:tav>
                                        <p:tav tm="100000">
                                          <p:val>
                                            <p:strVal val="#ppt_x"/>
                                          </p:val>
                                        </p:tav>
                                      </p:tavLst>
                                    </p:anim>
                                    <p:anim calcmode="lin" valueType="num">
                                      <p:cBhvr>
                                        <p:cTn id="35" dur="500" fill="hold"/>
                                        <p:tgtEl>
                                          <p:spTgt spid="99343"/>
                                        </p:tgtEl>
                                        <p:attrNameLst>
                                          <p:attrName>ppt_y</p:attrName>
                                        </p:attrNameLst>
                                      </p:cBhvr>
                                      <p:tavLst>
                                        <p:tav tm="0">
                                          <p:val>
                                            <p:strVal val="#ppt_y-#ppt_h/2"/>
                                          </p:val>
                                        </p:tav>
                                        <p:tav tm="100000">
                                          <p:val>
                                            <p:strVal val="#ppt_y"/>
                                          </p:val>
                                        </p:tav>
                                      </p:tavLst>
                                    </p:anim>
                                    <p:anim calcmode="lin" valueType="num">
                                      <p:cBhvr>
                                        <p:cTn id="36" dur="500" fill="hold"/>
                                        <p:tgtEl>
                                          <p:spTgt spid="99343"/>
                                        </p:tgtEl>
                                        <p:attrNameLst>
                                          <p:attrName>ppt_w</p:attrName>
                                        </p:attrNameLst>
                                      </p:cBhvr>
                                      <p:tavLst>
                                        <p:tav tm="0">
                                          <p:val>
                                            <p:strVal val="#ppt_w"/>
                                          </p:val>
                                        </p:tav>
                                        <p:tav tm="100000">
                                          <p:val>
                                            <p:strVal val="#ppt_w"/>
                                          </p:val>
                                        </p:tav>
                                      </p:tavLst>
                                    </p:anim>
                                    <p:anim calcmode="lin" valueType="num">
                                      <p:cBhvr>
                                        <p:cTn id="37" dur="500" fill="hold"/>
                                        <p:tgtEl>
                                          <p:spTgt spid="9934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6" grpId="0" autoUpdateAnimBg="0"/>
      <p:bldP spid="99342"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15" name="Segnaposto numero diapositiva 3"/>
          <p:cNvSpPr>
            <a:spLocks noGrp="1"/>
          </p:cNvSpPr>
          <p:nvPr>
            <p:ph type="sldNum" sz="quarter" idx="12"/>
          </p:nvPr>
        </p:nvSpPr>
        <p:spPr/>
        <p:txBody>
          <a:bodyPr/>
          <a:lstStyle/>
          <a:p>
            <a:fld id="{C61E02D1-1410-4C9F-B0DB-20B877D5EA5F}" type="slidenum">
              <a:rPr lang="it-IT" altLang="it-IT" sz="1100"/>
              <a:pPr/>
              <a:t>42</a:t>
            </a:fld>
            <a:endParaRPr lang="it-IT" altLang="it-IT" sz="1100"/>
          </a:p>
        </p:txBody>
      </p:sp>
      <p:sp>
        <p:nvSpPr>
          <p:cNvPr id="100356" name="Rectangle 4"/>
          <p:cNvSpPr>
            <a:spLocks noChangeArrowheads="1"/>
          </p:cNvSpPr>
          <p:nvPr/>
        </p:nvSpPr>
        <p:spPr bwMode="auto">
          <a:xfrm>
            <a:off x="1143000" y="533400"/>
            <a:ext cx="7620000" cy="5562600"/>
          </a:xfrm>
          <a:prstGeom prst="rect">
            <a:avLst/>
          </a:prstGeom>
          <a:solidFill>
            <a:schemeClr val="tx1"/>
          </a:solidFill>
          <a:ln w="381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800"/>
          </a:p>
        </p:txBody>
      </p:sp>
      <p:grpSp>
        <p:nvGrpSpPr>
          <p:cNvPr id="100374" name="Group 22"/>
          <p:cNvGrpSpPr>
            <a:grpSpLocks/>
          </p:cNvGrpSpPr>
          <p:nvPr/>
        </p:nvGrpSpPr>
        <p:grpSpPr bwMode="auto">
          <a:xfrm>
            <a:off x="1295400" y="685800"/>
            <a:ext cx="7315200" cy="2590800"/>
            <a:chOff x="816" y="432"/>
            <a:chExt cx="4608" cy="1632"/>
          </a:xfrm>
        </p:grpSpPr>
        <p:sp>
          <p:nvSpPr>
            <p:cNvPr id="100360" name="Text Box 8"/>
            <p:cNvSpPr txBox="1">
              <a:spLocks noChangeArrowheads="1"/>
            </p:cNvSpPr>
            <p:nvPr/>
          </p:nvSpPr>
          <p:spPr bwMode="auto">
            <a:xfrm>
              <a:off x="816" y="432"/>
              <a:ext cx="4608" cy="1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rPr>
                <a:t>Le incognite sono  6, ovvero le concentrazioni di Ag</a:t>
              </a:r>
              <a:r>
                <a:rPr lang="it-IT" altLang="it-IT" sz="1800" baseline="30000">
                  <a:solidFill>
                    <a:schemeClr val="bg1"/>
                  </a:solidFill>
                  <a:effectLst>
                    <a:outerShdw blurRad="38100" dist="38100" dir="2700000" algn="tl">
                      <a:srgbClr val="000000"/>
                    </a:outerShdw>
                  </a:effectLst>
                  <a:latin typeface="Arial" panose="020B0604020202020204" pitchFamily="34" charset="0"/>
                </a:rPr>
                <a:t>+</a:t>
              </a:r>
              <a:r>
                <a:rPr lang="it-IT" altLang="it-IT" sz="1800">
                  <a:solidFill>
                    <a:schemeClr val="bg1"/>
                  </a:solidFill>
                  <a:effectLst>
                    <a:outerShdw blurRad="38100" dist="38100" dir="2700000" algn="tl">
                      <a:srgbClr val="000000"/>
                    </a:outerShdw>
                  </a:effectLst>
                  <a:latin typeface="Arial" panose="020B0604020202020204" pitchFamily="34" charset="0"/>
                </a:rPr>
                <a:t>, H</a:t>
              </a:r>
              <a:r>
                <a:rPr lang="it-IT" altLang="it-IT" sz="1800" baseline="30000">
                  <a:solidFill>
                    <a:schemeClr val="bg1"/>
                  </a:solidFill>
                  <a:effectLst>
                    <a:outerShdw blurRad="38100" dist="38100" dir="2700000" algn="tl">
                      <a:srgbClr val="000000"/>
                    </a:outerShdw>
                  </a:effectLst>
                  <a:latin typeface="Arial" panose="020B0604020202020204" pitchFamily="34" charset="0"/>
                </a:rPr>
                <a:t>+</a:t>
              </a:r>
              <a:r>
                <a:rPr lang="it-IT" altLang="it-IT" sz="1800">
                  <a:solidFill>
                    <a:schemeClr val="bg1"/>
                  </a:solidFill>
                  <a:effectLst>
                    <a:outerShdw blurRad="38100" dist="38100" dir="2700000" algn="tl">
                      <a:srgbClr val="000000"/>
                    </a:outerShdw>
                  </a:effectLst>
                  <a:latin typeface="Arial" panose="020B0604020202020204" pitchFamily="34" charset="0"/>
                </a:rPr>
                <a:t>, OH</a:t>
              </a:r>
              <a:r>
                <a:rPr lang="it-IT" altLang="it-IT" sz="1800" baseline="30000">
                  <a:solidFill>
                    <a:schemeClr val="bg1"/>
                  </a:solidFill>
                  <a:effectLst>
                    <a:outerShdw blurRad="38100" dist="38100" dir="2700000" algn="tl">
                      <a:srgbClr val="000000"/>
                    </a:outerShdw>
                  </a:effectLst>
                  <a:latin typeface="Arial" panose="020B0604020202020204" pitchFamily="34" charset="0"/>
                </a:rPr>
                <a:t>-</a:t>
              </a:r>
              <a:r>
                <a:rPr lang="it-IT" altLang="it-IT" sz="1800">
                  <a:solidFill>
                    <a:schemeClr val="bg1"/>
                  </a:solidFill>
                  <a:effectLst>
                    <a:outerShdw blurRad="38100" dist="38100" dir="2700000" algn="tl">
                      <a:srgbClr val="000000"/>
                    </a:outerShdw>
                  </a:effectLst>
                  <a:latin typeface="Arial" panose="020B0604020202020204" pitchFamily="34" charset="0"/>
                </a:rPr>
                <a:t>, HA e A</a:t>
              </a:r>
              <a:r>
                <a:rPr lang="it-IT" altLang="it-IT" sz="1800" baseline="30000">
                  <a:solidFill>
                    <a:schemeClr val="bg1"/>
                  </a:solidFill>
                  <a:effectLst>
                    <a:outerShdw blurRad="38100" dist="38100" dir="2700000" algn="tl">
                      <a:srgbClr val="000000"/>
                    </a:outerShdw>
                  </a:effectLst>
                  <a:latin typeface="Arial" panose="020B0604020202020204" pitchFamily="34" charset="0"/>
                </a:rPr>
                <a:t>-</a:t>
              </a:r>
              <a:r>
                <a:rPr lang="it-IT" altLang="it-IT" sz="1800">
                  <a:solidFill>
                    <a:schemeClr val="bg1"/>
                  </a:solidFill>
                  <a:effectLst>
                    <a:outerShdw blurRad="38100" dist="38100" dir="2700000" algn="tl">
                      <a:srgbClr val="000000"/>
                    </a:outerShdw>
                  </a:effectLst>
                  <a:latin typeface="Arial" panose="020B0604020202020204" pitchFamily="34" charset="0"/>
                </a:rPr>
                <a:t> e la solubilità S. Il sistema è:</a:t>
              </a:r>
            </a:p>
            <a:p>
              <a:pPr>
                <a:spcBef>
                  <a:spcPct val="70000"/>
                </a:spcBef>
              </a:pPr>
              <a:r>
                <a:rPr lang="it-IT" altLang="it-IT" sz="1800">
                  <a:solidFill>
                    <a:schemeClr val="bg1"/>
                  </a:solidFill>
                  <a:effectLst>
                    <a:outerShdw blurRad="38100" dist="38100" dir="2700000" algn="tl">
                      <a:srgbClr val="000000"/>
                    </a:outerShdw>
                  </a:effectLst>
                  <a:latin typeface="Arial" panose="020B0604020202020204" pitchFamily="34" charset="0"/>
                </a:rPr>
                <a:t>    K</a:t>
              </a:r>
              <a:r>
                <a:rPr lang="it-IT" altLang="it-IT" sz="1800" baseline="-25000">
                  <a:solidFill>
                    <a:schemeClr val="bg1"/>
                  </a:solidFill>
                  <a:effectLst>
                    <a:outerShdw blurRad="38100" dist="38100" dir="2700000" algn="tl">
                      <a:srgbClr val="000000"/>
                    </a:outerShdw>
                  </a:effectLst>
                  <a:latin typeface="Arial" panose="020B0604020202020204" pitchFamily="34" charset="0"/>
                </a:rPr>
                <a:t>w</a:t>
              </a:r>
              <a:r>
                <a:rPr lang="it-IT" altLang="it-IT" sz="1800">
                  <a:solidFill>
                    <a:schemeClr val="bg1"/>
                  </a:solidFill>
                  <a:effectLst>
                    <a:outerShdw blurRad="38100" dist="38100" dir="2700000" algn="tl">
                      <a:srgbClr val="000000"/>
                    </a:outerShdw>
                  </a:effectLst>
                  <a:latin typeface="Arial" panose="020B0604020202020204" pitchFamily="34" charset="0"/>
                </a:rPr>
                <a:t> = [H</a:t>
              </a:r>
              <a:r>
                <a:rPr lang="it-IT" altLang="it-IT" sz="1800" baseline="30000">
                  <a:solidFill>
                    <a:schemeClr val="bg1"/>
                  </a:solidFill>
                  <a:effectLst>
                    <a:outerShdw blurRad="38100" dist="38100" dir="2700000" algn="tl">
                      <a:srgbClr val="000000"/>
                    </a:outerShdw>
                  </a:effectLst>
                  <a:latin typeface="Arial" panose="020B0604020202020204" pitchFamily="34" charset="0"/>
                </a:rPr>
                <a:t>+</a:t>
              </a:r>
              <a:r>
                <a:rPr lang="it-IT" altLang="it-IT" sz="1800">
                  <a:solidFill>
                    <a:schemeClr val="bg1"/>
                  </a:solidFill>
                  <a:effectLst>
                    <a:outerShdw blurRad="38100" dist="38100" dir="2700000" algn="tl">
                      <a:srgbClr val="000000"/>
                    </a:outerShdw>
                  </a:effectLst>
                  <a:latin typeface="Arial" panose="020B0604020202020204" pitchFamily="34" charset="0"/>
                </a:rPr>
                <a:t>][OH</a:t>
              </a:r>
              <a:r>
                <a:rPr lang="it-IT" altLang="it-IT" sz="1800" baseline="30000">
                  <a:solidFill>
                    <a:schemeClr val="bg1"/>
                  </a:solidFill>
                  <a:effectLst>
                    <a:outerShdw blurRad="38100" dist="38100" dir="2700000" algn="tl">
                      <a:srgbClr val="000000"/>
                    </a:outerShdw>
                  </a:effectLst>
                  <a:latin typeface="Arial" panose="020B0604020202020204" pitchFamily="34" charset="0"/>
                </a:rPr>
                <a:t>-</a:t>
              </a:r>
              <a:r>
                <a:rPr lang="it-IT" altLang="it-IT" sz="1800">
                  <a:solidFill>
                    <a:schemeClr val="bg1"/>
                  </a:solidFill>
                  <a:effectLst>
                    <a:outerShdw blurRad="38100" dist="38100" dir="2700000" algn="tl">
                      <a:srgbClr val="000000"/>
                    </a:outerShdw>
                  </a:effectLst>
                  <a:latin typeface="Arial" panose="020B0604020202020204" pitchFamily="34" charset="0"/>
                </a:rPr>
                <a:t>]		  prodotto ionico dell’acqua</a:t>
              </a:r>
            </a:p>
            <a:p>
              <a:r>
                <a:rPr lang="it-IT" altLang="it-IT" sz="1800">
                  <a:solidFill>
                    <a:schemeClr val="bg1"/>
                  </a:solidFill>
                  <a:effectLst>
                    <a:outerShdw blurRad="38100" dist="38100" dir="2700000" algn="tl">
                      <a:srgbClr val="000000"/>
                    </a:outerShdw>
                  </a:effectLst>
                  <a:latin typeface="Arial" panose="020B0604020202020204" pitchFamily="34" charset="0"/>
                </a:rPr>
                <a:t>    K</a:t>
              </a:r>
              <a:r>
                <a:rPr lang="it-IT" altLang="it-IT" sz="1800" baseline="-25000">
                  <a:solidFill>
                    <a:schemeClr val="bg1"/>
                  </a:solidFill>
                  <a:effectLst>
                    <a:outerShdw blurRad="38100" dist="38100" dir="2700000" algn="tl">
                      <a:srgbClr val="000000"/>
                    </a:outerShdw>
                  </a:effectLst>
                  <a:latin typeface="Arial" panose="020B0604020202020204" pitchFamily="34" charset="0"/>
                </a:rPr>
                <a:t>a</a:t>
              </a:r>
              <a:r>
                <a:rPr lang="it-IT" altLang="it-IT" sz="1800">
                  <a:solidFill>
                    <a:schemeClr val="bg1"/>
                  </a:solidFill>
                  <a:effectLst>
                    <a:outerShdw blurRad="38100" dist="38100" dir="2700000" algn="tl">
                      <a:srgbClr val="000000"/>
                    </a:outerShdw>
                  </a:effectLst>
                  <a:latin typeface="Arial" panose="020B0604020202020204" pitchFamily="34" charset="0"/>
                </a:rPr>
                <a:t> = [H</a:t>
              </a:r>
              <a:r>
                <a:rPr lang="it-IT" altLang="it-IT" sz="1800" baseline="30000">
                  <a:solidFill>
                    <a:schemeClr val="bg1"/>
                  </a:solidFill>
                  <a:effectLst>
                    <a:outerShdw blurRad="38100" dist="38100" dir="2700000" algn="tl">
                      <a:srgbClr val="000000"/>
                    </a:outerShdw>
                  </a:effectLst>
                  <a:latin typeface="Arial" panose="020B0604020202020204" pitchFamily="34" charset="0"/>
                </a:rPr>
                <a:t>+</a:t>
              </a:r>
              <a:r>
                <a:rPr lang="it-IT" altLang="it-IT" sz="1800">
                  <a:solidFill>
                    <a:schemeClr val="bg1"/>
                  </a:solidFill>
                  <a:effectLst>
                    <a:outerShdw blurRad="38100" dist="38100" dir="2700000" algn="tl">
                      <a:srgbClr val="000000"/>
                    </a:outerShdw>
                  </a:effectLst>
                  <a:latin typeface="Arial" panose="020B0604020202020204" pitchFamily="34" charset="0"/>
                </a:rPr>
                <a:t>][A</a:t>
              </a:r>
              <a:r>
                <a:rPr lang="it-IT" altLang="it-IT" sz="1800" baseline="30000">
                  <a:solidFill>
                    <a:schemeClr val="bg1"/>
                  </a:solidFill>
                  <a:effectLst>
                    <a:outerShdw blurRad="38100" dist="38100" dir="2700000" algn="tl">
                      <a:srgbClr val="000000"/>
                    </a:outerShdw>
                  </a:effectLst>
                  <a:latin typeface="Arial" panose="020B0604020202020204" pitchFamily="34" charset="0"/>
                </a:rPr>
                <a:t>-</a:t>
              </a:r>
              <a:r>
                <a:rPr lang="it-IT" altLang="it-IT" sz="1800">
                  <a:solidFill>
                    <a:schemeClr val="bg1"/>
                  </a:solidFill>
                  <a:effectLst>
                    <a:outerShdw blurRad="38100" dist="38100" dir="2700000" algn="tl">
                      <a:srgbClr val="000000"/>
                    </a:outerShdw>
                  </a:effectLst>
                  <a:latin typeface="Arial" panose="020B0604020202020204" pitchFamily="34" charset="0"/>
                </a:rPr>
                <a:t>]/[HA]	  costante acida di HA/A</a:t>
              </a:r>
              <a:r>
                <a:rPr lang="it-IT" altLang="it-IT" sz="1800" baseline="30000">
                  <a:solidFill>
                    <a:schemeClr val="bg1"/>
                  </a:solidFill>
                  <a:effectLst>
                    <a:outerShdw blurRad="38100" dist="38100" dir="2700000" algn="tl">
                      <a:srgbClr val="000000"/>
                    </a:outerShdw>
                  </a:effectLst>
                  <a:latin typeface="Arial" panose="020B0604020202020204" pitchFamily="34" charset="0"/>
                </a:rPr>
                <a:t>-</a:t>
              </a:r>
              <a:endParaRPr lang="it-IT" altLang="it-IT" sz="1800">
                <a:solidFill>
                  <a:schemeClr val="bg1"/>
                </a:solidFill>
                <a:effectLst>
                  <a:outerShdw blurRad="38100" dist="38100" dir="2700000" algn="tl">
                    <a:srgbClr val="000000"/>
                  </a:outerShdw>
                </a:effectLst>
                <a:latin typeface="Arial" panose="020B0604020202020204" pitchFamily="34" charset="0"/>
              </a:endParaRPr>
            </a:p>
            <a:p>
              <a:r>
                <a:rPr lang="it-IT" altLang="it-IT" sz="1800">
                  <a:solidFill>
                    <a:schemeClr val="bg1"/>
                  </a:solidFill>
                  <a:effectLst>
                    <a:outerShdw blurRad="38100" dist="38100" dir="2700000" algn="tl">
                      <a:srgbClr val="000000"/>
                    </a:outerShdw>
                  </a:effectLst>
                  <a:latin typeface="Arial" panose="020B0604020202020204" pitchFamily="34" charset="0"/>
                </a:rPr>
                <a:t>    K</a:t>
              </a:r>
              <a:r>
                <a:rPr lang="it-IT" altLang="it-IT" sz="1800" baseline="-25000">
                  <a:solidFill>
                    <a:schemeClr val="bg1"/>
                  </a:solidFill>
                  <a:effectLst>
                    <a:outerShdw blurRad="38100" dist="38100" dir="2700000" algn="tl">
                      <a:srgbClr val="000000"/>
                    </a:outerShdw>
                  </a:effectLst>
                  <a:latin typeface="Arial" panose="020B0604020202020204" pitchFamily="34" charset="0"/>
                </a:rPr>
                <a:t>s</a:t>
              </a:r>
              <a:r>
                <a:rPr lang="it-IT" altLang="it-IT" sz="1800">
                  <a:solidFill>
                    <a:schemeClr val="bg1"/>
                  </a:solidFill>
                  <a:effectLst>
                    <a:outerShdw blurRad="38100" dist="38100" dir="2700000" algn="tl">
                      <a:srgbClr val="000000"/>
                    </a:outerShdw>
                  </a:effectLst>
                  <a:latin typeface="Arial" panose="020B0604020202020204" pitchFamily="34" charset="0"/>
                </a:rPr>
                <a:t> = [Ag</a:t>
              </a:r>
              <a:r>
                <a:rPr lang="it-IT" altLang="it-IT" sz="1800" baseline="30000">
                  <a:solidFill>
                    <a:schemeClr val="bg1"/>
                  </a:solidFill>
                  <a:effectLst>
                    <a:outerShdw blurRad="38100" dist="38100" dir="2700000" algn="tl">
                      <a:srgbClr val="000000"/>
                    </a:outerShdw>
                  </a:effectLst>
                  <a:latin typeface="Arial" panose="020B0604020202020204" pitchFamily="34" charset="0"/>
                </a:rPr>
                <a:t>+</a:t>
              </a:r>
              <a:r>
                <a:rPr lang="it-IT" altLang="it-IT" sz="1800">
                  <a:solidFill>
                    <a:schemeClr val="bg1"/>
                  </a:solidFill>
                  <a:effectLst>
                    <a:outerShdw blurRad="38100" dist="38100" dir="2700000" algn="tl">
                      <a:srgbClr val="000000"/>
                    </a:outerShdw>
                  </a:effectLst>
                  <a:latin typeface="Arial" panose="020B0604020202020204" pitchFamily="34" charset="0"/>
                </a:rPr>
                <a:t>][A</a:t>
              </a:r>
              <a:r>
                <a:rPr lang="it-IT" altLang="it-IT" sz="1800" baseline="30000">
                  <a:solidFill>
                    <a:schemeClr val="bg1"/>
                  </a:solidFill>
                  <a:effectLst>
                    <a:outerShdw blurRad="38100" dist="38100" dir="2700000" algn="tl">
                      <a:srgbClr val="000000"/>
                    </a:outerShdw>
                  </a:effectLst>
                  <a:latin typeface="Arial" panose="020B0604020202020204" pitchFamily="34" charset="0"/>
                </a:rPr>
                <a:t>-</a:t>
              </a:r>
              <a:r>
                <a:rPr lang="it-IT" altLang="it-IT" sz="1800">
                  <a:solidFill>
                    <a:schemeClr val="bg1"/>
                  </a:solidFill>
                  <a:effectLst>
                    <a:outerShdw blurRad="38100" dist="38100" dir="2700000" algn="tl">
                      <a:srgbClr val="000000"/>
                    </a:outerShdw>
                  </a:effectLst>
                  <a:latin typeface="Arial" panose="020B0604020202020204" pitchFamily="34" charset="0"/>
                </a:rPr>
                <a:t>]		  prodotto di solubilità</a:t>
              </a:r>
            </a:p>
            <a:p>
              <a:r>
                <a:rPr lang="it-IT" altLang="it-IT" sz="1800">
                  <a:solidFill>
                    <a:schemeClr val="bg1"/>
                  </a:solidFill>
                  <a:effectLst>
                    <a:outerShdw blurRad="38100" dist="38100" dir="2700000" algn="tl">
                      <a:srgbClr val="000000"/>
                    </a:outerShdw>
                  </a:effectLst>
                  <a:latin typeface="Arial" panose="020B0604020202020204" pitchFamily="34" charset="0"/>
                </a:rPr>
                <a:t>    [HA] + [A</a:t>
              </a:r>
              <a:r>
                <a:rPr lang="it-IT" altLang="it-IT" sz="1800" baseline="30000">
                  <a:solidFill>
                    <a:schemeClr val="bg1"/>
                  </a:solidFill>
                  <a:effectLst>
                    <a:outerShdw blurRad="38100" dist="38100" dir="2700000" algn="tl">
                      <a:srgbClr val="000000"/>
                    </a:outerShdw>
                  </a:effectLst>
                  <a:latin typeface="Arial" panose="020B0604020202020204" pitchFamily="34" charset="0"/>
                </a:rPr>
                <a:t>-</a:t>
              </a:r>
              <a:r>
                <a:rPr lang="it-IT" altLang="it-IT" sz="1800">
                  <a:solidFill>
                    <a:schemeClr val="bg1"/>
                  </a:solidFill>
                  <a:effectLst>
                    <a:outerShdw blurRad="38100" dist="38100" dir="2700000" algn="tl">
                      <a:srgbClr val="000000"/>
                    </a:outerShdw>
                  </a:effectLst>
                  <a:latin typeface="Arial" panose="020B0604020202020204" pitchFamily="34" charset="0"/>
                </a:rPr>
                <a:t>] = S		  bilancio di massa della coppia coniugata</a:t>
              </a:r>
            </a:p>
            <a:p>
              <a:r>
                <a:rPr lang="it-IT" altLang="it-IT" sz="1800">
                  <a:solidFill>
                    <a:schemeClr val="bg1"/>
                  </a:solidFill>
                  <a:effectLst>
                    <a:outerShdw blurRad="38100" dist="38100" dir="2700000" algn="tl">
                      <a:srgbClr val="000000"/>
                    </a:outerShdw>
                  </a:effectLst>
                  <a:latin typeface="Arial" panose="020B0604020202020204" pitchFamily="34" charset="0"/>
                </a:rPr>
                <a:t>    [Ag</a:t>
              </a:r>
              <a:r>
                <a:rPr lang="it-IT" altLang="it-IT" sz="1800" baseline="30000">
                  <a:solidFill>
                    <a:schemeClr val="bg1"/>
                  </a:solidFill>
                  <a:effectLst>
                    <a:outerShdw blurRad="38100" dist="38100" dir="2700000" algn="tl">
                      <a:srgbClr val="000000"/>
                    </a:outerShdw>
                  </a:effectLst>
                  <a:latin typeface="Arial" panose="020B0604020202020204" pitchFamily="34" charset="0"/>
                </a:rPr>
                <a:t>+</a:t>
              </a:r>
              <a:r>
                <a:rPr lang="it-IT" altLang="it-IT" sz="1800">
                  <a:solidFill>
                    <a:schemeClr val="bg1"/>
                  </a:solidFill>
                  <a:effectLst>
                    <a:outerShdw blurRad="38100" dist="38100" dir="2700000" algn="tl">
                      <a:srgbClr val="000000"/>
                    </a:outerShdw>
                  </a:effectLst>
                  <a:latin typeface="Arial" panose="020B0604020202020204" pitchFamily="34" charset="0"/>
                </a:rPr>
                <a:t>] = S		  bilancio di massa dell’argento</a:t>
              </a:r>
            </a:p>
            <a:p>
              <a:r>
                <a:rPr lang="it-IT" altLang="it-IT" sz="1800">
                  <a:solidFill>
                    <a:schemeClr val="bg1"/>
                  </a:solidFill>
                  <a:effectLst>
                    <a:outerShdw blurRad="38100" dist="38100" dir="2700000" algn="tl">
                      <a:srgbClr val="000000"/>
                    </a:outerShdw>
                  </a:effectLst>
                  <a:latin typeface="Arial" panose="020B0604020202020204" pitchFamily="34" charset="0"/>
                </a:rPr>
                <a:t>    [H</a:t>
              </a:r>
              <a:r>
                <a:rPr lang="it-IT" altLang="it-IT" sz="1800" baseline="30000">
                  <a:solidFill>
                    <a:schemeClr val="bg1"/>
                  </a:solidFill>
                  <a:effectLst>
                    <a:outerShdw blurRad="38100" dist="38100" dir="2700000" algn="tl">
                      <a:srgbClr val="000000"/>
                    </a:outerShdw>
                  </a:effectLst>
                  <a:latin typeface="Arial" panose="020B0604020202020204" pitchFamily="34" charset="0"/>
                </a:rPr>
                <a:t>+</a:t>
              </a:r>
              <a:r>
                <a:rPr lang="it-IT" altLang="it-IT" sz="1800">
                  <a:solidFill>
                    <a:schemeClr val="bg1"/>
                  </a:solidFill>
                  <a:effectLst>
                    <a:outerShdw blurRad="38100" dist="38100" dir="2700000" algn="tl">
                      <a:srgbClr val="000000"/>
                    </a:outerShdw>
                  </a:effectLst>
                  <a:latin typeface="Arial" panose="020B0604020202020204" pitchFamily="34" charset="0"/>
                </a:rPr>
                <a:t>]+ [HA] = [OH</a:t>
              </a:r>
              <a:r>
                <a:rPr lang="it-IT" altLang="it-IT" sz="1800" baseline="30000">
                  <a:solidFill>
                    <a:schemeClr val="bg1"/>
                  </a:solidFill>
                  <a:effectLst>
                    <a:outerShdw blurRad="38100" dist="38100" dir="2700000" algn="tl">
                      <a:srgbClr val="000000"/>
                    </a:outerShdw>
                  </a:effectLst>
                  <a:latin typeface="Arial" panose="020B0604020202020204" pitchFamily="34" charset="0"/>
                </a:rPr>
                <a:t>-</a:t>
              </a:r>
              <a:r>
                <a:rPr lang="it-IT" altLang="it-IT" sz="1800">
                  <a:solidFill>
                    <a:schemeClr val="bg1"/>
                  </a:solidFill>
                  <a:effectLst>
                    <a:outerShdw blurRad="38100" dist="38100" dir="2700000" algn="tl">
                      <a:srgbClr val="000000"/>
                    </a:outerShdw>
                  </a:effectLst>
                  <a:latin typeface="Arial" panose="020B0604020202020204" pitchFamily="34" charset="0"/>
                </a:rPr>
                <a:t>]	  bilancio protonico</a:t>
              </a:r>
            </a:p>
          </p:txBody>
        </p:sp>
        <p:sp>
          <p:nvSpPr>
            <p:cNvPr id="100361" name="AutoShape 9"/>
            <p:cNvSpPr>
              <a:spLocks/>
            </p:cNvSpPr>
            <p:nvPr/>
          </p:nvSpPr>
          <p:spPr bwMode="auto">
            <a:xfrm>
              <a:off x="816" y="864"/>
              <a:ext cx="192" cy="1200"/>
            </a:xfrm>
            <a:prstGeom prst="leftBrace">
              <a:avLst>
                <a:gd name="adj1" fmla="val 52083"/>
                <a:gd name="adj2" fmla="val 50000"/>
              </a:avLst>
            </a:prstGeom>
            <a:noFill/>
            <a:ln w="28575">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it-IT" sz="1800">
                <a:solidFill>
                  <a:srgbClr val="CC3300"/>
                </a:solidFill>
              </a:endParaRPr>
            </a:p>
          </p:txBody>
        </p:sp>
      </p:grpSp>
      <p:grpSp>
        <p:nvGrpSpPr>
          <p:cNvPr id="100372" name="Group 20"/>
          <p:cNvGrpSpPr>
            <a:grpSpLocks/>
          </p:cNvGrpSpPr>
          <p:nvPr/>
        </p:nvGrpSpPr>
        <p:grpSpPr bwMode="auto">
          <a:xfrm>
            <a:off x="5562600" y="3429000"/>
            <a:ext cx="2590800" cy="2362200"/>
            <a:chOff x="3504" y="2160"/>
            <a:chExt cx="1632" cy="1488"/>
          </a:xfrm>
        </p:grpSpPr>
        <p:sp>
          <p:nvSpPr>
            <p:cNvPr id="100366" name="Rectangle 14"/>
            <p:cNvSpPr>
              <a:spLocks noChangeArrowheads="1"/>
            </p:cNvSpPr>
            <p:nvPr/>
          </p:nvSpPr>
          <p:spPr bwMode="auto">
            <a:xfrm>
              <a:off x="3504" y="2160"/>
              <a:ext cx="1632" cy="1488"/>
            </a:xfrm>
            <a:prstGeom prst="rect">
              <a:avLst/>
            </a:prstGeom>
            <a:solidFill>
              <a:schemeClr val="bg1"/>
            </a:solidFill>
            <a:ln>
              <a:noFill/>
            </a:ln>
            <a:effectLst/>
            <a:extLs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800"/>
            </a:p>
          </p:txBody>
        </p:sp>
        <p:graphicFrame>
          <p:nvGraphicFramePr>
            <p:cNvPr id="100362" name="Object 10"/>
            <p:cNvGraphicFramePr>
              <a:graphicFrameLocks noChangeAspect="1"/>
            </p:cNvGraphicFramePr>
            <p:nvPr/>
          </p:nvGraphicFramePr>
          <p:xfrm>
            <a:off x="3538" y="2187"/>
            <a:ext cx="1181" cy="487"/>
          </p:xfrm>
          <a:graphic>
            <a:graphicData uri="http://schemas.openxmlformats.org/presentationml/2006/ole">
              <mc:AlternateContent xmlns:mc="http://schemas.openxmlformats.org/markup-compatibility/2006">
                <mc:Choice xmlns:v="urn:schemas-microsoft-com:vml" Requires="v">
                  <p:oleObj spid="_x0000_s94303" name="Equation" r:id="rId3" imgW="1079280" imgH="444240" progId="Equation.3">
                    <p:embed/>
                  </p:oleObj>
                </mc:Choice>
                <mc:Fallback>
                  <p:oleObj name="Equation" r:id="rId3" imgW="1079280" imgH="444240" progId="Equation.3">
                    <p:embed/>
                    <p:pic>
                      <p:nvPicPr>
                        <p:cNvPr id="100362"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8" y="2187"/>
                          <a:ext cx="1181" cy="4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0363" name="Object 11"/>
            <p:cNvGraphicFramePr>
              <a:graphicFrameLocks noChangeAspect="1"/>
            </p:cNvGraphicFramePr>
            <p:nvPr/>
          </p:nvGraphicFramePr>
          <p:xfrm>
            <a:off x="3552" y="2672"/>
            <a:ext cx="1056" cy="320"/>
          </p:xfrm>
          <a:graphic>
            <a:graphicData uri="http://schemas.openxmlformats.org/presentationml/2006/ole">
              <mc:AlternateContent xmlns:mc="http://schemas.openxmlformats.org/markup-compatibility/2006">
                <mc:Choice xmlns:v="urn:schemas-microsoft-com:vml" Requires="v">
                  <p:oleObj spid="_x0000_s94304" name="Equation" r:id="rId5" imgW="838080" imgH="253800" progId="Equation.3">
                    <p:embed/>
                  </p:oleObj>
                </mc:Choice>
                <mc:Fallback>
                  <p:oleObj name="Equation" r:id="rId5" imgW="838080" imgH="253800" progId="Equation.3">
                    <p:embed/>
                    <p:pic>
                      <p:nvPicPr>
                        <p:cNvPr id="100363"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2" y="2672"/>
                          <a:ext cx="1056" cy="32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0364" name="Object 12"/>
            <p:cNvGraphicFramePr>
              <a:graphicFrameLocks noChangeAspect="1"/>
            </p:cNvGraphicFramePr>
            <p:nvPr/>
          </p:nvGraphicFramePr>
          <p:xfrm>
            <a:off x="3539" y="2994"/>
            <a:ext cx="1515" cy="612"/>
          </p:xfrm>
          <a:graphic>
            <a:graphicData uri="http://schemas.openxmlformats.org/presentationml/2006/ole">
              <mc:AlternateContent xmlns:mc="http://schemas.openxmlformats.org/markup-compatibility/2006">
                <mc:Choice xmlns:v="urn:schemas-microsoft-com:vml" Requires="v">
                  <p:oleObj spid="_x0000_s94305" name="Equation" r:id="rId7" imgW="1257120" imgH="507960" progId="Equation.3">
                    <p:embed/>
                  </p:oleObj>
                </mc:Choice>
                <mc:Fallback>
                  <p:oleObj name="Equation" r:id="rId7" imgW="1257120" imgH="507960" progId="Equation.3">
                    <p:embed/>
                    <p:pic>
                      <p:nvPicPr>
                        <p:cNvPr id="100364"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9" y="2994"/>
                          <a:ext cx="1515" cy="61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00368" name="AutoShape 16"/>
          <p:cNvSpPr>
            <a:spLocks noChangeArrowheads="1"/>
          </p:cNvSpPr>
          <p:nvPr/>
        </p:nvSpPr>
        <p:spPr bwMode="auto">
          <a:xfrm>
            <a:off x="4800600" y="5486400"/>
            <a:ext cx="304800" cy="457200"/>
          </a:xfrm>
          <a:prstGeom prst="downArrow">
            <a:avLst>
              <a:gd name="adj1" fmla="val 50000"/>
              <a:gd name="adj2" fmla="val 37500"/>
            </a:avLst>
          </a:prstGeom>
          <a:gradFill rotWithShape="0">
            <a:gsLst>
              <a:gs pos="0">
                <a:srgbClr val="006600">
                  <a:gamma/>
                  <a:tint val="42353"/>
                  <a:invGamma/>
                </a:srgbClr>
              </a:gs>
              <a:gs pos="100000">
                <a:srgbClr val="006600"/>
              </a:gs>
            </a:gsLst>
            <a:lin ang="5400000" scaled="1"/>
          </a:gra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800"/>
          </a:p>
        </p:txBody>
      </p:sp>
      <p:sp>
        <p:nvSpPr>
          <p:cNvPr id="100373" name="Text Box 21"/>
          <p:cNvSpPr txBox="1">
            <a:spLocks noChangeArrowheads="1"/>
          </p:cNvSpPr>
          <p:nvPr/>
        </p:nvSpPr>
        <p:spPr bwMode="auto">
          <a:xfrm>
            <a:off x="1295400" y="4114800"/>
            <a:ext cx="2895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rPr>
              <a:t>Bastano pochi passaggi:</a:t>
            </a:r>
          </a:p>
        </p:txBody>
      </p:sp>
      <p:sp>
        <p:nvSpPr>
          <p:cNvPr id="100375" name="Line 23"/>
          <p:cNvSpPr>
            <a:spLocks noChangeShapeType="1"/>
          </p:cNvSpPr>
          <p:nvPr/>
        </p:nvSpPr>
        <p:spPr bwMode="auto">
          <a:xfrm>
            <a:off x="4267200" y="4343400"/>
            <a:ext cx="7620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800"/>
          </a:p>
        </p:txBody>
      </p:sp>
      <p:sp>
        <p:nvSpPr>
          <p:cNvPr id="100376" name="Text Box 24"/>
          <p:cNvSpPr txBox="1">
            <a:spLocks noChangeArrowheads="1"/>
          </p:cNvSpPr>
          <p:nvPr/>
        </p:nvSpPr>
        <p:spPr bwMode="auto">
          <a:xfrm>
            <a:off x="0" y="0"/>
            <a:ext cx="6858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7EB0E6A1-5F2D-43D1-852D-69D3A2772612}" type="slidenum">
              <a:rPr lang="it-IT" altLang="it-IT" sz="1100">
                <a:solidFill>
                  <a:schemeClr val="bg1"/>
                </a:solidFill>
                <a:latin typeface="Arial" panose="020B0604020202020204" pitchFamily="34" charset="0"/>
              </a:rPr>
              <a:pPr>
                <a:spcBef>
                  <a:spcPct val="50000"/>
                </a:spcBef>
              </a:pPr>
              <a:t>42</a:t>
            </a:fld>
            <a:endParaRPr lang="it-IT" altLang="it-IT" sz="1100">
              <a:solidFill>
                <a:schemeClr val="bg1"/>
              </a:solidFill>
              <a:latin typeface="Arial" panose="020B0604020202020204" pitchFamily="34" charset="0"/>
            </a:endParaRPr>
          </a:p>
        </p:txBody>
      </p:sp>
    </p:spTree>
    <p:extLst>
      <p:ext uri="{BB962C8B-B14F-4D97-AF65-F5344CB8AC3E}">
        <p14:creationId xmlns:p14="http://schemas.microsoft.com/office/powerpoint/2010/main" val="29348419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0373"/>
                                        </p:tgtEl>
                                        <p:attrNameLst>
                                          <p:attrName>style.visibility</p:attrName>
                                        </p:attrNameLst>
                                      </p:cBhvr>
                                      <p:to>
                                        <p:strVal val="visible"/>
                                      </p:to>
                                    </p:set>
                                  </p:childTnLst>
                                </p:cTn>
                              </p:par>
                            </p:childTnLst>
                          </p:cTn>
                        </p:par>
                        <p:par>
                          <p:cTn id="7" fill="hold" nodeType="afterGroup">
                            <p:stCondLst>
                              <p:cond delay="500"/>
                            </p:stCondLst>
                            <p:childTnLst>
                              <p:par>
                                <p:cTn id="8" presetID="17" presetClass="entr" presetSubtype="8" fill="hold" nodeType="afterEffect">
                                  <p:stCondLst>
                                    <p:cond delay="1000"/>
                                  </p:stCondLst>
                                  <p:childTnLst>
                                    <p:set>
                                      <p:cBhvr>
                                        <p:cTn id="9" dur="1" fill="hold">
                                          <p:stCondLst>
                                            <p:cond delay="0"/>
                                          </p:stCondLst>
                                        </p:cTn>
                                        <p:tgtEl>
                                          <p:spTgt spid="100375"/>
                                        </p:tgtEl>
                                        <p:attrNameLst>
                                          <p:attrName>style.visibility</p:attrName>
                                        </p:attrNameLst>
                                      </p:cBhvr>
                                      <p:to>
                                        <p:strVal val="visible"/>
                                      </p:to>
                                    </p:set>
                                    <p:anim calcmode="lin" valueType="num">
                                      <p:cBhvr>
                                        <p:cTn id="10" dur="500" fill="hold"/>
                                        <p:tgtEl>
                                          <p:spTgt spid="100375"/>
                                        </p:tgtEl>
                                        <p:attrNameLst>
                                          <p:attrName>ppt_x</p:attrName>
                                        </p:attrNameLst>
                                      </p:cBhvr>
                                      <p:tavLst>
                                        <p:tav tm="0">
                                          <p:val>
                                            <p:strVal val="#ppt_x-#ppt_w/2"/>
                                          </p:val>
                                        </p:tav>
                                        <p:tav tm="100000">
                                          <p:val>
                                            <p:strVal val="#ppt_x"/>
                                          </p:val>
                                        </p:tav>
                                      </p:tavLst>
                                    </p:anim>
                                    <p:anim calcmode="lin" valueType="num">
                                      <p:cBhvr>
                                        <p:cTn id="11" dur="500" fill="hold"/>
                                        <p:tgtEl>
                                          <p:spTgt spid="100375"/>
                                        </p:tgtEl>
                                        <p:attrNameLst>
                                          <p:attrName>ppt_y</p:attrName>
                                        </p:attrNameLst>
                                      </p:cBhvr>
                                      <p:tavLst>
                                        <p:tav tm="0">
                                          <p:val>
                                            <p:strVal val="#ppt_y"/>
                                          </p:val>
                                        </p:tav>
                                        <p:tav tm="100000">
                                          <p:val>
                                            <p:strVal val="#ppt_y"/>
                                          </p:val>
                                        </p:tav>
                                      </p:tavLst>
                                    </p:anim>
                                    <p:anim calcmode="lin" valueType="num">
                                      <p:cBhvr>
                                        <p:cTn id="12" dur="500" fill="hold"/>
                                        <p:tgtEl>
                                          <p:spTgt spid="100375"/>
                                        </p:tgtEl>
                                        <p:attrNameLst>
                                          <p:attrName>ppt_w</p:attrName>
                                        </p:attrNameLst>
                                      </p:cBhvr>
                                      <p:tavLst>
                                        <p:tav tm="0">
                                          <p:val>
                                            <p:fltVal val="0"/>
                                          </p:val>
                                        </p:tav>
                                        <p:tav tm="100000">
                                          <p:val>
                                            <p:strVal val="#ppt_w"/>
                                          </p:val>
                                        </p:tav>
                                      </p:tavLst>
                                    </p:anim>
                                    <p:anim calcmode="lin" valueType="num">
                                      <p:cBhvr>
                                        <p:cTn id="13" dur="500" fill="hold"/>
                                        <p:tgtEl>
                                          <p:spTgt spid="100375"/>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2000"/>
                            </p:stCondLst>
                            <p:childTnLst>
                              <p:par>
                                <p:cTn id="15" presetID="9" presetClass="entr" presetSubtype="0" fill="hold" nodeType="afterEffect">
                                  <p:stCondLst>
                                    <p:cond delay="0"/>
                                  </p:stCondLst>
                                  <p:childTnLst>
                                    <p:set>
                                      <p:cBhvr>
                                        <p:cTn id="16" dur="1" fill="hold">
                                          <p:stCondLst>
                                            <p:cond delay="0"/>
                                          </p:stCondLst>
                                        </p:cTn>
                                        <p:tgtEl>
                                          <p:spTgt spid="100372"/>
                                        </p:tgtEl>
                                        <p:attrNameLst>
                                          <p:attrName>style.visibility</p:attrName>
                                        </p:attrNameLst>
                                      </p:cBhvr>
                                      <p:to>
                                        <p:strVal val="visible"/>
                                      </p:to>
                                    </p:set>
                                    <p:animEffect transition="in" filter="dissolve">
                                      <p:cBhvr>
                                        <p:cTn id="17" dur="500"/>
                                        <p:tgtEl>
                                          <p:spTgt spid="10037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499"/>
                                          </p:stCondLst>
                                        </p:cTn>
                                        <p:tgtEl>
                                          <p:spTgt spid="1003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73"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37" name="Segnaposto numero diapositiva 3"/>
          <p:cNvSpPr>
            <a:spLocks noGrp="1"/>
          </p:cNvSpPr>
          <p:nvPr>
            <p:ph type="sldNum" sz="quarter" idx="12"/>
          </p:nvPr>
        </p:nvSpPr>
        <p:spPr/>
        <p:txBody>
          <a:bodyPr/>
          <a:lstStyle/>
          <a:p>
            <a:fld id="{E634C775-4318-4C22-A15E-C5BF818E2EC0}" type="slidenum">
              <a:rPr lang="it-IT" altLang="it-IT"/>
              <a:pPr/>
              <a:t>43</a:t>
            </a:fld>
            <a:endParaRPr lang="it-IT" altLang="it-IT"/>
          </a:p>
        </p:txBody>
      </p:sp>
      <p:sp>
        <p:nvSpPr>
          <p:cNvPr id="101381" name="Rectangle 5"/>
          <p:cNvSpPr>
            <a:spLocks noChangeArrowheads="1"/>
          </p:cNvSpPr>
          <p:nvPr/>
        </p:nvSpPr>
        <p:spPr bwMode="auto">
          <a:xfrm>
            <a:off x="1143000" y="457200"/>
            <a:ext cx="7620000" cy="5486400"/>
          </a:xfrm>
          <a:prstGeom prst="rect">
            <a:avLst/>
          </a:prstGeom>
          <a:solidFill>
            <a:schemeClr val="tx1"/>
          </a:solidFill>
          <a:ln w="381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101419" name="Group 43"/>
          <p:cNvGrpSpPr>
            <a:grpSpLocks/>
          </p:cNvGrpSpPr>
          <p:nvPr/>
        </p:nvGrpSpPr>
        <p:grpSpPr bwMode="auto">
          <a:xfrm>
            <a:off x="1447800" y="685800"/>
            <a:ext cx="7010400" cy="1692275"/>
            <a:chOff x="912" y="432"/>
            <a:chExt cx="4416" cy="1066"/>
          </a:xfrm>
        </p:grpSpPr>
        <p:sp>
          <p:nvSpPr>
            <p:cNvPr id="101382" name="Text Box 6"/>
            <p:cNvSpPr txBox="1">
              <a:spLocks noChangeArrowheads="1"/>
            </p:cNvSpPr>
            <p:nvPr/>
          </p:nvSpPr>
          <p:spPr bwMode="auto">
            <a:xfrm>
              <a:off x="912" y="1248"/>
              <a:ext cx="44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000">
                  <a:solidFill>
                    <a:schemeClr val="bg1"/>
                  </a:solidFill>
                  <a:latin typeface="Arial" panose="020B0604020202020204" pitchFamily="34" charset="0"/>
                </a:rPr>
                <a:t>Come si può semplificare il calcolo?</a:t>
              </a:r>
            </a:p>
          </p:txBody>
        </p:sp>
        <p:grpSp>
          <p:nvGrpSpPr>
            <p:cNvPr id="101418" name="Group 42"/>
            <p:cNvGrpSpPr>
              <a:grpSpLocks/>
            </p:cNvGrpSpPr>
            <p:nvPr/>
          </p:nvGrpSpPr>
          <p:grpSpPr bwMode="auto">
            <a:xfrm>
              <a:off x="2400" y="432"/>
              <a:ext cx="1584" cy="720"/>
              <a:chOff x="2400" y="432"/>
              <a:chExt cx="1584" cy="720"/>
            </a:xfrm>
          </p:grpSpPr>
          <p:sp>
            <p:nvSpPr>
              <p:cNvPr id="101383" name="Rectangle 7"/>
              <p:cNvSpPr>
                <a:spLocks noChangeArrowheads="1"/>
              </p:cNvSpPr>
              <p:nvPr/>
            </p:nvSpPr>
            <p:spPr bwMode="auto">
              <a:xfrm>
                <a:off x="2400" y="432"/>
                <a:ext cx="1584" cy="7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aphicFrame>
            <p:nvGraphicFramePr>
              <p:cNvPr id="101380" name="Object 4"/>
              <p:cNvGraphicFramePr>
                <a:graphicFrameLocks noChangeAspect="1"/>
              </p:cNvGraphicFramePr>
              <p:nvPr/>
            </p:nvGraphicFramePr>
            <p:xfrm>
              <a:off x="2435" y="498"/>
              <a:ext cx="1515" cy="612"/>
            </p:xfrm>
            <a:graphic>
              <a:graphicData uri="http://schemas.openxmlformats.org/presentationml/2006/ole">
                <mc:AlternateContent xmlns:mc="http://schemas.openxmlformats.org/markup-compatibility/2006">
                  <mc:Choice xmlns:v="urn:schemas-microsoft-com:vml" Requires="v">
                    <p:oleObj spid="_x0000_s95389" name="Equation" r:id="rId3" imgW="1257120" imgH="507960" progId="Equation.3">
                      <p:embed/>
                    </p:oleObj>
                  </mc:Choice>
                  <mc:Fallback>
                    <p:oleObj name="Equation" r:id="rId3" imgW="1257120" imgH="507960" progId="Equation.3">
                      <p:embed/>
                      <p:pic>
                        <p:nvPicPr>
                          <p:cNvPr id="10138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5" y="498"/>
                            <a:ext cx="1515" cy="61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101415" name="Group 39"/>
          <p:cNvGrpSpPr>
            <a:grpSpLocks/>
          </p:cNvGrpSpPr>
          <p:nvPr/>
        </p:nvGrpSpPr>
        <p:grpSpPr bwMode="auto">
          <a:xfrm>
            <a:off x="1905000" y="3733800"/>
            <a:ext cx="2895600" cy="1905000"/>
            <a:chOff x="1104" y="2352"/>
            <a:chExt cx="1824" cy="1200"/>
          </a:xfrm>
        </p:grpSpPr>
        <p:grpSp>
          <p:nvGrpSpPr>
            <p:cNvPr id="101406" name="Group 30"/>
            <p:cNvGrpSpPr>
              <a:grpSpLocks/>
            </p:cNvGrpSpPr>
            <p:nvPr/>
          </p:nvGrpSpPr>
          <p:grpSpPr bwMode="auto">
            <a:xfrm>
              <a:off x="1104" y="2928"/>
              <a:ext cx="1152" cy="624"/>
              <a:chOff x="1104" y="2880"/>
              <a:chExt cx="1152" cy="624"/>
            </a:xfrm>
          </p:grpSpPr>
          <p:sp>
            <p:nvSpPr>
              <p:cNvPr id="101399" name="Rectangle 23"/>
              <p:cNvSpPr>
                <a:spLocks noChangeArrowheads="1"/>
              </p:cNvSpPr>
              <p:nvPr/>
            </p:nvSpPr>
            <p:spPr bwMode="auto">
              <a:xfrm>
                <a:off x="1104" y="2880"/>
                <a:ext cx="1152" cy="62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aphicFrame>
            <p:nvGraphicFramePr>
              <p:cNvPr id="101400" name="Object 24"/>
              <p:cNvGraphicFramePr>
                <a:graphicFrameLocks noChangeAspect="1"/>
              </p:cNvGraphicFramePr>
              <p:nvPr/>
            </p:nvGraphicFramePr>
            <p:xfrm>
              <a:off x="1175" y="2932"/>
              <a:ext cx="1010" cy="521"/>
            </p:xfrm>
            <a:graphic>
              <a:graphicData uri="http://schemas.openxmlformats.org/presentationml/2006/ole">
                <mc:AlternateContent xmlns:mc="http://schemas.openxmlformats.org/markup-compatibility/2006">
                  <mc:Choice xmlns:v="urn:schemas-microsoft-com:vml" Requires="v">
                    <p:oleObj spid="_x0000_s95390" name="Equation" r:id="rId5" imgW="838080" imgH="431640" progId="Equation.3">
                      <p:embed/>
                    </p:oleObj>
                  </mc:Choice>
                  <mc:Fallback>
                    <p:oleObj name="Equation" r:id="rId5" imgW="838080" imgH="431640" progId="Equation.3">
                      <p:embed/>
                      <p:pic>
                        <p:nvPicPr>
                          <p:cNvPr id="101400" name="Object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5" y="2932"/>
                            <a:ext cx="1010" cy="52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01409" name="AutoShape 33"/>
            <p:cNvSpPr>
              <a:spLocks noChangeArrowheads="1"/>
            </p:cNvSpPr>
            <p:nvPr/>
          </p:nvSpPr>
          <p:spPr bwMode="auto">
            <a:xfrm>
              <a:off x="2592" y="2352"/>
              <a:ext cx="336" cy="864"/>
            </a:xfrm>
            <a:prstGeom prst="curvedLeftArrow">
              <a:avLst>
                <a:gd name="adj1" fmla="val 51429"/>
                <a:gd name="adj2" fmla="val 102857"/>
                <a:gd name="adj3" fmla="val 33333"/>
              </a:avLst>
            </a:prstGeom>
            <a:solidFill>
              <a:srgbClr val="FFFF00"/>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101416" name="Group 40"/>
          <p:cNvGrpSpPr>
            <a:grpSpLocks/>
          </p:cNvGrpSpPr>
          <p:nvPr/>
        </p:nvGrpSpPr>
        <p:grpSpPr bwMode="auto">
          <a:xfrm>
            <a:off x="5257800" y="3733800"/>
            <a:ext cx="2743200" cy="1676400"/>
            <a:chOff x="3360" y="2352"/>
            <a:chExt cx="1728" cy="1056"/>
          </a:xfrm>
        </p:grpSpPr>
        <p:grpSp>
          <p:nvGrpSpPr>
            <p:cNvPr id="101405" name="Group 29"/>
            <p:cNvGrpSpPr>
              <a:grpSpLocks/>
            </p:cNvGrpSpPr>
            <p:nvPr/>
          </p:nvGrpSpPr>
          <p:grpSpPr bwMode="auto">
            <a:xfrm>
              <a:off x="4080" y="3072"/>
              <a:ext cx="1008" cy="336"/>
              <a:chOff x="3936" y="3120"/>
              <a:chExt cx="1008" cy="336"/>
            </a:xfrm>
          </p:grpSpPr>
          <p:sp>
            <p:nvSpPr>
              <p:cNvPr id="101403" name="Rectangle 27"/>
              <p:cNvSpPr>
                <a:spLocks noChangeArrowheads="1"/>
              </p:cNvSpPr>
              <p:nvPr/>
            </p:nvSpPr>
            <p:spPr bwMode="auto">
              <a:xfrm>
                <a:off x="3936" y="3120"/>
                <a:ext cx="1008" cy="33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aphicFrame>
            <p:nvGraphicFramePr>
              <p:cNvPr id="101404" name="Object 28"/>
              <p:cNvGraphicFramePr>
                <a:graphicFrameLocks noChangeAspect="1"/>
              </p:cNvGraphicFramePr>
              <p:nvPr/>
            </p:nvGraphicFramePr>
            <p:xfrm>
              <a:off x="4142" y="3150"/>
              <a:ext cx="596" cy="276"/>
            </p:xfrm>
            <a:graphic>
              <a:graphicData uri="http://schemas.openxmlformats.org/presentationml/2006/ole">
                <mc:AlternateContent xmlns:mc="http://schemas.openxmlformats.org/markup-compatibility/2006">
                  <mc:Choice xmlns:v="urn:schemas-microsoft-com:vml" Requires="v">
                    <p:oleObj spid="_x0000_s95391" name="Equation" r:id="rId7" imgW="495000" imgH="228600" progId="Equation.3">
                      <p:embed/>
                    </p:oleObj>
                  </mc:Choice>
                  <mc:Fallback>
                    <p:oleObj name="Equation" r:id="rId7" imgW="495000" imgH="228600" progId="Equation.3">
                      <p:embed/>
                      <p:pic>
                        <p:nvPicPr>
                          <p:cNvPr id="101404" name="Object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2" y="3150"/>
                            <a:ext cx="596" cy="276"/>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01410" name="AutoShape 34"/>
            <p:cNvSpPr>
              <a:spLocks noChangeArrowheads="1"/>
            </p:cNvSpPr>
            <p:nvPr/>
          </p:nvSpPr>
          <p:spPr bwMode="auto">
            <a:xfrm>
              <a:off x="3360" y="2352"/>
              <a:ext cx="288" cy="864"/>
            </a:xfrm>
            <a:prstGeom prst="curvedRightArrow">
              <a:avLst>
                <a:gd name="adj1" fmla="val 60000"/>
                <a:gd name="adj2" fmla="val 120000"/>
                <a:gd name="adj3" fmla="val 33333"/>
              </a:avLst>
            </a:prstGeom>
            <a:solidFill>
              <a:srgbClr val="FFFF00"/>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101430" name="Group 54"/>
          <p:cNvGrpSpPr>
            <a:grpSpLocks/>
          </p:cNvGrpSpPr>
          <p:nvPr/>
        </p:nvGrpSpPr>
        <p:grpSpPr bwMode="auto">
          <a:xfrm>
            <a:off x="1524000" y="2590800"/>
            <a:ext cx="2590800" cy="1600200"/>
            <a:chOff x="960" y="1632"/>
            <a:chExt cx="1632" cy="1008"/>
          </a:xfrm>
        </p:grpSpPr>
        <p:sp>
          <p:nvSpPr>
            <p:cNvPr id="101411" name="Text Box 35"/>
            <p:cNvSpPr txBox="1">
              <a:spLocks noChangeArrowheads="1"/>
            </p:cNvSpPr>
            <p:nvPr/>
          </p:nvSpPr>
          <p:spPr bwMode="auto">
            <a:xfrm>
              <a:off x="960" y="1632"/>
              <a:ext cx="16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solidFill>
                    <a:schemeClr val="bg1"/>
                  </a:solidFill>
                  <a:latin typeface="Arial" panose="020B0604020202020204" pitchFamily="34" charset="0"/>
                </a:rPr>
                <a:t>   Il pH è &lt;&lt; di pK</a:t>
              </a:r>
              <a:r>
                <a:rPr lang="it-IT" altLang="it-IT" baseline="-25000">
                  <a:solidFill>
                    <a:schemeClr val="bg1"/>
                  </a:solidFill>
                  <a:latin typeface="Arial" panose="020B0604020202020204" pitchFamily="34" charset="0"/>
                </a:rPr>
                <a:t>a</a:t>
              </a:r>
              <a:r>
                <a:rPr lang="it-IT" altLang="it-IT">
                  <a:solidFill>
                    <a:schemeClr val="bg1"/>
                  </a:solidFill>
                  <a:latin typeface="Arial" panose="020B0604020202020204" pitchFamily="34" charset="0"/>
                </a:rPr>
                <a:t> ?</a:t>
              </a:r>
            </a:p>
          </p:txBody>
        </p:sp>
        <p:grpSp>
          <p:nvGrpSpPr>
            <p:cNvPr id="101424" name="Group 48"/>
            <p:cNvGrpSpPr>
              <a:grpSpLocks/>
            </p:cNvGrpSpPr>
            <p:nvPr/>
          </p:nvGrpSpPr>
          <p:grpSpPr bwMode="auto">
            <a:xfrm>
              <a:off x="984" y="1920"/>
              <a:ext cx="1584" cy="720"/>
              <a:chOff x="912" y="1920"/>
              <a:chExt cx="1584" cy="720"/>
            </a:xfrm>
          </p:grpSpPr>
          <p:grpSp>
            <p:nvGrpSpPr>
              <p:cNvPr id="101420" name="Group 44"/>
              <p:cNvGrpSpPr>
                <a:grpSpLocks/>
              </p:cNvGrpSpPr>
              <p:nvPr/>
            </p:nvGrpSpPr>
            <p:grpSpPr bwMode="auto">
              <a:xfrm>
                <a:off x="912" y="1920"/>
                <a:ext cx="1584" cy="720"/>
                <a:chOff x="2400" y="432"/>
                <a:chExt cx="1584" cy="720"/>
              </a:xfrm>
            </p:grpSpPr>
            <p:sp>
              <p:nvSpPr>
                <p:cNvPr id="101421" name="Rectangle 45"/>
                <p:cNvSpPr>
                  <a:spLocks noChangeArrowheads="1"/>
                </p:cNvSpPr>
                <p:nvPr/>
              </p:nvSpPr>
              <p:spPr bwMode="auto">
                <a:xfrm>
                  <a:off x="2400" y="432"/>
                  <a:ext cx="1584" cy="7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aphicFrame>
              <p:nvGraphicFramePr>
                <p:cNvPr id="101422" name="Object 46"/>
                <p:cNvGraphicFramePr>
                  <a:graphicFrameLocks noChangeAspect="1"/>
                </p:cNvGraphicFramePr>
                <p:nvPr/>
              </p:nvGraphicFramePr>
              <p:xfrm>
                <a:off x="2435" y="498"/>
                <a:ext cx="1515" cy="612"/>
              </p:xfrm>
              <a:graphic>
                <a:graphicData uri="http://schemas.openxmlformats.org/presentationml/2006/ole">
                  <mc:AlternateContent xmlns:mc="http://schemas.openxmlformats.org/markup-compatibility/2006">
                    <mc:Choice xmlns:v="urn:schemas-microsoft-com:vml" Requires="v">
                      <p:oleObj spid="_x0000_s95392" name="Equation" r:id="rId9" imgW="1257120" imgH="507960" progId="Equation.3">
                        <p:embed/>
                      </p:oleObj>
                    </mc:Choice>
                    <mc:Fallback>
                      <p:oleObj name="Equation" r:id="rId9" imgW="1257120" imgH="507960" progId="Equation.3">
                        <p:embed/>
                        <p:pic>
                          <p:nvPicPr>
                            <p:cNvPr id="101422"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5" y="498"/>
                              <a:ext cx="1515" cy="61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01395" name="Group 19"/>
              <p:cNvGrpSpPr>
                <a:grpSpLocks/>
              </p:cNvGrpSpPr>
              <p:nvPr/>
            </p:nvGrpSpPr>
            <p:grpSpPr bwMode="auto">
              <a:xfrm>
                <a:off x="1728" y="2112"/>
                <a:ext cx="192" cy="288"/>
                <a:chOff x="4176" y="2160"/>
                <a:chExt cx="384" cy="480"/>
              </a:xfrm>
            </p:grpSpPr>
            <p:sp>
              <p:nvSpPr>
                <p:cNvPr id="101396" name="Line 20"/>
                <p:cNvSpPr>
                  <a:spLocks noChangeShapeType="1"/>
                </p:cNvSpPr>
                <p:nvPr/>
              </p:nvSpPr>
              <p:spPr bwMode="auto">
                <a:xfrm flipV="1">
                  <a:off x="4224" y="2160"/>
                  <a:ext cx="336" cy="480"/>
                </a:xfrm>
                <a:prstGeom prst="line">
                  <a:avLst/>
                </a:prstGeom>
                <a:noFill/>
                <a:ln w="381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1397" name="Line 21"/>
                <p:cNvSpPr>
                  <a:spLocks noChangeShapeType="1"/>
                </p:cNvSpPr>
                <p:nvPr/>
              </p:nvSpPr>
              <p:spPr bwMode="auto">
                <a:xfrm>
                  <a:off x="4176" y="2208"/>
                  <a:ext cx="336" cy="384"/>
                </a:xfrm>
                <a:prstGeom prst="line">
                  <a:avLst/>
                </a:prstGeom>
                <a:noFill/>
                <a:ln w="381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grpSp>
        <p:nvGrpSpPr>
          <p:cNvPr id="101429" name="Group 53"/>
          <p:cNvGrpSpPr>
            <a:grpSpLocks/>
          </p:cNvGrpSpPr>
          <p:nvPr/>
        </p:nvGrpSpPr>
        <p:grpSpPr bwMode="auto">
          <a:xfrm>
            <a:off x="5943600" y="2590800"/>
            <a:ext cx="2514600" cy="1600200"/>
            <a:chOff x="3792" y="1632"/>
            <a:chExt cx="1584" cy="1008"/>
          </a:xfrm>
        </p:grpSpPr>
        <p:sp>
          <p:nvSpPr>
            <p:cNvPr id="101412" name="Text Box 36"/>
            <p:cNvSpPr txBox="1">
              <a:spLocks noChangeArrowheads="1"/>
            </p:cNvSpPr>
            <p:nvPr/>
          </p:nvSpPr>
          <p:spPr bwMode="auto">
            <a:xfrm>
              <a:off x="3840" y="1632"/>
              <a:ext cx="14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solidFill>
                    <a:schemeClr val="bg1"/>
                  </a:solidFill>
                  <a:latin typeface="Arial" panose="020B0604020202020204" pitchFamily="34" charset="0"/>
                </a:rPr>
                <a:t>  Il pH è &gt;&gt; di pK</a:t>
              </a:r>
              <a:r>
                <a:rPr lang="it-IT" altLang="it-IT" baseline="-25000">
                  <a:solidFill>
                    <a:schemeClr val="bg1"/>
                  </a:solidFill>
                  <a:latin typeface="Arial" panose="020B0604020202020204" pitchFamily="34" charset="0"/>
                </a:rPr>
                <a:t>a </a:t>
              </a:r>
              <a:r>
                <a:rPr lang="it-IT" altLang="it-IT">
                  <a:solidFill>
                    <a:schemeClr val="bg1"/>
                  </a:solidFill>
                  <a:latin typeface="Arial" panose="020B0604020202020204" pitchFamily="34" charset="0"/>
                </a:rPr>
                <a:t>?</a:t>
              </a:r>
              <a:endParaRPr lang="it-IT" altLang="it-IT"/>
            </a:p>
          </p:txBody>
        </p:sp>
        <p:grpSp>
          <p:nvGrpSpPr>
            <p:cNvPr id="101428" name="Group 52"/>
            <p:cNvGrpSpPr>
              <a:grpSpLocks/>
            </p:cNvGrpSpPr>
            <p:nvPr/>
          </p:nvGrpSpPr>
          <p:grpSpPr bwMode="auto">
            <a:xfrm>
              <a:off x="3792" y="1920"/>
              <a:ext cx="1584" cy="720"/>
              <a:chOff x="3792" y="1920"/>
              <a:chExt cx="1584" cy="720"/>
            </a:xfrm>
          </p:grpSpPr>
          <p:grpSp>
            <p:nvGrpSpPr>
              <p:cNvPr id="101425" name="Group 49"/>
              <p:cNvGrpSpPr>
                <a:grpSpLocks/>
              </p:cNvGrpSpPr>
              <p:nvPr/>
            </p:nvGrpSpPr>
            <p:grpSpPr bwMode="auto">
              <a:xfrm>
                <a:off x="3792" y="1920"/>
                <a:ext cx="1584" cy="720"/>
                <a:chOff x="2400" y="432"/>
                <a:chExt cx="1584" cy="720"/>
              </a:xfrm>
            </p:grpSpPr>
            <p:sp>
              <p:nvSpPr>
                <p:cNvPr id="101426" name="Rectangle 50"/>
                <p:cNvSpPr>
                  <a:spLocks noChangeArrowheads="1"/>
                </p:cNvSpPr>
                <p:nvPr/>
              </p:nvSpPr>
              <p:spPr bwMode="auto">
                <a:xfrm>
                  <a:off x="2400" y="432"/>
                  <a:ext cx="1584" cy="7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aphicFrame>
              <p:nvGraphicFramePr>
                <p:cNvPr id="101427" name="Object 51"/>
                <p:cNvGraphicFramePr>
                  <a:graphicFrameLocks noChangeAspect="1"/>
                </p:cNvGraphicFramePr>
                <p:nvPr/>
              </p:nvGraphicFramePr>
              <p:xfrm>
                <a:off x="2435" y="498"/>
                <a:ext cx="1515" cy="612"/>
              </p:xfrm>
              <a:graphic>
                <a:graphicData uri="http://schemas.openxmlformats.org/presentationml/2006/ole">
                  <mc:AlternateContent xmlns:mc="http://schemas.openxmlformats.org/markup-compatibility/2006">
                    <mc:Choice xmlns:v="urn:schemas-microsoft-com:vml" Requires="v">
                      <p:oleObj spid="_x0000_s95393" name="Equation" r:id="rId10" imgW="1257120" imgH="507960" progId="Equation.3">
                        <p:embed/>
                      </p:oleObj>
                    </mc:Choice>
                    <mc:Fallback>
                      <p:oleObj name="Equation" r:id="rId10" imgW="1257120" imgH="507960" progId="Equation.3">
                        <p:embed/>
                        <p:pic>
                          <p:nvPicPr>
                            <p:cNvPr id="101427" name="Object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5" y="498"/>
                              <a:ext cx="1515" cy="61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01394" name="Group 18"/>
              <p:cNvGrpSpPr>
                <a:grpSpLocks/>
              </p:cNvGrpSpPr>
              <p:nvPr/>
            </p:nvGrpSpPr>
            <p:grpSpPr bwMode="auto">
              <a:xfrm>
                <a:off x="4848" y="2016"/>
                <a:ext cx="384" cy="480"/>
                <a:chOff x="4176" y="2160"/>
                <a:chExt cx="384" cy="480"/>
              </a:xfrm>
            </p:grpSpPr>
            <p:sp>
              <p:nvSpPr>
                <p:cNvPr id="101392" name="Line 16"/>
                <p:cNvSpPr>
                  <a:spLocks noChangeShapeType="1"/>
                </p:cNvSpPr>
                <p:nvPr/>
              </p:nvSpPr>
              <p:spPr bwMode="auto">
                <a:xfrm flipV="1">
                  <a:off x="4224" y="2160"/>
                  <a:ext cx="336" cy="480"/>
                </a:xfrm>
                <a:prstGeom prst="line">
                  <a:avLst/>
                </a:prstGeom>
                <a:noFill/>
                <a:ln w="381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1393" name="Line 17"/>
                <p:cNvSpPr>
                  <a:spLocks noChangeShapeType="1"/>
                </p:cNvSpPr>
                <p:nvPr/>
              </p:nvSpPr>
              <p:spPr bwMode="auto">
                <a:xfrm>
                  <a:off x="4176" y="2208"/>
                  <a:ext cx="336" cy="384"/>
                </a:xfrm>
                <a:prstGeom prst="line">
                  <a:avLst/>
                </a:prstGeom>
                <a:noFill/>
                <a:ln w="381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sp>
        <p:nvSpPr>
          <p:cNvPr id="101431" name="Text Box 55"/>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E04EE640-A888-4BF9-995B-F1B0272C6BED}" type="slidenum">
              <a:rPr lang="it-IT" altLang="it-IT" sz="1400">
                <a:solidFill>
                  <a:schemeClr val="bg1"/>
                </a:solidFill>
                <a:latin typeface="Arial" panose="020B0604020202020204" pitchFamily="34" charset="0"/>
              </a:rPr>
              <a:pPr>
                <a:spcBef>
                  <a:spcPct val="50000"/>
                </a:spcBef>
              </a:pPr>
              <a:t>43</a:t>
            </a:fld>
            <a:endParaRPr lang="it-IT" altLang="it-IT" sz="1400">
              <a:solidFill>
                <a:schemeClr val="bg1"/>
              </a:solidFill>
              <a:latin typeface="Arial" panose="020B0604020202020204" pitchFamily="34" charset="0"/>
            </a:endParaRPr>
          </a:p>
        </p:txBody>
      </p:sp>
    </p:spTree>
    <p:extLst>
      <p:ext uri="{BB962C8B-B14F-4D97-AF65-F5344CB8AC3E}">
        <p14:creationId xmlns:p14="http://schemas.microsoft.com/office/powerpoint/2010/main" val="1508651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101430"/>
                                        </p:tgtEl>
                                        <p:attrNameLst>
                                          <p:attrName>style.visibility</p:attrName>
                                        </p:attrNameLst>
                                      </p:cBhvr>
                                      <p:to>
                                        <p:strVal val="visible"/>
                                      </p:to>
                                    </p:set>
                                    <p:anim calcmode="lin" valueType="num">
                                      <p:cBhvr>
                                        <p:cTn id="7" dur="500" fill="hold"/>
                                        <p:tgtEl>
                                          <p:spTgt spid="101430"/>
                                        </p:tgtEl>
                                        <p:attrNameLst>
                                          <p:attrName>ppt_w</p:attrName>
                                        </p:attrNameLst>
                                      </p:cBhvr>
                                      <p:tavLst>
                                        <p:tav tm="0">
                                          <p:val>
                                            <p:fltVal val="0"/>
                                          </p:val>
                                        </p:tav>
                                        <p:tav tm="100000">
                                          <p:val>
                                            <p:strVal val="#ppt_w"/>
                                          </p:val>
                                        </p:tav>
                                      </p:tavLst>
                                    </p:anim>
                                    <p:anim calcmode="lin" valueType="num">
                                      <p:cBhvr>
                                        <p:cTn id="8" dur="500" fill="hold"/>
                                        <p:tgtEl>
                                          <p:spTgt spid="101430"/>
                                        </p:tgtEl>
                                        <p:attrNameLst>
                                          <p:attrName>ppt_h</p:attrName>
                                        </p:attrNameLst>
                                      </p:cBhvr>
                                      <p:tavLst>
                                        <p:tav tm="0">
                                          <p:val>
                                            <p:fltVal val="0"/>
                                          </p:val>
                                        </p:tav>
                                        <p:tav tm="100000">
                                          <p:val>
                                            <p:strVal val="#ppt_h"/>
                                          </p:val>
                                        </p:tav>
                                      </p:tavLst>
                                    </p:anim>
                                    <p:anim calcmode="lin" valueType="num">
                                      <p:cBhvr>
                                        <p:cTn id="9" dur="500" fill="hold"/>
                                        <p:tgtEl>
                                          <p:spTgt spid="101430"/>
                                        </p:tgtEl>
                                        <p:attrNameLst>
                                          <p:attrName>ppt_x</p:attrName>
                                        </p:attrNameLst>
                                      </p:cBhvr>
                                      <p:tavLst>
                                        <p:tav tm="0">
                                          <p:val>
                                            <p:fltVal val="0.5"/>
                                          </p:val>
                                        </p:tav>
                                        <p:tav tm="100000">
                                          <p:val>
                                            <p:strVal val="#ppt_x"/>
                                          </p:val>
                                        </p:tav>
                                      </p:tavLst>
                                    </p:anim>
                                    <p:anim calcmode="lin" valueType="num">
                                      <p:cBhvr>
                                        <p:cTn id="10" dur="500" fill="hold"/>
                                        <p:tgtEl>
                                          <p:spTgt spid="101430"/>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101415"/>
                                        </p:tgtEl>
                                        <p:attrNameLst>
                                          <p:attrName>style.visibility</p:attrName>
                                        </p:attrNameLst>
                                      </p:cBhvr>
                                      <p:to>
                                        <p:strVal val="visible"/>
                                      </p:to>
                                    </p:set>
                                    <p:anim calcmode="lin" valueType="num">
                                      <p:cBhvr>
                                        <p:cTn id="15" dur="500" fill="hold"/>
                                        <p:tgtEl>
                                          <p:spTgt spid="101415"/>
                                        </p:tgtEl>
                                        <p:attrNameLst>
                                          <p:attrName>ppt_w</p:attrName>
                                        </p:attrNameLst>
                                      </p:cBhvr>
                                      <p:tavLst>
                                        <p:tav tm="0">
                                          <p:val>
                                            <p:fltVal val="0"/>
                                          </p:val>
                                        </p:tav>
                                        <p:tav tm="100000">
                                          <p:val>
                                            <p:strVal val="#ppt_w"/>
                                          </p:val>
                                        </p:tav>
                                      </p:tavLst>
                                    </p:anim>
                                    <p:anim calcmode="lin" valueType="num">
                                      <p:cBhvr>
                                        <p:cTn id="16" dur="500" fill="hold"/>
                                        <p:tgtEl>
                                          <p:spTgt spid="101415"/>
                                        </p:tgtEl>
                                        <p:attrNameLst>
                                          <p:attrName>ppt_h</p:attrName>
                                        </p:attrNameLst>
                                      </p:cBhvr>
                                      <p:tavLst>
                                        <p:tav tm="0">
                                          <p:val>
                                            <p:fltVal val="0"/>
                                          </p:val>
                                        </p:tav>
                                        <p:tav tm="100000">
                                          <p:val>
                                            <p:strVal val="#ppt_h"/>
                                          </p:val>
                                        </p:tav>
                                      </p:tavLst>
                                    </p:anim>
                                    <p:anim calcmode="lin" valueType="num">
                                      <p:cBhvr>
                                        <p:cTn id="17" dur="500" fill="hold"/>
                                        <p:tgtEl>
                                          <p:spTgt spid="101415"/>
                                        </p:tgtEl>
                                        <p:attrNameLst>
                                          <p:attrName>ppt_x</p:attrName>
                                        </p:attrNameLst>
                                      </p:cBhvr>
                                      <p:tavLst>
                                        <p:tav tm="0">
                                          <p:val>
                                            <p:fltVal val="0.5"/>
                                          </p:val>
                                        </p:tav>
                                        <p:tav tm="100000">
                                          <p:val>
                                            <p:strVal val="#ppt_x"/>
                                          </p:val>
                                        </p:tav>
                                      </p:tavLst>
                                    </p:anim>
                                    <p:anim calcmode="lin" valueType="num">
                                      <p:cBhvr>
                                        <p:cTn id="18" dur="500" fill="hold"/>
                                        <p:tgtEl>
                                          <p:spTgt spid="101415"/>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nodeType="clickEffect">
                                  <p:stCondLst>
                                    <p:cond delay="0"/>
                                  </p:stCondLst>
                                  <p:childTnLst>
                                    <p:set>
                                      <p:cBhvr>
                                        <p:cTn id="22" dur="1" fill="hold">
                                          <p:stCondLst>
                                            <p:cond delay="0"/>
                                          </p:stCondLst>
                                        </p:cTn>
                                        <p:tgtEl>
                                          <p:spTgt spid="101429"/>
                                        </p:tgtEl>
                                        <p:attrNameLst>
                                          <p:attrName>style.visibility</p:attrName>
                                        </p:attrNameLst>
                                      </p:cBhvr>
                                      <p:to>
                                        <p:strVal val="visible"/>
                                      </p:to>
                                    </p:set>
                                    <p:anim calcmode="lin" valueType="num">
                                      <p:cBhvr>
                                        <p:cTn id="23" dur="500" fill="hold"/>
                                        <p:tgtEl>
                                          <p:spTgt spid="101429"/>
                                        </p:tgtEl>
                                        <p:attrNameLst>
                                          <p:attrName>ppt_w</p:attrName>
                                        </p:attrNameLst>
                                      </p:cBhvr>
                                      <p:tavLst>
                                        <p:tav tm="0">
                                          <p:val>
                                            <p:fltVal val="0"/>
                                          </p:val>
                                        </p:tav>
                                        <p:tav tm="100000">
                                          <p:val>
                                            <p:strVal val="#ppt_w"/>
                                          </p:val>
                                        </p:tav>
                                      </p:tavLst>
                                    </p:anim>
                                    <p:anim calcmode="lin" valueType="num">
                                      <p:cBhvr>
                                        <p:cTn id="24" dur="500" fill="hold"/>
                                        <p:tgtEl>
                                          <p:spTgt spid="101429"/>
                                        </p:tgtEl>
                                        <p:attrNameLst>
                                          <p:attrName>ppt_h</p:attrName>
                                        </p:attrNameLst>
                                      </p:cBhvr>
                                      <p:tavLst>
                                        <p:tav tm="0">
                                          <p:val>
                                            <p:fltVal val="0"/>
                                          </p:val>
                                        </p:tav>
                                        <p:tav tm="100000">
                                          <p:val>
                                            <p:strVal val="#ppt_h"/>
                                          </p:val>
                                        </p:tav>
                                      </p:tavLst>
                                    </p:anim>
                                    <p:anim calcmode="lin" valueType="num">
                                      <p:cBhvr>
                                        <p:cTn id="25" dur="500" fill="hold"/>
                                        <p:tgtEl>
                                          <p:spTgt spid="101429"/>
                                        </p:tgtEl>
                                        <p:attrNameLst>
                                          <p:attrName>ppt_x</p:attrName>
                                        </p:attrNameLst>
                                      </p:cBhvr>
                                      <p:tavLst>
                                        <p:tav tm="0">
                                          <p:val>
                                            <p:fltVal val="0.5"/>
                                          </p:val>
                                        </p:tav>
                                        <p:tav tm="100000">
                                          <p:val>
                                            <p:strVal val="#ppt_x"/>
                                          </p:val>
                                        </p:tav>
                                      </p:tavLst>
                                    </p:anim>
                                    <p:anim calcmode="lin" valueType="num">
                                      <p:cBhvr>
                                        <p:cTn id="26" dur="500" fill="hold"/>
                                        <p:tgtEl>
                                          <p:spTgt spid="101429"/>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nodeType="clickEffect">
                                  <p:stCondLst>
                                    <p:cond delay="0"/>
                                  </p:stCondLst>
                                  <p:childTnLst>
                                    <p:set>
                                      <p:cBhvr>
                                        <p:cTn id="30" dur="1" fill="hold">
                                          <p:stCondLst>
                                            <p:cond delay="0"/>
                                          </p:stCondLst>
                                        </p:cTn>
                                        <p:tgtEl>
                                          <p:spTgt spid="101416"/>
                                        </p:tgtEl>
                                        <p:attrNameLst>
                                          <p:attrName>style.visibility</p:attrName>
                                        </p:attrNameLst>
                                      </p:cBhvr>
                                      <p:to>
                                        <p:strVal val="visible"/>
                                      </p:to>
                                    </p:set>
                                    <p:anim calcmode="lin" valueType="num">
                                      <p:cBhvr>
                                        <p:cTn id="31" dur="500" fill="hold"/>
                                        <p:tgtEl>
                                          <p:spTgt spid="101416"/>
                                        </p:tgtEl>
                                        <p:attrNameLst>
                                          <p:attrName>ppt_w</p:attrName>
                                        </p:attrNameLst>
                                      </p:cBhvr>
                                      <p:tavLst>
                                        <p:tav tm="0">
                                          <p:val>
                                            <p:fltVal val="0"/>
                                          </p:val>
                                        </p:tav>
                                        <p:tav tm="100000">
                                          <p:val>
                                            <p:strVal val="#ppt_w"/>
                                          </p:val>
                                        </p:tav>
                                      </p:tavLst>
                                    </p:anim>
                                    <p:anim calcmode="lin" valueType="num">
                                      <p:cBhvr>
                                        <p:cTn id="32" dur="500" fill="hold"/>
                                        <p:tgtEl>
                                          <p:spTgt spid="101416"/>
                                        </p:tgtEl>
                                        <p:attrNameLst>
                                          <p:attrName>ppt_h</p:attrName>
                                        </p:attrNameLst>
                                      </p:cBhvr>
                                      <p:tavLst>
                                        <p:tav tm="0">
                                          <p:val>
                                            <p:fltVal val="0"/>
                                          </p:val>
                                        </p:tav>
                                        <p:tav tm="100000">
                                          <p:val>
                                            <p:strVal val="#ppt_h"/>
                                          </p:val>
                                        </p:tav>
                                      </p:tavLst>
                                    </p:anim>
                                    <p:anim calcmode="lin" valueType="num">
                                      <p:cBhvr>
                                        <p:cTn id="33" dur="500" fill="hold"/>
                                        <p:tgtEl>
                                          <p:spTgt spid="101416"/>
                                        </p:tgtEl>
                                        <p:attrNameLst>
                                          <p:attrName>ppt_x</p:attrName>
                                        </p:attrNameLst>
                                      </p:cBhvr>
                                      <p:tavLst>
                                        <p:tav tm="0">
                                          <p:val>
                                            <p:fltVal val="0.5"/>
                                          </p:val>
                                        </p:tav>
                                        <p:tav tm="100000">
                                          <p:val>
                                            <p:strVal val="#ppt_x"/>
                                          </p:val>
                                        </p:tav>
                                      </p:tavLst>
                                    </p:anim>
                                    <p:anim calcmode="lin" valueType="num">
                                      <p:cBhvr>
                                        <p:cTn id="34" dur="500" fill="hold"/>
                                        <p:tgtEl>
                                          <p:spTgt spid="10141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11" name="Segnaposto numero diapositiva 3"/>
          <p:cNvSpPr>
            <a:spLocks noGrp="1"/>
          </p:cNvSpPr>
          <p:nvPr>
            <p:ph type="sldNum" sz="quarter" idx="12"/>
          </p:nvPr>
        </p:nvSpPr>
        <p:spPr/>
        <p:txBody>
          <a:bodyPr/>
          <a:lstStyle/>
          <a:p>
            <a:fld id="{A3DF6202-E979-4F9C-9A66-7683C71847E4}" type="slidenum">
              <a:rPr lang="it-IT" altLang="it-IT" sz="1200"/>
              <a:pPr/>
              <a:t>44</a:t>
            </a:fld>
            <a:endParaRPr lang="it-IT" altLang="it-IT" sz="1200"/>
          </a:p>
        </p:txBody>
      </p:sp>
      <p:sp>
        <p:nvSpPr>
          <p:cNvPr id="102404" name="Rectangle 4"/>
          <p:cNvSpPr>
            <a:spLocks noChangeArrowheads="1"/>
          </p:cNvSpPr>
          <p:nvPr/>
        </p:nvSpPr>
        <p:spPr bwMode="auto">
          <a:xfrm>
            <a:off x="990600" y="838200"/>
            <a:ext cx="7772400" cy="5257800"/>
          </a:xfrm>
          <a:prstGeom prst="rect">
            <a:avLst/>
          </a:prstGeom>
          <a:solidFill>
            <a:schemeClr val="tx1"/>
          </a:solidFill>
          <a:ln w="381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000"/>
          </a:p>
        </p:txBody>
      </p:sp>
      <p:sp>
        <p:nvSpPr>
          <p:cNvPr id="102408" name="Text Box 8"/>
          <p:cNvSpPr txBox="1">
            <a:spLocks noChangeArrowheads="1"/>
          </p:cNvSpPr>
          <p:nvPr/>
        </p:nvSpPr>
        <p:spPr bwMode="auto">
          <a:xfrm>
            <a:off x="1219200" y="990600"/>
            <a:ext cx="7391400" cy="70788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Clr>
                <a:srgbClr val="FF0000"/>
              </a:buClr>
              <a:buSzPct val="120000"/>
              <a:buFont typeface="Wingdings" panose="05000000000000000000" pitchFamily="2" charset="2"/>
              <a:buChar char="v"/>
            </a:pPr>
            <a:r>
              <a:rPr lang="it-IT" altLang="it-IT" sz="1800">
                <a:solidFill>
                  <a:schemeClr val="bg1"/>
                </a:solidFill>
                <a:latin typeface="Arial" panose="020B0604020202020204" pitchFamily="34" charset="0"/>
              </a:rPr>
              <a:t>  </a:t>
            </a:r>
            <a:r>
              <a:rPr lang="it-IT" altLang="it-IT" sz="2000">
                <a:solidFill>
                  <a:schemeClr val="bg1"/>
                </a:solidFill>
                <a:latin typeface="Arial" panose="020B0604020202020204" pitchFamily="34" charset="0"/>
                <a:cs typeface="Times New Roman" panose="02020603050405020304" pitchFamily="18" charset="0"/>
              </a:rPr>
              <a:t>Calcolare la solubilità del cianuro di argento a pH = 4,0 (EMA: 5%).</a:t>
            </a:r>
            <a:endParaRPr lang="it-IT" altLang="it-IT" sz="2000">
              <a:solidFill>
                <a:schemeClr val="bg1"/>
              </a:solidFill>
              <a:latin typeface="Arial" panose="020B0604020202020204" pitchFamily="34" charset="0"/>
            </a:endParaRPr>
          </a:p>
        </p:txBody>
      </p:sp>
      <p:grpSp>
        <p:nvGrpSpPr>
          <p:cNvPr id="102429" name="Group 29"/>
          <p:cNvGrpSpPr>
            <a:grpSpLocks/>
          </p:cNvGrpSpPr>
          <p:nvPr/>
        </p:nvGrpSpPr>
        <p:grpSpPr bwMode="auto">
          <a:xfrm>
            <a:off x="1295400" y="1905000"/>
            <a:ext cx="7239000" cy="4094163"/>
            <a:chOff x="816" y="1200"/>
            <a:chExt cx="4560" cy="2579"/>
          </a:xfrm>
        </p:grpSpPr>
        <p:sp>
          <p:nvSpPr>
            <p:cNvPr id="102409" name="Text Box 9"/>
            <p:cNvSpPr txBox="1">
              <a:spLocks noChangeArrowheads="1"/>
            </p:cNvSpPr>
            <p:nvPr/>
          </p:nvSpPr>
          <p:spPr bwMode="auto">
            <a:xfrm>
              <a:off x="816" y="1200"/>
              <a:ext cx="4512" cy="2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000" dirty="0">
                  <a:solidFill>
                    <a:schemeClr val="bg1"/>
                  </a:solidFill>
                  <a:latin typeface="Arial" panose="020B0604020202020204" pitchFamily="34" charset="0"/>
                </a:rPr>
                <a:t>Il </a:t>
              </a:r>
              <a:r>
                <a:rPr lang="it-IT" altLang="it-IT" sz="2000" dirty="0" err="1">
                  <a:solidFill>
                    <a:schemeClr val="bg1"/>
                  </a:solidFill>
                  <a:latin typeface="Arial" panose="020B0604020202020204" pitchFamily="34" charset="0"/>
                </a:rPr>
                <a:t>K</a:t>
              </a:r>
              <a:r>
                <a:rPr lang="it-IT" altLang="it-IT" sz="2000" baseline="-25000" dirty="0" err="1">
                  <a:solidFill>
                    <a:schemeClr val="bg1"/>
                  </a:solidFill>
                  <a:latin typeface="Arial" panose="020B0604020202020204" pitchFamily="34" charset="0"/>
                </a:rPr>
                <a:t>s</a:t>
              </a:r>
              <a:r>
                <a:rPr lang="it-IT" altLang="it-IT" sz="2000" dirty="0">
                  <a:solidFill>
                    <a:schemeClr val="bg1"/>
                  </a:solidFill>
                  <a:latin typeface="Arial" panose="020B0604020202020204" pitchFamily="34" charset="0"/>
                </a:rPr>
                <a:t> del sale è 2,2.10</a:t>
              </a:r>
              <a:r>
                <a:rPr lang="it-IT" altLang="it-IT" sz="2000" baseline="30000" dirty="0">
                  <a:solidFill>
                    <a:schemeClr val="bg1"/>
                  </a:solidFill>
                  <a:latin typeface="Arial" panose="020B0604020202020204" pitchFamily="34" charset="0"/>
                </a:rPr>
                <a:t>-16</a:t>
              </a:r>
              <a:r>
                <a:rPr lang="it-IT" altLang="it-IT" sz="2000" dirty="0">
                  <a:solidFill>
                    <a:schemeClr val="bg1"/>
                  </a:solidFill>
                  <a:latin typeface="Arial" panose="020B0604020202020204" pitchFamily="34" charset="0"/>
                </a:rPr>
                <a:t>. </a:t>
              </a:r>
            </a:p>
            <a:p>
              <a:pPr>
                <a:spcBef>
                  <a:spcPct val="50000"/>
                </a:spcBef>
              </a:pPr>
              <a:r>
                <a:rPr lang="it-IT" altLang="it-IT" sz="2000" dirty="0">
                  <a:solidFill>
                    <a:schemeClr val="bg1"/>
                  </a:solidFill>
                  <a:latin typeface="Arial" panose="020B0604020202020204" pitchFamily="34" charset="0"/>
                </a:rPr>
                <a:t>La K</a:t>
              </a:r>
              <a:r>
                <a:rPr lang="it-IT" altLang="it-IT" sz="2000" baseline="-25000" dirty="0">
                  <a:solidFill>
                    <a:schemeClr val="bg1"/>
                  </a:solidFill>
                  <a:latin typeface="Arial" panose="020B0604020202020204" pitchFamily="34" charset="0"/>
                </a:rPr>
                <a:t>a</a:t>
              </a:r>
              <a:r>
                <a:rPr lang="it-IT" altLang="it-IT" sz="2000" dirty="0">
                  <a:solidFill>
                    <a:schemeClr val="bg1"/>
                  </a:solidFill>
                  <a:latin typeface="Arial" panose="020B0604020202020204" pitchFamily="34" charset="0"/>
                </a:rPr>
                <a:t> è 6,2.10</a:t>
              </a:r>
              <a:r>
                <a:rPr lang="it-IT" altLang="it-IT" sz="2000" baseline="30000" dirty="0">
                  <a:solidFill>
                    <a:schemeClr val="bg1"/>
                  </a:solidFill>
                  <a:latin typeface="Arial" panose="020B0604020202020204" pitchFamily="34" charset="0"/>
                </a:rPr>
                <a:t>-10</a:t>
              </a:r>
              <a:r>
                <a:rPr lang="it-IT" altLang="it-IT" sz="2000" dirty="0">
                  <a:solidFill>
                    <a:schemeClr val="bg1"/>
                  </a:solidFill>
                  <a:latin typeface="Arial" panose="020B0604020202020204" pitchFamily="34" charset="0"/>
                </a:rPr>
                <a:t>.</a:t>
              </a:r>
            </a:p>
            <a:p>
              <a:pPr>
                <a:spcBef>
                  <a:spcPct val="50000"/>
                </a:spcBef>
              </a:pPr>
              <a:r>
                <a:rPr lang="it-IT" altLang="it-IT" sz="2000" dirty="0">
                  <a:solidFill>
                    <a:schemeClr val="bg1"/>
                  </a:solidFill>
                  <a:latin typeface="Arial" panose="020B0604020202020204" pitchFamily="34" charset="0"/>
                </a:rPr>
                <a:t>In assenza di effetto-</a:t>
              </a:r>
              <a:r>
                <a:rPr lang="it-IT" altLang="it-IT" sz="2000" dirty="0" err="1">
                  <a:solidFill>
                    <a:schemeClr val="bg1"/>
                  </a:solidFill>
                  <a:latin typeface="Arial" panose="020B0604020202020204" pitchFamily="34" charset="0"/>
                </a:rPr>
                <a:t>pH</a:t>
              </a:r>
              <a:r>
                <a:rPr lang="it-IT" altLang="it-IT" sz="2000" dirty="0">
                  <a:solidFill>
                    <a:schemeClr val="bg1"/>
                  </a:solidFill>
                  <a:latin typeface="Arial" panose="020B0604020202020204" pitchFamily="34" charset="0"/>
                </a:rPr>
                <a:t> la solubilità sarebbe S</a:t>
              </a:r>
            </a:p>
            <a:p>
              <a:pPr>
                <a:spcBef>
                  <a:spcPct val="50000"/>
                </a:spcBef>
              </a:pPr>
              <a:endParaRPr lang="it-IT" altLang="it-IT" sz="2000" dirty="0">
                <a:solidFill>
                  <a:schemeClr val="bg1"/>
                </a:solidFill>
                <a:latin typeface="Arial" panose="020B0604020202020204" pitchFamily="34" charset="0"/>
              </a:endParaRPr>
            </a:p>
            <a:p>
              <a:pPr>
                <a:spcBef>
                  <a:spcPct val="50000"/>
                </a:spcBef>
              </a:pPr>
              <a:r>
                <a:rPr lang="it-IT" altLang="it-IT" sz="2000" dirty="0">
                  <a:solidFill>
                    <a:schemeClr val="bg1"/>
                  </a:solidFill>
                  <a:latin typeface="Arial" panose="020B0604020202020204" pitchFamily="34" charset="0"/>
                </a:rPr>
                <a:t>Ma  se </a:t>
              </a:r>
              <a:r>
                <a:rPr lang="it-IT" altLang="it-IT" sz="2000" dirty="0" err="1">
                  <a:solidFill>
                    <a:schemeClr val="bg1"/>
                  </a:solidFill>
                  <a:latin typeface="Arial" panose="020B0604020202020204" pitchFamily="34" charset="0"/>
                </a:rPr>
                <a:t>pH</a:t>
              </a:r>
              <a:r>
                <a:rPr lang="it-IT" altLang="it-IT" sz="2000" dirty="0">
                  <a:solidFill>
                    <a:schemeClr val="bg1"/>
                  </a:solidFill>
                  <a:latin typeface="Arial" panose="020B0604020202020204" pitchFamily="34" charset="0"/>
                </a:rPr>
                <a:t> &lt; </a:t>
              </a:r>
              <a:r>
                <a:rPr lang="it-IT" altLang="it-IT" sz="2000" dirty="0" err="1">
                  <a:solidFill>
                    <a:schemeClr val="bg1"/>
                  </a:solidFill>
                  <a:latin typeface="Arial" panose="020B0604020202020204" pitchFamily="34" charset="0"/>
                </a:rPr>
                <a:t>pK</a:t>
              </a:r>
              <a:r>
                <a:rPr lang="it-IT" altLang="it-IT" sz="2000" baseline="-25000" dirty="0" err="1">
                  <a:solidFill>
                    <a:schemeClr val="bg1"/>
                  </a:solidFill>
                  <a:latin typeface="Arial" panose="020B0604020202020204" pitchFamily="34" charset="0"/>
                </a:rPr>
                <a:t>a</a:t>
              </a:r>
              <a:r>
                <a:rPr lang="it-IT" altLang="it-IT" sz="2000" dirty="0">
                  <a:solidFill>
                    <a:schemeClr val="bg1"/>
                  </a:solidFill>
                  <a:latin typeface="Arial" panose="020B0604020202020204" pitchFamily="34" charset="0"/>
                </a:rPr>
                <a:t>, </a:t>
              </a:r>
            </a:p>
            <a:p>
              <a:r>
                <a:rPr lang="it-IT" altLang="it-IT" sz="2000" dirty="0">
                  <a:solidFill>
                    <a:schemeClr val="bg1"/>
                  </a:solidFill>
                  <a:latin typeface="Arial" panose="020B0604020202020204" pitchFamily="34" charset="0"/>
                </a:rPr>
                <a:t>allora [H</a:t>
              </a:r>
              <a:r>
                <a:rPr lang="it-IT" altLang="it-IT" sz="2000" baseline="30000" dirty="0">
                  <a:solidFill>
                    <a:schemeClr val="bg1"/>
                  </a:solidFill>
                  <a:latin typeface="Arial" panose="020B0604020202020204" pitchFamily="34" charset="0"/>
                </a:rPr>
                <a:t>+</a:t>
              </a:r>
              <a:r>
                <a:rPr lang="it-IT" altLang="it-IT" sz="2000" dirty="0">
                  <a:solidFill>
                    <a:schemeClr val="bg1"/>
                  </a:solidFill>
                  <a:latin typeface="Arial" panose="020B0604020202020204" pitchFamily="34" charset="0"/>
                </a:rPr>
                <a:t>] &gt;&gt; K</a:t>
              </a:r>
              <a:r>
                <a:rPr lang="it-IT" altLang="it-IT" sz="2000" baseline="-25000" dirty="0">
                  <a:solidFill>
                    <a:schemeClr val="bg1"/>
                  </a:solidFill>
                  <a:latin typeface="Arial" panose="020B0604020202020204" pitchFamily="34" charset="0"/>
                </a:rPr>
                <a:t>a</a:t>
              </a:r>
              <a:r>
                <a:rPr lang="it-IT" altLang="it-IT" sz="2000" dirty="0">
                  <a:solidFill>
                    <a:schemeClr val="bg1"/>
                  </a:solidFill>
                  <a:latin typeface="Arial" panose="020B0604020202020204" pitchFamily="34" charset="0"/>
                </a:rPr>
                <a:t>, e allora</a:t>
              </a:r>
            </a:p>
            <a:p>
              <a:r>
                <a:rPr lang="it-IT" altLang="it-IT" sz="2000" dirty="0">
                  <a:solidFill>
                    <a:schemeClr val="bg1"/>
                  </a:solidFill>
                  <a:latin typeface="Arial" panose="020B0604020202020204" pitchFamily="34" charset="0"/>
                </a:rPr>
                <a:t>la solubilità è </a:t>
              </a:r>
              <a:r>
                <a:rPr lang="it-IT" altLang="it-IT" sz="2000" dirty="0" err="1">
                  <a:solidFill>
                    <a:schemeClr val="bg1"/>
                  </a:solidFill>
                  <a:latin typeface="Arial" panose="020B0604020202020204" pitchFamily="34" charset="0"/>
                </a:rPr>
                <a:t>S</a:t>
              </a:r>
              <a:r>
                <a:rPr lang="it-IT" altLang="it-IT" sz="2000" baseline="-25000" dirty="0" err="1">
                  <a:solidFill>
                    <a:schemeClr val="bg1"/>
                  </a:solidFill>
                  <a:latin typeface="Arial" panose="020B0604020202020204" pitchFamily="34" charset="0"/>
                </a:rPr>
                <a:t>corr</a:t>
              </a:r>
              <a:endParaRPr lang="it-IT" altLang="it-IT" sz="2000" dirty="0">
                <a:solidFill>
                  <a:schemeClr val="bg1"/>
                </a:solidFill>
                <a:latin typeface="Arial" panose="020B0604020202020204" pitchFamily="34" charset="0"/>
              </a:endParaRPr>
            </a:p>
            <a:p>
              <a:pPr>
                <a:spcBef>
                  <a:spcPct val="50000"/>
                </a:spcBef>
              </a:pPr>
              <a:endParaRPr lang="it-IT" altLang="it-IT" sz="2000" dirty="0">
                <a:solidFill>
                  <a:schemeClr val="bg1"/>
                </a:solidFill>
                <a:latin typeface="Arial" panose="020B0604020202020204" pitchFamily="34" charset="0"/>
              </a:endParaRPr>
            </a:p>
            <a:p>
              <a:endParaRPr lang="it-IT" altLang="it-IT" sz="2000" dirty="0">
                <a:solidFill>
                  <a:schemeClr val="bg1"/>
                </a:solidFill>
                <a:latin typeface="Arial" panose="020B0604020202020204" pitchFamily="34" charset="0"/>
              </a:endParaRPr>
            </a:p>
            <a:p>
              <a:pPr>
                <a:spcBef>
                  <a:spcPct val="50000"/>
                </a:spcBef>
              </a:pPr>
              <a:r>
                <a:rPr lang="it-IT" altLang="it-IT" sz="2000" dirty="0">
                  <a:solidFill>
                    <a:schemeClr val="bg1"/>
                  </a:solidFill>
                  <a:latin typeface="Arial" panose="020B0604020202020204" pitchFamily="34" charset="0"/>
                </a:rPr>
                <a:t>La solubilità è aumentata.</a:t>
              </a:r>
            </a:p>
          </p:txBody>
        </p:sp>
        <p:graphicFrame>
          <p:nvGraphicFramePr>
            <p:cNvPr id="102419" name="Object 19"/>
            <p:cNvGraphicFramePr>
              <a:graphicFrameLocks noChangeAspect="1"/>
            </p:cNvGraphicFramePr>
            <p:nvPr/>
          </p:nvGraphicFramePr>
          <p:xfrm>
            <a:off x="2688" y="2180"/>
            <a:ext cx="2688" cy="1324"/>
          </p:xfrm>
          <a:graphic>
            <a:graphicData uri="http://schemas.openxmlformats.org/presentationml/2006/ole">
              <mc:AlternateContent xmlns:mc="http://schemas.openxmlformats.org/markup-compatibility/2006">
                <mc:Choice xmlns:v="urn:schemas-microsoft-com:vml" Requires="v">
                  <p:oleObj spid="_x0000_s96289" name="Mathcad" r:id="rId3" imgW="2590920" imgH="1428840" progId="Mathcad">
                    <p:embed/>
                  </p:oleObj>
                </mc:Choice>
                <mc:Fallback>
                  <p:oleObj name="Mathcad" r:id="rId3" imgW="2590920" imgH="1428840" progId="Mathcad">
                    <p:embed/>
                    <p:pic>
                      <p:nvPicPr>
                        <p:cNvPr id="102419"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 y="2180"/>
                          <a:ext cx="2688" cy="1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02425" name="Group 25"/>
          <p:cNvGrpSpPr>
            <a:grpSpLocks/>
          </p:cNvGrpSpPr>
          <p:nvPr/>
        </p:nvGrpSpPr>
        <p:grpSpPr bwMode="auto">
          <a:xfrm>
            <a:off x="990600" y="228600"/>
            <a:ext cx="7772400" cy="381000"/>
            <a:chOff x="624" y="144"/>
            <a:chExt cx="4896" cy="240"/>
          </a:xfrm>
        </p:grpSpPr>
        <p:sp>
          <p:nvSpPr>
            <p:cNvPr id="102426" name="Rectangle 26"/>
            <p:cNvSpPr>
              <a:spLocks noChangeArrowheads="1"/>
            </p:cNvSpPr>
            <p:nvPr/>
          </p:nvSpPr>
          <p:spPr bwMode="auto">
            <a:xfrm>
              <a:off x="624" y="144"/>
              <a:ext cx="4896" cy="240"/>
            </a:xfrm>
            <a:prstGeom prst="rect">
              <a:avLst/>
            </a:prstGeom>
            <a:gradFill rotWithShape="0">
              <a:gsLst>
                <a:gs pos="0">
                  <a:schemeClr val="bg1"/>
                </a:gs>
                <a:gs pos="100000">
                  <a:srgbClr val="008000"/>
                </a:gs>
              </a:gsLst>
              <a:lin ang="0" scaled="1"/>
            </a:gra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000"/>
            </a:p>
          </p:txBody>
        </p:sp>
        <p:sp>
          <p:nvSpPr>
            <p:cNvPr id="102427" name="Text Box 27"/>
            <p:cNvSpPr txBox="1">
              <a:spLocks noChangeArrowheads="1"/>
            </p:cNvSpPr>
            <p:nvPr/>
          </p:nvSpPr>
          <p:spPr bwMode="auto">
            <a:xfrm>
              <a:off x="673" y="144"/>
              <a:ext cx="88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800" b="1">
                  <a:solidFill>
                    <a:srgbClr val="008000"/>
                  </a:solidFill>
                  <a:effectLst>
                    <a:outerShdw blurRad="38100" dist="38100" dir="2700000" algn="tl">
                      <a:srgbClr val="000000"/>
                    </a:outerShdw>
                  </a:effectLst>
                  <a:latin typeface="Arial" panose="020B0604020202020204" pitchFamily="34" charset="0"/>
                </a:rPr>
                <a:t>Esempi</a:t>
              </a:r>
            </a:p>
          </p:txBody>
        </p:sp>
      </p:grpSp>
      <p:sp>
        <p:nvSpPr>
          <p:cNvPr id="102428" name="Text Box 28"/>
          <p:cNvSpPr txBox="1">
            <a:spLocks noChangeArrowheads="1"/>
          </p:cNvSpPr>
          <p:nvPr/>
        </p:nvSpPr>
        <p:spPr bwMode="auto">
          <a:xfrm>
            <a:off x="0" y="0"/>
            <a:ext cx="685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488850C4-ED17-46D4-983C-B4AC77E40FA9}" type="slidenum">
              <a:rPr lang="it-IT" altLang="it-IT" sz="1200">
                <a:solidFill>
                  <a:schemeClr val="bg1"/>
                </a:solidFill>
                <a:latin typeface="Arial" panose="020B0604020202020204" pitchFamily="34" charset="0"/>
              </a:rPr>
              <a:pPr>
                <a:spcBef>
                  <a:spcPct val="50000"/>
                </a:spcBef>
              </a:pPr>
              <a:t>44</a:t>
            </a:fld>
            <a:endParaRPr lang="it-IT" altLang="it-IT" sz="1200">
              <a:solidFill>
                <a:schemeClr val="bg1"/>
              </a:solidFill>
              <a:latin typeface="Arial" panose="020B0604020202020204" pitchFamily="34" charset="0"/>
            </a:endParaRPr>
          </a:p>
        </p:txBody>
      </p:sp>
    </p:spTree>
    <p:extLst>
      <p:ext uri="{BB962C8B-B14F-4D97-AF65-F5344CB8AC3E}">
        <p14:creationId xmlns:p14="http://schemas.microsoft.com/office/powerpoint/2010/main" val="1819922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024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024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8"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fld id="{8340361D-2823-4E24-8B11-29DAF70755C6}" type="slidenum">
              <a:rPr lang="it-IT" altLang="it-IT" sz="1200"/>
              <a:pPr/>
              <a:t>45</a:t>
            </a:fld>
            <a:endParaRPr lang="it-IT" altLang="it-IT" sz="1200"/>
          </a:p>
        </p:txBody>
      </p:sp>
      <p:sp>
        <p:nvSpPr>
          <p:cNvPr id="83972" name="Text Box 4"/>
          <p:cNvSpPr txBox="1">
            <a:spLocks noChangeArrowheads="1"/>
          </p:cNvSpPr>
          <p:nvPr/>
        </p:nvSpPr>
        <p:spPr bwMode="auto">
          <a:xfrm>
            <a:off x="914400" y="457200"/>
            <a:ext cx="7620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000" b="1">
                <a:solidFill>
                  <a:srgbClr val="FFFF00"/>
                </a:solidFill>
                <a:effectLst>
                  <a:outerShdw blurRad="38100" dist="38100" dir="2700000" algn="tl">
                    <a:srgbClr val="000000"/>
                  </a:outerShdw>
                </a:effectLst>
                <a:latin typeface="Arial" panose="020B0604020202020204" pitchFamily="34" charset="0"/>
              </a:rPr>
              <a:t>METODI GRAVIMETRICI DI ANALISI</a:t>
            </a:r>
            <a:endParaRPr lang="it-IT" altLang="it-IT" sz="2000" b="1">
              <a:solidFill>
                <a:schemeClr val="bg1"/>
              </a:solidFill>
              <a:effectLst>
                <a:outerShdw blurRad="38100" dist="38100" dir="2700000" algn="tl">
                  <a:srgbClr val="000000"/>
                </a:outerShdw>
              </a:effectLst>
              <a:latin typeface="Arial" panose="020B0604020202020204" pitchFamily="34" charset="0"/>
            </a:endParaRPr>
          </a:p>
        </p:txBody>
      </p:sp>
      <p:sp>
        <p:nvSpPr>
          <p:cNvPr id="83974" name="Text Box 6"/>
          <p:cNvSpPr txBox="1">
            <a:spLocks noChangeArrowheads="1"/>
          </p:cNvSpPr>
          <p:nvPr/>
        </p:nvSpPr>
        <p:spPr bwMode="auto">
          <a:xfrm>
            <a:off x="921810" y="1395910"/>
            <a:ext cx="79248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2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Alcune sostanze, come per esempio acqua ed alcol etilico, possono venir mescolate in qualsiasi proporzione per formare soluzioni omogenee. Più spesso la capacità di un solvente di sciogliere un certo soluto è limitata. In generale, un solido si scioglie tanto più apprezzabilmente in un solvente quanto più gli è affine chimicamente. Così solidi apolari sono generalmente solubili in solventi apolari o scarsamente polari, mentre solidi ionici o polari sono solubili preferibilmente in solventi ionici o polari.</a:t>
            </a:r>
            <a:r>
              <a:rPr lang="it-IT" altLang="it-IT" sz="2000" dirty="0">
                <a:solidFill>
                  <a:schemeClr val="bg1"/>
                </a:solidFill>
                <a:effectLst>
                  <a:outerShdw blurRad="38100" dist="38100" dir="2700000" algn="tl">
                    <a:srgbClr val="000000"/>
                  </a:outerShdw>
                </a:effectLst>
                <a:latin typeface="Arial" panose="020B0604020202020204" pitchFamily="34" charset="0"/>
              </a:rPr>
              <a:t> </a:t>
            </a:r>
          </a:p>
        </p:txBody>
      </p:sp>
      <p:sp>
        <p:nvSpPr>
          <p:cNvPr id="83980" name="Text Box 12"/>
          <p:cNvSpPr txBox="1">
            <a:spLocks noChangeArrowheads="1"/>
          </p:cNvSpPr>
          <p:nvPr/>
        </p:nvSpPr>
        <p:spPr bwMode="auto">
          <a:xfrm>
            <a:off x="0" y="0"/>
            <a:ext cx="685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AD25C78A-C7C0-45A5-9561-511F9E434FF4}" type="slidenum">
              <a:rPr lang="it-IT" altLang="it-IT" sz="1200">
                <a:solidFill>
                  <a:schemeClr val="bg1"/>
                </a:solidFill>
                <a:latin typeface="Arial" panose="020B0604020202020204" pitchFamily="34" charset="0"/>
              </a:rPr>
              <a:pPr>
                <a:spcBef>
                  <a:spcPct val="50000"/>
                </a:spcBef>
              </a:pPr>
              <a:t>45</a:t>
            </a:fld>
            <a:endParaRPr lang="it-IT" altLang="it-IT" sz="1200">
              <a:solidFill>
                <a:schemeClr val="bg1"/>
              </a:solidFill>
              <a:latin typeface="Arial" panose="020B0604020202020204" pitchFamily="34" charset="0"/>
            </a:endParaRPr>
          </a:p>
        </p:txBody>
      </p:sp>
      <p:sp>
        <p:nvSpPr>
          <p:cNvPr id="83981" name="Text Box 13"/>
          <p:cNvSpPr txBox="1">
            <a:spLocks noChangeArrowheads="1"/>
          </p:cNvSpPr>
          <p:nvPr/>
        </p:nvSpPr>
        <p:spPr bwMode="auto">
          <a:xfrm>
            <a:off x="914400" y="4191000"/>
            <a:ext cx="79248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2000" dirty="0">
                <a:solidFill>
                  <a:schemeClr val="bg1"/>
                </a:solidFill>
                <a:effectLst>
                  <a:outerShdw blurRad="38100" dist="38100" dir="2700000" algn="tl">
                    <a:srgbClr val="000000"/>
                  </a:outerShdw>
                </a:effectLst>
                <a:latin typeface="Arial" panose="020B0604020202020204" pitchFamily="34" charset="0"/>
              </a:rPr>
              <a:t>Sulla solubilità limitata dei composti chimici si basano numerosi metodi di analisi gravimetrica. Per es. lo ione bario può essere determinato mediante precipitazione come solfato:</a:t>
            </a:r>
          </a:p>
          <a:p>
            <a:pPr algn="just"/>
            <a:endParaRPr lang="it-IT" altLang="it-IT" sz="2000" dirty="0">
              <a:solidFill>
                <a:schemeClr val="bg1"/>
              </a:solidFill>
              <a:effectLst>
                <a:outerShdw blurRad="38100" dist="38100" dir="2700000" algn="tl">
                  <a:srgbClr val="000000"/>
                </a:outerShdw>
              </a:effectLst>
              <a:latin typeface="Arial" panose="020B0604020202020204" pitchFamily="34" charset="0"/>
            </a:endParaRPr>
          </a:p>
          <a:p>
            <a:pPr algn="ctr">
              <a:spcBef>
                <a:spcPct val="50000"/>
              </a:spcBef>
            </a:pPr>
            <a:r>
              <a:rPr lang="it-IT" altLang="it-IT" sz="2000" dirty="0">
                <a:solidFill>
                  <a:schemeClr val="bg1"/>
                </a:solidFill>
                <a:effectLst>
                  <a:outerShdw blurRad="38100" dist="38100" dir="2700000" algn="tl">
                    <a:srgbClr val="000000"/>
                  </a:outerShdw>
                </a:effectLst>
                <a:latin typeface="Arial" panose="020B0604020202020204" pitchFamily="34" charset="0"/>
              </a:rPr>
              <a:t>(Ba</a:t>
            </a:r>
            <a:r>
              <a:rPr lang="it-IT" altLang="it-IT" sz="2000" baseline="30000" dirty="0">
                <a:solidFill>
                  <a:schemeClr val="bg1"/>
                </a:solidFill>
                <a:effectLst>
                  <a:outerShdw blurRad="38100" dist="38100" dir="2700000" algn="tl">
                    <a:srgbClr val="000000"/>
                  </a:outerShdw>
                </a:effectLst>
                <a:latin typeface="Arial" panose="020B0604020202020204" pitchFamily="34" charset="0"/>
              </a:rPr>
              <a:t>2+</a:t>
            </a:r>
            <a:r>
              <a:rPr lang="it-IT" altLang="it-IT" sz="2000" dirty="0">
                <a:solidFill>
                  <a:schemeClr val="bg1"/>
                </a:solidFill>
                <a:effectLst>
                  <a:outerShdw blurRad="38100" dist="38100" dir="2700000" algn="tl">
                    <a:srgbClr val="000000"/>
                  </a:outerShdw>
                </a:effectLst>
                <a:latin typeface="Arial" panose="020B0604020202020204" pitchFamily="34" charset="0"/>
              </a:rPr>
              <a:t>)</a:t>
            </a:r>
            <a:r>
              <a:rPr lang="it-IT" altLang="it-IT" sz="2000" baseline="-25000" dirty="0" err="1">
                <a:solidFill>
                  <a:schemeClr val="bg1"/>
                </a:solidFill>
                <a:effectLst>
                  <a:outerShdw blurRad="38100" dist="38100" dir="2700000" algn="tl">
                    <a:srgbClr val="000000"/>
                  </a:outerShdw>
                </a:effectLst>
                <a:latin typeface="Arial" panose="020B0604020202020204" pitchFamily="34" charset="0"/>
              </a:rPr>
              <a:t>aq</a:t>
            </a:r>
            <a:r>
              <a:rPr lang="it-IT" altLang="it-IT" sz="2000" dirty="0">
                <a:solidFill>
                  <a:schemeClr val="bg1"/>
                </a:solidFill>
                <a:effectLst>
                  <a:outerShdw blurRad="38100" dist="38100" dir="2700000" algn="tl">
                    <a:srgbClr val="000000"/>
                  </a:outerShdw>
                </a:effectLst>
                <a:latin typeface="Arial" panose="020B0604020202020204" pitchFamily="34" charset="0"/>
              </a:rPr>
              <a:t> + (SO</a:t>
            </a:r>
            <a:r>
              <a:rPr lang="it-IT" altLang="it-IT" sz="2000" baseline="-25000" dirty="0">
                <a:solidFill>
                  <a:schemeClr val="bg1"/>
                </a:solidFill>
                <a:effectLst>
                  <a:outerShdw blurRad="38100" dist="38100" dir="2700000" algn="tl">
                    <a:srgbClr val="000000"/>
                  </a:outerShdw>
                </a:effectLst>
                <a:latin typeface="Arial" panose="020B0604020202020204" pitchFamily="34" charset="0"/>
              </a:rPr>
              <a:t>4</a:t>
            </a:r>
            <a:r>
              <a:rPr lang="it-IT" altLang="it-IT" sz="2000" baseline="30000" dirty="0">
                <a:solidFill>
                  <a:schemeClr val="bg1"/>
                </a:solidFill>
                <a:effectLst>
                  <a:outerShdw blurRad="38100" dist="38100" dir="2700000" algn="tl">
                    <a:srgbClr val="000000"/>
                  </a:outerShdw>
                </a:effectLst>
                <a:latin typeface="Arial" panose="020B0604020202020204" pitchFamily="34" charset="0"/>
              </a:rPr>
              <a:t>2-</a:t>
            </a:r>
            <a:r>
              <a:rPr lang="it-IT" altLang="it-IT" sz="2000" dirty="0">
                <a:solidFill>
                  <a:schemeClr val="bg1"/>
                </a:solidFill>
                <a:effectLst>
                  <a:outerShdw blurRad="38100" dist="38100" dir="2700000" algn="tl">
                    <a:srgbClr val="000000"/>
                  </a:outerShdw>
                </a:effectLst>
                <a:latin typeface="Arial" panose="020B0604020202020204" pitchFamily="34" charset="0"/>
              </a:rPr>
              <a:t>)</a:t>
            </a:r>
            <a:r>
              <a:rPr lang="it-IT" altLang="it-IT" sz="2000" baseline="-25000" dirty="0" err="1">
                <a:solidFill>
                  <a:schemeClr val="bg1"/>
                </a:solidFill>
                <a:effectLst>
                  <a:outerShdw blurRad="38100" dist="38100" dir="2700000" algn="tl">
                    <a:srgbClr val="000000"/>
                  </a:outerShdw>
                </a:effectLst>
                <a:latin typeface="Arial" panose="020B0604020202020204" pitchFamily="34" charset="0"/>
              </a:rPr>
              <a:t>aq</a:t>
            </a:r>
            <a:r>
              <a:rPr lang="it-IT" altLang="it-IT" sz="2000" baseline="30000" dirty="0">
                <a:solidFill>
                  <a:schemeClr val="bg1"/>
                </a:solidFill>
                <a:effectLst>
                  <a:outerShdw blurRad="38100" dist="38100" dir="2700000" algn="tl">
                    <a:srgbClr val="000000"/>
                  </a:outerShdw>
                </a:effectLst>
                <a:latin typeface="Arial" panose="020B0604020202020204" pitchFamily="34" charset="0"/>
              </a:rPr>
              <a:t> </a:t>
            </a:r>
            <a:r>
              <a:rPr lang="it-IT" altLang="it-IT" sz="2000" dirty="0">
                <a:solidFill>
                  <a:schemeClr val="bg1"/>
                </a:solidFill>
                <a:effectLst>
                  <a:outerShdw blurRad="38100" dist="38100" dir="2700000" algn="tl">
                    <a:srgbClr val="000000"/>
                  </a:outerShdw>
                </a:effectLst>
                <a:latin typeface="Arial" panose="020B0604020202020204" pitchFamily="34" charset="0"/>
              </a:rPr>
              <a:t>= (BaSO</a:t>
            </a:r>
            <a:r>
              <a:rPr lang="it-IT" altLang="it-IT" sz="2000" baseline="-25000" dirty="0">
                <a:solidFill>
                  <a:schemeClr val="bg1"/>
                </a:solidFill>
                <a:effectLst>
                  <a:outerShdw blurRad="38100" dist="38100" dir="2700000" algn="tl">
                    <a:srgbClr val="000000"/>
                  </a:outerShdw>
                </a:effectLst>
                <a:latin typeface="Arial" panose="020B0604020202020204" pitchFamily="34" charset="0"/>
              </a:rPr>
              <a:t>4</a:t>
            </a:r>
            <a:r>
              <a:rPr lang="it-IT" altLang="it-IT" sz="2000" dirty="0">
                <a:solidFill>
                  <a:schemeClr val="bg1"/>
                </a:solidFill>
                <a:effectLst>
                  <a:outerShdw blurRad="38100" dist="38100" dir="2700000" algn="tl">
                    <a:srgbClr val="000000"/>
                  </a:outerShdw>
                </a:effectLst>
                <a:latin typeface="Arial" panose="020B0604020202020204" pitchFamily="34" charset="0"/>
              </a:rPr>
              <a:t>)</a:t>
            </a:r>
            <a:r>
              <a:rPr lang="it-IT" altLang="it-IT" sz="2000" b="1" dirty="0">
                <a:solidFill>
                  <a:schemeClr val="bg1"/>
                </a:solidFill>
                <a:effectLst>
                  <a:outerShdw blurRad="38100" dist="38100" dir="2700000" algn="tl">
                    <a:srgbClr val="000000"/>
                  </a:outerShdw>
                </a:effectLst>
                <a:latin typeface="Arial" panose="020B0604020202020204" pitchFamily="34" charset="0"/>
                <a:sym typeface="Symbol" panose="05050102010706020507" pitchFamily="18" charset="2"/>
              </a:rPr>
              <a:t></a:t>
            </a:r>
            <a:endParaRPr lang="en-GB" altLang="it-IT" sz="2000" dirty="0"/>
          </a:p>
        </p:txBody>
      </p:sp>
    </p:spTree>
    <p:extLst>
      <p:ext uri="{BB962C8B-B14F-4D97-AF65-F5344CB8AC3E}">
        <p14:creationId xmlns:p14="http://schemas.microsoft.com/office/powerpoint/2010/main" val="2469541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39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81"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fld id="{22B71000-4E33-4AF9-B5AA-ABAC1F071807}" type="slidenum">
              <a:rPr lang="it-IT" altLang="it-IT"/>
              <a:pPr/>
              <a:t>46</a:t>
            </a:fld>
            <a:endParaRPr lang="it-IT" altLang="it-IT"/>
          </a:p>
        </p:txBody>
      </p:sp>
      <p:sp>
        <p:nvSpPr>
          <p:cNvPr id="84996" name="Text Box 4"/>
          <p:cNvSpPr txBox="1">
            <a:spLocks noChangeArrowheads="1"/>
          </p:cNvSpPr>
          <p:nvPr/>
        </p:nvSpPr>
        <p:spPr bwMode="auto">
          <a:xfrm>
            <a:off x="1143000" y="1981200"/>
            <a:ext cx="75438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dirty="0" smtClean="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Il </a:t>
            </a:r>
            <a:r>
              <a:rPr lang="it-IT" altLang="it-IT"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prodotto di solubilità è funzione della solubilità:</a:t>
            </a:r>
          </a:p>
          <a:p>
            <a:pPr>
              <a:spcBef>
                <a:spcPct val="50000"/>
              </a:spcBef>
              <a:buClr>
                <a:srgbClr val="FF0000"/>
              </a:buClr>
              <a:buSzPct val="150000"/>
              <a:buFont typeface="Wingdings" panose="05000000000000000000" pitchFamily="2" charset="2"/>
              <a:buNone/>
            </a:pPr>
            <a:endParaRPr lang="it-IT" altLang="it-IT" sz="2000" b="1" dirty="0">
              <a:solidFill>
                <a:schemeClr val="bg1"/>
              </a:solidFill>
              <a:latin typeface="Arial" panose="020B0604020202020204" pitchFamily="34" charset="0"/>
            </a:endParaRPr>
          </a:p>
          <a:p>
            <a:pPr>
              <a:spcBef>
                <a:spcPct val="50000"/>
              </a:spcBef>
              <a:buClr>
                <a:srgbClr val="FF0000"/>
              </a:buClr>
              <a:buSzPct val="150000"/>
              <a:buFont typeface="Wingdings" panose="05000000000000000000" pitchFamily="2" charset="2"/>
              <a:buNone/>
            </a:pPr>
            <a:r>
              <a:rPr lang="it-IT" altLang="it-IT" sz="2000" dirty="0" err="1">
                <a:solidFill>
                  <a:schemeClr val="bg1"/>
                </a:solidFill>
                <a:effectLst>
                  <a:outerShdw blurRad="38100" dist="38100" dir="2700000" algn="tl">
                    <a:srgbClr val="000000"/>
                  </a:outerShdw>
                </a:effectLst>
                <a:latin typeface="Arial" panose="020B0604020202020204" pitchFamily="34" charset="0"/>
              </a:rPr>
              <a:t>AgCl</a:t>
            </a:r>
            <a:r>
              <a:rPr lang="it-IT" altLang="it-IT" sz="2000" dirty="0">
                <a:solidFill>
                  <a:schemeClr val="bg1"/>
                </a:solidFill>
                <a:effectLst>
                  <a:outerShdw blurRad="38100" dist="38100" dir="2700000" algn="tl">
                    <a:srgbClr val="000000"/>
                  </a:outerShdw>
                </a:effectLst>
                <a:latin typeface="Arial" panose="020B0604020202020204" pitchFamily="34" charset="0"/>
              </a:rPr>
              <a:t> = Ag</a:t>
            </a:r>
            <a:r>
              <a:rPr lang="it-IT" altLang="it-IT" sz="2000" baseline="30000" dirty="0">
                <a:solidFill>
                  <a:schemeClr val="bg1"/>
                </a:solidFill>
                <a:effectLst>
                  <a:outerShdw blurRad="38100" dist="38100" dir="2700000" algn="tl">
                    <a:srgbClr val="000000"/>
                  </a:outerShdw>
                </a:effectLst>
                <a:latin typeface="Arial" panose="020B0604020202020204" pitchFamily="34" charset="0"/>
              </a:rPr>
              <a:t>+ </a:t>
            </a:r>
            <a:r>
              <a:rPr lang="it-IT" altLang="it-IT" sz="2000" dirty="0">
                <a:solidFill>
                  <a:schemeClr val="bg1"/>
                </a:solidFill>
                <a:effectLst>
                  <a:outerShdw blurRad="38100" dist="38100" dir="2700000" algn="tl">
                    <a:srgbClr val="000000"/>
                  </a:outerShdw>
                </a:effectLst>
                <a:latin typeface="Arial" panose="020B0604020202020204" pitchFamily="34" charset="0"/>
              </a:rPr>
              <a:t>+ Cl</a:t>
            </a:r>
            <a:r>
              <a:rPr lang="it-IT" altLang="it-IT" sz="2000" baseline="30000" dirty="0">
                <a:solidFill>
                  <a:schemeClr val="bg1"/>
                </a:solidFill>
                <a:effectLst>
                  <a:outerShdw blurRad="38100" dist="38100" dir="2700000" algn="tl">
                    <a:srgbClr val="000000"/>
                  </a:outerShdw>
                </a:effectLst>
                <a:latin typeface="Arial" panose="020B0604020202020204" pitchFamily="34" charset="0"/>
              </a:rPr>
              <a:t>-			</a:t>
            </a:r>
            <a:r>
              <a:rPr lang="it-IT" altLang="it-IT" sz="2000" dirty="0">
                <a:solidFill>
                  <a:schemeClr val="bg1"/>
                </a:solidFill>
                <a:effectLst>
                  <a:outerShdw blurRad="38100" dist="38100" dir="2700000" algn="tl">
                    <a:srgbClr val="000000"/>
                  </a:outerShdw>
                </a:effectLst>
                <a:latin typeface="Arial" panose="020B0604020202020204" pitchFamily="34" charset="0"/>
              </a:rPr>
              <a:t>K</a:t>
            </a:r>
            <a:r>
              <a:rPr lang="it-IT" altLang="it-IT" sz="2000" baseline="-25000" dirty="0">
                <a:solidFill>
                  <a:schemeClr val="bg1"/>
                </a:solidFill>
                <a:effectLst>
                  <a:outerShdw blurRad="38100" dist="38100" dir="2700000" algn="tl">
                    <a:srgbClr val="000000"/>
                  </a:outerShdw>
                </a:effectLst>
                <a:latin typeface="Arial" panose="020B0604020202020204" pitchFamily="34" charset="0"/>
              </a:rPr>
              <a:t>s</a:t>
            </a:r>
            <a:r>
              <a:rPr lang="it-IT" altLang="it-IT" sz="2000" baseline="30000" dirty="0">
                <a:solidFill>
                  <a:schemeClr val="bg1"/>
                </a:solidFill>
                <a:effectLst>
                  <a:outerShdw blurRad="38100" dist="38100" dir="2700000" algn="tl">
                    <a:srgbClr val="000000"/>
                  </a:outerShdw>
                </a:effectLst>
                <a:latin typeface="Arial" panose="020B0604020202020204" pitchFamily="34" charset="0"/>
              </a:rPr>
              <a:t>25°C</a:t>
            </a:r>
            <a:r>
              <a:rPr lang="it-IT" altLang="it-IT" sz="2000" dirty="0">
                <a:solidFill>
                  <a:schemeClr val="bg1"/>
                </a:solidFill>
                <a:effectLst>
                  <a:outerShdw blurRad="38100" dist="38100" dir="2700000" algn="tl">
                    <a:srgbClr val="000000"/>
                  </a:outerShdw>
                </a:effectLst>
                <a:latin typeface="Arial" panose="020B0604020202020204" pitchFamily="34" charset="0"/>
              </a:rPr>
              <a:t> = [Ag</a:t>
            </a:r>
            <a:r>
              <a:rPr lang="it-IT" altLang="it-IT" sz="2000" baseline="30000" dirty="0">
                <a:solidFill>
                  <a:schemeClr val="bg1"/>
                </a:solidFill>
                <a:effectLst>
                  <a:outerShdw blurRad="38100" dist="38100" dir="2700000" algn="tl">
                    <a:srgbClr val="000000"/>
                  </a:outerShdw>
                </a:effectLst>
                <a:latin typeface="Arial" panose="020B0604020202020204" pitchFamily="34" charset="0"/>
              </a:rPr>
              <a:t>+ </a:t>
            </a:r>
            <a:r>
              <a:rPr lang="it-IT" altLang="it-IT" sz="2000" dirty="0" smtClean="0">
                <a:solidFill>
                  <a:schemeClr val="bg1"/>
                </a:solidFill>
                <a:effectLst>
                  <a:outerShdw blurRad="38100" dist="38100" dir="2700000" algn="tl">
                    <a:srgbClr val="000000"/>
                  </a:outerShdw>
                </a:effectLst>
                <a:latin typeface="Arial" panose="020B0604020202020204" pitchFamily="34" charset="0"/>
              </a:rPr>
              <a:t>]*[</a:t>
            </a:r>
            <a:r>
              <a:rPr lang="it-IT" altLang="it-IT" sz="2000" dirty="0">
                <a:solidFill>
                  <a:schemeClr val="bg1"/>
                </a:solidFill>
                <a:effectLst>
                  <a:outerShdw blurRad="38100" dist="38100" dir="2700000" algn="tl">
                    <a:srgbClr val="000000"/>
                  </a:outerShdw>
                </a:effectLst>
                <a:latin typeface="Arial" panose="020B0604020202020204" pitchFamily="34" charset="0"/>
              </a:rPr>
              <a:t>Cl</a:t>
            </a:r>
            <a:r>
              <a:rPr lang="it-IT" altLang="it-IT" sz="2000" baseline="30000" dirty="0">
                <a:solidFill>
                  <a:schemeClr val="bg1"/>
                </a:solidFill>
                <a:effectLst>
                  <a:outerShdw blurRad="38100" dist="38100" dir="2700000" algn="tl">
                    <a:srgbClr val="000000"/>
                  </a:outerShdw>
                </a:effectLst>
                <a:latin typeface="Arial" panose="020B0604020202020204" pitchFamily="34" charset="0"/>
              </a:rPr>
              <a:t>-</a:t>
            </a:r>
            <a:r>
              <a:rPr lang="it-IT" altLang="it-IT" sz="2000" dirty="0">
                <a:solidFill>
                  <a:schemeClr val="bg1"/>
                </a:solidFill>
                <a:effectLst>
                  <a:outerShdw blurRad="38100" dist="38100" dir="2700000" algn="tl">
                    <a:srgbClr val="000000"/>
                  </a:outerShdw>
                </a:effectLst>
                <a:latin typeface="Arial" panose="020B0604020202020204" pitchFamily="34" charset="0"/>
              </a:rPr>
              <a:t>] = S</a:t>
            </a:r>
            <a:r>
              <a:rPr lang="it-IT" altLang="it-IT" sz="2000" baseline="30000" dirty="0">
                <a:solidFill>
                  <a:schemeClr val="bg1"/>
                </a:solidFill>
                <a:effectLst>
                  <a:outerShdw blurRad="38100" dist="38100" dir="2700000" algn="tl">
                    <a:srgbClr val="000000"/>
                  </a:outerShdw>
                </a:effectLst>
                <a:latin typeface="Arial" panose="020B0604020202020204" pitchFamily="34" charset="0"/>
              </a:rPr>
              <a:t>2</a:t>
            </a:r>
            <a:r>
              <a:rPr lang="it-IT" altLang="it-IT" sz="2000" dirty="0">
                <a:solidFill>
                  <a:schemeClr val="bg1"/>
                </a:solidFill>
                <a:effectLst>
                  <a:outerShdw blurRad="38100" dist="38100" dir="2700000" algn="tl">
                    <a:srgbClr val="000000"/>
                  </a:outerShdw>
                </a:effectLst>
                <a:latin typeface="Arial" panose="020B0604020202020204" pitchFamily="34" charset="0"/>
              </a:rPr>
              <a:t>	</a:t>
            </a:r>
          </a:p>
          <a:p>
            <a:pPr algn="just">
              <a:buClr>
                <a:srgbClr val="FF0000"/>
              </a:buClr>
              <a:buSzPct val="150000"/>
              <a:buFont typeface="Wingdings" panose="05000000000000000000" pitchFamily="2" charset="2"/>
              <a:buNone/>
            </a:pPr>
            <a:r>
              <a:rPr lang="it-IT" altLang="it-IT" sz="2000" dirty="0">
                <a:solidFill>
                  <a:schemeClr val="bg1"/>
                </a:solidFill>
                <a:effectLst>
                  <a:outerShdw blurRad="38100" dist="38100" dir="2700000" algn="tl">
                    <a:srgbClr val="000000"/>
                  </a:outerShdw>
                </a:effectLst>
                <a:latin typeface="Arial" panose="020B0604020202020204" pitchFamily="34" charset="0"/>
              </a:rPr>
              <a:t>   S   </a:t>
            </a:r>
            <a:r>
              <a:rPr lang="it-IT" altLang="it-IT" sz="2000" dirty="0">
                <a:solidFill>
                  <a:schemeClr val="bg1"/>
                </a:solidFill>
                <a:effectLst>
                  <a:outerShdw blurRad="38100" dist="38100" dir="2700000" algn="tl">
                    <a:srgbClr val="000000"/>
                  </a:outerShdw>
                </a:effectLst>
                <a:latin typeface="Arial" panose="020B0604020202020204" pitchFamily="34" charset="0"/>
                <a:sym typeface="Symbol" panose="05050102010706020507" pitchFamily="18" charset="2"/>
              </a:rPr>
              <a:t>  S  + S</a:t>
            </a:r>
            <a:endParaRPr lang="it-IT" altLang="it-IT" sz="2000" dirty="0">
              <a:solidFill>
                <a:schemeClr val="bg1"/>
              </a:solidFill>
              <a:effectLst>
                <a:outerShdw blurRad="38100" dist="38100" dir="2700000" algn="tl">
                  <a:srgbClr val="000000"/>
                </a:outerShdw>
              </a:effectLst>
              <a:latin typeface="Arial" panose="020B0604020202020204" pitchFamily="34" charset="0"/>
            </a:endParaRPr>
          </a:p>
          <a:p>
            <a:pPr algn="just">
              <a:spcBef>
                <a:spcPct val="50000"/>
              </a:spcBef>
              <a:buClr>
                <a:srgbClr val="FF0000"/>
              </a:buClr>
              <a:buSzPct val="150000"/>
              <a:buFont typeface="Wingdings" panose="05000000000000000000" pitchFamily="2" charset="2"/>
              <a:buNone/>
            </a:pPr>
            <a:r>
              <a:rPr lang="it-IT" altLang="it-IT" sz="2000" dirty="0">
                <a:solidFill>
                  <a:schemeClr val="bg1"/>
                </a:solidFill>
                <a:effectLst>
                  <a:outerShdw blurRad="38100" dist="38100" dir="2700000" algn="tl">
                    <a:srgbClr val="000000"/>
                  </a:outerShdw>
                </a:effectLst>
                <a:latin typeface="Arial" panose="020B0604020202020204" pitchFamily="34" charset="0"/>
              </a:rPr>
              <a:t>Ag</a:t>
            </a:r>
            <a:r>
              <a:rPr lang="it-IT" altLang="it-IT" sz="2000" baseline="-25000" dirty="0">
                <a:solidFill>
                  <a:schemeClr val="bg1"/>
                </a:solidFill>
                <a:effectLst>
                  <a:outerShdw blurRad="38100" dist="38100" dir="2700000" algn="tl">
                    <a:srgbClr val="000000"/>
                  </a:outerShdw>
                </a:effectLst>
                <a:latin typeface="Arial" panose="020B0604020202020204" pitchFamily="34" charset="0"/>
              </a:rPr>
              <a:t>2</a:t>
            </a:r>
            <a:r>
              <a:rPr lang="it-IT" altLang="it-IT" sz="2000" dirty="0">
                <a:solidFill>
                  <a:schemeClr val="bg1"/>
                </a:solidFill>
                <a:effectLst>
                  <a:outerShdw blurRad="38100" dist="38100" dir="2700000" algn="tl">
                    <a:srgbClr val="000000"/>
                  </a:outerShdw>
                </a:effectLst>
                <a:latin typeface="Arial" panose="020B0604020202020204" pitchFamily="34" charset="0"/>
              </a:rPr>
              <a:t>SO</a:t>
            </a:r>
            <a:r>
              <a:rPr lang="it-IT" altLang="it-IT" sz="2000" baseline="-25000" dirty="0">
                <a:solidFill>
                  <a:schemeClr val="bg1"/>
                </a:solidFill>
                <a:effectLst>
                  <a:outerShdw blurRad="38100" dist="38100" dir="2700000" algn="tl">
                    <a:srgbClr val="000000"/>
                  </a:outerShdw>
                </a:effectLst>
                <a:latin typeface="Arial" panose="020B0604020202020204" pitchFamily="34" charset="0"/>
              </a:rPr>
              <a:t>4</a:t>
            </a:r>
            <a:r>
              <a:rPr lang="it-IT" altLang="it-IT" sz="2000" dirty="0">
                <a:solidFill>
                  <a:schemeClr val="bg1"/>
                </a:solidFill>
                <a:effectLst>
                  <a:outerShdw blurRad="38100" dist="38100" dir="2700000" algn="tl">
                    <a:srgbClr val="000000"/>
                  </a:outerShdw>
                </a:effectLst>
                <a:latin typeface="Arial" panose="020B0604020202020204" pitchFamily="34" charset="0"/>
              </a:rPr>
              <a:t> = 2Ag</a:t>
            </a:r>
            <a:r>
              <a:rPr lang="it-IT" altLang="it-IT" sz="2000" baseline="30000" dirty="0">
                <a:solidFill>
                  <a:schemeClr val="bg1"/>
                </a:solidFill>
                <a:effectLst>
                  <a:outerShdw blurRad="38100" dist="38100" dir="2700000" algn="tl">
                    <a:srgbClr val="000000"/>
                  </a:outerShdw>
                </a:effectLst>
                <a:latin typeface="Arial" panose="020B0604020202020204" pitchFamily="34" charset="0"/>
              </a:rPr>
              <a:t>+ </a:t>
            </a:r>
            <a:r>
              <a:rPr lang="it-IT" altLang="it-IT" sz="2000" dirty="0">
                <a:solidFill>
                  <a:schemeClr val="bg1"/>
                </a:solidFill>
                <a:effectLst>
                  <a:outerShdw blurRad="38100" dist="38100" dir="2700000" algn="tl">
                    <a:srgbClr val="000000"/>
                  </a:outerShdw>
                </a:effectLst>
                <a:latin typeface="Arial" panose="020B0604020202020204" pitchFamily="34" charset="0"/>
              </a:rPr>
              <a:t>+ SO</a:t>
            </a:r>
            <a:r>
              <a:rPr lang="it-IT" altLang="it-IT" sz="2000" baseline="-25000" dirty="0">
                <a:solidFill>
                  <a:schemeClr val="bg1"/>
                </a:solidFill>
                <a:effectLst>
                  <a:outerShdw blurRad="38100" dist="38100" dir="2700000" algn="tl">
                    <a:srgbClr val="000000"/>
                  </a:outerShdw>
                </a:effectLst>
                <a:latin typeface="Arial" panose="020B0604020202020204" pitchFamily="34" charset="0"/>
              </a:rPr>
              <a:t>4</a:t>
            </a:r>
            <a:r>
              <a:rPr lang="it-IT" altLang="it-IT" sz="2000" baseline="30000" dirty="0">
                <a:solidFill>
                  <a:schemeClr val="bg1"/>
                </a:solidFill>
                <a:effectLst>
                  <a:outerShdw blurRad="38100" dist="38100" dir="2700000" algn="tl">
                    <a:srgbClr val="000000"/>
                  </a:outerShdw>
                </a:effectLst>
                <a:latin typeface="Arial" panose="020B0604020202020204" pitchFamily="34" charset="0"/>
              </a:rPr>
              <a:t>2-		</a:t>
            </a:r>
            <a:r>
              <a:rPr lang="it-IT" altLang="it-IT" sz="2000" dirty="0">
                <a:solidFill>
                  <a:schemeClr val="bg1"/>
                </a:solidFill>
                <a:effectLst>
                  <a:outerShdw blurRad="38100" dist="38100" dir="2700000" algn="tl">
                    <a:srgbClr val="000000"/>
                  </a:outerShdw>
                </a:effectLst>
                <a:latin typeface="Arial" panose="020B0604020202020204" pitchFamily="34" charset="0"/>
              </a:rPr>
              <a:t>K</a:t>
            </a:r>
            <a:r>
              <a:rPr lang="it-IT" altLang="it-IT" sz="2000" baseline="-25000" dirty="0">
                <a:solidFill>
                  <a:schemeClr val="bg1"/>
                </a:solidFill>
                <a:effectLst>
                  <a:outerShdw blurRad="38100" dist="38100" dir="2700000" algn="tl">
                    <a:srgbClr val="000000"/>
                  </a:outerShdw>
                </a:effectLst>
                <a:latin typeface="Arial" panose="020B0604020202020204" pitchFamily="34" charset="0"/>
              </a:rPr>
              <a:t>s</a:t>
            </a:r>
            <a:r>
              <a:rPr lang="it-IT" altLang="it-IT" sz="2000" baseline="30000" dirty="0">
                <a:solidFill>
                  <a:schemeClr val="bg1"/>
                </a:solidFill>
                <a:effectLst>
                  <a:outerShdw blurRad="38100" dist="38100" dir="2700000" algn="tl">
                    <a:srgbClr val="000000"/>
                  </a:outerShdw>
                </a:effectLst>
                <a:latin typeface="Arial" panose="020B0604020202020204" pitchFamily="34" charset="0"/>
              </a:rPr>
              <a:t>25°C</a:t>
            </a:r>
            <a:r>
              <a:rPr lang="it-IT" altLang="it-IT" sz="2000" dirty="0">
                <a:solidFill>
                  <a:schemeClr val="bg1"/>
                </a:solidFill>
                <a:effectLst>
                  <a:outerShdw blurRad="38100" dist="38100" dir="2700000" algn="tl">
                    <a:srgbClr val="000000"/>
                  </a:outerShdw>
                </a:effectLst>
                <a:latin typeface="Arial" panose="020B0604020202020204" pitchFamily="34" charset="0"/>
              </a:rPr>
              <a:t> = [Ag</a:t>
            </a:r>
            <a:r>
              <a:rPr lang="it-IT" altLang="it-IT" sz="2000" baseline="30000" dirty="0">
                <a:solidFill>
                  <a:schemeClr val="bg1"/>
                </a:solidFill>
                <a:effectLst>
                  <a:outerShdw blurRad="38100" dist="38100" dir="2700000" algn="tl">
                    <a:srgbClr val="000000"/>
                  </a:outerShdw>
                </a:effectLst>
                <a:latin typeface="Arial" panose="020B0604020202020204" pitchFamily="34" charset="0"/>
              </a:rPr>
              <a:t>+ </a:t>
            </a:r>
            <a:r>
              <a:rPr lang="it-IT" altLang="it-IT" sz="2000" dirty="0">
                <a:solidFill>
                  <a:schemeClr val="bg1"/>
                </a:solidFill>
                <a:effectLst>
                  <a:outerShdw blurRad="38100" dist="38100" dir="2700000" algn="tl">
                    <a:srgbClr val="000000"/>
                  </a:outerShdw>
                </a:effectLst>
                <a:latin typeface="Arial" panose="020B0604020202020204" pitchFamily="34" charset="0"/>
              </a:rPr>
              <a:t>]</a:t>
            </a:r>
            <a:r>
              <a:rPr lang="it-IT" altLang="it-IT" sz="2000" baseline="30000" dirty="0" smtClean="0">
                <a:solidFill>
                  <a:schemeClr val="bg1"/>
                </a:solidFill>
                <a:effectLst>
                  <a:outerShdw blurRad="38100" dist="38100" dir="2700000" algn="tl">
                    <a:srgbClr val="000000"/>
                  </a:outerShdw>
                </a:effectLst>
                <a:latin typeface="Arial" panose="020B0604020202020204" pitchFamily="34" charset="0"/>
              </a:rPr>
              <a:t>2</a:t>
            </a:r>
            <a:r>
              <a:rPr lang="it-IT" altLang="it-IT" sz="2000" dirty="0" smtClean="0">
                <a:solidFill>
                  <a:schemeClr val="bg1"/>
                </a:solidFill>
                <a:effectLst>
                  <a:outerShdw blurRad="38100" dist="38100" dir="2700000" algn="tl">
                    <a:srgbClr val="000000"/>
                  </a:outerShdw>
                </a:effectLst>
                <a:latin typeface="Arial" panose="020B0604020202020204" pitchFamily="34" charset="0"/>
              </a:rPr>
              <a:t>[SO</a:t>
            </a:r>
            <a:r>
              <a:rPr lang="it-IT" altLang="it-IT" sz="2000" baseline="-25000" dirty="0" smtClean="0">
                <a:solidFill>
                  <a:schemeClr val="bg1"/>
                </a:solidFill>
                <a:effectLst>
                  <a:outerShdw blurRad="38100" dist="38100" dir="2700000" algn="tl">
                    <a:srgbClr val="000000"/>
                  </a:outerShdw>
                </a:effectLst>
                <a:latin typeface="Arial" panose="020B0604020202020204" pitchFamily="34" charset="0"/>
              </a:rPr>
              <a:t>4</a:t>
            </a:r>
            <a:r>
              <a:rPr lang="it-IT" altLang="it-IT" sz="2000" baseline="30000" dirty="0" smtClean="0">
                <a:solidFill>
                  <a:schemeClr val="bg1"/>
                </a:solidFill>
                <a:effectLst>
                  <a:outerShdw blurRad="38100" dist="38100" dir="2700000" algn="tl">
                    <a:srgbClr val="000000"/>
                  </a:outerShdw>
                </a:effectLst>
                <a:latin typeface="Arial" panose="020B0604020202020204" pitchFamily="34" charset="0"/>
              </a:rPr>
              <a:t>2-</a:t>
            </a:r>
            <a:r>
              <a:rPr lang="it-IT" altLang="it-IT" sz="2000" dirty="0">
                <a:solidFill>
                  <a:schemeClr val="bg1"/>
                </a:solidFill>
                <a:effectLst>
                  <a:outerShdw blurRad="38100" dist="38100" dir="2700000" algn="tl">
                    <a:srgbClr val="000000"/>
                  </a:outerShdw>
                </a:effectLst>
                <a:latin typeface="Arial" panose="020B0604020202020204" pitchFamily="34" charset="0"/>
              </a:rPr>
              <a:t>] = (2S)</a:t>
            </a:r>
            <a:r>
              <a:rPr lang="it-IT" altLang="it-IT" sz="2000" baseline="30000" dirty="0">
                <a:solidFill>
                  <a:schemeClr val="bg1"/>
                </a:solidFill>
                <a:effectLst>
                  <a:outerShdw blurRad="38100" dist="38100" dir="2700000" algn="tl">
                    <a:srgbClr val="000000"/>
                  </a:outerShdw>
                </a:effectLst>
                <a:latin typeface="Arial" panose="020B0604020202020204" pitchFamily="34" charset="0"/>
              </a:rPr>
              <a:t>2</a:t>
            </a:r>
            <a:r>
              <a:rPr lang="it-IT" altLang="it-IT" sz="2000" dirty="0">
                <a:solidFill>
                  <a:schemeClr val="bg1"/>
                </a:solidFill>
                <a:effectLst>
                  <a:outerShdw blurRad="38100" dist="38100" dir="2700000" algn="tl">
                    <a:srgbClr val="000000"/>
                  </a:outerShdw>
                </a:effectLst>
                <a:latin typeface="Arial" panose="020B0604020202020204" pitchFamily="34" charset="0"/>
              </a:rPr>
              <a:t>.S</a:t>
            </a:r>
          </a:p>
          <a:p>
            <a:pPr algn="just">
              <a:buClr>
                <a:srgbClr val="FF0000"/>
              </a:buClr>
              <a:buSzPct val="150000"/>
              <a:buFont typeface="Wingdings" panose="05000000000000000000" pitchFamily="2" charset="2"/>
              <a:buNone/>
            </a:pPr>
            <a:r>
              <a:rPr lang="it-IT" altLang="it-IT" sz="2000" dirty="0">
                <a:solidFill>
                  <a:schemeClr val="bg1"/>
                </a:solidFill>
                <a:effectLst>
                  <a:outerShdw blurRad="38100" dist="38100" dir="2700000" algn="tl">
                    <a:srgbClr val="000000"/>
                  </a:outerShdw>
                </a:effectLst>
                <a:latin typeface="Arial" panose="020B0604020202020204" pitchFamily="34" charset="0"/>
              </a:rPr>
              <a:t>   S      </a:t>
            </a:r>
            <a:r>
              <a:rPr lang="it-IT" altLang="it-IT" sz="2000" dirty="0">
                <a:solidFill>
                  <a:schemeClr val="bg1"/>
                </a:solidFill>
                <a:effectLst>
                  <a:outerShdw blurRad="38100" dist="38100" dir="2700000" algn="tl">
                    <a:srgbClr val="000000"/>
                  </a:outerShdw>
                </a:effectLst>
                <a:latin typeface="Arial" panose="020B0604020202020204" pitchFamily="34" charset="0"/>
                <a:sym typeface="Symbol" panose="05050102010706020507" pitchFamily="18" charset="2"/>
              </a:rPr>
              <a:t>   2S  +    S</a:t>
            </a:r>
            <a:endParaRPr lang="it-IT" altLang="it-IT" sz="2000" dirty="0">
              <a:solidFill>
                <a:schemeClr val="bg1"/>
              </a:solidFill>
              <a:effectLst>
                <a:outerShdw blurRad="38100" dist="38100" dir="2700000" algn="tl">
                  <a:srgbClr val="000000"/>
                </a:outerShdw>
              </a:effectLst>
              <a:latin typeface="Arial" panose="020B0604020202020204" pitchFamily="34" charset="0"/>
            </a:endParaRPr>
          </a:p>
          <a:p>
            <a:pPr algn="just">
              <a:buClr>
                <a:srgbClr val="FF0000"/>
              </a:buClr>
              <a:buSzPct val="150000"/>
              <a:buFont typeface="Wingdings" panose="05000000000000000000" pitchFamily="2" charset="2"/>
              <a:buNone/>
            </a:pPr>
            <a:endParaRPr lang="it-IT" altLang="it-IT" sz="2000" dirty="0">
              <a:solidFill>
                <a:schemeClr val="bg1"/>
              </a:solidFill>
              <a:effectLst>
                <a:outerShdw blurRad="38100" dist="38100" dir="2700000" algn="tl">
                  <a:srgbClr val="000000"/>
                </a:outerShdw>
              </a:effectLst>
              <a:latin typeface="Arial" panose="020B0604020202020204" pitchFamily="34" charset="0"/>
            </a:endParaRPr>
          </a:p>
          <a:p>
            <a:pPr algn="just">
              <a:spcBef>
                <a:spcPct val="50000"/>
              </a:spcBef>
              <a:buClr>
                <a:srgbClr val="FF0000"/>
              </a:buClr>
              <a:buSzPct val="150000"/>
              <a:buFont typeface="Wingdings" panose="05000000000000000000" pitchFamily="2" charset="2"/>
              <a:buNone/>
            </a:pPr>
            <a:r>
              <a:rPr lang="it-IT" altLang="it-IT" sz="2000" dirty="0">
                <a:solidFill>
                  <a:schemeClr val="bg1"/>
                </a:solidFill>
                <a:effectLst>
                  <a:outerShdw blurRad="38100" dist="38100" dir="2700000" algn="tl">
                    <a:srgbClr val="000000"/>
                  </a:outerShdw>
                </a:effectLst>
                <a:latin typeface="Arial" panose="020B0604020202020204" pitchFamily="34" charset="0"/>
              </a:rPr>
              <a:t>Fe</a:t>
            </a:r>
            <a:r>
              <a:rPr lang="it-IT" altLang="it-IT" sz="2000" baseline="-25000" dirty="0">
                <a:solidFill>
                  <a:schemeClr val="bg1"/>
                </a:solidFill>
                <a:effectLst>
                  <a:outerShdw blurRad="38100" dist="38100" dir="2700000" algn="tl">
                    <a:srgbClr val="000000"/>
                  </a:outerShdw>
                </a:effectLst>
                <a:latin typeface="Arial" panose="020B0604020202020204" pitchFamily="34" charset="0"/>
              </a:rPr>
              <a:t>3</a:t>
            </a:r>
            <a:r>
              <a:rPr lang="it-IT" altLang="it-IT" sz="2000" dirty="0">
                <a:solidFill>
                  <a:schemeClr val="bg1"/>
                </a:solidFill>
                <a:effectLst>
                  <a:outerShdw blurRad="38100" dist="38100" dir="2700000" algn="tl">
                    <a:srgbClr val="000000"/>
                  </a:outerShdw>
                </a:effectLst>
                <a:latin typeface="Arial" panose="020B0604020202020204" pitchFamily="34" charset="0"/>
              </a:rPr>
              <a:t>(PO</a:t>
            </a:r>
            <a:r>
              <a:rPr lang="it-IT" altLang="it-IT" sz="2000" baseline="-25000" dirty="0">
                <a:solidFill>
                  <a:schemeClr val="bg1"/>
                </a:solidFill>
                <a:effectLst>
                  <a:outerShdw blurRad="38100" dist="38100" dir="2700000" algn="tl">
                    <a:srgbClr val="000000"/>
                  </a:outerShdw>
                </a:effectLst>
                <a:latin typeface="Arial" panose="020B0604020202020204" pitchFamily="34" charset="0"/>
              </a:rPr>
              <a:t>4</a:t>
            </a:r>
            <a:r>
              <a:rPr lang="it-IT" altLang="it-IT" sz="2000" dirty="0">
                <a:solidFill>
                  <a:schemeClr val="bg1"/>
                </a:solidFill>
                <a:effectLst>
                  <a:outerShdw blurRad="38100" dist="38100" dir="2700000" algn="tl">
                    <a:srgbClr val="000000"/>
                  </a:outerShdw>
                </a:effectLst>
                <a:latin typeface="Arial" panose="020B0604020202020204" pitchFamily="34" charset="0"/>
              </a:rPr>
              <a:t>)</a:t>
            </a:r>
            <a:r>
              <a:rPr lang="it-IT" altLang="it-IT" sz="2000" baseline="-25000" dirty="0">
                <a:solidFill>
                  <a:schemeClr val="bg1"/>
                </a:solidFill>
                <a:effectLst>
                  <a:outerShdw blurRad="38100" dist="38100" dir="2700000" algn="tl">
                    <a:srgbClr val="000000"/>
                  </a:outerShdw>
                </a:effectLst>
                <a:latin typeface="Arial" panose="020B0604020202020204" pitchFamily="34" charset="0"/>
              </a:rPr>
              <a:t>2</a:t>
            </a:r>
            <a:r>
              <a:rPr lang="it-IT" altLang="it-IT" sz="2000" dirty="0">
                <a:solidFill>
                  <a:schemeClr val="bg1"/>
                </a:solidFill>
                <a:effectLst>
                  <a:outerShdw blurRad="38100" dist="38100" dir="2700000" algn="tl">
                    <a:srgbClr val="000000"/>
                  </a:outerShdw>
                </a:effectLst>
                <a:latin typeface="Arial" panose="020B0604020202020204" pitchFamily="34" charset="0"/>
              </a:rPr>
              <a:t> = 3Fe</a:t>
            </a:r>
            <a:r>
              <a:rPr lang="it-IT" altLang="it-IT" sz="2000" baseline="30000" dirty="0">
                <a:solidFill>
                  <a:schemeClr val="bg1"/>
                </a:solidFill>
                <a:effectLst>
                  <a:outerShdw blurRad="38100" dist="38100" dir="2700000" algn="tl">
                    <a:srgbClr val="000000"/>
                  </a:outerShdw>
                </a:effectLst>
                <a:latin typeface="Arial" panose="020B0604020202020204" pitchFamily="34" charset="0"/>
              </a:rPr>
              <a:t>2+ </a:t>
            </a:r>
            <a:r>
              <a:rPr lang="it-IT" altLang="it-IT" sz="2000" dirty="0">
                <a:solidFill>
                  <a:schemeClr val="bg1"/>
                </a:solidFill>
                <a:effectLst>
                  <a:outerShdw blurRad="38100" dist="38100" dir="2700000" algn="tl">
                    <a:srgbClr val="000000"/>
                  </a:outerShdw>
                </a:effectLst>
                <a:latin typeface="Arial" panose="020B0604020202020204" pitchFamily="34" charset="0"/>
              </a:rPr>
              <a:t>+ 2PO</a:t>
            </a:r>
            <a:r>
              <a:rPr lang="it-IT" altLang="it-IT" sz="2000" baseline="-25000" dirty="0">
                <a:solidFill>
                  <a:schemeClr val="bg1"/>
                </a:solidFill>
                <a:effectLst>
                  <a:outerShdw blurRad="38100" dist="38100" dir="2700000" algn="tl">
                    <a:srgbClr val="000000"/>
                  </a:outerShdw>
                </a:effectLst>
                <a:latin typeface="Arial" panose="020B0604020202020204" pitchFamily="34" charset="0"/>
              </a:rPr>
              <a:t>4</a:t>
            </a:r>
            <a:r>
              <a:rPr lang="it-IT" altLang="it-IT" sz="2000" baseline="30000" dirty="0">
                <a:solidFill>
                  <a:schemeClr val="bg1"/>
                </a:solidFill>
                <a:effectLst>
                  <a:outerShdw blurRad="38100" dist="38100" dir="2700000" algn="tl">
                    <a:srgbClr val="000000"/>
                  </a:outerShdw>
                </a:effectLst>
                <a:latin typeface="Arial" panose="020B0604020202020204" pitchFamily="34" charset="0"/>
              </a:rPr>
              <a:t>3-	</a:t>
            </a:r>
            <a:r>
              <a:rPr lang="it-IT" altLang="it-IT" sz="2000" dirty="0">
                <a:solidFill>
                  <a:schemeClr val="bg1"/>
                </a:solidFill>
                <a:effectLst>
                  <a:outerShdw blurRad="38100" dist="38100" dir="2700000" algn="tl">
                    <a:srgbClr val="000000"/>
                  </a:outerShdw>
                </a:effectLst>
                <a:latin typeface="Arial" panose="020B0604020202020204" pitchFamily="34" charset="0"/>
              </a:rPr>
              <a:t>K</a:t>
            </a:r>
            <a:r>
              <a:rPr lang="it-IT" altLang="it-IT" sz="2000" baseline="-25000" dirty="0">
                <a:solidFill>
                  <a:schemeClr val="bg1"/>
                </a:solidFill>
                <a:effectLst>
                  <a:outerShdw blurRad="38100" dist="38100" dir="2700000" algn="tl">
                    <a:srgbClr val="000000"/>
                  </a:outerShdw>
                </a:effectLst>
                <a:latin typeface="Arial" panose="020B0604020202020204" pitchFamily="34" charset="0"/>
              </a:rPr>
              <a:t>s</a:t>
            </a:r>
            <a:r>
              <a:rPr lang="it-IT" altLang="it-IT" sz="2000" baseline="30000" dirty="0">
                <a:solidFill>
                  <a:schemeClr val="bg1"/>
                </a:solidFill>
                <a:effectLst>
                  <a:outerShdw blurRad="38100" dist="38100" dir="2700000" algn="tl">
                    <a:srgbClr val="000000"/>
                  </a:outerShdw>
                </a:effectLst>
                <a:latin typeface="Arial" panose="020B0604020202020204" pitchFamily="34" charset="0"/>
              </a:rPr>
              <a:t>25°C</a:t>
            </a:r>
            <a:r>
              <a:rPr lang="it-IT" altLang="it-IT" sz="2000" dirty="0">
                <a:solidFill>
                  <a:schemeClr val="bg1"/>
                </a:solidFill>
                <a:effectLst>
                  <a:outerShdw blurRad="38100" dist="38100" dir="2700000" algn="tl">
                    <a:srgbClr val="000000"/>
                  </a:outerShdw>
                </a:effectLst>
                <a:latin typeface="Arial" panose="020B0604020202020204" pitchFamily="34" charset="0"/>
              </a:rPr>
              <a:t> = [Fe</a:t>
            </a:r>
            <a:r>
              <a:rPr lang="it-IT" altLang="it-IT" sz="2000" baseline="30000" dirty="0">
                <a:solidFill>
                  <a:schemeClr val="bg1"/>
                </a:solidFill>
                <a:effectLst>
                  <a:outerShdw blurRad="38100" dist="38100" dir="2700000" algn="tl">
                    <a:srgbClr val="000000"/>
                  </a:outerShdw>
                </a:effectLst>
                <a:latin typeface="Arial" panose="020B0604020202020204" pitchFamily="34" charset="0"/>
              </a:rPr>
              <a:t>2+ </a:t>
            </a:r>
            <a:r>
              <a:rPr lang="it-IT" altLang="it-IT" sz="2000" dirty="0">
                <a:solidFill>
                  <a:schemeClr val="bg1"/>
                </a:solidFill>
                <a:effectLst>
                  <a:outerShdw blurRad="38100" dist="38100" dir="2700000" algn="tl">
                    <a:srgbClr val="000000"/>
                  </a:outerShdw>
                </a:effectLst>
                <a:latin typeface="Arial" panose="020B0604020202020204" pitchFamily="34" charset="0"/>
              </a:rPr>
              <a:t>]</a:t>
            </a:r>
            <a:r>
              <a:rPr lang="it-IT" altLang="it-IT" sz="2000" baseline="30000" dirty="0" smtClean="0">
                <a:solidFill>
                  <a:schemeClr val="bg1"/>
                </a:solidFill>
                <a:effectLst>
                  <a:outerShdw blurRad="38100" dist="38100" dir="2700000" algn="tl">
                    <a:srgbClr val="000000"/>
                  </a:outerShdw>
                </a:effectLst>
                <a:latin typeface="Arial" panose="020B0604020202020204" pitchFamily="34" charset="0"/>
              </a:rPr>
              <a:t>3</a:t>
            </a:r>
            <a:r>
              <a:rPr lang="it-IT" altLang="it-IT" sz="2000" dirty="0" smtClean="0">
                <a:solidFill>
                  <a:schemeClr val="bg1"/>
                </a:solidFill>
                <a:effectLst>
                  <a:outerShdw blurRad="38100" dist="38100" dir="2700000" algn="tl">
                    <a:srgbClr val="000000"/>
                  </a:outerShdw>
                </a:effectLst>
                <a:latin typeface="Arial" panose="020B0604020202020204" pitchFamily="34" charset="0"/>
              </a:rPr>
              <a:t>[PO</a:t>
            </a:r>
            <a:r>
              <a:rPr lang="it-IT" altLang="it-IT" sz="2000" baseline="-25000" dirty="0" smtClean="0">
                <a:solidFill>
                  <a:schemeClr val="bg1"/>
                </a:solidFill>
                <a:effectLst>
                  <a:outerShdw blurRad="38100" dist="38100" dir="2700000" algn="tl">
                    <a:srgbClr val="000000"/>
                  </a:outerShdw>
                </a:effectLst>
                <a:latin typeface="Arial" panose="020B0604020202020204" pitchFamily="34" charset="0"/>
              </a:rPr>
              <a:t>4</a:t>
            </a:r>
            <a:r>
              <a:rPr lang="it-IT" altLang="it-IT" sz="2000" baseline="30000" dirty="0" smtClean="0">
                <a:solidFill>
                  <a:schemeClr val="bg1"/>
                </a:solidFill>
                <a:effectLst>
                  <a:outerShdw blurRad="38100" dist="38100" dir="2700000" algn="tl">
                    <a:srgbClr val="000000"/>
                  </a:outerShdw>
                </a:effectLst>
                <a:latin typeface="Arial" panose="020B0604020202020204" pitchFamily="34" charset="0"/>
              </a:rPr>
              <a:t>3-</a:t>
            </a:r>
            <a:r>
              <a:rPr lang="it-IT" altLang="it-IT" sz="2000" dirty="0">
                <a:solidFill>
                  <a:schemeClr val="bg1"/>
                </a:solidFill>
                <a:effectLst>
                  <a:outerShdw blurRad="38100" dist="38100" dir="2700000" algn="tl">
                    <a:srgbClr val="000000"/>
                  </a:outerShdw>
                </a:effectLst>
                <a:latin typeface="Arial" panose="020B0604020202020204" pitchFamily="34" charset="0"/>
              </a:rPr>
              <a:t>]</a:t>
            </a:r>
            <a:r>
              <a:rPr lang="it-IT" altLang="it-IT" sz="2000" baseline="30000" dirty="0">
                <a:solidFill>
                  <a:schemeClr val="bg1"/>
                </a:solidFill>
                <a:effectLst>
                  <a:outerShdw blurRad="38100" dist="38100" dir="2700000" algn="tl">
                    <a:srgbClr val="000000"/>
                  </a:outerShdw>
                </a:effectLst>
                <a:latin typeface="Arial" panose="020B0604020202020204" pitchFamily="34" charset="0"/>
              </a:rPr>
              <a:t>2</a:t>
            </a:r>
            <a:r>
              <a:rPr lang="it-IT" altLang="it-IT" sz="2000" dirty="0">
                <a:solidFill>
                  <a:schemeClr val="bg1"/>
                </a:solidFill>
                <a:effectLst>
                  <a:outerShdw blurRad="38100" dist="38100" dir="2700000" algn="tl">
                    <a:srgbClr val="000000"/>
                  </a:outerShdw>
                </a:effectLst>
                <a:latin typeface="Arial" panose="020B0604020202020204" pitchFamily="34" charset="0"/>
              </a:rPr>
              <a:t> =</a:t>
            </a:r>
          </a:p>
          <a:p>
            <a:pPr algn="just">
              <a:buClr>
                <a:srgbClr val="FF0000"/>
              </a:buClr>
              <a:buSzPct val="150000"/>
              <a:buFont typeface="Wingdings" panose="05000000000000000000" pitchFamily="2" charset="2"/>
              <a:buNone/>
            </a:pPr>
            <a:r>
              <a:rPr lang="it-IT" altLang="it-IT" sz="2000" dirty="0">
                <a:solidFill>
                  <a:schemeClr val="bg1"/>
                </a:solidFill>
                <a:effectLst>
                  <a:outerShdw blurRad="38100" dist="38100" dir="2700000" algn="tl">
                    <a:srgbClr val="000000"/>
                  </a:outerShdw>
                </a:effectLst>
                <a:latin typeface="Arial" panose="020B0604020202020204" pitchFamily="34" charset="0"/>
              </a:rPr>
              <a:t>   S        </a:t>
            </a:r>
            <a:r>
              <a:rPr lang="it-IT" altLang="it-IT" sz="2000" dirty="0">
                <a:solidFill>
                  <a:schemeClr val="bg1"/>
                </a:solidFill>
                <a:effectLst>
                  <a:outerShdw blurRad="38100" dist="38100" dir="2700000" algn="tl">
                    <a:srgbClr val="000000"/>
                  </a:outerShdw>
                </a:effectLst>
                <a:latin typeface="Arial" panose="020B0604020202020204" pitchFamily="34" charset="0"/>
                <a:sym typeface="Symbol" panose="05050102010706020507" pitchFamily="18" charset="2"/>
              </a:rPr>
              <a:t>    3S  +     2S</a:t>
            </a:r>
            <a:r>
              <a:rPr lang="it-IT" altLang="it-IT" sz="2000" dirty="0">
                <a:solidFill>
                  <a:schemeClr val="bg1"/>
                </a:solidFill>
                <a:effectLst>
                  <a:outerShdw blurRad="38100" dist="38100" dir="2700000" algn="tl">
                    <a:srgbClr val="000000"/>
                  </a:outerShdw>
                </a:effectLst>
                <a:latin typeface="Arial" panose="020B0604020202020204" pitchFamily="34" charset="0"/>
              </a:rPr>
              <a:t>		          = (</a:t>
            </a:r>
            <a:r>
              <a:rPr lang="it-IT" altLang="it-IT" sz="2000" dirty="0" smtClean="0">
                <a:solidFill>
                  <a:schemeClr val="bg1"/>
                </a:solidFill>
                <a:effectLst>
                  <a:outerShdw blurRad="38100" dist="38100" dir="2700000" algn="tl">
                    <a:srgbClr val="000000"/>
                  </a:outerShdw>
                </a:effectLst>
                <a:latin typeface="Arial" panose="020B0604020202020204" pitchFamily="34" charset="0"/>
              </a:rPr>
              <a:t>3S)</a:t>
            </a:r>
            <a:r>
              <a:rPr lang="it-IT" altLang="it-IT" sz="2000" baseline="30000" dirty="0" smtClean="0">
                <a:solidFill>
                  <a:schemeClr val="bg1"/>
                </a:solidFill>
                <a:effectLst>
                  <a:outerShdw blurRad="38100" dist="38100" dir="2700000" algn="tl">
                    <a:srgbClr val="000000"/>
                  </a:outerShdw>
                </a:effectLst>
                <a:latin typeface="Arial" panose="020B0604020202020204" pitchFamily="34" charset="0"/>
              </a:rPr>
              <a:t>3</a:t>
            </a:r>
            <a:r>
              <a:rPr lang="it-IT" altLang="it-IT" sz="2000" dirty="0" smtClean="0">
                <a:solidFill>
                  <a:schemeClr val="bg1"/>
                </a:solidFill>
                <a:effectLst>
                  <a:outerShdw blurRad="38100" dist="38100" dir="2700000" algn="tl">
                    <a:srgbClr val="000000"/>
                  </a:outerShdw>
                </a:effectLst>
                <a:latin typeface="Arial" panose="020B0604020202020204" pitchFamily="34" charset="0"/>
              </a:rPr>
              <a:t>*(</a:t>
            </a:r>
            <a:r>
              <a:rPr lang="it-IT" altLang="it-IT" sz="2000" dirty="0">
                <a:solidFill>
                  <a:schemeClr val="bg1"/>
                </a:solidFill>
                <a:effectLst>
                  <a:outerShdw blurRad="38100" dist="38100" dir="2700000" algn="tl">
                    <a:srgbClr val="000000"/>
                  </a:outerShdw>
                </a:effectLst>
                <a:latin typeface="Arial" panose="020B0604020202020204" pitchFamily="34" charset="0"/>
              </a:rPr>
              <a:t>2S)</a:t>
            </a:r>
            <a:r>
              <a:rPr lang="it-IT" altLang="it-IT" sz="2000" baseline="30000" dirty="0">
                <a:solidFill>
                  <a:schemeClr val="bg1"/>
                </a:solidFill>
                <a:effectLst>
                  <a:outerShdw blurRad="38100" dist="38100" dir="2700000" algn="tl">
                    <a:srgbClr val="000000"/>
                  </a:outerShdw>
                </a:effectLst>
                <a:latin typeface="Arial" panose="020B0604020202020204" pitchFamily="34" charset="0"/>
              </a:rPr>
              <a:t>2</a:t>
            </a:r>
          </a:p>
        </p:txBody>
      </p:sp>
      <p:sp>
        <p:nvSpPr>
          <p:cNvPr id="84997" name="Text Box 5"/>
          <p:cNvSpPr txBox="1">
            <a:spLocks noChangeArrowheads="1"/>
          </p:cNvSpPr>
          <p:nvPr/>
        </p:nvSpPr>
        <p:spPr bwMode="auto">
          <a:xfrm>
            <a:off x="1143000" y="457200"/>
            <a:ext cx="74676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2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Una soluzione in equilibrio termodinamico con un eccesso di </a:t>
            </a:r>
            <a:r>
              <a:rPr lang="it-IT" altLang="it-IT" sz="2000" dirty="0" err="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analita</a:t>
            </a:r>
            <a:r>
              <a:rPr lang="it-IT" altLang="it-IT" sz="2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r>
              <a:rPr lang="it-IT" altLang="it-IT" sz="2000" dirty="0" err="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indissolto</a:t>
            </a:r>
            <a:r>
              <a:rPr lang="it-IT" altLang="it-IT" sz="2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r>
              <a:rPr lang="it-IT" altLang="it-IT" sz="2000" i="1"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corpo di fondo</a:t>
            </a:r>
            <a:r>
              <a:rPr lang="it-IT" altLang="it-IT" sz="2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si dice </a:t>
            </a:r>
            <a:r>
              <a:rPr lang="it-IT" altLang="it-IT" sz="2000" i="1" dirty="0">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satura</a:t>
            </a:r>
            <a:r>
              <a:rPr lang="it-IT" altLang="it-IT" sz="2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La concentrazione di </a:t>
            </a:r>
            <a:r>
              <a:rPr lang="it-IT" altLang="it-IT" sz="2000" dirty="0" err="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analita</a:t>
            </a:r>
            <a:r>
              <a:rPr lang="it-IT" altLang="it-IT" sz="2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presente in una soluzione satura, ad una certa temperatura è la </a:t>
            </a:r>
            <a:r>
              <a:rPr lang="it-IT" altLang="it-IT" sz="2000" i="1" dirty="0">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solubilità</a:t>
            </a:r>
            <a:r>
              <a:rPr lang="it-IT" altLang="it-IT" sz="2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r>
              <a:rPr lang="it-IT" altLang="it-IT" sz="2000" dirty="0">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S</a:t>
            </a:r>
            <a:r>
              <a:rPr lang="it-IT" altLang="it-IT" sz="2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p>
        </p:txBody>
      </p:sp>
      <p:sp>
        <p:nvSpPr>
          <p:cNvPr id="84998" name="Text Box 6"/>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55FCE686-E194-414B-B806-FFC8ABDC50DE}" type="slidenum">
              <a:rPr lang="it-IT" altLang="it-IT" sz="1400">
                <a:solidFill>
                  <a:schemeClr val="bg1"/>
                </a:solidFill>
                <a:latin typeface="Arial" panose="020B0604020202020204" pitchFamily="34" charset="0"/>
              </a:rPr>
              <a:pPr>
                <a:spcBef>
                  <a:spcPct val="50000"/>
                </a:spcBef>
              </a:pPr>
              <a:t>46</a:t>
            </a:fld>
            <a:endParaRPr lang="it-IT" altLang="it-IT" sz="1400">
              <a:solidFill>
                <a:schemeClr val="bg1"/>
              </a:solidFill>
              <a:latin typeface="Arial" panose="020B0604020202020204" pitchFamily="34" charset="0"/>
            </a:endParaRPr>
          </a:p>
        </p:txBody>
      </p:sp>
    </p:spTree>
    <p:extLst>
      <p:ext uri="{BB962C8B-B14F-4D97-AF65-F5344CB8AC3E}">
        <p14:creationId xmlns:p14="http://schemas.microsoft.com/office/powerpoint/2010/main" val="2774670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99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499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4996">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4996">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4996">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4996">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499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fld id="{418E7F48-2607-44B3-9042-A863643CF3B3}" type="slidenum">
              <a:rPr lang="it-IT" altLang="it-IT"/>
              <a:pPr/>
              <a:t>47</a:t>
            </a:fld>
            <a:endParaRPr lang="it-IT" altLang="it-IT"/>
          </a:p>
        </p:txBody>
      </p:sp>
      <p:sp>
        <p:nvSpPr>
          <p:cNvPr id="159748" name="Text Box 2052"/>
          <p:cNvSpPr txBox="1">
            <a:spLocks noChangeArrowheads="1"/>
          </p:cNvSpPr>
          <p:nvPr/>
        </p:nvSpPr>
        <p:spPr bwMode="auto">
          <a:xfrm>
            <a:off x="1143000" y="914400"/>
            <a:ext cx="75438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2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Le reazioni utilizzate nell'analisi gravimetrica sono quelle che portano alla formazione di sali scarsamente solubili. Il reagente utilizzato deve essere il più possibile selettivo e reagire con l'</a:t>
            </a:r>
            <a:r>
              <a:rPr lang="it-IT" altLang="it-IT" sz="2000" dirty="0" err="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analita</a:t>
            </a:r>
            <a:r>
              <a:rPr lang="it-IT" altLang="it-IT" sz="2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in modo da formare </a:t>
            </a:r>
            <a:r>
              <a:rPr lang="it-IT" altLang="it-IT" sz="2000" i="1"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velocemente</a:t>
            </a:r>
            <a:r>
              <a:rPr lang="it-IT" altLang="it-IT" sz="2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un sale</a:t>
            </a:r>
          </a:p>
        </p:txBody>
      </p:sp>
      <p:sp>
        <p:nvSpPr>
          <p:cNvPr id="159750" name="Text Box 2054"/>
          <p:cNvSpPr txBox="1">
            <a:spLocks noChangeArrowheads="1"/>
          </p:cNvSpPr>
          <p:nvPr/>
        </p:nvSpPr>
        <p:spPr bwMode="auto">
          <a:xfrm>
            <a:off x="1143000" y="4038600"/>
            <a:ext cx="74676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2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Non sempre tutte queste condizioni sono verificate. Nel caso di prodotti di reazione poco solubili, per esempio, anche usando soluzioni diluite è facile superare il prodotto di solubilità, in quanto la precipitazione</a:t>
            </a:r>
            <a:r>
              <a:rPr lang="it-IT" altLang="it-IT" sz="2000" i="1"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r>
              <a:rPr lang="it-IT" altLang="it-IT" sz="2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richiede un certo tempo. Il tempo intercorrente tra l'addizione del reagente in concentrazione tale da raggiungere le condizioni termodinamiche di precipitazione e la precipitazione effettiva è chiamato </a:t>
            </a:r>
            <a:r>
              <a:rPr lang="it-IT" altLang="it-IT" sz="2000" i="1" dirty="0">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periodo di induzione</a:t>
            </a:r>
            <a:r>
              <a:rPr lang="it-IT" altLang="it-IT" sz="2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endParaRPr lang="it-IT" altLang="it-IT" sz="2000" dirty="0"/>
          </a:p>
        </p:txBody>
      </p:sp>
      <p:sp>
        <p:nvSpPr>
          <p:cNvPr id="159751" name="Text Box 2055"/>
          <p:cNvSpPr txBox="1">
            <a:spLocks noChangeArrowheads="1"/>
          </p:cNvSpPr>
          <p:nvPr/>
        </p:nvSpPr>
        <p:spPr bwMode="auto">
          <a:xfrm>
            <a:off x="1143000" y="2209800"/>
            <a:ext cx="7543800" cy="186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just">
              <a:spcBef>
                <a:spcPct val="15000"/>
              </a:spcBef>
              <a:buFontTx/>
              <a:buBlip>
                <a:blip r:embed="rId2"/>
              </a:buBlip>
            </a:pPr>
            <a:r>
              <a:rPr lang="it-IT" altLang="it-IT" sz="18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esente da contaminanti e che possa essere filtrato facilmente;</a:t>
            </a:r>
          </a:p>
          <a:p>
            <a:pPr algn="just">
              <a:spcBef>
                <a:spcPct val="15000"/>
              </a:spcBef>
              <a:buFontTx/>
              <a:buBlip>
                <a:blip r:embed="rId2"/>
              </a:buBlip>
            </a:pPr>
            <a:r>
              <a:rPr lang="it-IT" altLang="it-IT" sz="18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avente solubilità sufficientemente bassa da assicurare una precipitazione quantitativa;</a:t>
            </a:r>
          </a:p>
          <a:p>
            <a:pPr algn="just">
              <a:spcBef>
                <a:spcPct val="15000"/>
              </a:spcBef>
              <a:buFontTx/>
              <a:buBlip>
                <a:blip r:embed="rId2"/>
              </a:buBlip>
            </a:pPr>
            <a:r>
              <a:rPr lang="it-IT" altLang="it-IT" sz="18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chimicamente stabile;</a:t>
            </a:r>
          </a:p>
          <a:p>
            <a:pPr algn="just">
              <a:spcBef>
                <a:spcPct val="15000"/>
              </a:spcBef>
              <a:buFontTx/>
              <a:buBlip>
                <a:blip r:embed="rId2"/>
              </a:buBlip>
            </a:pPr>
            <a:r>
              <a:rPr lang="it-IT" altLang="it-IT" sz="18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di composizione nota dopo essiccamento o, eventualmente, calcinazione.</a:t>
            </a:r>
            <a:endParaRPr lang="it-IT" altLang="it-IT" sz="1800" dirty="0"/>
          </a:p>
        </p:txBody>
      </p:sp>
      <p:sp>
        <p:nvSpPr>
          <p:cNvPr id="159752" name="Text Box 2056"/>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2C958365-267E-47A2-8E14-CF41A8695530}" type="slidenum">
              <a:rPr lang="it-IT" altLang="it-IT" sz="1400">
                <a:solidFill>
                  <a:schemeClr val="bg1"/>
                </a:solidFill>
                <a:latin typeface="Arial" panose="020B0604020202020204" pitchFamily="34" charset="0"/>
              </a:rPr>
              <a:pPr>
                <a:spcBef>
                  <a:spcPct val="50000"/>
                </a:spcBef>
              </a:pPr>
              <a:t>47</a:t>
            </a:fld>
            <a:endParaRPr lang="it-IT" altLang="it-IT" sz="1400">
              <a:solidFill>
                <a:schemeClr val="bg1"/>
              </a:solidFill>
              <a:latin typeface="Arial" panose="020B0604020202020204" pitchFamily="34" charset="0"/>
            </a:endParaRPr>
          </a:p>
        </p:txBody>
      </p:sp>
    </p:spTree>
    <p:extLst>
      <p:ext uri="{BB962C8B-B14F-4D97-AF65-F5344CB8AC3E}">
        <p14:creationId xmlns:p14="http://schemas.microsoft.com/office/powerpoint/2010/main" val="3827763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97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97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97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97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97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0" grpId="0" autoUpdateAnimBg="0"/>
      <p:bldP spid="159751"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p:txBody>
          <a:bodyPr/>
          <a:lstStyle/>
          <a:p>
            <a:fld id="{A4015822-FEC6-4F99-B609-C57F01A900AF}" type="slidenum">
              <a:rPr lang="it-IT" altLang="it-IT" sz="1100"/>
              <a:pPr/>
              <a:t>48</a:t>
            </a:fld>
            <a:endParaRPr lang="it-IT" altLang="it-IT" sz="1100"/>
          </a:p>
        </p:txBody>
      </p:sp>
      <p:sp>
        <p:nvSpPr>
          <p:cNvPr id="158724" name="Text Box 4"/>
          <p:cNvSpPr txBox="1">
            <a:spLocks noChangeArrowheads="1"/>
          </p:cNvSpPr>
          <p:nvPr/>
        </p:nvSpPr>
        <p:spPr bwMode="auto">
          <a:xfrm>
            <a:off x="990600" y="3429000"/>
            <a:ext cx="79248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In pratica la sovrasaturazione regola i meccanismi di precipitazione influenzando la </a:t>
            </a:r>
            <a:r>
              <a:rPr lang="it-IT" altLang="it-IT" sz="1800" i="1">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nucleazione</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e l'</a:t>
            </a:r>
            <a:r>
              <a:rPr lang="it-IT" altLang="it-IT" sz="1800" i="1">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accrescimento</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dei cristalli di precipitato.</a:t>
            </a:r>
          </a:p>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La nucleazione è il primo stadio della precipitazione e consiste nella formazione di microcristalli capaci di accrescimento spontaneo, cioè dei </a:t>
            </a:r>
            <a:r>
              <a:rPr lang="it-IT" altLang="it-IT" sz="1800" i="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nuclei di cristallizzazione</a:t>
            </a: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(delle dimensioni di 1-100 nm). </a:t>
            </a:r>
          </a:p>
          <a:p>
            <a:pPr algn="just">
              <a:spcBef>
                <a:spcPct val="50000"/>
              </a:spcBef>
            </a:pPr>
            <a:r>
              <a:rPr lang="it-IT" altLang="it-IT" sz="18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Una bassa sovrasaturazione favorisce l'accrescimento dei microcristalli già formati piuttosto che la formazione di nuovi nuclei. Anche l'agitazione e il riscaldamento favoriscono la formazione di cristalli grossi e facilmente filtrabili. </a:t>
            </a:r>
          </a:p>
        </p:txBody>
      </p:sp>
      <p:sp>
        <p:nvSpPr>
          <p:cNvPr id="158726" name="Text Box 6"/>
          <p:cNvSpPr txBox="1">
            <a:spLocks noChangeArrowheads="1"/>
          </p:cNvSpPr>
          <p:nvPr/>
        </p:nvSpPr>
        <p:spPr bwMode="auto">
          <a:xfrm>
            <a:off x="990600" y="304800"/>
            <a:ext cx="79248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Il tempo di induzione più o meno breve. La soluzione, prima di raggiungere l'equilibrio termodinamico, può trovarsi in uno stato di </a:t>
            </a:r>
            <a:r>
              <a:rPr lang="it-IT" altLang="it-IT" sz="1800" i="1" dirty="0">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sovrasaturazione</a:t>
            </a:r>
            <a:r>
              <a:rPr lang="it-IT" altLang="it-IT" sz="18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nel quale il prodotto delle concentrazioni ioniche è maggiore del prodotto di solubilità. Una soluzione </a:t>
            </a:r>
            <a:r>
              <a:rPr lang="it-IT" altLang="it-IT" sz="1800" dirty="0" err="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sovrasatura</a:t>
            </a:r>
            <a:r>
              <a:rPr lang="it-IT" altLang="it-IT" sz="18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si trova in uno stato </a:t>
            </a:r>
            <a:r>
              <a:rPr lang="it-IT" altLang="it-IT" sz="1800" i="1"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metastabile</a:t>
            </a:r>
            <a:r>
              <a:rPr lang="it-IT" altLang="it-IT" sz="18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reso possibile solo dalla lentezza della cinetica di reazione.</a:t>
            </a:r>
            <a:endParaRPr lang="it-IT" altLang="it-IT" sz="1800" dirty="0"/>
          </a:p>
        </p:txBody>
      </p:sp>
      <p:grpSp>
        <p:nvGrpSpPr>
          <p:cNvPr id="158728" name="Group 8"/>
          <p:cNvGrpSpPr>
            <a:grpSpLocks/>
          </p:cNvGrpSpPr>
          <p:nvPr/>
        </p:nvGrpSpPr>
        <p:grpSpPr bwMode="auto">
          <a:xfrm>
            <a:off x="990600" y="1820863"/>
            <a:ext cx="7924800" cy="1406525"/>
            <a:chOff x="624" y="1147"/>
            <a:chExt cx="4992" cy="886"/>
          </a:xfrm>
        </p:grpSpPr>
        <p:graphicFrame>
          <p:nvGraphicFramePr>
            <p:cNvPr id="158725" name="Object 5"/>
            <p:cNvGraphicFramePr>
              <a:graphicFrameLocks noChangeAspect="1"/>
            </p:cNvGraphicFramePr>
            <p:nvPr/>
          </p:nvGraphicFramePr>
          <p:xfrm>
            <a:off x="2016" y="1632"/>
            <a:ext cx="2352" cy="401"/>
          </p:xfrm>
          <a:graphic>
            <a:graphicData uri="http://schemas.openxmlformats.org/presentationml/2006/ole">
              <mc:AlternateContent xmlns:mc="http://schemas.openxmlformats.org/markup-compatibility/2006">
                <mc:Choice xmlns:v="urn:schemas-microsoft-com:vml" Requires="v">
                  <p:oleObj spid="_x0000_s93218" name="Equation" r:id="rId3" imgW="2158920" imgH="368280" progId="Equation.3">
                    <p:embed/>
                  </p:oleObj>
                </mc:Choice>
                <mc:Fallback>
                  <p:oleObj name="Equation" r:id="rId3" imgW="2158920" imgH="368280" progId="Equation.3">
                    <p:embed/>
                    <p:pic>
                      <p:nvPicPr>
                        <p:cNvPr id="15872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6" y="1632"/>
                          <a:ext cx="2352" cy="40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8727" name="Text Box 7"/>
            <p:cNvSpPr txBox="1">
              <a:spLocks noChangeArrowheads="1"/>
            </p:cNvSpPr>
            <p:nvPr/>
          </p:nvSpPr>
          <p:spPr bwMode="auto">
            <a:xfrm>
              <a:off x="624" y="1147"/>
              <a:ext cx="4992" cy="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Se Q è la concentrazione molare del sale immediatamente dopo l'aggiunta dei reattivi e S è la solubilità, la </a:t>
              </a:r>
              <a:r>
                <a:rPr lang="it-IT" altLang="it-IT" sz="1800" i="1" dirty="0">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sovrasaturazione relativa</a:t>
              </a:r>
              <a:r>
                <a:rPr lang="it-IT" altLang="it-IT" sz="18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è espressa dalla formula</a:t>
              </a:r>
            </a:p>
            <a:p>
              <a:pPr>
                <a:spcBef>
                  <a:spcPct val="50000"/>
                </a:spcBef>
              </a:pPr>
              <a:endParaRPr lang="it-IT" altLang="it-IT" sz="1800" dirty="0"/>
            </a:p>
          </p:txBody>
        </p:sp>
      </p:grpSp>
      <p:sp>
        <p:nvSpPr>
          <p:cNvPr id="158729" name="Text Box 9"/>
          <p:cNvSpPr txBox="1">
            <a:spLocks noChangeArrowheads="1"/>
          </p:cNvSpPr>
          <p:nvPr/>
        </p:nvSpPr>
        <p:spPr bwMode="auto">
          <a:xfrm>
            <a:off x="0" y="0"/>
            <a:ext cx="6858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47AEB8B3-7CE0-41C6-A827-CFF4C4B23211}" type="slidenum">
              <a:rPr lang="it-IT" altLang="it-IT" sz="1100">
                <a:solidFill>
                  <a:schemeClr val="bg1"/>
                </a:solidFill>
                <a:latin typeface="Arial" panose="020B0604020202020204" pitchFamily="34" charset="0"/>
              </a:rPr>
              <a:pPr>
                <a:spcBef>
                  <a:spcPct val="50000"/>
                </a:spcBef>
              </a:pPr>
              <a:t>48</a:t>
            </a:fld>
            <a:endParaRPr lang="it-IT" altLang="it-IT" sz="1100">
              <a:solidFill>
                <a:schemeClr val="bg1"/>
              </a:solidFill>
              <a:latin typeface="Arial" panose="020B0604020202020204" pitchFamily="34" charset="0"/>
            </a:endParaRPr>
          </a:p>
        </p:txBody>
      </p:sp>
    </p:spTree>
    <p:extLst>
      <p:ext uri="{BB962C8B-B14F-4D97-AF65-F5344CB8AC3E}">
        <p14:creationId xmlns:p14="http://schemas.microsoft.com/office/powerpoint/2010/main" val="2555498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587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872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872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87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4"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fld id="{2901D0FC-66F6-4709-9FA1-A4D7CFCEC7B2}" type="slidenum">
              <a:rPr lang="it-IT" altLang="it-IT" sz="1200"/>
              <a:pPr/>
              <a:t>49</a:t>
            </a:fld>
            <a:endParaRPr lang="it-IT" altLang="it-IT" sz="1200"/>
          </a:p>
        </p:txBody>
      </p:sp>
      <p:sp>
        <p:nvSpPr>
          <p:cNvPr id="86020" name="Text Box 4"/>
          <p:cNvSpPr txBox="1">
            <a:spLocks noChangeArrowheads="1"/>
          </p:cNvSpPr>
          <p:nvPr/>
        </p:nvSpPr>
        <p:spPr bwMode="auto">
          <a:xfrm>
            <a:off x="1066800" y="1295400"/>
            <a:ext cx="7620000" cy="48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2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Nel caso di sovrasaturazioni elevate è probabile che la nucleazione prevalga sull'accrescimento, e che pertanto si formino in soluzione numerosi nuclei che portano ad un precipitato costituito da un particelle piccolissime (aventi diametro compreso tra 10</a:t>
            </a:r>
            <a:r>
              <a:rPr lang="it-IT" altLang="it-IT" sz="20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-6</a:t>
            </a:r>
            <a:r>
              <a:rPr lang="it-IT" altLang="it-IT" sz="2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e 2.10</a:t>
            </a:r>
            <a:r>
              <a:rPr lang="it-IT" altLang="it-IT" sz="2000" baseline="30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-4</a:t>
            </a:r>
            <a:r>
              <a:rPr lang="it-IT" altLang="it-IT" sz="2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mm). Un tale precipitato viene chiamato</a:t>
            </a:r>
            <a:r>
              <a:rPr lang="it-IT" altLang="it-IT" sz="2000">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r>
              <a:rPr lang="it-IT" altLang="it-IT" sz="2000" i="1">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colloidale</a:t>
            </a:r>
            <a:r>
              <a:rPr lang="it-IT" altLang="it-IT" sz="2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e non è filtrabile. </a:t>
            </a:r>
          </a:p>
          <a:p>
            <a:pPr algn="just">
              <a:spcBef>
                <a:spcPct val="50000"/>
              </a:spcBef>
            </a:pPr>
            <a:r>
              <a:rPr lang="it-IT" altLang="it-IT" sz="2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Un tipo intermedio di precipitato è quello </a:t>
            </a:r>
            <a:r>
              <a:rPr lang="it-IT" altLang="it-IT" sz="2000" i="1">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gelatinoso</a:t>
            </a:r>
            <a:r>
              <a:rPr lang="it-IT" altLang="it-IT" sz="2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nel quale le piccole particelle colloidali possono aggregarsi a formare particelle più grosse, spesso intrappolando il solvente al loro interno. Le dimensioni di tali particelle possono essere anche dell'ordine di quelle di un normale precipitato </a:t>
            </a:r>
            <a:r>
              <a:rPr lang="it-IT" altLang="it-IT" sz="2000" i="1">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granulare</a:t>
            </a:r>
            <a:r>
              <a:rPr lang="it-IT" altLang="it-IT" sz="2000" i="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o </a:t>
            </a:r>
            <a:r>
              <a:rPr lang="it-IT" altLang="it-IT" sz="2000" i="1">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cristallino</a:t>
            </a:r>
            <a:r>
              <a:rPr lang="it-IT" altLang="it-IT" sz="2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Quest'ultimo si forma solo in presenza di basse sovrasaturazioni, quando l'accrescimento prevale sulla nucleazione (le dimensioni possono raggiungere pochi millesimi di millimetro).</a:t>
            </a:r>
          </a:p>
        </p:txBody>
      </p:sp>
      <p:sp>
        <p:nvSpPr>
          <p:cNvPr id="86021" name="Text Box 5"/>
          <p:cNvSpPr txBox="1">
            <a:spLocks noChangeArrowheads="1"/>
          </p:cNvSpPr>
          <p:nvPr/>
        </p:nvSpPr>
        <p:spPr bwMode="auto">
          <a:xfrm>
            <a:off x="1066800" y="685800"/>
            <a:ext cx="7620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800">
                <a:solidFill>
                  <a:srgbClr val="FFFF00"/>
                </a:solidFill>
                <a:effectLst>
                  <a:outerShdw blurRad="38100" dist="38100" dir="2700000" algn="tl">
                    <a:srgbClr val="000000"/>
                  </a:outerShdw>
                </a:effectLst>
                <a:latin typeface="Arial" panose="020B0604020202020204" pitchFamily="34" charset="0"/>
              </a:rPr>
              <a:t>Precipitati colloidali</a:t>
            </a:r>
            <a:endParaRPr lang="it-IT" altLang="it-IT" sz="2000"/>
          </a:p>
        </p:txBody>
      </p:sp>
      <p:sp>
        <p:nvSpPr>
          <p:cNvPr id="86022" name="Text Box 6"/>
          <p:cNvSpPr txBox="1">
            <a:spLocks noChangeArrowheads="1"/>
          </p:cNvSpPr>
          <p:nvPr/>
        </p:nvSpPr>
        <p:spPr bwMode="auto">
          <a:xfrm>
            <a:off x="0" y="0"/>
            <a:ext cx="685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06788FEB-CB1E-4DF4-9DBB-F9A27346E364}" type="slidenum">
              <a:rPr lang="it-IT" altLang="it-IT" sz="1200">
                <a:solidFill>
                  <a:schemeClr val="bg1"/>
                </a:solidFill>
                <a:latin typeface="Arial" panose="020B0604020202020204" pitchFamily="34" charset="0"/>
              </a:rPr>
              <a:pPr>
                <a:spcBef>
                  <a:spcPct val="50000"/>
                </a:spcBef>
              </a:pPr>
              <a:t>49</a:t>
            </a:fld>
            <a:endParaRPr lang="it-IT" altLang="it-IT" sz="1200">
              <a:solidFill>
                <a:schemeClr val="bg1"/>
              </a:solidFill>
              <a:latin typeface="Arial" panose="020B0604020202020204" pitchFamily="34" charset="0"/>
            </a:endParaRPr>
          </a:p>
        </p:txBody>
      </p:sp>
    </p:spTree>
    <p:extLst>
      <p:ext uri="{BB962C8B-B14F-4D97-AF65-F5344CB8AC3E}">
        <p14:creationId xmlns:p14="http://schemas.microsoft.com/office/powerpoint/2010/main" val="2101931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04B743B-8290-46B4-86C5-DB25964F0DE4}" type="slidenum">
              <a:rPr kumimoji="0" lang="it-IT" altLang="it-IT"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it-IT" altLang="it-IT"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5476" name="Text Box 4"/>
          <p:cNvSpPr txBox="1">
            <a:spLocks noChangeArrowheads="1"/>
          </p:cNvSpPr>
          <p:nvPr/>
        </p:nvSpPr>
        <p:spPr bwMode="auto">
          <a:xfrm>
            <a:off x="990600" y="762000"/>
            <a:ext cx="7772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marL="457200" marR="0" lvl="0" indent="-457200" algn="just" defTabSz="914400" rtl="0" eaLnBrk="1" fontAlgn="base" latinLnBrk="0" hangingPunct="1">
              <a:lnSpc>
                <a:spcPct val="100000"/>
              </a:lnSpc>
              <a:spcBef>
                <a:spcPct val="50000"/>
              </a:spcBef>
              <a:spcAft>
                <a:spcPct val="0"/>
              </a:spcAft>
              <a:buClrTx/>
              <a:buSzTx/>
              <a:buFontTx/>
              <a:buBlip>
                <a:blip r:embed="rId2"/>
              </a:buBlip>
              <a:tabLst/>
              <a:defRPr/>
            </a:pPr>
            <a:r>
              <a:rPr kumimoji="0" lang="it-IT" altLang="it-IT" sz="18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Times New Roman" panose="02020603050405020304" pitchFamily="18" charset="0"/>
              </a:rPr>
              <a:t>In soluzioni non troppo concentrate, il coefficiente di attività di una data specie è indipendente dalla natura dell'elettrolita e dipende solo dalla forza ionica.</a:t>
            </a:r>
            <a:endParaRPr kumimoji="0" lang="it-IT" altLang="it-IT"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5477" name="Text Box 5"/>
          <p:cNvSpPr txBox="1">
            <a:spLocks noChangeArrowheads="1"/>
          </p:cNvSpPr>
          <p:nvPr/>
        </p:nvSpPr>
        <p:spPr bwMode="auto">
          <a:xfrm>
            <a:off x="990600" y="1828800"/>
            <a:ext cx="777240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marL="457200" marR="0" lvl="0" indent="-457200" algn="just" defTabSz="914400" rtl="0" eaLnBrk="1" fontAlgn="base" latinLnBrk="0" hangingPunct="1">
              <a:lnSpc>
                <a:spcPct val="100000"/>
              </a:lnSpc>
              <a:spcBef>
                <a:spcPct val="50000"/>
              </a:spcBef>
              <a:spcAft>
                <a:spcPct val="0"/>
              </a:spcAft>
              <a:buClrTx/>
              <a:buSzTx/>
              <a:buFontTx/>
              <a:buBlip>
                <a:blip r:embed="rId2"/>
              </a:buBlip>
              <a:tabLst/>
              <a:defRPr/>
            </a:pPr>
            <a:r>
              <a:rPr kumimoji="0" lang="it-IT" altLang="it-IT" sz="18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Times New Roman" panose="02020603050405020304" pitchFamily="18" charset="0"/>
              </a:rPr>
              <a:t>Per una data forza ionica, il coefficiente di attività di uno ione è tanto minore quanto maggiore è la carica portata dalla specie. Il coefficiente di attività di una molecola non carica è circa 1, a prescindere dalla forza ionica.</a:t>
            </a:r>
          </a:p>
          <a:p>
            <a:pPr marL="457200" marR="0" lvl="0" indent="-457200" algn="just" defTabSz="914400" rtl="0" eaLnBrk="1" fontAlgn="base" latinLnBrk="0" hangingPunct="1">
              <a:lnSpc>
                <a:spcPct val="100000"/>
              </a:lnSpc>
              <a:spcBef>
                <a:spcPct val="50000"/>
              </a:spcBef>
              <a:spcAft>
                <a:spcPct val="0"/>
              </a:spcAft>
              <a:buClrTx/>
              <a:buSzTx/>
              <a:buFontTx/>
              <a:buBlip>
                <a:blip r:embed="rId2"/>
              </a:buBlip>
              <a:tabLst/>
              <a:defRPr/>
            </a:pPr>
            <a:r>
              <a:rPr kumimoji="0" lang="it-IT" altLang="it-IT" sz="18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Times New Roman" panose="02020603050405020304" pitchFamily="18" charset="0"/>
              </a:rPr>
              <a:t>Ad una qualsiasi forza ionica data, i coefficienti di attività di ioni con la stessa carica sono approssimativamente uguali. Le piccole variazioni che si osservano sono correlate al diametro effettivo degli ioni idratati. </a:t>
            </a:r>
          </a:p>
          <a:p>
            <a:pPr marL="457200" marR="0" lvl="0" indent="-457200" algn="just" defTabSz="914400" rtl="0" eaLnBrk="1" fontAlgn="base" latinLnBrk="0" hangingPunct="1">
              <a:lnSpc>
                <a:spcPct val="100000"/>
              </a:lnSpc>
              <a:spcBef>
                <a:spcPct val="50000"/>
              </a:spcBef>
              <a:spcAft>
                <a:spcPct val="0"/>
              </a:spcAft>
              <a:buClrTx/>
              <a:buSzTx/>
              <a:buFontTx/>
              <a:buBlip>
                <a:blip r:embed="rId2"/>
              </a:buBlip>
              <a:tabLst/>
              <a:defRPr/>
            </a:pPr>
            <a:r>
              <a:rPr kumimoji="0" lang="it-IT" altLang="it-IT" sz="18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Times New Roman" panose="02020603050405020304" pitchFamily="18" charset="0"/>
              </a:rPr>
              <a:t>Il coefficiente di attività di un dato ione descrive il suo effettivo comportamento in tutti gli equilibri a cui partecipa. Per esempio, ad una data forza ionica, un singolo coefficiente di attività per lo ione cianuro descrive l'influenza di quella specie su uno qualunque degli equilibri cui lo ione partecipa. </a:t>
            </a:r>
            <a:endParaRPr kumimoji="0" lang="it-IT" altLang="it-IT"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5479" name="Text Box 7"/>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fld id="{258C35D9-8A07-47A7-8453-518F30933ADD}" type="slidenum">
              <a:rPr kumimoji="0" lang="it-IT" altLang="it-IT"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50000"/>
                </a:spcBef>
                <a:spcAft>
                  <a:spcPct val="0"/>
                </a:spcAft>
                <a:buClrTx/>
                <a:buSzTx/>
                <a:buFontTx/>
                <a:buNone/>
                <a:tabLst/>
                <a:defRPr/>
              </a:pPr>
              <a:t>5</a:t>
            </a:fld>
            <a:endParaRPr kumimoji="0" lang="it-IT" altLang="it-IT"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9533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547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547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547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7"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10" name="Segnaposto numero diapositiva 3"/>
          <p:cNvSpPr>
            <a:spLocks noGrp="1"/>
          </p:cNvSpPr>
          <p:nvPr>
            <p:ph type="sldNum" sz="quarter" idx="12"/>
          </p:nvPr>
        </p:nvSpPr>
        <p:spPr/>
        <p:txBody>
          <a:bodyPr/>
          <a:lstStyle/>
          <a:p>
            <a:fld id="{0FD2D6A2-6C7E-47FC-8591-D2F924ED9E53}" type="slidenum">
              <a:rPr lang="it-IT" altLang="it-IT" sz="1200"/>
              <a:pPr/>
              <a:t>50</a:t>
            </a:fld>
            <a:endParaRPr lang="it-IT" altLang="it-IT" sz="1200"/>
          </a:p>
        </p:txBody>
      </p:sp>
      <p:sp>
        <p:nvSpPr>
          <p:cNvPr id="87044" name="Rectangle 4"/>
          <p:cNvSpPr>
            <a:spLocks noChangeArrowheads="1"/>
          </p:cNvSpPr>
          <p:nvPr/>
        </p:nvSpPr>
        <p:spPr bwMode="auto">
          <a:xfrm>
            <a:off x="0" y="550863"/>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ltLang="it-IT" sz="2000"/>
          </a:p>
          <a:p>
            <a:pPr eaLnBrk="0" hangingPunct="0"/>
            <a:endParaRPr lang="it-IT" altLang="it-IT" sz="2000"/>
          </a:p>
        </p:txBody>
      </p:sp>
      <p:sp>
        <p:nvSpPr>
          <p:cNvPr id="87047" name="Text Box 7"/>
          <p:cNvSpPr txBox="1">
            <a:spLocks noChangeArrowheads="1"/>
          </p:cNvSpPr>
          <p:nvPr/>
        </p:nvSpPr>
        <p:spPr bwMode="auto">
          <a:xfrm>
            <a:off x="990600" y="228600"/>
            <a:ext cx="7772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it-IT" altLang="it-IT" sz="2000">
                <a:solidFill>
                  <a:schemeClr val="bg1"/>
                </a:solidFill>
                <a:effectLst>
                  <a:outerShdw blurRad="38100" dist="38100" dir="2700000" algn="tl">
                    <a:srgbClr val="000000"/>
                  </a:outerShdw>
                </a:effectLst>
                <a:latin typeface="Arial" panose="020B0604020202020204" pitchFamily="34" charset="0"/>
              </a:rPr>
              <a:t>La foto SEM mostra  una dispersione colloidale di silice essiccata. I colloidi sono importanti nell’industria alimentare, delle vernici, ecc. </a:t>
            </a:r>
            <a:endParaRPr lang="it-IT" altLang="it-IT" sz="2000"/>
          </a:p>
        </p:txBody>
      </p:sp>
      <p:pic>
        <p:nvPicPr>
          <p:cNvPr id="87046" name="Picture 6" descr="collo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990600"/>
            <a:ext cx="4800600" cy="3752850"/>
          </a:xfrm>
          <a:prstGeom prst="rect">
            <a:avLst/>
          </a:prstGeom>
          <a:noFill/>
          <a:extLst>
            <a:ext uri="{909E8E84-426E-40DD-AFC4-6F175D3DCCD1}">
              <a14:hiddenFill xmlns:a14="http://schemas.microsoft.com/office/drawing/2010/main">
                <a:solidFill>
                  <a:srgbClr val="FFFFFF"/>
                </a:solidFill>
              </a14:hiddenFill>
            </a:ext>
          </a:extLst>
        </p:spPr>
      </p:pic>
      <p:grpSp>
        <p:nvGrpSpPr>
          <p:cNvPr id="87051" name="Group 11"/>
          <p:cNvGrpSpPr>
            <a:grpSpLocks/>
          </p:cNvGrpSpPr>
          <p:nvPr/>
        </p:nvGrpSpPr>
        <p:grpSpPr bwMode="auto">
          <a:xfrm>
            <a:off x="914400" y="1604963"/>
            <a:ext cx="7924800" cy="5133975"/>
            <a:chOff x="576" y="1011"/>
            <a:chExt cx="4992" cy="3234"/>
          </a:xfrm>
        </p:grpSpPr>
        <p:sp>
          <p:nvSpPr>
            <p:cNvPr id="87045" name="Rectangle 5"/>
            <p:cNvSpPr>
              <a:spLocks noChangeArrowheads="1"/>
            </p:cNvSpPr>
            <p:nvPr/>
          </p:nvSpPr>
          <p:spPr bwMode="auto">
            <a:xfrm>
              <a:off x="912" y="2736"/>
              <a:ext cx="179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it-IT" altLang="it-IT" sz="2000">
                  <a:solidFill>
                    <a:schemeClr val="bg1"/>
                  </a:solidFill>
                  <a:effectLst>
                    <a:outerShdw blurRad="38100" dist="38100" dir="2700000" algn="tl">
                      <a:srgbClr val="000000"/>
                    </a:outerShdw>
                  </a:effectLst>
                  <a:latin typeface="Arial" panose="020B0604020202020204" pitchFamily="34" charset="0"/>
                </a:rPr>
                <a:t>                                   </a:t>
              </a:r>
            </a:p>
          </p:txBody>
        </p:sp>
        <p:pic>
          <p:nvPicPr>
            <p:cNvPr id="87049" name="Picture 9" descr="colloid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 y="1011"/>
              <a:ext cx="3648" cy="2958"/>
            </a:xfrm>
            <a:prstGeom prst="rect">
              <a:avLst/>
            </a:prstGeom>
            <a:noFill/>
            <a:extLst>
              <a:ext uri="{909E8E84-426E-40DD-AFC4-6F175D3DCCD1}">
                <a14:hiddenFill xmlns:a14="http://schemas.microsoft.com/office/drawing/2010/main">
                  <a:solidFill>
                    <a:srgbClr val="FFFFFF"/>
                  </a:solidFill>
                </a14:hiddenFill>
              </a:ext>
            </a:extLst>
          </p:spPr>
        </p:pic>
        <p:sp>
          <p:nvSpPr>
            <p:cNvPr id="87050" name="Text Box 10"/>
            <p:cNvSpPr txBox="1">
              <a:spLocks noChangeArrowheads="1"/>
            </p:cNvSpPr>
            <p:nvPr/>
          </p:nvSpPr>
          <p:spPr bwMode="auto">
            <a:xfrm>
              <a:off x="4416" y="3024"/>
              <a:ext cx="1152" cy="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2000">
                  <a:solidFill>
                    <a:schemeClr val="bg1"/>
                  </a:solidFill>
                  <a:effectLst>
                    <a:outerShdw blurRad="38100" dist="38100" dir="2700000" algn="tl">
                      <a:srgbClr val="000000"/>
                    </a:outerShdw>
                  </a:effectLst>
                  <a:latin typeface="Arial" panose="020B0604020202020204" pitchFamily="34" charset="0"/>
                </a:rPr>
                <a:t>A sinistra è mostrata la struttura di una particella colloi-dale di AgCl</a:t>
              </a:r>
            </a:p>
          </p:txBody>
        </p:sp>
      </p:grpSp>
      <p:sp>
        <p:nvSpPr>
          <p:cNvPr id="87052" name="Text Box 12"/>
          <p:cNvSpPr txBox="1">
            <a:spLocks noChangeArrowheads="1"/>
          </p:cNvSpPr>
          <p:nvPr/>
        </p:nvSpPr>
        <p:spPr bwMode="auto">
          <a:xfrm>
            <a:off x="0" y="0"/>
            <a:ext cx="685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BE24505F-0DAD-4DFC-A3BA-41D923922551}" type="slidenum">
              <a:rPr lang="it-IT" altLang="it-IT" sz="1200">
                <a:solidFill>
                  <a:schemeClr val="bg1"/>
                </a:solidFill>
                <a:latin typeface="Arial" panose="020B0604020202020204" pitchFamily="34" charset="0"/>
              </a:rPr>
              <a:pPr>
                <a:spcBef>
                  <a:spcPct val="50000"/>
                </a:spcBef>
              </a:pPr>
              <a:t>50</a:t>
            </a:fld>
            <a:endParaRPr lang="it-IT" altLang="it-IT" sz="1200">
              <a:solidFill>
                <a:schemeClr val="bg1"/>
              </a:solidFill>
              <a:latin typeface="Arial" panose="020B0604020202020204" pitchFamily="34" charset="0"/>
            </a:endParaRPr>
          </a:p>
        </p:txBody>
      </p:sp>
    </p:spTree>
    <p:extLst>
      <p:ext uri="{BB962C8B-B14F-4D97-AF65-F5344CB8AC3E}">
        <p14:creationId xmlns:p14="http://schemas.microsoft.com/office/powerpoint/2010/main" val="35948651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7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9" name="Segnaposto numero diapositiva 3"/>
          <p:cNvSpPr>
            <a:spLocks noGrp="1"/>
          </p:cNvSpPr>
          <p:nvPr>
            <p:ph type="sldNum" sz="quarter" idx="12"/>
          </p:nvPr>
        </p:nvSpPr>
        <p:spPr/>
        <p:txBody>
          <a:bodyPr/>
          <a:lstStyle/>
          <a:p>
            <a:fld id="{762840FA-C1EB-4BF9-B91F-3D06EF93A84A}" type="slidenum">
              <a:rPr lang="it-IT" altLang="it-IT" sz="1800"/>
              <a:pPr/>
              <a:t>51</a:t>
            </a:fld>
            <a:endParaRPr lang="it-IT" altLang="it-IT" sz="1800"/>
          </a:p>
        </p:txBody>
      </p:sp>
      <p:sp>
        <p:nvSpPr>
          <p:cNvPr id="88068" name="Text Box 4"/>
          <p:cNvSpPr txBox="1">
            <a:spLocks noChangeArrowheads="1"/>
          </p:cNvSpPr>
          <p:nvPr/>
        </p:nvSpPr>
        <p:spPr bwMode="auto">
          <a:xfrm>
            <a:off x="1066800" y="228600"/>
            <a:ext cx="77724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La </a:t>
            </a:r>
            <a:r>
              <a:rPr lang="it-IT" altLang="it-IT" sz="1800" i="1" dirty="0">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coagulazione</a:t>
            </a:r>
            <a:r>
              <a:rPr lang="it-IT" altLang="it-IT" sz="18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nota anche come </a:t>
            </a:r>
            <a:r>
              <a:rPr lang="it-IT" altLang="it-IT" sz="1800" i="1" dirty="0">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agglomerazione</a:t>
            </a:r>
            <a:r>
              <a:rPr lang="it-IT" altLang="it-IT" sz="18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o </a:t>
            </a:r>
            <a:r>
              <a:rPr lang="it-IT" altLang="it-IT" sz="1800" i="1" dirty="0">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flocculazione</a:t>
            </a:r>
            <a:r>
              <a:rPr lang="it-IT" altLang="it-IT" sz="18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è il processo mediante il quale le particelle colloidali si addensano fino a formare particelle sufficientemente grandi da precipitare e da poter essere filtrate. Per promuovere la coagulazione è necessario aggiungere a caldo. e sotto agitazione, un elettrolita (processo di </a:t>
            </a:r>
            <a:r>
              <a:rPr lang="it-IT" altLang="it-IT" sz="1800" i="1"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salatura</a:t>
            </a:r>
            <a:r>
              <a:rPr lang="it-IT" altLang="it-IT" sz="18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p>
        </p:txBody>
      </p:sp>
      <p:grpSp>
        <p:nvGrpSpPr>
          <p:cNvPr id="88072" name="Group 8"/>
          <p:cNvGrpSpPr>
            <a:grpSpLocks/>
          </p:cNvGrpSpPr>
          <p:nvPr/>
        </p:nvGrpSpPr>
        <p:grpSpPr bwMode="auto">
          <a:xfrm>
            <a:off x="1066800" y="1828800"/>
            <a:ext cx="7615238" cy="3124200"/>
            <a:chOff x="672" y="1152"/>
            <a:chExt cx="4797" cy="1968"/>
          </a:xfrm>
        </p:grpSpPr>
        <p:sp>
          <p:nvSpPr>
            <p:cNvPr id="88069" name="Text Box 5"/>
            <p:cNvSpPr txBox="1">
              <a:spLocks noChangeArrowheads="1"/>
            </p:cNvSpPr>
            <p:nvPr/>
          </p:nvSpPr>
          <p:spPr bwMode="auto">
            <a:xfrm>
              <a:off x="672" y="1152"/>
              <a:ext cx="2928" cy="1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La salatura permette di comprimere il </a:t>
              </a:r>
              <a:r>
                <a:rPr lang="it-IT" altLang="it-IT" sz="1800" i="1" dirty="0">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doppio strato elettrico</a:t>
              </a:r>
              <a:r>
                <a:rPr lang="it-IT" altLang="it-IT" sz="18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p>
            <a:p>
              <a:pPr algn="just">
                <a:spcBef>
                  <a:spcPct val="50000"/>
                </a:spcBef>
              </a:pPr>
              <a:r>
                <a:rPr lang="it-IT" altLang="it-IT" sz="18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Le particelle colloidali non riescono ad avvicinarsi a causa della repulsione elettrostatica tra le loro atmosfere ioniche caricate negativamente. L'aggiunta di una elevata quantità di ioni consente una contrazione del doppio strato ed un maggior avvicinamento delle particelle colloidali, facilitandone l'agglomerazione.</a:t>
              </a:r>
              <a:endParaRPr lang="it-IT" altLang="it-IT" sz="1800" dirty="0"/>
            </a:p>
          </p:txBody>
        </p:sp>
        <p:pic>
          <p:nvPicPr>
            <p:cNvPr id="88070" name="Picture 6" descr="coagu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0" y="1317"/>
              <a:ext cx="1629" cy="1803"/>
            </a:xfrm>
            <a:prstGeom prst="rect">
              <a:avLst/>
            </a:prstGeom>
            <a:noFill/>
            <a:extLst>
              <a:ext uri="{909E8E84-426E-40DD-AFC4-6F175D3DCCD1}">
                <a14:hiddenFill xmlns:a14="http://schemas.microsoft.com/office/drawing/2010/main">
                  <a:solidFill>
                    <a:srgbClr val="FFFFFF"/>
                  </a:solidFill>
                </a14:hiddenFill>
              </a:ext>
            </a:extLst>
          </p:spPr>
        </p:pic>
      </p:grpSp>
      <p:sp>
        <p:nvSpPr>
          <p:cNvPr id="88073" name="Text Box 9"/>
          <p:cNvSpPr txBox="1">
            <a:spLocks noChangeArrowheads="1"/>
          </p:cNvSpPr>
          <p:nvPr/>
        </p:nvSpPr>
        <p:spPr bwMode="auto">
          <a:xfrm>
            <a:off x="1066800" y="5029200"/>
            <a:ext cx="77724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Qualora il precipitato ottenuto mediante coagulazione sia lavato con acqua distillata, che determina la rimozione dei </a:t>
            </a:r>
            <a:r>
              <a:rPr lang="it-IT" altLang="it-IT" sz="1800" dirty="0" err="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controioni</a:t>
            </a:r>
            <a:r>
              <a:rPr lang="it-IT" altLang="it-IT" sz="18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si può avere la ridissoluzione, o </a:t>
            </a:r>
            <a:r>
              <a:rPr lang="it-IT" altLang="it-IT" sz="1800" i="1" dirty="0">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peptizzazione</a:t>
            </a:r>
            <a:r>
              <a:rPr lang="it-IT" altLang="it-IT" sz="18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dello stesso. Pertanto i lavaggi di precipitati coagulati vanno eseguiti sempre con soluzioni diluite contenenti i </a:t>
            </a:r>
            <a:r>
              <a:rPr lang="it-IT" altLang="it-IT" sz="1800" dirty="0" err="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controioni</a:t>
            </a:r>
            <a:r>
              <a:rPr lang="it-IT" altLang="it-IT" sz="18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endParaRPr lang="it-IT" altLang="it-IT" sz="1800" dirty="0"/>
          </a:p>
        </p:txBody>
      </p:sp>
      <p:sp>
        <p:nvSpPr>
          <p:cNvPr id="88074" name="Text Box 10"/>
          <p:cNvSpPr txBox="1">
            <a:spLocks noChangeArrowheads="1"/>
          </p:cNvSpPr>
          <p:nvPr/>
        </p:nvSpPr>
        <p:spPr bwMode="auto">
          <a:xfrm>
            <a:off x="0" y="0"/>
            <a:ext cx="685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0504134B-9ED8-4F4B-85E9-238079362D78}" type="slidenum">
              <a:rPr lang="it-IT" altLang="it-IT" sz="1800">
                <a:solidFill>
                  <a:schemeClr val="bg1"/>
                </a:solidFill>
                <a:latin typeface="Arial" panose="020B0604020202020204" pitchFamily="34" charset="0"/>
              </a:rPr>
              <a:pPr>
                <a:spcBef>
                  <a:spcPct val="50000"/>
                </a:spcBef>
              </a:pPr>
              <a:t>51</a:t>
            </a:fld>
            <a:endParaRPr lang="it-IT" altLang="it-IT" sz="1800">
              <a:solidFill>
                <a:schemeClr val="bg1"/>
              </a:solidFill>
              <a:latin typeface="Arial" panose="020B0604020202020204" pitchFamily="34" charset="0"/>
            </a:endParaRPr>
          </a:p>
        </p:txBody>
      </p:sp>
    </p:spTree>
    <p:extLst>
      <p:ext uri="{BB962C8B-B14F-4D97-AF65-F5344CB8AC3E}">
        <p14:creationId xmlns:p14="http://schemas.microsoft.com/office/powerpoint/2010/main" val="33912032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80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80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3"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fld id="{80489FDC-5069-4952-8A62-46EDF21C88B7}" type="slidenum">
              <a:rPr lang="it-IT" altLang="it-IT" sz="1200"/>
              <a:pPr/>
              <a:t>52</a:t>
            </a:fld>
            <a:endParaRPr lang="it-IT" altLang="it-IT" sz="1200"/>
          </a:p>
        </p:txBody>
      </p:sp>
      <p:sp>
        <p:nvSpPr>
          <p:cNvPr id="89092" name="Text Box 4"/>
          <p:cNvSpPr txBox="1">
            <a:spLocks noChangeArrowheads="1"/>
          </p:cNvSpPr>
          <p:nvPr/>
        </p:nvSpPr>
        <p:spPr bwMode="auto">
          <a:xfrm>
            <a:off x="1066800" y="1676400"/>
            <a:ext cx="7620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just">
              <a:spcBef>
                <a:spcPct val="50000"/>
              </a:spcBef>
              <a:buFontTx/>
              <a:buBlip>
                <a:blip r:embed="rId2"/>
              </a:buBlip>
            </a:pPr>
            <a:r>
              <a:rPr lang="it-IT" altLang="it-IT" sz="1600" i="1">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adsorbimento</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di controioni estranei sulla superficie del precipitato; l'adsorbimento è generalmente un processo di equilibrio dinamico;</a:t>
            </a:r>
          </a:p>
          <a:p>
            <a:pPr algn="just">
              <a:spcBef>
                <a:spcPct val="50000"/>
              </a:spcBef>
              <a:buFontTx/>
              <a:buBlip>
                <a:blip r:embed="rId2"/>
              </a:buBlip>
            </a:pPr>
            <a:r>
              <a:rPr lang="it-IT" altLang="it-IT" sz="1600" i="1">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inclusione</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di composti che hanno la stessa forma cristallografica del precipitato (composti isomorfi): gli ioni dei composti in oggetto possono sostituire una parte di ioni del precipitato nel reticolo cristallino; esempi di coprecipitati per inclusione isomorfa sono quelli di BaSO</a:t>
            </a:r>
            <a:r>
              <a:rPr lang="it-IT" altLang="it-IT" sz="16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4</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e PbSO</a:t>
            </a:r>
            <a:r>
              <a:rPr lang="it-IT" altLang="it-IT" sz="16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4</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e di AgBr e AgCl; dato che l'eliminazione della contaminazione mediante lavaggio del precipitato è difficile, o addirittura dannosa nel caso di precipitati colloidali o molto solubili, conviene eliminare lo ione isomorfo prima di eseguire la precipitazione;</a:t>
            </a:r>
          </a:p>
          <a:p>
            <a:pPr algn="just">
              <a:spcBef>
                <a:spcPct val="50000"/>
              </a:spcBef>
              <a:buFontTx/>
              <a:buBlip>
                <a:blip r:embed="rId2"/>
              </a:buBlip>
            </a:pPr>
            <a:r>
              <a:rPr lang="it-IT" altLang="it-IT" sz="1600" i="1">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occlusione</a:t>
            </a:r>
            <a:r>
              <a:rPr lang="it-IT" altLang="it-IT" sz="16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che avviene mediante intrappolamento fisico in cavità che si formano nel precipitato durante l'accrescimento; l'occlusione è tanto più probabile quanto più veloce è la precipitazione e può essere diminuita ridissolvendo il precipitato e riprecipitandolo.</a:t>
            </a:r>
            <a:endParaRPr lang="it-IT" altLang="it-IT" sz="1600">
              <a:solidFill>
                <a:schemeClr val="bg1"/>
              </a:solidFill>
              <a:effectLst>
                <a:outerShdw blurRad="38100" dist="38100" dir="2700000" algn="tl">
                  <a:srgbClr val="000000"/>
                </a:outerShdw>
              </a:effectLst>
              <a:latin typeface="Arial" panose="020B0604020202020204" pitchFamily="34" charset="0"/>
            </a:endParaRPr>
          </a:p>
        </p:txBody>
      </p:sp>
      <p:sp>
        <p:nvSpPr>
          <p:cNvPr id="89093" name="Text Box 5"/>
          <p:cNvSpPr txBox="1">
            <a:spLocks noChangeArrowheads="1"/>
          </p:cNvSpPr>
          <p:nvPr/>
        </p:nvSpPr>
        <p:spPr bwMode="auto">
          <a:xfrm>
            <a:off x="1066800" y="838200"/>
            <a:ext cx="7620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2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La </a:t>
            </a:r>
            <a:r>
              <a:rPr lang="it-IT" altLang="it-IT" sz="2000" i="1">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coprecipitazione</a:t>
            </a:r>
            <a:r>
              <a:rPr lang="it-IT" altLang="it-IT" sz="2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può pregiudicare la purezza del precipitato e avviene per:</a:t>
            </a:r>
            <a:endParaRPr lang="it-IT" altLang="it-IT" sz="2000"/>
          </a:p>
        </p:txBody>
      </p:sp>
      <p:sp>
        <p:nvSpPr>
          <p:cNvPr id="89094" name="Text Box 6"/>
          <p:cNvSpPr txBox="1">
            <a:spLocks noChangeArrowheads="1"/>
          </p:cNvSpPr>
          <p:nvPr/>
        </p:nvSpPr>
        <p:spPr bwMode="auto">
          <a:xfrm>
            <a:off x="0" y="0"/>
            <a:ext cx="685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67FEBBAF-48CB-4733-9499-1B710788590F}" type="slidenum">
              <a:rPr lang="it-IT" altLang="it-IT" sz="1200">
                <a:solidFill>
                  <a:schemeClr val="bg1"/>
                </a:solidFill>
                <a:latin typeface="Arial" panose="020B0604020202020204" pitchFamily="34" charset="0"/>
              </a:rPr>
              <a:pPr>
                <a:spcBef>
                  <a:spcPct val="50000"/>
                </a:spcBef>
              </a:pPr>
              <a:t>52</a:t>
            </a:fld>
            <a:endParaRPr lang="it-IT" altLang="it-IT" sz="1200">
              <a:solidFill>
                <a:schemeClr val="bg1"/>
              </a:solidFill>
              <a:latin typeface="Arial" panose="020B0604020202020204" pitchFamily="34" charset="0"/>
            </a:endParaRPr>
          </a:p>
        </p:txBody>
      </p:sp>
    </p:spTree>
    <p:extLst>
      <p:ext uri="{BB962C8B-B14F-4D97-AF65-F5344CB8AC3E}">
        <p14:creationId xmlns:p14="http://schemas.microsoft.com/office/powerpoint/2010/main" val="2429520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909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909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909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13" name="Segnaposto numero diapositiva 3"/>
          <p:cNvSpPr>
            <a:spLocks noGrp="1"/>
          </p:cNvSpPr>
          <p:nvPr>
            <p:ph type="sldNum" sz="quarter" idx="12"/>
          </p:nvPr>
        </p:nvSpPr>
        <p:spPr/>
        <p:txBody>
          <a:bodyPr/>
          <a:lstStyle/>
          <a:p>
            <a:fld id="{F5F84023-17EE-4528-909B-1B3177B818B2}" type="slidenum">
              <a:rPr lang="it-IT" altLang="it-IT" sz="1200"/>
              <a:pPr/>
              <a:t>53</a:t>
            </a:fld>
            <a:endParaRPr lang="it-IT" altLang="it-IT" sz="1200"/>
          </a:p>
        </p:txBody>
      </p:sp>
      <p:sp>
        <p:nvSpPr>
          <p:cNvPr id="90116" name="Text Box 4"/>
          <p:cNvSpPr txBox="1">
            <a:spLocks noChangeArrowheads="1"/>
          </p:cNvSpPr>
          <p:nvPr/>
        </p:nvSpPr>
        <p:spPr bwMode="auto">
          <a:xfrm>
            <a:off x="990600" y="2438400"/>
            <a:ext cx="79248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800">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Precipitazione omogenea</a:t>
            </a:r>
          </a:p>
          <a:p>
            <a:pPr algn="just">
              <a:spcBef>
                <a:spcPct val="50000"/>
              </a:spcBef>
            </a:pPr>
            <a:r>
              <a:rPr lang="it-IT" altLang="it-IT" sz="2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Per eseguire la precipitazione in condizioni di minima sovrasaturazione si può produrre il reattivo precipitante per idrolisi di un precursore direttamente nell'intera massa di soluzione. </a:t>
            </a:r>
          </a:p>
        </p:txBody>
      </p:sp>
      <p:sp>
        <p:nvSpPr>
          <p:cNvPr id="90117" name="Text Box 5"/>
          <p:cNvSpPr txBox="1">
            <a:spLocks noChangeArrowheads="1"/>
          </p:cNvSpPr>
          <p:nvPr/>
        </p:nvSpPr>
        <p:spPr bwMode="auto">
          <a:xfrm>
            <a:off x="5715000" y="4495800"/>
            <a:ext cx="3200400" cy="1138773"/>
          </a:xfrm>
          <a:prstGeom prst="rect">
            <a:avLst/>
          </a:prstGeom>
          <a:gradFill rotWithShape="0">
            <a:gsLst>
              <a:gs pos="0">
                <a:srgbClr val="006600">
                  <a:gamma/>
                  <a:tint val="69804"/>
                  <a:invGamma/>
                </a:srgbClr>
              </a:gs>
              <a:gs pos="100000">
                <a:srgbClr val="0066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4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Una delle reazioni più sfruttate nella cosiddetta precipitazione omogenea è quella che usa urea</a:t>
            </a:r>
          </a:p>
          <a:p>
            <a:pPr algn="ctr">
              <a:spcBef>
                <a:spcPct val="50000"/>
              </a:spcBef>
            </a:pPr>
            <a:r>
              <a:rPr lang="it-IT" altLang="it-IT" sz="14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(NH</a:t>
            </a:r>
            <a:r>
              <a:rPr lang="it-IT" altLang="it-IT" sz="14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4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a:t>
            </a:r>
            <a:r>
              <a:rPr lang="it-IT" altLang="it-IT" sz="14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4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CO + H</a:t>
            </a:r>
            <a:r>
              <a:rPr lang="it-IT" altLang="it-IT" sz="14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r>
              <a:rPr lang="it-IT" altLang="it-IT" sz="14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O = 2NH</a:t>
            </a:r>
            <a:r>
              <a:rPr lang="it-IT" altLang="it-IT" sz="14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3</a:t>
            </a:r>
            <a:r>
              <a:rPr lang="it-IT" altLang="it-IT" sz="14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 CO</a:t>
            </a:r>
            <a:r>
              <a:rPr lang="it-IT" altLang="it-IT" sz="1400" baseline="-25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2</a:t>
            </a:r>
          </a:p>
          <a:p>
            <a:pPr algn="ctr">
              <a:lnSpc>
                <a:spcPct val="25000"/>
              </a:lnSpc>
            </a:pPr>
            <a:endParaRPr lang="it-IT" altLang="it-IT" sz="2000">
              <a:solidFill>
                <a:srgbClr val="CC3300"/>
              </a:solidFill>
            </a:endParaRPr>
          </a:p>
        </p:txBody>
      </p:sp>
      <p:pic>
        <p:nvPicPr>
          <p:cNvPr id="90118" name="Picture 6" descr="omogen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114800"/>
            <a:ext cx="4419600" cy="2366963"/>
          </a:xfrm>
          <a:prstGeom prst="rect">
            <a:avLst/>
          </a:prstGeom>
          <a:solidFill>
            <a:srgbClr val="CC3300"/>
          </a:solidFill>
        </p:spPr>
      </p:pic>
      <p:grpSp>
        <p:nvGrpSpPr>
          <p:cNvPr id="90125" name="Group 13"/>
          <p:cNvGrpSpPr>
            <a:grpSpLocks/>
          </p:cNvGrpSpPr>
          <p:nvPr/>
        </p:nvGrpSpPr>
        <p:grpSpPr bwMode="auto">
          <a:xfrm>
            <a:off x="1828800" y="2743200"/>
            <a:ext cx="2895600" cy="1828800"/>
            <a:chOff x="3216" y="672"/>
            <a:chExt cx="1824" cy="1152"/>
          </a:xfrm>
        </p:grpSpPr>
        <p:grpSp>
          <p:nvGrpSpPr>
            <p:cNvPr id="90122" name="Group 10"/>
            <p:cNvGrpSpPr>
              <a:grpSpLocks/>
            </p:cNvGrpSpPr>
            <p:nvPr/>
          </p:nvGrpSpPr>
          <p:grpSpPr bwMode="auto">
            <a:xfrm>
              <a:off x="3216" y="672"/>
              <a:ext cx="1824" cy="446"/>
              <a:chOff x="2064" y="768"/>
              <a:chExt cx="1824" cy="446"/>
            </a:xfrm>
          </p:grpSpPr>
          <p:sp>
            <p:nvSpPr>
              <p:cNvPr id="90120" name="Rectangle 8"/>
              <p:cNvSpPr>
                <a:spLocks noChangeArrowheads="1"/>
              </p:cNvSpPr>
              <p:nvPr/>
            </p:nvSpPr>
            <p:spPr bwMode="auto">
              <a:xfrm>
                <a:off x="2064" y="768"/>
                <a:ext cx="1824" cy="432"/>
              </a:xfrm>
              <a:prstGeom prst="rect">
                <a:avLst/>
              </a:prstGeom>
              <a:solidFill>
                <a:srgbClr val="CC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000"/>
              </a:p>
            </p:txBody>
          </p:sp>
          <p:sp>
            <p:nvSpPr>
              <p:cNvPr id="90121" name="Text Box 9"/>
              <p:cNvSpPr txBox="1">
                <a:spLocks noChangeArrowheads="1"/>
              </p:cNvSpPr>
              <p:nvPr/>
            </p:nvSpPr>
            <p:spPr bwMode="auto">
              <a:xfrm>
                <a:off x="2064" y="768"/>
                <a:ext cx="1824" cy="446"/>
              </a:xfrm>
              <a:prstGeom prst="rect">
                <a:avLst/>
              </a:prstGeom>
              <a:solidFill>
                <a:srgbClr val="CC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2000" b="1">
                    <a:solidFill>
                      <a:schemeClr val="bg1"/>
                    </a:solidFill>
                    <a:effectLst>
                      <a:outerShdw blurRad="38100" dist="38100" dir="2700000" algn="tl">
                        <a:srgbClr val="000000"/>
                      </a:outerShdw>
                    </a:effectLst>
                    <a:latin typeface="Arial" panose="020B0604020202020204" pitchFamily="34" charset="0"/>
                  </a:rPr>
                  <a:t>Precipitazione di Fe</a:t>
                </a:r>
                <a:r>
                  <a:rPr lang="it-IT" altLang="it-IT" sz="2000" b="1" baseline="30000">
                    <a:solidFill>
                      <a:schemeClr val="bg1"/>
                    </a:solidFill>
                    <a:effectLst>
                      <a:outerShdw blurRad="38100" dist="38100" dir="2700000" algn="tl">
                        <a:srgbClr val="000000"/>
                      </a:outerShdw>
                    </a:effectLst>
                    <a:latin typeface="Arial" panose="020B0604020202020204" pitchFamily="34" charset="0"/>
                  </a:rPr>
                  <a:t>3+</a:t>
                </a:r>
                <a:r>
                  <a:rPr lang="it-IT" altLang="it-IT" sz="2000" b="1">
                    <a:solidFill>
                      <a:schemeClr val="bg1"/>
                    </a:solidFill>
                    <a:effectLst>
                      <a:outerShdw blurRad="38100" dist="38100" dir="2700000" algn="tl">
                        <a:srgbClr val="000000"/>
                      </a:outerShdw>
                    </a:effectLst>
                    <a:latin typeface="Arial" panose="020B0604020202020204" pitchFamily="34" charset="0"/>
                  </a:rPr>
                  <a:t> con NH</a:t>
                </a:r>
                <a:r>
                  <a:rPr lang="it-IT" altLang="it-IT" sz="2000" b="1" baseline="-25000">
                    <a:solidFill>
                      <a:schemeClr val="bg1"/>
                    </a:solidFill>
                    <a:effectLst>
                      <a:outerShdw blurRad="38100" dist="38100" dir="2700000" algn="tl">
                        <a:srgbClr val="000000"/>
                      </a:outerShdw>
                    </a:effectLst>
                    <a:latin typeface="Arial" panose="020B0604020202020204" pitchFamily="34" charset="0"/>
                  </a:rPr>
                  <a:t>3 </a:t>
                </a:r>
                <a:r>
                  <a:rPr lang="it-IT" altLang="it-IT" sz="2000" b="1">
                    <a:solidFill>
                      <a:schemeClr val="bg1"/>
                    </a:solidFill>
                    <a:effectLst>
                      <a:outerShdw blurRad="38100" dist="38100" dir="2700000" algn="tl">
                        <a:srgbClr val="000000"/>
                      </a:outerShdw>
                    </a:effectLst>
                    <a:latin typeface="Arial" panose="020B0604020202020204" pitchFamily="34" charset="0"/>
                  </a:rPr>
                  <a:t>o con urea</a:t>
                </a:r>
              </a:p>
            </p:txBody>
          </p:sp>
        </p:grpSp>
        <p:sp>
          <p:nvSpPr>
            <p:cNvPr id="90123" name="Line 11"/>
            <p:cNvSpPr>
              <a:spLocks noChangeShapeType="1"/>
            </p:cNvSpPr>
            <p:nvPr/>
          </p:nvSpPr>
          <p:spPr bwMode="auto">
            <a:xfrm flipH="1">
              <a:off x="3504" y="1104"/>
              <a:ext cx="240" cy="720"/>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2000"/>
            </a:p>
          </p:txBody>
        </p:sp>
        <p:sp>
          <p:nvSpPr>
            <p:cNvPr id="90124" name="Line 12"/>
            <p:cNvSpPr>
              <a:spLocks noChangeShapeType="1"/>
            </p:cNvSpPr>
            <p:nvPr/>
          </p:nvSpPr>
          <p:spPr bwMode="auto">
            <a:xfrm>
              <a:off x="4416" y="1104"/>
              <a:ext cx="288" cy="720"/>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2000"/>
            </a:p>
          </p:txBody>
        </p:sp>
      </p:grpSp>
      <p:sp>
        <p:nvSpPr>
          <p:cNvPr id="90130" name="Text Box 18"/>
          <p:cNvSpPr txBox="1">
            <a:spLocks noChangeArrowheads="1"/>
          </p:cNvSpPr>
          <p:nvPr/>
        </p:nvSpPr>
        <p:spPr bwMode="auto">
          <a:xfrm>
            <a:off x="990600" y="304800"/>
            <a:ext cx="8045896"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it-IT" altLang="it-IT" sz="18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La </a:t>
            </a:r>
            <a:r>
              <a:rPr lang="it-IT" altLang="it-IT" sz="1800" i="1" dirty="0" err="1">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postprecipitazione</a:t>
            </a:r>
            <a:r>
              <a:rPr lang="it-IT" altLang="it-IT" sz="18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si verifica invece quando sulla superficie di un precipitato vengono adsorbite </a:t>
            </a:r>
            <a:r>
              <a:rPr lang="it-IT" altLang="it-IT" sz="1800" dirty="0" err="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impurezze</a:t>
            </a:r>
            <a:r>
              <a:rPr lang="it-IT" altLang="it-IT" sz="18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in condizioni di sovrasaturazione causate dalla lentezza della reazione di precipitazione delle stesse. Solo dopo il periodo di induzione avviene l'effettiva nucleazione ed il conseguente accrescimento delle particelle di </a:t>
            </a:r>
            <a:r>
              <a:rPr lang="it-IT" altLang="it-IT" sz="1800" dirty="0" err="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impurezze</a:t>
            </a:r>
            <a:r>
              <a:rPr lang="it-IT" altLang="it-IT" sz="18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sul precipitato di interesse e quindi la sua contaminazione. Un esempio di </a:t>
            </a:r>
            <a:r>
              <a:rPr lang="it-IT" altLang="it-IT" sz="1800" dirty="0" err="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postprecipitazione</a:t>
            </a:r>
            <a:r>
              <a:rPr lang="it-IT" altLang="it-IT" sz="18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è la precipitazione dell'ossalato di magnesio su ossalato di calcio.</a:t>
            </a:r>
          </a:p>
        </p:txBody>
      </p:sp>
      <p:sp>
        <p:nvSpPr>
          <p:cNvPr id="90131" name="Text Box 19"/>
          <p:cNvSpPr txBox="1">
            <a:spLocks noChangeArrowheads="1"/>
          </p:cNvSpPr>
          <p:nvPr/>
        </p:nvSpPr>
        <p:spPr bwMode="auto">
          <a:xfrm>
            <a:off x="0" y="0"/>
            <a:ext cx="685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7C56CC59-C4F2-4A92-B733-D662B3D0D50F}" type="slidenum">
              <a:rPr lang="it-IT" altLang="it-IT" sz="1200">
                <a:solidFill>
                  <a:schemeClr val="bg1"/>
                </a:solidFill>
                <a:latin typeface="Arial" panose="020B0604020202020204" pitchFamily="34" charset="0"/>
              </a:rPr>
              <a:pPr>
                <a:spcBef>
                  <a:spcPct val="50000"/>
                </a:spcBef>
              </a:pPr>
              <a:t>53</a:t>
            </a:fld>
            <a:endParaRPr lang="it-IT" altLang="it-IT" sz="1200">
              <a:solidFill>
                <a:schemeClr val="bg1"/>
              </a:solidFill>
              <a:latin typeface="Arial" panose="020B0604020202020204" pitchFamily="34" charset="0"/>
            </a:endParaRPr>
          </a:p>
        </p:txBody>
      </p:sp>
    </p:spTree>
    <p:extLst>
      <p:ext uri="{BB962C8B-B14F-4D97-AF65-F5344CB8AC3E}">
        <p14:creationId xmlns:p14="http://schemas.microsoft.com/office/powerpoint/2010/main" val="1585419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01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01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90118"/>
                                        </p:tgtEl>
                                        <p:attrNameLst>
                                          <p:attrName>style.visibility</p:attrName>
                                        </p:attrNameLst>
                                      </p:cBhvr>
                                      <p:to>
                                        <p:strVal val="visible"/>
                                      </p:to>
                                    </p:set>
                                    <p:animEffect transition="in" filter="dissolve">
                                      <p:cBhvr>
                                        <p:cTn id="15" dur="500"/>
                                        <p:tgtEl>
                                          <p:spTgt spid="90118"/>
                                        </p:tgtEl>
                                      </p:cBhvr>
                                    </p:animEffect>
                                  </p:childTnLst>
                                </p:cTn>
                              </p:par>
                            </p:childTnLst>
                          </p:cTn>
                        </p:par>
                        <p:par>
                          <p:cTn id="16" fill="hold" nodeType="afterGroup">
                            <p:stCondLst>
                              <p:cond delay="500"/>
                            </p:stCondLst>
                            <p:childTnLst>
                              <p:par>
                                <p:cTn id="17" presetID="17" presetClass="entr" presetSubtype="1" fill="hold" nodeType="afterEffect">
                                  <p:stCondLst>
                                    <p:cond delay="0"/>
                                  </p:stCondLst>
                                  <p:childTnLst>
                                    <p:set>
                                      <p:cBhvr>
                                        <p:cTn id="18" dur="1" fill="hold">
                                          <p:stCondLst>
                                            <p:cond delay="0"/>
                                          </p:stCondLst>
                                        </p:cTn>
                                        <p:tgtEl>
                                          <p:spTgt spid="90125"/>
                                        </p:tgtEl>
                                        <p:attrNameLst>
                                          <p:attrName>style.visibility</p:attrName>
                                        </p:attrNameLst>
                                      </p:cBhvr>
                                      <p:to>
                                        <p:strVal val="visible"/>
                                      </p:to>
                                    </p:set>
                                    <p:anim calcmode="lin" valueType="num">
                                      <p:cBhvr>
                                        <p:cTn id="19" dur="500" fill="hold"/>
                                        <p:tgtEl>
                                          <p:spTgt spid="90125"/>
                                        </p:tgtEl>
                                        <p:attrNameLst>
                                          <p:attrName>ppt_x</p:attrName>
                                        </p:attrNameLst>
                                      </p:cBhvr>
                                      <p:tavLst>
                                        <p:tav tm="0">
                                          <p:val>
                                            <p:strVal val="#ppt_x"/>
                                          </p:val>
                                        </p:tav>
                                        <p:tav tm="100000">
                                          <p:val>
                                            <p:strVal val="#ppt_x"/>
                                          </p:val>
                                        </p:tav>
                                      </p:tavLst>
                                    </p:anim>
                                    <p:anim calcmode="lin" valueType="num">
                                      <p:cBhvr>
                                        <p:cTn id="20" dur="500" fill="hold"/>
                                        <p:tgtEl>
                                          <p:spTgt spid="90125"/>
                                        </p:tgtEl>
                                        <p:attrNameLst>
                                          <p:attrName>ppt_y</p:attrName>
                                        </p:attrNameLst>
                                      </p:cBhvr>
                                      <p:tavLst>
                                        <p:tav tm="0">
                                          <p:val>
                                            <p:strVal val="#ppt_y-#ppt_h/2"/>
                                          </p:val>
                                        </p:tav>
                                        <p:tav tm="100000">
                                          <p:val>
                                            <p:strVal val="#ppt_y"/>
                                          </p:val>
                                        </p:tav>
                                      </p:tavLst>
                                    </p:anim>
                                    <p:anim calcmode="lin" valueType="num">
                                      <p:cBhvr>
                                        <p:cTn id="21" dur="500" fill="hold"/>
                                        <p:tgtEl>
                                          <p:spTgt spid="90125"/>
                                        </p:tgtEl>
                                        <p:attrNameLst>
                                          <p:attrName>ppt_w</p:attrName>
                                        </p:attrNameLst>
                                      </p:cBhvr>
                                      <p:tavLst>
                                        <p:tav tm="0">
                                          <p:val>
                                            <p:strVal val="#ppt_w"/>
                                          </p:val>
                                        </p:tav>
                                        <p:tav tm="100000">
                                          <p:val>
                                            <p:strVal val="#ppt_w"/>
                                          </p:val>
                                        </p:tav>
                                      </p:tavLst>
                                    </p:anim>
                                    <p:anim calcmode="lin" valueType="num">
                                      <p:cBhvr>
                                        <p:cTn id="22" dur="500" fill="hold"/>
                                        <p:tgtEl>
                                          <p:spTgt spid="901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autoUpdateAnimBg="0"/>
      <p:bldP spid="90117" grpId="0"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fld id="{38CB2C96-CC57-4F80-935D-610ADEE37338}" type="slidenum">
              <a:rPr lang="it-IT" altLang="it-IT"/>
              <a:pPr/>
              <a:t>54</a:t>
            </a:fld>
            <a:endParaRPr lang="it-IT" altLang="it-IT"/>
          </a:p>
        </p:txBody>
      </p:sp>
      <p:sp>
        <p:nvSpPr>
          <p:cNvPr id="91140" name="Text Box 4"/>
          <p:cNvSpPr txBox="1">
            <a:spLocks noChangeArrowheads="1"/>
          </p:cNvSpPr>
          <p:nvPr/>
        </p:nvSpPr>
        <p:spPr bwMode="auto">
          <a:xfrm>
            <a:off x="914400" y="424827"/>
            <a:ext cx="78486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2000" dirty="0">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Lavaggio</a:t>
            </a:r>
            <a:r>
              <a:rPr lang="it-IT" altLang="it-IT" sz="2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r>
              <a:rPr lang="it-IT" altLang="it-IT" sz="2000" dirty="0">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essiccamento</a:t>
            </a:r>
            <a:r>
              <a:rPr lang="it-IT" altLang="it-IT" sz="2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e </a:t>
            </a:r>
            <a:r>
              <a:rPr lang="it-IT" altLang="it-IT" sz="2000" dirty="0">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calcinazione</a:t>
            </a:r>
            <a:r>
              <a:rPr lang="it-IT" altLang="it-IT" sz="2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sono stadi essenziali di un'analisi gravimetrica. La scelta di un opportuno liquido di lavaggio è determinante al fine di ridurre il pericolo di adsorbimenti, occlusioni, inclusioni e/o peptizzazione dei precipitati colloidali. La composizione del liquido di lavaggio influenza la solubilità del precipitato, la natura delle </a:t>
            </a:r>
            <a:r>
              <a:rPr lang="it-IT" altLang="it-IT" sz="2000" dirty="0" err="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impurezze</a:t>
            </a:r>
            <a:r>
              <a:rPr lang="it-IT" altLang="it-IT" sz="2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da rimuovere e la possibilità di effettuare successive separazioni analitiche dalle acque di filtrazione.</a:t>
            </a:r>
          </a:p>
        </p:txBody>
      </p:sp>
      <p:sp>
        <p:nvSpPr>
          <p:cNvPr id="91141" name="Text Box 5"/>
          <p:cNvSpPr txBox="1">
            <a:spLocks noChangeArrowheads="1"/>
          </p:cNvSpPr>
          <p:nvPr/>
        </p:nvSpPr>
        <p:spPr bwMode="auto">
          <a:xfrm>
            <a:off x="914400" y="2971800"/>
            <a:ext cx="7848600"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2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Normalmente per effettuare i lavaggi si usano soluzioni di sali di ammonio che, qualora presenti nel precipitato come contaminanti, possono essere eliminati durante la calcinazione essendo volatili: per esempio, il cloruro di ammonio sublima a 340°C mentre il carbonato si decompone a 58°C.</a:t>
            </a:r>
          </a:p>
          <a:p>
            <a:pPr algn="just">
              <a:spcBef>
                <a:spcPct val="50000"/>
              </a:spcBef>
            </a:pPr>
            <a:r>
              <a:rPr lang="it-IT" altLang="it-IT" sz="2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Dopo il lavaggio deve essere eseguito l'essiccamento, cioè un trattamento a 100-150°C, in modo che possano essere allontanate le ultime tracce di umidità dal precipitato e che nel successivo stadio di calcinazione, qualora necessario, non si perdano frazioni di precipitato a causa di  microesplosioni dovute alla vaporizzazione di acqua occlusa.</a:t>
            </a:r>
            <a:endParaRPr lang="it-IT" altLang="it-IT" sz="2000" dirty="0"/>
          </a:p>
        </p:txBody>
      </p:sp>
      <p:sp>
        <p:nvSpPr>
          <p:cNvPr id="91142" name="Text Box 6"/>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BA70444C-257D-4E5B-9137-8D3733DDFCE3}" type="slidenum">
              <a:rPr lang="it-IT" altLang="it-IT" sz="1400">
                <a:solidFill>
                  <a:schemeClr val="bg1"/>
                </a:solidFill>
                <a:latin typeface="Arial" panose="020B0604020202020204" pitchFamily="34" charset="0"/>
              </a:rPr>
              <a:pPr>
                <a:spcBef>
                  <a:spcPct val="50000"/>
                </a:spcBef>
              </a:pPr>
              <a:t>54</a:t>
            </a:fld>
            <a:endParaRPr lang="it-IT" altLang="it-IT" sz="1400">
              <a:solidFill>
                <a:schemeClr val="bg1"/>
              </a:solidFill>
              <a:latin typeface="Arial" panose="020B0604020202020204" pitchFamily="34" charset="0"/>
            </a:endParaRPr>
          </a:p>
        </p:txBody>
      </p:sp>
    </p:spTree>
    <p:extLst>
      <p:ext uri="{BB962C8B-B14F-4D97-AF65-F5344CB8AC3E}">
        <p14:creationId xmlns:p14="http://schemas.microsoft.com/office/powerpoint/2010/main" val="5639075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114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114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1"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fld id="{E9B72BCD-D69A-45FA-99A4-7E282A8ACC0D}" type="slidenum">
              <a:rPr lang="it-IT" altLang="it-IT" sz="1200"/>
              <a:pPr/>
              <a:t>55</a:t>
            </a:fld>
            <a:endParaRPr lang="it-IT" altLang="it-IT" sz="1200"/>
          </a:p>
        </p:txBody>
      </p:sp>
      <p:sp>
        <p:nvSpPr>
          <p:cNvPr id="92164" name="Text Box 1028"/>
          <p:cNvSpPr txBox="1">
            <a:spLocks noChangeArrowheads="1"/>
          </p:cNvSpPr>
          <p:nvPr/>
        </p:nvSpPr>
        <p:spPr bwMode="auto">
          <a:xfrm>
            <a:off x="990600" y="304800"/>
            <a:ext cx="77724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200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La calcinazione in muffola è necessaria qualora il precipitato abbia una composizione non nota con precisione. Il carbonato di calcio può essere pesato come tale se trattato in muffola a temperature massime dell'ordine di 475-525°C, o come CaO se si usa una temperatura di circa 1200°C.</a:t>
            </a:r>
          </a:p>
        </p:txBody>
      </p:sp>
      <p:sp>
        <p:nvSpPr>
          <p:cNvPr id="92166" name="Text Box 1030"/>
          <p:cNvSpPr txBox="1">
            <a:spLocks noChangeArrowheads="1"/>
          </p:cNvSpPr>
          <p:nvPr/>
        </p:nvSpPr>
        <p:spPr bwMode="auto">
          <a:xfrm>
            <a:off x="899592" y="2119729"/>
            <a:ext cx="7772400"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2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La temperatura corretta di calcinazione è determinata per mezzo di prove </a:t>
            </a:r>
            <a:r>
              <a:rPr lang="it-IT" altLang="it-IT" sz="2000" dirty="0" err="1">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termogravimetriche</a:t>
            </a:r>
            <a:r>
              <a:rPr lang="it-IT" altLang="it-IT" sz="2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nelle quali si segue la diminuzione di peso del composto in esame in funzione della temperatura di trattamento, e si correla la temperatura di trattamento con la formula del composto chimico ottenuto. </a:t>
            </a:r>
          </a:p>
          <a:p>
            <a:pPr algn="just">
              <a:spcBef>
                <a:spcPct val="50000"/>
              </a:spcBef>
            </a:pPr>
            <a:r>
              <a:rPr lang="it-IT" altLang="it-IT" sz="2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Nel caso l'aumento della temperatura di calcinazione produca specie diverse, si sceglie la temperatura che permette di ottenere il composto più idoneo (termostabile, non igroscopico, a stechiometria nota).</a:t>
            </a:r>
          </a:p>
          <a:p>
            <a:pPr algn="just">
              <a:spcBef>
                <a:spcPct val="50000"/>
              </a:spcBef>
            </a:pPr>
            <a:endParaRPr lang="it-IT" altLang="it-IT" sz="2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endParaRPr>
          </a:p>
          <a:p>
            <a:pPr algn="just">
              <a:spcBef>
                <a:spcPct val="50000"/>
              </a:spcBef>
            </a:pPr>
            <a:r>
              <a:rPr lang="it-IT" altLang="it-IT" sz="1800" dirty="0">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Nella maggior parte dei casi, i metodi gravimetrici di analisi, sono stati sostituiti da quelli strumentali.</a:t>
            </a:r>
          </a:p>
          <a:p>
            <a:pPr algn="just">
              <a:spcBef>
                <a:spcPct val="50000"/>
              </a:spcBef>
            </a:pPr>
            <a:r>
              <a:rPr lang="it-IT" altLang="it-IT" sz="1800" dirty="0">
                <a:solidFill>
                  <a:srgbClr val="FFFF00"/>
                </a:solidFill>
                <a:effectLst>
                  <a:outerShdw blurRad="38100" dist="38100" dir="2700000" algn="tl">
                    <a:srgbClr val="000000"/>
                  </a:outerShdw>
                </a:effectLst>
                <a:latin typeface="Arial" panose="020B0604020202020204" pitchFamily="34" charset="0"/>
                <a:cs typeface="Times New Roman" panose="02020603050405020304" pitchFamily="18" charset="0"/>
              </a:rPr>
              <a:t>.</a:t>
            </a:r>
            <a:endParaRPr lang="it-IT" altLang="it-IT" sz="2000" dirty="0"/>
          </a:p>
        </p:txBody>
      </p:sp>
      <p:sp>
        <p:nvSpPr>
          <p:cNvPr id="92167" name="Text Box 1031"/>
          <p:cNvSpPr txBox="1">
            <a:spLocks noChangeArrowheads="1"/>
          </p:cNvSpPr>
          <p:nvPr/>
        </p:nvSpPr>
        <p:spPr bwMode="auto">
          <a:xfrm>
            <a:off x="0" y="0"/>
            <a:ext cx="685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6F7049E2-06CC-42CB-8C1C-0214D740A5C3}" type="slidenum">
              <a:rPr lang="it-IT" altLang="it-IT" sz="1200">
                <a:solidFill>
                  <a:schemeClr val="bg1"/>
                </a:solidFill>
                <a:latin typeface="Arial" panose="020B0604020202020204" pitchFamily="34" charset="0"/>
              </a:rPr>
              <a:pPr>
                <a:spcBef>
                  <a:spcPct val="50000"/>
                </a:spcBef>
              </a:pPr>
              <a:t>55</a:t>
            </a:fld>
            <a:endParaRPr lang="it-IT" altLang="it-IT" sz="1200">
              <a:solidFill>
                <a:schemeClr val="bg1"/>
              </a:solidFill>
              <a:latin typeface="Arial" panose="020B0604020202020204" pitchFamily="34" charset="0"/>
            </a:endParaRPr>
          </a:p>
        </p:txBody>
      </p:sp>
    </p:spTree>
    <p:extLst>
      <p:ext uri="{BB962C8B-B14F-4D97-AF65-F5344CB8AC3E}">
        <p14:creationId xmlns:p14="http://schemas.microsoft.com/office/powerpoint/2010/main" val="14852773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6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16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166">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16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6"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9" name="Segnaposto numero diapositiva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7F78702-FD1B-4F75-BF62-EE895D004535}" type="slidenum">
              <a:rPr kumimoji="0" lang="it-IT" altLang="it-IT"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it-IT" altLang="it-IT"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6500" name="Text Box 4"/>
          <p:cNvSpPr txBox="1">
            <a:spLocks noChangeArrowheads="1"/>
          </p:cNvSpPr>
          <p:nvPr/>
        </p:nvSpPr>
        <p:spPr bwMode="auto">
          <a:xfrm>
            <a:off x="1066800" y="425450"/>
            <a:ext cx="769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marL="457200" marR="0" lvl="0" indent="-457200" algn="just" defTabSz="914400" rtl="0" eaLnBrk="1" fontAlgn="base" latinLnBrk="0" hangingPunct="1">
              <a:lnSpc>
                <a:spcPct val="100000"/>
              </a:lnSpc>
              <a:spcBef>
                <a:spcPct val="50000"/>
              </a:spcBef>
              <a:spcAft>
                <a:spcPct val="0"/>
              </a:spcAft>
              <a:buClrTx/>
              <a:buSzTx/>
              <a:buFontTx/>
              <a:buBlip>
                <a:blip r:embed="rId3"/>
              </a:buBlip>
              <a:tabLst/>
              <a:defRPr/>
            </a:pPr>
            <a:r>
              <a:rPr kumimoji="0" lang="it-IT" altLang="it-IT" sz="18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Times New Roman" panose="02020603050405020304" pitchFamily="18" charset="0"/>
              </a:rPr>
              <a:t>I coefficienti di attività sono calcolabili per mezzo dell’equazione di Debye-Huckel:</a:t>
            </a:r>
          </a:p>
        </p:txBody>
      </p:sp>
      <p:graphicFrame>
        <p:nvGraphicFramePr>
          <p:cNvPr id="106502" name="Object 6"/>
          <p:cNvGraphicFramePr>
            <a:graphicFrameLocks noChangeAspect="1"/>
          </p:cNvGraphicFramePr>
          <p:nvPr/>
        </p:nvGraphicFramePr>
        <p:xfrm>
          <a:off x="3505200" y="1066800"/>
          <a:ext cx="2286000" cy="738188"/>
        </p:xfrm>
        <a:graphic>
          <a:graphicData uri="http://schemas.openxmlformats.org/presentationml/2006/ole">
            <mc:AlternateContent xmlns:mc="http://schemas.openxmlformats.org/markup-compatibility/2006">
              <mc:Choice xmlns:v="urn:schemas-microsoft-com:vml" Requires="v">
                <p:oleObj spid="_x0000_s79942" name="Equation" r:id="rId4" imgW="1460160" imgH="469800" progId="Equation.3">
                  <p:embed/>
                </p:oleObj>
              </mc:Choice>
              <mc:Fallback>
                <p:oleObj name="Equation" r:id="rId4" imgW="1460160" imgH="469800" progId="Equation.3">
                  <p:embed/>
                  <p:pic>
                    <p:nvPicPr>
                      <p:cNvPr id="10650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1066800"/>
                        <a:ext cx="2286000" cy="738188"/>
                      </a:xfrm>
                      <a:prstGeom prst="rect">
                        <a:avLst/>
                      </a:prstGeom>
                      <a:solidFill>
                        <a:schemeClr val="bg1"/>
                      </a:solidFill>
                    </p:spPr>
                  </p:pic>
                </p:oleObj>
              </mc:Fallback>
            </mc:AlternateContent>
          </a:graphicData>
        </a:graphic>
      </p:graphicFrame>
      <p:grpSp>
        <p:nvGrpSpPr>
          <p:cNvPr id="106508" name="Group 12"/>
          <p:cNvGrpSpPr>
            <a:grpSpLocks/>
          </p:cNvGrpSpPr>
          <p:nvPr/>
        </p:nvGrpSpPr>
        <p:grpSpPr bwMode="auto">
          <a:xfrm>
            <a:off x="1066800" y="4114800"/>
            <a:ext cx="7696200" cy="1760538"/>
            <a:chOff x="672" y="2448"/>
            <a:chExt cx="4848" cy="1109"/>
          </a:xfrm>
        </p:grpSpPr>
        <p:sp>
          <p:nvSpPr>
            <p:cNvPr id="106504" name="Comment 8"/>
            <p:cNvSpPr>
              <a:spLocks noChangeArrowheads="1"/>
            </p:cNvSpPr>
            <p:nvPr/>
          </p:nvSpPr>
          <p:spPr bwMode="auto">
            <a:xfrm>
              <a:off x="672" y="2448"/>
              <a:ext cx="4848" cy="1109"/>
            </a:xfrm>
            <a:prstGeom prst="rect">
              <a:avLst/>
            </a:prstGeom>
            <a:solidFill>
              <a:schemeClr val="bg1"/>
            </a:solidFill>
            <a:ln w="9525">
              <a:solidFill>
                <a:srgbClr val="000000"/>
              </a:solidFill>
              <a:miter lim="800000"/>
              <a:headEnd/>
              <a:tailEnd/>
            </a:ln>
            <a:effectLst>
              <a:outerShdw dist="107763" dir="2700000" algn="ctr" rotWithShape="0">
                <a:srgbClr val="808080"/>
              </a:outerShdw>
            </a:effectLst>
            <a:extLst>
              <a:ext uri="{53640926-AAD7-44D8-BBD7-CCE9431645EC}">
                <a14:shadowObscured xmlns:a14="http://schemas.microsoft.com/office/drawing/2010/main" val="1"/>
              </a:ext>
            </a:extLst>
          </p:spPr>
          <p:txBody>
            <a:bodyPr>
              <a:spAutoFit/>
            </a:body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Times New Roman" panose="02020603050405020304" pitchFamily="18" charset="0"/>
                </a:rPr>
                <a:t>I coefficienti di attività dei singoli ioni non possono essere ottenuti sperimentalmente, poiché non è possibile preparare una soluzione del solo ione in esame. L'attività del singolo ione non rappresenta nessuna realtà fisica. In una soluzione di ioni Na</a:t>
              </a:r>
              <a:r>
                <a:rPr kumimoji="0" lang="it-IT" altLang="it-IT" sz="1400" b="0" i="0" u="none" strike="noStrike" kern="1200" cap="none" spc="0" normalizeH="0" baseline="30000" noProof="0" smtClean="0">
                  <a:ln>
                    <a:noFill/>
                  </a:ln>
                  <a:solidFill>
                    <a:srgbClr val="000000"/>
                  </a:solidFill>
                  <a:effectLst/>
                  <a:uLnTx/>
                  <a:uFillTx/>
                  <a:latin typeface="Arial" panose="020B0604020202020204" pitchFamily="34" charset="0"/>
                  <a:ea typeface="+mn-ea"/>
                  <a:cs typeface="Times New Roman" panose="02020603050405020304" pitchFamily="18" charset="0"/>
                </a:rPr>
                <a:t>+</a:t>
              </a:r>
              <a:r>
                <a:rPr kumimoji="0" lang="it-IT" altLang="it-IT"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Times New Roman" panose="02020603050405020304" pitchFamily="18" charset="0"/>
                </a:rPr>
                <a:t>, preparata mediante dissoluzione di cloruro di sodio in un certo volume d’acqua, è presente anche lo ione Cl</a:t>
              </a:r>
              <a:r>
                <a:rPr kumimoji="0" lang="it-IT" altLang="it-IT" sz="1400" b="0" i="0" u="none" strike="noStrike" kern="1200" cap="none" spc="0" normalizeH="0" baseline="30000" noProof="0" smtClean="0">
                  <a:ln>
                    <a:noFill/>
                  </a:ln>
                  <a:solidFill>
                    <a:srgbClr val="000000"/>
                  </a:solidFill>
                  <a:effectLst/>
                  <a:uLnTx/>
                  <a:uFillTx/>
                  <a:latin typeface="Arial" panose="020B0604020202020204" pitchFamily="34" charset="0"/>
                  <a:ea typeface="+mn-ea"/>
                  <a:cs typeface="Times New Roman" panose="02020603050405020304" pitchFamily="18" charset="0"/>
                </a:rPr>
                <a:t>-</a:t>
              </a:r>
              <a:r>
                <a:rPr kumimoji="0" lang="it-IT" altLang="it-IT"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Times New Roman" panose="02020603050405020304" pitchFamily="18" charset="0"/>
                </a:rPr>
                <a:t>. È invece possibile misurare sperimentalmente il coefficiente d’attività medio, </a:t>
              </a:r>
              <a:r>
                <a:rPr kumimoji="0" lang="it-IT" altLang="it-IT" sz="1400" b="0" i="0" u="none" strike="noStrike" kern="1200" cap="none" spc="0" normalizeH="0" baseline="0" noProof="0" smtClean="0">
                  <a:ln>
                    <a:noFill/>
                  </a:ln>
                  <a:solidFill>
                    <a:srgbClr val="000000"/>
                  </a:solidFill>
                  <a:effectLst/>
                  <a:uLnTx/>
                  <a:uFillTx/>
                  <a:latin typeface="Symbol" panose="05050102010706020507" pitchFamily="18" charset="2"/>
                  <a:ea typeface="+mn-ea"/>
                  <a:cs typeface="Times New Roman" panose="02020603050405020304" pitchFamily="18" charset="0"/>
                </a:rPr>
                <a:t>g</a:t>
              </a:r>
              <a:r>
                <a:rPr kumimoji="0" lang="it-IT" altLang="it-IT" sz="1400" b="0" i="0" u="none" strike="noStrike" kern="1200" cap="none" spc="0" normalizeH="0" baseline="-25000" noProof="0" smtClean="0">
                  <a:ln>
                    <a:noFill/>
                  </a:ln>
                  <a:solidFill>
                    <a:srgbClr val="000000"/>
                  </a:solidFill>
                  <a:effectLst/>
                  <a:uLnTx/>
                  <a:uFillTx/>
                  <a:latin typeface="Arial" panose="020B0604020202020204" pitchFamily="34" charset="0"/>
                  <a:ea typeface="+mn-ea"/>
                  <a:cs typeface="Times New Roman" panose="02020603050405020304" pitchFamily="18" charset="0"/>
                </a:rPr>
                <a:t>±</a:t>
              </a:r>
              <a:r>
                <a:rPr kumimoji="0" lang="it-IT" altLang="it-IT"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Times New Roman" panose="02020603050405020304" pitchFamily="18" charset="0"/>
                </a:rPr>
                <a:t>, di un sale A</a:t>
              </a:r>
              <a:r>
                <a:rPr kumimoji="0" lang="it-IT" altLang="it-IT" sz="1400" b="0" i="0" u="none" strike="noStrike" kern="1200" cap="none" spc="0" normalizeH="0" baseline="-25000" noProof="0" smtClean="0">
                  <a:ln>
                    <a:noFill/>
                  </a:ln>
                  <a:solidFill>
                    <a:srgbClr val="000000"/>
                  </a:solidFill>
                  <a:effectLst/>
                  <a:uLnTx/>
                  <a:uFillTx/>
                  <a:latin typeface="Arial" panose="020B0604020202020204" pitchFamily="34" charset="0"/>
                  <a:ea typeface="+mn-ea"/>
                  <a:cs typeface="Times New Roman" panose="02020603050405020304" pitchFamily="18" charset="0"/>
                </a:rPr>
                <a:t>m</a:t>
              </a:r>
              <a:r>
                <a:rPr kumimoji="0" lang="it-IT" altLang="it-IT"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Times New Roman" panose="02020603050405020304" pitchFamily="18" charset="0"/>
                </a:rPr>
                <a:t>B</a:t>
              </a:r>
              <a:r>
                <a:rPr kumimoji="0" lang="it-IT" altLang="it-IT" sz="1400" b="0" i="0" u="none" strike="noStrike" kern="1200" cap="none" spc="0" normalizeH="0" baseline="-25000" noProof="0" smtClean="0">
                  <a:ln>
                    <a:noFill/>
                  </a:ln>
                  <a:solidFill>
                    <a:srgbClr val="000000"/>
                  </a:solidFill>
                  <a:effectLst/>
                  <a:uLnTx/>
                  <a:uFillTx/>
                  <a:latin typeface="Arial" panose="020B0604020202020204" pitchFamily="34" charset="0"/>
                  <a:ea typeface="+mn-ea"/>
                  <a:cs typeface="Times New Roman" panose="02020603050405020304" pitchFamily="18" charset="0"/>
                </a:rPr>
                <a:t>n</a:t>
              </a:r>
              <a:r>
                <a:rPr kumimoji="0" lang="it-IT" altLang="it-IT"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Times New Roman" panose="02020603050405020304" pitchFamily="18" charset="0"/>
                </a:rPr>
                <a:t>, definito come </a:t>
              </a:r>
            </a:p>
            <a:p>
              <a:pPr marL="0" marR="0" lvl="0" indent="0" algn="just" defTabSz="914400" rtl="0" eaLnBrk="1" fontAlgn="base" latinLnBrk="0" hangingPunct="1">
                <a:lnSpc>
                  <a:spcPct val="100000"/>
                </a:lnSpc>
                <a:spcBef>
                  <a:spcPct val="80000"/>
                </a:spcBef>
                <a:spcAft>
                  <a:spcPct val="0"/>
                </a:spcAft>
                <a:buClrTx/>
                <a:buSzTx/>
                <a:buFontTx/>
                <a:buNone/>
                <a:tabLst/>
                <a:defRPr/>
              </a:pPr>
              <a:endParaRPr kumimoji="0" lang="it-IT" altLang="it-IT"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Times New Roman" panose="02020603050405020304" pitchFamily="18" charset="0"/>
              </a:endParaRPr>
            </a:p>
          </p:txBody>
        </p:sp>
        <p:graphicFrame>
          <p:nvGraphicFramePr>
            <p:cNvPr id="106505" name="Object 9"/>
            <p:cNvGraphicFramePr>
              <a:graphicFrameLocks noChangeAspect="1"/>
            </p:cNvGraphicFramePr>
            <p:nvPr/>
          </p:nvGraphicFramePr>
          <p:xfrm>
            <a:off x="2496" y="3174"/>
            <a:ext cx="1248" cy="344"/>
          </p:xfrm>
          <a:graphic>
            <a:graphicData uri="http://schemas.openxmlformats.org/presentationml/2006/ole">
              <mc:AlternateContent xmlns:mc="http://schemas.openxmlformats.org/markup-compatibility/2006">
                <mc:Choice xmlns:v="urn:schemas-microsoft-com:vml" Requires="v">
                  <p:oleObj spid="_x0000_s79943" r:id="rId6" imgW="1143000" imgH="330200" progId="Equation.3">
                    <p:embed/>
                  </p:oleObj>
                </mc:Choice>
                <mc:Fallback>
                  <p:oleObj r:id="rId6" imgW="1143000" imgH="330200" progId="Equation.3">
                    <p:embed/>
                    <p:pic>
                      <p:nvPicPr>
                        <p:cNvPr id="106505"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6" y="3174"/>
                          <a:ext cx="1248" cy="3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06510" name="Text Box 14"/>
          <p:cNvSpPr txBox="1">
            <a:spLocks noChangeArrowheads="1"/>
          </p:cNvSpPr>
          <p:nvPr/>
        </p:nvSpPr>
        <p:spPr bwMode="auto">
          <a:xfrm>
            <a:off x="1066800" y="1900238"/>
            <a:ext cx="7696200" cy="187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Times New Roman" panose="02020603050405020304" pitchFamily="18" charset="0"/>
              </a:rPr>
              <a:t>in cui z</a:t>
            </a:r>
            <a:r>
              <a:rPr kumimoji="0" lang="it-IT" altLang="it-IT" sz="1800" b="0" i="0" u="none" strike="noStrike" kern="1200" cap="none" spc="0" normalizeH="0" baseline="-25000" noProof="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Times New Roman" panose="02020603050405020304" pitchFamily="18" charset="0"/>
              </a:rPr>
              <a:t>x</a:t>
            </a:r>
            <a:r>
              <a:rPr kumimoji="0" lang="it-IT" altLang="it-IT" sz="18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Times New Roman" panose="02020603050405020304" pitchFamily="18" charset="0"/>
              </a:rPr>
              <a:t> è la carica della specie ionica considerata e </a:t>
            </a:r>
            <a:r>
              <a:rPr kumimoji="0" lang="it-IT" altLang="it-IT" sz="18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Times New Roman" panose="02020603050405020304" pitchFamily="18" charset="0"/>
                <a:sym typeface="Symbol" panose="05050102010706020507" pitchFamily="18" charset="2"/>
              </a:rPr>
              <a:t></a:t>
            </a:r>
            <a:r>
              <a:rPr kumimoji="0" lang="it-IT" altLang="it-IT" sz="18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Times New Roman" panose="02020603050405020304" pitchFamily="18" charset="0"/>
              </a:rPr>
              <a:t> il diametro effettivo dello ione idratato in Å (1Å = 10</a:t>
            </a:r>
            <a:r>
              <a:rPr kumimoji="0" lang="it-IT" altLang="it-IT" sz="1800" b="0" i="0" u="none" strike="noStrike" kern="1200" cap="none" spc="0" normalizeH="0" baseline="30000" noProof="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Times New Roman" panose="02020603050405020304" pitchFamily="18" charset="0"/>
              </a:rPr>
              <a:t>-10</a:t>
            </a:r>
            <a:r>
              <a:rPr kumimoji="0" lang="it-IT" altLang="it-IT" sz="18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Times New Roman" panose="02020603050405020304" pitchFamily="18" charset="0"/>
              </a:rPr>
              <a:t> m). Le costanti 0,51 e 3,3 dipendono dalla temperatura e dal solvente. Quindi i coefficienti d’attività variano con la temperatura.</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Times New Roman" panose="02020603050405020304" pitchFamily="18" charset="0"/>
              </a:rPr>
              <a:t>Il dato meno accurato, che determina l'errore commesso nel valutare i coefficienti d’attività, è sempre </a:t>
            </a:r>
            <a:r>
              <a:rPr kumimoji="0" lang="it-IT" altLang="it-IT" sz="18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Times New Roman" panose="02020603050405020304" pitchFamily="18" charset="0"/>
                <a:sym typeface="Symbol" panose="05050102010706020507" pitchFamily="18" charset="2"/>
              </a:rPr>
              <a:t></a:t>
            </a:r>
            <a:r>
              <a:rPr kumimoji="0" lang="it-IT" altLang="it-IT" sz="18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Times New Roman" panose="02020603050405020304" pitchFamily="18" charset="0"/>
              </a:rPr>
              <a:t>.</a:t>
            </a:r>
            <a:endParaRPr kumimoji="0" lang="it-IT" altLang="it-IT"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6511" name="Text Box 15"/>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fld id="{B1C572C7-C7C4-4F0B-9662-B9474F93BBCA}" type="slidenum">
              <a:rPr kumimoji="0" lang="it-IT" altLang="it-IT"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50000"/>
                </a:spcBef>
                <a:spcAft>
                  <a:spcPct val="0"/>
                </a:spcAft>
                <a:buClrTx/>
                <a:buSzTx/>
                <a:buFontTx/>
                <a:buNone/>
                <a:tabLst/>
                <a:defRPr/>
              </a:pPr>
              <a:t>6</a:t>
            </a:fld>
            <a:endParaRPr kumimoji="0" lang="it-IT" altLang="it-IT"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3971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6508"/>
                                        </p:tgtEl>
                                        <p:attrNameLst>
                                          <p:attrName>style.visibility</p:attrName>
                                        </p:attrNameLst>
                                      </p:cBhvr>
                                      <p:to>
                                        <p:strVal val="visible"/>
                                      </p:to>
                                    </p:set>
                                    <p:animEffect transition="in" filter="dissolve">
                                      <p:cBhvr>
                                        <p:cTn id="7" dur="500"/>
                                        <p:tgtEl>
                                          <p:spTgt spid="106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3472C11-CB98-48DC-A85E-959D38ED368C}" type="slidenum">
              <a:rPr kumimoji="0" lang="it-IT" altLang="it-IT"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it-IT" altLang="it-IT"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grpSp>
        <p:nvGrpSpPr>
          <p:cNvPr id="107527" name="Group 7"/>
          <p:cNvGrpSpPr>
            <a:grpSpLocks/>
          </p:cNvGrpSpPr>
          <p:nvPr/>
        </p:nvGrpSpPr>
        <p:grpSpPr bwMode="auto">
          <a:xfrm>
            <a:off x="1371600" y="838200"/>
            <a:ext cx="7239000" cy="5257800"/>
            <a:chOff x="960" y="528"/>
            <a:chExt cx="4560" cy="3312"/>
          </a:xfrm>
        </p:grpSpPr>
        <p:sp>
          <p:nvSpPr>
            <p:cNvPr id="107526" name="Rectangle 6"/>
            <p:cNvSpPr>
              <a:spLocks noChangeArrowheads="1"/>
            </p:cNvSpPr>
            <p:nvPr/>
          </p:nvSpPr>
          <p:spPr bwMode="auto">
            <a:xfrm>
              <a:off x="960" y="528"/>
              <a:ext cx="4560" cy="33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pic>
          <p:nvPicPr>
            <p:cNvPr id="107525" name="Picture 5" descr="tab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 y="577"/>
              <a:ext cx="4416" cy="3213"/>
            </a:xfrm>
            <a:prstGeom prst="rect">
              <a:avLst/>
            </a:prstGeom>
            <a:noFill/>
            <a:extLst>
              <a:ext uri="{909E8E84-426E-40DD-AFC4-6F175D3DCCD1}">
                <a14:hiddenFill xmlns:a14="http://schemas.microsoft.com/office/drawing/2010/main">
                  <a:solidFill>
                    <a:srgbClr val="FFFFFF"/>
                  </a:solidFill>
                </a14:hiddenFill>
              </a:ext>
            </a:extLst>
          </p:spPr>
        </p:pic>
      </p:grpSp>
      <p:sp>
        <p:nvSpPr>
          <p:cNvPr id="107531" name="Text Box 11"/>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fld id="{8BB81097-8F6D-4ECD-AAEF-EBE3C0224DE9}" type="slidenum">
              <a:rPr kumimoji="0" lang="it-IT" altLang="it-IT"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50000"/>
                </a:spcBef>
                <a:spcAft>
                  <a:spcPct val="0"/>
                </a:spcAft>
                <a:buClrTx/>
                <a:buSzTx/>
                <a:buFontTx/>
                <a:buNone/>
                <a:tabLst/>
                <a:defRPr/>
              </a:pPr>
              <a:t>7</a:t>
            </a:fld>
            <a:endParaRPr kumimoji="0" lang="it-IT" altLang="it-IT"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57599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fld id="{12A3608B-6B44-470C-8576-480A86D5E09F}" type="slidenum">
              <a:rPr lang="it-IT" altLang="it-IT"/>
              <a:pPr/>
              <a:t>8</a:t>
            </a:fld>
            <a:endParaRPr lang="it-IT" altLang="it-IT"/>
          </a:p>
        </p:txBody>
      </p:sp>
      <p:grpSp>
        <p:nvGrpSpPr>
          <p:cNvPr id="133127" name="Group 7"/>
          <p:cNvGrpSpPr>
            <a:grpSpLocks/>
          </p:cNvGrpSpPr>
          <p:nvPr/>
        </p:nvGrpSpPr>
        <p:grpSpPr bwMode="auto">
          <a:xfrm>
            <a:off x="1752600" y="381000"/>
            <a:ext cx="5943600" cy="6096000"/>
            <a:chOff x="912" y="192"/>
            <a:chExt cx="3744" cy="3840"/>
          </a:xfrm>
        </p:grpSpPr>
        <p:sp>
          <p:nvSpPr>
            <p:cNvPr id="133126" name="Rectangle 6"/>
            <p:cNvSpPr>
              <a:spLocks noChangeArrowheads="1"/>
            </p:cNvSpPr>
            <p:nvPr/>
          </p:nvSpPr>
          <p:spPr bwMode="auto">
            <a:xfrm>
              <a:off x="912" y="192"/>
              <a:ext cx="3744" cy="3840"/>
            </a:xfrm>
            <a:prstGeom prst="rect">
              <a:avLst/>
            </a:prstGeom>
            <a:solidFill>
              <a:schemeClr val="bg1"/>
            </a:solidFill>
            <a:ln w="2857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pic>
          <p:nvPicPr>
            <p:cNvPr id="133125" name="Picture 5" descr="costan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 y="288"/>
              <a:ext cx="3559" cy="3627"/>
            </a:xfrm>
            <a:prstGeom prst="rect">
              <a:avLst/>
            </a:prstGeom>
            <a:noFill/>
            <a:extLst>
              <a:ext uri="{909E8E84-426E-40DD-AFC4-6F175D3DCCD1}">
                <a14:hiddenFill xmlns:a14="http://schemas.microsoft.com/office/drawing/2010/main">
                  <a:solidFill>
                    <a:srgbClr val="FFFFFF"/>
                  </a:solidFill>
                </a14:hiddenFill>
              </a:ext>
            </a:extLst>
          </p:spPr>
        </p:pic>
      </p:grpSp>
      <p:sp>
        <p:nvSpPr>
          <p:cNvPr id="133130" name="Text Box 10"/>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8721AB98-AE44-4E40-A5F9-7804DFE7BBBE}" type="slidenum">
              <a:rPr lang="it-IT" altLang="it-IT" sz="1400">
                <a:solidFill>
                  <a:schemeClr val="bg1"/>
                </a:solidFill>
                <a:latin typeface="Arial" panose="020B0604020202020204" pitchFamily="34" charset="0"/>
              </a:rPr>
              <a:pPr>
                <a:spcBef>
                  <a:spcPct val="50000"/>
                </a:spcBef>
              </a:pPr>
              <a:t>8</a:t>
            </a:fld>
            <a:endParaRPr lang="it-IT" altLang="it-IT" sz="1400">
              <a:solidFill>
                <a:schemeClr val="bg1"/>
              </a:solidFill>
              <a:latin typeface="Arial" panose="020B0604020202020204" pitchFamily="34" charset="0"/>
            </a:endParaRPr>
          </a:p>
        </p:txBody>
      </p:sp>
    </p:spTree>
    <p:extLst>
      <p:ext uri="{BB962C8B-B14F-4D97-AF65-F5344CB8AC3E}">
        <p14:creationId xmlns:p14="http://schemas.microsoft.com/office/powerpoint/2010/main" val="1660362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fld id="{401DD295-3A06-44AB-9ECF-9E2B68947A10}" type="slidenum">
              <a:rPr lang="it-IT" altLang="it-IT"/>
              <a:pPr/>
              <a:t>9</a:t>
            </a:fld>
            <a:endParaRPr lang="it-IT" altLang="it-IT"/>
          </a:p>
        </p:txBody>
      </p:sp>
      <p:grpSp>
        <p:nvGrpSpPr>
          <p:cNvPr id="134152" name="Group 3080"/>
          <p:cNvGrpSpPr>
            <a:grpSpLocks/>
          </p:cNvGrpSpPr>
          <p:nvPr/>
        </p:nvGrpSpPr>
        <p:grpSpPr bwMode="auto">
          <a:xfrm>
            <a:off x="1295400" y="533400"/>
            <a:ext cx="7162800" cy="5943600"/>
            <a:chOff x="768" y="192"/>
            <a:chExt cx="4704" cy="4128"/>
          </a:xfrm>
        </p:grpSpPr>
        <p:sp>
          <p:nvSpPr>
            <p:cNvPr id="134151" name="Rectangle 3079"/>
            <p:cNvSpPr>
              <a:spLocks noChangeArrowheads="1"/>
            </p:cNvSpPr>
            <p:nvPr/>
          </p:nvSpPr>
          <p:spPr bwMode="auto">
            <a:xfrm>
              <a:off x="768" y="192"/>
              <a:ext cx="4704" cy="4128"/>
            </a:xfrm>
            <a:prstGeom prst="rect">
              <a:avLst/>
            </a:prstGeom>
            <a:solidFill>
              <a:schemeClr val="bg1"/>
            </a:solidFill>
            <a:ln w="2857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pic>
          <p:nvPicPr>
            <p:cNvPr id="134150" name="Picture 3078" descr="tab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 y="336"/>
              <a:ext cx="4344" cy="3790"/>
            </a:xfrm>
            <a:prstGeom prst="rect">
              <a:avLst/>
            </a:prstGeom>
            <a:noFill/>
            <a:extLst>
              <a:ext uri="{909E8E84-426E-40DD-AFC4-6F175D3DCCD1}">
                <a14:hiddenFill xmlns:a14="http://schemas.microsoft.com/office/drawing/2010/main">
                  <a:solidFill>
                    <a:srgbClr val="FFFFFF"/>
                  </a:solidFill>
                </a14:hiddenFill>
              </a:ext>
            </a:extLst>
          </p:spPr>
        </p:pic>
      </p:grpSp>
      <p:sp>
        <p:nvSpPr>
          <p:cNvPr id="134155" name="Text Box 3083"/>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E6014AFD-5015-4FC1-9989-5E8C10B55558}" type="slidenum">
              <a:rPr lang="it-IT" altLang="it-IT" sz="1400">
                <a:solidFill>
                  <a:schemeClr val="bg1"/>
                </a:solidFill>
                <a:latin typeface="Arial" panose="020B0604020202020204" pitchFamily="34" charset="0"/>
              </a:rPr>
              <a:pPr>
                <a:spcBef>
                  <a:spcPct val="50000"/>
                </a:spcBef>
              </a:pPr>
              <a:t>9</a:t>
            </a:fld>
            <a:endParaRPr lang="it-IT" altLang="it-IT" sz="1400">
              <a:solidFill>
                <a:schemeClr val="bg1"/>
              </a:solidFill>
              <a:latin typeface="Arial" panose="020B0604020202020204" pitchFamily="34" charset="0"/>
            </a:endParaRPr>
          </a:p>
        </p:txBody>
      </p:sp>
    </p:spTree>
    <p:extLst>
      <p:ext uri="{BB962C8B-B14F-4D97-AF65-F5344CB8AC3E}">
        <p14:creationId xmlns:p14="http://schemas.microsoft.com/office/powerpoint/2010/main" val="1064934457"/>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ruttura predefinita">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it-IT"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it-IT"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uttura predefinita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1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1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1834</TotalTime>
  <Words>5207</Words>
  <Application>Microsoft Office PowerPoint</Application>
  <PresentationFormat>Presentazione su schermo (4:3)</PresentationFormat>
  <Paragraphs>424</Paragraphs>
  <Slides>55</Slides>
  <Notes>0</Notes>
  <HiddenSlides>0</HiddenSlides>
  <MMClips>0</MMClips>
  <ScaleCrop>false</ScaleCrop>
  <HeadingPairs>
    <vt:vector size="8" baseType="variant">
      <vt:variant>
        <vt:lpstr>Caratteri utilizzati</vt:lpstr>
      </vt:variant>
      <vt:variant>
        <vt:i4>5</vt:i4>
      </vt:variant>
      <vt:variant>
        <vt:lpstr>Tema</vt:lpstr>
      </vt:variant>
      <vt:variant>
        <vt:i4>2</vt:i4>
      </vt:variant>
      <vt:variant>
        <vt:lpstr>Server OLE incorporati</vt:lpstr>
      </vt:variant>
      <vt:variant>
        <vt:i4>3</vt:i4>
      </vt:variant>
      <vt:variant>
        <vt:lpstr>Titoli diapositive</vt:lpstr>
      </vt:variant>
      <vt:variant>
        <vt:i4>55</vt:i4>
      </vt:variant>
    </vt:vector>
  </HeadingPairs>
  <TitlesOfParts>
    <vt:vector size="65" baseType="lpstr">
      <vt:lpstr>Arial</vt:lpstr>
      <vt:lpstr>Marlett</vt:lpstr>
      <vt:lpstr>Symbol</vt:lpstr>
      <vt:lpstr>Times New Roman</vt:lpstr>
      <vt:lpstr>Wingdings</vt:lpstr>
      <vt:lpstr>Struttura predefinita</vt:lpstr>
      <vt:lpstr>1_Struttura predefinita</vt:lpstr>
      <vt:lpstr>Equation</vt:lpstr>
      <vt:lpstr>Equation.3</vt:lpstr>
      <vt:lpstr>Mathcad</vt:lpstr>
      <vt:lpstr>LEZIONI DI CHIMICA ANALITICA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Dip. Scienze Chimiche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Titolo</dc:title>
  <dc:creator>Gianpiero Adami</dc:creator>
  <cp:lastModifiedBy>AG</cp:lastModifiedBy>
  <cp:revision>386</cp:revision>
  <cp:lastPrinted>2004-10-06T08:03:40Z</cp:lastPrinted>
  <dcterms:created xsi:type="dcterms:W3CDTF">2003-01-22T08:58:03Z</dcterms:created>
  <dcterms:modified xsi:type="dcterms:W3CDTF">2020-03-17T11:29:36Z</dcterms:modified>
</cp:coreProperties>
</file>