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8"/>
  </p:notesMasterIdLst>
  <p:handoutMasterIdLst>
    <p:handoutMasterId r:id="rId69"/>
  </p:handoutMasterIdLst>
  <p:sldIdLst>
    <p:sldId id="352" r:id="rId3"/>
    <p:sldId id="348" r:id="rId4"/>
    <p:sldId id="349" r:id="rId5"/>
    <p:sldId id="350" r:id="rId6"/>
    <p:sldId id="259" r:id="rId7"/>
    <p:sldId id="260" r:id="rId8"/>
    <p:sldId id="261" r:id="rId9"/>
    <p:sldId id="286" r:id="rId10"/>
    <p:sldId id="282" r:id="rId11"/>
    <p:sldId id="283" r:id="rId12"/>
    <p:sldId id="284" r:id="rId13"/>
    <p:sldId id="262" r:id="rId14"/>
    <p:sldId id="285" r:id="rId15"/>
    <p:sldId id="263" r:id="rId16"/>
    <p:sldId id="296" r:id="rId17"/>
    <p:sldId id="299" r:id="rId18"/>
    <p:sldId id="300" r:id="rId19"/>
    <p:sldId id="294" r:id="rId20"/>
    <p:sldId id="295" r:id="rId21"/>
    <p:sldId id="297" r:id="rId22"/>
    <p:sldId id="298" r:id="rId23"/>
    <p:sldId id="301" r:id="rId24"/>
    <p:sldId id="293" r:id="rId25"/>
    <p:sldId id="264" r:id="rId26"/>
    <p:sldId id="292" r:id="rId27"/>
    <p:sldId id="291" r:id="rId28"/>
    <p:sldId id="265" r:id="rId29"/>
    <p:sldId id="287" r:id="rId30"/>
    <p:sldId id="289" r:id="rId31"/>
    <p:sldId id="288" r:id="rId32"/>
    <p:sldId id="290" r:id="rId33"/>
    <p:sldId id="266" r:id="rId34"/>
    <p:sldId id="269" r:id="rId35"/>
    <p:sldId id="302" r:id="rId36"/>
    <p:sldId id="270" r:id="rId37"/>
    <p:sldId id="271" r:id="rId38"/>
    <p:sldId id="272" r:id="rId39"/>
    <p:sldId id="322" r:id="rId40"/>
    <p:sldId id="273" r:id="rId41"/>
    <p:sldId id="303" r:id="rId42"/>
    <p:sldId id="304" r:id="rId43"/>
    <p:sldId id="305" r:id="rId44"/>
    <p:sldId id="274" r:id="rId45"/>
    <p:sldId id="275" r:id="rId46"/>
    <p:sldId id="307" r:id="rId47"/>
    <p:sldId id="308" r:id="rId48"/>
    <p:sldId id="306" r:id="rId49"/>
    <p:sldId id="276" r:id="rId50"/>
    <p:sldId id="324" r:id="rId51"/>
    <p:sldId id="323" r:id="rId52"/>
    <p:sldId id="325" r:id="rId53"/>
    <p:sldId id="277" r:id="rId54"/>
    <p:sldId id="327" r:id="rId55"/>
    <p:sldId id="278" r:id="rId56"/>
    <p:sldId id="331" r:id="rId57"/>
    <p:sldId id="332" r:id="rId58"/>
    <p:sldId id="329" r:id="rId59"/>
    <p:sldId id="330" r:id="rId60"/>
    <p:sldId id="333" r:id="rId61"/>
    <p:sldId id="334" r:id="rId62"/>
    <p:sldId id="340" r:id="rId63"/>
    <p:sldId id="335" r:id="rId64"/>
    <p:sldId id="339" r:id="rId65"/>
    <p:sldId id="341" r:id="rId66"/>
    <p:sldId id="347" r:id="rId67"/>
  </p:sldIdLst>
  <p:sldSz cx="9144000" cy="6858000" type="screen4x3"/>
  <p:notesSz cx="7099300" cy="10234613"/>
  <p:defaultTextStyle>
    <a:defPPr>
      <a:defRPr lang="it-IT"/>
    </a:defPPr>
    <a:lvl1pPr algn="r" rtl="0" fontAlgn="base">
      <a:spcBef>
        <a:spcPct val="0"/>
      </a:spcBef>
      <a:spcAft>
        <a:spcPct val="0"/>
      </a:spcAft>
      <a:defRPr sz="2000" kern="1200">
        <a:solidFill>
          <a:schemeClr val="tx1"/>
        </a:solidFill>
        <a:latin typeface="Times New Roman" panose="02020603050405020304" pitchFamily="18" charset="0"/>
        <a:ea typeface="+mn-ea"/>
        <a:cs typeface="+mn-cs"/>
      </a:defRPr>
    </a:lvl1pPr>
    <a:lvl2pPr marL="457200" algn="r"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r"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r"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r"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00FF"/>
    <a:srgbClr val="FF0000"/>
    <a:srgbClr val="D60093"/>
    <a:srgbClr val="FF6600"/>
    <a:srgbClr val="66CCFF"/>
    <a:srgbClr val="B2B2B2"/>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3" d="100"/>
          <a:sy n="83" d="100"/>
        </p:scale>
        <p:origin x="14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l" defTabSz="990600">
              <a:defRPr sz="1300"/>
            </a:lvl1pPr>
          </a:lstStyle>
          <a:p>
            <a:endParaRPr lang="it-IT" altLang="it-IT"/>
          </a:p>
        </p:txBody>
      </p:sp>
      <p:sp>
        <p:nvSpPr>
          <p:cNvPr id="96259"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a:defRPr sz="1300"/>
            </a:lvl1pPr>
          </a:lstStyle>
          <a:p>
            <a:endParaRPr lang="it-IT" altLang="it-IT"/>
          </a:p>
        </p:txBody>
      </p:sp>
      <p:sp>
        <p:nvSpPr>
          <p:cNvPr id="96260"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l" defTabSz="990600">
              <a:defRPr sz="1300"/>
            </a:lvl1pPr>
          </a:lstStyle>
          <a:p>
            <a:endParaRPr lang="it-IT" altLang="it-IT"/>
          </a:p>
        </p:txBody>
      </p:sp>
      <p:sp>
        <p:nvSpPr>
          <p:cNvPr id="96261"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a:defRPr sz="1300"/>
            </a:lvl1pPr>
          </a:lstStyle>
          <a:p>
            <a:fld id="{42C9CA0A-DD3D-43CB-AF91-557F1C20E073}" type="slidenum">
              <a:rPr lang="it-IT" altLang="it-IT"/>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l" defTabSz="990600">
              <a:defRPr sz="1300"/>
            </a:lvl1pPr>
          </a:lstStyle>
          <a:p>
            <a:endParaRPr lang="it-IT" altLang="it-IT"/>
          </a:p>
        </p:txBody>
      </p:sp>
      <p:sp>
        <p:nvSpPr>
          <p:cNvPr id="312323"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a:defRPr sz="1300"/>
            </a:lvl1pPr>
          </a:lstStyle>
          <a:p>
            <a:endParaRPr lang="it-IT" altLang="it-IT"/>
          </a:p>
        </p:txBody>
      </p:sp>
      <p:sp>
        <p:nvSpPr>
          <p:cNvPr id="312324"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2325"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12326"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l" defTabSz="990600">
              <a:defRPr sz="1300"/>
            </a:lvl1pPr>
          </a:lstStyle>
          <a:p>
            <a:endParaRPr lang="it-IT" altLang="it-IT"/>
          </a:p>
        </p:txBody>
      </p:sp>
      <p:sp>
        <p:nvSpPr>
          <p:cNvPr id="312327"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a:defRPr sz="1300"/>
            </a:lvl1pPr>
          </a:lstStyle>
          <a:p>
            <a:fld id="{66350C1C-E5A0-40DF-A37A-B4C62AF18BE6}"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F8C5B59A-9EEC-4ED5-BF8B-52C43255D78F}" type="slidenum">
              <a:rPr lang="it-IT" altLang="it-IT"/>
              <a:pPr/>
              <a:t>‹N›</a:t>
            </a:fld>
            <a:endParaRPr lang="it-IT" altLang="it-IT"/>
          </a:p>
        </p:txBody>
      </p:sp>
    </p:spTree>
    <p:extLst>
      <p:ext uri="{BB962C8B-B14F-4D97-AF65-F5344CB8AC3E}">
        <p14:creationId xmlns:p14="http://schemas.microsoft.com/office/powerpoint/2010/main" val="2326482168"/>
      </p:ext>
    </p:extLst>
  </p:cSld>
  <p:clrMapOvr>
    <a:masterClrMapping/>
  </p:clrMapOvr>
  <p:transition spd="med">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63374D6F-7B2C-480A-A27A-DF24B2B09205}" type="slidenum">
              <a:rPr lang="it-IT" altLang="it-IT"/>
              <a:pPr/>
              <a:t>‹N›</a:t>
            </a:fld>
            <a:endParaRPr lang="it-IT" altLang="it-IT"/>
          </a:p>
        </p:txBody>
      </p:sp>
    </p:spTree>
    <p:extLst>
      <p:ext uri="{BB962C8B-B14F-4D97-AF65-F5344CB8AC3E}">
        <p14:creationId xmlns:p14="http://schemas.microsoft.com/office/powerpoint/2010/main" val="725581381"/>
      </p:ext>
    </p:extLst>
  </p:cSld>
  <p:clrMapOvr>
    <a:masterClrMapping/>
  </p:clrMapOvr>
  <p:transition spd="med">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A0C5ABFA-7B4F-410D-A370-98B91B688494}" type="slidenum">
              <a:rPr lang="it-IT" altLang="it-IT"/>
              <a:pPr/>
              <a:t>‹N›</a:t>
            </a:fld>
            <a:endParaRPr lang="it-IT" altLang="it-IT"/>
          </a:p>
        </p:txBody>
      </p:sp>
    </p:spTree>
    <p:extLst>
      <p:ext uri="{BB962C8B-B14F-4D97-AF65-F5344CB8AC3E}">
        <p14:creationId xmlns:p14="http://schemas.microsoft.com/office/powerpoint/2010/main" val="2216376607"/>
      </p:ext>
    </p:extLst>
  </p:cSld>
  <p:clrMapOvr>
    <a:masterClrMapping/>
  </p:clrMapOvr>
  <p:transition spd="med">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bg>
      <p:bgPr>
        <a:gradFill rotWithShape="0">
          <a:gsLst>
            <a:gs pos="0">
              <a:srgbClr val="002F5E"/>
            </a:gs>
            <a:gs pos="5000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endParaRPr lang="it-IT" altLang="it-IT" smtClean="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it-IT" altLang="it-IT" noProof="0" smtClean="0"/>
              <a:t>Fare clic per modificare lo stile del titolo dello schema</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defRPr b="1">
                <a:latin typeface="Times New Roman" pitchFamily="18" charset="0"/>
              </a:defRPr>
            </a:lvl1pPr>
          </a:lstStyle>
          <a:p>
            <a:pPr lvl="0"/>
            <a:r>
              <a:rPr lang="it-IT" altLang="it-IT" noProof="0" smtClean="0"/>
              <a:t>Fare clic per modificare lo stile del sottotitolo dello schema</a:t>
            </a:r>
          </a:p>
        </p:txBody>
      </p:sp>
      <p:sp>
        <p:nvSpPr>
          <p:cNvPr id="7" name="Rectangle 6"/>
          <p:cNvSpPr>
            <a:spLocks noGrp="1" noChangeArrowheads="1"/>
          </p:cNvSpPr>
          <p:nvPr>
            <p:ph type="dt" sz="quarter" idx="10"/>
          </p:nvPr>
        </p:nvSpPr>
        <p:spPr/>
        <p:txBody>
          <a:bodyPr/>
          <a:lstStyle>
            <a:lvl1pPr>
              <a:defRPr/>
            </a:lvl1pPr>
          </a:lstStyle>
          <a:p>
            <a:pPr>
              <a:defRPr/>
            </a:pPr>
            <a:endParaRPr lang="it-IT" altLang="it-IT"/>
          </a:p>
        </p:txBody>
      </p:sp>
      <p:sp>
        <p:nvSpPr>
          <p:cNvPr id="8" name="Rectangle 7"/>
          <p:cNvSpPr>
            <a:spLocks noGrp="1" noChangeArrowheads="1"/>
          </p:cNvSpPr>
          <p:nvPr>
            <p:ph type="ftr" sz="quarter" idx="11"/>
          </p:nvPr>
        </p:nvSpPr>
        <p:spPr/>
        <p:txBody>
          <a:bodyPr/>
          <a:lstStyle>
            <a:lvl1pPr>
              <a:defRPr/>
            </a:lvl1pPr>
          </a:lstStyle>
          <a:p>
            <a:pPr>
              <a:defRPr/>
            </a:pPr>
            <a:r>
              <a:rPr lang="it-IT" altLang="it-IT"/>
              <a:t>Tecniche Analitiche Ambientali</a:t>
            </a:r>
          </a:p>
        </p:txBody>
      </p:sp>
      <p:sp>
        <p:nvSpPr>
          <p:cNvPr id="9" name="Rectangle 8"/>
          <p:cNvSpPr>
            <a:spLocks noGrp="1" noChangeArrowheads="1"/>
          </p:cNvSpPr>
          <p:nvPr>
            <p:ph type="sldNum" sz="quarter" idx="12"/>
          </p:nvPr>
        </p:nvSpPr>
        <p:spPr/>
        <p:txBody>
          <a:bodyPr/>
          <a:lstStyle>
            <a:lvl1pPr>
              <a:defRPr/>
            </a:lvl1pPr>
          </a:lstStyle>
          <a:p>
            <a:fld id="{4BFB54F4-DDAA-4167-8C5C-ED9C6111BD7D}" type="slidenum">
              <a:rPr lang="it-IT" altLang="it-IT"/>
              <a:pPr/>
              <a:t>‹N›</a:t>
            </a:fld>
            <a:endParaRPr lang="it-IT" altLang="it-IT"/>
          </a:p>
        </p:txBody>
      </p:sp>
    </p:spTree>
    <p:extLst>
      <p:ext uri="{BB962C8B-B14F-4D97-AF65-F5344CB8AC3E}">
        <p14:creationId xmlns:p14="http://schemas.microsoft.com/office/powerpoint/2010/main" val="2480420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8A211550-8288-4684-AEC0-56663BABEF21}" type="slidenum">
              <a:rPr lang="it-IT" altLang="it-IT"/>
              <a:pPr/>
              <a:t>‹N›</a:t>
            </a:fld>
            <a:endParaRPr lang="it-IT" altLang="it-IT"/>
          </a:p>
        </p:txBody>
      </p:sp>
    </p:spTree>
    <p:extLst>
      <p:ext uri="{BB962C8B-B14F-4D97-AF65-F5344CB8AC3E}">
        <p14:creationId xmlns:p14="http://schemas.microsoft.com/office/powerpoint/2010/main" val="259011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59EBC462-13A0-46F6-8712-E04626CB4735}" type="slidenum">
              <a:rPr lang="it-IT" altLang="it-IT"/>
              <a:pPr/>
              <a:t>‹N›</a:t>
            </a:fld>
            <a:endParaRPr lang="it-IT" altLang="it-IT"/>
          </a:p>
        </p:txBody>
      </p:sp>
    </p:spTree>
    <p:extLst>
      <p:ext uri="{BB962C8B-B14F-4D97-AF65-F5344CB8AC3E}">
        <p14:creationId xmlns:p14="http://schemas.microsoft.com/office/powerpoint/2010/main" val="394002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7" name="Rectangle 10"/>
          <p:cNvSpPr>
            <a:spLocks noGrp="1" noChangeArrowheads="1"/>
          </p:cNvSpPr>
          <p:nvPr>
            <p:ph type="sldNum" sz="quarter" idx="12"/>
          </p:nvPr>
        </p:nvSpPr>
        <p:spPr>
          <a:ln/>
        </p:spPr>
        <p:txBody>
          <a:bodyPr/>
          <a:lstStyle>
            <a:lvl1pPr>
              <a:defRPr/>
            </a:lvl1pPr>
          </a:lstStyle>
          <a:p>
            <a:fld id="{41306547-5271-45EF-AC9E-76ED20306D1B}" type="slidenum">
              <a:rPr lang="it-IT" altLang="it-IT"/>
              <a:pPr/>
              <a:t>‹N›</a:t>
            </a:fld>
            <a:endParaRPr lang="it-IT" altLang="it-IT"/>
          </a:p>
        </p:txBody>
      </p:sp>
    </p:spTree>
    <p:extLst>
      <p:ext uri="{BB962C8B-B14F-4D97-AF65-F5344CB8AC3E}">
        <p14:creationId xmlns:p14="http://schemas.microsoft.com/office/powerpoint/2010/main" val="2923884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9" name="Rectangle 10"/>
          <p:cNvSpPr>
            <a:spLocks noGrp="1" noChangeArrowheads="1"/>
          </p:cNvSpPr>
          <p:nvPr>
            <p:ph type="sldNum" sz="quarter" idx="12"/>
          </p:nvPr>
        </p:nvSpPr>
        <p:spPr>
          <a:ln/>
        </p:spPr>
        <p:txBody>
          <a:bodyPr/>
          <a:lstStyle>
            <a:lvl1pPr>
              <a:defRPr/>
            </a:lvl1pPr>
          </a:lstStyle>
          <a:p>
            <a:fld id="{F68AC55F-14C4-4BFC-850C-E32A2C23A7A4}" type="slidenum">
              <a:rPr lang="it-IT" altLang="it-IT"/>
              <a:pPr/>
              <a:t>‹N›</a:t>
            </a:fld>
            <a:endParaRPr lang="it-IT" altLang="it-IT"/>
          </a:p>
        </p:txBody>
      </p:sp>
    </p:spTree>
    <p:extLst>
      <p:ext uri="{BB962C8B-B14F-4D97-AF65-F5344CB8AC3E}">
        <p14:creationId xmlns:p14="http://schemas.microsoft.com/office/powerpoint/2010/main" val="2495020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5" name="Rectangle 10"/>
          <p:cNvSpPr>
            <a:spLocks noGrp="1" noChangeArrowheads="1"/>
          </p:cNvSpPr>
          <p:nvPr>
            <p:ph type="sldNum" sz="quarter" idx="12"/>
          </p:nvPr>
        </p:nvSpPr>
        <p:spPr>
          <a:ln/>
        </p:spPr>
        <p:txBody>
          <a:bodyPr/>
          <a:lstStyle>
            <a:lvl1pPr>
              <a:defRPr/>
            </a:lvl1pPr>
          </a:lstStyle>
          <a:p>
            <a:fld id="{6ECE5F1E-0B08-4AB6-9CBB-280430A812DF}" type="slidenum">
              <a:rPr lang="it-IT" altLang="it-IT"/>
              <a:pPr/>
              <a:t>‹N›</a:t>
            </a:fld>
            <a:endParaRPr lang="it-IT" altLang="it-IT"/>
          </a:p>
        </p:txBody>
      </p:sp>
    </p:spTree>
    <p:extLst>
      <p:ext uri="{BB962C8B-B14F-4D97-AF65-F5344CB8AC3E}">
        <p14:creationId xmlns:p14="http://schemas.microsoft.com/office/powerpoint/2010/main" val="2882689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4" name="Rectangle 10"/>
          <p:cNvSpPr>
            <a:spLocks noGrp="1" noChangeArrowheads="1"/>
          </p:cNvSpPr>
          <p:nvPr>
            <p:ph type="sldNum" sz="quarter" idx="12"/>
          </p:nvPr>
        </p:nvSpPr>
        <p:spPr>
          <a:ln/>
        </p:spPr>
        <p:txBody>
          <a:bodyPr/>
          <a:lstStyle>
            <a:lvl1pPr>
              <a:defRPr/>
            </a:lvl1pPr>
          </a:lstStyle>
          <a:p>
            <a:fld id="{741CA4A1-B1B1-4A88-B6E6-4D1E326DA051}" type="slidenum">
              <a:rPr lang="it-IT" altLang="it-IT"/>
              <a:pPr/>
              <a:t>‹N›</a:t>
            </a:fld>
            <a:endParaRPr lang="it-IT" altLang="it-IT"/>
          </a:p>
        </p:txBody>
      </p:sp>
    </p:spTree>
    <p:extLst>
      <p:ext uri="{BB962C8B-B14F-4D97-AF65-F5344CB8AC3E}">
        <p14:creationId xmlns:p14="http://schemas.microsoft.com/office/powerpoint/2010/main" val="3522822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7" name="Rectangle 10"/>
          <p:cNvSpPr>
            <a:spLocks noGrp="1" noChangeArrowheads="1"/>
          </p:cNvSpPr>
          <p:nvPr>
            <p:ph type="sldNum" sz="quarter" idx="12"/>
          </p:nvPr>
        </p:nvSpPr>
        <p:spPr>
          <a:ln/>
        </p:spPr>
        <p:txBody>
          <a:bodyPr/>
          <a:lstStyle>
            <a:lvl1pPr>
              <a:defRPr/>
            </a:lvl1pPr>
          </a:lstStyle>
          <a:p>
            <a:fld id="{8231C271-0E7C-427E-95CC-9E01E7F83D8E}" type="slidenum">
              <a:rPr lang="it-IT" altLang="it-IT"/>
              <a:pPr/>
              <a:t>‹N›</a:t>
            </a:fld>
            <a:endParaRPr lang="it-IT" altLang="it-IT"/>
          </a:p>
        </p:txBody>
      </p:sp>
    </p:spTree>
    <p:extLst>
      <p:ext uri="{BB962C8B-B14F-4D97-AF65-F5344CB8AC3E}">
        <p14:creationId xmlns:p14="http://schemas.microsoft.com/office/powerpoint/2010/main" val="245121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B460C7C1-3B2B-4245-A428-AC6F749BD92F}" type="slidenum">
              <a:rPr lang="it-IT" altLang="it-IT"/>
              <a:pPr/>
              <a:t>‹N›</a:t>
            </a:fld>
            <a:endParaRPr lang="it-IT" altLang="it-IT"/>
          </a:p>
        </p:txBody>
      </p:sp>
    </p:spTree>
    <p:extLst>
      <p:ext uri="{BB962C8B-B14F-4D97-AF65-F5344CB8AC3E}">
        <p14:creationId xmlns:p14="http://schemas.microsoft.com/office/powerpoint/2010/main" val="4041956705"/>
      </p:ext>
    </p:extLst>
  </p:cSld>
  <p:clrMapOvr>
    <a:masterClrMapping/>
  </p:clrMapOvr>
  <p:transition spd="med">
    <p:pull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7" name="Rectangle 10"/>
          <p:cNvSpPr>
            <a:spLocks noGrp="1" noChangeArrowheads="1"/>
          </p:cNvSpPr>
          <p:nvPr>
            <p:ph type="sldNum" sz="quarter" idx="12"/>
          </p:nvPr>
        </p:nvSpPr>
        <p:spPr>
          <a:ln/>
        </p:spPr>
        <p:txBody>
          <a:bodyPr/>
          <a:lstStyle>
            <a:lvl1pPr>
              <a:defRPr/>
            </a:lvl1pPr>
          </a:lstStyle>
          <a:p>
            <a:fld id="{5D527E6B-8C5D-4443-A778-28784B58B7E1}" type="slidenum">
              <a:rPr lang="it-IT" altLang="it-IT"/>
              <a:pPr/>
              <a:t>‹N›</a:t>
            </a:fld>
            <a:endParaRPr lang="it-IT" altLang="it-IT"/>
          </a:p>
        </p:txBody>
      </p:sp>
    </p:spTree>
    <p:extLst>
      <p:ext uri="{BB962C8B-B14F-4D97-AF65-F5344CB8AC3E}">
        <p14:creationId xmlns:p14="http://schemas.microsoft.com/office/powerpoint/2010/main" val="1424602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754D6B04-A37F-4923-9A72-89A7A4BC7946}" type="slidenum">
              <a:rPr lang="it-IT" altLang="it-IT"/>
              <a:pPr/>
              <a:t>‹N›</a:t>
            </a:fld>
            <a:endParaRPr lang="it-IT" altLang="it-IT"/>
          </a:p>
        </p:txBody>
      </p:sp>
    </p:spTree>
    <p:extLst>
      <p:ext uri="{BB962C8B-B14F-4D97-AF65-F5344CB8AC3E}">
        <p14:creationId xmlns:p14="http://schemas.microsoft.com/office/powerpoint/2010/main" val="3724766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20469BC7-C85A-49DE-96A9-C9DF96BCE95B}" type="slidenum">
              <a:rPr lang="it-IT" altLang="it-IT"/>
              <a:pPr/>
              <a:t>‹N›</a:t>
            </a:fld>
            <a:endParaRPr lang="it-IT" altLang="it-IT"/>
          </a:p>
        </p:txBody>
      </p:sp>
    </p:spTree>
    <p:extLst>
      <p:ext uri="{BB962C8B-B14F-4D97-AF65-F5344CB8AC3E}">
        <p14:creationId xmlns:p14="http://schemas.microsoft.com/office/powerpoint/2010/main" val="317596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9D9FEBF0-C8B3-40FD-9F43-FAA590C08095}" type="slidenum">
              <a:rPr lang="it-IT" altLang="it-IT"/>
              <a:pPr/>
              <a:t>‹N›</a:t>
            </a:fld>
            <a:endParaRPr lang="it-IT" altLang="it-IT"/>
          </a:p>
        </p:txBody>
      </p:sp>
    </p:spTree>
    <p:extLst>
      <p:ext uri="{BB962C8B-B14F-4D97-AF65-F5344CB8AC3E}">
        <p14:creationId xmlns:p14="http://schemas.microsoft.com/office/powerpoint/2010/main" val="854162751"/>
      </p:ext>
    </p:extLst>
  </p:cSld>
  <p:clrMapOvr>
    <a:masterClrMapping/>
  </p:clrMapOvr>
  <p:transition spd="med">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BAED3F3F-0510-47DD-9DA3-038F6AFEC0F7}" type="slidenum">
              <a:rPr lang="it-IT" altLang="it-IT"/>
              <a:pPr/>
              <a:t>‹N›</a:t>
            </a:fld>
            <a:endParaRPr lang="it-IT" altLang="it-IT"/>
          </a:p>
        </p:txBody>
      </p:sp>
    </p:spTree>
    <p:extLst>
      <p:ext uri="{BB962C8B-B14F-4D97-AF65-F5344CB8AC3E}">
        <p14:creationId xmlns:p14="http://schemas.microsoft.com/office/powerpoint/2010/main" val="1744995344"/>
      </p:ext>
    </p:extLst>
  </p:cSld>
  <p:clrMapOvr>
    <a:masterClrMapping/>
  </p:clrMapOvr>
  <p:transition spd="med">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p>
        </p:txBody>
      </p:sp>
      <p:sp>
        <p:nvSpPr>
          <p:cNvPr id="8" name="Segnaposto piè di pagina 7"/>
          <p:cNvSpPr>
            <a:spLocks noGrp="1"/>
          </p:cNvSpPr>
          <p:nvPr>
            <p:ph type="ftr" sz="quarter" idx="11"/>
          </p:nvPr>
        </p:nvSpPr>
        <p:spPr/>
        <p:txBody>
          <a:bodyPr/>
          <a:lstStyle>
            <a:lvl1pPr>
              <a:defRPr/>
            </a:lvl1pPr>
          </a:lstStyle>
          <a:p>
            <a:endParaRPr lang="it-IT" altLang="it-IT"/>
          </a:p>
        </p:txBody>
      </p:sp>
      <p:sp>
        <p:nvSpPr>
          <p:cNvPr id="9" name="Segnaposto numero diapositiva 8"/>
          <p:cNvSpPr>
            <a:spLocks noGrp="1"/>
          </p:cNvSpPr>
          <p:nvPr>
            <p:ph type="sldNum" sz="quarter" idx="12"/>
          </p:nvPr>
        </p:nvSpPr>
        <p:spPr/>
        <p:txBody>
          <a:bodyPr/>
          <a:lstStyle>
            <a:lvl1pPr>
              <a:defRPr/>
            </a:lvl1pPr>
          </a:lstStyle>
          <a:p>
            <a:fld id="{2124FB77-10B6-4F41-AF36-43E2124B2A2A}" type="slidenum">
              <a:rPr lang="it-IT" altLang="it-IT"/>
              <a:pPr/>
              <a:t>‹N›</a:t>
            </a:fld>
            <a:endParaRPr lang="it-IT" altLang="it-IT"/>
          </a:p>
        </p:txBody>
      </p:sp>
    </p:spTree>
    <p:extLst>
      <p:ext uri="{BB962C8B-B14F-4D97-AF65-F5344CB8AC3E}">
        <p14:creationId xmlns:p14="http://schemas.microsoft.com/office/powerpoint/2010/main" val="1039768230"/>
      </p:ext>
    </p:extLst>
  </p:cSld>
  <p:clrMapOvr>
    <a:masterClrMapping/>
  </p:clrMapOvr>
  <p:transition spd="med">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26AC0CFB-7BA2-44C7-9F92-20C0018CA26F}" type="slidenum">
              <a:rPr lang="it-IT" altLang="it-IT"/>
              <a:pPr/>
              <a:t>‹N›</a:t>
            </a:fld>
            <a:endParaRPr lang="it-IT" altLang="it-IT"/>
          </a:p>
        </p:txBody>
      </p:sp>
    </p:spTree>
    <p:extLst>
      <p:ext uri="{BB962C8B-B14F-4D97-AF65-F5344CB8AC3E}">
        <p14:creationId xmlns:p14="http://schemas.microsoft.com/office/powerpoint/2010/main" val="2558838088"/>
      </p:ext>
    </p:extLst>
  </p:cSld>
  <p:clrMapOvr>
    <a:masterClrMapping/>
  </p:clrMapOvr>
  <p:transition spd="med">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E2993106-59C1-4A8A-8BD7-D88600EB030D}" type="slidenum">
              <a:rPr lang="it-IT" altLang="it-IT"/>
              <a:pPr/>
              <a:t>‹N›</a:t>
            </a:fld>
            <a:endParaRPr lang="it-IT" altLang="it-IT"/>
          </a:p>
        </p:txBody>
      </p:sp>
    </p:spTree>
    <p:extLst>
      <p:ext uri="{BB962C8B-B14F-4D97-AF65-F5344CB8AC3E}">
        <p14:creationId xmlns:p14="http://schemas.microsoft.com/office/powerpoint/2010/main" val="1696120970"/>
      </p:ext>
    </p:extLst>
  </p:cSld>
  <p:clrMapOvr>
    <a:masterClrMapping/>
  </p:clrMapOvr>
  <p:transition spd="med">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4BBD74E3-DC71-4BE1-8705-94F009B4F1CB}" type="slidenum">
              <a:rPr lang="it-IT" altLang="it-IT"/>
              <a:pPr/>
              <a:t>‹N›</a:t>
            </a:fld>
            <a:endParaRPr lang="it-IT" altLang="it-IT"/>
          </a:p>
        </p:txBody>
      </p:sp>
    </p:spTree>
    <p:extLst>
      <p:ext uri="{BB962C8B-B14F-4D97-AF65-F5344CB8AC3E}">
        <p14:creationId xmlns:p14="http://schemas.microsoft.com/office/powerpoint/2010/main" val="1408062517"/>
      </p:ext>
    </p:extLst>
  </p:cSld>
  <p:clrMapOvr>
    <a:masterClrMapping/>
  </p:clrMapOvr>
  <p:transition spd="med">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AF919BFC-9D98-42CD-8D14-4F74AC4CC04A}" type="slidenum">
              <a:rPr lang="it-IT" altLang="it-IT"/>
              <a:pPr/>
              <a:t>‹N›</a:t>
            </a:fld>
            <a:endParaRPr lang="it-IT" altLang="it-IT"/>
          </a:p>
        </p:txBody>
      </p:sp>
    </p:spTree>
    <p:extLst>
      <p:ext uri="{BB962C8B-B14F-4D97-AF65-F5344CB8AC3E}">
        <p14:creationId xmlns:p14="http://schemas.microsoft.com/office/powerpoint/2010/main" val="2743870145"/>
      </p:ext>
    </p:extLst>
  </p:cSld>
  <p:clrMapOvr>
    <a:masterClrMapping/>
  </p:clrMapOvr>
  <p:transition spd="med">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F5F5F"/>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it-IT" alt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lt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1B131D7-1FE1-44DC-B771-97580B05F685}"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rd"/>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it-IT" altLang="it-IT" smtClean="0"/>
              <a:t>Fare clic per modificare lo stile del titolo dello schema</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a:defRPr/>
            </a:pPr>
            <a:endParaRPr lang="it-IT" altLang="it-IT"/>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a:defRPr/>
            </a:pPr>
            <a:r>
              <a:rPr lang="it-IT" altLang="it-IT"/>
              <a:t>Tecniche Analitiche Ambientali</a:t>
            </a:r>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10920FA3-2289-46D6-8E94-DC57638EFB7A}" type="slidenum">
              <a:rPr lang="it-IT" altLang="it-IT"/>
              <a:pPr/>
              <a:t>‹N›</a:t>
            </a:fld>
            <a:endParaRPr lang="it-IT" altLang="it-IT"/>
          </a:p>
        </p:txBody>
      </p:sp>
    </p:spTree>
    <p:extLst>
      <p:ext uri="{BB962C8B-B14F-4D97-AF65-F5344CB8AC3E}">
        <p14:creationId xmlns:p14="http://schemas.microsoft.com/office/powerpoint/2010/main" val="236621371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defRPr kumimoji="1"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6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2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26.wmf"/><Relationship Id="rId5" Type="http://schemas.openxmlformats.org/officeDocument/2006/relationships/oleObject" Target="../embeddings/oleObject19.bin"/><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8.wmf"/><Relationship Id="rId5" Type="http://schemas.openxmlformats.org/officeDocument/2006/relationships/oleObject" Target="../embeddings/oleObject21.bin"/><Relationship Id="rId4" Type="http://schemas.openxmlformats.org/officeDocument/2006/relationships/image" Target="../media/image2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3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31.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32.wmf"/></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35.wmf"/><Relationship Id="rId5" Type="http://schemas.openxmlformats.org/officeDocument/2006/relationships/oleObject" Target="../embeddings/oleObject27.bin"/><Relationship Id="rId4" Type="http://schemas.openxmlformats.org/officeDocument/2006/relationships/image" Target="../media/image34.wmf"/></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38.wmf"/></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42.wmf"/><Relationship Id="rId4" Type="http://schemas.openxmlformats.org/officeDocument/2006/relationships/oleObject" Target="../embeddings/oleObject29.bin"/></Relationships>
</file>

<file path=ppt/slides/_rels/slide5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45.wmf"/><Relationship Id="rId5" Type="http://schemas.openxmlformats.org/officeDocument/2006/relationships/oleObject" Target="../embeddings/oleObject31.bin"/><Relationship Id="rId4" Type="http://schemas.openxmlformats.org/officeDocument/2006/relationships/image" Target="../media/image44.wmf"/></Relationships>
</file>

<file path=ppt/slides/_rels/slide5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48.wmf"/><Relationship Id="rId5" Type="http://schemas.openxmlformats.org/officeDocument/2006/relationships/oleObject" Target="../embeddings/oleObject34.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36.bin"/></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54.wmf"/><Relationship Id="rId5" Type="http://schemas.openxmlformats.org/officeDocument/2006/relationships/oleObject" Target="../embeddings/oleObject38.bin"/><Relationship Id="rId4" Type="http://schemas.openxmlformats.org/officeDocument/2006/relationships/image" Target="../media/image5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57.wmf"/><Relationship Id="rId5" Type="http://schemas.openxmlformats.org/officeDocument/2006/relationships/oleObject" Target="../embeddings/oleObject40.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42.bin"/></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226436"/>
            <a:ext cx="7772400" cy="1143000"/>
          </a:xfrm>
        </p:spPr>
        <p:txBody>
          <a:bodyPr/>
          <a:lstStyle/>
          <a:p>
            <a:r>
              <a:rPr lang="it-IT" sz="2800" dirty="0" smtClean="0"/>
              <a:t>LEZIONI DI CHIMICA ANALITICA</a:t>
            </a:r>
            <a:endParaRPr lang="it-IT" sz="2800" dirty="0"/>
          </a:p>
        </p:txBody>
      </p:sp>
      <p:sp>
        <p:nvSpPr>
          <p:cNvPr id="3" name="Segnaposto contenuto 2"/>
          <p:cNvSpPr>
            <a:spLocks noGrp="1"/>
          </p:cNvSpPr>
          <p:nvPr>
            <p:ph idx="1"/>
          </p:nvPr>
        </p:nvSpPr>
        <p:spPr>
          <a:xfrm>
            <a:off x="395536" y="1369436"/>
            <a:ext cx="8404652" cy="4114800"/>
          </a:xfrm>
        </p:spPr>
        <p:txBody>
          <a:bodyPr/>
          <a:lstStyle/>
          <a:p>
            <a:pPr algn="ctr"/>
            <a:r>
              <a:rPr lang="it-IT" sz="3200" dirty="0" smtClean="0">
                <a:solidFill>
                  <a:srgbClr val="FFC000"/>
                </a:solidFill>
              </a:rPr>
              <a:t>LEZIONE </a:t>
            </a:r>
            <a:r>
              <a:rPr lang="it-IT" sz="3200" dirty="0" smtClean="0">
                <a:solidFill>
                  <a:srgbClr val="FFC000"/>
                </a:solidFill>
              </a:rPr>
              <a:t>#8: </a:t>
            </a:r>
            <a:endParaRPr lang="it-IT" sz="3200" dirty="0" smtClean="0">
              <a:solidFill>
                <a:srgbClr val="FFC000"/>
              </a:solidFill>
            </a:endParaRPr>
          </a:p>
          <a:p>
            <a:pPr algn="ctr"/>
            <a:r>
              <a:rPr lang="it-IT" sz="3200" dirty="0" smtClean="0">
                <a:solidFill>
                  <a:srgbClr val="FFC000"/>
                </a:solidFill>
              </a:rPr>
              <a:t>«ELETTROCHIMICA E CA»</a:t>
            </a:r>
            <a:endParaRPr lang="it-IT" sz="3200" dirty="0" smtClean="0">
              <a:solidFill>
                <a:srgbClr val="FFC000"/>
              </a:solidFill>
            </a:endParaRPr>
          </a:p>
          <a:p>
            <a:pPr algn="ctr"/>
            <a:endParaRPr lang="it-IT" dirty="0" smtClean="0"/>
          </a:p>
          <a:p>
            <a:pPr algn="ctr"/>
            <a:endParaRPr lang="it-IT" dirty="0"/>
          </a:p>
          <a:p>
            <a:pPr algn="ctr"/>
            <a:r>
              <a:rPr lang="it-IT" dirty="0" smtClean="0"/>
              <a:t>DOCENTE: G. ADAMI</a:t>
            </a:r>
          </a:p>
          <a:p>
            <a:pPr algn="ctr"/>
            <a:r>
              <a:rPr lang="it-IT" dirty="0" smtClean="0"/>
              <a:t>AA: 2019-20</a:t>
            </a:r>
          </a:p>
          <a:p>
            <a:pPr algn="ctr"/>
            <a:endParaRPr lang="it-IT" sz="1800" dirty="0" smtClean="0"/>
          </a:p>
          <a:p>
            <a:r>
              <a:rPr lang="it-IT" sz="1800" dirty="0" smtClean="0"/>
              <a:t>PER INSEGNAMENTI DI:</a:t>
            </a:r>
          </a:p>
          <a:p>
            <a:pPr lvl="1">
              <a:spcBef>
                <a:spcPts val="0"/>
              </a:spcBef>
            </a:pPr>
            <a:r>
              <a:rPr lang="it-IT" sz="2000" dirty="0" smtClean="0"/>
              <a:t>CA1+LAB (CHIMICA)</a:t>
            </a:r>
          </a:p>
          <a:p>
            <a:pPr lvl="1">
              <a:spcBef>
                <a:spcPts val="0"/>
              </a:spcBef>
            </a:pPr>
            <a:r>
              <a:rPr lang="it-IT" sz="2000" dirty="0" smtClean="0"/>
              <a:t>CA (STAN)</a:t>
            </a:r>
          </a:p>
          <a:p>
            <a:pPr lvl="1">
              <a:spcBef>
                <a:spcPts val="0"/>
              </a:spcBef>
            </a:pPr>
            <a:r>
              <a:rPr lang="it-IT" sz="2000" dirty="0" smtClean="0"/>
              <a:t>CA (FARM)</a:t>
            </a:r>
            <a:r>
              <a:rPr lang="it-IT" dirty="0" smtClean="0"/>
              <a:t>			</a:t>
            </a:r>
            <a:endParaRPr lang="it-IT" dirty="0"/>
          </a:p>
        </p:txBody>
      </p:sp>
      <p:sp>
        <p:nvSpPr>
          <p:cNvPr id="4" name="Segnaposto numero diapositiva 3"/>
          <p:cNvSpPr>
            <a:spLocks noGrp="1"/>
          </p:cNvSpPr>
          <p:nvPr>
            <p:ph type="sldNum" sz="quarter" idx="12"/>
          </p:nvPr>
        </p:nvSpPr>
        <p:spPr/>
        <p:txBody>
          <a:bodyPr/>
          <a:lstStyle/>
          <a:p>
            <a:fld id="{8A211550-8288-4684-AEC0-56663BABEF21}" type="slidenum">
              <a:rPr lang="it-IT" altLang="it-IT" smtClean="0"/>
              <a:pPr/>
              <a:t>1</a:t>
            </a:fld>
            <a:endParaRPr lang="it-IT" altLang="it-IT"/>
          </a:p>
        </p:txBody>
      </p:sp>
      <p:sp>
        <p:nvSpPr>
          <p:cNvPr id="6" name="Rettangolo 5"/>
          <p:cNvSpPr/>
          <p:nvPr/>
        </p:nvSpPr>
        <p:spPr bwMode="auto">
          <a:xfrm>
            <a:off x="170790" y="226436"/>
            <a:ext cx="8793697" cy="6402964"/>
          </a:xfrm>
          <a:prstGeom prst="rect">
            <a:avLst/>
          </a:prstGeom>
          <a:noFill/>
          <a:ln>
            <a:headEnd type="none" w="sm" len="sm"/>
            <a:tailEnd type="none" w="sm" len="sm"/>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13171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603CCF79-2F33-4AE6-8219-5EEBC49E5915}" type="slidenum">
              <a:rPr lang="it-IT" altLang="it-IT" sz="1600">
                <a:solidFill>
                  <a:schemeClr val="bg1"/>
                </a:solidFill>
                <a:latin typeface="Arial Black" panose="020B0A04020102020204" pitchFamily="34" charset="0"/>
              </a:rPr>
              <a:pPr algn="ctr">
                <a:spcBef>
                  <a:spcPct val="50000"/>
                </a:spcBef>
              </a:pPr>
              <a:t>10</a:t>
            </a:fld>
            <a:endParaRPr lang="it-IT" altLang="it-IT" sz="1600">
              <a:solidFill>
                <a:schemeClr val="bg1"/>
              </a:solidFill>
              <a:latin typeface="Arial Black" panose="020B0A04020102020204" pitchFamily="34" charset="0"/>
            </a:endParaRPr>
          </a:p>
        </p:txBody>
      </p:sp>
      <p:grpSp>
        <p:nvGrpSpPr>
          <p:cNvPr id="83979" name="Group 11"/>
          <p:cNvGrpSpPr>
            <a:grpSpLocks/>
          </p:cNvGrpSpPr>
          <p:nvPr/>
        </p:nvGrpSpPr>
        <p:grpSpPr bwMode="auto">
          <a:xfrm>
            <a:off x="1524000" y="533400"/>
            <a:ext cx="6858000" cy="5472113"/>
            <a:chOff x="1039" y="336"/>
            <a:chExt cx="3921" cy="3447"/>
          </a:xfrm>
        </p:grpSpPr>
        <p:grpSp>
          <p:nvGrpSpPr>
            <p:cNvPr id="83978" name="Group 10"/>
            <p:cNvGrpSpPr>
              <a:grpSpLocks/>
            </p:cNvGrpSpPr>
            <p:nvPr/>
          </p:nvGrpSpPr>
          <p:grpSpPr bwMode="auto">
            <a:xfrm>
              <a:off x="1039" y="336"/>
              <a:ext cx="3921" cy="3120"/>
              <a:chOff x="1248" y="336"/>
              <a:chExt cx="3681" cy="2924"/>
            </a:xfrm>
          </p:grpSpPr>
          <p:pic>
            <p:nvPicPr>
              <p:cNvPr id="83974" name="Picture 6" descr="elettrol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336"/>
                <a:ext cx="3681" cy="2924"/>
              </a:xfrm>
              <a:prstGeom prst="rect">
                <a:avLst/>
              </a:prstGeom>
              <a:noFill/>
              <a:extLst>
                <a:ext uri="{909E8E84-426E-40DD-AFC4-6F175D3DCCD1}">
                  <a14:hiddenFill xmlns:a14="http://schemas.microsoft.com/office/drawing/2010/main">
                    <a:solidFill>
                      <a:srgbClr val="FFFFFF"/>
                    </a:solidFill>
                  </a14:hiddenFill>
                </a:ext>
              </a:extLst>
            </p:spPr>
          </p:pic>
          <p:sp>
            <p:nvSpPr>
              <p:cNvPr id="83976" name="Rectangle 8"/>
              <p:cNvSpPr>
                <a:spLocks noChangeArrowheads="1"/>
              </p:cNvSpPr>
              <p:nvPr/>
            </p:nvSpPr>
            <p:spPr bwMode="auto">
              <a:xfrm>
                <a:off x="1248" y="2736"/>
                <a:ext cx="432" cy="4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83977" name="Text Box 9"/>
            <p:cNvSpPr txBox="1">
              <a:spLocks noChangeArrowheads="1"/>
            </p:cNvSpPr>
            <p:nvPr/>
          </p:nvSpPr>
          <p:spPr bwMode="auto">
            <a:xfrm>
              <a:off x="1104" y="3552"/>
              <a:ext cx="37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800">
                  <a:solidFill>
                    <a:schemeClr val="bg1"/>
                  </a:solidFill>
                  <a:latin typeface="Arial" panose="020B0604020202020204" pitchFamily="34" charset="0"/>
                </a:rPr>
                <a:t>Cella elettrolitica (non spontanea)</a:t>
              </a:r>
            </a:p>
          </p:txBody>
        </p:sp>
      </p:grpSp>
      <p:grpSp>
        <p:nvGrpSpPr>
          <p:cNvPr id="83980" name="Group 12"/>
          <p:cNvGrpSpPr>
            <a:grpSpLocks/>
          </p:cNvGrpSpPr>
          <p:nvPr/>
        </p:nvGrpSpPr>
        <p:grpSpPr bwMode="auto">
          <a:xfrm>
            <a:off x="1905000" y="1600200"/>
            <a:ext cx="6172200" cy="609600"/>
            <a:chOff x="1200" y="1008"/>
            <a:chExt cx="3888" cy="384"/>
          </a:xfrm>
        </p:grpSpPr>
        <p:sp>
          <p:nvSpPr>
            <p:cNvPr id="83981" name="Oval 13"/>
            <p:cNvSpPr>
              <a:spLocks noChangeArrowheads="1"/>
            </p:cNvSpPr>
            <p:nvPr/>
          </p:nvSpPr>
          <p:spPr bwMode="auto">
            <a:xfrm>
              <a:off x="1200" y="1008"/>
              <a:ext cx="432" cy="38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3600" b="1">
                  <a:solidFill>
                    <a:srgbClr val="FF0000"/>
                  </a:solidFill>
                  <a:latin typeface="Albertus Extra Bold" pitchFamily="34" charset="0"/>
                  <a:cs typeface="Times New Roman" panose="02020603050405020304" pitchFamily="18" charset="0"/>
                </a:rPr>
                <a:t>–</a:t>
              </a:r>
              <a:endParaRPr lang="it-IT" altLang="it-IT" sz="3600" b="1">
                <a:solidFill>
                  <a:srgbClr val="FF0000"/>
                </a:solidFill>
                <a:latin typeface="Albertus Extra Bold" pitchFamily="34" charset="0"/>
              </a:endParaRPr>
            </a:p>
          </p:txBody>
        </p:sp>
        <p:sp>
          <p:nvSpPr>
            <p:cNvPr id="83982" name="Oval 14"/>
            <p:cNvSpPr>
              <a:spLocks noChangeArrowheads="1"/>
            </p:cNvSpPr>
            <p:nvPr/>
          </p:nvSpPr>
          <p:spPr bwMode="auto">
            <a:xfrm>
              <a:off x="4656" y="1008"/>
              <a:ext cx="432" cy="38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3600" b="1">
                  <a:solidFill>
                    <a:srgbClr val="FF0000"/>
                  </a:solidFill>
                  <a:latin typeface="Albertus Extra Bold" pitchFamily="34" charset="0"/>
                  <a:cs typeface="Times New Roman" panose="02020603050405020304" pitchFamily="18" charset="0"/>
                </a:rPr>
                <a:t>+</a:t>
              </a:r>
              <a:endParaRPr lang="it-IT" altLang="it-IT" sz="3600" b="1">
                <a:solidFill>
                  <a:srgbClr val="FF0000"/>
                </a:solidFill>
                <a:latin typeface="Albertus Extra Bold" pitchFamily="34" charset="0"/>
              </a:endParaRPr>
            </a:p>
          </p:txBody>
        </p:sp>
      </p:grpSp>
      <p:sp>
        <p:nvSpPr>
          <p:cNvPr id="83983" name="AutoShape 15"/>
          <p:cNvSpPr>
            <a:spLocks noChangeArrowheads="1"/>
          </p:cNvSpPr>
          <p:nvPr/>
        </p:nvSpPr>
        <p:spPr bwMode="auto">
          <a:xfrm rot="-1078195">
            <a:off x="2895600" y="762000"/>
            <a:ext cx="1173163"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00FFFF"/>
              </a:gs>
              <a:gs pos="100000">
                <a:srgbClr val="0033CC"/>
              </a:gs>
            </a:gsLst>
            <a:path path="rect">
              <a:fillToRect t="100000" r="100000"/>
            </a:path>
          </a:gradFill>
          <a:ln w="1270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3000"/>
                                  </p:stCondLst>
                                  <p:childTnLst>
                                    <p:set>
                                      <p:cBhvr>
                                        <p:cTn id="6" dur="1" fill="hold">
                                          <p:stCondLst>
                                            <p:cond delay="0"/>
                                          </p:stCondLst>
                                        </p:cTn>
                                        <p:tgtEl>
                                          <p:spTgt spid="83983"/>
                                        </p:tgtEl>
                                        <p:attrNameLst>
                                          <p:attrName>style.visibility</p:attrName>
                                        </p:attrNameLst>
                                      </p:cBhvr>
                                      <p:to>
                                        <p:strVal val="visible"/>
                                      </p:to>
                                    </p:set>
                                    <p:anim calcmode="lin" valueType="num">
                                      <p:cBhvr additive="base">
                                        <p:cTn id="7" dur="500" fill="hold"/>
                                        <p:tgtEl>
                                          <p:spTgt spid="83983"/>
                                        </p:tgtEl>
                                        <p:attrNameLst>
                                          <p:attrName>ppt_x</p:attrName>
                                        </p:attrNameLst>
                                      </p:cBhvr>
                                      <p:tavLst>
                                        <p:tav tm="0">
                                          <p:val>
                                            <p:strVal val="0-#ppt_w/2"/>
                                          </p:val>
                                        </p:tav>
                                        <p:tav tm="100000">
                                          <p:val>
                                            <p:strVal val="#ppt_x"/>
                                          </p:val>
                                        </p:tav>
                                      </p:tavLst>
                                    </p:anim>
                                    <p:anim calcmode="lin" valueType="num">
                                      <p:cBhvr additive="base">
                                        <p:cTn id="8" dur="500" fill="hold"/>
                                        <p:tgtEl>
                                          <p:spTgt spid="8398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500"/>
                            </p:stCondLst>
                            <p:childTnLst>
                              <p:par>
                                <p:cTn id="10" presetID="9" presetClass="entr" presetSubtype="0" fill="hold" nodeType="afterEffect">
                                  <p:stCondLst>
                                    <p:cond delay="8000"/>
                                  </p:stCondLst>
                                  <p:childTnLst>
                                    <p:set>
                                      <p:cBhvr>
                                        <p:cTn id="11" dur="1" fill="hold">
                                          <p:stCondLst>
                                            <p:cond delay="0"/>
                                          </p:stCondLst>
                                        </p:cTn>
                                        <p:tgtEl>
                                          <p:spTgt spid="83980"/>
                                        </p:tgtEl>
                                        <p:attrNameLst>
                                          <p:attrName>style.visibility</p:attrName>
                                        </p:attrNameLst>
                                      </p:cBhvr>
                                      <p:to>
                                        <p:strVal val="visible"/>
                                      </p:to>
                                    </p:set>
                                    <p:animEffect transition="in" filter="dissolve">
                                      <p:cBhvr>
                                        <p:cTn id="12" dur="500"/>
                                        <p:tgtEl>
                                          <p:spTgt spid="83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177851F2-4728-4257-AF1B-5542FBE1D9C0}" type="slidenum">
              <a:rPr lang="it-IT" altLang="it-IT" sz="1600">
                <a:solidFill>
                  <a:schemeClr val="bg1"/>
                </a:solidFill>
                <a:latin typeface="Arial Black" panose="020B0A04020102020204" pitchFamily="34" charset="0"/>
              </a:rPr>
              <a:pPr algn="ctr">
                <a:spcBef>
                  <a:spcPct val="50000"/>
                </a:spcBef>
              </a:pPr>
              <a:t>11</a:t>
            </a:fld>
            <a:endParaRPr lang="it-IT" altLang="it-IT" sz="1600">
              <a:solidFill>
                <a:schemeClr val="bg1"/>
              </a:solidFill>
              <a:latin typeface="Arial Black" panose="020B0A04020102020204" pitchFamily="34" charset="0"/>
            </a:endParaRPr>
          </a:p>
        </p:txBody>
      </p:sp>
      <p:sp>
        <p:nvSpPr>
          <p:cNvPr id="84996" name="Text Box 4"/>
          <p:cNvSpPr txBox="1">
            <a:spLocks noChangeArrowheads="1"/>
          </p:cNvSpPr>
          <p:nvPr/>
        </p:nvSpPr>
        <p:spPr bwMode="auto">
          <a:xfrm>
            <a:off x="1066800" y="2157413"/>
            <a:ext cx="7543800"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All'interfase tra un conduttore metallico e un conduttore elettrolitico, cioè alla superficie di un elettrodo, il trasporto di carica avviene mediante trasferimento di </a:t>
            </a:r>
            <a:r>
              <a:rPr lang="it-IT" altLang="it-IT" sz="1800">
                <a:solidFill>
                  <a:srgbClr val="66CCFF"/>
                </a:solidFill>
                <a:latin typeface="Arial" panose="020B0604020202020204" pitchFamily="34" charset="0"/>
                <a:cs typeface="Times New Roman" panose="02020603050405020304" pitchFamily="18" charset="0"/>
              </a:rPr>
              <a:t>elettroni</a:t>
            </a:r>
            <a:r>
              <a:rPr lang="it-IT" altLang="it-IT" sz="1800">
                <a:solidFill>
                  <a:schemeClr val="bg1"/>
                </a:solidFill>
                <a:latin typeface="Arial" panose="020B0604020202020204" pitchFamily="34" charset="0"/>
                <a:cs typeface="Times New Roman" panose="02020603050405020304" pitchFamily="18" charset="0"/>
              </a:rPr>
              <a:t> tra i due diversi conduttori, cioè per mezzo di una </a:t>
            </a:r>
            <a:r>
              <a:rPr lang="it-IT" altLang="it-IT" sz="1800">
                <a:solidFill>
                  <a:srgbClr val="66CCFF"/>
                </a:solidFill>
                <a:latin typeface="Arial" panose="020B0604020202020204" pitchFamily="34" charset="0"/>
                <a:cs typeface="Times New Roman" panose="02020603050405020304" pitchFamily="18" charset="0"/>
              </a:rPr>
              <a:t>reazione elettrodica</a:t>
            </a:r>
            <a:r>
              <a:rPr lang="it-IT" altLang="it-IT" sz="1800">
                <a:solidFill>
                  <a:schemeClr val="bg1"/>
                </a:solidFill>
                <a:latin typeface="Arial" panose="020B0604020202020204" pitchFamily="34" charset="0"/>
                <a:cs typeface="Times New Roman" panose="02020603050405020304" pitchFamily="18" charset="0"/>
              </a:rPr>
              <a:t>.</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Quando un elettrodo metallico è immerso in acqua, esso tende a passare in soluzione </a:t>
            </a: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 M = M</a:t>
            </a:r>
            <a:r>
              <a:rPr lang="it-IT" altLang="it-IT" sz="1800" baseline="30000">
                <a:solidFill>
                  <a:schemeClr val="bg1"/>
                </a:solidFill>
                <a:latin typeface="Arial" panose="020B0604020202020204" pitchFamily="34" charset="0"/>
                <a:cs typeface="Times New Roman" panose="02020603050405020304" pitchFamily="18" charset="0"/>
              </a:rPr>
              <a:t>n+</a:t>
            </a:r>
            <a:r>
              <a:rPr lang="it-IT" altLang="it-IT" sz="1800">
                <a:solidFill>
                  <a:schemeClr val="bg1"/>
                </a:solidFill>
                <a:latin typeface="Arial" panose="020B0604020202020204" pitchFamily="34" charset="0"/>
                <a:cs typeface="Times New Roman" panose="02020603050405020304" pitchFamily="18" charset="0"/>
              </a:rPr>
              <a:t> + ne</a:t>
            </a:r>
            <a:r>
              <a:rPr lang="it-IT" altLang="it-IT" sz="1800" baseline="30000">
                <a:solidFill>
                  <a:schemeClr val="bg1"/>
                </a:solidFill>
                <a:latin typeface="Arial" panose="020B0604020202020204" pitchFamily="34" charset="0"/>
                <a:cs typeface="Times New Roman" panose="02020603050405020304" pitchFamily="18" charset="0"/>
              </a:rPr>
              <a:t>-</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La dissoluzione genera una separazione di carica, negativa sull'elettrodo, derivante dall'eccesso di elettroni rimasti su di esso, e positiva nella soluzione arricchitasi di ioni M</a:t>
            </a:r>
            <a:r>
              <a:rPr lang="it-IT" altLang="it-IT" sz="1800" baseline="30000">
                <a:solidFill>
                  <a:schemeClr val="bg1"/>
                </a:solidFill>
                <a:latin typeface="Arial" panose="020B0604020202020204" pitchFamily="34" charset="0"/>
                <a:cs typeface="Times New Roman" panose="02020603050405020304" pitchFamily="18" charset="0"/>
              </a:rPr>
              <a:t>n+</a:t>
            </a:r>
            <a:r>
              <a:rPr lang="it-IT" altLang="it-IT" sz="1800">
                <a:solidFill>
                  <a:schemeClr val="bg1"/>
                </a:solidFill>
                <a:latin typeface="Arial" panose="020B0604020202020204" pitchFamily="34" charset="0"/>
                <a:cs typeface="Times New Roman" panose="02020603050405020304" pitchFamily="18" charset="0"/>
              </a:rPr>
              <a:t>. </a:t>
            </a:r>
            <a:endParaRPr lang="it-IT" altLang="it-IT" sz="1800" baseline="30000">
              <a:solidFill>
                <a:schemeClr val="bg1"/>
              </a:solidFill>
              <a:latin typeface="Arial" panose="020B0604020202020204" pitchFamily="34" charset="0"/>
              <a:cs typeface="Times New Roman" panose="02020603050405020304" pitchFamily="18" charset="0"/>
            </a:endParaRPr>
          </a:p>
        </p:txBody>
      </p:sp>
      <p:sp>
        <p:nvSpPr>
          <p:cNvPr id="84997" name="Text Box 5"/>
          <p:cNvSpPr txBox="1">
            <a:spLocks noChangeArrowheads="1"/>
          </p:cNvSpPr>
          <p:nvPr/>
        </p:nvSpPr>
        <p:spPr bwMode="auto">
          <a:xfrm>
            <a:off x="1066800" y="381000"/>
            <a:ext cx="74676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800">
                <a:solidFill>
                  <a:schemeClr val="bg1"/>
                </a:solidFill>
                <a:latin typeface="Arial" panose="020B0604020202020204" pitchFamily="34" charset="0"/>
              </a:rPr>
              <a:t>Origine dei potenziali elettrodici</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In un </a:t>
            </a:r>
            <a:r>
              <a:rPr lang="it-IT" altLang="it-IT" sz="1800">
                <a:solidFill>
                  <a:srgbClr val="66CCFF"/>
                </a:solidFill>
                <a:latin typeface="Arial" panose="020B0604020202020204" pitchFamily="34" charset="0"/>
                <a:cs typeface="Times New Roman" panose="02020603050405020304" pitchFamily="18" charset="0"/>
              </a:rPr>
              <a:t>conduttore elettrolitico</a:t>
            </a:r>
            <a:r>
              <a:rPr lang="it-IT" altLang="it-IT" sz="1800">
                <a:solidFill>
                  <a:schemeClr val="bg1"/>
                </a:solidFill>
                <a:latin typeface="Arial" panose="020B0604020202020204" pitchFamily="34" charset="0"/>
                <a:cs typeface="Times New Roman" panose="02020603050405020304" pitchFamily="18" charset="0"/>
              </a:rPr>
              <a:t> (soluzione) attraversato da una corrente elettrica la carica è trasportata per mezzo di un flusso di </a:t>
            </a:r>
            <a:r>
              <a:rPr lang="it-IT" altLang="it-IT" sz="1800" i="1">
                <a:solidFill>
                  <a:srgbClr val="66CCFF"/>
                </a:solidFill>
                <a:latin typeface="Arial" panose="020B0604020202020204" pitchFamily="34" charset="0"/>
                <a:cs typeface="Times New Roman" panose="02020603050405020304" pitchFamily="18" charset="0"/>
              </a:rPr>
              <a:t>ioni</a:t>
            </a:r>
            <a:r>
              <a:rPr lang="it-IT" altLang="it-IT" sz="1800">
                <a:solidFill>
                  <a:schemeClr val="bg1"/>
                </a:solidFill>
                <a:latin typeface="Arial" panose="020B0604020202020204" pitchFamily="34" charset="0"/>
                <a:cs typeface="Times New Roman" panose="02020603050405020304" pitchFamily="18" charset="0"/>
              </a:rPr>
              <a:t>. In un </a:t>
            </a:r>
            <a:r>
              <a:rPr lang="it-IT" altLang="it-IT" sz="1800">
                <a:solidFill>
                  <a:srgbClr val="66CCFF"/>
                </a:solidFill>
                <a:latin typeface="Arial" panose="020B0604020202020204" pitchFamily="34" charset="0"/>
                <a:cs typeface="Times New Roman" panose="02020603050405020304" pitchFamily="18" charset="0"/>
              </a:rPr>
              <a:t>conduttore metallico</a:t>
            </a:r>
            <a:r>
              <a:rPr lang="it-IT" altLang="it-IT" sz="1800">
                <a:solidFill>
                  <a:schemeClr val="bg1"/>
                </a:solidFill>
                <a:latin typeface="Arial" panose="020B0604020202020204" pitchFamily="34" charset="0"/>
                <a:cs typeface="Times New Roman" panose="02020603050405020304" pitchFamily="18" charset="0"/>
              </a:rPr>
              <a:t> attraversato da una corrente elettrica la carica è trasportata per mezzo di un flusso di </a:t>
            </a:r>
            <a:r>
              <a:rPr lang="it-IT" altLang="it-IT" sz="1800" i="1">
                <a:solidFill>
                  <a:srgbClr val="66CCFF"/>
                </a:solidFill>
                <a:latin typeface="Arial" panose="020B0604020202020204" pitchFamily="34" charset="0"/>
                <a:cs typeface="Times New Roman" panose="02020603050405020304" pitchFamily="18" charset="0"/>
              </a:rPr>
              <a:t>elettroni</a:t>
            </a:r>
            <a:r>
              <a:rPr lang="it-IT" altLang="it-IT" sz="1800">
                <a:solidFill>
                  <a:schemeClr val="bg1"/>
                </a:solidFill>
                <a:latin typeface="Arial" panose="020B0604020202020204" pitchFamily="34" charset="0"/>
                <a:cs typeface="Times New Roman" panose="02020603050405020304" pitchFamily="18" charset="0"/>
              </a:rPr>
              <a:t>. </a:t>
            </a:r>
            <a:endParaRPr lang="it-IT" altLang="it-IT" sz="1800">
              <a:solidFill>
                <a:schemeClr val="bg1"/>
              </a:solidFill>
              <a:latin typeface="Arial" panose="020B0604020202020204" pitchFamily="34" charset="0"/>
            </a:endParaRPr>
          </a:p>
        </p:txBody>
      </p:sp>
      <p:sp>
        <p:nvSpPr>
          <p:cNvPr id="84998" name="Text Box 6"/>
          <p:cNvSpPr txBox="1">
            <a:spLocks noChangeArrowheads="1"/>
          </p:cNvSpPr>
          <p:nvPr/>
        </p:nvSpPr>
        <p:spPr bwMode="auto">
          <a:xfrm>
            <a:off x="4251325" y="242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8807AD71-3870-4BF8-8F3D-8E9DD3E71AC8}" type="slidenum">
              <a:rPr lang="it-IT" altLang="it-IT" sz="1600">
                <a:solidFill>
                  <a:schemeClr val="bg1"/>
                </a:solidFill>
                <a:latin typeface="Arial Black" panose="020B0A04020102020204" pitchFamily="34" charset="0"/>
              </a:rPr>
              <a:pPr algn="ctr">
                <a:spcBef>
                  <a:spcPct val="50000"/>
                </a:spcBef>
              </a:pPr>
              <a:t>12</a:t>
            </a:fld>
            <a:endParaRPr lang="it-IT" altLang="it-IT" sz="1600">
              <a:solidFill>
                <a:schemeClr val="bg1"/>
              </a:solidFill>
              <a:latin typeface="Arial Black" panose="020B0A04020102020204" pitchFamily="34" charset="0"/>
            </a:endParaRPr>
          </a:p>
        </p:txBody>
      </p:sp>
      <p:graphicFrame>
        <p:nvGraphicFramePr>
          <p:cNvPr id="61444" name="Object 4"/>
          <p:cNvGraphicFramePr>
            <a:graphicFrameLocks noChangeAspect="1"/>
          </p:cNvGraphicFramePr>
          <p:nvPr/>
        </p:nvGraphicFramePr>
        <p:xfrm>
          <a:off x="990600" y="762000"/>
          <a:ext cx="5715000" cy="4330700"/>
        </p:xfrm>
        <a:graphic>
          <a:graphicData uri="http://schemas.openxmlformats.org/presentationml/2006/ole">
            <mc:AlternateContent xmlns:mc="http://schemas.openxmlformats.org/markup-compatibility/2006">
              <mc:Choice xmlns:v="urn:schemas-microsoft-com:vml" Requires="v">
                <p:oleObj spid="_x0000_s61475" name="Document" r:id="rId3" imgW="2124000" imgH="1609560" progId="ChemWindow.Document">
                  <p:embed/>
                </p:oleObj>
              </mc:Choice>
              <mc:Fallback>
                <p:oleObj name="Document" r:id="rId3" imgW="2124000" imgH="1609560"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5715000"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1466" name="Group 26"/>
          <p:cNvGrpSpPr>
            <a:grpSpLocks/>
          </p:cNvGrpSpPr>
          <p:nvPr/>
        </p:nvGrpSpPr>
        <p:grpSpPr bwMode="auto">
          <a:xfrm>
            <a:off x="2362200" y="3352800"/>
            <a:ext cx="1219200" cy="1066800"/>
            <a:chOff x="4176" y="2112"/>
            <a:chExt cx="768" cy="672"/>
          </a:xfrm>
        </p:grpSpPr>
        <p:sp>
          <p:nvSpPr>
            <p:cNvPr id="61445" name="Oval 5"/>
            <p:cNvSpPr>
              <a:spLocks noChangeArrowheads="1"/>
            </p:cNvSpPr>
            <p:nvPr/>
          </p:nvSpPr>
          <p:spPr bwMode="auto">
            <a:xfrm>
              <a:off x="4464" y="2352"/>
              <a:ext cx="432" cy="432"/>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446" name="Text Box 6"/>
            <p:cNvSpPr txBox="1">
              <a:spLocks noChangeArrowheads="1"/>
            </p:cNvSpPr>
            <p:nvPr/>
          </p:nvSpPr>
          <p:spPr bwMode="auto">
            <a:xfrm>
              <a:off x="4512" y="2400"/>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400" b="1">
                  <a:solidFill>
                    <a:srgbClr val="FF0000"/>
                  </a:solidFill>
                  <a:latin typeface="Arial" panose="020B0604020202020204" pitchFamily="34" charset="0"/>
                </a:rPr>
                <a:t>M</a:t>
              </a:r>
              <a:r>
                <a:rPr lang="it-IT" altLang="it-IT" sz="2400" b="1" baseline="30000">
                  <a:solidFill>
                    <a:srgbClr val="FF0000"/>
                  </a:solidFill>
                  <a:latin typeface="Arial" panose="020B0604020202020204" pitchFamily="34" charset="0"/>
                </a:rPr>
                <a:t>+</a:t>
              </a:r>
              <a:endParaRPr lang="it-IT" altLang="it-IT" sz="2400" b="1">
                <a:solidFill>
                  <a:srgbClr val="FF0000"/>
                </a:solidFill>
                <a:latin typeface="Arial" panose="020B0604020202020204" pitchFamily="34" charset="0"/>
              </a:endParaRPr>
            </a:p>
          </p:txBody>
        </p:sp>
        <p:sp>
          <p:nvSpPr>
            <p:cNvPr id="61450" name="Rectangle 10"/>
            <p:cNvSpPr>
              <a:spLocks noChangeArrowheads="1"/>
            </p:cNvSpPr>
            <p:nvPr/>
          </p:nvSpPr>
          <p:spPr bwMode="auto">
            <a:xfrm>
              <a:off x="4176" y="2112"/>
              <a:ext cx="144" cy="4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it-IT" sz="2400">
                <a:solidFill>
                  <a:srgbClr val="FF0000"/>
                </a:solidFill>
              </a:endParaRPr>
            </a:p>
          </p:txBody>
        </p:sp>
      </p:grpSp>
      <p:grpSp>
        <p:nvGrpSpPr>
          <p:cNvPr id="61456" name="Group 16"/>
          <p:cNvGrpSpPr>
            <a:grpSpLocks/>
          </p:cNvGrpSpPr>
          <p:nvPr/>
        </p:nvGrpSpPr>
        <p:grpSpPr bwMode="auto">
          <a:xfrm>
            <a:off x="2133600" y="2438400"/>
            <a:ext cx="1524000" cy="762000"/>
            <a:chOff x="1440" y="1536"/>
            <a:chExt cx="960" cy="480"/>
          </a:xfrm>
        </p:grpSpPr>
        <p:sp>
          <p:nvSpPr>
            <p:cNvPr id="61453" name="Oval 13"/>
            <p:cNvSpPr>
              <a:spLocks noChangeArrowheads="1"/>
            </p:cNvSpPr>
            <p:nvPr/>
          </p:nvSpPr>
          <p:spPr bwMode="auto">
            <a:xfrm>
              <a:off x="1920" y="1536"/>
              <a:ext cx="432" cy="432"/>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454" name="Text Box 14"/>
            <p:cNvSpPr txBox="1">
              <a:spLocks noChangeArrowheads="1"/>
            </p:cNvSpPr>
            <p:nvPr/>
          </p:nvSpPr>
          <p:spPr bwMode="auto">
            <a:xfrm>
              <a:off x="1968" y="1584"/>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400" b="1">
                  <a:solidFill>
                    <a:srgbClr val="FF0000"/>
                  </a:solidFill>
                  <a:latin typeface="Arial" panose="020B0604020202020204" pitchFamily="34" charset="0"/>
                </a:rPr>
                <a:t>M</a:t>
              </a:r>
              <a:r>
                <a:rPr lang="it-IT" altLang="it-IT" sz="2400" b="1" baseline="30000">
                  <a:solidFill>
                    <a:srgbClr val="FF0000"/>
                  </a:solidFill>
                  <a:latin typeface="Arial" panose="020B0604020202020204" pitchFamily="34" charset="0"/>
                </a:rPr>
                <a:t>+</a:t>
              </a:r>
              <a:endParaRPr lang="it-IT" altLang="it-IT" sz="2400" b="1">
                <a:solidFill>
                  <a:srgbClr val="FF0000"/>
                </a:solidFill>
                <a:latin typeface="Arial" panose="020B0604020202020204" pitchFamily="34" charset="0"/>
              </a:endParaRPr>
            </a:p>
          </p:txBody>
        </p:sp>
        <p:sp>
          <p:nvSpPr>
            <p:cNvPr id="61455" name="Rectangle 15"/>
            <p:cNvSpPr>
              <a:spLocks noChangeArrowheads="1"/>
            </p:cNvSpPr>
            <p:nvPr/>
          </p:nvSpPr>
          <p:spPr bwMode="auto">
            <a:xfrm>
              <a:off x="1440" y="1968"/>
              <a:ext cx="144" cy="4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it-IT" sz="2400">
                <a:solidFill>
                  <a:srgbClr val="FF0000"/>
                </a:solidFill>
              </a:endParaRPr>
            </a:p>
          </p:txBody>
        </p:sp>
      </p:grpSp>
      <p:grpSp>
        <p:nvGrpSpPr>
          <p:cNvPr id="61462" name="Group 22"/>
          <p:cNvGrpSpPr>
            <a:grpSpLocks/>
          </p:cNvGrpSpPr>
          <p:nvPr/>
        </p:nvGrpSpPr>
        <p:grpSpPr bwMode="auto">
          <a:xfrm>
            <a:off x="2057400" y="2819400"/>
            <a:ext cx="762000" cy="1752600"/>
            <a:chOff x="1248" y="1776"/>
            <a:chExt cx="480" cy="1104"/>
          </a:xfrm>
        </p:grpSpPr>
        <p:grpSp>
          <p:nvGrpSpPr>
            <p:cNvPr id="61461" name="Group 21"/>
            <p:cNvGrpSpPr>
              <a:grpSpLocks/>
            </p:cNvGrpSpPr>
            <p:nvPr/>
          </p:nvGrpSpPr>
          <p:grpSpPr bwMode="auto">
            <a:xfrm>
              <a:off x="1248" y="1776"/>
              <a:ext cx="432" cy="1104"/>
              <a:chOff x="960" y="1776"/>
              <a:chExt cx="432" cy="1104"/>
            </a:xfrm>
          </p:grpSpPr>
          <p:sp>
            <p:nvSpPr>
              <p:cNvPr id="61458" name="Oval 18"/>
              <p:cNvSpPr>
                <a:spLocks noChangeArrowheads="1"/>
              </p:cNvSpPr>
              <p:nvPr/>
            </p:nvSpPr>
            <p:spPr bwMode="auto">
              <a:xfrm>
                <a:off x="960" y="2448"/>
                <a:ext cx="432" cy="432"/>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460" name="Rectangle 20"/>
              <p:cNvSpPr>
                <a:spLocks noChangeArrowheads="1"/>
              </p:cNvSpPr>
              <p:nvPr/>
            </p:nvSpPr>
            <p:spPr bwMode="auto">
              <a:xfrm>
                <a:off x="1104" y="1776"/>
                <a:ext cx="144" cy="4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it-IT" sz="2400">
                  <a:solidFill>
                    <a:srgbClr val="FF0000"/>
                  </a:solidFill>
                </a:endParaRPr>
              </a:p>
            </p:txBody>
          </p:sp>
        </p:grpSp>
        <p:sp>
          <p:nvSpPr>
            <p:cNvPr id="61459" name="Text Box 19"/>
            <p:cNvSpPr txBox="1">
              <a:spLocks noChangeArrowheads="1"/>
            </p:cNvSpPr>
            <p:nvPr/>
          </p:nvSpPr>
          <p:spPr bwMode="auto">
            <a:xfrm>
              <a:off x="1296" y="2496"/>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400" b="1">
                  <a:solidFill>
                    <a:srgbClr val="FF0000"/>
                  </a:solidFill>
                  <a:latin typeface="Arial" panose="020B0604020202020204" pitchFamily="34" charset="0"/>
                </a:rPr>
                <a:t>M</a:t>
              </a:r>
              <a:r>
                <a:rPr lang="it-IT" altLang="it-IT" sz="2400" b="1" baseline="30000">
                  <a:solidFill>
                    <a:srgbClr val="FF0000"/>
                  </a:solidFill>
                  <a:latin typeface="Arial" panose="020B0604020202020204" pitchFamily="34" charset="0"/>
                </a:rPr>
                <a:t>+</a:t>
              </a:r>
              <a:endParaRPr lang="it-IT" altLang="it-IT" sz="2400" b="1">
                <a:solidFill>
                  <a:srgbClr val="FF0000"/>
                </a:solidFill>
                <a:latin typeface="Arial" panose="020B0604020202020204" pitchFamily="34" charset="0"/>
              </a:endParaRPr>
            </a:p>
          </p:txBody>
        </p:sp>
      </p:grpSp>
      <p:sp>
        <p:nvSpPr>
          <p:cNvPr id="61467" name="Text Box 27"/>
          <p:cNvSpPr txBox="1">
            <a:spLocks noChangeArrowheads="1"/>
          </p:cNvSpPr>
          <p:nvPr/>
        </p:nvSpPr>
        <p:spPr bwMode="auto">
          <a:xfrm>
            <a:off x="4419600" y="3657600"/>
            <a:ext cx="3505200" cy="2235200"/>
          </a:xfrm>
          <a:prstGeom prst="rect">
            <a:avLst/>
          </a:prstGeom>
          <a:gradFill rotWithShape="0">
            <a:gsLst>
              <a:gs pos="0">
                <a:schemeClr val="accent2"/>
              </a:gs>
              <a:gs pos="50000">
                <a:schemeClr val="accent2">
                  <a:gamma/>
                  <a:shade val="46275"/>
                  <a:invGamma/>
                </a:schemeClr>
              </a:gs>
              <a:gs pos="100000">
                <a:schemeClr val="accent2"/>
              </a:gs>
            </a:gsLst>
            <a:lin ang="5400000" scaled="1"/>
          </a:gra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latin typeface="Arial" panose="020B0604020202020204" pitchFamily="34" charset="0"/>
                <a:cs typeface="Times New Roman" panose="02020603050405020304" pitchFamily="18" charset="0"/>
              </a:rPr>
              <a:t>La dissoluzione genera una separazione di carica, negativa sull'elettrodo, derivante dall'eccesso di elettroni rimasti su di esso, e positiva nella soluzione arricchitasi di ioni M</a:t>
            </a:r>
            <a:r>
              <a:rPr lang="it-IT" altLang="it-IT" baseline="30000">
                <a:solidFill>
                  <a:schemeClr val="bg1"/>
                </a:solidFill>
                <a:latin typeface="Arial" panose="020B0604020202020204" pitchFamily="34" charset="0"/>
                <a:cs typeface="Times New Roman" panose="02020603050405020304" pitchFamily="18" charset="0"/>
              </a:rPr>
              <a:t>n+</a:t>
            </a:r>
            <a:r>
              <a:rPr lang="it-IT" altLang="it-IT">
                <a:solidFill>
                  <a:schemeClr val="bg1"/>
                </a:solidFill>
                <a:latin typeface="Arial" panose="020B0604020202020204" pitchFamily="34" charset="0"/>
                <a:cs typeface="Times New Roman" panose="02020603050405020304" pitchFamily="18" charset="0"/>
              </a:rPr>
              <a:t>.</a:t>
            </a:r>
            <a:endParaRPr lang="it-IT" altLang="it-IT"/>
          </a:p>
        </p:txBody>
      </p:sp>
      <p:sp>
        <p:nvSpPr>
          <p:cNvPr id="61468" name="Text Box 28"/>
          <p:cNvSpPr txBox="1">
            <a:spLocks noChangeArrowheads="1"/>
          </p:cNvSpPr>
          <p:nvPr/>
        </p:nvSpPr>
        <p:spPr bwMode="auto">
          <a:xfrm>
            <a:off x="5105400" y="990600"/>
            <a:ext cx="3352800" cy="711200"/>
          </a:xfrm>
          <a:prstGeom prst="rect">
            <a:avLst/>
          </a:prstGeom>
          <a:gradFill rotWithShape="0">
            <a:gsLst>
              <a:gs pos="0">
                <a:schemeClr val="accent2"/>
              </a:gs>
              <a:gs pos="50000">
                <a:schemeClr val="accent2">
                  <a:gamma/>
                  <a:shade val="46275"/>
                  <a:invGamma/>
                </a:schemeClr>
              </a:gs>
              <a:gs pos="100000">
                <a:schemeClr val="accent2"/>
              </a:gs>
            </a:gsLst>
            <a:lin ang="5400000" scaled="1"/>
          </a:gra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latin typeface="Arial" panose="020B0604020202020204" pitchFamily="34" charset="0"/>
              </a:rPr>
              <a:t>Il fenomeno è lo stesso per ogni metallo.</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61456"/>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61462"/>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6146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68"/>
                                        </p:tgtEl>
                                        <p:attrNameLst>
                                          <p:attrName>style.visibility</p:attrName>
                                        </p:attrNameLst>
                                      </p:cBhvr>
                                      <p:to>
                                        <p:strVal val="visible"/>
                                      </p:to>
                                    </p:set>
                                    <p:animEffect transition="in" filter="dissolve">
                                      <p:cBhvr>
                                        <p:cTn id="17" dur="500"/>
                                        <p:tgtEl>
                                          <p:spTgt spid="614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67"/>
                                        </p:tgtEl>
                                        <p:attrNameLst>
                                          <p:attrName>style.visibility</p:attrName>
                                        </p:attrNameLst>
                                      </p:cBhvr>
                                      <p:to>
                                        <p:strVal val="visible"/>
                                      </p:to>
                                    </p:set>
                                    <p:animEffect transition="in" filter="dissolve">
                                      <p:cBhvr>
                                        <p:cTn id="22" dur="500"/>
                                        <p:tgtEl>
                                          <p:spTgt spid="61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7" grpId="0" animBg="1" autoUpdateAnimBg="0"/>
      <p:bldP spid="6146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1A7AF63B-D018-4370-A940-8F581D2AFA8C}" type="slidenum">
              <a:rPr lang="it-IT" altLang="it-IT" sz="1600">
                <a:solidFill>
                  <a:schemeClr val="bg1"/>
                </a:solidFill>
                <a:latin typeface="Arial Black" panose="020B0A04020102020204" pitchFamily="34" charset="0"/>
              </a:rPr>
              <a:pPr algn="ctr">
                <a:spcBef>
                  <a:spcPct val="50000"/>
                </a:spcBef>
              </a:pPr>
              <a:t>13</a:t>
            </a:fld>
            <a:endParaRPr lang="it-IT" altLang="it-IT" sz="1600">
              <a:solidFill>
                <a:schemeClr val="bg1"/>
              </a:solidFill>
              <a:latin typeface="Arial Black" panose="020B0A04020102020204" pitchFamily="34" charset="0"/>
            </a:endParaRPr>
          </a:p>
        </p:txBody>
      </p:sp>
      <p:grpSp>
        <p:nvGrpSpPr>
          <p:cNvPr id="86040" name="Group 24"/>
          <p:cNvGrpSpPr>
            <a:grpSpLocks/>
          </p:cNvGrpSpPr>
          <p:nvPr/>
        </p:nvGrpSpPr>
        <p:grpSpPr bwMode="auto">
          <a:xfrm>
            <a:off x="990600" y="762000"/>
            <a:ext cx="5715000" cy="4330700"/>
            <a:chOff x="624" y="480"/>
            <a:chExt cx="3600" cy="2728"/>
          </a:xfrm>
        </p:grpSpPr>
        <p:graphicFrame>
          <p:nvGraphicFramePr>
            <p:cNvPr id="86020" name="Object 4"/>
            <p:cNvGraphicFramePr>
              <a:graphicFrameLocks noChangeAspect="1"/>
            </p:cNvGraphicFramePr>
            <p:nvPr/>
          </p:nvGraphicFramePr>
          <p:xfrm>
            <a:off x="624" y="480"/>
            <a:ext cx="3600" cy="2728"/>
          </p:xfrm>
          <a:graphic>
            <a:graphicData uri="http://schemas.openxmlformats.org/presentationml/2006/ole">
              <mc:AlternateContent xmlns:mc="http://schemas.openxmlformats.org/markup-compatibility/2006">
                <mc:Choice xmlns:v="urn:schemas-microsoft-com:vml" Requires="v">
                  <p:oleObj spid="_x0000_s86050" name="Document" r:id="rId3" imgW="2124000" imgH="1609560" progId="ChemWindow.Document">
                    <p:embed/>
                  </p:oleObj>
                </mc:Choice>
                <mc:Fallback>
                  <p:oleObj name="Document" r:id="rId3" imgW="2124000" imgH="1609560"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480"/>
                          <a:ext cx="3600" cy="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37" name="Text Box 21"/>
            <p:cNvSpPr txBox="1">
              <a:spLocks noChangeArrowheads="1"/>
            </p:cNvSpPr>
            <p:nvPr/>
          </p:nvSpPr>
          <p:spPr bwMode="auto">
            <a:xfrm>
              <a:off x="1392" y="960"/>
              <a:ext cx="288" cy="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30000"/>
                </a:lnSpc>
              </a:pPr>
              <a:r>
                <a:rPr lang="it-IT" altLang="it-IT" sz="2400" b="1">
                  <a:solidFill>
                    <a:srgbClr val="FF0000"/>
                  </a:solidFill>
                </a:rPr>
                <a:t>___________________</a:t>
              </a:r>
            </a:p>
          </p:txBody>
        </p:sp>
        <p:sp>
          <p:nvSpPr>
            <p:cNvPr id="86038" name="Text Box 22"/>
            <p:cNvSpPr txBox="1">
              <a:spLocks noChangeArrowheads="1"/>
            </p:cNvSpPr>
            <p:nvPr/>
          </p:nvSpPr>
          <p:spPr bwMode="auto">
            <a:xfrm>
              <a:off x="960" y="1488"/>
              <a:ext cx="28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pPr>
              <a:r>
                <a:rPr lang="it-IT" altLang="it-IT" sz="2400" b="1">
                  <a:solidFill>
                    <a:srgbClr val="FF0000"/>
                  </a:solidFill>
                </a:rPr>
                <a:t>++++++++++</a:t>
              </a:r>
            </a:p>
          </p:txBody>
        </p:sp>
        <p:sp>
          <p:nvSpPr>
            <p:cNvPr id="86039" name="Text Box 23"/>
            <p:cNvSpPr txBox="1">
              <a:spLocks noChangeArrowheads="1"/>
            </p:cNvSpPr>
            <p:nvPr/>
          </p:nvSpPr>
          <p:spPr bwMode="auto">
            <a:xfrm>
              <a:off x="1776" y="1536"/>
              <a:ext cx="28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pPr>
              <a:r>
                <a:rPr lang="it-IT" altLang="it-IT" sz="2400" b="1">
                  <a:solidFill>
                    <a:srgbClr val="FF0000"/>
                  </a:solidFill>
                </a:rPr>
                <a:t>++++++++++</a:t>
              </a:r>
            </a:p>
          </p:txBody>
        </p:sp>
      </p:grpSp>
      <p:sp>
        <p:nvSpPr>
          <p:cNvPr id="86042" name="Text Box 26"/>
          <p:cNvSpPr txBox="1">
            <a:spLocks noChangeArrowheads="1"/>
          </p:cNvSpPr>
          <p:nvPr/>
        </p:nvSpPr>
        <p:spPr bwMode="auto">
          <a:xfrm>
            <a:off x="4152900" y="914400"/>
            <a:ext cx="4267200" cy="2082800"/>
          </a:xfrm>
          <a:prstGeom prst="rect">
            <a:avLst/>
          </a:prstGeom>
          <a:gradFill rotWithShape="0">
            <a:gsLst>
              <a:gs pos="0">
                <a:schemeClr val="accent2"/>
              </a:gs>
              <a:gs pos="50000">
                <a:schemeClr val="accent2">
                  <a:gamma/>
                  <a:shade val="46275"/>
                  <a:invGamma/>
                </a:schemeClr>
              </a:gs>
              <a:gs pos="100000">
                <a:schemeClr val="accent2"/>
              </a:gs>
            </a:gsLst>
            <a:lin ang="5400000" scaled="1"/>
          </a:gra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latin typeface="Arial" panose="020B0604020202020204" pitchFamily="34" charset="0"/>
                <a:cs typeface="Times New Roman" panose="02020603050405020304" pitchFamily="18" charset="0"/>
              </a:rPr>
              <a:t>La reazione di dissoluzione  genera una </a:t>
            </a:r>
            <a:r>
              <a:rPr lang="it-IT" altLang="it-IT" i="1">
                <a:solidFill>
                  <a:srgbClr val="66CCFF"/>
                </a:solidFill>
                <a:latin typeface="Arial" panose="020B0604020202020204" pitchFamily="34" charset="0"/>
                <a:cs typeface="Times New Roman" panose="02020603050405020304" pitchFamily="18" charset="0"/>
              </a:rPr>
              <a:t>differenza di potenziale</a:t>
            </a:r>
            <a:r>
              <a:rPr lang="it-IT" altLang="it-IT">
                <a:solidFill>
                  <a:schemeClr val="bg1"/>
                </a:solidFill>
                <a:latin typeface="Arial" panose="020B0604020202020204" pitchFamily="34" charset="0"/>
                <a:cs typeface="Times New Roman" panose="02020603050405020304" pitchFamily="18" charset="0"/>
              </a:rPr>
              <a:t> all'</a:t>
            </a:r>
            <a:r>
              <a:rPr lang="it-IT" altLang="it-IT" i="1">
                <a:solidFill>
                  <a:srgbClr val="66CCFF"/>
                </a:solidFill>
                <a:latin typeface="Arial" panose="020B0604020202020204" pitchFamily="34" charset="0"/>
                <a:cs typeface="Times New Roman" panose="02020603050405020304" pitchFamily="18" charset="0"/>
              </a:rPr>
              <a:t>interfase</a:t>
            </a:r>
            <a:r>
              <a:rPr lang="it-IT" altLang="it-IT">
                <a:solidFill>
                  <a:schemeClr val="bg1"/>
                </a:solidFill>
                <a:latin typeface="Arial" panose="020B0604020202020204" pitchFamily="34" charset="0"/>
                <a:cs typeface="Times New Roman" panose="02020603050405020304" pitchFamily="18" charset="0"/>
              </a:rPr>
              <a:t> </a:t>
            </a:r>
            <a:r>
              <a:rPr lang="it-IT" altLang="it-IT" i="1">
                <a:solidFill>
                  <a:srgbClr val="66CCFF"/>
                </a:solidFill>
                <a:latin typeface="Arial" panose="020B0604020202020204" pitchFamily="34" charset="0"/>
                <a:cs typeface="Times New Roman" panose="02020603050405020304" pitchFamily="18" charset="0"/>
              </a:rPr>
              <a:t>elettrodo/soluzione</a:t>
            </a:r>
            <a:r>
              <a:rPr lang="it-IT" altLang="it-IT" i="1">
                <a:solidFill>
                  <a:schemeClr val="bg1"/>
                </a:solidFill>
                <a:latin typeface="Arial" panose="020B0604020202020204" pitchFamily="34" charset="0"/>
                <a:cs typeface="Times New Roman" panose="02020603050405020304" pitchFamily="18" charset="0"/>
              </a:rPr>
              <a:t>.</a:t>
            </a:r>
          </a:p>
          <a:p>
            <a:pPr algn="just">
              <a:spcBef>
                <a:spcPct val="50000"/>
              </a:spcBef>
            </a:pPr>
            <a:r>
              <a:rPr lang="it-IT" altLang="it-IT">
                <a:solidFill>
                  <a:schemeClr val="bg1"/>
                </a:solidFill>
                <a:latin typeface="Arial" panose="020B0604020202020204" pitchFamily="34" charset="0"/>
                <a:cs typeface="Times New Roman" panose="02020603050405020304" pitchFamily="18" charset="0"/>
              </a:rPr>
              <a:t>La differenza di potenziale  si oppone a un'ulteriore dissoluzione del metallo.</a:t>
            </a:r>
          </a:p>
        </p:txBody>
      </p:sp>
      <p:sp>
        <p:nvSpPr>
          <p:cNvPr id="86044" name="Text Box 28"/>
          <p:cNvSpPr txBox="1">
            <a:spLocks noChangeArrowheads="1"/>
          </p:cNvSpPr>
          <p:nvPr/>
        </p:nvSpPr>
        <p:spPr bwMode="auto">
          <a:xfrm>
            <a:off x="4152900" y="4572000"/>
            <a:ext cx="4267200" cy="1320800"/>
          </a:xfrm>
          <a:prstGeom prst="rect">
            <a:avLst/>
          </a:prstGeom>
          <a:gradFill rotWithShape="0">
            <a:gsLst>
              <a:gs pos="0">
                <a:schemeClr val="accent2"/>
              </a:gs>
              <a:gs pos="50000">
                <a:schemeClr val="accent2">
                  <a:gamma/>
                  <a:shade val="46275"/>
                  <a:invGamma/>
                </a:schemeClr>
              </a:gs>
              <a:gs pos="100000">
                <a:schemeClr val="accent2"/>
              </a:gs>
            </a:gsLst>
            <a:lin ang="5400000" scaled="1"/>
          </a:gra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latin typeface="Arial" panose="020B0604020202020204" pitchFamily="34" charset="0"/>
                <a:cs typeface="Times New Roman" panose="02020603050405020304" pitchFamily="18" charset="0"/>
              </a:rPr>
              <a:t>Il tempo necessario al raggiungimento dell'equilibrio all'interfase elettrodo/soluzione è generalmente dell'ordine del </a:t>
            </a:r>
            <a:r>
              <a:rPr lang="it-IT" altLang="it-IT">
                <a:solidFill>
                  <a:schemeClr val="bg1"/>
                </a:solidFill>
                <a:latin typeface="Arial" panose="020B0604020202020204" pitchFamily="34" charset="0"/>
                <a:cs typeface="Times New Roman" panose="02020603050405020304" pitchFamily="18" charset="0"/>
                <a:sym typeface="Symbol" panose="05050102010706020507" pitchFamily="18" charset="2"/>
              </a:rPr>
              <a:t>s</a:t>
            </a:r>
            <a:r>
              <a:rPr lang="it-IT" altLang="it-IT">
                <a:solidFill>
                  <a:schemeClr val="bg1"/>
                </a:solidFill>
                <a:latin typeface="Arial" panose="020B0604020202020204" pitchFamily="34" charset="0"/>
                <a:cs typeface="Times New Roman" panose="02020603050405020304" pitchFamily="18" charset="0"/>
              </a:rPr>
              <a:t>.</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42"/>
                                        </p:tgtEl>
                                        <p:attrNameLst>
                                          <p:attrName>style.visibility</p:attrName>
                                        </p:attrNameLst>
                                      </p:cBhvr>
                                      <p:to>
                                        <p:strVal val="visible"/>
                                      </p:to>
                                    </p:set>
                                    <p:animEffect transition="in" filter="dissolve">
                                      <p:cBhvr>
                                        <p:cTn id="7" dur="500"/>
                                        <p:tgtEl>
                                          <p:spTgt spid="86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44"/>
                                        </p:tgtEl>
                                        <p:attrNameLst>
                                          <p:attrName>style.visibility</p:attrName>
                                        </p:attrNameLst>
                                      </p:cBhvr>
                                      <p:to>
                                        <p:strVal val="visible"/>
                                      </p:to>
                                    </p:set>
                                    <p:animEffect transition="in" filter="dissolve">
                                      <p:cBhvr>
                                        <p:cTn id="12" dur="500"/>
                                        <p:tgtEl>
                                          <p:spTgt spid="86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2" grpId="0" animBg="1" autoUpdateAnimBg="0"/>
      <p:bldP spid="8604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11718AF5-48D0-41E8-B0AC-B92BED56502E}" type="slidenum">
              <a:rPr lang="it-IT" altLang="it-IT" sz="1600">
                <a:solidFill>
                  <a:schemeClr val="bg1"/>
                </a:solidFill>
                <a:latin typeface="Arial Black" panose="020B0A04020102020204" pitchFamily="34" charset="0"/>
              </a:rPr>
              <a:pPr algn="ctr">
                <a:spcBef>
                  <a:spcPct val="50000"/>
                </a:spcBef>
              </a:pPr>
              <a:t>14</a:t>
            </a:fld>
            <a:endParaRPr lang="it-IT" altLang="it-IT" sz="1600">
              <a:solidFill>
                <a:schemeClr val="bg1"/>
              </a:solidFill>
              <a:latin typeface="Arial Black" panose="020B0A04020102020204" pitchFamily="34" charset="0"/>
            </a:endParaRPr>
          </a:p>
        </p:txBody>
      </p:sp>
      <p:sp>
        <p:nvSpPr>
          <p:cNvPr id="62474" name="Text Box 10"/>
          <p:cNvSpPr txBox="1">
            <a:spLocks noChangeArrowheads="1"/>
          </p:cNvSpPr>
          <p:nvPr/>
        </p:nvSpPr>
        <p:spPr bwMode="auto">
          <a:xfrm>
            <a:off x="914400" y="457200"/>
            <a:ext cx="77724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Immaginiamo di immergere una lamina di Zn in una soluzione di solfato di Zn ed una di Cu in una soluzione di solfato di Cu (pila Daniell). </a:t>
            </a:r>
          </a:p>
          <a:p>
            <a:pPr algn="just">
              <a:spcBef>
                <a:spcPct val="50000"/>
              </a:spcBef>
            </a:pPr>
            <a:endParaRPr lang="it-IT" altLang="it-IT" sz="1800">
              <a:solidFill>
                <a:schemeClr val="bg1"/>
              </a:solidFill>
              <a:latin typeface="Arial" panose="020B0604020202020204" pitchFamily="34" charset="0"/>
              <a:cs typeface="Times New Roman" panose="02020603050405020304" pitchFamily="18" charset="0"/>
            </a:endParaRPr>
          </a:p>
          <a:p>
            <a:pPr algn="just">
              <a:spcBef>
                <a:spcPct val="50000"/>
              </a:spcBef>
            </a:pPr>
            <a:endParaRPr lang="it-IT" altLang="it-IT" sz="1800">
              <a:solidFill>
                <a:schemeClr val="bg1"/>
              </a:solidFill>
              <a:latin typeface="Arial" panose="020B0604020202020204" pitchFamily="34" charset="0"/>
              <a:cs typeface="Times New Roman" panose="02020603050405020304" pitchFamily="18" charset="0"/>
            </a:endParaRPr>
          </a:p>
          <a:p>
            <a:pPr algn="just">
              <a:spcBef>
                <a:spcPct val="50000"/>
              </a:spcBef>
            </a:pPr>
            <a:endParaRPr lang="it-IT" altLang="it-IT" sz="1800">
              <a:solidFill>
                <a:schemeClr val="bg1"/>
              </a:solidFill>
              <a:latin typeface="Arial" panose="020B0604020202020204" pitchFamily="34" charset="0"/>
              <a:cs typeface="Times New Roman" panose="02020603050405020304" pitchFamily="18" charset="0"/>
            </a:endParaRPr>
          </a:p>
          <a:p>
            <a:pPr algn="just">
              <a:spcBef>
                <a:spcPct val="50000"/>
              </a:spcBef>
            </a:pPr>
            <a:endParaRPr lang="it-IT" altLang="it-IT" sz="1800">
              <a:solidFill>
                <a:schemeClr val="bg1"/>
              </a:solidFill>
              <a:latin typeface="Arial" panose="020B0604020202020204" pitchFamily="34" charset="0"/>
              <a:cs typeface="Times New Roman" panose="02020603050405020304" pitchFamily="18" charset="0"/>
            </a:endParaRPr>
          </a:p>
          <a:p>
            <a:pPr algn="just">
              <a:spcBef>
                <a:spcPct val="50000"/>
              </a:spcBef>
            </a:pPr>
            <a:endParaRPr lang="it-IT" altLang="it-IT" sz="1800">
              <a:solidFill>
                <a:schemeClr val="bg1"/>
              </a:solidFill>
              <a:latin typeface="Arial" panose="020B0604020202020204" pitchFamily="34" charset="0"/>
              <a:cs typeface="Times New Roman" panose="02020603050405020304" pitchFamily="18" charset="0"/>
            </a:endParaRPr>
          </a:p>
          <a:p>
            <a:pPr algn="just">
              <a:spcBef>
                <a:spcPct val="50000"/>
              </a:spcBef>
            </a:pPr>
            <a:endParaRPr lang="it-IT" altLang="it-IT" sz="1800">
              <a:solidFill>
                <a:schemeClr val="bg1"/>
              </a:solidFill>
              <a:latin typeface="Arial" panose="020B0604020202020204" pitchFamily="34" charset="0"/>
              <a:cs typeface="Times New Roman" panose="02020603050405020304" pitchFamily="18" charset="0"/>
            </a:endParaRPr>
          </a:p>
          <a:p>
            <a:pPr algn="just">
              <a:spcBef>
                <a:spcPct val="50000"/>
              </a:spcBef>
            </a:pPr>
            <a:endParaRPr lang="it-IT" altLang="it-IT" sz="1800">
              <a:solidFill>
                <a:schemeClr val="bg1"/>
              </a:solidFill>
              <a:latin typeface="Arial" panose="020B0604020202020204" pitchFamily="34" charset="0"/>
              <a:cs typeface="Times New Roman" panose="02020603050405020304" pitchFamily="18" charset="0"/>
            </a:endParaRPr>
          </a:p>
          <a:p>
            <a:pPr algn="just">
              <a:spcBef>
                <a:spcPct val="50000"/>
              </a:spcBef>
            </a:pPr>
            <a:endParaRPr lang="it-IT" altLang="it-IT" sz="1800">
              <a:solidFill>
                <a:schemeClr val="bg1"/>
              </a:solidFill>
              <a:latin typeface="Arial" panose="020B0604020202020204" pitchFamily="34" charset="0"/>
              <a:cs typeface="Times New Roman" panose="02020603050405020304" pitchFamily="18" charset="0"/>
            </a:endParaRPr>
          </a:p>
        </p:txBody>
      </p:sp>
      <p:grpSp>
        <p:nvGrpSpPr>
          <p:cNvPr id="62481" name="Group 17"/>
          <p:cNvGrpSpPr>
            <a:grpSpLocks/>
          </p:cNvGrpSpPr>
          <p:nvPr/>
        </p:nvGrpSpPr>
        <p:grpSpPr bwMode="auto">
          <a:xfrm>
            <a:off x="990600" y="1295400"/>
            <a:ext cx="2743200" cy="2819400"/>
            <a:chOff x="624" y="816"/>
            <a:chExt cx="1728" cy="1776"/>
          </a:xfrm>
        </p:grpSpPr>
        <p:sp>
          <p:nvSpPr>
            <p:cNvPr id="62477" name="Rectangle 13"/>
            <p:cNvSpPr>
              <a:spLocks noChangeArrowheads="1"/>
            </p:cNvSpPr>
            <p:nvPr/>
          </p:nvSpPr>
          <p:spPr bwMode="auto">
            <a:xfrm>
              <a:off x="624" y="816"/>
              <a:ext cx="1728" cy="1776"/>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62475" name="Object 11"/>
            <p:cNvGraphicFramePr>
              <a:graphicFrameLocks noChangeAspect="1"/>
            </p:cNvGraphicFramePr>
            <p:nvPr/>
          </p:nvGraphicFramePr>
          <p:xfrm>
            <a:off x="797" y="929"/>
            <a:ext cx="1395" cy="1583"/>
          </p:xfrm>
          <a:graphic>
            <a:graphicData uri="http://schemas.openxmlformats.org/presentationml/2006/ole">
              <mc:AlternateContent xmlns:mc="http://schemas.openxmlformats.org/markup-compatibility/2006">
                <mc:Choice xmlns:v="urn:schemas-microsoft-com:vml" Requires="v">
                  <p:oleObj spid="_x0000_s62487" name="Document" r:id="rId3" imgW="3076560" imgH="3191040" progId="ChemWindow.Document">
                    <p:embed/>
                  </p:oleObj>
                </mc:Choice>
                <mc:Fallback>
                  <p:oleObj name="Document" r:id="rId3" imgW="3076560" imgH="3191040" progId="ChemWindow.Document">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 y="929"/>
                          <a:ext cx="1395" cy="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2479" name="Text Box 15"/>
          <p:cNvSpPr txBox="1">
            <a:spLocks noChangeArrowheads="1"/>
          </p:cNvSpPr>
          <p:nvPr/>
        </p:nvSpPr>
        <p:spPr bwMode="auto">
          <a:xfrm>
            <a:off x="4267200" y="1371600"/>
            <a:ext cx="4419600"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Le due soluzioni sono collegate </a:t>
            </a:r>
            <a:r>
              <a:rPr lang="it-IT" altLang="it-IT" sz="1800" i="1">
                <a:solidFill>
                  <a:schemeClr val="bg1"/>
                </a:solidFill>
                <a:latin typeface="Arial" panose="020B0604020202020204" pitchFamily="34" charset="0"/>
                <a:cs typeface="Times New Roman" panose="02020603050405020304" pitchFamily="18" charset="0"/>
              </a:rPr>
              <a:t>elettricamente</a:t>
            </a:r>
            <a:r>
              <a:rPr lang="it-IT" altLang="it-IT" sz="1800">
                <a:solidFill>
                  <a:schemeClr val="bg1"/>
                </a:solidFill>
                <a:latin typeface="Arial" panose="020B0604020202020204" pitchFamily="34" charset="0"/>
                <a:cs typeface="Times New Roman" panose="02020603050405020304" pitchFamily="18" charset="0"/>
              </a:rPr>
              <a:t> mediante il setto poroso, s, che permette il trasferimento delle cariche tra di esse nonostante non siano a contatto. Gli elettrodi sono collegati tra loro mediante un conduttore metallico esterno ed un interruttore.</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Inizialmente lasciamo aperto l'interruttore e quindi il circuito esterno.</a:t>
            </a:r>
          </a:p>
        </p:txBody>
      </p:sp>
      <p:sp>
        <p:nvSpPr>
          <p:cNvPr id="62480" name="Text Box 16"/>
          <p:cNvSpPr txBox="1">
            <a:spLocks noChangeArrowheads="1"/>
          </p:cNvSpPr>
          <p:nvPr/>
        </p:nvSpPr>
        <p:spPr bwMode="auto">
          <a:xfrm>
            <a:off x="914400" y="4343400"/>
            <a:ext cx="77724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Entrambi i metalli tendono a passare in soluzione: si generano due differenze di potenziale, una a ciascuna interfase elettrodo/soluzione, che si oppongono all'ulteriore dissoluzione dei due metalli. La reazione chimica </a:t>
            </a: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Zn + Cu</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=Zn</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 Cu</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non può procedere in quanto i reagenti non possono scambiarsi gli elettroni. </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89729A6B-BAD7-4D2E-91DC-69EB09438193}" type="slidenum">
              <a:rPr lang="it-IT" altLang="it-IT" sz="1600">
                <a:solidFill>
                  <a:schemeClr val="bg1"/>
                </a:solidFill>
                <a:latin typeface="Arial Black" panose="020B0A04020102020204" pitchFamily="34" charset="0"/>
              </a:rPr>
              <a:pPr algn="ctr">
                <a:spcBef>
                  <a:spcPct val="50000"/>
                </a:spcBef>
              </a:pPr>
              <a:t>15</a:t>
            </a:fld>
            <a:endParaRPr lang="it-IT" altLang="it-IT" sz="1600">
              <a:solidFill>
                <a:schemeClr val="bg1"/>
              </a:solidFill>
              <a:latin typeface="Arial Black" panose="020B0A04020102020204" pitchFamily="34" charset="0"/>
            </a:endParaRPr>
          </a:p>
        </p:txBody>
      </p:sp>
      <p:sp>
        <p:nvSpPr>
          <p:cNvPr id="99332" name="Text Box 4"/>
          <p:cNvSpPr txBox="1">
            <a:spLocks noChangeArrowheads="1"/>
          </p:cNvSpPr>
          <p:nvPr/>
        </p:nvSpPr>
        <p:spPr bwMode="auto">
          <a:xfrm>
            <a:off x="990600" y="762000"/>
            <a:ext cx="74676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Se però chiudiamo il circuito lo zinco, che ha una maggior tendenza a passare in soluzione del rame, può ossidarsi</a:t>
            </a: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Zn = Zn</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+ 2e</a:t>
            </a:r>
            <a:r>
              <a:rPr lang="it-IT" altLang="it-IT" sz="1800" baseline="30000">
                <a:solidFill>
                  <a:schemeClr val="bg1"/>
                </a:solidFill>
                <a:latin typeface="Arial" panose="020B0604020202020204" pitchFamily="34" charset="0"/>
                <a:cs typeface="Times New Roman" panose="02020603050405020304" pitchFamily="18" charset="0"/>
              </a:rPr>
              <a:t>-</a:t>
            </a:r>
            <a:endParaRPr lang="it-IT" altLang="it-IT" sz="1800">
              <a:solidFill>
                <a:schemeClr val="bg1"/>
              </a:solidFill>
              <a:latin typeface="Arial" panose="020B0604020202020204" pitchFamily="34" charset="0"/>
              <a:cs typeface="Times New Roman" panose="02020603050405020304" pitchFamily="18" charset="0"/>
            </a:endParaRP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passando in soluzione. Gli elettroni accumulati sull'elettrodo di zinco fluiscono attraverso il circuito esterno e arrivano sull'elettrodo di rame, dove provocano la riduzione degli ioni Cu</a:t>
            </a:r>
            <a:r>
              <a:rPr lang="it-IT" altLang="it-IT" sz="1800" baseline="30000">
                <a:solidFill>
                  <a:schemeClr val="bg1"/>
                </a:solidFill>
                <a:latin typeface="Arial" panose="020B0604020202020204" pitchFamily="34" charset="0"/>
                <a:cs typeface="Times New Roman" panose="02020603050405020304" pitchFamily="18" charset="0"/>
              </a:rPr>
              <a:t>2+</a:t>
            </a: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Cu</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+ 2e</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 Cu</a:t>
            </a:r>
          </a:p>
        </p:txBody>
      </p:sp>
      <p:sp>
        <p:nvSpPr>
          <p:cNvPr id="99333" name="Text Box 5"/>
          <p:cNvSpPr txBox="1">
            <a:spLocks noChangeArrowheads="1"/>
          </p:cNvSpPr>
          <p:nvPr/>
        </p:nvSpPr>
        <p:spPr bwMode="auto">
          <a:xfrm>
            <a:off x="990600" y="3352800"/>
            <a:ext cx="74676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Quindi, nella cella galvanica così realizzata la reazione spontanea è la reazione</a:t>
            </a: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Zn + Cu</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=Zn</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 Cu</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Al passaggio di cariche elettriche negative (elettroni) dallo zinco al rame nel circuito esterno corrisponde un uguale flusso netto di cariche negative (ioni) in soluzione, dall'elettrodo di rame a quello di zinco o, se si preferisce, un uguale flusso netto di cariche positive (ioni) dall'elettrodo di zinco a quello di rame. La reazione può procedere fino al raggiungimento dell'</a:t>
            </a:r>
            <a:r>
              <a:rPr lang="it-IT" altLang="it-IT" sz="1800">
                <a:solidFill>
                  <a:srgbClr val="66CCFF"/>
                </a:solidFill>
                <a:latin typeface="Arial" panose="020B0604020202020204" pitchFamily="34" charset="0"/>
                <a:cs typeface="Times New Roman" panose="02020603050405020304" pitchFamily="18" charset="0"/>
              </a:rPr>
              <a:t>equilibrio</a:t>
            </a:r>
            <a:r>
              <a:rPr lang="it-IT" altLang="it-IT" sz="1800">
                <a:solidFill>
                  <a:schemeClr val="bg1"/>
                </a:solidFill>
                <a:latin typeface="Arial" panose="020B0604020202020204" pitchFamily="34" charset="0"/>
                <a:cs typeface="Times New Roman" panose="02020603050405020304" pitchFamily="18" charset="0"/>
              </a:rPr>
              <a:t> </a:t>
            </a:r>
            <a:r>
              <a:rPr lang="it-IT" altLang="it-IT" sz="1800">
                <a:solidFill>
                  <a:srgbClr val="66CCFF"/>
                </a:solidFill>
                <a:latin typeface="Arial" panose="020B0604020202020204" pitchFamily="34" charset="0"/>
                <a:cs typeface="Times New Roman" panose="02020603050405020304" pitchFamily="18" charset="0"/>
              </a:rPr>
              <a:t>termodinamico</a:t>
            </a:r>
            <a:r>
              <a:rPr lang="it-IT" altLang="it-IT" sz="1800">
                <a:solidFill>
                  <a:schemeClr val="bg1"/>
                </a:solidFill>
                <a:latin typeface="Arial" panose="020B0604020202020204" pitchFamily="34" charset="0"/>
                <a:cs typeface="Times New Roman" panose="02020603050405020304" pitchFamily="18" charset="0"/>
              </a:rPr>
              <a:t>.</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3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16995FD9-B06E-490C-80CD-F340F8A9BFC8}" type="slidenum">
              <a:rPr lang="it-IT" altLang="it-IT" sz="1600">
                <a:solidFill>
                  <a:schemeClr val="bg1"/>
                </a:solidFill>
                <a:latin typeface="Arial Black" panose="020B0A04020102020204" pitchFamily="34" charset="0"/>
              </a:rPr>
              <a:pPr algn="ctr">
                <a:spcBef>
                  <a:spcPct val="50000"/>
                </a:spcBef>
              </a:pPr>
              <a:t>16</a:t>
            </a:fld>
            <a:endParaRPr lang="it-IT" altLang="it-IT" sz="1600">
              <a:solidFill>
                <a:schemeClr val="bg1"/>
              </a:solidFill>
              <a:latin typeface="Arial Black" panose="020B0A04020102020204" pitchFamily="34" charset="0"/>
            </a:endParaRPr>
          </a:p>
        </p:txBody>
      </p:sp>
      <p:sp>
        <p:nvSpPr>
          <p:cNvPr id="102404" name="Text Box 4"/>
          <p:cNvSpPr txBox="1">
            <a:spLocks noChangeArrowheads="1"/>
          </p:cNvSpPr>
          <p:nvPr/>
        </p:nvSpPr>
        <p:spPr bwMode="auto">
          <a:xfrm>
            <a:off x="838200" y="457200"/>
            <a:ext cx="78486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b="1">
                <a:solidFill>
                  <a:schemeClr val="bg1"/>
                </a:solidFill>
                <a:latin typeface="Arial" panose="020B0604020202020204" pitchFamily="34" charset="0"/>
                <a:cs typeface="Times New Roman" panose="02020603050405020304" pitchFamily="18" charset="0"/>
              </a:rPr>
              <a:t>POTENZIALE DI GIUNZIONE LIQUIDA</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Immaginiamo di mettere a contatto due soluzioni di HCl a diversa concentrazione senza provocarne il mescolamento, e di poter osservare la diffusione degli ioni idrogeno e cloruro dalla soluzione più concentrata alla più diluita. </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Immediatamente dopo il contatto, gli ioni H</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e Cl</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cominceranno a diffondere dalla soluzione più concentrata a quella più diluita. Dato che gli ioni idrogeno hanno una </a:t>
            </a:r>
            <a:r>
              <a:rPr lang="it-IT" altLang="it-IT" sz="1800" i="1">
                <a:solidFill>
                  <a:srgbClr val="66CCFF"/>
                </a:solidFill>
                <a:latin typeface="Arial" panose="020B0604020202020204" pitchFamily="34" charset="0"/>
                <a:cs typeface="Times New Roman" panose="02020603050405020304" pitchFamily="18" charset="0"/>
              </a:rPr>
              <a:t>mobilità</a:t>
            </a:r>
            <a:r>
              <a:rPr lang="it-IT" altLang="it-IT" sz="1800">
                <a:solidFill>
                  <a:schemeClr val="bg1"/>
                </a:solidFill>
                <a:latin typeface="Arial" panose="020B0604020202020204" pitchFamily="34" charset="0"/>
                <a:cs typeface="Times New Roman" panose="02020603050405020304" pitchFamily="18" charset="0"/>
              </a:rPr>
              <a:t>, </a:t>
            </a:r>
            <a:r>
              <a:rPr lang="it-IT" altLang="it-IT" sz="1800" i="1">
                <a:solidFill>
                  <a:srgbClr val="66CCFF"/>
                </a:solidFill>
                <a:latin typeface="Arial" panose="020B0604020202020204" pitchFamily="34" charset="0"/>
                <a:cs typeface="Times New Roman" panose="02020603050405020304" pitchFamily="18" charset="0"/>
              </a:rPr>
              <a:t>u</a:t>
            </a:r>
            <a:r>
              <a:rPr lang="it-IT" altLang="it-IT" sz="1800">
                <a:solidFill>
                  <a:schemeClr val="bg1"/>
                </a:solidFill>
                <a:latin typeface="Arial" panose="020B0604020202020204" pitchFamily="34" charset="0"/>
                <a:cs typeface="Times New Roman" panose="02020603050405020304" pitchFamily="18" charset="0"/>
              </a:rPr>
              <a:t>, maggiore (a 25°C,</a:t>
            </a:r>
            <a:r>
              <a:rPr lang="it-IT" altLang="it-IT" sz="1800" i="1">
                <a:solidFill>
                  <a:schemeClr val="bg1"/>
                </a:solidFill>
                <a:latin typeface="Arial" panose="020B0604020202020204" pitchFamily="34" charset="0"/>
                <a:cs typeface="Times New Roman" panose="02020603050405020304" pitchFamily="18" charset="0"/>
              </a:rPr>
              <a:t> u</a:t>
            </a:r>
            <a:r>
              <a:rPr lang="it-IT" altLang="it-IT" sz="1800" baseline="-25000">
                <a:solidFill>
                  <a:schemeClr val="bg1"/>
                </a:solidFill>
                <a:latin typeface="Arial" panose="020B0604020202020204" pitchFamily="34" charset="0"/>
                <a:cs typeface="Times New Roman" panose="02020603050405020304" pitchFamily="18" charset="0"/>
              </a:rPr>
              <a:t>H</a:t>
            </a:r>
            <a:r>
              <a:rPr lang="it-IT" altLang="it-IT" sz="1800">
                <a:solidFill>
                  <a:schemeClr val="bg1"/>
                </a:solidFill>
                <a:latin typeface="Arial" panose="020B0604020202020204" pitchFamily="34" charset="0"/>
                <a:cs typeface="Times New Roman" panose="02020603050405020304" pitchFamily="18" charset="0"/>
              </a:rPr>
              <a:t> = 362,8.10</a:t>
            </a:r>
            <a:r>
              <a:rPr lang="it-IT" altLang="it-IT" sz="1800" baseline="30000">
                <a:solidFill>
                  <a:schemeClr val="bg1"/>
                </a:solidFill>
                <a:latin typeface="Arial" panose="020B0604020202020204" pitchFamily="34" charset="0"/>
                <a:cs typeface="Times New Roman" panose="02020603050405020304" pitchFamily="18" charset="0"/>
              </a:rPr>
              <a:t>-5</a:t>
            </a:r>
            <a:r>
              <a:rPr lang="it-IT" altLang="it-IT" sz="1800">
                <a:solidFill>
                  <a:schemeClr val="bg1"/>
                </a:solidFill>
                <a:latin typeface="Arial" panose="020B0604020202020204" pitchFamily="34" charset="0"/>
                <a:cs typeface="Times New Roman" panose="02020603050405020304" pitchFamily="18" charset="0"/>
              </a:rPr>
              <a:t> cm</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a:t>
            </a:r>
            <a:r>
              <a:rPr lang="it-IT" altLang="it-IT" sz="1800" b="1">
                <a:solidFill>
                  <a:schemeClr val="bg1"/>
                </a:solidFill>
                <a:latin typeface="Arial" panose="020B0604020202020204" pitchFamily="34" charset="0"/>
                <a:cs typeface="Times New Roman" panose="02020603050405020304" pitchFamily="18" charset="0"/>
              </a:rPr>
              <a:t>V</a:t>
            </a:r>
            <a:r>
              <a:rPr lang="it-IT" altLang="it-IT" sz="1800">
                <a:solidFill>
                  <a:schemeClr val="bg1"/>
                </a:solidFill>
                <a:latin typeface="Arial" panose="020B0604020202020204" pitchFamily="34" charset="0"/>
                <a:cs typeface="Times New Roman" panose="02020603050405020304" pitchFamily="18" charset="0"/>
              </a:rPr>
              <a:t>s e </a:t>
            </a:r>
            <a:r>
              <a:rPr lang="it-IT" altLang="it-IT" sz="1800" i="1">
                <a:solidFill>
                  <a:schemeClr val="bg1"/>
                </a:solidFill>
                <a:latin typeface="Arial" panose="020B0604020202020204" pitchFamily="34" charset="0"/>
                <a:cs typeface="Times New Roman" panose="02020603050405020304" pitchFamily="18" charset="0"/>
              </a:rPr>
              <a:t>u</a:t>
            </a:r>
            <a:r>
              <a:rPr lang="it-IT" altLang="it-IT" sz="1800" baseline="-25000">
                <a:solidFill>
                  <a:schemeClr val="bg1"/>
                </a:solidFill>
                <a:latin typeface="Arial" panose="020B0604020202020204" pitchFamily="34" charset="0"/>
                <a:cs typeface="Times New Roman" panose="02020603050405020304" pitchFamily="18" charset="0"/>
              </a:rPr>
              <a:t>Cl</a:t>
            </a:r>
            <a:r>
              <a:rPr lang="it-IT" altLang="it-IT" sz="1800">
                <a:solidFill>
                  <a:schemeClr val="bg1"/>
                </a:solidFill>
                <a:latin typeface="Arial" panose="020B0604020202020204" pitchFamily="34" charset="0"/>
                <a:cs typeface="Times New Roman" panose="02020603050405020304" pitchFamily="18" charset="0"/>
              </a:rPr>
              <a:t> = 79,1.10</a:t>
            </a:r>
            <a:r>
              <a:rPr lang="it-IT" altLang="it-IT" sz="1800" baseline="30000">
                <a:solidFill>
                  <a:schemeClr val="bg1"/>
                </a:solidFill>
                <a:latin typeface="Arial" panose="020B0604020202020204" pitchFamily="34" charset="0"/>
                <a:cs typeface="Times New Roman" panose="02020603050405020304" pitchFamily="18" charset="0"/>
              </a:rPr>
              <a:t>-5</a:t>
            </a:r>
            <a:r>
              <a:rPr lang="it-IT" altLang="it-IT" sz="1800">
                <a:solidFill>
                  <a:schemeClr val="bg1"/>
                </a:solidFill>
                <a:latin typeface="Arial" panose="020B0604020202020204" pitchFamily="34" charset="0"/>
                <a:cs typeface="Times New Roman" panose="02020603050405020304" pitchFamily="18" charset="0"/>
              </a:rPr>
              <a:t> cm</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a:t>
            </a:r>
            <a:r>
              <a:rPr lang="it-IT" altLang="it-IT" sz="1800" b="1">
                <a:solidFill>
                  <a:schemeClr val="bg1"/>
                </a:solidFill>
                <a:latin typeface="Arial" panose="020B0604020202020204" pitchFamily="34" charset="0"/>
                <a:cs typeface="Times New Roman" panose="02020603050405020304" pitchFamily="18" charset="0"/>
              </a:rPr>
              <a:t>V</a:t>
            </a:r>
            <a:r>
              <a:rPr lang="it-IT" altLang="it-IT" sz="1800">
                <a:solidFill>
                  <a:schemeClr val="bg1"/>
                </a:solidFill>
                <a:latin typeface="Arial" panose="020B0604020202020204" pitchFamily="34" charset="0"/>
                <a:cs typeface="Times New Roman" panose="02020603050405020304" pitchFamily="18" charset="0"/>
              </a:rPr>
              <a:t>s) essi sopravanzano gli ioni cloruro nel moto diffusivo: si genera una separazione di carica, positiva verso la soluzione più diluita e negativa verso la più concentrata. Tale separazione di carica si oppone all'ulteriore diffusione degli ioni.</a:t>
            </a:r>
          </a:p>
        </p:txBody>
      </p:sp>
      <p:sp>
        <p:nvSpPr>
          <p:cNvPr id="102405" name="Text Box 5"/>
          <p:cNvSpPr txBox="1">
            <a:spLocks noChangeArrowheads="1"/>
          </p:cNvSpPr>
          <p:nvPr/>
        </p:nvSpPr>
        <p:spPr bwMode="auto">
          <a:xfrm>
            <a:off x="1676400" y="4191000"/>
            <a:ext cx="609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latin typeface="Arial" panose="020B0604020202020204" pitchFamily="34" charset="0"/>
              </a:rPr>
              <a:t>H</a:t>
            </a:r>
            <a:r>
              <a:rPr lang="it-IT" altLang="it-IT" sz="1600" b="1" baseline="30000">
                <a:solidFill>
                  <a:schemeClr val="bg1"/>
                </a:solidFill>
                <a:latin typeface="Arial" panose="020B0604020202020204" pitchFamily="34" charset="0"/>
              </a:rPr>
              <a:t>+</a:t>
            </a:r>
          </a:p>
          <a:p>
            <a:pPr algn="l"/>
            <a:r>
              <a:rPr lang="it-IT" altLang="it-IT" sz="1600" b="1">
                <a:solidFill>
                  <a:srgbClr val="00FFCC"/>
                </a:solidFill>
                <a:latin typeface="Arial" panose="020B0604020202020204" pitchFamily="34" charset="0"/>
              </a:rPr>
              <a:t>Cl</a:t>
            </a:r>
            <a:r>
              <a:rPr lang="it-IT" altLang="it-IT" sz="1600" b="1" baseline="30000">
                <a:solidFill>
                  <a:srgbClr val="00FFCC"/>
                </a:solidFill>
                <a:latin typeface="Arial" panose="020B0604020202020204" pitchFamily="34" charset="0"/>
              </a:rPr>
              <a:t>-</a:t>
            </a:r>
          </a:p>
          <a:p>
            <a:pPr algn="l"/>
            <a:r>
              <a:rPr lang="it-IT" altLang="it-IT" sz="1600" b="1">
                <a:solidFill>
                  <a:schemeClr val="bg1"/>
                </a:solidFill>
                <a:latin typeface="Arial" panose="020B0604020202020204" pitchFamily="34" charset="0"/>
              </a:rPr>
              <a:t>H</a:t>
            </a:r>
            <a:r>
              <a:rPr lang="it-IT" altLang="it-IT" sz="1600" b="1" baseline="30000">
                <a:solidFill>
                  <a:schemeClr val="bg1"/>
                </a:solidFill>
                <a:latin typeface="Arial" panose="020B0604020202020204" pitchFamily="34" charset="0"/>
              </a:rPr>
              <a:t>+</a:t>
            </a:r>
          </a:p>
          <a:p>
            <a:pPr algn="l"/>
            <a:r>
              <a:rPr lang="it-IT" altLang="it-IT" sz="1600" b="1">
                <a:solidFill>
                  <a:srgbClr val="00FFCC"/>
                </a:solidFill>
                <a:latin typeface="Arial" panose="020B0604020202020204" pitchFamily="34" charset="0"/>
              </a:rPr>
              <a:t>Cl</a:t>
            </a:r>
            <a:r>
              <a:rPr lang="it-IT" altLang="it-IT" sz="1600" b="1" baseline="30000">
                <a:solidFill>
                  <a:srgbClr val="00FFCC"/>
                </a:solidFill>
                <a:latin typeface="Arial" panose="020B0604020202020204" pitchFamily="34" charset="0"/>
              </a:rPr>
              <a:t>-</a:t>
            </a:r>
            <a:endParaRPr lang="it-IT" altLang="it-IT" sz="1600" b="1">
              <a:solidFill>
                <a:srgbClr val="00FFCC"/>
              </a:solidFill>
              <a:latin typeface="Arial" panose="020B0604020202020204" pitchFamily="34" charset="0"/>
            </a:endParaRPr>
          </a:p>
        </p:txBody>
      </p:sp>
      <p:grpSp>
        <p:nvGrpSpPr>
          <p:cNvPr id="102412" name="Group 12"/>
          <p:cNvGrpSpPr>
            <a:grpSpLocks/>
          </p:cNvGrpSpPr>
          <p:nvPr/>
        </p:nvGrpSpPr>
        <p:grpSpPr bwMode="auto">
          <a:xfrm>
            <a:off x="2286000" y="4343400"/>
            <a:ext cx="3429000" cy="533400"/>
            <a:chOff x="1008" y="2592"/>
            <a:chExt cx="2160" cy="336"/>
          </a:xfrm>
        </p:grpSpPr>
        <p:sp>
          <p:nvSpPr>
            <p:cNvPr id="102406" name="Line 6"/>
            <p:cNvSpPr>
              <a:spLocks noChangeShapeType="1"/>
            </p:cNvSpPr>
            <p:nvPr/>
          </p:nvSpPr>
          <p:spPr bwMode="auto">
            <a:xfrm>
              <a:off x="1008" y="2592"/>
              <a:ext cx="216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407" name="Line 7"/>
            <p:cNvSpPr>
              <a:spLocks noChangeShapeType="1"/>
            </p:cNvSpPr>
            <p:nvPr/>
          </p:nvSpPr>
          <p:spPr bwMode="auto">
            <a:xfrm>
              <a:off x="1008" y="2928"/>
              <a:ext cx="216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02411" name="Group 11"/>
          <p:cNvGrpSpPr>
            <a:grpSpLocks/>
          </p:cNvGrpSpPr>
          <p:nvPr/>
        </p:nvGrpSpPr>
        <p:grpSpPr bwMode="auto">
          <a:xfrm>
            <a:off x="2286000" y="4572000"/>
            <a:ext cx="2133600" cy="533400"/>
            <a:chOff x="1008" y="2736"/>
            <a:chExt cx="1344" cy="336"/>
          </a:xfrm>
        </p:grpSpPr>
        <p:sp>
          <p:nvSpPr>
            <p:cNvPr id="102408" name="Line 8"/>
            <p:cNvSpPr>
              <a:spLocks noChangeShapeType="1"/>
            </p:cNvSpPr>
            <p:nvPr/>
          </p:nvSpPr>
          <p:spPr bwMode="auto">
            <a:xfrm>
              <a:off x="1008" y="2736"/>
              <a:ext cx="1344" cy="0"/>
            </a:xfrm>
            <a:prstGeom prst="line">
              <a:avLst/>
            </a:prstGeom>
            <a:noFill/>
            <a:ln w="9525">
              <a:solidFill>
                <a:srgbClr val="00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409" name="Line 9"/>
            <p:cNvSpPr>
              <a:spLocks noChangeShapeType="1"/>
            </p:cNvSpPr>
            <p:nvPr/>
          </p:nvSpPr>
          <p:spPr bwMode="auto">
            <a:xfrm>
              <a:off x="1008" y="3072"/>
              <a:ext cx="1344" cy="0"/>
            </a:xfrm>
            <a:prstGeom prst="line">
              <a:avLst/>
            </a:prstGeom>
            <a:noFill/>
            <a:ln w="9525">
              <a:solidFill>
                <a:srgbClr val="00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2410" name="Text Box 10"/>
          <p:cNvSpPr txBox="1">
            <a:spLocks noChangeArrowheads="1"/>
          </p:cNvSpPr>
          <p:nvPr/>
        </p:nvSpPr>
        <p:spPr bwMode="auto">
          <a:xfrm>
            <a:off x="838200" y="548640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800">
                <a:solidFill>
                  <a:schemeClr val="bg1"/>
                </a:solidFill>
                <a:latin typeface="Arial" panose="020B0604020202020204" pitchFamily="34" charset="0"/>
                <a:cs typeface="Times New Roman" panose="02020603050405020304" pitchFamily="18" charset="0"/>
              </a:rPr>
              <a:t>La differenza di potenziale associata alla separazione di carica viene chiamata </a:t>
            </a:r>
            <a:r>
              <a:rPr lang="it-IT" altLang="it-IT" sz="1800" i="1">
                <a:solidFill>
                  <a:srgbClr val="00FFFF"/>
                </a:solidFill>
                <a:latin typeface="Arial" panose="020B0604020202020204" pitchFamily="34" charset="0"/>
                <a:cs typeface="Times New Roman" panose="02020603050405020304" pitchFamily="18" charset="0"/>
              </a:rPr>
              <a:t>potenziale di giunzione liquida</a:t>
            </a:r>
            <a:r>
              <a:rPr lang="it-IT" altLang="it-IT" sz="1800">
                <a:solidFill>
                  <a:schemeClr val="bg1"/>
                </a:solidFill>
                <a:latin typeface="Arial" panose="020B0604020202020204" pitchFamily="34" charset="0"/>
                <a:cs typeface="Times New Roman" panose="02020603050405020304" pitchFamily="18" charset="0"/>
              </a:rPr>
              <a:t>.</a:t>
            </a:r>
          </a:p>
        </p:txBody>
      </p:sp>
      <p:sp>
        <p:nvSpPr>
          <p:cNvPr id="102413" name="Text Box 13"/>
          <p:cNvSpPr txBox="1">
            <a:spLocks noChangeArrowheads="1"/>
          </p:cNvSpPr>
          <p:nvPr/>
        </p:nvSpPr>
        <p:spPr bwMode="auto">
          <a:xfrm>
            <a:off x="7315200" y="4191000"/>
            <a:ext cx="457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latin typeface="Arial" panose="020B0604020202020204" pitchFamily="34" charset="0"/>
              </a:rPr>
              <a:t>H</a:t>
            </a:r>
            <a:r>
              <a:rPr lang="it-IT" altLang="it-IT" sz="1600" b="1" baseline="30000">
                <a:solidFill>
                  <a:schemeClr val="bg1"/>
                </a:solidFill>
                <a:latin typeface="Arial" panose="020B0604020202020204" pitchFamily="34" charset="0"/>
              </a:rPr>
              <a:t>+</a:t>
            </a:r>
          </a:p>
          <a:p>
            <a:pPr algn="l"/>
            <a:endParaRPr lang="it-IT" altLang="it-IT" sz="1600" b="1">
              <a:solidFill>
                <a:schemeClr val="bg1"/>
              </a:solidFill>
              <a:latin typeface="Arial" panose="020B0604020202020204" pitchFamily="34" charset="0"/>
            </a:endParaRPr>
          </a:p>
          <a:p>
            <a:pPr algn="l"/>
            <a:r>
              <a:rPr lang="it-IT" altLang="it-IT" sz="1600" b="1">
                <a:solidFill>
                  <a:schemeClr val="bg1"/>
                </a:solidFill>
                <a:latin typeface="Arial" panose="020B0604020202020204" pitchFamily="34" charset="0"/>
              </a:rPr>
              <a:t>H</a:t>
            </a:r>
            <a:r>
              <a:rPr lang="it-IT" altLang="it-IT" sz="1600" b="1" baseline="30000">
                <a:solidFill>
                  <a:schemeClr val="bg1"/>
                </a:solidFill>
                <a:latin typeface="Arial" panose="020B0604020202020204" pitchFamily="34" charset="0"/>
              </a:rPr>
              <a:t>+</a:t>
            </a:r>
          </a:p>
          <a:p>
            <a:pPr algn="l"/>
            <a:endParaRPr lang="it-IT" altLang="it-IT" sz="1600" b="1">
              <a:solidFill>
                <a:schemeClr val="bg1"/>
              </a:solidFill>
              <a:latin typeface="Arial" panose="020B0604020202020204" pitchFamily="34" charset="0"/>
            </a:endParaRPr>
          </a:p>
        </p:txBody>
      </p:sp>
      <p:sp>
        <p:nvSpPr>
          <p:cNvPr id="102414" name="Text Box 14"/>
          <p:cNvSpPr txBox="1">
            <a:spLocks noChangeArrowheads="1"/>
          </p:cNvSpPr>
          <p:nvPr/>
        </p:nvSpPr>
        <p:spPr bwMode="auto">
          <a:xfrm>
            <a:off x="5867400" y="4419600"/>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rgbClr val="00FFCC"/>
                </a:solidFill>
                <a:latin typeface="Arial" panose="020B0604020202020204" pitchFamily="34" charset="0"/>
              </a:rPr>
              <a:t>Cl</a:t>
            </a:r>
            <a:r>
              <a:rPr lang="it-IT" altLang="it-IT" sz="1600" b="1" baseline="30000">
                <a:solidFill>
                  <a:srgbClr val="00FFCC"/>
                </a:solidFill>
                <a:latin typeface="Arial" panose="020B0604020202020204" pitchFamily="34" charset="0"/>
              </a:rPr>
              <a:t>-</a:t>
            </a:r>
          </a:p>
          <a:p>
            <a:pPr algn="l"/>
            <a:endParaRPr lang="it-IT" altLang="it-IT" sz="1600" b="1" baseline="30000">
              <a:solidFill>
                <a:schemeClr val="bg1"/>
              </a:solidFill>
              <a:latin typeface="Arial" panose="020B0604020202020204" pitchFamily="34" charset="0"/>
            </a:endParaRPr>
          </a:p>
          <a:p>
            <a:pPr algn="l"/>
            <a:r>
              <a:rPr lang="it-IT" altLang="it-IT" sz="1600" b="1">
                <a:solidFill>
                  <a:srgbClr val="00FFCC"/>
                </a:solidFill>
                <a:latin typeface="Arial" panose="020B0604020202020204" pitchFamily="34" charset="0"/>
              </a:rPr>
              <a:t>Cl</a:t>
            </a:r>
            <a:r>
              <a:rPr lang="it-IT" altLang="it-IT" sz="1600" b="1" baseline="30000">
                <a:solidFill>
                  <a:srgbClr val="00FFCC"/>
                </a:solidFill>
                <a:latin typeface="Arial" panose="020B0604020202020204" pitchFamily="34" charset="0"/>
              </a:rPr>
              <a:t>-</a:t>
            </a:r>
            <a:endParaRPr lang="it-IT" altLang="it-IT" sz="1600" b="1">
              <a:solidFill>
                <a:srgbClr val="00FFCC"/>
              </a:solidFill>
              <a:latin typeface="Arial" panose="020B0604020202020204" pitchFamily="34" charset="0"/>
            </a:endParaRPr>
          </a:p>
        </p:txBody>
      </p:sp>
      <p:sp>
        <p:nvSpPr>
          <p:cNvPr id="102415" name="Text Box 15"/>
          <p:cNvSpPr txBox="1">
            <a:spLocks noChangeArrowheads="1"/>
          </p:cNvSpPr>
          <p:nvPr/>
        </p:nvSpPr>
        <p:spPr bwMode="auto">
          <a:xfrm>
            <a:off x="6324600" y="4495800"/>
            <a:ext cx="990600" cy="406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b="1">
                <a:solidFill>
                  <a:srgbClr val="FF0000"/>
                </a:solidFill>
                <a:latin typeface="Arial" panose="020B0604020202020204" pitchFamily="34" charset="0"/>
              </a:rPr>
              <a:t>-       +</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5"/>
                                        </p:tgtEl>
                                        <p:attrNameLst>
                                          <p:attrName>style.visibility</p:attrName>
                                        </p:attrNameLst>
                                      </p:cBhvr>
                                      <p:to>
                                        <p:strVal val="visible"/>
                                      </p:to>
                                    </p:set>
                                  </p:childTnLst>
                                </p:cTn>
                              </p:par>
                            </p:childTnLst>
                          </p:cTn>
                        </p:par>
                        <p:par>
                          <p:cTn id="7" fill="hold" nodeType="afterGroup">
                            <p:stCondLst>
                              <p:cond delay="500"/>
                            </p:stCondLst>
                            <p:childTnLst>
                              <p:par>
                                <p:cTn id="8" presetID="17" presetClass="entr" presetSubtype="8" fill="hold" nodeType="afterEffect">
                                  <p:stCondLst>
                                    <p:cond delay="1000"/>
                                  </p:stCondLst>
                                  <p:childTnLst>
                                    <p:set>
                                      <p:cBhvr>
                                        <p:cTn id="9" dur="1" fill="hold">
                                          <p:stCondLst>
                                            <p:cond delay="0"/>
                                          </p:stCondLst>
                                        </p:cTn>
                                        <p:tgtEl>
                                          <p:spTgt spid="102412"/>
                                        </p:tgtEl>
                                        <p:attrNameLst>
                                          <p:attrName>style.visibility</p:attrName>
                                        </p:attrNameLst>
                                      </p:cBhvr>
                                      <p:to>
                                        <p:strVal val="visible"/>
                                      </p:to>
                                    </p:set>
                                    <p:anim calcmode="lin" valueType="num">
                                      <p:cBhvr>
                                        <p:cTn id="10" dur="500" fill="hold"/>
                                        <p:tgtEl>
                                          <p:spTgt spid="102412"/>
                                        </p:tgtEl>
                                        <p:attrNameLst>
                                          <p:attrName>ppt_x</p:attrName>
                                        </p:attrNameLst>
                                      </p:cBhvr>
                                      <p:tavLst>
                                        <p:tav tm="0">
                                          <p:val>
                                            <p:strVal val="#ppt_x-#ppt_w/2"/>
                                          </p:val>
                                        </p:tav>
                                        <p:tav tm="100000">
                                          <p:val>
                                            <p:strVal val="#ppt_x"/>
                                          </p:val>
                                        </p:tav>
                                      </p:tavLst>
                                    </p:anim>
                                    <p:anim calcmode="lin" valueType="num">
                                      <p:cBhvr>
                                        <p:cTn id="11" dur="500" fill="hold"/>
                                        <p:tgtEl>
                                          <p:spTgt spid="102412"/>
                                        </p:tgtEl>
                                        <p:attrNameLst>
                                          <p:attrName>ppt_y</p:attrName>
                                        </p:attrNameLst>
                                      </p:cBhvr>
                                      <p:tavLst>
                                        <p:tav tm="0">
                                          <p:val>
                                            <p:strVal val="#ppt_y"/>
                                          </p:val>
                                        </p:tav>
                                        <p:tav tm="100000">
                                          <p:val>
                                            <p:strVal val="#ppt_y"/>
                                          </p:val>
                                        </p:tav>
                                      </p:tavLst>
                                    </p:anim>
                                    <p:anim calcmode="lin" valueType="num">
                                      <p:cBhvr>
                                        <p:cTn id="12" dur="500" fill="hold"/>
                                        <p:tgtEl>
                                          <p:spTgt spid="102412"/>
                                        </p:tgtEl>
                                        <p:attrNameLst>
                                          <p:attrName>ppt_w</p:attrName>
                                        </p:attrNameLst>
                                      </p:cBhvr>
                                      <p:tavLst>
                                        <p:tav tm="0">
                                          <p:val>
                                            <p:fltVal val="0"/>
                                          </p:val>
                                        </p:tav>
                                        <p:tav tm="100000">
                                          <p:val>
                                            <p:strVal val="#ppt_w"/>
                                          </p:val>
                                        </p:tav>
                                      </p:tavLst>
                                    </p:anim>
                                    <p:anim calcmode="lin" valueType="num">
                                      <p:cBhvr>
                                        <p:cTn id="13" dur="500" fill="hold"/>
                                        <p:tgtEl>
                                          <p:spTgt spid="102412"/>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0"/>
                            </p:stCondLst>
                            <p:childTnLst>
                              <p:par>
                                <p:cTn id="15" presetID="1" presetClass="entr" presetSubtype="0" fill="hold" grpId="0" nodeType="afterEffect">
                                  <p:stCondLst>
                                    <p:cond delay="0"/>
                                  </p:stCondLst>
                                  <p:childTnLst>
                                    <p:set>
                                      <p:cBhvr>
                                        <p:cTn id="16" dur="1" fill="hold">
                                          <p:stCondLst>
                                            <p:cond delay="499"/>
                                          </p:stCondLst>
                                        </p:cTn>
                                        <p:tgtEl>
                                          <p:spTgt spid="102413"/>
                                        </p:tgtEl>
                                        <p:attrNameLst>
                                          <p:attrName>style.visibility</p:attrName>
                                        </p:attrNameLst>
                                      </p:cBhvr>
                                      <p:to>
                                        <p:strVal val="visible"/>
                                      </p:to>
                                    </p:set>
                                  </p:childTnLst>
                                </p:cTn>
                              </p:par>
                            </p:childTnLst>
                          </p:cTn>
                        </p:par>
                        <p:par>
                          <p:cTn id="17" fill="hold" nodeType="afterGroup">
                            <p:stCondLst>
                              <p:cond delay="2500"/>
                            </p:stCondLst>
                            <p:childTnLst>
                              <p:par>
                                <p:cTn id="18" presetID="17" presetClass="entr" presetSubtype="8" fill="hold" nodeType="afterEffect">
                                  <p:stCondLst>
                                    <p:cond delay="1000"/>
                                  </p:stCondLst>
                                  <p:childTnLst>
                                    <p:set>
                                      <p:cBhvr>
                                        <p:cTn id="19" dur="1" fill="hold">
                                          <p:stCondLst>
                                            <p:cond delay="0"/>
                                          </p:stCondLst>
                                        </p:cTn>
                                        <p:tgtEl>
                                          <p:spTgt spid="102411"/>
                                        </p:tgtEl>
                                        <p:attrNameLst>
                                          <p:attrName>style.visibility</p:attrName>
                                        </p:attrNameLst>
                                      </p:cBhvr>
                                      <p:to>
                                        <p:strVal val="visible"/>
                                      </p:to>
                                    </p:set>
                                    <p:anim calcmode="lin" valueType="num">
                                      <p:cBhvr>
                                        <p:cTn id="20" dur="500" fill="hold"/>
                                        <p:tgtEl>
                                          <p:spTgt spid="102411"/>
                                        </p:tgtEl>
                                        <p:attrNameLst>
                                          <p:attrName>ppt_x</p:attrName>
                                        </p:attrNameLst>
                                      </p:cBhvr>
                                      <p:tavLst>
                                        <p:tav tm="0">
                                          <p:val>
                                            <p:strVal val="#ppt_x-#ppt_w/2"/>
                                          </p:val>
                                        </p:tav>
                                        <p:tav tm="100000">
                                          <p:val>
                                            <p:strVal val="#ppt_x"/>
                                          </p:val>
                                        </p:tav>
                                      </p:tavLst>
                                    </p:anim>
                                    <p:anim calcmode="lin" valueType="num">
                                      <p:cBhvr>
                                        <p:cTn id="21" dur="500" fill="hold"/>
                                        <p:tgtEl>
                                          <p:spTgt spid="102411"/>
                                        </p:tgtEl>
                                        <p:attrNameLst>
                                          <p:attrName>ppt_y</p:attrName>
                                        </p:attrNameLst>
                                      </p:cBhvr>
                                      <p:tavLst>
                                        <p:tav tm="0">
                                          <p:val>
                                            <p:strVal val="#ppt_y"/>
                                          </p:val>
                                        </p:tav>
                                        <p:tav tm="100000">
                                          <p:val>
                                            <p:strVal val="#ppt_y"/>
                                          </p:val>
                                        </p:tav>
                                      </p:tavLst>
                                    </p:anim>
                                    <p:anim calcmode="lin" valueType="num">
                                      <p:cBhvr>
                                        <p:cTn id="22" dur="500" fill="hold"/>
                                        <p:tgtEl>
                                          <p:spTgt spid="102411"/>
                                        </p:tgtEl>
                                        <p:attrNameLst>
                                          <p:attrName>ppt_w</p:attrName>
                                        </p:attrNameLst>
                                      </p:cBhvr>
                                      <p:tavLst>
                                        <p:tav tm="0">
                                          <p:val>
                                            <p:fltVal val="0"/>
                                          </p:val>
                                        </p:tav>
                                        <p:tav tm="100000">
                                          <p:val>
                                            <p:strVal val="#ppt_w"/>
                                          </p:val>
                                        </p:tav>
                                      </p:tavLst>
                                    </p:anim>
                                    <p:anim calcmode="lin" valueType="num">
                                      <p:cBhvr>
                                        <p:cTn id="23" dur="500" fill="hold"/>
                                        <p:tgtEl>
                                          <p:spTgt spid="102411"/>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4000"/>
                            </p:stCondLst>
                            <p:childTnLst>
                              <p:par>
                                <p:cTn id="25" presetID="1" presetClass="entr" presetSubtype="0" fill="hold" grpId="0" nodeType="afterEffect">
                                  <p:stCondLst>
                                    <p:cond delay="0"/>
                                  </p:stCondLst>
                                  <p:childTnLst>
                                    <p:set>
                                      <p:cBhvr>
                                        <p:cTn id="26" dur="1" fill="hold">
                                          <p:stCondLst>
                                            <p:cond delay="499"/>
                                          </p:stCondLst>
                                        </p:cTn>
                                        <p:tgtEl>
                                          <p:spTgt spid="1024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10"/>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02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autoUpdateAnimBg="0"/>
      <p:bldP spid="102410" grpId="0" autoUpdateAnimBg="0"/>
      <p:bldP spid="102413" grpId="0" autoUpdateAnimBg="0"/>
      <p:bldP spid="102414" grpId="0" autoUpdateAnimBg="0"/>
      <p:bldP spid="10241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03460" name="Rectangle 36"/>
          <p:cNvSpPr>
            <a:spLocks noChangeArrowheads="1"/>
          </p:cNvSpPr>
          <p:nvPr/>
        </p:nvSpPr>
        <p:spPr bwMode="auto">
          <a:xfrm>
            <a:off x="4114800" y="2209800"/>
            <a:ext cx="4572000" cy="3429000"/>
          </a:xfrm>
          <a:prstGeom prst="rect">
            <a:avLst/>
          </a:prstGeom>
          <a:gradFill rotWithShape="0">
            <a:gsLst>
              <a:gs pos="0">
                <a:srgbClr val="00CCFF"/>
              </a:gs>
              <a:gs pos="100000">
                <a:srgbClr val="00CCFF">
                  <a:gamma/>
                  <a:tint val="0"/>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3426"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07FD1B6B-6FB8-49DA-BF70-2E597D9AFBEE}" type="slidenum">
              <a:rPr lang="it-IT" altLang="it-IT" sz="1600">
                <a:solidFill>
                  <a:schemeClr val="bg1"/>
                </a:solidFill>
                <a:latin typeface="Arial Black" panose="020B0A04020102020204" pitchFamily="34" charset="0"/>
              </a:rPr>
              <a:pPr algn="ctr">
                <a:spcBef>
                  <a:spcPct val="50000"/>
                </a:spcBef>
              </a:pPr>
              <a:t>17</a:t>
            </a:fld>
            <a:endParaRPr lang="it-IT" altLang="it-IT" sz="1600">
              <a:solidFill>
                <a:schemeClr val="bg1"/>
              </a:solidFill>
              <a:latin typeface="Arial Black" panose="020B0A04020102020204" pitchFamily="34" charset="0"/>
            </a:endParaRPr>
          </a:p>
        </p:txBody>
      </p:sp>
      <p:sp>
        <p:nvSpPr>
          <p:cNvPr id="103428" name="Text Box 4"/>
          <p:cNvSpPr txBox="1">
            <a:spLocks noChangeArrowheads="1"/>
          </p:cNvSpPr>
          <p:nvPr/>
        </p:nvSpPr>
        <p:spPr bwMode="auto">
          <a:xfrm>
            <a:off x="762000" y="381000"/>
            <a:ext cx="7848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Un </a:t>
            </a:r>
            <a:r>
              <a:rPr lang="it-IT" altLang="it-IT" sz="1800" i="1">
                <a:solidFill>
                  <a:schemeClr val="bg1"/>
                </a:solidFill>
                <a:latin typeface="Arial" panose="020B0604020202020204" pitchFamily="34" charset="0"/>
                <a:cs typeface="Times New Roman" panose="02020603050405020304" pitchFamily="18" charset="0"/>
              </a:rPr>
              <a:t>ponte salino</a:t>
            </a:r>
            <a:r>
              <a:rPr lang="it-IT" altLang="it-IT" sz="1800">
                <a:solidFill>
                  <a:schemeClr val="bg1"/>
                </a:solidFill>
                <a:latin typeface="Arial" panose="020B0604020202020204" pitchFamily="34" charset="0"/>
                <a:cs typeface="Times New Roman" panose="02020603050405020304" pitchFamily="18" charset="0"/>
              </a:rPr>
              <a:t> è un dispositivo idoneo a diminuire il potenziale di giunzione liquida. Il più semplice consiste in un tubo a U riempito di un gel contenente un sale concentrato costituito da ioni aventi mobilità quasi uguale (per esempio KCl: si confronti la mobilità dello ione potassio </a:t>
            </a:r>
            <a:r>
              <a:rPr lang="it-IT" altLang="it-IT" sz="1800" i="1">
                <a:solidFill>
                  <a:schemeClr val="bg1"/>
                </a:solidFill>
                <a:latin typeface="Arial" panose="020B0604020202020204" pitchFamily="34" charset="0"/>
                <a:cs typeface="Times New Roman" panose="02020603050405020304" pitchFamily="18" charset="0"/>
              </a:rPr>
              <a:t>u</a:t>
            </a:r>
            <a:r>
              <a:rPr lang="it-IT" altLang="it-IT" sz="1800" baseline="-25000">
                <a:solidFill>
                  <a:schemeClr val="bg1"/>
                </a:solidFill>
                <a:latin typeface="Arial" panose="020B0604020202020204" pitchFamily="34" charset="0"/>
                <a:cs typeface="Times New Roman" panose="02020603050405020304" pitchFamily="18" charset="0"/>
              </a:rPr>
              <a:t>K</a:t>
            </a:r>
            <a:r>
              <a:rPr lang="it-IT" altLang="it-IT" sz="1800">
                <a:solidFill>
                  <a:schemeClr val="bg1"/>
                </a:solidFill>
                <a:latin typeface="Arial" panose="020B0604020202020204" pitchFamily="34" charset="0"/>
                <a:cs typeface="Times New Roman" panose="02020603050405020304" pitchFamily="18" charset="0"/>
              </a:rPr>
              <a:t> = 76,2.10</a:t>
            </a:r>
            <a:r>
              <a:rPr lang="it-IT" altLang="it-IT" sz="1800" baseline="30000">
                <a:solidFill>
                  <a:schemeClr val="bg1"/>
                </a:solidFill>
                <a:latin typeface="Arial" panose="020B0604020202020204" pitchFamily="34" charset="0"/>
                <a:cs typeface="Times New Roman" panose="02020603050405020304" pitchFamily="18" charset="0"/>
              </a:rPr>
              <a:t>-5</a:t>
            </a:r>
            <a:r>
              <a:rPr lang="it-IT" altLang="it-IT" sz="1800">
                <a:solidFill>
                  <a:schemeClr val="bg1"/>
                </a:solidFill>
                <a:latin typeface="Arial" panose="020B0604020202020204" pitchFamily="34" charset="0"/>
                <a:cs typeface="Times New Roman" panose="02020603050405020304" pitchFamily="18" charset="0"/>
              </a:rPr>
              <a:t> cm</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a:t>
            </a:r>
            <a:r>
              <a:rPr lang="it-IT" altLang="it-IT" sz="1800" b="1">
                <a:solidFill>
                  <a:schemeClr val="bg1"/>
                </a:solidFill>
                <a:latin typeface="Arial" panose="020B0604020202020204" pitchFamily="34" charset="0"/>
                <a:cs typeface="Times New Roman" panose="02020603050405020304" pitchFamily="18" charset="0"/>
              </a:rPr>
              <a:t>V</a:t>
            </a:r>
            <a:r>
              <a:rPr lang="it-IT" altLang="it-IT" sz="1800">
                <a:solidFill>
                  <a:schemeClr val="bg1"/>
                </a:solidFill>
                <a:latin typeface="Arial" panose="020B0604020202020204" pitchFamily="34" charset="0"/>
                <a:cs typeface="Times New Roman" panose="02020603050405020304" pitchFamily="18" charset="0"/>
              </a:rPr>
              <a:t>s, con quella sopra riportata del cloruro) e chiuso alle estremità da setti porosi. </a:t>
            </a:r>
          </a:p>
        </p:txBody>
      </p:sp>
      <p:sp>
        <p:nvSpPr>
          <p:cNvPr id="103433" name="Text Box 9"/>
          <p:cNvSpPr txBox="1">
            <a:spLocks noChangeArrowheads="1"/>
          </p:cNvSpPr>
          <p:nvPr/>
        </p:nvSpPr>
        <p:spPr bwMode="auto">
          <a:xfrm>
            <a:off x="762000" y="2133600"/>
            <a:ext cx="3200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Quando due soluzioni sono collegate mediante un ponte salino, la diffusione avviene prevalentemente dal ponte salino verso l’esterno. </a:t>
            </a:r>
          </a:p>
        </p:txBody>
      </p:sp>
      <p:sp>
        <p:nvSpPr>
          <p:cNvPr id="103438" name="Text Box 14"/>
          <p:cNvSpPr txBox="1">
            <a:spLocks noChangeArrowheads="1"/>
          </p:cNvSpPr>
          <p:nvPr/>
        </p:nvSpPr>
        <p:spPr bwMode="auto">
          <a:xfrm>
            <a:off x="762000" y="3657600"/>
            <a:ext cx="31242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Dato che gli ioni del ponte hanno praticamente la stessa mobilità, il potenziale di giunzione liquida, a ciascuna estremità del tubo a U, risulta minore di quello che si sarebbe verificato per contatto diretto tra le due soluzioni.</a:t>
            </a:r>
            <a:endParaRPr lang="it-IT" altLang="it-IT"/>
          </a:p>
        </p:txBody>
      </p:sp>
      <p:graphicFrame>
        <p:nvGraphicFramePr>
          <p:cNvPr id="103463" name="Object 39"/>
          <p:cNvGraphicFramePr>
            <a:graphicFrameLocks noChangeAspect="1"/>
          </p:cNvGraphicFramePr>
          <p:nvPr/>
        </p:nvGraphicFramePr>
        <p:xfrm>
          <a:off x="4191000" y="2362200"/>
          <a:ext cx="4429125" cy="3162300"/>
        </p:xfrm>
        <a:graphic>
          <a:graphicData uri="http://schemas.openxmlformats.org/presentationml/2006/ole">
            <mc:AlternateContent xmlns:mc="http://schemas.openxmlformats.org/markup-compatibility/2006">
              <mc:Choice xmlns:v="urn:schemas-microsoft-com:vml" Requires="v">
                <p:oleObj spid="_x0000_s103470" name="Document" r:id="rId3" imgW="4429080" imgH="3162240" progId="ChemWindow.Document">
                  <p:embed/>
                </p:oleObj>
              </mc:Choice>
              <mc:Fallback>
                <p:oleObj name="Document" r:id="rId3" imgW="4429080" imgH="3162240" progId="ChemWindow.Document">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362200"/>
                        <a:ext cx="44291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3452" name="Group 28"/>
          <p:cNvGrpSpPr>
            <a:grpSpLocks/>
          </p:cNvGrpSpPr>
          <p:nvPr/>
        </p:nvGrpSpPr>
        <p:grpSpPr bwMode="auto">
          <a:xfrm>
            <a:off x="5410200" y="4191000"/>
            <a:ext cx="1981200" cy="609600"/>
            <a:chOff x="3456" y="3696"/>
            <a:chExt cx="1296" cy="384"/>
          </a:xfrm>
        </p:grpSpPr>
        <p:sp>
          <p:nvSpPr>
            <p:cNvPr id="103444" name="Line 20"/>
            <p:cNvSpPr>
              <a:spLocks noChangeShapeType="1"/>
            </p:cNvSpPr>
            <p:nvPr/>
          </p:nvSpPr>
          <p:spPr bwMode="auto">
            <a:xfrm>
              <a:off x="4752" y="3696"/>
              <a:ext cx="0" cy="384"/>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1" name="Line 27"/>
            <p:cNvSpPr>
              <a:spLocks noChangeShapeType="1"/>
            </p:cNvSpPr>
            <p:nvPr/>
          </p:nvSpPr>
          <p:spPr bwMode="auto">
            <a:xfrm>
              <a:off x="3456" y="3696"/>
              <a:ext cx="0" cy="384"/>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103452"/>
                                        </p:tgtEl>
                                        <p:attrNameLst>
                                          <p:attrName>style.visibility</p:attrName>
                                        </p:attrNameLst>
                                      </p:cBhvr>
                                      <p:to>
                                        <p:strVal val="visible"/>
                                      </p:to>
                                    </p:set>
                                    <p:anim calcmode="lin" valueType="num">
                                      <p:cBhvr>
                                        <p:cTn id="15" dur="500" fill="hold"/>
                                        <p:tgtEl>
                                          <p:spTgt spid="103452"/>
                                        </p:tgtEl>
                                        <p:attrNameLst>
                                          <p:attrName>ppt_x</p:attrName>
                                        </p:attrNameLst>
                                      </p:cBhvr>
                                      <p:tavLst>
                                        <p:tav tm="0">
                                          <p:val>
                                            <p:strVal val="#ppt_x"/>
                                          </p:val>
                                        </p:tav>
                                        <p:tav tm="100000">
                                          <p:val>
                                            <p:strVal val="#ppt_x"/>
                                          </p:val>
                                        </p:tav>
                                      </p:tavLst>
                                    </p:anim>
                                    <p:anim calcmode="lin" valueType="num">
                                      <p:cBhvr>
                                        <p:cTn id="16" dur="500" fill="hold"/>
                                        <p:tgtEl>
                                          <p:spTgt spid="103452"/>
                                        </p:tgtEl>
                                        <p:attrNameLst>
                                          <p:attrName>ppt_y</p:attrName>
                                        </p:attrNameLst>
                                      </p:cBhvr>
                                      <p:tavLst>
                                        <p:tav tm="0">
                                          <p:val>
                                            <p:strVal val="#ppt_y-#ppt_h/2"/>
                                          </p:val>
                                        </p:tav>
                                        <p:tav tm="100000">
                                          <p:val>
                                            <p:strVal val="#ppt_y"/>
                                          </p:val>
                                        </p:tav>
                                      </p:tavLst>
                                    </p:anim>
                                    <p:anim calcmode="lin" valueType="num">
                                      <p:cBhvr>
                                        <p:cTn id="17" dur="500" fill="hold"/>
                                        <p:tgtEl>
                                          <p:spTgt spid="103452"/>
                                        </p:tgtEl>
                                        <p:attrNameLst>
                                          <p:attrName>ppt_w</p:attrName>
                                        </p:attrNameLst>
                                      </p:cBhvr>
                                      <p:tavLst>
                                        <p:tav tm="0">
                                          <p:val>
                                            <p:strVal val="#ppt_w"/>
                                          </p:val>
                                        </p:tav>
                                        <p:tav tm="100000">
                                          <p:val>
                                            <p:strVal val="#ppt_w"/>
                                          </p:val>
                                        </p:tav>
                                      </p:tavLst>
                                    </p:anim>
                                    <p:anim calcmode="lin" valueType="num">
                                      <p:cBhvr>
                                        <p:cTn id="18" dur="500" fill="hold"/>
                                        <p:tgtEl>
                                          <p:spTgt spid="1034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build="p" autoUpdateAnimBg="0"/>
      <p:bldP spid="10343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28EAC282-4484-4429-AE9A-1DBD6D762854}" type="slidenum">
              <a:rPr lang="it-IT" altLang="it-IT" sz="1600">
                <a:solidFill>
                  <a:schemeClr val="bg1"/>
                </a:solidFill>
                <a:latin typeface="Arial Black" panose="020B0A04020102020204" pitchFamily="34" charset="0"/>
              </a:rPr>
              <a:pPr algn="ctr">
                <a:spcBef>
                  <a:spcPct val="50000"/>
                </a:spcBef>
              </a:pPr>
              <a:t>18</a:t>
            </a:fld>
            <a:endParaRPr lang="it-IT" altLang="it-IT" sz="1600">
              <a:solidFill>
                <a:schemeClr val="bg1"/>
              </a:solidFill>
              <a:latin typeface="Arial Black" panose="020B0A04020102020204" pitchFamily="34" charset="0"/>
            </a:endParaRPr>
          </a:p>
        </p:txBody>
      </p:sp>
      <p:pic>
        <p:nvPicPr>
          <p:cNvPr id="97284" name="Picture 4" descr="salt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6400800" cy="6176963"/>
          </a:xfrm>
          <a:prstGeom prst="rect">
            <a:avLst/>
          </a:prstGeom>
          <a:noFill/>
          <a:extLst>
            <a:ext uri="{909E8E84-426E-40DD-AFC4-6F175D3DCCD1}">
              <a14:hiddenFill xmlns:a14="http://schemas.microsoft.com/office/drawing/2010/main">
                <a:solidFill>
                  <a:srgbClr val="FFFFFF"/>
                </a:solidFill>
              </a14:hiddenFill>
            </a:ext>
          </a:extLst>
        </p:spPr>
      </p:pic>
      <p:sp>
        <p:nvSpPr>
          <p:cNvPr id="97285" name="Text Box 5"/>
          <p:cNvSpPr txBox="1">
            <a:spLocks noChangeArrowheads="1"/>
          </p:cNvSpPr>
          <p:nvPr/>
        </p:nvSpPr>
        <p:spPr bwMode="auto">
          <a:xfrm>
            <a:off x="5410200" y="4953000"/>
            <a:ext cx="3124200" cy="1436688"/>
          </a:xfrm>
          <a:prstGeom prst="rect">
            <a:avLst/>
          </a:prstGeom>
          <a:gradFill rotWithShape="0">
            <a:gsLst>
              <a:gs pos="0">
                <a:srgbClr val="0000CC"/>
              </a:gs>
              <a:gs pos="50000">
                <a:srgbClr val="0000CC">
                  <a:gamma/>
                  <a:shade val="39216"/>
                  <a:invGamma/>
                </a:srgbClr>
              </a:gs>
              <a:gs pos="100000">
                <a:srgbClr val="0000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Questa differenza di potenziale è quella chiamata </a:t>
            </a:r>
            <a:r>
              <a:rPr lang="it-IT" altLang="it-IT" sz="1600">
                <a:solidFill>
                  <a:srgbClr val="00FFFF"/>
                </a:solidFill>
                <a:latin typeface="Arial" panose="020B0604020202020204" pitchFamily="34" charset="0"/>
                <a:cs typeface="Times New Roman" panose="02020603050405020304" pitchFamily="18" charset="0"/>
              </a:rPr>
              <a:t>potenziale di giunzione</a:t>
            </a:r>
            <a:r>
              <a:rPr lang="it-IT" altLang="it-IT" sz="1600">
                <a:solidFill>
                  <a:schemeClr val="bg1"/>
                </a:solidFill>
                <a:latin typeface="Arial" panose="020B0604020202020204" pitchFamily="34" charset="0"/>
                <a:cs typeface="Times New Roman" panose="02020603050405020304" pitchFamily="18" charset="0"/>
              </a:rPr>
              <a:t>. </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Il </a:t>
            </a:r>
            <a:r>
              <a:rPr lang="it-IT" altLang="it-IT" sz="1600">
                <a:solidFill>
                  <a:srgbClr val="00FFFF"/>
                </a:solidFill>
                <a:latin typeface="Arial" panose="020B0604020202020204" pitchFamily="34" charset="0"/>
                <a:cs typeface="Times New Roman" panose="02020603050405020304" pitchFamily="18" charset="0"/>
              </a:rPr>
              <a:t>ponte salino</a:t>
            </a:r>
            <a:r>
              <a:rPr lang="it-IT" altLang="it-IT" sz="1600">
                <a:solidFill>
                  <a:schemeClr val="bg1"/>
                </a:solidFill>
                <a:latin typeface="Arial" panose="020B0604020202020204" pitchFamily="34" charset="0"/>
                <a:cs typeface="Times New Roman" panose="02020603050405020304" pitchFamily="18" charset="0"/>
              </a:rPr>
              <a:t> minimizza il potenziale di giunzione.</a:t>
            </a:r>
            <a:endParaRPr lang="it-IT" altLang="it-IT" sz="1600">
              <a:solidFill>
                <a:schemeClr val="bg1"/>
              </a:solidFill>
              <a:latin typeface="Arial" panose="020B0604020202020204" pitchFamily="34" charset="0"/>
            </a:endParaRPr>
          </a:p>
        </p:txBody>
      </p:sp>
      <p:sp>
        <p:nvSpPr>
          <p:cNvPr id="97286" name="Text Box 6"/>
          <p:cNvSpPr txBox="1">
            <a:spLocks noChangeArrowheads="1"/>
          </p:cNvSpPr>
          <p:nvPr/>
        </p:nvSpPr>
        <p:spPr bwMode="auto">
          <a:xfrm>
            <a:off x="5791200" y="457200"/>
            <a:ext cx="2590800" cy="1314450"/>
          </a:xfrm>
          <a:prstGeom prst="rect">
            <a:avLst/>
          </a:prstGeom>
          <a:gradFill rotWithShape="0">
            <a:gsLst>
              <a:gs pos="0">
                <a:srgbClr val="0000CC"/>
              </a:gs>
              <a:gs pos="50000">
                <a:srgbClr val="0000CC">
                  <a:gamma/>
                  <a:shade val="39216"/>
                  <a:invGamma/>
                </a:srgbClr>
              </a:gs>
              <a:gs pos="100000">
                <a:srgbClr val="0000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La diversa mobilità degli ioni genera una differenza di potenziale ogni volta che si pongono a contatto due soluzioni</a:t>
            </a:r>
            <a:endParaRPr lang="it-IT" altLang="it-IT" sz="1600">
              <a:solidFill>
                <a:schemeClr val="bg1"/>
              </a:solidFill>
              <a:latin typeface="Arial" panose="020B0604020202020204" pitchFamily="34"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dissolve">
                                      <p:cBhvr>
                                        <p:cTn id="7" dur="500"/>
                                        <p:tgtEl>
                                          <p:spTgt spid="972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dissolve">
                                      <p:cBhvr>
                                        <p:cTn id="12" dur="5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autoUpdateAnimBg="0"/>
      <p:bldP spid="9728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32648F93-BB7B-4132-89B8-6C8875A66C32}" type="slidenum">
              <a:rPr lang="it-IT" altLang="it-IT" sz="1600">
                <a:solidFill>
                  <a:schemeClr val="bg1"/>
                </a:solidFill>
                <a:latin typeface="Arial Black" panose="020B0A04020102020204" pitchFamily="34" charset="0"/>
              </a:rPr>
              <a:pPr algn="ctr">
                <a:spcBef>
                  <a:spcPct val="50000"/>
                </a:spcBef>
              </a:pPr>
              <a:t>19</a:t>
            </a:fld>
            <a:endParaRPr lang="it-IT" altLang="it-IT" sz="1600">
              <a:solidFill>
                <a:schemeClr val="bg1"/>
              </a:solidFill>
              <a:latin typeface="Arial Black" panose="020B0A04020102020204" pitchFamily="34" charset="0"/>
            </a:endParaRPr>
          </a:p>
        </p:txBody>
      </p:sp>
      <p:sp>
        <p:nvSpPr>
          <p:cNvPr id="98308" name="Text Box 4"/>
          <p:cNvSpPr txBox="1">
            <a:spLocks noChangeArrowheads="1"/>
          </p:cNvSpPr>
          <p:nvPr/>
        </p:nvSpPr>
        <p:spPr bwMode="auto">
          <a:xfrm>
            <a:off x="914400" y="457200"/>
            <a:ext cx="38100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Il potenziale elettrodico </a:t>
            </a:r>
            <a:r>
              <a:rPr lang="it-IT" altLang="it-IT" sz="1800" i="1">
                <a:solidFill>
                  <a:srgbClr val="00FFFF"/>
                </a:solidFill>
                <a:latin typeface="Arial" panose="020B0604020202020204" pitchFamily="34" charset="0"/>
                <a:cs typeface="Times New Roman" panose="02020603050405020304" pitchFamily="18" charset="0"/>
              </a:rPr>
              <a:t>assoluto</a:t>
            </a:r>
            <a:r>
              <a:rPr lang="it-IT" altLang="it-IT" sz="1800">
                <a:solidFill>
                  <a:schemeClr val="bg1"/>
                </a:solidFill>
                <a:latin typeface="Arial" panose="020B0604020202020204" pitchFamily="34" charset="0"/>
                <a:cs typeface="Times New Roman" panose="02020603050405020304" pitchFamily="18" charset="0"/>
              </a:rPr>
              <a:t> di una semicella non può essere misurato in quanto, per effettuare la misurazione, devono essere utilizzati due contatti elettrici e quindi due semicelle, a ciascuna delle quali deve avvenire una reazione di ossidoriduzione: gli strumenti di misura sono in grado di misurare solo </a:t>
            </a:r>
            <a:r>
              <a:rPr lang="it-IT" altLang="it-IT" sz="1800" i="1">
                <a:solidFill>
                  <a:srgbClr val="00FFFF"/>
                </a:solidFill>
                <a:latin typeface="Arial" panose="020B0604020202020204" pitchFamily="34" charset="0"/>
                <a:cs typeface="Times New Roman" panose="02020603050405020304" pitchFamily="18" charset="0"/>
              </a:rPr>
              <a:t>differenze</a:t>
            </a:r>
            <a:r>
              <a:rPr lang="it-IT" altLang="it-IT" sz="1800">
                <a:solidFill>
                  <a:schemeClr val="bg1"/>
                </a:solidFill>
                <a:latin typeface="Arial" panose="020B0604020202020204" pitchFamily="34" charset="0"/>
                <a:cs typeface="Times New Roman" panose="02020603050405020304" pitchFamily="18" charset="0"/>
              </a:rPr>
              <a:t> di potenziale. </a:t>
            </a:r>
          </a:p>
        </p:txBody>
      </p:sp>
      <p:sp>
        <p:nvSpPr>
          <p:cNvPr id="98311" name="Text Box 7"/>
          <p:cNvSpPr txBox="1">
            <a:spLocks noChangeArrowheads="1"/>
          </p:cNvSpPr>
          <p:nvPr/>
        </p:nvSpPr>
        <p:spPr bwMode="auto">
          <a:xfrm>
            <a:off x="914400" y="5486400"/>
            <a:ext cx="647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L'elettrodo prescelto è quello </a:t>
            </a:r>
            <a:r>
              <a:rPr lang="it-IT" altLang="it-IT" sz="1800">
                <a:solidFill>
                  <a:srgbClr val="00FFFF"/>
                </a:solidFill>
                <a:latin typeface="Arial" panose="020B0604020202020204" pitchFamily="34" charset="0"/>
                <a:cs typeface="Times New Roman" panose="02020603050405020304" pitchFamily="18" charset="0"/>
              </a:rPr>
              <a:t>standard a idrogeno</a:t>
            </a:r>
            <a:r>
              <a:rPr lang="it-IT" altLang="it-IT" sz="1800">
                <a:solidFill>
                  <a:schemeClr val="bg1"/>
                </a:solidFill>
                <a:latin typeface="Arial" panose="020B0604020202020204" pitchFamily="34" charset="0"/>
                <a:cs typeface="Times New Roman" panose="02020603050405020304" pitchFamily="18" charset="0"/>
              </a:rPr>
              <a:t> (SHE o </a:t>
            </a:r>
            <a:r>
              <a:rPr lang="it-IT" altLang="it-IT" sz="1800" i="1">
                <a:solidFill>
                  <a:srgbClr val="00FFFF"/>
                </a:solidFill>
                <a:latin typeface="Arial" panose="020B0604020202020204" pitchFamily="34" charset="0"/>
                <a:cs typeface="Times New Roman" panose="02020603050405020304" pitchFamily="18" charset="0"/>
              </a:rPr>
              <a:t>standard hydrogen electrode</a:t>
            </a:r>
            <a:r>
              <a:rPr lang="it-IT" altLang="it-IT" sz="1800">
                <a:solidFill>
                  <a:schemeClr val="bg1"/>
                </a:solidFill>
                <a:latin typeface="Arial" panose="020B0604020202020204" pitchFamily="34" charset="0"/>
                <a:cs typeface="Times New Roman" panose="02020603050405020304" pitchFamily="18" charset="0"/>
              </a:rPr>
              <a:t>) ed al suo potenziale sono riferiti i valori di tutte le altre semicelle. </a:t>
            </a:r>
            <a:endParaRPr lang="it-IT" altLang="it-IT"/>
          </a:p>
        </p:txBody>
      </p:sp>
      <p:grpSp>
        <p:nvGrpSpPr>
          <p:cNvPr id="98314" name="Group 10"/>
          <p:cNvGrpSpPr>
            <a:grpSpLocks/>
          </p:cNvGrpSpPr>
          <p:nvPr/>
        </p:nvGrpSpPr>
        <p:grpSpPr bwMode="auto">
          <a:xfrm>
            <a:off x="5029200" y="533400"/>
            <a:ext cx="3838575" cy="4495800"/>
            <a:chOff x="3168" y="336"/>
            <a:chExt cx="2418" cy="2832"/>
          </a:xfrm>
        </p:grpSpPr>
        <p:pic>
          <p:nvPicPr>
            <p:cNvPr id="98310" name="Picture 6" descr="S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 y="336"/>
              <a:ext cx="2418" cy="2832"/>
            </a:xfrm>
            <a:prstGeom prst="rect">
              <a:avLst/>
            </a:prstGeom>
            <a:noFill/>
            <a:extLst>
              <a:ext uri="{909E8E84-426E-40DD-AFC4-6F175D3DCCD1}">
                <a14:hiddenFill xmlns:a14="http://schemas.microsoft.com/office/drawing/2010/main">
                  <a:solidFill>
                    <a:srgbClr val="FFFFFF"/>
                  </a:solidFill>
                </a14:hiddenFill>
              </a:ext>
            </a:extLst>
          </p:spPr>
        </p:pic>
        <p:sp>
          <p:nvSpPr>
            <p:cNvPr id="98312" name="Rectangle 8"/>
            <p:cNvSpPr>
              <a:spLocks noChangeArrowheads="1"/>
            </p:cNvSpPr>
            <p:nvPr/>
          </p:nvSpPr>
          <p:spPr bwMode="auto">
            <a:xfrm>
              <a:off x="3168" y="2640"/>
              <a:ext cx="528"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98315" name="Text Box 11"/>
          <p:cNvSpPr txBox="1">
            <a:spLocks noChangeArrowheads="1"/>
          </p:cNvSpPr>
          <p:nvPr/>
        </p:nvSpPr>
        <p:spPr bwMode="auto">
          <a:xfrm>
            <a:off x="914400" y="3657600"/>
            <a:ext cx="3810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E' però possibile attribuire un valore </a:t>
            </a:r>
            <a:r>
              <a:rPr lang="it-IT" altLang="it-IT" sz="1800" i="1">
                <a:solidFill>
                  <a:srgbClr val="00FFFF"/>
                </a:solidFill>
                <a:latin typeface="Arial" panose="020B0604020202020204" pitchFamily="34" charset="0"/>
                <a:cs typeface="Times New Roman" panose="02020603050405020304" pitchFamily="18" charset="0"/>
              </a:rPr>
              <a:t>relativo</a:t>
            </a:r>
            <a:r>
              <a:rPr lang="it-IT" altLang="it-IT" sz="1800">
                <a:solidFill>
                  <a:schemeClr val="bg1"/>
                </a:solidFill>
                <a:latin typeface="Arial" panose="020B0604020202020204" pitchFamily="34" charset="0"/>
                <a:cs typeface="Times New Roman" panose="02020603050405020304" pitchFamily="18" charset="0"/>
              </a:rPr>
              <a:t> ai potenziali elettrodici assegnando arbitrariamente il valore 0,000 V, </a:t>
            </a:r>
            <a:r>
              <a:rPr lang="it-IT" altLang="it-IT" sz="1800" i="1">
                <a:solidFill>
                  <a:srgbClr val="00FFFF"/>
                </a:solidFill>
                <a:latin typeface="Arial" panose="020B0604020202020204" pitchFamily="34" charset="0"/>
                <a:cs typeface="Times New Roman" panose="02020603050405020304" pitchFamily="18" charset="0"/>
              </a:rPr>
              <a:t>a qualsiasi temperatura</a:t>
            </a:r>
            <a:r>
              <a:rPr lang="it-IT" altLang="it-IT" sz="1800">
                <a:solidFill>
                  <a:schemeClr val="bg1"/>
                </a:solidFill>
                <a:latin typeface="Arial" panose="020B0604020202020204" pitchFamily="34" charset="0"/>
                <a:cs typeface="Times New Roman" panose="02020603050405020304" pitchFamily="18" charset="0"/>
              </a:rPr>
              <a:t>, ad una semicella particolare. </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autoUpdateAnimBg="0"/>
      <p:bldP spid="9831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pic>
        <p:nvPicPr>
          <p:cNvPr id="393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65175"/>
            <a:ext cx="8785225"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3221" name="Text Box 5"/>
          <p:cNvSpPr txBox="1">
            <a:spLocks noChangeArrowheads="1"/>
          </p:cNvSpPr>
          <p:nvPr/>
        </p:nvSpPr>
        <p:spPr bwMode="auto">
          <a:xfrm>
            <a:off x="0" y="0"/>
            <a:ext cx="9144000" cy="396875"/>
          </a:xfrm>
          <a:prstGeom prst="rect">
            <a:avLst/>
          </a:prstGeom>
          <a:gradFill rotWithShape="0">
            <a:gsLst>
              <a:gs pos="0">
                <a:srgbClr val="0000CC"/>
              </a:gs>
              <a:gs pos="100000">
                <a:srgbClr val="0000CC">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b="1">
                <a:solidFill>
                  <a:schemeClr val="bg1"/>
                </a:solidFill>
                <a:effectLst>
                  <a:outerShdw blurRad="38100" dist="38100" dir="2700000" algn="tl">
                    <a:srgbClr val="000000"/>
                  </a:outerShdw>
                </a:effectLst>
                <a:latin typeface="Arial" panose="020B0604020202020204" pitchFamily="34" charset="0"/>
              </a:rPr>
              <a:t>INTRODUZIONE ALL’ELETTROCHIMICA</a:t>
            </a:r>
          </a:p>
        </p:txBody>
      </p:sp>
    </p:spTree>
  </p:cSld>
  <p:clrMapOvr>
    <a:masterClrMapping/>
  </p:clrMapOvr>
  <p:transition spd="med">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B0BF1CA5-BDE1-412C-BEC0-B9E701EA2E04}" type="slidenum">
              <a:rPr lang="it-IT" altLang="it-IT" sz="1600">
                <a:solidFill>
                  <a:schemeClr val="bg1"/>
                </a:solidFill>
                <a:latin typeface="Arial Black" panose="020B0A04020102020204" pitchFamily="34" charset="0"/>
              </a:rPr>
              <a:pPr algn="ctr">
                <a:spcBef>
                  <a:spcPct val="50000"/>
                </a:spcBef>
              </a:pPr>
              <a:t>20</a:t>
            </a:fld>
            <a:endParaRPr lang="it-IT" altLang="it-IT" sz="1600">
              <a:solidFill>
                <a:schemeClr val="bg1"/>
              </a:solidFill>
              <a:latin typeface="Arial Black" panose="020B0A04020102020204" pitchFamily="34" charset="0"/>
            </a:endParaRPr>
          </a:p>
        </p:txBody>
      </p:sp>
      <p:sp>
        <p:nvSpPr>
          <p:cNvPr id="100357" name="Text Box 5"/>
          <p:cNvSpPr txBox="1">
            <a:spLocks noChangeArrowheads="1"/>
          </p:cNvSpPr>
          <p:nvPr/>
        </p:nvSpPr>
        <p:spPr bwMode="auto">
          <a:xfrm>
            <a:off x="914400" y="2895600"/>
            <a:ext cx="76962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b="1">
                <a:solidFill>
                  <a:schemeClr val="bg1"/>
                </a:solidFill>
                <a:latin typeface="Arial" panose="020B0604020202020204" pitchFamily="34" charset="0"/>
                <a:cs typeface="Times New Roman" panose="02020603050405020304" pitchFamily="18" charset="0"/>
              </a:rPr>
              <a:t>a</a:t>
            </a:r>
            <a:r>
              <a:rPr lang="it-IT" altLang="it-IT" sz="1800">
                <a:solidFill>
                  <a:schemeClr val="bg1"/>
                </a:solidFill>
                <a:latin typeface="Arial" panose="020B0604020202020204" pitchFamily="34" charset="0"/>
                <a:cs typeface="Times New Roman" panose="02020603050405020304" pitchFamily="18" charset="0"/>
              </a:rPr>
              <a:t>) poiché per definizione il potenziale elettrodico dello SHE è uguale a 0,000 V, il potenziale elettrodico della semicella M</a:t>
            </a:r>
            <a:r>
              <a:rPr lang="it-IT" altLang="it-IT" sz="1800" baseline="30000">
                <a:solidFill>
                  <a:schemeClr val="bg1"/>
                </a:solidFill>
                <a:latin typeface="Arial" panose="020B0604020202020204" pitchFamily="34" charset="0"/>
                <a:cs typeface="Times New Roman" panose="02020603050405020304" pitchFamily="18" charset="0"/>
              </a:rPr>
              <a:t>n+</a:t>
            </a:r>
            <a:r>
              <a:rPr lang="it-IT" altLang="it-IT" sz="1800">
                <a:solidFill>
                  <a:schemeClr val="bg1"/>
                </a:solidFill>
                <a:latin typeface="Arial" panose="020B0604020202020204" pitchFamily="34" charset="0"/>
                <a:cs typeface="Times New Roman" panose="02020603050405020304" pitchFamily="18" charset="0"/>
              </a:rPr>
              <a:t>/M, </a:t>
            </a:r>
            <a:r>
              <a:rPr lang="it-IT" altLang="it-IT" sz="1800" b="1">
                <a:solidFill>
                  <a:schemeClr val="bg1"/>
                </a:solidFill>
                <a:latin typeface="Arial" panose="020B0604020202020204" pitchFamily="34" charset="0"/>
                <a:cs typeface="Times New Roman" panose="02020603050405020304" pitchFamily="18" charset="0"/>
              </a:rPr>
              <a:t>V</a:t>
            </a:r>
            <a:r>
              <a:rPr lang="it-IT" altLang="it-IT" sz="1800" baseline="-25000">
                <a:solidFill>
                  <a:schemeClr val="bg1"/>
                </a:solidFill>
                <a:latin typeface="Arial" panose="020B0604020202020204" pitchFamily="34" charset="0"/>
                <a:cs typeface="Times New Roman" panose="02020603050405020304" pitchFamily="18" charset="0"/>
              </a:rPr>
              <a:t>M</a:t>
            </a:r>
            <a:r>
              <a:rPr lang="it-IT" altLang="it-IT" sz="1000" baseline="-25000">
                <a:solidFill>
                  <a:schemeClr val="bg1"/>
                </a:solidFill>
                <a:latin typeface="Arial" panose="020B0604020202020204" pitchFamily="34" charset="0"/>
                <a:cs typeface="Times New Roman" panose="02020603050405020304" pitchFamily="18" charset="0"/>
              </a:rPr>
              <a:t>n+</a:t>
            </a:r>
            <a:r>
              <a:rPr lang="it-IT" altLang="it-IT" sz="1800" baseline="-25000">
                <a:solidFill>
                  <a:schemeClr val="bg1"/>
                </a:solidFill>
                <a:latin typeface="Arial" panose="020B0604020202020204" pitchFamily="34" charset="0"/>
                <a:cs typeface="Times New Roman" panose="02020603050405020304" pitchFamily="18" charset="0"/>
              </a:rPr>
              <a:t>/M</a:t>
            </a:r>
            <a:r>
              <a:rPr lang="it-IT" altLang="it-IT" sz="1800">
                <a:solidFill>
                  <a:schemeClr val="bg1"/>
                </a:solidFill>
                <a:latin typeface="Arial" panose="020B0604020202020204" pitchFamily="34" charset="0"/>
                <a:cs typeface="Times New Roman" panose="02020603050405020304" pitchFamily="18" charset="0"/>
              </a:rPr>
              <a:t>, è uguale alla differenza di potenziale misurata tra i due elettrodi della cella elettrochimica, </a:t>
            </a:r>
            <a:r>
              <a:rPr lang="it-IT" altLang="it-IT" sz="1800">
                <a:solidFill>
                  <a:schemeClr val="bg1"/>
                </a:solidFill>
                <a:latin typeface="Symbol" panose="05050102010706020507" pitchFamily="18" charset="2"/>
                <a:cs typeface="Times New Roman" panose="02020603050405020304" pitchFamily="18" charset="0"/>
              </a:rPr>
              <a:t>D</a:t>
            </a:r>
            <a:r>
              <a:rPr lang="it-IT" altLang="it-IT" sz="1800" b="1">
                <a:solidFill>
                  <a:schemeClr val="bg1"/>
                </a:solidFill>
                <a:latin typeface="Arial" panose="020B0604020202020204" pitchFamily="34" charset="0"/>
                <a:cs typeface="Times New Roman" panose="02020603050405020304" pitchFamily="18" charset="0"/>
              </a:rPr>
              <a:t>V</a:t>
            </a:r>
            <a:r>
              <a:rPr lang="it-IT" altLang="it-IT" sz="1800" baseline="-25000">
                <a:solidFill>
                  <a:schemeClr val="bg1"/>
                </a:solidFill>
                <a:latin typeface="Arial" panose="020B0604020202020204" pitchFamily="34" charset="0"/>
                <a:cs typeface="Times New Roman" panose="02020603050405020304" pitchFamily="18" charset="0"/>
              </a:rPr>
              <a:t>cella</a:t>
            </a:r>
            <a:r>
              <a:rPr lang="it-IT" altLang="it-IT" sz="1800">
                <a:solidFill>
                  <a:schemeClr val="bg1"/>
                </a:solidFill>
                <a:latin typeface="Arial" panose="020B0604020202020204" pitchFamily="34" charset="0"/>
                <a:cs typeface="Times New Roman" panose="02020603050405020304" pitchFamily="18" charset="0"/>
              </a:rPr>
              <a:t>;</a:t>
            </a:r>
            <a:r>
              <a:rPr lang="it-IT" altLang="it-IT" sz="1800" b="1">
                <a:solidFill>
                  <a:schemeClr val="bg1"/>
                </a:solidFill>
                <a:latin typeface="Arial" panose="020B0604020202020204" pitchFamily="34" charset="0"/>
                <a:cs typeface="Times New Roman" panose="02020603050405020304" pitchFamily="18" charset="0"/>
              </a:rPr>
              <a:t> </a:t>
            </a:r>
            <a:endParaRPr lang="it-IT" altLang="it-IT" sz="1800">
              <a:solidFill>
                <a:schemeClr val="bg1"/>
              </a:solidFill>
              <a:latin typeface="Arial" panose="020B0604020202020204" pitchFamily="34" charset="0"/>
              <a:cs typeface="Times New Roman" panose="02020603050405020304" pitchFamily="18" charset="0"/>
            </a:endParaRPr>
          </a:p>
          <a:p>
            <a:pPr algn="just">
              <a:spcBef>
                <a:spcPct val="50000"/>
              </a:spcBef>
            </a:pPr>
            <a:r>
              <a:rPr lang="it-IT" altLang="it-IT" sz="1800" b="1">
                <a:solidFill>
                  <a:schemeClr val="bg1"/>
                </a:solidFill>
                <a:latin typeface="Arial" panose="020B0604020202020204" pitchFamily="34" charset="0"/>
                <a:cs typeface="Times New Roman" panose="02020603050405020304" pitchFamily="18" charset="0"/>
              </a:rPr>
              <a:t>b</a:t>
            </a:r>
            <a:r>
              <a:rPr lang="it-IT" altLang="it-IT" sz="1800">
                <a:solidFill>
                  <a:schemeClr val="bg1"/>
                </a:solidFill>
                <a:latin typeface="Arial" panose="020B0604020202020204" pitchFamily="34" charset="0"/>
                <a:cs typeface="Times New Roman" panose="02020603050405020304" pitchFamily="18" charset="0"/>
              </a:rPr>
              <a:t>) se l'elettrodo M</a:t>
            </a:r>
            <a:r>
              <a:rPr lang="it-IT" altLang="it-IT" sz="1800" baseline="30000">
                <a:solidFill>
                  <a:schemeClr val="bg1"/>
                </a:solidFill>
                <a:latin typeface="Arial" panose="020B0604020202020204" pitchFamily="34" charset="0"/>
                <a:cs typeface="Times New Roman" panose="02020603050405020304" pitchFamily="18" charset="0"/>
              </a:rPr>
              <a:t>n+</a:t>
            </a:r>
            <a:r>
              <a:rPr lang="it-IT" altLang="it-IT" sz="1800">
                <a:solidFill>
                  <a:schemeClr val="bg1"/>
                </a:solidFill>
                <a:latin typeface="Arial" panose="020B0604020202020204" pitchFamily="34" charset="0"/>
                <a:cs typeface="Times New Roman" panose="02020603050405020304" pitchFamily="18" charset="0"/>
              </a:rPr>
              <a:t>/M è il polo </a:t>
            </a:r>
            <a:r>
              <a:rPr lang="it-IT" altLang="it-IT" sz="1800">
                <a:solidFill>
                  <a:srgbClr val="00FFFF"/>
                </a:solidFill>
                <a:latin typeface="Arial" panose="020B0604020202020204" pitchFamily="34" charset="0"/>
                <a:cs typeface="Times New Roman" panose="02020603050405020304" pitchFamily="18" charset="0"/>
              </a:rPr>
              <a:t>positivo</a:t>
            </a:r>
            <a:r>
              <a:rPr lang="it-IT" altLang="it-IT" sz="1800">
                <a:solidFill>
                  <a:schemeClr val="bg1"/>
                </a:solidFill>
                <a:latin typeface="Arial" panose="020B0604020202020204" pitchFamily="34" charset="0"/>
                <a:cs typeface="Times New Roman" panose="02020603050405020304" pitchFamily="18" charset="0"/>
              </a:rPr>
              <a:t> rispetto allo SHE, cioè è caricato positivamente, al suo potenziale elettrodico, </a:t>
            </a:r>
            <a:r>
              <a:rPr lang="it-IT" altLang="it-IT" sz="1800" b="1">
                <a:solidFill>
                  <a:schemeClr val="bg1"/>
                </a:solidFill>
                <a:latin typeface="Arial" panose="020B0604020202020204" pitchFamily="34" charset="0"/>
                <a:cs typeface="Times New Roman" panose="02020603050405020304" pitchFamily="18" charset="0"/>
              </a:rPr>
              <a:t>V</a:t>
            </a:r>
            <a:r>
              <a:rPr lang="it-IT" altLang="it-IT" sz="1800" baseline="-25000">
                <a:solidFill>
                  <a:schemeClr val="bg1"/>
                </a:solidFill>
                <a:latin typeface="Arial" panose="020B0604020202020204" pitchFamily="34" charset="0"/>
                <a:cs typeface="Times New Roman" panose="02020603050405020304" pitchFamily="18" charset="0"/>
              </a:rPr>
              <a:t>M</a:t>
            </a:r>
            <a:r>
              <a:rPr lang="it-IT" altLang="it-IT" sz="1000" baseline="-25000">
                <a:solidFill>
                  <a:schemeClr val="bg1"/>
                </a:solidFill>
                <a:latin typeface="Arial" panose="020B0604020202020204" pitchFamily="34" charset="0"/>
                <a:cs typeface="Times New Roman" panose="02020603050405020304" pitchFamily="18" charset="0"/>
              </a:rPr>
              <a:t>n+</a:t>
            </a:r>
            <a:r>
              <a:rPr lang="it-IT" altLang="it-IT" sz="1800" baseline="-25000">
                <a:solidFill>
                  <a:schemeClr val="bg1"/>
                </a:solidFill>
                <a:latin typeface="Arial" panose="020B0604020202020204" pitchFamily="34" charset="0"/>
                <a:cs typeface="Times New Roman" panose="02020603050405020304" pitchFamily="18" charset="0"/>
              </a:rPr>
              <a:t>/M</a:t>
            </a:r>
            <a:r>
              <a:rPr lang="it-IT" altLang="it-IT" sz="1800">
                <a:solidFill>
                  <a:schemeClr val="bg1"/>
                </a:solidFill>
                <a:latin typeface="Arial" panose="020B0604020202020204" pitchFamily="34" charset="0"/>
                <a:cs typeface="Times New Roman" panose="02020603050405020304" pitchFamily="18" charset="0"/>
              </a:rPr>
              <a:t>, viene assegnato il segno </a:t>
            </a:r>
            <a:r>
              <a:rPr lang="it-IT" altLang="it-IT" sz="1800" b="1">
                <a:solidFill>
                  <a:srgbClr val="00FFFF"/>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(in tal caso l'elettrodo è il catodo);</a:t>
            </a:r>
          </a:p>
          <a:p>
            <a:pPr algn="just">
              <a:spcBef>
                <a:spcPct val="50000"/>
              </a:spcBef>
            </a:pPr>
            <a:r>
              <a:rPr lang="it-IT" altLang="it-IT" sz="1800" b="1">
                <a:solidFill>
                  <a:schemeClr val="bg1"/>
                </a:solidFill>
                <a:latin typeface="Arial" panose="020B0604020202020204" pitchFamily="34" charset="0"/>
                <a:cs typeface="Times New Roman" panose="02020603050405020304" pitchFamily="18" charset="0"/>
              </a:rPr>
              <a:t>c</a:t>
            </a:r>
            <a:r>
              <a:rPr lang="it-IT" altLang="it-IT" sz="1800">
                <a:solidFill>
                  <a:schemeClr val="bg1"/>
                </a:solidFill>
                <a:latin typeface="Arial" panose="020B0604020202020204" pitchFamily="34" charset="0"/>
                <a:cs typeface="Times New Roman" panose="02020603050405020304" pitchFamily="18" charset="0"/>
              </a:rPr>
              <a:t>) se l'elettrodo M</a:t>
            </a:r>
            <a:r>
              <a:rPr lang="it-IT" altLang="it-IT" sz="1800" baseline="30000">
                <a:solidFill>
                  <a:schemeClr val="bg1"/>
                </a:solidFill>
                <a:latin typeface="Arial" panose="020B0604020202020204" pitchFamily="34" charset="0"/>
                <a:cs typeface="Times New Roman" panose="02020603050405020304" pitchFamily="18" charset="0"/>
              </a:rPr>
              <a:t>n+</a:t>
            </a:r>
            <a:r>
              <a:rPr lang="it-IT" altLang="it-IT" sz="1800">
                <a:solidFill>
                  <a:schemeClr val="bg1"/>
                </a:solidFill>
                <a:latin typeface="Arial" panose="020B0604020202020204" pitchFamily="34" charset="0"/>
                <a:cs typeface="Times New Roman" panose="02020603050405020304" pitchFamily="18" charset="0"/>
              </a:rPr>
              <a:t>/M è il polo </a:t>
            </a:r>
            <a:r>
              <a:rPr lang="it-IT" altLang="it-IT" sz="1800">
                <a:solidFill>
                  <a:srgbClr val="00FFFF"/>
                </a:solidFill>
                <a:latin typeface="Arial" panose="020B0604020202020204" pitchFamily="34" charset="0"/>
                <a:cs typeface="Times New Roman" panose="02020603050405020304" pitchFamily="18" charset="0"/>
              </a:rPr>
              <a:t>negativo</a:t>
            </a:r>
            <a:r>
              <a:rPr lang="it-IT" altLang="it-IT" sz="1800">
                <a:solidFill>
                  <a:schemeClr val="bg1"/>
                </a:solidFill>
                <a:latin typeface="Arial" panose="020B0604020202020204" pitchFamily="34" charset="0"/>
                <a:cs typeface="Times New Roman" panose="02020603050405020304" pitchFamily="18" charset="0"/>
              </a:rPr>
              <a:t> rispetto allo SHE, cioè è caricato negativamente, al suo potenziale elettrodico, </a:t>
            </a:r>
            <a:r>
              <a:rPr lang="it-IT" altLang="it-IT" sz="1800" b="1">
                <a:solidFill>
                  <a:schemeClr val="bg1"/>
                </a:solidFill>
                <a:latin typeface="Arial" panose="020B0604020202020204" pitchFamily="34" charset="0"/>
                <a:cs typeface="Times New Roman" panose="02020603050405020304" pitchFamily="18" charset="0"/>
              </a:rPr>
              <a:t>V</a:t>
            </a:r>
            <a:r>
              <a:rPr lang="it-IT" altLang="it-IT" sz="1800" baseline="-25000">
                <a:solidFill>
                  <a:schemeClr val="bg1"/>
                </a:solidFill>
                <a:latin typeface="Arial" panose="020B0604020202020204" pitchFamily="34" charset="0"/>
                <a:cs typeface="Times New Roman" panose="02020603050405020304" pitchFamily="18" charset="0"/>
              </a:rPr>
              <a:t>M</a:t>
            </a:r>
            <a:r>
              <a:rPr lang="it-IT" altLang="it-IT" sz="1000" baseline="-25000">
                <a:solidFill>
                  <a:schemeClr val="bg1"/>
                </a:solidFill>
                <a:latin typeface="Arial" panose="020B0604020202020204" pitchFamily="34" charset="0"/>
                <a:cs typeface="Times New Roman" panose="02020603050405020304" pitchFamily="18" charset="0"/>
              </a:rPr>
              <a:t>n+</a:t>
            </a:r>
            <a:r>
              <a:rPr lang="it-IT" altLang="it-IT" sz="1800" baseline="-25000">
                <a:solidFill>
                  <a:schemeClr val="bg1"/>
                </a:solidFill>
                <a:latin typeface="Arial" panose="020B0604020202020204" pitchFamily="34" charset="0"/>
                <a:cs typeface="Times New Roman" panose="02020603050405020304" pitchFamily="18" charset="0"/>
              </a:rPr>
              <a:t>/M</a:t>
            </a:r>
            <a:r>
              <a:rPr lang="it-IT" altLang="it-IT" sz="1800">
                <a:solidFill>
                  <a:schemeClr val="bg1"/>
                </a:solidFill>
                <a:latin typeface="Arial" panose="020B0604020202020204" pitchFamily="34" charset="0"/>
                <a:cs typeface="Times New Roman" panose="02020603050405020304" pitchFamily="18" charset="0"/>
              </a:rPr>
              <a:t>, viene assegnato il segno </a:t>
            </a:r>
            <a:r>
              <a:rPr lang="it-IT" altLang="it-IT" sz="1800" b="1">
                <a:solidFill>
                  <a:srgbClr val="00FFFF"/>
                </a:solidFill>
                <a:latin typeface="Arial" panose="020B0604020202020204" pitchFamily="34" charset="0"/>
                <a:cs typeface="Times New Roman" panose="02020603050405020304" pitchFamily="18" charset="0"/>
              </a:rPr>
              <a:t>-</a:t>
            </a:r>
            <a:r>
              <a:rPr lang="it-IT" altLang="it-IT" sz="1800">
                <a:solidFill>
                  <a:srgbClr val="00FFFF"/>
                </a:solidFill>
                <a:latin typeface="Arial" panose="020B0604020202020204" pitchFamily="34" charset="0"/>
                <a:cs typeface="Times New Roman" panose="02020603050405020304" pitchFamily="18" charset="0"/>
              </a:rPr>
              <a:t> </a:t>
            </a:r>
            <a:r>
              <a:rPr lang="it-IT" altLang="it-IT" sz="1800">
                <a:solidFill>
                  <a:schemeClr val="bg1"/>
                </a:solidFill>
                <a:latin typeface="Arial" panose="020B0604020202020204" pitchFamily="34" charset="0"/>
                <a:cs typeface="Times New Roman" panose="02020603050405020304" pitchFamily="18" charset="0"/>
              </a:rPr>
              <a:t>(in tal caso l'elettrodo è l'anodo).</a:t>
            </a:r>
          </a:p>
        </p:txBody>
      </p:sp>
      <p:sp>
        <p:nvSpPr>
          <p:cNvPr id="100358" name="Text Box 6"/>
          <p:cNvSpPr txBox="1">
            <a:spLocks noChangeArrowheads="1"/>
          </p:cNvSpPr>
          <p:nvPr/>
        </p:nvSpPr>
        <p:spPr bwMode="auto">
          <a:xfrm>
            <a:off x="914400" y="762000"/>
            <a:ext cx="7696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L'assegnazione del valore 0,000 V al potenziale standard dell'elettrodo standard a idrogeno è arbitraria, ma consente di definire una </a:t>
            </a:r>
            <a:r>
              <a:rPr lang="it-IT" altLang="it-IT" sz="1800" i="1">
                <a:solidFill>
                  <a:srgbClr val="00FFFF"/>
                </a:solidFill>
                <a:latin typeface="Arial" panose="020B0604020202020204" pitchFamily="34" charset="0"/>
                <a:cs typeface="Times New Roman" panose="02020603050405020304" pitchFamily="18" charset="0"/>
              </a:rPr>
              <a:t>serie elettrochimica</a:t>
            </a:r>
            <a:r>
              <a:rPr lang="it-IT" altLang="it-IT" sz="1800">
                <a:solidFill>
                  <a:srgbClr val="00FFFF"/>
                </a:solidFill>
                <a:latin typeface="Arial" panose="020B0604020202020204" pitchFamily="34" charset="0"/>
                <a:cs typeface="Times New Roman" panose="02020603050405020304" pitchFamily="18" charset="0"/>
              </a:rPr>
              <a:t> di </a:t>
            </a:r>
            <a:r>
              <a:rPr lang="it-IT" altLang="it-IT" sz="1800" i="1">
                <a:solidFill>
                  <a:srgbClr val="00FFFF"/>
                </a:solidFill>
                <a:latin typeface="Arial" panose="020B0604020202020204" pitchFamily="34" charset="0"/>
                <a:cs typeface="Times New Roman" panose="02020603050405020304" pitchFamily="18" charset="0"/>
              </a:rPr>
              <a:t>potenziali elettrodici standard relativi</a:t>
            </a:r>
            <a:r>
              <a:rPr lang="it-IT" altLang="it-IT" sz="1800" i="1">
                <a:solidFill>
                  <a:schemeClr val="bg1"/>
                </a:solidFill>
                <a:latin typeface="Arial" panose="020B0604020202020204" pitchFamily="34" charset="0"/>
                <a:cs typeface="Times New Roman" panose="02020603050405020304" pitchFamily="18" charset="0"/>
              </a:rPr>
              <a:t>. </a:t>
            </a:r>
            <a:r>
              <a:rPr lang="it-IT" altLang="it-IT" sz="1800">
                <a:solidFill>
                  <a:schemeClr val="bg1"/>
                </a:solidFill>
                <a:latin typeface="Arial" panose="020B0604020202020204" pitchFamily="34" charset="0"/>
                <a:cs typeface="Times New Roman" panose="02020603050405020304" pitchFamily="18" charset="0"/>
              </a:rPr>
              <a:t>Questi possono essere usati nei calcoli. Per assegnare il potenziale ad una certa semicella, M/M</a:t>
            </a:r>
            <a:r>
              <a:rPr lang="it-IT" altLang="it-IT" sz="1800" baseline="30000">
                <a:solidFill>
                  <a:schemeClr val="bg1"/>
                </a:solidFill>
                <a:latin typeface="Arial" panose="020B0604020202020204" pitchFamily="34" charset="0"/>
                <a:cs typeface="Times New Roman" panose="02020603050405020304" pitchFamily="18" charset="0"/>
              </a:rPr>
              <a:t>n+</a:t>
            </a:r>
            <a:r>
              <a:rPr lang="it-IT" altLang="it-IT" sz="1800">
                <a:solidFill>
                  <a:schemeClr val="bg1"/>
                </a:solidFill>
                <a:latin typeface="Arial" panose="020B0604020202020204" pitchFamily="34" charset="0"/>
                <a:cs typeface="Times New Roman" panose="02020603050405020304" pitchFamily="18" charset="0"/>
              </a:rPr>
              <a:t>, si costruisce una cella elettrochimica formata da un elettrodo standard a idrogeno e dalla semicella in esame, e se ne misura la differenza di potenziale, </a:t>
            </a:r>
            <a:r>
              <a:rPr lang="it-IT" altLang="it-IT" sz="1800">
                <a:solidFill>
                  <a:schemeClr val="bg1"/>
                </a:solidFill>
                <a:latin typeface="Symbol" panose="05050102010706020507" pitchFamily="18" charset="2"/>
                <a:cs typeface="Times New Roman" panose="02020603050405020304" pitchFamily="18" charset="0"/>
              </a:rPr>
              <a:t>D</a:t>
            </a:r>
            <a:r>
              <a:rPr lang="it-IT" altLang="it-IT" sz="1800" b="1">
                <a:solidFill>
                  <a:schemeClr val="bg1"/>
                </a:solidFill>
                <a:latin typeface="Arial" panose="020B0604020202020204" pitchFamily="34" charset="0"/>
                <a:cs typeface="Times New Roman" panose="02020603050405020304" pitchFamily="18" charset="0"/>
              </a:rPr>
              <a:t>V</a:t>
            </a:r>
            <a:r>
              <a:rPr lang="it-IT" altLang="it-IT" sz="1800" baseline="-25000">
                <a:solidFill>
                  <a:schemeClr val="bg1"/>
                </a:solidFill>
                <a:latin typeface="Arial" panose="020B0604020202020204" pitchFamily="34" charset="0"/>
                <a:cs typeface="Times New Roman" panose="02020603050405020304" pitchFamily="18" charset="0"/>
              </a:rPr>
              <a:t>cella</a:t>
            </a:r>
            <a:r>
              <a:rPr lang="it-IT" altLang="it-IT" sz="1800">
                <a:solidFill>
                  <a:schemeClr val="bg1"/>
                </a:solidFill>
                <a:latin typeface="Arial" panose="020B0604020202020204" pitchFamily="34" charset="0"/>
                <a:cs typeface="Times New Roman" panose="02020603050405020304" pitchFamily="18" charset="0"/>
              </a:rPr>
              <a:t>:</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3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BF54A285-2669-471F-9D6D-9982CF2764CF}" type="slidenum">
              <a:rPr lang="it-IT" altLang="it-IT" sz="1600">
                <a:solidFill>
                  <a:schemeClr val="bg1"/>
                </a:solidFill>
                <a:latin typeface="Arial Black" panose="020B0A04020102020204" pitchFamily="34" charset="0"/>
              </a:rPr>
              <a:pPr algn="ctr">
                <a:spcBef>
                  <a:spcPct val="50000"/>
                </a:spcBef>
              </a:pPr>
              <a:t>21</a:t>
            </a:fld>
            <a:endParaRPr lang="it-IT" altLang="it-IT" sz="1600">
              <a:solidFill>
                <a:schemeClr val="bg1"/>
              </a:solidFill>
              <a:latin typeface="Arial Black" panose="020B0A04020102020204" pitchFamily="34" charset="0"/>
            </a:endParaRPr>
          </a:p>
        </p:txBody>
      </p:sp>
      <p:sp>
        <p:nvSpPr>
          <p:cNvPr id="101380" name="Text Box 4"/>
          <p:cNvSpPr txBox="1">
            <a:spLocks noChangeArrowheads="1"/>
          </p:cNvSpPr>
          <p:nvPr/>
        </p:nvSpPr>
        <p:spPr bwMode="auto">
          <a:xfrm>
            <a:off x="1143000" y="1143000"/>
            <a:ext cx="7467600"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Nella serie elettrochimica così definita i potenziali elettrodici standard delle semicelle Zn/Zn</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e Cu/Cu</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sono uguali a -0,763 V e +0,337 V a 25°C, rispettivamente.</a:t>
            </a:r>
            <a:endParaRPr lang="it-IT" altLang="it-IT"/>
          </a:p>
          <a:p>
            <a:pPr algn="just">
              <a:spcBef>
                <a:spcPct val="50000"/>
              </a:spcBef>
            </a:pPr>
            <a:endParaRPr lang="it-IT" altLang="it-IT">
              <a:solidFill>
                <a:schemeClr val="bg1"/>
              </a:solidFill>
              <a:latin typeface="Arial" panose="020B0604020202020204" pitchFamily="34" charset="0"/>
              <a:cs typeface="Times New Roman" panose="02020603050405020304" pitchFamily="18" charset="0"/>
            </a:endParaRPr>
          </a:p>
          <a:p>
            <a:pPr algn="just">
              <a:spcBef>
                <a:spcPct val="50000"/>
              </a:spcBef>
            </a:pPr>
            <a:r>
              <a:rPr lang="it-IT" altLang="it-IT">
                <a:solidFill>
                  <a:schemeClr val="bg1"/>
                </a:solidFill>
                <a:latin typeface="Arial" panose="020B0604020202020204" pitchFamily="34" charset="0"/>
                <a:cs typeface="Times New Roman" panose="02020603050405020304" pitchFamily="18" charset="0"/>
              </a:rPr>
              <a:t>La misurazione della differenza di potenziale di una cella deve essere effettuata senza far passare corrente attraverso di essa, in caso contrario durante la misurazione avverrebbero reazioni elettrodiche che porterebbero alla variazione delle attività degli analiti, e quindi alla variazione del potenziale di cella stesso. </a:t>
            </a:r>
          </a:p>
          <a:p>
            <a:pPr algn="just">
              <a:spcBef>
                <a:spcPct val="50000"/>
              </a:spcBef>
            </a:pPr>
            <a:endParaRPr lang="it-IT" altLang="it-IT">
              <a:solidFill>
                <a:schemeClr val="bg1"/>
              </a:solidFill>
              <a:latin typeface="Arial" panose="020B0604020202020204" pitchFamily="34" charset="0"/>
              <a:cs typeface="Times New Roman" panose="02020603050405020304" pitchFamily="18" charset="0"/>
            </a:endParaRPr>
          </a:p>
          <a:p>
            <a:pPr algn="just">
              <a:spcBef>
                <a:spcPct val="50000"/>
              </a:spcBef>
            </a:pPr>
            <a:r>
              <a:rPr lang="it-IT" altLang="it-IT" b="1">
                <a:solidFill>
                  <a:schemeClr val="bg1"/>
                </a:solidFill>
                <a:latin typeface="Arial" panose="020B0604020202020204" pitchFamily="34" charset="0"/>
                <a:cs typeface="Times New Roman" panose="02020603050405020304" pitchFamily="18" charset="0"/>
              </a:rPr>
              <a:t>Le misurazioni condotte a corrente nulla, o comunque in pratica trascurabile, sono dette </a:t>
            </a:r>
            <a:r>
              <a:rPr lang="it-IT" altLang="it-IT" b="1" i="1">
                <a:solidFill>
                  <a:srgbClr val="00FFFF"/>
                </a:solidFill>
                <a:latin typeface="Arial" panose="020B0604020202020204" pitchFamily="34" charset="0"/>
                <a:cs typeface="Times New Roman" panose="02020603050405020304" pitchFamily="18" charset="0"/>
              </a:rPr>
              <a:t>misurazioni potenziometriche</a:t>
            </a:r>
            <a:r>
              <a:rPr lang="it-IT" altLang="it-IT" b="1" i="1">
                <a:solidFill>
                  <a:schemeClr val="bg1"/>
                </a:solidFill>
                <a:latin typeface="Arial" panose="020B0604020202020204" pitchFamily="34" charset="0"/>
                <a:cs typeface="Times New Roman" panose="02020603050405020304" pitchFamily="18" charset="0"/>
              </a:rPr>
              <a:t>.</a:t>
            </a:r>
            <a:r>
              <a:rPr lang="it-IT" altLang="it-IT" b="1">
                <a:solidFill>
                  <a:schemeClr val="bg1"/>
                </a:solidFill>
                <a:latin typeface="Arial" panose="020B0604020202020204" pitchFamily="34" charset="0"/>
              </a:rPr>
              <a:t> </a:t>
            </a:r>
          </a:p>
        </p:txBody>
      </p:sp>
    </p:spTree>
  </p:cSld>
  <p:clrMapOvr>
    <a:masterClrMapping/>
  </p:clrMapOvr>
  <p:transition spd="med">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C4062A45-581A-4824-95A6-3CCE2E49EFB3}" type="slidenum">
              <a:rPr lang="it-IT" altLang="it-IT" sz="1600">
                <a:solidFill>
                  <a:schemeClr val="bg1"/>
                </a:solidFill>
                <a:latin typeface="Arial Black" panose="020B0A04020102020204" pitchFamily="34" charset="0"/>
              </a:rPr>
              <a:pPr algn="ctr">
                <a:spcBef>
                  <a:spcPct val="50000"/>
                </a:spcBef>
              </a:pPr>
              <a:t>22</a:t>
            </a:fld>
            <a:endParaRPr lang="it-IT" altLang="it-IT" sz="1600">
              <a:solidFill>
                <a:schemeClr val="bg1"/>
              </a:solidFill>
              <a:latin typeface="Arial Black" panose="020B0A04020102020204" pitchFamily="34" charset="0"/>
            </a:endParaRPr>
          </a:p>
        </p:txBody>
      </p:sp>
      <p:pic>
        <p:nvPicPr>
          <p:cNvPr id="104454" name="Picture 6" descr="tab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6819900" cy="595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55586ED3-3BDF-42B3-92CB-4E848E23EA1F}" type="slidenum">
              <a:rPr lang="it-IT" altLang="it-IT" sz="1600">
                <a:solidFill>
                  <a:schemeClr val="bg1"/>
                </a:solidFill>
                <a:latin typeface="Arial Black" panose="020B0A04020102020204" pitchFamily="34" charset="0"/>
              </a:rPr>
              <a:pPr algn="ctr">
                <a:spcBef>
                  <a:spcPct val="50000"/>
                </a:spcBef>
              </a:pPr>
              <a:t>23</a:t>
            </a:fld>
            <a:endParaRPr lang="it-IT" altLang="it-IT" sz="1600">
              <a:solidFill>
                <a:schemeClr val="bg1"/>
              </a:solidFill>
              <a:latin typeface="Arial Black" panose="020B0A04020102020204" pitchFamily="34" charset="0"/>
            </a:endParaRPr>
          </a:p>
        </p:txBody>
      </p:sp>
      <p:sp>
        <p:nvSpPr>
          <p:cNvPr id="94212" name="Text Box 4"/>
          <p:cNvSpPr txBox="1">
            <a:spLocks noChangeArrowheads="1"/>
          </p:cNvSpPr>
          <p:nvPr/>
        </p:nvSpPr>
        <p:spPr bwMode="auto">
          <a:xfrm>
            <a:off x="838200" y="533400"/>
            <a:ext cx="792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Equazione di Nernst</a:t>
            </a:r>
          </a:p>
        </p:txBody>
      </p:sp>
      <p:sp>
        <p:nvSpPr>
          <p:cNvPr id="94214" name="Text Box 6"/>
          <p:cNvSpPr txBox="1">
            <a:spLocks noChangeArrowheads="1"/>
          </p:cNvSpPr>
          <p:nvPr/>
        </p:nvSpPr>
        <p:spPr bwMode="auto">
          <a:xfrm>
            <a:off x="838200" y="1219200"/>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L'equazione di Nernst permette di calcolare il potenziale di un elettrodo, o la differenza di potenziale ai capi di una cella elettrochimica, in funzione delle attività delle specie coinvolte nel processo ossidoriduttivo. Per una semicella:</a:t>
            </a:r>
          </a:p>
        </p:txBody>
      </p:sp>
      <p:graphicFrame>
        <p:nvGraphicFramePr>
          <p:cNvPr id="94215" name="Object 7"/>
          <p:cNvGraphicFramePr>
            <a:graphicFrameLocks noChangeAspect="1"/>
          </p:cNvGraphicFramePr>
          <p:nvPr/>
        </p:nvGraphicFramePr>
        <p:xfrm>
          <a:off x="3559175" y="2362200"/>
          <a:ext cx="1873250" cy="617538"/>
        </p:xfrm>
        <a:graphic>
          <a:graphicData uri="http://schemas.openxmlformats.org/presentationml/2006/ole">
            <mc:AlternateContent xmlns:mc="http://schemas.openxmlformats.org/markup-compatibility/2006">
              <mc:Choice xmlns:v="urn:schemas-microsoft-com:vml" Requires="v">
                <p:oleObj spid="_x0000_s94233" name="Equation" r:id="rId3" imgW="1307880" imgH="431640" progId="Equation.3">
                  <p:embed/>
                </p:oleObj>
              </mc:Choice>
              <mc:Fallback>
                <p:oleObj name="Equation" r:id="rId3" imgW="1307880" imgH="4316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9175" y="2362200"/>
                        <a:ext cx="1873250" cy="6175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16" name="Text Box 8"/>
          <p:cNvSpPr txBox="1">
            <a:spLocks noChangeArrowheads="1"/>
          </p:cNvSpPr>
          <p:nvPr/>
        </p:nvSpPr>
        <p:spPr bwMode="auto">
          <a:xfrm>
            <a:off x="838200" y="3124200"/>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 è la costante universale dei gas, uguale a 8,314 J/(mole K), T è la temperatura assoluta, n è il numero di elettroni trasferiti nella semireazione da ogni mole di reattivo e F è il Faraday, cioè la carica associata ad una mole di elettroni (96485 C). </a:t>
            </a:r>
          </a:p>
        </p:txBody>
      </p:sp>
      <p:grpSp>
        <p:nvGrpSpPr>
          <p:cNvPr id="94221" name="Group 13"/>
          <p:cNvGrpSpPr>
            <a:grpSpLocks/>
          </p:cNvGrpSpPr>
          <p:nvPr/>
        </p:nvGrpSpPr>
        <p:grpSpPr bwMode="auto">
          <a:xfrm>
            <a:off x="1066800" y="4511675"/>
            <a:ext cx="7040563" cy="1790700"/>
            <a:chOff x="672" y="2842"/>
            <a:chExt cx="4435" cy="1128"/>
          </a:xfrm>
        </p:grpSpPr>
        <p:sp>
          <p:nvSpPr>
            <p:cNvPr id="94218" name="Text Box 10"/>
            <p:cNvSpPr txBox="1">
              <a:spLocks noChangeArrowheads="1"/>
            </p:cNvSpPr>
            <p:nvPr/>
          </p:nvSpPr>
          <p:spPr bwMode="auto">
            <a:xfrm>
              <a:off x="672" y="3108"/>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Per una cella: </a:t>
              </a:r>
            </a:p>
          </p:txBody>
        </p:sp>
        <p:graphicFrame>
          <p:nvGraphicFramePr>
            <p:cNvPr id="94219" name="Object 11"/>
            <p:cNvGraphicFramePr>
              <a:graphicFrameLocks noChangeAspect="1"/>
            </p:cNvGraphicFramePr>
            <p:nvPr/>
          </p:nvGraphicFramePr>
          <p:xfrm>
            <a:off x="2236" y="2842"/>
            <a:ext cx="2871" cy="1128"/>
          </p:xfrm>
          <a:graphic>
            <a:graphicData uri="http://schemas.openxmlformats.org/presentationml/2006/ole">
              <mc:AlternateContent xmlns:mc="http://schemas.openxmlformats.org/markup-compatibility/2006">
                <mc:Choice xmlns:v="urn:schemas-microsoft-com:vml" Requires="v">
                  <p:oleObj spid="_x0000_s94234" name="Equation" r:id="rId5" imgW="3098520" imgH="1218960" progId="Equation.3">
                    <p:embed/>
                  </p:oleObj>
                </mc:Choice>
                <mc:Fallback>
                  <p:oleObj name="Equation" r:id="rId5" imgW="3098520" imgH="121896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6" y="2842"/>
                          <a:ext cx="2871" cy="112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4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42435224-706B-41AB-B8A9-A5308B2A965F}" type="slidenum">
              <a:rPr lang="it-IT" altLang="it-IT" sz="1600">
                <a:solidFill>
                  <a:schemeClr val="bg1"/>
                </a:solidFill>
                <a:latin typeface="Arial Black" panose="020B0A04020102020204" pitchFamily="34" charset="0"/>
              </a:rPr>
              <a:pPr algn="ctr">
                <a:spcBef>
                  <a:spcPct val="50000"/>
                </a:spcBef>
              </a:pPr>
              <a:t>24</a:t>
            </a:fld>
            <a:endParaRPr lang="it-IT" altLang="it-IT" sz="1600">
              <a:solidFill>
                <a:schemeClr val="bg1"/>
              </a:solidFill>
              <a:latin typeface="Arial Black" panose="020B0A04020102020204" pitchFamily="34" charset="0"/>
            </a:endParaRPr>
          </a:p>
        </p:txBody>
      </p:sp>
      <p:grpSp>
        <p:nvGrpSpPr>
          <p:cNvPr id="63511" name="Group 23"/>
          <p:cNvGrpSpPr>
            <a:grpSpLocks/>
          </p:cNvGrpSpPr>
          <p:nvPr/>
        </p:nvGrpSpPr>
        <p:grpSpPr bwMode="auto">
          <a:xfrm>
            <a:off x="838200" y="1905000"/>
            <a:ext cx="7924800" cy="1303338"/>
            <a:chOff x="528" y="1200"/>
            <a:chExt cx="4992" cy="821"/>
          </a:xfrm>
        </p:grpSpPr>
        <p:sp>
          <p:nvSpPr>
            <p:cNvPr id="63493" name="Text Box 5"/>
            <p:cNvSpPr txBox="1">
              <a:spLocks noChangeArrowheads="1"/>
            </p:cNvSpPr>
            <p:nvPr/>
          </p:nvSpPr>
          <p:spPr bwMode="auto">
            <a:xfrm>
              <a:off x="528" y="1200"/>
              <a:ext cx="49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Normalmente, almeno a livello didattico, nell’equazione di Nernst sono usate le concentrazioni: </a:t>
              </a:r>
            </a:p>
          </p:txBody>
        </p:sp>
        <p:graphicFrame>
          <p:nvGraphicFramePr>
            <p:cNvPr id="63503" name="Object 15"/>
            <p:cNvGraphicFramePr>
              <a:graphicFrameLocks noChangeAspect="1"/>
            </p:cNvGraphicFramePr>
            <p:nvPr/>
          </p:nvGraphicFramePr>
          <p:xfrm>
            <a:off x="2128" y="1632"/>
            <a:ext cx="1477" cy="389"/>
          </p:xfrm>
          <a:graphic>
            <a:graphicData uri="http://schemas.openxmlformats.org/presentationml/2006/ole">
              <mc:AlternateContent xmlns:mc="http://schemas.openxmlformats.org/markup-compatibility/2006">
                <mc:Choice xmlns:v="urn:schemas-microsoft-com:vml" Requires="v">
                  <p:oleObj spid="_x0000_s63528" name="Equation" r:id="rId3" imgW="1638000" imgH="431640" progId="Equation.3">
                    <p:embed/>
                  </p:oleObj>
                </mc:Choice>
                <mc:Fallback>
                  <p:oleObj name="Equation" r:id="rId3" imgW="1638000" imgH="431640"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8" y="1632"/>
                          <a:ext cx="1477" cy="38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3512" name="Group 24"/>
          <p:cNvGrpSpPr>
            <a:grpSpLocks/>
          </p:cNvGrpSpPr>
          <p:nvPr/>
        </p:nvGrpSpPr>
        <p:grpSpPr bwMode="auto">
          <a:xfrm>
            <a:off x="990600" y="3429000"/>
            <a:ext cx="7620000" cy="2828925"/>
            <a:chOff x="576" y="2160"/>
            <a:chExt cx="4800" cy="1782"/>
          </a:xfrm>
        </p:grpSpPr>
        <p:sp>
          <p:nvSpPr>
            <p:cNvPr id="63504" name="Text Box 16"/>
            <p:cNvSpPr txBox="1">
              <a:spLocks noChangeArrowheads="1"/>
            </p:cNvSpPr>
            <p:nvPr/>
          </p:nvSpPr>
          <p:spPr bwMode="auto">
            <a:xfrm>
              <a:off x="576" y="2160"/>
              <a:ext cx="4800" cy="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e quindi,per la reazione </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rPr>
                <a:t>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si può scrivere</a:t>
              </a:r>
            </a:p>
          </p:txBody>
        </p:sp>
        <p:graphicFrame>
          <p:nvGraphicFramePr>
            <p:cNvPr id="63508" name="Object 20"/>
            <p:cNvGraphicFramePr>
              <a:graphicFrameLocks noChangeAspect="1"/>
            </p:cNvGraphicFramePr>
            <p:nvPr/>
          </p:nvGraphicFramePr>
          <p:xfrm>
            <a:off x="1430" y="3024"/>
            <a:ext cx="2871" cy="918"/>
          </p:xfrm>
          <a:graphic>
            <a:graphicData uri="http://schemas.openxmlformats.org/presentationml/2006/ole">
              <mc:AlternateContent xmlns:mc="http://schemas.openxmlformats.org/markup-compatibility/2006">
                <mc:Choice xmlns:v="urn:schemas-microsoft-com:vml" Requires="v">
                  <p:oleObj spid="_x0000_s63529" name="Equation" r:id="rId5" imgW="3098520" imgH="990360" progId="Equation.3">
                    <p:embed/>
                  </p:oleObj>
                </mc:Choice>
                <mc:Fallback>
                  <p:oleObj name="Equation" r:id="rId5" imgW="3098520" imgH="990360"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0" y="3024"/>
                          <a:ext cx="2871" cy="91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3509" name="Text Box 21"/>
          <p:cNvSpPr txBox="1">
            <a:spLocks noChangeArrowheads="1"/>
          </p:cNvSpPr>
          <p:nvPr/>
        </p:nvSpPr>
        <p:spPr bwMode="auto">
          <a:xfrm>
            <a:off x="838200" y="304800"/>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Sostituendo i valori delle varie costanti si ottiene</a:t>
            </a:r>
          </a:p>
        </p:txBody>
      </p:sp>
      <p:graphicFrame>
        <p:nvGraphicFramePr>
          <p:cNvPr id="63510" name="Object 22"/>
          <p:cNvGraphicFramePr>
            <a:graphicFrameLocks noChangeAspect="1"/>
          </p:cNvGraphicFramePr>
          <p:nvPr/>
        </p:nvGraphicFramePr>
        <p:xfrm>
          <a:off x="877888" y="914400"/>
          <a:ext cx="7847012" cy="709613"/>
        </p:xfrm>
        <a:graphic>
          <a:graphicData uri="http://schemas.openxmlformats.org/presentationml/2006/ole">
            <mc:AlternateContent xmlns:mc="http://schemas.openxmlformats.org/markup-compatibility/2006">
              <mc:Choice xmlns:v="urn:schemas-microsoft-com:vml" Requires="v">
                <p:oleObj spid="_x0000_s63530" name="Equation" r:id="rId7" imgW="5333760" imgH="482400" progId="Equation.3">
                  <p:embed/>
                </p:oleObj>
              </mc:Choice>
              <mc:Fallback>
                <p:oleObj name="Equation" r:id="rId7" imgW="5333760" imgH="482400"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888" y="914400"/>
                        <a:ext cx="7847012" cy="709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35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3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C5E8A349-118A-4A59-92B2-D32EB8109D69}" type="slidenum">
              <a:rPr lang="it-IT" altLang="it-IT" sz="1600">
                <a:solidFill>
                  <a:schemeClr val="bg1"/>
                </a:solidFill>
                <a:latin typeface="Arial Black" panose="020B0A04020102020204" pitchFamily="34" charset="0"/>
              </a:rPr>
              <a:pPr algn="ctr">
                <a:spcBef>
                  <a:spcPct val="50000"/>
                </a:spcBef>
              </a:pPr>
              <a:t>25</a:t>
            </a:fld>
            <a:endParaRPr lang="it-IT" altLang="it-IT" sz="1600">
              <a:solidFill>
                <a:schemeClr val="bg1"/>
              </a:solidFill>
              <a:latin typeface="Arial Black" panose="020B0A04020102020204" pitchFamily="34" charset="0"/>
            </a:endParaRPr>
          </a:p>
        </p:txBody>
      </p:sp>
      <p:sp>
        <p:nvSpPr>
          <p:cNvPr id="93196" name="Rectangle 12"/>
          <p:cNvSpPr>
            <a:spLocks noChangeArrowheads="1"/>
          </p:cNvSpPr>
          <p:nvPr/>
        </p:nvSpPr>
        <p:spPr bwMode="auto">
          <a:xfrm>
            <a:off x="1143000" y="838200"/>
            <a:ext cx="7620000" cy="5257800"/>
          </a:xfrm>
          <a:prstGeom prst="rect">
            <a:avLst/>
          </a:prstGeom>
          <a:solidFill>
            <a:schemeClr val="tx1"/>
          </a:solidFill>
          <a:ln w="3810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it-IT" sz="2400"/>
          </a:p>
        </p:txBody>
      </p:sp>
      <p:grpSp>
        <p:nvGrpSpPr>
          <p:cNvPr id="93197" name="Group 13"/>
          <p:cNvGrpSpPr>
            <a:grpSpLocks/>
          </p:cNvGrpSpPr>
          <p:nvPr/>
        </p:nvGrpSpPr>
        <p:grpSpPr bwMode="auto">
          <a:xfrm>
            <a:off x="1143000" y="228600"/>
            <a:ext cx="7620000" cy="396875"/>
            <a:chOff x="720" y="144"/>
            <a:chExt cx="4800" cy="250"/>
          </a:xfrm>
        </p:grpSpPr>
        <p:sp>
          <p:nvSpPr>
            <p:cNvPr id="93198" name="Rectangle 14"/>
            <p:cNvSpPr>
              <a:spLocks noChangeArrowheads="1"/>
            </p:cNvSpPr>
            <p:nvPr/>
          </p:nvSpPr>
          <p:spPr bwMode="auto">
            <a:xfrm>
              <a:off x="720" y="144"/>
              <a:ext cx="4800" cy="240"/>
            </a:xfrm>
            <a:prstGeom prst="rect">
              <a:avLst/>
            </a:prstGeom>
            <a:gradFill rotWithShape="0">
              <a:gsLst>
                <a:gs pos="0">
                  <a:srgbClr val="006699"/>
                </a:gs>
                <a:gs pos="100000">
                  <a:srgbClr val="00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3199" name="Text Box 15"/>
            <p:cNvSpPr txBox="1">
              <a:spLocks noChangeArrowheads="1"/>
            </p:cNvSpPr>
            <p:nvPr/>
          </p:nvSpPr>
          <p:spPr bwMode="auto">
            <a:xfrm>
              <a:off x="768" y="144"/>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b="1">
                  <a:solidFill>
                    <a:schemeClr val="bg1"/>
                  </a:solidFill>
                  <a:effectLst>
                    <a:outerShdw blurRad="38100" dist="38100" dir="2700000" algn="tl">
                      <a:srgbClr val="000000"/>
                    </a:outerShdw>
                  </a:effectLst>
                  <a:latin typeface="Arial" panose="020B0604020202020204" pitchFamily="34" charset="0"/>
                </a:rPr>
                <a:t>Esempi</a:t>
              </a:r>
            </a:p>
          </p:txBody>
        </p:sp>
      </p:grpSp>
      <p:sp>
        <p:nvSpPr>
          <p:cNvPr id="93200" name="Text Box 16"/>
          <p:cNvSpPr txBox="1">
            <a:spLocks noChangeArrowheads="1"/>
          </p:cNvSpPr>
          <p:nvPr/>
        </p:nvSpPr>
        <p:spPr bwMode="auto">
          <a:xfrm>
            <a:off x="1219200" y="914400"/>
            <a:ext cx="7391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
                <a:srgbClr val="00FFFF"/>
              </a:buClr>
              <a:buFont typeface="Wingdings" panose="05000000000000000000" pitchFamily="2" charset="2"/>
              <a:buChar char="v"/>
            </a:pPr>
            <a:r>
              <a:rPr lang="it-IT" altLang="it-IT" sz="1800">
                <a:solidFill>
                  <a:schemeClr val="bg1"/>
                </a:solidFill>
                <a:latin typeface="Arial" panose="020B0604020202020204" pitchFamily="34" charset="0"/>
              </a:rPr>
              <a:t>  </a:t>
            </a:r>
            <a:r>
              <a:rPr lang="it-IT" altLang="it-IT" sz="1800" b="1">
                <a:solidFill>
                  <a:schemeClr val="bg1"/>
                </a:solidFill>
                <a:latin typeface="Arial" panose="020B0604020202020204" pitchFamily="34" charset="0"/>
              </a:rPr>
              <a:t>Calcolare la differenza di potenziale ai capi della cella</a:t>
            </a:r>
          </a:p>
          <a:p>
            <a:pPr algn="ctr">
              <a:spcBef>
                <a:spcPct val="50000"/>
              </a:spcBef>
            </a:pPr>
            <a:r>
              <a:rPr lang="it-IT" altLang="it-IT" sz="1800" b="1">
                <a:solidFill>
                  <a:schemeClr val="bg1"/>
                </a:solidFill>
                <a:latin typeface="Arial" panose="020B0604020202020204" pitchFamily="34" charset="0"/>
              </a:rPr>
              <a:t>Pt/Fe</a:t>
            </a:r>
            <a:r>
              <a:rPr lang="it-IT" altLang="it-IT" sz="1800" b="1" baseline="30000">
                <a:solidFill>
                  <a:schemeClr val="bg1"/>
                </a:solidFill>
                <a:latin typeface="Arial" panose="020B0604020202020204" pitchFamily="34" charset="0"/>
              </a:rPr>
              <a:t>2+</a:t>
            </a:r>
            <a:r>
              <a:rPr lang="it-IT" altLang="it-IT" sz="1800" b="1">
                <a:solidFill>
                  <a:schemeClr val="bg1"/>
                </a:solidFill>
                <a:latin typeface="Arial" panose="020B0604020202020204" pitchFamily="34" charset="0"/>
              </a:rPr>
              <a:t> (0,03 M), Fe</a:t>
            </a:r>
            <a:r>
              <a:rPr lang="it-IT" altLang="it-IT" sz="1800" b="1" baseline="30000">
                <a:solidFill>
                  <a:schemeClr val="bg1"/>
                </a:solidFill>
                <a:latin typeface="Arial" panose="020B0604020202020204" pitchFamily="34" charset="0"/>
              </a:rPr>
              <a:t>3+</a:t>
            </a:r>
            <a:r>
              <a:rPr lang="it-IT" altLang="it-IT" sz="1800" b="1">
                <a:solidFill>
                  <a:schemeClr val="bg1"/>
                </a:solidFill>
                <a:latin typeface="Arial" panose="020B0604020202020204" pitchFamily="34" charset="0"/>
              </a:rPr>
              <a:t> (0,01 M)// Cd</a:t>
            </a:r>
            <a:r>
              <a:rPr lang="it-IT" altLang="it-IT" sz="1800" b="1" baseline="30000">
                <a:solidFill>
                  <a:schemeClr val="bg1"/>
                </a:solidFill>
                <a:latin typeface="Arial" panose="020B0604020202020204" pitchFamily="34" charset="0"/>
              </a:rPr>
              <a:t>2+</a:t>
            </a:r>
            <a:r>
              <a:rPr lang="it-IT" altLang="it-IT" sz="1800" b="1">
                <a:solidFill>
                  <a:schemeClr val="bg1"/>
                </a:solidFill>
                <a:latin typeface="Arial" panose="020B0604020202020204" pitchFamily="34" charset="0"/>
              </a:rPr>
              <a:t> (0,002 M)/Cd</a:t>
            </a:r>
          </a:p>
        </p:txBody>
      </p:sp>
      <p:grpSp>
        <p:nvGrpSpPr>
          <p:cNvPr id="93204" name="Group 20"/>
          <p:cNvGrpSpPr>
            <a:grpSpLocks/>
          </p:cNvGrpSpPr>
          <p:nvPr/>
        </p:nvGrpSpPr>
        <p:grpSpPr bwMode="auto">
          <a:xfrm>
            <a:off x="3192463" y="1828800"/>
            <a:ext cx="3902075" cy="1308100"/>
            <a:chOff x="1557" y="1216"/>
            <a:chExt cx="2458" cy="824"/>
          </a:xfrm>
        </p:grpSpPr>
        <p:graphicFrame>
          <p:nvGraphicFramePr>
            <p:cNvPr id="93202" name="Object 18"/>
            <p:cNvGraphicFramePr>
              <a:graphicFrameLocks noChangeAspect="1"/>
            </p:cNvGraphicFramePr>
            <p:nvPr/>
          </p:nvGraphicFramePr>
          <p:xfrm>
            <a:off x="1677" y="1216"/>
            <a:ext cx="2218" cy="372"/>
          </p:xfrm>
          <a:graphic>
            <a:graphicData uri="http://schemas.openxmlformats.org/presentationml/2006/ole">
              <mc:AlternateContent xmlns:mc="http://schemas.openxmlformats.org/markup-compatibility/2006">
                <mc:Choice xmlns:v="urn:schemas-microsoft-com:vml" Requires="v">
                  <p:oleObj spid="_x0000_s93225" name="Equation" r:id="rId3" imgW="2349360" imgH="393480" progId="Equation.3">
                    <p:embed/>
                  </p:oleObj>
                </mc:Choice>
                <mc:Fallback>
                  <p:oleObj name="Equation" r:id="rId3" imgW="2349360" imgH="393480" progId="Equation.3">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 y="1216"/>
                          <a:ext cx="2218" cy="37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03" name="Object 19"/>
            <p:cNvGraphicFramePr>
              <a:graphicFrameLocks noChangeAspect="1"/>
            </p:cNvGraphicFramePr>
            <p:nvPr/>
          </p:nvGraphicFramePr>
          <p:xfrm>
            <a:off x="1557" y="1692"/>
            <a:ext cx="2458" cy="348"/>
          </p:xfrm>
          <a:graphic>
            <a:graphicData uri="http://schemas.openxmlformats.org/presentationml/2006/ole">
              <mc:AlternateContent xmlns:mc="http://schemas.openxmlformats.org/markup-compatibility/2006">
                <mc:Choice xmlns:v="urn:schemas-microsoft-com:vml" Requires="v">
                  <p:oleObj spid="_x0000_s93226" name="Equation" r:id="rId5" imgW="2603160" imgH="368280" progId="Equation.3">
                    <p:embed/>
                  </p:oleObj>
                </mc:Choice>
                <mc:Fallback>
                  <p:oleObj name="Equation" r:id="rId5" imgW="2603160" imgH="368280" progId="Equation.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7" y="1692"/>
                          <a:ext cx="2458" cy="34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3205" name="Text Box 21"/>
          <p:cNvSpPr txBox="1">
            <a:spLocks noChangeArrowheads="1"/>
          </p:cNvSpPr>
          <p:nvPr/>
        </p:nvSpPr>
        <p:spPr bwMode="auto">
          <a:xfrm>
            <a:off x="1219200" y="3352800"/>
            <a:ext cx="7467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00FFCC"/>
              </a:buClr>
              <a:buFont typeface="Wingdings" panose="05000000000000000000" pitchFamily="2" charset="2"/>
              <a:buNone/>
            </a:pPr>
            <a:r>
              <a:rPr lang="it-IT" altLang="it-IT" sz="1800">
                <a:solidFill>
                  <a:schemeClr val="bg1"/>
                </a:solidFill>
                <a:latin typeface="Arial" panose="020B0604020202020204" pitchFamily="34" charset="0"/>
              </a:rPr>
              <a:t>La semicella di sinistra è il catodo (perché ha il potenziale più positivo, quella di destra è l’anodo (perché ha il potenziale più negativo).</a:t>
            </a:r>
          </a:p>
          <a:p>
            <a:pPr algn="just">
              <a:spcBef>
                <a:spcPct val="50000"/>
              </a:spcBef>
              <a:buClr>
                <a:srgbClr val="00FFCC"/>
              </a:buClr>
              <a:buFont typeface="Wingdings" panose="05000000000000000000" pitchFamily="2" charset="2"/>
              <a:buNone/>
            </a:pPr>
            <a:r>
              <a:rPr lang="it-IT" altLang="it-IT" sz="1800">
                <a:solidFill>
                  <a:schemeClr val="bg1"/>
                </a:solidFill>
                <a:latin typeface="Arial" panose="020B0604020202020204" pitchFamily="34" charset="0"/>
              </a:rPr>
              <a:t>La differenza di potenziale è</a:t>
            </a:r>
          </a:p>
        </p:txBody>
      </p:sp>
      <p:graphicFrame>
        <p:nvGraphicFramePr>
          <p:cNvPr id="93206" name="Object 22"/>
          <p:cNvGraphicFramePr>
            <a:graphicFrameLocks noChangeAspect="1"/>
          </p:cNvGraphicFramePr>
          <p:nvPr/>
        </p:nvGraphicFramePr>
        <p:xfrm>
          <a:off x="2819400" y="4648200"/>
          <a:ext cx="4648200" cy="360363"/>
        </p:xfrm>
        <a:graphic>
          <a:graphicData uri="http://schemas.openxmlformats.org/presentationml/2006/ole">
            <mc:AlternateContent xmlns:mc="http://schemas.openxmlformats.org/markup-compatibility/2006">
              <mc:Choice xmlns:v="urn:schemas-microsoft-com:vml" Requires="v">
                <p:oleObj spid="_x0000_s93227" name="Equation" r:id="rId7" imgW="2628720" imgH="203040" progId="Equation.3">
                  <p:embed/>
                </p:oleObj>
              </mc:Choice>
              <mc:Fallback>
                <p:oleObj name="Equation" r:id="rId7" imgW="2628720" imgH="203040"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648200"/>
                        <a:ext cx="4648200" cy="3603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207" name="Text Box 23"/>
          <p:cNvSpPr txBox="1">
            <a:spLocks noChangeArrowheads="1"/>
          </p:cNvSpPr>
          <p:nvPr/>
        </p:nvSpPr>
        <p:spPr bwMode="auto">
          <a:xfrm>
            <a:off x="1219200" y="52578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00FFCC"/>
              </a:buClr>
              <a:buFont typeface="Wingdings" panose="05000000000000000000" pitchFamily="2" charset="2"/>
              <a:buNone/>
            </a:pPr>
            <a:r>
              <a:rPr lang="it-IT" altLang="it-IT" sz="1800">
                <a:solidFill>
                  <a:schemeClr val="bg1"/>
                </a:solidFill>
                <a:latin typeface="Arial" panose="020B0604020202020204" pitchFamily="34" charset="0"/>
              </a:rPr>
              <a:t>La differenza di potenziale di una cella spontanea NON può essere mai negativa.</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93197"/>
                                        </p:tgtEl>
                                        <p:attrNameLst>
                                          <p:attrName>style.visibility</p:attrName>
                                        </p:attrNameLst>
                                      </p:cBhvr>
                                      <p:to>
                                        <p:strVal val="visible"/>
                                      </p:to>
                                    </p:set>
                                    <p:anim calcmode="lin" valueType="num">
                                      <p:cBhvr additive="base">
                                        <p:cTn id="7" dur="500" fill="hold"/>
                                        <p:tgtEl>
                                          <p:spTgt spid="93197"/>
                                        </p:tgtEl>
                                        <p:attrNameLst>
                                          <p:attrName>ppt_x</p:attrName>
                                        </p:attrNameLst>
                                      </p:cBhvr>
                                      <p:tavLst>
                                        <p:tav tm="0">
                                          <p:val>
                                            <p:strVal val="1+#ppt_w/2"/>
                                          </p:val>
                                        </p:tav>
                                        <p:tav tm="100000">
                                          <p:val>
                                            <p:strVal val="#ppt_x"/>
                                          </p:val>
                                        </p:tav>
                                      </p:tavLst>
                                    </p:anim>
                                    <p:anim calcmode="lin" valueType="num">
                                      <p:cBhvr additive="base">
                                        <p:cTn id="8" dur="500" fill="hold"/>
                                        <p:tgtEl>
                                          <p:spTgt spid="9319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93196"/>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932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32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320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9320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3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animBg="1" autoUpdateAnimBg="0"/>
      <p:bldP spid="93200" grpId="0" autoUpdateAnimBg="0"/>
      <p:bldP spid="93205" grpId="0" autoUpdateAnimBg="0"/>
      <p:bldP spid="9320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503F8781-5655-4623-9178-CBA0B98B18BA}" type="slidenum">
              <a:rPr lang="it-IT" altLang="it-IT" sz="1600">
                <a:solidFill>
                  <a:schemeClr val="bg1"/>
                </a:solidFill>
                <a:latin typeface="Arial Black" panose="020B0A04020102020204" pitchFamily="34" charset="0"/>
              </a:rPr>
              <a:pPr algn="ctr">
                <a:spcBef>
                  <a:spcPct val="50000"/>
                </a:spcBef>
              </a:pPr>
              <a:t>26</a:t>
            </a:fld>
            <a:endParaRPr lang="it-IT" altLang="it-IT" sz="1600">
              <a:solidFill>
                <a:schemeClr val="bg1"/>
              </a:solidFill>
              <a:latin typeface="Arial Black" panose="020B0A04020102020204" pitchFamily="34" charset="0"/>
            </a:endParaRPr>
          </a:p>
        </p:txBody>
      </p:sp>
      <p:sp>
        <p:nvSpPr>
          <p:cNvPr id="92164" name="Text Box 4"/>
          <p:cNvSpPr txBox="1">
            <a:spLocks noChangeArrowheads="1"/>
          </p:cNvSpPr>
          <p:nvPr/>
        </p:nvSpPr>
        <p:spPr bwMode="auto">
          <a:xfrm>
            <a:off x="838200" y="533400"/>
            <a:ext cx="792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b="1">
                <a:solidFill>
                  <a:schemeClr val="bg1"/>
                </a:solidFill>
                <a:effectLst>
                  <a:outerShdw blurRad="38100" dist="38100" dir="2700000" algn="tl">
                    <a:srgbClr val="000000"/>
                  </a:outerShdw>
                </a:effectLst>
                <a:latin typeface="Arial" panose="020B0604020202020204" pitchFamily="34" charset="0"/>
              </a:rPr>
              <a:t>POTENZIALI ELETTRODICI E FORZE ELETTROMOTRICI</a:t>
            </a:r>
          </a:p>
        </p:txBody>
      </p:sp>
      <p:sp>
        <p:nvSpPr>
          <p:cNvPr id="92165" name="Text Box 5"/>
          <p:cNvSpPr txBox="1">
            <a:spLocks noChangeArrowheads="1"/>
          </p:cNvSpPr>
          <p:nvPr/>
        </p:nvSpPr>
        <p:spPr bwMode="auto">
          <a:xfrm>
            <a:off x="838200" y="1219200"/>
            <a:ext cx="7848600"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Consultando i diversi testi didattici o specialistici in commercio, è facile ancora oggi trovare tabelle relative a</a:t>
            </a:r>
          </a:p>
          <a:p>
            <a:pPr algn="ctr">
              <a:spcBef>
                <a:spcPct val="50000"/>
              </a:spcBef>
            </a:pP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potenziali normali</a:t>
            </a:r>
            <a:endPar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ct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potenziali elettrodici</a:t>
            </a:r>
            <a:endPar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ct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potenziali elettrodici di riduzione</a:t>
            </a:r>
            <a:endPar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ct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potenziali elettrodici di ossidazione</a:t>
            </a:r>
            <a:endPar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ct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potenziali di ossidoriduzione</a:t>
            </a:r>
            <a:endPar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ct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forze elettromotrici di riduzione</a:t>
            </a:r>
            <a:endPar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ct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forze elettromotrici di ossidazione</a:t>
            </a:r>
            <a:endPar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ct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ecc.</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Le differenze concettuali tra queste entità non sono chiare e i valori tabulati sono spesso diversi.</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Anche nel caso si riscontri un buon accordo tra i valori tabulati, questi possono avere segno diverso a parità di nome o diverso nome a parità di segno. </a:t>
            </a:r>
          </a:p>
        </p:txBody>
      </p:sp>
    </p:spTree>
  </p:cSld>
  <p:clrMapOvr>
    <a:masterClrMapping/>
  </p:clrMapOvr>
  <p:transition spd="med">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D3383900-5D93-42CB-BDFF-91B34C2B0F8C}" type="slidenum">
              <a:rPr lang="it-IT" altLang="it-IT" sz="1600">
                <a:solidFill>
                  <a:schemeClr val="bg1"/>
                </a:solidFill>
                <a:latin typeface="Arial Black" panose="020B0A04020102020204" pitchFamily="34" charset="0"/>
              </a:rPr>
              <a:pPr algn="ctr">
                <a:spcBef>
                  <a:spcPct val="50000"/>
                </a:spcBef>
              </a:pPr>
              <a:t>27</a:t>
            </a:fld>
            <a:endParaRPr lang="it-IT" altLang="it-IT" sz="1600">
              <a:solidFill>
                <a:schemeClr val="bg1"/>
              </a:solidFill>
              <a:latin typeface="Arial Black" panose="020B0A04020102020204" pitchFamily="34" charset="0"/>
            </a:endParaRPr>
          </a:p>
        </p:txBody>
      </p:sp>
      <p:sp>
        <p:nvSpPr>
          <p:cNvPr id="64518" name="Text Box 6"/>
          <p:cNvSpPr txBox="1">
            <a:spLocks noChangeArrowheads="1"/>
          </p:cNvSpPr>
          <p:nvPr/>
        </p:nvSpPr>
        <p:spPr bwMode="auto">
          <a:xfrm>
            <a:off x="838200" y="990600"/>
            <a:ext cx="78486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situazione è fonte di perenne confusione, e non solo per gli studenti. Del problema, che ha origine nelle diverse </a:t>
            </a: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Convenzioni dei segni</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adottate dai diversi ricercatori, si sono occupati i più eminenti scienziati.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confusione originata dalla coesistenza di diverse convenzioni sui segni elettrodici era così grave da indurre la comunità scientifica internazionale a dedicare alla discussione del problema la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XVII Conferenza della International Union of Pure and Applied Chemistry</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(Stoccolma, 1953: vedere il riferimento 1).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 base alla cosiddetta </a:t>
            </a: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Convenzione di Stoccolma</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sono definite due diverse entità </a:t>
            </a:r>
          </a:p>
        </p:txBody>
      </p:sp>
      <p:sp>
        <p:nvSpPr>
          <p:cNvPr id="64519" name="Text Box 7"/>
          <p:cNvSpPr txBox="1">
            <a:spLocks noChangeArrowheads="1"/>
          </p:cNvSpPr>
          <p:nvPr/>
        </p:nvSpPr>
        <p:spPr bwMode="auto">
          <a:xfrm>
            <a:off x="838200" y="4191000"/>
            <a:ext cx="78486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il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potenziale elettrodico relativo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o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potenziale elettrodico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invariante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in segno; </a:t>
            </a:r>
          </a:p>
          <a:p>
            <a:pPr algn="just">
              <a:spcBef>
                <a:spcPct val="5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forza elettromotrice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indicata con il simbolo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bivariante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in segno: la forza elettromotrice di ossidazione,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a:t>
            </a:r>
            <a:r>
              <a:rPr lang="it-IT" altLang="it-IT" sz="18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oss</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ha segno opposto a quella di riduzione,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a:t>
            </a:r>
            <a:r>
              <a:rPr lang="it-IT" altLang="it-IT" sz="18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rid</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endParaRPr lang="it-IT" altLang="it-IT" sz="2000"/>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3627C7D8-6A35-47C0-9DE0-1FFBD077FB9D}" type="slidenum">
              <a:rPr lang="it-IT" altLang="it-IT" sz="1600">
                <a:solidFill>
                  <a:schemeClr val="bg1"/>
                </a:solidFill>
                <a:latin typeface="Arial Black" panose="020B0A04020102020204" pitchFamily="34" charset="0"/>
              </a:rPr>
              <a:pPr algn="ctr">
                <a:spcBef>
                  <a:spcPct val="50000"/>
                </a:spcBef>
              </a:pPr>
              <a:t>28</a:t>
            </a:fld>
            <a:endParaRPr lang="it-IT" altLang="it-IT" sz="1600">
              <a:solidFill>
                <a:schemeClr val="bg1"/>
              </a:solidFill>
              <a:latin typeface="Arial Black" panose="020B0A04020102020204" pitchFamily="34" charset="0"/>
            </a:endParaRPr>
          </a:p>
        </p:txBody>
      </p:sp>
      <p:sp>
        <p:nvSpPr>
          <p:cNvPr id="88068" name="Text Box 4"/>
          <p:cNvSpPr txBox="1">
            <a:spLocks noChangeArrowheads="1"/>
          </p:cNvSpPr>
          <p:nvPr/>
        </p:nvSpPr>
        <p:spPr bwMode="auto">
          <a:xfrm>
            <a:off x="838200" y="685800"/>
            <a:ext cx="7848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Al potenziale elettrodico non è stato assegnato nessun simbolo, sebbene sia stato fatto notare che per esso potrebbe essere convenientemente usato il simbolo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 </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(purtroppo uguale a quello del Volt, V).</a:t>
            </a:r>
          </a:p>
        </p:txBody>
      </p:sp>
      <p:sp>
        <p:nvSpPr>
          <p:cNvPr id="88069" name="Text Box 5"/>
          <p:cNvSpPr txBox="1">
            <a:spLocks noChangeArrowheads="1"/>
          </p:cNvSpPr>
          <p:nvPr/>
        </p:nvSpPr>
        <p:spPr bwMode="auto">
          <a:xfrm>
            <a:off x="838200" y="1676400"/>
            <a:ext cx="784860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Il potenziale elettrodico, è invariante in quanto il suo segno è quello definito dalla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polarità </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dell'elettrodo stesso, che dipende solo dalla natura delle due semicelle accoppiate nella cella in esame e non può cambiare, qualunque sia la convenzione dei segni adottata.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 particolare la semicella standard Zn</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/Zn ha un potenziale elettrodico negativo in quanto essa è il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polo negativo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della cella galvanica ottenuta accoppiandola con l'elettrodo standard a idrogeno. Nella pila galvanica</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-Zn/Zn</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1,0)//SHE+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l'elettrodo di Zn è sempre negativo perché in tale pila la reazione spontanea è quella di ossidazione dello zinco.</a:t>
            </a:r>
          </a:p>
          <a:p>
            <a:pPr algn="just">
              <a:spcBef>
                <a:spcPct val="50000"/>
              </a:spcBef>
            </a:pP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Essendo il potenziale elettrodico invariante, non è necessario alcun aggettivo (di riduzione, di ossidazione o di ossidoriduzione). Il nome corretto è quindi potenziale elettrodico relativo o, semplicemente, potenziale elettrodico.</a:t>
            </a:r>
            <a:endParaRPr lang="it-IT" altLang="it-IT" sz="1800">
              <a:effectLst>
                <a:outerShdw blurRad="38100" dist="38100" dir="2700000" algn="tl">
                  <a:srgbClr val="FFFFFF"/>
                </a:outerShdw>
              </a:effectLst>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0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06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80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76B8CF1E-7D01-4D18-8BF9-F8B2FD4DA161}" type="slidenum">
              <a:rPr lang="it-IT" altLang="it-IT" sz="1600">
                <a:solidFill>
                  <a:schemeClr val="bg1"/>
                </a:solidFill>
                <a:latin typeface="Arial Black" panose="020B0A04020102020204" pitchFamily="34" charset="0"/>
              </a:rPr>
              <a:pPr algn="ctr">
                <a:spcBef>
                  <a:spcPct val="50000"/>
                </a:spcBef>
              </a:pPr>
              <a:t>29</a:t>
            </a:fld>
            <a:endParaRPr lang="it-IT" altLang="it-IT" sz="1600">
              <a:solidFill>
                <a:schemeClr val="bg1"/>
              </a:solidFill>
              <a:latin typeface="Arial Black" panose="020B0A04020102020204" pitchFamily="34" charset="0"/>
            </a:endParaRPr>
          </a:p>
        </p:txBody>
      </p:sp>
      <p:sp>
        <p:nvSpPr>
          <p:cNvPr id="90116" name="Text Box 4"/>
          <p:cNvSpPr txBox="1">
            <a:spLocks noChangeArrowheads="1"/>
          </p:cNvSpPr>
          <p:nvPr/>
        </p:nvSpPr>
        <p:spPr bwMode="auto">
          <a:xfrm>
            <a:off x="838200" y="762000"/>
            <a:ext cx="78486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 forze elettromotrici hanno invece un segno correlato alla</a:t>
            </a:r>
            <a:r>
              <a:rPr lang="it-IT" altLang="it-IT" sz="1800">
                <a:solidFill>
                  <a:srgbClr val="66CCFF"/>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termodinamica </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delle semireazioni.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 termodinamica la forza elettromotrice standard di una reazione è correlata alla variazione di energia libera standard mediante la relazione</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800">
                <a:solidFill>
                  <a:schemeClr val="bg1"/>
                </a:solidFill>
                <a:effectLst>
                  <a:outerShdw blurRad="38100" dist="38100" dir="2700000" algn="tl">
                    <a:srgbClr val="000000"/>
                  </a:outerShdw>
                </a:effectLst>
                <a:latin typeface="Symbol" panose="05050102010706020507" pitchFamily="18" charset="2"/>
                <a:cs typeface="Times New Roman" panose="02020603050405020304" pitchFamily="18" charset="0"/>
              </a:rPr>
              <a:t>D</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G° = -n</a:t>
            </a: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a:t>
            </a:r>
            <a:r>
              <a:rPr lang="it-IT" altLang="it-IT" sz="1800">
                <a:solidFill>
                  <a:schemeClr val="bg1"/>
                </a:solidFill>
                <a:effectLst>
                  <a:outerShdw blurRad="38100" dist="38100" dir="2700000" algn="tl">
                    <a:srgbClr val="000000"/>
                  </a:outerShdw>
                </a:effectLst>
                <a:latin typeface="Symbol" panose="05050102010706020507" pitchFamily="18" charset="2"/>
                <a:cs typeface="Times New Roman" panose="02020603050405020304" pitchFamily="18" charset="0"/>
              </a:rPr>
              <a:t>D</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 </a:t>
            </a:r>
          </a:p>
        </p:txBody>
      </p:sp>
      <p:sp>
        <p:nvSpPr>
          <p:cNvPr id="90117" name="Text Box 5"/>
          <p:cNvSpPr txBox="1">
            <a:spLocks noChangeArrowheads="1"/>
          </p:cNvSpPr>
          <p:nvPr/>
        </p:nvSpPr>
        <p:spPr bwMode="auto">
          <a:xfrm>
            <a:off x="838200" y="2590800"/>
            <a:ext cx="7848600" cy="325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Dato che il </a:t>
            </a:r>
            <a:r>
              <a:rPr lang="it-IT" altLang="it-IT" sz="1800">
                <a:solidFill>
                  <a:schemeClr val="bg1"/>
                </a:solidFill>
                <a:effectLst>
                  <a:outerShdw blurRad="38100" dist="38100" dir="2700000" algn="tl">
                    <a:srgbClr val="000000"/>
                  </a:outerShdw>
                </a:effectLst>
                <a:latin typeface="Symbol" panose="05050102010706020507" pitchFamily="18" charset="2"/>
                <a:cs typeface="Times New Roman" panose="02020603050405020304" pitchFamily="18" charset="0"/>
              </a:rPr>
              <a:t>D</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G° è negativo per una reazione spontanea e positivo in caso contrario, </a:t>
            </a:r>
            <a:r>
              <a:rPr lang="it-IT" altLang="it-IT" sz="1800">
                <a:solidFill>
                  <a:schemeClr val="bg1"/>
                </a:solidFill>
                <a:effectLst>
                  <a:outerShdw blurRad="38100" dist="38100" dir="2700000" algn="tl">
                    <a:srgbClr val="000000"/>
                  </a:outerShdw>
                </a:effectLst>
                <a:latin typeface="Symbol" panose="05050102010706020507" pitchFamily="18" charset="2"/>
                <a:cs typeface="Times New Roman" panose="02020603050405020304" pitchFamily="18" charset="0"/>
              </a:rPr>
              <a:t>D</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 è positiva per una reazione spontanea e negativa in caso contrario.</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Si può allora scegliere </a:t>
            </a: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 priori</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di scrivere tutte le reazioni della serie elettrochimica come reazioni di riduzione oppure come reazioni di ossidazione. </a:t>
            </a:r>
          </a:p>
          <a:p>
            <a:pPr algn="just">
              <a:spcBef>
                <a:spcPct val="50000"/>
              </a:spcBef>
            </a:pP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Si hanno così due serie elettrochimiche di forze elettromotrici, quella delle forze elettromotrici standard di riduzione, E°</a:t>
            </a:r>
            <a:r>
              <a:rPr lang="it-IT" altLang="it-IT" sz="1800" baseline="-250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rid</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 e quella delle forze elettromotrici standard di ossidazione, E°</a:t>
            </a:r>
            <a:r>
              <a:rPr lang="it-IT" altLang="it-IT" sz="1800" baseline="-250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oss</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Per una certa semicella, V = E°</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rid</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-E°</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oss</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01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pic>
        <p:nvPicPr>
          <p:cNvPr id="394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8208962" cy="624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A0B076E3-772E-4393-A500-3998EF15C20F}" type="slidenum">
              <a:rPr lang="it-IT" altLang="it-IT" sz="1600">
                <a:solidFill>
                  <a:schemeClr val="bg1"/>
                </a:solidFill>
                <a:latin typeface="Arial Black" panose="020B0A04020102020204" pitchFamily="34" charset="0"/>
              </a:rPr>
              <a:pPr algn="ctr">
                <a:spcBef>
                  <a:spcPct val="50000"/>
                </a:spcBef>
              </a:pPr>
              <a:t>30</a:t>
            </a:fld>
            <a:endParaRPr lang="it-IT" altLang="it-IT" sz="1600">
              <a:solidFill>
                <a:schemeClr val="bg1"/>
              </a:solidFill>
              <a:latin typeface="Arial Black" panose="020B0A04020102020204" pitchFamily="34" charset="0"/>
            </a:endParaRPr>
          </a:p>
        </p:txBody>
      </p:sp>
      <p:sp>
        <p:nvSpPr>
          <p:cNvPr id="89092" name="Text Box 4"/>
          <p:cNvSpPr txBox="1">
            <a:spLocks noChangeArrowheads="1"/>
          </p:cNvSpPr>
          <p:nvPr/>
        </p:nvSpPr>
        <p:spPr bwMode="auto">
          <a:xfrm>
            <a:off x="838200" y="762000"/>
            <a:ext cx="78486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forza elettromotrice standard di riduzione dell'elettrodo di Zn/Zn</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è negativa in quanto la reazione spontanea osservata nella cella costruita accoppiando l’elettrodo di Zn con l’SHE </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-Zn/Zn</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1,0)//SHE+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è quella di ossidazione dello zinco. </a:t>
            </a:r>
          </a:p>
        </p:txBody>
      </p:sp>
      <p:sp>
        <p:nvSpPr>
          <p:cNvPr id="89093" name="Text Box 5"/>
          <p:cNvSpPr txBox="1">
            <a:spLocks noChangeArrowheads="1"/>
          </p:cNvSpPr>
          <p:nvPr/>
        </p:nvSpPr>
        <p:spPr bwMode="auto">
          <a:xfrm>
            <a:off x="838200" y="2743200"/>
            <a:ext cx="78486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Per lo stesso motivo la forza elettromotrice standard di ossidazione dell'elettrodo di Zn/Zn</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è positiva.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forza elettromotrice standard di riduzione e quella di ossidazione dell'elettrodo di Cu/Cu</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sono rispettivamente negativa e positiva in quanto la reazione spontanea della cella</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+Cu/Cu</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1,0)//SHE-</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è quella di riduzione degli ioni rame.</a:t>
            </a:r>
          </a:p>
          <a:p>
            <a:pPr algn="just">
              <a:spcBef>
                <a:spcPct val="50000"/>
              </a:spcBef>
            </a:pP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Il segno + o - delle forze elettromotrici è quindi determinato dalla scelta arbitraria di scrivere tutte le semireazioni come reazioni di ossidazione o di riduzione. </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0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09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909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90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7F923566-1212-40F0-8F72-2418A36AC5BB}" type="slidenum">
              <a:rPr lang="it-IT" altLang="it-IT" sz="1600">
                <a:solidFill>
                  <a:schemeClr val="bg1"/>
                </a:solidFill>
                <a:latin typeface="Arial Black" panose="020B0A04020102020204" pitchFamily="34" charset="0"/>
              </a:rPr>
              <a:pPr algn="ctr">
                <a:spcBef>
                  <a:spcPct val="50000"/>
                </a:spcBef>
              </a:pPr>
              <a:t>31</a:t>
            </a:fld>
            <a:endParaRPr lang="it-IT" altLang="it-IT" sz="1600">
              <a:solidFill>
                <a:schemeClr val="bg1"/>
              </a:solidFill>
              <a:latin typeface="Arial Black" panose="020B0A04020102020204" pitchFamily="34" charset="0"/>
            </a:endParaRPr>
          </a:p>
        </p:txBody>
      </p:sp>
      <p:sp>
        <p:nvSpPr>
          <p:cNvPr id="91140" name="Text Box 4"/>
          <p:cNvSpPr txBox="1">
            <a:spLocks noChangeArrowheads="1"/>
          </p:cNvSpPr>
          <p:nvPr/>
        </p:nvSpPr>
        <p:spPr bwMode="auto">
          <a:xfrm>
            <a:off x="838200" y="838200"/>
            <a:ext cx="78486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differenza di potenziale elettrodico standard di una cella galvanica è</a:t>
            </a:r>
          </a:p>
          <a:p>
            <a:pPr algn="ctr">
              <a:spcBef>
                <a:spcPct val="50000"/>
              </a:spcBef>
            </a:pPr>
            <a:r>
              <a:rPr lang="it-IT" altLang="it-IT" sz="1800" b="1">
                <a:solidFill>
                  <a:schemeClr val="bg1"/>
                </a:solidFill>
                <a:effectLst>
                  <a:outerShdw blurRad="38100" dist="38100" dir="2700000" algn="tl">
                    <a:srgbClr val="000000"/>
                  </a:outerShdw>
                </a:effectLst>
                <a:latin typeface="Symbol" panose="05050102010706020507" pitchFamily="18" charset="2"/>
                <a:cs typeface="Times New Roman" panose="02020603050405020304" pitchFamily="18" charset="0"/>
              </a:rPr>
              <a:t>D</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 = 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catodo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anodo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 quanto in una cella galvanica il catodo ha </a:t>
            </a:r>
            <a:r>
              <a:rPr lang="it-IT" altLang="it-IT" sz="1800" i="1">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sempre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un potenziale elettrodico più positivo di quello dell'anodo </a:t>
            </a:r>
          </a:p>
        </p:txBody>
      </p:sp>
      <p:sp>
        <p:nvSpPr>
          <p:cNvPr id="91141" name="Text Box 5"/>
          <p:cNvSpPr txBox="1">
            <a:spLocks noChangeArrowheads="1"/>
          </p:cNvSpPr>
          <p:nvPr/>
        </p:nvSpPr>
        <p:spPr bwMode="auto">
          <a:xfrm>
            <a:off x="838200" y="2438400"/>
            <a:ext cx="7848600" cy="325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differenza delle forze elettromotrici standard di riduzione di una cella galvanica è  </a:t>
            </a:r>
          </a:p>
          <a:p>
            <a:pPr algn="ctr">
              <a:spcBef>
                <a:spcPct val="50000"/>
              </a:spcBef>
            </a:pPr>
            <a:r>
              <a:rPr lang="it-IT" altLang="it-IT" sz="1800" b="1">
                <a:solidFill>
                  <a:schemeClr val="bg1"/>
                </a:solidFill>
                <a:effectLst>
                  <a:outerShdw blurRad="38100" dist="38100" dir="2700000" algn="tl">
                    <a:srgbClr val="000000"/>
                  </a:outerShdw>
                </a:effectLst>
                <a:latin typeface="Symbol" panose="05050102010706020507" pitchFamily="18" charset="2"/>
                <a:cs typeface="Times New Roman" panose="02020603050405020304" pitchFamily="18" charset="0"/>
              </a:rPr>
              <a:t>D</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rid</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rid(catodo)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rid(anodo)</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differenza delle forze elettromotrici standard di ossidazione di una cella elettrochimica è </a:t>
            </a:r>
          </a:p>
          <a:p>
            <a:pPr algn="ctr">
              <a:spcBef>
                <a:spcPct val="50000"/>
              </a:spcBef>
            </a:pPr>
            <a:r>
              <a:rPr lang="it-IT" altLang="it-IT" sz="1800" b="1">
                <a:solidFill>
                  <a:schemeClr val="bg1"/>
                </a:solidFill>
                <a:effectLst>
                  <a:outerShdw blurRad="38100" dist="38100" dir="2700000" algn="tl">
                    <a:srgbClr val="000000"/>
                  </a:outerShdw>
                </a:effectLst>
                <a:latin typeface="Symbol" panose="05050102010706020507" pitchFamily="18" charset="2"/>
                <a:cs typeface="Times New Roman" panose="02020603050405020304" pitchFamily="18" charset="0"/>
              </a:rPr>
              <a:t>D</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oss</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oss(anodo)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oss(catodo)</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Si noti che in base a semplici considerazioni di natura termodinamica è possibile anche scrivere</a:t>
            </a:r>
          </a:p>
          <a:p>
            <a:pPr algn="ctr">
              <a:spcBef>
                <a:spcPct val="50000"/>
              </a:spcBef>
            </a:pPr>
            <a:r>
              <a:rPr lang="it-IT" altLang="it-IT" sz="1800" b="1">
                <a:solidFill>
                  <a:schemeClr val="bg1"/>
                </a:solidFill>
                <a:effectLst>
                  <a:outerShdw blurRad="38100" dist="38100" dir="2700000" algn="tl">
                    <a:srgbClr val="000000"/>
                  </a:outerShdw>
                </a:effectLst>
                <a:latin typeface="Symbol" panose="05050102010706020507" pitchFamily="18" charset="2"/>
                <a:cs typeface="Times New Roman" panose="02020603050405020304" pitchFamily="18" charset="0"/>
              </a:rPr>
              <a:t>D</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cella</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rid(catodo)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oss(anodo)</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1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114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114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114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11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E26AE681-654B-42AA-AEC9-12CC031E7C28}" type="slidenum">
              <a:rPr lang="it-IT" altLang="it-IT" sz="1600">
                <a:solidFill>
                  <a:schemeClr val="bg1"/>
                </a:solidFill>
                <a:latin typeface="Arial Black" panose="020B0A04020102020204" pitchFamily="34" charset="0"/>
              </a:rPr>
              <a:pPr algn="ctr">
                <a:spcBef>
                  <a:spcPct val="50000"/>
                </a:spcBef>
              </a:pPr>
              <a:t>32</a:t>
            </a:fld>
            <a:endParaRPr lang="it-IT" altLang="it-IT" sz="1600">
              <a:solidFill>
                <a:schemeClr val="bg1"/>
              </a:solidFill>
              <a:latin typeface="Arial Black" panose="020B0A04020102020204" pitchFamily="34" charset="0"/>
            </a:endParaRPr>
          </a:p>
        </p:txBody>
      </p:sp>
      <p:sp>
        <p:nvSpPr>
          <p:cNvPr id="65540" name="Rectangle 4"/>
          <p:cNvSpPr>
            <a:spLocks noChangeArrowheads="1"/>
          </p:cNvSpPr>
          <p:nvPr/>
        </p:nvSpPr>
        <p:spPr bwMode="auto">
          <a:xfrm>
            <a:off x="1143000" y="838200"/>
            <a:ext cx="7620000" cy="5257800"/>
          </a:xfrm>
          <a:prstGeom prst="rect">
            <a:avLst/>
          </a:prstGeom>
          <a:solidFill>
            <a:schemeClr val="tx1"/>
          </a:solidFill>
          <a:ln w="3810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it-IT" sz="2400"/>
          </a:p>
        </p:txBody>
      </p:sp>
      <p:grpSp>
        <p:nvGrpSpPr>
          <p:cNvPr id="65545" name="Group 9"/>
          <p:cNvGrpSpPr>
            <a:grpSpLocks/>
          </p:cNvGrpSpPr>
          <p:nvPr/>
        </p:nvGrpSpPr>
        <p:grpSpPr bwMode="auto">
          <a:xfrm>
            <a:off x="1143000" y="228600"/>
            <a:ext cx="7620000" cy="396875"/>
            <a:chOff x="720" y="144"/>
            <a:chExt cx="4800" cy="250"/>
          </a:xfrm>
        </p:grpSpPr>
        <p:sp>
          <p:nvSpPr>
            <p:cNvPr id="65542" name="Rectangle 6"/>
            <p:cNvSpPr>
              <a:spLocks noChangeArrowheads="1"/>
            </p:cNvSpPr>
            <p:nvPr/>
          </p:nvSpPr>
          <p:spPr bwMode="auto">
            <a:xfrm>
              <a:off x="720" y="144"/>
              <a:ext cx="4800" cy="240"/>
            </a:xfrm>
            <a:prstGeom prst="rect">
              <a:avLst/>
            </a:prstGeom>
            <a:gradFill rotWithShape="0">
              <a:gsLst>
                <a:gs pos="0">
                  <a:srgbClr val="006699"/>
                </a:gs>
                <a:gs pos="100000">
                  <a:srgbClr val="00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5543" name="Text Box 7"/>
            <p:cNvSpPr txBox="1">
              <a:spLocks noChangeArrowheads="1"/>
            </p:cNvSpPr>
            <p:nvPr/>
          </p:nvSpPr>
          <p:spPr bwMode="auto">
            <a:xfrm>
              <a:off x="768" y="144"/>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b="1">
                  <a:solidFill>
                    <a:schemeClr val="bg1"/>
                  </a:solidFill>
                  <a:effectLst>
                    <a:outerShdw blurRad="38100" dist="38100" dir="2700000" algn="tl">
                      <a:srgbClr val="000000"/>
                    </a:outerShdw>
                  </a:effectLst>
                  <a:latin typeface="Arial" panose="020B0604020202020204" pitchFamily="34" charset="0"/>
                </a:rPr>
                <a:t>Esempi</a:t>
              </a:r>
            </a:p>
          </p:txBody>
        </p:sp>
      </p:grpSp>
      <p:sp>
        <p:nvSpPr>
          <p:cNvPr id="65544" name="Text Box 8"/>
          <p:cNvSpPr txBox="1">
            <a:spLocks noChangeArrowheads="1"/>
          </p:cNvSpPr>
          <p:nvPr/>
        </p:nvSpPr>
        <p:spPr bwMode="auto">
          <a:xfrm>
            <a:off x="1219200" y="990600"/>
            <a:ext cx="7391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buClr>
                <a:srgbClr val="66CCFF"/>
              </a:buClr>
              <a:buSzPct val="120000"/>
              <a:buFont typeface="Wingdings" panose="05000000000000000000" pitchFamily="2" charset="2"/>
              <a:buChar char="v"/>
            </a:pP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Calcolare la differenza di potenziale standard e di forza elettromotrice standard della cella	</a:t>
            </a:r>
            <a:b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b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		</a:t>
            </a:r>
          </a:p>
          <a:p>
            <a:pPr algn="ctr">
              <a:lnSpc>
                <a:spcPct val="50000"/>
              </a:lnSpc>
              <a:buClr>
                <a:srgbClr val="66CCFF"/>
              </a:buClr>
              <a:buSzPct val="120000"/>
              <a:buFont typeface="Wingdings" panose="05000000000000000000" pitchFamily="2" charset="2"/>
              <a:buNone/>
            </a:pP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-Cd/Cd</a:t>
            </a:r>
            <a:r>
              <a:rPr lang="it-IT" altLang="it-IT" sz="1600" b="1" baseline="30000">
                <a:solidFill>
                  <a:schemeClr val="bg1"/>
                </a:solidFill>
                <a:latin typeface="Arial" panose="020B0604020202020204" pitchFamily="34" charset="0"/>
                <a:cs typeface="Times New Roman" panose="02020603050405020304" pitchFamily="18" charset="0"/>
                <a:sym typeface="Symbol" panose="05050102010706020507" pitchFamily="18" charset="2"/>
              </a:rPr>
              <a:t>2+</a:t>
            </a: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(a: 1,0)//Ag</a:t>
            </a:r>
            <a:r>
              <a:rPr lang="it-IT" altLang="it-IT" sz="1600" b="1" baseline="30000">
                <a:solidFill>
                  <a:schemeClr val="bg1"/>
                </a:solidFill>
                <a:latin typeface="Arial" panose="020B0604020202020204" pitchFamily="34" charset="0"/>
                <a:cs typeface="Times New Roman" panose="02020603050405020304" pitchFamily="18" charset="0"/>
                <a:sym typeface="Symbol" panose="05050102010706020507" pitchFamily="18" charset="2"/>
              </a:rPr>
              <a:t>+</a:t>
            </a: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(a: 1,0)/Ag+	</a:t>
            </a:r>
            <a:b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br>
            <a:endPar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endParaRPr>
          </a:p>
          <a:p>
            <a:pPr algn="just">
              <a:buClr>
                <a:srgbClr val="FF0000"/>
              </a:buClr>
              <a:buSzPct val="120000"/>
              <a:buFont typeface="Wingdings" panose="05000000000000000000" pitchFamily="2" charset="2"/>
              <a:buNone/>
            </a:pP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	sapendo che V°(Ag</a:t>
            </a:r>
            <a:r>
              <a:rPr lang="it-IT" altLang="it-IT" sz="1600" b="1" baseline="30000">
                <a:solidFill>
                  <a:schemeClr val="bg1"/>
                </a:solidFill>
                <a:latin typeface="Arial" panose="020B0604020202020204" pitchFamily="34" charset="0"/>
                <a:cs typeface="Times New Roman" panose="02020603050405020304" pitchFamily="18" charset="0"/>
                <a:sym typeface="Symbol" panose="05050102010706020507" pitchFamily="18" charset="2"/>
              </a:rPr>
              <a:t>+</a:t>
            </a: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,Ag) = 0,799 V e che V°(Cd</a:t>
            </a:r>
            <a:r>
              <a:rPr lang="it-IT" altLang="it-IT" sz="1600" b="1" baseline="30000">
                <a:solidFill>
                  <a:schemeClr val="bg1"/>
                </a:solidFill>
                <a:latin typeface="Arial" panose="020B0604020202020204" pitchFamily="34" charset="0"/>
                <a:cs typeface="Times New Roman" panose="02020603050405020304" pitchFamily="18" charset="0"/>
                <a:sym typeface="Symbol" panose="05050102010706020507" pitchFamily="18" charset="2"/>
              </a:rPr>
              <a:t>2</a:t>
            </a: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+,Cd) = -0,403 V</a:t>
            </a:r>
            <a:r>
              <a:rPr lang="it-IT" altLang="it-IT" sz="1600" b="1">
                <a:solidFill>
                  <a:schemeClr val="bg1"/>
                </a:solidFill>
                <a:latin typeface="Arial" panose="020B0604020202020204" pitchFamily="34" charset="0"/>
                <a:sym typeface="Symbol" panose="05050102010706020507" pitchFamily="18" charset="2"/>
              </a:rPr>
              <a:t> .</a:t>
            </a:r>
          </a:p>
        </p:txBody>
      </p:sp>
      <p:sp>
        <p:nvSpPr>
          <p:cNvPr id="65546" name="Text Box 10"/>
          <p:cNvSpPr txBox="1">
            <a:spLocks noChangeArrowheads="1"/>
          </p:cNvSpPr>
          <p:nvPr/>
        </p:nvSpPr>
        <p:spPr bwMode="auto">
          <a:xfrm>
            <a:off x="1219200" y="4648200"/>
            <a:ext cx="7315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solidFill>
                  <a:schemeClr val="bg1"/>
                </a:solidFill>
                <a:latin typeface="Arial" panose="020B0604020202020204" pitchFamily="34" charset="0"/>
                <a:cs typeface="Times New Roman" panose="02020603050405020304" pitchFamily="18" charset="0"/>
              </a:rPr>
              <a:t>La differenza delle forze elettromotrici di ossidazione è data da	</a:t>
            </a:r>
            <a:br>
              <a:rPr lang="it-IT" altLang="it-IT" sz="1600">
                <a:solidFill>
                  <a:schemeClr val="bg1"/>
                </a:solidFill>
                <a:latin typeface="Arial" panose="020B0604020202020204" pitchFamily="34" charset="0"/>
                <a:cs typeface="Times New Roman" panose="02020603050405020304" pitchFamily="18" charset="0"/>
              </a:rPr>
            </a:br>
            <a:r>
              <a:rPr lang="it-IT" altLang="it-IT" sz="1600">
                <a:solidFill>
                  <a:schemeClr val="bg1"/>
                </a:solidFill>
                <a:latin typeface="Arial" panose="020B0604020202020204" pitchFamily="34" charset="0"/>
                <a:cs typeface="Times New Roman" panose="02020603050405020304" pitchFamily="18" charset="0"/>
              </a:rPr>
              <a:t/>
            </a:r>
            <a:br>
              <a:rPr lang="it-IT" altLang="it-IT" sz="1600">
                <a:solidFill>
                  <a:schemeClr val="bg1"/>
                </a:solidFill>
                <a:latin typeface="Arial" panose="020B0604020202020204" pitchFamily="34" charset="0"/>
                <a:cs typeface="Times New Roman" panose="02020603050405020304" pitchFamily="18" charset="0"/>
              </a:rPr>
            </a:br>
            <a:r>
              <a:rPr lang="it-IT" altLang="it-IT" sz="1600">
                <a:solidFill>
                  <a:schemeClr val="bg1"/>
                </a:solidFill>
                <a:latin typeface="Arial" panose="020B0604020202020204" pitchFamily="34" charset="0"/>
                <a:cs typeface="Times New Roman" panose="02020603050405020304" pitchFamily="18" charset="0"/>
              </a:rPr>
              <a:t>E°</a:t>
            </a:r>
            <a:r>
              <a:rPr lang="it-IT" altLang="it-IT" sz="1600" baseline="-25000">
                <a:solidFill>
                  <a:schemeClr val="bg1"/>
                </a:solidFill>
                <a:latin typeface="Arial" panose="020B0604020202020204" pitchFamily="34" charset="0"/>
                <a:cs typeface="Times New Roman" panose="02020603050405020304" pitchFamily="18" charset="0"/>
              </a:rPr>
              <a:t>anodo</a:t>
            </a:r>
            <a:r>
              <a:rPr lang="it-IT" altLang="it-IT" sz="1600">
                <a:solidFill>
                  <a:schemeClr val="bg1"/>
                </a:solidFill>
                <a:latin typeface="Arial" panose="020B0604020202020204" pitchFamily="34" charset="0"/>
                <a:cs typeface="Times New Roman" panose="02020603050405020304" pitchFamily="18" charset="0"/>
              </a:rPr>
              <a:t>- E°</a:t>
            </a:r>
            <a:r>
              <a:rPr lang="it-IT" altLang="it-IT" sz="1600" baseline="-25000">
                <a:solidFill>
                  <a:schemeClr val="bg1"/>
                </a:solidFill>
                <a:latin typeface="Arial" panose="020B0604020202020204" pitchFamily="34" charset="0"/>
                <a:cs typeface="Times New Roman" panose="02020603050405020304" pitchFamily="18" charset="0"/>
              </a:rPr>
              <a:t>catodo</a:t>
            </a:r>
            <a:r>
              <a:rPr lang="it-IT" altLang="it-IT" sz="1600">
                <a:solidFill>
                  <a:schemeClr val="bg1"/>
                </a:solidFill>
                <a:latin typeface="Arial" panose="020B0604020202020204" pitchFamily="34" charset="0"/>
                <a:cs typeface="Times New Roman" panose="02020603050405020304" pitchFamily="18" charset="0"/>
              </a:rPr>
              <a:t> = E°(Cd,Cd</a:t>
            </a:r>
            <a:r>
              <a:rPr lang="it-IT" altLang="it-IT" sz="1600" baseline="30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 - E°(Ag,Ag</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 0,403 V - (-0,799 V) = 1,202 V</a:t>
            </a:r>
            <a:br>
              <a:rPr lang="it-IT" altLang="it-IT" sz="1600">
                <a:solidFill>
                  <a:schemeClr val="bg1"/>
                </a:solidFill>
                <a:latin typeface="Arial" panose="020B0604020202020204" pitchFamily="34" charset="0"/>
                <a:cs typeface="Times New Roman" panose="02020603050405020304" pitchFamily="18" charset="0"/>
              </a:rPr>
            </a:br>
            <a:endParaRPr lang="it-IT" altLang="it-IT" sz="1600">
              <a:solidFill>
                <a:schemeClr val="bg1"/>
              </a:solidFill>
              <a:latin typeface="Arial" panose="020B0604020202020204" pitchFamily="34" charset="0"/>
              <a:cs typeface="Times New Roman" panose="02020603050405020304" pitchFamily="18" charset="0"/>
            </a:endParaRPr>
          </a:p>
        </p:txBody>
      </p:sp>
      <p:sp>
        <p:nvSpPr>
          <p:cNvPr id="65547" name="Text Box 11"/>
          <p:cNvSpPr txBox="1">
            <a:spLocks noChangeArrowheads="1"/>
          </p:cNvSpPr>
          <p:nvPr/>
        </p:nvSpPr>
        <p:spPr bwMode="auto">
          <a:xfrm>
            <a:off x="1219200" y="3581400"/>
            <a:ext cx="7315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solidFill>
                  <a:schemeClr val="bg1"/>
                </a:solidFill>
                <a:latin typeface="Arial" panose="020B0604020202020204" pitchFamily="34" charset="0"/>
                <a:cs typeface="Times New Roman" panose="02020603050405020304" pitchFamily="18" charset="0"/>
              </a:rPr>
              <a:t>La differenza delle forze elettromotrici di riduzione è data da	</a:t>
            </a:r>
            <a:br>
              <a:rPr lang="it-IT" altLang="it-IT" sz="1600">
                <a:solidFill>
                  <a:schemeClr val="bg1"/>
                </a:solidFill>
                <a:latin typeface="Arial" panose="020B0604020202020204" pitchFamily="34" charset="0"/>
                <a:cs typeface="Times New Roman" panose="02020603050405020304" pitchFamily="18" charset="0"/>
              </a:rPr>
            </a:br>
            <a:r>
              <a:rPr lang="it-IT" altLang="it-IT" sz="1600">
                <a:solidFill>
                  <a:schemeClr val="bg1"/>
                </a:solidFill>
                <a:latin typeface="Arial" panose="020B0604020202020204" pitchFamily="34" charset="0"/>
                <a:cs typeface="Times New Roman" panose="02020603050405020304" pitchFamily="18" charset="0"/>
              </a:rPr>
              <a:t/>
            </a:r>
            <a:br>
              <a:rPr lang="it-IT" altLang="it-IT" sz="1600">
                <a:solidFill>
                  <a:schemeClr val="bg1"/>
                </a:solidFill>
                <a:latin typeface="Arial" panose="020B0604020202020204" pitchFamily="34" charset="0"/>
                <a:cs typeface="Times New Roman" panose="02020603050405020304" pitchFamily="18" charset="0"/>
              </a:rPr>
            </a:br>
            <a:r>
              <a:rPr lang="it-IT" altLang="it-IT" sz="1600">
                <a:solidFill>
                  <a:schemeClr val="bg1"/>
                </a:solidFill>
                <a:latin typeface="Arial" panose="020B0604020202020204" pitchFamily="34" charset="0"/>
                <a:cs typeface="Times New Roman" panose="02020603050405020304" pitchFamily="18" charset="0"/>
              </a:rPr>
              <a:t>E°</a:t>
            </a:r>
            <a:r>
              <a:rPr lang="it-IT" altLang="it-IT" sz="1600" baseline="-25000">
                <a:solidFill>
                  <a:schemeClr val="bg1"/>
                </a:solidFill>
                <a:latin typeface="Arial" panose="020B0604020202020204" pitchFamily="34" charset="0"/>
                <a:cs typeface="Times New Roman" panose="02020603050405020304" pitchFamily="18" charset="0"/>
              </a:rPr>
              <a:t>catodo</a:t>
            </a:r>
            <a:r>
              <a:rPr lang="it-IT" altLang="it-IT" sz="1600">
                <a:solidFill>
                  <a:schemeClr val="bg1"/>
                </a:solidFill>
                <a:latin typeface="Arial" panose="020B0604020202020204" pitchFamily="34" charset="0"/>
                <a:cs typeface="Times New Roman" panose="02020603050405020304" pitchFamily="18" charset="0"/>
              </a:rPr>
              <a:t> - E°</a:t>
            </a:r>
            <a:r>
              <a:rPr lang="it-IT" altLang="it-IT" sz="1600" baseline="-25000">
                <a:solidFill>
                  <a:schemeClr val="bg1"/>
                </a:solidFill>
                <a:latin typeface="Arial" panose="020B0604020202020204" pitchFamily="34" charset="0"/>
                <a:cs typeface="Times New Roman" panose="02020603050405020304" pitchFamily="18" charset="0"/>
              </a:rPr>
              <a:t>anodo</a:t>
            </a:r>
            <a:r>
              <a:rPr lang="it-IT" altLang="it-IT" sz="1600">
                <a:solidFill>
                  <a:schemeClr val="bg1"/>
                </a:solidFill>
                <a:latin typeface="Arial" panose="020B0604020202020204" pitchFamily="34" charset="0"/>
                <a:cs typeface="Times New Roman" panose="02020603050405020304" pitchFamily="18" charset="0"/>
              </a:rPr>
              <a:t> = E°(Ag</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,Ag) - E°(Cd</a:t>
            </a:r>
            <a:r>
              <a:rPr lang="it-IT" altLang="it-IT" sz="1600" baseline="30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,Cd) = 0,799 V - (-0,403 V) = 1,202 V</a:t>
            </a:r>
          </a:p>
        </p:txBody>
      </p:sp>
      <p:sp>
        <p:nvSpPr>
          <p:cNvPr id="65548" name="Text Box 12"/>
          <p:cNvSpPr txBox="1">
            <a:spLocks noChangeArrowheads="1"/>
          </p:cNvSpPr>
          <p:nvPr/>
        </p:nvSpPr>
        <p:spPr bwMode="auto">
          <a:xfrm>
            <a:off x="1219200" y="2590800"/>
            <a:ext cx="7315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solidFill>
                  <a:schemeClr val="bg1"/>
                </a:solidFill>
                <a:latin typeface="Arial" panose="020B0604020202020204" pitchFamily="34" charset="0"/>
                <a:cs typeface="Times New Roman" panose="02020603050405020304" pitchFamily="18" charset="0"/>
              </a:rPr>
              <a:t>La differenza dei potenziali elettrodici è data da	</a:t>
            </a:r>
            <a:br>
              <a:rPr lang="it-IT" altLang="it-IT" sz="1600">
                <a:solidFill>
                  <a:schemeClr val="bg1"/>
                </a:solidFill>
                <a:latin typeface="Arial" panose="020B0604020202020204" pitchFamily="34" charset="0"/>
                <a:cs typeface="Times New Roman" panose="02020603050405020304" pitchFamily="18" charset="0"/>
              </a:rPr>
            </a:br>
            <a:r>
              <a:rPr lang="it-IT" altLang="it-IT" sz="1600">
                <a:solidFill>
                  <a:schemeClr val="bg1"/>
                </a:solidFill>
                <a:latin typeface="Arial" panose="020B0604020202020204" pitchFamily="34" charset="0"/>
                <a:cs typeface="Times New Roman" panose="02020603050405020304" pitchFamily="18" charset="0"/>
              </a:rPr>
              <a:t/>
            </a:r>
            <a:br>
              <a:rPr lang="it-IT" altLang="it-IT" sz="1600">
                <a:solidFill>
                  <a:schemeClr val="bg1"/>
                </a:solidFill>
                <a:latin typeface="Arial" panose="020B0604020202020204" pitchFamily="34" charset="0"/>
                <a:cs typeface="Times New Roman" panose="02020603050405020304" pitchFamily="18" charset="0"/>
              </a:rPr>
            </a:br>
            <a:r>
              <a:rPr lang="it-IT" altLang="it-IT" sz="1600" b="1">
                <a:solidFill>
                  <a:schemeClr val="bg1"/>
                </a:solidFill>
                <a:latin typeface="Arial" panose="020B0604020202020204" pitchFamily="34" charset="0"/>
                <a:cs typeface="Times New Roman" panose="02020603050405020304" pitchFamily="18" charset="0"/>
              </a:rPr>
              <a:t>V</a:t>
            </a:r>
            <a:r>
              <a:rPr lang="it-IT" altLang="it-IT" sz="1600">
                <a:solidFill>
                  <a:schemeClr val="bg1"/>
                </a:solidFill>
                <a:latin typeface="Arial" panose="020B0604020202020204" pitchFamily="34" charset="0"/>
                <a:cs typeface="Times New Roman" panose="02020603050405020304" pitchFamily="18" charset="0"/>
              </a:rPr>
              <a:t>°</a:t>
            </a:r>
            <a:r>
              <a:rPr lang="it-IT" altLang="it-IT" sz="1600" baseline="-25000">
                <a:solidFill>
                  <a:schemeClr val="bg1"/>
                </a:solidFill>
                <a:latin typeface="Arial" panose="020B0604020202020204" pitchFamily="34" charset="0"/>
                <a:cs typeface="Times New Roman" panose="02020603050405020304" pitchFamily="18" charset="0"/>
              </a:rPr>
              <a:t>catodo</a:t>
            </a:r>
            <a:r>
              <a:rPr lang="it-IT" altLang="it-IT" sz="1600">
                <a:solidFill>
                  <a:schemeClr val="bg1"/>
                </a:solidFill>
                <a:latin typeface="Arial" panose="020B0604020202020204" pitchFamily="34" charset="0"/>
                <a:cs typeface="Times New Roman" panose="02020603050405020304" pitchFamily="18" charset="0"/>
              </a:rPr>
              <a:t> - </a:t>
            </a:r>
            <a:r>
              <a:rPr lang="it-IT" altLang="it-IT" sz="1600" b="1">
                <a:solidFill>
                  <a:schemeClr val="bg1"/>
                </a:solidFill>
                <a:latin typeface="Arial" panose="020B0604020202020204" pitchFamily="34" charset="0"/>
                <a:cs typeface="Times New Roman" panose="02020603050405020304" pitchFamily="18" charset="0"/>
              </a:rPr>
              <a:t>V</a:t>
            </a:r>
            <a:r>
              <a:rPr lang="it-IT" altLang="it-IT" sz="1600">
                <a:solidFill>
                  <a:schemeClr val="bg1"/>
                </a:solidFill>
                <a:latin typeface="Arial" panose="020B0604020202020204" pitchFamily="34" charset="0"/>
                <a:cs typeface="Times New Roman" panose="02020603050405020304" pitchFamily="18" charset="0"/>
              </a:rPr>
              <a:t>°</a:t>
            </a:r>
            <a:r>
              <a:rPr lang="it-IT" altLang="it-IT" sz="1600" baseline="-25000">
                <a:solidFill>
                  <a:schemeClr val="bg1"/>
                </a:solidFill>
                <a:latin typeface="Arial" panose="020B0604020202020204" pitchFamily="34" charset="0"/>
                <a:cs typeface="Times New Roman" panose="02020603050405020304" pitchFamily="18" charset="0"/>
              </a:rPr>
              <a:t>anodo</a:t>
            </a:r>
            <a:r>
              <a:rPr lang="it-IT" altLang="it-IT" sz="1600">
                <a:solidFill>
                  <a:schemeClr val="bg1"/>
                </a:solidFill>
                <a:latin typeface="Arial" panose="020B0604020202020204" pitchFamily="34" charset="0"/>
                <a:cs typeface="Times New Roman" panose="02020603050405020304" pitchFamily="18" charset="0"/>
              </a:rPr>
              <a:t> = </a:t>
            </a:r>
            <a:r>
              <a:rPr lang="it-IT" altLang="it-IT" sz="1600" b="1">
                <a:solidFill>
                  <a:schemeClr val="bg1"/>
                </a:solidFill>
                <a:latin typeface="Arial" panose="020B0604020202020204" pitchFamily="34" charset="0"/>
                <a:cs typeface="Times New Roman" panose="02020603050405020304" pitchFamily="18" charset="0"/>
              </a:rPr>
              <a:t>V</a:t>
            </a:r>
            <a:r>
              <a:rPr lang="it-IT" altLang="it-IT" sz="1600">
                <a:solidFill>
                  <a:schemeClr val="bg1"/>
                </a:solidFill>
                <a:latin typeface="Arial" panose="020B0604020202020204" pitchFamily="34" charset="0"/>
                <a:cs typeface="Times New Roman" panose="02020603050405020304" pitchFamily="18" charset="0"/>
              </a:rPr>
              <a:t>°(Ag</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,Ag) - </a:t>
            </a:r>
            <a:r>
              <a:rPr lang="it-IT" altLang="it-IT" sz="1600" b="1">
                <a:solidFill>
                  <a:schemeClr val="bg1"/>
                </a:solidFill>
                <a:latin typeface="Arial" panose="020B0604020202020204" pitchFamily="34" charset="0"/>
                <a:cs typeface="Times New Roman" panose="02020603050405020304" pitchFamily="18" charset="0"/>
              </a:rPr>
              <a:t>V</a:t>
            </a:r>
            <a:r>
              <a:rPr lang="it-IT" altLang="it-IT" sz="1600">
                <a:solidFill>
                  <a:schemeClr val="bg1"/>
                </a:solidFill>
                <a:latin typeface="Arial" panose="020B0604020202020204" pitchFamily="34" charset="0"/>
                <a:cs typeface="Times New Roman" panose="02020603050405020304" pitchFamily="18" charset="0"/>
              </a:rPr>
              <a:t>°(Cd</a:t>
            </a:r>
            <a:r>
              <a:rPr lang="it-IT" altLang="it-IT" sz="1600" baseline="30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,Cd) = 0,799 V - (-0,403 V) = 1,202 V </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5545"/>
                                        </p:tgtEl>
                                        <p:attrNameLst>
                                          <p:attrName>style.visibility</p:attrName>
                                        </p:attrNameLst>
                                      </p:cBhvr>
                                      <p:to>
                                        <p:strVal val="visible"/>
                                      </p:to>
                                    </p:set>
                                    <p:anim calcmode="lin" valueType="num">
                                      <p:cBhvr additive="base">
                                        <p:cTn id="7" dur="500" fill="hold"/>
                                        <p:tgtEl>
                                          <p:spTgt spid="65545"/>
                                        </p:tgtEl>
                                        <p:attrNameLst>
                                          <p:attrName>ppt_x</p:attrName>
                                        </p:attrNameLst>
                                      </p:cBhvr>
                                      <p:tavLst>
                                        <p:tav tm="0">
                                          <p:val>
                                            <p:strVal val="1+#ppt_w/2"/>
                                          </p:val>
                                        </p:tav>
                                        <p:tav tm="100000">
                                          <p:val>
                                            <p:strVal val="#ppt_x"/>
                                          </p:val>
                                        </p:tav>
                                      </p:tavLst>
                                    </p:anim>
                                    <p:anim calcmode="lin" valueType="num">
                                      <p:cBhvr additive="base">
                                        <p:cTn id="8" dur="500" fill="hold"/>
                                        <p:tgtEl>
                                          <p:spTgt spid="6554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65540"/>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65544">
                                            <p:txEl>
                                              <p:pRg st="0" end="0"/>
                                            </p:txEl>
                                          </p:spTgt>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65544">
                                            <p:txEl>
                                              <p:pRg st="1" end="1"/>
                                            </p:txEl>
                                          </p:spTgt>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65544">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554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554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5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autoUpdateAnimBg="0"/>
      <p:bldP spid="65544" grpId="0" build="p" autoUpdateAnimBg="0" advAuto="0"/>
      <p:bldP spid="65546" grpId="0" autoUpdateAnimBg="0"/>
      <p:bldP spid="65547" grpId="0" autoUpdateAnimBg="0"/>
      <p:bldP spid="6554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C8B655F3-59DD-46A0-B5FA-7AAF14CAD9A7}" type="slidenum">
              <a:rPr lang="it-IT" altLang="it-IT" sz="1600">
                <a:solidFill>
                  <a:schemeClr val="bg1"/>
                </a:solidFill>
                <a:latin typeface="Arial Black" panose="020B0A04020102020204" pitchFamily="34" charset="0"/>
              </a:rPr>
              <a:pPr algn="ctr">
                <a:spcBef>
                  <a:spcPct val="50000"/>
                </a:spcBef>
              </a:pPr>
              <a:t>33</a:t>
            </a:fld>
            <a:endParaRPr lang="it-IT" altLang="it-IT" sz="1600">
              <a:solidFill>
                <a:schemeClr val="bg1"/>
              </a:solidFill>
              <a:latin typeface="Arial Black" panose="020B0A04020102020204" pitchFamily="34" charset="0"/>
            </a:endParaRPr>
          </a:p>
        </p:txBody>
      </p:sp>
      <p:sp>
        <p:nvSpPr>
          <p:cNvPr id="68612" name="Text Box 4"/>
          <p:cNvSpPr txBox="1">
            <a:spLocks noChangeArrowheads="1"/>
          </p:cNvSpPr>
          <p:nvPr/>
        </p:nvSpPr>
        <p:spPr bwMode="auto">
          <a:xfrm>
            <a:off x="914400" y="457200"/>
            <a:ext cx="77724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b="1">
                <a:solidFill>
                  <a:schemeClr val="bg1"/>
                </a:solidFill>
                <a:effectLst>
                  <a:outerShdw blurRad="38100" dist="38100" dir="2700000" algn="tl">
                    <a:srgbClr val="000000"/>
                  </a:outerShdw>
                </a:effectLst>
                <a:latin typeface="Arial" panose="020B0604020202020204" pitchFamily="34" charset="0"/>
              </a:rPr>
              <a:t>IL POTENZIALE ELETTRODICO STANDARD, V°</a:t>
            </a:r>
          </a:p>
          <a:p>
            <a:pPr algn="just">
              <a:spcBef>
                <a:spcPct val="50000"/>
              </a:spcBef>
            </a:pPr>
            <a:endParaRPr lang="it-IT" altLang="it-IT" sz="1800" b="1">
              <a:solidFill>
                <a:schemeClr val="bg1"/>
              </a:solidFill>
              <a:effectLst>
                <a:outerShdw blurRad="38100" dist="38100" dir="2700000" algn="tl">
                  <a:srgbClr val="000000"/>
                </a:outerShdw>
              </a:effectLst>
              <a:latin typeface="Arial" panose="020B0604020202020204" pitchFamily="34" charset="0"/>
            </a:endParaRP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Il potenziale V° (</a:t>
            </a:r>
            <a:r>
              <a:rPr lang="it-IT" altLang="it-IT" sz="1800">
                <a:solidFill>
                  <a:srgbClr val="00FFFF"/>
                </a:solidFill>
                <a:effectLst>
                  <a:outerShdw blurRad="38100" dist="38100" dir="2700000" algn="tl">
                    <a:srgbClr val="000000"/>
                  </a:outerShdw>
                </a:effectLst>
                <a:latin typeface="Arial" panose="020B0604020202020204" pitchFamily="34" charset="0"/>
              </a:rPr>
              <a:t>non E</a:t>
            </a:r>
            <a:r>
              <a:rPr lang="it-IT" altLang="it-IT" sz="1800" b="1">
                <a:solidFill>
                  <a:srgbClr val="00FFFF"/>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 è il potenziale elettrodico della semicella quando tutte le attività delle specie presenti nell’equazione di Nernst sono unitarie. </a:t>
            </a:r>
          </a:p>
        </p:txBody>
      </p:sp>
      <p:sp>
        <p:nvSpPr>
          <p:cNvPr id="68614" name="Text Box 6"/>
          <p:cNvSpPr txBox="1">
            <a:spLocks noChangeArrowheads="1"/>
          </p:cNvSpPr>
          <p:nvPr/>
        </p:nvSpPr>
        <p:spPr bwMode="auto">
          <a:xfrm>
            <a:off x="914400" y="1911350"/>
            <a:ext cx="77724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Il potenziale elettrodico standard è un'importante costante fisica che fornisce informazioni quantitative in merito alla forza trainante della reazione di sernicella.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Le caratteristiche importanti di questa costante sono:</a:t>
            </a:r>
            <a:endParaRPr lang="it-IT" altLang="it-IT">
              <a:effectLst>
                <a:outerShdw blurRad="38100" dist="38100" dir="2700000" algn="tl">
                  <a:srgbClr val="FFFFFF"/>
                </a:outerShdw>
              </a:effectLst>
            </a:endParaRPr>
          </a:p>
        </p:txBody>
      </p:sp>
      <p:sp>
        <p:nvSpPr>
          <p:cNvPr id="68615" name="Text Box 7"/>
          <p:cNvSpPr txBox="1">
            <a:spLocks noChangeArrowheads="1"/>
          </p:cNvSpPr>
          <p:nvPr/>
        </p:nvSpPr>
        <p:spPr bwMode="auto">
          <a:xfrm>
            <a:off x="914400" y="3352800"/>
            <a:ext cx="77724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rPr>
              <a:t>V° è una quantità relativa, nel senso che è il potenziale di una cella elettrochimica nella quale uno dei semielementi è l'elettrodo standard ad idrogeno il cui potenziale è stato fissato arbitrariamente a 0.000 V.</a:t>
            </a:r>
          </a:p>
          <a:p>
            <a:pPr algn="just">
              <a:spcBef>
                <a:spcPct val="50000"/>
              </a:spcBef>
              <a:buFontTx/>
              <a:buBlip>
                <a:blip r:embed="rId2"/>
              </a:buBlip>
            </a:pPr>
            <a:r>
              <a:rPr lang="it-IT" altLang="it-IT" sz="1800">
                <a:solidFill>
                  <a:srgbClr val="00FFFF"/>
                </a:solidFill>
                <a:effectLst>
                  <a:outerShdw blurRad="38100" dist="38100" dir="2700000" algn="tl">
                    <a:srgbClr val="000000"/>
                  </a:outerShdw>
                </a:effectLst>
                <a:latin typeface="Arial" panose="020B0604020202020204" pitchFamily="34" charset="0"/>
              </a:rPr>
              <a:t>NON È VERO che V°, per una semireazione, si riferisce esclusivamente ad una reazione di riduzione; cioè, V° NON SI CHIAMA potenziale di riduzione relativo.</a:t>
            </a:r>
          </a:p>
          <a:p>
            <a:pPr algn="just">
              <a:spcBef>
                <a:spcPct val="5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rPr>
              <a:t>V° misura la forza relativa che tende a guidare la semireazione da uno stato in cui i reagenti ed i prodotti sono ad attività unitaria verso uno stato in cui i reagenti ed i prodotti hanno raggiunto le loro attività di equilibrio relativamente all'elettrodo standard ad idrogeno.</a:t>
            </a:r>
            <a:endParaRPr lang="it-IT" altLang="it-IT" sz="2000"/>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86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autoUpdateAnimBg="0"/>
      <p:bldP spid="6861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0C2835E0-418F-43FA-8CD8-11990807653D}" type="slidenum">
              <a:rPr lang="it-IT" altLang="it-IT" sz="1600">
                <a:solidFill>
                  <a:schemeClr val="bg1"/>
                </a:solidFill>
                <a:latin typeface="Arial Black" panose="020B0A04020102020204" pitchFamily="34" charset="0"/>
              </a:rPr>
              <a:pPr algn="ctr">
                <a:spcBef>
                  <a:spcPct val="50000"/>
                </a:spcBef>
              </a:pPr>
              <a:t>34</a:t>
            </a:fld>
            <a:endParaRPr lang="it-IT" altLang="it-IT" sz="1600">
              <a:solidFill>
                <a:schemeClr val="bg1"/>
              </a:solidFill>
              <a:latin typeface="Arial Black" panose="020B0A04020102020204" pitchFamily="34" charset="0"/>
            </a:endParaRPr>
          </a:p>
        </p:txBody>
      </p:sp>
      <p:sp>
        <p:nvSpPr>
          <p:cNvPr id="105476" name="Text Box 4"/>
          <p:cNvSpPr txBox="1">
            <a:spLocks noChangeArrowheads="1"/>
          </p:cNvSpPr>
          <p:nvPr/>
        </p:nvSpPr>
        <p:spPr bwMode="auto">
          <a:xfrm>
            <a:off x="838200" y="609600"/>
            <a:ext cx="7772400"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3"/>
              </a:buBlip>
            </a:pPr>
            <a:r>
              <a:rPr lang="it-IT" altLang="it-IT" sz="1800">
                <a:solidFill>
                  <a:schemeClr val="bg1"/>
                </a:solidFill>
                <a:effectLst>
                  <a:outerShdw blurRad="38100" dist="38100" dir="2700000" algn="tl">
                    <a:srgbClr val="000000"/>
                  </a:outerShdw>
                </a:effectLst>
                <a:latin typeface="Arial" panose="020B0604020202020204" pitchFamily="34" charset="0"/>
              </a:rPr>
              <a:t>V° è indipendente dal numero di moli di reagenti e di prodotti che compaiono nella semireazione bilanciata. Perciò, il potenziale elettrodico standard per la semireazione.</a:t>
            </a:r>
          </a:p>
          <a:p>
            <a:pPr algn="ctr">
              <a:spcBef>
                <a:spcPct val="50000"/>
              </a:spcBef>
              <a:buFontTx/>
              <a:buChar char="•"/>
            </a:pPr>
            <a:r>
              <a:rPr lang="it-IT" altLang="it-IT" sz="1800">
                <a:solidFill>
                  <a:schemeClr val="bg1"/>
                </a:solidFill>
                <a:effectLst>
                  <a:outerShdw blurRad="38100" dist="38100" dir="2700000" algn="tl">
                    <a:srgbClr val="000000"/>
                  </a:outerShdw>
                </a:effectLst>
                <a:latin typeface="Arial" panose="020B0604020202020204" pitchFamily="34" charset="0"/>
              </a:rPr>
              <a:t>Fe</a:t>
            </a:r>
            <a:r>
              <a:rPr lang="it-IT" altLang="it-IT" sz="1800" baseline="30000">
                <a:solidFill>
                  <a:schemeClr val="bg1"/>
                </a:solidFill>
                <a:effectLst>
                  <a:outerShdw blurRad="38100" dist="38100" dir="2700000" algn="tl">
                    <a:srgbClr val="000000"/>
                  </a:outerShdw>
                </a:effectLst>
                <a:latin typeface="Arial" panose="020B0604020202020204" pitchFamily="34" charset="0"/>
              </a:rPr>
              <a:t>3+</a:t>
            </a:r>
            <a:r>
              <a:rPr lang="it-IT" altLang="it-IT" sz="1800">
                <a:solidFill>
                  <a:schemeClr val="bg1"/>
                </a:solidFill>
                <a:effectLst>
                  <a:outerShdw blurRad="38100" dist="38100" dir="2700000" algn="tl">
                    <a:srgbClr val="000000"/>
                  </a:outerShdw>
                </a:effectLst>
                <a:latin typeface="Arial" panose="020B0604020202020204" pitchFamily="34" charset="0"/>
              </a:rPr>
              <a:t> + e- = Fe</a:t>
            </a:r>
            <a:r>
              <a:rPr lang="it-IT" altLang="it-IT" sz="1800" baseline="30000">
                <a:solidFill>
                  <a:schemeClr val="bg1"/>
                </a:solidFill>
                <a:effectLst>
                  <a:outerShdw blurRad="38100" dist="38100" dir="2700000" algn="tl">
                    <a:srgbClr val="000000"/>
                  </a:outerShdw>
                </a:effectLst>
                <a:latin typeface="Arial" panose="020B0604020202020204" pitchFamily="34" charset="0"/>
              </a:rPr>
              <a:t>2+</a:t>
            </a:r>
            <a:r>
              <a:rPr lang="it-IT" altLang="it-IT" sz="1800">
                <a:solidFill>
                  <a:schemeClr val="bg1"/>
                </a:solidFill>
                <a:effectLst>
                  <a:outerShdw blurRad="38100" dist="38100" dir="2700000" algn="tl">
                    <a:srgbClr val="000000"/>
                  </a:outerShdw>
                </a:effectLst>
                <a:latin typeface="Arial" panose="020B0604020202020204" pitchFamily="34" charset="0"/>
              </a:rPr>
              <a:t> 	V° = +0.771</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	non cambia se si sceglie di scrivere la reazione nel seguente modo</a:t>
            </a:r>
          </a:p>
          <a:p>
            <a:pPr algn="ctr">
              <a:spcBef>
                <a:spcPct val="50000"/>
              </a:spcBef>
              <a:buFontTx/>
              <a:buChar char="•"/>
            </a:pPr>
            <a:r>
              <a:rPr lang="it-IT" altLang="it-IT" sz="1800">
                <a:solidFill>
                  <a:schemeClr val="bg1"/>
                </a:solidFill>
                <a:effectLst>
                  <a:outerShdw blurRad="38100" dist="38100" dir="2700000" algn="tl">
                    <a:srgbClr val="000000"/>
                  </a:outerShdw>
                </a:effectLst>
                <a:latin typeface="Arial" panose="020B0604020202020204" pitchFamily="34" charset="0"/>
              </a:rPr>
              <a:t>5Fe</a:t>
            </a:r>
            <a:r>
              <a:rPr lang="it-IT" altLang="it-IT" sz="1800" baseline="30000">
                <a:solidFill>
                  <a:schemeClr val="bg1"/>
                </a:solidFill>
                <a:effectLst>
                  <a:outerShdw blurRad="38100" dist="38100" dir="2700000" algn="tl">
                    <a:srgbClr val="000000"/>
                  </a:outerShdw>
                </a:effectLst>
                <a:latin typeface="Arial" panose="020B0604020202020204" pitchFamily="34" charset="0"/>
              </a:rPr>
              <a:t>3+</a:t>
            </a:r>
            <a:r>
              <a:rPr lang="it-IT" altLang="it-IT" sz="1800">
                <a:solidFill>
                  <a:schemeClr val="bg1"/>
                </a:solidFill>
                <a:effectLst>
                  <a:outerShdw blurRad="38100" dist="38100" dir="2700000" algn="tl">
                    <a:srgbClr val="000000"/>
                  </a:outerShdw>
                </a:effectLst>
                <a:latin typeface="Arial" panose="020B0604020202020204" pitchFamily="34" charset="0"/>
              </a:rPr>
              <a:t> + 5e- = 5Fe</a:t>
            </a:r>
            <a:r>
              <a:rPr lang="it-IT" altLang="it-IT" sz="1800" baseline="30000">
                <a:solidFill>
                  <a:schemeClr val="bg1"/>
                </a:solidFill>
                <a:effectLst>
                  <a:outerShdw blurRad="38100" dist="38100" dir="2700000" algn="tl">
                    <a:srgbClr val="000000"/>
                  </a:outerShdw>
                </a:effectLst>
                <a:latin typeface="Arial" panose="020B0604020202020204" pitchFamily="34" charset="0"/>
              </a:rPr>
              <a:t>2+</a:t>
            </a:r>
            <a:r>
              <a:rPr lang="it-IT" altLang="it-IT" sz="1800">
                <a:solidFill>
                  <a:schemeClr val="bg1"/>
                </a:solidFill>
                <a:effectLst>
                  <a:outerShdw blurRad="38100" dist="38100" dir="2700000" algn="tl">
                    <a:srgbClr val="000000"/>
                  </a:outerShdw>
                </a:effectLst>
                <a:latin typeface="Arial" panose="020B0604020202020204" pitchFamily="34" charset="0"/>
              </a:rPr>
              <a:t> 	V° = +0.771</a:t>
            </a:r>
          </a:p>
        </p:txBody>
      </p:sp>
      <p:graphicFrame>
        <p:nvGraphicFramePr>
          <p:cNvPr id="105478" name="Object 6"/>
          <p:cNvGraphicFramePr>
            <a:graphicFrameLocks noChangeAspect="1"/>
          </p:cNvGraphicFramePr>
          <p:nvPr/>
        </p:nvGraphicFramePr>
        <p:xfrm>
          <a:off x="3352800" y="2971800"/>
          <a:ext cx="2971800" cy="1365250"/>
        </p:xfrm>
        <a:graphic>
          <a:graphicData uri="http://schemas.openxmlformats.org/presentationml/2006/ole">
            <mc:AlternateContent xmlns:mc="http://schemas.openxmlformats.org/markup-compatibility/2006">
              <mc:Choice xmlns:v="urn:schemas-microsoft-com:vml" Requires="v">
                <p:oleObj spid="_x0000_s105485" name="Equation" r:id="rId4" imgW="1879560" imgH="863280" progId="Equation.3">
                  <p:embed/>
                </p:oleObj>
              </mc:Choice>
              <mc:Fallback>
                <p:oleObj name="Equation" r:id="rId4" imgW="1879560" imgH="86328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971800"/>
                        <a:ext cx="2971800" cy="13652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479" name="Text Box 7"/>
          <p:cNvSpPr txBox="1">
            <a:spLocks noChangeArrowheads="1"/>
          </p:cNvSpPr>
          <p:nvPr/>
        </p:nvSpPr>
        <p:spPr bwMode="auto">
          <a:xfrm>
            <a:off x="914400" y="4443413"/>
            <a:ext cx="77724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3"/>
              </a:buBlip>
            </a:pPr>
            <a:r>
              <a:rPr lang="it-IT" altLang="it-IT" sz="1800">
                <a:solidFill>
                  <a:schemeClr val="bg1"/>
                </a:solidFill>
                <a:effectLst>
                  <a:outerShdw blurRad="38100" dist="38100" dir="2700000" algn="tl">
                    <a:srgbClr val="000000"/>
                  </a:outerShdw>
                </a:effectLst>
                <a:latin typeface="Arial" panose="020B0604020202020204" pitchFamily="34" charset="0"/>
              </a:rPr>
              <a:t>Un valore positivo di V° indica che quando la semicella alla quale si riferisce è collegata allo SHE, la reazione spontanea è quella di riduzione.</a:t>
            </a:r>
          </a:p>
          <a:p>
            <a:pPr algn="just">
              <a:spcBef>
                <a:spcPct val="50000"/>
              </a:spcBef>
              <a:buFontTx/>
              <a:buBlip>
                <a:blip r:embed="rId3"/>
              </a:buBlip>
            </a:pPr>
            <a:r>
              <a:rPr lang="it-IT" altLang="it-IT" sz="1800">
                <a:solidFill>
                  <a:srgbClr val="00FFFF"/>
                </a:solidFill>
                <a:effectLst>
                  <a:outerShdw blurRad="38100" dist="38100" dir="2700000" algn="tl">
                    <a:srgbClr val="000000"/>
                  </a:outerShdw>
                </a:effectLst>
                <a:latin typeface="Arial" panose="020B0604020202020204" pitchFamily="34" charset="0"/>
              </a:rPr>
              <a:t>V° dipende dalla temperatura!</a:t>
            </a:r>
            <a:r>
              <a:rPr lang="it-IT" altLang="it-IT" sz="1800" b="1">
                <a:solidFill>
                  <a:srgbClr val="FF4F4F"/>
                </a:solidFill>
                <a:effectLst>
                  <a:outerShdw blurRad="38100" dist="38100" dir="2700000" algn="tl">
                    <a:srgbClr val="000000"/>
                  </a:outerShdw>
                </a:effectLst>
                <a:latin typeface="Arial" panose="020B0604020202020204" pitchFamily="34" charset="0"/>
              </a:rPr>
              <a:t> </a:t>
            </a:r>
            <a:r>
              <a:rPr lang="it-IT" altLang="it-IT" sz="1800">
                <a:solidFill>
                  <a:schemeClr val="bg1"/>
                </a:solidFill>
                <a:effectLst>
                  <a:outerShdw blurRad="38100" dist="38100" dir="2700000" algn="tl">
                    <a:srgbClr val="000000"/>
                  </a:outerShdw>
                </a:effectLst>
                <a:latin typeface="Arial" panose="020B0604020202020204" pitchFamily="34" charset="0"/>
              </a:rPr>
              <a:t>Il potenziale standard indipendente dalla temperatura è quello dell’elettrodo standard a idrogeno.</a:t>
            </a:r>
            <a:endParaRPr lang="it-IT" altLang="it-IT" sz="1800" b="1">
              <a:solidFill>
                <a:srgbClr val="FF4F4F"/>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054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4EB45BCE-85BE-4FBF-93CC-F3F2CEDCAF2F}" type="slidenum">
              <a:rPr lang="it-IT" altLang="it-IT" sz="1600">
                <a:solidFill>
                  <a:schemeClr val="bg1"/>
                </a:solidFill>
                <a:latin typeface="Arial Black" panose="020B0A04020102020204" pitchFamily="34" charset="0"/>
              </a:rPr>
              <a:pPr algn="ctr">
                <a:spcBef>
                  <a:spcPct val="50000"/>
                </a:spcBef>
              </a:pPr>
              <a:t>35</a:t>
            </a:fld>
            <a:endParaRPr lang="it-IT" altLang="it-IT" sz="1600">
              <a:solidFill>
                <a:schemeClr val="bg1"/>
              </a:solidFill>
              <a:latin typeface="Arial Black" panose="020B0A04020102020204" pitchFamily="34" charset="0"/>
            </a:endParaRPr>
          </a:p>
        </p:txBody>
      </p:sp>
      <p:sp>
        <p:nvSpPr>
          <p:cNvPr id="69636" name="Text Box 4"/>
          <p:cNvSpPr txBox="1">
            <a:spLocks noChangeArrowheads="1"/>
          </p:cNvSpPr>
          <p:nvPr/>
        </p:nvSpPr>
        <p:spPr bwMode="auto">
          <a:xfrm>
            <a:off x="914400" y="457200"/>
            <a:ext cx="77724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b="1">
                <a:solidFill>
                  <a:schemeClr val="bg1"/>
                </a:solidFill>
                <a:effectLst>
                  <a:outerShdw blurRad="38100" dist="38100" dir="2700000" algn="tl">
                    <a:srgbClr val="000000"/>
                  </a:outerShdw>
                </a:effectLst>
                <a:latin typeface="Arial" panose="020B0604020202020204" pitchFamily="34" charset="0"/>
              </a:rPr>
              <a:t>IL POTENZIALE ELETTRODICO FORMALE, V°’</a:t>
            </a:r>
          </a:p>
          <a:p>
            <a:pPr algn="just">
              <a:spcBef>
                <a:spcPct val="50000"/>
              </a:spcBef>
            </a:pPr>
            <a:endParaRPr lang="it-IT" altLang="it-IT" sz="1800" b="1">
              <a:solidFill>
                <a:schemeClr val="bg1"/>
              </a:solidFill>
              <a:effectLst>
                <a:outerShdw blurRad="38100" dist="38100" dir="2700000" algn="tl">
                  <a:srgbClr val="000000"/>
                </a:outerShdw>
              </a:effectLst>
              <a:latin typeface="Arial" panose="020B0604020202020204" pitchFamily="34" charset="0"/>
            </a:endParaRP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Il calcolo delle differenze di potenziale ai capi di una cella galvanica è già stato presentato in precedenza.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È facile osservare che </a:t>
            </a:r>
          </a:p>
        </p:txBody>
      </p:sp>
      <p:grpSp>
        <p:nvGrpSpPr>
          <p:cNvPr id="69640" name="Group 8"/>
          <p:cNvGrpSpPr>
            <a:grpSpLocks/>
          </p:cNvGrpSpPr>
          <p:nvPr/>
        </p:nvGrpSpPr>
        <p:grpSpPr bwMode="auto">
          <a:xfrm>
            <a:off x="2514600" y="2438400"/>
            <a:ext cx="4267200" cy="2133600"/>
            <a:chOff x="1488" y="1344"/>
            <a:chExt cx="2688" cy="1344"/>
          </a:xfrm>
        </p:grpSpPr>
        <p:sp>
          <p:nvSpPr>
            <p:cNvPr id="69639" name="Rectangle 7"/>
            <p:cNvSpPr>
              <a:spLocks noChangeArrowheads="1"/>
            </p:cNvSpPr>
            <p:nvPr/>
          </p:nvSpPr>
          <p:spPr bwMode="auto">
            <a:xfrm>
              <a:off x="1488" y="1344"/>
              <a:ext cx="2688" cy="13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69638" name="Object 6"/>
            <p:cNvGraphicFramePr>
              <a:graphicFrameLocks noChangeAspect="1"/>
            </p:cNvGraphicFramePr>
            <p:nvPr/>
          </p:nvGraphicFramePr>
          <p:xfrm>
            <a:off x="1552" y="1413"/>
            <a:ext cx="2560" cy="1206"/>
          </p:xfrm>
          <a:graphic>
            <a:graphicData uri="http://schemas.openxmlformats.org/presentationml/2006/ole">
              <mc:AlternateContent xmlns:mc="http://schemas.openxmlformats.org/markup-compatibility/2006">
                <mc:Choice xmlns:v="urn:schemas-microsoft-com:vml" Requires="v">
                  <p:oleObj spid="_x0000_s69647" name="Equation" r:id="rId3" imgW="2641320" imgH="1244520" progId="Equation.3">
                    <p:embed/>
                  </p:oleObj>
                </mc:Choice>
                <mc:Fallback>
                  <p:oleObj name="Equation" r:id="rId3" imgW="2641320" imgH="124452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 y="1413"/>
                          <a:ext cx="2560" cy="120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9641" name="Text Box 9"/>
          <p:cNvSpPr txBox="1">
            <a:spLocks noChangeArrowheads="1"/>
          </p:cNvSpPr>
          <p:nvPr/>
        </p:nvSpPr>
        <p:spPr bwMode="auto">
          <a:xfrm>
            <a:off x="914400" y="4724400"/>
            <a:ext cx="7772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Pertanto, il </a:t>
            </a:r>
            <a:r>
              <a:rPr lang="it-IT" altLang="it-IT" sz="1800">
                <a:solidFill>
                  <a:srgbClr val="00FFFF"/>
                </a:solidFill>
                <a:effectLst>
                  <a:outerShdw blurRad="38100" dist="38100" dir="2700000" algn="tl">
                    <a:srgbClr val="000000"/>
                  </a:outerShdw>
                </a:effectLst>
                <a:latin typeface="Arial" panose="020B0604020202020204" pitchFamily="34" charset="0"/>
              </a:rPr>
              <a:t>potenziale formale</a:t>
            </a:r>
            <a:r>
              <a:rPr lang="it-IT" altLang="it-IT" sz="1800">
                <a:solidFill>
                  <a:schemeClr val="bg1"/>
                </a:solidFill>
                <a:effectLst>
                  <a:outerShdw blurRad="38100" dist="38100" dir="2700000" algn="tl">
                    <a:srgbClr val="000000"/>
                  </a:outerShdw>
                </a:effectLst>
                <a:latin typeface="Arial" panose="020B0604020202020204" pitchFamily="34" charset="0"/>
              </a:rPr>
              <a:t>, V°’, è un potenziale corretto in modo da poter usare le concentrazioni al posto delle attività, ma può essere usato solo nelle condizioni di forza ionica compatibili con i coefficienti di attività in esso  inglobati. Per es., il V°’ della coppia Ag/Ag</a:t>
            </a:r>
            <a:r>
              <a:rPr lang="it-IT" altLang="it-IT" sz="1800" baseline="30000">
                <a:solidFill>
                  <a:schemeClr val="bg1"/>
                </a:solidFill>
                <a:effectLst>
                  <a:outerShdw blurRad="38100" dist="38100" dir="2700000" algn="tl">
                    <a:srgbClr val="000000"/>
                  </a:outerShdw>
                </a:effectLst>
                <a:latin typeface="Arial" panose="020B0604020202020204" pitchFamily="34" charset="0"/>
              </a:rPr>
              <a:t>+ </a:t>
            </a:r>
            <a:r>
              <a:rPr lang="it-IT" altLang="it-IT" sz="1800">
                <a:solidFill>
                  <a:schemeClr val="bg1"/>
                </a:solidFill>
                <a:effectLst>
                  <a:outerShdw blurRad="38100" dist="38100" dir="2700000" algn="tl">
                    <a:srgbClr val="000000"/>
                  </a:outerShdw>
                </a:effectLst>
                <a:latin typeface="Arial" panose="020B0604020202020204" pitchFamily="34" charset="0"/>
              </a:rPr>
              <a:t>in HClO</a:t>
            </a:r>
            <a:r>
              <a:rPr lang="it-IT" altLang="it-IT" sz="1800" baseline="-25000">
                <a:solidFill>
                  <a:schemeClr val="bg1"/>
                </a:solidFill>
                <a:effectLst>
                  <a:outerShdw blurRad="38100" dist="38100" dir="2700000" algn="tl">
                    <a:srgbClr val="000000"/>
                  </a:outerShdw>
                </a:effectLst>
                <a:latin typeface="Arial" panose="020B0604020202020204" pitchFamily="34" charset="0"/>
              </a:rPr>
              <a:t>4</a:t>
            </a:r>
            <a:r>
              <a:rPr lang="it-IT" altLang="it-IT" sz="1800">
                <a:solidFill>
                  <a:schemeClr val="bg1"/>
                </a:solidFill>
                <a:effectLst>
                  <a:outerShdw blurRad="38100" dist="38100" dir="2700000" algn="tl">
                    <a:srgbClr val="000000"/>
                  </a:outerShdw>
                </a:effectLst>
                <a:latin typeface="Arial" panose="020B0604020202020204" pitchFamily="34" charset="0"/>
              </a:rPr>
              <a:t> 1,0 M è 0,792 V e non 0,799 V.</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745053E9-8E5E-4E31-9484-D8DE812DBE73}" type="slidenum">
              <a:rPr lang="it-IT" altLang="it-IT" sz="1600">
                <a:solidFill>
                  <a:schemeClr val="bg1"/>
                </a:solidFill>
                <a:latin typeface="Arial Black" panose="020B0A04020102020204" pitchFamily="34" charset="0"/>
              </a:rPr>
              <a:pPr algn="ctr">
                <a:spcBef>
                  <a:spcPct val="50000"/>
                </a:spcBef>
              </a:pPr>
              <a:t>36</a:t>
            </a:fld>
            <a:endParaRPr lang="it-IT" altLang="it-IT" sz="1600">
              <a:solidFill>
                <a:schemeClr val="bg1"/>
              </a:solidFill>
              <a:latin typeface="Arial Black" panose="020B0A04020102020204" pitchFamily="34" charset="0"/>
            </a:endParaRPr>
          </a:p>
        </p:txBody>
      </p:sp>
      <p:sp>
        <p:nvSpPr>
          <p:cNvPr id="70660" name="Text Box 4"/>
          <p:cNvSpPr txBox="1">
            <a:spLocks noChangeArrowheads="1"/>
          </p:cNvSpPr>
          <p:nvPr/>
        </p:nvSpPr>
        <p:spPr bwMode="auto">
          <a:xfrm>
            <a:off x="0" y="0"/>
            <a:ext cx="9144000" cy="396875"/>
          </a:xfrm>
          <a:prstGeom prst="rect">
            <a:avLst/>
          </a:prstGeom>
          <a:gradFill rotWithShape="0">
            <a:gsLst>
              <a:gs pos="0">
                <a:srgbClr val="0000CC"/>
              </a:gs>
              <a:gs pos="100000">
                <a:srgbClr val="0000CC">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b="1">
                <a:solidFill>
                  <a:schemeClr val="bg1"/>
                </a:solidFill>
                <a:effectLst>
                  <a:outerShdw blurRad="38100" dist="38100" dir="2700000" algn="tl">
                    <a:srgbClr val="000000"/>
                  </a:outerShdw>
                </a:effectLst>
                <a:latin typeface="Arial" panose="020B0604020202020204" pitchFamily="34" charset="0"/>
              </a:rPr>
              <a:t>APPLICAZIONI DEL POTENZIALE ELETTRODICO STD.</a:t>
            </a:r>
          </a:p>
        </p:txBody>
      </p:sp>
      <p:sp>
        <p:nvSpPr>
          <p:cNvPr id="70661" name="Text Box 5"/>
          <p:cNvSpPr txBox="1">
            <a:spLocks noChangeArrowheads="1"/>
          </p:cNvSpPr>
          <p:nvPr/>
        </p:nvSpPr>
        <p:spPr bwMode="auto">
          <a:xfrm>
            <a:off x="762000" y="838200"/>
            <a:ext cx="77724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b="1">
                <a:solidFill>
                  <a:schemeClr val="bg1"/>
                </a:solidFill>
                <a:effectLst>
                  <a:outerShdw blurRad="38100" dist="38100" dir="2700000" algn="tl">
                    <a:srgbClr val="000000"/>
                  </a:outerShdw>
                </a:effectLst>
                <a:latin typeface="Arial" panose="020B0604020202020204" pitchFamily="34" charset="0"/>
              </a:rPr>
              <a:t>CALCOLO DELLE COSTANTI DI EQUILIBRIO REDOX</a:t>
            </a:r>
          </a:p>
          <a:p>
            <a:pPr algn="just">
              <a:spcBef>
                <a:spcPct val="50000"/>
              </a:spcBef>
            </a:pPr>
            <a:endParaRPr lang="it-IT" altLang="it-IT" sz="1800" b="1">
              <a:solidFill>
                <a:schemeClr val="bg1"/>
              </a:solidFill>
              <a:effectLst>
                <a:outerShdw blurRad="38100" dist="38100" dir="2700000" algn="tl">
                  <a:srgbClr val="000000"/>
                </a:outerShdw>
              </a:effectLst>
              <a:latin typeface="Arial" panose="020B0604020202020204" pitchFamily="34" charset="0"/>
            </a:endParaRP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Consideriamo ancora la reazione </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rPr>
              <a:t>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alla quale compete l’equazione di Nernst</a:t>
            </a:r>
          </a:p>
          <a:p>
            <a:pPr algn="just">
              <a:spcBef>
                <a:spcPct val="50000"/>
              </a:spcBef>
            </a:pPr>
            <a:endParaRPr lang="it-IT" altLang="it-IT" sz="1800">
              <a:solidFill>
                <a:schemeClr val="bg1"/>
              </a:solidFill>
              <a:effectLst>
                <a:outerShdw blurRad="38100" dist="38100" dir="2700000" algn="tl">
                  <a:srgbClr val="000000"/>
                </a:outerShdw>
              </a:effectLst>
              <a:latin typeface="Arial" panose="020B0604020202020204" pitchFamily="34" charset="0"/>
            </a:endParaRPr>
          </a:p>
        </p:txBody>
      </p:sp>
      <p:graphicFrame>
        <p:nvGraphicFramePr>
          <p:cNvPr id="70665" name="Object 9"/>
          <p:cNvGraphicFramePr>
            <a:graphicFrameLocks noChangeAspect="1"/>
          </p:cNvGraphicFramePr>
          <p:nvPr/>
        </p:nvGraphicFramePr>
        <p:xfrm>
          <a:off x="2438400" y="3048000"/>
          <a:ext cx="4343400" cy="720725"/>
        </p:xfrm>
        <a:graphic>
          <a:graphicData uri="http://schemas.openxmlformats.org/presentationml/2006/ole">
            <mc:AlternateContent xmlns:mc="http://schemas.openxmlformats.org/markup-compatibility/2006">
              <mc:Choice xmlns:v="urn:schemas-microsoft-com:vml" Requires="v">
                <p:oleObj spid="_x0000_s70683" name="Equation" r:id="rId3" imgW="2755800" imgH="457200" progId="Equation.3">
                  <p:embed/>
                </p:oleObj>
              </mc:Choice>
              <mc:Fallback>
                <p:oleObj name="Equation" r:id="rId3" imgW="2755800" imgH="4572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048000"/>
                        <a:ext cx="4343400" cy="7207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672" name="Group 16"/>
          <p:cNvGrpSpPr>
            <a:grpSpLocks/>
          </p:cNvGrpSpPr>
          <p:nvPr/>
        </p:nvGrpSpPr>
        <p:grpSpPr bwMode="auto">
          <a:xfrm>
            <a:off x="762000" y="3962400"/>
            <a:ext cx="4876800" cy="1231900"/>
            <a:chOff x="480" y="2496"/>
            <a:chExt cx="3072" cy="776"/>
          </a:xfrm>
        </p:grpSpPr>
        <p:sp>
          <p:nvSpPr>
            <p:cNvPr id="70666" name="Text Box 10"/>
            <p:cNvSpPr txBox="1">
              <a:spLocks noChangeArrowheads="1"/>
            </p:cNvSpPr>
            <p:nvPr/>
          </p:nvSpPr>
          <p:spPr bwMode="auto">
            <a:xfrm>
              <a:off x="480" y="2496"/>
              <a:ext cx="24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800">
                  <a:solidFill>
                    <a:schemeClr val="bg1"/>
                  </a:solidFill>
                  <a:latin typeface="Arial" panose="020B0604020202020204" pitchFamily="34" charset="0"/>
                </a:rPr>
                <a:t>All’equilibrio, </a:t>
              </a:r>
              <a:r>
                <a:rPr lang="it-IT" altLang="it-IT" sz="1800">
                  <a:solidFill>
                    <a:schemeClr val="bg1"/>
                  </a:solidFill>
                  <a:latin typeface="Arial" panose="020B0604020202020204" pitchFamily="34" charset="0"/>
                  <a:sym typeface="Symbol" panose="05050102010706020507" pitchFamily="18" charset="2"/>
                </a:rPr>
                <a:t>V = 0 e quindi </a:t>
              </a:r>
            </a:p>
          </p:txBody>
        </p:sp>
        <p:graphicFrame>
          <p:nvGraphicFramePr>
            <p:cNvPr id="70667" name="Object 11"/>
            <p:cNvGraphicFramePr>
              <a:graphicFrameLocks noChangeAspect="1"/>
            </p:cNvGraphicFramePr>
            <p:nvPr/>
          </p:nvGraphicFramePr>
          <p:xfrm>
            <a:off x="2208" y="2911"/>
            <a:ext cx="1344" cy="361"/>
          </p:xfrm>
          <a:graphic>
            <a:graphicData uri="http://schemas.openxmlformats.org/presentationml/2006/ole">
              <mc:AlternateContent xmlns:mc="http://schemas.openxmlformats.org/markup-compatibility/2006">
                <mc:Choice xmlns:v="urn:schemas-microsoft-com:vml" Requires="v">
                  <p:oleObj spid="_x0000_s70684" name="Equation" r:id="rId5" imgW="1460160" imgH="393480" progId="Equation.3">
                    <p:embed/>
                  </p:oleObj>
                </mc:Choice>
                <mc:Fallback>
                  <p:oleObj name="Equation" r:id="rId5" imgW="1460160" imgH="39348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2911"/>
                          <a:ext cx="1344" cy="36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0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E8D3A316-1DA7-438C-A1CA-BDBF09D0C8AE}" type="slidenum">
              <a:rPr lang="it-IT" altLang="it-IT" sz="1600">
                <a:solidFill>
                  <a:schemeClr val="bg1"/>
                </a:solidFill>
                <a:latin typeface="Arial Black" panose="020B0A04020102020204" pitchFamily="34" charset="0"/>
              </a:rPr>
              <a:pPr algn="ctr">
                <a:spcBef>
                  <a:spcPct val="50000"/>
                </a:spcBef>
              </a:pPr>
              <a:t>37</a:t>
            </a:fld>
            <a:endParaRPr lang="it-IT" altLang="it-IT" sz="1600">
              <a:solidFill>
                <a:schemeClr val="bg1"/>
              </a:solidFill>
              <a:latin typeface="Arial Black" panose="020B0A04020102020204" pitchFamily="34" charset="0"/>
            </a:endParaRPr>
          </a:p>
        </p:txBody>
      </p:sp>
      <p:sp>
        <p:nvSpPr>
          <p:cNvPr id="71687" name="Rectangle 7"/>
          <p:cNvSpPr>
            <a:spLocks noChangeArrowheads="1"/>
          </p:cNvSpPr>
          <p:nvPr/>
        </p:nvSpPr>
        <p:spPr bwMode="auto">
          <a:xfrm>
            <a:off x="1143000" y="838200"/>
            <a:ext cx="7620000" cy="5257800"/>
          </a:xfrm>
          <a:prstGeom prst="rect">
            <a:avLst/>
          </a:prstGeom>
          <a:solidFill>
            <a:schemeClr val="tx1"/>
          </a:solidFill>
          <a:ln w="3810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it-IT" sz="2400"/>
          </a:p>
        </p:txBody>
      </p:sp>
      <p:grpSp>
        <p:nvGrpSpPr>
          <p:cNvPr id="71688" name="Group 8"/>
          <p:cNvGrpSpPr>
            <a:grpSpLocks/>
          </p:cNvGrpSpPr>
          <p:nvPr/>
        </p:nvGrpSpPr>
        <p:grpSpPr bwMode="auto">
          <a:xfrm>
            <a:off x="1143000" y="228600"/>
            <a:ext cx="7620000" cy="396875"/>
            <a:chOff x="720" y="144"/>
            <a:chExt cx="4800" cy="250"/>
          </a:xfrm>
        </p:grpSpPr>
        <p:sp>
          <p:nvSpPr>
            <p:cNvPr id="71689" name="Rectangle 9"/>
            <p:cNvSpPr>
              <a:spLocks noChangeArrowheads="1"/>
            </p:cNvSpPr>
            <p:nvPr/>
          </p:nvSpPr>
          <p:spPr bwMode="auto">
            <a:xfrm>
              <a:off x="720" y="144"/>
              <a:ext cx="4800" cy="240"/>
            </a:xfrm>
            <a:prstGeom prst="rect">
              <a:avLst/>
            </a:prstGeom>
            <a:gradFill rotWithShape="0">
              <a:gsLst>
                <a:gs pos="0">
                  <a:srgbClr val="006699"/>
                </a:gs>
                <a:gs pos="100000">
                  <a:srgbClr val="00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1690" name="Text Box 10"/>
            <p:cNvSpPr txBox="1">
              <a:spLocks noChangeArrowheads="1"/>
            </p:cNvSpPr>
            <p:nvPr/>
          </p:nvSpPr>
          <p:spPr bwMode="auto">
            <a:xfrm>
              <a:off x="768" y="144"/>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b="1">
                  <a:solidFill>
                    <a:schemeClr val="bg1"/>
                  </a:solidFill>
                  <a:effectLst>
                    <a:outerShdw blurRad="38100" dist="38100" dir="2700000" algn="tl">
                      <a:srgbClr val="000000"/>
                    </a:outerShdw>
                  </a:effectLst>
                  <a:latin typeface="Arial" panose="020B0604020202020204" pitchFamily="34" charset="0"/>
                </a:rPr>
                <a:t>Esempi</a:t>
              </a:r>
            </a:p>
          </p:txBody>
        </p:sp>
      </p:grpSp>
      <p:sp>
        <p:nvSpPr>
          <p:cNvPr id="71691" name="Text Box 11"/>
          <p:cNvSpPr txBox="1">
            <a:spLocks noChangeArrowheads="1"/>
          </p:cNvSpPr>
          <p:nvPr/>
        </p:nvSpPr>
        <p:spPr bwMode="auto">
          <a:xfrm>
            <a:off x="1219200" y="990600"/>
            <a:ext cx="7391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CCFF"/>
              </a:buClr>
              <a:buSzPct val="120000"/>
              <a:buFont typeface="Wingdings" panose="05000000000000000000" pitchFamily="2" charset="2"/>
              <a:buChar char="v"/>
            </a:pPr>
            <a:r>
              <a:rPr lang="it-IT" altLang="it-IT" sz="1600">
                <a:solidFill>
                  <a:schemeClr val="bg1"/>
                </a:solidFill>
                <a:latin typeface="Arial" panose="020B0604020202020204" pitchFamily="34" charset="0"/>
                <a:cs typeface="Times New Roman" panose="02020603050405020304" pitchFamily="18" charset="0"/>
                <a:sym typeface="Symbol" panose="05050102010706020507" pitchFamily="18" charset="2"/>
              </a:rPr>
              <a:t>  </a:t>
            </a: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Calcolare la costante di equilibrio (25°C) della reazione</a:t>
            </a:r>
          </a:p>
          <a:p>
            <a:pPr algn="ctr">
              <a:spcBef>
                <a:spcPct val="50000"/>
              </a:spcBef>
              <a:buClr>
                <a:srgbClr val="FF0000"/>
              </a:buClr>
              <a:buSzPct val="120000"/>
              <a:buFont typeface="Wingdings" panose="05000000000000000000" pitchFamily="2" charset="2"/>
              <a:buNone/>
            </a:pP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Cu</a:t>
            </a:r>
            <a:r>
              <a:rPr lang="it-IT" altLang="it-IT" sz="1600" b="1" baseline="-25000">
                <a:solidFill>
                  <a:schemeClr val="bg1"/>
                </a:solidFill>
                <a:latin typeface="Arial" panose="020B0604020202020204" pitchFamily="34" charset="0"/>
                <a:cs typeface="Times New Roman" panose="02020603050405020304" pitchFamily="18" charset="0"/>
                <a:sym typeface="Symbol" panose="05050102010706020507" pitchFamily="18" charset="2"/>
              </a:rPr>
              <a:t>(s)</a:t>
            </a: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 + 2Ag</a:t>
            </a:r>
            <a:r>
              <a:rPr lang="it-IT" altLang="it-IT" sz="1600" b="1" baseline="30000">
                <a:solidFill>
                  <a:schemeClr val="bg1"/>
                </a:solidFill>
                <a:latin typeface="Arial" panose="020B0604020202020204" pitchFamily="34" charset="0"/>
                <a:cs typeface="Times New Roman" panose="02020603050405020304" pitchFamily="18" charset="0"/>
                <a:sym typeface="Symbol" panose="05050102010706020507" pitchFamily="18" charset="2"/>
              </a:rPr>
              <a:t>+</a:t>
            </a: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 = Cu</a:t>
            </a:r>
            <a:r>
              <a:rPr lang="it-IT" altLang="it-IT" sz="1600" b="1" baseline="30000">
                <a:solidFill>
                  <a:schemeClr val="bg1"/>
                </a:solidFill>
                <a:latin typeface="Arial" panose="020B0604020202020204" pitchFamily="34" charset="0"/>
                <a:cs typeface="Times New Roman" panose="02020603050405020304" pitchFamily="18" charset="0"/>
                <a:sym typeface="Symbol" panose="05050102010706020507" pitchFamily="18" charset="2"/>
              </a:rPr>
              <a:t>2+</a:t>
            </a: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 +2Ag</a:t>
            </a:r>
            <a:r>
              <a:rPr lang="it-IT" altLang="it-IT" sz="1600" b="1" baseline="-25000">
                <a:solidFill>
                  <a:schemeClr val="bg1"/>
                </a:solidFill>
                <a:latin typeface="Arial" panose="020B0604020202020204" pitchFamily="34" charset="0"/>
                <a:cs typeface="Times New Roman" panose="02020603050405020304" pitchFamily="18" charset="0"/>
                <a:sym typeface="Symbol" panose="05050102010706020507" pitchFamily="18" charset="2"/>
              </a:rPr>
              <a:t>(s)</a:t>
            </a:r>
            <a:endParaRPr lang="it-IT" altLang="it-IT" sz="1600" b="1">
              <a:solidFill>
                <a:schemeClr val="bg1"/>
              </a:solidFill>
              <a:latin typeface="Arial" panose="020B0604020202020204" pitchFamily="34" charset="0"/>
              <a:sym typeface="Symbol" panose="05050102010706020507" pitchFamily="18" charset="2"/>
            </a:endParaRPr>
          </a:p>
        </p:txBody>
      </p:sp>
      <p:grpSp>
        <p:nvGrpSpPr>
          <p:cNvPr id="71699" name="Group 19"/>
          <p:cNvGrpSpPr>
            <a:grpSpLocks/>
          </p:cNvGrpSpPr>
          <p:nvPr/>
        </p:nvGrpSpPr>
        <p:grpSpPr bwMode="auto">
          <a:xfrm>
            <a:off x="1295400" y="1828800"/>
            <a:ext cx="3917950" cy="654050"/>
            <a:chOff x="816" y="1152"/>
            <a:chExt cx="2468" cy="412"/>
          </a:xfrm>
        </p:grpSpPr>
        <p:sp>
          <p:nvSpPr>
            <p:cNvPr id="71692" name="Text Box 12"/>
            <p:cNvSpPr txBox="1">
              <a:spLocks noChangeArrowheads="1"/>
            </p:cNvSpPr>
            <p:nvPr/>
          </p:nvSpPr>
          <p:spPr bwMode="auto">
            <a:xfrm>
              <a:off x="816" y="1248"/>
              <a:ext cx="1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solidFill>
                    <a:schemeClr val="bg1"/>
                  </a:solidFill>
                  <a:latin typeface="Arial" panose="020B0604020202020204" pitchFamily="34" charset="0"/>
                  <a:cs typeface="Times New Roman" panose="02020603050405020304" pitchFamily="18" charset="0"/>
                </a:rPr>
                <a:t>La costante in oggetto è: </a:t>
              </a:r>
            </a:p>
          </p:txBody>
        </p:sp>
        <p:graphicFrame>
          <p:nvGraphicFramePr>
            <p:cNvPr id="71693" name="Object 13"/>
            <p:cNvGraphicFramePr>
              <a:graphicFrameLocks noChangeAspect="1"/>
            </p:cNvGraphicFramePr>
            <p:nvPr/>
          </p:nvGraphicFramePr>
          <p:xfrm>
            <a:off x="2496" y="1152"/>
            <a:ext cx="788" cy="412"/>
          </p:xfrm>
          <a:graphic>
            <a:graphicData uri="http://schemas.openxmlformats.org/presentationml/2006/ole">
              <mc:AlternateContent xmlns:mc="http://schemas.openxmlformats.org/markup-compatibility/2006">
                <mc:Choice xmlns:v="urn:schemas-microsoft-com:vml" Requires="v">
                  <p:oleObj spid="_x0000_s71731" name="Equation" r:id="rId3" imgW="825480" imgH="431640" progId="Equation.3">
                    <p:embed/>
                  </p:oleObj>
                </mc:Choice>
                <mc:Fallback>
                  <p:oleObj name="Equation" r:id="rId3" imgW="825480" imgH="43164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1152"/>
                          <a:ext cx="788" cy="4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705" name="Group 25"/>
          <p:cNvGrpSpPr>
            <a:grpSpLocks/>
          </p:cNvGrpSpPr>
          <p:nvPr/>
        </p:nvGrpSpPr>
        <p:grpSpPr bwMode="auto">
          <a:xfrm>
            <a:off x="1295400" y="2670175"/>
            <a:ext cx="6926263" cy="866775"/>
            <a:chOff x="816" y="1682"/>
            <a:chExt cx="4363" cy="546"/>
          </a:xfrm>
        </p:grpSpPr>
        <p:grpSp>
          <p:nvGrpSpPr>
            <p:cNvPr id="71700" name="Group 20"/>
            <p:cNvGrpSpPr>
              <a:grpSpLocks/>
            </p:cNvGrpSpPr>
            <p:nvPr/>
          </p:nvGrpSpPr>
          <p:grpSpPr bwMode="auto">
            <a:xfrm>
              <a:off x="816" y="1682"/>
              <a:ext cx="4363" cy="400"/>
              <a:chOff x="816" y="1682"/>
              <a:chExt cx="4363" cy="400"/>
            </a:xfrm>
          </p:grpSpPr>
          <p:sp>
            <p:nvSpPr>
              <p:cNvPr id="71696" name="Text Box 16"/>
              <p:cNvSpPr txBox="1">
                <a:spLocks noChangeArrowheads="1"/>
              </p:cNvSpPr>
              <p:nvPr/>
            </p:nvSpPr>
            <p:spPr bwMode="auto">
              <a:xfrm>
                <a:off x="816" y="1776"/>
                <a:ext cx="2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solidFill>
                      <a:schemeClr val="bg1"/>
                    </a:solidFill>
                    <a:latin typeface="Arial" panose="020B0604020202020204" pitchFamily="34" charset="0"/>
                    <a:cs typeface="Times New Roman" panose="02020603050405020304" pitchFamily="18" charset="0"/>
                  </a:rPr>
                  <a:t>Per quanto dimostrato in precedenza: </a:t>
                </a:r>
              </a:p>
            </p:txBody>
          </p:sp>
          <p:graphicFrame>
            <p:nvGraphicFramePr>
              <p:cNvPr id="71697" name="Object 17"/>
              <p:cNvGraphicFramePr>
                <a:graphicFrameLocks noChangeAspect="1"/>
              </p:cNvGraphicFramePr>
              <p:nvPr/>
            </p:nvGraphicFramePr>
            <p:xfrm>
              <a:off x="3312" y="1682"/>
              <a:ext cx="1867" cy="400"/>
            </p:xfrm>
            <a:graphic>
              <a:graphicData uri="http://schemas.openxmlformats.org/presentationml/2006/ole">
                <mc:AlternateContent xmlns:mc="http://schemas.openxmlformats.org/markup-compatibility/2006">
                  <mc:Choice xmlns:v="urn:schemas-microsoft-com:vml" Requires="v">
                    <p:oleObj spid="_x0000_s71732" name="Equation" r:id="rId5" imgW="1955520" imgH="419040" progId="Equation.3">
                      <p:embed/>
                    </p:oleObj>
                  </mc:Choice>
                  <mc:Fallback>
                    <p:oleObj name="Equation" r:id="rId5" imgW="1955520" imgH="41904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2" y="1682"/>
                            <a:ext cx="1867" cy="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698" name="Text Box 18"/>
            <p:cNvSpPr txBox="1">
              <a:spLocks noChangeArrowheads="1"/>
            </p:cNvSpPr>
            <p:nvPr/>
          </p:nvSpPr>
          <p:spPr bwMode="auto">
            <a:xfrm>
              <a:off x="816" y="2016"/>
              <a:ext cx="1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solidFill>
                    <a:schemeClr val="bg1"/>
                  </a:solidFill>
                  <a:latin typeface="Arial" panose="020B0604020202020204" pitchFamily="34" charset="0"/>
                  <a:cs typeface="Times New Roman" panose="02020603050405020304" pitchFamily="18" charset="0"/>
                </a:rPr>
                <a:t>Quindi K</a:t>
              </a:r>
              <a:r>
                <a:rPr lang="it-IT" altLang="it-IT" sz="1600" baseline="-25000">
                  <a:solidFill>
                    <a:schemeClr val="bg1"/>
                  </a:solidFill>
                  <a:latin typeface="Arial" panose="020B0604020202020204" pitchFamily="34" charset="0"/>
                  <a:cs typeface="Times New Roman" panose="02020603050405020304" pitchFamily="18" charset="0"/>
                </a:rPr>
                <a:t>eq</a:t>
              </a:r>
              <a:r>
                <a:rPr lang="it-IT" altLang="it-IT" sz="1600">
                  <a:solidFill>
                    <a:schemeClr val="bg1"/>
                  </a:solidFill>
                  <a:latin typeface="Arial" panose="020B0604020202020204" pitchFamily="34" charset="0"/>
                  <a:cs typeface="Times New Roman" panose="02020603050405020304" pitchFamily="18" charset="0"/>
                </a:rPr>
                <a:t> = 4,1.10</a:t>
              </a:r>
              <a:r>
                <a:rPr lang="it-IT" altLang="it-IT" sz="1600" baseline="30000">
                  <a:solidFill>
                    <a:schemeClr val="bg1"/>
                  </a:solidFill>
                  <a:latin typeface="Arial" panose="020B0604020202020204" pitchFamily="34" charset="0"/>
                  <a:cs typeface="Times New Roman" panose="02020603050405020304" pitchFamily="18" charset="0"/>
                </a:rPr>
                <a:t>15</a:t>
              </a:r>
              <a:r>
                <a:rPr lang="it-IT" altLang="it-IT" sz="1600">
                  <a:solidFill>
                    <a:schemeClr val="bg1"/>
                  </a:solidFill>
                  <a:latin typeface="Arial" panose="020B0604020202020204" pitchFamily="34" charset="0"/>
                  <a:cs typeface="Times New Roman" panose="02020603050405020304" pitchFamily="18" charset="0"/>
                </a:rPr>
                <a:t>.</a:t>
              </a:r>
            </a:p>
          </p:txBody>
        </p:sp>
      </p:grpSp>
      <p:sp>
        <p:nvSpPr>
          <p:cNvPr id="71706" name="Text Box 26"/>
          <p:cNvSpPr txBox="1">
            <a:spLocks noChangeArrowheads="1"/>
          </p:cNvSpPr>
          <p:nvPr/>
        </p:nvSpPr>
        <p:spPr bwMode="auto">
          <a:xfrm>
            <a:off x="1295400" y="3657600"/>
            <a:ext cx="73152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buSzPct val="120000"/>
              <a:buFont typeface="Wingdings" panose="05000000000000000000" pitchFamily="2" charset="2"/>
              <a:buNone/>
            </a:pPr>
            <a:r>
              <a:rPr lang="it-IT" altLang="it-IT" sz="1600">
                <a:solidFill>
                  <a:schemeClr val="bg1"/>
                </a:solidFill>
                <a:latin typeface="Arial" panose="020B0604020202020204" pitchFamily="34" charset="0"/>
                <a:cs typeface="Times New Roman" panose="02020603050405020304" pitchFamily="18" charset="0"/>
                <a:sym typeface="Symbol" panose="05050102010706020507" pitchFamily="18" charset="2"/>
              </a:rPr>
              <a:t>Con uguale procedimento si può calcolare la costante di equilibrio (25°C) della reazione</a:t>
            </a:r>
          </a:p>
          <a:p>
            <a:pPr algn="ctr">
              <a:spcBef>
                <a:spcPct val="50000"/>
              </a:spcBef>
              <a:buClr>
                <a:srgbClr val="FF0000"/>
              </a:buClr>
              <a:buSzPct val="120000"/>
              <a:buFont typeface="Wingdings" panose="05000000000000000000" pitchFamily="2" charset="2"/>
              <a:buNone/>
            </a:pPr>
            <a:r>
              <a:rPr lang="it-IT" altLang="it-IT" sz="1600">
                <a:solidFill>
                  <a:schemeClr val="bg1"/>
                </a:solidFill>
                <a:latin typeface="Arial" panose="020B0604020202020204" pitchFamily="34" charset="0"/>
                <a:cs typeface="Times New Roman" panose="02020603050405020304" pitchFamily="18" charset="0"/>
                <a:sym typeface="Symbol" panose="05050102010706020507" pitchFamily="18" charset="2"/>
              </a:rPr>
              <a:t>5Fe</a:t>
            </a:r>
            <a:r>
              <a:rPr lang="it-IT" altLang="it-IT" sz="1600" baseline="30000">
                <a:solidFill>
                  <a:schemeClr val="bg1"/>
                </a:solidFill>
                <a:latin typeface="Arial" panose="020B0604020202020204" pitchFamily="34" charset="0"/>
                <a:cs typeface="Times New Roman" panose="02020603050405020304" pitchFamily="18" charset="0"/>
                <a:sym typeface="Symbol" panose="05050102010706020507" pitchFamily="18" charset="2"/>
              </a:rPr>
              <a:t>2+</a:t>
            </a:r>
            <a:r>
              <a:rPr lang="it-IT" altLang="it-IT" sz="1600">
                <a:solidFill>
                  <a:schemeClr val="bg1"/>
                </a:solidFill>
                <a:latin typeface="Arial" panose="020B0604020202020204" pitchFamily="34" charset="0"/>
                <a:cs typeface="Times New Roman" panose="02020603050405020304" pitchFamily="18" charset="0"/>
                <a:sym typeface="Symbol" panose="05050102010706020507" pitchFamily="18" charset="2"/>
              </a:rPr>
              <a:t> + MnO</a:t>
            </a:r>
            <a:r>
              <a:rPr lang="it-IT" altLang="it-IT" sz="1600" baseline="-25000">
                <a:solidFill>
                  <a:schemeClr val="bg1"/>
                </a:solidFill>
                <a:latin typeface="Arial" panose="020B0604020202020204" pitchFamily="34" charset="0"/>
                <a:cs typeface="Times New Roman" panose="02020603050405020304" pitchFamily="18" charset="0"/>
                <a:sym typeface="Symbol" panose="05050102010706020507" pitchFamily="18" charset="2"/>
              </a:rPr>
              <a:t>4</a:t>
            </a:r>
            <a:r>
              <a:rPr lang="it-IT" altLang="it-IT" sz="1600" baseline="30000">
                <a:solidFill>
                  <a:schemeClr val="bg1"/>
                </a:solidFill>
                <a:latin typeface="Arial" panose="020B0604020202020204" pitchFamily="34" charset="0"/>
                <a:cs typeface="Times New Roman" panose="02020603050405020304" pitchFamily="18" charset="0"/>
                <a:sym typeface="Symbol" panose="05050102010706020507" pitchFamily="18" charset="2"/>
              </a:rPr>
              <a:t>-</a:t>
            </a:r>
            <a:r>
              <a:rPr lang="it-IT" altLang="it-IT" sz="1600">
                <a:solidFill>
                  <a:schemeClr val="bg1"/>
                </a:solidFill>
                <a:latin typeface="Arial" panose="020B0604020202020204" pitchFamily="34" charset="0"/>
                <a:cs typeface="Times New Roman" panose="02020603050405020304" pitchFamily="18" charset="0"/>
                <a:sym typeface="Symbol" panose="05050102010706020507" pitchFamily="18" charset="2"/>
              </a:rPr>
              <a:t> +5e</a:t>
            </a:r>
            <a:r>
              <a:rPr lang="it-IT" altLang="it-IT" sz="1600" baseline="30000">
                <a:solidFill>
                  <a:schemeClr val="bg1"/>
                </a:solidFill>
                <a:latin typeface="Arial" panose="020B0604020202020204" pitchFamily="34" charset="0"/>
                <a:cs typeface="Times New Roman" panose="02020603050405020304" pitchFamily="18" charset="0"/>
                <a:sym typeface="Symbol" panose="05050102010706020507" pitchFamily="18" charset="2"/>
              </a:rPr>
              <a:t>- </a:t>
            </a:r>
            <a:r>
              <a:rPr lang="it-IT" altLang="it-IT" sz="1600">
                <a:solidFill>
                  <a:schemeClr val="bg1"/>
                </a:solidFill>
                <a:latin typeface="Arial" panose="020B0604020202020204" pitchFamily="34" charset="0"/>
                <a:cs typeface="Times New Roman" panose="02020603050405020304" pitchFamily="18" charset="0"/>
                <a:sym typeface="Symbol" panose="05050102010706020507" pitchFamily="18" charset="2"/>
              </a:rPr>
              <a:t>= 5Fe</a:t>
            </a:r>
            <a:r>
              <a:rPr lang="it-IT" altLang="it-IT" sz="1600" baseline="30000">
                <a:solidFill>
                  <a:schemeClr val="bg1"/>
                </a:solidFill>
                <a:latin typeface="Arial" panose="020B0604020202020204" pitchFamily="34" charset="0"/>
                <a:cs typeface="Times New Roman" panose="02020603050405020304" pitchFamily="18" charset="0"/>
                <a:sym typeface="Symbol" panose="05050102010706020507" pitchFamily="18" charset="2"/>
              </a:rPr>
              <a:t>3+</a:t>
            </a:r>
            <a:r>
              <a:rPr lang="it-IT" altLang="it-IT" sz="1600">
                <a:solidFill>
                  <a:schemeClr val="bg1"/>
                </a:solidFill>
                <a:latin typeface="Arial" panose="020B0604020202020204" pitchFamily="34" charset="0"/>
                <a:cs typeface="Times New Roman" panose="02020603050405020304" pitchFamily="18" charset="0"/>
                <a:sym typeface="Symbol" panose="05050102010706020507" pitchFamily="18" charset="2"/>
              </a:rPr>
              <a:t> +Mn</a:t>
            </a:r>
            <a:r>
              <a:rPr lang="it-IT" altLang="it-IT" sz="1600" baseline="30000">
                <a:solidFill>
                  <a:schemeClr val="bg1"/>
                </a:solidFill>
                <a:latin typeface="Arial" panose="020B0604020202020204" pitchFamily="34" charset="0"/>
                <a:cs typeface="Times New Roman" panose="02020603050405020304" pitchFamily="18" charset="0"/>
                <a:sym typeface="Symbol" panose="05050102010706020507" pitchFamily="18" charset="2"/>
              </a:rPr>
              <a:t>2+</a:t>
            </a:r>
            <a:r>
              <a:rPr lang="it-IT" altLang="it-IT" sz="1600">
                <a:solidFill>
                  <a:schemeClr val="bg1"/>
                </a:solidFill>
                <a:latin typeface="Arial" panose="020B0604020202020204" pitchFamily="34" charset="0"/>
                <a:cs typeface="Times New Roman" panose="02020603050405020304" pitchFamily="18" charset="0"/>
                <a:sym typeface="Symbol" panose="05050102010706020507" pitchFamily="18" charset="2"/>
              </a:rPr>
              <a:t> +4H</a:t>
            </a:r>
            <a:r>
              <a:rPr lang="it-IT" altLang="it-IT" sz="1600" baseline="-25000">
                <a:solidFill>
                  <a:schemeClr val="bg1"/>
                </a:solidFill>
                <a:latin typeface="Arial" panose="020B0604020202020204" pitchFamily="34" charset="0"/>
                <a:cs typeface="Times New Roman" panose="02020603050405020304" pitchFamily="18" charset="0"/>
                <a:sym typeface="Symbol" panose="05050102010706020507" pitchFamily="18" charset="2"/>
              </a:rPr>
              <a:t>2</a:t>
            </a:r>
            <a:r>
              <a:rPr lang="it-IT" altLang="it-IT" sz="1600">
                <a:solidFill>
                  <a:schemeClr val="bg1"/>
                </a:solidFill>
                <a:latin typeface="Arial" panose="020B0604020202020204" pitchFamily="34" charset="0"/>
                <a:cs typeface="Times New Roman" panose="02020603050405020304" pitchFamily="18" charset="0"/>
                <a:sym typeface="Symbol" panose="05050102010706020507" pitchFamily="18" charset="2"/>
              </a:rPr>
              <a:t>O</a:t>
            </a:r>
            <a:endParaRPr lang="it-IT" altLang="it-IT" sz="1600">
              <a:solidFill>
                <a:schemeClr val="bg1"/>
              </a:solidFill>
              <a:latin typeface="Arial" panose="020B0604020202020204" pitchFamily="34" charset="0"/>
              <a:sym typeface="Symbol" panose="05050102010706020507" pitchFamily="18" charset="2"/>
            </a:endParaRPr>
          </a:p>
        </p:txBody>
      </p:sp>
      <p:grpSp>
        <p:nvGrpSpPr>
          <p:cNvPr id="71715" name="Group 35"/>
          <p:cNvGrpSpPr>
            <a:grpSpLocks/>
          </p:cNvGrpSpPr>
          <p:nvPr/>
        </p:nvGrpSpPr>
        <p:grpSpPr bwMode="auto">
          <a:xfrm>
            <a:off x="1295400" y="4800600"/>
            <a:ext cx="7391400" cy="1054100"/>
            <a:chOff x="816" y="3072"/>
            <a:chExt cx="4656" cy="664"/>
          </a:xfrm>
        </p:grpSpPr>
        <p:sp>
          <p:nvSpPr>
            <p:cNvPr id="71712" name="Text Box 32"/>
            <p:cNvSpPr txBox="1">
              <a:spLocks noChangeArrowheads="1"/>
            </p:cNvSpPr>
            <p:nvPr/>
          </p:nvSpPr>
          <p:spPr bwMode="auto">
            <a:xfrm>
              <a:off x="816" y="3072"/>
              <a:ext cx="2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solidFill>
                    <a:schemeClr val="bg1"/>
                  </a:solidFill>
                  <a:latin typeface="Arial" panose="020B0604020202020204" pitchFamily="34" charset="0"/>
                  <a:cs typeface="Times New Roman" panose="02020603050405020304" pitchFamily="18" charset="0"/>
                </a:rPr>
                <a:t>Per quanto dimostrato in precedenza: </a:t>
              </a:r>
            </a:p>
          </p:txBody>
        </p:sp>
        <p:graphicFrame>
          <p:nvGraphicFramePr>
            <p:cNvPr id="71713" name="Object 33"/>
            <p:cNvGraphicFramePr>
              <a:graphicFrameLocks noChangeAspect="1"/>
            </p:cNvGraphicFramePr>
            <p:nvPr/>
          </p:nvGraphicFramePr>
          <p:xfrm>
            <a:off x="864" y="3360"/>
            <a:ext cx="2849" cy="376"/>
          </p:xfrm>
          <a:graphic>
            <a:graphicData uri="http://schemas.openxmlformats.org/presentationml/2006/ole">
              <mc:AlternateContent xmlns:mc="http://schemas.openxmlformats.org/markup-compatibility/2006">
                <mc:Choice xmlns:v="urn:schemas-microsoft-com:vml" Requires="v">
                  <p:oleObj spid="_x0000_s71733" name="Equation" r:id="rId7" imgW="2984400" imgH="393480" progId="Equation.3">
                    <p:embed/>
                  </p:oleObj>
                </mc:Choice>
                <mc:Fallback>
                  <p:oleObj name="Equation" r:id="rId7" imgW="2984400" imgH="393480" progId="Equation.3">
                    <p:embed/>
                    <p:pic>
                      <p:nvPicPr>
                        <p:cNvPr id="0" name="Object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3360"/>
                          <a:ext cx="2849" cy="37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14" name="Text Box 34"/>
            <p:cNvSpPr txBox="1">
              <a:spLocks noChangeArrowheads="1"/>
            </p:cNvSpPr>
            <p:nvPr/>
          </p:nvSpPr>
          <p:spPr bwMode="auto">
            <a:xfrm>
              <a:off x="3840" y="3408"/>
              <a:ext cx="1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solidFill>
                    <a:schemeClr val="bg1"/>
                  </a:solidFill>
                  <a:latin typeface="Arial" panose="020B0604020202020204" pitchFamily="34" charset="0"/>
                  <a:cs typeface="Times New Roman" panose="02020603050405020304" pitchFamily="18" charset="0"/>
                </a:rPr>
                <a:t>Quindi K</a:t>
              </a:r>
              <a:r>
                <a:rPr lang="it-IT" altLang="it-IT" sz="1600" baseline="-25000">
                  <a:solidFill>
                    <a:schemeClr val="bg1"/>
                  </a:solidFill>
                  <a:latin typeface="Arial" panose="020B0604020202020204" pitchFamily="34" charset="0"/>
                  <a:cs typeface="Times New Roman" panose="02020603050405020304" pitchFamily="18" charset="0"/>
                </a:rPr>
                <a:t>eq</a:t>
              </a:r>
              <a:r>
                <a:rPr lang="it-IT" altLang="it-IT" sz="1600">
                  <a:solidFill>
                    <a:schemeClr val="bg1"/>
                  </a:solidFill>
                  <a:latin typeface="Arial" panose="020B0604020202020204" pitchFamily="34" charset="0"/>
                  <a:cs typeface="Times New Roman" panose="02020603050405020304" pitchFamily="18" charset="0"/>
                </a:rPr>
                <a:t> = 3,3.10</a:t>
              </a:r>
              <a:r>
                <a:rPr lang="it-IT" altLang="it-IT" sz="1600" baseline="30000">
                  <a:solidFill>
                    <a:schemeClr val="bg1"/>
                  </a:solidFill>
                  <a:latin typeface="Arial" panose="020B0604020202020204" pitchFamily="34" charset="0"/>
                  <a:cs typeface="Times New Roman" panose="02020603050405020304" pitchFamily="18" charset="0"/>
                </a:rPr>
                <a:t>62</a:t>
              </a:r>
              <a:r>
                <a:rPr lang="it-IT" altLang="it-IT" sz="1600">
                  <a:solidFill>
                    <a:schemeClr val="bg1"/>
                  </a:solidFill>
                  <a:latin typeface="Arial" panose="020B0604020202020204" pitchFamily="34" charset="0"/>
                  <a:cs typeface="Times New Roman" panose="02020603050405020304" pitchFamily="18" charset="0"/>
                </a:rPr>
                <a:t>.</a:t>
              </a:r>
            </a:p>
          </p:txBody>
        </p:sp>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71688"/>
                                        </p:tgtEl>
                                        <p:attrNameLst>
                                          <p:attrName>style.visibility</p:attrName>
                                        </p:attrNameLst>
                                      </p:cBhvr>
                                      <p:to>
                                        <p:strVal val="visible"/>
                                      </p:to>
                                    </p:set>
                                    <p:anim calcmode="lin" valueType="num">
                                      <p:cBhvr additive="base">
                                        <p:cTn id="7" dur="500" fill="hold"/>
                                        <p:tgtEl>
                                          <p:spTgt spid="71688"/>
                                        </p:tgtEl>
                                        <p:attrNameLst>
                                          <p:attrName>ppt_x</p:attrName>
                                        </p:attrNameLst>
                                      </p:cBhvr>
                                      <p:tavLst>
                                        <p:tav tm="0">
                                          <p:val>
                                            <p:strVal val="1+#ppt_w/2"/>
                                          </p:val>
                                        </p:tav>
                                        <p:tav tm="100000">
                                          <p:val>
                                            <p:strVal val="#ppt_x"/>
                                          </p:val>
                                        </p:tav>
                                      </p:tavLst>
                                    </p:anim>
                                    <p:anim calcmode="lin" valueType="num">
                                      <p:cBhvr additive="base">
                                        <p:cTn id="8" dur="500" fill="hold"/>
                                        <p:tgtEl>
                                          <p:spTgt spid="716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71687"/>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71691">
                                            <p:txEl>
                                              <p:pRg st="0" end="0"/>
                                            </p:txEl>
                                          </p:spTgt>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71691">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7169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7170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1706">
                                            <p:txEl>
                                              <p:pRg st="0" end="0"/>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71706">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71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animBg="1" autoUpdateAnimBg="0"/>
      <p:bldP spid="71691" grpId="0" build="p" autoUpdateAnimBg="0" advAuto="0"/>
      <p:bldP spid="7170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26978" name="Text Box 1026"/>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135FA2D5-6923-4CD3-826F-5130C7A44021}" type="slidenum">
              <a:rPr lang="it-IT" altLang="it-IT" sz="1600">
                <a:solidFill>
                  <a:schemeClr val="bg1"/>
                </a:solidFill>
                <a:latin typeface="Arial Black" panose="020B0A04020102020204" pitchFamily="34" charset="0"/>
              </a:rPr>
              <a:pPr algn="ctr">
                <a:spcBef>
                  <a:spcPct val="50000"/>
                </a:spcBef>
              </a:pPr>
              <a:t>38</a:t>
            </a:fld>
            <a:endParaRPr lang="it-IT" altLang="it-IT" sz="1600">
              <a:solidFill>
                <a:schemeClr val="bg1"/>
              </a:solidFill>
              <a:latin typeface="Arial Black" panose="020B0A04020102020204" pitchFamily="34" charset="0"/>
            </a:endParaRPr>
          </a:p>
        </p:txBody>
      </p:sp>
      <p:sp>
        <p:nvSpPr>
          <p:cNvPr id="126980" name="Text Box 1028"/>
          <p:cNvSpPr txBox="1">
            <a:spLocks noChangeArrowheads="1"/>
          </p:cNvSpPr>
          <p:nvPr/>
        </p:nvSpPr>
        <p:spPr bwMode="auto">
          <a:xfrm>
            <a:off x="838200" y="533400"/>
            <a:ext cx="77724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b="1">
                <a:solidFill>
                  <a:schemeClr val="bg1"/>
                </a:solidFill>
                <a:effectLst>
                  <a:outerShdw blurRad="38100" dist="38100" dir="2700000" algn="tl">
                    <a:srgbClr val="000000"/>
                  </a:outerShdw>
                </a:effectLst>
                <a:latin typeface="Arial" panose="020B0604020202020204" pitchFamily="34" charset="0"/>
              </a:rPr>
              <a:t>CURVE DI TITOLAZIONE REDOX</a:t>
            </a:r>
          </a:p>
          <a:p>
            <a:pPr algn="just"/>
            <a:endParaRPr lang="it-IT" altLang="it-IT" sz="1800" b="1">
              <a:solidFill>
                <a:schemeClr val="bg1"/>
              </a:solidFill>
              <a:effectLst>
                <a:outerShdw blurRad="38100" dist="38100" dir="2700000" algn="tl">
                  <a:srgbClr val="000000"/>
                </a:outerShdw>
              </a:effectLst>
              <a:latin typeface="Arial" panose="020B0604020202020204" pitchFamily="34" charset="0"/>
            </a:endParaRP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 titolazioni di ossidoriduzione permettono la determinazione della maggior parte degli elementi e, nell'analisi organica, di numerosi gruppi funzionali. Sono disponibili ossidanti </a:t>
            </a: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forti</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(permanganato,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ossidanti meno energici (iodio, bicromato, bromato, ecc.). Le reazioni a disposizione sono numerose. Per es.:</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5C</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+ 2MnO</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+ 16H</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2Mn</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+ 10CO</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+ 8H</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+ 2 S</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3I</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S</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6</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endPar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6</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5</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-N=N-C</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6</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5 </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+ 4Cr</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+ 4 H</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2 C</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6</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5</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-NH</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+ 4Cr</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p>
        </p:txBody>
      </p:sp>
      <p:sp>
        <p:nvSpPr>
          <p:cNvPr id="126982" name="Text Box 1030"/>
          <p:cNvSpPr txBox="1">
            <a:spLocks noChangeArrowheads="1"/>
          </p:cNvSpPr>
          <p:nvPr/>
        </p:nvSpPr>
        <p:spPr bwMode="auto">
          <a:xfrm>
            <a:off x="838200" y="4038600"/>
            <a:ext cx="7772400"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L'uso di riducenti è molto meno frequente in quanto essi possono reagire con l'ossigeno atmosferico se non si lavora in atmosfera inerte, per esempio sotto flusso di azoto.</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Il grado di completezza della reazione, e quindi la sua quantitatività, dipende dalla differenza tra i potenziali standard (o formali) delle due coppie di ossidoriduzione coinvolte nella reazione in quanto, come visto</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sym typeface="Symbol" panose="05050102010706020507" pitchFamily="18" charset="2"/>
              </a:rPr>
              <a:t></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RT/nF ln K</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eq</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9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69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69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4B53B234-0AC8-4BEC-A6C4-26E04CA89115}" type="slidenum">
              <a:rPr lang="it-IT" altLang="it-IT" sz="1600">
                <a:solidFill>
                  <a:schemeClr val="bg1"/>
                </a:solidFill>
                <a:latin typeface="Arial Black" panose="020B0A04020102020204" pitchFamily="34" charset="0"/>
              </a:rPr>
              <a:pPr algn="ctr">
                <a:spcBef>
                  <a:spcPct val="50000"/>
                </a:spcBef>
              </a:pPr>
              <a:t>39</a:t>
            </a:fld>
            <a:endParaRPr lang="it-IT" altLang="it-IT" sz="1600">
              <a:solidFill>
                <a:schemeClr val="bg1"/>
              </a:solidFill>
              <a:latin typeface="Arial Black" panose="020B0A04020102020204" pitchFamily="34" charset="0"/>
            </a:endParaRPr>
          </a:p>
        </p:txBody>
      </p:sp>
      <p:sp>
        <p:nvSpPr>
          <p:cNvPr id="72708" name="Text Box 4"/>
          <p:cNvSpPr txBox="1">
            <a:spLocks noChangeArrowheads="1"/>
          </p:cNvSpPr>
          <p:nvPr/>
        </p:nvSpPr>
        <p:spPr bwMode="auto">
          <a:xfrm>
            <a:off x="990600" y="609600"/>
            <a:ext cx="746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 molte determinazioni analitiche si esegue una riduzione (ossidazione) preventiva per avere tutto l'analita da titolare in forma ridotta (ossidata). </a:t>
            </a:r>
          </a:p>
        </p:txBody>
      </p:sp>
      <p:sp>
        <p:nvSpPr>
          <p:cNvPr id="72709" name="Text Box 5"/>
          <p:cNvSpPr txBox="1">
            <a:spLocks noChangeArrowheads="1"/>
          </p:cNvSpPr>
          <p:nvPr/>
        </p:nvSpPr>
        <p:spPr bwMode="auto">
          <a:xfrm>
            <a:off x="990600" y="1676400"/>
            <a:ext cx="7467600" cy="421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Ovviamente anche dopo il trattamento non è possibile avere in soluzione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solo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la forma ridotta (ossidata): un elettrodo di platino immerso in una soluzione contenente la sola specie ridotta, per esempio 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assumerebbe un potenziale infinitamente negativo e pertanto il sistema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non sarebbe all'equilibrio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Nel caso </a:t>
            </a: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ipotetico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della presenza della sola specie ridotta si avrebbe comunque la formazione immediata di tracce consistenti di 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mediante riduzione di impurezze, X, presenti in soluzione</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sym typeface="Symbol" panose="05050102010706020507" pitchFamily="18" charset="2"/>
              </a:rPr>
              <a:t></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X</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Oss</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nFe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sym typeface="Symbol" panose="05050102010706020507" pitchFamily="18" charset="2"/>
              </a:rPr>
              <a:t></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X</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Rid</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e/o dell'ossigeno atmosferico e/o dell'acqua stessa.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 reazioni procederebbero fino al raggiungimento dell'</a:t>
            </a:r>
            <a:r>
              <a:rPr lang="it-IT" altLang="it-IT" sz="1800">
                <a:solidFill>
                  <a:srgbClr val="FF0000"/>
                </a:solidFill>
                <a:effectLst>
                  <a:outerShdw blurRad="38100" dist="38100" dir="2700000" algn="tl">
                    <a:srgbClr val="000000"/>
                  </a:outerShdw>
                </a:effectLst>
                <a:latin typeface="Arial" panose="020B0604020202020204" pitchFamily="34" charset="0"/>
                <a:cs typeface="Times New Roman" panose="02020603050405020304" pitchFamily="18" charset="0"/>
              </a:rPr>
              <a:t>equilibrio, al quale tutte le coppie di ossidoriduzione presenti in soluzione avrebbero lo stesso potenziale finito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a:solidFill>
                  <a:schemeClr val="bg1"/>
                </a:solidFill>
                <a:effectLst>
                  <a:outerShdw blurRad="38100" dist="38100" dir="2700000" algn="tl">
                    <a:srgbClr val="000000"/>
                  </a:outerShdw>
                </a:effectLst>
                <a:latin typeface="Times" panose="02020603050405020304" pitchFamily="18" charset="0"/>
                <a:cs typeface="Times New Roman" panose="02020603050405020304" pitchFamily="18" charset="0"/>
              </a:rPr>
              <a:t> </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7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pic>
        <p:nvPicPr>
          <p:cNvPr id="395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8280400"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18A40577-E6EB-41B6-B1CE-A1BDBDBD3135}" type="slidenum">
              <a:rPr lang="it-IT" altLang="it-IT" sz="1600">
                <a:solidFill>
                  <a:schemeClr val="bg1"/>
                </a:solidFill>
                <a:latin typeface="Arial Black" panose="020B0A04020102020204" pitchFamily="34" charset="0"/>
              </a:rPr>
              <a:pPr algn="ctr">
                <a:spcBef>
                  <a:spcPct val="50000"/>
                </a:spcBef>
              </a:pPr>
              <a:t>40</a:t>
            </a:fld>
            <a:endParaRPr lang="it-IT" altLang="it-IT" sz="1600">
              <a:solidFill>
                <a:schemeClr val="bg1"/>
              </a:solidFill>
              <a:latin typeface="Arial Black" panose="020B0A04020102020204" pitchFamily="34" charset="0"/>
            </a:endParaRPr>
          </a:p>
        </p:txBody>
      </p:sp>
      <p:sp>
        <p:nvSpPr>
          <p:cNvPr id="106500" name="Text Box 4"/>
          <p:cNvSpPr txBox="1">
            <a:spLocks noChangeArrowheads="1"/>
          </p:cNvSpPr>
          <p:nvPr/>
        </p:nvSpPr>
        <p:spPr bwMode="auto">
          <a:xfrm>
            <a:off x="990600" y="609600"/>
            <a:ext cx="7467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 titolazioni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simmetriche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sono quelle caratterizzate da un rapporto di reazione 1:1</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1</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O</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O</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1</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R</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p>
        </p:txBody>
      </p:sp>
      <p:sp>
        <p:nvSpPr>
          <p:cNvPr id="106501" name="Text Box 5"/>
          <p:cNvSpPr txBox="1">
            <a:spLocks noChangeArrowheads="1"/>
          </p:cNvSpPr>
          <p:nvPr/>
        </p:nvSpPr>
        <p:spPr bwMode="auto">
          <a:xfrm>
            <a:off x="990600" y="1828800"/>
            <a:ext cx="7467600" cy="407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Per costruire il diagramma riportante la curva di titolazione, calcoliamo il potenziale elettrodico prima del p.e., al p.e. e dopo il p.e.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Immaginiamo di titolare 50,0 mL di 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(concentrazione molare C) con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di uguale concentrazione. Sia 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il volume di cerio aggiunto.</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 bilanci di massa del ferro e del cerio sono i seguenti</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 50/(v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+ 50)</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 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+ 50)</a:t>
            </a:r>
          </a:p>
          <a:p>
            <a:pPr algn="just">
              <a:spcBef>
                <a:spcPct val="50000"/>
              </a:spcBef>
            </a:pP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Prima</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del p.e.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la concentrazione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è praticamente uguale a zero in quanto la reazione</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rPr>
              <a:t>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è molto spostata verso destra (K</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eq</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1,5.10</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14</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5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5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50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50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650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650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650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650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7179FDC2-7F96-469B-8D31-89EE6220EC55}" type="slidenum">
              <a:rPr lang="it-IT" altLang="it-IT" sz="1600">
                <a:solidFill>
                  <a:schemeClr val="bg1"/>
                </a:solidFill>
                <a:latin typeface="Arial Black" panose="020B0A04020102020204" pitchFamily="34" charset="0"/>
              </a:rPr>
              <a:pPr algn="ctr">
                <a:spcBef>
                  <a:spcPct val="50000"/>
                </a:spcBef>
              </a:pPr>
              <a:t>41</a:t>
            </a:fld>
            <a:endParaRPr lang="it-IT" altLang="it-IT" sz="1600">
              <a:solidFill>
                <a:schemeClr val="bg1"/>
              </a:solidFill>
              <a:latin typeface="Arial Black" panose="020B0A04020102020204" pitchFamily="34" charset="0"/>
            </a:endParaRPr>
          </a:p>
        </p:txBody>
      </p:sp>
      <p:sp>
        <p:nvSpPr>
          <p:cNvPr id="107524" name="Text Box 4"/>
          <p:cNvSpPr txBox="1">
            <a:spLocks noChangeArrowheads="1"/>
          </p:cNvSpPr>
          <p:nvPr/>
        </p:nvSpPr>
        <p:spPr bwMode="auto">
          <a:xfrm>
            <a:off x="914400" y="384175"/>
            <a:ext cx="78486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Dato che durante tutta la titolazione vale il bilancio elettronico</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otteniamo</a:t>
            </a:r>
          </a:p>
        </p:txBody>
      </p:sp>
      <p:sp>
        <p:nvSpPr>
          <p:cNvPr id="107525" name="Text Box 5"/>
          <p:cNvSpPr txBox="1">
            <a:spLocks noChangeArrowheads="1"/>
          </p:cNvSpPr>
          <p:nvPr/>
        </p:nvSpPr>
        <p:spPr bwMode="auto">
          <a:xfrm>
            <a:off x="914400" y="1679575"/>
            <a:ext cx="7848600"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+ 50)</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(C.50)/(v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+ 50) - [Fe3+] = C.(50 - 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+ 50)</a:t>
            </a:r>
          </a:p>
          <a:p>
            <a:pPr algn="just"/>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p>
          <a:p>
            <a:pPr algn="just"/>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Sostituendo queste ultime nell'equazione di Nernst del ferro otteniamo</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 + 0,059 log 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/(50 - 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800">
                <a:solidFill>
                  <a:schemeClr val="bg1"/>
                </a:solidFill>
                <a:effectLst>
                  <a:outerShdw blurRad="38100" dist="38100" dir="2700000" algn="tl">
                    <a:srgbClr val="000000"/>
                  </a:outerShdw>
                </a:effectLst>
                <a:latin typeface="Times" panose="02020603050405020304" pitchFamily="18" charset="0"/>
                <a:cs typeface="Times New Roman" panose="02020603050405020304" pitchFamily="18" charset="0"/>
              </a:rPr>
              <a:t>	</a:t>
            </a:r>
          </a:p>
          <a:p>
            <a:pPr algn="ctr">
              <a:spcBef>
                <a:spcPct val="50000"/>
              </a:spcBef>
            </a:pPr>
            <a:endPar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107526" name="Text Box 6"/>
          <p:cNvSpPr txBox="1">
            <a:spLocks noChangeArrowheads="1"/>
          </p:cNvSpPr>
          <p:nvPr/>
        </p:nvSpPr>
        <p:spPr bwMode="auto">
          <a:xfrm>
            <a:off x="914400" y="3683000"/>
            <a:ext cx="7848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Per calcolare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il potenziale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al p.e.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sommiamo le equazioni di Nernst del ferro e del cerio. Ricordando che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 otteniamo</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°(Fe)+0,059log {[Fe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p:txBody>
      </p:sp>
      <p:sp>
        <p:nvSpPr>
          <p:cNvPr id="107527" name="Text Box 7"/>
          <p:cNvSpPr txBox="1">
            <a:spLocks noChangeArrowheads="1"/>
          </p:cNvSpPr>
          <p:nvPr/>
        </p:nvSpPr>
        <p:spPr bwMode="auto">
          <a:xfrm>
            <a:off x="914400" y="4978400"/>
            <a:ext cx="7848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 ricordando che al p.e., oltre al bilancio elettronico [Fe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vale anche il bilancio elettronico [Fe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otteniamo</a:t>
            </a:r>
          </a:p>
          <a:p>
            <a:pPr algn="ctr">
              <a:spcBef>
                <a:spcPct val="50000"/>
              </a:spcBef>
            </a:pP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°(Fe)]/2</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2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52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52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75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7527">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75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build="p" autoUpdateAnimBg="0"/>
      <p:bldP spid="107526" grpId="0" autoUpdateAnimBg="0"/>
      <p:bldP spid="10752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DFCD3712-D85F-4AA2-B2B1-EBBD67B3E68A}" type="slidenum">
              <a:rPr lang="it-IT" altLang="it-IT" sz="1600">
                <a:solidFill>
                  <a:schemeClr val="bg1"/>
                </a:solidFill>
                <a:latin typeface="Arial Black" panose="020B0A04020102020204" pitchFamily="34" charset="0"/>
              </a:rPr>
              <a:pPr algn="ctr">
                <a:spcBef>
                  <a:spcPct val="50000"/>
                </a:spcBef>
              </a:pPr>
              <a:t>42</a:t>
            </a:fld>
            <a:endParaRPr lang="it-IT" altLang="it-IT" sz="1600">
              <a:solidFill>
                <a:schemeClr val="bg1"/>
              </a:solidFill>
              <a:latin typeface="Arial Black" panose="020B0A04020102020204" pitchFamily="34" charset="0"/>
            </a:endParaRPr>
          </a:p>
        </p:txBody>
      </p:sp>
      <p:sp>
        <p:nvSpPr>
          <p:cNvPr id="108551" name="Text Box 7"/>
          <p:cNvSpPr txBox="1">
            <a:spLocks noChangeArrowheads="1"/>
          </p:cNvSpPr>
          <p:nvPr/>
        </p:nvSpPr>
        <p:spPr bwMode="auto">
          <a:xfrm>
            <a:off x="914400" y="762000"/>
            <a:ext cx="7848600" cy="325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rgbClr val="00FFFF"/>
                </a:solidFill>
                <a:effectLst>
                  <a:outerShdw blurRad="38100" dist="38100" dir="2700000" algn="tl">
                    <a:srgbClr val="000000"/>
                  </a:outerShdw>
                </a:effectLst>
                <a:latin typeface="Arial" panose="020B0604020202020204" pitchFamily="34" charset="0"/>
                <a:cs typeface="Times New Roman" panose="02020603050405020304" pitchFamily="18" charset="0"/>
              </a:rPr>
              <a:t>Dopo il p.e.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la concentrazione [Fe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è quella praticamente uguale a zero, in quanto sono presenti solo tracce di ferro bivalente derivanti dal fatto che la reazione è, comunque, una reazione di equilibrio.</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Con ragionamenti simili a quelli fatti per determinare la relazione valida prima del p.e., otteniamo le due equazioni</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[Fe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(C.50)/(v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+ 50)</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+ 50) - [Ce</a:t>
            </a:r>
            <a:r>
              <a:rPr lang="it-IT" altLang="it-IT" sz="18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- 50)/(v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+ 50)</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Usando l'equazione di Nernst del cerio otteniamo</a:t>
            </a:r>
          </a:p>
          <a:p>
            <a:pPr algn="ct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 + 0,059 log (v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- 50)/50</a:t>
            </a:r>
          </a:p>
        </p:txBody>
      </p:sp>
      <p:sp>
        <p:nvSpPr>
          <p:cNvPr id="108552" name="Text Box 8"/>
          <p:cNvSpPr txBox="1">
            <a:spLocks noChangeArrowheads="1"/>
          </p:cNvSpPr>
          <p:nvPr/>
        </p:nvSpPr>
        <p:spPr bwMode="auto">
          <a:xfrm>
            <a:off x="914400" y="4173538"/>
            <a:ext cx="78486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Si noti che dopo l'aggiunta di un volume 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25 mL e v</a:t>
            </a:r>
            <a:r>
              <a:rPr lang="it-IT" altLang="it-IT" sz="18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100 mL si ottiene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 e, rispettivamente,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 il salto di potenziale elettrodico a cavallo del p.e. dipende dalla differenza dei potenziali elettrodici standard delle due coppie di ossidoriduzione coinvolte nella titolazione (e quindi dalla costante di equilibrio).</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BA6724C5-0935-43C0-9DE6-36381ED927A1}" type="slidenum">
              <a:rPr lang="it-IT" altLang="it-IT" sz="1600">
                <a:solidFill>
                  <a:schemeClr val="bg1"/>
                </a:solidFill>
                <a:latin typeface="Arial Black" panose="020B0A04020102020204" pitchFamily="34" charset="0"/>
              </a:rPr>
              <a:pPr algn="ctr">
                <a:spcBef>
                  <a:spcPct val="50000"/>
                </a:spcBef>
              </a:pPr>
              <a:t>43</a:t>
            </a:fld>
            <a:endParaRPr lang="it-IT" altLang="it-IT" sz="1600">
              <a:solidFill>
                <a:schemeClr val="bg1"/>
              </a:solidFill>
              <a:latin typeface="Arial Black" panose="020B0A04020102020204" pitchFamily="34" charset="0"/>
            </a:endParaRPr>
          </a:p>
        </p:txBody>
      </p:sp>
      <p:graphicFrame>
        <p:nvGraphicFramePr>
          <p:cNvPr id="73733" name="Object 5"/>
          <p:cNvGraphicFramePr>
            <a:graphicFrameLocks noChangeAspect="1"/>
          </p:cNvGraphicFramePr>
          <p:nvPr/>
        </p:nvGraphicFramePr>
        <p:xfrm>
          <a:off x="2182813" y="1143000"/>
          <a:ext cx="5233987" cy="3709988"/>
        </p:xfrm>
        <a:graphic>
          <a:graphicData uri="http://schemas.openxmlformats.org/presentationml/2006/ole">
            <mc:AlternateContent xmlns:mc="http://schemas.openxmlformats.org/markup-compatibility/2006">
              <mc:Choice xmlns:v="urn:schemas-microsoft-com:vml" Requires="v">
                <p:oleObj spid="_x0000_s73742" name="Mathcad" r:id="rId3" imgW="4219560" imgH="2990880" progId="Mathcad">
                  <p:embed/>
                </p:oleObj>
              </mc:Choice>
              <mc:Fallback>
                <p:oleObj name="Mathcad" r:id="rId3" imgW="4219560" imgH="2990880" progId="Mathca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813" y="1143000"/>
                        <a:ext cx="5233987" cy="370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4" name="Text Box 6"/>
          <p:cNvSpPr txBox="1">
            <a:spLocks noChangeArrowheads="1"/>
          </p:cNvSpPr>
          <p:nvPr/>
        </p:nvSpPr>
        <p:spPr bwMode="auto">
          <a:xfrm>
            <a:off x="914400" y="4572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1800" b="1">
                <a:solidFill>
                  <a:schemeClr val="bg1"/>
                </a:solidFill>
                <a:latin typeface="Arial" panose="020B0604020202020204" pitchFamily="34" charset="0"/>
                <a:cs typeface="Times New Roman" panose="02020603050405020304" pitchFamily="18" charset="0"/>
              </a:rPr>
              <a:t>Curva di titolazione di 50,0 mL di Fe</a:t>
            </a:r>
            <a:r>
              <a:rPr lang="it-IT" altLang="it-IT" sz="1800" b="1" baseline="30000">
                <a:solidFill>
                  <a:schemeClr val="bg1"/>
                </a:solidFill>
                <a:latin typeface="Arial" panose="020B0604020202020204" pitchFamily="34" charset="0"/>
                <a:cs typeface="Times New Roman" panose="02020603050405020304" pitchFamily="18" charset="0"/>
              </a:rPr>
              <a:t>2+</a:t>
            </a:r>
            <a:r>
              <a:rPr lang="it-IT" altLang="it-IT" sz="1800" b="1">
                <a:solidFill>
                  <a:schemeClr val="bg1"/>
                </a:solidFill>
                <a:latin typeface="Arial" panose="020B0604020202020204" pitchFamily="34" charset="0"/>
                <a:cs typeface="Times New Roman" panose="02020603050405020304" pitchFamily="18" charset="0"/>
              </a:rPr>
              <a:t> circa 0,1 M con Ce</a:t>
            </a:r>
            <a:r>
              <a:rPr lang="it-IT" altLang="it-IT" sz="1800" b="1" baseline="30000">
                <a:solidFill>
                  <a:schemeClr val="bg1"/>
                </a:solidFill>
                <a:latin typeface="Arial" panose="020B0604020202020204" pitchFamily="34" charset="0"/>
                <a:cs typeface="Times New Roman" panose="02020603050405020304" pitchFamily="18" charset="0"/>
              </a:rPr>
              <a:t>4+</a:t>
            </a:r>
            <a:r>
              <a:rPr lang="it-IT" altLang="it-IT" sz="1800" b="1">
                <a:solidFill>
                  <a:schemeClr val="bg1"/>
                </a:solidFill>
                <a:latin typeface="Arial" panose="020B0604020202020204" pitchFamily="34" charset="0"/>
                <a:cs typeface="Times New Roman" panose="02020603050405020304" pitchFamily="18" charset="0"/>
              </a:rPr>
              <a:t> 0,1010 M.</a:t>
            </a:r>
            <a:endParaRPr lang="it-IT" altLang="it-IT" sz="1800">
              <a:solidFill>
                <a:schemeClr val="bg1"/>
              </a:solidFill>
              <a:latin typeface="Arial" panose="020B0604020202020204" pitchFamily="34" charset="0"/>
            </a:endParaRPr>
          </a:p>
        </p:txBody>
      </p:sp>
      <p:sp>
        <p:nvSpPr>
          <p:cNvPr id="73735" name="Text Box 7"/>
          <p:cNvSpPr txBox="1">
            <a:spLocks noChangeArrowheads="1"/>
          </p:cNvSpPr>
          <p:nvPr/>
        </p:nvSpPr>
        <p:spPr bwMode="auto">
          <a:xfrm>
            <a:off x="952500" y="5029200"/>
            <a:ext cx="7696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La curva di titolazione non parte dall'asse delle ordinate perché il potenziale iniziale non è calcolabile a priori, in quanto la concentrazione delle tracce iniziali di Fe</a:t>
            </a:r>
            <a:r>
              <a:rPr lang="it-IT" altLang="it-IT" sz="1800" baseline="30000">
                <a:solidFill>
                  <a:schemeClr val="bg1"/>
                </a:solidFill>
                <a:latin typeface="Arial" panose="020B0604020202020204" pitchFamily="34" charset="0"/>
                <a:cs typeface="Times New Roman" panose="02020603050405020304" pitchFamily="18" charset="0"/>
              </a:rPr>
              <a:t>3+</a:t>
            </a:r>
            <a:r>
              <a:rPr lang="it-IT" altLang="it-IT" sz="1800">
                <a:solidFill>
                  <a:schemeClr val="bg1"/>
                </a:solidFill>
                <a:latin typeface="Arial" panose="020B0604020202020204" pitchFamily="34" charset="0"/>
                <a:cs typeface="Times New Roman" panose="02020603050405020304" pitchFamily="18" charset="0"/>
              </a:rPr>
              <a:t> non è nota. Peraltro esso potrebbe essere misurato sperimentalmente e, dal suo valore, si potrebbe ricavare la concentrazione iniziale di Fe</a:t>
            </a:r>
            <a:r>
              <a:rPr lang="it-IT" altLang="it-IT" sz="1800" baseline="30000">
                <a:solidFill>
                  <a:schemeClr val="bg1"/>
                </a:solidFill>
                <a:latin typeface="Arial" panose="020B0604020202020204" pitchFamily="34" charset="0"/>
                <a:cs typeface="Times New Roman" panose="02020603050405020304" pitchFamily="18" charset="0"/>
              </a:rPr>
              <a:t>3+</a:t>
            </a:r>
            <a:r>
              <a:rPr lang="it-IT" altLang="it-IT" sz="18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rPr>
              <a:t> </a:t>
            </a:r>
          </a:p>
        </p:txBody>
      </p:sp>
    </p:spTree>
  </p:cSld>
  <p:clrMapOvr>
    <a:masterClrMapping/>
  </p:clrMapOvr>
  <p:transition spd="med">
    <p:pull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7C41F9C5-788E-437E-AB71-341933619EBC}" type="slidenum">
              <a:rPr lang="it-IT" altLang="it-IT" sz="1600">
                <a:solidFill>
                  <a:schemeClr val="bg1"/>
                </a:solidFill>
                <a:latin typeface="Arial Black" panose="020B0A04020102020204" pitchFamily="34" charset="0"/>
              </a:rPr>
              <a:pPr algn="ctr">
                <a:spcBef>
                  <a:spcPct val="50000"/>
                </a:spcBef>
              </a:pPr>
              <a:t>44</a:t>
            </a:fld>
            <a:endParaRPr lang="it-IT" altLang="it-IT" sz="1600">
              <a:solidFill>
                <a:schemeClr val="bg1"/>
              </a:solidFill>
              <a:latin typeface="Arial Black" panose="020B0A04020102020204" pitchFamily="34" charset="0"/>
            </a:endParaRPr>
          </a:p>
        </p:txBody>
      </p:sp>
      <p:sp>
        <p:nvSpPr>
          <p:cNvPr id="74762" name="Text Box 10"/>
          <p:cNvSpPr txBox="1">
            <a:spLocks noChangeArrowheads="1"/>
          </p:cNvSpPr>
          <p:nvPr/>
        </p:nvSpPr>
        <p:spPr bwMode="auto">
          <a:xfrm>
            <a:off x="990600" y="533400"/>
            <a:ext cx="762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dirty="0">
                <a:solidFill>
                  <a:schemeClr val="bg1"/>
                </a:solidFill>
                <a:latin typeface="Arial" panose="020B0604020202020204" pitchFamily="34" charset="0"/>
                <a:cs typeface="Times New Roman" panose="02020603050405020304" pitchFamily="18" charset="0"/>
              </a:rPr>
              <a:t>Il rilevamento del punto di arresto della titolazione può essere fatto per via strumentale, monitorando il potenziale al variare del volume di titolante aggiunto (cioè mediante titolazioni </a:t>
            </a:r>
            <a:r>
              <a:rPr lang="it-IT" altLang="it-IT" sz="1800" dirty="0" smtClean="0">
                <a:solidFill>
                  <a:schemeClr val="bg1"/>
                </a:solidFill>
                <a:latin typeface="Arial" panose="020B0604020202020204" pitchFamily="34" charset="0"/>
                <a:cs typeface="Times New Roman" panose="02020603050405020304" pitchFamily="18" charset="0"/>
              </a:rPr>
              <a:t>potenziometriche), </a:t>
            </a:r>
            <a:r>
              <a:rPr lang="it-IT" altLang="it-IT" sz="1800" dirty="0">
                <a:solidFill>
                  <a:schemeClr val="bg1"/>
                </a:solidFill>
                <a:latin typeface="Arial" panose="020B0604020202020204" pitchFamily="34" charset="0"/>
                <a:cs typeface="Times New Roman" panose="02020603050405020304" pitchFamily="18" charset="0"/>
              </a:rPr>
              <a:t>oppure utilizzando indicatori di ossidoriduzione. </a:t>
            </a:r>
          </a:p>
        </p:txBody>
      </p:sp>
      <p:sp>
        <p:nvSpPr>
          <p:cNvPr id="74763" name="Text Box 11"/>
          <p:cNvSpPr txBox="1">
            <a:spLocks noChangeArrowheads="1"/>
          </p:cNvSpPr>
          <p:nvPr/>
        </p:nvSpPr>
        <p:spPr bwMode="auto">
          <a:xfrm>
            <a:off x="990600" y="1828800"/>
            <a:ext cx="7620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dirty="0">
                <a:solidFill>
                  <a:schemeClr val="bg1"/>
                </a:solidFill>
                <a:latin typeface="Arial" panose="020B0604020202020204" pitchFamily="34" charset="0"/>
                <a:cs typeface="Times New Roman" panose="02020603050405020304" pitchFamily="18" charset="0"/>
              </a:rPr>
              <a:t>Questi ultimi sono costituiti da sostanze caratterizzate da un diverso colore delle forme ossidata e ridotta e rispondono quindi alle variazioni di potenziale elettrodico di un sistema (indicatori </a:t>
            </a:r>
            <a:r>
              <a:rPr lang="it-IT" altLang="it-IT" sz="1800" i="1" dirty="0">
                <a:solidFill>
                  <a:srgbClr val="00FFFF"/>
                </a:solidFill>
                <a:latin typeface="Arial" panose="020B0604020202020204" pitchFamily="34" charset="0"/>
                <a:cs typeface="Times New Roman" panose="02020603050405020304" pitchFamily="18" charset="0"/>
              </a:rPr>
              <a:t>generali</a:t>
            </a:r>
            <a:r>
              <a:rPr lang="it-IT" altLang="it-IT" sz="1800" dirty="0">
                <a:solidFill>
                  <a:srgbClr val="00FFFF"/>
                </a:solidFill>
                <a:latin typeface="Arial" panose="020B0604020202020204" pitchFamily="34" charset="0"/>
                <a:cs typeface="Times New Roman" panose="02020603050405020304" pitchFamily="18" charset="0"/>
              </a:rPr>
              <a:t> </a:t>
            </a:r>
            <a:r>
              <a:rPr lang="it-IT" altLang="it-IT" sz="1800" dirty="0">
                <a:solidFill>
                  <a:schemeClr val="bg1"/>
                </a:solidFill>
                <a:latin typeface="Arial" panose="020B0604020202020204" pitchFamily="34" charset="0"/>
                <a:cs typeface="Times New Roman" panose="02020603050405020304" pitchFamily="18" charset="0"/>
              </a:rPr>
              <a:t>di ossidoriduzione) o da sostanze nelle quali la variazione di colore è determinata da reazioni con uno dei partecipanti alla titolazione (indicatori </a:t>
            </a:r>
            <a:r>
              <a:rPr lang="it-IT" altLang="it-IT" sz="1800" i="1" dirty="0">
                <a:solidFill>
                  <a:srgbClr val="00FFFF"/>
                </a:solidFill>
                <a:latin typeface="Arial" panose="020B0604020202020204" pitchFamily="34" charset="0"/>
                <a:cs typeface="Times New Roman" panose="02020603050405020304" pitchFamily="18" charset="0"/>
              </a:rPr>
              <a:t>specifici</a:t>
            </a:r>
            <a:r>
              <a:rPr lang="it-IT" altLang="it-IT" sz="1800" dirty="0">
                <a:solidFill>
                  <a:srgbClr val="00FFFF"/>
                </a:solidFill>
                <a:latin typeface="Arial" panose="020B0604020202020204" pitchFamily="34" charset="0"/>
                <a:cs typeface="Times New Roman" panose="02020603050405020304" pitchFamily="18" charset="0"/>
              </a:rPr>
              <a:t> </a:t>
            </a:r>
            <a:r>
              <a:rPr lang="it-IT" altLang="it-IT" sz="1800" dirty="0">
                <a:solidFill>
                  <a:schemeClr val="bg1"/>
                </a:solidFill>
                <a:latin typeface="Arial" panose="020B0604020202020204" pitchFamily="34" charset="0"/>
                <a:cs typeface="Times New Roman" panose="02020603050405020304" pitchFamily="18" charset="0"/>
              </a:rPr>
              <a:t>di ossidoriduzione). I primi sono più versatili e hanno maggiori applicazioni mentre i secondi vengono utilizzati in casi particolari.</a:t>
            </a:r>
            <a:endParaRPr lang="it-IT" altLang="it-IT" dirty="0">
              <a:solidFill>
                <a:schemeClr val="bg1"/>
              </a:solidFill>
            </a:endParaRPr>
          </a:p>
        </p:txBody>
      </p:sp>
      <p:grpSp>
        <p:nvGrpSpPr>
          <p:cNvPr id="74764" name="Group 12"/>
          <p:cNvGrpSpPr>
            <a:grpSpLocks/>
          </p:cNvGrpSpPr>
          <p:nvPr/>
        </p:nvGrpSpPr>
        <p:grpSpPr bwMode="auto">
          <a:xfrm>
            <a:off x="990600" y="4114800"/>
            <a:ext cx="7620000" cy="1909763"/>
            <a:chOff x="624" y="2592"/>
            <a:chExt cx="4800" cy="1203"/>
          </a:xfrm>
        </p:grpSpPr>
        <p:graphicFrame>
          <p:nvGraphicFramePr>
            <p:cNvPr id="74765" name="Object 13"/>
            <p:cNvGraphicFramePr>
              <a:graphicFrameLocks noChangeAspect="1"/>
            </p:cNvGraphicFramePr>
            <p:nvPr/>
          </p:nvGraphicFramePr>
          <p:xfrm>
            <a:off x="2448" y="3408"/>
            <a:ext cx="1248" cy="387"/>
          </p:xfrm>
          <a:graphic>
            <a:graphicData uri="http://schemas.openxmlformats.org/presentationml/2006/ole">
              <mc:AlternateContent xmlns:mc="http://schemas.openxmlformats.org/markup-compatibility/2006">
                <mc:Choice xmlns:v="urn:schemas-microsoft-com:vml" Requires="v">
                  <p:oleObj spid="_x0000_s74772" name="Equation" r:id="rId3" imgW="1307880" imgH="406080" progId="Equation.3">
                    <p:embed/>
                  </p:oleObj>
                </mc:Choice>
                <mc:Fallback>
                  <p:oleObj name="Equation" r:id="rId3" imgW="1307880" imgH="40608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3408"/>
                          <a:ext cx="1248" cy="3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66" name="Text Box 14"/>
            <p:cNvSpPr txBox="1">
              <a:spLocks noChangeArrowheads="1"/>
            </p:cNvSpPr>
            <p:nvPr/>
          </p:nvSpPr>
          <p:spPr bwMode="auto">
            <a:xfrm>
              <a:off x="624" y="2592"/>
              <a:ext cx="4800" cy="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Nel caso di un indicatore </a:t>
              </a:r>
              <a:r>
                <a:rPr lang="it-IT" altLang="it-IT" sz="1800">
                  <a:solidFill>
                    <a:srgbClr val="00FFFF"/>
                  </a:solidFill>
                  <a:latin typeface="Arial" panose="020B0604020202020204" pitchFamily="34" charset="0"/>
                  <a:cs typeface="Times New Roman" panose="02020603050405020304" pitchFamily="18" charset="0"/>
                </a:rPr>
                <a:t>generale</a:t>
              </a:r>
              <a:r>
                <a:rPr lang="it-IT" altLang="it-IT" sz="1800">
                  <a:solidFill>
                    <a:schemeClr val="bg1"/>
                  </a:solidFill>
                  <a:latin typeface="Arial" panose="020B0604020202020204" pitchFamily="34" charset="0"/>
                  <a:cs typeface="Times New Roman" panose="02020603050405020304" pitchFamily="18" charset="0"/>
                </a:rPr>
                <a:t>, In, possiamo scrivere la reazione</a:t>
              </a: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In</a:t>
              </a:r>
              <a:r>
                <a:rPr lang="it-IT" altLang="it-IT" sz="1800" baseline="-25000">
                  <a:solidFill>
                    <a:schemeClr val="bg1"/>
                  </a:solidFill>
                  <a:latin typeface="Arial" panose="020B0604020202020204" pitchFamily="34" charset="0"/>
                  <a:cs typeface="Times New Roman" panose="02020603050405020304" pitchFamily="18" charset="0"/>
                </a:rPr>
                <a:t>oss</a:t>
              </a:r>
              <a:r>
                <a:rPr lang="it-IT" altLang="it-IT" sz="1800">
                  <a:solidFill>
                    <a:schemeClr val="bg1"/>
                  </a:solidFill>
                  <a:latin typeface="Arial" panose="020B0604020202020204" pitchFamily="34" charset="0"/>
                  <a:cs typeface="Times New Roman" panose="02020603050405020304" pitchFamily="18" charset="0"/>
                </a:rPr>
                <a:t> + ne</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 In</a:t>
              </a:r>
              <a:r>
                <a:rPr lang="it-IT" altLang="it-IT" sz="1800" baseline="-25000">
                  <a:solidFill>
                    <a:schemeClr val="bg1"/>
                  </a:solidFill>
                  <a:latin typeface="Arial" panose="020B0604020202020204" pitchFamily="34" charset="0"/>
                  <a:cs typeface="Times New Roman" panose="02020603050405020304" pitchFamily="18" charset="0"/>
                </a:rPr>
                <a:t>rid</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 e, se la reazione è reversibile, possiamo scrivere </a:t>
              </a:r>
            </a:p>
          </p:txBody>
        </p:sp>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4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6000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19785192-0A63-4245-AA21-371F3F0E55D5}" type="slidenum">
              <a:rPr lang="it-IT" altLang="it-IT" sz="1600">
                <a:solidFill>
                  <a:schemeClr val="bg1"/>
                </a:solidFill>
                <a:latin typeface="Arial Black" panose="020B0A04020102020204" pitchFamily="34" charset="0"/>
              </a:rPr>
              <a:pPr algn="ctr">
                <a:spcBef>
                  <a:spcPct val="50000"/>
                </a:spcBef>
              </a:pPr>
              <a:t>45</a:t>
            </a:fld>
            <a:endParaRPr lang="it-IT" altLang="it-IT" sz="1600">
              <a:solidFill>
                <a:schemeClr val="bg1"/>
              </a:solidFill>
              <a:latin typeface="Arial Black" panose="020B0A04020102020204" pitchFamily="34" charset="0"/>
            </a:endParaRPr>
          </a:p>
        </p:txBody>
      </p:sp>
      <p:sp>
        <p:nvSpPr>
          <p:cNvPr id="110596" name="Text Box 4"/>
          <p:cNvSpPr txBox="1">
            <a:spLocks noChangeArrowheads="1"/>
          </p:cNvSpPr>
          <p:nvPr/>
        </p:nvSpPr>
        <p:spPr bwMode="auto">
          <a:xfrm>
            <a:off x="914400" y="609600"/>
            <a:ext cx="769620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Allora, se ammettiamo di riuscire ad osservare la variazione di colore dell'indicatore quando il rapporto [In</a:t>
            </a:r>
            <a:r>
              <a:rPr lang="it-IT" altLang="it-IT" sz="1800" baseline="-25000">
                <a:solidFill>
                  <a:schemeClr val="bg1"/>
                </a:solidFill>
                <a:latin typeface="Arial" panose="020B0604020202020204" pitchFamily="34" charset="0"/>
                <a:cs typeface="Times New Roman" panose="02020603050405020304" pitchFamily="18" charset="0"/>
              </a:rPr>
              <a:t>oss</a:t>
            </a:r>
            <a:r>
              <a:rPr lang="it-IT" altLang="it-IT" sz="1800">
                <a:solidFill>
                  <a:schemeClr val="bg1"/>
                </a:solidFill>
                <a:latin typeface="Arial" panose="020B0604020202020204" pitchFamily="34" charset="0"/>
                <a:cs typeface="Times New Roman" panose="02020603050405020304" pitchFamily="18" charset="0"/>
              </a:rPr>
              <a:t>]/[In</a:t>
            </a:r>
            <a:r>
              <a:rPr lang="it-IT" altLang="it-IT" sz="1800" baseline="-25000">
                <a:solidFill>
                  <a:schemeClr val="bg1"/>
                </a:solidFill>
                <a:latin typeface="Arial" panose="020B0604020202020204" pitchFamily="34" charset="0"/>
                <a:cs typeface="Times New Roman" panose="02020603050405020304" pitchFamily="18" charset="0"/>
              </a:rPr>
              <a:t>rid</a:t>
            </a:r>
            <a:r>
              <a:rPr lang="it-IT" altLang="it-IT" sz="1800">
                <a:solidFill>
                  <a:schemeClr val="bg1"/>
                </a:solidFill>
                <a:latin typeface="Arial" panose="020B0604020202020204" pitchFamily="34" charset="0"/>
                <a:cs typeface="Times New Roman" panose="02020603050405020304" pitchFamily="18" charset="0"/>
              </a:rPr>
              <a:t>] cambia da 10 (soluzione caratterizzata dal colore della forma ossidata) a 0,1 (soluzione caratterizzata dal colore della forma ridotta), o viceversa, possiamo concludere che l'intervallo di potenziale al viraggio è</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	</a:t>
            </a:r>
          </a:p>
          <a:p>
            <a:pPr algn="just">
              <a:spcBef>
                <a:spcPct val="50000"/>
              </a:spcBef>
            </a:pPr>
            <a:endParaRPr lang="it-IT" altLang="it-IT" sz="1800">
              <a:solidFill>
                <a:schemeClr val="bg1"/>
              </a:solidFill>
              <a:latin typeface="Arial" panose="020B0604020202020204" pitchFamily="34" charset="0"/>
              <a:cs typeface="Times New Roman" panose="02020603050405020304" pitchFamily="18" charset="0"/>
            </a:endParaRPr>
          </a:p>
          <a:p>
            <a:pPr algn="just">
              <a:spcBef>
                <a:spcPct val="50000"/>
              </a:spcBef>
            </a:pPr>
            <a:endParaRPr lang="it-IT" altLang="it-IT" sz="1800">
              <a:solidFill>
                <a:schemeClr val="bg1"/>
              </a:solidFill>
              <a:latin typeface="Arial" panose="020B0604020202020204" pitchFamily="34" charset="0"/>
              <a:cs typeface="Times New Roman" panose="02020603050405020304" pitchFamily="18" charset="0"/>
            </a:endParaRP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cioè l'intervallo di viraggio è largo 0,118/n V, ed è centrato intorno a </a:t>
            </a:r>
            <a:r>
              <a:rPr lang="it-IT" altLang="it-IT" sz="1800" b="1">
                <a:solidFill>
                  <a:schemeClr val="bg1"/>
                </a:solidFill>
                <a:latin typeface="Arial" panose="020B0604020202020204" pitchFamily="34" charset="0"/>
                <a:cs typeface="Times New Roman" panose="02020603050405020304" pitchFamily="18" charset="0"/>
              </a:rPr>
              <a:t>V</a:t>
            </a:r>
            <a:r>
              <a:rPr lang="it-IT" altLang="it-IT" sz="1800">
                <a:solidFill>
                  <a:schemeClr val="bg1"/>
                </a:solidFill>
                <a:latin typeface="Arial" panose="020B0604020202020204" pitchFamily="34" charset="0"/>
                <a:cs typeface="Times New Roman" panose="02020603050405020304" pitchFamily="18" charset="0"/>
              </a:rPr>
              <a:t>°</a:t>
            </a:r>
            <a:r>
              <a:rPr lang="it-IT" altLang="it-IT" sz="1800" baseline="-25000">
                <a:solidFill>
                  <a:schemeClr val="bg1"/>
                </a:solidFill>
                <a:latin typeface="Arial" panose="020B0604020202020204" pitchFamily="34" charset="0"/>
                <a:cs typeface="Times New Roman" panose="02020603050405020304" pitchFamily="18" charset="0"/>
              </a:rPr>
              <a:t>In</a:t>
            </a:r>
            <a:r>
              <a:rPr lang="it-IT" altLang="it-IT" sz="1800">
                <a:solidFill>
                  <a:schemeClr val="bg1"/>
                </a:solidFill>
                <a:latin typeface="Arial" panose="020B0604020202020204" pitchFamily="34" charset="0"/>
                <a:cs typeface="Times New Roman" panose="02020603050405020304" pitchFamily="18" charset="0"/>
              </a:rPr>
              <a:t>, (in realtà intorno al potenziale reale di viraggio, </a:t>
            </a:r>
            <a:r>
              <a:rPr lang="it-IT" altLang="it-IT" sz="1800" b="1">
                <a:solidFill>
                  <a:schemeClr val="bg1"/>
                </a:solidFill>
                <a:latin typeface="Arial" panose="020B0604020202020204" pitchFamily="34" charset="0"/>
                <a:cs typeface="Times New Roman" panose="02020603050405020304" pitchFamily="18" charset="0"/>
              </a:rPr>
              <a:t>V</a:t>
            </a:r>
            <a:r>
              <a:rPr lang="it-IT" altLang="it-IT" sz="1800">
                <a:solidFill>
                  <a:schemeClr val="bg1"/>
                </a:solidFill>
                <a:latin typeface="Arial" panose="020B0604020202020204" pitchFamily="34" charset="0"/>
                <a:cs typeface="Times New Roman" panose="02020603050405020304" pitchFamily="18" charset="0"/>
              </a:rPr>
              <a:t>°'</a:t>
            </a:r>
            <a:r>
              <a:rPr lang="it-IT" altLang="it-IT" sz="1800" baseline="-25000">
                <a:solidFill>
                  <a:schemeClr val="bg1"/>
                </a:solidFill>
                <a:latin typeface="Arial" panose="020B0604020202020204" pitchFamily="34" charset="0"/>
                <a:cs typeface="Times New Roman" panose="02020603050405020304" pitchFamily="18" charset="0"/>
              </a:rPr>
              <a:t>In</a:t>
            </a:r>
            <a:r>
              <a:rPr lang="it-IT" altLang="it-IT" sz="1800">
                <a:solidFill>
                  <a:schemeClr val="bg1"/>
                </a:solidFill>
                <a:latin typeface="Arial" panose="020B0604020202020204" pitchFamily="34" charset="0"/>
                <a:cs typeface="Times New Roman" panose="02020603050405020304" pitchFamily="18" charset="0"/>
              </a:rPr>
              <a:t>, cioè intorno al potenziale formale dell'indicatore). Dato che per molti indicatori n = 2 l'intervallo di viraggio è circa di 60 mV.</a:t>
            </a:r>
          </a:p>
        </p:txBody>
      </p:sp>
      <p:graphicFrame>
        <p:nvGraphicFramePr>
          <p:cNvPr id="110597" name="Object 5"/>
          <p:cNvGraphicFramePr>
            <a:graphicFrameLocks noChangeAspect="1"/>
          </p:cNvGraphicFramePr>
          <p:nvPr/>
        </p:nvGraphicFramePr>
        <p:xfrm>
          <a:off x="3886200" y="2413000"/>
          <a:ext cx="1981200" cy="652463"/>
        </p:xfrm>
        <a:graphic>
          <a:graphicData uri="http://schemas.openxmlformats.org/presentationml/2006/ole">
            <mc:AlternateContent xmlns:mc="http://schemas.openxmlformats.org/markup-compatibility/2006">
              <mc:Choice xmlns:v="urn:schemas-microsoft-com:vml" Requires="v">
                <p:oleObj spid="_x0000_s110604" name="Equation" r:id="rId3" imgW="1117440" imgH="368280" progId="Equation.3">
                  <p:embed/>
                </p:oleObj>
              </mc:Choice>
              <mc:Fallback>
                <p:oleObj name="Equation" r:id="rId3" imgW="1117440" imgH="3682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413000"/>
                        <a:ext cx="1981200" cy="6524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598" name="Text Box 6"/>
          <p:cNvSpPr txBox="1">
            <a:spLocks noChangeArrowheads="1"/>
          </p:cNvSpPr>
          <p:nvPr/>
        </p:nvSpPr>
        <p:spPr bwMode="auto">
          <a:xfrm>
            <a:off x="914400" y="4648200"/>
            <a:ext cx="769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Un indicatore </a:t>
            </a:r>
            <a:r>
              <a:rPr lang="it-IT" altLang="it-IT" sz="1800">
                <a:solidFill>
                  <a:srgbClr val="00FFFF"/>
                </a:solidFill>
                <a:latin typeface="Arial" panose="020B0604020202020204" pitchFamily="34" charset="0"/>
                <a:cs typeface="Times New Roman" panose="02020603050405020304" pitchFamily="18" charset="0"/>
              </a:rPr>
              <a:t>specifico</a:t>
            </a:r>
            <a:r>
              <a:rPr lang="it-IT" altLang="it-IT" sz="1800">
                <a:solidFill>
                  <a:schemeClr val="bg1"/>
                </a:solidFill>
                <a:latin typeface="Arial" panose="020B0604020202020204" pitchFamily="34" charset="0"/>
                <a:cs typeface="Times New Roman" panose="02020603050405020304" pitchFamily="18" charset="0"/>
              </a:rPr>
              <a:t> molto utile nell’analisi alimentare è l'</a:t>
            </a:r>
            <a:r>
              <a:rPr lang="it-IT" altLang="it-IT" sz="1800" i="1">
                <a:solidFill>
                  <a:schemeClr val="bg1"/>
                </a:solidFill>
                <a:latin typeface="Arial" panose="020B0604020202020204" pitchFamily="34" charset="0"/>
                <a:cs typeface="Times New Roman" panose="02020603050405020304" pitchFamily="18" charset="0"/>
              </a:rPr>
              <a:t>amido</a:t>
            </a:r>
            <a:r>
              <a:rPr lang="it-IT" altLang="it-IT" sz="1800">
                <a:solidFill>
                  <a:schemeClr val="bg1"/>
                </a:solidFill>
                <a:latin typeface="Arial" panose="020B0604020202020204" pitchFamily="34" charset="0"/>
                <a:cs typeface="Times New Roman" panose="02020603050405020304" pitchFamily="18" charset="0"/>
              </a:rPr>
              <a:t>, che forma un complesso blu intenso con lo ione I</a:t>
            </a:r>
            <a:r>
              <a:rPr lang="it-IT" altLang="it-IT" sz="1800" baseline="-25000">
                <a:solidFill>
                  <a:schemeClr val="bg1"/>
                </a:solidFill>
                <a:latin typeface="Arial" panose="020B0604020202020204" pitchFamily="34" charset="0"/>
                <a:cs typeface="Times New Roman" panose="02020603050405020304" pitchFamily="18" charset="0"/>
              </a:rPr>
              <a:t>3</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(cioè con lo iodio in presenza di ioduro) e può essere usato come indicatore in tutte le reazioni che impiegano lo iodio come ossidante o lo ioduro come riducente.</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0D97820F-ADE8-4A3F-9337-2C0536219AE7}" type="slidenum">
              <a:rPr lang="it-IT" altLang="it-IT" sz="1600">
                <a:solidFill>
                  <a:schemeClr val="bg1"/>
                </a:solidFill>
                <a:latin typeface="Arial Black" panose="020B0A04020102020204" pitchFamily="34" charset="0"/>
              </a:rPr>
              <a:pPr algn="ctr">
                <a:spcBef>
                  <a:spcPct val="50000"/>
                </a:spcBef>
              </a:pPr>
              <a:t>46</a:t>
            </a:fld>
            <a:endParaRPr lang="it-IT" altLang="it-IT" sz="1600">
              <a:solidFill>
                <a:schemeClr val="bg1"/>
              </a:solidFill>
              <a:latin typeface="Arial Black" panose="020B0A04020102020204" pitchFamily="34" charset="0"/>
            </a:endParaRPr>
          </a:p>
        </p:txBody>
      </p:sp>
      <p:pic>
        <p:nvPicPr>
          <p:cNvPr id="111622" name="Picture 6" descr="tab1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467600" cy="5530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C173AAE0-646B-4FDA-9894-7B4059DC130C}" type="slidenum">
              <a:rPr lang="it-IT" altLang="it-IT" sz="1600">
                <a:solidFill>
                  <a:schemeClr val="bg1"/>
                </a:solidFill>
                <a:latin typeface="Arial Black" panose="020B0A04020102020204" pitchFamily="34" charset="0"/>
              </a:rPr>
              <a:pPr algn="ctr">
                <a:spcBef>
                  <a:spcPct val="50000"/>
                </a:spcBef>
              </a:pPr>
              <a:t>47</a:t>
            </a:fld>
            <a:endParaRPr lang="it-IT" altLang="it-IT" sz="1600">
              <a:solidFill>
                <a:schemeClr val="bg1"/>
              </a:solidFill>
              <a:latin typeface="Arial Black" panose="020B0A04020102020204" pitchFamily="34" charset="0"/>
            </a:endParaRPr>
          </a:p>
        </p:txBody>
      </p:sp>
      <p:sp>
        <p:nvSpPr>
          <p:cNvPr id="109572" name="Text Box 4"/>
          <p:cNvSpPr txBox="1">
            <a:spLocks noChangeArrowheads="1"/>
          </p:cNvSpPr>
          <p:nvPr/>
        </p:nvSpPr>
        <p:spPr bwMode="auto">
          <a:xfrm>
            <a:off x="0" y="0"/>
            <a:ext cx="9144000" cy="396875"/>
          </a:xfrm>
          <a:prstGeom prst="rect">
            <a:avLst/>
          </a:prstGeom>
          <a:gradFill rotWithShape="0">
            <a:gsLst>
              <a:gs pos="0">
                <a:srgbClr val="0000CC"/>
              </a:gs>
              <a:gs pos="100000">
                <a:srgbClr val="0000CC">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b="1">
                <a:solidFill>
                  <a:schemeClr val="bg1"/>
                </a:solidFill>
                <a:effectLst>
                  <a:outerShdw blurRad="38100" dist="38100" dir="2700000" algn="tl">
                    <a:srgbClr val="000000"/>
                  </a:outerShdw>
                </a:effectLst>
                <a:latin typeface="Arial" panose="020B0604020202020204" pitchFamily="34" charset="0"/>
              </a:rPr>
              <a:t>METODI POTENZIOMETRICI</a:t>
            </a:r>
          </a:p>
        </p:txBody>
      </p:sp>
      <p:sp>
        <p:nvSpPr>
          <p:cNvPr id="109573" name="Text Box 5"/>
          <p:cNvSpPr txBox="1">
            <a:spLocks noChangeArrowheads="1"/>
          </p:cNvSpPr>
          <p:nvPr/>
        </p:nvSpPr>
        <p:spPr bwMode="auto">
          <a:xfrm>
            <a:off x="914400" y="838200"/>
            <a:ext cx="78486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800" b="1">
                <a:solidFill>
                  <a:schemeClr val="bg1"/>
                </a:solidFill>
                <a:latin typeface="Arial" panose="020B0604020202020204" pitchFamily="34" charset="0"/>
                <a:cs typeface="Times New Roman" panose="02020603050405020304" pitchFamily="18" charset="0"/>
              </a:rPr>
              <a:t>CLASSIFICAZIONE DEGLI ELETTRODI</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Gli elettrodi impiegati per la misurazione dell'attività di un certo analita sono chiamati </a:t>
            </a:r>
            <a:r>
              <a:rPr lang="it-IT" altLang="it-IT" sz="1600">
                <a:solidFill>
                  <a:srgbClr val="00FFFF"/>
                </a:solidFill>
                <a:latin typeface="Arial" panose="020B0604020202020204" pitchFamily="34" charset="0"/>
                <a:cs typeface="Times New Roman" panose="02020603050405020304" pitchFamily="18" charset="0"/>
              </a:rPr>
              <a:t>elettrodi indicatori</a:t>
            </a:r>
            <a:r>
              <a:rPr lang="it-IT" altLang="it-IT" sz="1600">
                <a:solidFill>
                  <a:schemeClr val="bg1"/>
                </a:solidFill>
                <a:latin typeface="Arial" panose="020B0604020202020204" pitchFamily="34" charset="0"/>
                <a:cs typeface="Times New Roman" panose="02020603050405020304" pitchFamily="18" charset="0"/>
              </a:rPr>
              <a:t>.</a:t>
            </a:r>
          </a:p>
        </p:txBody>
      </p:sp>
      <p:sp>
        <p:nvSpPr>
          <p:cNvPr id="109574" name="Text Box 6"/>
          <p:cNvSpPr txBox="1">
            <a:spLocks noChangeArrowheads="1"/>
          </p:cNvSpPr>
          <p:nvPr/>
        </p:nvSpPr>
        <p:spPr bwMode="auto">
          <a:xfrm>
            <a:off x="914400" y="1905000"/>
            <a:ext cx="7848600"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Un elettrodo indicatore ideale dovrebbe rispondere rapidamente e in modo riproducibile ad ogni variazione di attività dell'analita in esame. In pratica è spesso possibile che un elettrodo di misura risponda anche a variazioni di attività di altre specie, che non sia cioè perfettamente specifico, o che risponda solo lentamente.</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Per misurarne il potenziale, gli elettrodi indicatori devono essere accoppiati ad un </a:t>
            </a:r>
            <a:r>
              <a:rPr lang="it-IT" altLang="it-IT" sz="1600">
                <a:solidFill>
                  <a:srgbClr val="00FFFF"/>
                </a:solidFill>
                <a:latin typeface="Arial" panose="020B0604020202020204" pitchFamily="34" charset="0"/>
                <a:cs typeface="Times New Roman" panose="02020603050405020304" pitchFamily="18" charset="0"/>
              </a:rPr>
              <a:t>elettrodo di riferimento</a:t>
            </a:r>
            <a:r>
              <a:rPr lang="it-IT" altLang="it-IT" sz="1600">
                <a:solidFill>
                  <a:schemeClr val="bg1"/>
                </a:solidFill>
                <a:latin typeface="Arial" panose="020B0604020202020204" pitchFamily="34" charset="0"/>
                <a:cs typeface="Times New Roman" panose="02020603050405020304" pitchFamily="18" charset="0"/>
              </a:rPr>
              <a:t>, cioè ad un elettrodo a potenziale noto, </a:t>
            </a:r>
            <a:r>
              <a:rPr lang="it-IT" altLang="it-IT" sz="1600" b="1">
                <a:solidFill>
                  <a:schemeClr val="bg1"/>
                </a:solidFill>
                <a:latin typeface="Arial" panose="020B0604020202020204" pitchFamily="34" charset="0"/>
                <a:cs typeface="Times New Roman" panose="02020603050405020304" pitchFamily="18" charset="0"/>
              </a:rPr>
              <a:t>V</a:t>
            </a:r>
            <a:r>
              <a:rPr lang="it-IT" altLang="it-IT" sz="1600" baseline="-25000">
                <a:solidFill>
                  <a:schemeClr val="bg1"/>
                </a:solidFill>
                <a:latin typeface="Arial" panose="020B0604020202020204" pitchFamily="34" charset="0"/>
                <a:cs typeface="Times New Roman" panose="02020603050405020304" pitchFamily="18" charset="0"/>
              </a:rPr>
              <a:t>rif</a:t>
            </a:r>
            <a:r>
              <a:rPr lang="it-IT" altLang="it-IT" sz="1600">
                <a:solidFill>
                  <a:schemeClr val="bg1"/>
                </a:solidFill>
                <a:latin typeface="Arial" panose="020B0604020202020204" pitchFamily="34" charset="0"/>
                <a:cs typeface="Times New Roman" panose="02020603050405020304" pitchFamily="18" charset="0"/>
              </a:rPr>
              <a:t>, in modo che dal valore sperimentale della differenza di potenziale misurata ai capi della cella elettrochimica così realizzata, </a:t>
            </a:r>
            <a:r>
              <a:rPr lang="it-IT" altLang="it-IT" sz="1600" b="1">
                <a:solidFill>
                  <a:schemeClr val="bg1"/>
                </a:solidFill>
                <a:latin typeface="Symbol" panose="05050102010706020507" pitchFamily="18" charset="2"/>
                <a:cs typeface="Times New Roman" panose="02020603050405020304" pitchFamily="18" charset="0"/>
              </a:rPr>
              <a:t>D</a:t>
            </a:r>
            <a:r>
              <a:rPr lang="it-IT" altLang="it-IT" sz="1600" b="1">
                <a:solidFill>
                  <a:schemeClr val="bg1"/>
                </a:solidFill>
                <a:latin typeface="Arial" panose="020B0604020202020204" pitchFamily="34" charset="0"/>
                <a:cs typeface="Times New Roman" panose="02020603050405020304" pitchFamily="18" charset="0"/>
              </a:rPr>
              <a:t>V</a:t>
            </a:r>
            <a:r>
              <a:rPr lang="it-IT" altLang="it-IT" sz="1600">
                <a:solidFill>
                  <a:schemeClr val="bg1"/>
                </a:solidFill>
                <a:latin typeface="Arial" panose="020B0604020202020204" pitchFamily="34" charset="0"/>
                <a:cs typeface="Times New Roman" panose="02020603050405020304" pitchFamily="18" charset="0"/>
              </a:rPr>
              <a:t>, si possa risalire per differenza al potenziale dell'elettrodo indicatore.</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Gli elettrodi di riferimento ideali dovrebbero avere un potenziale noto e costante (anche qualora la cella sia attraversata da una corrente elettrica di bassa intensità) oltre che indipendente dalla composizione della soluzione in cui deve essere immerso. </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Entrambi i tipi di elettrodi dovrebbero essere di facile costruzione e robusti. Non tutte queste condizioni possono essere rispettate rigorosamente.</a:t>
            </a:r>
            <a:r>
              <a:rPr lang="it-IT" altLang="it-IT" sz="1600">
                <a:solidFill>
                  <a:schemeClr val="bg1"/>
                </a:solidFill>
                <a:latin typeface="Arial" panose="020B0604020202020204" pitchFamily="34" charset="0"/>
              </a:rPr>
              <a:t> </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95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5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8458200" y="6019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28360C18-F260-4286-848E-E50A459D3AA9}" type="slidenum">
              <a:rPr lang="it-IT" altLang="it-IT" sz="1600">
                <a:solidFill>
                  <a:schemeClr val="bg1"/>
                </a:solidFill>
                <a:latin typeface="Arial Black" panose="020B0A04020102020204" pitchFamily="34" charset="0"/>
              </a:rPr>
              <a:pPr algn="ctr">
                <a:spcBef>
                  <a:spcPct val="50000"/>
                </a:spcBef>
              </a:pPr>
              <a:t>48</a:t>
            </a:fld>
            <a:endParaRPr lang="it-IT" altLang="it-IT" sz="1600">
              <a:solidFill>
                <a:schemeClr val="bg1"/>
              </a:solidFill>
              <a:latin typeface="Arial Black" panose="020B0A04020102020204" pitchFamily="34" charset="0"/>
            </a:endParaRPr>
          </a:p>
        </p:txBody>
      </p:sp>
      <p:sp>
        <p:nvSpPr>
          <p:cNvPr id="75788" name="Text Box 12"/>
          <p:cNvSpPr txBox="1">
            <a:spLocks noChangeArrowheads="1"/>
          </p:cNvSpPr>
          <p:nvPr/>
        </p:nvSpPr>
        <p:spPr bwMode="auto">
          <a:xfrm>
            <a:off x="914400" y="838200"/>
            <a:ext cx="7848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Gli elettrodi sono classificabili come elettrodi di I</a:t>
            </a:r>
            <a:r>
              <a:rPr lang="it-IT" altLang="it-IT" sz="1600" baseline="30000">
                <a:solidFill>
                  <a:schemeClr val="bg1"/>
                </a:solidFill>
                <a:latin typeface="Arial" panose="020B0604020202020204" pitchFamily="34" charset="0"/>
                <a:cs typeface="Times New Roman" panose="02020603050405020304" pitchFamily="18" charset="0"/>
              </a:rPr>
              <a:t>a</a:t>
            </a:r>
            <a:r>
              <a:rPr lang="it-IT" altLang="it-IT" sz="1600">
                <a:solidFill>
                  <a:schemeClr val="bg1"/>
                </a:solidFill>
                <a:latin typeface="Arial" panose="020B0604020202020204" pitchFamily="34" charset="0"/>
                <a:cs typeface="Times New Roman" panose="02020603050405020304" pitchFamily="18" charset="0"/>
              </a:rPr>
              <a:t> e II</a:t>
            </a:r>
            <a:r>
              <a:rPr lang="it-IT" altLang="it-IT" sz="1600" baseline="30000">
                <a:solidFill>
                  <a:schemeClr val="bg1"/>
                </a:solidFill>
                <a:latin typeface="Arial" panose="020B0604020202020204" pitchFamily="34" charset="0"/>
                <a:cs typeface="Times New Roman" panose="02020603050405020304" pitchFamily="18" charset="0"/>
              </a:rPr>
              <a:t>a</a:t>
            </a:r>
            <a:r>
              <a:rPr lang="it-IT" altLang="it-IT" sz="1600">
                <a:solidFill>
                  <a:schemeClr val="bg1"/>
                </a:solidFill>
                <a:latin typeface="Arial" panose="020B0604020202020204" pitchFamily="34" charset="0"/>
                <a:cs typeface="Times New Roman" panose="02020603050405020304" pitchFamily="18" charset="0"/>
              </a:rPr>
              <a:t> specie, elettrodi di ossidoriduzione ed elettrodi a membrana. </a:t>
            </a:r>
          </a:p>
        </p:txBody>
      </p:sp>
      <p:sp>
        <p:nvSpPr>
          <p:cNvPr id="75789" name="Text Box 13"/>
          <p:cNvSpPr txBox="1">
            <a:spLocks noChangeArrowheads="1"/>
          </p:cNvSpPr>
          <p:nvPr/>
        </p:nvSpPr>
        <p:spPr bwMode="auto">
          <a:xfrm>
            <a:off x="914400" y="1600200"/>
            <a:ext cx="78486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Gli elettrodi di </a:t>
            </a:r>
            <a:r>
              <a:rPr lang="it-IT" altLang="it-IT" sz="1600">
                <a:solidFill>
                  <a:srgbClr val="00FFFF"/>
                </a:solidFill>
                <a:latin typeface="Arial" panose="020B0604020202020204" pitchFamily="34" charset="0"/>
                <a:cs typeface="Times New Roman" panose="02020603050405020304" pitchFamily="18" charset="0"/>
              </a:rPr>
              <a:t>I</a:t>
            </a:r>
            <a:r>
              <a:rPr lang="it-IT" altLang="it-IT" sz="1600" baseline="30000">
                <a:solidFill>
                  <a:srgbClr val="00FFFF"/>
                </a:solidFill>
                <a:latin typeface="Arial" panose="020B0604020202020204" pitchFamily="34" charset="0"/>
                <a:cs typeface="Times New Roman" panose="02020603050405020304" pitchFamily="18" charset="0"/>
              </a:rPr>
              <a:t>a</a:t>
            </a:r>
            <a:r>
              <a:rPr lang="it-IT" altLang="it-IT" sz="1600">
                <a:solidFill>
                  <a:srgbClr val="00FFFF"/>
                </a:solidFill>
                <a:latin typeface="Arial" panose="020B0604020202020204" pitchFamily="34" charset="0"/>
                <a:cs typeface="Times New Roman" panose="02020603050405020304" pitchFamily="18" charset="0"/>
              </a:rPr>
              <a:t> specie</a:t>
            </a:r>
          </a:p>
          <a:p>
            <a:pPr algn="ctr">
              <a:spcBef>
                <a:spcPct val="50000"/>
              </a:spcBef>
            </a:pPr>
            <a:r>
              <a:rPr lang="it-IT" altLang="it-IT" sz="1600">
                <a:solidFill>
                  <a:schemeClr val="bg1"/>
                </a:solidFill>
                <a:latin typeface="Arial" panose="020B0604020202020204" pitchFamily="34" charset="0"/>
                <a:cs typeface="Times New Roman" panose="02020603050405020304" pitchFamily="18" charset="0"/>
              </a:rPr>
              <a:t> M/M</a:t>
            </a:r>
            <a:r>
              <a:rPr lang="it-IT" altLang="it-IT" sz="1600" baseline="30000">
                <a:solidFill>
                  <a:schemeClr val="bg1"/>
                </a:solidFill>
                <a:latin typeface="Arial" panose="020B0604020202020204" pitchFamily="34" charset="0"/>
                <a:cs typeface="Times New Roman" panose="02020603050405020304" pitchFamily="18" charset="0"/>
              </a:rPr>
              <a:t>n+</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sono costituiti da un metallo immerso in una soluzione di suoi ioni. La corrispondente reazione elettrodica è la seguente</a:t>
            </a:r>
          </a:p>
          <a:p>
            <a:pPr algn="ctr">
              <a:spcBef>
                <a:spcPct val="50000"/>
              </a:spcBef>
            </a:pPr>
            <a:r>
              <a:rPr lang="it-IT" altLang="it-IT" sz="1600">
                <a:solidFill>
                  <a:schemeClr val="bg1"/>
                </a:solidFill>
                <a:latin typeface="Arial" panose="020B0604020202020204" pitchFamily="34" charset="0"/>
                <a:cs typeface="Times New Roman" panose="02020603050405020304" pitchFamily="18" charset="0"/>
              </a:rPr>
              <a:t>M</a:t>
            </a:r>
            <a:r>
              <a:rPr lang="it-IT" altLang="it-IT" sz="1600" baseline="30000">
                <a:solidFill>
                  <a:schemeClr val="bg1"/>
                </a:solidFill>
                <a:latin typeface="Arial" panose="020B0604020202020204" pitchFamily="34" charset="0"/>
                <a:cs typeface="Times New Roman" panose="02020603050405020304" pitchFamily="18" charset="0"/>
              </a:rPr>
              <a:t>n+</a:t>
            </a:r>
            <a:r>
              <a:rPr lang="it-IT" altLang="it-IT" sz="1600">
                <a:solidFill>
                  <a:schemeClr val="bg1"/>
                </a:solidFill>
                <a:latin typeface="Arial" panose="020B0604020202020204" pitchFamily="34" charset="0"/>
                <a:cs typeface="Times New Roman" panose="02020603050405020304" pitchFamily="18" charset="0"/>
              </a:rPr>
              <a:t> + ne</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 M</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L'elettrodo di zinco e quello di rame usati nella pila Daniell sono di I</a:t>
            </a:r>
            <a:r>
              <a:rPr lang="it-IT" altLang="it-IT" sz="1600" baseline="30000">
                <a:solidFill>
                  <a:schemeClr val="bg1"/>
                </a:solidFill>
                <a:latin typeface="Arial" panose="020B0604020202020204" pitchFamily="34" charset="0"/>
                <a:cs typeface="Times New Roman" panose="02020603050405020304" pitchFamily="18" charset="0"/>
              </a:rPr>
              <a:t>a</a:t>
            </a:r>
            <a:r>
              <a:rPr lang="it-IT" altLang="it-IT" sz="1600">
                <a:solidFill>
                  <a:schemeClr val="bg1"/>
                </a:solidFill>
                <a:latin typeface="Arial" panose="020B0604020202020204" pitchFamily="34" charset="0"/>
                <a:cs typeface="Times New Roman" panose="02020603050405020304" pitchFamily="18" charset="0"/>
              </a:rPr>
              <a:t> specie. L'equazione di Nernst per questi elettrodi è del tipo</a:t>
            </a:r>
          </a:p>
        </p:txBody>
      </p:sp>
      <p:grpSp>
        <p:nvGrpSpPr>
          <p:cNvPr id="75793" name="Group 17"/>
          <p:cNvGrpSpPr>
            <a:grpSpLocks/>
          </p:cNvGrpSpPr>
          <p:nvPr/>
        </p:nvGrpSpPr>
        <p:grpSpPr bwMode="auto">
          <a:xfrm>
            <a:off x="2057400" y="4191000"/>
            <a:ext cx="5149850" cy="498475"/>
            <a:chOff x="1296" y="2640"/>
            <a:chExt cx="3244" cy="314"/>
          </a:xfrm>
        </p:grpSpPr>
        <p:graphicFrame>
          <p:nvGraphicFramePr>
            <p:cNvPr id="75790" name="Object 14"/>
            <p:cNvGraphicFramePr>
              <a:graphicFrameLocks noChangeAspect="1"/>
            </p:cNvGraphicFramePr>
            <p:nvPr/>
          </p:nvGraphicFramePr>
          <p:xfrm>
            <a:off x="1296" y="2640"/>
            <a:ext cx="1296" cy="314"/>
          </p:xfrm>
          <a:graphic>
            <a:graphicData uri="http://schemas.openxmlformats.org/presentationml/2006/ole">
              <mc:AlternateContent xmlns:mc="http://schemas.openxmlformats.org/markup-compatibility/2006">
                <mc:Choice xmlns:v="urn:schemas-microsoft-com:vml" Requires="v">
                  <p:oleObj spid="_x0000_s75805" name="Equation" r:id="rId3" imgW="1625400" imgH="393480" progId="Equation.3">
                    <p:embed/>
                  </p:oleObj>
                </mc:Choice>
                <mc:Fallback>
                  <p:oleObj name="Equation" r:id="rId3" imgW="1625400" imgH="39348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2640"/>
                          <a:ext cx="1296" cy="31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91" name="Object 15"/>
            <p:cNvGraphicFramePr>
              <a:graphicFrameLocks noChangeAspect="1"/>
            </p:cNvGraphicFramePr>
            <p:nvPr/>
          </p:nvGraphicFramePr>
          <p:xfrm>
            <a:off x="3284" y="2640"/>
            <a:ext cx="1256" cy="314"/>
          </p:xfrm>
          <a:graphic>
            <a:graphicData uri="http://schemas.openxmlformats.org/presentationml/2006/ole">
              <mc:AlternateContent xmlns:mc="http://schemas.openxmlformats.org/markup-compatibility/2006">
                <mc:Choice xmlns:v="urn:schemas-microsoft-com:vml" Requires="v">
                  <p:oleObj spid="_x0000_s75806" name="Equation" r:id="rId5" imgW="1574640" imgH="393480" progId="Equation.3">
                    <p:embed/>
                  </p:oleObj>
                </mc:Choice>
                <mc:Fallback>
                  <p:oleObj name="Equation" r:id="rId5" imgW="1574640" imgH="39348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4" y="2640"/>
                          <a:ext cx="1256" cy="31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5792" name="Text Box 16"/>
          <p:cNvSpPr txBox="1">
            <a:spLocks noChangeArrowheads="1"/>
          </p:cNvSpPr>
          <p:nvPr/>
        </p:nvSpPr>
        <p:spPr bwMode="auto">
          <a:xfrm>
            <a:off x="914400" y="5105400"/>
            <a:ext cx="7848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Il potenziale degli elettrodi di I</a:t>
            </a:r>
            <a:r>
              <a:rPr lang="it-IT" altLang="it-IT" sz="1600" baseline="30000">
                <a:solidFill>
                  <a:schemeClr val="bg1"/>
                </a:solidFill>
                <a:latin typeface="Arial" panose="020B0604020202020204" pitchFamily="34" charset="0"/>
                <a:cs typeface="Times New Roman" panose="02020603050405020304" pitchFamily="18" charset="0"/>
              </a:rPr>
              <a:t>a</a:t>
            </a:r>
            <a:r>
              <a:rPr lang="it-IT" altLang="it-IT" sz="1600">
                <a:solidFill>
                  <a:schemeClr val="bg1"/>
                </a:solidFill>
                <a:latin typeface="Arial" panose="020B0604020202020204" pitchFamily="34" charset="0"/>
                <a:cs typeface="Times New Roman" panose="02020603050405020304" pitchFamily="18" charset="0"/>
              </a:rPr>
              <a:t> specie dipende quindi dall'attività dei cationi del metallo elettrodico. Un elettrodo di I</a:t>
            </a:r>
            <a:r>
              <a:rPr lang="it-IT" altLang="it-IT" sz="1600" baseline="30000">
                <a:solidFill>
                  <a:schemeClr val="bg1"/>
                </a:solidFill>
                <a:latin typeface="Arial" panose="020B0604020202020204" pitchFamily="34" charset="0"/>
                <a:cs typeface="Times New Roman" panose="02020603050405020304" pitchFamily="18" charset="0"/>
              </a:rPr>
              <a:t>a</a:t>
            </a:r>
            <a:r>
              <a:rPr lang="it-IT" altLang="it-IT" sz="1600">
                <a:solidFill>
                  <a:schemeClr val="bg1"/>
                </a:solidFill>
                <a:latin typeface="Arial" panose="020B0604020202020204" pitchFamily="34" charset="0"/>
                <a:cs typeface="Times New Roman" panose="02020603050405020304" pitchFamily="18" charset="0"/>
              </a:rPr>
              <a:t> specie ad Ag/Ag</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può essere utilizzato per misurare il pAg nel corso di una titolazione di precipitazione dei cloruri.</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57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autoUpdateAnimBg="0"/>
      <p:bldP spid="7579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F9FEB47D-1CC9-4894-BFDC-F95C911ABC74}" type="slidenum">
              <a:rPr lang="it-IT" altLang="it-IT" sz="1600">
                <a:solidFill>
                  <a:schemeClr val="bg1"/>
                </a:solidFill>
                <a:latin typeface="Arial Black" panose="020B0A04020102020204" pitchFamily="34" charset="0"/>
              </a:rPr>
              <a:pPr algn="ctr">
                <a:spcBef>
                  <a:spcPct val="50000"/>
                </a:spcBef>
              </a:pPr>
              <a:t>49</a:t>
            </a:fld>
            <a:endParaRPr lang="it-IT" altLang="it-IT" sz="1600">
              <a:solidFill>
                <a:schemeClr val="bg1"/>
              </a:solidFill>
              <a:latin typeface="Arial Black" panose="020B0A04020102020204" pitchFamily="34" charset="0"/>
            </a:endParaRPr>
          </a:p>
        </p:txBody>
      </p:sp>
      <p:sp>
        <p:nvSpPr>
          <p:cNvPr id="130058" name="Text Box 10"/>
          <p:cNvSpPr txBox="1">
            <a:spLocks noChangeArrowheads="1"/>
          </p:cNvSpPr>
          <p:nvPr/>
        </p:nvSpPr>
        <p:spPr bwMode="auto">
          <a:xfrm>
            <a:off x="838200" y="685800"/>
            <a:ext cx="8001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Gli elettrodi di </a:t>
            </a:r>
            <a:r>
              <a:rPr lang="it-IT" altLang="it-IT" sz="1600">
                <a:solidFill>
                  <a:srgbClr val="00FFFF"/>
                </a:solidFill>
                <a:latin typeface="Arial" panose="020B0604020202020204" pitchFamily="34" charset="0"/>
                <a:cs typeface="Times New Roman" panose="02020603050405020304" pitchFamily="18" charset="0"/>
              </a:rPr>
              <a:t>II</a:t>
            </a:r>
            <a:r>
              <a:rPr lang="it-IT" altLang="it-IT" sz="1600" baseline="30000">
                <a:solidFill>
                  <a:srgbClr val="00FFFF"/>
                </a:solidFill>
                <a:latin typeface="Arial" panose="020B0604020202020204" pitchFamily="34" charset="0"/>
                <a:cs typeface="Times New Roman" panose="02020603050405020304" pitchFamily="18" charset="0"/>
              </a:rPr>
              <a:t>a</a:t>
            </a:r>
            <a:r>
              <a:rPr lang="it-IT" altLang="it-IT" sz="1600">
                <a:solidFill>
                  <a:srgbClr val="00FFFF"/>
                </a:solidFill>
                <a:latin typeface="Arial" panose="020B0604020202020204" pitchFamily="34" charset="0"/>
                <a:cs typeface="Times New Roman" panose="02020603050405020304" pitchFamily="18" charset="0"/>
              </a:rPr>
              <a:t> specie</a:t>
            </a:r>
          </a:p>
          <a:p>
            <a:pPr algn="ctr">
              <a:spcBef>
                <a:spcPct val="50000"/>
              </a:spcBef>
            </a:pPr>
            <a:r>
              <a:rPr lang="it-IT" altLang="it-IT" sz="1600">
                <a:solidFill>
                  <a:schemeClr val="bg1"/>
                </a:solidFill>
                <a:latin typeface="Arial" panose="020B0604020202020204" pitchFamily="34" charset="0"/>
                <a:cs typeface="Times New Roman" panose="02020603050405020304" pitchFamily="18" charset="0"/>
              </a:rPr>
              <a:t> M/M</a:t>
            </a:r>
            <a:r>
              <a:rPr lang="it-IT" altLang="it-IT" sz="1600" baseline="-25000">
                <a:solidFill>
                  <a:schemeClr val="bg1"/>
                </a:solidFill>
                <a:latin typeface="Arial" panose="020B0604020202020204" pitchFamily="34" charset="0"/>
                <a:cs typeface="Times New Roman" panose="02020603050405020304" pitchFamily="18" charset="0"/>
              </a:rPr>
              <a:t>x</a:t>
            </a:r>
            <a:r>
              <a:rPr lang="it-IT" altLang="it-IT" sz="1600">
                <a:solidFill>
                  <a:schemeClr val="bg1"/>
                </a:solidFill>
                <a:latin typeface="Arial" panose="020B0604020202020204" pitchFamily="34" charset="0"/>
                <a:cs typeface="Times New Roman" panose="02020603050405020304" pitchFamily="18" charset="0"/>
              </a:rPr>
              <a:t>A</a:t>
            </a:r>
            <a:r>
              <a:rPr lang="it-IT" altLang="it-IT" sz="1600" baseline="-25000">
                <a:solidFill>
                  <a:schemeClr val="bg1"/>
                </a:solidFill>
                <a:latin typeface="Arial" panose="020B0604020202020204" pitchFamily="34" charset="0"/>
                <a:cs typeface="Times New Roman" panose="02020603050405020304" pitchFamily="18" charset="0"/>
              </a:rPr>
              <a:t>y(s)</a:t>
            </a:r>
            <a:r>
              <a:rPr lang="it-IT" altLang="it-IT" sz="1600">
                <a:solidFill>
                  <a:schemeClr val="bg1"/>
                </a:solidFill>
                <a:latin typeface="Arial" panose="020B0604020202020204" pitchFamily="34" charset="0"/>
                <a:cs typeface="Times New Roman" panose="02020603050405020304" pitchFamily="18" charset="0"/>
              </a:rPr>
              <a:t>/A</a:t>
            </a:r>
            <a:r>
              <a:rPr lang="it-IT" altLang="it-IT" sz="1600" baseline="30000">
                <a:solidFill>
                  <a:schemeClr val="bg1"/>
                </a:solidFill>
                <a:latin typeface="Arial" panose="020B0604020202020204" pitchFamily="34" charset="0"/>
                <a:cs typeface="Times New Roman" panose="02020603050405020304" pitchFamily="18" charset="0"/>
              </a:rPr>
              <a:t>x-</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sono costituiti da un metallo ricoperto da un suo sale poco solubile e immerso in una soluzione contenente l'anione del sale poco solubile.</a:t>
            </a:r>
            <a:endParaRPr lang="it-IT" altLang="it-IT" sz="1600">
              <a:solidFill>
                <a:schemeClr val="bg1"/>
              </a:solidFill>
              <a:latin typeface="Arial" panose="020B0604020202020204" pitchFamily="34" charset="0"/>
            </a:endParaRPr>
          </a:p>
        </p:txBody>
      </p:sp>
      <p:sp>
        <p:nvSpPr>
          <p:cNvPr id="130059" name="Text Box 11"/>
          <p:cNvSpPr txBox="1">
            <a:spLocks noChangeArrowheads="1"/>
          </p:cNvSpPr>
          <p:nvPr/>
        </p:nvSpPr>
        <p:spPr bwMode="auto">
          <a:xfrm>
            <a:off x="838200" y="2438400"/>
            <a:ext cx="30480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Due esempi importanti sono l'elettrodo </a:t>
            </a:r>
            <a:r>
              <a:rPr lang="it-IT" altLang="it-IT" sz="1600">
                <a:solidFill>
                  <a:srgbClr val="00FFFF"/>
                </a:solidFill>
                <a:latin typeface="Arial" panose="020B0604020202020204" pitchFamily="34" charset="0"/>
                <a:cs typeface="Times New Roman" panose="02020603050405020304" pitchFamily="18" charset="0"/>
              </a:rPr>
              <a:t>Ag/AgCl/Cl</a:t>
            </a:r>
            <a:r>
              <a:rPr lang="it-IT" altLang="it-IT" sz="1600" baseline="30000">
                <a:solidFill>
                  <a:srgbClr val="00FFFF"/>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a:t>
            </a:r>
            <a:r>
              <a:rPr lang="it-IT" altLang="it-IT" sz="1600" b="1">
                <a:solidFill>
                  <a:schemeClr val="bg1"/>
                </a:solidFill>
                <a:latin typeface="Arial" panose="020B0604020202020204" pitchFamily="34" charset="0"/>
                <a:cs typeface="Times New Roman" panose="02020603050405020304" pitchFamily="18" charset="0"/>
              </a:rPr>
              <a:t>V</a:t>
            </a:r>
            <a:r>
              <a:rPr lang="it-IT" altLang="it-IT" sz="1600">
                <a:solidFill>
                  <a:schemeClr val="bg1"/>
                </a:solidFill>
                <a:latin typeface="Arial" panose="020B0604020202020204" pitchFamily="34" charset="0"/>
                <a:cs typeface="Times New Roman" panose="02020603050405020304" pitchFamily="18" charset="0"/>
              </a:rPr>
              <a:t>° = 0,222 V) e quello a </a:t>
            </a:r>
            <a:r>
              <a:rPr lang="it-IT" altLang="it-IT" sz="1600">
                <a:solidFill>
                  <a:srgbClr val="00FFFF"/>
                </a:solidFill>
                <a:latin typeface="Arial" panose="020B0604020202020204" pitchFamily="34" charset="0"/>
                <a:cs typeface="Times New Roman" panose="02020603050405020304" pitchFamily="18" charset="0"/>
              </a:rPr>
              <a:t>calomelano Hg/Hg</a:t>
            </a:r>
            <a:r>
              <a:rPr lang="it-IT" altLang="it-IT" sz="1600" baseline="-25000">
                <a:solidFill>
                  <a:srgbClr val="00FFFF"/>
                </a:solidFill>
                <a:latin typeface="Arial" panose="020B0604020202020204" pitchFamily="34" charset="0"/>
                <a:cs typeface="Times New Roman" panose="02020603050405020304" pitchFamily="18" charset="0"/>
              </a:rPr>
              <a:t>2</a:t>
            </a:r>
            <a:r>
              <a:rPr lang="it-IT" altLang="it-IT" sz="1600">
                <a:solidFill>
                  <a:srgbClr val="00FFFF"/>
                </a:solidFill>
                <a:latin typeface="Arial" panose="020B0604020202020204" pitchFamily="34" charset="0"/>
                <a:cs typeface="Times New Roman" panose="02020603050405020304" pitchFamily="18" charset="0"/>
              </a:rPr>
              <a:t>Cl</a:t>
            </a:r>
            <a:r>
              <a:rPr lang="it-IT" altLang="it-IT" sz="1600" baseline="-25000">
                <a:solidFill>
                  <a:srgbClr val="00FFFF"/>
                </a:solidFill>
                <a:latin typeface="Arial" panose="020B0604020202020204" pitchFamily="34" charset="0"/>
                <a:cs typeface="Times New Roman" panose="02020603050405020304" pitchFamily="18" charset="0"/>
              </a:rPr>
              <a:t>2</a:t>
            </a:r>
            <a:r>
              <a:rPr lang="it-IT" altLang="it-IT" sz="1600">
                <a:solidFill>
                  <a:srgbClr val="00FFFF"/>
                </a:solidFill>
                <a:latin typeface="Arial" panose="020B0604020202020204" pitchFamily="34" charset="0"/>
                <a:cs typeface="Times New Roman" panose="02020603050405020304" pitchFamily="18" charset="0"/>
              </a:rPr>
              <a:t>/Cl</a:t>
            </a:r>
            <a:r>
              <a:rPr lang="it-IT" altLang="it-IT" sz="1600" baseline="30000">
                <a:solidFill>
                  <a:srgbClr val="00FFFF"/>
                </a:solidFill>
                <a:latin typeface="Arial" panose="020B0604020202020204" pitchFamily="34" charset="0"/>
                <a:cs typeface="Times New Roman" panose="02020603050405020304" pitchFamily="18" charset="0"/>
              </a:rPr>
              <a:t>-</a:t>
            </a:r>
            <a:r>
              <a:rPr lang="it-IT" altLang="it-IT" sz="1600">
                <a:solidFill>
                  <a:srgbClr val="00FFFF"/>
                </a:solidFill>
                <a:latin typeface="Arial" panose="020B0604020202020204" pitchFamily="34" charset="0"/>
                <a:cs typeface="Times New Roman" panose="02020603050405020304" pitchFamily="18" charset="0"/>
              </a:rPr>
              <a:t> saturo</a:t>
            </a:r>
            <a:r>
              <a:rPr lang="it-IT" altLang="it-IT" sz="1600">
                <a:solidFill>
                  <a:schemeClr val="bg1"/>
                </a:solidFill>
                <a:latin typeface="Arial" panose="020B0604020202020204" pitchFamily="34" charset="0"/>
                <a:cs typeface="Times New Roman" panose="02020603050405020304" pitchFamily="18" charset="0"/>
              </a:rPr>
              <a:t> (in inglese </a:t>
            </a:r>
            <a:r>
              <a:rPr lang="it-IT" altLang="it-IT" sz="1600" i="1">
                <a:solidFill>
                  <a:schemeClr val="bg1"/>
                </a:solidFill>
                <a:latin typeface="Arial" panose="020B0604020202020204" pitchFamily="34" charset="0"/>
                <a:cs typeface="Times New Roman" panose="02020603050405020304" pitchFamily="18" charset="0"/>
              </a:rPr>
              <a:t>standard calomel electrode</a:t>
            </a:r>
            <a:r>
              <a:rPr lang="it-IT" altLang="it-IT" sz="1600">
                <a:solidFill>
                  <a:schemeClr val="bg1"/>
                </a:solidFill>
                <a:latin typeface="Arial" panose="020B0604020202020204" pitchFamily="34" charset="0"/>
                <a:cs typeface="Times New Roman" panose="02020603050405020304" pitchFamily="18" charset="0"/>
              </a:rPr>
              <a:t>, </a:t>
            </a:r>
            <a:r>
              <a:rPr lang="it-IT" altLang="it-IT" sz="1600">
                <a:solidFill>
                  <a:srgbClr val="00FFFF"/>
                </a:solidFill>
                <a:latin typeface="Arial" panose="020B0604020202020204" pitchFamily="34" charset="0"/>
                <a:cs typeface="Times New Roman" panose="02020603050405020304" pitchFamily="18" charset="0"/>
              </a:rPr>
              <a:t>SCE</a:t>
            </a:r>
            <a:r>
              <a:rPr lang="it-IT" altLang="it-IT" sz="1600">
                <a:solidFill>
                  <a:schemeClr val="bg1"/>
                </a:solidFill>
                <a:latin typeface="Arial" panose="020B0604020202020204" pitchFamily="34" charset="0"/>
                <a:cs typeface="Times New Roman" panose="02020603050405020304" pitchFamily="18" charset="0"/>
              </a:rPr>
              <a:t>,</a:t>
            </a:r>
            <a:r>
              <a:rPr lang="it-IT" altLang="it-IT" sz="1600" b="1">
                <a:solidFill>
                  <a:schemeClr val="bg1"/>
                </a:solidFill>
                <a:latin typeface="Arial" panose="020B0604020202020204" pitchFamily="34" charset="0"/>
                <a:cs typeface="Times New Roman" panose="02020603050405020304" pitchFamily="18" charset="0"/>
              </a:rPr>
              <a:t> V</a:t>
            </a:r>
            <a:r>
              <a:rPr lang="it-IT" altLang="it-IT" sz="1600">
                <a:solidFill>
                  <a:schemeClr val="bg1"/>
                </a:solidFill>
                <a:latin typeface="Arial" panose="020B0604020202020204" pitchFamily="34" charset="0"/>
                <a:cs typeface="Times New Roman" panose="02020603050405020304" pitchFamily="18" charset="0"/>
              </a:rPr>
              <a:t>° = 0,268 V). </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Le reazioni elettrodiche sono, rispettivamente</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AgCl + e</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 Ag + Cl</a:t>
            </a:r>
            <a:r>
              <a:rPr lang="it-IT" altLang="it-IT" sz="1600" baseline="30000">
                <a:solidFill>
                  <a:schemeClr val="bg1"/>
                </a:solidFill>
                <a:latin typeface="Arial" panose="020B0604020202020204" pitchFamily="34" charset="0"/>
                <a:cs typeface="Times New Roman" panose="02020603050405020304" pitchFamily="18" charset="0"/>
              </a:rPr>
              <a:t>-</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Hg</a:t>
            </a:r>
            <a:r>
              <a:rPr lang="it-IT" altLang="it-IT" sz="1600" baseline="-25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Cl</a:t>
            </a:r>
            <a:r>
              <a:rPr lang="it-IT" altLang="it-IT" sz="1600" baseline="-25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 + 2e</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 2Hg + 2Cl</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a:t>
            </a:r>
            <a:endParaRPr lang="it-IT" altLang="it-IT"/>
          </a:p>
        </p:txBody>
      </p:sp>
      <p:grpSp>
        <p:nvGrpSpPr>
          <p:cNvPr id="130068" name="Group 20"/>
          <p:cNvGrpSpPr>
            <a:grpSpLocks/>
          </p:cNvGrpSpPr>
          <p:nvPr/>
        </p:nvGrpSpPr>
        <p:grpSpPr bwMode="auto">
          <a:xfrm>
            <a:off x="4038600" y="2438400"/>
            <a:ext cx="4800600" cy="3429000"/>
            <a:chOff x="2544" y="1536"/>
            <a:chExt cx="3024" cy="2160"/>
          </a:xfrm>
        </p:grpSpPr>
        <p:sp>
          <p:nvSpPr>
            <p:cNvPr id="130053" name="Rectangle 5"/>
            <p:cNvSpPr>
              <a:spLocks noChangeArrowheads="1"/>
            </p:cNvSpPr>
            <p:nvPr/>
          </p:nvSpPr>
          <p:spPr bwMode="auto">
            <a:xfrm>
              <a:off x="2544" y="1536"/>
              <a:ext cx="3024" cy="216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0055" name="Rectangle 7"/>
            <p:cNvSpPr>
              <a:spLocks noChangeArrowheads="1"/>
            </p:cNvSpPr>
            <p:nvPr/>
          </p:nvSpPr>
          <p:spPr bwMode="auto">
            <a:xfrm>
              <a:off x="4237" y="1536"/>
              <a:ext cx="1331" cy="216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130056" name="Picture 8" descr="ag_ag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 y="1609"/>
              <a:ext cx="1143" cy="2014"/>
            </a:xfrm>
            <a:prstGeom prst="rect">
              <a:avLst/>
            </a:prstGeom>
            <a:noFill/>
            <a:extLst>
              <a:ext uri="{909E8E84-426E-40DD-AFC4-6F175D3DCCD1}">
                <a14:hiddenFill xmlns:a14="http://schemas.microsoft.com/office/drawing/2010/main">
                  <a:solidFill>
                    <a:srgbClr val="FFFFFF"/>
                  </a:solidFill>
                </a14:hiddenFill>
              </a:ext>
            </a:extLst>
          </p:spPr>
        </p:pic>
        <p:pic>
          <p:nvPicPr>
            <p:cNvPr id="130057" name="Picture 9" descr="S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 y="1536"/>
              <a:ext cx="1652" cy="2160"/>
            </a:xfrm>
            <a:prstGeom prst="rect">
              <a:avLst/>
            </a:prstGeom>
            <a:noFill/>
            <a:extLst>
              <a:ext uri="{909E8E84-426E-40DD-AFC4-6F175D3DCCD1}">
                <a14:hiddenFill xmlns:a14="http://schemas.microsoft.com/office/drawing/2010/main">
                  <a:solidFill>
                    <a:srgbClr val="FFFFFF"/>
                  </a:solidFill>
                </a14:hiddenFill>
              </a:ext>
            </a:extLst>
          </p:spPr>
        </p:pic>
        <p:sp>
          <p:nvSpPr>
            <p:cNvPr id="130064" name="Rectangle 16"/>
            <p:cNvSpPr>
              <a:spLocks noChangeArrowheads="1"/>
            </p:cNvSpPr>
            <p:nvPr/>
          </p:nvSpPr>
          <p:spPr bwMode="auto">
            <a:xfrm>
              <a:off x="3312" y="1584"/>
              <a:ext cx="480"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0065" name="Text Box 17"/>
            <p:cNvSpPr txBox="1">
              <a:spLocks noChangeArrowheads="1"/>
            </p:cNvSpPr>
            <p:nvPr/>
          </p:nvSpPr>
          <p:spPr bwMode="auto">
            <a:xfrm>
              <a:off x="4320" y="3216"/>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200" b="1">
                  <a:solidFill>
                    <a:schemeClr val="bg1"/>
                  </a:solidFill>
                  <a:latin typeface="Arial" panose="020B0604020202020204" pitchFamily="34" charset="0"/>
                </a:rPr>
                <a:t>KCl</a:t>
              </a:r>
            </a:p>
          </p:txBody>
        </p:sp>
        <p:sp>
          <p:nvSpPr>
            <p:cNvPr id="130066" name="Text Box 18"/>
            <p:cNvSpPr txBox="1">
              <a:spLocks noChangeArrowheads="1"/>
            </p:cNvSpPr>
            <p:nvPr/>
          </p:nvSpPr>
          <p:spPr bwMode="auto">
            <a:xfrm>
              <a:off x="4416" y="3456"/>
              <a:ext cx="7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200">
                  <a:solidFill>
                    <a:schemeClr val="bg1"/>
                  </a:solidFill>
                  <a:latin typeface="Arial" panose="020B0604020202020204" pitchFamily="34" charset="0"/>
                </a:rPr>
                <a:t>Setto poroso</a:t>
              </a:r>
            </a:p>
          </p:txBody>
        </p:sp>
      </p:grpSp>
    </p:spTree>
  </p:cSld>
  <p:clrMapOvr>
    <a:masterClrMapping/>
  </p:clrMapOvr>
  <p:transition spd="med">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D16FB940-83C7-40CE-AA84-AB9FC76D5E56}" type="slidenum">
              <a:rPr lang="it-IT" altLang="it-IT" sz="1600">
                <a:solidFill>
                  <a:schemeClr val="bg1"/>
                </a:solidFill>
                <a:latin typeface="Arial Black" panose="020B0A04020102020204" pitchFamily="34" charset="0"/>
              </a:rPr>
              <a:pPr algn="ctr">
                <a:spcBef>
                  <a:spcPct val="50000"/>
                </a:spcBef>
              </a:pPr>
              <a:t>5</a:t>
            </a:fld>
            <a:endParaRPr lang="it-IT" altLang="it-IT" sz="1600">
              <a:solidFill>
                <a:schemeClr val="bg1"/>
              </a:solidFill>
              <a:latin typeface="Arial Black" panose="020B0A04020102020204" pitchFamily="34" charset="0"/>
            </a:endParaRPr>
          </a:p>
        </p:txBody>
      </p:sp>
      <p:sp>
        <p:nvSpPr>
          <p:cNvPr id="41993" name="Text Box 9"/>
          <p:cNvSpPr txBox="1">
            <a:spLocks noChangeArrowheads="1"/>
          </p:cNvSpPr>
          <p:nvPr/>
        </p:nvSpPr>
        <p:spPr bwMode="auto">
          <a:xfrm>
            <a:off x="1066800" y="1295400"/>
            <a:ext cx="74676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b="1">
                <a:solidFill>
                  <a:schemeClr val="bg1"/>
                </a:solidFill>
                <a:latin typeface="Arial" panose="020B0604020202020204" pitchFamily="34" charset="0"/>
                <a:cs typeface="Times New Roman" panose="02020603050405020304" pitchFamily="18" charset="0"/>
              </a:rPr>
              <a:t>REAZIONI DI OSSIDORIDUZIONE</a:t>
            </a:r>
            <a:r>
              <a:rPr lang="it-IT" altLang="it-IT" sz="1800">
                <a:solidFill>
                  <a:schemeClr val="bg1"/>
                </a:solidFill>
                <a:latin typeface="Arial" panose="020B0604020202020204" pitchFamily="34" charset="0"/>
                <a:cs typeface="Times New Roman" panose="02020603050405020304" pitchFamily="18" charset="0"/>
              </a:rPr>
              <a:t> </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Le reazioni di ossidoriduzione implicano un trasferimento di elettroni tra specie chimiche: la specie che cede gli elettroni si ossida mentre quella che li riceve si riduce. </a:t>
            </a:r>
          </a:p>
        </p:txBody>
      </p:sp>
      <p:sp>
        <p:nvSpPr>
          <p:cNvPr id="41995" name="Text Box 11"/>
          <p:cNvSpPr txBox="1">
            <a:spLocks noChangeArrowheads="1"/>
          </p:cNvSpPr>
          <p:nvPr/>
        </p:nvSpPr>
        <p:spPr bwMode="auto">
          <a:xfrm>
            <a:off x="1066800" y="2667000"/>
            <a:ext cx="74676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Una reazione di ossidoriduzione</a:t>
            </a: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5Fe</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 MnO</a:t>
            </a:r>
            <a:r>
              <a:rPr lang="it-IT" altLang="it-IT" sz="1800" baseline="-25000">
                <a:solidFill>
                  <a:schemeClr val="bg1"/>
                </a:solidFill>
                <a:latin typeface="Arial" panose="020B0604020202020204" pitchFamily="34" charset="0"/>
                <a:cs typeface="Times New Roman" panose="02020603050405020304" pitchFamily="18" charset="0"/>
              </a:rPr>
              <a:t>4</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+ 8H</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 5Fe</a:t>
            </a:r>
            <a:r>
              <a:rPr lang="it-IT" altLang="it-IT" sz="1800" baseline="30000">
                <a:solidFill>
                  <a:schemeClr val="bg1"/>
                </a:solidFill>
                <a:latin typeface="Arial" panose="020B0604020202020204" pitchFamily="34" charset="0"/>
                <a:cs typeface="Times New Roman" panose="02020603050405020304" pitchFamily="18" charset="0"/>
              </a:rPr>
              <a:t>3+</a:t>
            </a:r>
            <a:r>
              <a:rPr lang="it-IT" altLang="it-IT" sz="1800">
                <a:solidFill>
                  <a:schemeClr val="bg1"/>
                </a:solidFill>
                <a:latin typeface="Arial" panose="020B0604020202020204" pitchFamily="34" charset="0"/>
                <a:cs typeface="Times New Roman" panose="02020603050405020304" pitchFamily="18" charset="0"/>
              </a:rPr>
              <a:t> + Mn</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+ 4H</a:t>
            </a:r>
            <a:r>
              <a:rPr lang="it-IT" altLang="it-IT" sz="1800" baseline="-25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O</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può essere scritta come somma di due semireazioni, ciascuna relativa ad una coppi</a:t>
            </a:r>
            <a:r>
              <a:rPr lang="it-IT" altLang="it-IT" sz="1800" i="1">
                <a:solidFill>
                  <a:schemeClr val="bg1"/>
                </a:solidFill>
                <a:latin typeface="Arial" panose="020B0604020202020204" pitchFamily="34" charset="0"/>
                <a:cs typeface="Times New Roman" panose="02020603050405020304" pitchFamily="18" charset="0"/>
              </a:rPr>
              <a:t>a coniugata</a:t>
            </a:r>
            <a:r>
              <a:rPr lang="it-IT" altLang="it-IT" sz="1800">
                <a:solidFill>
                  <a:schemeClr val="bg1"/>
                </a:solidFill>
                <a:latin typeface="Arial" panose="020B0604020202020204" pitchFamily="34" charset="0"/>
                <a:cs typeface="Times New Roman" panose="02020603050405020304" pitchFamily="18" charset="0"/>
              </a:rPr>
              <a:t> di ossidoriduzione (O</a:t>
            </a:r>
            <a:r>
              <a:rPr lang="it-IT" altLang="it-IT" sz="1800" baseline="-25000">
                <a:solidFill>
                  <a:schemeClr val="bg1"/>
                </a:solidFill>
                <a:latin typeface="Arial" panose="020B0604020202020204" pitchFamily="34" charset="0"/>
                <a:cs typeface="Times New Roman" panose="02020603050405020304" pitchFamily="18" charset="0"/>
              </a:rPr>
              <a:t>1</a:t>
            </a:r>
            <a:r>
              <a:rPr lang="it-IT" altLang="it-IT" sz="1800">
                <a:solidFill>
                  <a:schemeClr val="bg1"/>
                </a:solidFill>
                <a:latin typeface="Arial" panose="020B0604020202020204" pitchFamily="34" charset="0"/>
                <a:cs typeface="Times New Roman" panose="02020603050405020304" pitchFamily="18" charset="0"/>
              </a:rPr>
              <a:t>/R</a:t>
            </a:r>
            <a:r>
              <a:rPr lang="it-IT" altLang="it-IT" sz="1800" baseline="-25000">
                <a:solidFill>
                  <a:schemeClr val="bg1"/>
                </a:solidFill>
                <a:latin typeface="Arial" panose="020B0604020202020204" pitchFamily="34" charset="0"/>
                <a:cs typeface="Times New Roman" panose="02020603050405020304" pitchFamily="18" charset="0"/>
              </a:rPr>
              <a:t>1</a:t>
            </a:r>
            <a:r>
              <a:rPr lang="it-IT" altLang="it-IT" sz="1800">
                <a:solidFill>
                  <a:schemeClr val="bg1"/>
                </a:solidFill>
                <a:latin typeface="Arial" panose="020B0604020202020204" pitchFamily="34" charset="0"/>
                <a:cs typeface="Times New Roman" panose="02020603050405020304" pitchFamily="18" charset="0"/>
              </a:rPr>
              <a:t> e O</a:t>
            </a:r>
            <a:r>
              <a:rPr lang="it-IT" altLang="it-IT" sz="1800" baseline="-25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/R</a:t>
            </a:r>
            <a:r>
              <a:rPr lang="it-IT" altLang="it-IT" sz="1800" baseline="-25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a:t>
            </a: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5Fe</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 5Fe</a:t>
            </a:r>
            <a:r>
              <a:rPr lang="it-IT" altLang="it-IT" sz="1800" baseline="30000">
                <a:solidFill>
                  <a:schemeClr val="bg1"/>
                </a:solidFill>
                <a:latin typeface="Arial" panose="020B0604020202020204" pitchFamily="34" charset="0"/>
                <a:cs typeface="Times New Roman" panose="02020603050405020304" pitchFamily="18" charset="0"/>
              </a:rPr>
              <a:t>3+</a:t>
            </a:r>
            <a:r>
              <a:rPr lang="it-IT" altLang="it-IT" sz="1800">
                <a:solidFill>
                  <a:schemeClr val="bg1"/>
                </a:solidFill>
                <a:latin typeface="Arial" panose="020B0604020202020204" pitchFamily="34" charset="0"/>
                <a:cs typeface="Times New Roman" panose="02020603050405020304" pitchFamily="18" charset="0"/>
              </a:rPr>
              <a:t> + 5e</a:t>
            </a:r>
            <a:r>
              <a:rPr lang="it-IT" altLang="it-IT" sz="1800" baseline="30000">
                <a:solidFill>
                  <a:schemeClr val="bg1"/>
                </a:solidFill>
                <a:latin typeface="Arial" panose="020B0604020202020204" pitchFamily="34" charset="0"/>
                <a:cs typeface="Times New Roman" panose="02020603050405020304" pitchFamily="18" charset="0"/>
              </a:rPr>
              <a:t>-</a:t>
            </a:r>
            <a:endParaRPr lang="it-IT" altLang="it-IT" sz="1800">
              <a:solidFill>
                <a:schemeClr val="bg1"/>
              </a:solidFill>
              <a:latin typeface="Arial" panose="020B0604020202020204" pitchFamily="34" charset="0"/>
              <a:cs typeface="Times New Roman" panose="02020603050405020304" pitchFamily="18" charset="0"/>
            </a:endParaRP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MnO</a:t>
            </a:r>
            <a:r>
              <a:rPr lang="it-IT" altLang="it-IT" sz="1800" baseline="-25000">
                <a:solidFill>
                  <a:schemeClr val="bg1"/>
                </a:solidFill>
                <a:latin typeface="Arial" panose="020B0604020202020204" pitchFamily="34" charset="0"/>
                <a:cs typeface="Times New Roman" panose="02020603050405020304" pitchFamily="18" charset="0"/>
              </a:rPr>
              <a:t>4</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+ 8H</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+ 5 e</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 Mn</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+ 4H</a:t>
            </a:r>
            <a:r>
              <a:rPr lang="it-IT" altLang="it-IT" sz="1800" baseline="-25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O</a:t>
            </a:r>
          </a:p>
        </p:txBody>
      </p:sp>
      <p:sp>
        <p:nvSpPr>
          <p:cNvPr id="41996" name="Text Box 12"/>
          <p:cNvSpPr txBox="1">
            <a:spLocks noChangeArrowheads="1"/>
          </p:cNvSpPr>
          <p:nvPr/>
        </p:nvSpPr>
        <p:spPr bwMode="auto">
          <a:xfrm>
            <a:off x="1066800" y="5105400"/>
            <a:ext cx="7467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Al contrario di quelle acido-base, che sono generalmente molto veloci, le reazioni di ossidoriduzione possono procedere molto lentamente. Se necessario, la velocità di reazione può essere incrementata aumentando la temperatura della soluzione.</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autoUpdateAnimBg="0"/>
      <p:bldP spid="4199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7AF67BAF-2358-49DE-8349-0B19B355D175}" type="slidenum">
              <a:rPr lang="it-IT" altLang="it-IT" sz="1600">
                <a:solidFill>
                  <a:schemeClr val="bg1"/>
                </a:solidFill>
                <a:latin typeface="Arial Black" panose="020B0A04020102020204" pitchFamily="34" charset="0"/>
              </a:rPr>
              <a:pPr algn="ctr">
                <a:spcBef>
                  <a:spcPct val="50000"/>
                </a:spcBef>
              </a:pPr>
              <a:t>50</a:t>
            </a:fld>
            <a:endParaRPr lang="it-IT" altLang="it-IT" sz="1600">
              <a:solidFill>
                <a:schemeClr val="bg1"/>
              </a:solidFill>
              <a:latin typeface="Arial Black" panose="020B0A04020102020204" pitchFamily="34" charset="0"/>
            </a:endParaRPr>
          </a:p>
        </p:txBody>
      </p:sp>
      <p:sp>
        <p:nvSpPr>
          <p:cNvPr id="129035" name="Text Box 11"/>
          <p:cNvSpPr txBox="1">
            <a:spLocks noChangeArrowheads="1"/>
          </p:cNvSpPr>
          <p:nvPr/>
        </p:nvSpPr>
        <p:spPr bwMode="auto">
          <a:xfrm>
            <a:off x="990600" y="685800"/>
            <a:ext cx="73914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Dalle reazioni elettrodiche è facile ricavare le equazioni di Nernst</a:t>
            </a:r>
          </a:p>
          <a:p>
            <a:pPr algn="just"/>
            <a:endParaRPr lang="it-IT" altLang="it-IT" sz="1600" b="1">
              <a:solidFill>
                <a:schemeClr val="bg1"/>
              </a:solidFill>
              <a:latin typeface="Arial" panose="020B0604020202020204" pitchFamily="34" charset="0"/>
              <a:cs typeface="Times New Roman" panose="02020603050405020304" pitchFamily="18" charset="0"/>
            </a:endParaRPr>
          </a:p>
          <a:p>
            <a:pPr algn="ctr">
              <a:spcBef>
                <a:spcPct val="50000"/>
              </a:spcBef>
            </a:pPr>
            <a:r>
              <a:rPr lang="it-IT" altLang="it-IT" sz="1600" b="1">
                <a:solidFill>
                  <a:schemeClr val="bg1"/>
                </a:solidFill>
                <a:latin typeface="Arial" panose="020B0604020202020204" pitchFamily="34" charset="0"/>
                <a:cs typeface="Times New Roman" panose="02020603050405020304" pitchFamily="18" charset="0"/>
              </a:rPr>
              <a:t>V</a:t>
            </a:r>
            <a:r>
              <a:rPr lang="it-IT" altLang="it-IT" sz="1600" baseline="-25000">
                <a:solidFill>
                  <a:schemeClr val="bg1"/>
                </a:solidFill>
                <a:latin typeface="Arial" panose="020B0604020202020204" pitchFamily="34" charset="0"/>
                <a:cs typeface="Times New Roman" panose="02020603050405020304" pitchFamily="18" charset="0"/>
              </a:rPr>
              <a:t>(Ag/AgCl,Cl</a:t>
            </a:r>
            <a:r>
              <a:rPr lang="it-IT" altLang="it-IT" sz="1600" baseline="-14000">
                <a:solidFill>
                  <a:schemeClr val="bg1"/>
                </a:solidFill>
                <a:latin typeface="Arial" panose="020B0604020202020204" pitchFamily="34" charset="0"/>
                <a:cs typeface="Times New Roman" panose="02020603050405020304" pitchFamily="18" charset="0"/>
              </a:rPr>
              <a:t>-</a:t>
            </a:r>
            <a:r>
              <a:rPr lang="it-IT" altLang="it-IT" sz="1600" baseline="-25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 </a:t>
            </a:r>
            <a:r>
              <a:rPr lang="it-IT" altLang="it-IT" sz="1600" b="1">
                <a:solidFill>
                  <a:schemeClr val="bg1"/>
                </a:solidFill>
                <a:latin typeface="Arial" panose="020B0604020202020204" pitchFamily="34" charset="0"/>
                <a:cs typeface="Times New Roman" panose="02020603050405020304" pitchFamily="18" charset="0"/>
              </a:rPr>
              <a:t>V° </a:t>
            </a:r>
            <a:r>
              <a:rPr lang="it-IT" altLang="it-IT" sz="1600" baseline="-25000">
                <a:solidFill>
                  <a:schemeClr val="bg1"/>
                </a:solidFill>
                <a:latin typeface="Arial" panose="020B0604020202020204" pitchFamily="34" charset="0"/>
                <a:cs typeface="Times New Roman" panose="02020603050405020304" pitchFamily="18" charset="0"/>
              </a:rPr>
              <a:t>(Ag/AgCl,Cl</a:t>
            </a:r>
            <a:r>
              <a:rPr lang="it-IT" altLang="it-IT" sz="1600" baseline="-14000">
                <a:solidFill>
                  <a:schemeClr val="bg1"/>
                </a:solidFill>
                <a:latin typeface="Arial" panose="020B0604020202020204" pitchFamily="34" charset="0"/>
                <a:cs typeface="Times New Roman" panose="02020603050405020304" pitchFamily="18" charset="0"/>
              </a:rPr>
              <a:t>-</a:t>
            </a:r>
            <a:r>
              <a:rPr lang="it-IT" altLang="it-IT" sz="1600" baseline="-25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- 0,059 log</a:t>
            </a:r>
            <a:r>
              <a:rPr lang="it-IT" altLang="it-IT" sz="1600" i="1">
                <a:solidFill>
                  <a:schemeClr val="bg1"/>
                </a:solidFill>
                <a:latin typeface="Arial" panose="020B0604020202020204" pitchFamily="34" charset="0"/>
                <a:cs typeface="Times New Roman" panose="02020603050405020304" pitchFamily="18" charset="0"/>
              </a:rPr>
              <a:t> a</a:t>
            </a:r>
            <a:r>
              <a:rPr lang="it-IT" altLang="it-IT" sz="1600" baseline="-25000">
                <a:solidFill>
                  <a:schemeClr val="bg1"/>
                </a:solidFill>
                <a:latin typeface="Arial" panose="020B0604020202020204" pitchFamily="34" charset="0"/>
                <a:cs typeface="Times New Roman" panose="02020603050405020304" pitchFamily="18" charset="0"/>
              </a:rPr>
              <a:t>Cl</a:t>
            </a:r>
            <a:r>
              <a:rPr lang="it-IT" altLang="it-IT" sz="1600">
                <a:solidFill>
                  <a:schemeClr val="bg1"/>
                </a:solidFill>
                <a:latin typeface="Arial" panose="020B0604020202020204" pitchFamily="34" charset="0"/>
                <a:cs typeface="Times New Roman" panose="02020603050405020304" pitchFamily="18" charset="0"/>
              </a:rPr>
              <a:t>-</a:t>
            </a:r>
          </a:p>
          <a:p>
            <a:pPr algn="ctr"/>
            <a:endParaRPr lang="it-IT" altLang="it-IT" sz="1600">
              <a:solidFill>
                <a:schemeClr val="bg1"/>
              </a:solidFill>
              <a:latin typeface="Arial" panose="020B0604020202020204" pitchFamily="34" charset="0"/>
              <a:cs typeface="Times New Roman" panose="02020603050405020304" pitchFamily="18" charset="0"/>
            </a:endParaRPr>
          </a:p>
          <a:p>
            <a:pPr algn="ctr">
              <a:spcBef>
                <a:spcPct val="50000"/>
              </a:spcBef>
            </a:pPr>
            <a:r>
              <a:rPr lang="it-IT" altLang="it-IT" sz="1600" b="1">
                <a:solidFill>
                  <a:schemeClr val="bg1"/>
                </a:solidFill>
                <a:latin typeface="Arial" panose="020B0604020202020204" pitchFamily="34" charset="0"/>
                <a:cs typeface="Times New Roman" panose="02020603050405020304" pitchFamily="18" charset="0"/>
              </a:rPr>
              <a:t>V</a:t>
            </a:r>
            <a:r>
              <a:rPr lang="it-IT" altLang="it-IT" sz="1600" baseline="-25000">
                <a:solidFill>
                  <a:schemeClr val="bg1"/>
                </a:solidFill>
                <a:latin typeface="Arial" panose="020B0604020202020204" pitchFamily="34" charset="0"/>
                <a:cs typeface="Times New Roman" panose="02020603050405020304" pitchFamily="18" charset="0"/>
              </a:rPr>
              <a:t>(Hg/Hg</a:t>
            </a:r>
            <a:r>
              <a:rPr lang="it-IT" altLang="it-IT" sz="1600" baseline="-50000">
                <a:solidFill>
                  <a:schemeClr val="bg1"/>
                </a:solidFill>
                <a:latin typeface="Arial" panose="020B0604020202020204" pitchFamily="34" charset="0"/>
                <a:cs typeface="Times New Roman" panose="02020603050405020304" pitchFamily="18" charset="0"/>
              </a:rPr>
              <a:t>2</a:t>
            </a:r>
            <a:r>
              <a:rPr lang="it-IT" altLang="it-IT" sz="1600" baseline="-25000">
                <a:solidFill>
                  <a:schemeClr val="bg1"/>
                </a:solidFill>
                <a:latin typeface="Arial" panose="020B0604020202020204" pitchFamily="34" charset="0"/>
                <a:cs typeface="Times New Roman" panose="02020603050405020304" pitchFamily="18" charset="0"/>
              </a:rPr>
              <a:t>Cl</a:t>
            </a:r>
            <a:r>
              <a:rPr lang="it-IT" altLang="it-IT" sz="1600" baseline="-50000">
                <a:solidFill>
                  <a:schemeClr val="bg1"/>
                </a:solidFill>
                <a:latin typeface="Arial" panose="020B0604020202020204" pitchFamily="34" charset="0"/>
                <a:cs typeface="Times New Roman" panose="02020603050405020304" pitchFamily="18" charset="0"/>
              </a:rPr>
              <a:t>2</a:t>
            </a:r>
            <a:r>
              <a:rPr lang="it-IT" altLang="it-IT" sz="1600" baseline="-25000">
                <a:solidFill>
                  <a:schemeClr val="bg1"/>
                </a:solidFill>
                <a:latin typeface="Arial" panose="020B0604020202020204" pitchFamily="34" charset="0"/>
                <a:cs typeface="Times New Roman" panose="02020603050405020304" pitchFamily="18" charset="0"/>
              </a:rPr>
              <a:t>,Cl</a:t>
            </a:r>
            <a:r>
              <a:rPr lang="it-IT" altLang="it-IT" sz="1600" baseline="-14000">
                <a:solidFill>
                  <a:schemeClr val="bg1"/>
                </a:solidFill>
                <a:latin typeface="Arial" panose="020B0604020202020204" pitchFamily="34" charset="0"/>
                <a:cs typeface="Times New Roman" panose="02020603050405020304" pitchFamily="18" charset="0"/>
              </a:rPr>
              <a:t>-</a:t>
            </a:r>
            <a:r>
              <a:rPr lang="it-IT" altLang="it-IT" sz="1600" baseline="-25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 </a:t>
            </a:r>
            <a:r>
              <a:rPr lang="it-IT" altLang="it-IT" sz="1600" b="1">
                <a:solidFill>
                  <a:schemeClr val="bg1"/>
                </a:solidFill>
                <a:latin typeface="Arial" panose="020B0604020202020204" pitchFamily="34" charset="0"/>
                <a:cs typeface="Times New Roman" panose="02020603050405020304" pitchFamily="18" charset="0"/>
              </a:rPr>
              <a:t>V° </a:t>
            </a:r>
            <a:r>
              <a:rPr lang="it-IT" altLang="it-IT" sz="1600" baseline="-25000">
                <a:solidFill>
                  <a:schemeClr val="bg1"/>
                </a:solidFill>
                <a:latin typeface="Arial" panose="020B0604020202020204" pitchFamily="34" charset="0"/>
                <a:cs typeface="Times New Roman" panose="02020603050405020304" pitchFamily="18" charset="0"/>
              </a:rPr>
              <a:t>(Hg/Hg</a:t>
            </a:r>
            <a:r>
              <a:rPr lang="it-IT" altLang="it-IT" sz="1600" baseline="-50000">
                <a:solidFill>
                  <a:schemeClr val="bg1"/>
                </a:solidFill>
                <a:latin typeface="Arial" panose="020B0604020202020204" pitchFamily="34" charset="0"/>
                <a:cs typeface="Times New Roman" panose="02020603050405020304" pitchFamily="18" charset="0"/>
              </a:rPr>
              <a:t>2</a:t>
            </a:r>
            <a:r>
              <a:rPr lang="it-IT" altLang="it-IT" sz="1600" baseline="-25000">
                <a:solidFill>
                  <a:schemeClr val="bg1"/>
                </a:solidFill>
                <a:latin typeface="Arial" panose="020B0604020202020204" pitchFamily="34" charset="0"/>
                <a:cs typeface="Times New Roman" panose="02020603050405020304" pitchFamily="18" charset="0"/>
              </a:rPr>
              <a:t>Cl</a:t>
            </a:r>
            <a:r>
              <a:rPr lang="it-IT" altLang="it-IT" sz="1600" baseline="-50000">
                <a:solidFill>
                  <a:schemeClr val="bg1"/>
                </a:solidFill>
                <a:latin typeface="Arial" panose="020B0604020202020204" pitchFamily="34" charset="0"/>
                <a:cs typeface="Times New Roman" panose="02020603050405020304" pitchFamily="18" charset="0"/>
              </a:rPr>
              <a:t>2</a:t>
            </a:r>
            <a:r>
              <a:rPr lang="it-IT" altLang="it-IT" sz="1600" baseline="-25000">
                <a:solidFill>
                  <a:schemeClr val="bg1"/>
                </a:solidFill>
                <a:latin typeface="Arial" panose="020B0604020202020204" pitchFamily="34" charset="0"/>
                <a:cs typeface="Times New Roman" panose="02020603050405020304" pitchFamily="18" charset="0"/>
              </a:rPr>
              <a:t>,Cl</a:t>
            </a:r>
            <a:r>
              <a:rPr lang="it-IT" altLang="it-IT" sz="1600" baseline="-14000">
                <a:solidFill>
                  <a:schemeClr val="bg1"/>
                </a:solidFill>
                <a:latin typeface="Arial" panose="020B0604020202020204" pitchFamily="34" charset="0"/>
                <a:cs typeface="Times New Roman" panose="02020603050405020304" pitchFamily="18" charset="0"/>
              </a:rPr>
              <a:t>-</a:t>
            </a:r>
            <a:r>
              <a:rPr lang="it-IT" altLang="it-IT" sz="1600" baseline="-25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- 0,059 log</a:t>
            </a:r>
            <a:r>
              <a:rPr lang="it-IT" altLang="it-IT" sz="1600" i="1">
                <a:solidFill>
                  <a:schemeClr val="bg1"/>
                </a:solidFill>
                <a:latin typeface="Arial" panose="020B0604020202020204" pitchFamily="34" charset="0"/>
                <a:cs typeface="Times New Roman" panose="02020603050405020304" pitchFamily="18" charset="0"/>
              </a:rPr>
              <a:t> a</a:t>
            </a:r>
            <a:r>
              <a:rPr lang="it-IT" altLang="it-IT" sz="1600" baseline="-25000">
                <a:solidFill>
                  <a:schemeClr val="bg1"/>
                </a:solidFill>
                <a:latin typeface="Arial" panose="020B0604020202020204" pitchFamily="34" charset="0"/>
                <a:cs typeface="Times New Roman" panose="02020603050405020304" pitchFamily="18" charset="0"/>
              </a:rPr>
              <a:t>Cl</a:t>
            </a:r>
            <a:r>
              <a:rPr lang="it-IT" altLang="it-IT" sz="1600">
                <a:solidFill>
                  <a:schemeClr val="bg1"/>
                </a:solidFill>
                <a:latin typeface="Arial" panose="020B0604020202020204" pitchFamily="34" charset="0"/>
                <a:cs typeface="Times New Roman" panose="02020603050405020304" pitchFamily="18" charset="0"/>
              </a:rPr>
              <a:t>-</a:t>
            </a:r>
          </a:p>
        </p:txBody>
      </p:sp>
      <p:sp>
        <p:nvSpPr>
          <p:cNvPr id="129036" name="Text Box 12"/>
          <p:cNvSpPr txBox="1">
            <a:spLocks noChangeArrowheads="1"/>
          </p:cNvSpPr>
          <p:nvPr/>
        </p:nvSpPr>
        <p:spPr bwMode="auto">
          <a:xfrm>
            <a:off x="990600" y="2438400"/>
            <a:ext cx="7391400"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Il potenziale degli elettrodi di II</a:t>
            </a:r>
            <a:r>
              <a:rPr lang="it-IT" altLang="it-IT" sz="1600" baseline="30000">
                <a:solidFill>
                  <a:schemeClr val="bg1"/>
                </a:solidFill>
                <a:latin typeface="Arial" panose="020B0604020202020204" pitchFamily="34" charset="0"/>
                <a:cs typeface="Times New Roman" panose="02020603050405020304" pitchFamily="18" charset="0"/>
              </a:rPr>
              <a:t>a</a:t>
            </a:r>
            <a:r>
              <a:rPr lang="it-IT" altLang="it-IT" sz="1600">
                <a:solidFill>
                  <a:schemeClr val="bg1"/>
                </a:solidFill>
                <a:latin typeface="Arial" panose="020B0604020202020204" pitchFamily="34" charset="0"/>
                <a:cs typeface="Times New Roman" panose="02020603050405020304" pitchFamily="18" charset="0"/>
              </a:rPr>
              <a:t> specie dipende quindi dall'attività degli anioni del sale poco solubile.</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Gli elettrodi di </a:t>
            </a:r>
            <a:r>
              <a:rPr lang="it-IT" altLang="it-IT" sz="1600">
                <a:solidFill>
                  <a:srgbClr val="00FFFF"/>
                </a:solidFill>
                <a:latin typeface="Arial" panose="020B0604020202020204" pitchFamily="34" charset="0"/>
                <a:cs typeface="Times New Roman" panose="02020603050405020304" pitchFamily="18" charset="0"/>
              </a:rPr>
              <a:t>II</a:t>
            </a:r>
            <a:r>
              <a:rPr lang="it-IT" altLang="it-IT" sz="1600" baseline="30000">
                <a:solidFill>
                  <a:srgbClr val="00FFFF"/>
                </a:solidFill>
                <a:latin typeface="Arial" panose="020B0604020202020204" pitchFamily="34" charset="0"/>
                <a:cs typeface="Times New Roman" panose="02020603050405020304" pitchFamily="18" charset="0"/>
              </a:rPr>
              <a:t>a</a:t>
            </a:r>
            <a:r>
              <a:rPr lang="it-IT" altLang="it-IT" sz="1600">
                <a:solidFill>
                  <a:srgbClr val="00FFFF"/>
                </a:solidFill>
                <a:latin typeface="Arial" panose="020B0604020202020204" pitchFamily="34" charset="0"/>
                <a:cs typeface="Times New Roman" panose="02020603050405020304" pitchFamily="18" charset="0"/>
              </a:rPr>
              <a:t> specie</a:t>
            </a:r>
            <a:r>
              <a:rPr lang="it-IT" altLang="it-IT" sz="1600">
                <a:solidFill>
                  <a:schemeClr val="bg1"/>
                </a:solidFill>
                <a:latin typeface="Arial" panose="020B0604020202020204" pitchFamily="34" charset="0"/>
                <a:cs typeface="Times New Roman" panose="02020603050405020304" pitchFamily="18" charset="0"/>
              </a:rPr>
              <a:t> sono usati spesso come </a:t>
            </a:r>
            <a:r>
              <a:rPr lang="it-IT" altLang="it-IT" sz="1600">
                <a:solidFill>
                  <a:srgbClr val="00FFFF"/>
                </a:solidFill>
                <a:latin typeface="Arial" panose="020B0604020202020204" pitchFamily="34" charset="0"/>
                <a:cs typeface="Times New Roman" panose="02020603050405020304" pitchFamily="18" charset="0"/>
              </a:rPr>
              <a:t>elettrodi di riferimento</a:t>
            </a:r>
            <a:r>
              <a:rPr lang="it-IT" altLang="it-IT" sz="1600">
                <a:solidFill>
                  <a:schemeClr val="bg1"/>
                </a:solidFill>
                <a:latin typeface="Arial" panose="020B0604020202020204" pitchFamily="34" charset="0"/>
                <a:cs typeface="Times New Roman" panose="02020603050405020304" pitchFamily="18" charset="0"/>
              </a:rPr>
              <a:t>. Si pensi ad un elettrodo ad Ag/AgCl/Cl</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immerso in una soluzione satura di KCl: dato che la concentrazione di cloruro è costante in quanto determinata dal prodotto di solubilità del KCl, il potenziale elettrodico è costante (e tale rimane ammesso che l'elettrodo non venga attraversato da una quantità di corrente così elevata da modificare significativamente la concentrazione del cloruro).</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Alla temperatura di 25°C, il potenziale degli elettrodi a Ag/AgCl/Cl</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in KCl saturo, 1,0 M e 0,1 M è uguale a 0,1989 V, 0,2272 V e 0,2901 V, rispettivamente, mentre quello degli elettrodi a calomelano in KCl saturo, 1,0 M e 0,1 M è uguale a 0,2444 V, 0,2824 V e 0,3358 V, rispettivamente. </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Perché anche il potenziale degli elettrodi ad Ag/AgCl/Cl</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in KCl 1,0 M e 0,1 M è praticamente costante?</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0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90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90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6"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06500FCB-6AAB-4779-90A1-061ADAE9779E}" type="slidenum">
              <a:rPr lang="it-IT" altLang="it-IT" sz="1600">
                <a:solidFill>
                  <a:schemeClr val="bg1"/>
                </a:solidFill>
                <a:latin typeface="Arial Black" panose="020B0A04020102020204" pitchFamily="34" charset="0"/>
              </a:rPr>
              <a:pPr algn="ctr">
                <a:spcBef>
                  <a:spcPct val="50000"/>
                </a:spcBef>
              </a:pPr>
              <a:t>51</a:t>
            </a:fld>
            <a:endParaRPr lang="it-IT" altLang="it-IT" sz="1600">
              <a:solidFill>
                <a:schemeClr val="bg1"/>
              </a:solidFill>
              <a:latin typeface="Arial Black" panose="020B0A04020102020204" pitchFamily="34" charset="0"/>
            </a:endParaRPr>
          </a:p>
        </p:txBody>
      </p:sp>
      <p:sp>
        <p:nvSpPr>
          <p:cNvPr id="131076" name="Text Box 4"/>
          <p:cNvSpPr txBox="1">
            <a:spLocks noChangeArrowheads="1"/>
          </p:cNvSpPr>
          <p:nvPr/>
        </p:nvSpPr>
        <p:spPr bwMode="auto">
          <a:xfrm>
            <a:off x="1143000" y="457200"/>
            <a:ext cx="73914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Gli elettrodi </a:t>
            </a:r>
            <a:r>
              <a:rPr lang="it-IT" altLang="it-IT" sz="1600">
                <a:solidFill>
                  <a:srgbClr val="00FFFF"/>
                </a:solidFill>
                <a:latin typeface="Arial" panose="020B0604020202020204" pitchFamily="34" charset="0"/>
                <a:cs typeface="Times New Roman" panose="02020603050405020304" pitchFamily="18" charset="0"/>
              </a:rPr>
              <a:t>metallici inerti per sistemi redox</a:t>
            </a:r>
            <a:r>
              <a:rPr lang="it-IT" altLang="it-IT" sz="1600">
                <a:solidFill>
                  <a:schemeClr val="bg1"/>
                </a:solidFill>
                <a:latin typeface="Arial" panose="020B0604020202020204" pitchFamily="34" charset="0"/>
                <a:cs typeface="Times New Roman" panose="02020603050405020304" pitchFamily="18" charset="0"/>
              </a:rPr>
              <a:t> sono costituiti da un conduttore metallico inerte (Pt, Au) immerso in una soluzione contenente entrambe le specie di una coppia di ossidoriduzione. Due elettrodi di ossidoriduzione sono i seguenti</a:t>
            </a:r>
          </a:p>
          <a:p>
            <a:pPr algn="ctr">
              <a:spcBef>
                <a:spcPct val="50000"/>
              </a:spcBef>
            </a:pPr>
            <a:r>
              <a:rPr lang="it-IT" altLang="it-IT" sz="1600">
                <a:solidFill>
                  <a:schemeClr val="bg1"/>
                </a:solidFill>
                <a:latin typeface="Arial" panose="020B0604020202020204" pitchFamily="34" charset="0"/>
                <a:cs typeface="Times New Roman" panose="02020603050405020304" pitchFamily="18" charset="0"/>
              </a:rPr>
              <a:t>Pt/Fe</a:t>
            </a:r>
            <a:r>
              <a:rPr lang="it-IT" altLang="it-IT" sz="1600" baseline="30000">
                <a:solidFill>
                  <a:schemeClr val="bg1"/>
                </a:solidFill>
                <a:latin typeface="Arial" panose="020B0604020202020204" pitchFamily="34" charset="0"/>
                <a:cs typeface="Times New Roman" panose="02020603050405020304" pitchFamily="18" charset="0"/>
              </a:rPr>
              <a:t>3+</a:t>
            </a:r>
            <a:r>
              <a:rPr lang="it-IT" altLang="it-IT" sz="1600">
                <a:solidFill>
                  <a:schemeClr val="bg1"/>
                </a:solidFill>
                <a:latin typeface="Arial" panose="020B0604020202020204" pitchFamily="34" charset="0"/>
                <a:cs typeface="Times New Roman" panose="02020603050405020304" pitchFamily="18" charset="0"/>
              </a:rPr>
              <a:t>, Fe</a:t>
            </a:r>
            <a:r>
              <a:rPr lang="it-IT" altLang="it-IT" sz="1600" baseline="30000">
                <a:solidFill>
                  <a:schemeClr val="bg1"/>
                </a:solidFill>
                <a:latin typeface="Arial" panose="020B0604020202020204" pitchFamily="34" charset="0"/>
                <a:cs typeface="Times New Roman" panose="02020603050405020304" pitchFamily="18" charset="0"/>
              </a:rPr>
              <a:t>2+</a:t>
            </a:r>
          </a:p>
          <a:p>
            <a:pPr algn="ctr">
              <a:spcBef>
                <a:spcPct val="50000"/>
              </a:spcBef>
            </a:pPr>
            <a:r>
              <a:rPr lang="it-IT" altLang="it-IT" sz="1600">
                <a:solidFill>
                  <a:schemeClr val="bg1"/>
                </a:solidFill>
                <a:latin typeface="Arial" panose="020B0604020202020204" pitchFamily="34" charset="0"/>
                <a:cs typeface="Times New Roman" panose="02020603050405020304" pitchFamily="18" charset="0"/>
              </a:rPr>
              <a:t>Pt/MnO</a:t>
            </a:r>
            <a:r>
              <a:rPr lang="it-IT" altLang="it-IT" sz="1600" baseline="-25000">
                <a:solidFill>
                  <a:schemeClr val="bg1"/>
                </a:solidFill>
                <a:latin typeface="Arial" panose="020B0604020202020204" pitchFamily="34" charset="0"/>
                <a:cs typeface="Times New Roman" panose="02020603050405020304" pitchFamily="18" charset="0"/>
              </a:rPr>
              <a:t>4</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Mn</a:t>
            </a:r>
            <a:r>
              <a:rPr lang="it-IT" altLang="it-IT" sz="1600" baseline="30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a:t>
            </a:r>
            <a:r>
              <a:rPr lang="it-IT" altLang="it-IT" sz="1600" baseline="30000">
                <a:solidFill>
                  <a:schemeClr val="bg1"/>
                </a:solidFill>
                <a:latin typeface="Arial" panose="020B0604020202020204" pitchFamily="34" charset="0"/>
                <a:cs typeface="Times New Roman" panose="02020603050405020304" pitchFamily="18" charset="0"/>
              </a:rPr>
              <a:t> </a:t>
            </a:r>
            <a:r>
              <a:rPr lang="it-IT" altLang="it-IT" sz="1600">
                <a:solidFill>
                  <a:schemeClr val="bg1"/>
                </a:solidFill>
                <a:latin typeface="Arial" panose="020B0604020202020204" pitchFamily="34" charset="0"/>
                <a:cs typeface="Times New Roman" panose="02020603050405020304" pitchFamily="18" charset="0"/>
              </a:rPr>
              <a:t>H</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a:t>
            </a:r>
          </a:p>
        </p:txBody>
      </p:sp>
      <p:grpSp>
        <p:nvGrpSpPr>
          <p:cNvPr id="131079" name="Group 7"/>
          <p:cNvGrpSpPr>
            <a:grpSpLocks/>
          </p:cNvGrpSpPr>
          <p:nvPr/>
        </p:nvGrpSpPr>
        <p:grpSpPr bwMode="auto">
          <a:xfrm>
            <a:off x="1143000" y="2438400"/>
            <a:ext cx="7391400" cy="3273425"/>
            <a:chOff x="720" y="1728"/>
            <a:chExt cx="4656" cy="2062"/>
          </a:xfrm>
        </p:grpSpPr>
        <p:sp>
          <p:nvSpPr>
            <p:cNvPr id="131077" name="Text Box 5"/>
            <p:cNvSpPr txBox="1">
              <a:spLocks noChangeArrowheads="1"/>
            </p:cNvSpPr>
            <p:nvPr/>
          </p:nvSpPr>
          <p:spPr bwMode="auto">
            <a:xfrm>
              <a:off x="720" y="1728"/>
              <a:ext cx="4656" cy="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Le corrispondenti reazioni elettrodiche sono</a:t>
              </a:r>
            </a:p>
            <a:p>
              <a:pPr algn="ctr">
                <a:spcBef>
                  <a:spcPct val="50000"/>
                </a:spcBef>
              </a:pPr>
              <a:r>
                <a:rPr lang="it-IT" altLang="it-IT" sz="1600">
                  <a:solidFill>
                    <a:schemeClr val="bg1"/>
                  </a:solidFill>
                  <a:latin typeface="Arial" panose="020B0604020202020204" pitchFamily="34" charset="0"/>
                  <a:cs typeface="Times New Roman" panose="02020603050405020304" pitchFamily="18" charset="0"/>
                </a:rPr>
                <a:t>Fe</a:t>
              </a:r>
              <a:r>
                <a:rPr lang="it-IT" altLang="it-IT" sz="1600" baseline="30000">
                  <a:solidFill>
                    <a:schemeClr val="bg1"/>
                  </a:solidFill>
                  <a:latin typeface="Arial" panose="020B0604020202020204" pitchFamily="34" charset="0"/>
                  <a:cs typeface="Times New Roman" panose="02020603050405020304" pitchFamily="18" charset="0"/>
                </a:rPr>
                <a:t>3+</a:t>
              </a:r>
              <a:r>
                <a:rPr lang="it-IT" altLang="it-IT" sz="1600">
                  <a:solidFill>
                    <a:schemeClr val="bg1"/>
                  </a:solidFill>
                  <a:latin typeface="Arial" panose="020B0604020202020204" pitchFamily="34" charset="0"/>
                  <a:cs typeface="Times New Roman" panose="02020603050405020304" pitchFamily="18" charset="0"/>
                </a:rPr>
                <a:t> + e</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 Fe</a:t>
              </a:r>
              <a:r>
                <a:rPr lang="it-IT" altLang="it-IT" sz="1600" baseline="30000">
                  <a:solidFill>
                    <a:schemeClr val="bg1"/>
                  </a:solidFill>
                  <a:latin typeface="Arial" panose="020B0604020202020204" pitchFamily="34" charset="0"/>
                  <a:cs typeface="Times New Roman" panose="02020603050405020304" pitchFamily="18" charset="0"/>
                </a:rPr>
                <a:t>2+</a:t>
              </a:r>
            </a:p>
            <a:p>
              <a:pPr algn="ctr">
                <a:spcBef>
                  <a:spcPct val="50000"/>
                </a:spcBef>
              </a:pPr>
              <a:r>
                <a:rPr lang="it-IT" altLang="it-IT" sz="1600">
                  <a:solidFill>
                    <a:schemeClr val="bg1"/>
                  </a:solidFill>
                  <a:latin typeface="Arial" panose="020B0604020202020204" pitchFamily="34" charset="0"/>
                  <a:cs typeface="Times New Roman" panose="02020603050405020304" pitchFamily="18" charset="0"/>
                </a:rPr>
                <a:t>MnO</a:t>
              </a:r>
              <a:r>
                <a:rPr lang="it-IT" altLang="it-IT" sz="1600" baseline="-25000">
                  <a:solidFill>
                    <a:schemeClr val="bg1"/>
                  </a:solidFill>
                  <a:latin typeface="Arial" panose="020B0604020202020204" pitchFamily="34" charset="0"/>
                  <a:cs typeface="Times New Roman" panose="02020603050405020304" pitchFamily="18" charset="0"/>
                </a:rPr>
                <a:t>4</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+ 8H</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+ 5e</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 Mn</a:t>
              </a:r>
              <a:r>
                <a:rPr lang="it-IT" altLang="it-IT" sz="1600" baseline="30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 + 4H</a:t>
              </a:r>
              <a:r>
                <a:rPr lang="it-IT" altLang="it-IT" sz="1600" baseline="-25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O</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e le equazioni di Nernst sono</a:t>
              </a:r>
            </a:p>
          </p:txBody>
        </p:sp>
        <p:graphicFrame>
          <p:nvGraphicFramePr>
            <p:cNvPr id="131078" name="Object 6"/>
            <p:cNvGraphicFramePr>
              <a:graphicFrameLocks noChangeAspect="1"/>
            </p:cNvGraphicFramePr>
            <p:nvPr/>
          </p:nvGraphicFramePr>
          <p:xfrm>
            <a:off x="1968" y="2832"/>
            <a:ext cx="2160" cy="958"/>
          </p:xfrm>
          <a:graphic>
            <a:graphicData uri="http://schemas.openxmlformats.org/presentationml/2006/ole">
              <mc:AlternateContent xmlns:mc="http://schemas.openxmlformats.org/markup-compatibility/2006">
                <mc:Choice xmlns:v="urn:schemas-microsoft-com:vml" Requires="v">
                  <p:oleObj spid="_x0000_s131087" name="Equation" r:id="rId3" imgW="2349360" imgH="1041120" progId="Equation.3">
                    <p:embed/>
                  </p:oleObj>
                </mc:Choice>
                <mc:Fallback>
                  <p:oleObj name="Equation" r:id="rId3" imgW="2349360" imgH="104112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2832"/>
                          <a:ext cx="2160" cy="95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31081" name="Comment 9"/>
          <p:cNvSpPr>
            <a:spLocks noChangeArrowheads="1"/>
          </p:cNvSpPr>
          <p:nvPr/>
        </p:nvSpPr>
        <p:spPr bwMode="auto">
          <a:xfrm>
            <a:off x="914400" y="5867400"/>
            <a:ext cx="7239000" cy="679450"/>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p>
            <a:pPr algn="just"/>
            <a:r>
              <a:rPr lang="it-IT" altLang="it-IT" sz="1200">
                <a:latin typeface="Arial" panose="020B0604020202020204" pitchFamily="34" charset="0"/>
                <a:cs typeface="Times New Roman" panose="02020603050405020304" pitchFamily="18" charset="0"/>
              </a:rPr>
              <a:t>Gli </a:t>
            </a:r>
            <a:r>
              <a:rPr lang="it-IT" altLang="it-IT" sz="1200" i="1">
                <a:latin typeface="Arial" panose="020B0604020202020204" pitchFamily="34" charset="0"/>
                <a:cs typeface="Times New Roman" panose="02020603050405020304" pitchFamily="18" charset="0"/>
              </a:rPr>
              <a:t>elettrodi a gas</a:t>
            </a:r>
            <a:r>
              <a:rPr lang="it-IT" altLang="it-IT" sz="1200">
                <a:latin typeface="Arial" panose="020B0604020202020204" pitchFamily="34" charset="0"/>
                <a:cs typeface="Times New Roman" panose="02020603050405020304" pitchFamily="18" charset="0"/>
              </a:rPr>
              <a:t> sono elettrodi di ossidoriduzione nei quali uno dei componenti della coppia di ossidoriduzione è presente allo stato gassoso a pressione e temperatura ambiente. L'</a:t>
            </a:r>
            <a:r>
              <a:rPr lang="it-IT" altLang="it-IT" sz="1200" i="1">
                <a:latin typeface="Arial" panose="020B0604020202020204" pitchFamily="34" charset="0"/>
                <a:cs typeface="Times New Roman" panose="02020603050405020304" pitchFamily="18" charset="0"/>
              </a:rPr>
              <a:t>elettrodo a idrogeno</a:t>
            </a:r>
            <a:r>
              <a:rPr lang="it-IT" altLang="it-IT" sz="1200">
                <a:latin typeface="Arial" panose="020B0604020202020204" pitchFamily="34" charset="0"/>
                <a:cs typeface="Times New Roman" panose="02020603050405020304" pitchFamily="18" charset="0"/>
              </a:rPr>
              <a:t> è il più noto tra quelli a gas.</a:t>
            </a:r>
            <a:r>
              <a:rPr lang="it-IT" altLang="it-IT" sz="1400">
                <a:latin typeface="Arial" panose="020B0604020202020204" pitchFamily="34" charset="0"/>
              </a:rPr>
              <a:t> </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10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31081"/>
                                        </p:tgtEl>
                                        <p:attrNameLst>
                                          <p:attrName>style.visibility</p:attrName>
                                        </p:attrNameLst>
                                      </p:cBhvr>
                                      <p:to>
                                        <p:strVal val="visible"/>
                                      </p:to>
                                    </p:set>
                                    <p:animEffect transition="in" filter="dissolve">
                                      <p:cBhvr>
                                        <p:cTn id="11"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1"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D5FCF77D-61E8-48CC-9408-F0A8B596883D}" type="slidenum">
              <a:rPr lang="it-IT" altLang="it-IT" sz="1600">
                <a:solidFill>
                  <a:schemeClr val="bg1"/>
                </a:solidFill>
                <a:latin typeface="Arial Black" panose="020B0A04020102020204" pitchFamily="34" charset="0"/>
              </a:rPr>
              <a:pPr algn="ctr">
                <a:spcBef>
                  <a:spcPct val="50000"/>
                </a:spcBef>
              </a:pPr>
              <a:t>52</a:t>
            </a:fld>
            <a:endParaRPr lang="it-IT" altLang="it-IT" sz="1600">
              <a:solidFill>
                <a:schemeClr val="bg1"/>
              </a:solidFill>
              <a:latin typeface="Arial Black" panose="020B0A04020102020204" pitchFamily="34" charset="0"/>
            </a:endParaRPr>
          </a:p>
        </p:txBody>
      </p:sp>
      <p:pic>
        <p:nvPicPr>
          <p:cNvPr id="76805" name="Picture 5" descr="18-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6248400" cy="2484438"/>
          </a:xfrm>
          <a:prstGeom prst="rect">
            <a:avLst/>
          </a:prstGeom>
          <a:noFill/>
          <a:extLst>
            <a:ext uri="{909E8E84-426E-40DD-AFC4-6F175D3DCCD1}">
              <a14:hiddenFill xmlns:a14="http://schemas.microsoft.com/office/drawing/2010/main">
                <a:solidFill>
                  <a:srgbClr val="FFFFFF"/>
                </a:solidFill>
              </a14:hiddenFill>
            </a:ext>
          </a:extLst>
        </p:spPr>
      </p:pic>
      <p:sp>
        <p:nvSpPr>
          <p:cNvPr id="76806" name="Text Box 6"/>
          <p:cNvSpPr txBox="1">
            <a:spLocks noChangeArrowheads="1"/>
          </p:cNvSpPr>
          <p:nvPr/>
        </p:nvSpPr>
        <p:spPr bwMode="auto">
          <a:xfrm>
            <a:off x="1143000" y="381000"/>
            <a:ext cx="7467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Gli elettrodi a membrana sono elettrodi strutturalmente diversi da tutti quelli finora descritti. In questo contesto è sufficiente sapere che una cella per misure di pH mediante elettrodo a vetro può essere schematizzata come segue</a:t>
            </a:r>
            <a:endParaRPr lang="it-IT" altLang="it-IT" sz="1600">
              <a:solidFill>
                <a:schemeClr val="bg1"/>
              </a:solidFill>
              <a:latin typeface="Arial" panose="020B0604020202020204" pitchFamily="34" charset="0"/>
            </a:endParaRPr>
          </a:p>
        </p:txBody>
      </p:sp>
      <p:sp>
        <p:nvSpPr>
          <p:cNvPr id="76807" name="Text Box 7"/>
          <p:cNvSpPr txBox="1">
            <a:spLocks noChangeArrowheads="1"/>
          </p:cNvSpPr>
          <p:nvPr/>
        </p:nvSpPr>
        <p:spPr bwMode="auto">
          <a:xfrm>
            <a:off x="1143000" y="4038600"/>
            <a:ext cx="73914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All'interno dell'elettrodo a vetro è contenuto un elettrodo di riferimento ad Ag/AgCl/Cl</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che pesca nella soluzione di riferimento di HCl 0,1 M saturata con KCl. La membrana di vetro separa la soluzione interna da quella esterna. Il circuito viene chiuso da un secondo elettrodo di riferimento a calomelano o ad Ag/AgCl/Cl</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immerso nella stessa soluzione a pH incognito tramite un ponte salino. La differenza di potenziale misurata è quella tra l'elettrodo di riferimento interno e quello esterno.</a:t>
            </a:r>
            <a:endParaRPr lang="it-IT" altLang="it-IT" sz="1600">
              <a:solidFill>
                <a:schemeClr val="bg1"/>
              </a:solidFill>
              <a:latin typeface="Arial" panose="020B0604020202020204" pitchFamily="34" charset="0"/>
            </a:endParaRPr>
          </a:p>
        </p:txBody>
      </p:sp>
      <p:sp>
        <p:nvSpPr>
          <p:cNvPr id="76809" name="Comment 9"/>
          <p:cNvSpPr>
            <a:spLocks noChangeArrowheads="1"/>
          </p:cNvSpPr>
          <p:nvPr/>
        </p:nvSpPr>
        <p:spPr bwMode="auto">
          <a:xfrm>
            <a:off x="1295400" y="6019800"/>
            <a:ext cx="6934200" cy="466725"/>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p>
            <a:pPr algn="just">
              <a:spcBef>
                <a:spcPct val="50000"/>
              </a:spcBef>
            </a:pPr>
            <a:r>
              <a:rPr lang="it-IT" altLang="it-IT" sz="1200">
                <a:solidFill>
                  <a:srgbClr val="000000"/>
                </a:solidFill>
                <a:latin typeface="Arial" panose="020B0604020202020204" pitchFamily="34" charset="0"/>
              </a:rPr>
              <a:t>In accordo a quanto detto sulle convenzioni dei segni, qui il potenziale è indicato con la lettera V e non con la lettera E.</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D820B3B2-83DC-4E67-AE6B-D65B85816C30}" type="slidenum">
              <a:rPr lang="it-IT" altLang="it-IT" sz="1600">
                <a:solidFill>
                  <a:schemeClr val="bg1"/>
                </a:solidFill>
                <a:latin typeface="Arial Black" panose="020B0A04020102020204" pitchFamily="34" charset="0"/>
              </a:rPr>
              <a:pPr algn="ctr">
                <a:spcBef>
                  <a:spcPct val="50000"/>
                </a:spcBef>
              </a:pPr>
              <a:t>53</a:t>
            </a:fld>
            <a:endParaRPr lang="it-IT" altLang="it-IT" sz="1600">
              <a:solidFill>
                <a:schemeClr val="bg1"/>
              </a:solidFill>
              <a:latin typeface="Arial Black" panose="020B0A04020102020204" pitchFamily="34" charset="0"/>
            </a:endParaRPr>
          </a:p>
        </p:txBody>
      </p:sp>
      <p:pic>
        <p:nvPicPr>
          <p:cNvPr id="133124" name="Picture 4" descr="1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5276850" cy="4033838"/>
          </a:xfrm>
          <a:prstGeom prst="rect">
            <a:avLst/>
          </a:prstGeom>
          <a:noFill/>
          <a:extLst>
            <a:ext uri="{909E8E84-426E-40DD-AFC4-6F175D3DCCD1}">
              <a14:hiddenFill xmlns:a14="http://schemas.microsoft.com/office/drawing/2010/main">
                <a:solidFill>
                  <a:srgbClr val="FFFFFF"/>
                </a:solidFill>
              </a14:hiddenFill>
            </a:ext>
          </a:extLst>
        </p:spPr>
      </p:pic>
      <p:sp>
        <p:nvSpPr>
          <p:cNvPr id="133126" name="Text Box 6"/>
          <p:cNvSpPr txBox="1">
            <a:spLocks noChangeArrowheads="1"/>
          </p:cNvSpPr>
          <p:nvPr/>
        </p:nvSpPr>
        <p:spPr bwMode="auto">
          <a:xfrm>
            <a:off x="838200" y="4648200"/>
            <a:ext cx="60198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La cella di misurazione può essere congegnata in modo tale che il secondo elettrodo di riferimento sia contenuto nello stesso corpo dell'elettrodo a vetro: in tal caso l'elettrodo a vetro risultante si dice </a:t>
            </a:r>
            <a:r>
              <a:rPr lang="it-IT" altLang="it-IT" sz="1600">
                <a:solidFill>
                  <a:srgbClr val="00FFFF"/>
                </a:solidFill>
                <a:latin typeface="Arial" panose="020B0604020202020204" pitchFamily="34" charset="0"/>
                <a:cs typeface="Times New Roman" panose="02020603050405020304" pitchFamily="18" charset="0"/>
              </a:rPr>
              <a:t>combinato</a:t>
            </a:r>
            <a:r>
              <a:rPr lang="it-IT" altLang="it-IT" sz="1600">
                <a:solidFill>
                  <a:schemeClr val="bg1"/>
                </a:solidFill>
                <a:latin typeface="Arial" panose="020B0604020202020204" pitchFamily="34" charset="0"/>
                <a:cs typeface="Times New Roman" panose="02020603050405020304" pitchFamily="18" charset="0"/>
              </a:rPr>
              <a:t> e, in effetti, è una cella elettrochimica, non un semplice elettrodo (la misurazione avviene immergendo nella soluzione il solo elettrodo combinato).</a:t>
            </a:r>
            <a:endParaRPr lang="it-IT" altLang="it-IT"/>
          </a:p>
        </p:txBody>
      </p:sp>
      <p:pic>
        <p:nvPicPr>
          <p:cNvPr id="133130" name="Picture 10" descr="g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81000"/>
            <a:ext cx="1501775"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7E75C5BE-77C8-4397-B67B-539F7F35928C}" type="slidenum">
              <a:rPr lang="it-IT" altLang="it-IT" sz="1600">
                <a:solidFill>
                  <a:schemeClr val="bg1"/>
                </a:solidFill>
                <a:latin typeface="Arial Black" panose="020B0A04020102020204" pitchFamily="34" charset="0"/>
              </a:rPr>
              <a:pPr algn="ctr">
                <a:spcBef>
                  <a:spcPct val="50000"/>
                </a:spcBef>
              </a:pPr>
              <a:t>54</a:t>
            </a:fld>
            <a:endParaRPr lang="it-IT" altLang="it-IT" sz="1600">
              <a:solidFill>
                <a:schemeClr val="bg1"/>
              </a:solidFill>
              <a:latin typeface="Arial Black" panose="020B0A04020102020204" pitchFamily="34" charset="0"/>
            </a:endParaRPr>
          </a:p>
        </p:txBody>
      </p:sp>
      <p:sp>
        <p:nvSpPr>
          <p:cNvPr id="77828" name="Text Box 4"/>
          <p:cNvSpPr txBox="1">
            <a:spLocks noChangeArrowheads="1"/>
          </p:cNvSpPr>
          <p:nvPr/>
        </p:nvSpPr>
        <p:spPr bwMode="auto">
          <a:xfrm>
            <a:off x="914400" y="762000"/>
            <a:ext cx="7772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In prima approssimazione, V</a:t>
            </a:r>
            <a:r>
              <a:rPr lang="it-IT" altLang="it-IT" sz="1600" baseline="-25000">
                <a:solidFill>
                  <a:schemeClr val="bg1"/>
                </a:solidFill>
                <a:latin typeface="Arial" panose="020B0604020202020204" pitchFamily="34" charset="0"/>
                <a:cs typeface="Times New Roman" panose="02020603050405020304" pitchFamily="18" charset="0"/>
              </a:rPr>
              <a:t>g</a:t>
            </a:r>
            <a:r>
              <a:rPr lang="it-IT" altLang="it-IT" sz="1600">
                <a:solidFill>
                  <a:schemeClr val="bg1"/>
                </a:solidFill>
                <a:latin typeface="Arial" panose="020B0604020202020204" pitchFamily="34" charset="0"/>
                <a:cs typeface="Times New Roman" panose="02020603050405020304" pitchFamily="18" charset="0"/>
              </a:rPr>
              <a:t>, il potenziale dell’elettrodo a vetro (il pedice g deriva dall'inglese </a:t>
            </a:r>
            <a:r>
              <a:rPr lang="it-IT" altLang="it-IT" sz="1600" i="1">
                <a:solidFill>
                  <a:schemeClr val="bg1"/>
                </a:solidFill>
                <a:latin typeface="Arial" panose="020B0604020202020204" pitchFamily="34" charset="0"/>
                <a:cs typeface="Times New Roman" panose="02020603050405020304" pitchFamily="18" charset="0"/>
              </a:rPr>
              <a:t>glass</a:t>
            </a:r>
            <a:r>
              <a:rPr lang="it-IT" altLang="it-IT" sz="1600">
                <a:solidFill>
                  <a:schemeClr val="bg1"/>
                </a:solidFill>
                <a:latin typeface="Arial" panose="020B0604020202020204" pitchFamily="34" charset="0"/>
                <a:cs typeface="Times New Roman" panose="02020603050405020304" pitchFamily="18" charset="0"/>
              </a:rPr>
              <a:t>), dipende dalla composizione della membrana stessa (silice contenente percentuali diverse di ossidi di metalli alcalini e alcalino-terrosi) e dal suo stato di idratazione superficiale, oltre che, naturalmente, dall'attività degli ioni idrogeno nella soluzione interna (nota e costante) e nella soluzione incognita, a</a:t>
            </a:r>
            <a:r>
              <a:rPr lang="it-IT" altLang="it-IT" sz="1600" baseline="-25000">
                <a:solidFill>
                  <a:schemeClr val="bg1"/>
                </a:solidFill>
                <a:latin typeface="Arial" panose="020B0604020202020204" pitchFamily="34" charset="0"/>
                <a:cs typeface="Times New Roman" panose="02020603050405020304" pitchFamily="18" charset="0"/>
              </a:rPr>
              <a:t>H</a:t>
            </a:r>
            <a:r>
              <a:rPr lang="it-IT" altLang="it-IT" sz="1600" baseline="22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a:t>
            </a:r>
          </a:p>
        </p:txBody>
      </p:sp>
      <p:pic>
        <p:nvPicPr>
          <p:cNvPr id="77831" name="Picture 7" descr="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33600"/>
            <a:ext cx="2822575" cy="2995613"/>
          </a:xfrm>
          <a:prstGeom prst="rect">
            <a:avLst/>
          </a:prstGeom>
          <a:noFill/>
          <a:extLst>
            <a:ext uri="{909E8E84-426E-40DD-AFC4-6F175D3DCCD1}">
              <a14:hiddenFill xmlns:a14="http://schemas.microsoft.com/office/drawing/2010/main">
                <a:solidFill>
                  <a:srgbClr val="FFFFFF"/>
                </a:solidFill>
              </a14:hiddenFill>
            </a:ext>
          </a:extLst>
        </p:spPr>
      </p:pic>
      <p:sp>
        <p:nvSpPr>
          <p:cNvPr id="77832" name="Text Box 8"/>
          <p:cNvSpPr txBox="1">
            <a:spLocks noChangeArrowheads="1"/>
          </p:cNvSpPr>
          <p:nvPr/>
        </p:nvSpPr>
        <p:spPr bwMode="auto">
          <a:xfrm>
            <a:off x="914400" y="2133600"/>
            <a:ext cx="44196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rPr>
              <a:t>La composizione del vetro Corning 015, largamente usato per membrane da elettrodo a vetro è, all’incirca, la seguente:</a:t>
            </a:r>
          </a:p>
          <a:p>
            <a:pPr algn="l">
              <a:spcBef>
                <a:spcPct val="50000"/>
              </a:spcBef>
            </a:pPr>
            <a:r>
              <a:rPr lang="it-IT" altLang="it-IT" sz="1600">
                <a:solidFill>
                  <a:schemeClr val="bg1"/>
                </a:solidFill>
                <a:latin typeface="Arial" panose="020B0604020202020204" pitchFamily="34" charset="0"/>
              </a:rPr>
              <a:t>Na</a:t>
            </a:r>
            <a:r>
              <a:rPr lang="it-IT" altLang="it-IT" sz="1600" baseline="-25000">
                <a:solidFill>
                  <a:schemeClr val="bg1"/>
                </a:solidFill>
                <a:latin typeface="Arial" panose="020B0604020202020204" pitchFamily="34" charset="0"/>
              </a:rPr>
              <a:t>2</a:t>
            </a:r>
            <a:r>
              <a:rPr lang="it-IT" altLang="it-IT" sz="1600">
                <a:solidFill>
                  <a:schemeClr val="bg1"/>
                </a:solidFill>
                <a:latin typeface="Arial" panose="020B0604020202020204" pitchFamily="34" charset="0"/>
              </a:rPr>
              <a:t>O	22%</a:t>
            </a:r>
          </a:p>
          <a:p>
            <a:pPr algn="l"/>
            <a:r>
              <a:rPr lang="it-IT" altLang="it-IT" sz="1600">
                <a:solidFill>
                  <a:schemeClr val="bg1"/>
                </a:solidFill>
                <a:latin typeface="Arial" panose="020B0604020202020204" pitchFamily="34" charset="0"/>
              </a:rPr>
              <a:t>CaO	  6%</a:t>
            </a:r>
          </a:p>
          <a:p>
            <a:pPr algn="l"/>
            <a:r>
              <a:rPr lang="it-IT" altLang="it-IT" sz="1600">
                <a:solidFill>
                  <a:schemeClr val="bg1"/>
                </a:solidFill>
                <a:latin typeface="Arial" panose="020B0604020202020204" pitchFamily="34" charset="0"/>
              </a:rPr>
              <a:t>SiO</a:t>
            </a:r>
            <a:r>
              <a:rPr lang="it-IT" altLang="it-IT" sz="1600" baseline="-25000">
                <a:solidFill>
                  <a:schemeClr val="bg1"/>
                </a:solidFill>
                <a:latin typeface="Arial" panose="020B0604020202020204" pitchFamily="34" charset="0"/>
              </a:rPr>
              <a:t>2</a:t>
            </a:r>
            <a:r>
              <a:rPr lang="it-IT" altLang="it-IT" sz="1600">
                <a:solidFill>
                  <a:schemeClr val="bg1"/>
                </a:solidFill>
                <a:latin typeface="Arial" panose="020B0604020202020204" pitchFamily="34" charset="0"/>
              </a:rPr>
              <a:t>	72%</a:t>
            </a:r>
          </a:p>
        </p:txBody>
      </p:sp>
      <p:sp>
        <p:nvSpPr>
          <p:cNvPr id="77841" name="Text Box 17"/>
          <p:cNvSpPr txBox="1">
            <a:spLocks noChangeArrowheads="1"/>
          </p:cNvSpPr>
          <p:nvPr/>
        </p:nvSpPr>
        <p:spPr bwMode="auto">
          <a:xfrm>
            <a:off x="990600" y="5867400"/>
            <a:ext cx="762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Le superfici della membrana sono quindi costituite da acido silicico.</a:t>
            </a:r>
            <a:endParaRPr lang="it-IT" altLang="it-IT"/>
          </a:p>
        </p:txBody>
      </p:sp>
      <p:grpSp>
        <p:nvGrpSpPr>
          <p:cNvPr id="77843" name="Group 19"/>
          <p:cNvGrpSpPr>
            <a:grpSpLocks/>
          </p:cNvGrpSpPr>
          <p:nvPr/>
        </p:nvGrpSpPr>
        <p:grpSpPr bwMode="auto">
          <a:xfrm>
            <a:off x="990600" y="4038600"/>
            <a:ext cx="4495800" cy="1552575"/>
            <a:chOff x="624" y="2544"/>
            <a:chExt cx="2832" cy="978"/>
          </a:xfrm>
        </p:grpSpPr>
        <p:sp>
          <p:nvSpPr>
            <p:cNvPr id="77840" name="Text Box 16"/>
            <p:cNvSpPr txBox="1">
              <a:spLocks noChangeArrowheads="1"/>
            </p:cNvSpPr>
            <p:nvPr/>
          </p:nvSpPr>
          <p:spPr bwMode="auto">
            <a:xfrm>
              <a:off x="624" y="2544"/>
              <a:ext cx="2832"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Affinché lo scambio sia possibile, è necessario che le due superfici della membrana siano idratate. L’idratazione avviene mediante reazioni di scambio ionico</a:t>
              </a:r>
            </a:p>
          </p:txBody>
        </p:sp>
        <p:graphicFrame>
          <p:nvGraphicFramePr>
            <p:cNvPr id="77842" name="Object 18"/>
            <p:cNvGraphicFramePr>
              <a:graphicFrameLocks noChangeAspect="1"/>
            </p:cNvGraphicFramePr>
            <p:nvPr/>
          </p:nvGraphicFramePr>
          <p:xfrm>
            <a:off x="1392" y="3312"/>
            <a:ext cx="1584" cy="210"/>
          </p:xfrm>
          <a:graphic>
            <a:graphicData uri="http://schemas.openxmlformats.org/presentationml/2006/ole">
              <mc:AlternateContent xmlns:mc="http://schemas.openxmlformats.org/markup-compatibility/2006">
                <mc:Choice xmlns:v="urn:schemas-microsoft-com:vml" Requires="v">
                  <p:oleObj spid="_x0000_s77850" name="Equation" r:id="rId4" imgW="2006280" imgH="266400" progId="Equation.3">
                    <p:embed/>
                  </p:oleObj>
                </mc:Choice>
                <mc:Fallback>
                  <p:oleObj name="Equation" r:id="rId4" imgW="2006280" imgH="2664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 y="3312"/>
                          <a:ext cx="1584" cy="21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78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03C9382F-724C-472C-9369-72A91DC5D7FF}" type="slidenum">
              <a:rPr lang="it-IT" altLang="it-IT" sz="1600">
                <a:solidFill>
                  <a:schemeClr val="bg1"/>
                </a:solidFill>
                <a:latin typeface="Arial Black" panose="020B0A04020102020204" pitchFamily="34" charset="0"/>
              </a:rPr>
              <a:pPr algn="ctr">
                <a:spcBef>
                  <a:spcPct val="50000"/>
                </a:spcBef>
              </a:pPr>
              <a:t>55</a:t>
            </a:fld>
            <a:endParaRPr lang="it-IT" altLang="it-IT" sz="1600">
              <a:solidFill>
                <a:schemeClr val="bg1"/>
              </a:solidFill>
              <a:latin typeface="Arial Black" panose="020B0A04020102020204" pitchFamily="34" charset="0"/>
            </a:endParaRPr>
          </a:p>
        </p:txBody>
      </p:sp>
      <p:graphicFrame>
        <p:nvGraphicFramePr>
          <p:cNvPr id="137223" name="Object 7"/>
          <p:cNvGraphicFramePr>
            <a:graphicFrameLocks noChangeAspect="1"/>
          </p:cNvGraphicFramePr>
          <p:nvPr/>
        </p:nvGraphicFramePr>
        <p:xfrm>
          <a:off x="3657600" y="3657600"/>
          <a:ext cx="2508250" cy="679450"/>
        </p:xfrm>
        <a:graphic>
          <a:graphicData uri="http://schemas.openxmlformats.org/presentationml/2006/ole">
            <mc:AlternateContent xmlns:mc="http://schemas.openxmlformats.org/markup-compatibility/2006">
              <mc:Choice xmlns:v="urn:schemas-microsoft-com:vml" Requires="v">
                <p:oleObj spid="_x0000_s137253" name="Equation" r:id="rId3" imgW="1968480" imgH="533160" progId="Equation.3">
                  <p:embed/>
                </p:oleObj>
              </mc:Choice>
              <mc:Fallback>
                <p:oleObj name="Equation" r:id="rId3" imgW="1968480" imgH="53316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657600"/>
                        <a:ext cx="2508250" cy="679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7224" name="Text Box 8"/>
          <p:cNvSpPr txBox="1">
            <a:spLocks noChangeArrowheads="1"/>
          </p:cNvSpPr>
          <p:nvPr/>
        </p:nvSpPr>
        <p:spPr bwMode="auto">
          <a:xfrm>
            <a:off x="990600" y="4495800"/>
            <a:ext cx="762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Dato che l’attività dello ione idrogeno all’interno dell’elettrodo è costante </a:t>
            </a:r>
          </a:p>
        </p:txBody>
      </p:sp>
      <p:graphicFrame>
        <p:nvGraphicFramePr>
          <p:cNvPr id="137225" name="Object 9"/>
          <p:cNvGraphicFramePr>
            <a:graphicFrameLocks noChangeAspect="1"/>
          </p:cNvGraphicFramePr>
          <p:nvPr/>
        </p:nvGraphicFramePr>
        <p:xfrm>
          <a:off x="3352800" y="5029200"/>
          <a:ext cx="3217863" cy="677863"/>
        </p:xfrm>
        <a:graphic>
          <a:graphicData uri="http://schemas.openxmlformats.org/presentationml/2006/ole">
            <mc:AlternateContent xmlns:mc="http://schemas.openxmlformats.org/markup-compatibility/2006">
              <mc:Choice xmlns:v="urn:schemas-microsoft-com:vml" Requires="v">
                <p:oleObj spid="_x0000_s137254" name="Equation" r:id="rId5" imgW="2527200" imgH="533160" progId="Equation.3">
                  <p:embed/>
                </p:oleObj>
              </mc:Choice>
              <mc:Fallback>
                <p:oleObj name="Equation" r:id="rId5" imgW="2527200" imgH="53316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029200"/>
                        <a:ext cx="3217863" cy="6778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7228" name="Text Box 12"/>
          <p:cNvSpPr txBox="1">
            <a:spLocks noChangeArrowheads="1"/>
          </p:cNvSpPr>
          <p:nvPr/>
        </p:nvSpPr>
        <p:spPr bwMode="auto">
          <a:xfrm>
            <a:off x="990600" y="2286000"/>
            <a:ext cx="76962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È stato dimostrato che gli ioni H</a:t>
            </a:r>
            <a:r>
              <a:rPr lang="it-IT" altLang="it-IT" sz="1600" baseline="30000">
                <a:solidFill>
                  <a:schemeClr val="bg1"/>
                </a:solidFill>
                <a:latin typeface="Arial" panose="020B0604020202020204" pitchFamily="34" charset="0"/>
                <a:cs typeface="Times New Roman" panose="02020603050405020304" pitchFamily="18" charset="0"/>
              </a:rPr>
              <a:t>+ </a:t>
            </a:r>
            <a:r>
              <a:rPr lang="it-IT" altLang="it-IT" sz="1600">
                <a:solidFill>
                  <a:schemeClr val="bg1"/>
                </a:solidFill>
                <a:latin typeface="Arial" panose="020B0604020202020204" pitchFamily="34" charset="0"/>
                <a:cs typeface="Times New Roman" panose="02020603050405020304" pitchFamily="18" charset="0"/>
              </a:rPr>
              <a:t>coinvolti nelle reazioni NON attraversano la membrana di vetro. </a:t>
            </a:r>
            <a:endParaRPr lang="it-IT" altLang="it-IT" sz="1600" baseline="22000">
              <a:solidFill>
                <a:schemeClr val="bg1"/>
              </a:solidFill>
              <a:latin typeface="Arial" panose="020B0604020202020204" pitchFamily="34" charset="0"/>
              <a:cs typeface="Times New Roman" panose="02020603050405020304" pitchFamily="18" charset="0"/>
            </a:endParaRP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Il potenziale misurato dall'elettrodo a vetro, </a:t>
            </a:r>
            <a:r>
              <a:rPr lang="it-IT" altLang="it-IT" sz="1600" b="1">
                <a:solidFill>
                  <a:schemeClr val="bg1"/>
                </a:solidFill>
                <a:latin typeface="Arial" panose="020B0604020202020204" pitchFamily="34" charset="0"/>
                <a:cs typeface="Times New Roman" panose="02020603050405020304" pitchFamily="18" charset="0"/>
              </a:rPr>
              <a:t>V</a:t>
            </a:r>
            <a:r>
              <a:rPr lang="it-IT" altLang="it-IT" sz="1600" baseline="-25000">
                <a:solidFill>
                  <a:schemeClr val="bg1"/>
                </a:solidFill>
                <a:latin typeface="Arial" panose="020B0604020202020204" pitchFamily="34" charset="0"/>
                <a:cs typeface="Times New Roman" panose="02020603050405020304" pitchFamily="18" charset="0"/>
              </a:rPr>
              <a:t>g</a:t>
            </a:r>
            <a:r>
              <a:rPr lang="it-IT" altLang="it-IT" sz="1600">
                <a:solidFill>
                  <a:schemeClr val="bg1"/>
                </a:solidFill>
                <a:latin typeface="Arial" panose="020B0604020202020204" pitchFamily="34" charset="0"/>
                <a:cs typeface="Times New Roman" panose="02020603050405020304" pitchFamily="18" charset="0"/>
              </a:rPr>
              <a:t>, è quello sviluppato </a:t>
            </a:r>
            <a:r>
              <a:rPr lang="it-IT" altLang="it-IT" sz="1600">
                <a:solidFill>
                  <a:srgbClr val="00FFFF"/>
                </a:solidFill>
                <a:latin typeface="Arial" panose="020B0604020202020204" pitchFamily="34" charset="0"/>
                <a:cs typeface="Times New Roman" panose="02020603050405020304" pitchFamily="18" charset="0"/>
              </a:rPr>
              <a:t>attraverso la membrana vetrosa</a:t>
            </a:r>
            <a:r>
              <a:rPr lang="it-IT" altLang="it-IT" sz="1600">
                <a:solidFill>
                  <a:schemeClr val="bg1"/>
                </a:solidFill>
                <a:latin typeface="Arial" panose="020B0604020202020204" pitchFamily="34" charset="0"/>
                <a:cs typeface="Times New Roman" panose="02020603050405020304" pitchFamily="18" charset="0"/>
              </a:rPr>
              <a:t> </a:t>
            </a:r>
            <a:endParaRPr lang="it-IT" altLang="it-IT"/>
          </a:p>
        </p:txBody>
      </p:sp>
      <p:sp>
        <p:nvSpPr>
          <p:cNvPr id="137230" name="Text Box 14"/>
          <p:cNvSpPr txBox="1">
            <a:spLocks noChangeArrowheads="1"/>
          </p:cNvSpPr>
          <p:nvPr/>
        </p:nvSpPr>
        <p:spPr bwMode="auto">
          <a:xfrm>
            <a:off x="990600" y="381000"/>
            <a:ext cx="7543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Il potenziale di membrana risulta dalla composizione di due differenze di potenziale originate a ciascuna interfaccia elettrodo/soluzione in conseguenza delle reazioni:</a:t>
            </a:r>
            <a:endParaRPr lang="it-IT" altLang="it-IT" sz="1600" baseline="22000">
              <a:solidFill>
                <a:schemeClr val="bg1"/>
              </a:solidFill>
              <a:latin typeface="Arial" panose="020B0604020202020204" pitchFamily="34" charset="0"/>
              <a:cs typeface="Times New Roman" panose="02020603050405020304" pitchFamily="18" charset="0"/>
            </a:endParaRPr>
          </a:p>
        </p:txBody>
      </p:sp>
      <p:graphicFrame>
        <p:nvGraphicFramePr>
          <p:cNvPr id="137231" name="Object 15"/>
          <p:cNvGraphicFramePr>
            <a:graphicFrameLocks noChangeAspect="1"/>
          </p:cNvGraphicFramePr>
          <p:nvPr/>
        </p:nvGraphicFramePr>
        <p:xfrm>
          <a:off x="1676400" y="1371600"/>
          <a:ext cx="2444750" cy="808038"/>
        </p:xfrm>
        <a:graphic>
          <a:graphicData uri="http://schemas.openxmlformats.org/presentationml/2006/ole">
            <mc:AlternateContent xmlns:mc="http://schemas.openxmlformats.org/markup-compatibility/2006">
              <mc:Choice xmlns:v="urn:schemas-microsoft-com:vml" Requires="v">
                <p:oleObj spid="_x0000_s137255" name="Equation" r:id="rId7" imgW="1688760" imgH="558720" progId="Equation.3">
                  <p:embed/>
                </p:oleObj>
              </mc:Choice>
              <mc:Fallback>
                <p:oleObj name="Equation" r:id="rId7" imgW="1688760" imgH="55872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1371600"/>
                        <a:ext cx="2444750" cy="8080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7236" name="Group 20"/>
          <p:cNvGrpSpPr>
            <a:grpSpLocks/>
          </p:cNvGrpSpPr>
          <p:nvPr/>
        </p:nvGrpSpPr>
        <p:grpSpPr bwMode="auto">
          <a:xfrm>
            <a:off x="4267200" y="1479550"/>
            <a:ext cx="3810000" cy="590550"/>
            <a:chOff x="2688" y="960"/>
            <a:chExt cx="2400" cy="372"/>
          </a:xfrm>
        </p:grpSpPr>
        <p:sp>
          <p:nvSpPr>
            <p:cNvPr id="137233" name="Text Box 17"/>
            <p:cNvSpPr txBox="1">
              <a:spLocks noChangeArrowheads="1"/>
            </p:cNvSpPr>
            <p:nvPr/>
          </p:nvSpPr>
          <p:spPr bwMode="auto">
            <a:xfrm>
              <a:off x="2928" y="960"/>
              <a:ext cx="2160" cy="37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rPr>
                <a:t>I pedici i ed e indicano la superficie interna ed esterna, rispettivamente.</a:t>
              </a:r>
            </a:p>
          </p:txBody>
        </p:sp>
        <p:sp>
          <p:nvSpPr>
            <p:cNvPr id="137234" name="Line 18"/>
            <p:cNvSpPr>
              <a:spLocks noChangeShapeType="1"/>
            </p:cNvSpPr>
            <p:nvPr/>
          </p:nvSpPr>
          <p:spPr bwMode="auto">
            <a:xfrm flipH="1">
              <a:off x="2688" y="1152"/>
              <a:ext cx="240"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37236"/>
                                        </p:tgtEl>
                                        <p:attrNameLst>
                                          <p:attrName>style.visibility</p:attrName>
                                        </p:attrNameLst>
                                      </p:cBhvr>
                                      <p:to>
                                        <p:strVal val="visible"/>
                                      </p:to>
                                    </p:set>
                                    <p:anim calcmode="lin" valueType="num">
                                      <p:cBhvr additive="base">
                                        <p:cTn id="7" dur="500" fill="hold"/>
                                        <p:tgtEl>
                                          <p:spTgt spid="137236"/>
                                        </p:tgtEl>
                                        <p:attrNameLst>
                                          <p:attrName>ppt_x</p:attrName>
                                        </p:attrNameLst>
                                      </p:cBhvr>
                                      <p:tavLst>
                                        <p:tav tm="0">
                                          <p:val>
                                            <p:strVal val="1+#ppt_w/2"/>
                                          </p:val>
                                        </p:tav>
                                        <p:tav tm="100000">
                                          <p:val>
                                            <p:strVal val="#ppt_x"/>
                                          </p:val>
                                        </p:tav>
                                      </p:tavLst>
                                    </p:anim>
                                    <p:anim calcmode="lin" valueType="num">
                                      <p:cBhvr additive="base">
                                        <p:cTn id="8" dur="500" fill="hold"/>
                                        <p:tgtEl>
                                          <p:spTgt spid="1372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37228">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7228">
                                            <p:txEl>
                                              <p:pRg st="1" end="1"/>
                                            </p:txEl>
                                          </p:spTgt>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499"/>
                                          </p:stCondLst>
                                        </p:cTn>
                                        <p:tgtEl>
                                          <p:spTgt spid="13722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37224"/>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499"/>
                                          </p:stCondLst>
                                        </p:cTn>
                                        <p:tgtEl>
                                          <p:spTgt spid="137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4" grpId="0" autoUpdateAnimBg="0"/>
      <p:bldP spid="137228"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AE5C9BE0-3CD6-4EC2-83D7-3BF3DF226402}" type="slidenum">
              <a:rPr lang="it-IT" altLang="it-IT" sz="1600">
                <a:solidFill>
                  <a:schemeClr val="bg1"/>
                </a:solidFill>
                <a:latin typeface="Arial Black" panose="020B0A04020102020204" pitchFamily="34" charset="0"/>
              </a:rPr>
              <a:pPr algn="ctr">
                <a:spcBef>
                  <a:spcPct val="50000"/>
                </a:spcBef>
              </a:pPr>
              <a:t>56</a:t>
            </a:fld>
            <a:endParaRPr lang="it-IT" altLang="it-IT" sz="1600">
              <a:solidFill>
                <a:schemeClr val="bg1"/>
              </a:solidFill>
              <a:latin typeface="Arial Black" panose="020B0A04020102020204" pitchFamily="34" charset="0"/>
            </a:endParaRPr>
          </a:p>
        </p:txBody>
      </p:sp>
      <p:sp>
        <p:nvSpPr>
          <p:cNvPr id="138246" name="Text Box 6"/>
          <p:cNvSpPr txBox="1">
            <a:spLocks noChangeArrowheads="1"/>
          </p:cNvSpPr>
          <p:nvPr/>
        </p:nvSpPr>
        <p:spPr bwMode="auto">
          <a:xfrm>
            <a:off x="914400" y="1752600"/>
            <a:ext cx="76200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Oltre al potenziale dell’elettrodo a vetro e a quello dell’elettrodo di riferimento esiste quindi il potenziale di asimmetria (V</a:t>
            </a:r>
            <a:r>
              <a:rPr lang="it-IT" altLang="it-IT" sz="1600" baseline="-25000">
                <a:solidFill>
                  <a:schemeClr val="bg1"/>
                </a:solidFill>
                <a:latin typeface="Arial" panose="020B0604020202020204" pitchFamily="34" charset="0"/>
                <a:cs typeface="Times New Roman" panose="02020603050405020304" pitchFamily="18" charset="0"/>
              </a:rPr>
              <a:t>asim</a:t>
            </a:r>
            <a:r>
              <a:rPr lang="it-IT" altLang="it-IT" sz="1600">
                <a:solidFill>
                  <a:schemeClr val="bg1"/>
                </a:solidFill>
                <a:latin typeface="Arial" panose="020B0604020202020204" pitchFamily="34" charset="0"/>
                <a:cs typeface="Times New Roman" panose="02020603050405020304" pitchFamily="18" charset="0"/>
              </a:rPr>
              <a:t>, componente derivante dal fatto che immergendo l’elettrodo a vetro nella stessa soluzione usata all’interno dell’elettrodo stesso si misura una differenza di potenziale non nulla). </a:t>
            </a:r>
          </a:p>
        </p:txBody>
      </p:sp>
      <p:sp>
        <p:nvSpPr>
          <p:cNvPr id="138248" name="Text Box 8"/>
          <p:cNvSpPr txBox="1">
            <a:spLocks noChangeArrowheads="1"/>
          </p:cNvSpPr>
          <p:nvPr/>
        </p:nvSpPr>
        <p:spPr bwMode="auto">
          <a:xfrm>
            <a:off x="914400" y="457200"/>
            <a:ext cx="7620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Allora, per quanto riguarda la differenza di potenziale ai capi della cella di misurazione, si ha:</a:t>
            </a:r>
          </a:p>
        </p:txBody>
      </p:sp>
      <p:graphicFrame>
        <p:nvGraphicFramePr>
          <p:cNvPr id="138249" name="Object 9"/>
          <p:cNvGraphicFramePr>
            <a:graphicFrameLocks noChangeAspect="1"/>
          </p:cNvGraphicFramePr>
          <p:nvPr/>
        </p:nvGraphicFramePr>
        <p:xfrm>
          <a:off x="3657600" y="1135063"/>
          <a:ext cx="1901825" cy="322262"/>
        </p:xfrm>
        <a:graphic>
          <a:graphicData uri="http://schemas.openxmlformats.org/presentationml/2006/ole">
            <mc:AlternateContent xmlns:mc="http://schemas.openxmlformats.org/markup-compatibility/2006">
              <mc:Choice xmlns:v="urn:schemas-microsoft-com:vml" Requires="v">
                <p:oleObj spid="_x0000_s138284" name="Equation" r:id="rId3" imgW="1422360" imgH="241200" progId="Equation.3">
                  <p:embed/>
                </p:oleObj>
              </mc:Choice>
              <mc:Fallback>
                <p:oleObj name="Equation" r:id="rId3" imgW="1422360" imgH="2412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135063"/>
                        <a:ext cx="1901825" cy="3222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50" name="Text Box 10"/>
          <p:cNvSpPr txBox="1">
            <a:spLocks noChangeArrowheads="1"/>
          </p:cNvSpPr>
          <p:nvPr/>
        </p:nvSpPr>
        <p:spPr bwMode="auto">
          <a:xfrm>
            <a:off x="914400" y="4953000"/>
            <a:ext cx="7620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Si può dimostrare che, </a:t>
            </a:r>
            <a:r>
              <a:rPr lang="it-IT" altLang="it-IT" sz="1600" i="1">
                <a:solidFill>
                  <a:schemeClr val="bg1"/>
                </a:solidFill>
                <a:latin typeface="Arial" panose="020B0604020202020204" pitchFamily="34" charset="0"/>
                <a:cs typeface="Times New Roman" panose="02020603050405020304" pitchFamily="18" charset="0"/>
              </a:rPr>
              <a:t>nel migliore dei casi</a:t>
            </a:r>
            <a:r>
              <a:rPr lang="it-IT" altLang="it-IT" sz="1600">
                <a:solidFill>
                  <a:schemeClr val="bg1"/>
                </a:solidFill>
                <a:latin typeface="Arial" panose="020B0604020202020204" pitchFamily="34" charset="0"/>
                <a:cs typeface="Times New Roman" panose="02020603050405020304" pitchFamily="18" charset="0"/>
              </a:rPr>
              <a:t>, la misura del pH è affetta da un errore minimo uguale a ±0,02 unità di pH. </a:t>
            </a:r>
          </a:p>
        </p:txBody>
      </p:sp>
      <p:grpSp>
        <p:nvGrpSpPr>
          <p:cNvPr id="138261" name="Group 21"/>
          <p:cNvGrpSpPr>
            <a:grpSpLocks/>
          </p:cNvGrpSpPr>
          <p:nvPr/>
        </p:nvGrpSpPr>
        <p:grpSpPr bwMode="auto">
          <a:xfrm>
            <a:off x="914400" y="2971800"/>
            <a:ext cx="7543800" cy="336550"/>
            <a:chOff x="576" y="1872"/>
            <a:chExt cx="4752" cy="212"/>
          </a:xfrm>
        </p:grpSpPr>
        <p:graphicFrame>
          <p:nvGraphicFramePr>
            <p:cNvPr id="138251" name="Object 11"/>
            <p:cNvGraphicFramePr>
              <a:graphicFrameLocks noChangeAspect="1"/>
            </p:cNvGraphicFramePr>
            <p:nvPr/>
          </p:nvGraphicFramePr>
          <p:xfrm>
            <a:off x="1748" y="1881"/>
            <a:ext cx="1029" cy="193"/>
          </p:xfrm>
          <a:graphic>
            <a:graphicData uri="http://schemas.openxmlformats.org/presentationml/2006/ole">
              <mc:AlternateContent xmlns:mc="http://schemas.openxmlformats.org/markup-compatibility/2006">
                <mc:Choice xmlns:v="urn:schemas-microsoft-com:vml" Requires="v">
                  <p:oleObj spid="_x0000_s138285" name="Equation" r:id="rId5" imgW="1282680" imgH="241200" progId="Equation.3">
                    <p:embed/>
                  </p:oleObj>
                </mc:Choice>
                <mc:Fallback>
                  <p:oleObj name="Equation" r:id="rId5" imgW="1282680" imgH="2412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8" y="1881"/>
                          <a:ext cx="1029" cy="19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52" name="Text Box 12"/>
            <p:cNvSpPr txBox="1">
              <a:spLocks noChangeArrowheads="1"/>
            </p:cNvSpPr>
            <p:nvPr/>
          </p:nvSpPr>
          <p:spPr bwMode="auto">
            <a:xfrm>
              <a:off x="576" y="1872"/>
              <a:ext cx="47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solidFill>
                    <a:schemeClr val="bg1"/>
                  </a:solidFill>
                  <a:latin typeface="Arial" panose="020B0604020202020204" pitchFamily="34" charset="0"/>
                  <a:cs typeface="Times New Roman" panose="02020603050405020304" pitchFamily="18" charset="0"/>
                </a:rPr>
                <a:t>Ricordando che			si ottiene infine</a:t>
              </a:r>
            </a:p>
          </p:txBody>
        </p:sp>
      </p:grpSp>
      <p:graphicFrame>
        <p:nvGraphicFramePr>
          <p:cNvPr id="138253" name="Object 13"/>
          <p:cNvGraphicFramePr>
            <a:graphicFrameLocks noChangeAspect="1"/>
          </p:cNvGraphicFramePr>
          <p:nvPr/>
        </p:nvGraphicFramePr>
        <p:xfrm>
          <a:off x="3008313" y="3568700"/>
          <a:ext cx="3201987" cy="312738"/>
        </p:xfrm>
        <a:graphic>
          <a:graphicData uri="http://schemas.openxmlformats.org/presentationml/2006/ole">
            <mc:AlternateContent xmlns:mc="http://schemas.openxmlformats.org/markup-compatibility/2006">
              <mc:Choice xmlns:v="urn:schemas-microsoft-com:vml" Requires="v">
                <p:oleObj spid="_x0000_s138286" name="Equation" r:id="rId7" imgW="2476440" imgH="241200" progId="Equation.3">
                  <p:embed/>
                </p:oleObj>
              </mc:Choice>
              <mc:Fallback>
                <p:oleObj name="Equation" r:id="rId7" imgW="2476440" imgH="2412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8313" y="3568700"/>
                        <a:ext cx="3201987" cy="312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54" name="Object 14"/>
          <p:cNvGraphicFramePr>
            <a:graphicFrameLocks noChangeAspect="1"/>
          </p:cNvGraphicFramePr>
          <p:nvPr/>
        </p:nvGraphicFramePr>
        <p:xfrm>
          <a:off x="3733800" y="4495800"/>
          <a:ext cx="1739900" cy="263525"/>
        </p:xfrm>
        <a:graphic>
          <a:graphicData uri="http://schemas.openxmlformats.org/presentationml/2006/ole">
            <mc:AlternateContent xmlns:mc="http://schemas.openxmlformats.org/markup-compatibility/2006">
              <mc:Choice xmlns:v="urn:schemas-microsoft-com:vml" Requires="v">
                <p:oleObj spid="_x0000_s138287" name="Equation" r:id="rId9" imgW="1346040" imgH="203040" progId="Equation.3">
                  <p:embed/>
                </p:oleObj>
              </mc:Choice>
              <mc:Fallback>
                <p:oleObj name="Equation" r:id="rId9" imgW="1346040" imgH="20304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4495800"/>
                        <a:ext cx="1739900" cy="2635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56" name="AutoShape 16"/>
          <p:cNvSpPr>
            <a:spLocks noChangeArrowheads="1"/>
          </p:cNvSpPr>
          <p:nvPr/>
        </p:nvSpPr>
        <p:spPr bwMode="auto">
          <a:xfrm>
            <a:off x="4456113" y="3962400"/>
            <a:ext cx="304800" cy="457200"/>
          </a:xfrm>
          <a:prstGeom prst="downArrow">
            <a:avLst>
              <a:gd name="adj1" fmla="val 50000"/>
              <a:gd name="adj2" fmla="val 37500"/>
            </a:avLst>
          </a:prstGeom>
          <a:gradFill rotWithShape="0">
            <a:gsLst>
              <a:gs pos="0">
                <a:srgbClr val="6699FF">
                  <a:gamma/>
                  <a:shade val="39216"/>
                  <a:invGamma/>
                </a:srgbClr>
              </a:gs>
              <a:gs pos="100000">
                <a:srgbClr val="6699FF"/>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8261"/>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2000"/>
                                  </p:stCondLst>
                                  <p:childTnLst>
                                    <p:set>
                                      <p:cBhvr>
                                        <p:cTn id="13" dur="1" fill="hold">
                                          <p:stCondLst>
                                            <p:cond delay="499"/>
                                          </p:stCondLst>
                                        </p:cTn>
                                        <p:tgtEl>
                                          <p:spTgt spid="138253"/>
                                        </p:tgtEl>
                                        <p:attrNameLst>
                                          <p:attrName>style.visibility</p:attrName>
                                        </p:attrNameLst>
                                      </p:cBhvr>
                                      <p:to>
                                        <p:strVal val="visible"/>
                                      </p:to>
                                    </p:set>
                                  </p:childTnLst>
                                </p:cTn>
                              </p:par>
                            </p:childTnLst>
                          </p:cTn>
                        </p:par>
                        <p:par>
                          <p:cTn id="14" fill="hold" nodeType="afterGroup">
                            <p:stCondLst>
                              <p:cond delay="3000"/>
                            </p:stCondLst>
                            <p:childTnLst>
                              <p:par>
                                <p:cTn id="15" presetID="17" presetClass="entr" presetSubtype="1" fill="hold" nodeType="afterEffect">
                                  <p:stCondLst>
                                    <p:cond delay="4000"/>
                                  </p:stCondLst>
                                  <p:childTnLst>
                                    <p:set>
                                      <p:cBhvr>
                                        <p:cTn id="16" dur="1" fill="hold">
                                          <p:stCondLst>
                                            <p:cond delay="0"/>
                                          </p:stCondLst>
                                        </p:cTn>
                                        <p:tgtEl>
                                          <p:spTgt spid="138256"/>
                                        </p:tgtEl>
                                        <p:attrNameLst>
                                          <p:attrName>style.visibility</p:attrName>
                                        </p:attrNameLst>
                                      </p:cBhvr>
                                      <p:to>
                                        <p:strVal val="visible"/>
                                      </p:to>
                                    </p:set>
                                    <p:anim calcmode="lin" valueType="num">
                                      <p:cBhvr>
                                        <p:cTn id="17" dur="500" fill="hold"/>
                                        <p:tgtEl>
                                          <p:spTgt spid="138256"/>
                                        </p:tgtEl>
                                        <p:attrNameLst>
                                          <p:attrName>ppt_x</p:attrName>
                                        </p:attrNameLst>
                                      </p:cBhvr>
                                      <p:tavLst>
                                        <p:tav tm="0">
                                          <p:val>
                                            <p:strVal val="#ppt_x"/>
                                          </p:val>
                                        </p:tav>
                                        <p:tav tm="100000">
                                          <p:val>
                                            <p:strVal val="#ppt_x"/>
                                          </p:val>
                                        </p:tav>
                                      </p:tavLst>
                                    </p:anim>
                                    <p:anim calcmode="lin" valueType="num">
                                      <p:cBhvr>
                                        <p:cTn id="18" dur="500" fill="hold"/>
                                        <p:tgtEl>
                                          <p:spTgt spid="138256"/>
                                        </p:tgtEl>
                                        <p:attrNameLst>
                                          <p:attrName>ppt_y</p:attrName>
                                        </p:attrNameLst>
                                      </p:cBhvr>
                                      <p:tavLst>
                                        <p:tav tm="0">
                                          <p:val>
                                            <p:strVal val="#ppt_y-#ppt_h/2"/>
                                          </p:val>
                                        </p:tav>
                                        <p:tav tm="100000">
                                          <p:val>
                                            <p:strVal val="#ppt_y"/>
                                          </p:val>
                                        </p:tav>
                                      </p:tavLst>
                                    </p:anim>
                                    <p:anim calcmode="lin" valueType="num">
                                      <p:cBhvr>
                                        <p:cTn id="19" dur="500" fill="hold"/>
                                        <p:tgtEl>
                                          <p:spTgt spid="138256"/>
                                        </p:tgtEl>
                                        <p:attrNameLst>
                                          <p:attrName>ppt_w</p:attrName>
                                        </p:attrNameLst>
                                      </p:cBhvr>
                                      <p:tavLst>
                                        <p:tav tm="0">
                                          <p:val>
                                            <p:strVal val="#ppt_w"/>
                                          </p:val>
                                        </p:tav>
                                        <p:tav tm="100000">
                                          <p:val>
                                            <p:strVal val="#ppt_w"/>
                                          </p:val>
                                        </p:tav>
                                      </p:tavLst>
                                    </p:anim>
                                    <p:anim calcmode="lin" valueType="num">
                                      <p:cBhvr>
                                        <p:cTn id="20" dur="500" fill="hold"/>
                                        <p:tgtEl>
                                          <p:spTgt spid="13825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7500"/>
                            </p:stCondLst>
                            <p:childTnLst>
                              <p:par>
                                <p:cTn id="22" presetID="1" presetClass="entr" presetSubtype="0" fill="hold" nodeType="afterEffect">
                                  <p:stCondLst>
                                    <p:cond delay="1000"/>
                                  </p:stCondLst>
                                  <p:childTnLst>
                                    <p:set>
                                      <p:cBhvr>
                                        <p:cTn id="23" dur="1" fill="hold">
                                          <p:stCondLst>
                                            <p:cond delay="499"/>
                                          </p:stCondLst>
                                        </p:cTn>
                                        <p:tgtEl>
                                          <p:spTgt spid="13825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38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autoUpdateAnimBg="0"/>
      <p:bldP spid="13825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EC052148-72CB-4529-A5E7-423F0451B77D}" type="slidenum">
              <a:rPr lang="it-IT" altLang="it-IT" sz="1600">
                <a:solidFill>
                  <a:schemeClr val="bg1"/>
                </a:solidFill>
                <a:latin typeface="Arial Black" panose="020B0A04020102020204" pitchFamily="34" charset="0"/>
              </a:rPr>
              <a:pPr algn="ctr">
                <a:spcBef>
                  <a:spcPct val="50000"/>
                </a:spcBef>
              </a:pPr>
              <a:t>57</a:t>
            </a:fld>
            <a:endParaRPr lang="it-IT" altLang="it-IT" sz="1600">
              <a:solidFill>
                <a:schemeClr val="bg1"/>
              </a:solidFill>
              <a:latin typeface="Arial Black" panose="020B0A04020102020204" pitchFamily="34" charset="0"/>
            </a:endParaRPr>
          </a:p>
        </p:txBody>
      </p:sp>
      <p:sp>
        <p:nvSpPr>
          <p:cNvPr id="135178" name="Text Box 10"/>
          <p:cNvSpPr txBox="1">
            <a:spLocks noChangeArrowheads="1"/>
          </p:cNvSpPr>
          <p:nvPr/>
        </p:nvSpPr>
        <p:spPr bwMode="auto">
          <a:xfrm>
            <a:off x="914400" y="457200"/>
            <a:ext cx="7772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solidFill>
                  <a:schemeClr val="bg1"/>
                </a:solidFill>
                <a:latin typeface="Arial" panose="020B0604020202020204" pitchFamily="34" charset="0"/>
              </a:rPr>
              <a:t>Errore alcalino ed errore acido</a:t>
            </a:r>
          </a:p>
        </p:txBody>
      </p:sp>
      <p:sp>
        <p:nvSpPr>
          <p:cNvPr id="135179" name="Text Box 11"/>
          <p:cNvSpPr txBox="1">
            <a:spLocks noChangeArrowheads="1"/>
          </p:cNvSpPr>
          <p:nvPr/>
        </p:nvSpPr>
        <p:spPr bwMode="auto">
          <a:xfrm>
            <a:off x="914400" y="1066800"/>
            <a:ext cx="701040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rPr>
              <a:t>L’elettrodo a vetro risponde sia agli ioni idrogeno che, in soluzione basica, agli ioni dei metalli alcalini.  Quindi a pH elevati, diversi a seconda della composizione della membrana di vetro, l’elettrodo a vetro tende a misurare un’attività di ioni idrogeno maggiore di quella vera (un pH minore di quello vero),</a:t>
            </a:r>
          </a:p>
          <a:p>
            <a:pPr algn="just">
              <a:spcBef>
                <a:spcPct val="50000"/>
              </a:spcBef>
            </a:pPr>
            <a:r>
              <a:rPr lang="it-IT" altLang="it-IT" sz="1600">
                <a:solidFill>
                  <a:schemeClr val="bg1"/>
                </a:solidFill>
                <a:latin typeface="Arial" panose="020B0604020202020204" pitchFamily="34" charset="0"/>
              </a:rPr>
              <a:t>Un errore opposto viene osservata a pH molto bassi, anche se la spiegazione è piuttosto complessa.</a:t>
            </a:r>
          </a:p>
        </p:txBody>
      </p:sp>
      <p:pic>
        <p:nvPicPr>
          <p:cNvPr id="135181" name="Picture 13" descr="18-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124200"/>
            <a:ext cx="3657600" cy="3436938"/>
          </a:xfrm>
          <a:prstGeom prst="rect">
            <a:avLst/>
          </a:prstGeom>
          <a:noFill/>
          <a:extLst>
            <a:ext uri="{909E8E84-426E-40DD-AFC4-6F175D3DCCD1}">
              <a14:hiddenFill xmlns:a14="http://schemas.microsoft.com/office/drawing/2010/main">
                <a:solidFill>
                  <a:srgbClr val="FFFFFF"/>
                </a:solidFill>
              </a14:hiddenFill>
            </a:ext>
          </a:extLst>
        </p:spPr>
      </p:pic>
      <p:sp>
        <p:nvSpPr>
          <p:cNvPr id="135182" name="Text Box 14"/>
          <p:cNvSpPr txBox="1">
            <a:spLocks noChangeArrowheads="1"/>
          </p:cNvSpPr>
          <p:nvPr/>
        </p:nvSpPr>
        <p:spPr bwMode="auto">
          <a:xfrm>
            <a:off x="914400" y="3276600"/>
            <a:ext cx="23622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rPr>
              <a:t>L’errore acido è dovuto allo scambio di anioni e, in parte, a fenomeni di disidratazione della membrana.</a:t>
            </a:r>
          </a:p>
          <a:p>
            <a:pPr algn="just">
              <a:spcBef>
                <a:spcPct val="50000"/>
              </a:spcBef>
            </a:pPr>
            <a:r>
              <a:rPr lang="it-IT" altLang="it-IT" sz="1600">
                <a:solidFill>
                  <a:schemeClr val="bg1"/>
                </a:solidFill>
                <a:latin typeface="Arial" panose="020B0604020202020204" pitchFamily="34" charset="0"/>
              </a:rPr>
              <a:t>Gli errori alcalino e acido sono evidenziati nella Figura qui a lato.</a:t>
            </a:r>
          </a:p>
        </p:txBody>
      </p:sp>
      <p:pic>
        <p:nvPicPr>
          <p:cNvPr id="135183" name="Picture 15" descr="91-7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33400"/>
            <a:ext cx="652462"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2"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3A3AC0CB-D375-442E-A5B0-282074ACD66F}" type="slidenum">
              <a:rPr lang="it-IT" altLang="it-IT" sz="1600">
                <a:solidFill>
                  <a:schemeClr val="bg1"/>
                </a:solidFill>
                <a:latin typeface="Arial Black" panose="020B0A04020102020204" pitchFamily="34" charset="0"/>
              </a:rPr>
              <a:pPr algn="ctr">
                <a:spcBef>
                  <a:spcPct val="50000"/>
                </a:spcBef>
              </a:pPr>
              <a:t>58</a:t>
            </a:fld>
            <a:endParaRPr lang="it-IT" altLang="it-IT" sz="1600">
              <a:solidFill>
                <a:schemeClr val="bg1"/>
              </a:solidFill>
              <a:latin typeface="Arial Black" panose="020B0A04020102020204" pitchFamily="34" charset="0"/>
            </a:endParaRPr>
          </a:p>
        </p:txBody>
      </p:sp>
      <p:sp>
        <p:nvSpPr>
          <p:cNvPr id="136196" name="Text Box 4"/>
          <p:cNvSpPr txBox="1">
            <a:spLocks noChangeArrowheads="1"/>
          </p:cNvSpPr>
          <p:nvPr/>
        </p:nvSpPr>
        <p:spPr bwMode="auto">
          <a:xfrm>
            <a:off x="1066800" y="1447800"/>
            <a:ext cx="7620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a stato solido, nei quali la membrana è uno strato uniforme di un'opportuna sostanza solida omogenea (per esempio gli elettrodi a cloruro, bromuro, ioduro e fluoruro);</a:t>
            </a:r>
          </a:p>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a membrana plastica (per esempio gli elettrodi sensibili allo ione calcio, al nitrato ecc.);</a:t>
            </a:r>
          </a:p>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a membrana per gas, nei quali il gas dissolto in soluzione (NH</a:t>
            </a:r>
            <a:r>
              <a:rPr lang="it-IT" altLang="it-IT" sz="1600" baseline="-25000">
                <a:solidFill>
                  <a:schemeClr val="bg1"/>
                </a:solidFill>
                <a:latin typeface="Arial" panose="020B0604020202020204" pitchFamily="34" charset="0"/>
                <a:cs typeface="Times New Roman" panose="02020603050405020304" pitchFamily="18" charset="0"/>
              </a:rPr>
              <a:t>3</a:t>
            </a:r>
            <a:r>
              <a:rPr lang="it-IT" altLang="it-IT" sz="1600">
                <a:solidFill>
                  <a:schemeClr val="bg1"/>
                </a:solidFill>
                <a:latin typeface="Arial" panose="020B0604020202020204" pitchFamily="34" charset="0"/>
                <a:cs typeface="Times New Roman" panose="02020603050405020304" pitchFamily="18" charset="0"/>
              </a:rPr>
              <a:t>, CO</a:t>
            </a:r>
            <a:r>
              <a:rPr lang="it-IT" altLang="it-IT" sz="1600" baseline="-25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 diffonde, attraverso una membrana opportuna, in un piccolo volume di soluzione tampone specifica: la reazione del gas con il tampone provoca la variazione di pH rilevata dall'elettrodo a vetro per pH contenuto all'interno dell'elettrodo a gas;</a:t>
            </a:r>
          </a:p>
        </p:txBody>
      </p:sp>
      <p:sp>
        <p:nvSpPr>
          <p:cNvPr id="136197" name="Text Box 5"/>
          <p:cNvSpPr txBox="1">
            <a:spLocks noChangeArrowheads="1"/>
          </p:cNvSpPr>
          <p:nvPr/>
        </p:nvSpPr>
        <p:spPr bwMode="auto">
          <a:xfrm>
            <a:off x="1066800" y="609600"/>
            <a:ext cx="7620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Variando opportunamente la composizione del vetro è possibile rendere la membrana sensibile alla variazione di altri ioni (Na</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K</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ecc.). Esistono inoltre elettrodi a membrana:</a:t>
            </a:r>
            <a:endParaRPr lang="it-IT" altLang="it-IT"/>
          </a:p>
        </p:txBody>
      </p:sp>
      <p:sp>
        <p:nvSpPr>
          <p:cNvPr id="136200" name="Text Box 8"/>
          <p:cNvSpPr txBox="1">
            <a:spLocks noChangeArrowheads="1"/>
          </p:cNvSpPr>
          <p:nvPr/>
        </p:nvSpPr>
        <p:spPr bwMode="auto">
          <a:xfrm>
            <a:off x="1066800" y="4230688"/>
            <a:ext cx="7620000"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In definitiva, gli elettrodi a membrana, o elettrodi iono-specifici (ISE: </a:t>
            </a:r>
            <a:r>
              <a:rPr lang="it-IT" altLang="it-IT" sz="1600" i="1">
                <a:solidFill>
                  <a:schemeClr val="bg1"/>
                </a:solidFill>
                <a:latin typeface="Arial" panose="020B0604020202020204" pitchFamily="34" charset="0"/>
                <a:cs typeface="Times New Roman" panose="02020603050405020304" pitchFamily="18" charset="0"/>
              </a:rPr>
              <a:t>ion specific electrodes</a:t>
            </a:r>
            <a:r>
              <a:rPr lang="it-IT" altLang="it-IT" sz="1600">
                <a:solidFill>
                  <a:schemeClr val="bg1"/>
                </a:solidFill>
                <a:latin typeface="Arial" panose="020B0604020202020204" pitchFamily="34" charset="0"/>
                <a:cs typeface="Times New Roman" panose="02020603050405020304" pitchFamily="18" charset="0"/>
              </a:rPr>
              <a:t>) disponibili sul mercato permettono la determinazione di cationi (Cd</a:t>
            </a:r>
            <a:r>
              <a:rPr lang="it-IT" altLang="it-IT" sz="1600" baseline="30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 Ca</a:t>
            </a:r>
            <a:r>
              <a:rPr lang="it-IT" altLang="it-IT" sz="1600" baseline="30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 Cu</a:t>
            </a:r>
            <a:r>
              <a:rPr lang="it-IT" altLang="it-IT" sz="1600" baseline="30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 Pb</a:t>
            </a:r>
            <a:r>
              <a:rPr lang="it-IT" altLang="it-IT" sz="1600" baseline="30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 Ag</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ecc.), anioni (alogenuri, CN</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NO</a:t>
            </a:r>
            <a:r>
              <a:rPr lang="it-IT" altLang="it-IT" sz="1600" baseline="-25000">
                <a:solidFill>
                  <a:schemeClr val="bg1"/>
                </a:solidFill>
                <a:latin typeface="Arial" panose="020B0604020202020204" pitchFamily="34" charset="0"/>
                <a:cs typeface="Times New Roman" panose="02020603050405020304" pitchFamily="18" charset="0"/>
              </a:rPr>
              <a:t>3</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NO</a:t>
            </a:r>
            <a:r>
              <a:rPr lang="it-IT" altLang="it-IT" sz="1600" baseline="-25000">
                <a:solidFill>
                  <a:schemeClr val="bg1"/>
                </a:solidFill>
                <a:latin typeface="Arial" panose="020B0604020202020204" pitchFamily="34" charset="0"/>
                <a:cs typeface="Times New Roman" panose="02020603050405020304" pitchFamily="18" charset="0"/>
              </a:rPr>
              <a:t>2</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ClO</a:t>
            </a:r>
            <a:r>
              <a:rPr lang="it-IT" altLang="it-IT" sz="1600" baseline="-25000">
                <a:solidFill>
                  <a:schemeClr val="bg1"/>
                </a:solidFill>
                <a:latin typeface="Arial" panose="020B0604020202020204" pitchFamily="34" charset="0"/>
                <a:cs typeface="Times New Roman" panose="02020603050405020304" pitchFamily="18" charset="0"/>
              </a:rPr>
              <a:t>4</a:t>
            </a:r>
            <a:r>
              <a:rPr lang="it-IT" altLang="it-IT" sz="1600" baseline="30000">
                <a:solidFill>
                  <a:schemeClr val="bg1"/>
                </a:solidFill>
                <a:latin typeface="Arial" panose="020B0604020202020204" pitchFamily="34" charset="0"/>
                <a:cs typeface="Times New Roman" panose="02020603050405020304" pitchFamily="18" charset="0"/>
              </a:rPr>
              <a:t>-</a:t>
            </a:r>
            <a:r>
              <a:rPr lang="it-IT" altLang="it-IT" sz="1600">
                <a:solidFill>
                  <a:schemeClr val="bg1"/>
                </a:solidFill>
                <a:latin typeface="Arial" panose="020B0604020202020204" pitchFamily="34" charset="0"/>
                <a:cs typeface="Times New Roman" panose="02020603050405020304" pitchFamily="18" charset="0"/>
              </a:rPr>
              <a:t>, S</a:t>
            </a:r>
            <a:r>
              <a:rPr lang="it-IT" altLang="it-IT" sz="1600" baseline="30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 ecc.) e specie gassose (NH</a:t>
            </a:r>
            <a:r>
              <a:rPr lang="it-IT" altLang="it-IT" sz="1600" baseline="-25000">
                <a:solidFill>
                  <a:schemeClr val="bg1"/>
                </a:solidFill>
                <a:latin typeface="Arial" panose="020B0604020202020204" pitchFamily="34" charset="0"/>
                <a:cs typeface="Times New Roman" panose="02020603050405020304" pitchFamily="18" charset="0"/>
              </a:rPr>
              <a:t>3</a:t>
            </a:r>
            <a:r>
              <a:rPr lang="it-IT" altLang="it-IT" sz="1600">
                <a:solidFill>
                  <a:schemeClr val="bg1"/>
                </a:solidFill>
                <a:latin typeface="Arial" panose="020B0604020202020204" pitchFamily="34" charset="0"/>
                <a:cs typeface="Times New Roman" panose="02020603050405020304" pitchFamily="18" charset="0"/>
              </a:rPr>
              <a:t>, CO</a:t>
            </a:r>
            <a:r>
              <a:rPr lang="it-IT" altLang="it-IT" sz="1600" baseline="-25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 Cl</a:t>
            </a:r>
            <a:r>
              <a:rPr lang="it-IT" altLang="it-IT" sz="1600" baseline="-25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 O</a:t>
            </a:r>
            <a:r>
              <a:rPr lang="it-IT" altLang="it-IT" sz="1600" baseline="-25000">
                <a:solidFill>
                  <a:schemeClr val="bg1"/>
                </a:solidFill>
                <a:latin typeface="Arial" panose="020B0604020202020204" pitchFamily="34" charset="0"/>
                <a:cs typeface="Times New Roman" panose="02020603050405020304" pitchFamily="18" charset="0"/>
              </a:rPr>
              <a:t>2</a:t>
            </a:r>
            <a:r>
              <a:rPr lang="it-IT" altLang="it-IT" sz="1600">
                <a:solidFill>
                  <a:schemeClr val="bg1"/>
                </a:solidFill>
                <a:latin typeface="Arial" panose="020B0604020202020204" pitchFamily="34" charset="0"/>
                <a:cs typeface="Times New Roman" panose="02020603050405020304" pitchFamily="18" charset="0"/>
              </a:rPr>
              <a:t>, ecc.).</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Dato che gli elettrodi a vetro e molti elettrodi a membrana presentano una resistenza elettrica molto elevata (nella maggior parte dei casi compresa tra 10 e 100 M</a:t>
            </a:r>
            <a:r>
              <a:rPr lang="it-IT" altLang="it-IT" sz="1600">
                <a:solidFill>
                  <a:schemeClr val="bg1"/>
                </a:solidFill>
                <a:latin typeface="Arial" panose="020B0604020202020204" pitchFamily="34" charset="0"/>
                <a:cs typeface="Times New Roman" panose="02020603050405020304" pitchFamily="18" charset="0"/>
                <a:sym typeface="Symbol" panose="05050102010706020507" pitchFamily="18" charset="2"/>
              </a:rPr>
              <a:t></a:t>
            </a:r>
            <a:r>
              <a:rPr lang="it-IT" altLang="it-IT" sz="1600">
                <a:solidFill>
                  <a:schemeClr val="bg1"/>
                </a:solidFill>
                <a:latin typeface="Arial" panose="020B0604020202020204" pitchFamily="34" charset="0"/>
                <a:cs typeface="Times New Roman" panose="02020603050405020304" pitchFamily="18" charset="0"/>
              </a:rPr>
              <a:t>), le misure di pH richiedono l'uso di voltmetri elettronici aventi una resistenza interna particolarmente elevata. </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61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61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61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620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62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build="p" autoUpdateAnimBg="0"/>
      <p:bldP spid="136200"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7A12523C-1BAA-4FEF-B77D-51FE4E873CC3}" type="slidenum">
              <a:rPr lang="it-IT" altLang="it-IT" sz="1600">
                <a:solidFill>
                  <a:schemeClr val="bg1"/>
                </a:solidFill>
                <a:latin typeface="Arial Black" panose="020B0A04020102020204" pitchFamily="34" charset="0"/>
              </a:rPr>
              <a:pPr algn="ctr">
                <a:spcBef>
                  <a:spcPct val="50000"/>
                </a:spcBef>
              </a:pPr>
              <a:t>59</a:t>
            </a:fld>
            <a:endParaRPr lang="it-IT" altLang="it-IT" sz="1600">
              <a:solidFill>
                <a:schemeClr val="bg1"/>
              </a:solidFill>
              <a:latin typeface="Arial Black" panose="020B0A04020102020204" pitchFamily="34" charset="0"/>
            </a:endParaRPr>
          </a:p>
        </p:txBody>
      </p:sp>
      <p:sp>
        <p:nvSpPr>
          <p:cNvPr id="139270" name="Rectangle 6"/>
          <p:cNvSpPr>
            <a:spLocks noChangeArrowheads="1"/>
          </p:cNvSpPr>
          <p:nvPr/>
        </p:nvSpPr>
        <p:spPr bwMode="auto">
          <a:xfrm>
            <a:off x="1143000" y="838200"/>
            <a:ext cx="7620000" cy="5257800"/>
          </a:xfrm>
          <a:prstGeom prst="rect">
            <a:avLst/>
          </a:prstGeom>
          <a:solidFill>
            <a:schemeClr val="tx1"/>
          </a:solidFill>
          <a:ln w="3810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it-IT" sz="2400"/>
          </a:p>
        </p:txBody>
      </p:sp>
      <p:grpSp>
        <p:nvGrpSpPr>
          <p:cNvPr id="139271" name="Group 7"/>
          <p:cNvGrpSpPr>
            <a:grpSpLocks/>
          </p:cNvGrpSpPr>
          <p:nvPr/>
        </p:nvGrpSpPr>
        <p:grpSpPr bwMode="auto">
          <a:xfrm>
            <a:off x="1143000" y="228600"/>
            <a:ext cx="7620000" cy="396875"/>
            <a:chOff x="720" y="144"/>
            <a:chExt cx="4800" cy="250"/>
          </a:xfrm>
        </p:grpSpPr>
        <p:sp>
          <p:nvSpPr>
            <p:cNvPr id="139272" name="Rectangle 8"/>
            <p:cNvSpPr>
              <a:spLocks noChangeArrowheads="1"/>
            </p:cNvSpPr>
            <p:nvPr/>
          </p:nvSpPr>
          <p:spPr bwMode="auto">
            <a:xfrm>
              <a:off x="720" y="144"/>
              <a:ext cx="4800" cy="240"/>
            </a:xfrm>
            <a:prstGeom prst="rect">
              <a:avLst/>
            </a:prstGeom>
            <a:gradFill rotWithShape="0">
              <a:gsLst>
                <a:gs pos="0">
                  <a:srgbClr val="006699"/>
                </a:gs>
                <a:gs pos="100000">
                  <a:srgbClr val="00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9273" name="Text Box 9"/>
            <p:cNvSpPr txBox="1">
              <a:spLocks noChangeArrowheads="1"/>
            </p:cNvSpPr>
            <p:nvPr/>
          </p:nvSpPr>
          <p:spPr bwMode="auto">
            <a:xfrm>
              <a:off x="768" y="144"/>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b="1">
                  <a:solidFill>
                    <a:schemeClr val="bg1"/>
                  </a:solidFill>
                  <a:effectLst>
                    <a:outerShdw blurRad="38100" dist="38100" dir="2700000" algn="tl">
                      <a:srgbClr val="000000"/>
                    </a:outerShdw>
                  </a:effectLst>
                  <a:latin typeface="Arial" panose="020B0604020202020204" pitchFamily="34" charset="0"/>
                </a:rPr>
                <a:t>Esempi</a:t>
              </a:r>
            </a:p>
          </p:txBody>
        </p:sp>
      </p:grpSp>
      <p:sp>
        <p:nvSpPr>
          <p:cNvPr id="139274" name="Text Box 10"/>
          <p:cNvSpPr txBox="1">
            <a:spLocks noChangeArrowheads="1"/>
          </p:cNvSpPr>
          <p:nvPr/>
        </p:nvSpPr>
        <p:spPr bwMode="auto">
          <a:xfrm>
            <a:off x="1295400" y="914400"/>
            <a:ext cx="7315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Clr>
                <a:srgbClr val="66CCFF"/>
              </a:buClr>
              <a:buFont typeface="Wingdings" panose="05000000000000000000" pitchFamily="2" charset="2"/>
              <a:buChar char="v"/>
            </a:pPr>
            <a:r>
              <a:rPr lang="it-IT" altLang="it-IT" sz="1600" b="1">
                <a:solidFill>
                  <a:schemeClr val="bg1"/>
                </a:solidFill>
                <a:latin typeface="Arial" panose="020B0604020202020204" pitchFamily="34" charset="0"/>
                <a:cs typeface="Times New Roman" panose="02020603050405020304" pitchFamily="18" charset="0"/>
              </a:rPr>
              <a:t>Il potenziale reale di un elettrodo a vetro combinato in una soluzione tamponata a pH 4,0 è V</a:t>
            </a:r>
            <a:r>
              <a:rPr lang="it-IT" altLang="it-IT" sz="1600" b="1" baseline="-25000">
                <a:solidFill>
                  <a:schemeClr val="bg1"/>
                </a:solidFill>
                <a:latin typeface="Arial" panose="020B0604020202020204" pitchFamily="34" charset="0"/>
                <a:cs typeface="Times New Roman" panose="02020603050405020304" pitchFamily="18" charset="0"/>
              </a:rPr>
              <a:t>g</a:t>
            </a:r>
            <a:r>
              <a:rPr lang="it-IT" altLang="it-IT" sz="1600" b="1">
                <a:solidFill>
                  <a:schemeClr val="bg1"/>
                </a:solidFill>
                <a:latin typeface="Arial" panose="020B0604020202020204" pitchFamily="34" charset="0"/>
                <a:cs typeface="Times New Roman" panose="02020603050405020304" pitchFamily="18" charset="0"/>
              </a:rPr>
              <a:t> = 0,840 V. L'elettrodo ha una resistenza interna pari a 50 M</a:t>
            </a:r>
            <a:r>
              <a:rPr lang="it-IT" altLang="it-IT" sz="1600" b="1">
                <a:solidFill>
                  <a:schemeClr val="bg1"/>
                </a:solidFill>
                <a:latin typeface="Symbol" panose="05050102010706020507" pitchFamily="18" charset="2"/>
                <a:cs typeface="Times New Roman" panose="02020603050405020304" pitchFamily="18" charset="0"/>
                <a:sym typeface="Symbol" panose="05050102010706020507" pitchFamily="18" charset="2"/>
              </a:rPr>
              <a:t></a:t>
            </a:r>
            <a:r>
              <a:rPr lang="it-IT" altLang="it-IT" sz="1600" b="1">
                <a:solidFill>
                  <a:schemeClr val="bg1"/>
                </a:solidFill>
                <a:latin typeface="Arial" panose="020B0604020202020204" pitchFamily="34" charset="0"/>
                <a:cs typeface="Times New Roman" panose="02020603050405020304" pitchFamily="18" charset="0"/>
              </a:rPr>
              <a:t>. Valutare l'errore di lettura del potenziale se lo strumento di misura ha una resistenza interna pari a 300 M</a:t>
            </a:r>
            <a:r>
              <a:rPr lang="it-IT" altLang="it-IT" sz="1600" b="1">
                <a:solidFill>
                  <a:schemeClr val="bg1"/>
                </a:solidFill>
                <a:latin typeface="Arial" panose="020B0604020202020204" pitchFamily="34" charset="0"/>
                <a:cs typeface="Times New Roman" panose="02020603050405020304" pitchFamily="18" charset="0"/>
                <a:sym typeface="Symbol" panose="05050102010706020507" pitchFamily="18" charset="2"/>
              </a:rPr>
              <a:t>.</a:t>
            </a:r>
            <a:r>
              <a:rPr lang="it-IT" altLang="it-IT" sz="1600" b="1">
                <a:solidFill>
                  <a:schemeClr val="bg1"/>
                </a:solidFill>
                <a:latin typeface="Arial" panose="020B0604020202020204" pitchFamily="34" charset="0"/>
              </a:rPr>
              <a:t> </a:t>
            </a:r>
          </a:p>
        </p:txBody>
      </p:sp>
      <p:grpSp>
        <p:nvGrpSpPr>
          <p:cNvPr id="139288" name="Group 24"/>
          <p:cNvGrpSpPr>
            <a:grpSpLocks/>
          </p:cNvGrpSpPr>
          <p:nvPr/>
        </p:nvGrpSpPr>
        <p:grpSpPr bwMode="auto">
          <a:xfrm>
            <a:off x="1295400" y="4745038"/>
            <a:ext cx="7239000" cy="1274762"/>
            <a:chOff x="816" y="2928"/>
            <a:chExt cx="4560" cy="803"/>
          </a:xfrm>
        </p:grpSpPr>
        <p:sp>
          <p:nvSpPr>
            <p:cNvPr id="139285" name="Text Box 21"/>
            <p:cNvSpPr txBox="1">
              <a:spLocks noChangeArrowheads="1"/>
            </p:cNvSpPr>
            <p:nvPr/>
          </p:nvSpPr>
          <p:spPr bwMode="auto">
            <a:xfrm>
              <a:off x="816" y="2928"/>
              <a:ext cx="456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rPr>
                <a:t>Ora è possibile calcolare la differenza di potenziale misurata ai capi del voltmetro e l’errore% di misurazione:</a:t>
              </a:r>
            </a:p>
          </p:txBody>
        </p:sp>
        <p:graphicFrame>
          <p:nvGraphicFramePr>
            <p:cNvPr id="139286" name="Object 22"/>
            <p:cNvGraphicFramePr>
              <a:graphicFrameLocks noChangeAspect="1"/>
            </p:cNvGraphicFramePr>
            <p:nvPr/>
          </p:nvGraphicFramePr>
          <p:xfrm>
            <a:off x="1968" y="3360"/>
            <a:ext cx="2304" cy="371"/>
          </p:xfrm>
          <a:graphic>
            <a:graphicData uri="http://schemas.openxmlformats.org/presentationml/2006/ole">
              <mc:AlternateContent xmlns:mc="http://schemas.openxmlformats.org/markup-compatibility/2006">
                <mc:Choice xmlns:v="urn:schemas-microsoft-com:vml" Requires="v">
                  <p:oleObj spid="_x0000_s139302" name="Equation" r:id="rId3" imgW="2997000" imgH="482400" progId="Equation.3">
                    <p:embed/>
                  </p:oleObj>
                </mc:Choice>
                <mc:Fallback>
                  <p:oleObj name="Equation" r:id="rId3" imgW="2997000" imgH="482400" progId="Equation.3">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3360"/>
                          <a:ext cx="2304" cy="37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39291" name="Group 27"/>
          <p:cNvGrpSpPr>
            <a:grpSpLocks/>
          </p:cNvGrpSpPr>
          <p:nvPr/>
        </p:nvGrpSpPr>
        <p:grpSpPr bwMode="auto">
          <a:xfrm>
            <a:off x="1295400" y="2057400"/>
            <a:ext cx="7239000" cy="2667000"/>
            <a:chOff x="816" y="1200"/>
            <a:chExt cx="4560" cy="1680"/>
          </a:xfrm>
        </p:grpSpPr>
        <p:sp>
          <p:nvSpPr>
            <p:cNvPr id="139281" name="Text Box 17"/>
            <p:cNvSpPr txBox="1">
              <a:spLocks noChangeArrowheads="1"/>
            </p:cNvSpPr>
            <p:nvPr/>
          </p:nvSpPr>
          <p:spPr bwMode="auto">
            <a:xfrm>
              <a:off x="816" y="1296"/>
              <a:ext cx="2256" cy="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rPr>
                <a:t>Sia la cella di misurazione che il voltmetro hanno una loro resistenza interna. La corrente fluente nel circuito è regolata dalla legge di Ohm:</a:t>
              </a:r>
            </a:p>
            <a:p>
              <a:pPr algn="ctr"/>
              <a:r>
                <a:rPr lang="it-IT" altLang="it-IT" sz="1600">
                  <a:solidFill>
                    <a:schemeClr val="bg1"/>
                  </a:solidFill>
                  <a:latin typeface="Arial" panose="020B0604020202020204" pitchFamily="34" charset="0"/>
                </a:rPr>
                <a:t>V = iR</a:t>
              </a:r>
            </a:p>
            <a:p>
              <a:pPr algn="ctr"/>
              <a:r>
                <a:rPr lang="it-IT" altLang="it-IT" sz="1600">
                  <a:solidFill>
                    <a:schemeClr val="bg1"/>
                  </a:solidFill>
                  <a:latin typeface="Arial" panose="020B0604020202020204" pitchFamily="34" charset="0"/>
                </a:rPr>
                <a:t>V</a:t>
              </a:r>
              <a:r>
                <a:rPr lang="it-IT" altLang="it-IT" sz="1600" baseline="-25000">
                  <a:solidFill>
                    <a:schemeClr val="bg1"/>
                  </a:solidFill>
                  <a:latin typeface="Arial" panose="020B0604020202020204" pitchFamily="34" charset="0"/>
                </a:rPr>
                <a:t>g</a:t>
              </a:r>
              <a:r>
                <a:rPr lang="it-IT" altLang="it-IT" sz="1600">
                  <a:solidFill>
                    <a:schemeClr val="bg1"/>
                  </a:solidFill>
                  <a:latin typeface="Arial" panose="020B0604020202020204" pitchFamily="34" charset="0"/>
                </a:rPr>
                <a:t>=i(R</a:t>
              </a:r>
              <a:r>
                <a:rPr lang="it-IT" altLang="it-IT" sz="1600" baseline="-25000">
                  <a:solidFill>
                    <a:schemeClr val="bg1"/>
                  </a:solidFill>
                  <a:latin typeface="Arial" panose="020B0604020202020204" pitchFamily="34" charset="0"/>
                </a:rPr>
                <a:t>g</a:t>
              </a:r>
              <a:r>
                <a:rPr lang="it-IT" altLang="it-IT" sz="1600">
                  <a:solidFill>
                    <a:schemeClr val="bg1"/>
                  </a:solidFill>
                  <a:latin typeface="Arial" panose="020B0604020202020204" pitchFamily="34" charset="0"/>
                </a:rPr>
                <a:t> + R</a:t>
              </a:r>
              <a:r>
                <a:rPr lang="it-IT" altLang="it-IT" sz="1600" baseline="-25000">
                  <a:solidFill>
                    <a:schemeClr val="bg1"/>
                  </a:solidFill>
                  <a:latin typeface="Arial" panose="020B0604020202020204" pitchFamily="34" charset="0"/>
                </a:rPr>
                <a:t>mis</a:t>
              </a:r>
              <a:r>
                <a:rPr lang="it-IT" altLang="it-IT" sz="1600">
                  <a:solidFill>
                    <a:schemeClr val="bg1"/>
                  </a:solidFill>
                  <a:latin typeface="Arial" panose="020B0604020202020204" pitchFamily="34" charset="0"/>
                </a:rPr>
                <a:t>)</a:t>
              </a:r>
            </a:p>
            <a:p>
              <a:pPr algn="just"/>
              <a:r>
                <a:rPr lang="it-IT" altLang="it-IT" sz="1600">
                  <a:solidFill>
                    <a:schemeClr val="bg1"/>
                  </a:solidFill>
                  <a:latin typeface="Arial" panose="020B0604020202020204" pitchFamily="34" charset="0"/>
                </a:rPr>
                <a:t>Quindi</a:t>
              </a:r>
            </a:p>
            <a:p>
              <a:pPr algn="ctr">
                <a:spcBef>
                  <a:spcPct val="50000"/>
                </a:spcBef>
              </a:pPr>
              <a:r>
                <a:rPr lang="it-IT" altLang="it-IT" sz="1600">
                  <a:solidFill>
                    <a:schemeClr val="bg1"/>
                  </a:solidFill>
                  <a:latin typeface="Arial" panose="020B0604020202020204" pitchFamily="34" charset="0"/>
                </a:rPr>
                <a:t>i = 0,840/350.10</a:t>
              </a:r>
              <a:r>
                <a:rPr lang="it-IT" altLang="it-IT" sz="1600" baseline="30000">
                  <a:solidFill>
                    <a:schemeClr val="bg1"/>
                  </a:solidFill>
                  <a:latin typeface="Arial" panose="020B0604020202020204" pitchFamily="34" charset="0"/>
                </a:rPr>
                <a:t>6</a:t>
              </a:r>
              <a:r>
                <a:rPr lang="it-IT" altLang="it-IT" sz="1600">
                  <a:solidFill>
                    <a:schemeClr val="bg1"/>
                  </a:solidFill>
                  <a:latin typeface="Arial" panose="020B0604020202020204" pitchFamily="34" charset="0"/>
                </a:rPr>
                <a:t> =2,40.10</a:t>
              </a:r>
              <a:r>
                <a:rPr lang="it-IT" altLang="it-IT" sz="1600" baseline="30000">
                  <a:solidFill>
                    <a:schemeClr val="bg1"/>
                  </a:solidFill>
                  <a:latin typeface="Arial" panose="020B0604020202020204" pitchFamily="34" charset="0"/>
                </a:rPr>
                <a:t>-9 </a:t>
              </a:r>
              <a:r>
                <a:rPr lang="it-IT" altLang="it-IT" sz="1600">
                  <a:solidFill>
                    <a:schemeClr val="bg1"/>
                  </a:solidFill>
                  <a:latin typeface="Arial" panose="020B0604020202020204" pitchFamily="34" charset="0"/>
                </a:rPr>
                <a:t>A</a:t>
              </a:r>
            </a:p>
          </p:txBody>
        </p:sp>
        <p:sp>
          <p:nvSpPr>
            <p:cNvPr id="139277" name="Rectangle 13"/>
            <p:cNvSpPr>
              <a:spLocks noChangeArrowheads="1"/>
            </p:cNvSpPr>
            <p:nvPr/>
          </p:nvSpPr>
          <p:spPr bwMode="auto">
            <a:xfrm>
              <a:off x="3168" y="1200"/>
              <a:ext cx="2208" cy="1680"/>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139290" name="Object 26"/>
            <p:cNvGraphicFramePr>
              <a:graphicFrameLocks noChangeAspect="1"/>
            </p:cNvGraphicFramePr>
            <p:nvPr/>
          </p:nvGraphicFramePr>
          <p:xfrm>
            <a:off x="3312" y="1248"/>
            <a:ext cx="2016" cy="1594"/>
          </p:xfrm>
          <a:graphic>
            <a:graphicData uri="http://schemas.openxmlformats.org/presentationml/2006/ole">
              <mc:AlternateContent xmlns:mc="http://schemas.openxmlformats.org/markup-compatibility/2006">
                <mc:Choice xmlns:v="urn:schemas-microsoft-com:vml" Requires="v">
                  <p:oleObj spid="_x0000_s139303" name="Document" r:id="rId5" imgW="3686040" imgH="2914560" progId="ChemWindow.Document">
                    <p:embed/>
                  </p:oleObj>
                </mc:Choice>
                <mc:Fallback>
                  <p:oleObj name="Document" r:id="rId5" imgW="3686040" imgH="2914560" progId="ChemWindow.Document">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2" y="1248"/>
                          <a:ext cx="2016" cy="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39271"/>
                                        </p:tgtEl>
                                        <p:attrNameLst>
                                          <p:attrName>style.visibility</p:attrName>
                                        </p:attrNameLst>
                                      </p:cBhvr>
                                      <p:to>
                                        <p:strVal val="visible"/>
                                      </p:to>
                                    </p:set>
                                    <p:anim calcmode="lin" valueType="num">
                                      <p:cBhvr additive="base">
                                        <p:cTn id="7" dur="500" fill="hold"/>
                                        <p:tgtEl>
                                          <p:spTgt spid="139271"/>
                                        </p:tgtEl>
                                        <p:attrNameLst>
                                          <p:attrName>ppt_x</p:attrName>
                                        </p:attrNameLst>
                                      </p:cBhvr>
                                      <p:tavLst>
                                        <p:tav tm="0">
                                          <p:val>
                                            <p:strVal val="1+#ppt_w/2"/>
                                          </p:val>
                                        </p:tav>
                                        <p:tav tm="100000">
                                          <p:val>
                                            <p:strVal val="#ppt_x"/>
                                          </p:val>
                                        </p:tav>
                                      </p:tavLst>
                                    </p:anim>
                                    <p:anim calcmode="lin" valueType="num">
                                      <p:cBhvr additive="base">
                                        <p:cTn id="8" dur="500" fill="hold"/>
                                        <p:tgtEl>
                                          <p:spTgt spid="13927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39270"/>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92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92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9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animBg="1" autoUpdateAnimBg="0"/>
      <p:bldP spid="13927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5022151C-A4EA-48F8-802E-1E60B7198A36}" type="slidenum">
              <a:rPr lang="it-IT" altLang="it-IT" sz="1600">
                <a:solidFill>
                  <a:schemeClr val="bg1"/>
                </a:solidFill>
                <a:latin typeface="Arial Black" panose="020B0A04020102020204" pitchFamily="34" charset="0"/>
              </a:rPr>
              <a:pPr algn="ctr">
                <a:spcBef>
                  <a:spcPct val="50000"/>
                </a:spcBef>
              </a:pPr>
              <a:t>6</a:t>
            </a:fld>
            <a:endParaRPr lang="it-IT" altLang="it-IT" sz="1600">
              <a:solidFill>
                <a:schemeClr val="bg1"/>
              </a:solidFill>
              <a:latin typeface="Arial Black" panose="020B0A04020102020204" pitchFamily="34" charset="0"/>
            </a:endParaRPr>
          </a:p>
        </p:txBody>
      </p:sp>
      <p:sp>
        <p:nvSpPr>
          <p:cNvPr id="59397" name="Text Box 5"/>
          <p:cNvSpPr txBox="1">
            <a:spLocks noChangeArrowheads="1"/>
          </p:cNvSpPr>
          <p:nvPr/>
        </p:nvSpPr>
        <p:spPr bwMode="auto">
          <a:xfrm>
            <a:off x="1143000" y="762000"/>
            <a:ext cx="75438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Un caso particolare di reazione di ossidoriduzione cineticamente sfavorita è quello dell'ossidazione dell'acqua da parte del permanganato di potassio. Infatti, l'uso del permanganato come ossidante in soluzioni acquose è reso possibile solo dalla velocità estremamente bassa della reazione</a:t>
            </a: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 4MnO</a:t>
            </a:r>
            <a:r>
              <a:rPr lang="it-IT" altLang="it-IT" sz="1800" baseline="-25000">
                <a:solidFill>
                  <a:schemeClr val="bg1"/>
                </a:solidFill>
                <a:latin typeface="Arial" panose="020B0604020202020204" pitchFamily="34" charset="0"/>
                <a:cs typeface="Times New Roman" panose="02020603050405020304" pitchFamily="18" charset="0"/>
              </a:rPr>
              <a:t>4</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+ 2H</a:t>
            </a:r>
            <a:r>
              <a:rPr lang="it-IT" altLang="it-IT" sz="1800" baseline="-25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O = 4MnO</a:t>
            </a:r>
            <a:r>
              <a:rPr lang="it-IT" altLang="it-IT" sz="1800" baseline="-25000">
                <a:solidFill>
                  <a:schemeClr val="bg1"/>
                </a:solidFill>
                <a:latin typeface="Arial" panose="020B0604020202020204" pitchFamily="34" charset="0"/>
                <a:cs typeface="Times New Roman" panose="02020603050405020304" pitchFamily="18" charset="0"/>
              </a:rPr>
              <a:t>2(s)</a:t>
            </a:r>
            <a:r>
              <a:rPr lang="it-IT" altLang="it-IT" sz="1800">
                <a:solidFill>
                  <a:schemeClr val="bg1"/>
                </a:solidFill>
                <a:latin typeface="Arial" panose="020B0604020202020204" pitchFamily="34" charset="0"/>
                <a:cs typeface="Times New Roman" panose="02020603050405020304" pitchFamily="18" charset="0"/>
              </a:rPr>
              <a:t> + 3O</a:t>
            </a:r>
            <a:r>
              <a:rPr lang="it-IT" altLang="it-IT" sz="1800" baseline="-25000">
                <a:solidFill>
                  <a:schemeClr val="bg1"/>
                </a:solidFill>
                <a:latin typeface="Arial" panose="020B0604020202020204" pitchFamily="34" charset="0"/>
                <a:cs typeface="Times New Roman" panose="02020603050405020304" pitchFamily="18" charset="0"/>
              </a:rPr>
              <a:t>2(g)</a:t>
            </a:r>
            <a:r>
              <a:rPr lang="it-IT" altLang="it-IT" sz="1800">
                <a:solidFill>
                  <a:schemeClr val="bg1"/>
                </a:solidFill>
                <a:latin typeface="Arial" panose="020B0604020202020204" pitchFamily="34" charset="0"/>
                <a:cs typeface="Times New Roman" panose="02020603050405020304" pitchFamily="18" charset="0"/>
              </a:rPr>
              <a:t> + 4OH</a:t>
            </a:r>
            <a:r>
              <a:rPr lang="it-IT" altLang="it-IT" sz="1800" baseline="30000">
                <a:solidFill>
                  <a:schemeClr val="bg1"/>
                </a:solidFill>
                <a:latin typeface="Arial" panose="020B0604020202020204" pitchFamily="34" charset="0"/>
                <a:cs typeface="Times New Roman" panose="02020603050405020304" pitchFamily="18" charset="0"/>
              </a:rPr>
              <a:t>-</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 </a:t>
            </a:r>
          </a:p>
          <a:p>
            <a:pPr algn="just"/>
            <a:r>
              <a:rPr lang="it-IT" altLang="it-IT" sz="1800">
                <a:solidFill>
                  <a:schemeClr val="bg1"/>
                </a:solidFill>
                <a:latin typeface="Arial" panose="020B0604020202020204" pitchFamily="34" charset="0"/>
                <a:cs typeface="Times New Roman" panose="02020603050405020304" pitchFamily="18" charset="0"/>
              </a:rPr>
              <a:t>nella quale i pedici s e g indicano che la specie corrispondente è presente allo stato solido e, rispettivamente, gassoso. </a:t>
            </a:r>
          </a:p>
        </p:txBody>
      </p:sp>
      <p:sp>
        <p:nvSpPr>
          <p:cNvPr id="59398" name="Text Box 6"/>
          <p:cNvSpPr txBox="1">
            <a:spLocks noChangeArrowheads="1"/>
          </p:cNvSpPr>
          <p:nvPr/>
        </p:nvSpPr>
        <p:spPr bwMode="auto">
          <a:xfrm>
            <a:off x="1143000" y="3733800"/>
            <a:ext cx="75438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In una soluzione esente da impurezze la reazione non avviene a velocità apprezzabile. D'altra parte la reazione è catalizzata dalla presenza del biossido di manganese, e decorre rapidamente quando tracce di quest'ultimo vengono prodotte per reazione del permanganato con impurezze presenti in soluzione: il meccanismo </a:t>
            </a:r>
            <a:r>
              <a:rPr lang="it-IT" altLang="it-IT" sz="1800" i="1">
                <a:solidFill>
                  <a:schemeClr val="bg1"/>
                </a:solidFill>
                <a:latin typeface="Arial" panose="020B0604020202020204" pitchFamily="34" charset="0"/>
                <a:cs typeface="Times New Roman" panose="02020603050405020304" pitchFamily="18" charset="0"/>
              </a:rPr>
              <a:t>autocatalitico</a:t>
            </a:r>
            <a:r>
              <a:rPr lang="it-IT" altLang="it-IT" sz="1800">
                <a:solidFill>
                  <a:schemeClr val="bg1"/>
                </a:solidFill>
                <a:latin typeface="Arial" panose="020B0604020202020204" pitchFamily="34" charset="0"/>
                <a:cs typeface="Times New Roman" panose="02020603050405020304" pitchFamily="18" charset="0"/>
              </a:rPr>
              <a:t> della reazione rende necessaria l'eliminazione (mediante filtrazione) delle tracce di MnO</a:t>
            </a:r>
            <a:r>
              <a:rPr lang="it-IT" altLang="it-IT" sz="1800" baseline="-25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dalle soluzioni appena preparate di permanganato.</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508985CC-EFD8-46EC-A8BD-A6D9793C2210}" type="slidenum">
              <a:rPr lang="it-IT" altLang="it-IT" sz="1600">
                <a:solidFill>
                  <a:schemeClr val="bg1"/>
                </a:solidFill>
                <a:latin typeface="Arial Black" panose="020B0A04020102020204" pitchFamily="34" charset="0"/>
              </a:rPr>
              <a:pPr algn="ctr">
                <a:spcBef>
                  <a:spcPct val="50000"/>
                </a:spcBef>
              </a:pPr>
              <a:t>60</a:t>
            </a:fld>
            <a:endParaRPr lang="it-IT" altLang="it-IT" sz="1600">
              <a:solidFill>
                <a:schemeClr val="bg1"/>
              </a:solidFill>
              <a:latin typeface="Arial Black" panose="020B0A04020102020204" pitchFamily="34" charset="0"/>
            </a:endParaRPr>
          </a:p>
        </p:txBody>
      </p:sp>
      <p:sp>
        <p:nvSpPr>
          <p:cNvPr id="140292" name="Text Box 4"/>
          <p:cNvSpPr txBox="1">
            <a:spLocks noChangeArrowheads="1"/>
          </p:cNvSpPr>
          <p:nvPr/>
        </p:nvSpPr>
        <p:spPr bwMode="auto">
          <a:xfrm>
            <a:off x="914400" y="5334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b="1">
                <a:solidFill>
                  <a:schemeClr val="bg1"/>
                </a:solidFill>
                <a:latin typeface="Arial" panose="020B0604020202020204" pitchFamily="34" charset="0"/>
                <a:cs typeface="Times New Roman" panose="02020603050405020304" pitchFamily="18" charset="0"/>
              </a:rPr>
              <a:t>MISURAZIONI POTENZIOMETRICHE DEL pH CON ELETTRODO A VETRO</a:t>
            </a:r>
          </a:p>
        </p:txBody>
      </p:sp>
      <p:sp>
        <p:nvSpPr>
          <p:cNvPr id="140294" name="Text Box 6"/>
          <p:cNvSpPr txBox="1">
            <a:spLocks noChangeArrowheads="1"/>
          </p:cNvSpPr>
          <p:nvPr/>
        </p:nvSpPr>
        <p:spPr bwMode="auto">
          <a:xfrm>
            <a:off x="914400" y="2209800"/>
            <a:ext cx="78486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possono essere usati in soluzioni contenenti ossidanti forti, riducenti forti, proteine e gas; </a:t>
            </a:r>
          </a:p>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possono essere usati per determinare il pH di fluidi viscosi o anche semisolidi;</a:t>
            </a:r>
          </a:p>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per applicazioni speciali sono disponibili microelettrodi per la misura del pH in una goccia (o meno) di soluzione, nella cavità di un dente, o nel sudore sulla pelle, o che permettono la misura del pH all'interno di una cellula vivente, elettrodi robusti da inserire in un flusso di liquido corrente per garantire un monitoraggio continuo del pH (on-line);</a:t>
            </a:r>
          </a:p>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elettrodi miniaturizzati  possono essere ingeriti per misurare l'acidità del contenuto dello stomaco (l'elettrodo di calomelano viene tenuto in bocca). </a:t>
            </a:r>
          </a:p>
        </p:txBody>
      </p:sp>
      <p:sp>
        <p:nvSpPr>
          <p:cNvPr id="140295" name="Text Box 7"/>
          <p:cNvSpPr txBox="1">
            <a:spLocks noChangeArrowheads="1"/>
          </p:cNvSpPr>
          <p:nvPr/>
        </p:nvSpPr>
        <p:spPr bwMode="auto">
          <a:xfrm>
            <a:off x="914400" y="1524000"/>
            <a:ext cx="7848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Gli elettrodi a vetro sono uno strumento notevolmente versatile per la misura del pH nelle condizioni più diverse:</a:t>
            </a:r>
          </a:p>
        </p:txBody>
      </p:sp>
      <p:sp>
        <p:nvSpPr>
          <p:cNvPr id="140297" name="Text Box 9"/>
          <p:cNvSpPr txBox="1">
            <a:spLocks noChangeArrowheads="1"/>
          </p:cNvSpPr>
          <p:nvPr/>
        </p:nvSpPr>
        <p:spPr bwMode="auto">
          <a:xfrm>
            <a:off x="914400" y="5257800"/>
            <a:ext cx="7848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80000"/>
              </a:spcBef>
            </a:pPr>
            <a:r>
              <a:rPr lang="it-IT" altLang="it-IT" sz="1600">
                <a:solidFill>
                  <a:schemeClr val="bg1"/>
                </a:solidFill>
                <a:latin typeface="Arial" panose="020B0604020202020204" pitchFamily="34" charset="0"/>
                <a:cs typeface="Times New Roman" panose="02020603050405020304" pitchFamily="18" charset="0"/>
              </a:rPr>
              <a:t>Recentemente è apparso sul mercato un nuovo tipo di elettrodo per pH a stato solido. I vantaggi di questo tipo di elettrodo rispetto all'elettrodo a vetro sono la piccola dimensione, la robustezza, la rapidità di risposta ed una bassa impedenza di uscita. </a:t>
            </a:r>
            <a:endParaRPr lang="it-IT" altLang="it-IT"/>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02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02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02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02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0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build="p" autoUpdateAnimBg="0"/>
      <p:bldP spid="140297"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4B2E62F4-3DFF-4863-B495-AF00B897FECF}" type="slidenum">
              <a:rPr lang="it-IT" altLang="it-IT" sz="1600">
                <a:solidFill>
                  <a:schemeClr val="bg1"/>
                </a:solidFill>
                <a:latin typeface="Arial Black" panose="020B0A04020102020204" pitchFamily="34" charset="0"/>
              </a:rPr>
              <a:pPr algn="ctr">
                <a:spcBef>
                  <a:spcPct val="50000"/>
                </a:spcBef>
              </a:pPr>
              <a:t>61</a:t>
            </a:fld>
            <a:endParaRPr lang="it-IT" altLang="it-IT" sz="1600">
              <a:solidFill>
                <a:schemeClr val="bg1"/>
              </a:solidFill>
              <a:latin typeface="Arial Black" panose="020B0A04020102020204" pitchFamily="34" charset="0"/>
            </a:endParaRPr>
          </a:p>
        </p:txBody>
      </p:sp>
      <p:sp>
        <p:nvSpPr>
          <p:cNvPr id="146436" name="Text Box 4"/>
          <p:cNvSpPr txBox="1">
            <a:spLocks noChangeArrowheads="1"/>
          </p:cNvSpPr>
          <p:nvPr/>
        </p:nvSpPr>
        <p:spPr bwMode="auto">
          <a:xfrm>
            <a:off x="914400" y="457200"/>
            <a:ext cx="7696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Nonostante la misurazione del pH sia forse la più comune in campo chimico, essa è soggetta a numerosi tipi di errore.</a:t>
            </a:r>
          </a:p>
        </p:txBody>
      </p:sp>
      <p:sp>
        <p:nvSpPr>
          <p:cNvPr id="146438" name="Text Box 6"/>
          <p:cNvSpPr txBox="1">
            <a:spLocks noChangeArrowheads="1"/>
          </p:cNvSpPr>
          <p:nvPr/>
        </p:nvSpPr>
        <p:spPr bwMode="auto">
          <a:xfrm>
            <a:off x="914400" y="1066800"/>
            <a:ext cx="76962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L'</a:t>
            </a:r>
            <a:r>
              <a:rPr lang="it-IT" altLang="it-IT" sz="1600">
                <a:solidFill>
                  <a:srgbClr val="00FFFF"/>
                </a:solidFill>
                <a:latin typeface="Arial" panose="020B0604020202020204" pitchFamily="34" charset="0"/>
                <a:cs typeface="Times New Roman" panose="02020603050405020304" pitchFamily="18" charset="0"/>
              </a:rPr>
              <a:t>errore</a:t>
            </a:r>
            <a:r>
              <a:rPr lang="it-IT" altLang="it-IT" sz="1600">
                <a:solidFill>
                  <a:schemeClr val="bg1"/>
                </a:solidFill>
                <a:latin typeface="Arial" panose="020B0604020202020204" pitchFamily="34" charset="0"/>
                <a:cs typeface="Times New Roman" panose="02020603050405020304" pitchFamily="18" charset="0"/>
              </a:rPr>
              <a:t> </a:t>
            </a:r>
            <a:r>
              <a:rPr lang="it-IT" altLang="it-IT" sz="1600">
                <a:solidFill>
                  <a:srgbClr val="00FFFF"/>
                </a:solidFill>
                <a:latin typeface="Arial" panose="020B0604020202020204" pitchFamily="34" charset="0"/>
                <a:cs typeface="Times New Roman" panose="02020603050405020304" pitchFamily="18" charset="0"/>
              </a:rPr>
              <a:t>alcalino</a:t>
            </a:r>
            <a:r>
              <a:rPr lang="it-IT" altLang="it-IT" sz="1600">
                <a:solidFill>
                  <a:schemeClr val="bg1"/>
                </a:solidFill>
                <a:latin typeface="Arial" panose="020B0604020202020204" pitchFamily="34" charset="0"/>
                <a:cs typeface="Times New Roman" panose="02020603050405020304" pitchFamily="18" charset="0"/>
              </a:rPr>
              <a:t>. L'elettrodo a vetro ordinario diventa sensibile agli ioni di metalli alcalini e dà letture basse a valori di pH maggiori di 9.</a:t>
            </a:r>
          </a:p>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L'</a:t>
            </a:r>
            <a:r>
              <a:rPr lang="it-IT" altLang="it-IT" sz="1600">
                <a:solidFill>
                  <a:srgbClr val="00FFFF"/>
                </a:solidFill>
                <a:latin typeface="Arial" panose="020B0604020202020204" pitchFamily="34" charset="0"/>
                <a:cs typeface="Times New Roman" panose="02020603050405020304" pitchFamily="18" charset="0"/>
              </a:rPr>
              <a:t>errore acido</a:t>
            </a:r>
            <a:r>
              <a:rPr lang="it-IT" altLang="it-IT" sz="1600">
                <a:solidFill>
                  <a:schemeClr val="bg1"/>
                </a:solidFill>
                <a:latin typeface="Arial" panose="020B0604020202020204" pitchFamily="34" charset="0"/>
                <a:cs typeface="Times New Roman" panose="02020603050405020304" pitchFamily="18" charset="0"/>
              </a:rPr>
              <a:t>. I valori registrati dall'elettrodo a vetro tendono ad essere un po' alti quando il pH è inferiore a circa 0.5.Disidratazione. </a:t>
            </a:r>
          </a:p>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La </a:t>
            </a:r>
            <a:r>
              <a:rPr lang="it-IT" altLang="it-IT" sz="1600">
                <a:solidFill>
                  <a:srgbClr val="00FFFF"/>
                </a:solidFill>
                <a:latin typeface="Arial" panose="020B0604020202020204" pitchFamily="34" charset="0"/>
                <a:cs typeface="Times New Roman" panose="02020603050405020304" pitchFamily="18" charset="0"/>
              </a:rPr>
              <a:t>disidratazione.</a:t>
            </a:r>
            <a:r>
              <a:rPr lang="it-IT" altLang="it-IT" sz="1600">
                <a:solidFill>
                  <a:schemeClr val="bg1"/>
                </a:solidFill>
                <a:latin typeface="Arial" panose="020B0604020202020204" pitchFamily="34" charset="0"/>
                <a:cs typeface="Times New Roman" panose="02020603050405020304" pitchFamily="18" charset="0"/>
              </a:rPr>
              <a:t> Una membrana disidratata può provocare una irregolare prestazione dell'elettrodo.</a:t>
            </a:r>
          </a:p>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La</a:t>
            </a:r>
            <a:r>
              <a:rPr lang="it-IT" altLang="it-IT" sz="1600">
                <a:solidFill>
                  <a:srgbClr val="00FFFF"/>
                </a:solidFill>
                <a:latin typeface="Arial" panose="020B0604020202020204" pitchFamily="34" charset="0"/>
                <a:cs typeface="Times New Roman" panose="02020603050405020304" pitchFamily="18" charset="0"/>
              </a:rPr>
              <a:t> forza ionica insufficiente</a:t>
            </a:r>
            <a:r>
              <a:rPr lang="it-IT" altLang="it-IT" sz="1600">
                <a:solidFill>
                  <a:schemeClr val="bg1"/>
                </a:solidFill>
                <a:latin typeface="Arial" panose="020B0604020202020204" pitchFamily="34" charset="0"/>
                <a:cs typeface="Times New Roman" panose="02020603050405020304" pitchFamily="18" charset="0"/>
              </a:rPr>
              <a:t>. Si è trovato che errori significativi (di 1 o 2 unità di pH) possono verificarsi quando il pH di campioni a bassa forza ionica, come l'acqua di lago o di torrente, viene misurato con un sistema di elettrodi vetro/calomelano. È stato dimostrato che la fonte primaria di tali errori è l’irriproducibilità dei potenziali di giunzione.</a:t>
            </a:r>
          </a:p>
        </p:txBody>
      </p:sp>
      <p:sp>
        <p:nvSpPr>
          <p:cNvPr id="146440" name="Text Box 8"/>
          <p:cNvSpPr txBox="1">
            <a:spLocks noChangeArrowheads="1"/>
          </p:cNvSpPr>
          <p:nvPr/>
        </p:nvSpPr>
        <p:spPr bwMode="auto">
          <a:xfrm>
            <a:off x="914400" y="4267200"/>
            <a:ext cx="7239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Il </a:t>
            </a:r>
            <a:r>
              <a:rPr lang="it-IT" altLang="it-IT" sz="1600">
                <a:solidFill>
                  <a:srgbClr val="00FFFF"/>
                </a:solidFill>
                <a:latin typeface="Arial" panose="020B0604020202020204" pitchFamily="34" charset="0"/>
                <a:cs typeface="Times New Roman" panose="02020603050405020304" pitchFamily="18" charset="0"/>
              </a:rPr>
              <a:t>potenziale di giunzione</a:t>
            </a:r>
            <a:r>
              <a:rPr lang="it-IT" altLang="it-IT" sz="1600">
                <a:solidFill>
                  <a:schemeClr val="bg1"/>
                </a:solidFill>
                <a:latin typeface="Arial" panose="020B0604020202020204" pitchFamily="34" charset="0"/>
                <a:cs typeface="Times New Roman" panose="02020603050405020304" pitchFamily="18" charset="0"/>
              </a:rPr>
              <a:t>. Una importante fonte di incertezza che non si può correggere è la variazione nel potenziale di giunzione risultante da differenze di composizione tra lo standard e la soluzione incognita.</a:t>
            </a:r>
          </a:p>
        </p:txBody>
      </p:sp>
      <p:sp>
        <p:nvSpPr>
          <p:cNvPr id="146441" name="Text Box 9"/>
          <p:cNvSpPr txBox="1">
            <a:spLocks noChangeArrowheads="1"/>
          </p:cNvSpPr>
          <p:nvPr/>
        </p:nvSpPr>
        <p:spPr bwMode="auto">
          <a:xfrm>
            <a:off x="914400" y="5105400"/>
            <a:ext cx="7696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2"/>
              </a:buBlip>
            </a:pPr>
            <a:r>
              <a:rPr lang="it-IT" altLang="it-IT" sz="1600">
                <a:solidFill>
                  <a:schemeClr val="bg1"/>
                </a:solidFill>
                <a:latin typeface="Arial" panose="020B0604020202020204" pitchFamily="34" charset="0"/>
                <a:cs typeface="Times New Roman" panose="02020603050405020304" pitchFamily="18" charset="0"/>
              </a:rPr>
              <a:t>Il</a:t>
            </a:r>
            <a:r>
              <a:rPr lang="it-IT" altLang="it-IT" sz="1600">
                <a:solidFill>
                  <a:srgbClr val="00FFFF"/>
                </a:solidFill>
                <a:latin typeface="Arial" panose="020B0604020202020204" pitchFamily="34" charset="0"/>
                <a:cs typeface="Times New Roman" panose="02020603050405020304" pitchFamily="18" charset="0"/>
              </a:rPr>
              <a:t> pH dei tamponi standard</a:t>
            </a:r>
            <a:r>
              <a:rPr lang="it-IT" altLang="it-IT" sz="1600">
                <a:solidFill>
                  <a:schemeClr val="bg1"/>
                </a:solidFill>
                <a:latin typeface="Arial" panose="020B0604020202020204" pitchFamily="34" charset="0"/>
                <a:cs typeface="Times New Roman" panose="02020603050405020304" pitchFamily="18" charset="0"/>
              </a:rPr>
              <a:t>. Qualsiasi imprecisione nella preparazione del tampone usato per la calibrazione o qualsiasi cambiamento nella sua composizione durante la conservazione provoca un errore nelle successive misure del pH. L'azione dei batteri sui componenti di un tampone organico costituisce una comune causa di deterioramento. </a:t>
            </a:r>
            <a:endParaRPr lang="it-IT" altLang="it-IT" sz="2000"/>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64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64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6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8" grpId="0" build="p" autoUpdateAnimBg="0"/>
      <p:bldP spid="146440" grpId="0" autoUpdateAnimBg="0"/>
      <p:bldP spid="14644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80CA4385-52FC-4D75-9E3E-B36AF38A6794}" type="slidenum">
              <a:rPr lang="it-IT" altLang="it-IT" sz="1600">
                <a:solidFill>
                  <a:schemeClr val="bg1"/>
                </a:solidFill>
                <a:latin typeface="Arial Black" panose="020B0A04020102020204" pitchFamily="34" charset="0"/>
              </a:rPr>
              <a:pPr algn="ctr">
                <a:spcBef>
                  <a:spcPct val="50000"/>
                </a:spcBef>
              </a:pPr>
              <a:t>62</a:t>
            </a:fld>
            <a:endParaRPr lang="it-IT" altLang="it-IT" sz="1600">
              <a:solidFill>
                <a:schemeClr val="bg1"/>
              </a:solidFill>
              <a:latin typeface="Arial Black" panose="020B0A04020102020204" pitchFamily="34" charset="0"/>
            </a:endParaRPr>
          </a:p>
        </p:txBody>
      </p:sp>
      <p:sp>
        <p:nvSpPr>
          <p:cNvPr id="141316" name="Text Box 4"/>
          <p:cNvSpPr txBox="1">
            <a:spLocks noChangeArrowheads="1"/>
          </p:cNvSpPr>
          <p:nvPr/>
        </p:nvSpPr>
        <p:spPr bwMode="auto">
          <a:xfrm>
            <a:off x="914400" y="3810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800" b="1">
                <a:solidFill>
                  <a:schemeClr val="bg1"/>
                </a:solidFill>
                <a:latin typeface="Arial" panose="020B0604020202020204" pitchFamily="34" charset="0"/>
                <a:cs typeface="Times New Roman" panose="02020603050405020304" pitchFamily="18" charset="0"/>
              </a:rPr>
              <a:t>DEFINIZIONE OPERATIVA DEL pH</a:t>
            </a:r>
          </a:p>
        </p:txBody>
      </p:sp>
      <p:sp>
        <p:nvSpPr>
          <p:cNvPr id="141317" name="Text Box 5"/>
          <p:cNvSpPr txBox="1">
            <a:spLocks noChangeArrowheads="1"/>
          </p:cNvSpPr>
          <p:nvPr/>
        </p:nvSpPr>
        <p:spPr bwMode="auto">
          <a:xfrm>
            <a:off x="914400" y="838200"/>
            <a:ext cx="78486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L'utilità del pH come misura dell'acidità dei mezzi acquosi, l'ampia disponibilità di elettrodi a vetro in commercio, e la proliferazione relativamente recente di pH‑metri a stato solido poco costosi, hanno fatto della misurazione potenziometrica del pH la misurazione analitica più comune dell'intera scienza. </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Proprio per questo è estremamente importante che il pH venga definito in un modo che sia facilmente replicabile nel tempo e in luoghi diversi. Allo scopo è stato necessario definire il pH in termini operativi.</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In base a questa definizione il pH di una soluzione è</a:t>
            </a:r>
          </a:p>
        </p:txBody>
      </p:sp>
      <p:graphicFrame>
        <p:nvGraphicFramePr>
          <p:cNvPr id="141318" name="Object 6"/>
          <p:cNvGraphicFramePr>
            <a:graphicFrameLocks noChangeAspect="1"/>
          </p:cNvGraphicFramePr>
          <p:nvPr/>
        </p:nvGraphicFramePr>
        <p:xfrm>
          <a:off x="3727450" y="4495800"/>
          <a:ext cx="1905000" cy="582613"/>
        </p:xfrm>
        <a:graphic>
          <a:graphicData uri="http://schemas.openxmlformats.org/presentationml/2006/ole">
            <mc:AlternateContent xmlns:mc="http://schemas.openxmlformats.org/markup-compatibility/2006">
              <mc:Choice xmlns:v="urn:schemas-microsoft-com:vml" Requires="v">
                <p:oleObj spid="_x0000_s141355" name="Equation" r:id="rId3" imgW="1371600" imgH="419040" progId="Equation.3">
                  <p:embed/>
                </p:oleObj>
              </mc:Choice>
              <mc:Fallback>
                <p:oleObj name="Equation" r:id="rId3" imgW="1371600" imgH="4190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7450" y="4495800"/>
                        <a:ext cx="1905000" cy="582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1322" name="Object 10"/>
          <p:cNvGraphicFramePr>
            <a:graphicFrameLocks noChangeAspect="1"/>
          </p:cNvGraphicFramePr>
          <p:nvPr/>
        </p:nvGraphicFramePr>
        <p:xfrm>
          <a:off x="3846513" y="3208338"/>
          <a:ext cx="1666875" cy="311150"/>
        </p:xfrm>
        <a:graphic>
          <a:graphicData uri="http://schemas.openxmlformats.org/presentationml/2006/ole">
            <mc:AlternateContent xmlns:mc="http://schemas.openxmlformats.org/markup-compatibility/2006">
              <mc:Choice xmlns:v="urn:schemas-microsoft-com:vml" Requires="v">
                <p:oleObj spid="_x0000_s141356" name="Equation" r:id="rId5" imgW="1218960" imgH="228600" progId="Equation.3">
                  <p:embed/>
                </p:oleObj>
              </mc:Choice>
              <mc:Fallback>
                <p:oleObj name="Equation" r:id="rId5" imgW="1218960" imgH="2286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6513" y="3208338"/>
                        <a:ext cx="1666875" cy="3111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1324" name="Text Box 12"/>
          <p:cNvSpPr txBox="1">
            <a:spLocks noChangeArrowheads="1"/>
          </p:cNvSpPr>
          <p:nvPr/>
        </p:nvSpPr>
        <p:spPr bwMode="auto">
          <a:xfrm>
            <a:off x="914400" y="5410200"/>
            <a:ext cx="7772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L‘equazione è stata adottata in tutto il mondo come definizione operativa del pH. </a:t>
            </a:r>
          </a:p>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Per un lavoro accurato, si possono acquistare dal NIST tamponi certificati. </a:t>
            </a:r>
            <a:endParaRPr lang="it-IT" altLang="it-IT"/>
          </a:p>
        </p:txBody>
      </p:sp>
      <p:grpSp>
        <p:nvGrpSpPr>
          <p:cNvPr id="141334" name="Group 22"/>
          <p:cNvGrpSpPr>
            <a:grpSpLocks/>
          </p:cNvGrpSpPr>
          <p:nvPr/>
        </p:nvGrpSpPr>
        <p:grpSpPr bwMode="auto">
          <a:xfrm>
            <a:off x="1066800" y="3657600"/>
            <a:ext cx="7239000" cy="730250"/>
            <a:chOff x="672" y="2304"/>
            <a:chExt cx="4560" cy="460"/>
          </a:xfrm>
        </p:grpSpPr>
        <p:graphicFrame>
          <p:nvGraphicFramePr>
            <p:cNvPr id="141319" name="Object 7"/>
            <p:cNvGraphicFramePr>
              <a:graphicFrameLocks noChangeAspect="1"/>
            </p:cNvGraphicFramePr>
            <p:nvPr/>
          </p:nvGraphicFramePr>
          <p:xfrm>
            <a:off x="1471" y="2362"/>
            <a:ext cx="793" cy="325"/>
          </p:xfrm>
          <a:graphic>
            <a:graphicData uri="http://schemas.openxmlformats.org/presentationml/2006/ole">
              <mc:AlternateContent xmlns:mc="http://schemas.openxmlformats.org/markup-compatibility/2006">
                <mc:Choice xmlns:v="urn:schemas-microsoft-com:vml" Requires="v">
                  <p:oleObj spid="_x0000_s141357" name="Equation" r:id="rId7" imgW="965160" imgH="393480" progId="Equation.3">
                    <p:embed/>
                  </p:oleObj>
                </mc:Choice>
                <mc:Fallback>
                  <p:oleObj name="Equation" r:id="rId7" imgW="965160" imgH="3934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1" y="2362"/>
                          <a:ext cx="793" cy="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1320" name="Object 8"/>
            <p:cNvGraphicFramePr>
              <a:graphicFrameLocks noChangeAspect="1"/>
            </p:cNvGraphicFramePr>
            <p:nvPr/>
          </p:nvGraphicFramePr>
          <p:xfrm>
            <a:off x="3631" y="2362"/>
            <a:ext cx="793" cy="325"/>
          </p:xfrm>
          <a:graphic>
            <a:graphicData uri="http://schemas.openxmlformats.org/presentationml/2006/ole">
              <mc:AlternateContent xmlns:mc="http://schemas.openxmlformats.org/markup-compatibility/2006">
                <mc:Choice xmlns:v="urn:schemas-microsoft-com:vml" Requires="v">
                  <p:oleObj spid="_x0000_s141358" name="Equation" r:id="rId9" imgW="965160" imgH="393480" progId="Equation.3">
                    <p:embed/>
                  </p:oleObj>
                </mc:Choice>
                <mc:Fallback>
                  <p:oleObj name="Equation" r:id="rId9" imgW="965160" imgH="39348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1" y="2362"/>
                          <a:ext cx="793" cy="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1326" name="AutoShape 14"/>
            <p:cNvSpPr>
              <a:spLocks noChangeArrowheads="1"/>
            </p:cNvSpPr>
            <p:nvPr/>
          </p:nvSpPr>
          <p:spPr bwMode="auto">
            <a:xfrm>
              <a:off x="2808" y="2304"/>
              <a:ext cx="288" cy="432"/>
            </a:xfrm>
            <a:prstGeom prst="downArrow">
              <a:avLst>
                <a:gd name="adj1" fmla="val 50000"/>
                <a:gd name="adj2" fmla="val 37500"/>
              </a:avLst>
            </a:prstGeom>
            <a:gradFill rotWithShape="0">
              <a:gsLst>
                <a:gs pos="0">
                  <a:srgbClr val="00FFCC"/>
                </a:gs>
                <a:gs pos="100000">
                  <a:srgbClr val="FF99FF"/>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1328" name="Text Box 16"/>
            <p:cNvSpPr txBox="1">
              <a:spLocks noChangeArrowheads="1"/>
            </p:cNvSpPr>
            <p:nvPr/>
          </p:nvSpPr>
          <p:spPr bwMode="auto">
            <a:xfrm>
              <a:off x="672" y="2304"/>
              <a:ext cx="672"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400">
                  <a:latin typeface="Arial" panose="020B0604020202020204" pitchFamily="34" charset="0"/>
                </a:rPr>
                <a:t>pH di una soluzione standard</a:t>
              </a:r>
            </a:p>
          </p:txBody>
        </p:sp>
        <p:sp>
          <p:nvSpPr>
            <p:cNvPr id="141329" name="Text Box 17"/>
            <p:cNvSpPr txBox="1">
              <a:spLocks noChangeArrowheads="1"/>
            </p:cNvSpPr>
            <p:nvPr/>
          </p:nvSpPr>
          <p:spPr bwMode="auto">
            <a:xfrm>
              <a:off x="4560" y="2304"/>
              <a:ext cx="672"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400">
                  <a:latin typeface="Arial" panose="020B0604020202020204" pitchFamily="34" charset="0"/>
                </a:rPr>
                <a:t>pH di una soluzione incognita</a:t>
              </a:r>
            </a:p>
          </p:txBody>
        </p:sp>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13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41334"/>
                                        </p:tgtEl>
                                        <p:attrNameLst>
                                          <p:attrName>style.visibility</p:attrName>
                                        </p:attrNameLst>
                                      </p:cBhvr>
                                      <p:to>
                                        <p:strVal val="visible"/>
                                      </p:to>
                                    </p:set>
                                    <p:animEffect transition="in" filter="dissolve">
                                      <p:cBhvr>
                                        <p:cTn id="11" dur="500"/>
                                        <p:tgtEl>
                                          <p:spTgt spid="141334"/>
                                        </p:tgtEl>
                                      </p:cBhvr>
                                    </p:animEffect>
                                  </p:childTnLst>
                                </p:cTn>
                              </p:par>
                            </p:childTnLst>
                          </p:cTn>
                        </p:par>
                        <p:par>
                          <p:cTn id="12" fill="hold" nodeType="afterGroup">
                            <p:stCondLst>
                              <p:cond delay="500"/>
                            </p:stCondLst>
                            <p:childTnLst>
                              <p:par>
                                <p:cTn id="13" presetID="1" presetClass="entr" presetSubtype="0" fill="hold" nodeType="afterEffect">
                                  <p:stCondLst>
                                    <p:cond delay="2000"/>
                                  </p:stCondLst>
                                  <p:childTnLst>
                                    <p:set>
                                      <p:cBhvr>
                                        <p:cTn id="14" dur="1" fill="hold">
                                          <p:stCondLst>
                                            <p:cond delay="499"/>
                                          </p:stCondLst>
                                        </p:cTn>
                                        <p:tgtEl>
                                          <p:spTgt spid="1413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43659E63-4287-4267-A98E-6267AF5D3B1C}" type="slidenum">
              <a:rPr lang="it-IT" altLang="it-IT" sz="1600">
                <a:solidFill>
                  <a:schemeClr val="bg1"/>
                </a:solidFill>
                <a:latin typeface="Arial Black" panose="020B0A04020102020204" pitchFamily="34" charset="0"/>
              </a:rPr>
              <a:pPr algn="ctr">
                <a:spcBef>
                  <a:spcPct val="50000"/>
                </a:spcBef>
              </a:pPr>
              <a:t>63</a:t>
            </a:fld>
            <a:endParaRPr lang="it-IT" altLang="it-IT" sz="1600">
              <a:solidFill>
                <a:schemeClr val="bg1"/>
              </a:solidFill>
              <a:latin typeface="Arial Black" panose="020B0A04020102020204" pitchFamily="34" charset="0"/>
            </a:endParaRPr>
          </a:p>
        </p:txBody>
      </p:sp>
      <p:sp>
        <p:nvSpPr>
          <p:cNvPr id="145412" name="Text Box 4"/>
          <p:cNvSpPr txBox="1">
            <a:spLocks noChangeArrowheads="1"/>
          </p:cNvSpPr>
          <p:nvPr/>
        </p:nvSpPr>
        <p:spPr bwMode="auto">
          <a:xfrm>
            <a:off x="914400" y="3810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800" b="1">
                <a:solidFill>
                  <a:schemeClr val="bg1"/>
                </a:solidFill>
                <a:latin typeface="Arial" panose="020B0604020202020204" pitchFamily="34" charset="0"/>
                <a:cs typeface="Times New Roman" panose="02020603050405020304" pitchFamily="18" charset="0"/>
              </a:rPr>
              <a:t>TITOLAZIONI POTENZIOMETRICHE</a:t>
            </a:r>
          </a:p>
        </p:txBody>
      </p:sp>
      <p:sp>
        <p:nvSpPr>
          <p:cNvPr id="145413" name="Text Box 5"/>
          <p:cNvSpPr txBox="1">
            <a:spLocks noChangeArrowheads="1"/>
          </p:cNvSpPr>
          <p:nvPr/>
        </p:nvSpPr>
        <p:spPr bwMode="auto">
          <a:xfrm>
            <a:off x="914400" y="914400"/>
            <a:ext cx="76200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rPr>
              <a:t>Le titolazioni potenziometriche sono eseguite misurando il potenziale di un elettrodo reversibile ad un certo analita durante la sua titolazione con un opportuno reagente. Si può quindi costruire direttamente la curva Potenziale/Volume di titolante.</a:t>
            </a:r>
          </a:p>
        </p:txBody>
      </p:sp>
      <p:pic>
        <p:nvPicPr>
          <p:cNvPr id="145415" name="Picture 7" descr="1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3773488" cy="4148138"/>
          </a:xfrm>
          <a:prstGeom prst="rect">
            <a:avLst/>
          </a:prstGeom>
          <a:noFill/>
          <a:extLst>
            <a:ext uri="{909E8E84-426E-40DD-AFC4-6F175D3DCCD1}">
              <a14:hiddenFill xmlns:a14="http://schemas.microsoft.com/office/drawing/2010/main">
                <a:solidFill>
                  <a:srgbClr val="FFFFFF"/>
                </a:solidFill>
              </a14:hiddenFill>
            </a:ext>
          </a:extLst>
        </p:spPr>
      </p:pic>
      <p:sp>
        <p:nvSpPr>
          <p:cNvPr id="145416" name="Text Box 8"/>
          <p:cNvSpPr txBox="1">
            <a:spLocks noChangeArrowheads="1"/>
          </p:cNvSpPr>
          <p:nvPr/>
        </p:nvSpPr>
        <p:spPr bwMode="auto">
          <a:xfrm>
            <a:off x="990600" y="2057400"/>
            <a:ext cx="350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it-IT"/>
          </a:p>
        </p:txBody>
      </p:sp>
      <p:sp>
        <p:nvSpPr>
          <p:cNvPr id="145417" name="Text Box 9"/>
          <p:cNvSpPr txBox="1">
            <a:spLocks noChangeArrowheads="1"/>
          </p:cNvSpPr>
          <p:nvPr/>
        </p:nvSpPr>
        <p:spPr bwMode="auto">
          <a:xfrm>
            <a:off x="914400" y="2209800"/>
            <a:ext cx="35052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Arial" panose="020B0604020202020204" pitchFamily="34" charset="0"/>
              </a:rPr>
              <a:t>Le titolazioni potenziometriche forniscono dati più attendibili di quelli forniti dalle titolazioni che usano indicatori chimici, e sono inevitabili quando si devono eseguire in soluzioni colorate o torbide e per ricercare la presenza di specie insospettate. </a:t>
            </a:r>
          </a:p>
          <a:p>
            <a:pPr algn="just">
              <a:spcBef>
                <a:spcPct val="50000"/>
              </a:spcBef>
            </a:pPr>
            <a:r>
              <a:rPr lang="it-IT" altLang="it-IT" sz="1600">
                <a:solidFill>
                  <a:schemeClr val="bg1"/>
                </a:solidFill>
                <a:latin typeface="Arial" panose="020B0604020202020204" pitchFamily="34" charset="0"/>
                <a:cs typeface="Arial" panose="020B0604020202020204" pitchFamily="34" charset="0"/>
              </a:rPr>
              <a:t>Queste titolazioni sono anche facilmente automatizzabili. </a:t>
            </a:r>
          </a:p>
          <a:p>
            <a:pPr algn="just">
              <a:spcBef>
                <a:spcPct val="50000"/>
              </a:spcBef>
            </a:pPr>
            <a:r>
              <a:rPr lang="it-IT" altLang="it-IT" sz="1600">
                <a:solidFill>
                  <a:schemeClr val="bg1"/>
                </a:solidFill>
                <a:latin typeface="Arial" panose="020B0604020202020204" pitchFamily="34" charset="0"/>
                <a:cs typeface="Arial" panose="020B0604020202020204" pitchFamily="34" charset="0"/>
              </a:rPr>
              <a:t>Le titolazioni potenziometriche manuali, d'altro canto, hanno lo svantaggio di essere più lunghe di quelle che coinvolgono gli indicatori.</a:t>
            </a:r>
            <a:endParaRPr lang="it-IT" altLang="it-IT" sz="1600">
              <a:solidFill>
                <a:schemeClr val="bg1"/>
              </a:solidFill>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4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54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3FC28A85-A141-46B8-8E0E-047FEA352CF7}" type="slidenum">
              <a:rPr lang="it-IT" altLang="it-IT" sz="1600">
                <a:solidFill>
                  <a:schemeClr val="bg1"/>
                </a:solidFill>
                <a:latin typeface="Arial Black" panose="020B0A04020102020204" pitchFamily="34" charset="0"/>
              </a:rPr>
              <a:pPr algn="ctr">
                <a:spcBef>
                  <a:spcPct val="50000"/>
                </a:spcBef>
              </a:pPr>
              <a:t>64</a:t>
            </a:fld>
            <a:endParaRPr lang="it-IT" altLang="it-IT" sz="1600">
              <a:solidFill>
                <a:schemeClr val="bg1"/>
              </a:solidFill>
              <a:latin typeface="Arial Black" panose="020B0A04020102020204" pitchFamily="34" charset="0"/>
            </a:endParaRPr>
          </a:p>
        </p:txBody>
      </p:sp>
      <p:grpSp>
        <p:nvGrpSpPr>
          <p:cNvPr id="147467" name="Group 11"/>
          <p:cNvGrpSpPr>
            <a:grpSpLocks/>
          </p:cNvGrpSpPr>
          <p:nvPr/>
        </p:nvGrpSpPr>
        <p:grpSpPr bwMode="auto">
          <a:xfrm>
            <a:off x="990600" y="838200"/>
            <a:ext cx="4191000" cy="4953000"/>
            <a:chOff x="624" y="336"/>
            <a:chExt cx="2640" cy="3120"/>
          </a:xfrm>
        </p:grpSpPr>
        <p:sp>
          <p:nvSpPr>
            <p:cNvPr id="147466" name="Rectangle 10"/>
            <p:cNvSpPr>
              <a:spLocks noChangeArrowheads="1"/>
            </p:cNvSpPr>
            <p:nvPr/>
          </p:nvSpPr>
          <p:spPr bwMode="auto">
            <a:xfrm>
              <a:off x="624" y="336"/>
              <a:ext cx="2640" cy="31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147465" name="Picture 9" descr="scho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384"/>
              <a:ext cx="2560" cy="3036"/>
            </a:xfrm>
            <a:prstGeom prst="rect">
              <a:avLst/>
            </a:prstGeom>
            <a:noFill/>
            <a:extLst>
              <a:ext uri="{909E8E84-426E-40DD-AFC4-6F175D3DCCD1}">
                <a14:hiddenFill xmlns:a14="http://schemas.microsoft.com/office/drawing/2010/main">
                  <a:solidFill>
                    <a:srgbClr val="FFFFFF"/>
                  </a:solidFill>
                </a14:hiddenFill>
              </a:ext>
            </a:extLst>
          </p:spPr>
        </p:pic>
      </p:grpSp>
      <p:sp>
        <p:nvSpPr>
          <p:cNvPr id="147468" name="Text Box 12"/>
          <p:cNvSpPr txBox="1">
            <a:spLocks noChangeArrowheads="1"/>
          </p:cNvSpPr>
          <p:nvPr/>
        </p:nvSpPr>
        <p:spPr bwMode="auto">
          <a:xfrm>
            <a:off x="5562600" y="1295400"/>
            <a:ext cx="2971800"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rPr>
              <a:t>Un titolatore automatico altro non è che una pompa, capace di erogare volumi controllati di liquido (titolante), accoppiata con un voltmetro elettronico che permette di misurare il potenziale di un elettrodo indicatore dopo ogni aggiunta automatica di titolante.</a:t>
            </a:r>
          </a:p>
          <a:p>
            <a:pPr algn="just">
              <a:spcBef>
                <a:spcPct val="50000"/>
              </a:spcBef>
            </a:pPr>
            <a:r>
              <a:rPr lang="it-IT" altLang="it-IT" sz="1600">
                <a:solidFill>
                  <a:schemeClr val="bg1"/>
                </a:solidFill>
                <a:latin typeface="Arial" panose="020B0604020202020204" pitchFamily="34" charset="0"/>
              </a:rPr>
              <a:t>Nel caso di una titolazione acido-base, l’elettrodo indicatore è un normale elettrodo a vetro, per una di precipitazione degli alogenuri si usa un elettrodo ad Ag/AgCl.</a:t>
            </a:r>
          </a:p>
        </p:txBody>
      </p:sp>
    </p:spTree>
  </p:cSld>
  <p:clrMapOvr>
    <a:masterClrMapping/>
  </p:clrMapOvr>
  <p:transition spd="med">
    <p:pull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EFC695D4-B3E1-445D-A287-AAC3BB9097E8}" type="slidenum">
              <a:rPr lang="it-IT" altLang="it-IT" sz="1600">
                <a:solidFill>
                  <a:schemeClr val="bg1"/>
                </a:solidFill>
                <a:latin typeface="Arial Black" panose="020B0A04020102020204" pitchFamily="34" charset="0"/>
              </a:rPr>
              <a:pPr algn="ctr">
                <a:spcBef>
                  <a:spcPct val="50000"/>
                </a:spcBef>
              </a:pPr>
              <a:t>65</a:t>
            </a:fld>
            <a:endParaRPr lang="it-IT" altLang="it-IT" sz="1600">
              <a:solidFill>
                <a:schemeClr val="bg1"/>
              </a:solidFill>
              <a:latin typeface="Arial Black" panose="020B0A04020102020204" pitchFamily="34" charset="0"/>
            </a:endParaRPr>
          </a:p>
        </p:txBody>
      </p:sp>
      <p:sp>
        <p:nvSpPr>
          <p:cNvPr id="155652" name="Text Box 4"/>
          <p:cNvSpPr txBox="1">
            <a:spLocks noChangeArrowheads="1"/>
          </p:cNvSpPr>
          <p:nvPr/>
        </p:nvSpPr>
        <p:spPr bwMode="auto">
          <a:xfrm>
            <a:off x="914400" y="609600"/>
            <a:ext cx="7848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Times New Roman" panose="02020603050405020304" pitchFamily="18" charset="0"/>
              </a:rPr>
              <a:t>Il titolante viene aggiunto automaticamente in grandi incrementi all'inizio della titolazione ed in incrementi via via più piccoli quando ci si avvicina al punto finale (come indicato da maggiori cambiamenti nella risposta per unità di volume).</a:t>
            </a:r>
          </a:p>
        </p:txBody>
      </p:sp>
      <p:grpSp>
        <p:nvGrpSpPr>
          <p:cNvPr id="155658" name="Group 10"/>
          <p:cNvGrpSpPr>
            <a:grpSpLocks/>
          </p:cNvGrpSpPr>
          <p:nvPr/>
        </p:nvGrpSpPr>
        <p:grpSpPr bwMode="auto">
          <a:xfrm>
            <a:off x="838200" y="1600200"/>
            <a:ext cx="7924800" cy="4645025"/>
            <a:chOff x="528" y="1008"/>
            <a:chExt cx="4992" cy="2926"/>
          </a:xfrm>
        </p:grpSpPr>
        <p:grpSp>
          <p:nvGrpSpPr>
            <p:cNvPr id="155655" name="Group 7"/>
            <p:cNvGrpSpPr>
              <a:grpSpLocks/>
            </p:cNvGrpSpPr>
            <p:nvPr/>
          </p:nvGrpSpPr>
          <p:grpSpPr bwMode="auto">
            <a:xfrm>
              <a:off x="528" y="1008"/>
              <a:ext cx="4992" cy="2926"/>
              <a:chOff x="528" y="1008"/>
              <a:chExt cx="4992" cy="2926"/>
            </a:xfrm>
          </p:grpSpPr>
          <p:pic>
            <p:nvPicPr>
              <p:cNvPr id="155653" name="Picture 5" descr="18-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2592"/>
                <a:ext cx="4944" cy="1342"/>
              </a:xfrm>
              <a:prstGeom prst="rect">
                <a:avLst/>
              </a:prstGeom>
              <a:noFill/>
              <a:extLst>
                <a:ext uri="{909E8E84-426E-40DD-AFC4-6F175D3DCCD1}">
                  <a14:hiddenFill xmlns:a14="http://schemas.microsoft.com/office/drawing/2010/main">
                    <a:solidFill>
                      <a:srgbClr val="FFFFFF"/>
                    </a:solidFill>
                  </a14:hiddenFill>
                </a:ext>
              </a:extLst>
            </p:spPr>
          </p:pic>
          <p:sp>
            <p:nvSpPr>
              <p:cNvPr id="155654" name="Text Box 6"/>
              <p:cNvSpPr txBox="1">
                <a:spLocks noChangeArrowheads="1"/>
              </p:cNvSpPr>
              <p:nvPr/>
            </p:nvSpPr>
            <p:spPr bwMode="auto">
              <a:xfrm>
                <a:off x="576" y="1008"/>
                <a:ext cx="4944" cy="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latin typeface="Arial" panose="020B0604020202020204" pitchFamily="34" charset="0"/>
                    <a:cs typeface="Arial" panose="020B0604020202020204" pitchFamily="34" charset="0"/>
                  </a:rPr>
                  <a:t>I metodi per determinare il punto finale di una titolazione potenziometrica sono diversi. </a:t>
                </a:r>
              </a:p>
              <a:p>
                <a:pPr algn="just">
                  <a:spcBef>
                    <a:spcPct val="50000"/>
                  </a:spcBef>
                </a:pPr>
                <a:r>
                  <a:rPr lang="it-IT" altLang="it-IT" sz="1600">
                    <a:solidFill>
                      <a:schemeClr val="bg1"/>
                    </a:solidFill>
                    <a:latin typeface="Arial" panose="020B0604020202020204" pitchFamily="34" charset="0"/>
                    <a:cs typeface="Arial" panose="020B0604020202020204" pitchFamily="34" charset="0"/>
                  </a:rPr>
                  <a:t>Il più semplice implica la costruzione del diagramma del potenziale in funzione del volume di reagente, come nella figura sotto a sinistra: il punto di mezzo del salto di potenziale viene stimato ad occhio e preso come punto finale.</a:t>
                </a:r>
                <a:endParaRPr lang="it-IT" altLang="it-IT" sz="1600">
                  <a:solidFill>
                    <a:schemeClr val="bg1"/>
                  </a:solidFill>
                  <a:latin typeface="Arial" panose="020B0604020202020204" pitchFamily="34" charset="0"/>
                </a:endParaRPr>
              </a:p>
              <a:p>
                <a:pPr algn="just">
                  <a:spcBef>
                    <a:spcPct val="50000"/>
                  </a:spcBef>
                </a:pPr>
                <a:r>
                  <a:rPr lang="it-IT" altLang="it-IT" sz="1600">
                    <a:solidFill>
                      <a:schemeClr val="bg1"/>
                    </a:solidFill>
                    <a:latin typeface="Arial" panose="020B0604020202020204" pitchFamily="34" charset="0"/>
                  </a:rPr>
                  <a:t>Alternativamente si può calcolare (anche automaticamente) la derivata I</a:t>
                </a:r>
                <a:r>
                  <a:rPr lang="it-IT" altLang="it-IT" sz="1600" baseline="30000">
                    <a:solidFill>
                      <a:schemeClr val="bg1"/>
                    </a:solidFill>
                    <a:latin typeface="Arial" panose="020B0604020202020204" pitchFamily="34" charset="0"/>
                  </a:rPr>
                  <a:t>a</a:t>
                </a:r>
                <a:r>
                  <a:rPr lang="it-IT" altLang="it-IT" sz="1600">
                    <a:solidFill>
                      <a:schemeClr val="bg1"/>
                    </a:solidFill>
                    <a:latin typeface="Arial" panose="020B0604020202020204" pitchFamily="34" charset="0"/>
                  </a:rPr>
                  <a:t> (figura al centro) o II</a:t>
                </a:r>
                <a:r>
                  <a:rPr lang="it-IT" altLang="it-IT" sz="1600" baseline="30000">
                    <a:solidFill>
                      <a:schemeClr val="bg1"/>
                    </a:solidFill>
                    <a:latin typeface="Arial" panose="020B0604020202020204" pitchFamily="34" charset="0"/>
                  </a:rPr>
                  <a:t>a</a:t>
                </a:r>
                <a:r>
                  <a:rPr lang="it-IT" altLang="it-IT" sz="1600">
                    <a:solidFill>
                      <a:schemeClr val="bg1"/>
                    </a:solidFill>
                    <a:latin typeface="Arial" panose="020B0604020202020204" pitchFamily="34" charset="0"/>
                  </a:rPr>
                  <a:t> (figura a destra) della curva di titolazione, rendendo più precisa la rilevazione del punto di arresto.</a:t>
                </a:r>
              </a:p>
            </p:txBody>
          </p:sp>
        </p:grpSp>
        <p:sp>
          <p:nvSpPr>
            <p:cNvPr id="155657" name="Text Box 9"/>
            <p:cNvSpPr txBox="1">
              <a:spLocks noChangeArrowheads="1"/>
            </p:cNvSpPr>
            <p:nvPr/>
          </p:nvSpPr>
          <p:spPr bwMode="auto">
            <a:xfrm>
              <a:off x="3504" y="2640"/>
              <a:ext cx="557" cy="237"/>
            </a:xfrm>
            <a:prstGeom prst="rect">
              <a:avLst/>
            </a:prstGeom>
            <a:solidFill>
              <a:schemeClr val="bg1"/>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it-IT" altLang="it-IT" sz="1800">
                <a:latin typeface="Arial" panose="020B0604020202020204" pitchFamily="34" charset="0"/>
              </a:endParaRPr>
            </a:p>
          </p:txBody>
        </p:sp>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5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83583CE9-0F2B-49BB-AAD1-D09165C035CD}" type="slidenum">
              <a:rPr lang="it-IT" altLang="it-IT" sz="1600">
                <a:solidFill>
                  <a:schemeClr val="bg1"/>
                </a:solidFill>
                <a:latin typeface="Arial Black" panose="020B0A04020102020204" pitchFamily="34" charset="0"/>
              </a:rPr>
              <a:pPr algn="ctr">
                <a:spcBef>
                  <a:spcPct val="50000"/>
                </a:spcBef>
              </a:pPr>
              <a:t>7</a:t>
            </a:fld>
            <a:endParaRPr lang="it-IT" altLang="it-IT" sz="1600">
              <a:solidFill>
                <a:schemeClr val="bg1"/>
              </a:solidFill>
              <a:latin typeface="Arial Black" panose="020B0A04020102020204" pitchFamily="34" charset="0"/>
            </a:endParaRPr>
          </a:p>
        </p:txBody>
      </p:sp>
      <p:sp>
        <p:nvSpPr>
          <p:cNvPr id="60420" name="Text Box 4"/>
          <p:cNvSpPr txBox="1">
            <a:spLocks noChangeArrowheads="1"/>
          </p:cNvSpPr>
          <p:nvPr/>
        </p:nvSpPr>
        <p:spPr bwMode="auto">
          <a:xfrm>
            <a:off x="838200" y="457200"/>
            <a:ext cx="78486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Una  reazione di ossidoriduzione può essere realizzata per via</a:t>
            </a:r>
            <a:r>
              <a:rPr lang="it-IT" altLang="it-IT" sz="1800" i="1">
                <a:solidFill>
                  <a:schemeClr val="bg1"/>
                </a:solidFill>
                <a:latin typeface="Arial" panose="020B0604020202020204" pitchFamily="34" charset="0"/>
                <a:cs typeface="Times New Roman" panose="02020603050405020304" pitchFamily="18" charset="0"/>
              </a:rPr>
              <a:t> </a:t>
            </a:r>
            <a:r>
              <a:rPr lang="it-IT" altLang="it-IT" sz="1800" i="1">
                <a:solidFill>
                  <a:srgbClr val="00FFFF"/>
                </a:solidFill>
                <a:latin typeface="Arial" panose="020B0604020202020204" pitchFamily="34" charset="0"/>
                <a:cs typeface="Times New Roman" panose="02020603050405020304" pitchFamily="18" charset="0"/>
              </a:rPr>
              <a:t>chimica</a:t>
            </a:r>
            <a:r>
              <a:rPr lang="it-IT" altLang="it-IT" sz="1800">
                <a:solidFill>
                  <a:schemeClr val="bg1"/>
                </a:solidFill>
                <a:latin typeface="Arial" panose="020B0604020202020204" pitchFamily="34" charset="0"/>
                <a:cs typeface="Times New Roman" panose="02020603050405020304" pitchFamily="18" charset="0"/>
              </a:rPr>
              <a:t> o per via </a:t>
            </a:r>
            <a:r>
              <a:rPr lang="it-IT" altLang="it-IT" sz="1800" i="1">
                <a:solidFill>
                  <a:srgbClr val="00FFFF"/>
                </a:solidFill>
                <a:latin typeface="Arial" panose="020B0604020202020204" pitchFamily="34" charset="0"/>
                <a:cs typeface="Times New Roman" panose="02020603050405020304" pitchFamily="18" charset="0"/>
              </a:rPr>
              <a:t>elettrochimica</a:t>
            </a:r>
            <a:r>
              <a:rPr lang="it-IT" altLang="it-IT" sz="1800">
                <a:solidFill>
                  <a:schemeClr val="bg1"/>
                </a:solidFill>
                <a:latin typeface="Arial" panose="020B0604020202020204" pitchFamily="34" charset="0"/>
                <a:cs typeface="Times New Roman" panose="02020603050405020304" pitchFamily="18" charset="0"/>
              </a:rPr>
              <a:t>.</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Nel primo caso la reazione di ossidoriduzione avviene per mescolamento dei reagenti, e quindi per trasferimento diretto degli elettroni dalla specie che si ossida a quella che si riduce. Un esempio classico è quello del sistema costituito da una lamina di rame metallico immersa in una soluzione contenente ioni Ag</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Nella reazione spontanea</a:t>
            </a: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Cu + 2Ag</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 Cu</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+ 2Ag</a:t>
            </a:r>
          </a:p>
        </p:txBody>
      </p:sp>
      <p:sp>
        <p:nvSpPr>
          <p:cNvPr id="60422" name="Text Box 6"/>
          <p:cNvSpPr txBox="1">
            <a:spLocks noChangeArrowheads="1"/>
          </p:cNvSpPr>
          <p:nvPr/>
        </p:nvSpPr>
        <p:spPr bwMode="auto">
          <a:xfrm>
            <a:off x="838200" y="31242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Il rame passa in soluzione come Cu</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mentre gli ioni Ag</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si depositano sul rame come argento metallico. </a:t>
            </a:r>
          </a:p>
        </p:txBody>
      </p:sp>
      <p:grpSp>
        <p:nvGrpSpPr>
          <p:cNvPr id="60435" name="Group 19"/>
          <p:cNvGrpSpPr>
            <a:grpSpLocks/>
          </p:cNvGrpSpPr>
          <p:nvPr/>
        </p:nvGrpSpPr>
        <p:grpSpPr bwMode="auto">
          <a:xfrm>
            <a:off x="838200" y="3962400"/>
            <a:ext cx="7239000" cy="2428875"/>
            <a:chOff x="528" y="2592"/>
            <a:chExt cx="4560" cy="1530"/>
          </a:xfrm>
        </p:grpSpPr>
        <p:sp>
          <p:nvSpPr>
            <p:cNvPr id="60426" name="Text Box 10"/>
            <p:cNvSpPr txBox="1">
              <a:spLocks noChangeArrowheads="1"/>
            </p:cNvSpPr>
            <p:nvPr/>
          </p:nvSpPr>
          <p:spPr bwMode="auto">
            <a:xfrm>
              <a:off x="528" y="2592"/>
              <a:ext cx="2784" cy="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Nel secondo caso le due semireazioni</a:t>
              </a: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Cu = Cu</a:t>
              </a:r>
              <a:r>
                <a:rPr lang="it-IT" altLang="it-IT" sz="1800" baseline="30000">
                  <a:solidFill>
                    <a:schemeClr val="bg1"/>
                  </a:solidFill>
                  <a:latin typeface="Arial" panose="020B0604020202020204" pitchFamily="34" charset="0"/>
                  <a:cs typeface="Times New Roman" panose="02020603050405020304" pitchFamily="18" charset="0"/>
                </a:rPr>
                <a:t>2+</a:t>
              </a:r>
              <a:r>
                <a:rPr lang="it-IT" altLang="it-IT" sz="1800">
                  <a:solidFill>
                    <a:schemeClr val="bg1"/>
                  </a:solidFill>
                  <a:latin typeface="Arial" panose="020B0604020202020204" pitchFamily="34" charset="0"/>
                  <a:cs typeface="Times New Roman" panose="02020603050405020304" pitchFamily="18" charset="0"/>
                </a:rPr>
                <a:t> + 2e</a:t>
              </a:r>
              <a:r>
                <a:rPr lang="it-IT" altLang="it-IT" sz="1800" baseline="30000">
                  <a:solidFill>
                    <a:schemeClr val="bg1"/>
                  </a:solidFill>
                  <a:latin typeface="Arial" panose="020B0604020202020204" pitchFamily="34" charset="0"/>
                  <a:cs typeface="Times New Roman" panose="02020603050405020304" pitchFamily="18" charset="0"/>
                </a:rPr>
                <a:t>-</a:t>
              </a:r>
            </a:p>
            <a:p>
              <a:pPr algn="ctr">
                <a:spcBef>
                  <a:spcPct val="50000"/>
                </a:spcBef>
              </a:pPr>
              <a:r>
                <a:rPr lang="it-IT" altLang="it-IT" sz="1800">
                  <a:solidFill>
                    <a:schemeClr val="bg1"/>
                  </a:solidFill>
                  <a:latin typeface="Arial" panose="020B0604020202020204" pitchFamily="34" charset="0"/>
                  <a:cs typeface="Times New Roman" panose="02020603050405020304" pitchFamily="18" charset="0"/>
                </a:rPr>
                <a:t>Ag</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 e</a:t>
              </a:r>
              <a:r>
                <a:rPr lang="it-IT" altLang="it-IT" sz="1800" baseline="30000">
                  <a:solidFill>
                    <a:schemeClr val="bg1"/>
                  </a:solidFill>
                  <a:latin typeface="Arial" panose="020B0604020202020204" pitchFamily="34" charset="0"/>
                  <a:cs typeface="Times New Roman" panose="02020603050405020304" pitchFamily="18" charset="0"/>
                </a:rPr>
                <a:t>-</a:t>
              </a:r>
              <a:r>
                <a:rPr lang="it-IT" altLang="it-IT" sz="1800">
                  <a:solidFill>
                    <a:schemeClr val="bg1"/>
                  </a:solidFill>
                  <a:latin typeface="Arial" panose="020B0604020202020204" pitchFamily="34" charset="0"/>
                  <a:cs typeface="Times New Roman" panose="02020603050405020304" pitchFamily="18" charset="0"/>
                </a:rPr>
                <a:t> = Ag</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sono separate nello spazio in una </a:t>
              </a:r>
              <a:r>
                <a:rPr lang="it-IT" altLang="it-IT" sz="1800" i="1">
                  <a:solidFill>
                    <a:schemeClr val="bg1"/>
                  </a:solidFill>
                  <a:latin typeface="Arial" panose="020B0604020202020204" pitchFamily="34" charset="0"/>
                  <a:cs typeface="Times New Roman" panose="02020603050405020304" pitchFamily="18" charset="0"/>
                </a:rPr>
                <a:t>cella elettrochimica</a:t>
              </a:r>
              <a:r>
                <a:rPr lang="it-IT" altLang="it-IT" sz="1800">
                  <a:solidFill>
                    <a:schemeClr val="bg1"/>
                  </a:solidFill>
                  <a:latin typeface="Arial" panose="020B0604020202020204" pitchFamily="34" charset="0"/>
                  <a:cs typeface="Times New Roman" panose="02020603050405020304" pitchFamily="18" charset="0"/>
                </a:rPr>
                <a:t>, cioè in un sistema che non consente il contatto diretto tra i reagenti.</a:t>
              </a:r>
              <a:endParaRPr lang="it-IT" altLang="it-IT"/>
            </a:p>
          </p:txBody>
        </p:sp>
        <p:grpSp>
          <p:nvGrpSpPr>
            <p:cNvPr id="60432" name="Group 16"/>
            <p:cNvGrpSpPr>
              <a:grpSpLocks/>
            </p:cNvGrpSpPr>
            <p:nvPr/>
          </p:nvGrpSpPr>
          <p:grpSpPr bwMode="auto">
            <a:xfrm>
              <a:off x="3792" y="2592"/>
              <a:ext cx="1296" cy="1296"/>
              <a:chOff x="4080" y="1488"/>
              <a:chExt cx="1296" cy="1296"/>
            </a:xfrm>
          </p:grpSpPr>
          <p:sp>
            <p:nvSpPr>
              <p:cNvPr id="60433" name="Rectangle 17"/>
              <p:cNvSpPr>
                <a:spLocks noChangeArrowheads="1"/>
              </p:cNvSpPr>
              <p:nvPr/>
            </p:nvSpPr>
            <p:spPr bwMode="auto">
              <a:xfrm>
                <a:off x="4080" y="1488"/>
                <a:ext cx="1296" cy="1296"/>
              </a:xfrm>
              <a:prstGeom prst="rect">
                <a:avLst/>
              </a:prstGeom>
              <a:gradFill rotWithShape="0">
                <a:gsLst>
                  <a:gs pos="0">
                    <a:srgbClr val="B2B2B2">
                      <a:gamma/>
                      <a:shade val="0"/>
                      <a:invGamma/>
                    </a:srgbClr>
                  </a:gs>
                  <a:gs pos="100000">
                    <a:srgbClr val="B2B2B2"/>
                  </a:gs>
                </a:gsLst>
                <a:lin ang="18900000" scaled="1"/>
              </a:gradFill>
              <a:ln>
                <a:noFill/>
              </a:ln>
              <a:effectLst/>
              <a:extLst>
                <a:ext uri="{91240B29-F687-4F45-9708-019B960494DF}">
                  <a14:hiddenLine xmlns:a14="http://schemas.microsoft.com/office/drawing/2010/main" w="9525">
                    <a:solidFill>
                      <a:srgbClr val="66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60434" name="Object 18"/>
              <p:cNvGraphicFramePr>
                <a:graphicFrameLocks noChangeAspect="1"/>
              </p:cNvGraphicFramePr>
              <p:nvPr/>
            </p:nvGraphicFramePr>
            <p:xfrm>
              <a:off x="4122" y="1540"/>
              <a:ext cx="1212" cy="1192"/>
            </p:xfrm>
            <a:graphic>
              <a:graphicData uri="http://schemas.openxmlformats.org/presentationml/2006/ole">
                <mc:AlternateContent xmlns:mc="http://schemas.openxmlformats.org/markup-compatibility/2006">
                  <mc:Choice xmlns:v="urn:schemas-microsoft-com:vml" Requires="v">
                    <p:oleObj spid="_x0000_s60441" name="Document" r:id="rId3" imgW="3076560" imgH="3191040" progId="ChemWindow.Document">
                      <p:embed/>
                    </p:oleObj>
                  </mc:Choice>
                  <mc:Fallback>
                    <p:oleObj name="Document" r:id="rId3" imgW="3076560" imgH="3191040" progId="ChemWindow.Document">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 y="1540"/>
                            <a:ext cx="1212" cy="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0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165D9A28-188B-4717-8895-F8451C6558D5}" type="slidenum">
              <a:rPr lang="it-IT" altLang="it-IT" sz="1600">
                <a:solidFill>
                  <a:schemeClr val="bg1"/>
                </a:solidFill>
                <a:latin typeface="Arial Black" panose="020B0A04020102020204" pitchFamily="34" charset="0"/>
              </a:rPr>
              <a:pPr algn="ctr">
                <a:spcBef>
                  <a:spcPct val="50000"/>
                </a:spcBef>
              </a:pPr>
              <a:t>8</a:t>
            </a:fld>
            <a:endParaRPr lang="it-IT" altLang="it-IT" sz="1600">
              <a:solidFill>
                <a:schemeClr val="bg1"/>
              </a:solidFill>
              <a:latin typeface="Arial Black" panose="020B0A04020102020204" pitchFamily="34" charset="0"/>
            </a:endParaRPr>
          </a:p>
        </p:txBody>
      </p:sp>
      <p:sp>
        <p:nvSpPr>
          <p:cNvPr id="87044" name="Text Box 4"/>
          <p:cNvSpPr txBox="1">
            <a:spLocks noChangeArrowheads="1"/>
          </p:cNvSpPr>
          <p:nvPr/>
        </p:nvSpPr>
        <p:spPr bwMode="auto">
          <a:xfrm>
            <a:off x="1066800" y="990600"/>
            <a:ext cx="7543800"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Per definizione </a:t>
            </a:r>
            <a:r>
              <a:rPr lang="it-IT" altLang="it-IT" sz="1800" i="1">
                <a:solidFill>
                  <a:srgbClr val="00FFFF"/>
                </a:solidFill>
                <a:latin typeface="Arial" panose="020B0604020202020204" pitchFamily="34" charset="0"/>
                <a:cs typeface="Times New Roman" panose="02020603050405020304" pitchFamily="18" charset="0"/>
              </a:rPr>
              <a:t>anodo</a:t>
            </a:r>
            <a:r>
              <a:rPr lang="it-IT" altLang="it-IT" sz="1800">
                <a:solidFill>
                  <a:schemeClr val="bg1"/>
                </a:solidFill>
                <a:latin typeface="Arial" panose="020B0604020202020204" pitchFamily="34" charset="0"/>
                <a:cs typeface="Times New Roman" panose="02020603050405020304" pitchFamily="18" charset="0"/>
              </a:rPr>
              <a:t> e </a:t>
            </a:r>
            <a:r>
              <a:rPr lang="it-IT" altLang="it-IT" sz="1800" i="1">
                <a:solidFill>
                  <a:srgbClr val="00FFFF"/>
                </a:solidFill>
                <a:latin typeface="Arial" panose="020B0604020202020204" pitchFamily="34" charset="0"/>
                <a:cs typeface="Times New Roman" panose="02020603050405020304" pitchFamily="18" charset="0"/>
              </a:rPr>
              <a:t>catodo</a:t>
            </a:r>
            <a:r>
              <a:rPr lang="it-IT" altLang="it-IT" sz="1800">
                <a:solidFill>
                  <a:schemeClr val="bg1"/>
                </a:solidFill>
                <a:latin typeface="Arial" panose="020B0604020202020204" pitchFamily="34" charset="0"/>
                <a:cs typeface="Times New Roman" panose="02020603050405020304" pitchFamily="18" charset="0"/>
              </a:rPr>
              <a:t> sono gli elettrodi dove avvengono l'</a:t>
            </a:r>
            <a:r>
              <a:rPr lang="it-IT" altLang="it-IT" sz="1800" i="1">
                <a:solidFill>
                  <a:schemeClr val="bg1"/>
                </a:solidFill>
                <a:latin typeface="Arial" panose="020B0604020202020204" pitchFamily="34" charset="0"/>
                <a:cs typeface="Times New Roman" panose="02020603050405020304" pitchFamily="18" charset="0"/>
              </a:rPr>
              <a:t>ossidazione</a:t>
            </a:r>
            <a:r>
              <a:rPr lang="it-IT" altLang="it-IT" sz="1800">
                <a:solidFill>
                  <a:schemeClr val="bg1"/>
                </a:solidFill>
                <a:latin typeface="Arial" panose="020B0604020202020204" pitchFamily="34" charset="0"/>
                <a:cs typeface="Times New Roman" panose="02020603050405020304" pitchFamily="18" charset="0"/>
              </a:rPr>
              <a:t> e, rispettivamente, la </a:t>
            </a:r>
            <a:r>
              <a:rPr lang="it-IT" altLang="it-IT" sz="1800" i="1">
                <a:solidFill>
                  <a:schemeClr val="bg1"/>
                </a:solidFill>
                <a:latin typeface="Arial" panose="020B0604020202020204" pitchFamily="34" charset="0"/>
                <a:cs typeface="Times New Roman" panose="02020603050405020304" pitchFamily="18" charset="0"/>
              </a:rPr>
              <a:t>riduzione</a:t>
            </a:r>
            <a:r>
              <a:rPr lang="it-IT" altLang="it-IT" sz="1800">
                <a:solidFill>
                  <a:schemeClr val="bg1"/>
                </a:solidFill>
                <a:latin typeface="Arial" panose="020B0604020202020204" pitchFamily="34" charset="0"/>
                <a:cs typeface="Times New Roman" panose="02020603050405020304" pitchFamily="18" charset="0"/>
              </a:rPr>
              <a:t>. La </a:t>
            </a:r>
            <a:r>
              <a:rPr lang="it-IT" altLang="it-IT" sz="1800" i="1">
                <a:solidFill>
                  <a:schemeClr val="bg1"/>
                </a:solidFill>
                <a:latin typeface="Arial" panose="020B0604020202020204" pitchFamily="34" charset="0"/>
                <a:cs typeface="Times New Roman" panose="02020603050405020304" pitchFamily="18" charset="0"/>
              </a:rPr>
              <a:t>differenza di potenziale</a:t>
            </a:r>
            <a:r>
              <a:rPr lang="it-IT" altLang="it-IT" sz="1800">
                <a:solidFill>
                  <a:schemeClr val="bg1"/>
                </a:solidFill>
                <a:latin typeface="Arial" panose="020B0604020202020204" pitchFamily="34" charset="0"/>
                <a:cs typeface="Times New Roman" panose="02020603050405020304" pitchFamily="18" charset="0"/>
              </a:rPr>
              <a:t> ai capi dei due elettrodi, </a:t>
            </a:r>
            <a:r>
              <a:rPr lang="it-IT" altLang="it-IT" sz="1800" b="1">
                <a:solidFill>
                  <a:schemeClr val="bg1"/>
                </a:solidFill>
                <a:latin typeface="Symbol" panose="05050102010706020507" pitchFamily="18" charset="2"/>
                <a:cs typeface="Times New Roman" panose="02020603050405020304" pitchFamily="18" charset="0"/>
              </a:rPr>
              <a:t>D</a:t>
            </a:r>
            <a:r>
              <a:rPr lang="it-IT" altLang="it-IT" sz="1800" b="1">
                <a:solidFill>
                  <a:schemeClr val="bg1"/>
                </a:solidFill>
                <a:latin typeface="Arial" panose="020B0604020202020204" pitchFamily="34" charset="0"/>
                <a:cs typeface="Times New Roman" panose="02020603050405020304" pitchFamily="18" charset="0"/>
              </a:rPr>
              <a:t>V</a:t>
            </a:r>
            <a:r>
              <a:rPr lang="it-IT" altLang="it-IT" sz="1800">
                <a:solidFill>
                  <a:schemeClr val="bg1"/>
                </a:solidFill>
                <a:latin typeface="Arial" panose="020B0604020202020204" pitchFamily="34" charset="0"/>
                <a:cs typeface="Times New Roman" panose="02020603050405020304" pitchFamily="18" charset="0"/>
              </a:rPr>
              <a:t>, misurata mediante un voltmetro inserito nel circuito esterno, è la manifestazione della diversa tendenza dei due metalli a passare in soluzione.</a:t>
            </a:r>
          </a:p>
          <a:p>
            <a:pPr algn="just">
              <a:spcBef>
                <a:spcPct val="50000"/>
              </a:spcBef>
            </a:pPr>
            <a:r>
              <a:rPr lang="it-IT" altLang="it-IT" sz="1800">
                <a:solidFill>
                  <a:schemeClr val="bg1"/>
                </a:solidFill>
                <a:latin typeface="Arial" panose="020B0604020202020204" pitchFamily="34" charset="0"/>
                <a:cs typeface="Times New Roman" panose="02020603050405020304" pitchFamily="18" charset="0"/>
              </a:rPr>
              <a:t>Le celle elettrochimiche possono essere</a:t>
            </a:r>
          </a:p>
          <a:p>
            <a:pPr algn="just">
              <a:spcBef>
                <a:spcPct val="50000"/>
              </a:spcBef>
              <a:buFontTx/>
              <a:buBlip>
                <a:blip r:embed="rId3"/>
              </a:buBlip>
            </a:pPr>
            <a:r>
              <a:rPr lang="it-IT" altLang="it-IT" sz="1800">
                <a:solidFill>
                  <a:schemeClr val="bg1"/>
                </a:solidFill>
                <a:latin typeface="Arial" panose="020B0604020202020204" pitchFamily="34" charset="0"/>
                <a:cs typeface="Times New Roman" panose="02020603050405020304" pitchFamily="18" charset="0"/>
              </a:rPr>
              <a:t>  </a:t>
            </a:r>
            <a:r>
              <a:rPr lang="it-IT" altLang="it-IT" sz="1800">
                <a:solidFill>
                  <a:srgbClr val="00FFFF"/>
                </a:solidFill>
                <a:latin typeface="Arial" panose="020B0604020202020204" pitchFamily="34" charset="0"/>
                <a:cs typeface="Times New Roman" panose="02020603050405020304" pitchFamily="18" charset="0"/>
              </a:rPr>
              <a:t>galvaniche</a:t>
            </a:r>
            <a:r>
              <a:rPr lang="it-IT" altLang="it-IT" sz="1800">
                <a:solidFill>
                  <a:schemeClr val="bg1"/>
                </a:solidFill>
                <a:latin typeface="Arial" panose="020B0604020202020204" pitchFamily="34" charset="0"/>
                <a:cs typeface="Times New Roman" panose="02020603050405020304" pitchFamily="18" charset="0"/>
              </a:rPr>
              <a:t> ( o voltaiche), ovvero spontanee</a:t>
            </a:r>
          </a:p>
          <a:p>
            <a:pPr algn="just">
              <a:spcBef>
                <a:spcPct val="50000"/>
              </a:spcBef>
              <a:buFontTx/>
              <a:buBlip>
                <a:blip r:embed="rId3"/>
              </a:buBlip>
            </a:pPr>
            <a:r>
              <a:rPr lang="it-IT" altLang="it-IT" sz="1800">
                <a:solidFill>
                  <a:schemeClr val="bg1"/>
                </a:solidFill>
                <a:latin typeface="Arial" panose="020B0604020202020204" pitchFamily="34" charset="0"/>
                <a:cs typeface="Times New Roman" panose="02020603050405020304" pitchFamily="18" charset="0"/>
              </a:rPr>
              <a:t>  </a:t>
            </a:r>
            <a:r>
              <a:rPr lang="it-IT" altLang="it-IT" sz="1800">
                <a:solidFill>
                  <a:srgbClr val="00FFFF"/>
                </a:solidFill>
                <a:latin typeface="Arial" panose="020B0604020202020204" pitchFamily="34" charset="0"/>
                <a:cs typeface="Times New Roman" panose="02020603050405020304" pitchFamily="18" charset="0"/>
              </a:rPr>
              <a:t>elettrolitiche</a:t>
            </a:r>
            <a:r>
              <a:rPr lang="it-IT" altLang="it-IT" sz="1800">
                <a:solidFill>
                  <a:schemeClr val="bg1"/>
                </a:solidFill>
                <a:latin typeface="Arial" panose="020B0604020202020204" pitchFamily="34" charset="0"/>
                <a:cs typeface="Times New Roman" panose="02020603050405020304" pitchFamily="18" charset="0"/>
              </a:rPr>
              <a:t>, ovvero non spontanee</a:t>
            </a:r>
          </a:p>
          <a:p>
            <a:pPr algn="just">
              <a:spcBef>
                <a:spcPct val="75000"/>
              </a:spcBef>
            </a:pPr>
            <a:r>
              <a:rPr lang="it-IT" altLang="it-IT" sz="1800">
                <a:solidFill>
                  <a:schemeClr val="bg1"/>
                </a:solidFill>
                <a:latin typeface="Arial" panose="020B0604020202020204" pitchFamily="34" charset="0"/>
                <a:cs typeface="Times New Roman" panose="02020603050405020304" pitchFamily="18" charset="0"/>
              </a:rPr>
              <a:t>Rappresentazione schematica delle celle:</a:t>
            </a:r>
          </a:p>
        </p:txBody>
      </p:sp>
      <p:graphicFrame>
        <p:nvGraphicFramePr>
          <p:cNvPr id="87046" name="Object 6"/>
          <p:cNvGraphicFramePr>
            <a:graphicFrameLocks noChangeAspect="1"/>
          </p:cNvGraphicFramePr>
          <p:nvPr/>
        </p:nvGraphicFramePr>
        <p:xfrm>
          <a:off x="1905000" y="4648200"/>
          <a:ext cx="5715000" cy="366713"/>
        </p:xfrm>
        <a:graphic>
          <a:graphicData uri="http://schemas.openxmlformats.org/presentationml/2006/ole">
            <mc:AlternateContent xmlns:mc="http://schemas.openxmlformats.org/markup-compatibility/2006">
              <mc:Choice xmlns:v="urn:schemas-microsoft-com:vml" Requires="v">
                <p:oleObj spid="_x0000_s87069" name="Equation" r:id="rId4" imgW="3759120" imgH="241200" progId="Equation.3">
                  <p:embed/>
                </p:oleObj>
              </mc:Choice>
              <mc:Fallback>
                <p:oleObj name="Equation" r:id="rId4" imgW="3759120" imgH="241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648200"/>
                        <a:ext cx="5715000" cy="3667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7057" name="Group 17"/>
          <p:cNvGrpSpPr>
            <a:grpSpLocks/>
          </p:cNvGrpSpPr>
          <p:nvPr/>
        </p:nvGrpSpPr>
        <p:grpSpPr bwMode="auto">
          <a:xfrm>
            <a:off x="1219200" y="5105400"/>
            <a:ext cx="2362200" cy="1108075"/>
            <a:chOff x="768" y="3216"/>
            <a:chExt cx="1488" cy="698"/>
          </a:xfrm>
        </p:grpSpPr>
        <p:sp>
          <p:nvSpPr>
            <p:cNvPr id="87047" name="Text Box 7"/>
            <p:cNvSpPr txBox="1">
              <a:spLocks noChangeArrowheads="1"/>
            </p:cNvSpPr>
            <p:nvPr/>
          </p:nvSpPr>
          <p:spPr bwMode="auto">
            <a:xfrm>
              <a:off x="768" y="3504"/>
              <a:ext cx="1488" cy="41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800">
                  <a:solidFill>
                    <a:schemeClr val="bg1"/>
                  </a:solidFill>
                  <a:latin typeface="Arial" panose="020B0604020202020204" pitchFamily="34" charset="0"/>
                </a:rPr>
                <a:t>/ indica un cambiamento di fase</a:t>
              </a:r>
            </a:p>
          </p:txBody>
        </p:sp>
        <p:sp>
          <p:nvSpPr>
            <p:cNvPr id="87048" name="Line 8"/>
            <p:cNvSpPr>
              <a:spLocks noChangeShapeType="1"/>
            </p:cNvSpPr>
            <p:nvPr/>
          </p:nvSpPr>
          <p:spPr bwMode="auto">
            <a:xfrm flipH="1" flipV="1">
              <a:off x="1392" y="3216"/>
              <a:ext cx="192"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7053" name="Group 13"/>
          <p:cNvGrpSpPr>
            <a:grpSpLocks/>
          </p:cNvGrpSpPr>
          <p:nvPr/>
        </p:nvGrpSpPr>
        <p:grpSpPr bwMode="auto">
          <a:xfrm>
            <a:off x="4724400" y="5105400"/>
            <a:ext cx="2362200" cy="1260475"/>
            <a:chOff x="3216" y="3216"/>
            <a:chExt cx="1488" cy="794"/>
          </a:xfrm>
        </p:grpSpPr>
        <p:sp>
          <p:nvSpPr>
            <p:cNvPr id="87051" name="Text Box 11"/>
            <p:cNvSpPr txBox="1">
              <a:spLocks noChangeArrowheads="1"/>
            </p:cNvSpPr>
            <p:nvPr/>
          </p:nvSpPr>
          <p:spPr bwMode="auto">
            <a:xfrm>
              <a:off x="3216" y="3600"/>
              <a:ext cx="1488" cy="41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800">
                  <a:solidFill>
                    <a:schemeClr val="bg1"/>
                  </a:solidFill>
                  <a:latin typeface="Arial" panose="020B0604020202020204" pitchFamily="34" charset="0"/>
                </a:rPr>
                <a:t>// indica un ponte salino</a:t>
              </a:r>
            </a:p>
          </p:txBody>
        </p:sp>
        <p:sp>
          <p:nvSpPr>
            <p:cNvPr id="87052" name="Line 12"/>
            <p:cNvSpPr>
              <a:spLocks noChangeShapeType="1"/>
            </p:cNvSpPr>
            <p:nvPr/>
          </p:nvSpPr>
          <p:spPr bwMode="auto">
            <a:xfrm flipH="1" flipV="1">
              <a:off x="3744" y="3216"/>
              <a:ext cx="240" cy="384"/>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7058" name="Group 18"/>
          <p:cNvGrpSpPr>
            <a:grpSpLocks/>
          </p:cNvGrpSpPr>
          <p:nvPr/>
        </p:nvGrpSpPr>
        <p:grpSpPr bwMode="auto">
          <a:xfrm>
            <a:off x="6477000" y="2362200"/>
            <a:ext cx="2057400" cy="2057400"/>
            <a:chOff x="4080" y="1488"/>
            <a:chExt cx="1296" cy="1296"/>
          </a:xfrm>
        </p:grpSpPr>
        <p:sp>
          <p:nvSpPr>
            <p:cNvPr id="87055" name="Rectangle 15"/>
            <p:cNvSpPr>
              <a:spLocks noChangeArrowheads="1"/>
            </p:cNvSpPr>
            <p:nvPr/>
          </p:nvSpPr>
          <p:spPr bwMode="auto">
            <a:xfrm>
              <a:off x="4080" y="1488"/>
              <a:ext cx="1296" cy="1296"/>
            </a:xfrm>
            <a:prstGeom prst="rect">
              <a:avLst/>
            </a:prstGeom>
            <a:gradFill rotWithShape="0">
              <a:gsLst>
                <a:gs pos="0">
                  <a:srgbClr val="B2B2B2">
                    <a:gamma/>
                    <a:shade val="0"/>
                    <a:invGamma/>
                  </a:srgbClr>
                </a:gs>
                <a:gs pos="100000">
                  <a:srgbClr val="B2B2B2"/>
                </a:gs>
              </a:gsLst>
              <a:lin ang="18900000" scaled="1"/>
            </a:gradFill>
            <a:ln>
              <a:noFill/>
            </a:ln>
            <a:effectLst/>
            <a:extLst>
              <a:ext uri="{91240B29-F687-4F45-9708-019B960494DF}">
                <a14:hiddenLine xmlns:a14="http://schemas.microsoft.com/office/drawing/2010/main" w="9525">
                  <a:solidFill>
                    <a:srgbClr val="66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87056" name="Object 16"/>
            <p:cNvGraphicFramePr>
              <a:graphicFrameLocks noChangeAspect="1"/>
            </p:cNvGraphicFramePr>
            <p:nvPr/>
          </p:nvGraphicFramePr>
          <p:xfrm>
            <a:off x="4122" y="1540"/>
            <a:ext cx="1212" cy="1192"/>
          </p:xfrm>
          <a:graphic>
            <a:graphicData uri="http://schemas.openxmlformats.org/presentationml/2006/ole">
              <mc:AlternateContent xmlns:mc="http://schemas.openxmlformats.org/markup-compatibility/2006">
                <mc:Choice xmlns:v="urn:schemas-microsoft-com:vml" Requires="v">
                  <p:oleObj spid="_x0000_s87070" name="Document" r:id="rId6" imgW="3076560" imgH="3191040" progId="ChemWindow.Document">
                    <p:embed/>
                  </p:oleObj>
                </mc:Choice>
                <mc:Fallback>
                  <p:oleObj name="Document" r:id="rId6" imgW="3076560" imgH="3191040" progId="ChemWindow.Document">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2" y="1540"/>
                          <a:ext cx="1212" cy="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87057"/>
                                        </p:tgtEl>
                                        <p:attrNameLst>
                                          <p:attrName>style.visibility</p:attrName>
                                        </p:attrNameLst>
                                      </p:cBhvr>
                                      <p:to>
                                        <p:strVal val="visible"/>
                                      </p:to>
                                    </p:set>
                                    <p:anim calcmode="lin" valueType="num">
                                      <p:cBhvr>
                                        <p:cTn id="7" dur="500" fill="hold"/>
                                        <p:tgtEl>
                                          <p:spTgt spid="87057"/>
                                        </p:tgtEl>
                                        <p:attrNameLst>
                                          <p:attrName>ppt_x</p:attrName>
                                        </p:attrNameLst>
                                      </p:cBhvr>
                                      <p:tavLst>
                                        <p:tav tm="0">
                                          <p:val>
                                            <p:strVal val="#ppt_x"/>
                                          </p:val>
                                        </p:tav>
                                        <p:tav tm="100000">
                                          <p:val>
                                            <p:strVal val="#ppt_x"/>
                                          </p:val>
                                        </p:tav>
                                      </p:tavLst>
                                    </p:anim>
                                    <p:anim calcmode="lin" valueType="num">
                                      <p:cBhvr>
                                        <p:cTn id="8" dur="500" fill="hold"/>
                                        <p:tgtEl>
                                          <p:spTgt spid="87057"/>
                                        </p:tgtEl>
                                        <p:attrNameLst>
                                          <p:attrName>ppt_y</p:attrName>
                                        </p:attrNameLst>
                                      </p:cBhvr>
                                      <p:tavLst>
                                        <p:tav tm="0">
                                          <p:val>
                                            <p:strVal val="#ppt_y+#ppt_h/2"/>
                                          </p:val>
                                        </p:tav>
                                        <p:tav tm="100000">
                                          <p:val>
                                            <p:strVal val="#ppt_y"/>
                                          </p:val>
                                        </p:tav>
                                      </p:tavLst>
                                    </p:anim>
                                    <p:anim calcmode="lin" valueType="num">
                                      <p:cBhvr>
                                        <p:cTn id="9" dur="500" fill="hold"/>
                                        <p:tgtEl>
                                          <p:spTgt spid="87057"/>
                                        </p:tgtEl>
                                        <p:attrNameLst>
                                          <p:attrName>ppt_w</p:attrName>
                                        </p:attrNameLst>
                                      </p:cBhvr>
                                      <p:tavLst>
                                        <p:tav tm="0">
                                          <p:val>
                                            <p:strVal val="#ppt_w"/>
                                          </p:val>
                                        </p:tav>
                                        <p:tav tm="100000">
                                          <p:val>
                                            <p:strVal val="#ppt_w"/>
                                          </p:val>
                                        </p:tav>
                                      </p:tavLst>
                                    </p:anim>
                                    <p:anim calcmode="lin" valueType="num">
                                      <p:cBhvr>
                                        <p:cTn id="10" dur="500" fill="hold"/>
                                        <p:tgtEl>
                                          <p:spTgt spid="87057"/>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87053"/>
                                        </p:tgtEl>
                                        <p:attrNameLst>
                                          <p:attrName>style.visibility</p:attrName>
                                        </p:attrNameLst>
                                      </p:cBhvr>
                                      <p:to>
                                        <p:strVal val="visible"/>
                                      </p:to>
                                    </p:set>
                                    <p:anim calcmode="lin" valueType="num">
                                      <p:cBhvr>
                                        <p:cTn id="15" dur="500" fill="hold"/>
                                        <p:tgtEl>
                                          <p:spTgt spid="87053"/>
                                        </p:tgtEl>
                                        <p:attrNameLst>
                                          <p:attrName>ppt_x</p:attrName>
                                        </p:attrNameLst>
                                      </p:cBhvr>
                                      <p:tavLst>
                                        <p:tav tm="0">
                                          <p:val>
                                            <p:strVal val="#ppt_x"/>
                                          </p:val>
                                        </p:tav>
                                        <p:tav tm="100000">
                                          <p:val>
                                            <p:strVal val="#ppt_x"/>
                                          </p:val>
                                        </p:tav>
                                      </p:tavLst>
                                    </p:anim>
                                    <p:anim calcmode="lin" valueType="num">
                                      <p:cBhvr>
                                        <p:cTn id="16" dur="500" fill="hold"/>
                                        <p:tgtEl>
                                          <p:spTgt spid="87053"/>
                                        </p:tgtEl>
                                        <p:attrNameLst>
                                          <p:attrName>ppt_y</p:attrName>
                                        </p:attrNameLst>
                                      </p:cBhvr>
                                      <p:tavLst>
                                        <p:tav tm="0">
                                          <p:val>
                                            <p:strVal val="#ppt_y+#ppt_h/2"/>
                                          </p:val>
                                        </p:tav>
                                        <p:tav tm="100000">
                                          <p:val>
                                            <p:strVal val="#ppt_y"/>
                                          </p:val>
                                        </p:tav>
                                      </p:tavLst>
                                    </p:anim>
                                    <p:anim calcmode="lin" valueType="num">
                                      <p:cBhvr>
                                        <p:cTn id="17" dur="500" fill="hold"/>
                                        <p:tgtEl>
                                          <p:spTgt spid="87053"/>
                                        </p:tgtEl>
                                        <p:attrNameLst>
                                          <p:attrName>ppt_w</p:attrName>
                                        </p:attrNameLst>
                                      </p:cBhvr>
                                      <p:tavLst>
                                        <p:tav tm="0">
                                          <p:val>
                                            <p:strVal val="#ppt_w"/>
                                          </p:val>
                                        </p:tav>
                                        <p:tav tm="100000">
                                          <p:val>
                                            <p:strVal val="#ppt_w"/>
                                          </p:val>
                                        </p:tav>
                                      </p:tavLst>
                                    </p:anim>
                                    <p:anim calcmode="lin" valueType="num">
                                      <p:cBhvr>
                                        <p:cTn id="18" dur="500" fill="hold"/>
                                        <p:tgtEl>
                                          <p:spTgt spid="870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rgbClr val="5F5F5F">
                <a:gamma/>
                <a:shade val="52941"/>
                <a:invGamma/>
              </a:srgbClr>
            </a:gs>
          </a:gsLst>
          <a:lin ang="2700000" scaled="1"/>
        </a:grad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8458200" y="6324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fld id="{576492F9-EC6F-4AD9-96D4-7BC947A696E5}" type="slidenum">
              <a:rPr lang="it-IT" altLang="it-IT" sz="1600">
                <a:solidFill>
                  <a:schemeClr val="bg1"/>
                </a:solidFill>
                <a:latin typeface="Arial Black" panose="020B0A04020102020204" pitchFamily="34" charset="0"/>
              </a:rPr>
              <a:pPr algn="ctr">
                <a:spcBef>
                  <a:spcPct val="50000"/>
                </a:spcBef>
              </a:pPr>
              <a:t>9</a:t>
            </a:fld>
            <a:endParaRPr lang="it-IT" altLang="it-IT" sz="1600">
              <a:solidFill>
                <a:schemeClr val="bg1"/>
              </a:solidFill>
              <a:latin typeface="Arial Black" panose="020B0A04020102020204" pitchFamily="34" charset="0"/>
            </a:endParaRPr>
          </a:p>
        </p:txBody>
      </p:sp>
      <p:grpSp>
        <p:nvGrpSpPr>
          <p:cNvPr id="82952" name="Group 8"/>
          <p:cNvGrpSpPr>
            <a:grpSpLocks/>
          </p:cNvGrpSpPr>
          <p:nvPr/>
        </p:nvGrpSpPr>
        <p:grpSpPr bwMode="auto">
          <a:xfrm>
            <a:off x="1524000" y="609600"/>
            <a:ext cx="6934200" cy="5403850"/>
            <a:chOff x="960" y="384"/>
            <a:chExt cx="4368" cy="3347"/>
          </a:xfrm>
        </p:grpSpPr>
        <p:sp>
          <p:nvSpPr>
            <p:cNvPr id="82949" name="Text Box 5"/>
            <p:cNvSpPr txBox="1">
              <a:spLocks noChangeArrowheads="1"/>
            </p:cNvSpPr>
            <p:nvPr/>
          </p:nvSpPr>
          <p:spPr bwMode="auto">
            <a:xfrm>
              <a:off x="1183" y="3504"/>
              <a:ext cx="392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800">
                  <a:solidFill>
                    <a:schemeClr val="bg1"/>
                  </a:solidFill>
                  <a:latin typeface="Arial" panose="020B0604020202020204" pitchFamily="34" charset="0"/>
                </a:rPr>
                <a:t>Cella galvanica (spontanea)</a:t>
              </a:r>
            </a:p>
          </p:txBody>
        </p:sp>
        <p:pic>
          <p:nvPicPr>
            <p:cNvPr id="82950" name="Picture 6" descr="galva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384"/>
              <a:ext cx="4368" cy="30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955" name="Group 11"/>
          <p:cNvGrpSpPr>
            <a:grpSpLocks/>
          </p:cNvGrpSpPr>
          <p:nvPr/>
        </p:nvGrpSpPr>
        <p:grpSpPr bwMode="auto">
          <a:xfrm>
            <a:off x="1905000" y="1600200"/>
            <a:ext cx="6172200" cy="609600"/>
            <a:chOff x="1200" y="1008"/>
            <a:chExt cx="3888" cy="384"/>
          </a:xfrm>
        </p:grpSpPr>
        <p:sp>
          <p:nvSpPr>
            <p:cNvPr id="82953" name="Oval 9"/>
            <p:cNvSpPr>
              <a:spLocks noChangeArrowheads="1"/>
            </p:cNvSpPr>
            <p:nvPr/>
          </p:nvSpPr>
          <p:spPr bwMode="auto">
            <a:xfrm>
              <a:off x="1200" y="1008"/>
              <a:ext cx="432" cy="38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3600" b="1">
                  <a:solidFill>
                    <a:srgbClr val="FF0000"/>
                  </a:solidFill>
                  <a:latin typeface="Albertus Extra Bold" pitchFamily="34" charset="0"/>
                  <a:cs typeface="Times New Roman" panose="02020603050405020304" pitchFamily="18" charset="0"/>
                </a:rPr>
                <a:t>–</a:t>
              </a:r>
              <a:endParaRPr lang="it-IT" altLang="it-IT" sz="3600" b="1">
                <a:solidFill>
                  <a:srgbClr val="FF0000"/>
                </a:solidFill>
                <a:latin typeface="Albertus Extra Bold" pitchFamily="34" charset="0"/>
              </a:endParaRPr>
            </a:p>
          </p:txBody>
        </p:sp>
        <p:sp>
          <p:nvSpPr>
            <p:cNvPr id="82954" name="Oval 10"/>
            <p:cNvSpPr>
              <a:spLocks noChangeArrowheads="1"/>
            </p:cNvSpPr>
            <p:nvPr/>
          </p:nvSpPr>
          <p:spPr bwMode="auto">
            <a:xfrm>
              <a:off x="4656" y="1008"/>
              <a:ext cx="432" cy="38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3600" b="1">
                  <a:solidFill>
                    <a:srgbClr val="FF0000"/>
                  </a:solidFill>
                  <a:latin typeface="Albertus Extra Bold" pitchFamily="34" charset="0"/>
                  <a:cs typeface="Times New Roman" panose="02020603050405020304" pitchFamily="18" charset="0"/>
                </a:rPr>
                <a:t>+</a:t>
              </a:r>
              <a:endParaRPr lang="it-IT" altLang="it-IT" sz="3600" b="1">
                <a:solidFill>
                  <a:srgbClr val="FF0000"/>
                </a:solidFill>
                <a:latin typeface="Albertus Extra Bold" pitchFamily="34" charset="0"/>
              </a:endParaRPr>
            </a:p>
          </p:txBody>
        </p:sp>
      </p:grpSp>
      <p:sp>
        <p:nvSpPr>
          <p:cNvPr id="82957" name="AutoShape 13"/>
          <p:cNvSpPr>
            <a:spLocks noChangeArrowheads="1"/>
          </p:cNvSpPr>
          <p:nvPr/>
        </p:nvSpPr>
        <p:spPr bwMode="auto">
          <a:xfrm>
            <a:off x="685800" y="304800"/>
            <a:ext cx="2895600" cy="1219200"/>
          </a:xfrm>
          <a:prstGeom prst="wedgeRectCallout">
            <a:avLst>
              <a:gd name="adj1" fmla="val 82509"/>
              <a:gd name="adj2" fmla="val 66667"/>
            </a:avLst>
          </a:prstGeom>
          <a:gradFill rotWithShape="0">
            <a:gsLst>
              <a:gs pos="0">
                <a:srgbClr val="0000FF">
                  <a:gamma/>
                  <a:shade val="15294"/>
                  <a:invGamma/>
                </a:srgbClr>
              </a:gs>
              <a:gs pos="100000">
                <a:srgbClr val="0000FF"/>
              </a:gs>
            </a:gsLst>
            <a:lin ang="18900000" scaled="1"/>
          </a:gra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it-IT" altLang="it-IT" sz="1600">
                <a:solidFill>
                  <a:schemeClr val="bg1"/>
                </a:solidFill>
                <a:latin typeface="Arial" panose="020B0604020202020204" pitchFamily="34" charset="0"/>
              </a:rPr>
              <a:t>Il funzionamento del ponte salino verrà spiegato dopo aver chiarito l’origine del potenziale di giunzione.</a:t>
            </a:r>
            <a:endParaRPr lang="en-GB" altLang="it-IT" sz="1600">
              <a:solidFill>
                <a:schemeClr val="bg1"/>
              </a:solidFill>
              <a:latin typeface="Arial" panose="020B0604020202020204" pitchFamily="34"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8000"/>
                                  </p:stCondLst>
                                  <p:childTnLst>
                                    <p:set>
                                      <p:cBhvr>
                                        <p:cTn id="6" dur="1" fill="hold">
                                          <p:stCondLst>
                                            <p:cond delay="0"/>
                                          </p:stCondLst>
                                        </p:cTn>
                                        <p:tgtEl>
                                          <p:spTgt spid="82955"/>
                                        </p:tgtEl>
                                        <p:attrNameLst>
                                          <p:attrName>style.visibility</p:attrName>
                                        </p:attrNameLst>
                                      </p:cBhvr>
                                      <p:to>
                                        <p:strVal val="visible"/>
                                      </p:to>
                                    </p:set>
                                    <p:animEffect transition="in" filter="dissolve">
                                      <p:cBhvr>
                                        <p:cTn id="7" dur="500"/>
                                        <p:tgtEl>
                                          <p:spTgt spid="829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2957"/>
                                        </p:tgtEl>
                                        <p:attrNameLst>
                                          <p:attrName>style.visibility</p:attrName>
                                        </p:attrNameLst>
                                      </p:cBhvr>
                                      <p:to>
                                        <p:strVal val="visible"/>
                                      </p:to>
                                    </p:set>
                                    <p:animEffect transition="in" filter="box(out)">
                                      <p:cBhvr>
                                        <p:cTn id="12" dur="500"/>
                                        <p:tgtEl>
                                          <p:spTgt spid="82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7" grpId="0" animBg="1" autoUpdateAnimBg="0"/>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ruttura predefin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5509</TotalTime>
  <Words>7449</Words>
  <Application>Microsoft Office PowerPoint</Application>
  <PresentationFormat>Presentazione su schermo (4:3)</PresentationFormat>
  <Paragraphs>453</Paragraphs>
  <Slides>65</Slides>
  <Notes>0</Notes>
  <HiddenSlides>0</HiddenSlides>
  <MMClips>0</MMClips>
  <ScaleCrop>false</ScaleCrop>
  <HeadingPairs>
    <vt:vector size="8" baseType="variant">
      <vt:variant>
        <vt:lpstr>Caratteri utilizzati</vt:lpstr>
      </vt:variant>
      <vt:variant>
        <vt:i4>7</vt:i4>
      </vt:variant>
      <vt:variant>
        <vt:lpstr>Tema</vt:lpstr>
      </vt:variant>
      <vt:variant>
        <vt:i4>2</vt:i4>
      </vt:variant>
      <vt:variant>
        <vt:lpstr>Server OLE incorporati</vt:lpstr>
      </vt:variant>
      <vt:variant>
        <vt:i4>3</vt:i4>
      </vt:variant>
      <vt:variant>
        <vt:lpstr>Titoli diapositive</vt:lpstr>
      </vt:variant>
      <vt:variant>
        <vt:i4>65</vt:i4>
      </vt:variant>
    </vt:vector>
  </HeadingPairs>
  <TitlesOfParts>
    <vt:vector size="77" baseType="lpstr">
      <vt:lpstr>Albertus Extra Bold</vt:lpstr>
      <vt:lpstr>Arial</vt:lpstr>
      <vt:lpstr>Arial Black</vt:lpstr>
      <vt:lpstr>Symbol</vt:lpstr>
      <vt:lpstr>Times</vt:lpstr>
      <vt:lpstr>Times New Roman</vt:lpstr>
      <vt:lpstr>Wingdings</vt:lpstr>
      <vt:lpstr>Struttura predefinita</vt:lpstr>
      <vt:lpstr>1_Struttura predefinita</vt:lpstr>
      <vt:lpstr>Document</vt:lpstr>
      <vt:lpstr>Equation</vt:lpstr>
      <vt:lpstr>Mathcad</vt:lpstr>
      <vt:lpstr>LEZIONI DI CHIMICA ANALITICA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Dell</dc:creator>
  <cp:lastModifiedBy>AG</cp:lastModifiedBy>
  <cp:revision>201</cp:revision>
  <dcterms:created xsi:type="dcterms:W3CDTF">2001-10-24T15:42:43Z</dcterms:created>
  <dcterms:modified xsi:type="dcterms:W3CDTF">2020-03-17T13:59:01Z</dcterms:modified>
</cp:coreProperties>
</file>