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311" r:id="rId6"/>
    <p:sldId id="288" r:id="rId7"/>
    <p:sldId id="28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7" r:id="rId19"/>
    <p:sldId id="309" r:id="rId20"/>
    <p:sldId id="298" r:id="rId21"/>
    <p:sldId id="299" r:id="rId22"/>
    <p:sldId id="308" r:id="rId23"/>
    <p:sldId id="302" r:id="rId24"/>
    <p:sldId id="300" r:id="rId25"/>
    <p:sldId id="301" r:id="rId26"/>
    <p:sldId id="303" r:id="rId27"/>
    <p:sldId id="304" r:id="rId28"/>
    <p:sldId id="305" r:id="rId29"/>
    <p:sldId id="306" r:id="rId30"/>
    <p:sldId id="307" r:id="rId31"/>
    <p:sldId id="310" r:id="rId32"/>
    <p:sldId id="261" r:id="rId33"/>
    <p:sldId id="294" r:id="rId34"/>
    <p:sldId id="290" r:id="rId35"/>
    <p:sldId id="291" r:id="rId36"/>
    <p:sldId id="292" r:id="rId37"/>
    <p:sldId id="312" r:id="rId38"/>
    <p:sldId id="296" r:id="rId39"/>
    <p:sldId id="295" r:id="rId40"/>
    <p:sldId id="283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A33E0-D7EB-664A-B928-D88F76069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EE713C-8DC2-2B48-9E15-29CA8BCC5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8129D8-5C21-544C-BC28-CD524A62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CF3ED7-4F34-724E-932A-9331DF94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840F72-859F-024B-9502-ED427496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45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46C44-9423-8342-AEBE-6898B097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81C5CB-2868-BB47-B2F4-D406D91D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EC0256-F1EA-E347-9E77-12301A89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DEA030-4F87-A041-A011-DC87E9A9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21148D-28F0-9841-A6F1-6AA2A34A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63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C998544-4F02-AD4E-9741-C4662F225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6FCC4B-6ACD-9C47-869B-BE588165B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CCF619-084D-0145-8213-9D862F53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7ADAEA-AE83-9F41-A191-EB966254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544A30-575C-F24E-B670-154F00C3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7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B3EB1-0DB5-BB41-9DD9-74AC1656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385CD0-E616-4246-81D5-3AE68B18E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47099A-A9A0-D146-97F4-0031DC3E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43B4CC-F320-4B42-AB85-F020F320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D5DD65-A552-C44B-8CC5-DD1D5520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4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F4347-B4B3-1D42-955E-EE21421E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ABE1BF-268C-5547-8D02-65D194D22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933337-9F99-C24E-8C72-E7574A155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57AAFC-7310-944B-A500-8DAB6293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433935-C5CC-5044-8597-9467E6D3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3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A91DBF-AF79-5940-8958-D7766A43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EE8D76-2542-4E4D-A9AE-33D848A8C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C92BE1-FCEC-2644-A1D9-8B2DD8703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FA4926-B9C3-6344-8ECE-AC6239DF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C89434-AEC7-1C4C-AE33-FF409EB2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44DEA7-B0E4-D544-87BC-2A55BD7C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95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E4650-37C2-B24B-9E20-44993151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948945-7515-054B-A7A1-8F8B6D04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293609-D80D-0947-B71E-A9013E08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468C890-C4D4-5443-8BDF-7DF1008CD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C27D4A-8CB3-0247-AD3D-EDEC98D81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BE879E-C66F-A347-9025-F278D530C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5B7133-5B35-C949-84D1-D7F67AB1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4C35E35-204D-C348-A633-8689DB92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09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3BCD8-05D2-DE44-AA70-BFD3A89C1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D08EEBF-DB45-894E-B4DE-EFFF9BFB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C643AE-DA23-2D4F-ABC9-4DECCEEC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43CAE6-A8FD-FB49-9D10-79EA6BDD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16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23214DA-62FB-C24E-8ED8-803752BD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DB9320-54CF-4442-B865-0A4A9C24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9FBF08-7238-D149-B2A7-FC73C60F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91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293FE-3D1B-3540-8B7A-100C3DDE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911A70-ECE3-6647-B70E-82FEE482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6CB7A8-BDD9-9A4D-94F8-36463B576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16C8C4-60B3-0940-A34D-5A15B2E7F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1F3756-6571-264F-9ED9-B892777A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0C8B3C-ACEB-6E4E-96C1-8B35758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61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D6F8C-CEA6-F049-8AD8-038C5943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4995D0-D41E-AF47-928C-08B4F21792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F755A6-44D9-4641-BC21-4B09AE42B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7A01F6-7D93-1644-B536-42758E53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5D849C-55A4-0F44-AE42-19310666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8E5B16-E043-EA4A-B565-8362B35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7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7B1545-5F97-DB46-9C4B-DCB83BFF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C968F0-01A5-2C46-8F25-D8854E71B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8B342D-EDD3-5F4E-AB1A-7ABF8FF1E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02/03/22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773289-E73A-9D4B-8F24-16217E5ED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6E83E6-796E-DF4F-9257-C0F4E2A4C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0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groenlandia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dimensioni_italia.jpg%3fx27785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russia_su_stati_uniti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statiuniti_su_russia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sq/y6595jj55k762zjy2zh1m4900000gn/T/com.microsoft.Word/WebArchiveCopyPasteTempFiles/europa_su_afric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australia_su_europa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india_su_europa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cile_lungo_europa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sanddata.maps.arcgis.com/apps/dashboards/bda7594740fd40299423467b48e9ecf6" TargetMode="External"/><Relationship Id="rId2" Type="http://schemas.openxmlformats.org/officeDocument/2006/relationships/hyperlink" Target="https://www.governo.it/it/cscovid19/report-vaccin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vid19map.protezionecivile.fvg.i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commondreams.org/views/2022/02/26/russias-invasion-ukraine-marks-deep-turning-point-world-orde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zillis@units.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/>
          </a:bodyPr>
          <a:lstStyle/>
          <a:p>
            <a:r>
              <a:rPr lang="it-IT" b="1" cap="small" dirty="0"/>
              <a:t>Territorio e Società</a:t>
            </a:r>
            <a:r>
              <a:rPr lang="it-IT" dirty="0">
                <a:effectLst/>
              </a:rPr>
              <a:t> (LE225) 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Corso di Studio </a:t>
            </a:r>
            <a:br>
              <a:rPr lang="it-IT" sz="4000" dirty="0"/>
            </a:br>
            <a:r>
              <a:rPr lang="it-IT" sz="3200" b="1" dirty="0"/>
              <a:t>LE07 – Lettere antiche e moderne, arti, comunicazione</a:t>
            </a:r>
            <a:r>
              <a:rPr lang="it-IT" sz="3200" dirty="0">
                <a:effectLst/>
              </a:rPr>
              <a:t> </a:t>
            </a:r>
            <a:endParaRPr lang="it-IT" sz="32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5E0C2-ED83-FF43-AA76-D679FDAE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44762E7-87DE-4D48-B1B5-A31CD042F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07" y="99159"/>
            <a:ext cx="5798141" cy="6442378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70A353-2420-0E4B-BFE6-96428856F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41" y="99159"/>
            <a:ext cx="5945959" cy="64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2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C8D8A8-157A-5946-8BC6-4E996D7C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0EFAAD9-C7CD-EE46-97D2-11BF909D8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9303" y="208152"/>
            <a:ext cx="6122111" cy="6321437"/>
          </a:xfrm>
        </p:spPr>
      </p:pic>
    </p:spTree>
    <p:extLst>
      <p:ext uri="{BB962C8B-B14F-4D97-AF65-F5344CB8AC3E}">
        <p14:creationId xmlns:p14="http://schemas.microsoft.com/office/powerpoint/2010/main" val="82678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50059-4991-0347-81CA-366B09EE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11802E-8350-CE45-8F1D-74B90D8A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096" y="59122"/>
            <a:ext cx="4401312" cy="6730612"/>
          </a:xfrm>
        </p:spPr>
      </p:pic>
    </p:spTree>
    <p:extLst>
      <p:ext uri="{BB962C8B-B14F-4D97-AF65-F5344CB8AC3E}">
        <p14:creationId xmlns:p14="http://schemas.microsoft.com/office/powerpoint/2010/main" val="12048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25600-22B1-4B47-9288-5B570C34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0F415E2-FEF1-B14B-B044-82B89A3CC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222" y="458232"/>
            <a:ext cx="5824340" cy="6239130"/>
          </a:xfrm>
        </p:spPr>
      </p:pic>
    </p:spTree>
    <p:extLst>
      <p:ext uri="{BB962C8B-B14F-4D97-AF65-F5344CB8AC3E}">
        <p14:creationId xmlns:p14="http://schemas.microsoft.com/office/powerpoint/2010/main" val="226589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B9DBC-92DE-2345-AFEC-6E4F5DD6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2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6904327-AE25-CD49-BFCA-BA283586C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884" y="-27718"/>
            <a:ext cx="4498848" cy="6904292"/>
          </a:xfrm>
        </p:spPr>
      </p:pic>
    </p:spTree>
    <p:extLst>
      <p:ext uri="{BB962C8B-B14F-4D97-AF65-F5344CB8AC3E}">
        <p14:creationId xmlns:p14="http://schemas.microsoft.com/office/powerpoint/2010/main" val="334555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B52CA4A-8D12-FE47-B98F-A14680F2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0A1C569-23E6-F346-BA8F-DCCCC3753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411" y="932412"/>
            <a:ext cx="5689435" cy="5632731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60382A1-BFF3-9D4B-A6C3-0E24685D5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20" y="932412"/>
            <a:ext cx="5508783" cy="56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8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3541EC-AF14-E843-AEBC-833794BB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 3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A48D691-A15B-D147-AB8C-42410D8A0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58" y="-24899"/>
            <a:ext cx="4108704" cy="6898654"/>
          </a:xfrm>
        </p:spPr>
      </p:pic>
    </p:spTree>
    <p:extLst>
      <p:ext uri="{BB962C8B-B14F-4D97-AF65-F5344CB8AC3E}">
        <p14:creationId xmlns:p14="http://schemas.microsoft.com/office/powerpoint/2010/main" val="101863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1D263F3-252C-8A4F-8F29-50700297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488AAAA-F3D2-A346-818B-57F5FDD60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48" y="112889"/>
            <a:ext cx="3817724" cy="6408781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332FF5E-F723-7041-9B56-7A2C927C6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12" y="112889"/>
            <a:ext cx="3763241" cy="64087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9FFC216-C285-4B40-BAD3-2BD4A2650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293" y="113182"/>
            <a:ext cx="4091189" cy="6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038D37-E5D5-4048-B7AA-EEF3687A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1704" cy="1325563"/>
          </a:xfrm>
        </p:spPr>
        <p:txBody>
          <a:bodyPr/>
          <a:lstStyle/>
          <a:p>
            <a:r>
              <a:rPr lang="it-IT" dirty="0"/>
              <a:t>La geografia bugiarda?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433CB5D-AC21-5444-AFB7-3AF7F903E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2287"/>
            <a:ext cx="10535086" cy="4017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Carte</a:t>
            </a:r>
          </a:p>
          <a:p>
            <a:pPr marL="0" indent="0">
              <a:buNone/>
            </a:pPr>
            <a:r>
              <a:rPr lang="it-IT" sz="2000" dirty="0"/>
              <a:t>Rappresentazione</a:t>
            </a:r>
          </a:p>
          <a:p>
            <a:pPr marL="0" indent="0">
              <a:buNone/>
            </a:pPr>
            <a:r>
              <a:rPr lang="it-IT" sz="2000" dirty="0"/>
              <a:t>Da tridimensionale e curva a bidimensionale e piatta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Proiezioni geografiche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Mercatore (Gerhard Kremer, fiammingo, XVI secolo)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8BC1FB-991B-3148-A1F0-761A481A1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543" y="1690688"/>
            <a:ext cx="150359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145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2CD90-8758-EF40-9D13-7A732DBB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1D02C-AD18-5340-9881-C72990AE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11BE94-69C6-294F-B764-DF0A3C50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69" y="171261"/>
            <a:ext cx="8373377" cy="66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2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E4DF4B-C3E4-AD42-9B88-6A3000DA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74984"/>
            <a:ext cx="10727028" cy="3279596"/>
          </a:xfrm>
        </p:spPr>
        <p:txBody>
          <a:bodyPr>
            <a:normAutofit/>
          </a:bodyPr>
          <a:lstStyle/>
          <a:p>
            <a:r>
              <a:rPr lang="it-IT" sz="5400" b="1" cap="small" dirty="0"/>
              <a:t>La geografia per leggere il territorio </a:t>
            </a:r>
            <a:br>
              <a:rPr lang="it-IT" sz="5400" b="1" cap="small" dirty="0"/>
            </a:br>
            <a:r>
              <a:rPr lang="it-IT" sz="5400" b="1" cap="small" dirty="0"/>
              <a:t>e la società di oggi</a:t>
            </a:r>
            <a:r>
              <a:rPr lang="it-IT" sz="5400" dirty="0">
                <a:effectLst/>
              </a:rPr>
              <a:t> </a:t>
            </a:r>
            <a:endParaRPr lang="it-IT" sz="5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754539-C995-A84E-A265-434597B4A3A5}"/>
              </a:ext>
            </a:extLst>
          </p:cNvPr>
          <p:cNvSpPr txBox="1"/>
          <p:nvPr/>
        </p:nvSpPr>
        <p:spPr>
          <a:xfrm>
            <a:off x="10886303" y="1396313"/>
            <a:ext cx="112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Ppt</a:t>
            </a:r>
            <a:r>
              <a:rPr lang="it-IT" dirty="0">
                <a:solidFill>
                  <a:schemeClr val="bg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30256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AB246-3CE6-784F-BB9A-28D76CC4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45" y="2293998"/>
            <a:ext cx="3592132" cy="1325563"/>
          </a:xfrm>
        </p:spPr>
        <p:txBody>
          <a:bodyPr/>
          <a:lstStyle/>
          <a:p>
            <a:r>
              <a:rPr lang="it-IT" dirty="0"/>
              <a:t>La Groenlandia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A2543B3-6410-D94E-9592-29ED894CD76E}"/>
              </a:ext>
            </a:extLst>
          </p:cNvPr>
          <p:cNvSpPr txBox="1">
            <a:spLocks/>
          </p:cNvSpPr>
          <p:nvPr/>
        </p:nvSpPr>
        <p:spPr>
          <a:xfrm>
            <a:off x="154545" y="6017741"/>
            <a:ext cx="3876541" cy="54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/>
              <a:t>https</a:t>
            </a:r>
            <a:r>
              <a:rPr lang="it-IT" sz="2000" dirty="0"/>
              <a:t>://</a:t>
            </a:r>
            <a:r>
              <a:rPr lang="it-IT" sz="2000" dirty="0" err="1"/>
              <a:t>thetruesize.com</a:t>
            </a:r>
            <a:endParaRPr lang="it-IT" sz="20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A27E1D-CB84-9543-BB75-D9D7C52BF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513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49" name="Immagine 4" descr="/var/folders/sq/y6595jj55k762zjy2zh1m4900000gn/T/com.microsoft.Word/WebArchiveCopyPasteTempFiles/groenlandia.jpg">
            <a:extLst>
              <a:ext uri="{FF2B5EF4-FFF2-40B4-BE49-F238E27FC236}">
                <a16:creationId xmlns:a16="http://schemas.microsoft.com/office/drawing/2014/main" id="{CB4E585C-309C-8D45-80CA-B25468C3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13" y="67547"/>
            <a:ext cx="7993487" cy="679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3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C83BF-B461-3143-A2CC-897517E0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0499"/>
            <a:ext cx="2717442" cy="3072863"/>
          </a:xfrm>
        </p:spPr>
        <p:txBody>
          <a:bodyPr>
            <a:normAutofit/>
          </a:bodyPr>
          <a:lstStyle/>
          <a:p>
            <a:r>
              <a:rPr lang="it-IT" dirty="0"/>
              <a:t>L’Italia alle varie latitudini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7A38AE-210B-1342-9E15-4A57D650E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673" y="463639"/>
            <a:ext cx="206261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073" name="Immagine 1" descr="/var/folders/sq/y6595jj55k762zjy2zh1m4900000gn/T/com.microsoft.Word/WebArchiveCopyPasteTempFiles/dimensioni_italia.jpg?x27785">
            <a:extLst>
              <a:ext uri="{FF2B5EF4-FFF2-40B4-BE49-F238E27FC236}">
                <a16:creationId xmlns:a16="http://schemas.microsoft.com/office/drawing/2014/main" id="{6FD1889C-E2EE-2F44-9AF5-91841B1D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53" y="365125"/>
            <a:ext cx="9448466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6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1DEF6-B5FD-7149-9841-26E39BC3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4071"/>
            <a:ext cx="2240924" cy="3459901"/>
          </a:xfrm>
        </p:spPr>
        <p:txBody>
          <a:bodyPr/>
          <a:lstStyle/>
          <a:p>
            <a:r>
              <a:rPr lang="it-IT" sz="3600" dirty="0"/>
              <a:t>L’Ucraina rispetto alla Russia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20FE11-4ABD-7C44-9ABF-1EA0727A0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985" y="1004553"/>
            <a:ext cx="9956015" cy="5045278"/>
          </a:xfrm>
        </p:spPr>
      </p:pic>
    </p:spTree>
    <p:extLst>
      <p:ext uri="{BB962C8B-B14F-4D97-AF65-F5344CB8AC3E}">
        <p14:creationId xmlns:p14="http://schemas.microsoft.com/office/powerpoint/2010/main" val="16954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31D816-7D84-2544-A773-7CBB3A78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62" y="2156754"/>
            <a:ext cx="2548944" cy="3831922"/>
          </a:xfrm>
        </p:spPr>
        <p:txBody>
          <a:bodyPr/>
          <a:lstStyle/>
          <a:p>
            <a:r>
              <a:rPr lang="it-IT" dirty="0"/>
              <a:t>L’Ucraina rispetto all’Italia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5F75C13-50EB-1446-B0F8-314D04C86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067" y="468156"/>
            <a:ext cx="5889665" cy="6148079"/>
          </a:xfrm>
        </p:spPr>
      </p:pic>
    </p:spTree>
    <p:extLst>
      <p:ext uri="{BB962C8B-B14F-4D97-AF65-F5344CB8AC3E}">
        <p14:creationId xmlns:p14="http://schemas.microsoft.com/office/powerpoint/2010/main" val="1978952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DC2EA9-FFCD-6D4A-9082-8CFEFDEB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r>
              <a:rPr lang="it-IT" dirty="0"/>
              <a:t>Russia e Stati Uniti di America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FB007F-FC53-774E-9D5D-FE1799B1E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83962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101" name="Immagine 6" descr="/var/folders/sq/y6595jj55k762zjy2zh1m4900000gn/T/com.microsoft.Word/WebArchiveCopyPasteTempFiles/russia_su_stati_uniti.jpg">
            <a:extLst>
              <a:ext uri="{FF2B5EF4-FFF2-40B4-BE49-F238E27FC236}">
                <a16:creationId xmlns:a16="http://schemas.microsoft.com/office/drawing/2014/main" id="{9306F3F0-828D-624A-BDF6-366A66CE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5" y="1236371"/>
            <a:ext cx="11659769" cy="51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08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0238D5-80C3-D04D-8567-B3ABA0A8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7" y="38167"/>
            <a:ext cx="10571998" cy="970450"/>
          </a:xfrm>
        </p:spPr>
        <p:txBody>
          <a:bodyPr/>
          <a:lstStyle/>
          <a:p>
            <a:r>
              <a:rPr lang="it-IT" dirty="0"/>
              <a:t>Stati Uniti d’America, Alaska e Russia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CA234-30E4-BB4F-B371-F02421510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0FB994-1015-534C-84AA-3C4E3129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458"/>
            <a:ext cx="242519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121" name="Immagine 7" descr="/var/folders/sq/y6595jj55k762zjy2zh1m4900000gn/T/com.microsoft.Word/WebArchiveCopyPasteTempFiles/statiuniti_su_russia.jpg">
            <a:extLst>
              <a:ext uri="{FF2B5EF4-FFF2-40B4-BE49-F238E27FC236}">
                <a16:creationId xmlns:a16="http://schemas.microsoft.com/office/drawing/2014/main" id="{6B386BBC-0A46-4341-AA2E-DAD23A61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7" y="1665908"/>
            <a:ext cx="11165983" cy="49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56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3BC0D-8366-4B4A-9ADA-4CFC75D8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23" y="45719"/>
            <a:ext cx="10515600" cy="1001168"/>
          </a:xfrm>
        </p:spPr>
        <p:txBody>
          <a:bodyPr/>
          <a:lstStyle/>
          <a:p>
            <a:r>
              <a:rPr lang="it-IT" dirty="0"/>
              <a:t>Europa occidentale e Australia su Africa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B14642A-14A6-294D-8233-9B968F8D0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4120" y="1024027"/>
            <a:ext cx="4713384" cy="5657895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0AB075-2F94-4842-9CFD-DD98DBB58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303" y="0"/>
            <a:ext cx="220997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145" name="Immagine 9" descr="/var/folders/sq/y6595jj55k762zjy2zh1m4900000gn/T/com.microsoft.Word/WebArchiveCopyPasteTempFiles/europa_su_africa.jpg">
            <a:extLst>
              <a:ext uri="{FF2B5EF4-FFF2-40B4-BE49-F238E27FC236}">
                <a16:creationId xmlns:a16="http://schemas.microsoft.com/office/drawing/2014/main" id="{029101EF-D704-E843-BEA1-44F99A86A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2" y="1046887"/>
            <a:ext cx="7057905" cy="56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54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914C3-9895-9342-AA82-2A320B8A6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2410"/>
            <a:ext cx="2459865" cy="2468227"/>
          </a:xfrm>
        </p:spPr>
        <p:txBody>
          <a:bodyPr/>
          <a:lstStyle/>
          <a:p>
            <a:r>
              <a:rPr lang="it-IT" dirty="0"/>
              <a:t>Australia su Europa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BD527-5C30-5440-A311-ADB5FD16B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3C6935-837C-E945-BD2E-06037E908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230355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169" name="Immagine 11" descr="/var/folders/sq/y6595jj55k762zjy2zh1m4900000gn/T/com.microsoft.Word/WebArchiveCopyPasteTempFiles/australia_su_europa.jpg">
            <a:extLst>
              <a:ext uri="{FF2B5EF4-FFF2-40B4-BE49-F238E27FC236}">
                <a16:creationId xmlns:a16="http://schemas.microsoft.com/office/drawing/2014/main" id="{097E9127-EE8F-2C44-A571-F2A5AFB8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81" y="888190"/>
            <a:ext cx="8101885" cy="59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9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9A2952-99DD-DC4D-BA6B-38919D7C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0" y="2816849"/>
            <a:ext cx="2994876" cy="1325563"/>
          </a:xfrm>
        </p:spPr>
        <p:txBody>
          <a:bodyPr/>
          <a:lstStyle/>
          <a:p>
            <a:r>
              <a:rPr lang="it-IT" dirty="0"/>
              <a:t>India su Europa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EBCFF9-1708-0B4C-B3C9-F2118428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858" y="0"/>
            <a:ext cx="222139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193" name="Immagine 10" descr="/var/folders/sq/y6595jj55k762zjy2zh1m4900000gn/T/com.microsoft.Word/WebArchiveCopyPasteTempFiles/india_su_europa.jpg">
            <a:extLst>
              <a:ext uri="{FF2B5EF4-FFF2-40B4-BE49-F238E27FC236}">
                <a16:creationId xmlns:a16="http://schemas.microsoft.com/office/drawing/2014/main" id="{AD4CE152-DF11-E248-B494-5A8528383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17" y="45719"/>
            <a:ext cx="8422783" cy="67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06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F3EA13-6A23-DD43-B54D-83AF50B7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72" y="2760595"/>
            <a:ext cx="3592132" cy="1325563"/>
          </a:xfrm>
        </p:spPr>
        <p:txBody>
          <a:bodyPr/>
          <a:lstStyle/>
          <a:p>
            <a:r>
              <a:rPr lang="it-IT" dirty="0"/>
              <a:t>Cile su Europa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9AFD19-3663-9043-A22C-DBCDF4875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438" y="0"/>
            <a:ext cx="157177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41" name="Immagine 12" descr="/var/folders/sq/y6595jj55k762zjy2zh1m4900000gn/T/com.microsoft.Word/WebArchiveCopyPasteTempFiles/cile_lungo_europa.jpg">
            <a:extLst>
              <a:ext uri="{FF2B5EF4-FFF2-40B4-BE49-F238E27FC236}">
                <a16:creationId xmlns:a16="http://schemas.microsoft.com/office/drawing/2014/main" id="{32D3C876-C030-9E42-A214-810E7377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2" y="22859"/>
            <a:ext cx="6156101" cy="677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1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3B94C0-E859-774C-AB1D-69278927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615656-4FCE-C544-B6A4-0623CDC17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22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L’argomento principale della geografia è la rappresentazione del territorio. </a:t>
            </a:r>
          </a:p>
          <a:p>
            <a:pPr marL="0" indent="0">
              <a:buNone/>
            </a:pPr>
            <a:r>
              <a:rPr lang="it-IT" sz="3200" dirty="0"/>
              <a:t>Tale rappresentazione, che è soggettiva, in quanto dipende da chi la propone, nasce per proporre una riflessione sulla società, sui suoi limiti, sulle sue potenzialità. </a:t>
            </a:r>
          </a:p>
          <a:p>
            <a:pPr marL="0" indent="0">
              <a:buNone/>
            </a:pPr>
            <a:r>
              <a:rPr lang="it-IT" sz="3200" dirty="0"/>
              <a:t>La descrizione geografica quindi può essere funzionale allo sviluppo di un ragionamento sullo stato delle cose per quanto riguarda il rapporto fra società e territorio. </a:t>
            </a:r>
          </a:p>
        </p:txBody>
      </p:sp>
    </p:spTree>
    <p:extLst>
      <p:ext uri="{BB962C8B-B14F-4D97-AF65-F5344CB8AC3E}">
        <p14:creationId xmlns:p14="http://schemas.microsoft.com/office/powerpoint/2010/main" val="3992816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52940-ACE6-7142-886F-E187B39C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10" y="365125"/>
            <a:ext cx="11672790" cy="845489"/>
          </a:xfrm>
        </p:spPr>
        <p:txBody>
          <a:bodyPr>
            <a:noAutofit/>
          </a:bodyPr>
          <a:lstStyle/>
          <a:p>
            <a:r>
              <a:rPr lang="it-IT" sz="2800" dirty="0"/>
              <a:t>Russia, Canada, Cina, Usa, Brasile, Australia, India e Argentina </a:t>
            </a:r>
            <a:br>
              <a:rPr lang="it-IT" sz="2800" dirty="0"/>
            </a:br>
            <a:r>
              <a:rPr lang="it-IT" sz="2800" dirty="0"/>
              <a:t>(e Italia)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690DA0-3FBD-C141-981B-62592D92D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10" y="605306"/>
            <a:ext cx="302007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A893DF1-4B9F-5F42-8A62-B34DF7A9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66" y="1341392"/>
            <a:ext cx="10504868" cy="53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00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7F32FC-C6B3-9244-A309-DE6C433C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447187"/>
            <a:ext cx="10813587" cy="1295115"/>
          </a:xfrm>
        </p:spPr>
        <p:txBody>
          <a:bodyPr>
            <a:normAutofit fontScale="90000"/>
          </a:bodyPr>
          <a:lstStyle/>
          <a:p>
            <a:r>
              <a:rPr lang="it-IT" b="1" i="1" dirty="0"/>
              <a:t>La </a:t>
            </a:r>
            <a:r>
              <a:rPr lang="it-IT" b="1" i="1" dirty="0" err="1"/>
              <a:t>géographie</a:t>
            </a:r>
            <a:r>
              <a:rPr lang="it-IT" b="1" i="1" dirty="0"/>
              <a:t>, </a:t>
            </a:r>
            <a:r>
              <a:rPr lang="it-IT" b="1" i="1" dirty="0" err="1"/>
              <a:t>ça</a:t>
            </a:r>
            <a:r>
              <a:rPr lang="it-IT" b="1" i="1" dirty="0"/>
              <a:t> </a:t>
            </a:r>
            <a:r>
              <a:rPr lang="it-IT" b="1" i="1" dirty="0" err="1"/>
              <a:t>sert</a:t>
            </a:r>
            <a:r>
              <a:rPr lang="it-IT" b="1" i="1" dirty="0"/>
              <a:t>, d'</a:t>
            </a:r>
            <a:r>
              <a:rPr lang="it-IT" b="1" i="1" dirty="0" err="1"/>
              <a:t>abord</a:t>
            </a:r>
            <a:r>
              <a:rPr lang="it-IT" b="1" i="1" dirty="0"/>
              <a:t>, à </a:t>
            </a:r>
            <a:r>
              <a:rPr lang="it-IT" b="1" i="1" dirty="0" err="1"/>
              <a:t>faire</a:t>
            </a:r>
            <a:r>
              <a:rPr lang="it-IT" b="1" i="1" dirty="0"/>
              <a:t> la guerre </a:t>
            </a:r>
            <a:r>
              <a:rPr lang="it-IT" b="0" dirty="0"/>
              <a:t>(Yves Lacoste, 1976)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340994-4D9A-0541-BAA1-EAFFE7ED4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geografia serve, prima di tutto, a fare la guerra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1800" dirty="0" err="1"/>
              <a:t>https</a:t>
            </a:r>
            <a:r>
              <a:rPr lang="it-IT" sz="1800" dirty="0"/>
              <a:t>://</a:t>
            </a:r>
            <a:r>
              <a:rPr lang="it-IT" sz="1800" dirty="0" err="1"/>
              <a:t>blog.ecole</a:t>
            </a:r>
            <a:r>
              <a:rPr lang="it-IT" sz="1800" dirty="0"/>
              <a:t>-management-</a:t>
            </a:r>
            <a:r>
              <a:rPr lang="it-IT" sz="1800" dirty="0" err="1"/>
              <a:t>normandie.fr</a:t>
            </a:r>
            <a:r>
              <a:rPr lang="it-IT" sz="1800" dirty="0"/>
              <a:t>/</a:t>
            </a:r>
            <a:r>
              <a:rPr lang="it-IT" sz="1800" dirty="0" err="1"/>
              <a:t>fr</a:t>
            </a:r>
            <a:r>
              <a:rPr lang="it-IT" sz="1800" dirty="0"/>
              <a:t>/intelligence-</a:t>
            </a:r>
            <a:r>
              <a:rPr lang="it-IT" sz="1800" dirty="0" err="1"/>
              <a:t>economique</a:t>
            </a:r>
            <a:r>
              <a:rPr lang="it-IT" sz="1800" dirty="0"/>
              <a:t>/geographie-ca-sert-dabord-a-faire-guerre-pouvoirs-rivalites-territoires/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84F7F3-DA9A-6741-9F77-96A1B260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637" y="1353680"/>
            <a:ext cx="3361381" cy="48232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6F058D-1DA2-2B40-ABB6-E69DDC62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985" y="4238024"/>
            <a:ext cx="1623015" cy="24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45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597A8-2313-D74B-A3BB-562922BC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7" y="212408"/>
            <a:ext cx="3831119" cy="6522023"/>
          </a:xfrm>
        </p:spPr>
        <p:txBody>
          <a:bodyPr>
            <a:noAutofit/>
          </a:bodyPr>
          <a:lstStyle/>
          <a:p>
            <a:r>
              <a:rPr lang="it-IT" sz="2400" b="0" dirty="0"/>
              <a:t>Il bollettino del 1 marzo:</a:t>
            </a:r>
            <a:br>
              <a:rPr lang="it-IT" sz="2400" b="0" dirty="0"/>
            </a:br>
            <a:r>
              <a:rPr lang="it-IT" sz="2400" b="0" dirty="0"/>
              <a:t>in Italia il totale delle persone che hanno contratto il virus è di 12.829.972 . </a:t>
            </a:r>
            <a:br>
              <a:rPr lang="it-IT" sz="2400" b="0" dirty="0"/>
            </a:br>
            <a:r>
              <a:rPr lang="it-IT" sz="2400" b="0" dirty="0"/>
              <a:t>Il numero totale di attualmente positivi è di 1.073.230 (di cui 708 in terapia intensiva). I deceduti sono 155.000. </a:t>
            </a:r>
            <a:br>
              <a:rPr lang="it-IT" sz="2400" b="0" dirty="0"/>
            </a:br>
            <a:r>
              <a:rPr lang="it-IT" sz="2400" b="0" dirty="0"/>
              <a:t>Il numero complessivo dei dimessi e guariti sale invece a 11.601.742.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7AD013B-6FC7-0347-A7CA-18F0D0FAE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616" y="589427"/>
            <a:ext cx="8167292" cy="6268573"/>
          </a:xfrm>
        </p:spPr>
      </p:pic>
    </p:spTree>
    <p:extLst>
      <p:ext uri="{BB962C8B-B14F-4D97-AF65-F5344CB8AC3E}">
        <p14:creationId xmlns:p14="http://schemas.microsoft.com/office/powerpoint/2010/main" val="3803444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97E35-74CD-524E-8A3E-8AF6AA14F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fvg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18AD2E-A235-D147-BFC7-AE7D9F86B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186" y="1555941"/>
            <a:ext cx="8506569" cy="5054924"/>
          </a:xfrm>
        </p:spPr>
      </p:pic>
    </p:spTree>
    <p:extLst>
      <p:ext uri="{BB962C8B-B14F-4D97-AF65-F5344CB8AC3E}">
        <p14:creationId xmlns:p14="http://schemas.microsoft.com/office/powerpoint/2010/main" val="287674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09E46-4362-E64F-AAC4-FB5115E2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E6D88F-84F3-A741-A1FA-3E326A583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90" y="1986050"/>
            <a:ext cx="10681308" cy="4441160"/>
          </a:xfrm>
        </p:spPr>
        <p:txBody>
          <a:bodyPr/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www.sanitainformazione.it</a:t>
            </a:r>
            <a:r>
              <a:rPr lang="it-IT" dirty="0"/>
              <a:t>/</a:t>
            </a:r>
            <a:r>
              <a:rPr lang="it-IT" dirty="0" err="1"/>
              <a:t>uncategorized</a:t>
            </a:r>
            <a:r>
              <a:rPr lang="it-IT" dirty="0"/>
              <a:t>/la-diffusione-del-coronavirus-in-tempo-reale/</a:t>
            </a:r>
            <a:endParaRPr lang="it-IT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https://www.governo.it/it/cscovid19/report-vaccini/</a:t>
            </a:r>
            <a:endParaRPr lang="it-IT" dirty="0"/>
          </a:p>
          <a:p>
            <a:r>
              <a:rPr lang="it-I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https://gisanddata.maps.arcgis.com/apps/dashboards/bda7594740fd40299423467b48e9ecf6</a:t>
            </a:r>
            <a:endParaRPr lang="it-IT" dirty="0"/>
          </a:p>
          <a:p>
            <a:r>
              <a:rPr lang="it-IT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https://covid19map.protezionecivile.fvg.it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470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69CA5-2048-DA42-9B65-0234B774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78" y="148281"/>
            <a:ext cx="10690020" cy="1668161"/>
          </a:xfrm>
        </p:spPr>
        <p:txBody>
          <a:bodyPr/>
          <a:lstStyle/>
          <a:p>
            <a:r>
              <a:rPr lang="it-IT" sz="2800" dirty="0">
                <a:hlinkClick r:id="rId2"/>
              </a:rPr>
              <a:t>https://www.commondreams.org/views/2022/02/26/russias-invasion-ukraine-marks-deep-turning-point-world-order</a:t>
            </a:r>
            <a:br>
              <a:rPr lang="it-IT" sz="2800" dirty="0"/>
            </a:br>
            <a:br>
              <a:rPr lang="it-IT" sz="2800" dirty="0"/>
            </a:br>
            <a:r>
              <a:rPr lang="it-IT" sz="1800" dirty="0" err="1"/>
              <a:t>https</a:t>
            </a:r>
            <a:r>
              <a:rPr lang="it-IT" sz="1800" dirty="0"/>
              <a:t>://</a:t>
            </a:r>
            <a:r>
              <a:rPr lang="it-IT" sz="1800" dirty="0" err="1"/>
              <a:t>sbilanciamoci.info</a:t>
            </a:r>
            <a:r>
              <a:rPr lang="it-IT" sz="1800" dirty="0"/>
              <a:t>/</a:t>
            </a:r>
            <a:r>
              <a:rPr lang="it-IT" sz="1800" dirty="0" err="1"/>
              <a:t>linvasione</a:t>
            </a:r>
            <a:r>
              <a:rPr lang="it-IT" sz="1800" dirty="0"/>
              <a:t>-russa-segna-una-profonda-svolta-</a:t>
            </a:r>
            <a:r>
              <a:rPr lang="it-IT" sz="1800" dirty="0" err="1"/>
              <a:t>nellordine</a:t>
            </a:r>
            <a:r>
              <a:rPr lang="it-IT" sz="1800" dirty="0"/>
              <a:t>-mondiale/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2FEC9B0-2BD7-164F-B696-A57BF7A3F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2182" y="1825625"/>
            <a:ext cx="9227636" cy="4351338"/>
          </a:xfrm>
        </p:spPr>
      </p:pic>
    </p:spTree>
    <p:extLst>
      <p:ext uri="{BB962C8B-B14F-4D97-AF65-F5344CB8AC3E}">
        <p14:creationId xmlns:p14="http://schemas.microsoft.com/office/powerpoint/2010/main" val="3435177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16F4A-A46A-5944-9420-A79FC990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20" y="365126"/>
            <a:ext cx="2335048" cy="4953850"/>
          </a:xfrm>
        </p:spPr>
        <p:txBody>
          <a:bodyPr>
            <a:normAutofit/>
          </a:bodyPr>
          <a:lstStyle/>
          <a:p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www.ilpost.it</a:t>
            </a:r>
            <a:r>
              <a:rPr lang="it-IT" sz="1600" dirty="0"/>
              <a:t>/2022/02/28/mappa-aggiornata-invasione-russa-ucraina/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9C2FF1-BA81-F947-A306-8F625120A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868" y="365125"/>
            <a:ext cx="3257416" cy="288470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F473C1-6ABB-4640-82BE-DB45955C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69" y="3620977"/>
            <a:ext cx="3240462" cy="31995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955A90-3D84-E842-AAD3-79BB2E18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53" y="392043"/>
            <a:ext cx="3644006" cy="29463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4BFCE4-12A5-F349-ACD1-61693C29A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853" y="3577045"/>
            <a:ext cx="3639265" cy="32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34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84401-A85C-E548-984E-B77EDA6C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8EF0C9-5670-F140-A7B1-EB70E6021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7" y="5955956"/>
            <a:ext cx="9638270" cy="729049"/>
          </a:xfrm>
        </p:spPr>
        <p:txBody>
          <a:bodyPr/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maphub.net</a:t>
            </a:r>
            <a:r>
              <a:rPr lang="it-IT" dirty="0"/>
              <a:t>/Cen4infoRes/</a:t>
            </a:r>
            <a:r>
              <a:rPr lang="it-IT" dirty="0" err="1"/>
              <a:t>russian</a:t>
            </a:r>
            <a:r>
              <a:rPr lang="it-IT" dirty="0"/>
              <a:t>-</a:t>
            </a:r>
            <a:r>
              <a:rPr lang="it-IT" dirty="0" err="1"/>
              <a:t>ukraine</a:t>
            </a:r>
            <a:r>
              <a:rPr lang="it-IT" dirty="0"/>
              <a:t>-monitor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C09286-E10B-5846-9457-0AA9655C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41" y="556057"/>
            <a:ext cx="7864121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63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C2CB8-5A67-F247-B9A3-6FFFBE79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85" y="447188"/>
            <a:ext cx="11592815" cy="970450"/>
          </a:xfrm>
        </p:spPr>
        <p:txBody>
          <a:bodyPr/>
          <a:lstStyle/>
          <a:p>
            <a:r>
              <a:rPr lang="it-IT" dirty="0"/>
              <a:t>Europa prima del 1991 – post </a:t>
            </a:r>
            <a:r>
              <a:rPr lang="it-IT" dirty="0" err="1"/>
              <a:t>urss</a:t>
            </a:r>
            <a:r>
              <a:rPr lang="it-IT" dirty="0"/>
              <a:t> - Nato oggi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84F444-0E10-384C-BCA6-CB11D170C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2002" y="1941535"/>
            <a:ext cx="4076766" cy="345471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100C3AA-564B-6047-A667-F4FC1216B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5" y="2450122"/>
            <a:ext cx="4114417" cy="2946126"/>
          </a:xfrm>
          <a:prstGeom prst="rect">
            <a:avLst/>
          </a:prstGeom>
        </p:spPr>
      </p:pic>
      <p:pic>
        <p:nvPicPr>
          <p:cNvPr id="12289" name="Picture 1" descr="page1image879560192">
            <a:extLst>
              <a:ext uri="{FF2B5EF4-FFF2-40B4-BE49-F238E27FC236}">
                <a16:creationId xmlns:a16="http://schemas.microsoft.com/office/drawing/2014/main" id="{AD01F561-016C-1842-BCC5-504B3FB4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70" y="2851155"/>
            <a:ext cx="3401632" cy="21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73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16C90-5DE2-CA4F-BD74-A5403768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FE773-20F1-914E-AA51-B6347CD8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29" y="2222287"/>
            <a:ext cx="7537622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 err="1"/>
              <a:t>https</a:t>
            </a:r>
            <a:r>
              <a:rPr lang="it-IT" sz="2200" dirty="0"/>
              <a:t>://</a:t>
            </a:r>
            <a:r>
              <a:rPr lang="it-IT" sz="2200" dirty="0" err="1"/>
              <a:t>www.cia.gov</a:t>
            </a:r>
            <a:r>
              <a:rPr lang="it-IT" sz="2200" dirty="0"/>
              <a:t>/the-world-</a:t>
            </a:r>
            <a:r>
              <a:rPr lang="it-IT" sz="2200" dirty="0" err="1"/>
              <a:t>factbook</a:t>
            </a:r>
            <a:r>
              <a:rPr lang="it-IT" sz="2200" dirty="0"/>
              <a:t>/</a:t>
            </a:r>
            <a:r>
              <a:rPr lang="it-IT" sz="2200" dirty="0" err="1"/>
              <a:t>countries</a:t>
            </a:r>
            <a:r>
              <a:rPr lang="it-IT" sz="2200" dirty="0"/>
              <a:t>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2FBC7D-6AA2-A443-8832-ED80B1A4F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39" y="0"/>
            <a:ext cx="38735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73135-CE6F-A845-AA8D-E578E56B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4140E9-0A69-4F4E-B512-A01F67B9D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L’obiettivo del corso è quello di giungere a una conoscenza sufficiente del mondo per leggerne le vicende e quindi disporre di una conoscenza adeguata per intervenire con cognizione di causa nella società stessa, per modificarla (in termini di progresso o di reazione) o mantenerla nelle condizioni date.</a:t>
            </a:r>
          </a:p>
        </p:txBody>
      </p:sp>
    </p:spTree>
    <p:extLst>
      <p:ext uri="{BB962C8B-B14F-4D97-AF65-F5344CB8AC3E}">
        <p14:creationId xmlns:p14="http://schemas.microsoft.com/office/powerpoint/2010/main" val="3234252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8022A-3B02-B244-94C5-C287D8E7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892665-3399-7143-996A-47ABC15CE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3770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/>
              <a:t>Sergio Zilli</a:t>
            </a:r>
          </a:p>
          <a:p>
            <a:pPr marL="0" indent="0">
              <a:buNone/>
            </a:pPr>
            <a:r>
              <a:rPr lang="it-IT" sz="2400" dirty="0"/>
              <a:t>Email: </a:t>
            </a:r>
            <a:r>
              <a:rPr lang="it-IT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zillis@units.it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Studio: via lazzaretto vecchio 8, III piano, st. 306</a:t>
            </a:r>
          </a:p>
          <a:p>
            <a:pPr marL="0" indent="0">
              <a:buNone/>
            </a:pPr>
            <a:r>
              <a:rPr lang="it-IT" sz="2400" dirty="0"/>
              <a:t>Tel.: 040.5587505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Ricevimento: lunedì e venerdì mattina 10-12, ma reperibile quasi ogni giorno o su appuntamento via email</a:t>
            </a:r>
          </a:p>
        </p:txBody>
      </p:sp>
    </p:spTree>
    <p:extLst>
      <p:ext uri="{BB962C8B-B14F-4D97-AF65-F5344CB8AC3E}">
        <p14:creationId xmlns:p14="http://schemas.microsoft.com/office/powerpoint/2010/main" val="123343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28737-0ADE-AE49-82EB-21953F1B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Esame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F12A70-4A0C-F946-BA49-0BB163E68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Colloquio orale</a:t>
            </a:r>
          </a:p>
          <a:p>
            <a:r>
              <a:rPr lang="it-IT" dirty="0"/>
              <a:t>Domande sugli argomenti discussi durante il corso</a:t>
            </a:r>
          </a:p>
          <a:p>
            <a:r>
              <a:rPr lang="it-IT" dirty="0"/>
              <a:t>Diversificato per frequentanti e non frequentanti</a:t>
            </a:r>
          </a:p>
          <a:p>
            <a:r>
              <a:rPr lang="it-IT" dirty="0"/>
              <a:t>Per i primi si «costruisce» a seconda dell’andamento, per i secondi ci sono i libri delle slide successive</a:t>
            </a:r>
          </a:p>
          <a:p>
            <a:endParaRPr lang="it-IT" dirty="0"/>
          </a:p>
          <a:p>
            <a:r>
              <a:rPr lang="it-IT" dirty="0"/>
              <a:t>Appelli a ogni sessione prevista dal calendario didattico</a:t>
            </a:r>
          </a:p>
          <a:p>
            <a:r>
              <a:rPr lang="it-IT" dirty="0"/>
              <a:t>Ma anche al di fuori delle stesse (in teoria uno al mese)</a:t>
            </a:r>
          </a:p>
        </p:txBody>
      </p:sp>
    </p:spTree>
    <p:extLst>
      <p:ext uri="{BB962C8B-B14F-4D97-AF65-F5344CB8AC3E}">
        <p14:creationId xmlns:p14="http://schemas.microsoft.com/office/powerpoint/2010/main" val="1275218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0CABF-11A6-B347-A95D-C668A26E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7A0C84-A8F4-A14F-BBBA-0857BA40B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" y="1964725"/>
            <a:ext cx="10817232" cy="4893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PROGRAMMA PER NON FREQUENTANTI</a:t>
            </a:r>
          </a:p>
          <a:p>
            <a:endParaRPr lang="it-IT" sz="2400" dirty="0"/>
          </a:p>
          <a:p>
            <a:r>
              <a:rPr lang="it-IT" sz="2400" dirty="0" err="1"/>
              <a:t>Alyson</a:t>
            </a:r>
            <a:r>
              <a:rPr lang="it-IT" sz="2400" dirty="0"/>
              <a:t> L. </a:t>
            </a:r>
            <a:r>
              <a:rPr lang="it-IT" sz="2400" dirty="0" err="1"/>
              <a:t>Greiner</a:t>
            </a:r>
            <a:r>
              <a:rPr lang="it-IT" sz="2400" dirty="0"/>
              <a:t>, Giuseppe </a:t>
            </a:r>
            <a:r>
              <a:rPr lang="it-IT" sz="2400" dirty="0" err="1"/>
              <a:t>Dematteis</a:t>
            </a:r>
            <a:r>
              <a:rPr lang="it-IT" sz="2400" dirty="0"/>
              <a:t>, Carla Lanza, </a:t>
            </a:r>
            <a:r>
              <a:rPr lang="it-IT" sz="2400" i="1" dirty="0"/>
              <a:t>Geografia umana. Un approccio visuale</a:t>
            </a:r>
            <a:r>
              <a:rPr lang="it-IT" sz="2400" dirty="0"/>
              <a:t>, Utet, Novara, 2012 e successive edizioni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Massimo </a:t>
            </a:r>
            <a:r>
              <a:rPr lang="it-IT" sz="2400" dirty="0" err="1"/>
              <a:t>Quaini</a:t>
            </a:r>
            <a:r>
              <a:rPr lang="it-IT" sz="2400" dirty="0"/>
              <a:t>, </a:t>
            </a:r>
            <a:r>
              <a:rPr lang="it-IT" sz="2400" i="1" dirty="0"/>
              <a:t>Dopo la geografia</a:t>
            </a:r>
            <a:r>
              <a:rPr lang="it-IT" sz="2400" dirty="0"/>
              <a:t>, Roma, L’Espresso, 1978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Giuseppe </a:t>
            </a:r>
            <a:r>
              <a:rPr lang="it-IT" sz="2400" dirty="0" err="1"/>
              <a:t>Dematteis</a:t>
            </a:r>
            <a:r>
              <a:rPr lang="it-IT" sz="2400" dirty="0"/>
              <a:t>, </a:t>
            </a:r>
            <a:r>
              <a:rPr lang="it-IT" sz="2400" i="1" dirty="0"/>
              <a:t>Le metafore della terra</a:t>
            </a:r>
            <a:r>
              <a:rPr lang="it-IT" sz="2400" dirty="0"/>
              <a:t>, Milano, Feltrinelli, 1985. </a:t>
            </a:r>
          </a:p>
          <a:p>
            <a:endParaRPr lang="it-IT" sz="2400" dirty="0"/>
          </a:p>
          <a:p>
            <a:r>
              <a:rPr lang="it-IT" sz="2400" dirty="0"/>
              <a:t>Franco Farinelli, </a:t>
            </a:r>
            <a:r>
              <a:rPr lang="it-IT" sz="2400" i="1" dirty="0"/>
              <a:t>Geografia. Un’introduzione ai modelli del mondo</a:t>
            </a:r>
            <a:r>
              <a:rPr lang="it-IT" sz="2400" dirty="0"/>
              <a:t>, Torino, Einaudi, 2003.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822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3AF518-210F-9D42-9B16-7C0857A0F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manuale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6023D03-FC14-3B4D-8B1A-AEF9E68FA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0422" y="191032"/>
            <a:ext cx="4762906" cy="6466791"/>
          </a:xfrm>
        </p:spPr>
      </p:pic>
    </p:spTree>
    <p:extLst>
      <p:ext uri="{BB962C8B-B14F-4D97-AF65-F5344CB8AC3E}">
        <p14:creationId xmlns:p14="http://schemas.microsoft.com/office/powerpoint/2010/main" val="289442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A795A-C021-CE4B-B2AD-0B909D0E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99B3EA-34F2-3646-BF06-4DA979DB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531" y="365125"/>
            <a:ext cx="4821808" cy="6391958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D039C1AE-E2D5-D541-8AE9-02410BBE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249" y="365125"/>
            <a:ext cx="5073169" cy="63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3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FC435-F3ED-9E4C-A923-FD10F210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EE1C6C8E-F7B1-AF48-BB0A-319D22DB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842" y="365125"/>
            <a:ext cx="5008443" cy="6492875"/>
          </a:xfrm>
        </p:spPr>
      </p:pic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A750AF7A-BC34-CA4A-B8C1-6E2AD7D0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01" y="365125"/>
            <a:ext cx="5406577" cy="65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3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2130</TotalTime>
  <Words>659</Words>
  <Application>Microsoft Macintosh PowerPoint</Application>
  <PresentationFormat>Widescreen</PresentationFormat>
  <Paragraphs>75</Paragraphs>
  <Slides>40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di Office</vt:lpstr>
      <vt:lpstr>Territorio e Società (LE225)   Corso di Studio  LE07 – Lettere antiche e moderne, arti, comunicazione </vt:lpstr>
      <vt:lpstr>La geografia per leggere il territorio  e la società di oggi </vt:lpstr>
      <vt:lpstr>Presentazione standard di PowerPoint</vt:lpstr>
      <vt:lpstr>Presentazione standard di PowerPoint</vt:lpstr>
      <vt:lpstr>Esame</vt:lpstr>
      <vt:lpstr>Geografia</vt:lpstr>
      <vt:lpstr>Il manuale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Et 1</vt:lpstr>
      <vt:lpstr>Presentazione standard di PowerPoint</vt:lpstr>
      <vt:lpstr>Et 2</vt:lpstr>
      <vt:lpstr>Presentazione standard di PowerPoint</vt:lpstr>
      <vt:lpstr>Et 3</vt:lpstr>
      <vt:lpstr>Presentazione standard di PowerPoint</vt:lpstr>
      <vt:lpstr>La geografia bugiarda?</vt:lpstr>
      <vt:lpstr>Presentazione standard di PowerPoint</vt:lpstr>
      <vt:lpstr>La Groenlandia</vt:lpstr>
      <vt:lpstr>L’Italia alle varie latitudini</vt:lpstr>
      <vt:lpstr>L’Ucraina rispetto alla Russia</vt:lpstr>
      <vt:lpstr>L’Ucraina rispetto all’Italia</vt:lpstr>
      <vt:lpstr>Russia e Stati Uniti di America</vt:lpstr>
      <vt:lpstr>Stati Uniti d’America, Alaska e Russia</vt:lpstr>
      <vt:lpstr>Europa occidentale e Australia su Africa</vt:lpstr>
      <vt:lpstr>Australia su Europa</vt:lpstr>
      <vt:lpstr>India su Europa</vt:lpstr>
      <vt:lpstr>Cile su Europa</vt:lpstr>
      <vt:lpstr>Russia, Canada, Cina, Usa, Brasile, Australia, India e Argentina  (e Italia)</vt:lpstr>
      <vt:lpstr>La géographie, ça sert, d'abord, à faire la guerre (Yves Lacoste, 1976)</vt:lpstr>
      <vt:lpstr>Il bollettino del 1 marzo: in Italia il totale delle persone che hanno contratto il virus è di 12.829.972 .  Il numero totale di attualmente positivi è di 1.073.230 (di cui 708 in terapia intensiva). I deceduti sono 155.000.  Il numero complessivo dei dimessi e guariti sale invece a 11.601.742.</vt:lpstr>
      <vt:lpstr>fvg</vt:lpstr>
      <vt:lpstr>Presentazione standard di PowerPoint</vt:lpstr>
      <vt:lpstr>https://www.commondreams.org/views/2022/02/26/russias-invasion-ukraine-marks-deep-turning-point-world-order  https://sbilanciamoci.info/linvasione-russa-segna-una-profonda-svolta-nellordine-mondiale/</vt:lpstr>
      <vt:lpstr>https://www.ilpost.it/2022/02/28/mappa-aggiornata-invasione-russa-ucraina/</vt:lpstr>
      <vt:lpstr>Presentazione standard di PowerPoint</vt:lpstr>
      <vt:lpstr>Europa prima del 1991 – post urss - Nato oggi</vt:lpstr>
      <vt:lpstr>Presentazione standard di PowerPoint</vt:lpstr>
      <vt:lpstr>Geografia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21</cp:revision>
  <dcterms:created xsi:type="dcterms:W3CDTF">2022-03-01T08:25:09Z</dcterms:created>
  <dcterms:modified xsi:type="dcterms:W3CDTF">2022-03-03T09:11:38Z</dcterms:modified>
</cp:coreProperties>
</file>