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93"/>
  </p:notesMasterIdLst>
  <p:sldIdLst>
    <p:sldId id="256" r:id="rId3"/>
    <p:sldId id="311" r:id="rId4"/>
    <p:sldId id="312" r:id="rId5"/>
    <p:sldId id="313" r:id="rId6"/>
    <p:sldId id="314" r:id="rId7"/>
    <p:sldId id="420" r:id="rId8"/>
    <p:sldId id="316" r:id="rId9"/>
    <p:sldId id="427" r:id="rId10"/>
    <p:sldId id="322" r:id="rId11"/>
    <p:sldId id="317" r:id="rId12"/>
    <p:sldId id="421" r:id="rId13"/>
    <p:sldId id="423" r:id="rId14"/>
    <p:sldId id="422" r:id="rId15"/>
    <p:sldId id="424" r:id="rId16"/>
    <p:sldId id="321" r:id="rId17"/>
    <p:sldId id="426" r:id="rId18"/>
    <p:sldId id="425" r:id="rId19"/>
    <p:sldId id="428" r:id="rId20"/>
    <p:sldId id="429" r:id="rId21"/>
    <p:sldId id="430" r:id="rId22"/>
    <p:sldId id="431" r:id="rId23"/>
    <p:sldId id="324" r:id="rId24"/>
    <p:sldId id="326" r:id="rId25"/>
    <p:sldId id="327" r:id="rId26"/>
    <p:sldId id="328" r:id="rId27"/>
    <p:sldId id="330" r:id="rId28"/>
    <p:sldId id="432" r:id="rId29"/>
    <p:sldId id="329" r:id="rId30"/>
    <p:sldId id="433" r:id="rId31"/>
    <p:sldId id="434" r:id="rId32"/>
    <p:sldId id="331" r:id="rId33"/>
    <p:sldId id="437" r:id="rId34"/>
    <p:sldId id="435" r:id="rId35"/>
    <p:sldId id="332" r:id="rId36"/>
    <p:sldId id="333" r:id="rId37"/>
    <p:sldId id="436" r:id="rId38"/>
    <p:sldId id="334" r:id="rId39"/>
    <p:sldId id="438" r:id="rId40"/>
    <p:sldId id="335" r:id="rId41"/>
    <p:sldId id="336" r:id="rId42"/>
    <p:sldId id="439" r:id="rId43"/>
    <p:sldId id="337" r:id="rId44"/>
    <p:sldId id="338" r:id="rId45"/>
    <p:sldId id="440" r:id="rId46"/>
    <p:sldId id="441" r:id="rId47"/>
    <p:sldId id="339" r:id="rId48"/>
    <p:sldId id="342" r:id="rId49"/>
    <p:sldId id="341" r:id="rId50"/>
    <p:sldId id="343" r:id="rId51"/>
    <p:sldId id="442" r:id="rId52"/>
    <p:sldId id="344" r:id="rId53"/>
    <p:sldId id="346" r:id="rId54"/>
    <p:sldId id="443" r:id="rId55"/>
    <p:sldId id="444" r:id="rId56"/>
    <p:sldId id="349" r:id="rId57"/>
    <p:sldId id="355" r:id="rId58"/>
    <p:sldId id="348" r:id="rId59"/>
    <p:sldId id="446" r:id="rId60"/>
    <p:sldId id="350" r:id="rId61"/>
    <p:sldId id="352" r:id="rId62"/>
    <p:sldId id="354" r:id="rId63"/>
    <p:sldId id="448" r:id="rId64"/>
    <p:sldId id="450" r:id="rId65"/>
    <p:sldId id="357" r:id="rId66"/>
    <p:sldId id="363" r:id="rId67"/>
    <p:sldId id="452" r:id="rId68"/>
    <p:sldId id="451" r:id="rId69"/>
    <p:sldId id="361" r:id="rId70"/>
    <p:sldId id="362" r:id="rId71"/>
    <p:sldId id="364" r:id="rId72"/>
    <p:sldId id="449" r:id="rId73"/>
    <p:sldId id="368" r:id="rId74"/>
    <p:sldId id="369" r:id="rId75"/>
    <p:sldId id="370" r:id="rId76"/>
    <p:sldId id="371" r:id="rId77"/>
    <p:sldId id="372" r:id="rId78"/>
    <p:sldId id="456" r:id="rId79"/>
    <p:sldId id="366" r:id="rId80"/>
    <p:sldId id="367" r:id="rId81"/>
    <p:sldId id="457" r:id="rId82"/>
    <p:sldId id="455" r:id="rId83"/>
    <p:sldId id="458" r:id="rId84"/>
    <p:sldId id="365" r:id="rId85"/>
    <p:sldId id="373" r:id="rId86"/>
    <p:sldId id="459" r:id="rId87"/>
    <p:sldId id="374" r:id="rId88"/>
    <p:sldId id="460" r:id="rId89"/>
    <p:sldId id="375" r:id="rId90"/>
    <p:sldId id="461" r:id="rId91"/>
    <p:sldId id="376" r:id="rId9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73"/>
    <p:restoredTop sz="93634"/>
  </p:normalViewPr>
  <p:slideViewPr>
    <p:cSldViewPr>
      <p:cViewPr varScale="1">
        <p:scale>
          <a:sx n="104" d="100"/>
          <a:sy n="104" d="100"/>
        </p:scale>
        <p:origin x="1760" y="192"/>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22</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23</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24</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8"/>
          <p:cNvSpPr>
            <a:spLocks noGrp="1" noChangeArrowheads="1"/>
          </p:cNvSpPr>
          <p:nvPr>
            <p:ph type="sldNum"/>
          </p:nvPr>
        </p:nvSpPr>
        <p:spPr>
          <a:ln/>
        </p:spPr>
        <p:txBody>
          <a:bodyPr/>
          <a:lstStyle/>
          <a:p>
            <a:fld id="{39BD9854-C4C8-4D8A-B9E9-2A4AC92987D3}" type="slidenum">
              <a:rPr lang="it-IT" altLang="it-IT"/>
              <a:pPr/>
              <a:t>25</a:t>
            </a:fld>
            <a:endParaRPr lang="it-IT" altLang="it-IT"/>
          </a:p>
        </p:txBody>
      </p:sp>
      <p:sp>
        <p:nvSpPr>
          <p:cNvPr id="20377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r" eaLnBrk="0" hangingPunct="0">
              <a:buClrTx/>
              <a:buFontTx/>
              <a:buNone/>
            </a:pPr>
            <a:fld id="{FFFF2DC9-D944-45AB-B307-8C3C4C453998}" type="slidenum">
              <a:rPr lang="it-IT" altLang="it-IT" sz="1200">
                <a:solidFill>
                  <a:srgbClr val="000000"/>
                </a:solidFill>
                <a:cs typeface="Lucida Sans Unicode" panose="020B0602030504020204" pitchFamily="34" charset="0"/>
              </a:rPr>
              <a:pPr algn="r" eaLnBrk="0" hangingPunct="0">
                <a:buClrTx/>
                <a:buFontTx/>
                <a:buNone/>
              </a:pPr>
              <a:t>25</a:t>
            </a:fld>
            <a:endParaRPr lang="it-IT" altLang="it-IT" sz="1200">
              <a:solidFill>
                <a:srgbClr val="000000"/>
              </a:solidFill>
              <a:cs typeface="Lucida Sans Unicode" panose="020B0602030504020204" pitchFamily="34" charset="0"/>
            </a:endParaRPr>
          </a:p>
        </p:txBody>
      </p:sp>
      <p:sp>
        <p:nvSpPr>
          <p:cNvPr id="203778"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eaLnBrk="0" hangingPunct="0">
              <a:buClrTx/>
              <a:buFontTx/>
              <a:buNone/>
            </a:pPr>
            <a:endParaRPr lang="it-IT" altLang="it-IT" sz="1200">
              <a:solidFill>
                <a:srgbClr val="000000"/>
              </a:solidFill>
              <a:cs typeface="Lucida Sans Unicode" panose="020B0602030504020204" pitchFamily="34" charset="0"/>
            </a:endParaRPr>
          </a:p>
        </p:txBody>
      </p:sp>
      <p:sp>
        <p:nvSpPr>
          <p:cNvPr id="203779"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eaLnBrk="0" hangingPunct="0">
              <a:buClrTx/>
              <a:buFontTx/>
              <a:buNone/>
            </a:pPr>
            <a:endParaRPr lang="it-IT" altLang="it-IT" sz="1200">
              <a:solidFill>
                <a:srgbClr val="000000"/>
              </a:solidFill>
              <a:cs typeface="Lucida Sans Unicode" panose="020B0602030504020204" pitchFamily="34" charset="0"/>
            </a:endParaRPr>
          </a:p>
        </p:txBody>
      </p:sp>
      <p:sp>
        <p:nvSpPr>
          <p:cNvPr id="203780"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r" eaLnBrk="0" hangingPunct="0">
              <a:buClrTx/>
              <a:buFontTx/>
              <a:buNone/>
            </a:pPr>
            <a:endParaRPr lang="it-IT" altLang="it-IT" sz="1200">
              <a:solidFill>
                <a:srgbClr val="000000"/>
              </a:solidFill>
              <a:cs typeface="Lucida Sans Unicode" panose="020B0602030504020204" pitchFamily="34" charset="0"/>
            </a:endParaRPr>
          </a:p>
        </p:txBody>
      </p:sp>
      <p:sp>
        <p:nvSpPr>
          <p:cNvPr id="203781"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82" name="Rectangle 6"/>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26</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28</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31</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34</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35</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37</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2</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38</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39</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40</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42</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43</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44</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46</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47</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48</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129594D-DB06-46F6-A1B7-C00E2DB043DD}" type="slidenum">
              <a:rPr lang="it-IT" altLang="it-IT"/>
              <a:pPr/>
              <a:t>49</a:t>
            </a:fld>
            <a:endParaRPr lang="it-IT" altLang="it-IT"/>
          </a:p>
        </p:txBody>
      </p:sp>
      <p:sp>
        <p:nvSpPr>
          <p:cNvPr id="219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3</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51</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4DC3C92-C8F8-440D-9DF7-2FB5C6F519A1}" type="slidenum">
              <a:rPr lang="it-IT" altLang="it-IT"/>
              <a:pPr/>
              <a:t>52</a:t>
            </a:fld>
            <a:endParaRPr lang="it-IT" altLang="it-IT"/>
          </a:p>
        </p:txBody>
      </p:sp>
      <p:sp>
        <p:nvSpPr>
          <p:cNvPr id="222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55</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56</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9249F7-9CD0-45ED-BB8C-ADDE566C733E}" type="slidenum">
              <a:rPr lang="it-IT" altLang="it-IT"/>
              <a:pPr/>
              <a:t>57</a:t>
            </a:fld>
            <a:endParaRPr lang="it-IT" altLang="it-IT"/>
          </a:p>
        </p:txBody>
      </p:sp>
      <p:sp>
        <p:nvSpPr>
          <p:cNvPr id="224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59</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60</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61</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64</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65</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4</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93C231-20CB-49C1-814C-4EA905918BB7}" type="slidenum">
              <a:rPr lang="it-IT" altLang="it-IT"/>
              <a:pPr/>
              <a:t>68</a:t>
            </a:fld>
            <a:endParaRPr lang="it-IT" altLang="it-IT"/>
          </a:p>
        </p:txBody>
      </p:sp>
      <p:sp>
        <p:nvSpPr>
          <p:cNvPr id="2375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69</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70</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8D2913C-AAF1-4CD0-AC8D-A0088DD77A41}" type="slidenum">
              <a:rPr lang="it-IT" altLang="it-IT"/>
              <a:pPr/>
              <a:t>72</a:t>
            </a:fld>
            <a:endParaRPr lang="it-IT" altLang="it-IT"/>
          </a:p>
        </p:txBody>
      </p:sp>
      <p:sp>
        <p:nvSpPr>
          <p:cNvPr id="244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73</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74</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27D7332-B198-410D-9C7B-4F1E015A9745}" type="slidenum">
              <a:rPr lang="it-IT" altLang="it-IT"/>
              <a:pPr/>
              <a:t>75</a:t>
            </a:fld>
            <a:endParaRPr lang="it-IT" altLang="it-IT"/>
          </a:p>
        </p:txBody>
      </p:sp>
      <p:sp>
        <p:nvSpPr>
          <p:cNvPr id="247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76</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3791BC9-0B2A-4ACE-9BC3-AB490B7978AB}" type="slidenum">
              <a:rPr lang="it-IT" altLang="it-IT"/>
              <a:pPr/>
              <a:t>78</a:t>
            </a:fld>
            <a:endParaRPr lang="it-IT" altLang="it-IT"/>
          </a:p>
        </p:txBody>
      </p:sp>
      <p:sp>
        <p:nvSpPr>
          <p:cNvPr id="2426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2655A92-D97C-4810-8BF6-3FDBE27669DD}" type="slidenum">
              <a:rPr lang="it-IT" altLang="it-IT"/>
              <a:pPr/>
              <a:t>79</a:t>
            </a:fld>
            <a:endParaRPr lang="it-IT" altLang="it-IT"/>
          </a:p>
        </p:txBody>
      </p:sp>
      <p:sp>
        <p:nvSpPr>
          <p:cNvPr id="2437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7CD99C-D07F-4109-912F-5AC799BC7053}" type="slidenum">
              <a:rPr lang="it-IT" altLang="it-IT"/>
              <a:pPr/>
              <a:t>5</a:t>
            </a:fld>
            <a:endParaRPr lang="it-IT" altLang="it-IT"/>
          </a:p>
        </p:txBody>
      </p:sp>
      <p:sp>
        <p:nvSpPr>
          <p:cNvPr id="189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A515E3A-8ADA-4162-9D07-2DB7A54C3DE5}" type="slidenum">
              <a:rPr lang="it-IT" altLang="it-IT"/>
              <a:pPr/>
              <a:t>83</a:t>
            </a:fld>
            <a:endParaRPr lang="it-IT" altLang="it-IT"/>
          </a:p>
        </p:txBody>
      </p:sp>
      <p:sp>
        <p:nvSpPr>
          <p:cNvPr id="241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E505FED-4678-478B-855F-5280C19591DD}" type="slidenum">
              <a:rPr lang="it-IT" altLang="it-IT"/>
              <a:pPr/>
              <a:t>84</a:t>
            </a:fld>
            <a:endParaRPr lang="it-IT" altLang="it-IT"/>
          </a:p>
        </p:txBody>
      </p:sp>
      <p:sp>
        <p:nvSpPr>
          <p:cNvPr id="249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566D07A-52BD-4670-9340-F611CB5F2751}" type="slidenum">
              <a:rPr lang="it-IT" altLang="it-IT"/>
              <a:pPr/>
              <a:t>86</a:t>
            </a:fld>
            <a:endParaRPr lang="it-IT" altLang="it-IT"/>
          </a:p>
        </p:txBody>
      </p:sp>
      <p:sp>
        <p:nvSpPr>
          <p:cNvPr id="250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1B60807-50D7-47F2-BA31-008D8E4A9726}" type="slidenum">
              <a:rPr lang="it-IT" altLang="it-IT"/>
              <a:pPr/>
              <a:t>88</a:t>
            </a:fld>
            <a:endParaRPr lang="it-IT" altLang="it-IT"/>
          </a:p>
        </p:txBody>
      </p:sp>
      <p:sp>
        <p:nvSpPr>
          <p:cNvPr id="251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FC22674-0F17-4282-BA9B-77187D6BA12F}" type="slidenum">
              <a:rPr lang="it-IT" altLang="it-IT"/>
              <a:pPr/>
              <a:t>90</a:t>
            </a:fld>
            <a:endParaRPr lang="it-IT" altLang="it-IT"/>
          </a:p>
        </p:txBody>
      </p:sp>
      <p:sp>
        <p:nvSpPr>
          <p:cNvPr id="252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7</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9</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10</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15</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3/1/21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3/1/21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3/1/21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3/1/21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6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107504" y="1124744"/>
            <a:ext cx="8928992" cy="5733256"/>
          </a:xfrm>
        </p:spPr>
        <p:txBody>
          <a:bodyPr/>
          <a:lstStyle/>
          <a:p>
            <a:r>
              <a:rPr lang="it-IT" sz="28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8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764704"/>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halkboard" panose="03050602040202020205" pitchFamily="66" charset="77"/>
              </a:rPr>
              <a:t>Anche l’ AORTA ADDOMINALE presenta RAMI PARIETALI (Arterie LOMBARI) e RAMI VISCERALI che, cranio-</a:t>
            </a:r>
            <a:r>
              <a:rPr lang="it-IT" sz="2800" b="1" dirty="0" err="1">
                <a:solidFill>
                  <a:schemeClr val="tx1"/>
                </a:solidFill>
                <a:latin typeface="Chalkboard" panose="03050602040202020205" pitchFamily="66" charset="77"/>
              </a:rPr>
              <a:t>caudalmente</a:t>
            </a:r>
            <a:r>
              <a:rPr lang="it-IT" sz="2800" b="1" dirty="0">
                <a:solidFill>
                  <a:schemeClr val="tx1"/>
                </a:solidFill>
                <a:latin typeface="Chalkboard" panose="03050602040202020205" pitchFamily="66" charset="77"/>
              </a:rPr>
              <a:t>, sono:</a:t>
            </a:r>
          </a:p>
          <a:p>
            <a:endParaRPr lang="it-IT" sz="2800" b="1" dirty="0">
              <a:solidFill>
                <a:schemeClr val="tx1"/>
              </a:solidFill>
              <a:latin typeface="Chalkboard" panose="03050602040202020205" pitchFamily="66" charset="77"/>
            </a:endParaRPr>
          </a:p>
          <a:p>
            <a:r>
              <a:rPr lang="it-IT" sz="2800" b="1" dirty="0">
                <a:solidFill>
                  <a:schemeClr val="tx1"/>
                </a:solidFill>
                <a:latin typeface="Chalkboard" panose="03050602040202020205" pitchFamily="66" charset="77"/>
              </a:rPr>
              <a:t>-ARTERIE FRENICHE INFERIORI (per il Diaframma)</a:t>
            </a:r>
          </a:p>
          <a:p>
            <a:r>
              <a:rPr lang="it-IT" sz="2800" b="1" dirty="0">
                <a:solidFill>
                  <a:schemeClr val="tx1"/>
                </a:solidFill>
                <a:latin typeface="Chalkboard" panose="03050602040202020205" pitchFamily="66" charset="77"/>
              </a:rPr>
              <a:t>-ARTERIA CELIACA</a:t>
            </a:r>
          </a:p>
          <a:p>
            <a:r>
              <a:rPr lang="it-IT" sz="2800" b="1" dirty="0">
                <a:solidFill>
                  <a:schemeClr val="tx1"/>
                </a:solidFill>
                <a:latin typeface="Chalkboard" panose="03050602040202020205" pitchFamily="66" charset="77"/>
              </a:rPr>
              <a:t>-ARTERIE RENALI (per i Reni)</a:t>
            </a:r>
          </a:p>
          <a:p>
            <a:r>
              <a:rPr lang="it-IT" sz="2800" b="1" dirty="0">
                <a:solidFill>
                  <a:schemeClr val="tx1"/>
                </a:solidFill>
                <a:latin typeface="Chalkboard" panose="03050602040202020205" pitchFamily="66" charset="77"/>
              </a:rPr>
              <a:t>-ARTERIA MESENTERICA SUPERIORE e INFERIORE</a:t>
            </a:r>
          </a:p>
          <a:p>
            <a:r>
              <a:rPr lang="it-IT" sz="28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106A86-D3D6-684C-8EAF-C1083D07D446}"/>
              </a:ext>
            </a:extLst>
          </p:cNvPr>
          <p:cNvSpPr>
            <a:spLocks noGrp="1"/>
          </p:cNvSpPr>
          <p:nvPr>
            <p:ph type="title"/>
          </p:nvPr>
        </p:nvSpPr>
        <p:spPr>
          <a:xfrm>
            <a:off x="687267" y="25265"/>
            <a:ext cx="7753350" cy="811447"/>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CELIACA</a:t>
            </a:r>
          </a:p>
        </p:txBody>
      </p:sp>
      <p:sp>
        <p:nvSpPr>
          <p:cNvPr id="3" name="Segnaposto contenuto 2">
            <a:extLst>
              <a:ext uri="{FF2B5EF4-FFF2-40B4-BE49-F238E27FC236}">
                <a16:creationId xmlns:a16="http://schemas.microsoft.com/office/drawing/2014/main" id="{D0E4AABC-EC3C-9143-B547-50A767587EF8}"/>
              </a:ext>
            </a:extLst>
          </p:cNvPr>
          <p:cNvSpPr>
            <a:spLocks noGrp="1"/>
          </p:cNvSpPr>
          <p:nvPr>
            <p:ph idx="1"/>
          </p:nvPr>
        </p:nvSpPr>
        <p:spPr>
          <a:xfrm>
            <a:off x="0" y="836712"/>
            <a:ext cx="9124783" cy="5445224"/>
          </a:xfrm>
        </p:spPr>
        <p:txBody>
          <a:bodyPr/>
          <a:lstStyle/>
          <a:p>
            <a:r>
              <a:rPr lang="it-IT" sz="2800" b="1" dirty="0">
                <a:solidFill>
                  <a:schemeClr val="tx1"/>
                </a:solidFill>
                <a:latin typeface="Copperplate" panose="02000504000000020004" pitchFamily="2" charset="77"/>
              </a:rPr>
              <a:t>Detta anche TRIPODE CELIACO. Consta delle ARTERIE: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GASTRICA SINISTRA</a:t>
            </a:r>
          </a:p>
          <a:p>
            <a:pPr marL="457200" indent="-457200">
              <a:buFontTx/>
              <a:buChar char="-"/>
            </a:pPr>
            <a:r>
              <a:rPr lang="it-IT" sz="2800" b="1" dirty="0">
                <a:solidFill>
                  <a:schemeClr val="tx1"/>
                </a:solidFill>
                <a:latin typeface="Copperplate" panose="02000504000000020004" pitchFamily="2" charset="77"/>
              </a:rPr>
              <a:t>SPLENICA o LIENALE (per la MILZA)</a:t>
            </a:r>
          </a:p>
          <a:p>
            <a:pPr marL="457200" indent="-457200">
              <a:buFontTx/>
              <a:buChar char="-"/>
            </a:pPr>
            <a:r>
              <a:rPr lang="it-IT" sz="2800" b="1" dirty="0">
                <a:solidFill>
                  <a:schemeClr val="tx1"/>
                </a:solidFill>
                <a:latin typeface="Copperplate" panose="02000504000000020004" pitchFamily="2" charset="77"/>
              </a:rPr>
              <a:t>GASTROEPATICA, da cui originano l’ARTERIA GASTRODUODENALE e l’ EPATICA PROPRIA.</a:t>
            </a:r>
          </a:p>
          <a:p>
            <a:pPr marL="0" indent="0"/>
            <a:endParaRPr lang="it-IT" sz="2800" b="1" dirty="0">
              <a:solidFill>
                <a:schemeClr val="tx1"/>
              </a:solidFill>
              <a:latin typeface="Copperplate" panose="02000504000000020004" pitchFamily="2" charset="77"/>
            </a:endParaRPr>
          </a:p>
          <a:p>
            <a:pPr marL="0" indent="0"/>
            <a:r>
              <a:rPr lang="it-IT" sz="2800" b="1" dirty="0">
                <a:solidFill>
                  <a:schemeClr val="tx1"/>
                </a:solidFill>
                <a:latin typeface="Copperplate" panose="02000504000000020004" pitchFamily="2" charset="77"/>
              </a:rPr>
              <a:t>In sintesi, vengono irrorati lo STOMACO, il DUODENO, la MILZA, il FEGATO, il PANCREAS. </a:t>
            </a:r>
          </a:p>
        </p:txBody>
      </p:sp>
    </p:spTree>
    <p:extLst>
      <p:ext uri="{BB962C8B-B14F-4D97-AF65-F5344CB8AC3E}">
        <p14:creationId xmlns:p14="http://schemas.microsoft.com/office/powerpoint/2010/main" val="1996578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l="4153" t="2782" r="4399" b="8789"/>
          <a:stretch>
            <a:fillRect/>
          </a:stretch>
        </p:blipFill>
        <p:spPr bwMode="auto">
          <a:xfrm>
            <a:off x="2592388" y="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4926E-9E9D-E249-B333-846FB907A8CE}"/>
              </a:ext>
            </a:extLst>
          </p:cNvPr>
          <p:cNvSpPr>
            <a:spLocks noGrp="1"/>
          </p:cNvSpPr>
          <p:nvPr>
            <p:ph type="title"/>
          </p:nvPr>
        </p:nvSpPr>
        <p:spPr>
          <a:xfrm>
            <a:off x="215008" y="0"/>
            <a:ext cx="8928992"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SUPERIORE</a:t>
            </a:r>
          </a:p>
        </p:txBody>
      </p:sp>
      <p:sp>
        <p:nvSpPr>
          <p:cNvPr id="3" name="Segnaposto contenuto 2">
            <a:extLst>
              <a:ext uri="{FF2B5EF4-FFF2-40B4-BE49-F238E27FC236}">
                <a16:creationId xmlns:a16="http://schemas.microsoft.com/office/drawing/2014/main" id="{83276EDC-99CB-0940-B8C5-61B1D119B4D6}"/>
              </a:ext>
            </a:extLst>
          </p:cNvPr>
          <p:cNvSpPr>
            <a:spLocks noGrp="1"/>
          </p:cNvSpPr>
          <p:nvPr>
            <p:ph idx="1"/>
          </p:nvPr>
        </p:nvSpPr>
        <p:spPr>
          <a:xfrm>
            <a:off x="0" y="1123950"/>
            <a:ext cx="9144000" cy="5734050"/>
          </a:xfrm>
        </p:spPr>
        <p:txBody>
          <a:bodyPr/>
          <a:lstStyle/>
          <a:p>
            <a:r>
              <a:rPr lang="it-IT" sz="2800" b="1" dirty="0">
                <a:solidFill>
                  <a:schemeClr val="tx1"/>
                </a:solidFill>
                <a:latin typeface="Chalkduster" panose="03050602040202020205" pitchFamily="66" charset="77"/>
              </a:rPr>
              <a:t>Ramo Impari, provvede alla irrorazione di PARTE del DUODENO, di TUTTO l’ INTESTINO TENUE MESENTERIALE e dell’ INTESTINO CRASSO comprendente il CECO con l’ APPENDICE CECALE, COLON ASCENDENTE ed un terzo del COLON TRASVERSO.</a:t>
            </a:r>
          </a:p>
          <a:p>
            <a:endParaRPr lang="it-IT" sz="2800" b="1" dirty="0">
              <a:solidFill>
                <a:schemeClr val="tx1"/>
              </a:solidFill>
              <a:latin typeface="Chalkduster" panose="03050602040202020205" pitchFamily="66" charset="77"/>
            </a:endParaRPr>
          </a:p>
          <a:p>
            <a:r>
              <a:rPr lang="it-IT" sz="2800" b="1" dirty="0">
                <a:solidFill>
                  <a:schemeClr val="tx1"/>
                </a:solidFill>
                <a:latin typeface="Chalkduster" panose="03050602040202020205" pitchFamily="66" charset="77"/>
              </a:rPr>
              <a:t>Si divide in numerosi RAMI nell’ ambito del peritoneo del MESENTERE, formando caratteristiche Arcate Anastomotiche</a:t>
            </a:r>
          </a:p>
        </p:txBody>
      </p:sp>
    </p:spTree>
    <p:extLst>
      <p:ext uri="{BB962C8B-B14F-4D97-AF65-F5344CB8AC3E}">
        <p14:creationId xmlns:p14="http://schemas.microsoft.com/office/powerpoint/2010/main" val="3832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107504" y="1124744"/>
            <a:ext cx="90364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0" y="1524000"/>
            <a:ext cx="9144000"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0" y="1089684"/>
            <a:ext cx="9144000"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76"/>
          <a:stretch/>
        </p:blipFill>
        <p:spPr bwMode="auto">
          <a:xfrm>
            <a:off x="3237430" y="2511370"/>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142" t="1443" r="56361" b="3781"/>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33" t="85321" r="3865" b="7620"/>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2964" t="1445" r="7211" b="87640"/>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01" t="48347" r="7211" b="3781"/>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dirty="0">
                <a:solidFill>
                  <a:schemeClr val="tx1"/>
                </a:solidFill>
                <a:latin typeface="Copperplate Gothic Bold" panose="020E0705020206020404" pitchFamily="34" charset="77"/>
              </a:rPr>
              <a:t>Emette RAMI PARIETALI per le formazioni muscolo-scheletriche del bacino.</a:t>
            </a:r>
          </a:p>
          <a:p>
            <a:r>
              <a:rPr lang="it-IT" sz="28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800" b="1" dirty="0">
                <a:solidFill>
                  <a:schemeClr val="tx1"/>
                </a:solidFill>
                <a:latin typeface="Copperplate Gothic Bold" panose="020E0705020206020404" pitchFamily="34" charset="77"/>
              </a:rPr>
              <a:t>ARTERIE RETTALI MEDIA e INFERIORE</a:t>
            </a:r>
          </a:p>
          <a:p>
            <a:pPr marL="457200" indent="-457200">
              <a:buFontTx/>
              <a:buChar char="-"/>
            </a:pPr>
            <a:r>
              <a:rPr lang="it-IT" sz="2800" b="1" dirty="0">
                <a:solidFill>
                  <a:schemeClr val="tx1"/>
                </a:solidFill>
                <a:latin typeface="Copperplate Gothic Bold" panose="020E0705020206020404" pitchFamily="34" charset="77"/>
              </a:rPr>
              <a:t>ARTERIE VESCICALI SUPERIORE ed INFERIORE</a:t>
            </a:r>
          </a:p>
          <a:p>
            <a:pPr marL="457200" indent="-457200">
              <a:buFontTx/>
              <a:buChar char="-"/>
            </a:pPr>
            <a:r>
              <a:rPr lang="it-IT" sz="2800" b="1" dirty="0">
                <a:solidFill>
                  <a:schemeClr val="tx1"/>
                </a:solidFill>
                <a:latin typeface="Copperplate Gothic Bold" panose="020E0705020206020404" pitchFamily="34" charset="77"/>
              </a:rPr>
              <a:t>ARTERIA UTERINA (nella femmina)</a:t>
            </a:r>
          </a:p>
          <a:p>
            <a:pPr marL="457200" indent="-457200">
              <a:buFontTx/>
              <a:buChar char="-"/>
            </a:pPr>
            <a:r>
              <a:rPr lang="it-IT" sz="28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l="10399" t="3738" r="8348" b="7787"/>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0" y="692696"/>
            <a:ext cx="9144000"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179512" y="1268760"/>
            <a:ext cx="8964488" cy="5589240"/>
          </a:xfrm>
        </p:spPr>
        <p:txBody>
          <a:bodyPr/>
          <a:lstStyle/>
          <a:p>
            <a:r>
              <a:rPr lang="it-IT" sz="28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 </a:t>
            </a:r>
          </a:p>
          <a:p>
            <a:pPr>
              <a:buClrTx/>
              <a:buFontTx/>
              <a:buNone/>
            </a:pPr>
            <a:r>
              <a:rPr lang="it-IT" altLang="it-IT" dirty="0">
                <a:solidFill>
                  <a:srgbClr val="00B0F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a:t>
            </a:r>
          </a:p>
          <a:p>
            <a:pPr>
              <a:buClrTx/>
              <a:buFontTx/>
              <a:buNone/>
            </a:pPr>
            <a:r>
              <a:rPr lang="it-IT" altLang="it-IT" dirty="0">
                <a:solidFill>
                  <a:srgbClr val="00B0F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l="3186" t="2632" r="5800" b="20216"/>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0" y="1268760"/>
            <a:ext cx="9144000" cy="5472608"/>
          </a:xfrm>
        </p:spPr>
        <p:txBody>
          <a:bodyPr/>
          <a:lstStyle/>
          <a:p>
            <a:r>
              <a:rPr lang="it-IT" sz="24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400" dirty="0">
              <a:solidFill>
                <a:schemeClr val="tx1"/>
              </a:solidFill>
              <a:latin typeface="Chalkduster" panose="03050602040202020205" pitchFamily="66" charset="77"/>
            </a:endParaRPr>
          </a:p>
          <a:p>
            <a:r>
              <a:rPr lang="it-IT" sz="24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spTree>
    <p:extLst>
      <p:ext uri="{BB962C8B-B14F-4D97-AF65-F5344CB8AC3E}">
        <p14:creationId xmlns:p14="http://schemas.microsoft.com/office/powerpoint/2010/main" val="4111789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a:extLst>
              <a:ext uri="{28A0092B-C50C-407E-A947-70E740481C1C}">
                <a14:useLocalDpi xmlns:a14="http://schemas.microsoft.com/office/drawing/2010/main" val="0"/>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idx="4294967295"/>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DEL  COLLO</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8915400"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extLst>
              <a:ext uri="{28A0092B-C50C-407E-A947-70E740481C1C}">
                <a14:useLocalDpi xmlns:a14="http://schemas.microsoft.com/office/drawing/2010/main" val="0"/>
              </a:ext>
            </a:extLst>
          </a:blip>
          <a:srcRect l="3116" t="2780" r="1970" b="10455"/>
          <a:stretch>
            <a:fillRect/>
          </a:stretch>
        </p:blipFill>
        <p:spPr bwMode="auto">
          <a:xfrm>
            <a:off x="1800225" y="0"/>
            <a:ext cx="6335713" cy="6767513"/>
          </a:xfrm>
          <a:prstGeom prst="rect">
            <a:avLst/>
          </a:prstGeom>
          <a:noFill/>
          <a:ln>
            <a:noFill/>
          </a:ln>
          <a:effectLst/>
          <a:extLst>
            <a:ext uri="{909E8E84-426E-40DD-AFC4-6F175D3DCCD1}">
              <a14:hiddenFill xmlns:a14="http://schemas.microsoft.com/office/drawing/2010/main">
                <a:blipFill dpi="0" rotWithShape="0">
                  <a:blip/>
                  <a:srcRect l="3116" t="2780" r="1970"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1123950"/>
            <a:ext cx="90364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0" y="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CEFALICA e BASILICA</a:t>
            </a:r>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463" y="762000"/>
            <a:ext cx="58166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19109"/>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0" y="1268760"/>
            <a:ext cx="9144000" cy="5589240"/>
          </a:xfrm>
        </p:spPr>
        <p:txBody>
          <a:bodyPr/>
          <a:lstStyle/>
          <a:p>
            <a:r>
              <a:rPr lang="it-IT" sz="26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600" dirty="0">
                <a:solidFill>
                  <a:schemeClr val="tx1"/>
                </a:solidFill>
                <a:latin typeface="Chalkboard SE" panose="03050602040202020205" pitchFamily="66" charset="77"/>
              </a:rPr>
              <a:t>Nella Vena Succlavia</a:t>
            </a:r>
          </a:p>
          <a:p>
            <a:pPr marL="457200" indent="-457200">
              <a:buFontTx/>
              <a:buChar char="-"/>
            </a:pPr>
            <a:r>
              <a:rPr lang="it-IT" sz="2600" dirty="0">
                <a:solidFill>
                  <a:schemeClr val="tx1"/>
                </a:solidFill>
                <a:latin typeface="Chalkboard SE" panose="03050602040202020205" pitchFamily="66" charset="77"/>
              </a:rPr>
              <a:t>Nel SISTEMA AZYGOS: VENA AZYGOS a destra e Sistema </a:t>
            </a:r>
            <a:r>
              <a:rPr lang="it-IT" sz="2600" dirty="0" err="1">
                <a:solidFill>
                  <a:schemeClr val="tx1"/>
                </a:solidFill>
                <a:latin typeface="Chalkboard SE" panose="03050602040202020205" pitchFamily="66" charset="77"/>
              </a:rPr>
              <a:t>Emiazygos</a:t>
            </a:r>
            <a:r>
              <a:rPr lang="it-IT" sz="26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6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0" y="980728"/>
            <a:ext cx="9144000" cy="5877272"/>
          </a:xfrm>
        </p:spPr>
        <p:txBody>
          <a:bodyPr/>
          <a:lstStyle/>
          <a:p>
            <a:r>
              <a:rPr lang="it-IT" sz="28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l="9355" t="5447" r="7959" b="13126"/>
          <a:stretch>
            <a:fillRect/>
          </a:stretch>
        </p:blipFill>
        <p:spPr bwMode="auto">
          <a:xfrm>
            <a:off x="2087563" y="431800"/>
            <a:ext cx="6048375" cy="6335713"/>
          </a:xfrm>
          <a:prstGeom prst="rect">
            <a:avLst/>
          </a:prstGeom>
          <a:noFill/>
          <a:ln>
            <a:noFill/>
          </a:ln>
          <a:effectLst/>
          <a:extLst>
            <a:ext uri="{909E8E84-426E-40DD-AFC4-6F175D3DCCD1}">
              <a14:hiddenFill xmlns:a14="http://schemas.microsoft.com/office/drawing/2010/main">
                <a:blipFill dpi="0" rotWithShape="0">
                  <a:blip/>
                  <a:srcRect l="9355" t="5447" r="7959"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908720"/>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0" y="1123950"/>
            <a:ext cx="9144000" cy="5734050"/>
          </a:xfrm>
        </p:spPr>
        <p:txBody>
          <a:bodyPr/>
          <a:lstStyle/>
          <a:p>
            <a:r>
              <a:rPr lang="it-IT" sz="28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CAROTIDE COMUNE SINISTRA</a:t>
            </a:r>
          </a:p>
          <a:p>
            <a:pPr marL="457200" indent="-457200">
              <a:buFontTx/>
              <a:buChar char="-"/>
            </a:pPr>
            <a:r>
              <a:rPr lang="it-IT" sz="28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l="5794" t="1334" r="11539" b="7785"/>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0" y="1052513"/>
            <a:ext cx="9144000"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a:extLst>
              <a:ext uri="{FF2B5EF4-FFF2-40B4-BE49-F238E27FC236}">
                <a16:creationId xmlns:a16="http://schemas.microsoft.com/office/drawing/2014/main" id="{D44BBA5F-FA6C-6C48-9779-A390DDDC0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241300"/>
            <a:ext cx="30797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31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LINFATICO</a:t>
            </a:r>
          </a:p>
        </p:txBody>
      </p:sp>
      <p:grpSp>
        <p:nvGrpSpPr>
          <p:cNvPr id="111618" name="Group 2"/>
          <p:cNvGrpSpPr>
            <a:grpSpLocks/>
          </p:cNvGrpSpPr>
          <p:nvPr/>
        </p:nvGrpSpPr>
        <p:grpSpPr bwMode="auto">
          <a:xfrm>
            <a:off x="4140200" y="1282700"/>
            <a:ext cx="4546600" cy="5556250"/>
            <a:chOff x="2608" y="808"/>
            <a:chExt cx="2864" cy="3500"/>
          </a:xfrm>
        </p:grpSpPr>
        <p:pic>
          <p:nvPicPr>
            <p:cNvPr id="111619" name="Picture 3"/>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2608" y="808"/>
              <a:ext cx="2864" cy="35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0" name="Rectangle 4"/>
            <p:cNvSpPr>
              <a:spLocks noChangeArrowheads="1"/>
            </p:cNvSpPr>
            <p:nvPr/>
          </p:nvSpPr>
          <p:spPr bwMode="auto">
            <a:xfrm>
              <a:off x="2666" y="837"/>
              <a:ext cx="2740"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1621" name="Picture 5"/>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79388" y="1125538"/>
            <a:ext cx="2954337" cy="5486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a:extLst>
              <a:ext uri="{28A0092B-C50C-407E-A947-70E740481C1C}">
                <a14:useLocalDpi xmlns:a14="http://schemas.microsoft.com/office/drawing/2010/main" val="0"/>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a:extLst>
              <a:ext uri="{28A0092B-C50C-407E-A947-70E740481C1C}">
                <a14:useLocalDpi xmlns:a14="http://schemas.microsoft.com/office/drawing/2010/main" val="0"/>
              </a:ext>
            </a:extLst>
          </a:blip>
          <a:srcRect l="2313" t="2885" r="7690" b="12009"/>
          <a:stretch>
            <a:fillRect/>
          </a:stretch>
        </p:blipFill>
        <p:spPr bwMode="auto">
          <a:xfrm>
            <a:off x="71438" y="720725"/>
            <a:ext cx="8928100" cy="5543550"/>
          </a:xfrm>
          <a:prstGeom prst="rect">
            <a:avLst/>
          </a:prstGeom>
          <a:noFill/>
          <a:ln>
            <a:noFill/>
          </a:ln>
          <a:effectLst/>
          <a:extLst>
            <a:ext uri="{909E8E84-426E-40DD-AFC4-6F175D3DCCD1}">
              <a14:hiddenFill xmlns:a14="http://schemas.microsoft.com/office/drawing/2010/main">
                <a:blipFill dpi="0" rotWithShape="0">
                  <a:blip/>
                  <a:srcRect l="2313" t="2885" r="7690" b="120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extLst>
              <a:ext uri="{28A0092B-C50C-407E-A947-70E740481C1C}">
                <a14:useLocalDpi xmlns:a14="http://schemas.microsoft.com/office/drawing/2010/main" val="0"/>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a:extLst>
              <a:ext uri="{28A0092B-C50C-407E-A947-70E740481C1C}">
                <a14:useLocalDpi xmlns:a14="http://schemas.microsoft.com/office/drawing/2010/main" val="0"/>
              </a:ext>
            </a:extLst>
          </a:blip>
          <a:srcRect l="3886" r="2237" b="7784"/>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3">
            <a:extLst>
              <a:ext uri="{28A0092B-C50C-407E-A947-70E740481C1C}">
                <a14:useLocalDpi xmlns:a14="http://schemas.microsoft.com/office/drawing/2010/main" val="0"/>
              </a:ext>
            </a:extLst>
          </a:blip>
          <a:srcRect l="4933" t="2448" r="5069" b="13832"/>
          <a:stretch>
            <a:fillRect/>
          </a:stretch>
        </p:blipFill>
        <p:spPr bwMode="auto">
          <a:xfrm>
            <a:off x="0" y="431800"/>
            <a:ext cx="9072563" cy="5616575"/>
          </a:xfrm>
          <a:prstGeom prst="rect">
            <a:avLst/>
          </a:prstGeom>
          <a:noFill/>
          <a:ln>
            <a:noFill/>
          </a:ln>
          <a:effectLst/>
          <a:extLst>
            <a:ext uri="{909E8E84-426E-40DD-AFC4-6F175D3DCCD1}">
              <a14:hiddenFill xmlns:a14="http://schemas.microsoft.com/office/drawing/2010/main">
                <a:blipFill dpi="0" rotWithShape="0">
                  <a:blip/>
                  <a:srcRect l="4933" t="2448" r="5069" b="138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2780" r="6921" b="11790"/>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0F7FA0-AC71-1C4A-ACA0-23AEA5915FC4}"/>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dei LINFONODI</a:t>
            </a:r>
          </a:p>
        </p:txBody>
      </p:sp>
      <p:sp>
        <p:nvSpPr>
          <p:cNvPr id="3" name="Segnaposto contenuto 2">
            <a:extLst>
              <a:ext uri="{FF2B5EF4-FFF2-40B4-BE49-F238E27FC236}">
                <a16:creationId xmlns:a16="http://schemas.microsoft.com/office/drawing/2014/main" id="{150743A5-0ADD-2D4A-B9F9-A113B73B29BF}"/>
              </a:ext>
            </a:extLst>
          </p:cNvPr>
          <p:cNvSpPr>
            <a:spLocks noGrp="1"/>
          </p:cNvSpPr>
          <p:nvPr>
            <p:ph idx="1"/>
          </p:nvPr>
        </p:nvSpPr>
        <p:spPr>
          <a:xfrm>
            <a:off x="0" y="620688"/>
            <a:ext cx="9144000" cy="5400600"/>
          </a:xfrm>
        </p:spPr>
        <p:txBody>
          <a:bodyPr/>
          <a:lstStyle/>
          <a:p>
            <a:r>
              <a:rPr lang="it-IT" sz="2400" dirty="0">
                <a:solidFill>
                  <a:schemeClr val="tx1"/>
                </a:solidFill>
                <a:latin typeface="Copperplate Gothic Bold" panose="020E0705020206020404" pitchFamily="34" charset="77"/>
              </a:rPr>
              <a:t>Il TESSUTO LINFOIDE è un particolare tipo di Tessuto Connettivo con un’impalcatura di fibre reticolari sulle quali si inseriscono LINFOCITI e CELLULE della SERIE MONOCITO-MACROFAGICA.</a:t>
            </a:r>
          </a:p>
          <a:p>
            <a:r>
              <a:rPr lang="it-IT" sz="2400" dirty="0">
                <a:solidFill>
                  <a:schemeClr val="tx1"/>
                </a:solidFill>
                <a:latin typeface="Copperplate Gothic Bold" panose="020E0705020206020404" pitchFamily="34" charset="77"/>
              </a:rPr>
              <a:t>Il LINFONODO presenta una zona </a:t>
            </a:r>
            <a:r>
              <a:rPr lang="it-IT" sz="2400" dirty="0" err="1">
                <a:solidFill>
                  <a:schemeClr val="tx1"/>
                </a:solidFill>
                <a:latin typeface="Copperplate Gothic Bold" panose="020E0705020206020404" pitchFamily="34" charset="77"/>
              </a:rPr>
              <a:t>piu’</a:t>
            </a:r>
            <a:r>
              <a:rPr lang="it-IT" sz="2400" dirty="0">
                <a:solidFill>
                  <a:schemeClr val="tx1"/>
                </a:solidFill>
                <a:latin typeface="Copperplate Gothic Bold" panose="020E0705020206020404" pitchFamily="34" charset="77"/>
              </a:rPr>
              <a:t> esterna (CORTICALE) dove si trovano LINFOCITI «B», che, qualora stimolati da specifici Antigeni, evolvono a PLASMACELLULE che producono specifici Anticorpi nell’ ambito dei cosiddetti CENTRI GERMINATIVI. La zona </a:t>
            </a:r>
            <a:r>
              <a:rPr lang="it-IT" sz="2400" dirty="0" err="1">
                <a:solidFill>
                  <a:schemeClr val="tx1"/>
                </a:solidFill>
                <a:latin typeface="Copperplate Gothic Bold" panose="020E0705020206020404" pitchFamily="34" charset="77"/>
              </a:rPr>
              <a:t>piu’</a:t>
            </a:r>
            <a:r>
              <a:rPr lang="it-IT" sz="2400" dirty="0">
                <a:solidFill>
                  <a:schemeClr val="tx1"/>
                </a:solidFill>
                <a:latin typeface="Copperplate Gothic Bold" panose="020E0705020206020404" pitchFamily="34" charset="77"/>
              </a:rPr>
              <a:t> interna (MIDOLLARE) è costituita da setti di Tessuto Linfoide provenienti dalla Corticale, dove sono localizzati LINFOCITI «B» e «T» e MACROFAGI.</a:t>
            </a:r>
          </a:p>
          <a:p>
            <a:r>
              <a:rPr lang="it-IT" sz="2400" dirty="0">
                <a:solidFill>
                  <a:schemeClr val="tx1"/>
                </a:solidFill>
                <a:latin typeface="Copperplate Gothic Bold" panose="020E0705020206020404" pitchFamily="34" charset="77"/>
              </a:rPr>
              <a:t>La LINFA decorre con flusso lento nei SENI localizzati sia nella Corticale, sia nella Midollare</a:t>
            </a:r>
          </a:p>
        </p:txBody>
      </p:sp>
    </p:spTree>
    <p:extLst>
      <p:ext uri="{BB962C8B-B14F-4D97-AF65-F5344CB8AC3E}">
        <p14:creationId xmlns:p14="http://schemas.microsoft.com/office/powerpoint/2010/main" val="14787548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a:extLst>
              <a:ext uri="{28A0092B-C50C-407E-A947-70E740481C1C}">
                <a14:useLocalDpi xmlns:a14="http://schemas.microsoft.com/office/drawing/2010/main" val="0"/>
              </a:ext>
            </a:extLst>
          </a:blip>
          <a:srcRect l="4652" t="5397" r="4796" b="14514"/>
          <a:stretch>
            <a:fillRect/>
          </a:stretch>
        </p:blipFill>
        <p:spPr bwMode="auto">
          <a:xfrm>
            <a:off x="-71438" y="503238"/>
            <a:ext cx="9072563" cy="5822950"/>
          </a:xfrm>
          <a:prstGeom prst="rect">
            <a:avLst/>
          </a:prstGeom>
          <a:noFill/>
          <a:ln>
            <a:noFill/>
          </a:ln>
          <a:effectLst/>
          <a:extLst>
            <a:ext uri="{909E8E84-426E-40DD-AFC4-6F175D3DCCD1}">
              <a14:hiddenFill xmlns:a14="http://schemas.microsoft.com/office/drawing/2010/main">
                <a:blipFill dpi="0" rotWithShape="0">
                  <a:blip/>
                  <a:srcRect l="4652" t="5397" r="4796" b="1451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04025" cy="3735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7763" name="Picture 3"/>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3419475" y="3687763"/>
            <a:ext cx="3457575" cy="3170237"/>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4" name="Line 4"/>
          <p:cNvSpPr>
            <a:spLocks noChangeShapeType="1"/>
          </p:cNvSpPr>
          <p:nvPr/>
        </p:nvSpPr>
        <p:spPr bwMode="auto">
          <a:xfrm>
            <a:off x="4859338" y="1268413"/>
            <a:ext cx="73025" cy="3673475"/>
          </a:xfrm>
          <a:prstGeom prst="line">
            <a:avLst/>
          </a:prstGeom>
          <a:noFill/>
          <a:ln w="5724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2">
            <a:extLst/>
          </a:blip>
          <a:stretch>
            <a:fillRect/>
          </a:stretch>
        </p:blipFill>
        <p:spPr>
          <a:xfrm>
            <a:off x="1834240" y="1029587"/>
            <a:ext cx="5471815" cy="4796568"/>
          </a:xfrm>
          <a:prstGeom prst="rect">
            <a:avLst/>
          </a:prstGeom>
          <a:ln w="12700">
            <a:miter lim="400000"/>
          </a:ln>
        </p:spPr>
      </p:pic>
    </p:spTree>
    <p:extLst>
      <p:ext uri="{BB962C8B-B14F-4D97-AF65-F5344CB8AC3E}">
        <p14:creationId xmlns:p14="http://schemas.microsoft.com/office/powerpoint/2010/main" val="1645581082"/>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39CFDE-5103-D045-93D7-FE366BBB7776}"/>
              </a:ext>
            </a:extLst>
          </p:cNvPr>
          <p:cNvSpPr>
            <a:spLocks noGrp="1"/>
          </p:cNvSpPr>
          <p:nvPr>
            <p:ph type="title"/>
          </p:nvPr>
        </p:nvSpPr>
        <p:spPr>
          <a:xfrm>
            <a:off x="683568" y="213285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ALTRI ORGANI LINFOIDI</a:t>
            </a:r>
          </a:p>
        </p:txBody>
      </p:sp>
    </p:spTree>
    <p:extLst>
      <p:ext uri="{BB962C8B-B14F-4D97-AF65-F5344CB8AC3E}">
        <p14:creationId xmlns:p14="http://schemas.microsoft.com/office/powerpoint/2010/main" val="16700410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9A936AAA-8793-974E-AC8C-6CBC1E8D6D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241300"/>
            <a:ext cx="5241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386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BE0C6E-3562-D446-AE32-125EB9F46E0E}"/>
              </a:ext>
            </a:extLst>
          </p:cNvPr>
          <p:cNvSpPr>
            <a:spLocks noGrp="1"/>
          </p:cNvSpPr>
          <p:nvPr>
            <p:ph type="title"/>
          </p:nvPr>
        </p:nvSpPr>
        <p:spPr>
          <a:xfrm>
            <a:off x="-11306" y="0"/>
            <a:ext cx="9144000" cy="1143000"/>
          </a:xfrm>
        </p:spPr>
        <p:txBody>
          <a:bodyPr>
            <a:normAutofit fontScale="90000"/>
          </a:bodyPr>
          <a:lstStyle/>
          <a:p>
            <a:r>
              <a:rPr lang="it-IT" sz="3200" dirty="0">
                <a:latin typeface="Gurmukhi MN" panose="02020600050405020304" pitchFamily="18" charset="0"/>
                <a:cs typeface="Gurmukhi MN" panose="02020600050405020304" pitchFamily="18" charset="0"/>
              </a:rPr>
              <a:t>TESSUTO LINFOIDE ASSOCIATO ALLE MUCOSE (Mucosa-</a:t>
            </a:r>
            <a:r>
              <a:rPr lang="it-IT" sz="3200" dirty="0" err="1">
                <a:latin typeface="Gurmukhi MN" panose="02020600050405020304" pitchFamily="18" charset="0"/>
                <a:cs typeface="Gurmukhi MN" panose="02020600050405020304" pitchFamily="18" charset="0"/>
              </a:rPr>
              <a:t>Associated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Lymphoid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Tissue</a:t>
            </a:r>
            <a:r>
              <a:rPr lang="it-IT" sz="3200" dirty="0">
                <a:latin typeface="Gurmukhi MN" panose="02020600050405020304" pitchFamily="18" charset="0"/>
                <a:cs typeface="Gurmukhi MN" panose="02020600050405020304" pitchFamily="18" charset="0"/>
              </a:rPr>
              <a:t>)</a:t>
            </a:r>
          </a:p>
        </p:txBody>
      </p:sp>
      <p:sp>
        <p:nvSpPr>
          <p:cNvPr id="3" name="Segnaposto contenuto 2">
            <a:extLst>
              <a:ext uri="{FF2B5EF4-FFF2-40B4-BE49-F238E27FC236}">
                <a16:creationId xmlns:a16="http://schemas.microsoft.com/office/drawing/2014/main" id="{F670979C-E1D3-CB4B-8979-BC1E7060BE41}"/>
              </a:ext>
            </a:extLst>
          </p:cNvPr>
          <p:cNvSpPr>
            <a:spLocks noGrp="1"/>
          </p:cNvSpPr>
          <p:nvPr>
            <p:ph idx="1"/>
          </p:nvPr>
        </p:nvSpPr>
        <p:spPr>
          <a:xfrm>
            <a:off x="0" y="1417638"/>
            <a:ext cx="9144000" cy="5440362"/>
          </a:xfrm>
        </p:spPr>
        <p:txBody>
          <a:bodyPr>
            <a:normAutofit/>
          </a:bodyPr>
          <a:lstStyle/>
          <a:p>
            <a:pPr marL="0" indent="0">
              <a:buNone/>
            </a:pPr>
            <a:r>
              <a:rPr lang="it-IT" sz="2600" b="1" dirty="0"/>
              <a:t>Sono rappresentati da:</a:t>
            </a:r>
          </a:p>
          <a:p>
            <a:pPr marL="0" indent="0">
              <a:buNone/>
            </a:pPr>
            <a:endParaRPr lang="it-IT" sz="2600" b="1" dirty="0"/>
          </a:p>
          <a:p>
            <a:pPr>
              <a:buFontTx/>
              <a:buChar char="-"/>
            </a:pPr>
            <a:r>
              <a:rPr lang="it-IT" sz="2600" b="1" dirty="0"/>
              <a:t>ANELLO (o ARCO) LINFATICO di WALDEYER nel distretto ORO-FARINGEO  con le TONSILLE PALATINE, LINGUALE, FARINGEA, TUBARICA;</a:t>
            </a:r>
          </a:p>
          <a:p>
            <a:pPr>
              <a:buFontTx/>
              <a:buChar char="-"/>
            </a:pPr>
            <a:endParaRPr lang="it-IT" sz="2600" b="1" dirty="0"/>
          </a:p>
          <a:p>
            <a:pPr>
              <a:buFontTx/>
              <a:buChar char="-"/>
            </a:pPr>
            <a:r>
              <a:rPr lang="it-IT" sz="2600" b="1" dirty="0"/>
              <a:t>FORMAZIONI LINFOIDI dell’ INTESTINO: PLACCHE di PEYER nell’ Ileo, APPENDICE CECALE (o VERMIFORME), NODULI LINFOIDI della Lamina Propria e/o Tonaca Sottomucosa dell’ Intestino Tenue e Crasso</a:t>
            </a:r>
          </a:p>
        </p:txBody>
      </p:sp>
    </p:spTree>
    <p:extLst>
      <p:ext uri="{BB962C8B-B14F-4D97-AF65-F5344CB8AC3E}">
        <p14:creationId xmlns:p14="http://schemas.microsoft.com/office/powerpoint/2010/main" val="3804282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a:blip r:embed="rId3">
            <a:extLst>
              <a:ext uri="{28A0092B-C50C-407E-A947-70E740481C1C}">
                <a14:useLocalDpi xmlns:a14="http://schemas.microsoft.com/office/drawing/2010/main" val="0"/>
              </a:ext>
            </a:extLst>
          </a:blip>
          <a:srcRect l="3853" t="2782" r="5310" b="9120"/>
          <a:stretch>
            <a:fillRect/>
          </a:stretch>
        </p:blipFill>
        <p:spPr bwMode="auto">
          <a:xfrm>
            <a:off x="1800225" y="71438"/>
            <a:ext cx="6335713" cy="6767512"/>
          </a:xfrm>
          <a:prstGeom prst="rect">
            <a:avLst/>
          </a:prstGeom>
          <a:noFill/>
          <a:ln>
            <a:noFill/>
          </a:ln>
          <a:effectLst/>
          <a:extLst>
            <a:ext uri="{909E8E84-426E-40DD-AFC4-6F175D3DCCD1}">
              <a14:hiddenFill xmlns:a14="http://schemas.microsoft.com/office/drawing/2010/main">
                <a:blipFill dpi="0" rotWithShape="0">
                  <a:blip/>
                  <a:srcRect l="3853" t="2782" r="5310"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val="0"/>
              </a:ext>
            </a:extLst>
          </a:blip>
          <a:srcRect l="6311" t="4648" r="7619" b="13124"/>
          <a:stretch>
            <a:fillRect/>
          </a:stretch>
        </p:blipFill>
        <p:spPr bwMode="auto">
          <a:xfrm>
            <a:off x="1511300" y="431800"/>
            <a:ext cx="6624638" cy="6335713"/>
          </a:xfrm>
          <a:prstGeom prst="rect">
            <a:avLst/>
          </a:prstGeom>
          <a:noFill/>
          <a:ln>
            <a:noFill/>
          </a:ln>
          <a:effectLst/>
          <a:extLst>
            <a:ext uri="{909E8E84-426E-40DD-AFC4-6F175D3DCCD1}">
              <a14:hiddenFill xmlns:a14="http://schemas.microsoft.com/office/drawing/2010/main">
                <a:blipFill dpi="0" rotWithShape="0">
                  <a:blip/>
                  <a:srcRect l="6311" t="4648" r="7619"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B902A-98D0-2F42-A2AE-7F1EE511E683}"/>
              </a:ext>
            </a:extLst>
          </p:cNvPr>
          <p:cNvSpPr>
            <a:spLocks noGrp="1"/>
          </p:cNvSpPr>
          <p:nvPr>
            <p:ph type="title"/>
          </p:nvPr>
        </p:nvSpPr>
        <p:spPr>
          <a:xfrm>
            <a:off x="0" y="0"/>
            <a:ext cx="914400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MILZA</a:t>
            </a:r>
          </a:p>
        </p:txBody>
      </p:sp>
      <p:sp>
        <p:nvSpPr>
          <p:cNvPr id="3" name="Segnaposto contenuto 2">
            <a:extLst>
              <a:ext uri="{FF2B5EF4-FFF2-40B4-BE49-F238E27FC236}">
                <a16:creationId xmlns:a16="http://schemas.microsoft.com/office/drawing/2014/main" id="{4D00D2D3-E654-DB4A-A222-ECC8CB2DC7F0}"/>
              </a:ext>
            </a:extLst>
          </p:cNvPr>
          <p:cNvSpPr>
            <a:spLocks noGrp="1"/>
          </p:cNvSpPr>
          <p:nvPr>
            <p:ph idx="1"/>
          </p:nvPr>
        </p:nvSpPr>
        <p:spPr>
          <a:xfrm>
            <a:off x="0" y="792088"/>
            <a:ext cx="9144000" cy="6065912"/>
          </a:xfrm>
        </p:spPr>
        <p:txBody>
          <a:bodyPr/>
          <a:lstStyle/>
          <a:p>
            <a:r>
              <a:rPr lang="it-IT" sz="2800" dirty="0">
                <a:solidFill>
                  <a:schemeClr val="tx1"/>
                </a:solidFill>
                <a:latin typeface="Chalkboard SE" panose="03050602040202020205" pitchFamily="66" charset="77"/>
              </a:rPr>
              <a:t>Organo LINFOIDE, pieno, impari, intraperitoneale e localizzato nell’ IPOCONDRIO SINISTRO.</a:t>
            </a:r>
          </a:p>
          <a:p>
            <a:r>
              <a:rPr lang="it-IT" sz="2800" dirty="0">
                <a:solidFill>
                  <a:schemeClr val="tx1"/>
                </a:solidFill>
                <a:latin typeface="Chalkboard SE" panose="03050602040202020205" pitchFamily="66" charset="77"/>
              </a:rPr>
              <a:t>Prende rapporto con la Parete Addominale Antero-Laterale, il Muscolo Diaframma, il Fondo dello Stomaco, il Rene Sinistro, la Coda del Pancreas.</a:t>
            </a:r>
          </a:p>
          <a:p>
            <a:r>
              <a:rPr lang="it-IT" sz="2800" dirty="0">
                <a:solidFill>
                  <a:schemeClr val="tx1"/>
                </a:solidFill>
                <a:latin typeface="Chalkboard SE" panose="03050602040202020205" pitchFamily="66" charset="77"/>
              </a:rPr>
              <a:t>È deputato alla distruzione dei Globuli Rossi del Sangue che hanno concluso il loro ciclo vitale dopo circa 120 giorni di vita (ERITROCATERESI).</a:t>
            </a:r>
          </a:p>
          <a:p>
            <a:r>
              <a:rPr lang="it-IT" sz="2800" dirty="0">
                <a:solidFill>
                  <a:schemeClr val="tx1"/>
                </a:solidFill>
                <a:latin typeface="Chalkboard SE" panose="03050602040202020205" pitchFamily="66" charset="77"/>
              </a:rPr>
              <a:t>A differenza </a:t>
            </a:r>
            <a:r>
              <a:rPr lang="it-IT" sz="2800">
                <a:solidFill>
                  <a:schemeClr val="tx1"/>
                </a:solidFill>
                <a:latin typeface="Chalkboard SE" panose="03050602040202020205" pitchFamily="66" charset="77"/>
              </a:rPr>
              <a:t>dei Linfonodi, </a:t>
            </a:r>
            <a:r>
              <a:rPr lang="it-IT" sz="2800" dirty="0">
                <a:solidFill>
                  <a:schemeClr val="tx1"/>
                </a:solidFill>
                <a:latin typeface="Chalkboard SE" panose="03050602040202020205" pitchFamily="66" charset="77"/>
              </a:rPr>
              <a:t>la MILZA «setaccia» e «filtra» il Sangue (anziché la Linfa), al fine di identificarvi possibili agenti potenzialmente dannosi per l</a:t>
            </a:r>
            <a:r>
              <a:rPr lang="it-IT" sz="2800">
                <a:solidFill>
                  <a:schemeClr val="tx1"/>
                </a:solidFill>
                <a:latin typeface="Chalkboard SE" panose="03050602040202020205" pitchFamily="66" charset="77"/>
              </a:rPr>
              <a:t>’ organismo.   </a:t>
            </a:r>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4266359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ANATOMIA TOPOGRAFICA DELLA MILZA</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47750"/>
            <a:ext cx="7696200" cy="5808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AC8B8-7003-3149-A559-CDF16B18A240}"/>
              </a:ext>
            </a:extLst>
          </p:cNvPr>
          <p:cNvSpPr>
            <a:spLocks noGrp="1"/>
          </p:cNvSpPr>
          <p:nvPr>
            <p:ph type="title"/>
          </p:nvPr>
        </p:nvSpPr>
        <p:spPr>
          <a:xfrm>
            <a:off x="665185" y="-1714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DELLA MILZA</a:t>
            </a:r>
          </a:p>
        </p:txBody>
      </p:sp>
      <p:sp>
        <p:nvSpPr>
          <p:cNvPr id="3" name="Segnaposto contenuto 2">
            <a:extLst>
              <a:ext uri="{FF2B5EF4-FFF2-40B4-BE49-F238E27FC236}">
                <a16:creationId xmlns:a16="http://schemas.microsoft.com/office/drawing/2014/main" id="{39B0D27A-69AB-F646-83F0-28272CD096DD}"/>
              </a:ext>
            </a:extLst>
          </p:cNvPr>
          <p:cNvSpPr>
            <a:spLocks noGrp="1"/>
          </p:cNvSpPr>
          <p:nvPr>
            <p:ph idx="1"/>
          </p:nvPr>
        </p:nvSpPr>
        <p:spPr>
          <a:xfrm>
            <a:off x="23612" y="764704"/>
            <a:ext cx="9036496" cy="5905450"/>
          </a:xfrm>
        </p:spPr>
        <p:txBody>
          <a:bodyPr/>
          <a:lstStyle/>
          <a:p>
            <a:r>
              <a:rPr lang="it-IT" sz="2400" dirty="0">
                <a:solidFill>
                  <a:schemeClr val="tx1"/>
                </a:solidFill>
                <a:latin typeface="Chalkboard SE" panose="03050602040202020205" pitchFamily="66" charset="77"/>
              </a:rPr>
              <a:t>La MILZA è rivestita da una CAPSULA FIBRO-MUSCOLARE (Muscolatura Liscia)</a:t>
            </a:r>
          </a:p>
          <a:p>
            <a:r>
              <a:rPr lang="it-IT" sz="2400" dirty="0">
                <a:solidFill>
                  <a:schemeClr val="tx1"/>
                </a:solidFill>
                <a:latin typeface="Chalkboard SE" panose="03050602040202020205" pitchFamily="66" charset="77"/>
              </a:rPr>
              <a:t>Il Tessuto Linfoide della MILZA si organizza in:</a:t>
            </a:r>
          </a:p>
          <a:p>
            <a:pPr marL="457200" indent="-457200">
              <a:buFontTx/>
              <a:buChar char="-"/>
            </a:pPr>
            <a:r>
              <a:rPr lang="it-IT" sz="2400" dirty="0">
                <a:solidFill>
                  <a:schemeClr val="tx1"/>
                </a:solidFill>
                <a:latin typeface="Chalkboard SE" panose="03050602040202020205" pitchFamily="66" charset="77"/>
              </a:rPr>
              <a:t>POLPA BIANCA, il cui tessuto linfoide segue le Ramificazioni della Arteria Splenica o Lienale, provvista di Fibrocellule Muscolari Lisce;</a:t>
            </a:r>
          </a:p>
          <a:p>
            <a:pPr marL="457200" indent="-457200">
              <a:buFontTx/>
              <a:buChar char="-"/>
            </a:pPr>
            <a:r>
              <a:rPr lang="it-IT" sz="2400" dirty="0">
                <a:solidFill>
                  <a:schemeClr val="tx1"/>
                </a:solidFill>
                <a:latin typeface="Chalkboard SE" panose="03050602040202020205" pitchFamily="66" charset="77"/>
              </a:rPr>
              <a:t>POLPA ROSSA è prevalentemente costituita da Eritrociti, che vengono selezionati da Cellule Linfoidi per sottoporli a Eritrocateresi. Avviene tramite 2 modalità: la cosiddetta »CIRCOLAZIONE CHIUSA» immette sangue nella Polpa Rossa tramite LACUNE VASCOLARI VENOSE, che con il loro endotelio, non consentono un contattato «diretto» tra sangue e tessuto linfoide. Secondo la «CIRCOLAZIONE APERTA» , il Sangue viene immesso nella Polpa Rossa direttamente in contatto col Tessuto Linfoide</a:t>
            </a:r>
          </a:p>
        </p:txBody>
      </p:sp>
    </p:spTree>
    <p:extLst>
      <p:ext uri="{BB962C8B-B14F-4D97-AF65-F5344CB8AC3E}">
        <p14:creationId xmlns:p14="http://schemas.microsoft.com/office/powerpoint/2010/main" val="12296686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3" name="Rectangle 1"/>
          <p:cNvSpPr>
            <a:spLocks noGrp="1" noChangeArrowheads="1"/>
          </p:cNvSpPr>
          <p:nvPr>
            <p:ph type="title" idx="4294967295"/>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MILZA: CIRCOLAZIONE APERTA e CHIUSA</a:t>
            </a: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5786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DDBDD6-9A86-DF42-BDC2-682347D320C7}"/>
              </a:ext>
            </a:extLst>
          </p:cNvPr>
          <p:cNvSpPr>
            <a:spLocks noGrp="1"/>
          </p:cNvSpPr>
          <p:nvPr>
            <p:ph type="title"/>
          </p:nvPr>
        </p:nvSpPr>
        <p:spPr>
          <a:xfrm>
            <a:off x="611560" y="19109"/>
            <a:ext cx="775335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 I M O</a:t>
            </a:r>
          </a:p>
        </p:txBody>
      </p:sp>
      <p:sp>
        <p:nvSpPr>
          <p:cNvPr id="3" name="Segnaposto contenuto 2">
            <a:extLst>
              <a:ext uri="{FF2B5EF4-FFF2-40B4-BE49-F238E27FC236}">
                <a16:creationId xmlns:a16="http://schemas.microsoft.com/office/drawing/2014/main" id="{600A8384-3B9E-EE4E-B43D-E873719FC25E}"/>
              </a:ext>
            </a:extLst>
          </p:cNvPr>
          <p:cNvSpPr>
            <a:spLocks noGrp="1"/>
          </p:cNvSpPr>
          <p:nvPr>
            <p:ph idx="1"/>
          </p:nvPr>
        </p:nvSpPr>
        <p:spPr>
          <a:xfrm>
            <a:off x="0" y="980728"/>
            <a:ext cx="9144000" cy="5877272"/>
          </a:xfrm>
        </p:spPr>
        <p:txBody>
          <a:bodyPr/>
          <a:lstStyle/>
          <a:p>
            <a:r>
              <a:rPr lang="it-IT" sz="2600" dirty="0">
                <a:solidFill>
                  <a:schemeClr val="tx1"/>
                </a:solidFill>
                <a:latin typeface="Chalkboard SE" panose="03050602040202020205" pitchFamily="66" charset="77"/>
              </a:rPr>
              <a:t>Organo LINFOIDE impari localizzato nel MEDIASTINO della Cavità Toracica, </a:t>
            </a:r>
            <a:r>
              <a:rPr lang="it-IT" sz="2600" dirty="0" err="1">
                <a:solidFill>
                  <a:schemeClr val="tx1"/>
                </a:solidFill>
                <a:latin typeface="Chalkboard SE" panose="03050602040202020205" pitchFamily="66" charset="77"/>
              </a:rPr>
              <a:t>antero</a:t>
            </a:r>
            <a:r>
              <a:rPr lang="it-IT" sz="2600" dirty="0">
                <a:solidFill>
                  <a:schemeClr val="tx1"/>
                </a:solidFill>
                <a:latin typeface="Chalkboard SE" panose="03050602040202020205" pitchFamily="66" charset="77"/>
              </a:rPr>
              <a:t>-superiormente rispetto al Cuore nel suo Sacco Pericardico.</a:t>
            </a:r>
          </a:p>
          <a:p>
            <a:r>
              <a:rPr lang="it-IT" sz="2600" dirty="0">
                <a:solidFill>
                  <a:schemeClr val="tx1"/>
                </a:solidFill>
                <a:latin typeface="Chalkboard SE" panose="03050602040202020205" pitchFamily="66" charset="77"/>
              </a:rPr>
              <a:t>Fino all’ età adolescenziale provvede a differenziare i LINFOCITI «T» (</a:t>
            </a:r>
            <a:r>
              <a:rPr lang="it-IT" sz="2600" dirty="0" err="1">
                <a:solidFill>
                  <a:schemeClr val="tx1"/>
                </a:solidFill>
                <a:latin typeface="Chalkboard SE" panose="03050602040202020205" pitchFamily="66" charset="77"/>
              </a:rPr>
              <a:t>Timociti</a:t>
            </a:r>
            <a:r>
              <a:rPr lang="it-IT" sz="2600" dirty="0">
                <a:solidFill>
                  <a:schemeClr val="tx1"/>
                </a:solidFill>
                <a:latin typeface="Chalkboard SE" panose="03050602040202020205" pitchFamily="66" charset="77"/>
              </a:rPr>
              <a:t>).</a:t>
            </a:r>
          </a:p>
          <a:p>
            <a:r>
              <a:rPr lang="it-IT" sz="2600" dirty="0">
                <a:solidFill>
                  <a:schemeClr val="tx1"/>
                </a:solidFill>
                <a:latin typeface="Chalkboard SE" panose="03050602040202020205" pitchFamily="66" charset="77"/>
              </a:rPr>
              <a:t>A differenza di altri organi linfoidi, l’ impalcatura è di tipo Epiteliale le cui cellule presentano prolungamenti che costituisco un particolare reticolo NON connettivale.</a:t>
            </a:r>
          </a:p>
          <a:p>
            <a:r>
              <a:rPr lang="it-IT" sz="2600" dirty="0">
                <a:solidFill>
                  <a:schemeClr val="tx1"/>
                </a:solidFill>
                <a:latin typeface="Chalkboard SE" panose="03050602040202020205" pitchFamily="66" charset="77"/>
              </a:rPr>
              <a:t>Caratteristiche formazioni a lamelle cellulari concentriche i Corpuscoli di </a:t>
            </a:r>
            <a:r>
              <a:rPr lang="it-IT" sz="2600" dirty="0" err="1">
                <a:solidFill>
                  <a:schemeClr val="tx1"/>
                </a:solidFill>
                <a:latin typeface="Chalkboard SE" panose="03050602040202020205" pitchFamily="66" charset="77"/>
              </a:rPr>
              <a:t>Hassal</a:t>
            </a:r>
            <a:r>
              <a:rPr lang="it-IT" sz="2600" dirty="0">
                <a:solidFill>
                  <a:schemeClr val="tx1"/>
                </a:solidFill>
                <a:latin typeface="Chalkboard SE" panose="03050602040202020205" pitchFamily="66" charset="77"/>
              </a:rPr>
              <a:t>.</a:t>
            </a:r>
          </a:p>
          <a:p>
            <a:r>
              <a:rPr lang="it-IT" sz="2600" dirty="0">
                <a:solidFill>
                  <a:schemeClr val="tx1"/>
                </a:solidFill>
                <a:latin typeface="Chalkboard SE" panose="03050602040202020205" pitchFamily="66" charset="77"/>
              </a:rPr>
              <a:t>Successivamente all’ adolescenza, va incontro ad una regressione morfo-funzionale a tessuto adiposo.</a:t>
            </a:r>
          </a:p>
          <a:p>
            <a:endParaRPr lang="it-IT" sz="2600"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381974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a:extLst>
              <a:ext uri="{28A0092B-C50C-407E-A947-70E740481C1C}">
                <a14:useLocalDpi xmlns:a14="http://schemas.microsoft.com/office/drawing/2010/main" val="0"/>
              </a:ext>
            </a:extLst>
          </a:blip>
          <a:srcRect l="1653" t="2780" r="6728" b="14461"/>
          <a:stretch>
            <a:fillRect/>
          </a:stretch>
        </p:blipFill>
        <p:spPr bwMode="auto">
          <a:xfrm>
            <a:off x="647700" y="360363"/>
            <a:ext cx="7488238" cy="6408737"/>
          </a:xfrm>
          <a:prstGeom prst="rect">
            <a:avLst/>
          </a:prstGeom>
          <a:noFill/>
          <a:ln>
            <a:noFill/>
          </a:ln>
          <a:effectLst/>
          <a:extLst>
            <a:ext uri="{909E8E84-426E-40DD-AFC4-6F175D3DCCD1}">
              <a14:hiddenFill xmlns:a14="http://schemas.microsoft.com/office/drawing/2010/main">
                <a:blipFill dpi="0" rotWithShape="0">
                  <a:blip/>
                  <a:srcRect l="1653" t="2780" r="6728" b="1446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5934</TotalTime>
  <Words>2453</Words>
  <Application>Microsoft Macintosh PowerPoint</Application>
  <PresentationFormat>Presentazione su schermo (4:3)</PresentationFormat>
  <Paragraphs>253</Paragraphs>
  <Slides>90</Slides>
  <Notes>54</Notes>
  <HiddenSlides>0</HiddenSlides>
  <MMClips>0</MMClips>
  <ScaleCrop>false</ScaleCrop>
  <HeadingPairs>
    <vt:vector size="6" baseType="variant">
      <vt:variant>
        <vt:lpstr>Caratteri utilizzati</vt:lpstr>
      </vt:variant>
      <vt:variant>
        <vt:i4>17</vt:i4>
      </vt:variant>
      <vt:variant>
        <vt:lpstr>Tema</vt:lpstr>
      </vt:variant>
      <vt:variant>
        <vt:i4>2</vt:i4>
      </vt:variant>
      <vt:variant>
        <vt:lpstr>Titoli diapositive</vt:lpstr>
      </vt:variant>
      <vt:variant>
        <vt:i4>90</vt:i4>
      </vt:variant>
    </vt:vector>
  </HeadingPairs>
  <TitlesOfParts>
    <vt:vector size="109" baseType="lpstr">
      <vt:lpstr>Microsoft YaHei</vt:lpstr>
      <vt:lpstr>ＭＳ Ｐゴシック</vt:lpstr>
      <vt:lpstr>Arial</vt:lpstr>
      <vt:lpstr>Arial Black</vt:lpstr>
      <vt:lpstr>Calibri</vt:lpstr>
      <vt:lpstr>Century Schoolbook</vt:lpstr>
      <vt:lpstr>Chalkboard</vt:lpstr>
      <vt:lpstr>Chalkboard SE</vt:lpstr>
      <vt:lpstr>Chalkduster</vt:lpstr>
      <vt:lpstr>Comic Sans MS</vt:lpstr>
      <vt:lpstr>Copperplate</vt:lpstr>
      <vt:lpstr>Copperplate Gothic Bold</vt:lpstr>
      <vt:lpstr>Gurmukhi MN</vt:lpstr>
      <vt:lpstr>Helvetica</vt:lpstr>
      <vt:lpstr>Lucida Sans Unicode</vt:lpstr>
      <vt:lpstr>Times New Roman</vt:lpstr>
      <vt:lpstr>Wingdings</vt:lpstr>
      <vt:lpstr>Tema di Office</vt:lpstr>
      <vt:lpstr>Office Theme</vt:lpstr>
      <vt:lpstr> </vt:lpstr>
      <vt:lpstr>ARTERIE  della  GRANDE CIRCOLAZIONE</vt:lpstr>
      <vt:lpstr>SISTEMA ARTERIOSO  DELLA GRANDE CIRCOLAZIONE</vt:lpstr>
      <vt:lpstr>Presentazione standard di PowerPoint</vt:lpstr>
      <vt:lpstr>Presentazione standard di PowerPoint</vt:lpstr>
      <vt:lpstr>ARCO DELL’ AORTA</vt:lpstr>
      <vt:lpstr>ARCO AORTICO e DIRAMAZIONI</vt:lpstr>
      <vt:lpstr>Presentazione standard di PowerPoint</vt:lpstr>
      <vt:lpstr>Presentazione standard di PowerPoint</vt:lpstr>
      <vt:lpstr>Presentazione standard di PowerPoint</vt:lpstr>
      <vt:lpstr>SISTEMA ARTERIOSO CAROTIDEO</vt:lpstr>
      <vt:lpstr>ARTERIA CAROTIDE ESTERNA</vt:lpstr>
      <vt:lpstr>Presentazione standard di PowerPoint</vt:lpstr>
      <vt:lpstr>ARTERIA CAROTIDE INTERNA</vt:lpstr>
      <vt:lpstr>Presentazione standard di PowerPoint</vt:lpstr>
      <vt:lpstr>ARTERIA SUCCLAVIA</vt:lpstr>
      <vt:lpstr>Presentazione standard di PowerPoint</vt:lpstr>
      <vt:lpstr>AORTA  DISCENDENTE</vt:lpstr>
      <vt:lpstr>AORTA  DISCENDENTE  TORACICA</vt:lpstr>
      <vt:lpstr>AORTA  DISCENDENTE  ADDOMINALE</vt:lpstr>
      <vt:lpstr>ARTERIA  CELIACA</vt:lpstr>
      <vt:lpstr>SCHEMA DELLE RAMIFICAZIONI DELL’ AORTA DISCENDENTE</vt:lpstr>
      <vt:lpstr>Presentazione standard di PowerPoint</vt:lpstr>
      <vt:lpstr>TRIPODE  CELIACO</vt:lpstr>
      <vt:lpstr>Presentazione standard di PowerPoint</vt:lpstr>
      <vt:lpstr>ARTERIE MESENTERICHE SUPERIORE  ed INFERIORE</vt:lpstr>
      <vt:lpstr>ARTERIA MESENTERICA SUPERIORE</vt:lpstr>
      <vt:lpstr>ARTERIA MESENTERICA SUPERIORE</vt:lpstr>
      <vt:lpstr>ARTERIA MESENTERICA INFERIORE</vt:lpstr>
      <vt:lpstr>ARTERIA ILIACA COMUNE</vt:lpstr>
      <vt:lpstr>ARTERIE ILIACHE COMUNE, ESTERNA ed INTERNA (o Ipogastrica)</vt:lpstr>
      <vt:lpstr>ARTERIA SACRALE MEDIA (MEDIANA)</vt:lpstr>
      <vt:lpstr>ARTERIA ILIACA ESTERNA</vt:lpstr>
      <vt:lpstr>Presentazione standard di PowerPoint</vt:lpstr>
      <vt:lpstr>Presentazione standard di PowerPoint</vt:lpstr>
      <vt:lpstr>ARTERIA ILIACA INTERNA</vt:lpstr>
      <vt:lpstr>Presentazione standard di PowerPoint</vt:lpstr>
      <vt:lpstr>VENE  della  GRANDE CIRCOLAZIONE</vt:lpstr>
      <vt:lpstr>CIRCOLAZIONE VENOSA SISTEMICA</vt:lpstr>
      <vt:lpstr>Presentazione standard di PowerPoint</vt:lpstr>
      <vt:lpstr>SISTEMI  VENOSI della GRANDE CIRCOLAZIONE</vt:lpstr>
      <vt:lpstr>SISTEMI VENOSI della GRANDE CIRCOLA- ZIONE</vt:lpstr>
      <vt:lpstr>Presentazione standard di PowerPoint</vt:lpstr>
      <vt:lpstr>VENE afferenti  alla  VENA CAVA SUPERIORE</vt:lpstr>
      <vt:lpstr>DRENAGGIO VENOSO DELLA REGIONE DEL CRANIO</vt:lpstr>
      <vt:lpstr>VENE CAVA SUPERIORE ed ANONIME </vt:lpstr>
      <vt:lpstr>SENI VENOSI della DURA MADRE</vt:lpstr>
      <vt:lpstr>Presentazione standard di PowerPoint</vt:lpstr>
      <vt:lpstr>VENE  DEL  COLLO</vt:lpstr>
      <vt:lpstr>DRENAGGIO VENOSO dell’ ARTO SUPERIORE</vt:lpstr>
      <vt:lpstr>Presentazione standard di PowerPoint</vt:lpstr>
      <vt:lpstr>VENE CEFALICA e BASILICA</vt:lpstr>
      <vt:lpstr>DRENAGGIO VENOSO DEL TORACE</vt:lpstr>
      <vt:lpstr>TRIBUTARIE DELLA VENA CAVA INFERIORE</vt:lpstr>
      <vt:lpstr>VENA CAVA INFERIORE</vt:lpstr>
      <vt:lpstr>VENA  PORTA</vt:lpstr>
      <vt:lpstr>Presentazione standard di PowerPoint</vt:lpstr>
      <vt:lpstr>DRENAGGIO VENOSO dell’ ARTO INFERIORE</vt:lpstr>
      <vt:lpstr>Presentazione standard di PowerPoint</vt:lpstr>
      <vt:lpstr>VENE  SAFENE</vt:lpstr>
      <vt:lpstr>Presentazione standard di PowerPoint</vt:lpstr>
      <vt:lpstr>SISTEMA CIRCOLATORIO LINFATICO (sintesi)</vt:lpstr>
      <vt:lpstr>Presentazione standard di PowerPoint</vt:lpstr>
      <vt:lpstr>Presentazione standard di PowerPoint</vt:lpstr>
      <vt:lpstr>SCHEMA  MORFO-FUNZIONALE DEL SISTEMA  CIRCOLATORIO LINFATICO</vt:lpstr>
      <vt:lpstr>Presentazione standard di PowerPoint</vt:lpstr>
      <vt:lpstr>Presentazione standard di PowerPoint</vt:lpstr>
      <vt:lpstr>SISTEMA CIRCOLATORIO LINFATICO</vt:lpstr>
      <vt:lpstr>PERCORSO SCHEMATICO DELLA LINFA</vt:lpstr>
      <vt:lpstr>Presentazione standard di PowerPoint</vt:lpstr>
      <vt:lpstr>LINFONODI</vt:lpstr>
      <vt:lpstr>Presentazione standard di PowerPoint</vt:lpstr>
      <vt:lpstr>Presentazione standard di PowerPoint</vt:lpstr>
      <vt:lpstr>Presentazione standard di PowerPoint</vt:lpstr>
      <vt:lpstr>Presentazione standard di PowerPoint</vt:lpstr>
      <vt:lpstr>Presentazione standard di PowerPoint</vt:lpstr>
      <vt:lpstr>STRUTTURA dei LINFONODI</vt:lpstr>
      <vt:lpstr>Presentazione standard di PowerPoint</vt:lpstr>
      <vt:lpstr>Presentazione standard di PowerPoint</vt:lpstr>
      <vt:lpstr>ALTRI ORGANI LINFOIDI</vt:lpstr>
      <vt:lpstr>Presentazione standard di PowerPoint</vt:lpstr>
      <vt:lpstr>TESSUTO LINFOIDE ASSOCIATO ALLE MUCOSE (Mucosa-Associated Lymphoid Tissue)</vt:lpstr>
      <vt:lpstr>Presentazione standard di PowerPoint</vt:lpstr>
      <vt:lpstr>Presentazione standard di PowerPoint</vt:lpstr>
      <vt:lpstr>MILZA</vt:lpstr>
      <vt:lpstr>ANATOMIA TOPOGRAFICA DELLA MILZA</vt:lpstr>
      <vt:lpstr>STRUTTURA DELLA MILZA</vt:lpstr>
      <vt:lpstr>MILZA: CIRCOLAZIONE APERTA e CHIUSA</vt:lpstr>
      <vt:lpstr>T I M O</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Vittorio Grill</cp:lastModifiedBy>
  <cp:revision>415</cp:revision>
  <cp:lastPrinted>2020-02-13T11:48:13Z</cp:lastPrinted>
  <dcterms:created xsi:type="dcterms:W3CDTF">2000-11-30T12:44:42Z</dcterms:created>
  <dcterms:modified xsi:type="dcterms:W3CDTF">2021-03-01T11:17:50Z</dcterms:modified>
</cp:coreProperties>
</file>