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sldIdLst>
    <p:sldId id="256" r:id="rId5"/>
    <p:sldId id="257" r:id="rId6"/>
    <p:sldId id="280" r:id="rId7"/>
    <p:sldId id="259" r:id="rId8"/>
    <p:sldId id="275" r:id="rId9"/>
    <p:sldId id="265" r:id="rId10"/>
    <p:sldId id="266" r:id="rId11"/>
    <p:sldId id="267" r:id="rId12"/>
    <p:sldId id="268" r:id="rId13"/>
    <p:sldId id="269" r:id="rId14"/>
    <p:sldId id="279" r:id="rId15"/>
    <p:sldId id="276" r:id="rId16"/>
    <p:sldId id="281" r:id="rId17"/>
    <p:sldId id="264" r:id="rId18"/>
    <p:sldId id="277" r:id="rId19"/>
    <p:sldId id="278" r:id="rId20"/>
    <p:sldId id="272" r:id="rId21"/>
    <p:sldId id="274" r:id="rId22"/>
    <p:sldId id="273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A58D0-47DF-4C24-81F2-EE9C384E68A7}" v="81" dt="2022-03-02T13:49:12.844"/>
    <p1510:client id="{130CA7A8-9642-43FB-AE5C-843FF6565DC6}" v="619" dt="2022-03-02T08:46:32.303"/>
    <p1510:client id="{526C144F-F671-4165-8673-0936A5E420A0}" v="38" dt="2022-03-03T19:44:30.632"/>
    <p1510:client id="{710C8011-A09D-449B-879D-14A45BC2C798}" v="67" dt="2022-03-03T19:41:50.376"/>
    <p1510:client id="{8C17D1A4-0C28-42BB-97B4-5603900B6C3E}" v="440" dt="2022-03-02T16:36:16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455" autoAdjust="0"/>
  </p:normalViewPr>
  <p:slideViewPr>
    <p:cSldViewPr snapToGrid="0">
      <p:cViewPr varScale="1">
        <p:scale>
          <a:sx n="73" d="100"/>
          <a:sy n="73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LLI MARCO" userId="S::8036@ds.units.it::a6151164-0b2c-4e6b-b73d-5c6967b9ac01" providerId="AD" clId="Web-{526C144F-F671-4165-8673-0936A5E420A0}"/>
    <pc:docChg chg="modSld">
      <pc:chgData name="FERNANDELLI MARCO" userId="S::8036@ds.units.it::a6151164-0b2c-4e6b-b73d-5c6967b9ac01" providerId="AD" clId="Web-{526C144F-F671-4165-8673-0936A5E420A0}" dt="2022-03-03T19:44:30.632" v="33" actId="20577"/>
      <pc:docMkLst>
        <pc:docMk/>
      </pc:docMkLst>
      <pc:sldChg chg="modSp">
        <pc:chgData name="FERNANDELLI MARCO" userId="S::8036@ds.units.it::a6151164-0b2c-4e6b-b73d-5c6967b9ac01" providerId="AD" clId="Web-{526C144F-F671-4165-8673-0936A5E420A0}" dt="2022-03-03T19:44:30.632" v="33" actId="20577"/>
        <pc:sldMkLst>
          <pc:docMk/>
          <pc:sldMk cId="2450567012" sldId="276"/>
        </pc:sldMkLst>
        <pc:spChg chg="mod">
          <ac:chgData name="FERNANDELLI MARCO" userId="S::8036@ds.units.it::a6151164-0b2c-4e6b-b73d-5c6967b9ac01" providerId="AD" clId="Web-{526C144F-F671-4165-8673-0936A5E420A0}" dt="2022-03-03T19:44:30.632" v="33" actId="20577"/>
          <ac:spMkLst>
            <pc:docMk/>
            <pc:sldMk cId="2450567012" sldId="276"/>
            <ac:spMk id="2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526C144F-F671-4165-8673-0936A5E420A0}" dt="2022-03-03T19:43:54.225" v="29" actId="20577"/>
        <pc:sldMkLst>
          <pc:docMk/>
          <pc:sldMk cId="3779865036" sldId="279"/>
        </pc:sldMkLst>
        <pc:spChg chg="mod">
          <ac:chgData name="FERNANDELLI MARCO" userId="S::8036@ds.units.it::a6151164-0b2c-4e6b-b73d-5c6967b9ac01" providerId="AD" clId="Web-{526C144F-F671-4165-8673-0936A5E420A0}" dt="2022-03-03T19:43:54.225" v="29" actId="20577"/>
          <ac:spMkLst>
            <pc:docMk/>
            <pc:sldMk cId="3779865036" sldId="279"/>
            <ac:spMk id="3" creationId="{3AC0A41C-202D-46B6-B34C-80959C9F43AE}"/>
          </ac:spMkLst>
        </pc:spChg>
      </pc:sldChg>
    </pc:docChg>
  </pc:docChgLst>
  <pc:docChgLst>
    <pc:chgData name="FERNANDELLI MARCO" userId="S::8036@ds.units.it::a6151164-0b2c-4e6b-b73d-5c6967b9ac01" providerId="AD" clId="Web-{0F3A58D0-47DF-4C24-81F2-EE9C384E68A7}"/>
    <pc:docChg chg="addSld modSld">
      <pc:chgData name="FERNANDELLI MARCO" userId="S::8036@ds.units.it::a6151164-0b2c-4e6b-b73d-5c6967b9ac01" providerId="AD" clId="Web-{0F3A58D0-47DF-4C24-81F2-EE9C384E68A7}" dt="2022-03-02T13:49:12.828" v="77" actId="20577"/>
      <pc:docMkLst>
        <pc:docMk/>
      </pc:docMkLst>
      <pc:sldChg chg="modSp">
        <pc:chgData name="FERNANDELLI MARCO" userId="S::8036@ds.units.it::a6151164-0b2c-4e6b-b73d-5c6967b9ac01" providerId="AD" clId="Web-{0F3A58D0-47DF-4C24-81F2-EE9C384E68A7}" dt="2022-03-02T13:49:12.828" v="77" actId="20577"/>
        <pc:sldMkLst>
          <pc:docMk/>
          <pc:sldMk cId="2261693293" sldId="259"/>
        </pc:sldMkLst>
        <pc:spChg chg="mod">
          <ac:chgData name="FERNANDELLI MARCO" userId="S::8036@ds.units.it::a6151164-0b2c-4e6b-b73d-5c6967b9ac01" providerId="AD" clId="Web-{0F3A58D0-47DF-4C24-81F2-EE9C384E68A7}" dt="2022-03-02T13:49:12.828" v="77" actId="20577"/>
          <ac:spMkLst>
            <pc:docMk/>
            <pc:sldMk cId="2261693293" sldId="259"/>
            <ac:spMk id="2" creationId="{00000000-0000-0000-0000-000000000000}"/>
          </ac:spMkLst>
        </pc:spChg>
      </pc:sldChg>
      <pc:sldChg chg="delSp modSp new">
        <pc:chgData name="FERNANDELLI MARCO" userId="S::8036@ds.units.it::a6151164-0b2c-4e6b-b73d-5c6967b9ac01" providerId="AD" clId="Web-{0F3A58D0-47DF-4C24-81F2-EE9C384E68A7}" dt="2022-03-02T13:47:35.325" v="74" actId="20577"/>
        <pc:sldMkLst>
          <pc:docMk/>
          <pc:sldMk cId="2020430151" sldId="280"/>
        </pc:sldMkLst>
        <pc:spChg chg="del">
          <ac:chgData name="FERNANDELLI MARCO" userId="S::8036@ds.units.it::a6151164-0b2c-4e6b-b73d-5c6967b9ac01" providerId="AD" clId="Web-{0F3A58D0-47DF-4C24-81F2-EE9C384E68A7}" dt="2022-03-02T13:37:42.059" v="1"/>
          <ac:spMkLst>
            <pc:docMk/>
            <pc:sldMk cId="2020430151" sldId="280"/>
            <ac:spMk id="2" creationId="{F87CDF47-2C9D-492C-AAAE-CE68890ED4F5}"/>
          </ac:spMkLst>
        </pc:spChg>
        <pc:spChg chg="mod">
          <ac:chgData name="FERNANDELLI MARCO" userId="S::8036@ds.units.it::a6151164-0b2c-4e6b-b73d-5c6967b9ac01" providerId="AD" clId="Web-{0F3A58D0-47DF-4C24-81F2-EE9C384E68A7}" dt="2022-03-02T13:47:35.325" v="74" actId="20577"/>
          <ac:spMkLst>
            <pc:docMk/>
            <pc:sldMk cId="2020430151" sldId="280"/>
            <ac:spMk id="3" creationId="{F581686B-F67A-44A0-8445-2E804E0C2D78}"/>
          </ac:spMkLst>
        </pc:spChg>
      </pc:sldChg>
    </pc:docChg>
  </pc:docChgLst>
  <pc:docChgLst>
    <pc:chgData name="FERNANDELLI MARCO" userId="S::8036@ds.units.it::a6151164-0b2c-4e6b-b73d-5c6967b9ac01" providerId="AD" clId="Web-{710C8011-A09D-449B-879D-14A45BC2C798}"/>
    <pc:docChg chg="modSld">
      <pc:chgData name="FERNANDELLI MARCO" userId="S::8036@ds.units.it::a6151164-0b2c-4e6b-b73d-5c6967b9ac01" providerId="AD" clId="Web-{710C8011-A09D-449B-879D-14A45BC2C798}" dt="2022-03-03T19:41:50.392" v="48" actId="20577"/>
      <pc:docMkLst>
        <pc:docMk/>
      </pc:docMkLst>
      <pc:sldChg chg="modSp">
        <pc:chgData name="FERNANDELLI MARCO" userId="S::8036@ds.units.it::a6151164-0b2c-4e6b-b73d-5c6967b9ac01" providerId="AD" clId="Web-{710C8011-A09D-449B-879D-14A45BC2C798}" dt="2022-03-03T19:27:21.822" v="34" actId="20577"/>
        <pc:sldMkLst>
          <pc:docMk/>
          <pc:sldMk cId="2450567012" sldId="276"/>
        </pc:sldMkLst>
        <pc:spChg chg="mod">
          <ac:chgData name="FERNANDELLI MARCO" userId="S::8036@ds.units.it::a6151164-0b2c-4e6b-b73d-5c6967b9ac01" providerId="AD" clId="Web-{710C8011-A09D-449B-879D-14A45BC2C798}" dt="2022-03-03T19:27:21.822" v="34" actId="20577"/>
          <ac:spMkLst>
            <pc:docMk/>
            <pc:sldMk cId="2450567012" sldId="276"/>
            <ac:spMk id="2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710C8011-A09D-449B-879D-14A45BC2C798}" dt="2022-03-03T19:41:50.392" v="48" actId="20577"/>
        <pc:sldMkLst>
          <pc:docMk/>
          <pc:sldMk cId="3779865036" sldId="279"/>
        </pc:sldMkLst>
        <pc:spChg chg="mod">
          <ac:chgData name="FERNANDELLI MARCO" userId="S::8036@ds.units.it::a6151164-0b2c-4e6b-b73d-5c6967b9ac01" providerId="AD" clId="Web-{710C8011-A09D-449B-879D-14A45BC2C798}" dt="2022-03-03T19:41:50.392" v="48" actId="20577"/>
          <ac:spMkLst>
            <pc:docMk/>
            <pc:sldMk cId="3779865036" sldId="279"/>
            <ac:spMk id="3" creationId="{3AC0A41C-202D-46B6-B34C-80959C9F43AE}"/>
          </ac:spMkLst>
        </pc:spChg>
      </pc:sldChg>
    </pc:docChg>
  </pc:docChgLst>
  <pc:docChgLst>
    <pc:chgData name="FERNANDELLI MARCO" userId="S::8036@ds.units.it::a6151164-0b2c-4e6b-b73d-5c6967b9ac01" providerId="AD" clId="Web-{8C17D1A4-0C28-42BB-97B4-5603900B6C3E}"/>
    <pc:docChg chg="addSld delSld modSld sldOrd">
      <pc:chgData name="FERNANDELLI MARCO" userId="S::8036@ds.units.it::a6151164-0b2c-4e6b-b73d-5c6967b9ac01" providerId="AD" clId="Web-{8C17D1A4-0C28-42BB-97B4-5603900B6C3E}" dt="2022-03-02T16:36:16.078" v="401" actId="1076"/>
      <pc:docMkLst>
        <pc:docMk/>
      </pc:docMkLst>
      <pc:sldChg chg="modSp ord">
        <pc:chgData name="FERNANDELLI MARCO" userId="S::8036@ds.units.it::a6151164-0b2c-4e6b-b73d-5c6967b9ac01" providerId="AD" clId="Web-{8C17D1A4-0C28-42BB-97B4-5603900B6C3E}" dt="2022-03-02T14:16:10.105" v="90" actId="20577"/>
        <pc:sldMkLst>
          <pc:docMk/>
          <pc:sldMk cId="1376739324" sldId="257"/>
        </pc:sldMkLst>
        <pc:spChg chg="mod">
          <ac:chgData name="FERNANDELLI MARCO" userId="S::8036@ds.units.it::a6151164-0b2c-4e6b-b73d-5c6967b9ac01" providerId="AD" clId="Web-{8C17D1A4-0C28-42BB-97B4-5603900B6C3E}" dt="2022-03-02T14:16:10.105" v="90" actId="20577"/>
          <ac:spMkLst>
            <pc:docMk/>
            <pc:sldMk cId="1376739324" sldId="257"/>
            <ac:spMk id="2" creationId="{00000000-0000-0000-0000-000000000000}"/>
          </ac:spMkLst>
        </pc:spChg>
      </pc:sldChg>
      <pc:sldChg chg="ord">
        <pc:chgData name="FERNANDELLI MARCO" userId="S::8036@ds.units.it::a6151164-0b2c-4e6b-b73d-5c6967b9ac01" providerId="AD" clId="Web-{8C17D1A4-0C28-42BB-97B4-5603900B6C3E}" dt="2022-03-02T16:34:07.122" v="387"/>
        <pc:sldMkLst>
          <pc:docMk/>
          <pc:sldMk cId="1151052147" sldId="264"/>
        </pc:sldMkLst>
      </pc:sldChg>
      <pc:sldChg chg="modSp ord">
        <pc:chgData name="FERNANDELLI MARCO" userId="S::8036@ds.units.it::a6151164-0b2c-4e6b-b73d-5c6967b9ac01" providerId="AD" clId="Web-{8C17D1A4-0C28-42BB-97B4-5603900B6C3E}" dt="2022-03-02T16:33:48.840" v="386" actId="20577"/>
        <pc:sldMkLst>
          <pc:docMk/>
          <pc:sldMk cId="2076868786" sldId="265"/>
        </pc:sldMkLst>
        <pc:spChg chg="mod">
          <ac:chgData name="FERNANDELLI MARCO" userId="S::8036@ds.units.it::a6151164-0b2c-4e6b-b73d-5c6967b9ac01" providerId="AD" clId="Web-{8C17D1A4-0C28-42BB-97B4-5603900B6C3E}" dt="2022-03-02T16:33:48.840" v="386" actId="20577"/>
          <ac:spMkLst>
            <pc:docMk/>
            <pc:sldMk cId="2076868786" sldId="265"/>
            <ac:spMk id="4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8C17D1A4-0C28-42BB-97B4-5603900B6C3E}" dt="2022-03-02T13:55:15.212" v="3" actId="20577"/>
        <pc:sldMkLst>
          <pc:docMk/>
          <pc:sldMk cId="2750733883" sldId="266"/>
        </pc:sldMkLst>
        <pc:spChg chg="mod">
          <ac:chgData name="FERNANDELLI MARCO" userId="S::8036@ds.units.it::a6151164-0b2c-4e6b-b73d-5c6967b9ac01" providerId="AD" clId="Web-{8C17D1A4-0C28-42BB-97B4-5603900B6C3E}" dt="2022-03-02T13:55:15.212" v="3" actId="20577"/>
          <ac:spMkLst>
            <pc:docMk/>
            <pc:sldMk cId="2750733883" sldId="266"/>
            <ac:spMk id="2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8C17D1A4-0C28-42BB-97B4-5603900B6C3E}" dt="2022-03-02T13:56:37.105" v="5" actId="20577"/>
        <pc:sldMkLst>
          <pc:docMk/>
          <pc:sldMk cId="930847612" sldId="267"/>
        </pc:sldMkLst>
        <pc:spChg chg="mod">
          <ac:chgData name="FERNANDELLI MARCO" userId="S::8036@ds.units.it::a6151164-0b2c-4e6b-b73d-5c6967b9ac01" providerId="AD" clId="Web-{8C17D1A4-0C28-42BB-97B4-5603900B6C3E}" dt="2022-03-02T13:56:37.105" v="5" actId="20577"/>
          <ac:spMkLst>
            <pc:docMk/>
            <pc:sldMk cId="930847612" sldId="267"/>
            <ac:spMk id="2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8C17D1A4-0C28-42BB-97B4-5603900B6C3E}" dt="2022-03-02T14:08:46.718" v="22" actId="20577"/>
        <pc:sldMkLst>
          <pc:docMk/>
          <pc:sldMk cId="1882488572" sldId="269"/>
        </pc:sldMkLst>
        <pc:spChg chg="mod">
          <ac:chgData name="FERNANDELLI MARCO" userId="S::8036@ds.units.it::a6151164-0b2c-4e6b-b73d-5c6967b9ac01" providerId="AD" clId="Web-{8C17D1A4-0C28-42BB-97B4-5603900B6C3E}" dt="2022-03-02T14:08:46.718" v="22" actId="20577"/>
          <ac:spMkLst>
            <pc:docMk/>
            <pc:sldMk cId="1882488572" sldId="269"/>
            <ac:spMk id="2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8C17D1A4-0C28-42BB-97B4-5603900B6C3E}" dt="2022-03-02T14:07:43.295" v="8" actId="20577"/>
        <pc:sldMkLst>
          <pc:docMk/>
          <pc:sldMk cId="2450567012" sldId="276"/>
        </pc:sldMkLst>
        <pc:spChg chg="mod">
          <ac:chgData name="FERNANDELLI MARCO" userId="S::8036@ds.units.it::a6151164-0b2c-4e6b-b73d-5c6967b9ac01" providerId="AD" clId="Web-{8C17D1A4-0C28-42BB-97B4-5603900B6C3E}" dt="2022-03-02T14:07:43.295" v="8" actId="20577"/>
          <ac:spMkLst>
            <pc:docMk/>
            <pc:sldMk cId="2450567012" sldId="276"/>
            <ac:spMk id="2" creationId="{00000000-0000-0000-0000-000000000000}"/>
          </ac:spMkLst>
        </pc:spChg>
      </pc:sldChg>
      <pc:sldChg chg="ord">
        <pc:chgData name="FERNANDELLI MARCO" userId="S::8036@ds.units.it::a6151164-0b2c-4e6b-b73d-5c6967b9ac01" providerId="AD" clId="Web-{8C17D1A4-0C28-42BB-97B4-5603900B6C3E}" dt="2022-03-02T14:05:44.057" v="6"/>
        <pc:sldMkLst>
          <pc:docMk/>
          <pc:sldMk cId="3779865036" sldId="279"/>
        </pc:sldMkLst>
      </pc:sldChg>
      <pc:sldChg chg="modSp">
        <pc:chgData name="FERNANDELLI MARCO" userId="S::8036@ds.units.it::a6151164-0b2c-4e6b-b73d-5c6967b9ac01" providerId="AD" clId="Web-{8C17D1A4-0C28-42BB-97B4-5603900B6C3E}" dt="2022-03-02T16:21:45.524" v="382" actId="20577"/>
        <pc:sldMkLst>
          <pc:docMk/>
          <pc:sldMk cId="2020430151" sldId="280"/>
        </pc:sldMkLst>
        <pc:spChg chg="mod">
          <ac:chgData name="FERNANDELLI MARCO" userId="S::8036@ds.units.it::a6151164-0b2c-4e6b-b73d-5c6967b9ac01" providerId="AD" clId="Web-{8C17D1A4-0C28-42BB-97B4-5603900B6C3E}" dt="2022-03-02T16:21:45.524" v="382" actId="20577"/>
          <ac:spMkLst>
            <pc:docMk/>
            <pc:sldMk cId="2020430151" sldId="280"/>
            <ac:spMk id="3" creationId="{F581686B-F67A-44A0-8445-2E804E0C2D78}"/>
          </ac:spMkLst>
        </pc:spChg>
      </pc:sldChg>
      <pc:sldChg chg="addSp modSp new">
        <pc:chgData name="FERNANDELLI MARCO" userId="S::8036@ds.units.it::a6151164-0b2c-4e6b-b73d-5c6967b9ac01" providerId="AD" clId="Web-{8C17D1A4-0C28-42BB-97B4-5603900B6C3E}" dt="2022-03-02T16:36:16.078" v="401" actId="1076"/>
        <pc:sldMkLst>
          <pc:docMk/>
          <pc:sldMk cId="1453699104" sldId="281"/>
        </pc:sldMkLst>
        <pc:spChg chg="add mod">
          <ac:chgData name="FERNANDELLI MARCO" userId="S::8036@ds.units.it::a6151164-0b2c-4e6b-b73d-5c6967b9ac01" providerId="AD" clId="Web-{8C17D1A4-0C28-42BB-97B4-5603900B6C3E}" dt="2022-03-02T16:36:16.078" v="401" actId="1076"/>
          <ac:spMkLst>
            <pc:docMk/>
            <pc:sldMk cId="1453699104" sldId="281"/>
            <ac:spMk id="2" creationId="{807569C3-C3DF-45C1-89B4-33755A2FC0F8}"/>
          </ac:spMkLst>
        </pc:spChg>
      </pc:sldChg>
      <pc:sldChg chg="delSp modSp new del ord">
        <pc:chgData name="FERNANDELLI MARCO" userId="S::8036@ds.units.it::a6151164-0b2c-4e6b-b73d-5c6967b9ac01" providerId="AD" clId="Web-{8C17D1A4-0C28-42BB-97B4-5603900B6C3E}" dt="2022-03-02T14:16:30.215" v="91"/>
        <pc:sldMkLst>
          <pc:docMk/>
          <pc:sldMk cId="2909026915" sldId="281"/>
        </pc:sldMkLst>
        <pc:spChg chg="del">
          <ac:chgData name="FERNANDELLI MARCO" userId="S::8036@ds.units.it::a6151164-0b2c-4e6b-b73d-5c6967b9ac01" providerId="AD" clId="Web-{8C17D1A4-0C28-42BB-97B4-5603900B6C3E}" dt="2022-03-02T14:13:09.678" v="26"/>
          <ac:spMkLst>
            <pc:docMk/>
            <pc:sldMk cId="2909026915" sldId="281"/>
            <ac:spMk id="2" creationId="{BF3A9242-6611-4F3C-A68F-71F858ECB316}"/>
          </ac:spMkLst>
        </pc:spChg>
        <pc:spChg chg="mod">
          <ac:chgData name="FERNANDELLI MARCO" userId="S::8036@ds.units.it::a6151164-0b2c-4e6b-b73d-5c6967b9ac01" providerId="AD" clId="Web-{8C17D1A4-0C28-42BB-97B4-5603900B6C3E}" dt="2022-03-02T14:14:25.165" v="57" actId="20577"/>
          <ac:spMkLst>
            <pc:docMk/>
            <pc:sldMk cId="2909026915" sldId="281"/>
            <ac:spMk id="3" creationId="{03DE9A9C-3CE6-4249-BA92-71521B2266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C47623-7A67-444B-A8B4-DC9E676190CE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3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43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31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42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13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7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29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3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89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43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7623-7A67-444B-A8B4-DC9E676190CE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4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EC47623-7A67-444B-A8B4-DC9E676190CE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822E069-81A8-4B1F-B5FF-1A067BD25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4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seus.tufts.edu/hopper/morph?l=khlhqmw%3D|&amp;la=greek&amp;can=khlhqmw%3D|0&amp;prior=h)reme/ontes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seus.tufts.edu/hopper/morph?l=khlhqmw%3D|&amp;la=greek&amp;can=khlhqmw%3D|0&amp;prior=h)reme/onte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123405" y="1946367"/>
            <a:ext cx="6766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LINGUA E LETTERATURA LATINA</a:t>
            </a:r>
            <a:endParaRPr lang="it-IT" sz="24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a.a. 2021-2022</a:t>
            </a:r>
            <a:endParaRPr lang="it-IT" sz="24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docente: Marco Fernandelli </a:t>
            </a:r>
            <a:endParaRPr lang="it-IT" sz="2400" u="sng">
              <a:solidFill>
                <a:schemeClr val="bg1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 u="sng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mfernandelli@units.it</a:t>
            </a:r>
            <a:endParaRPr lang="it-IT" sz="240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1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1701" y="343550"/>
            <a:ext cx="7942217" cy="64017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B) Letteratura primaria (tutti i testi latini saranno disponibili sul </a:t>
            </a:r>
            <a:r>
              <a:rPr lang="it-IT" sz="1600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Moodle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del Corso)</a:t>
            </a:r>
            <a:r>
              <a:rPr lang="it-IT" sz="1600" dirty="0">
                <a:latin typeface="Palatino Linotype"/>
              </a:rPr>
              <a:t>: sono previsti la </a:t>
            </a:r>
            <a:r>
              <a:rPr lang="it-IT" sz="1600" dirty="0">
                <a:solidFill>
                  <a:srgbClr val="C00000"/>
                </a:solidFill>
                <a:latin typeface="Palatino Linotype"/>
              </a:rPr>
              <a:t>lettura</a:t>
            </a:r>
            <a:r>
              <a:rPr lang="it-IT" sz="1600" dirty="0">
                <a:latin typeface="Palatino Linotype"/>
              </a:rPr>
              <a:t> in lingua originale, la </a:t>
            </a:r>
            <a:r>
              <a:rPr lang="it-IT" sz="1600" dirty="0">
                <a:solidFill>
                  <a:srgbClr val="C00000"/>
                </a:solidFill>
                <a:latin typeface="Palatino Linotype"/>
              </a:rPr>
              <a:t>contestualizzazione</a:t>
            </a:r>
            <a:r>
              <a:rPr lang="it-IT" sz="1600" dirty="0">
                <a:latin typeface="Palatino Linotype"/>
              </a:rPr>
              <a:t>, la </a:t>
            </a:r>
            <a:r>
              <a:rPr lang="it-IT" sz="1600" dirty="0">
                <a:solidFill>
                  <a:srgbClr val="C00000"/>
                </a:solidFill>
                <a:latin typeface="Palatino Linotype"/>
              </a:rPr>
              <a:t>traduzione</a:t>
            </a:r>
            <a:r>
              <a:rPr lang="it-IT" sz="1600" dirty="0">
                <a:latin typeface="Palatino Linotype"/>
              </a:rPr>
              <a:t> e il </a:t>
            </a:r>
            <a:r>
              <a:rPr lang="it-IT" sz="1600" dirty="0">
                <a:solidFill>
                  <a:srgbClr val="C00000"/>
                </a:solidFill>
                <a:latin typeface="Palatino Linotype"/>
              </a:rPr>
              <a:t>commento</a:t>
            </a:r>
            <a:r>
              <a:rPr lang="it-IT" sz="1600" dirty="0">
                <a:latin typeface="Palatino Linotype"/>
              </a:rPr>
              <a:t> dei seguenti testi latini, che saranno quasi integralmente esaminati nel corso delle lezioni: LIVIO ANDRONICO, </a:t>
            </a:r>
            <a:r>
              <a:rPr lang="it-IT" sz="1600" i="1" dirty="0" err="1">
                <a:latin typeface="Palatino Linotype"/>
              </a:rPr>
              <a:t>Odysia</a:t>
            </a:r>
            <a:r>
              <a:rPr lang="it-IT" sz="1600" dirty="0">
                <a:latin typeface="Palatino Linotype"/>
              </a:rPr>
              <a:t>, fr. 1 </a:t>
            </a:r>
            <a:r>
              <a:rPr lang="it-IT" sz="1600" dirty="0" err="1">
                <a:latin typeface="Palatino Linotype"/>
              </a:rPr>
              <a:t>Blänsdorf</a:t>
            </a:r>
            <a:r>
              <a:rPr lang="it-IT" sz="1600" dirty="0">
                <a:latin typeface="Palatino Linotype"/>
              </a:rPr>
              <a:t> (IV ed.); ENNIO, </a:t>
            </a:r>
            <a:r>
              <a:rPr lang="it-IT" sz="1600" i="1" dirty="0">
                <a:latin typeface="Palatino Linotype"/>
              </a:rPr>
              <a:t>Medea</a:t>
            </a:r>
            <a:r>
              <a:rPr lang="it-IT" sz="1600" dirty="0">
                <a:latin typeface="Palatino Linotype"/>
              </a:rPr>
              <a:t>, 208-215 Jocelyn, </a:t>
            </a:r>
            <a:r>
              <a:rPr lang="it-IT" sz="1600" i="1" dirty="0">
                <a:latin typeface="Palatino Linotype"/>
              </a:rPr>
              <a:t>Annali</a:t>
            </a:r>
            <a:r>
              <a:rPr lang="it-IT" sz="1600" dirty="0">
                <a:latin typeface="Palatino Linotype"/>
              </a:rPr>
              <a:t> I, fr. I; VII, </a:t>
            </a:r>
            <a:r>
              <a:rPr lang="it-IT" sz="1600" dirty="0" err="1">
                <a:latin typeface="Palatino Linotype"/>
              </a:rPr>
              <a:t>frr</a:t>
            </a:r>
            <a:r>
              <a:rPr lang="it-IT" sz="1600" dirty="0">
                <a:latin typeface="Palatino Linotype"/>
              </a:rPr>
              <a:t>. I-II </a:t>
            </a:r>
            <a:r>
              <a:rPr lang="it-IT" sz="1600" dirty="0" err="1">
                <a:latin typeface="Palatino Linotype"/>
              </a:rPr>
              <a:t>Skutsch</a:t>
            </a:r>
            <a:r>
              <a:rPr lang="it-IT" sz="1600" dirty="0">
                <a:latin typeface="Palatino Linotype"/>
              </a:rPr>
              <a:t>; CATULLO, </a:t>
            </a:r>
            <a:r>
              <a:rPr lang="it-IT" sz="1600" i="1" dirty="0">
                <a:latin typeface="Palatino Linotype"/>
              </a:rPr>
              <a:t>Carmi</a:t>
            </a:r>
            <a:r>
              <a:rPr lang="it-IT" sz="1600" dirty="0">
                <a:latin typeface="Palatino Linotype"/>
              </a:rPr>
              <a:t>, 1, 22, 64,1-30, 397-408, 96; VIRGILIO, </a:t>
            </a:r>
            <a:r>
              <a:rPr lang="it-IT" sz="1600" i="1" dirty="0">
                <a:latin typeface="Palatino Linotype"/>
              </a:rPr>
              <a:t>Eneide</a:t>
            </a:r>
            <a:r>
              <a:rPr lang="it-IT" sz="1600" dirty="0">
                <a:latin typeface="Palatino Linotype"/>
              </a:rPr>
              <a:t>, II 1-66, 195-369, 453-566, 588-633, 692-804; ORAZIO, </a:t>
            </a:r>
            <a:r>
              <a:rPr lang="it-IT" sz="1600" i="1" dirty="0">
                <a:latin typeface="Palatino Linotype"/>
              </a:rPr>
              <a:t>Epodi</a:t>
            </a:r>
            <a:r>
              <a:rPr lang="it-IT" sz="1600" dirty="0">
                <a:latin typeface="Palatino Linotype"/>
              </a:rPr>
              <a:t>, 13, </a:t>
            </a:r>
            <a:r>
              <a:rPr lang="it-IT" sz="1600" i="1" dirty="0">
                <a:latin typeface="Palatino Linotype"/>
              </a:rPr>
              <a:t>Odi</a:t>
            </a:r>
            <a:r>
              <a:rPr lang="it-IT" sz="1600" dirty="0">
                <a:latin typeface="Palatino Linotype"/>
              </a:rPr>
              <a:t>, I 1, 9, 11, 32, III 30; TITO LIVIO, </a:t>
            </a:r>
            <a:r>
              <a:rPr lang="it-IT" sz="1600" i="1" dirty="0">
                <a:latin typeface="Palatino Linotype"/>
              </a:rPr>
              <a:t>Storie</a:t>
            </a:r>
            <a:r>
              <a:rPr lang="it-IT" sz="1600" dirty="0">
                <a:latin typeface="Palatino Linotype"/>
              </a:rPr>
              <a:t>, V 15-25, VII 2; OVIDIO, </a:t>
            </a:r>
            <a:r>
              <a:rPr lang="it-IT" sz="1600" i="1" dirty="0">
                <a:latin typeface="Palatino Linotype"/>
              </a:rPr>
              <a:t>Metamorfosi</a:t>
            </a:r>
            <a:r>
              <a:rPr lang="it-IT" sz="1600" dirty="0">
                <a:latin typeface="Palatino Linotype"/>
              </a:rPr>
              <a:t>, I 1-4, 861-879; SVETONIO, </a:t>
            </a:r>
            <a:r>
              <a:rPr lang="it-IT" sz="1600" i="1" dirty="0">
                <a:latin typeface="Palatino Linotype"/>
              </a:rPr>
              <a:t>I grammatici e i retori</a:t>
            </a:r>
            <a:r>
              <a:rPr lang="it-IT" sz="1600" dirty="0">
                <a:latin typeface="Palatino Linotype"/>
              </a:rPr>
              <a:t>, 1. Sono da leggere in traduzione italiana, contestualizzare e commentare i seguenti testi: TERENZIO, </a:t>
            </a:r>
            <a:r>
              <a:rPr lang="it-IT" sz="1600" i="1" dirty="0">
                <a:latin typeface="Palatino Linotype"/>
              </a:rPr>
              <a:t>Andria</a:t>
            </a:r>
            <a:r>
              <a:rPr lang="it-IT" sz="1600" dirty="0">
                <a:latin typeface="Palatino Linotype"/>
              </a:rPr>
              <a:t>, 1-27, </a:t>
            </a:r>
            <a:r>
              <a:rPr lang="it-IT" sz="1600" i="1" dirty="0">
                <a:latin typeface="Palatino Linotype"/>
              </a:rPr>
              <a:t>L’eunuco</a:t>
            </a:r>
            <a:r>
              <a:rPr lang="it-IT" sz="1600" dirty="0">
                <a:latin typeface="Palatino Linotype"/>
              </a:rPr>
              <a:t>, 1-45; VIRGILIO, </a:t>
            </a:r>
            <a:r>
              <a:rPr lang="it-IT" sz="1600" i="1" dirty="0">
                <a:latin typeface="Palatino Linotype"/>
              </a:rPr>
              <a:t>Eneide</a:t>
            </a:r>
            <a:r>
              <a:rPr lang="it-IT" sz="1600" dirty="0">
                <a:latin typeface="Palatino Linotype"/>
              </a:rPr>
              <a:t>, II (le parti del libro non lette in latino); SENECA, </a:t>
            </a:r>
            <a:r>
              <a:rPr lang="it-IT" sz="1600" i="1" dirty="0">
                <a:latin typeface="Palatino Linotype"/>
              </a:rPr>
              <a:t>Lettere a Lucilio</a:t>
            </a:r>
            <a:r>
              <a:rPr lang="it-IT" sz="1600" dirty="0">
                <a:latin typeface="Palatino Linotype"/>
              </a:rPr>
              <a:t>, X 88, lettura facoltativa; LUCANO, </a:t>
            </a:r>
            <a:r>
              <a:rPr lang="it-IT" sz="1600" i="1" dirty="0">
                <a:latin typeface="Palatino Linotype"/>
              </a:rPr>
              <a:t>Farsaglia</a:t>
            </a:r>
            <a:r>
              <a:rPr lang="it-IT" sz="1600" dirty="0">
                <a:latin typeface="Palatino Linotype"/>
              </a:rPr>
              <a:t>, VIII, 698-710; QUINTILIANO, </a:t>
            </a:r>
            <a:r>
              <a:rPr lang="it-IT" sz="1600" i="1" dirty="0">
                <a:latin typeface="Palatino Linotype"/>
              </a:rPr>
              <a:t>La formazione dell’oratore</a:t>
            </a:r>
            <a:r>
              <a:rPr lang="it-IT" sz="1600" dirty="0">
                <a:latin typeface="Palatino Linotype"/>
              </a:rPr>
              <a:t>, X 2,1-27; GELLIO, </a:t>
            </a:r>
            <a:r>
              <a:rPr lang="it-IT" sz="1600" i="1" dirty="0">
                <a:latin typeface="Palatino Linotype"/>
              </a:rPr>
              <a:t>Notti attiche</a:t>
            </a:r>
            <a:r>
              <a:rPr lang="it-IT" sz="1600" dirty="0">
                <a:latin typeface="Palatino Linotype"/>
              </a:rPr>
              <a:t>, XVIII 9.</a:t>
            </a:r>
            <a:endParaRPr lang="it-IT" sz="1600" dirty="0">
              <a:solidFill>
                <a:srgbClr val="000000"/>
              </a:solidFill>
              <a:latin typeface="Palatino Linotype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b="1" dirty="0" err="1">
                <a:latin typeface="Palatino Linotype"/>
              </a:rPr>
              <a:t>CdL</a:t>
            </a:r>
            <a:r>
              <a:rPr lang="it-IT" b="1" dirty="0">
                <a:latin typeface="Palatino Linotype"/>
              </a:rPr>
              <a:t> in Discipline storiche e filosofiche</a:t>
            </a:r>
          </a:p>
          <a:p>
            <a:endParaRPr lang="it-IT" sz="1600">
              <a:latin typeface="Palatino Linotype" panose="02040502050505030304" pitchFamily="18" charset="0"/>
            </a:endParaRPr>
          </a:p>
          <a:p>
            <a:r>
              <a:rPr lang="it-IT" sz="1600" dirty="0">
                <a:latin typeface="Palatino Linotype"/>
              </a:rPr>
              <a:t>Gli studenti iscritti al questo </a:t>
            </a:r>
            <a:r>
              <a:rPr lang="it-IT" sz="1600" dirty="0" err="1">
                <a:latin typeface="Palatino Linotype"/>
              </a:rPr>
              <a:t>CdL</a:t>
            </a:r>
            <a:r>
              <a:rPr lang="it-IT" sz="1600" dirty="0">
                <a:latin typeface="Palatino Linotype"/>
              </a:rPr>
              <a:t> potranno selezionare, all’interno dell’insegnamento che mutueranno dall’offerta di LAMAC, le lezioni corrispondenti al programma da </a:t>
            </a:r>
            <a:r>
              <a:rPr lang="it-IT" sz="1600" dirty="0">
                <a:solidFill>
                  <a:srgbClr val="C00000"/>
                </a:solidFill>
                <a:latin typeface="Palatino Linotype"/>
              </a:rPr>
              <a:t>6 CFU </a:t>
            </a:r>
            <a:r>
              <a:rPr lang="it-IT" sz="1600" dirty="0">
                <a:latin typeface="Palatino Linotype"/>
              </a:rPr>
              <a:t>previsto per loro (</a:t>
            </a:r>
            <a:r>
              <a:rPr lang="it-IT" sz="1600" dirty="0" err="1">
                <a:latin typeface="Palatino Linotype"/>
              </a:rPr>
              <a:t>vd</a:t>
            </a:r>
            <a:r>
              <a:rPr lang="it-IT" sz="1600" dirty="0">
                <a:latin typeface="Palatino Linotype"/>
              </a:rPr>
              <a:t>. prossima slide) </a:t>
            </a:r>
            <a:endParaRPr lang="it-IT" sz="1600" dirty="0">
              <a:latin typeface="Palatino Linotype" panose="02040502050505030304" pitchFamily="18" charset="0"/>
            </a:endParaRPr>
          </a:p>
          <a:p>
            <a:endParaRPr lang="it-IT" sz="1600">
              <a:latin typeface="Palatino Linotype" panose="02040502050505030304" pitchFamily="18" charset="0"/>
            </a:endParaRPr>
          </a:p>
          <a:p>
            <a:r>
              <a:rPr lang="it-IT" b="1" dirty="0">
                <a:latin typeface="Palatino Linotype"/>
              </a:rPr>
              <a:t>Programma per studenti non frequentanti</a:t>
            </a:r>
            <a:r>
              <a:rPr lang="it-IT" sz="1600" b="1" dirty="0">
                <a:latin typeface="Palatino Linotype" panose="02040502050505030304" pitchFamily="18" charset="0"/>
              </a:rPr>
              <a:t/>
            </a:r>
            <a:br>
              <a:rPr lang="it-IT" sz="1600" b="1" dirty="0">
                <a:latin typeface="Palatino Linotype" panose="02040502050505030304" pitchFamily="18" charset="0"/>
              </a:rPr>
            </a:br>
            <a:endParaRPr lang="it-IT" sz="1600" b="1">
              <a:latin typeface="Palatino Linotype" panose="02040502050505030304" pitchFamily="18" charset="0"/>
            </a:endParaRPr>
          </a:p>
          <a:p>
            <a:r>
              <a:rPr lang="it-IT" sz="1600" dirty="0">
                <a:latin typeface="Palatino Linotype"/>
              </a:rPr>
              <a:t>Gli studenti non frequentanti sono invitati a contattare il docente all’indirizzo email </a:t>
            </a:r>
            <a:r>
              <a:rPr lang="it-IT" sz="1600" b="1" dirty="0">
                <a:latin typeface="Palatino Linotype"/>
              </a:rPr>
              <a:t>mfernandelli@units.it</a:t>
            </a:r>
            <a:r>
              <a:rPr lang="it-IT" sz="1600" dirty="0">
                <a:latin typeface="Palatino Linotype"/>
              </a:rPr>
              <a:t> per chiarimenti sul programma d’esame.</a:t>
            </a:r>
          </a:p>
          <a:p>
            <a:pPr algn="just">
              <a:spcAft>
                <a:spcPts val="0"/>
              </a:spcAft>
            </a:pPr>
            <a:endParaRPr lang="it-IT" sz="200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8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C0A41C-202D-46B6-B34C-80959C9F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31" y="252664"/>
            <a:ext cx="8698047" cy="63145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" indent="0">
              <a:buNone/>
            </a:pPr>
            <a:r>
              <a:rPr lang="it-IT" sz="1800" b="1" dirty="0">
                <a:solidFill>
                  <a:schemeClr val="tx1"/>
                </a:solidFill>
              </a:rPr>
              <a:t>CALENDARIO DELLE LEZIONI</a:t>
            </a:r>
            <a:r>
              <a:rPr lang="it-IT" sz="1800" b="1" dirty="0">
                <a:solidFill>
                  <a:srgbClr val="FF0000"/>
                </a:solidFill>
              </a:rPr>
              <a:t>*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L1-2</a:t>
            </a:r>
            <a:r>
              <a:rPr lang="it-IT" sz="1800" dirty="0">
                <a:solidFill>
                  <a:schemeClr val="tx1"/>
                </a:solidFill>
              </a:rPr>
              <a:t>: 2,4.3  Introduzione al corso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L3</a:t>
            </a:r>
            <a:r>
              <a:rPr lang="it-IT" sz="1800" dirty="0">
                <a:solidFill>
                  <a:schemeClr val="tx1"/>
                </a:solidFill>
              </a:rPr>
              <a:t>: 9.3: l'esametro latino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L4</a:t>
            </a:r>
            <a:r>
              <a:rPr lang="it-IT" sz="1800" dirty="0">
                <a:solidFill>
                  <a:schemeClr val="tx1"/>
                </a:solidFill>
              </a:rPr>
              <a:t>: 11.3 trasmissione e contestualizzazione dei testi latini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L5</a:t>
            </a:r>
            <a:r>
              <a:rPr lang="it-IT" sz="1800" dirty="0">
                <a:solidFill>
                  <a:schemeClr val="tx1"/>
                </a:solidFill>
              </a:rPr>
              <a:t>: 16.3 Aulo Gellio e la tradizione di Livio Andronico; uso dell'edizione critica 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L6</a:t>
            </a:r>
            <a:r>
              <a:rPr lang="it-IT" sz="1800" dirty="0">
                <a:solidFill>
                  <a:schemeClr val="tx1"/>
                </a:solidFill>
              </a:rPr>
              <a:t>: 23.3 Livio Andronico, la "traduzione artistica", l'inizio della letteratura latina</a:t>
            </a:r>
          </a:p>
          <a:p>
            <a:r>
              <a:rPr lang="it-IT" sz="1800" b="1" dirty="0">
                <a:solidFill>
                  <a:srgbClr val="FF0000"/>
                </a:solidFill>
              </a:rPr>
              <a:t>L7-8</a:t>
            </a:r>
            <a:r>
              <a:rPr lang="it-IT" sz="1800" dirty="0">
                <a:solidFill>
                  <a:schemeClr val="tx1"/>
                </a:solidFill>
              </a:rPr>
              <a:t>: 25,30.3 Nevio; Ennio epico</a:t>
            </a:r>
          </a:p>
          <a:p>
            <a:r>
              <a:rPr lang="it-IT" sz="1800" b="1" dirty="0">
                <a:solidFill>
                  <a:srgbClr val="FF0000"/>
                </a:solidFill>
              </a:rPr>
              <a:t>L9-</a:t>
            </a:r>
            <a:r>
              <a:rPr lang="it-IT" sz="1800" b="1" dirty="0">
                <a:solidFill>
                  <a:schemeClr val="tx1"/>
                </a:solidFill>
              </a:rPr>
              <a:t>10</a:t>
            </a:r>
            <a:r>
              <a:rPr lang="it-IT" sz="1800" dirty="0">
                <a:solidFill>
                  <a:schemeClr val="tx1"/>
                </a:solidFill>
              </a:rPr>
              <a:t>: 1,6.4 La II ellenizzazione, i prologhi dell'</a:t>
            </a:r>
            <a:r>
              <a:rPr lang="it-IT" sz="1800" i="1" dirty="0">
                <a:solidFill>
                  <a:schemeClr val="tx1"/>
                </a:solidFill>
              </a:rPr>
              <a:t>Andria</a:t>
            </a:r>
            <a:r>
              <a:rPr lang="it-IT" sz="1800" dirty="0">
                <a:solidFill>
                  <a:schemeClr val="tx1"/>
                </a:solidFill>
              </a:rPr>
              <a:t> di Terenzio e della </a:t>
            </a:r>
            <a:r>
              <a:rPr lang="it-IT" sz="1800" i="1" dirty="0">
                <a:solidFill>
                  <a:schemeClr val="tx1"/>
                </a:solidFill>
              </a:rPr>
              <a:t>Medea</a:t>
            </a:r>
            <a:r>
              <a:rPr lang="it-IT" sz="1800" dirty="0">
                <a:solidFill>
                  <a:schemeClr val="tx1"/>
                </a:solidFill>
              </a:rPr>
              <a:t> di Ennio</a:t>
            </a:r>
          </a:p>
          <a:p>
            <a:r>
              <a:rPr lang="it-IT" sz="1800" b="1" dirty="0">
                <a:solidFill>
                  <a:srgbClr val="FF0000"/>
                </a:solidFill>
              </a:rPr>
              <a:t>L11-12</a:t>
            </a:r>
            <a:r>
              <a:rPr lang="it-IT" sz="1800" dirty="0">
                <a:solidFill>
                  <a:schemeClr val="tx1"/>
                </a:solidFill>
              </a:rPr>
              <a:t>: 8-12.4 Il carme 64 di Catullo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L13</a:t>
            </a:r>
            <a:r>
              <a:rPr lang="it-IT" sz="1800" dirty="0">
                <a:solidFill>
                  <a:schemeClr val="tx1"/>
                </a:solidFill>
              </a:rPr>
              <a:t>: 27.4: il libro antico e i carmi 1 e 22 di Catullo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L14</a:t>
            </a:r>
            <a:r>
              <a:rPr lang="it-IT" sz="1800" dirty="0">
                <a:solidFill>
                  <a:schemeClr val="tx1"/>
                </a:solidFill>
              </a:rPr>
              <a:t>-</a:t>
            </a:r>
            <a:r>
              <a:rPr lang="it-IT" sz="1800" b="1" dirty="0">
                <a:solidFill>
                  <a:srgbClr val="FF0000"/>
                </a:solidFill>
              </a:rPr>
              <a:t>15-16</a:t>
            </a:r>
            <a:r>
              <a:rPr lang="it-IT" sz="1800" dirty="0">
                <a:solidFill>
                  <a:schemeClr val="tx1"/>
                </a:solidFill>
              </a:rPr>
              <a:t> e </a:t>
            </a:r>
            <a:r>
              <a:rPr lang="it-IT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it-IT" sz="1800" dirty="0">
                <a:solidFill>
                  <a:schemeClr val="tx1"/>
                </a:solidFill>
              </a:rPr>
              <a:t>29.4 e 4,6,13.5 Virgilio, </a:t>
            </a:r>
            <a:r>
              <a:rPr lang="it-IT" sz="1800" i="1" dirty="0">
                <a:solidFill>
                  <a:schemeClr val="tx1"/>
                </a:solidFill>
              </a:rPr>
              <a:t>Eneide</a:t>
            </a:r>
            <a:r>
              <a:rPr lang="it-IT" sz="1800" dirty="0">
                <a:solidFill>
                  <a:schemeClr val="tx1"/>
                </a:solidFill>
              </a:rPr>
              <a:t> II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L 17</a:t>
            </a:r>
            <a:r>
              <a:rPr lang="it-IT" sz="1800" dirty="0">
                <a:solidFill>
                  <a:schemeClr val="tx1"/>
                </a:solidFill>
              </a:rPr>
              <a:t>: 11.5 Tito Livio e il tema dell'</a:t>
            </a:r>
            <a:r>
              <a:rPr lang="it-IT" sz="1800" i="1" dirty="0" err="1">
                <a:solidFill>
                  <a:schemeClr val="tx1"/>
                </a:solidFill>
              </a:rPr>
              <a:t>excidium</a:t>
            </a:r>
            <a:r>
              <a:rPr lang="it-IT" sz="1800" i="1" dirty="0">
                <a:solidFill>
                  <a:schemeClr val="tx1"/>
                </a:solidFill>
              </a:rPr>
              <a:t> </a:t>
            </a:r>
            <a:r>
              <a:rPr lang="it-IT" sz="1800" i="1" dirty="0" err="1">
                <a:solidFill>
                  <a:schemeClr val="tx1"/>
                </a:solidFill>
              </a:rPr>
              <a:t>urbis</a:t>
            </a:r>
            <a:r>
              <a:rPr lang="it-IT" sz="1800" dirty="0">
                <a:solidFill>
                  <a:schemeClr val="tx1"/>
                </a:solidFill>
              </a:rPr>
              <a:t> nella storiografia antica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L19-22</a:t>
            </a:r>
            <a:r>
              <a:rPr lang="it-IT" sz="1800" dirty="0">
                <a:solidFill>
                  <a:schemeClr val="tx1"/>
                </a:solidFill>
              </a:rPr>
              <a:t>: 18,20,25,27.5 Orazio, </a:t>
            </a:r>
            <a:r>
              <a:rPr lang="it-IT" sz="1800" i="1" dirty="0">
                <a:solidFill>
                  <a:schemeClr val="tx1"/>
                </a:solidFill>
              </a:rPr>
              <a:t>Carmi</a:t>
            </a:r>
            <a:r>
              <a:rPr lang="it-IT" sz="1800" dirty="0">
                <a:solidFill>
                  <a:schemeClr val="tx1"/>
                </a:solidFill>
              </a:rPr>
              <a:t>, I 1, </a:t>
            </a:r>
            <a:r>
              <a:rPr lang="it-IT" sz="1800" i="1" dirty="0">
                <a:solidFill>
                  <a:schemeClr val="tx1"/>
                </a:solidFill>
              </a:rPr>
              <a:t>Epodi </a:t>
            </a:r>
            <a:r>
              <a:rPr lang="it-IT" sz="1800" dirty="0">
                <a:solidFill>
                  <a:schemeClr val="tx1"/>
                </a:solidFill>
              </a:rPr>
              <a:t>13, </a:t>
            </a:r>
            <a:r>
              <a:rPr lang="it-IT" sz="1800" i="1" dirty="0">
                <a:solidFill>
                  <a:schemeClr val="tx1"/>
                </a:solidFill>
              </a:rPr>
              <a:t>Carmi,</a:t>
            </a:r>
            <a:r>
              <a:rPr lang="it-IT" sz="1800" dirty="0">
                <a:solidFill>
                  <a:schemeClr val="tx1"/>
                </a:solidFill>
              </a:rPr>
              <a:t> I 9 e 11 (</a:t>
            </a:r>
            <a:r>
              <a:rPr lang="it-IT" sz="1800" i="1" dirty="0">
                <a:solidFill>
                  <a:schemeClr val="tx1"/>
                </a:solidFill>
              </a:rPr>
              <a:t>carpe diem</a:t>
            </a:r>
            <a:r>
              <a:rPr lang="it-IT" sz="1800" dirty="0">
                <a:solidFill>
                  <a:schemeClr val="tx1"/>
                </a:solidFill>
              </a:rPr>
              <a:t>)</a:t>
            </a:r>
          </a:p>
          <a:p>
            <a:r>
              <a:rPr lang="it-IT" sz="1800" b="1" dirty="0">
                <a:solidFill>
                  <a:srgbClr val="FF0000"/>
                </a:solidFill>
              </a:rPr>
              <a:t>L23</a:t>
            </a:r>
            <a:r>
              <a:rPr lang="it-IT" sz="1800" dirty="0">
                <a:solidFill>
                  <a:schemeClr val="tx1"/>
                </a:solidFill>
              </a:rPr>
              <a:t>: 1.6 Il proemio e il finale delle </a:t>
            </a:r>
            <a:r>
              <a:rPr lang="it-IT" sz="1800" i="1" dirty="0">
                <a:solidFill>
                  <a:schemeClr val="tx1"/>
                </a:solidFill>
              </a:rPr>
              <a:t>Metamorfosi</a:t>
            </a:r>
            <a:r>
              <a:rPr lang="it-IT" sz="1800" dirty="0">
                <a:solidFill>
                  <a:schemeClr val="tx1"/>
                </a:solidFill>
              </a:rPr>
              <a:t> di Ovidio; riepilogo del corso; simulazione della prova finale.</a:t>
            </a:r>
          </a:p>
          <a:p>
            <a:r>
              <a:rPr lang="it-IT" sz="1800" b="1" smtClean="0">
                <a:solidFill>
                  <a:srgbClr val="FF0000"/>
                </a:solidFill>
                <a:ea typeface="+mn-lt"/>
                <a:cs typeface="+mn-lt"/>
              </a:rPr>
              <a:t>*</a:t>
            </a:r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L1</a:t>
            </a:r>
            <a:r>
              <a:rPr lang="it-IT" sz="1800" dirty="0">
                <a:solidFill>
                  <a:schemeClr val="tx1"/>
                </a:solidFill>
                <a:ea typeface="+mn-lt"/>
                <a:cs typeface="+mn-lt"/>
              </a:rPr>
              <a:t>=lezione 1; seguono giorno/i e mese/i in cui la lezione/il gruppo di lezioni si terrà; e i temi trattati. </a:t>
            </a:r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b="1" dirty="0">
                <a:solidFill>
                  <a:srgbClr val="FF0000"/>
                </a:solidFill>
                <a:ea typeface="+mn-lt"/>
                <a:cs typeface="+mn-lt"/>
              </a:rPr>
              <a:t>**</a:t>
            </a:r>
            <a:r>
              <a:rPr lang="it-IT" sz="18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it-IT" sz="1800" dirty="0">
                <a:solidFill>
                  <a:schemeClr val="tx1"/>
                </a:solidFill>
                <a:ea typeface="+mn-lt"/>
                <a:cs typeface="+mn-lt"/>
              </a:rPr>
              <a:t>lezioni ulteriori rispetto al raggiungimento delle 30 ore.</a:t>
            </a:r>
            <a:endParaRPr lang="it-IT" dirty="0">
              <a:solidFill>
                <a:schemeClr val="tx1"/>
              </a:solidFill>
            </a:endParaRPr>
          </a:p>
          <a:p>
            <a:endParaRPr lang="it-IT" sz="1800" dirty="0">
              <a:solidFill>
                <a:schemeClr val="tx1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986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80571" y="1322817"/>
            <a:ext cx="8215086" cy="43396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CdS</a:t>
            </a:r>
            <a:r>
              <a:rPr lang="it-IT" sz="20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in Discipline storiche e filosofiche</a:t>
            </a:r>
          </a:p>
          <a:p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</a:rPr>
              <a:t/>
            </a:r>
            <a:b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</a:rPr>
            </a:b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A) </a:t>
            </a:r>
            <a:r>
              <a:rPr lang="it-IT" b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Letteratura secondaria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: il programma è identico a quello previsto per il </a:t>
            </a: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CdS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in Lettere antiche, moderne, arti, comunicazione salvo per la riduzione di A.TRAINA-G.BERNARDI PERINI, 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Propedeutica al latino universitario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al solo cap. I.</a:t>
            </a:r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</a:rPr>
              <a:t/>
            </a:r>
            <a:b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</a:rPr>
            </a:b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B) </a:t>
            </a:r>
            <a:r>
              <a:rPr lang="it-IT" b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Letteratura primaria 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(tutti i testi latini saranno disponibili sul </a:t>
            </a: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Moodle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e nell’archivio Teams del Corso): sono previsti la lettura in lingua originale, la contestualizzazione, la traduzione e il commento dei seguenti testi latini: LIVIO ANDRONICO, </a:t>
            </a:r>
            <a:r>
              <a:rPr lang="it-IT" i="1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Odysia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, fr. 1 </a:t>
            </a: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Blänsdorf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 (IV ed.); ENNIO, 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Medea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, 208-215 Jocelyn, 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Annali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, libro I, fr. I, libro VII, </a:t>
            </a: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frr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 I-II </a:t>
            </a: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Skutsch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; CATULLO, 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Carmi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, 1, 22, 64 (</a:t>
            </a:r>
            <a:r>
              <a:rPr lang="it-IT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vv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. 1-30); VIRGILIO, 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Eneide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, II 1-66; ORAZIO, 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Epodi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, 13, 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Odi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, I 1, 9, 11, III 30; TITO LIVIO, 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Storie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, V 15-25 (+ altri 10 capitoli a scelta dello studente; il resto del libro va letto in italiano), VII 2; SVETONIO, 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I grammatici e i retori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</a:rPr>
              <a:t>, 1.</a:t>
            </a:r>
            <a:endParaRPr lang="it-IT" dirty="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5056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7569C3-C3DF-45C1-89B4-33755A2FC0F8}"/>
              </a:ext>
            </a:extLst>
          </p:cNvPr>
          <p:cNvSpPr txBox="1"/>
          <p:nvPr/>
        </p:nvSpPr>
        <p:spPr>
          <a:xfrm>
            <a:off x="2075936" y="2310714"/>
            <a:ext cx="4992129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400" dirty="0" err="1">
                <a:latin typeface="Palatino Linotype"/>
                <a:cs typeface="Segoe UI"/>
              </a:rPr>
              <a:t>Verg</a:t>
            </a:r>
            <a:r>
              <a:rPr lang="it-IT" sz="2400" dirty="0">
                <a:latin typeface="Palatino Linotype"/>
                <a:cs typeface="Segoe UI"/>
              </a:rPr>
              <a:t>. </a:t>
            </a:r>
            <a:r>
              <a:rPr lang="it-IT" sz="2400" i="1" dirty="0" err="1">
                <a:latin typeface="Palatino Linotype"/>
                <a:cs typeface="Segoe UI"/>
              </a:rPr>
              <a:t>Aen</a:t>
            </a:r>
            <a:r>
              <a:rPr lang="it-IT" sz="2400" dirty="0">
                <a:latin typeface="Palatino Linotype"/>
                <a:cs typeface="Segoe UI"/>
              </a:rPr>
              <a:t>. II 1</a:t>
            </a:r>
            <a:endParaRPr lang="it-IT" sz="2400" dirty="0"/>
          </a:p>
          <a:p>
            <a:pPr algn="just"/>
            <a:r>
              <a:rPr lang="it-IT" dirty="0">
                <a:latin typeface="Palatino Linotype"/>
                <a:cs typeface="Segoe UI"/>
              </a:rPr>
              <a:t>​</a:t>
            </a:r>
            <a:endParaRPr lang="it-IT" dirty="0"/>
          </a:p>
          <a:p>
            <a:pPr algn="just"/>
            <a:r>
              <a:rPr lang="it-IT" sz="2000" dirty="0" err="1">
                <a:latin typeface="Palatino Linotype"/>
                <a:cs typeface="Segoe UI"/>
              </a:rPr>
              <a:t>Conticuere</a:t>
            </a:r>
            <a:r>
              <a:rPr lang="it-IT" sz="2000" dirty="0">
                <a:latin typeface="Palatino Linotype"/>
                <a:cs typeface="Segoe UI"/>
              </a:rPr>
              <a:t> omnes </a:t>
            </a:r>
            <a:r>
              <a:rPr lang="it-IT" sz="2000" dirty="0" err="1">
                <a:latin typeface="Palatino Linotype"/>
                <a:cs typeface="Segoe UI"/>
              </a:rPr>
              <a:t>intentique</a:t>
            </a:r>
            <a:r>
              <a:rPr lang="it-IT" sz="2000" dirty="0">
                <a:latin typeface="Palatino Linotype"/>
                <a:cs typeface="Segoe UI"/>
              </a:rPr>
              <a:t> ora </a:t>
            </a:r>
            <a:r>
              <a:rPr lang="it-IT" sz="2000" dirty="0" err="1">
                <a:latin typeface="Palatino Linotype"/>
                <a:cs typeface="Segoe UI"/>
              </a:rPr>
              <a:t>tenebant</a:t>
            </a:r>
            <a:r>
              <a:rPr lang="it-IT" sz="2000" dirty="0">
                <a:latin typeface="Palatino Linotype"/>
                <a:cs typeface="Segoe UI"/>
              </a:rPr>
              <a:t>.​</a:t>
            </a:r>
          </a:p>
        </p:txBody>
      </p:sp>
    </p:spTree>
    <p:extLst>
      <p:ext uri="{BB962C8B-B14F-4D97-AF65-F5344CB8AC3E}">
        <p14:creationId xmlns:p14="http://schemas.microsoft.com/office/powerpoint/2010/main" val="145369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45473" y="3718566"/>
            <a:ext cx="67534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Apoll. Rhod. </a:t>
            </a:r>
            <a:r>
              <a:rPr lang="it-IT" i="1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Argon</a:t>
            </a: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I 513-515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 </a:t>
            </a:r>
            <a:endParaRPr lang="it-IT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τοὶ δ᾽ ἄμοτον λήξαντος ἔτι προύχοντο κάρηνα</a:t>
            </a:r>
          </a:p>
          <a:p>
            <a:pPr algn="just">
              <a:spcAft>
                <a:spcPts val="0"/>
              </a:spcAft>
            </a:pP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πάντες ὁμῶς ὀρθοῖσιν ἐπ᾽ οὔασιν ἠρεμέοντες</a:t>
            </a:r>
          </a:p>
          <a:p>
            <a:pPr algn="just">
              <a:spcAft>
                <a:spcPts val="0"/>
              </a:spcAft>
            </a:pPr>
            <a:r>
              <a:rPr lang="el-GR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κηληθμῷ</a:t>
            </a: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·  τοῖόν σφιν ἐνέλλιπε θέλκτρον ἀοιδῆς. </a:t>
            </a: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[Ma, quand’ebbe finito, non cessavano di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allungare il collo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tutti insieme,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in silenzio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, tendendo le orecchie a quell’incanto:</a:t>
            </a: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tale malia il cantore aveva lasciato  dentro di loro].</a:t>
            </a:r>
          </a:p>
          <a:p>
            <a:pPr algn="just">
              <a:spcAft>
                <a:spcPts val="0"/>
              </a:spcAft>
            </a:pPr>
            <a:endParaRPr lang="it-IT" b="1" u="sng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hlinkClick r:id="rId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345474" y="810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Verg. </a:t>
            </a:r>
            <a:r>
              <a:rPr lang="it-IT" i="1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Aen</a:t>
            </a: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II 1</a:t>
            </a:r>
            <a:endParaRPr lang="it-IT" sz="2000" cap="small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Conticuere omnes intentique ora tenebant.</a:t>
            </a: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45473" y="1361249"/>
            <a:ext cx="501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Conticuere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omnes </a:t>
            </a:r>
            <a:r>
              <a:rPr lang="it-IT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intent</a:t>
            </a:r>
            <a:r>
              <a:rPr lang="it-IT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que ora </a:t>
            </a: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tenebant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45473" y="1628342"/>
            <a:ext cx="7171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[Ammutirono tutti, e fissi in lui | teneano i volti (trad. G.Leopardi)]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45473" y="2138728"/>
            <a:ext cx="738051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Hom.</a:t>
            </a:r>
            <a:r>
              <a:rPr lang="it-IT" i="1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Od</a:t>
            </a: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XIII 1-2</a:t>
            </a:r>
            <a:endParaRPr lang="it-IT" sz="2400" cap="small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ὣς ἔφαθ᾽, οἱ δ᾽ ἄρα πάντες ἀκὴν ἐγένοντο σιωπῇ,</a:t>
            </a:r>
          </a:p>
          <a:p>
            <a:pPr algn="just">
              <a:spcAft>
                <a:spcPts val="0"/>
              </a:spcAft>
            </a:pPr>
            <a:r>
              <a:rPr lang="el-GR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κηληθμῷ</a:t>
            </a: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 δ᾽ ἔσχοντο κατὰ μέγαρα σκιόεντα.</a:t>
            </a: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[Disse così e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immobili 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erano tutti,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in silenzio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: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erano presi d’incanto nella sala ombrosa (trad. G.A.Privitera)].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9282" y="510988"/>
            <a:ext cx="86061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>
                <a:solidFill>
                  <a:srgbClr val="C00000"/>
                </a:solidFill>
                <a:latin typeface="Palatino Linotype" panose="02040502050505030304" pitchFamily="18" charset="0"/>
              </a:rPr>
              <a:t>nota a </a:t>
            </a:r>
            <a:r>
              <a:rPr lang="it-IT" i="1" cap="small">
                <a:solidFill>
                  <a:srgbClr val="C00000"/>
                </a:solidFill>
                <a:latin typeface="Palatino Linotype" panose="02040502050505030304" pitchFamily="18" charset="0"/>
              </a:rPr>
              <a:t>Conticuere</a:t>
            </a:r>
          </a:p>
          <a:p>
            <a:endParaRPr lang="it-IT" cap="small">
              <a:latin typeface="Palatino Linotype" panose="02040502050505030304" pitchFamily="18" charset="0"/>
            </a:endParaRPr>
          </a:p>
          <a:p>
            <a:r>
              <a:rPr lang="it-IT" b="1">
                <a:latin typeface="Palatino Linotype" panose="02040502050505030304" pitchFamily="18" charset="0"/>
              </a:rPr>
              <a:t>incompiuto (</a:t>
            </a:r>
            <a:r>
              <a:rPr lang="it-IT" b="1" i="1">
                <a:latin typeface="Palatino Linotype" panose="02040502050505030304" pitchFamily="18" charset="0"/>
              </a:rPr>
              <a:t>infectum</a:t>
            </a:r>
            <a:r>
              <a:rPr lang="it-IT" b="1">
                <a:latin typeface="Palatino Linotype" panose="02040502050505030304" pitchFamily="18" charset="0"/>
              </a:rPr>
              <a:t>)/compiuto (</a:t>
            </a:r>
            <a:r>
              <a:rPr lang="it-IT" b="1" i="1">
                <a:latin typeface="Palatino Linotype" panose="02040502050505030304" pitchFamily="18" charset="0"/>
              </a:rPr>
              <a:t>perfectum</a:t>
            </a:r>
            <a:r>
              <a:rPr lang="it-IT" b="1">
                <a:latin typeface="Palatino Linotype" panose="02040502050505030304" pitchFamily="18" charset="0"/>
              </a:rPr>
              <a:t>)</a:t>
            </a:r>
          </a:p>
          <a:p>
            <a:r>
              <a:rPr lang="it-IT">
                <a:latin typeface="Palatino Linotype" panose="02040502050505030304" pitchFamily="18" charset="0"/>
              </a:rPr>
              <a:t>clamo/clamabam </a:t>
            </a:r>
            <a:r>
              <a:rPr lang="it-IT" i="1">
                <a:latin typeface="Palatino Linotype" panose="02040502050505030304" pitchFamily="18" charset="0"/>
              </a:rPr>
              <a:t>vs</a:t>
            </a:r>
            <a:r>
              <a:rPr lang="it-IT">
                <a:latin typeface="Palatino Linotype" panose="02040502050505030304" pitchFamily="18" charset="0"/>
              </a:rPr>
              <a:t> clamav-i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b="1">
                <a:latin typeface="Palatino Linotype" panose="02040502050505030304" pitchFamily="18" charset="0"/>
              </a:rPr>
              <a:t>durativo/momentaneo</a:t>
            </a:r>
          </a:p>
          <a:p>
            <a:r>
              <a:rPr lang="it-IT">
                <a:latin typeface="Palatino Linotype" panose="02040502050505030304" pitchFamily="18" charset="0"/>
              </a:rPr>
              <a:t>clamo («grido») </a:t>
            </a:r>
            <a:r>
              <a:rPr lang="it-IT" i="1">
                <a:latin typeface="Palatino Linotype" panose="02040502050505030304" pitchFamily="18" charset="0"/>
              </a:rPr>
              <a:t>vs</a:t>
            </a:r>
            <a:r>
              <a:rPr lang="it-IT">
                <a:latin typeface="Palatino Linotype" panose="02040502050505030304" pitchFamily="18" charset="0"/>
              </a:rPr>
              <a:t> ex-clamo o con-clamo («getto un grido»)</a:t>
            </a:r>
          </a:p>
          <a:p>
            <a:r>
              <a:rPr lang="it-IT">
                <a:latin typeface="Palatino Linotype" panose="02040502050505030304" pitchFamily="18" charset="0"/>
              </a:rPr>
              <a:t>cado («cado», «sto cadendo») </a:t>
            </a:r>
            <a:r>
              <a:rPr lang="it-IT" i="1">
                <a:latin typeface="Palatino Linotype" panose="02040502050505030304" pitchFamily="18" charset="0"/>
              </a:rPr>
              <a:t>vs</a:t>
            </a:r>
            <a:r>
              <a:rPr lang="it-IT">
                <a:latin typeface="Palatino Linotype" panose="02040502050505030304" pitchFamily="18" charset="0"/>
              </a:rPr>
              <a:t> concido («stramazzo»)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b="1">
                <a:latin typeface="Palatino Linotype" panose="02040502050505030304" pitchFamily="18" charset="0"/>
              </a:rPr>
              <a:t>verbi incoativi </a:t>
            </a:r>
          </a:p>
          <a:p>
            <a:r>
              <a:rPr lang="it-IT">
                <a:latin typeface="Palatino Linotype" panose="02040502050505030304" pitchFamily="18" charset="0"/>
              </a:rPr>
              <a:t>indicano un graduale mutamento di stato</a:t>
            </a:r>
          </a:p>
          <a:p>
            <a:r>
              <a:rPr lang="it-IT">
                <a:latin typeface="Palatino Linotype" panose="02040502050505030304" pitchFamily="18" charset="0"/>
              </a:rPr>
              <a:t>(rubeo «sono rosso») </a:t>
            </a:r>
            <a:r>
              <a:rPr lang="it-IT">
                <a:latin typeface="Palatino Linotype" panose="02040502050505030304" pitchFamily="18" charset="0"/>
                <a:cs typeface="Calibri" panose="020F0502020204030204" pitchFamily="34" charset="0"/>
              </a:rPr>
              <a:t>→ rube-</a:t>
            </a:r>
            <a:r>
              <a:rPr lang="it-IT">
                <a:solidFill>
                  <a:srgbClr val="C00000"/>
                </a:solidFill>
                <a:latin typeface="Palatino Linotype" panose="02040502050505030304" pitchFamily="18" charset="0"/>
                <a:cs typeface="Calibri" panose="020F0502020204030204" pitchFamily="34" charset="0"/>
              </a:rPr>
              <a:t>sc</a:t>
            </a:r>
            <a:r>
              <a:rPr lang="it-IT">
                <a:latin typeface="Palatino Linotype" panose="02040502050505030304" pitchFamily="18" charset="0"/>
                <a:cs typeface="Calibri" panose="020F0502020204030204" pitchFamily="34" charset="0"/>
              </a:rPr>
              <a:t>-o («incomincio a essere rosso», «divento rosso»)</a:t>
            </a:r>
            <a:endParaRPr lang="it-IT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menta aestate viret («è verde»), hieme flavescit («diventa gialla»)  </a:t>
            </a:r>
          </a:p>
          <a:p>
            <a:r>
              <a:rPr lang="it-IT">
                <a:latin typeface="Palatino Linotype" panose="02040502050505030304" pitchFamily="18" charset="0"/>
              </a:rPr>
              <a:t>taceo </a:t>
            </a:r>
            <a:r>
              <a:rPr lang="it-IT" i="1">
                <a:latin typeface="Palatino Linotype" panose="02040502050505030304" pitchFamily="18" charset="0"/>
              </a:rPr>
              <a:t>vs</a:t>
            </a:r>
            <a:r>
              <a:rPr lang="it-IT">
                <a:latin typeface="Palatino Linotype" panose="02040502050505030304" pitchFamily="18" charset="0"/>
              </a:rPr>
              <a:t> con-ticesco (non attestato *conticeo)</a:t>
            </a:r>
          </a:p>
          <a:p>
            <a:r>
              <a:rPr lang="it-IT">
                <a:latin typeface="Palatino Linotype" panose="02040502050505030304" pitchFamily="18" charset="0"/>
              </a:rPr>
              <a:t>[incoativi in cui il valore ingressivo prevale sul valore progressivo]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i="1">
                <a:latin typeface="Palatino Linotype" panose="02040502050505030304" pitchFamily="18" charset="0"/>
              </a:rPr>
              <a:t>conticesco, is, conticui, conticescere</a:t>
            </a:r>
          </a:p>
          <a:p>
            <a:r>
              <a:rPr lang="it-IT" i="1">
                <a:latin typeface="Palatino Linotype" panose="02040502050505030304" pitchFamily="18" charset="0"/>
              </a:rPr>
              <a:t>conticuere = conticuerunt</a:t>
            </a:r>
          </a:p>
        </p:txBody>
      </p:sp>
    </p:spTree>
    <p:extLst>
      <p:ext uri="{BB962C8B-B14F-4D97-AF65-F5344CB8AC3E}">
        <p14:creationId xmlns:p14="http://schemas.microsoft.com/office/powerpoint/2010/main" val="880373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91671" y="1206777"/>
            <a:ext cx="8135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>
                <a:solidFill>
                  <a:srgbClr val="C00000"/>
                </a:solidFill>
                <a:latin typeface="Palatino Linotype" panose="02040502050505030304" pitchFamily="18" charset="0"/>
              </a:rPr>
              <a:t>Enallage/ipallage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Figure di parola; fenomeni grammaticali e stilistici di scambio tra categorie (parte del discorso, genere, numero, caso, modo, tempo, persona)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corre veloce</a:t>
            </a:r>
          </a:p>
          <a:p>
            <a:r>
              <a:rPr lang="it-IT">
                <a:latin typeface="Palatino Linotype" panose="02040502050505030304" pitchFamily="18" charset="0"/>
              </a:rPr>
              <a:t>«e cominciommi a dir soave e piana» (Dante, </a:t>
            </a:r>
            <a:r>
              <a:rPr lang="it-IT" i="1">
                <a:latin typeface="Palatino Linotype" panose="02040502050505030304" pitchFamily="18" charset="0"/>
              </a:rPr>
              <a:t>Inf</a:t>
            </a:r>
            <a:r>
              <a:rPr lang="it-IT">
                <a:latin typeface="Palatino Linotype" panose="02040502050505030304" pitchFamily="18" charset="0"/>
              </a:rPr>
              <a:t>. II 56)</a:t>
            </a:r>
          </a:p>
          <a:p>
            <a:r>
              <a:rPr lang="it-IT">
                <a:latin typeface="Palatino Linotype" panose="02040502050505030304" pitchFamily="18" charset="0"/>
              </a:rPr>
              <a:t>Virgilio nasce nel 70 a.C. </a:t>
            </a:r>
          </a:p>
          <a:p>
            <a:r>
              <a:rPr lang="it-IT">
                <a:latin typeface="Palatino Linotype" panose="02040502050505030304" pitchFamily="18" charset="0"/>
              </a:rPr>
              <a:t>la maggior parte credono</a:t>
            </a:r>
          </a:p>
          <a:p>
            <a:r>
              <a:rPr lang="it-IT">
                <a:latin typeface="Palatino Linotype" panose="02040502050505030304" pitchFamily="18" charset="0"/>
              </a:rPr>
              <a:t>Voi siete partiti ieri e noi pure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i="1">
                <a:latin typeface="Palatino Linotype" panose="02040502050505030304" pitchFamily="18" charset="0"/>
              </a:rPr>
              <a:t>ibant obscuri sola sub nocte </a:t>
            </a:r>
            <a:r>
              <a:rPr lang="it-IT">
                <a:latin typeface="Palatino Linotype" panose="02040502050505030304" pitchFamily="18" charset="0"/>
              </a:rPr>
              <a:t>(Verg. </a:t>
            </a:r>
            <a:r>
              <a:rPr lang="it-IT" i="1">
                <a:latin typeface="Palatino Linotype" panose="02040502050505030304" pitchFamily="18" charset="0"/>
              </a:rPr>
              <a:t>Aen</a:t>
            </a:r>
            <a:r>
              <a:rPr lang="it-IT">
                <a:latin typeface="Palatino Linotype" panose="02040502050505030304" pitchFamily="18" charset="0"/>
              </a:rPr>
              <a:t>. VI 381)</a:t>
            </a:r>
          </a:p>
          <a:p>
            <a:r>
              <a:rPr lang="it-IT">
                <a:latin typeface="Palatino Linotype" panose="02040502050505030304" pitchFamily="18" charset="0"/>
              </a:rPr>
              <a:t>«il divino del pian silenzio verde» (G. Carducci, </a:t>
            </a:r>
            <a:r>
              <a:rPr lang="it-IT" i="1">
                <a:latin typeface="Palatino Linotype" panose="02040502050505030304" pitchFamily="18" charset="0"/>
              </a:rPr>
              <a:t>Il bove</a:t>
            </a:r>
            <a:r>
              <a:rPr lang="it-IT">
                <a:latin typeface="Palatino Linotype" panose="02040502050505030304" pitchFamily="18" charset="0"/>
              </a:rPr>
              <a:t>, v. 14)</a:t>
            </a:r>
          </a:p>
          <a:p>
            <a:r>
              <a:rPr lang="it-IT">
                <a:latin typeface="Palatino Linotype" panose="02040502050505030304" pitchFamily="18" charset="0"/>
              </a:rPr>
              <a:t>[il determinante cromatico si riferisce</a:t>
            </a:r>
          </a:p>
          <a:p>
            <a:r>
              <a:rPr lang="it-IT">
                <a:latin typeface="Palatino Linotype" panose="02040502050505030304" pitchFamily="18" charset="0"/>
              </a:rPr>
              <a:t>sintatticamente a…</a:t>
            </a:r>
          </a:p>
          <a:p>
            <a:r>
              <a:rPr lang="it-IT">
                <a:latin typeface="Palatino Linotype" panose="02040502050505030304" pitchFamily="18" charset="0"/>
              </a:rPr>
              <a:t>idealmente (semanticamente) a… ]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12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45473" y="4182887"/>
            <a:ext cx="67534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Apoll. Rhod. </a:t>
            </a:r>
            <a:r>
              <a:rPr lang="it-IT" i="1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Argon</a:t>
            </a: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I 513-515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 </a:t>
            </a:r>
            <a:endParaRPr lang="it-IT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τοὶ δ᾽ ἄμοτον λήξαντος ἔτι προύχοντο κάρηνα</a:t>
            </a:r>
          </a:p>
          <a:p>
            <a:pPr algn="just">
              <a:spcAft>
                <a:spcPts val="0"/>
              </a:spcAft>
            </a:pP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πάντες ὁμῶς ὀρθοῖσιν ἐπ᾽ οὔασιν ἠρεμέοντες</a:t>
            </a:r>
          </a:p>
          <a:p>
            <a:pPr algn="just">
              <a:spcAft>
                <a:spcPts val="0"/>
              </a:spcAft>
            </a:pPr>
            <a:r>
              <a:rPr lang="el-GR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κηληθμῷ</a:t>
            </a: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·  τοῖόν σφιν ἐνέλλιπε θέλκτρον ἀοιδῆς. </a:t>
            </a: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[Ma, quand’ebbe finito, non cessavano di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allungare il collo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tutti insieme,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in silenzio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, tendendo le orecchie a quell’incanto:</a:t>
            </a: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tale malia il cantore aveva lasciato dentro di loro].</a:t>
            </a:r>
          </a:p>
          <a:p>
            <a:pPr algn="just">
              <a:spcAft>
                <a:spcPts val="0"/>
              </a:spcAft>
            </a:pPr>
            <a:endParaRPr lang="it-IT" b="1" u="sng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hlinkClick r:id="rId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345473" y="4036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Verg. </a:t>
            </a:r>
            <a:r>
              <a:rPr lang="it-IT" i="1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Aen</a:t>
            </a: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II 1</a:t>
            </a:r>
            <a:endParaRPr lang="it-IT" sz="2000" cap="small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Conticuere omnes intentique ora tenebant.</a:t>
            </a: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45473" y="1176977"/>
            <a:ext cx="501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Conticuere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omnes </a:t>
            </a:r>
            <a:r>
              <a:rPr lang="it-IT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intent</a:t>
            </a:r>
            <a:r>
              <a:rPr lang="it-IT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que ora </a:t>
            </a: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tenebant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45473" y="1488320"/>
            <a:ext cx="7171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1) Tutti fecero silenzio e, protesi [=attenti], trattenevano la voce</a:t>
            </a: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2) Ammutirono tutti, e fissi in lui | teneano i volti</a:t>
            </a:r>
          </a:p>
          <a:p>
            <a:pPr algn="just"/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3) Tutti tacquero e, attenti, tenevano fisso lo sguardo.</a:t>
            </a: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45473" y="2501585"/>
            <a:ext cx="738051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Hom.</a:t>
            </a:r>
            <a:r>
              <a:rPr lang="it-IT" i="1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Od</a:t>
            </a: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XIII 1-2</a:t>
            </a:r>
            <a:endParaRPr lang="it-IT" sz="2400" cap="small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ὣς ἔφαθ᾽, οἱ δ᾽ ἄρα πάντες ἀκὴν ἐγένοντο σιωπῇ,</a:t>
            </a:r>
          </a:p>
          <a:p>
            <a:pPr algn="just">
              <a:spcAft>
                <a:spcPts val="0"/>
              </a:spcAft>
            </a:pPr>
            <a:r>
              <a:rPr lang="el-GR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κηληθμῷ</a:t>
            </a:r>
            <a:r>
              <a:rPr lang="el-GR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 δ᾽ ἔσχοντο κατὰ μέγαρα σκιόεντα.</a:t>
            </a: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[Disse così e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immobili 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erano tutti,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in silenzio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: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erano presi d’incanto nella sala ombrosa (trad. G.A.Privitera)].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18903" y="647339"/>
            <a:ext cx="73021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Per disporsi all’analisi del testo di Virgilio (</a:t>
            </a: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Aen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II 1) è necessario:</a:t>
            </a:r>
          </a:p>
          <a:p>
            <a:pPr algn="just">
              <a:spcAft>
                <a:spcPts val="0"/>
              </a:spcAft>
            </a:pP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conoscere il contesto letterario dell’</a:t>
            </a: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Eneide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conoscere la struttura narrativa del poema;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sapere che l’esametro è il verso dell’epos;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conoscere la struttura dell’esametro </a:t>
            </a:r>
            <a:r>
              <a:rPr lang="it-IT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(vd. T-BP, cap. VII, 266-67)</a:t>
            </a:r>
            <a:r>
              <a:rPr lang="it-IT">
                <a:latin typeface="Palatino Linotype" panose="0204050205050503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conoscere la nozione di «aspetto verbale» </a:t>
            </a:r>
            <a:r>
              <a:rPr lang="it-IT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(vd. T-BP, cap VI, pp. 210-18)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comprendere il testo in termini morfologici e sintattici;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saper analizzare l’esametro.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Principali risultati attesi:</a:t>
            </a:r>
          </a:p>
          <a:p>
            <a:pPr algn="just">
              <a:spcAft>
                <a:spcPts val="0"/>
              </a:spcAft>
            </a:pP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conoscere, per poi saper riconoscere, un procedimento peculiare della tecnica epica di Virgilio, detto dai commentatori moderni «tema e variazione»;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confermare, ampliare e raffinare la conoscenza delle tecniche di imitazione/emulazione praticate dai poeti dotti latini, in particolare nel genere epico.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4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3771" y="302359"/>
            <a:ext cx="72106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cap="small">
                <a:solidFill>
                  <a:srgbClr val="0070C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Questionario</a:t>
            </a:r>
          </a:p>
          <a:p>
            <a:pPr algn="just">
              <a:spcAft>
                <a:spcPts val="0"/>
              </a:spcAft>
            </a:pPr>
            <a:endParaRPr lang="it-IT" cap="small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1. Alla luce di quanto detto in precedenza, e dunque tenendo conto anche dei modelli greci selezionati e rielaborati da Virgilio, quale delle seguenti traduzioni vi convince di più e perché? (per rispondere è opportuno verificare sul dizionario di latino i significati possibili di </a:t>
            </a: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os, oris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it-IT" cap="small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Verg. </a:t>
            </a:r>
            <a:r>
              <a:rPr lang="it-IT" i="1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Aen</a:t>
            </a:r>
            <a:r>
              <a:rPr lang="it-IT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II 1</a:t>
            </a:r>
            <a:endParaRPr lang="it-IT" sz="2000" cap="small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Conticuere omnes intentique ora tenebant.</a:t>
            </a:r>
          </a:p>
          <a:p>
            <a:pPr algn="just"/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Conticuere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omnes </a:t>
            </a:r>
            <a:r>
              <a:rPr lang="it-IT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intent</a:t>
            </a:r>
            <a:r>
              <a:rPr lang="it-IT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i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que ora </a:t>
            </a: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tenebant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</a:t>
            </a: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a) Tutti fecero silenzio e, protesi [=attenti], trattenevano la voce.</a:t>
            </a: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b) Ammutirono tutti, e fissi in lui | teneano i volti.</a:t>
            </a: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c) Tutti tacquero e, attenti, tenevano fisso lo sguardo.</a:t>
            </a: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2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 Perché, secondo voi, i commentatori di Virgilio ritengono appropriato riferirsi con la formula «tema e variazione» alla struttura e al significato del verso virgiliano?</a:t>
            </a:r>
          </a:p>
          <a:p>
            <a:pPr algn="just">
              <a:spcAft>
                <a:spcPts val="0"/>
              </a:spcAft>
            </a:pPr>
            <a:endParaRPr lang="it-IT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3. [Per chi ha già pratica della metrica latina:] Sapete definire la cesura che incide il verso dopo </a:t>
            </a:r>
            <a:r>
              <a:rPr lang="it-IT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omnes</a:t>
            </a: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04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96847" y="1505865"/>
            <a:ext cx="5634681" cy="32362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it-IT" sz="2400" dirty="0">
                <a:latin typeface="Palatino Linotype"/>
                <a:ea typeface="Calibri" panose="020F0502020204030204" pitchFamily="34" charset="0"/>
                <a:cs typeface="Times New Roman"/>
              </a:rPr>
              <a:t>LEZIONI 1-2</a:t>
            </a:r>
            <a:endParaRPr lang="it-IT" sz="24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400" i="1" dirty="0">
                <a:latin typeface="Palatino Linotype"/>
                <a:ea typeface="Calibri" panose="020F0502020204030204" pitchFamily="34" charset="0"/>
                <a:cs typeface="Times New Roman"/>
              </a:rPr>
              <a:t>Introduzione al Corso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it-IT" sz="2400" i="1" dirty="0">
              <a:latin typeface="Palatino 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it-IT" sz="2400" i="1" dirty="0">
              <a:latin typeface="Palatino 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it-IT" sz="2400" dirty="0">
                <a:ea typeface="+mn-lt"/>
                <a:cs typeface="+mn-lt"/>
              </a:rPr>
              <a:t>GRAECIA CAPTA FERVM VICTOREM CEPIT</a:t>
            </a:r>
            <a:endParaRPr lang="it-IT" dirty="0"/>
          </a:p>
          <a:p>
            <a:pPr algn="ctr">
              <a:lnSpc>
                <a:spcPct val="107000"/>
              </a:lnSpc>
            </a:pPr>
            <a:endParaRPr lang="it-IT" sz="2400" i="1" dirty="0">
              <a:latin typeface="Palatino Linotyp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it-IT" sz="240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3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81686B-F67A-44A0-8445-2E804E0C2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69" y="809366"/>
            <a:ext cx="7404653" cy="491592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" indent="0">
              <a:buNone/>
            </a:pP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Hor. </a:t>
            </a:r>
            <a:r>
              <a:rPr lang="en-US" i="1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epist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.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II 1,156-160</a:t>
            </a:r>
          </a:p>
          <a:p>
            <a:pPr marL="34290" indent="0">
              <a:buNone/>
            </a:pPr>
            <a:endParaRPr lang="en-US" dirty="0">
              <a:solidFill>
                <a:schemeClr val="tx1"/>
              </a:solidFill>
              <a:latin typeface="Palatino Linotype"/>
              <a:ea typeface="+mn-lt"/>
              <a:cs typeface="+mn-lt"/>
            </a:endParaRPr>
          </a:p>
          <a:p>
            <a:pPr marL="34290" indent="0">
              <a:buNone/>
            </a:pP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Graecia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capta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ferum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victorem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cepit</a:t>
            </a:r>
            <a:r>
              <a:rPr lang="en-US" i="1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et artis</a:t>
            </a:r>
            <a:r>
              <a:rPr lang="it-IT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                   156</a:t>
            </a:r>
            <a:endParaRPr lang="it-IT" dirty="0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intulit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agresti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Latio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, sic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horridus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ille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 </a:t>
            </a:r>
            <a:endParaRPr lang="it-IT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defluxit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numerus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Saturnius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, et grave virus</a:t>
            </a:r>
            <a:r>
              <a:rPr lang="it-IT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 </a:t>
            </a:r>
            <a:endParaRPr lang="it-IT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munditiae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pepulere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; sed in longum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tamen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aevum</a:t>
            </a:r>
            <a:r>
              <a:rPr lang="it-IT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 </a:t>
            </a:r>
            <a:endParaRPr lang="it-IT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manserunt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hodieque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manent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vestigia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ruris</a:t>
            </a:r>
            <a:r>
              <a:rPr lang="en-US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.                  160</a:t>
            </a:r>
            <a:r>
              <a:rPr lang="it-IT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 </a:t>
            </a:r>
          </a:p>
          <a:p>
            <a:pPr marL="34290" indent="0">
              <a:buNone/>
            </a:pPr>
            <a:r>
              <a:rPr lang="it-IT" sz="1600" dirty="0">
                <a:solidFill>
                  <a:schemeClr val="tx1"/>
                </a:solidFill>
                <a:latin typeface="Palatino Linotype"/>
              </a:rPr>
              <a:t>[La Grecia conquistata conquistò il suo selvaggio vincitore e le arti | introdusse nell'agreste Lazio; così quel rozzo ritmo | saturnio fu drenato via e l'eleganza scacciò la greve sozzura. E tuttavia a lungo rimasero, | e tuttora rimangono, le tracce rusticane.]</a:t>
            </a:r>
            <a:r>
              <a:rPr lang="it-IT" dirty="0">
                <a:solidFill>
                  <a:schemeClr val="tx1"/>
                </a:solidFill>
                <a:latin typeface="Palatino Linotype"/>
              </a:rPr>
              <a:t>  </a:t>
            </a:r>
          </a:p>
          <a:p>
            <a:pPr marL="34290" indent="0">
              <a:buNone/>
            </a:pPr>
            <a:endParaRPr lang="it-IT" dirty="0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r>
              <a:rPr lang="it-IT" dirty="0">
                <a:solidFill>
                  <a:schemeClr val="tx1"/>
                </a:solidFill>
                <a:latin typeface="Palatino Linotype"/>
              </a:rPr>
              <a:t>G.W. Leibniz (1646-1716): </a:t>
            </a:r>
          </a:p>
          <a:p>
            <a:pPr marL="34290" indent="0">
              <a:buNone/>
            </a:pPr>
            <a:r>
              <a:rPr lang="it-IT" sz="1600" dirty="0">
                <a:solidFill>
                  <a:schemeClr val="tx1"/>
                </a:solidFill>
                <a:latin typeface="Palatino Linotype"/>
                <a:ea typeface="+mn-lt"/>
                <a:cs typeface="+mn-lt"/>
              </a:rPr>
              <a:t>«Come la Grecia conquistata, conquistò il selvaggio vincitore e le arti portò nel Lazio agreste, così l'Italia, conquistata da Francesi e Tedeschi, conquistò a sua volta Francia e Germania e portò la dolcezza di una vita migliore».</a:t>
            </a:r>
            <a:endParaRPr lang="it-IT" sz="1600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endParaRPr lang="it-IT" dirty="0">
              <a:solidFill>
                <a:schemeClr val="tx1"/>
              </a:solidFill>
              <a:latin typeface="Palatino Linotype"/>
            </a:endParaRPr>
          </a:p>
          <a:p>
            <a:pPr marL="34290" indent="0">
              <a:buNone/>
            </a:pPr>
            <a:endParaRPr lang="it-IT" dirty="0">
              <a:solidFill>
                <a:schemeClr val="tx1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02043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49086" y="1941467"/>
            <a:ext cx="7341326" cy="44578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b="1" cap="small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Arial"/>
              </a:rPr>
              <a:t>Obiettivi formativi </a:t>
            </a:r>
            <a:endParaRPr lang="it-IT" dirty="0">
              <a:latin typeface="Palatino Linotype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700"/>
              </a:spcAft>
            </a:pPr>
            <a:endParaRPr lang="it-IT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00"/>
              </a:spcAft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1. </a:t>
            </a:r>
            <a:r>
              <a:rPr lang="it-IT" u="sng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Potenziare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la </a:t>
            </a:r>
            <a:r>
              <a:rPr lang="it-IT" b="1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conoscenza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del latino sul piano strutturale e storico-linguistico (ponendo attenzione anche alle origini latine dell’italiano). </a:t>
            </a:r>
            <a:endParaRPr lang="it-IT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00"/>
              </a:spcAft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2. </a:t>
            </a:r>
            <a:r>
              <a:rPr lang="it-IT" b="1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Conoscere</a:t>
            </a:r>
            <a:r>
              <a:rPr lang="it-IT" b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</a:t>
            </a:r>
            <a:r>
              <a:rPr lang="it-IT" u="sng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più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sistematicamente e approfonditamente la specificità storica della letteratura latina in quanto processo di produzione, fruizione e trasmissione culturale. </a:t>
            </a:r>
            <a:endParaRPr lang="it-IT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00"/>
              </a:spcAft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3. </a:t>
            </a:r>
            <a:r>
              <a:rPr lang="it-IT" u="sng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Ampliare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e orientare </a:t>
            </a:r>
            <a:r>
              <a:rPr lang="it-IT" b="1" dirty="0">
                <a:solidFill>
                  <a:srgbClr val="00206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in modo consapevole</a:t>
            </a:r>
            <a:r>
              <a:rPr lang="it-IT" dirty="0">
                <a:solidFill>
                  <a:srgbClr val="00206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le conoscenze storiche, teoriche, metodologiche; sviluppare </a:t>
            </a:r>
            <a:r>
              <a:rPr lang="it-IT" b="1" dirty="0">
                <a:solidFill>
                  <a:srgbClr val="00206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capacità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di contestualizzazione, collegamento e analisi del testo letterario; </a:t>
            </a:r>
            <a:r>
              <a:rPr lang="it-IT" dirty="0">
                <a:latin typeface="Palatino Linotype"/>
                <a:ea typeface="Times New Roman" panose="02020603050405020304" pitchFamily="18" charset="0"/>
                <a:cs typeface="Arial"/>
              </a:rPr>
              <a:t>acquisire e</a:t>
            </a:r>
            <a:r>
              <a:rPr lang="it-IT" b="1" dirty="0">
                <a:solidFill>
                  <a:srgbClr val="7030A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imparare a usare</a:t>
            </a:r>
            <a:r>
              <a:rPr lang="it-IT" dirty="0">
                <a:solidFill>
                  <a:srgbClr val="00206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il linguaggio tecnico della disciplina. </a:t>
            </a:r>
            <a:endParaRPr lang="it-IT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700"/>
              </a:spcAft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[4. Formare, in particolare attraverso il lavoro di gruppo e seminariale, </a:t>
            </a:r>
            <a:r>
              <a:rPr lang="it-IT" b="1" dirty="0">
                <a:solidFill>
                  <a:srgbClr val="00206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capacità</a:t>
            </a:r>
            <a:r>
              <a:rPr lang="it-IT" b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di cooperazione, di progettazione e di </a:t>
            </a:r>
            <a:r>
              <a:rPr lang="it-IT" b="1" dirty="0">
                <a:solidFill>
                  <a:srgbClr val="00206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applicazione</a:t>
            </a: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dei contenuti appresi, anche in chiave didattica.]</a:t>
            </a:r>
            <a:endParaRPr lang="it-IT" sz="2000" dirty="0">
              <a:effectLst/>
              <a:latin typeface="Palatino Linotype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49086" y="456895"/>
            <a:ext cx="6596743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cap="small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Prerequisiti </a:t>
            </a:r>
            <a:endParaRPr lang="it-IT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cap="small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Conoscenza di base del latino e della cultura di Roma antica</a:t>
            </a:r>
            <a:endParaRPr lang="it-IT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9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1520" y="422591"/>
            <a:ext cx="7694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Potenziare la conoscenza del latino sul piano </a:t>
            </a:r>
            <a:r>
              <a:rPr lang="it-IT" b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strutturale</a:t>
            </a:r>
            <a:r>
              <a:rPr lang="it-IT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it-IT" b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storico-linguistico</a:t>
            </a:r>
            <a:r>
              <a:rPr lang="it-IT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(ponendo attenzione anche alle origini latine dell’italiano). </a:t>
            </a:r>
            <a:endParaRPr lang="it-IT"/>
          </a:p>
        </p:txBody>
      </p:sp>
      <p:pic>
        <p:nvPicPr>
          <p:cNvPr id="3" name="Picture 2" descr="Risultato immagini per mondin pistellato lati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35" y="1809143"/>
            <a:ext cx="3470834" cy="47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isultato immagini per mondin pistellato lati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t="7676" r="22106" b="33320"/>
          <a:stretch/>
        </p:blipFill>
        <p:spPr bwMode="auto">
          <a:xfrm>
            <a:off x="5790769" y="1919534"/>
            <a:ext cx="3145624" cy="46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Propedeutica al latino universitario  - Alfonso Traina, Giorgio Bernardi Perini Libro - Libraccio.i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1809142"/>
            <a:ext cx="2058678" cy="2697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2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9269" y="1012601"/>
            <a:ext cx="5924731" cy="45858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it-IT" dirty="0">
                <a:latin typeface="Palatino Linotype"/>
                <a:ea typeface="Times New Roman" panose="02020603050405020304" pitchFamily="18" charset="0"/>
                <a:cs typeface="Arial"/>
              </a:rPr>
              <a:t>Potenziare la conoscenza del latino sul piano strutturale e storico-linguistico (ponendo attenzione anche alle origini latine dell’italiano).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Palatino Linotype"/>
                <a:ea typeface="Times New Roman" panose="02020603050405020304" pitchFamily="18" charset="0"/>
                <a:cs typeface="Arial"/>
              </a:rPr>
              <a:t>2. Conoscere più sistematicamente e approfonditamente la </a:t>
            </a:r>
            <a:r>
              <a:rPr lang="it-IT" b="1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specificità storica</a:t>
            </a:r>
            <a:r>
              <a:rPr lang="it-IT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</a:t>
            </a:r>
            <a:r>
              <a:rPr lang="it-IT" dirty="0">
                <a:latin typeface="Palatino Linotype"/>
                <a:ea typeface="Times New Roman" panose="02020603050405020304" pitchFamily="18" charset="0"/>
                <a:cs typeface="Arial"/>
              </a:rPr>
              <a:t>della letteratura latina in quanto processo di </a:t>
            </a:r>
            <a:r>
              <a:rPr lang="it-IT" b="1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produzione, fruizione </a:t>
            </a:r>
            <a:r>
              <a:rPr lang="it-IT" dirty="0">
                <a:latin typeface="Palatino Linotype"/>
                <a:ea typeface="Times New Roman" panose="02020603050405020304" pitchFamily="18" charset="0"/>
                <a:cs typeface="Arial"/>
              </a:rPr>
              <a:t>e</a:t>
            </a:r>
            <a:r>
              <a:rPr lang="it-IT" b="1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trasmissione culturale</a:t>
            </a:r>
            <a:r>
              <a:rPr lang="it-IT" dirty="0">
                <a:latin typeface="Palatino Linotype"/>
                <a:ea typeface="Times New Roman" panose="02020603050405020304" pitchFamily="18" charset="0"/>
                <a:cs typeface="Arial"/>
              </a:rPr>
              <a:t>. </a:t>
            </a: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Palatino Linotype"/>
                <a:ea typeface="Times New Roman" panose="02020603050405020304" pitchFamily="18" charset="0"/>
                <a:cs typeface="Arial"/>
              </a:rPr>
              <a:t>3. Ampliare e orientare in modo consapevole le </a:t>
            </a:r>
            <a:r>
              <a:rPr lang="it-IT" b="1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conoscenze storiche, teoriche, metodologiche</a:t>
            </a:r>
            <a:r>
              <a:rPr lang="it-IT" dirty="0">
                <a:latin typeface="Palatino Linotype"/>
                <a:ea typeface="Times New Roman" panose="02020603050405020304" pitchFamily="18" charset="0"/>
                <a:cs typeface="Arial"/>
              </a:rPr>
              <a:t>; sviluppare capacità di </a:t>
            </a:r>
            <a:r>
              <a:rPr lang="it-IT" b="1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contestualizzazione</a:t>
            </a:r>
            <a:r>
              <a:rPr lang="it-IT" dirty="0">
                <a:latin typeface="Palatino Linotype"/>
                <a:ea typeface="Times New Roman" panose="02020603050405020304" pitchFamily="18" charset="0"/>
                <a:cs typeface="Arial"/>
              </a:rPr>
              <a:t>, </a:t>
            </a:r>
            <a:r>
              <a:rPr lang="it-IT" b="1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collegamento </a:t>
            </a:r>
            <a:r>
              <a:rPr lang="it-IT" dirty="0">
                <a:latin typeface="Palatino Linotype"/>
                <a:ea typeface="Times New Roman" panose="02020603050405020304" pitchFamily="18" charset="0"/>
                <a:cs typeface="Arial"/>
              </a:rPr>
              <a:t>e </a:t>
            </a:r>
            <a:r>
              <a:rPr lang="it-IT" b="1" u="sng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analisi</a:t>
            </a:r>
            <a:r>
              <a:rPr lang="it-IT" b="1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del testo letterario</a:t>
            </a:r>
            <a:r>
              <a:rPr lang="it-IT" dirty="0">
                <a:latin typeface="Palatino Linotype"/>
                <a:ea typeface="Times New Roman" panose="02020603050405020304" pitchFamily="18" charset="0"/>
                <a:cs typeface="Arial"/>
              </a:rPr>
              <a:t>, acquisire e imparare a usare il linguaggio tecnico della disciplina. </a:t>
            </a:r>
            <a:endParaRPr lang="it-IT" sz="2000">
              <a:latin typeface="Times New Roman"/>
              <a:ea typeface="Times New Roman" panose="02020603050405020304" pitchFamily="18" charset="0"/>
            </a:endParaRPr>
          </a:p>
        </p:txBody>
      </p:sp>
      <p:pic>
        <p:nvPicPr>
          <p:cNvPr id="1028" name="Picture 4" descr="https://images-na.ssl-images-amazon.com/images/I/51kvMAgKe2L._SX347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012601"/>
            <a:ext cx="2365830" cy="291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6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138" y="713746"/>
            <a:ext cx="8268787" cy="52401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cap="small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Arial"/>
              </a:rPr>
              <a:t>Contenuti </a:t>
            </a:r>
            <a:endParaRPr lang="it-IT" dirty="0">
              <a:latin typeface="Palatino Linotype"/>
              <a:ea typeface="Calibri" panose="020F0502020204030204" pitchFamily="34" charset="0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1. Introduzione allo studio della lingua e della letteratura latina.</a:t>
            </a:r>
            <a:endParaRPr lang="it-IT" sz="2000" dirty="0">
              <a:latin typeface="Palatino Linotype"/>
              <a:ea typeface="Times New Roman" panose="02020603050405020304" pitchFamily="18" charset="0"/>
              <a:cs typeface="Arial"/>
            </a:endParaRPr>
          </a:p>
          <a:p>
            <a:pPr algn="just">
              <a:spcAft>
                <a:spcPts val="0"/>
              </a:spcAft>
            </a:pP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‘secondarietà’ della letteratura latina</a:t>
            </a:r>
            <a:endParaRPr lang="it-IT" sz="2000" dirty="0">
              <a:latin typeface="Palatino Linotype"/>
              <a:ea typeface="Times New Roman" panose="02020603050405020304" pitchFamily="18" charset="0"/>
              <a:cs typeface="Arial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per quali cause storiche e attraverso quali pratiche culturali i Romani hanno promosso e raffinato questo carattere della loro letteratura</a:t>
            </a:r>
            <a:endParaRPr lang="it-IT" sz="2000" dirty="0">
              <a:latin typeface="Palatino Linotype"/>
              <a:ea typeface="Times New Roman" panose="02020603050405020304" pitchFamily="18" charset="0"/>
              <a:cs typeface="Arial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fasi della ellenizzazione culturale e evoluzione storica della letteratura latina.</a:t>
            </a:r>
            <a:endParaRPr lang="it-IT" sz="2000" dirty="0">
              <a:latin typeface="Times New Roman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it-IT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2. Aspetti della teoria letteraria contemporanea rilevanti per l’analisi e la comprensione storica dei testi latini.</a:t>
            </a:r>
            <a:endParaRPr lang="it-IT" sz="2000" dirty="0">
              <a:latin typeface="Palatino Linotype"/>
              <a:ea typeface="Times New Roman" panose="02020603050405020304" pitchFamily="18" charset="0"/>
              <a:cs typeface="Arial"/>
            </a:endParaRPr>
          </a:p>
          <a:p>
            <a:pPr algn="just">
              <a:spcAft>
                <a:spcPts val="0"/>
              </a:spcAft>
            </a:pP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intertestualità</a:t>
            </a:r>
            <a:endParaRPr lang="it-IT" sz="2000" dirty="0">
              <a:latin typeface="Palatino Linotype"/>
              <a:ea typeface="Times New Roman" panose="02020603050405020304" pitchFamily="18" charset="0"/>
              <a:cs typeface="Arial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i="1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imitatio</a:t>
            </a:r>
            <a:r>
              <a:rPr lang="it-IT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/</a:t>
            </a:r>
            <a:r>
              <a:rPr lang="it-IT" i="1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aemulatio</a:t>
            </a:r>
            <a:endParaRPr lang="it-IT" sz="2000" i="1" dirty="0" err="1">
              <a:latin typeface="Palatino Linotype"/>
              <a:ea typeface="Times New Roman" panose="02020603050405020304" pitchFamily="18" charset="0"/>
              <a:cs typeface="Arial"/>
            </a:endParaRPr>
          </a:p>
          <a:p>
            <a:pPr algn="just">
              <a:spcAft>
                <a:spcPts val="0"/>
              </a:spcAft>
            </a:pPr>
            <a:endParaRPr lang="it-IT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3. Analisi e commento di testi latini, rappresentativi in particolare dell'epos, dall’età arcaica alla prima età imperiale.</a:t>
            </a:r>
            <a:endParaRPr lang="it-IT" sz="2000" dirty="0">
              <a:effectLst/>
              <a:latin typeface="Palatino Linotype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73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87829" y="298640"/>
            <a:ext cx="7981405" cy="63768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cap="small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Arial"/>
              </a:rPr>
              <a:t>Metodi didattici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Lezione frontale e interattiva; lavoro di gruppo; </a:t>
            </a:r>
            <a:r>
              <a:rPr lang="it-IT" sz="1600" i="1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lavoro seminariale* (al di fuori del calendario del corso saranno tenuti tre seminari a frequenza facoltativa rispettivamente su: 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elementi di metrica latina; strumenti della ricerca nel campo della </a:t>
            </a:r>
            <a:r>
              <a:rPr lang="it-IT" sz="1600" dirty="0" err="1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latinistica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; esercitazioni di traduzione dal latino). </a:t>
            </a:r>
            <a:endParaRPr lang="it-IT" sz="16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*sostituito con lezioni di supporto alla conoscenza e allo studio degli argomenti</a:t>
            </a:r>
          </a:p>
          <a:p>
            <a:pPr algn="just">
              <a:spcAft>
                <a:spcPts val="0"/>
              </a:spcAft>
            </a:pPr>
            <a:endParaRPr lang="it-IT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b="1" cap="small" dirty="0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Arial"/>
              </a:rPr>
              <a:t>Modalità di verifica dell'apprendimento </a:t>
            </a:r>
          </a:p>
          <a:p>
            <a:pPr algn="just">
              <a:spcAft>
                <a:spcPts val="0"/>
              </a:spcAft>
            </a:pP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Sarà possibile </a:t>
            </a:r>
            <a:r>
              <a:rPr lang="it-IT" sz="1600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scegliere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tra una prova integralmente orale e una costituita da una parte scritta e una orale. (1) Nel primo caso l’esame consisterà </a:t>
            </a:r>
            <a:r>
              <a:rPr lang="it-IT" sz="1600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in un colloquio 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e mirerà ad accertare le conoscenze e competenze acquisite in relazione agli obiettivi sopra delineati attraverso la partecipazione alle lezioni e/o attraverso lo studio individuale: sulla base di una proposta del docente gli studenti tracceranno un percorso che colleghi in modo appropriato la letteratura critica e i testi latini. (2) Coloro che opteranno per la prova composita, dovranno </a:t>
            </a:r>
            <a:r>
              <a:rPr lang="it-IT" sz="1600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nella fase scritta tradurre e commentare un testo epico di Virgilio o uno lirico di Orazio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 (di complessivi 20-25 versi, non compresi tra quelli in programma) applicando le abilità sviluppate attraverso le lezioni e lo studio individuale; </a:t>
            </a:r>
            <a:r>
              <a:rPr lang="it-IT" sz="1600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nella fase del colloquio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, qualora l’esito della prova scritta sia stato positivo, la verifica </a:t>
            </a:r>
            <a:r>
              <a:rPr lang="it-IT" sz="1600" dirty="0">
                <a:solidFill>
                  <a:srgbClr val="C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non interesserà </a:t>
            </a:r>
            <a:r>
              <a:rPr lang="it-IT" sz="1600" dirty="0">
                <a:solidFill>
                  <a:srgbClr val="000000"/>
                </a:solidFill>
                <a:latin typeface="Palatino Linotype"/>
                <a:ea typeface="Times New Roman" panose="02020603050405020304" pitchFamily="18" charset="0"/>
                <a:cs typeface="Arial"/>
              </a:rPr>
              <a:t>la tipologia di testo (l’epos virgiliano o la lirica oraziana) sul quale lo studente o la studentessa avrà già dimostrato la sua competenza. Questa seconda modalità della prova è raccomandata in particolare alle studentesse e agli studenti che intendano seguire un curriculum formativo di tipo filologico-letterario in ambito antichistico.</a:t>
            </a:r>
            <a:endParaRPr lang="it-IT" sz="1600" dirty="0">
              <a:effectLst/>
              <a:latin typeface="Palatino Linotype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84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2697" y="160875"/>
            <a:ext cx="8412480" cy="652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b="1" cap="small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Testi di riferimento </a:t>
            </a:r>
            <a:endParaRPr lang="it-IT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CdS in Lettere antiche, moderne, arti, comunicazione</a:t>
            </a:r>
            <a:endParaRPr lang="it-IT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A) Letteratura secondaria (tutti i testi sono presenti nelle biblioteche del DiSU): 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Font typeface="Palatino Linotype" panose="02040502050505030304" pitchFamily="18" charset="0"/>
              <a:buChar char="-"/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A.TRAINA-G.BERNARDI PERINI,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Propedeutica al latino universitario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VI ed. riveduta, a cura di C.MARANGONI, Pàtron, Bologna 1998 (o ristampe successive), capp. I (La storia del latino), III (La quantità e l’accento), VII (Fondamenti di metrica); L.MONDIN,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Introduzione allo studio del latino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nuova ed., con quadri storici a cura di A.PISTELLATO, Venezia 2016, pp. 1-27, 101-120 (il pdf del testo è disponibile sul Moodle del Corso); 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Palatino Linotype" panose="02040502050505030304" pitchFamily="18" charset="0"/>
              <a:buChar char="-"/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è obbligatorio lo studio di un manuale di storia della letteratura latina a scelta. Si consiglia il testo di A.CAVARZERE-A.DE VIVO-P.MASTANDREA,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Letteratura latina. Una sintesi storica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Nuova ed., Carocci, Roma 2015; 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Palatino Linotype" panose="02040502050505030304" pitchFamily="18" charset="0"/>
              <a:buChar char="-"/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A.TRAINA,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 traduzioni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in G.CAVALLO-P.FEDELI-A.GIARDINA,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 spazio letterario di Roma antica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II, Salerno editrice, Roma 1989, pp. 93-123;  H.-I.MARROU,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Storia dell’educazione nell’antichità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Nuova edizione italiana, Studium, Roma 2016 (Paris 1948</a:t>
            </a:r>
            <a:r>
              <a:rPr lang="it-IT" sz="1600" baseline="300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o edizioni precedenti, pp. 497-584 (Parte Terza: Roma e l’educazione classica. Capp. II: Roma adotta l’educazione; III: La questione delle lingue. Greco e latino; IV: Le scuole romane. I. Insegnamento primario; V. Le scuole romane. II. Insegnamento secondario; VI. Le scuole romane. III. Insegnamento superiore); M.FERNANDELLI,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Humanitas, umanista, umanesimo, humanities: storia di una famiglia di parole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in </a:t>
            </a:r>
            <a:r>
              <a:rPr lang="it-IT" sz="1600" cap="small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C.Apos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et all.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Studi umanistici: da dove, verso dove, con chi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EUT, Trieste 2018, pp. 33-39.</a:t>
            </a:r>
            <a:endParaRPr lang="it-IT" sz="16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Palatino Linotype" panose="02040502050505030304" pitchFamily="18" charset="0"/>
              <a:buChar char="-"/>
            </a:pP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Virgilio, </a:t>
            </a:r>
            <a:r>
              <a:rPr lang="it-IT" sz="1600" i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Eneide</a:t>
            </a:r>
            <a:r>
              <a:rPr lang="it-IT" sz="16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2, Introduzione, traduzione e commento a cura di S.CASALI, Edizioni della Normale, Pisa 2017 (consigliato per le parti del testo da leggere in latino).</a:t>
            </a:r>
            <a:endParaRPr lang="it-IT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7419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A131F822ABEC43B6C713003CEBC6EE" ma:contentTypeVersion="2" ma:contentTypeDescription="Creare un nuovo documento." ma:contentTypeScope="" ma:versionID="4019d7c137d425c0a382ce520e28bbfa">
  <xsd:schema xmlns:xsd="http://www.w3.org/2001/XMLSchema" xmlns:xs="http://www.w3.org/2001/XMLSchema" xmlns:p="http://schemas.microsoft.com/office/2006/metadata/properties" xmlns:ns2="f6f665cf-f97f-441c-b0e0-b4a572ddd3cd" targetNamespace="http://schemas.microsoft.com/office/2006/metadata/properties" ma:root="true" ma:fieldsID="7064f1388a96c7532c589e59bcaba968" ns2:_="">
    <xsd:import namespace="f6f665cf-f97f-441c-b0e0-b4a572ddd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665cf-f97f-441c-b0e0-b4a572ddd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E0EB36-1585-4F08-A114-9DE8E02AF7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B085C2-98DD-4A72-B849-5CFD598A8F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f665cf-f97f-441c-b0e0-b4a572ddd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D6B538-B870-44F1-9EEF-249D47F1D00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5102</TotalTime>
  <Words>1105</Words>
  <Application>Microsoft Office PowerPoint</Application>
  <PresentationFormat>Presentazione su schermo (4:3)</PresentationFormat>
  <Paragraphs>209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Calibri</vt:lpstr>
      <vt:lpstr>Corbel</vt:lpstr>
      <vt:lpstr>Palatino Linotype</vt:lpstr>
      <vt:lpstr>Segoe UI</vt:lpstr>
      <vt:lpstr>Times New Roman</vt:lpstr>
      <vt:lpstr>Wingdings</vt:lpstr>
      <vt:lpstr>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Fernandelli</dc:creator>
  <cp:lastModifiedBy>Marco Fernandelli</cp:lastModifiedBy>
  <cp:revision>482</cp:revision>
  <dcterms:created xsi:type="dcterms:W3CDTF">2020-03-11T15:22:43Z</dcterms:created>
  <dcterms:modified xsi:type="dcterms:W3CDTF">2022-03-03T19:47:40Z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0x01010067A131F822ABEC43B6C713003CEBC6EE</vt:lpwstr>
  </property>
</Properties>
</file>