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3" r:id="rId2"/>
    <p:sldId id="277" r:id="rId3"/>
    <p:sldId id="278" r:id="rId4"/>
    <p:sldId id="268" r:id="rId5"/>
    <p:sldId id="276" r:id="rId6"/>
    <p:sldId id="267" r:id="rId7"/>
    <p:sldId id="264" r:id="rId8"/>
    <p:sldId id="270" r:id="rId9"/>
    <p:sldId id="261" r:id="rId10"/>
    <p:sldId id="262" r:id="rId11"/>
    <p:sldId id="257" r:id="rId12"/>
    <p:sldId id="272" r:id="rId13"/>
    <p:sldId id="274" r:id="rId14"/>
    <p:sldId id="273" r:id="rId15"/>
    <p:sldId id="275" r:id="rId16"/>
    <p:sldId id="260" r:id="rId17"/>
    <p:sldId id="266" r:id="rId18"/>
  </p:sldIdLst>
  <p:sldSz cx="10080625" cy="7559675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1" autoAdjust="0"/>
  </p:normalViewPr>
  <p:slideViewPr>
    <p:cSldViewPr>
      <p:cViewPr varScale="1">
        <p:scale>
          <a:sx n="98" d="100"/>
          <a:sy n="98" d="100"/>
        </p:scale>
        <p:origin x="1446" y="96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9F860DA5-50D7-4B43-81A8-B8ACF88A2E59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0405EE2B-77A1-4980-907B-500A2063788F}" type="slidenum">
              <a:rPr/>
              <a:pPr lvl="0"/>
              <a:t>‹N›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225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891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1144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9788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FA9AFD-9265-4C46-B3C5-3DD1DC220864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EF43AF-8B91-4F33-B51D-2A9F8097FB1E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410591-7012-4EA4-B950-AA0D49B5DD49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62DCA6-CA85-40B1-8D68-E150BFB1FE5D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6306BC-7FC2-429F-A027-1F2B86C8E201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4410BB-7187-4804-8987-89EFF3C6F911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1E9D56-8AF1-45F8-94D0-2F9092903CDE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1AF604-E37F-4122-979A-AB7519A71450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95E1DE-F8BB-47AC-A8A4-6607430580F4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56DC49-F284-49AF-A10B-6B9A0740E679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0E821C-6DBD-4BF5-AE9C-DC9F5F833652}" type="slidenum">
              <a:rPr/>
              <a:pPr lvl="0"/>
              <a:t>‹N›</a:t>
            </a:fld>
            <a:endParaRPr 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431841F2-F2C8-4BA6-B6E9-E6652FBF6E8E}" type="slidenum">
              <a:rPr/>
              <a:pPr lvl="0"/>
              <a:t>‹N›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cossaro@units.it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896" y="635292"/>
            <a:ext cx="40429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Albano Cossaro                            </a:t>
            </a:r>
          </a:p>
          <a:p>
            <a:r>
              <a:rPr lang="it-IT" sz="2400" dirty="0" smtClean="0">
                <a:hlinkClick r:id="rId2"/>
              </a:rPr>
              <a:t>acossaro@units.it</a:t>
            </a:r>
            <a:r>
              <a:rPr lang="it-IT" sz="2400" dirty="0" smtClean="0"/>
              <a:t>,  4° piano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760" y="2771725"/>
            <a:ext cx="10008865" cy="4464496"/>
            <a:chOff x="71760" y="2771725"/>
            <a:chExt cx="10008865" cy="4464496"/>
          </a:xfrm>
        </p:grpSpPr>
        <p:pic>
          <p:nvPicPr>
            <p:cNvPr id="26626" name="Picture 2" descr="Risultato immagini per elettra synchrotr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60" y="2887815"/>
              <a:ext cx="5760640" cy="4348406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5842990" y="3995861"/>
              <a:ext cx="42376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Studio di film organici su metalli</a:t>
              </a:r>
            </a:p>
            <a:p>
              <a:r>
                <a:rPr lang="it-IT" dirty="0" smtClean="0"/>
                <a:t>Proprietà elettroniche statiche e dinamiche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04408" y="2771725"/>
              <a:ext cx="220496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Elettra</a:t>
              </a:r>
            </a:p>
            <a:p>
              <a:r>
                <a:rPr lang="it-IT" dirty="0" smtClean="0"/>
                <a:t>Laboratorio ANCHOR </a:t>
              </a:r>
              <a:endParaRPr lang="it-IT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0" y="1835621"/>
            <a:ext cx="516113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1897 – Scoperta dell' elettrone ( J.J. Thomson 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280" y="2321565"/>
            <a:ext cx="51566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Legge di Rayleigh-Jeans per il corpo nero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872" y="179437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Crisi della meccanica classica e nascita della meccanica quantistica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511920" y="1331565"/>
            <a:ext cx="559227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1886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Hertz: Fenomenologia dell‘effetto fotoelettrico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00" y="5796061"/>
            <a:ext cx="7044919" cy="63910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Trattazione classica: legge di </a:t>
            </a:r>
            <a:r>
              <a:rPr lang="de-DE" sz="1800" b="1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Rayleigh-Jeans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dirty="0" smtClean="0">
                <a:latin typeface="Arial" pitchFamily="18"/>
                <a:ea typeface="Andale Sans UI" pitchFamily="2"/>
                <a:cs typeface="Tahoma" pitchFamily="2"/>
              </a:rPr>
              <a:t>  Problema: funziona bene ad alte </a:t>
            </a:r>
            <a:r>
              <a:rPr lang="de-DE" dirty="0" smtClean="0">
                <a:latin typeface="Arial" pitchFamily="18"/>
                <a:ea typeface="Andale Sans UI" pitchFamily="2"/>
                <a:cs typeface="Tahoma" pitchFamily="2"/>
                <a:sym typeface="Symbol"/>
              </a:rPr>
              <a:t>, molto meno a energie più alte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000" y="6834599"/>
            <a:ext cx="3240000" cy="4014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>
                <a:solidFill>
                  <a:srgbClr val="C5000B"/>
                </a:solidFill>
              </a:defRPr>
            </a:pPr>
            <a:r>
              <a:rPr lang="de-DE" sz="2200" b="0" i="0" u="none" strike="noStrike" kern="1200" dirty="0">
                <a:ln>
                  <a:noFill/>
                </a:ln>
                <a:solidFill>
                  <a:srgbClr val="C5000B"/>
                </a:solidFill>
                <a:latin typeface="Arial" pitchFamily="18"/>
                <a:ea typeface="Andale Sans UI" pitchFamily="2"/>
                <a:cs typeface="Tahoma" pitchFamily="2"/>
              </a:rPr>
              <a:t>catastrofe ultravioletta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000" y="108000"/>
            <a:ext cx="3518280" cy="408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200" b="1">
                <a:solidFill>
                  <a:srgbClr val="0000CC"/>
                </a:solidFill>
              </a:defRPr>
            </a:pPr>
            <a:r>
              <a:rPr lang="de-DE" sz="2200" b="1" i="0" u="none" strike="noStrike" kern="1200">
                <a:ln>
                  <a:noFill/>
                </a:ln>
                <a:solidFill>
                  <a:srgbClr val="0000CC"/>
                </a:solidFill>
                <a:latin typeface="Arial" pitchFamily="18"/>
                <a:ea typeface="Andale Sans UI" pitchFamily="2"/>
                <a:cs typeface="Tahoma" pitchFamily="2"/>
              </a:rPr>
              <a:t>Radiazione di corpo nero</a:t>
            </a:r>
          </a:p>
        </p:txBody>
      </p:sp>
      <p:pic>
        <p:nvPicPr>
          <p:cNvPr id="9218" name="Picture 2" descr="Risultato immagini per planck quantiz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871" y="971525"/>
            <a:ext cx="8313013" cy="4556374"/>
          </a:xfrm>
          <a:prstGeom prst="rect">
            <a:avLst/>
          </a:prstGeom>
          <a:noFill/>
        </p:spPr>
      </p:pic>
      <p:sp>
        <p:nvSpPr>
          <p:cNvPr id="4" name="Freeform 3"/>
          <p:cNvSpPr/>
          <p:nvPr/>
        </p:nvSpPr>
        <p:spPr>
          <a:xfrm>
            <a:off x="4752280" y="1259557"/>
            <a:ext cx="4499640" cy="3779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500" h="10500">
                <a:moveTo>
                  <a:pt x="12500" y="10500"/>
                </a:moveTo>
                <a:cubicBezTo>
                  <a:pt x="1923" y="9333"/>
                  <a:pt x="0" y="0"/>
                  <a:pt x="0" y="0"/>
                </a:cubicBezTo>
              </a:path>
            </a:pathLst>
          </a:custGeom>
          <a:noFill/>
          <a:ln w="72000">
            <a:solidFill>
              <a:srgbClr val="FF3333"/>
            </a:solidFill>
            <a:custDash>
              <a:ds d="25500" sp="25500"/>
              <a:ds d="25500" sp="25500"/>
              <a:ds d="127000" sp="25500"/>
              <a:ds d="127000" sp="25500"/>
              <a:ds d="127000" sp="25500"/>
            </a:custDash>
          </a:ln>
        </p:spPr>
        <p:txBody>
          <a:bodyPr vert="horz" wrap="none" lIns="126000" tIns="81000" rIns="126000" bIns="81000" anchor="ctr" anchorCtr="1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64448" y="2411685"/>
            <a:ext cx="2061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Rayleigh-Jeans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0" y="1835621"/>
            <a:ext cx="516113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1897 – Scoperta dell' elettrone ( J.J. Thomson 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280" y="2321565"/>
            <a:ext cx="51566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Legge di Rayleigh-Jeans per il corpo nero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2280" y="2797853"/>
            <a:ext cx="481616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Planck: quantizzazione dell'energia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872" y="179437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Crisi della meccanica classica e nascita della meccanica quantistica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1079872" y="6012085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 chi vuole approfondire: McQuarrie, capitolo 1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511920" y="1403573"/>
            <a:ext cx="559227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1886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Hertz: Fenomenologia dell‘effetto fotoelettrico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71676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0" y="1835621"/>
            <a:ext cx="516113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1897 – Scoperta dell' elettrone ( J.J. Thomson 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280" y="2321565"/>
            <a:ext cx="51566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Legge di Rayleigh-Jeans per il corpo nero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2280" y="2797853"/>
            <a:ext cx="44935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Planck: quantizzazione dell'energia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2640" y="3274141"/>
            <a:ext cx="4119311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1905 – Einstein: Effetto fotoelettrico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872" y="179437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Crisi della meccanica classica e nascita della meccanica quantistica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511920" y="1403573"/>
            <a:ext cx="559227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1886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Hertz: Fenomenologia dell‘effetto fotoelettrico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99582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0" y="1835621"/>
            <a:ext cx="516113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1897 – Scoperta dell' elettrone ( J.J. Thomson 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280" y="2321565"/>
            <a:ext cx="51566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Legge di Rayleigh-Jeans per il corpo nero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2280" y="2797853"/>
            <a:ext cx="44935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Planck: quantizzazione dell'energia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2640" y="3274141"/>
            <a:ext cx="37803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1905 – Einstein: Effetto fotoelettrico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3000" y="3750429"/>
            <a:ext cx="3452397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1915 – Bohr: Modello atomico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3000" y="4226717"/>
            <a:ext cx="7185470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1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1924 – de Broglie: dualità onda corpuscolo anche per la </a:t>
            </a:r>
            <a:r>
              <a:rPr lang="de-DE" sz="1800" b="1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materia</a:t>
            </a:r>
            <a:endParaRPr lang="de-DE" sz="1800" b="1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9872" y="179437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Crisi della meccanica classica e nascita della meccanica quantistica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511920" y="1403573"/>
            <a:ext cx="559227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1886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Hertz: Fenomenologia dell‘effetto fotoelettrico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532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1920" y="1835621"/>
            <a:ext cx="5161134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1897 – Scoperta dell' elettrone ( J.J. Thomson )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12280" y="2321565"/>
            <a:ext cx="51566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Legge di Rayleigh-Jeans per il corpo nero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12280" y="2797853"/>
            <a:ext cx="44935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1900 – Planck: quantizzazione dell'energia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2640" y="3274141"/>
            <a:ext cx="378036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1905 – Einstein: Effetto fotoelettrico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3000" y="3750429"/>
            <a:ext cx="3210479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1915 – Bohr: Modello atomico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3000" y="4226717"/>
            <a:ext cx="672598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1924 – de Broglie: dualità onda corpuscolo anche per la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materia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3000" y="4712661"/>
            <a:ext cx="756839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1925 – Schr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34"/>
                <a:ea typeface="Arial" pitchFamily="34"/>
                <a:cs typeface="Arial" pitchFamily="34"/>
              </a:rPr>
              <a:t>ö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dinger-Heisenberg: formulazione meccanica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quantistica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	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9872" y="179437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Crisi della meccanica classica e nascita della meccanica quantistica</a:t>
            </a:r>
            <a:endParaRPr lang="it-IT" dirty="0"/>
          </a:p>
        </p:txBody>
      </p:sp>
      <p:sp>
        <p:nvSpPr>
          <p:cNvPr id="10" name="Rectangle 9"/>
          <p:cNvSpPr/>
          <p:nvPr/>
        </p:nvSpPr>
        <p:spPr>
          <a:xfrm>
            <a:off x="1079872" y="6732165"/>
            <a:ext cx="78488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Per chi vuole approfondire: McQuarrie, capitolo 1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1511920" y="1403573"/>
            <a:ext cx="5592278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1886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Hertz: Fenomenologia dell‘effetto fotoelettrico</a:t>
            </a:r>
            <a:endParaRPr lang="de-DE" sz="1800" b="0" i="0" u="none" strike="noStrike" kern="1200" dirty="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511920" y="5727757"/>
            <a:ext cx="5721736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1926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Diffrazione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di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elettroni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(Thomson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figlio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…)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	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1511920" y="6087797"/>
            <a:ext cx="2951747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1928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Equazione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di Dirac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	</a:t>
            </a:r>
          </a:p>
        </p:txBody>
      </p:sp>
      <p:sp>
        <p:nvSpPr>
          <p:cNvPr id="14" name="TextBox 7"/>
          <p:cNvSpPr txBox="1"/>
          <p:nvPr/>
        </p:nvSpPr>
        <p:spPr>
          <a:xfrm>
            <a:off x="1511920" y="5292005"/>
            <a:ext cx="7568395" cy="35633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1926 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– 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Born: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interpretazione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della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funzione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d‘onda</a:t>
            </a:r>
            <a:r>
              <a:rPr lang="de-DE" sz="1800" b="0" i="0" u="none" strike="noStrike" kern="1200" dirty="0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 e della </a:t>
            </a:r>
            <a:r>
              <a:rPr lang="de-DE" sz="1800" b="0" i="0" u="none" strike="noStrike" kern="1200" dirty="0" err="1" smtClean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misura</a:t>
            </a: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86751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gure 1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7904" y="2123653"/>
            <a:ext cx="6974400" cy="29584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1840" y="611485"/>
            <a:ext cx="4968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Esperimento delle due fenditure </a:t>
            </a:r>
            <a:endParaRPr lang="it-IT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59992" y="5796061"/>
            <a:ext cx="426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Richard P. Feynman, </a:t>
            </a:r>
            <a:r>
              <a:rPr lang="it-IT" i="1" dirty="0" err="1" smtClean="0"/>
              <a:t>gedanken</a:t>
            </a:r>
            <a:r>
              <a:rPr lang="it-IT" i="1" dirty="0" smtClean="0"/>
              <a:t> </a:t>
            </a:r>
            <a:r>
              <a:rPr lang="it-IT" i="1" dirty="0" err="1" smtClean="0"/>
              <a:t>experiment</a:t>
            </a:r>
            <a:r>
              <a:rPr lang="it-IT" dirty="0" smtClean="0"/>
              <a:t>, 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2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5995" y="107429"/>
            <a:ext cx="3224630" cy="7296548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768" y="683493"/>
            <a:ext cx="6087205" cy="290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dvanced surface analysis labora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539477"/>
            <a:ext cx="9289032" cy="627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0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6" y="431116"/>
            <a:ext cx="483823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o 9"/>
          <p:cNvGrpSpPr/>
          <p:nvPr/>
        </p:nvGrpSpPr>
        <p:grpSpPr>
          <a:xfrm>
            <a:off x="6552480" y="655637"/>
            <a:ext cx="3069342" cy="2421986"/>
            <a:chOff x="6552480" y="655637"/>
            <a:chExt cx="3069342" cy="2421986"/>
          </a:xfrm>
        </p:grpSpPr>
        <p:pic>
          <p:nvPicPr>
            <p:cNvPr id="6" name="Picture 4" descr="Image result for samsung galaxy fol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912520" y="1024969"/>
              <a:ext cx="2709302" cy="2052654"/>
            </a:xfrm>
            <a:prstGeom prst="rect">
              <a:avLst/>
            </a:prstGeom>
            <a:noFill/>
          </p:spPr>
        </p:pic>
        <p:sp>
          <p:nvSpPr>
            <p:cNvPr id="9" name="CasellaDiTesto 8"/>
            <p:cNvSpPr txBox="1"/>
            <p:nvPr/>
          </p:nvSpPr>
          <p:spPr>
            <a:xfrm>
              <a:off x="6552480" y="655637"/>
              <a:ext cx="1999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smtClean="0">
                  <a:solidFill>
                    <a:srgbClr val="0070C0"/>
                  </a:solidFill>
                </a:rPr>
                <a:t>Organic electronics</a:t>
              </a:r>
              <a:endParaRPr lang="it-IT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5688146" y="3986569"/>
            <a:ext cx="3804855" cy="2955085"/>
            <a:chOff x="5688146" y="3986569"/>
            <a:chExt cx="3804855" cy="2955085"/>
          </a:xfrm>
        </p:grpSpPr>
        <p:pic>
          <p:nvPicPr>
            <p:cNvPr id="2050" name="Picture 2" descr="Excellent Overall Water Splitting Performance Unveiled with Core-shell  Alloy Nano-catalyst----Chinese Academy of Scienc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408" y="4355901"/>
              <a:ext cx="3588593" cy="2585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CasellaDiTesto 10"/>
            <p:cNvSpPr txBox="1"/>
            <p:nvPr/>
          </p:nvSpPr>
          <p:spPr>
            <a:xfrm>
              <a:off x="5688146" y="3986569"/>
              <a:ext cx="1065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smtClean="0">
                  <a:solidFill>
                    <a:srgbClr val="0070C0"/>
                  </a:solidFill>
                </a:rPr>
                <a:t>Catalysis </a:t>
              </a:r>
              <a:endParaRPr lang="it-IT" b="1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31800" y="4994681"/>
            <a:ext cx="3827280" cy="2033834"/>
            <a:chOff x="431800" y="4994681"/>
            <a:chExt cx="3827280" cy="2033834"/>
          </a:xfrm>
        </p:grpSpPr>
        <p:pic>
          <p:nvPicPr>
            <p:cNvPr id="8" name="Picture 13" descr="Image result for organic solar cell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9832" y="5436021"/>
              <a:ext cx="3539248" cy="1592494"/>
            </a:xfrm>
            <a:prstGeom prst="rect">
              <a:avLst/>
            </a:prstGeom>
            <a:noFill/>
          </p:spPr>
        </p:pic>
        <p:sp>
          <p:nvSpPr>
            <p:cNvPr id="12" name="CasellaDiTesto 11"/>
            <p:cNvSpPr txBox="1"/>
            <p:nvPr/>
          </p:nvSpPr>
          <p:spPr>
            <a:xfrm>
              <a:off x="431800" y="4994681"/>
              <a:ext cx="1530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smtClean="0">
                  <a:solidFill>
                    <a:srgbClr val="0070C0"/>
                  </a:solidFill>
                </a:rPr>
                <a:t>Photovoltaics </a:t>
              </a:r>
              <a:endParaRPr lang="it-IT" b="1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19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15776" y="80623"/>
            <a:ext cx="530915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chemeClr val="tx2">
                    <a:lumMod val="75000"/>
                  </a:schemeClr>
                </a:solidFill>
              </a:rPr>
              <a:t>CF2</a:t>
            </a:r>
            <a:endParaRPr lang="it-IT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2945772" y="2214409"/>
            <a:ext cx="4110764" cy="2141492"/>
            <a:chOff x="3384128" y="2189126"/>
            <a:chExt cx="4110764" cy="2141492"/>
          </a:xfrm>
        </p:grpSpPr>
        <p:pic>
          <p:nvPicPr>
            <p:cNvPr id="1026" name="Picture 2" descr="Pushing The Limits Of Chemical Bond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144" y="2651935"/>
              <a:ext cx="3966748" cy="1678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sellaDiTesto 5"/>
            <p:cNvSpPr txBox="1"/>
            <p:nvPr/>
          </p:nvSpPr>
          <p:spPr>
            <a:xfrm>
              <a:off x="3384128" y="2189126"/>
              <a:ext cx="351782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chemeClr val="tx2">
                      <a:lumMod val="75000"/>
                    </a:schemeClr>
                  </a:solidFill>
                </a:rPr>
                <a:t>Chimica delle superfici (…next year)</a:t>
              </a:r>
              <a:endParaRPr lang="it-IT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2808064" y="4934573"/>
            <a:ext cx="7204147" cy="2508177"/>
            <a:chOff x="2808064" y="4934573"/>
            <a:chExt cx="7204147" cy="2508177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08064" y="5119239"/>
              <a:ext cx="3469272" cy="23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asellaDiTesto 6"/>
            <p:cNvSpPr txBox="1"/>
            <p:nvPr/>
          </p:nvSpPr>
          <p:spPr>
            <a:xfrm>
              <a:off x="5485248" y="4934573"/>
              <a:ext cx="4121641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chemeClr val="tx2">
                      <a:lumMod val="75000"/>
                    </a:schemeClr>
                  </a:solidFill>
                </a:rPr>
                <a:t>Spettroscopie avanzate dei materiali  (LM)</a:t>
              </a:r>
              <a:endParaRPr lang="it-IT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7336" y="5644927"/>
              <a:ext cx="3734875" cy="1785922"/>
            </a:xfrm>
            <a:prstGeom prst="rect">
              <a:avLst/>
            </a:prstGeom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55" y="449955"/>
            <a:ext cx="3077573" cy="16066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52" y="899517"/>
            <a:ext cx="59150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90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768" y="107429"/>
            <a:ext cx="215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Contenuti del corso: 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808" y="755501"/>
            <a:ext cx="8437053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Crisi della meccanica classica e sviluppo della meccanica quantistica.</a:t>
            </a:r>
          </a:p>
          <a:p>
            <a:endParaRPr lang="it-IT" sz="1600" dirty="0" smtClean="0"/>
          </a:p>
          <a:p>
            <a:r>
              <a:rPr lang="it-IT" sz="1600" dirty="0" smtClean="0"/>
              <a:t>I postulati della meccanica quantistica.</a:t>
            </a:r>
          </a:p>
          <a:p>
            <a:endParaRPr lang="it-IT" sz="1600" dirty="0" smtClean="0"/>
          </a:p>
          <a:p>
            <a:r>
              <a:rPr lang="it-IT" sz="1600" dirty="0" smtClean="0"/>
              <a:t>Richiami di algebra lineare, probabilità </a:t>
            </a:r>
          </a:p>
          <a:p>
            <a:endParaRPr lang="it-IT" sz="1600" dirty="0" smtClean="0"/>
          </a:p>
          <a:p>
            <a:r>
              <a:rPr lang="it-IT" sz="1600" dirty="0" smtClean="0"/>
              <a:t>Soluzione dell’ equazione di Schrödinger per potenziali costanti nel tempo. </a:t>
            </a:r>
          </a:p>
          <a:p>
            <a:endParaRPr lang="it-IT" sz="1600" dirty="0" smtClean="0"/>
          </a:p>
          <a:p>
            <a:r>
              <a:rPr lang="it-IT" sz="1600" dirty="0" smtClean="0"/>
              <a:t>Particella libera e pacchetto d’onde.</a:t>
            </a:r>
          </a:p>
          <a:p>
            <a:endParaRPr lang="it-IT" sz="1600" dirty="0" smtClean="0"/>
          </a:p>
          <a:p>
            <a:r>
              <a:rPr lang="it-IT" sz="1600" dirty="0" smtClean="0"/>
              <a:t>Particella in buca infinita. Barriera finita ed effetto tunnel. Oscillatore armonico </a:t>
            </a:r>
          </a:p>
          <a:p>
            <a:endParaRPr lang="it-IT" sz="1600" dirty="0" smtClean="0"/>
          </a:p>
          <a:p>
            <a:r>
              <a:rPr lang="it-IT" sz="1600" dirty="0" smtClean="0"/>
              <a:t>Coordinate sferiche ed equazione di Schrödinger 3D. Separazione delle variabili radiale ed angolari. </a:t>
            </a:r>
          </a:p>
          <a:p>
            <a:endParaRPr lang="it-IT" sz="1600" dirty="0" smtClean="0"/>
          </a:p>
          <a:p>
            <a:r>
              <a:rPr lang="it-IT" sz="1600" dirty="0" smtClean="0"/>
              <a:t>Atomo di idrogeno.</a:t>
            </a:r>
          </a:p>
          <a:p>
            <a:endParaRPr lang="it-IT" sz="1600" dirty="0" smtClean="0"/>
          </a:p>
          <a:p>
            <a:r>
              <a:rPr lang="it-IT" sz="1600" dirty="0" smtClean="0"/>
              <a:t>Il momento angolare e lo spin.</a:t>
            </a:r>
          </a:p>
          <a:p>
            <a:endParaRPr lang="it-IT" sz="1600" dirty="0" smtClean="0"/>
          </a:p>
          <a:p>
            <a:r>
              <a:rPr lang="it-IT" sz="1600" dirty="0" smtClean="0"/>
              <a:t>Problemi a più particelle: Atomo di elio e particelle identiche</a:t>
            </a:r>
          </a:p>
          <a:p>
            <a:endParaRPr lang="it-IT" sz="1600" dirty="0" smtClean="0"/>
          </a:p>
          <a:p>
            <a:r>
              <a:rPr lang="it-IT" sz="1600" dirty="0" smtClean="0"/>
              <a:t>Introduzione a teoria di perturbazione non dipendente dal tempo e al principio variazionale.</a:t>
            </a:r>
          </a:p>
          <a:p>
            <a:endParaRPr lang="it-IT" sz="1600" dirty="0" smtClean="0"/>
          </a:p>
          <a:p>
            <a:r>
              <a:rPr lang="it-IT" sz="1600" dirty="0" smtClean="0"/>
              <a:t>Introduzione alla struttura elettronica delle molecole.</a:t>
            </a:r>
            <a:endParaRPr lang="it-IT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60" y="251445"/>
            <a:ext cx="993710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Crisi della meccanica classica, Quantizzazione di </a:t>
            </a:r>
            <a:r>
              <a:rPr lang="it-IT" sz="1000" dirty="0" err="1"/>
              <a:t>Plank</a:t>
            </a:r>
            <a:r>
              <a:rPr lang="it-IT" sz="1000" dirty="0"/>
              <a:t>, Relazione di de Broglie, Esperimento delle due fenditure. </a:t>
            </a:r>
          </a:p>
          <a:p>
            <a:r>
              <a:rPr lang="it-IT" sz="1000" dirty="0"/>
              <a:t>Primo postulato. Introduzione al calcolo di probabilità</a:t>
            </a:r>
          </a:p>
          <a:p>
            <a:r>
              <a:rPr lang="it-IT" sz="1000" dirty="0"/>
              <a:t>Valore di aspettazione e varianza. Calcolo della varianza. Passaggio da distribuzioni discrete a distribuzioni continue</a:t>
            </a:r>
          </a:p>
          <a:p>
            <a:r>
              <a:rPr lang="it-IT" sz="1000" dirty="0"/>
              <a:t>Basi complete ortonormali degli spazi vettoriali. Notazione di </a:t>
            </a:r>
            <a:r>
              <a:rPr lang="it-IT" sz="1000" dirty="0" err="1"/>
              <a:t>Dirac</a:t>
            </a:r>
            <a:r>
              <a:rPr lang="it-IT" sz="1000" dirty="0"/>
              <a:t> (</a:t>
            </a:r>
            <a:r>
              <a:rPr lang="it-IT" sz="1000" i="1" dirty="0"/>
              <a:t>Bra e </a:t>
            </a:r>
            <a:r>
              <a:rPr lang="it-IT" sz="1000" i="1" dirty="0" err="1"/>
              <a:t>Ket</a:t>
            </a:r>
            <a:r>
              <a:rPr lang="it-IT" sz="1000" dirty="0"/>
              <a:t>). Operatori lineari. </a:t>
            </a:r>
          </a:p>
          <a:p>
            <a:r>
              <a:rPr lang="it-IT" sz="1000" dirty="0"/>
              <a:t>Operatore trasposto coniugato. Gli operatori hermitiani</a:t>
            </a:r>
          </a:p>
          <a:p>
            <a:r>
              <a:rPr lang="it-IT" sz="1000" dirty="0"/>
              <a:t>Postulato 2. Rappresentazione posizione e operatore momento. </a:t>
            </a:r>
          </a:p>
          <a:p>
            <a:r>
              <a:rPr lang="it-IT" sz="1000" dirty="0"/>
              <a:t>Dimostrazione delle 2 proprietà degli operatori hermitiani ed enunciazione della 3 proprietà</a:t>
            </a:r>
          </a:p>
          <a:p>
            <a:r>
              <a:rPr lang="it-IT" sz="1000" dirty="0"/>
              <a:t>Postulato 3. Misura in MQ. Probabilità di misura di un certo </a:t>
            </a:r>
            <a:r>
              <a:rPr lang="it-IT" sz="1000" dirty="0" err="1"/>
              <a:t>autovalore</a:t>
            </a:r>
            <a:endParaRPr lang="it-IT" sz="1000" dirty="0"/>
          </a:p>
          <a:p>
            <a:r>
              <a:rPr lang="it-IT" sz="1000" dirty="0"/>
              <a:t>Misure in sequenza</a:t>
            </a:r>
          </a:p>
          <a:p>
            <a:r>
              <a:rPr lang="it-IT" sz="1000" dirty="0"/>
              <a:t>Commutatore e variabili compatibili. Deviazione standard in MQ. Disuguaglianza di </a:t>
            </a:r>
            <a:r>
              <a:rPr lang="it-IT" sz="1000" dirty="0" err="1"/>
              <a:t>Schwarz</a:t>
            </a:r>
            <a:r>
              <a:rPr lang="it-IT" sz="1000" dirty="0"/>
              <a:t>. </a:t>
            </a:r>
          </a:p>
          <a:p>
            <a:r>
              <a:rPr lang="it-IT" sz="1000" dirty="0"/>
              <a:t>Derivazione del Principio di Indeterminazione di </a:t>
            </a:r>
            <a:r>
              <a:rPr lang="it-IT" sz="1000" dirty="0" err="1"/>
              <a:t>Heisenberg</a:t>
            </a:r>
            <a:endParaRPr lang="it-IT" sz="1000" dirty="0"/>
          </a:p>
          <a:p>
            <a:r>
              <a:rPr lang="it-IT" sz="1000" dirty="0"/>
              <a:t>Commutazione [</a:t>
            </a:r>
            <a:r>
              <a:rPr lang="it-IT" sz="1000" dirty="0" err="1"/>
              <a:t>x,p</a:t>
            </a:r>
            <a:r>
              <a:rPr lang="it-IT" sz="1000" dirty="0"/>
              <a:t>]. Definizione di CSCO. Operatore proiezione</a:t>
            </a:r>
          </a:p>
          <a:p>
            <a:r>
              <a:rPr lang="it-IT" sz="1000" dirty="0"/>
              <a:t>Equazione di </a:t>
            </a:r>
            <a:r>
              <a:rPr lang="it-IT" sz="1000" dirty="0" err="1"/>
              <a:t>Schrödinger</a:t>
            </a:r>
            <a:r>
              <a:rPr lang="it-IT" sz="1000" dirty="0"/>
              <a:t> e quarto postulato. </a:t>
            </a:r>
          </a:p>
          <a:p>
            <a:r>
              <a:rPr lang="it-IT" sz="1000" dirty="0"/>
              <a:t>Conservazione della normalizzazione. Equazione in notazione bra e </a:t>
            </a:r>
            <a:r>
              <a:rPr lang="it-IT" sz="1000" dirty="0" err="1"/>
              <a:t>ket</a:t>
            </a:r>
            <a:endParaRPr lang="it-IT" sz="1000" dirty="0"/>
          </a:p>
          <a:p>
            <a:r>
              <a:rPr lang="it-IT" sz="1000" dirty="0"/>
              <a:t>Teorema di </a:t>
            </a:r>
            <a:r>
              <a:rPr lang="it-IT" sz="1000" dirty="0" err="1"/>
              <a:t>Ehrenfest</a:t>
            </a:r>
            <a:r>
              <a:rPr lang="it-IT" sz="1000" dirty="0"/>
              <a:t> e dimostrazione del teorema di </a:t>
            </a:r>
            <a:r>
              <a:rPr lang="it-IT" sz="1000" dirty="0" err="1"/>
              <a:t>Ehrenfest</a:t>
            </a:r>
            <a:r>
              <a:rPr lang="it-IT" sz="1000" dirty="0"/>
              <a:t>. </a:t>
            </a:r>
          </a:p>
          <a:p>
            <a:r>
              <a:rPr lang="it-IT" sz="1000" dirty="0"/>
              <a:t>Equazione di </a:t>
            </a:r>
            <a:r>
              <a:rPr lang="it-IT" sz="1000" dirty="0" err="1"/>
              <a:t>Schrödinger</a:t>
            </a:r>
            <a:r>
              <a:rPr lang="it-IT" sz="1000" dirty="0"/>
              <a:t> a potenziale costante risolta con separazione delle variabili spazio-tempo. </a:t>
            </a:r>
          </a:p>
          <a:p>
            <a:r>
              <a:rPr lang="it-IT" sz="1000" dirty="0"/>
              <a:t>Stati stazionari. Combinazione di stati stazionari. Equazione di </a:t>
            </a:r>
            <a:r>
              <a:rPr lang="it-IT" sz="1000" dirty="0" err="1"/>
              <a:t>Schrödinger</a:t>
            </a:r>
            <a:r>
              <a:rPr lang="it-IT" sz="1000" dirty="0"/>
              <a:t> non dipendente dal tempo</a:t>
            </a:r>
          </a:p>
          <a:p>
            <a:r>
              <a:rPr lang="it-IT" sz="1000" dirty="0"/>
              <a:t>Buca infinita: stati e </a:t>
            </a:r>
            <a:r>
              <a:rPr lang="it-IT" sz="1000" dirty="0" err="1"/>
              <a:t>autovalori</a:t>
            </a:r>
            <a:endParaRPr lang="it-IT" sz="1000" dirty="0"/>
          </a:p>
          <a:p>
            <a:r>
              <a:rPr lang="it-IT" sz="1000" dirty="0"/>
              <a:t>Evidenza per il caso modello di buca infinita dei principali aspetti della MQ:</a:t>
            </a:r>
          </a:p>
          <a:p>
            <a:r>
              <a:rPr lang="it-IT" sz="1000" dirty="0"/>
              <a:t>energia di punto zero, variazione dei valori di aspettazione delle osservabili, effetto della misura.</a:t>
            </a:r>
          </a:p>
          <a:p>
            <a:r>
              <a:rPr lang="it-IT" sz="1000" dirty="0"/>
              <a:t>Esempio di applicazione nel calcolo degli stati del butadiene.</a:t>
            </a:r>
          </a:p>
          <a:p>
            <a:r>
              <a:rPr lang="it-IT" sz="1000" dirty="0"/>
              <a:t>Introduzione alle serie e alla trasformata di Fourier. Soluzione </a:t>
            </a:r>
            <a:r>
              <a:rPr lang="it-IT" sz="1000" dirty="0" err="1"/>
              <a:t>Eq</a:t>
            </a:r>
            <a:r>
              <a:rPr lang="it-IT" sz="1000" dirty="0"/>
              <a:t>. </a:t>
            </a:r>
            <a:r>
              <a:rPr lang="it-IT" sz="1000" dirty="0" err="1"/>
              <a:t>Schrodinger</a:t>
            </a:r>
            <a:r>
              <a:rPr lang="it-IT" sz="1000" dirty="0"/>
              <a:t> per particella libera</a:t>
            </a:r>
          </a:p>
          <a:p>
            <a:r>
              <a:rPr lang="it-IT" sz="1000" dirty="0"/>
              <a:t>Costruzione del pacchetto d'onde. Definizione di velocità di fase e velocità di gruppo.</a:t>
            </a:r>
          </a:p>
          <a:p>
            <a:r>
              <a:rPr lang="it-IT" sz="1000" dirty="0"/>
              <a:t>Funzione delta di </a:t>
            </a:r>
            <a:r>
              <a:rPr lang="it-IT" sz="1000" dirty="0" err="1"/>
              <a:t>Dirac</a:t>
            </a:r>
            <a:r>
              <a:rPr lang="it-IT" sz="1000" dirty="0"/>
              <a:t> e cenni alla </a:t>
            </a:r>
            <a:r>
              <a:rPr lang="it-IT" sz="1000" dirty="0" err="1"/>
              <a:t>ortonormalità</a:t>
            </a:r>
            <a:r>
              <a:rPr lang="it-IT" sz="1000" dirty="0"/>
              <a:t> alla </a:t>
            </a:r>
            <a:r>
              <a:rPr lang="it-IT" sz="1000" dirty="0" err="1"/>
              <a:t>Dirac</a:t>
            </a:r>
            <a:r>
              <a:rPr lang="it-IT" sz="1000" dirty="0"/>
              <a:t>. </a:t>
            </a:r>
          </a:p>
          <a:p>
            <a:r>
              <a:rPr lang="it-IT" sz="1000" dirty="0"/>
              <a:t>Descrizione del problema di barriera finita e dell'effetto tunnel quantistico. Condizioni di continuità in problema di </a:t>
            </a:r>
            <a:r>
              <a:rPr lang="it-IT" sz="1000" dirty="0" err="1"/>
              <a:t>scattering</a:t>
            </a:r>
            <a:r>
              <a:rPr lang="it-IT" sz="1000" dirty="0"/>
              <a:t>.</a:t>
            </a:r>
          </a:p>
          <a:p>
            <a:r>
              <a:rPr lang="it-IT" sz="1000" dirty="0"/>
              <a:t>Microscopio STM: principio di </a:t>
            </a:r>
            <a:r>
              <a:rPr lang="it-IT" sz="1000" dirty="0" smtClean="0"/>
              <a:t>funzionamento</a:t>
            </a:r>
          </a:p>
          <a:p>
            <a:r>
              <a:rPr lang="it-IT" sz="1000" dirty="0"/>
              <a:t>Oscillatore armonico classico. Riduzione al problema ad un corpo del problema di oscillazione di due masse.</a:t>
            </a:r>
          </a:p>
          <a:p>
            <a:r>
              <a:rPr lang="it-IT" sz="1000" dirty="0"/>
              <a:t>Approssimazione armonica delle oscillazioni molecolari. </a:t>
            </a:r>
          </a:p>
          <a:p>
            <a:r>
              <a:rPr lang="it-IT" sz="1000" dirty="0"/>
              <a:t>Operatori a+ a-, Hamiltoniana dell'oscillatore armonico scritta in funzione di </a:t>
            </a:r>
            <a:r>
              <a:rPr lang="it-IT" sz="1000" dirty="0" err="1"/>
              <a:t>a+a</a:t>
            </a:r>
            <a:r>
              <a:rPr lang="it-IT" sz="1000" dirty="0"/>
              <a:t>-</a:t>
            </a:r>
          </a:p>
          <a:p>
            <a:r>
              <a:rPr lang="it-IT" sz="1000" dirty="0"/>
              <a:t>Stato fondamentale ed energia di stato fondamentale per l'oscillatore armonico 1D. </a:t>
            </a:r>
          </a:p>
          <a:p>
            <a:r>
              <a:rPr lang="it-IT" sz="1000" dirty="0"/>
              <a:t>Forma delle soluzioni dell'oscillatore armonico, espressione di x e p in funzione degli operatori a+ e a-</a:t>
            </a:r>
            <a:r>
              <a:rPr lang="it-IT" sz="1000" dirty="0" smtClean="0"/>
              <a:t>.</a:t>
            </a:r>
          </a:p>
          <a:p>
            <a:r>
              <a:rPr lang="it-IT" sz="1000" dirty="0"/>
              <a:t>Equazione di </a:t>
            </a:r>
            <a:r>
              <a:rPr lang="it-IT" sz="1000" dirty="0" err="1"/>
              <a:t>Schrodinger</a:t>
            </a:r>
            <a:r>
              <a:rPr lang="it-IT" sz="1000" dirty="0"/>
              <a:t> 3D. </a:t>
            </a:r>
          </a:p>
          <a:p>
            <a:r>
              <a:rPr lang="it-IT" sz="1000" dirty="0"/>
              <a:t>Particella in scatola cubica.</a:t>
            </a:r>
          </a:p>
          <a:p>
            <a:r>
              <a:rPr lang="it-IT" sz="1000" dirty="0"/>
              <a:t>Potenziali radiali: passaggio alle coordinate sferiche e forma dell’Equazione di </a:t>
            </a:r>
            <a:r>
              <a:rPr lang="it-IT" sz="1000" dirty="0" err="1"/>
              <a:t>Schrodinger</a:t>
            </a:r>
            <a:r>
              <a:rPr lang="it-IT" sz="1000" dirty="0"/>
              <a:t> in coordinate sferiche.</a:t>
            </a:r>
          </a:p>
          <a:p>
            <a:r>
              <a:rPr lang="it-IT" sz="1000" dirty="0"/>
              <a:t>Separazione delle coordinate radiale e angolari. </a:t>
            </a:r>
          </a:p>
          <a:p>
            <a:r>
              <a:rPr lang="it-IT" sz="1000" dirty="0"/>
              <a:t>Forma della soluzione della parte angolare: le armoniche sferiche e i numeri l e m. </a:t>
            </a:r>
          </a:p>
          <a:p>
            <a:r>
              <a:rPr lang="it-IT" sz="1000" dirty="0"/>
              <a:t>Forma delle soluzioni della parte radiale dell'equazione di </a:t>
            </a:r>
            <a:r>
              <a:rPr lang="it-IT" sz="1000" dirty="0" err="1"/>
              <a:t>Schrodinger</a:t>
            </a:r>
            <a:r>
              <a:rPr lang="it-IT" sz="1000" dirty="0"/>
              <a:t> per l'atomo di </a:t>
            </a:r>
            <a:r>
              <a:rPr lang="it-IT" sz="1000" dirty="0" err="1"/>
              <a:t>idroogeno</a:t>
            </a:r>
            <a:r>
              <a:rPr lang="it-IT" sz="1000" dirty="0"/>
              <a:t>.</a:t>
            </a:r>
          </a:p>
          <a:p>
            <a:r>
              <a:rPr lang="it-IT" sz="1000" dirty="0"/>
              <a:t>Numero quantico principale n e degenerazione dello spettro di idrogeno. Formula di </a:t>
            </a:r>
            <a:r>
              <a:rPr lang="it-IT" sz="1000" dirty="0" err="1"/>
              <a:t>Rydberg</a:t>
            </a:r>
            <a:r>
              <a:rPr lang="it-IT" sz="1000" dirty="0"/>
              <a:t> e serie di emissioni principali.</a:t>
            </a:r>
          </a:p>
          <a:p>
            <a:r>
              <a:rPr lang="it-IT" sz="1000" dirty="0"/>
              <a:t>Definizione di momento angolare. Momento angolare in coordinate cartesiane. Derivazione delle proprietà di commutazione. Operatori L+ e L-</a:t>
            </a:r>
          </a:p>
          <a:p>
            <a:r>
              <a:rPr lang="it-IT" sz="1000" dirty="0"/>
              <a:t>Momento angolare in coordinate sferiche (solo definizione). </a:t>
            </a:r>
            <a:r>
              <a:rPr lang="it-IT" sz="1000" dirty="0" err="1"/>
              <a:t>Autovalori</a:t>
            </a:r>
            <a:r>
              <a:rPr lang="it-IT" sz="1000" dirty="0"/>
              <a:t> e </a:t>
            </a:r>
            <a:r>
              <a:rPr lang="it-IT" sz="1000" dirty="0" err="1"/>
              <a:t>autovettori</a:t>
            </a:r>
            <a:r>
              <a:rPr lang="it-IT" sz="1000" dirty="0"/>
              <a:t>. Momento angolare e atomo di idrogeno.</a:t>
            </a:r>
          </a:p>
          <a:p>
            <a:r>
              <a:rPr lang="it-IT" sz="1000" dirty="0"/>
              <a:t>Gli orbitali atomici: forma e numeri quantici.</a:t>
            </a:r>
          </a:p>
          <a:p>
            <a:r>
              <a:rPr lang="it-IT" sz="1000" dirty="0"/>
              <a:t>Densità di probabilità radiale. Valore di aspettazione del raggio orbitale. Valore più probabile del raggio orbitale. </a:t>
            </a:r>
          </a:p>
          <a:p>
            <a:r>
              <a:rPr lang="it-IT" sz="1000" dirty="0"/>
              <a:t>Armoniche sferiche e trasformazione in armoniche sferiche reali per la rappresentazione grafica degli orbitali. Raggio di </a:t>
            </a:r>
            <a:r>
              <a:rPr lang="it-IT" sz="1000" dirty="0" err="1"/>
              <a:t>Bohr</a:t>
            </a:r>
            <a:r>
              <a:rPr lang="it-IT" sz="1000" dirty="0"/>
              <a:t> ridotto. </a:t>
            </a:r>
          </a:p>
          <a:p>
            <a:r>
              <a:rPr lang="it-IT" sz="1000" dirty="0"/>
              <a:t>Regole di selezione nelle transizioni elettroniche e spettro di emissione dell'idrogeno (solo cenno). </a:t>
            </a:r>
          </a:p>
          <a:p>
            <a:r>
              <a:rPr lang="it-IT" sz="1000" dirty="0"/>
              <a:t>Effetto </a:t>
            </a:r>
            <a:r>
              <a:rPr lang="it-IT" sz="1000" dirty="0" err="1"/>
              <a:t>Zeeman</a:t>
            </a:r>
            <a:r>
              <a:rPr lang="it-IT" sz="1000" dirty="0"/>
              <a:t> semplificato, rapporto giromagnetico dell'elettrone.</a:t>
            </a:r>
          </a:p>
          <a:p>
            <a:r>
              <a:rPr lang="it-IT" sz="1000" dirty="0"/>
              <a:t>Esperimento di Stern-</a:t>
            </a:r>
            <a:r>
              <a:rPr lang="it-IT" sz="1000" dirty="0" err="1"/>
              <a:t>Gerlach</a:t>
            </a:r>
            <a:r>
              <a:rPr lang="it-IT" sz="1000" dirty="0"/>
              <a:t> (qualitativo).</a:t>
            </a:r>
          </a:p>
          <a:p>
            <a:endParaRPr lang="it-IT" sz="1000" dirty="0"/>
          </a:p>
          <a:p>
            <a:r>
              <a:rPr lang="it-IT" sz="1000" dirty="0"/>
              <a:t> </a:t>
            </a:r>
          </a:p>
          <a:p>
            <a:endParaRPr lang="it-IT" sz="1000" dirty="0"/>
          </a:p>
          <a:p>
            <a:r>
              <a:rPr lang="it-IT" sz="1000" dirty="0"/>
              <a:t>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784" y="-36587"/>
            <a:ext cx="239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Programma dettagliato</a:t>
            </a:r>
            <a:endParaRPr lang="it-I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43768" y="608572"/>
            <a:ext cx="639790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smtClean="0"/>
              <a:t>Spin</a:t>
            </a:r>
            <a:r>
              <a:rPr lang="it-IT" sz="1000" dirty="0"/>
              <a:t>: operatori di spin per l'elettrone, matrici di Pauli, misura di </a:t>
            </a:r>
            <a:r>
              <a:rPr lang="it-IT" sz="1000" dirty="0" err="1"/>
              <a:t>Sz</a:t>
            </a:r>
            <a:endParaRPr lang="it-IT" sz="1000" dirty="0"/>
          </a:p>
          <a:p>
            <a:r>
              <a:rPr lang="it-IT" sz="1000" dirty="0" err="1"/>
              <a:t>Autovalori</a:t>
            </a:r>
            <a:r>
              <a:rPr lang="it-IT" sz="1000" dirty="0"/>
              <a:t> e </a:t>
            </a:r>
            <a:r>
              <a:rPr lang="it-IT" sz="1000" dirty="0" err="1"/>
              <a:t>autovettori</a:t>
            </a:r>
            <a:r>
              <a:rPr lang="it-IT" sz="1000" dirty="0"/>
              <a:t> delle matrici di spin</a:t>
            </a:r>
          </a:p>
          <a:p>
            <a:r>
              <a:rPr lang="it-IT" sz="1000" dirty="0"/>
              <a:t>Misura di </a:t>
            </a:r>
            <a:r>
              <a:rPr lang="it-IT" sz="1000" dirty="0" err="1"/>
              <a:t>Sx</a:t>
            </a:r>
            <a:r>
              <a:rPr lang="it-IT" sz="1000" dirty="0"/>
              <a:t> su </a:t>
            </a:r>
            <a:r>
              <a:rPr lang="it-IT" sz="1000" dirty="0" err="1"/>
              <a:t>autostato</a:t>
            </a:r>
            <a:r>
              <a:rPr lang="it-IT" sz="1000" dirty="0"/>
              <a:t> di </a:t>
            </a:r>
            <a:r>
              <a:rPr lang="it-IT" sz="1000" dirty="0" err="1"/>
              <a:t>Sz</a:t>
            </a:r>
            <a:endParaRPr lang="it-IT" sz="1000" dirty="0"/>
          </a:p>
          <a:p>
            <a:r>
              <a:rPr lang="it-IT" sz="1000" dirty="0"/>
              <a:t>Somma di spin, somma di momenti angolari</a:t>
            </a:r>
          </a:p>
          <a:p>
            <a:r>
              <a:rPr lang="it-IT" sz="1000" dirty="0"/>
              <a:t>Calcolo dei coefficienti con l'utilizzo degli operatori di spostamento per il caso di due particelle.</a:t>
            </a:r>
          </a:p>
          <a:p>
            <a:r>
              <a:rPr lang="it-IT" sz="1000" dirty="0"/>
              <a:t>Coefficienti di </a:t>
            </a:r>
            <a:r>
              <a:rPr lang="it-IT" sz="1000" dirty="0" err="1"/>
              <a:t>Clebsch</a:t>
            </a:r>
            <a:r>
              <a:rPr lang="it-IT" sz="1000" dirty="0"/>
              <a:t> </a:t>
            </a:r>
            <a:r>
              <a:rPr lang="it-IT" sz="1000" dirty="0" err="1"/>
              <a:t>Gordan</a:t>
            </a:r>
            <a:r>
              <a:rPr lang="it-IT" sz="1000" dirty="0"/>
              <a:t>: utilizzo della tavola</a:t>
            </a:r>
          </a:p>
          <a:p>
            <a:r>
              <a:rPr lang="it-IT" sz="1000" dirty="0"/>
              <a:t>Concetto di spin-orbitali. Misura di osservabili su combinazione lineare di spin-orbitali.</a:t>
            </a:r>
          </a:p>
          <a:p>
            <a:r>
              <a:rPr lang="it-IT" sz="1000" dirty="0"/>
              <a:t>Calcolo della costante di moltiplicazione per il problema agli </a:t>
            </a:r>
            <a:r>
              <a:rPr lang="it-IT" sz="1000" dirty="0" err="1"/>
              <a:t>autovalori</a:t>
            </a:r>
            <a:r>
              <a:rPr lang="it-IT" sz="1000" dirty="0"/>
              <a:t> degli operatori di spostamento.</a:t>
            </a:r>
          </a:p>
          <a:p>
            <a:r>
              <a:rPr lang="it-IT" sz="1000" dirty="0"/>
              <a:t>Teoria delle perturbazioni indipendenti da tempo: perturbazioni al primo grado su stati non degeneri.</a:t>
            </a:r>
          </a:p>
          <a:p>
            <a:r>
              <a:rPr lang="it-IT" sz="1000" dirty="0"/>
              <a:t>Teorema per l'estensione della teoria non degenere a stati degeneri (solo enunciato). </a:t>
            </a:r>
          </a:p>
          <a:p>
            <a:r>
              <a:rPr lang="it-IT" sz="1000" dirty="0"/>
              <a:t>Introduzione alle correzioni relativistiche, di Lamb e di struttura </a:t>
            </a:r>
            <a:r>
              <a:rPr lang="it-IT" sz="1000" dirty="0" err="1"/>
              <a:t>iperfine</a:t>
            </a:r>
            <a:r>
              <a:rPr lang="it-IT" sz="1000" dirty="0"/>
              <a:t>. Interazione spin-orbita</a:t>
            </a:r>
          </a:p>
          <a:p>
            <a:r>
              <a:rPr lang="it-IT" sz="1000" dirty="0"/>
              <a:t>Termine spettroscopico e livelli atomo di idrogeno con correzioni spin-orbita.</a:t>
            </a:r>
          </a:p>
          <a:p>
            <a:r>
              <a:rPr lang="it-IT" sz="1000" dirty="0"/>
              <a:t>Introduzione al problema delle particelle identiche.</a:t>
            </a:r>
          </a:p>
          <a:p>
            <a:r>
              <a:rPr lang="it-IT" sz="1000" dirty="0"/>
              <a:t>Postulato del principio di simmetria.</a:t>
            </a:r>
          </a:p>
          <a:p>
            <a:r>
              <a:rPr lang="it-IT" sz="1000" dirty="0"/>
              <a:t>Due particelle: casi di particelle distinguibili, fermioni indistinguibili, bosoni indistinguibili. Integrali di scambio</a:t>
            </a:r>
          </a:p>
          <a:p>
            <a:r>
              <a:rPr lang="it-IT" sz="1000" dirty="0"/>
              <a:t>Determinanti di </a:t>
            </a:r>
            <a:r>
              <a:rPr lang="it-IT" sz="1000" dirty="0" err="1"/>
              <a:t>Slater</a:t>
            </a:r>
            <a:r>
              <a:rPr lang="it-IT" sz="1000" dirty="0"/>
              <a:t>.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Soluzione approssimata per l'atomo di elio.</a:t>
            </a:r>
          </a:p>
          <a:p>
            <a:r>
              <a:rPr lang="it-IT" sz="1000" dirty="0"/>
              <a:t>Unità atomiche, Hamiltoniana in unità atomiche.</a:t>
            </a:r>
          </a:p>
          <a:p>
            <a:r>
              <a:rPr lang="it-IT" sz="1000" dirty="0"/>
              <a:t>Atomo di elio: approccio perturbativo.</a:t>
            </a:r>
          </a:p>
          <a:p>
            <a:r>
              <a:rPr lang="it-IT" sz="1000" dirty="0"/>
              <a:t>Principio variazionale.</a:t>
            </a:r>
          </a:p>
          <a:p>
            <a:r>
              <a:rPr lang="it-IT" sz="1000" dirty="0"/>
              <a:t>Orbitali di </a:t>
            </a:r>
            <a:r>
              <a:rPr lang="it-IT" sz="1000" dirty="0" err="1"/>
              <a:t>Slater</a:t>
            </a:r>
            <a:endParaRPr lang="it-IT" sz="1000" dirty="0"/>
          </a:p>
          <a:p>
            <a:r>
              <a:rPr lang="it-IT" sz="1000" dirty="0"/>
              <a:t>Metodo di </a:t>
            </a:r>
            <a:r>
              <a:rPr lang="it-IT" sz="1000" dirty="0" err="1"/>
              <a:t>Hartree</a:t>
            </a:r>
            <a:r>
              <a:rPr lang="it-IT" sz="1000" dirty="0"/>
              <a:t> </a:t>
            </a:r>
            <a:r>
              <a:rPr lang="it-IT" sz="1000" dirty="0" err="1"/>
              <a:t>Fock</a:t>
            </a:r>
            <a:r>
              <a:rPr lang="it-IT" sz="1000" dirty="0"/>
              <a:t> applicato all'elio. Orbitali di </a:t>
            </a:r>
            <a:r>
              <a:rPr lang="it-IT" sz="1000" dirty="0" err="1"/>
              <a:t>Slater</a:t>
            </a:r>
            <a:r>
              <a:rPr lang="it-IT" sz="1000" dirty="0"/>
              <a:t>.</a:t>
            </a:r>
          </a:p>
          <a:p>
            <a:r>
              <a:rPr lang="it-IT" sz="1000" dirty="0"/>
              <a:t>Approssimazione di </a:t>
            </a:r>
            <a:r>
              <a:rPr lang="it-IT" sz="1000" dirty="0" err="1"/>
              <a:t>Koopman</a:t>
            </a:r>
            <a:r>
              <a:rPr lang="it-IT" sz="1000" dirty="0"/>
              <a:t> per l'energia di ionizzazione.</a:t>
            </a:r>
          </a:p>
          <a:p>
            <a:r>
              <a:rPr lang="it-IT" sz="1000" dirty="0"/>
              <a:t>Atomo di elio: energia di correlazione e interazione di configurazione</a:t>
            </a:r>
          </a:p>
          <a:p>
            <a:r>
              <a:rPr lang="it-IT" sz="1000" dirty="0"/>
              <a:t>Estensione del metodo HF ad atomi con più elettroni (solo introduzione al problema e trattazione qualitativa)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Configurazione elettronica e </a:t>
            </a:r>
            <a:r>
              <a:rPr lang="it-IT" sz="1000" dirty="0" err="1"/>
              <a:t>Aufbau</a:t>
            </a:r>
            <a:r>
              <a:rPr lang="it-IT" sz="1000" dirty="0"/>
              <a:t> con regola di </a:t>
            </a:r>
            <a:r>
              <a:rPr lang="it-IT" sz="1000" dirty="0" err="1"/>
              <a:t>Madelung</a:t>
            </a:r>
            <a:r>
              <a:rPr lang="it-IT" sz="1000" dirty="0"/>
              <a:t>.</a:t>
            </a:r>
          </a:p>
          <a:p>
            <a:r>
              <a:rPr lang="it-IT" sz="1000" dirty="0"/>
              <a:t>Accoppiamento dei momenti angolari L-S: il momento angolare totale J.</a:t>
            </a:r>
          </a:p>
          <a:p>
            <a:r>
              <a:rPr lang="it-IT" sz="1000" dirty="0"/>
              <a:t>Termine spettroscopico del carbonio. Regole di </a:t>
            </a:r>
            <a:r>
              <a:rPr lang="it-IT" sz="1000" dirty="0" err="1"/>
              <a:t>Hund</a:t>
            </a:r>
            <a:r>
              <a:rPr lang="it-IT" sz="1000" dirty="0"/>
              <a:t>.</a:t>
            </a:r>
          </a:p>
          <a:p>
            <a:r>
              <a:rPr lang="it-IT" sz="1000" dirty="0"/>
              <a:t>Problema equazione secolare.</a:t>
            </a:r>
          </a:p>
          <a:p>
            <a:r>
              <a:rPr lang="it-IT" sz="1000" dirty="0"/>
              <a:t> </a:t>
            </a:r>
          </a:p>
          <a:p>
            <a:r>
              <a:rPr lang="it-IT" sz="1000" dirty="0"/>
              <a:t>Principio variazionale ed equazione secolare</a:t>
            </a:r>
          </a:p>
          <a:p>
            <a:r>
              <a:rPr lang="it-IT" sz="1000" dirty="0"/>
              <a:t>Applicazione del determinante secolare al problema di buca infinita.</a:t>
            </a:r>
          </a:p>
          <a:p>
            <a:r>
              <a:rPr lang="it-IT" sz="1000" dirty="0"/>
              <a:t>Approssimazione di </a:t>
            </a:r>
            <a:r>
              <a:rPr lang="it-IT" sz="1000" dirty="0" err="1"/>
              <a:t>Born</a:t>
            </a:r>
            <a:r>
              <a:rPr lang="it-IT" sz="1000" dirty="0"/>
              <a:t> </a:t>
            </a:r>
            <a:r>
              <a:rPr lang="it-IT" sz="1000" dirty="0" err="1"/>
              <a:t>Oppenheimer</a:t>
            </a:r>
            <a:r>
              <a:rPr lang="it-IT" sz="1000" dirty="0"/>
              <a:t> e separazione delle parti elettroniche e nucleari nella hamiltoniana di molecole.</a:t>
            </a:r>
          </a:p>
          <a:p>
            <a:r>
              <a:rPr lang="it-IT" sz="1000" dirty="0"/>
              <a:t>Orbitali molecolari e metodo MO-LCAO. </a:t>
            </a:r>
          </a:p>
          <a:p>
            <a:r>
              <a:rPr lang="it-IT" sz="1000" dirty="0"/>
              <a:t>Molecola H2+: determinante secolare. Orbitale legante e </a:t>
            </a:r>
            <a:r>
              <a:rPr lang="it-IT" sz="1000" dirty="0" err="1"/>
              <a:t>antilegante</a:t>
            </a:r>
            <a:r>
              <a:rPr lang="it-IT" sz="1000" dirty="0"/>
              <a:t>.</a:t>
            </a:r>
          </a:p>
          <a:p>
            <a:r>
              <a:rPr lang="it-IT" sz="1000" dirty="0"/>
              <a:t>Molecola H2. Soluzione come determinante di </a:t>
            </a:r>
            <a:r>
              <a:rPr lang="it-IT" sz="1000" dirty="0" err="1"/>
              <a:t>Slater</a:t>
            </a:r>
            <a:r>
              <a:rPr lang="it-IT" sz="1000" dirty="0"/>
              <a:t> di orbitali molecolari.</a:t>
            </a:r>
          </a:p>
          <a:p>
            <a:r>
              <a:rPr lang="it-IT" sz="1000" dirty="0"/>
              <a:t>Interazione di configurazione di orbitali molecolari.</a:t>
            </a:r>
          </a:p>
          <a:p>
            <a:r>
              <a:rPr lang="it-IT" sz="1000" dirty="0"/>
              <a:t>Molecole biatomiche: introduzione alla struttura elettronica </a:t>
            </a:r>
          </a:p>
          <a:p>
            <a:r>
              <a:rPr lang="it-IT" sz="1000" dirty="0"/>
              <a:t>Cenni a molecole più grandi (esempio dell’etilene) e all’ibridizzazione degli orbitali.</a:t>
            </a:r>
          </a:p>
          <a:p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1881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887" y="323453"/>
            <a:ext cx="252123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8464" y="395461"/>
            <a:ext cx="2232248" cy="325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3455" y="3995861"/>
            <a:ext cx="3766737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David J. Griffiths, Quantum Mechanics</a:t>
            </a:r>
          </a:p>
          <a:p>
            <a:r>
              <a:rPr lang="it-IT" dirty="0" smtClean="0"/>
              <a:t>second edition</a:t>
            </a:r>
            <a:endParaRPr lang="it-IT" dirty="0"/>
          </a:p>
        </p:txBody>
      </p:sp>
      <p:sp>
        <p:nvSpPr>
          <p:cNvPr id="8" name="TextBox 7"/>
          <p:cNvSpPr txBox="1"/>
          <p:nvPr/>
        </p:nvSpPr>
        <p:spPr>
          <a:xfrm>
            <a:off x="5688384" y="3995861"/>
            <a:ext cx="4167551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Donald A</a:t>
            </a:r>
            <a:r>
              <a:rPr lang="it-IT" smtClean="0"/>
              <a:t>. McQuarrie</a:t>
            </a:r>
            <a:r>
              <a:rPr lang="it-IT" dirty="0" smtClean="0"/>
              <a:t>, Quantum Chemistry</a:t>
            </a:r>
          </a:p>
          <a:p>
            <a:r>
              <a:rPr lang="it-IT" dirty="0" smtClean="0"/>
              <a:t>Second edition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6624488" y="3635821"/>
            <a:ext cx="1827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Atomi e molecole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143768" y="5003973"/>
            <a:ext cx="9752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Per gli argomenti trattati in modo diverso rispetto a questi testi verrano forniti degli schemi a supporto </a:t>
            </a:r>
          </a:p>
          <a:p>
            <a:r>
              <a:rPr lang="it-IT" dirty="0" smtClean="0"/>
              <a:t>delle lezioni. </a:t>
            </a:r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2952080" y="6804173"/>
            <a:ext cx="3383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Modalità di esame</a:t>
            </a:r>
            <a:r>
              <a:rPr lang="it-IT" dirty="0" smtClean="0"/>
              <a:t>:  esame orale. 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72008" y="251445"/>
            <a:ext cx="4032200" cy="46085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-44077" y="5796061"/>
            <a:ext cx="10123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!! Schemi e problemi forniti su moodle </a:t>
            </a:r>
            <a:r>
              <a:rPr lang="it-IT" b="1" dirty="0" smtClean="0"/>
              <a:t>NON</a:t>
            </a:r>
            <a:r>
              <a:rPr lang="it-IT" dirty="0" smtClean="0"/>
              <a:t> sono esaustivi, ma da intendersi come materiale  di supporto </a:t>
            </a:r>
          </a:p>
          <a:p>
            <a:r>
              <a:rPr lang="it-IT" dirty="0" smtClean="0"/>
              <a:t>agli appunti presi a lezione e ai testi!!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18095</TotalTime>
  <Words>1544</Words>
  <Application>Microsoft Office PowerPoint</Application>
  <PresentationFormat>Personalizzato</PresentationFormat>
  <Paragraphs>182</Paragraphs>
  <Slides>17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Andale Sans UI</vt:lpstr>
      <vt:lpstr>Arial</vt:lpstr>
      <vt:lpstr>Calibri</vt:lpstr>
      <vt:lpstr>StarSymbol</vt:lpstr>
      <vt:lpstr>Symbol</vt:lpstr>
      <vt:lpstr>Tahoma</vt:lpstr>
      <vt:lpstr>Times New Roman</vt:lpstr>
      <vt:lpstr>Default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Albano Cossaro</dc:creator>
  <cp:lastModifiedBy>COSSARO ALBANO</cp:lastModifiedBy>
  <cp:revision>35</cp:revision>
  <dcterms:created xsi:type="dcterms:W3CDTF">2009-04-16T11:32:32Z</dcterms:created>
  <dcterms:modified xsi:type="dcterms:W3CDTF">2022-03-06T18:30:44Z</dcterms:modified>
</cp:coreProperties>
</file>