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3" d="100"/>
          <a:sy n="83" d="100"/>
        </p:scale>
        <p:origin x="1116" y="96"/>
      </p:cViewPr>
      <p:guideLst/>
    </p:cSldViewPr>
  </p:slideViewPr>
  <p:notesTextViewPr>
    <p:cViewPr>
      <p:scale>
        <a:sx n="1" d="1"/>
        <a:sy n="1" d="1"/>
      </p:scale>
      <p:origin x="0" y="0"/>
    </p:cViewPr>
  </p:notesTextViewPr>
  <p:sorterViewPr>
    <p:cViewPr>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351E2-BFE2-43BE-8E7D-9F60DB40EE58}" type="datetimeFigureOut">
              <a:rPr lang="it-IT" smtClean="0"/>
              <a:t>07/03/2022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5B054-9A1C-4D52-BFE1-95A9AE130B74}" type="slidenum">
              <a:rPr lang="it-IT" smtClean="0"/>
              <a:t>‹N›</a:t>
            </a:fld>
            <a:endParaRPr lang="it-IT"/>
          </a:p>
        </p:txBody>
      </p:sp>
    </p:spTree>
    <p:extLst>
      <p:ext uri="{BB962C8B-B14F-4D97-AF65-F5344CB8AC3E}">
        <p14:creationId xmlns:p14="http://schemas.microsoft.com/office/powerpoint/2010/main" val="405218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15835F1-D9A3-413E-8D92-C276ABEB0666}" type="datetimeFigureOut">
              <a:rPr lang="it-IT" smtClean="0"/>
              <a:t>07/03/2022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2093296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15835F1-D9A3-413E-8D92-C276ABEB0666}" type="datetimeFigureOut">
              <a:rPr lang="it-IT" smtClean="0"/>
              <a:t>07/03/2022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1167046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15835F1-D9A3-413E-8D92-C276ABEB0666}" type="datetimeFigureOut">
              <a:rPr lang="it-IT" smtClean="0"/>
              <a:t>07/03/2022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1972013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15835F1-D9A3-413E-8D92-C276ABEB0666}" type="datetimeFigureOut">
              <a:rPr lang="it-IT" smtClean="0"/>
              <a:t>07/03/2022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2815597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E15835F1-D9A3-413E-8D92-C276ABEB0666}" type="datetimeFigureOut">
              <a:rPr lang="it-IT" smtClean="0"/>
              <a:t>07/03/2022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409132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E15835F1-D9A3-413E-8D92-C276ABEB0666}" type="datetimeFigureOut">
              <a:rPr lang="it-IT" smtClean="0"/>
              <a:t>07/03/2022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45529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E15835F1-D9A3-413E-8D92-C276ABEB0666}" type="datetimeFigureOut">
              <a:rPr lang="it-IT" smtClean="0"/>
              <a:t>07/03/2022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58171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E15835F1-D9A3-413E-8D92-C276ABEB0666}" type="datetimeFigureOut">
              <a:rPr lang="it-IT" smtClean="0"/>
              <a:t>07/03/2022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96673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835F1-D9A3-413E-8D92-C276ABEB0666}" type="datetimeFigureOut">
              <a:rPr lang="it-IT" smtClean="0"/>
              <a:t>07/03/2022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157399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E15835F1-D9A3-413E-8D92-C276ABEB0666}" type="datetimeFigureOut">
              <a:rPr lang="it-IT" smtClean="0"/>
              <a:t>07/03/2022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4025379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E15835F1-D9A3-413E-8D92-C276ABEB0666}" type="datetimeFigureOut">
              <a:rPr lang="it-IT" smtClean="0"/>
              <a:t>07/03/2022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70A842C-BA80-4B6E-A7FA-E0D39B99E355}" type="slidenum">
              <a:rPr lang="it-IT" smtClean="0"/>
              <a:t>‹N›</a:t>
            </a:fld>
            <a:endParaRPr lang="it-IT"/>
          </a:p>
        </p:txBody>
      </p:sp>
    </p:spTree>
    <p:extLst>
      <p:ext uri="{BB962C8B-B14F-4D97-AF65-F5344CB8AC3E}">
        <p14:creationId xmlns:p14="http://schemas.microsoft.com/office/powerpoint/2010/main" val="85366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835F1-D9A3-413E-8D92-C276ABEB0666}" type="datetimeFigureOut">
              <a:rPr lang="it-IT" smtClean="0"/>
              <a:t>07/03/2022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A842C-BA80-4B6E-A7FA-E0D39B99E355}" type="slidenum">
              <a:rPr lang="it-IT" smtClean="0"/>
              <a:t>‹N›</a:t>
            </a:fld>
            <a:endParaRPr lang="it-IT"/>
          </a:p>
        </p:txBody>
      </p:sp>
    </p:spTree>
    <p:extLst>
      <p:ext uri="{BB962C8B-B14F-4D97-AF65-F5344CB8AC3E}">
        <p14:creationId xmlns:p14="http://schemas.microsoft.com/office/powerpoint/2010/main" val="3740946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3" name="CasellaDiTesto 2"/>
          <p:cNvSpPr txBox="1"/>
          <p:nvPr/>
        </p:nvSpPr>
        <p:spPr>
          <a:xfrm>
            <a:off x="467543" y="768823"/>
            <a:ext cx="6717545" cy="369332"/>
          </a:xfrm>
          <a:prstGeom prst="rect">
            <a:avLst/>
          </a:prstGeom>
          <a:noFill/>
        </p:spPr>
        <p:txBody>
          <a:bodyPr wrap="none" rtlCol="0">
            <a:spAutoFit/>
          </a:bodyPr>
          <a:lstStyle/>
          <a:p>
            <a:r>
              <a:rPr lang="en-US" dirty="0" smtClean="0"/>
              <a:t>Represent the place in which the solid interacts with the environment.</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392729"/>
            <a:ext cx="30480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923927" y="2203123"/>
            <a:ext cx="4752529" cy="646331"/>
          </a:xfrm>
          <a:prstGeom prst="rect">
            <a:avLst/>
          </a:prstGeom>
          <a:noFill/>
        </p:spPr>
        <p:txBody>
          <a:bodyPr wrap="square" rtlCol="0">
            <a:spAutoFit/>
          </a:bodyPr>
          <a:lstStyle/>
          <a:p>
            <a:r>
              <a:rPr lang="en-US" dirty="0" smtClean="0"/>
              <a:t>Atoms on the surface have different chemical environment with respect to those in the bulk.</a:t>
            </a:r>
            <a:endParaRPr lang="en-US" dirty="0"/>
          </a:p>
        </p:txBody>
      </p:sp>
      <p:sp>
        <p:nvSpPr>
          <p:cNvPr id="6" name="Ovale 5"/>
          <p:cNvSpPr/>
          <p:nvPr/>
        </p:nvSpPr>
        <p:spPr>
          <a:xfrm>
            <a:off x="1759724" y="25924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a:off x="2188984" y="30649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1744484" y="35017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1310144" y="300903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a:off x="1889264" y="20539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2448064" y="20285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2872244" y="25061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p:cNvSpPr/>
          <p:nvPr/>
        </p:nvSpPr>
        <p:spPr>
          <a:xfrm>
            <a:off x="2752864" y="30369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2084596" y="204846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e 15"/>
          <p:cNvSpPr/>
          <p:nvPr/>
        </p:nvSpPr>
        <p:spPr>
          <a:xfrm>
            <a:off x="2260992" y="20340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1853188" y="22354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1897504" y="335130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1604516" y="333694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e 19"/>
          <p:cNvSpPr/>
          <p:nvPr/>
        </p:nvSpPr>
        <p:spPr>
          <a:xfrm>
            <a:off x="1463928" y="318289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2052320" y="289422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1904112" y="27427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e 22"/>
          <p:cNvSpPr/>
          <p:nvPr/>
        </p:nvSpPr>
        <p:spPr>
          <a:xfrm>
            <a:off x="1468884" y="286298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1610236" y="272162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1804928" y="24075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2833896" y="269155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2794628" y="286741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2564860" y="305090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2388432" y="306293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2044364" y="320451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e 30"/>
          <p:cNvSpPr/>
          <p:nvPr/>
        </p:nvSpPr>
        <p:spPr>
          <a:xfrm>
            <a:off x="2737478" y="23492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2600318" y="218923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2097802" y="274081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1907706" y="306761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2228145" y="28966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2700585" y="252707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p:cNvSpPr/>
          <p:nvPr/>
        </p:nvSpPr>
        <p:spPr>
          <a:xfrm>
            <a:off x="2411025" y="22108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p:cNvSpPr/>
          <p:nvPr/>
        </p:nvSpPr>
        <p:spPr>
          <a:xfrm>
            <a:off x="1614696" y="303786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p:cNvSpPr/>
          <p:nvPr/>
        </p:nvSpPr>
        <p:spPr>
          <a:xfrm>
            <a:off x="1961367" y="257328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e 39"/>
          <p:cNvSpPr/>
          <p:nvPr/>
        </p:nvSpPr>
        <p:spPr>
          <a:xfrm>
            <a:off x="1753737" y="320112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e 40"/>
          <p:cNvSpPr/>
          <p:nvPr/>
        </p:nvSpPr>
        <p:spPr>
          <a:xfrm>
            <a:off x="2428361" y="288506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e 41"/>
          <p:cNvSpPr/>
          <p:nvPr/>
        </p:nvSpPr>
        <p:spPr>
          <a:xfrm>
            <a:off x="2348605" y="256139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e 42"/>
          <p:cNvSpPr/>
          <p:nvPr/>
        </p:nvSpPr>
        <p:spPr>
          <a:xfrm>
            <a:off x="2512689" y="2534892"/>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e 43"/>
          <p:cNvSpPr/>
          <p:nvPr/>
        </p:nvSpPr>
        <p:spPr>
          <a:xfrm>
            <a:off x="2230573" y="220359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e 44"/>
          <p:cNvSpPr/>
          <p:nvPr/>
        </p:nvSpPr>
        <p:spPr>
          <a:xfrm>
            <a:off x="2459857" y="271049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e 45"/>
          <p:cNvSpPr/>
          <p:nvPr/>
        </p:nvSpPr>
        <p:spPr>
          <a:xfrm>
            <a:off x="1751451" y="289735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e 46"/>
          <p:cNvSpPr/>
          <p:nvPr/>
        </p:nvSpPr>
        <p:spPr>
          <a:xfrm>
            <a:off x="2146675" y="25575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e 47"/>
          <p:cNvSpPr/>
          <p:nvPr/>
        </p:nvSpPr>
        <p:spPr>
          <a:xfrm>
            <a:off x="2287645" y="272522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e 48"/>
          <p:cNvSpPr/>
          <p:nvPr/>
        </p:nvSpPr>
        <p:spPr>
          <a:xfrm>
            <a:off x="2657215" y="270617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e 49"/>
          <p:cNvSpPr/>
          <p:nvPr/>
        </p:nvSpPr>
        <p:spPr>
          <a:xfrm>
            <a:off x="2611495" y="28623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e 50"/>
          <p:cNvSpPr/>
          <p:nvPr/>
        </p:nvSpPr>
        <p:spPr>
          <a:xfrm>
            <a:off x="199816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e 51"/>
          <p:cNvSpPr/>
          <p:nvPr/>
        </p:nvSpPr>
        <p:spPr>
          <a:xfrm>
            <a:off x="216961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e 52"/>
          <p:cNvSpPr/>
          <p:nvPr/>
        </p:nvSpPr>
        <p:spPr>
          <a:xfrm>
            <a:off x="2367733" y="237123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e 53"/>
          <p:cNvSpPr/>
          <p:nvPr/>
        </p:nvSpPr>
        <p:spPr>
          <a:xfrm>
            <a:off x="2558233" y="23483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e 54"/>
          <p:cNvSpPr/>
          <p:nvPr/>
        </p:nvSpPr>
        <p:spPr>
          <a:xfrm>
            <a:off x="2032453" y="222264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55"/>
          <p:cNvSpPr/>
          <p:nvPr/>
        </p:nvSpPr>
        <p:spPr>
          <a:xfrm>
            <a:off x="4104983" y="3081684"/>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e 56"/>
          <p:cNvSpPr/>
          <p:nvPr/>
        </p:nvSpPr>
        <p:spPr>
          <a:xfrm>
            <a:off x="4104983" y="343536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e 57"/>
          <p:cNvSpPr/>
          <p:nvPr/>
        </p:nvSpPr>
        <p:spPr>
          <a:xfrm>
            <a:off x="4104983" y="378904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p:cNvSpPr/>
          <p:nvPr/>
        </p:nvSpPr>
        <p:spPr>
          <a:xfrm>
            <a:off x="4427984" y="2934388"/>
            <a:ext cx="785984" cy="369332"/>
          </a:xfrm>
          <a:prstGeom prst="rect">
            <a:avLst/>
          </a:prstGeom>
        </p:spPr>
        <p:txBody>
          <a:bodyPr wrap="none">
            <a:spAutoFit/>
          </a:bodyPr>
          <a:lstStyle/>
          <a:p>
            <a:r>
              <a:rPr lang="en-US" dirty="0" smtClean="0"/>
              <a:t>Vertex</a:t>
            </a:r>
            <a:endParaRPr lang="en-US" dirty="0"/>
          </a:p>
        </p:txBody>
      </p:sp>
      <p:sp>
        <p:nvSpPr>
          <p:cNvPr id="60" name="Rettangolo 59"/>
          <p:cNvSpPr/>
          <p:nvPr/>
        </p:nvSpPr>
        <p:spPr>
          <a:xfrm>
            <a:off x="4427984" y="3640378"/>
            <a:ext cx="683777" cy="369332"/>
          </a:xfrm>
          <a:prstGeom prst="rect">
            <a:avLst/>
          </a:prstGeom>
        </p:spPr>
        <p:txBody>
          <a:bodyPr wrap="none">
            <a:spAutoFit/>
          </a:bodyPr>
          <a:lstStyle/>
          <a:p>
            <a:r>
              <a:rPr lang="en-US" dirty="0" smtClean="0"/>
              <a:t>Facet</a:t>
            </a:r>
            <a:endParaRPr lang="en-US" dirty="0"/>
          </a:p>
        </p:txBody>
      </p:sp>
      <p:sp>
        <p:nvSpPr>
          <p:cNvPr id="61" name="Rettangolo 60"/>
          <p:cNvSpPr/>
          <p:nvPr/>
        </p:nvSpPr>
        <p:spPr>
          <a:xfrm>
            <a:off x="4427984" y="3300276"/>
            <a:ext cx="827471" cy="369332"/>
          </a:xfrm>
          <a:prstGeom prst="rect">
            <a:avLst/>
          </a:prstGeom>
        </p:spPr>
        <p:txBody>
          <a:bodyPr wrap="none">
            <a:spAutoFit/>
          </a:bodyPr>
          <a:lstStyle/>
          <a:p>
            <a:r>
              <a:rPr lang="en-US" dirty="0" smtClean="0"/>
              <a:t>Corner</a:t>
            </a:r>
            <a:endParaRPr lang="en-US" dirty="0"/>
          </a:p>
        </p:txBody>
      </p:sp>
      <p:sp>
        <p:nvSpPr>
          <p:cNvPr id="63" name="Rettangolo 62"/>
          <p:cNvSpPr/>
          <p:nvPr/>
        </p:nvSpPr>
        <p:spPr>
          <a:xfrm>
            <a:off x="5610356" y="3300276"/>
            <a:ext cx="3064172" cy="369332"/>
          </a:xfrm>
          <a:prstGeom prst="rect">
            <a:avLst/>
          </a:prstGeom>
        </p:spPr>
        <p:txBody>
          <a:bodyPr wrap="none">
            <a:spAutoFit/>
          </a:bodyPr>
          <a:lstStyle/>
          <a:p>
            <a:r>
              <a:rPr lang="en-US" dirty="0" smtClean="0"/>
              <a:t>Different coordination number</a:t>
            </a:r>
            <a:endParaRPr lang="en-US" dirty="0"/>
          </a:p>
        </p:txBody>
      </p:sp>
      <p:sp>
        <p:nvSpPr>
          <p:cNvPr id="62" name="Parentesi graffa chiusa 61"/>
          <p:cNvSpPr/>
          <p:nvPr/>
        </p:nvSpPr>
        <p:spPr>
          <a:xfrm>
            <a:off x="5342585" y="2852936"/>
            <a:ext cx="180641" cy="1264012"/>
          </a:xfrm>
          <a:prstGeom prst="rightBrace">
            <a:avLst>
              <a:gd name="adj1" fmla="val 7920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CasellaDiTesto 65"/>
          <p:cNvSpPr txBox="1"/>
          <p:nvPr/>
        </p:nvSpPr>
        <p:spPr>
          <a:xfrm>
            <a:off x="1924470" y="5191654"/>
            <a:ext cx="2005421" cy="369332"/>
          </a:xfrm>
          <a:prstGeom prst="rect">
            <a:avLst/>
          </a:prstGeom>
          <a:noFill/>
        </p:spPr>
        <p:txBody>
          <a:bodyPr wrap="none" rtlCol="0">
            <a:spAutoFit/>
          </a:bodyPr>
          <a:lstStyle/>
          <a:p>
            <a:r>
              <a:rPr lang="en-US" b="1" dirty="0" smtClean="0">
                <a:solidFill>
                  <a:srgbClr val="3333FF"/>
                </a:solidFill>
              </a:rPr>
              <a:t>Metal dispersion </a:t>
            </a:r>
            <a:r>
              <a:rPr lang="en-US" dirty="0" smtClean="0"/>
              <a:t>= </a:t>
            </a:r>
            <a:endParaRPr lang="en-US" dirty="0"/>
          </a:p>
        </p:txBody>
      </p:sp>
      <p:sp>
        <p:nvSpPr>
          <p:cNvPr id="67" name="CasellaDiTesto 66"/>
          <p:cNvSpPr txBox="1"/>
          <p:nvPr/>
        </p:nvSpPr>
        <p:spPr>
          <a:xfrm>
            <a:off x="3957370" y="4975630"/>
            <a:ext cx="2854115" cy="369332"/>
          </a:xfrm>
          <a:prstGeom prst="rect">
            <a:avLst/>
          </a:prstGeom>
          <a:noFill/>
        </p:spPr>
        <p:txBody>
          <a:bodyPr wrap="none" rtlCol="0">
            <a:spAutoFit/>
          </a:bodyPr>
          <a:lstStyle/>
          <a:p>
            <a:r>
              <a:rPr lang="en-US" dirty="0" smtClean="0"/>
              <a:t>Number of superficial atoms</a:t>
            </a:r>
            <a:endParaRPr lang="en-US" dirty="0"/>
          </a:p>
        </p:txBody>
      </p:sp>
      <p:sp>
        <p:nvSpPr>
          <p:cNvPr id="68" name="CasellaDiTesto 67"/>
          <p:cNvSpPr txBox="1"/>
          <p:nvPr/>
        </p:nvSpPr>
        <p:spPr>
          <a:xfrm>
            <a:off x="4228726" y="5407678"/>
            <a:ext cx="2311402" cy="369332"/>
          </a:xfrm>
          <a:prstGeom prst="rect">
            <a:avLst/>
          </a:prstGeom>
          <a:noFill/>
        </p:spPr>
        <p:txBody>
          <a:bodyPr wrap="none" rtlCol="0">
            <a:spAutoFit/>
          </a:bodyPr>
          <a:lstStyle/>
          <a:p>
            <a:r>
              <a:rPr lang="en-US" dirty="0" smtClean="0"/>
              <a:t>Total number of atoms</a:t>
            </a:r>
            <a:endParaRPr lang="en-US" dirty="0"/>
          </a:p>
        </p:txBody>
      </p:sp>
      <p:cxnSp>
        <p:nvCxnSpPr>
          <p:cNvPr id="69" name="Connettore 1 68"/>
          <p:cNvCxnSpPr/>
          <p:nvPr/>
        </p:nvCxnSpPr>
        <p:spPr>
          <a:xfrm>
            <a:off x="3823453" y="5376320"/>
            <a:ext cx="31219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381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44216"/>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548" y="1570037"/>
            <a:ext cx="4851400" cy="403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33"/>
          <p:cNvSpPr txBox="1">
            <a:spLocks noChangeArrowheads="1"/>
          </p:cNvSpPr>
          <p:nvPr/>
        </p:nvSpPr>
        <p:spPr bwMode="auto">
          <a:xfrm>
            <a:off x="3746004" y="5913437"/>
            <a:ext cx="5170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19 dangling bonds of (7x7) reconstructed surface</a:t>
            </a:r>
          </a:p>
          <a:p>
            <a:r>
              <a:rPr lang="en-US" altLang="it-IT" sz="2000"/>
              <a:t> (12 adatom, 6 rest atom, 1 corner hole)</a:t>
            </a:r>
          </a:p>
        </p:txBody>
      </p:sp>
      <p:sp>
        <p:nvSpPr>
          <p:cNvPr id="6" name="Text Box 1031"/>
          <p:cNvSpPr txBox="1">
            <a:spLocks noChangeArrowheads="1"/>
          </p:cNvSpPr>
          <p:nvPr/>
        </p:nvSpPr>
        <p:spPr bwMode="auto">
          <a:xfrm>
            <a:off x="395536" y="1173162"/>
            <a:ext cx="3671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(7x7) Reconstruction of Si (111) </a:t>
            </a:r>
          </a:p>
        </p:txBody>
      </p:sp>
    </p:spTree>
    <p:extLst>
      <p:ext uri="{BB962C8B-B14F-4D97-AF65-F5344CB8AC3E}">
        <p14:creationId xmlns:p14="http://schemas.microsoft.com/office/powerpoint/2010/main" val="372610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8899167" cy="584775"/>
          </a:xfrm>
          <a:prstGeom prst="rect">
            <a:avLst/>
          </a:prstGeom>
          <a:noFill/>
        </p:spPr>
        <p:txBody>
          <a:bodyPr wrap="none" rtlCol="0">
            <a:spAutoFit/>
          </a:bodyPr>
          <a:lstStyle/>
          <a:p>
            <a:r>
              <a:rPr lang="en-US" sz="3200" b="1" dirty="0">
                <a:solidFill>
                  <a:srgbClr val="FF0000"/>
                </a:solidFill>
              </a:rPr>
              <a:t>Metal surfaces – High-Miller-Index Stepped Surface</a:t>
            </a:r>
          </a:p>
        </p:txBody>
      </p:sp>
      <p:pic>
        <p:nvPicPr>
          <p:cNvPr id="3" name="Picture 2" descr="fig2_13"/>
          <p:cNvPicPr>
            <a:picLocks noChangeAspect="1" noChangeArrowheads="1"/>
          </p:cNvPicPr>
          <p:nvPr/>
        </p:nvPicPr>
        <p:blipFill rotWithShape="1">
          <a:blip r:embed="rId2">
            <a:extLst>
              <a:ext uri="{28A0092B-C50C-407E-A947-70E740481C1C}">
                <a14:useLocalDpi xmlns:a14="http://schemas.microsoft.com/office/drawing/2010/main" val="0"/>
              </a:ext>
            </a:extLst>
          </a:blip>
          <a:srcRect b="34687"/>
          <a:stretch/>
        </p:blipFill>
        <p:spPr bwMode="auto">
          <a:xfrm>
            <a:off x="195700" y="1851834"/>
            <a:ext cx="8438276" cy="43854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4010348"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6(111) x (100)</a:t>
            </a:r>
          </a:p>
        </p:txBody>
      </p:sp>
      <p:sp>
        <p:nvSpPr>
          <p:cNvPr id="5" name="Text Box 12"/>
          <p:cNvSpPr txBox="1">
            <a:spLocks noChangeArrowheads="1"/>
          </p:cNvSpPr>
          <p:nvPr/>
        </p:nvSpPr>
        <p:spPr bwMode="auto">
          <a:xfrm>
            <a:off x="6660232"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4(111) x (100)</a:t>
            </a:r>
          </a:p>
        </p:txBody>
      </p:sp>
      <p:sp>
        <p:nvSpPr>
          <p:cNvPr id="6" name="Text Box 11"/>
          <p:cNvSpPr txBox="1">
            <a:spLocks noChangeArrowheads="1"/>
          </p:cNvSpPr>
          <p:nvPr/>
        </p:nvSpPr>
        <p:spPr bwMode="auto">
          <a:xfrm>
            <a:off x="1268851"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smtClean="0">
                <a:ea typeface="굴림" pitchFamily="50" charset="-127"/>
              </a:rPr>
              <a:t>8(111</a:t>
            </a:r>
            <a:r>
              <a:rPr lang="en-US" altLang="ko-KR" sz="1600" b="1" dirty="0">
                <a:ea typeface="굴림" pitchFamily="50" charset="-127"/>
              </a:rPr>
              <a:t>) x (100)</a:t>
            </a:r>
          </a:p>
        </p:txBody>
      </p:sp>
    </p:spTree>
    <p:extLst>
      <p:ext uri="{BB962C8B-B14F-4D97-AF65-F5344CB8AC3E}">
        <p14:creationId xmlns:p14="http://schemas.microsoft.com/office/powerpoint/2010/main" val="1821914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454400"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9"/>
          <p:cNvSpPr txBox="1">
            <a:spLocks noChangeArrowheads="1"/>
          </p:cNvSpPr>
          <p:nvPr/>
        </p:nvSpPr>
        <p:spPr bwMode="auto">
          <a:xfrm>
            <a:off x="244475" y="260648"/>
            <a:ext cx="58240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3200" b="1" dirty="0">
                <a:solidFill>
                  <a:srgbClr val="FF0000"/>
                </a:solidFill>
              </a:rPr>
              <a:t>Coverage of adsorbate molecules</a:t>
            </a:r>
          </a:p>
        </p:txBody>
      </p:sp>
      <p:sp>
        <p:nvSpPr>
          <p:cNvPr id="4" name="Text Box 10"/>
          <p:cNvSpPr txBox="1">
            <a:spLocks noChangeArrowheads="1"/>
          </p:cNvSpPr>
          <p:nvPr/>
        </p:nvSpPr>
        <p:spPr bwMode="auto">
          <a:xfrm>
            <a:off x="381000" y="54102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000" dirty="0"/>
              <a:t>Definition of coverage: one monolayer corresponds to one adsorbate atom or molecules for each unit cell of the clean, unreconstructed substrate surface.</a:t>
            </a:r>
          </a:p>
          <a:p>
            <a:r>
              <a:rPr lang="en-US" altLang="it-IT" sz="2000" dirty="0"/>
              <a:t>For example, the surface coverage of atom on  </a:t>
            </a:r>
            <a:r>
              <a:rPr lang="en-US" altLang="it-IT" sz="2000" dirty="0" err="1"/>
              <a:t>fcc</a:t>
            </a:r>
            <a:r>
              <a:rPr lang="en-US" altLang="it-IT" sz="2000" dirty="0"/>
              <a:t>(100) is one-half a monolayer. </a:t>
            </a:r>
          </a:p>
        </p:txBody>
      </p:sp>
      <p:grpSp>
        <p:nvGrpSpPr>
          <p:cNvPr id="5" name="Group 17"/>
          <p:cNvGrpSpPr>
            <a:grpSpLocks/>
          </p:cNvGrpSpPr>
          <p:nvPr/>
        </p:nvGrpSpPr>
        <p:grpSpPr bwMode="auto">
          <a:xfrm>
            <a:off x="4114800" y="1676400"/>
            <a:ext cx="3048000" cy="3048000"/>
            <a:chOff x="336" y="1056"/>
            <a:chExt cx="2081" cy="2028"/>
          </a:xfrm>
        </p:grpSpPr>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t="1907"/>
            <a:stretch>
              <a:fillRect/>
            </a:stretch>
          </p:blipFill>
          <p:spPr bwMode="auto">
            <a:xfrm>
              <a:off x="336" y="1056"/>
              <a:ext cx="2081" cy="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19"/>
            <p:cNvSpPr>
              <a:spLocks noChangeArrowheads="1"/>
            </p:cNvSpPr>
            <p:nvPr/>
          </p:nvSpPr>
          <p:spPr bwMode="auto">
            <a:xfrm>
              <a:off x="803"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20"/>
            <p:cNvSpPr>
              <a:spLocks noChangeArrowheads="1"/>
            </p:cNvSpPr>
            <p:nvPr/>
          </p:nvSpPr>
          <p:spPr bwMode="auto">
            <a:xfrm>
              <a:off x="797" y="1507"/>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21"/>
            <p:cNvSpPr>
              <a:spLocks noChangeArrowheads="1"/>
            </p:cNvSpPr>
            <p:nvPr/>
          </p:nvSpPr>
          <p:spPr bwMode="auto">
            <a:xfrm>
              <a:off x="1630" y="1502"/>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22"/>
            <p:cNvSpPr>
              <a:spLocks noChangeArrowheads="1"/>
            </p:cNvSpPr>
            <p:nvPr/>
          </p:nvSpPr>
          <p:spPr bwMode="auto">
            <a:xfrm>
              <a:off x="1615"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61354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jypark lbl 08232009 Laptop\Sept09\Lecture second week\scan tiffs\Fig2_22.jpg"/>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078706" y="623202"/>
            <a:ext cx="670560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p:cNvSpPr txBox="1">
            <a:spLocks noChangeArrowheads="1"/>
          </p:cNvSpPr>
          <p:nvPr/>
        </p:nvSpPr>
        <p:spPr bwMode="auto">
          <a:xfrm>
            <a:off x="899592" y="1268760"/>
            <a:ext cx="2491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Ni </a:t>
            </a:r>
            <a:r>
              <a:rPr lang="en-US" altLang="it-IT" sz="2000" b="1" dirty="0"/>
              <a:t>(100) – c(2x2) </a:t>
            </a:r>
            <a:r>
              <a:rPr lang="en-US" altLang="it-IT" sz="2000" b="1" dirty="0" smtClean="0"/>
              <a:t>– C</a:t>
            </a:r>
            <a:endParaRPr lang="en-US" altLang="it-IT" sz="2000" b="1" dirty="0"/>
          </a:p>
        </p:txBody>
      </p:sp>
      <p:sp>
        <p:nvSpPr>
          <p:cNvPr id="4" name="Text Box 9"/>
          <p:cNvSpPr txBox="1">
            <a:spLocks noChangeArrowheads="1"/>
          </p:cNvSpPr>
          <p:nvPr/>
        </p:nvSpPr>
        <p:spPr bwMode="auto">
          <a:xfrm>
            <a:off x="116681" y="5709444"/>
            <a:ext cx="8910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Carbon chemisorption induced restructuring of the Ni (100) surface. </a:t>
            </a:r>
          </a:p>
          <a:p>
            <a:r>
              <a:rPr lang="en-US" altLang="it-IT" sz="2000"/>
              <a:t>Four Ni atoms surrounding each carbon atom rotate to form reconstructed substrate.</a:t>
            </a:r>
          </a:p>
        </p:txBody>
      </p:sp>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spTree>
    <p:extLst>
      <p:ext uri="{BB962C8B-B14F-4D97-AF65-F5344CB8AC3E}">
        <p14:creationId xmlns:p14="http://schemas.microsoft.com/office/powerpoint/2010/main" val="3903384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7" name="Picture 2" descr="C:\jypark lbl 08232009 Laptop\Sept09\Lecture second week\scan tiffs\Fig2_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894" y="966788"/>
            <a:ext cx="5943600" cy="4816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107504" y="2132856"/>
            <a:ext cx="2098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Fe </a:t>
            </a:r>
            <a:r>
              <a:rPr lang="en-US" altLang="it-IT" sz="2000" b="1" dirty="0"/>
              <a:t>(110) – (2x2)-S</a:t>
            </a:r>
          </a:p>
        </p:txBody>
      </p:sp>
      <p:sp>
        <p:nvSpPr>
          <p:cNvPr id="9" name="Text Box 10"/>
          <p:cNvSpPr txBox="1">
            <a:spLocks noChangeArrowheads="1"/>
          </p:cNvSpPr>
          <p:nvPr/>
        </p:nvSpPr>
        <p:spPr bwMode="auto">
          <a:xfrm>
            <a:off x="388144" y="5843588"/>
            <a:ext cx="836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S-Fe (110), Sulfur-chemisorption-induced restructuring of the Fe(110) surface. </a:t>
            </a:r>
          </a:p>
        </p:txBody>
      </p:sp>
    </p:spTree>
    <p:extLst>
      <p:ext uri="{BB962C8B-B14F-4D97-AF65-F5344CB8AC3E}">
        <p14:creationId xmlns:p14="http://schemas.microsoft.com/office/powerpoint/2010/main" val="3732718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10" name="Picture 2" descr="C:\jypark lbl 08232009 Laptop\Sept09\Lecture second week\scan tiffs\Fig2_25.jp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074738" y="1183853"/>
            <a:ext cx="6248400" cy="45069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769938" y="834604"/>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Sulfur-chemisorption-induced restructuring of the Ir (110) surface</a:t>
            </a:r>
          </a:p>
        </p:txBody>
      </p:sp>
      <p:sp>
        <p:nvSpPr>
          <p:cNvPr id="12" name="Text Box 9"/>
          <p:cNvSpPr txBox="1">
            <a:spLocks noChangeArrowheads="1"/>
          </p:cNvSpPr>
          <p:nvPr/>
        </p:nvSpPr>
        <p:spPr bwMode="auto">
          <a:xfrm>
            <a:off x="144463" y="5679653"/>
            <a:ext cx="8855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dirty="0" err="1" smtClean="0"/>
              <a:t>fcc</a:t>
            </a:r>
            <a:r>
              <a:rPr lang="en-US" altLang="it-IT" sz="2000" dirty="0" smtClean="0"/>
              <a:t>(110) </a:t>
            </a:r>
            <a:r>
              <a:rPr lang="en-US" altLang="it-IT" sz="2000" dirty="0"/>
              <a:t>surface </a:t>
            </a:r>
            <a:r>
              <a:rPr lang="en-US" altLang="it-IT" sz="2000" dirty="0" smtClean="0"/>
              <a:t>restructures </a:t>
            </a:r>
            <a:r>
              <a:rPr lang="en-US" altLang="it-IT" sz="2000" dirty="0"/>
              <a:t>more frequently upon chemisorption than do the closer-packed crystal faces. </a:t>
            </a:r>
          </a:p>
        </p:txBody>
      </p:sp>
    </p:spTree>
    <p:extLst>
      <p:ext uri="{BB962C8B-B14F-4D97-AF65-F5344CB8AC3E}">
        <p14:creationId xmlns:p14="http://schemas.microsoft.com/office/powerpoint/2010/main" val="1581221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80728"/>
            <a:ext cx="4823635" cy="390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sp>
        <p:nvSpPr>
          <p:cNvPr id="4" name="CasellaDiTesto 3"/>
          <p:cNvSpPr txBox="1"/>
          <p:nvPr/>
        </p:nvSpPr>
        <p:spPr>
          <a:xfrm>
            <a:off x="2555776" y="1340768"/>
            <a:ext cx="1246623" cy="584775"/>
          </a:xfrm>
          <a:prstGeom prst="rect">
            <a:avLst/>
          </a:prstGeom>
          <a:noFill/>
        </p:spPr>
        <p:txBody>
          <a:bodyPr wrap="none" rtlCol="0">
            <a:spAutoFit/>
          </a:bodyPr>
          <a:lstStyle/>
          <a:p>
            <a:pPr algn="ctr"/>
            <a:r>
              <a:rPr lang="en-US" sz="3200" b="1" dirty="0" smtClean="0">
                <a:solidFill>
                  <a:srgbClr val="00B050"/>
                </a:solidFill>
              </a:rPr>
              <a:t>Stable</a:t>
            </a:r>
            <a:endParaRPr lang="en-US" sz="3200" b="1" dirty="0">
              <a:solidFill>
                <a:srgbClr val="00B050"/>
              </a:solidFill>
            </a:endParaRPr>
          </a:p>
        </p:txBody>
      </p:sp>
      <p:sp>
        <p:nvSpPr>
          <p:cNvPr id="19" name="CasellaDiTesto 18"/>
          <p:cNvSpPr txBox="1"/>
          <p:nvPr/>
        </p:nvSpPr>
        <p:spPr>
          <a:xfrm>
            <a:off x="6581298" y="2852936"/>
            <a:ext cx="1939313" cy="584775"/>
          </a:xfrm>
          <a:prstGeom prst="rect">
            <a:avLst/>
          </a:prstGeom>
          <a:noFill/>
        </p:spPr>
        <p:txBody>
          <a:bodyPr wrap="none" rtlCol="0">
            <a:spAutoFit/>
          </a:bodyPr>
          <a:lstStyle/>
          <a:p>
            <a:pPr algn="ctr"/>
            <a:r>
              <a:rPr lang="en-US" sz="3200" b="1" dirty="0" smtClean="0">
                <a:solidFill>
                  <a:srgbClr val="FF0000"/>
                </a:solidFill>
              </a:rPr>
              <a:t>Not stable</a:t>
            </a:r>
            <a:endParaRPr lang="en-US" sz="3200" b="1" dirty="0">
              <a:solidFill>
                <a:srgbClr val="FF0000"/>
              </a:solidFill>
            </a:endParaRPr>
          </a:p>
        </p:txBody>
      </p:sp>
      <p:sp>
        <p:nvSpPr>
          <p:cNvPr id="21" name="Rettangolo 20"/>
          <p:cNvSpPr/>
          <p:nvPr/>
        </p:nvSpPr>
        <p:spPr>
          <a:xfrm>
            <a:off x="0" y="4941168"/>
            <a:ext cx="9144000" cy="1754326"/>
          </a:xfrm>
          <a:prstGeom prst="rect">
            <a:avLst/>
          </a:prstGeom>
        </p:spPr>
        <p:txBody>
          <a:bodyPr wrap="square">
            <a:spAutoFit/>
          </a:bodyPr>
          <a:lstStyle/>
          <a:p>
            <a:pPr algn="just"/>
            <a:r>
              <a:rPr lang="en-US" dirty="0" smtClean="0"/>
              <a:t>Type </a:t>
            </a:r>
            <a:r>
              <a:rPr lang="en-US" dirty="0"/>
              <a:t>1 is neutral with equal numbers of anions and cations on each plane and type 2 is charged but there is no dipole moment perpendicular to the surface because of the symmetrical stacking sequence. Both these surfaces should have modest surface energies and may be stable with only limited relaxations of the ions in the surface region. The type 3 surface is charged and has a dipole moment in the repeat unit perpendicular to the surface. This surface can only be </a:t>
            </a:r>
            <a:r>
              <a:rPr lang="en-US" dirty="0" smtClean="0"/>
              <a:t>stabilized </a:t>
            </a:r>
            <a:r>
              <a:rPr lang="en-US" dirty="0"/>
              <a:t>by substantial reconstruction.</a:t>
            </a:r>
          </a:p>
        </p:txBody>
      </p:sp>
    </p:spTree>
    <p:extLst>
      <p:ext uri="{BB962C8B-B14F-4D97-AF65-F5344CB8AC3E}">
        <p14:creationId xmlns:p14="http://schemas.microsoft.com/office/powerpoint/2010/main" val="1446635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247" y="3194920"/>
            <a:ext cx="5268286" cy="320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p:nvPr/>
        </p:nvPicPr>
        <p:blipFill rotWithShape="1">
          <a:blip r:embed="rId3"/>
          <a:srcRect r="54692" b="40476"/>
          <a:stretch/>
        </p:blipFill>
        <p:spPr bwMode="auto">
          <a:xfrm>
            <a:off x="569105" y="1124744"/>
            <a:ext cx="3066791" cy="39794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0831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3" y="2132856"/>
            <a:ext cx="4120265" cy="405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8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79321"/>
            <a:ext cx="2589585" cy="627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070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4" name="CasellaDiTesto 3"/>
          <p:cNvSpPr txBox="1"/>
          <p:nvPr/>
        </p:nvSpPr>
        <p:spPr>
          <a:xfrm>
            <a:off x="107504" y="1052736"/>
            <a:ext cx="1640577" cy="369332"/>
          </a:xfrm>
          <a:prstGeom prst="rect">
            <a:avLst/>
          </a:prstGeom>
          <a:noFill/>
        </p:spPr>
        <p:txBody>
          <a:bodyPr wrap="none" rtlCol="0">
            <a:spAutoFit/>
          </a:bodyPr>
          <a:lstStyle/>
          <a:p>
            <a:r>
              <a:rPr lang="en-US" b="1" dirty="0" smtClean="0">
                <a:solidFill>
                  <a:srgbClr val="3333FF"/>
                </a:solidFill>
              </a:rPr>
              <a:t>Surface energy</a:t>
            </a:r>
            <a:endParaRPr lang="en-US" b="1" dirty="0">
              <a:solidFill>
                <a:srgbClr val="3333FF"/>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2051720" y="782270"/>
                <a:ext cx="1374607" cy="9115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ea typeface="Cambria Math"/>
                        </a:rPr>
                        <m:t>𝛾</m:t>
                      </m:r>
                      <m:r>
                        <a:rPr lang="it-IT" sz="2800" b="0" i="1" smtClean="0">
                          <a:latin typeface="Cambria Math"/>
                          <a:ea typeface="Cambria Math"/>
                        </a:rPr>
                        <m:t>=</m:t>
                      </m:r>
                      <m:f>
                        <m:fPr>
                          <m:ctrlPr>
                            <a:rPr lang="it-IT" sz="2800" b="0" i="1" smtClean="0">
                              <a:latin typeface="Cambria Math" panose="02040503050406030204" pitchFamily="18" charset="0"/>
                              <a:ea typeface="Cambria Math"/>
                            </a:rPr>
                          </m:ctrlPr>
                        </m:fPr>
                        <m:num>
                          <m:r>
                            <a:rPr lang="it-IT" sz="2800" b="0" i="1" smtClean="0">
                              <a:latin typeface="Cambria Math"/>
                              <a:ea typeface="Cambria Math"/>
                            </a:rPr>
                            <m:t>𝜕</m:t>
                          </m:r>
                          <m:r>
                            <a:rPr lang="it-IT" sz="2800" b="0" i="1" smtClean="0">
                              <a:latin typeface="Cambria Math"/>
                              <a:ea typeface="Cambria Math"/>
                            </a:rPr>
                            <m:t>𝐺</m:t>
                          </m:r>
                        </m:num>
                        <m:den>
                          <m:r>
                            <a:rPr lang="it-IT" sz="2800" b="0" i="1" smtClean="0">
                              <a:latin typeface="Cambria Math"/>
                              <a:ea typeface="Cambria Math"/>
                            </a:rPr>
                            <m:t>𝜕</m:t>
                          </m:r>
                          <m:r>
                            <a:rPr lang="it-IT" sz="2800" b="0" i="1" smtClean="0">
                              <a:latin typeface="Cambria Math"/>
                              <a:ea typeface="Cambria Math"/>
                            </a:rPr>
                            <m:t>𝐴</m:t>
                          </m:r>
                        </m:den>
                      </m:f>
                    </m:oMath>
                  </m:oMathPara>
                </a14:m>
                <a:endParaRPr lang="en-US" sz="2800"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2051720" y="782270"/>
                <a:ext cx="1374607" cy="911596"/>
              </a:xfrm>
              <a:prstGeom prst="rect">
                <a:avLst/>
              </a:prstGeom>
              <a:blipFill rotWithShape="1">
                <a:blip r:embed="rId2"/>
                <a:stretch>
                  <a:fillRect/>
                </a:stretch>
              </a:blipFill>
            </p:spPr>
            <p:txBody>
              <a:bodyPr/>
              <a:lstStyle/>
              <a:p>
                <a:r>
                  <a:rPr lang="en-US">
                    <a:noFill/>
                  </a:rPr>
                  <a:t> </a:t>
                </a:r>
              </a:p>
            </p:txBody>
          </p:sp>
        </mc:Fallback>
      </mc:AlternateContent>
      <p:sp>
        <p:nvSpPr>
          <p:cNvPr id="6" name="Rettangolo 5"/>
          <p:cNvSpPr/>
          <p:nvPr/>
        </p:nvSpPr>
        <p:spPr>
          <a:xfrm>
            <a:off x="3923928" y="1033652"/>
            <a:ext cx="4572000" cy="646331"/>
          </a:xfrm>
          <a:prstGeom prst="rect">
            <a:avLst/>
          </a:prstGeom>
        </p:spPr>
        <p:txBody>
          <a:bodyPr>
            <a:spAutoFit/>
          </a:bodyPr>
          <a:lstStyle/>
          <a:p>
            <a:r>
              <a:rPr lang="en-US" dirty="0"/>
              <a:t>quantifies the disruption of intermolecular bonds that occur when a surface is created.</a:t>
            </a:r>
          </a:p>
        </p:txBody>
      </p:sp>
      <mc:AlternateContent xmlns:mc="http://schemas.openxmlformats.org/markup-compatibility/2006" xmlns:a14="http://schemas.microsoft.com/office/drawing/2010/main">
        <mc:Choice Requires="a14">
          <p:sp>
            <p:nvSpPr>
              <p:cNvPr id="7" name="CasellaDiTesto 6"/>
              <p:cNvSpPr txBox="1"/>
              <p:nvPr/>
            </p:nvSpPr>
            <p:spPr>
              <a:xfrm>
                <a:off x="320092" y="2348880"/>
                <a:ext cx="2245679" cy="8168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a:ea typeface="Cambria Math"/>
                            </a:rPr>
                            <m:t>Δ</m:t>
                          </m:r>
                          <m:r>
                            <a:rPr lang="it-IT" sz="2400" b="0" i="1" smtClean="0">
                              <a:latin typeface="Cambria Math"/>
                              <a:ea typeface="Cambria Math"/>
                            </a:rPr>
                            <m:t>𝐺</m:t>
                          </m:r>
                        </m:e>
                        <m:sub>
                          <m:r>
                            <a:rPr lang="it-IT" sz="2400" b="0" i="1" smtClean="0">
                              <a:latin typeface="Cambria Math"/>
                            </a:rPr>
                            <m:t>𝑖</m:t>
                          </m:r>
                        </m:sub>
                      </m:sSub>
                      <m:r>
                        <a:rPr lang="it-IT" sz="2400" b="0" i="1" smtClean="0">
                          <a:latin typeface="Cambria Math"/>
                        </a:rPr>
                        <m:t>=</m:t>
                      </m:r>
                      <m:nary>
                        <m:naryPr>
                          <m:chr m:val="∑"/>
                          <m:limLoc m:val="subSup"/>
                          <m:supHide m:val="on"/>
                          <m:ctrlPr>
                            <a:rPr lang="it-IT" sz="2400" b="0" i="1" smtClean="0">
                              <a:latin typeface="Cambria Math" panose="02040503050406030204" pitchFamily="18" charset="0"/>
                            </a:rPr>
                          </m:ctrlPr>
                        </m:naryPr>
                        <m:sub>
                          <m:r>
                            <m:rPr>
                              <m:brk m:alnAt="9"/>
                            </m:rPr>
                            <a:rPr lang="it-IT" sz="2400" b="0" i="1" smtClean="0">
                              <a:latin typeface="Cambria Math"/>
                            </a:rPr>
                            <m:t>𝑗</m:t>
                          </m:r>
                        </m:sub>
                        <m:sup/>
                        <m:e>
                          <m:sSub>
                            <m:sSubPr>
                              <m:ctrlPr>
                                <a:rPr lang="it-IT" sz="2400" b="0" i="1" smtClean="0">
                                  <a:latin typeface="Cambria Math" panose="02040503050406030204" pitchFamily="18" charset="0"/>
                                </a:rPr>
                              </m:ctrlPr>
                            </m:sSubPr>
                            <m:e>
                              <m:r>
                                <a:rPr lang="it-IT" sz="2400" b="0" i="1" smtClean="0">
                                  <a:latin typeface="Cambria Math"/>
                                  <a:ea typeface="Cambria Math"/>
                                </a:rPr>
                                <m:t>𝛾</m:t>
                              </m:r>
                            </m:e>
                            <m:sub>
                              <m:r>
                                <a:rPr lang="it-IT" sz="2400" b="0" i="1" smtClean="0">
                                  <a:latin typeface="Cambria Math"/>
                                </a:rPr>
                                <m:t>𝑗</m:t>
                              </m:r>
                            </m:sub>
                          </m:sSub>
                          <m:sSub>
                            <m:sSubPr>
                              <m:ctrlPr>
                                <a:rPr lang="it-IT" sz="2400" i="1" smtClean="0">
                                  <a:latin typeface="Cambria Math" panose="02040503050406030204" pitchFamily="18" charset="0"/>
                                </a:rPr>
                              </m:ctrlPr>
                            </m:sSubPr>
                            <m:e>
                              <m:r>
                                <a:rPr lang="it-IT" sz="2400" b="0" i="1" smtClean="0">
                                  <a:latin typeface="Cambria Math"/>
                                  <a:ea typeface="Cambria Math"/>
                                </a:rPr>
                                <m:t>𝑂</m:t>
                              </m:r>
                            </m:e>
                            <m:sub>
                              <m:r>
                                <a:rPr lang="it-IT" sz="2400" i="1">
                                  <a:latin typeface="Cambria Math"/>
                                </a:rPr>
                                <m:t>𝑗</m:t>
                              </m:r>
                            </m:sub>
                          </m:sSub>
                        </m:e>
                      </m:nary>
                    </m:oMath>
                  </m:oMathPara>
                </a14:m>
                <a:endParaRPr lang="en-US" sz="2400"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320092" y="2348880"/>
                <a:ext cx="2245679" cy="81689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320092" y="3306815"/>
                <a:ext cx="8356364" cy="1477328"/>
              </a:xfrm>
              <a:prstGeom prst="rect">
                <a:avLst/>
              </a:prstGeom>
            </p:spPr>
            <p:txBody>
              <a:bodyPr wrap="square">
                <a:spAutoFit/>
              </a:bodyPr>
              <a:lstStyle/>
              <a:p>
                <a:r>
                  <a:rPr lang="en-US" dirty="0"/>
                  <a:t>represents the difference in energy between a real crystal composed of </a:t>
                </a:r>
                <a:r>
                  <a:rPr lang="en-US" i="1" dirty="0" err="1" smtClean="0"/>
                  <a:t>i</a:t>
                </a:r>
                <a:r>
                  <a:rPr lang="en-US" dirty="0" smtClean="0"/>
                  <a:t> </a:t>
                </a:r>
                <a:r>
                  <a:rPr lang="en-US" dirty="0"/>
                  <a:t>molecules with a surface and a similar configuration of</a:t>
                </a:r>
                <a:r>
                  <a:rPr lang="en-US" i="1" dirty="0"/>
                  <a:t> </a:t>
                </a:r>
                <a:r>
                  <a:rPr lang="en-US" i="1" dirty="0" err="1" smtClean="0"/>
                  <a:t>i</a:t>
                </a:r>
                <a:r>
                  <a:rPr lang="en-US" i="1" dirty="0" smtClean="0"/>
                  <a:t> </a:t>
                </a:r>
                <a:r>
                  <a:rPr lang="en-US" dirty="0"/>
                  <a:t>molecules located inside an infinitely large crystal. This quantity is therefore the energy associated with the </a:t>
                </a:r>
                <a:r>
                  <a:rPr lang="en-US" dirty="0" smtClean="0"/>
                  <a:t>surface.</a:t>
                </a:r>
              </a:p>
              <a:p>
                <a:endParaRPr lang="en-US" dirty="0"/>
              </a:p>
              <a:p>
                <a:r>
                  <a:rPr lang="en-US" dirty="0" smtClean="0"/>
                  <a:t>The </a:t>
                </a:r>
                <a:r>
                  <a:rPr lang="en-US" dirty="0"/>
                  <a:t>equilibrium shape of the crystal will then be that which minimizes the value of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a:ea typeface="Cambria Math"/>
                          </a:rPr>
                          <m:t>Δ</m:t>
                        </m:r>
                        <m:r>
                          <a:rPr lang="it-IT" i="1">
                            <a:latin typeface="Cambria Math"/>
                            <a:ea typeface="Cambria Math"/>
                          </a:rPr>
                          <m:t>𝐺</m:t>
                        </m:r>
                      </m:e>
                      <m:sub>
                        <m:r>
                          <a:rPr lang="it-IT" i="1">
                            <a:latin typeface="Cambria Math"/>
                          </a:rPr>
                          <m:t>𝑖</m:t>
                        </m:r>
                      </m:sub>
                    </m:sSub>
                  </m:oMath>
                </a14:m>
                <a:r>
                  <a:rPr lang="en-US" dirty="0" smtClean="0"/>
                  <a:t>.</a:t>
                </a:r>
                <a:endParaRPr lang="en-US" dirty="0"/>
              </a:p>
            </p:txBody>
          </p:sp>
        </mc:Choice>
        <mc:Fallback xmlns="">
          <p:sp>
            <p:nvSpPr>
              <p:cNvPr id="8" name="Rettangolo 7"/>
              <p:cNvSpPr>
                <a:spLocks noRot="1" noChangeAspect="1" noMove="1" noResize="1" noEditPoints="1" noAdjustHandles="1" noChangeArrowheads="1" noChangeShapeType="1" noTextEdit="1"/>
              </p:cNvSpPr>
              <p:nvPr/>
            </p:nvSpPr>
            <p:spPr>
              <a:xfrm>
                <a:off x="320092" y="3306815"/>
                <a:ext cx="8356364" cy="1477328"/>
              </a:xfrm>
              <a:prstGeom prst="rect">
                <a:avLst/>
              </a:prstGeom>
              <a:blipFill rotWithShape="1">
                <a:blip r:embed="rId4"/>
                <a:stretch>
                  <a:fillRect l="-657" t="-2058" r="-1168" b="-5350"/>
                </a:stretch>
              </a:blipFill>
            </p:spPr>
            <p:txBody>
              <a:bodyPr/>
              <a:lstStyle/>
              <a:p>
                <a:r>
                  <a:rPr lang="en-US">
                    <a:noFill/>
                  </a:rPr>
                  <a:t> </a:t>
                </a:r>
              </a:p>
            </p:txBody>
          </p:sp>
        </mc:Fallback>
      </mc:AlternateContent>
    </p:spTree>
    <p:extLst>
      <p:ext uri="{BB962C8B-B14F-4D97-AF65-F5344CB8AC3E}">
        <p14:creationId xmlns:p14="http://schemas.microsoft.com/office/powerpoint/2010/main" val="4181269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smtClean="0">
                <a:solidFill>
                  <a:srgbClr val="FF0000"/>
                </a:solidFill>
              </a:rPr>
              <a:t>Metal surfaces</a:t>
            </a:r>
            <a:endParaRPr lang="en-US" sz="3200" b="1" dirty="0">
              <a:solidFill>
                <a:srgbClr val="FF0000"/>
              </a:solidFill>
            </a:endParaRPr>
          </a:p>
        </p:txBody>
      </p:sp>
      <p:graphicFrame>
        <p:nvGraphicFramePr>
          <p:cNvPr id="3" name="Oggetto 2"/>
          <p:cNvGraphicFramePr>
            <a:graphicFrameLocks noChangeAspect="1"/>
          </p:cNvGraphicFramePr>
          <p:nvPr>
            <p:extLst/>
          </p:nvPr>
        </p:nvGraphicFramePr>
        <p:xfrm>
          <a:off x="228600" y="819870"/>
          <a:ext cx="4953000" cy="4983162"/>
        </p:xfrm>
        <a:graphic>
          <a:graphicData uri="http://schemas.openxmlformats.org/presentationml/2006/ole">
            <mc:AlternateContent xmlns:mc="http://schemas.openxmlformats.org/markup-compatibility/2006">
              <mc:Choice xmlns:v="urn:schemas-microsoft-com:vml" Requires="v">
                <p:oleObj spid="_x0000_s1028" name="Image" r:id="rId3" imgW="6219512" imgH="7432927" progId="Photoshop.Image.5">
                  <p:embed/>
                </p:oleObj>
              </mc:Choice>
              <mc:Fallback>
                <p:oleObj name="Image" r:id="rId3" imgW="6219512" imgH="7432927" progId="Photoshop.Image.5">
                  <p:embed/>
                  <p:pic>
                    <p:nvPicPr>
                      <p:cNvPr id="3" name="Oggetto 2"/>
                      <p:cNvPicPr>
                        <a:picLocks noChangeAspect="1" noChangeArrowheads="1"/>
                      </p:cNvPicPr>
                      <p:nvPr/>
                    </p:nvPicPr>
                    <p:blipFill>
                      <a:blip r:embed="rId4">
                        <a:lum bright="6000"/>
                        <a:extLst>
                          <a:ext uri="{28A0092B-C50C-407E-A947-70E740481C1C}">
                            <a14:useLocalDpi xmlns:a14="http://schemas.microsoft.com/office/drawing/2010/main" val="0"/>
                          </a:ext>
                        </a:extLst>
                      </a:blip>
                      <a:srcRect l="4564" t="3618" r="24846" b="41602"/>
                      <a:stretch>
                        <a:fillRect/>
                      </a:stretch>
                    </p:blipFill>
                    <p:spPr bwMode="auto">
                      <a:xfrm>
                        <a:off x="228600" y="819870"/>
                        <a:ext cx="49530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ggetto 3"/>
          <p:cNvGraphicFramePr>
            <a:graphicFrameLocks noChangeAspect="1"/>
          </p:cNvGraphicFramePr>
          <p:nvPr>
            <p:extLst/>
          </p:nvPr>
        </p:nvGraphicFramePr>
        <p:xfrm>
          <a:off x="4962525" y="1916832"/>
          <a:ext cx="4168775" cy="1914525"/>
        </p:xfrm>
        <a:graphic>
          <a:graphicData uri="http://schemas.openxmlformats.org/presentationml/2006/ole">
            <mc:AlternateContent xmlns:mc="http://schemas.openxmlformats.org/markup-compatibility/2006">
              <mc:Choice xmlns:v="urn:schemas-microsoft-com:vml" Requires="v">
                <p:oleObj spid="_x0000_s1029" name="Image" r:id="rId5" imgW="6219512" imgH="7432927" progId="Photoshop.Image.5">
                  <p:embed/>
                </p:oleObj>
              </mc:Choice>
              <mc:Fallback>
                <p:oleObj name="Image" r:id="rId5" imgW="6219512" imgH="7432927" progId="Photoshop.Image.5">
                  <p:embed/>
                  <p:pic>
                    <p:nvPicPr>
                      <p:cNvPr id="4" name="Oggetto 3"/>
                      <p:cNvPicPr>
                        <a:picLocks noChangeAspect="1" noChangeArrowheads="1"/>
                      </p:cNvPicPr>
                      <p:nvPr/>
                    </p:nvPicPr>
                    <p:blipFill>
                      <a:blip r:embed="rId4">
                        <a:lum bright="6000"/>
                        <a:extLst>
                          <a:ext uri="{28A0092B-C50C-407E-A947-70E740481C1C}">
                            <a14:useLocalDpi xmlns:a14="http://schemas.microsoft.com/office/drawing/2010/main" val="0"/>
                          </a:ext>
                        </a:extLst>
                      </a:blip>
                      <a:srcRect t="64053" b="2354"/>
                      <a:stretch>
                        <a:fillRect/>
                      </a:stretch>
                    </p:blipFill>
                    <p:spPr bwMode="auto">
                      <a:xfrm>
                        <a:off x="4962525" y="1916832"/>
                        <a:ext cx="4168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CasellaDiTesto 4"/>
          <p:cNvSpPr txBox="1"/>
          <p:nvPr/>
        </p:nvSpPr>
        <p:spPr>
          <a:xfrm>
            <a:off x="5508104" y="980728"/>
            <a:ext cx="1454244" cy="369332"/>
          </a:xfrm>
          <a:prstGeom prst="rect">
            <a:avLst/>
          </a:prstGeom>
          <a:noFill/>
        </p:spPr>
        <p:txBody>
          <a:bodyPr wrap="none" rtlCol="0">
            <a:spAutoFit/>
          </a:bodyPr>
          <a:lstStyle/>
          <a:p>
            <a:r>
              <a:rPr lang="it-IT" b="1" i="1" dirty="0" smtClean="0">
                <a:solidFill>
                  <a:srgbClr val="3333FF"/>
                </a:solidFill>
                <a:latin typeface="Arial" panose="020B0604020202020204" pitchFamily="34" charset="0"/>
                <a:cs typeface="Arial" panose="020B0604020202020204" pitchFamily="34" charset="0"/>
              </a:rPr>
              <a:t>FCC </a:t>
            </a:r>
            <a:r>
              <a:rPr lang="it-IT" b="1" i="1" dirty="0" err="1" smtClean="0">
                <a:solidFill>
                  <a:srgbClr val="3333FF"/>
                </a:solidFill>
                <a:latin typeface="Arial" panose="020B0604020202020204" pitchFamily="34" charset="0"/>
                <a:cs typeface="Arial" panose="020B0604020202020204" pitchFamily="34" charset="0"/>
              </a:rPr>
              <a:t>metals</a:t>
            </a:r>
            <a:endParaRPr lang="it-IT" b="1" i="1"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636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a:t>
            </a:r>
            <a:endParaRPr lang="en-US" sz="3200" b="1" dirty="0">
              <a:solidFill>
                <a:srgbClr val="FF0000"/>
              </a:solidFill>
            </a:endParaRPr>
          </a:p>
        </p:txBody>
      </p:sp>
      <p:pic>
        <p:nvPicPr>
          <p:cNvPr id="3" name="Picture 3" descr="Fig2_9"/>
          <p:cNvPicPr>
            <a:picLocks noChangeAspect="1" noChangeArrowheads="1"/>
          </p:cNvPicPr>
          <p:nvPr/>
        </p:nvPicPr>
        <p:blipFill>
          <a:blip r:embed="rId2">
            <a:lum contrast="18000"/>
            <a:extLst>
              <a:ext uri="{28A0092B-C50C-407E-A947-70E740481C1C}">
                <a14:useLocalDpi xmlns:a14="http://schemas.microsoft.com/office/drawing/2010/main" val="0"/>
              </a:ext>
            </a:extLst>
          </a:blip>
          <a:srcRect l="4030" r="23857" b="41478"/>
          <a:stretch>
            <a:fillRect/>
          </a:stretch>
        </p:blipFill>
        <p:spPr bwMode="auto">
          <a:xfrm>
            <a:off x="79992" y="1658938"/>
            <a:ext cx="4694238" cy="431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ig2_9"/>
          <p:cNvPicPr>
            <a:picLocks noChangeAspect="1" noChangeArrowheads="1"/>
          </p:cNvPicPr>
          <p:nvPr/>
        </p:nvPicPr>
        <p:blipFill>
          <a:blip r:embed="rId2">
            <a:extLst>
              <a:ext uri="{28A0092B-C50C-407E-A947-70E740481C1C}">
                <a14:useLocalDpi xmlns:a14="http://schemas.microsoft.com/office/drawing/2010/main" val="0"/>
              </a:ext>
            </a:extLst>
          </a:blip>
          <a:srcRect l="1663" t="63036" r="1407"/>
          <a:stretch>
            <a:fillRect/>
          </a:stretch>
        </p:blipFill>
        <p:spPr bwMode="auto">
          <a:xfrm>
            <a:off x="4754563" y="2578100"/>
            <a:ext cx="4108450" cy="177641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508104" y="980728"/>
            <a:ext cx="1479892" cy="369332"/>
          </a:xfrm>
          <a:prstGeom prst="rect">
            <a:avLst/>
          </a:prstGeom>
          <a:noFill/>
        </p:spPr>
        <p:txBody>
          <a:bodyPr wrap="none" rtlCol="0">
            <a:spAutoFit/>
          </a:bodyPr>
          <a:lstStyle/>
          <a:p>
            <a:r>
              <a:rPr lang="it-IT" b="1" i="1" dirty="0">
                <a:solidFill>
                  <a:srgbClr val="3333FF"/>
                </a:solidFill>
                <a:latin typeface="Arial" panose="020B0604020202020204" pitchFamily="34" charset="0"/>
                <a:cs typeface="Arial" panose="020B0604020202020204" pitchFamily="34" charset="0"/>
              </a:rPr>
              <a:t>B</a:t>
            </a:r>
            <a:r>
              <a:rPr lang="it-IT" b="1" i="1" dirty="0" smtClean="0">
                <a:solidFill>
                  <a:srgbClr val="3333FF"/>
                </a:solidFill>
                <a:latin typeface="Arial" panose="020B0604020202020204" pitchFamily="34" charset="0"/>
                <a:cs typeface="Arial" panose="020B0604020202020204" pitchFamily="34" charset="0"/>
              </a:rPr>
              <a:t>CC </a:t>
            </a:r>
            <a:r>
              <a:rPr lang="it-IT" b="1" i="1" dirty="0" err="1" smtClean="0">
                <a:solidFill>
                  <a:srgbClr val="3333FF"/>
                </a:solidFill>
                <a:latin typeface="Arial" panose="020B0604020202020204" pitchFamily="34" charset="0"/>
                <a:cs typeface="Arial" panose="020B0604020202020204" pitchFamily="34" charset="0"/>
              </a:rPr>
              <a:t>metals</a:t>
            </a:r>
            <a:endParaRPr lang="it-IT" b="1" i="1"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5897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 - </a:t>
            </a:r>
            <a:r>
              <a:rPr lang="en-US" sz="3200" b="1" dirty="0" err="1" smtClean="0">
                <a:solidFill>
                  <a:srgbClr val="FF0000"/>
                </a:solidFill>
              </a:rPr>
              <a:t>Superlattice</a:t>
            </a:r>
            <a:endParaRPr lang="en-US" sz="3200" b="1" dirty="0">
              <a:solidFill>
                <a:srgbClr val="FF0000"/>
              </a:solidFill>
            </a:endParaRPr>
          </a:p>
        </p:txBody>
      </p:sp>
      <p:pic>
        <p:nvPicPr>
          <p:cNvPr id="3" name="Picture 5"/>
          <p:cNvPicPr>
            <a:picLocks noChangeAspect="1" noChangeArrowheads="1"/>
          </p:cNvPicPr>
          <p:nvPr/>
        </p:nvPicPr>
        <p:blipFill>
          <a:blip r:embed="rId2">
            <a:lum contrast="18000"/>
            <a:extLst>
              <a:ext uri="{28A0092B-C50C-407E-A947-70E740481C1C}">
                <a14:useLocalDpi xmlns:a14="http://schemas.microsoft.com/office/drawing/2010/main" val="0"/>
              </a:ext>
            </a:extLst>
          </a:blip>
          <a:srcRect l="2563" r="4274"/>
          <a:stretch>
            <a:fillRect/>
          </a:stretch>
        </p:blipFill>
        <p:spPr bwMode="auto">
          <a:xfrm>
            <a:off x="0" y="1828800"/>
            <a:ext cx="9067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2"/>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(100) – (2x2)</a:t>
            </a:r>
          </a:p>
        </p:txBody>
      </p:sp>
    </p:spTree>
    <p:extLst>
      <p:ext uri="{BB962C8B-B14F-4D97-AF65-F5344CB8AC3E}">
        <p14:creationId xmlns:p14="http://schemas.microsoft.com/office/powerpoint/2010/main" val="2735858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pic>
        <p:nvPicPr>
          <p:cNvPr id="3" name="Picture 3"/>
          <p:cNvPicPr>
            <a:picLocks noChangeAspect="1" noChangeArrowheads="1"/>
          </p:cNvPicPr>
          <p:nvPr/>
        </p:nvPicPr>
        <p:blipFill>
          <a:blip r:embed="rId2">
            <a:lum contrast="30000"/>
            <a:extLst>
              <a:ext uri="{28A0092B-C50C-407E-A947-70E740481C1C}">
                <a14:useLocalDpi xmlns:a14="http://schemas.microsoft.com/office/drawing/2010/main" val="0"/>
              </a:ext>
            </a:extLst>
          </a:blip>
          <a:srcRect l="4608" r="4292"/>
          <a:stretch>
            <a:fillRect/>
          </a:stretch>
        </p:blipFill>
        <p:spPr bwMode="auto">
          <a:xfrm>
            <a:off x="444500" y="1772816"/>
            <a:ext cx="8186738"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0"/>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(111) – (2x2)</a:t>
            </a:r>
          </a:p>
        </p:txBody>
      </p:sp>
    </p:spTree>
    <p:extLst>
      <p:ext uri="{BB962C8B-B14F-4D97-AF65-F5344CB8AC3E}">
        <p14:creationId xmlns:p14="http://schemas.microsoft.com/office/powerpoint/2010/main" val="1528374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grpSp>
        <p:nvGrpSpPr>
          <p:cNvPr id="5" name="Group 10"/>
          <p:cNvGrpSpPr>
            <a:grpSpLocks/>
          </p:cNvGrpSpPr>
          <p:nvPr/>
        </p:nvGrpSpPr>
        <p:grpSpPr bwMode="auto">
          <a:xfrm>
            <a:off x="2152650" y="910269"/>
            <a:ext cx="4852988" cy="5319712"/>
            <a:chOff x="1371" y="747"/>
            <a:chExt cx="3057" cy="3351"/>
          </a:xfrm>
        </p:grpSpPr>
        <p:pic>
          <p:nvPicPr>
            <p:cNvPr id="6" name="Picture 8" descr="68 copy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401" y="747"/>
              <a:ext cx="2957" cy="2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68 copy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20525"/>
            <a:stretch>
              <a:fillRect/>
            </a:stretch>
          </p:blipFill>
          <p:spPr bwMode="auto">
            <a:xfrm>
              <a:off x="1371" y="3552"/>
              <a:ext cx="3057" cy="5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090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0768"/>
            <a:ext cx="7620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323490"/>
            <a:ext cx="48672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67544" y="1196752"/>
            <a:ext cx="913392" cy="369332"/>
          </a:xfrm>
          <a:prstGeom prst="rect">
            <a:avLst/>
          </a:prstGeom>
          <a:noFill/>
        </p:spPr>
        <p:txBody>
          <a:bodyPr wrap="none" rtlCol="0">
            <a:spAutoFit/>
          </a:bodyPr>
          <a:lstStyle/>
          <a:p>
            <a:r>
              <a:rPr lang="en-US" dirty="0" err="1" smtClean="0"/>
              <a:t>Pd</a:t>
            </a:r>
            <a:r>
              <a:rPr lang="en-US" dirty="0" smtClean="0"/>
              <a:t>(110)</a:t>
            </a:r>
            <a:endParaRPr lang="en-US" dirty="0"/>
          </a:p>
        </p:txBody>
      </p:sp>
    </p:spTree>
    <p:extLst>
      <p:ext uri="{BB962C8B-B14F-4D97-AF65-F5344CB8AC3E}">
        <p14:creationId xmlns:p14="http://schemas.microsoft.com/office/powerpoint/2010/main" val="15253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768823"/>
            <a:ext cx="5610225"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721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504</Words>
  <Application>Microsoft Office PowerPoint</Application>
  <PresentationFormat>Presentazione su schermo (4:3)</PresentationFormat>
  <Paragraphs>57</Paragraphs>
  <Slides>18</Slides>
  <Notes>0</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18</vt:i4>
      </vt:variant>
    </vt:vector>
  </HeadingPairs>
  <TitlesOfParts>
    <vt:vector size="26" baseType="lpstr">
      <vt:lpstr>Arial</vt:lpstr>
      <vt:lpstr>Calibri</vt:lpstr>
      <vt:lpstr>Calibri Light</vt:lpstr>
      <vt:lpstr>Cambria Math</vt:lpstr>
      <vt:lpstr>굴림</vt:lpstr>
      <vt:lpstr>Times New Roman</vt:lpstr>
      <vt:lpstr>Tema di Office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Tiziano Montini</dc:creator>
  <cp:lastModifiedBy>Tiziano Montini</cp:lastModifiedBy>
  <cp:revision>2</cp:revision>
  <dcterms:created xsi:type="dcterms:W3CDTF">2022-03-07T10:59:23Z</dcterms:created>
  <dcterms:modified xsi:type="dcterms:W3CDTF">2022-03-07T11:02:15Z</dcterms:modified>
</cp:coreProperties>
</file>