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_rels/notesSlide12.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9.xml.rels" ContentType="application/vnd.openxmlformats-package.relationships+xml"/>
  <Override PartName="/ppt/notesSlides/_rels/notesSlide5.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_rels/notesSlide8.xml.rels" ContentType="application/vnd.openxmlformats-package.relationships+xml"/>
  <Override PartName="/ppt/notesSlides/_rels/notesSlide1.xml.rels" ContentType="application/vnd.openxmlformats-package.relationships+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_rels/slide44.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6.xml.rels" ContentType="application/vnd.openxmlformats-package.relationships+xml"/>
  <Override PartName="/ppt/slides/_rels/slide38.xml.rels" ContentType="application/vnd.openxmlformats-package.relationships+xml"/>
  <Override PartName="/ppt/slides/_rels/slide35.xml.rels" ContentType="application/vnd.openxmlformats-package.relationships+xml"/>
  <Override PartName="/ppt/slides/_rels/slide32.xml.rels" ContentType="application/vnd.openxmlformats-package.relationships+xml"/>
  <Override PartName="/ppt/slides/_rels/slide29.xml.rels" ContentType="application/vnd.openxmlformats-package.relationships+xml"/>
  <Override PartName="/ppt/slides/_rels/slide24.xml.rels" ContentType="application/vnd.openxmlformats-package.relationships+xml"/>
  <Override PartName="/ppt/slides/_rels/slide31.xml.rels" ContentType="application/vnd.openxmlformats-package.relationships+xml"/>
  <Override PartName="/ppt/slides/_rels/slide28.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7.xml.rels" ContentType="application/vnd.openxmlformats-package.relationships+xml"/>
  <Override PartName="/ppt/slides/_rels/slide15.xml.rels" ContentType="application/vnd.openxmlformats-package.relationships+xml"/>
  <Override PartName="/ppt/slides/_rels/slide20.xml.rels" ContentType="application/vnd.openxmlformats-package.relationships+xml"/>
  <Override PartName="/ppt/slides/_rels/slide30.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16.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5.xml.rels" ContentType="application/vnd.openxmlformats-package.relationships+xml"/>
  <Override PartName="/ppt/slides/_rels/slide37.xml.rels" ContentType="application/vnd.openxmlformats-package.relationships+xml"/>
  <Override PartName="/ppt/slides/_rels/slide4.xml.rels" ContentType="application/vnd.openxmlformats-package.relationships+xml"/>
  <Override PartName="/ppt/slides/_rels/slide17.xml.rels" ContentType="application/vnd.openxmlformats-package.relationships+xml"/>
  <Override PartName="/ppt/slides/_rels/slide43.xml.rels" ContentType="application/vnd.openxmlformats-package.relationships+xml"/>
  <Override PartName="/ppt/slides/_rels/slide3.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32.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4.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media/image76.png" ContentType="image/png"/>
  <Override PartName="/ppt/media/image75.png" ContentType="image/png"/>
  <Override PartName="/ppt/media/image74.png" ContentType="image/png"/>
  <Override PartName="/ppt/media/image73.png" ContentType="image/png"/>
  <Override PartName="/ppt/media/image68.jpeg" ContentType="image/jpeg"/>
  <Override PartName="/ppt/media/image69.png" ContentType="image/png"/>
  <Override PartName="/ppt/media/image67.png" ContentType="image/png"/>
  <Override PartName="/ppt/media/image66.png" ContentType="image/png"/>
  <Override PartName="/ppt/media/image65.png" ContentType="image/png"/>
  <Override PartName="/ppt/media/image72.png" ContentType="image/png"/>
  <Override PartName="/ppt/media/image63.png" ContentType="image/png"/>
  <Override PartName="/ppt/media/image59.png" ContentType="image/png"/>
  <Override PartName="/ppt/media/image58.png" ContentType="image/png"/>
  <Override PartName="/ppt/media/image56.jpeg" ContentType="image/jpeg"/>
  <Override PartName="/ppt/media/image60.png" ContentType="image/png"/>
  <Override PartName="/ppt/media/image53.jpeg" ContentType="image/jpeg"/>
  <Override PartName="/ppt/media/image52.png" ContentType="image/png"/>
  <Override PartName="/ppt/media/image49.png" ContentType="image/png"/>
  <Override PartName="/ppt/media/image64.png" ContentType="image/png"/>
  <Override PartName="/ppt/media/image45.jpeg" ContentType="image/jpeg"/>
  <Override PartName="/ppt/media/image44.png" ContentType="image/png"/>
  <Override PartName="/ppt/media/image43.png" ContentType="image/png"/>
  <Override PartName="/ppt/media/image42.png" ContentType="image/png"/>
  <Override PartName="/ppt/media/image41.png" ContentType="image/png"/>
  <Override PartName="/ppt/media/image36.png" ContentType="image/png"/>
  <Override PartName="/ppt/media/image32.png" ContentType="image/png"/>
  <Override PartName="/ppt/media/image71.png" ContentType="image/png"/>
  <Override PartName="/ppt/media/image30.jpeg" ContentType="image/jpeg"/>
  <Override PartName="/ppt/media/image27.png" ContentType="image/png"/>
  <Override PartName="/ppt/media/image26.png" ContentType="image/png"/>
  <Override PartName="/ppt/media/image50.png" ContentType="image/png"/>
  <Override PartName="/ppt/media/image25.jpeg" ContentType="image/jpeg"/>
  <Override PartName="/ppt/media/image77.png" ContentType="image/png"/>
  <Override PartName="/ppt/media/image22.png" ContentType="image/png"/>
  <Override PartName="/ppt/media/image55.png" ContentType="image/png"/>
  <Override PartName="/ppt/media/image31.png" ContentType="image/png"/>
  <Override PartName="/ppt/media/image24.png" ContentType="image/png"/>
  <Override PartName="/ppt/media/image21.png" ContentType="image/png"/>
  <Override PartName="/ppt/media/image54.png" ContentType="image/png"/>
  <Override PartName="/ppt/media/image61.png" ContentType="image/png"/>
  <Override PartName="/ppt/media/image51.png" ContentType="image/png"/>
  <Override PartName="/ppt/media/image20.jpeg" ContentType="image/jpeg"/>
  <Override PartName="/ppt/media/image62.png" ContentType="image/png"/>
  <Override PartName="/ppt/media/image28.jpeg" ContentType="image/jpeg"/>
  <Override PartName="/ppt/media/image33.png" ContentType="image/png"/>
  <Override PartName="/ppt/media/image38.png" ContentType="image/png"/>
  <Override PartName="/ppt/media/image19.jpeg" ContentType="image/jpeg"/>
  <Override PartName="/ppt/media/image16.png" ContentType="image/png"/>
  <Override PartName="/ppt/media/image17.png" ContentType="image/png"/>
  <Override PartName="/ppt/media/image14.png" ContentType="image/png"/>
  <Override PartName="/ppt/media/image23.jpeg" ContentType="image/jpeg"/>
  <Override PartName="/ppt/media/image13.png" ContentType="image/png"/>
  <Override PartName="/ppt/media/image46.png" ContentType="image/png"/>
  <Override PartName="/ppt/media/image12.png" ContentType="image/png"/>
  <Override PartName="/ppt/media/image39.png" ContentType="image/png"/>
  <Override PartName="/ppt/media/image35.png" ContentType="image/png"/>
  <Override PartName="/ppt/media/image10.png" ContentType="image/png"/>
  <Override PartName="/ppt/media/image40.jpeg" ContentType="image/jpeg"/>
  <Override PartName="/ppt/media/image48.png" ContentType="image/png"/>
  <Override PartName="/ppt/media/image9.png" ContentType="image/png"/>
  <Override PartName="/ppt/media/image15.png" ContentType="image/png"/>
  <Override PartName="/ppt/media/image37.jpeg" ContentType="image/jpeg"/>
  <Override PartName="/ppt/media/image29.png" ContentType="image/png"/>
  <Override PartName="/ppt/media/image8.png" ContentType="image/png"/>
  <Override PartName="/ppt/media/image34.png" ContentType="image/png"/>
  <Override PartName="/ppt/media/image6.png" ContentType="image/png"/>
  <Override PartName="/ppt/media/image18.png" ContentType="image/png"/>
  <Override PartName="/ppt/media/image7.png" ContentType="image/png"/>
  <Override PartName="/ppt/media/image4.png" ContentType="image/png"/>
  <Override PartName="/ppt/media/image3.png" ContentType="image/png"/>
  <Override PartName="/ppt/media/image57.png" ContentType="image/png"/>
  <Override PartName="/ppt/media/image5.jpeg" ContentType="image/jpeg"/>
  <Override PartName="/ppt/media/image47.png" ContentType="image/png"/>
  <Override PartName="/ppt/media/image70.png" ContentType="image/png"/>
  <Override PartName="/ppt/media/image2.png" ContentType="image/png"/>
  <Override PartName="/ppt/media/image1.png" ContentType="image/png"/>
  <Override PartName="/ppt/media/image11.png" ContentType="image/png"/>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 name="Rectangle 1"/>
          <p:cNvSpPr/>
          <p:nvPr/>
        </p:nvSpPr>
        <p:spPr>
          <a:xfrm>
            <a:off x="0" y="0"/>
            <a:ext cx="6858000" cy="9144000"/>
          </a:xfrm>
          <a:prstGeom prst="rect">
            <a:avLst/>
          </a:prstGeom>
          <a:solidFill>
            <a:srgbClr val="ffffff"/>
          </a:solidFill>
          <a:ln>
            <a:noFill/>
          </a:ln>
        </p:spPr>
      </p:sp>
      <p:sp>
        <p:nvSpPr>
          <p:cNvPr id="38" name="PlaceHolder 2"/>
          <p:cNvSpPr>
            <a:spLocks noGrp="1"/>
          </p:cNvSpPr>
          <p:nvPr>
            <p:ph type="hdr"/>
          </p:nvPr>
        </p:nvSpPr>
        <p:spPr>
          <a:xfrm>
            <a:off x="-360" y="0"/>
            <a:ext cx="2971800" cy="457200"/>
          </a:xfrm>
          <a:prstGeom prst="rect">
            <a:avLst/>
          </a:prstGeom>
        </p:spPr>
        <p:txBody>
          <a:bodyPr lIns="90000" rIns="90000" tIns="46800" bIns="46800"/>
          <a:p>
            <a:endParaRPr/>
          </a:p>
        </p:txBody>
      </p:sp>
      <p:sp>
        <p:nvSpPr>
          <p:cNvPr id="39" name="PlaceHolder 3"/>
          <p:cNvSpPr>
            <a:spLocks noGrp="1"/>
          </p:cNvSpPr>
          <p:nvPr>
            <p:ph type="dt"/>
          </p:nvPr>
        </p:nvSpPr>
        <p:spPr>
          <a:xfrm>
            <a:off x="3885840" y="0"/>
            <a:ext cx="2971800" cy="457200"/>
          </a:xfrm>
          <a:prstGeom prst="rect">
            <a:avLst/>
          </a:prstGeom>
        </p:spPr>
        <p:txBody>
          <a:bodyPr lIns="90000" rIns="90000" tIns="46800" bIns="46800"/>
          <a:p>
            <a:endParaRPr/>
          </a:p>
        </p:txBody>
      </p:sp>
      <p:sp>
        <p:nvSpPr>
          <p:cNvPr id="40" name="PlaceHolder 4"/>
          <p:cNvSpPr>
            <a:spLocks noGrp="1"/>
          </p:cNvSpPr>
          <p:nvPr>
            <p:ph type="body"/>
          </p:nvPr>
        </p:nvSpPr>
        <p:spPr>
          <a:xfrm>
            <a:off x="914400" y="4343400"/>
            <a:ext cx="5029200" cy="4114800"/>
          </a:xfrm>
          <a:prstGeom prst="rect">
            <a:avLst/>
          </a:prstGeom>
        </p:spPr>
        <p:txBody>
          <a:bodyPr lIns="0" rIns="0" tIns="0" bIns="0"/>
          <a:p>
            <a:r>
              <a:rPr lang="it-IT" sz="1200">
                <a:latin typeface="Arial"/>
              </a:rPr>
              <a:t>Click to edit the notes format</a:t>
            </a:r>
            <a:endParaRPr/>
          </a:p>
        </p:txBody>
      </p:sp>
      <p:sp>
        <p:nvSpPr>
          <p:cNvPr id="41" name="PlaceHolder 5"/>
          <p:cNvSpPr>
            <a:spLocks noGrp="1"/>
          </p:cNvSpPr>
          <p:nvPr>
            <p:ph type="ftr"/>
          </p:nvPr>
        </p:nvSpPr>
        <p:spPr>
          <a:xfrm>
            <a:off x="-360" y="8686800"/>
            <a:ext cx="2971800" cy="457200"/>
          </a:xfrm>
          <a:prstGeom prst="rect">
            <a:avLst/>
          </a:prstGeom>
        </p:spPr>
        <p:txBody>
          <a:bodyPr lIns="90000" rIns="90000" tIns="46800" bIns="46800" anchor="b"/>
          <a:p>
            <a:endParaRPr/>
          </a:p>
        </p:txBody>
      </p:sp>
      <p:sp>
        <p:nvSpPr>
          <p:cNvPr id="42" name="PlaceHolder 6"/>
          <p:cNvSpPr>
            <a:spLocks noGrp="1"/>
          </p:cNvSpPr>
          <p:nvPr>
            <p:ph type="sldNum"/>
          </p:nvPr>
        </p:nvSpPr>
        <p:spPr>
          <a:xfrm>
            <a:off x="3885840" y="8686800"/>
            <a:ext cx="2971800" cy="457200"/>
          </a:xfrm>
          <a:prstGeom prst="rect">
            <a:avLst/>
          </a:prstGeom>
        </p:spPr>
        <p:txBody>
          <a:bodyPr lIns="90000" rIns="90000" tIns="46800" bIns="46800" anchor="b"/>
          <a:p>
            <a:pPr algn="r"/>
            <a:fld id="{862BB107-CD2E-4A0B-A99C-14A6CAC3EED5}" type="slidenum">
              <a:rPr lang="it-IT" sz="1200">
                <a:latin typeface="Arial"/>
              </a:rPr>
              <a:t>&lt;number&gt;</a:t>
            </a:fld>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6" name="CustomShape 1"/>
          <p:cNvSpPr/>
          <p:nvPr/>
        </p:nvSpPr>
        <p:spPr>
          <a:xfrm>
            <a:off x="3886200" y="8686800"/>
            <a:ext cx="2971800" cy="457200"/>
          </a:xfrm>
          <a:prstGeom prst="rect">
            <a:avLst/>
          </a:prstGeom>
          <a:noFill/>
          <a:ln>
            <a:noFill/>
          </a:ln>
        </p:spPr>
      </p:sp>
      <p:sp>
        <p:nvSpPr>
          <p:cNvPr id="177" name="TextShape 2"/>
          <p:cNvSpPr txBox="1"/>
          <p:nvPr/>
        </p:nvSpPr>
        <p:spPr>
          <a:xfrm>
            <a:off x="914400" y="4343400"/>
            <a:ext cx="5029200" cy="4114800"/>
          </a:xfrm>
          <a:prstGeom prst="rect">
            <a:avLst/>
          </a:prstGeom>
        </p:spPr>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4" name="CustomShape 1"/>
          <p:cNvSpPr/>
          <p:nvPr/>
        </p:nvSpPr>
        <p:spPr>
          <a:xfrm>
            <a:off x="3886200" y="8686800"/>
            <a:ext cx="2971800" cy="457200"/>
          </a:xfrm>
          <a:prstGeom prst="rect">
            <a:avLst/>
          </a:prstGeom>
          <a:noFill/>
          <a:ln>
            <a:noFill/>
          </a:ln>
        </p:spPr>
      </p:sp>
      <p:sp>
        <p:nvSpPr>
          <p:cNvPr id="195" name="TextShape 2"/>
          <p:cNvSpPr txBox="1"/>
          <p:nvPr/>
        </p:nvSpPr>
        <p:spPr>
          <a:xfrm>
            <a:off x="914400" y="4343400"/>
            <a:ext cx="5029200" cy="4114800"/>
          </a:xfrm>
          <a:prstGeom prst="rect">
            <a:avLst/>
          </a:prstGeom>
        </p:spPr>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6" name="CustomShape 1"/>
          <p:cNvSpPr/>
          <p:nvPr/>
        </p:nvSpPr>
        <p:spPr>
          <a:xfrm>
            <a:off x="3886200" y="8686800"/>
            <a:ext cx="2971800" cy="457200"/>
          </a:xfrm>
          <a:prstGeom prst="rect">
            <a:avLst/>
          </a:prstGeom>
          <a:noFill/>
          <a:ln>
            <a:noFill/>
          </a:ln>
        </p:spPr>
      </p:sp>
      <p:sp>
        <p:nvSpPr>
          <p:cNvPr id="197" name="TextShape 2"/>
          <p:cNvSpPr txBox="1"/>
          <p:nvPr/>
        </p:nvSpPr>
        <p:spPr>
          <a:xfrm>
            <a:off x="914400" y="4343400"/>
            <a:ext cx="5029200" cy="4114800"/>
          </a:xfrm>
          <a:prstGeom prst="rect">
            <a:avLst/>
          </a:prstGeom>
        </p:spPr>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8" name="CustomShape 1"/>
          <p:cNvSpPr/>
          <p:nvPr/>
        </p:nvSpPr>
        <p:spPr>
          <a:xfrm>
            <a:off x="2084400" y="754200"/>
            <a:ext cx="2500200" cy="3720960"/>
          </a:xfrm>
          <a:prstGeom prst="rect">
            <a:avLst/>
          </a:prstGeom>
          <a:solidFill>
            <a:srgbClr val="ffffff"/>
          </a:solidFill>
          <a:ln w="9360">
            <a:solidFill>
              <a:srgbClr val="000000"/>
            </a:solidFill>
            <a:miter/>
          </a:ln>
        </p:spPr>
      </p:sp>
      <p:sp>
        <p:nvSpPr>
          <p:cNvPr id="179" name="PlaceHolder 2"/>
          <p:cNvSpPr>
            <a:spLocks noGrp="1"/>
          </p:cNvSpPr>
          <p:nvPr>
            <p:ph type="body"/>
          </p:nvPr>
        </p:nvSpPr>
        <p:spPr>
          <a:xfrm>
            <a:off x="666720" y="4714920"/>
            <a:ext cx="5332320" cy="4463280"/>
          </a:xfrm>
          <a:prstGeom prst="rect">
            <a:avLst/>
          </a:prstGeom>
        </p:spPr>
        <p:txBody>
          <a:bodyPr lIns="0" rIns="0" tIns="0" bIns="0"/>
          <a:p>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8" name="CustomShape 1"/>
          <p:cNvSpPr/>
          <p:nvPr/>
        </p:nvSpPr>
        <p:spPr>
          <a:xfrm>
            <a:off x="3886200" y="8686800"/>
            <a:ext cx="2971800" cy="457200"/>
          </a:xfrm>
          <a:prstGeom prst="rect">
            <a:avLst/>
          </a:prstGeom>
          <a:noFill/>
          <a:ln>
            <a:noFill/>
          </a:ln>
        </p:spPr>
      </p:sp>
      <p:sp>
        <p:nvSpPr>
          <p:cNvPr id="199" name="TextShape 2"/>
          <p:cNvSpPr txBox="1"/>
          <p:nvPr/>
        </p:nvSpPr>
        <p:spPr>
          <a:xfrm>
            <a:off x="914400" y="4343400"/>
            <a:ext cx="5029200" cy="4114800"/>
          </a:xfrm>
          <a:prstGeom prst="rect">
            <a:avLst/>
          </a:prstGeom>
        </p:spPr>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0" name="CustomShape 1"/>
          <p:cNvSpPr/>
          <p:nvPr/>
        </p:nvSpPr>
        <p:spPr>
          <a:xfrm>
            <a:off x="3886200" y="8686800"/>
            <a:ext cx="2971800" cy="457200"/>
          </a:xfrm>
          <a:prstGeom prst="rect">
            <a:avLst/>
          </a:prstGeom>
          <a:noFill/>
          <a:ln>
            <a:noFill/>
          </a:ln>
        </p:spPr>
      </p:sp>
      <p:sp>
        <p:nvSpPr>
          <p:cNvPr id="181" name="TextShape 2"/>
          <p:cNvSpPr txBox="1"/>
          <p:nvPr/>
        </p:nvSpPr>
        <p:spPr>
          <a:xfrm>
            <a:off x="914400" y="4343400"/>
            <a:ext cx="5029200" cy="4114800"/>
          </a:xfrm>
          <a:prstGeom prst="rect">
            <a:avLst/>
          </a:prstGeom>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2" name="CustomShape 1"/>
          <p:cNvSpPr/>
          <p:nvPr/>
        </p:nvSpPr>
        <p:spPr>
          <a:xfrm>
            <a:off x="3886200" y="8686800"/>
            <a:ext cx="2971800" cy="457200"/>
          </a:xfrm>
          <a:prstGeom prst="rect">
            <a:avLst/>
          </a:prstGeom>
          <a:noFill/>
          <a:ln>
            <a:noFill/>
          </a:ln>
        </p:spPr>
      </p:sp>
      <p:sp>
        <p:nvSpPr>
          <p:cNvPr id="183" name="TextShape 2"/>
          <p:cNvSpPr txBox="1"/>
          <p:nvPr/>
        </p:nvSpPr>
        <p:spPr>
          <a:xfrm>
            <a:off x="914400" y="4343400"/>
            <a:ext cx="5029200" cy="4114800"/>
          </a:xfrm>
          <a:prstGeom prst="rect">
            <a:avLst/>
          </a:prstGeom>
        </p:spPr>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4" name="CustomShape 1"/>
          <p:cNvSpPr/>
          <p:nvPr/>
        </p:nvSpPr>
        <p:spPr>
          <a:xfrm>
            <a:off x="3886200" y="8686800"/>
            <a:ext cx="2971800" cy="457200"/>
          </a:xfrm>
          <a:prstGeom prst="rect">
            <a:avLst/>
          </a:prstGeom>
          <a:noFill/>
          <a:ln>
            <a:noFill/>
          </a:ln>
        </p:spPr>
      </p:sp>
      <p:sp>
        <p:nvSpPr>
          <p:cNvPr id="185" name="TextShape 2"/>
          <p:cNvSpPr txBox="1"/>
          <p:nvPr/>
        </p:nvSpPr>
        <p:spPr>
          <a:xfrm>
            <a:off x="914400" y="4343400"/>
            <a:ext cx="5029200" cy="4114800"/>
          </a:xfrm>
          <a:prstGeom prst="rect">
            <a:avLst/>
          </a:prstGeom>
        </p:spPr>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6" name="CustomShape 1"/>
          <p:cNvSpPr/>
          <p:nvPr/>
        </p:nvSpPr>
        <p:spPr>
          <a:xfrm>
            <a:off x="3886200" y="8686800"/>
            <a:ext cx="2971800" cy="457200"/>
          </a:xfrm>
          <a:prstGeom prst="rect">
            <a:avLst/>
          </a:prstGeom>
          <a:noFill/>
          <a:ln>
            <a:noFill/>
          </a:ln>
        </p:spPr>
      </p:sp>
      <p:sp>
        <p:nvSpPr>
          <p:cNvPr id="187" name="TextShape 2"/>
          <p:cNvSpPr txBox="1"/>
          <p:nvPr/>
        </p:nvSpPr>
        <p:spPr>
          <a:xfrm>
            <a:off x="914400" y="4343400"/>
            <a:ext cx="5029200" cy="4114800"/>
          </a:xfrm>
          <a:prstGeom prst="rect">
            <a:avLst/>
          </a:prstGeom>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8" name="CustomShape 1"/>
          <p:cNvSpPr/>
          <p:nvPr/>
        </p:nvSpPr>
        <p:spPr>
          <a:xfrm>
            <a:off x="3886200" y="8686800"/>
            <a:ext cx="2971800" cy="457200"/>
          </a:xfrm>
          <a:prstGeom prst="rect">
            <a:avLst/>
          </a:prstGeom>
          <a:noFill/>
          <a:ln>
            <a:noFill/>
          </a:ln>
        </p:spPr>
      </p:sp>
      <p:sp>
        <p:nvSpPr>
          <p:cNvPr id="189" name="TextShape 2"/>
          <p:cNvSpPr txBox="1"/>
          <p:nvPr/>
        </p:nvSpPr>
        <p:spPr>
          <a:xfrm>
            <a:off x="914400" y="4343400"/>
            <a:ext cx="5029200" cy="4114800"/>
          </a:xfrm>
          <a:prstGeom prst="rect">
            <a:avLst/>
          </a:prstGeom>
        </p:spPr>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0" name="CustomShape 1"/>
          <p:cNvSpPr/>
          <p:nvPr/>
        </p:nvSpPr>
        <p:spPr>
          <a:xfrm>
            <a:off x="3886200" y="8686800"/>
            <a:ext cx="2971800" cy="457200"/>
          </a:xfrm>
          <a:prstGeom prst="rect">
            <a:avLst/>
          </a:prstGeom>
          <a:noFill/>
          <a:ln>
            <a:noFill/>
          </a:ln>
        </p:spPr>
      </p:sp>
      <p:sp>
        <p:nvSpPr>
          <p:cNvPr id="191" name="TextShape 2"/>
          <p:cNvSpPr txBox="1"/>
          <p:nvPr/>
        </p:nvSpPr>
        <p:spPr>
          <a:xfrm>
            <a:off x="914400" y="4343400"/>
            <a:ext cx="5029200" cy="4114800"/>
          </a:xfrm>
          <a:prstGeom prst="rect">
            <a:avLst/>
          </a:prstGeom>
        </p:spPr>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2" name="CustomShape 1"/>
          <p:cNvSpPr/>
          <p:nvPr/>
        </p:nvSpPr>
        <p:spPr>
          <a:xfrm>
            <a:off x="3886200" y="8686800"/>
            <a:ext cx="2971800" cy="457200"/>
          </a:xfrm>
          <a:prstGeom prst="rect">
            <a:avLst/>
          </a:prstGeom>
          <a:noFill/>
          <a:ln>
            <a:noFill/>
          </a:ln>
        </p:spPr>
      </p:sp>
      <p:sp>
        <p:nvSpPr>
          <p:cNvPr id="193" name="TextShape 2"/>
          <p:cNvSpPr txBox="1"/>
          <p:nvPr/>
        </p:nvSpPr>
        <p:spPr>
          <a:xfrm>
            <a:off x="914400" y="4343400"/>
            <a:ext cx="5029200" cy="4114800"/>
          </a:xfrm>
          <a:prstGeom prst="rect">
            <a:avLst/>
          </a:prstGeom>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25" name="PlaceHolder 2"/>
          <p:cNvSpPr>
            <a:spLocks noGrp="1"/>
          </p:cNvSpPr>
          <p:nvPr>
            <p:ph type="body"/>
          </p:nvPr>
        </p:nvSpPr>
        <p:spPr>
          <a:xfrm>
            <a:off x="457200" y="1604520"/>
            <a:ext cx="8229240" cy="1896840"/>
          </a:xfrm>
          <a:prstGeom prst="rect">
            <a:avLst/>
          </a:prstGeom>
        </p:spPr>
        <p:txBody>
          <a:bodyPr lIns="0" rIns="0" tIns="0" bIns="0"/>
          <a:p>
            <a:endParaRPr/>
          </a:p>
        </p:txBody>
      </p:sp>
      <p:sp>
        <p:nvSpPr>
          <p:cNvPr id="26" name="PlaceHolder 3"/>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28"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29"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30" name="PlaceHolder 4"/>
          <p:cNvSpPr>
            <a:spLocks noGrp="1"/>
          </p:cNvSpPr>
          <p:nvPr>
            <p:ph type="body"/>
          </p:nvPr>
        </p:nvSpPr>
        <p:spPr>
          <a:xfrm>
            <a:off x="4674240" y="3682080"/>
            <a:ext cx="4015800" cy="1896840"/>
          </a:xfrm>
          <a:prstGeom prst="rect">
            <a:avLst/>
          </a:prstGeom>
        </p:spPr>
        <p:txBody>
          <a:bodyPr lIns="0" rIns="0" tIns="0" bIns="0"/>
          <a:p>
            <a:endParaRPr/>
          </a:p>
        </p:txBody>
      </p:sp>
      <p:sp>
        <p:nvSpPr>
          <p:cNvPr id="31" name="PlaceHolder 5"/>
          <p:cNvSpPr>
            <a:spLocks noGrp="1"/>
          </p:cNvSpPr>
          <p:nvPr>
            <p:ph type="body"/>
          </p:nvPr>
        </p:nvSpPr>
        <p:spPr>
          <a:xfrm>
            <a:off x="457200" y="3682080"/>
            <a:ext cx="4015800" cy="18968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33" name="PlaceHolder 2"/>
          <p:cNvSpPr>
            <a:spLocks noGrp="1"/>
          </p:cNvSpPr>
          <p:nvPr>
            <p:ph type="body"/>
          </p:nvPr>
        </p:nvSpPr>
        <p:spPr>
          <a:xfrm>
            <a:off x="457200" y="1604520"/>
            <a:ext cx="8229240" cy="3977280"/>
          </a:xfrm>
          <a:prstGeom prst="rect">
            <a:avLst/>
          </a:prstGeom>
        </p:spPr>
        <p:txBody>
          <a:bodyPr lIns="0" rIns="0" tIns="0" bIns="0"/>
          <a:p>
            <a:endParaRPr/>
          </a:p>
        </p:txBody>
      </p:sp>
      <p:sp>
        <p:nvSpPr>
          <p:cNvPr id="34" name="PlaceHolder 3"/>
          <p:cNvSpPr>
            <a:spLocks noGrp="1"/>
          </p:cNvSpPr>
          <p:nvPr>
            <p:ph type="body"/>
          </p:nvPr>
        </p:nvSpPr>
        <p:spPr>
          <a:xfrm>
            <a:off x="457200" y="1604520"/>
            <a:ext cx="8229240" cy="3977280"/>
          </a:xfrm>
          <a:prstGeom prst="rect">
            <a:avLst/>
          </a:prstGeom>
        </p:spPr>
        <p:txBody>
          <a:bodyPr lIns="0" rIns="0" tIns="0" bIns="0"/>
          <a:p>
            <a:endParaRPr/>
          </a:p>
        </p:txBody>
      </p:sp>
      <p:pic>
        <p:nvPicPr>
          <p:cNvPr id="35" name="" descr=""/>
          <p:cNvPicPr/>
          <p:nvPr/>
        </p:nvPicPr>
        <p:blipFill>
          <a:blip r:embed="rId2"/>
          <a:stretch>
            <a:fillRect/>
          </a:stretch>
        </p:blipFill>
        <p:spPr>
          <a:xfrm>
            <a:off x="2079000" y="1604520"/>
            <a:ext cx="4984920" cy="3977280"/>
          </a:xfrm>
          <a:prstGeom prst="rect">
            <a:avLst/>
          </a:prstGeom>
          <a:ln>
            <a:noFill/>
          </a:ln>
        </p:spPr>
      </p:pic>
      <p:pic>
        <p:nvPicPr>
          <p:cNvPr id="36" name="" descr=""/>
          <p:cNvPicPr/>
          <p:nvPr/>
        </p:nvPicPr>
        <p:blipFill>
          <a:blip r:embed="rId3"/>
          <a:stretch>
            <a:fillRect/>
          </a:stretch>
        </p:blipFill>
        <p:spPr>
          <a:xfrm>
            <a:off x="2079000" y="1604520"/>
            <a:ext cx="4984920" cy="397728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4" name="PlaceHolder 2"/>
          <p:cNvSpPr>
            <a:spLocks noGrp="1"/>
          </p:cNvSpPr>
          <p:nvPr>
            <p:ph type="subTitle"/>
          </p:nvPr>
        </p:nvSpPr>
        <p:spPr>
          <a:xfrm>
            <a:off x="457200" y="1604520"/>
            <a:ext cx="8229240" cy="397764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6" name="PlaceHolder 2"/>
          <p:cNvSpPr>
            <a:spLocks noGrp="1"/>
          </p:cNvSpPr>
          <p:nvPr>
            <p:ph type="body"/>
          </p:nvPr>
        </p:nvSpPr>
        <p:spPr>
          <a:xfrm>
            <a:off x="457200" y="1604520"/>
            <a:ext cx="8229240" cy="397728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8" name="PlaceHolder 2"/>
          <p:cNvSpPr>
            <a:spLocks noGrp="1"/>
          </p:cNvSpPr>
          <p:nvPr>
            <p:ph type="body"/>
          </p:nvPr>
        </p:nvSpPr>
        <p:spPr>
          <a:xfrm>
            <a:off x="457200" y="1604520"/>
            <a:ext cx="4015800" cy="3977280"/>
          </a:xfrm>
          <a:prstGeom prst="rect">
            <a:avLst/>
          </a:prstGeom>
        </p:spPr>
        <p:txBody>
          <a:bodyPr lIns="0" rIns="0" tIns="0" bIns="0"/>
          <a:p>
            <a:endParaRPr/>
          </a:p>
        </p:txBody>
      </p:sp>
      <p:sp>
        <p:nvSpPr>
          <p:cNvPr id="9" name="PlaceHolder 3"/>
          <p:cNvSpPr>
            <a:spLocks noGrp="1"/>
          </p:cNvSpPr>
          <p:nvPr>
            <p:ph type="body"/>
          </p:nvPr>
        </p:nvSpPr>
        <p:spPr>
          <a:xfrm>
            <a:off x="4674240" y="1604520"/>
            <a:ext cx="4015800" cy="397728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73600"/>
            <a:ext cx="8229240" cy="530820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13"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14" name="PlaceHolder 3"/>
          <p:cNvSpPr>
            <a:spLocks noGrp="1"/>
          </p:cNvSpPr>
          <p:nvPr>
            <p:ph type="body"/>
          </p:nvPr>
        </p:nvSpPr>
        <p:spPr>
          <a:xfrm>
            <a:off x="457200" y="3682080"/>
            <a:ext cx="4015800" cy="1896840"/>
          </a:xfrm>
          <a:prstGeom prst="rect">
            <a:avLst/>
          </a:prstGeom>
        </p:spPr>
        <p:txBody>
          <a:bodyPr lIns="0" rIns="0" tIns="0" bIns="0"/>
          <a:p>
            <a:endParaRPr/>
          </a:p>
        </p:txBody>
      </p:sp>
      <p:sp>
        <p:nvSpPr>
          <p:cNvPr id="15" name="PlaceHolder 4"/>
          <p:cNvSpPr>
            <a:spLocks noGrp="1"/>
          </p:cNvSpPr>
          <p:nvPr>
            <p:ph type="body"/>
          </p:nvPr>
        </p:nvSpPr>
        <p:spPr>
          <a:xfrm>
            <a:off x="4674240" y="1604520"/>
            <a:ext cx="4015800" cy="397728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17" name="PlaceHolder 2"/>
          <p:cNvSpPr>
            <a:spLocks noGrp="1"/>
          </p:cNvSpPr>
          <p:nvPr>
            <p:ph type="body"/>
          </p:nvPr>
        </p:nvSpPr>
        <p:spPr>
          <a:xfrm>
            <a:off x="457200" y="1604520"/>
            <a:ext cx="4015800" cy="3977280"/>
          </a:xfrm>
          <a:prstGeom prst="rect">
            <a:avLst/>
          </a:prstGeom>
        </p:spPr>
        <p:txBody>
          <a:bodyPr lIns="0" rIns="0" tIns="0" bIns="0"/>
          <a:p>
            <a:endParaRPr/>
          </a:p>
        </p:txBody>
      </p:sp>
      <p:sp>
        <p:nvSpPr>
          <p:cNvPr id="18"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19" name="PlaceHolder 4"/>
          <p:cNvSpPr>
            <a:spLocks noGrp="1"/>
          </p:cNvSpPr>
          <p:nvPr>
            <p:ph type="body"/>
          </p:nvPr>
        </p:nvSpPr>
        <p:spPr>
          <a:xfrm>
            <a:off x="4674240" y="3682080"/>
            <a:ext cx="4015800" cy="18968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5160"/>
          </a:xfrm>
          <a:prstGeom prst="rect">
            <a:avLst/>
          </a:prstGeom>
        </p:spPr>
        <p:txBody>
          <a:bodyPr lIns="0" rIns="0" tIns="0" bIns="0" anchor="ctr"/>
          <a:p>
            <a:pPr algn="ctr"/>
            <a:endParaRPr/>
          </a:p>
        </p:txBody>
      </p:sp>
      <p:sp>
        <p:nvSpPr>
          <p:cNvPr id="21" name="PlaceHolder 2"/>
          <p:cNvSpPr>
            <a:spLocks noGrp="1"/>
          </p:cNvSpPr>
          <p:nvPr>
            <p:ph type="body"/>
          </p:nvPr>
        </p:nvSpPr>
        <p:spPr>
          <a:xfrm>
            <a:off x="457200" y="1604520"/>
            <a:ext cx="4015800" cy="1896840"/>
          </a:xfrm>
          <a:prstGeom prst="rect">
            <a:avLst/>
          </a:prstGeom>
        </p:spPr>
        <p:txBody>
          <a:bodyPr lIns="0" rIns="0" tIns="0" bIns="0"/>
          <a:p>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p>
            <a:endParaRPr/>
          </a:p>
        </p:txBody>
      </p:sp>
      <p:sp>
        <p:nvSpPr>
          <p:cNvPr id="23" name="PlaceHolder 4"/>
          <p:cNvSpPr>
            <a:spLocks noGrp="1"/>
          </p:cNvSpPr>
          <p:nvPr>
            <p:ph type="body"/>
          </p:nvPr>
        </p:nvSpPr>
        <p:spPr>
          <a:xfrm>
            <a:off x="457200" y="3682080"/>
            <a:ext cx="8229240" cy="18968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p:nvPr>
        </p:nvSpPr>
        <p:spPr>
          <a:xfrm>
            <a:off x="0" y="6477120"/>
            <a:ext cx="9144000" cy="380880"/>
          </a:xfrm>
          <a:prstGeom prst="rect">
            <a:avLst/>
          </a:prstGeom>
        </p:spPr>
        <p:txBody>
          <a:bodyPr lIns="90000" rIns="90000" tIns="46800" bIns="46800" anchor="ctr"/>
          <a:p>
            <a:r>
              <a:rPr lang="it-IT" sz="2400">
                <a:latin typeface="Arial"/>
              </a:rPr>
              <a:t>&lt;footer&gt;</a:t>
            </a:r>
            <a:endParaRPr/>
          </a:p>
        </p:txBody>
      </p:sp>
      <p:sp>
        <p:nvSpPr>
          <p:cNvPr id="1" name="PlaceHolder 2"/>
          <p:cNvSpPr>
            <a:spLocks noGrp="1"/>
          </p:cNvSpPr>
          <p:nvPr>
            <p:ph type="title"/>
          </p:nvPr>
        </p:nvSpPr>
        <p:spPr>
          <a:xfrm>
            <a:off x="457200" y="273600"/>
            <a:ext cx="8229240" cy="1144800"/>
          </a:xfrm>
          <a:prstGeom prst="rect">
            <a:avLst/>
          </a:prstGeom>
        </p:spPr>
        <p:txBody>
          <a:bodyPr lIns="0" rIns="0" tIns="0" bIns="0" anchor="ctr"/>
          <a:p>
            <a:pPr algn="ctr"/>
            <a:r>
              <a:rPr lang="it-IT" sz="4400">
                <a:latin typeface="Arial"/>
              </a:rPr>
              <a:t>Click to edit the title text format</a:t>
            </a:r>
            <a:endParaRPr/>
          </a:p>
        </p:txBody>
      </p:sp>
      <p:sp>
        <p:nvSpPr>
          <p:cNvPr id="2" name="PlaceHolder 3"/>
          <p:cNvSpPr>
            <a:spLocks noGrp="1"/>
          </p:cNvSpPr>
          <p:nvPr>
            <p:ph type="body"/>
          </p:nvPr>
        </p:nvSpPr>
        <p:spPr>
          <a:xfrm>
            <a:off x="457200" y="1604520"/>
            <a:ext cx="8229240" cy="3977280"/>
          </a:xfrm>
          <a:prstGeom prst="rect">
            <a:avLst/>
          </a:prstGeom>
        </p:spPr>
        <p:txBody>
          <a:bodyPr lIns="0" rIns="0" tIns="0" bIns="0"/>
          <a:p>
            <a:pPr>
              <a:buFont typeface="Arial"/>
              <a:buChar char="•"/>
            </a:pPr>
            <a:r>
              <a:rPr lang="it-IT" sz="3200">
                <a:latin typeface="Arial"/>
              </a:rPr>
              <a:t>Click to edit the outline text format</a:t>
            </a:r>
            <a:endParaRPr/>
          </a:p>
          <a:p>
            <a:pPr lvl="1">
              <a:buFont typeface="Arial"/>
              <a:buChar char="–"/>
            </a:pPr>
            <a:r>
              <a:rPr lang="it-IT" sz="2800">
                <a:latin typeface="Arial"/>
              </a:rPr>
              <a:t>Second Outline Level</a:t>
            </a:r>
            <a:endParaRPr/>
          </a:p>
          <a:p>
            <a:pPr lvl="2">
              <a:buFont typeface="Arial"/>
              <a:buChar char="•"/>
            </a:pPr>
            <a:r>
              <a:rPr lang="it-IT" sz="2400">
                <a:latin typeface="Arial"/>
              </a:rPr>
              <a:t>Third Outline Level</a:t>
            </a:r>
            <a:endParaRPr/>
          </a:p>
          <a:p>
            <a:pPr lvl="3">
              <a:buFont typeface="Arial"/>
              <a:buChar char="–"/>
            </a:pPr>
            <a:r>
              <a:rPr lang="it-IT" sz="2000">
                <a:latin typeface="Arial"/>
              </a:rPr>
              <a:t>Fourth Outline Level</a:t>
            </a:r>
            <a:endParaRPr/>
          </a:p>
          <a:p>
            <a:pPr lvl="4">
              <a:buFont typeface="Arial"/>
              <a:buChar char="»"/>
            </a:pPr>
            <a:r>
              <a:rPr lang="it-IT" sz="2000">
                <a:latin typeface="Arial"/>
              </a:rPr>
              <a:t>Fifth Outline Level</a:t>
            </a:r>
            <a:endParaRPr/>
          </a:p>
          <a:p>
            <a:pPr lvl="5">
              <a:buFont typeface="Arial"/>
              <a:buChar char="»"/>
            </a:pPr>
            <a:r>
              <a:rPr lang="it-IT" sz="2000">
                <a:latin typeface="Arial"/>
              </a:rPr>
              <a:t>Sixth Outline Level</a:t>
            </a:r>
            <a:endParaRPr/>
          </a:p>
          <a:p>
            <a:pPr lvl="6">
              <a:buFont typeface="Arial"/>
              <a:buChar char="»"/>
            </a:pPr>
            <a:r>
              <a:rPr lang="it-IT" sz="2000">
                <a:latin typeface="Arial"/>
              </a:rPr>
              <a:t>Seventh Outline Level</a:t>
            </a:r>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2.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jpe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jpe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slideLayout" Target="../slideLayouts/slideLayout2.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png"/><Relationship Id="rId3"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jpeg"/><Relationship Id="rId3" Type="http://schemas.openxmlformats.org/officeDocument/2006/relationships/image" Target="../media/image54.png"/><Relationship Id="rId4"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jpeg"/><Relationship Id="rId3"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jpe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43" name="Immagine 4" descr="Pagine estratte senza titolo.pdf"/>
          <p:cNvPicPr/>
          <p:nvPr/>
        </p:nvPicPr>
        <p:blipFill>
          <a:blip r:embed="rId1"/>
          <a:stretch>
            <a:fillRect/>
          </a:stretch>
        </p:blipFill>
        <p:spPr>
          <a:xfrm>
            <a:off x="4860000" y="1530000"/>
            <a:ext cx="4098600" cy="4194000"/>
          </a:xfrm>
          <a:prstGeom prst="rect">
            <a:avLst/>
          </a:prstGeom>
          <a:ln>
            <a:noFill/>
          </a:ln>
        </p:spPr>
      </p:pic>
      <p:sp>
        <p:nvSpPr>
          <p:cNvPr id="44" name="TextShape 1"/>
          <p:cNvSpPr txBox="1"/>
          <p:nvPr/>
        </p:nvSpPr>
        <p:spPr>
          <a:xfrm>
            <a:off x="52920" y="18360"/>
            <a:ext cx="9038160" cy="6822360"/>
          </a:xfrm>
          <a:prstGeom prst="rect">
            <a:avLst/>
          </a:prstGeom>
        </p:spPr>
        <p:txBody>
          <a:bodyPr lIns="90000" rIns="90000" tIns="45000" bIns="45000"/>
          <a:p>
            <a:pPr algn="ctr"/>
            <a:r>
              <a:rPr b="1" lang="it-IT" sz="2600">
                <a:latin typeface="Arial"/>
              </a:rPr>
              <a:t>BIOLOGIA EVOLUZIONISTICA DELLO SVILUPPO</a:t>
            </a:r>
            <a:endParaRPr/>
          </a:p>
          <a:p>
            <a:pPr algn="ctr"/>
            <a:r>
              <a:rPr lang="it-IT" sz="2600">
                <a:latin typeface="Arial"/>
              </a:rPr>
              <a:t>“</a:t>
            </a:r>
            <a:r>
              <a:rPr lang="it-IT" sz="2600">
                <a:latin typeface="Arial"/>
              </a:rPr>
              <a:t>perché non ci sono le cose che non ci sono?”</a:t>
            </a: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r>
              <a:rPr lang="it-IT" sz="2600">
                <a:latin typeface="Arial"/>
              </a:rPr>
              <a:t>- l'adattamento </a:t>
            </a:r>
            <a:r>
              <a:rPr b="1" i="1" lang="it-IT" sz="2600">
                <a:latin typeface="Arial"/>
              </a:rPr>
              <a:t>non spiega tutto</a:t>
            </a:r>
            <a:r>
              <a:rPr lang="it-IT" sz="2600">
                <a:latin typeface="Arial"/>
              </a:rPr>
              <a:t> in maniera convincente</a:t>
            </a:r>
            <a:endParaRPr/>
          </a:p>
          <a:p>
            <a:endParaRPr/>
          </a:p>
        </p:txBody>
      </p:sp>
      <p:pic>
        <p:nvPicPr>
          <p:cNvPr id="45" name="" descr=""/>
          <p:cNvPicPr/>
          <p:nvPr/>
        </p:nvPicPr>
        <p:blipFill>
          <a:blip r:embed="rId2"/>
          <a:stretch>
            <a:fillRect/>
          </a:stretch>
        </p:blipFill>
        <p:spPr>
          <a:xfrm>
            <a:off x="150840" y="1000440"/>
            <a:ext cx="3089160" cy="2311560"/>
          </a:xfrm>
          <a:prstGeom prst="rect">
            <a:avLst/>
          </a:prstGeom>
          <a:ln>
            <a:noFill/>
          </a:ln>
        </p:spPr>
      </p:pic>
      <p:sp>
        <p:nvSpPr>
          <p:cNvPr id="46" name="CustomShape 2"/>
          <p:cNvSpPr/>
          <p:nvPr/>
        </p:nvSpPr>
        <p:spPr>
          <a:xfrm>
            <a:off x="1908000" y="3528000"/>
            <a:ext cx="2520000" cy="1152000"/>
          </a:xfrm>
          <a:prstGeom prst="rect">
            <a:avLst/>
          </a:prstGeom>
          <a:solidFill>
            <a:srgbClr val="729fcf"/>
          </a:solidFill>
          <a:ln>
            <a:solidFill>
              <a:srgbClr val="3465a4"/>
            </a:solidFill>
          </a:ln>
        </p:spPr>
      </p:sp>
    </p:spTree>
  </p:cSld>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0" name="TextShape 1"/>
          <p:cNvSpPr txBox="1"/>
          <p:nvPr/>
        </p:nvSpPr>
        <p:spPr>
          <a:xfrm>
            <a:off x="108000" y="-16920"/>
            <a:ext cx="8928000" cy="4050360"/>
          </a:xfrm>
          <a:prstGeom prst="rect">
            <a:avLst/>
          </a:prstGeom>
        </p:spPr>
        <p:txBody>
          <a:bodyPr lIns="90000" rIns="90000" tIns="45000" bIns="45000"/>
          <a:p>
            <a:pPr algn="ctr"/>
            <a:r>
              <a:rPr b="1" lang="it-IT" sz="2600">
                <a:latin typeface="Arial"/>
              </a:rPr>
              <a:t>I PAESAGGI GENERATIVI e PAESAGGI ADATTATIVI</a:t>
            </a:r>
            <a:endParaRPr/>
          </a:p>
          <a:p>
            <a:pPr algn="ctr"/>
            <a:r>
              <a:rPr b="1" lang="it-IT" sz="2600">
                <a:solidFill>
                  <a:srgbClr val="ff0000"/>
                </a:solidFill>
                <a:latin typeface="Arial"/>
              </a:rPr>
              <a:t>FORME REALI E FORME POSSIBILI</a:t>
            </a:r>
            <a:endParaRPr/>
          </a:p>
          <a:p>
            <a:r>
              <a:rPr lang="it-IT" sz="2600">
                <a:solidFill>
                  <a:srgbClr val="000000"/>
                </a:solidFill>
                <a:latin typeface="Arial"/>
              </a:rPr>
              <a:t>- il paesaggio generativo è duttile</a:t>
            </a:r>
            <a:endParaRPr/>
          </a:p>
          <a:p>
            <a:r>
              <a:rPr lang="it-IT" sz="2600">
                <a:solidFill>
                  <a:srgbClr val="000000"/>
                </a:solidFill>
                <a:latin typeface="Arial"/>
              </a:rPr>
              <a:t>- fenotipi alternative di uno stesso organismo che sembrano vicine in realtà non lo sono (a causa delle dinamiche di sviluppo)</a:t>
            </a:r>
            <a:endParaRPr/>
          </a:p>
          <a:p>
            <a:r>
              <a:rPr lang="it-IT" sz="2600">
                <a:solidFill>
                  <a:srgbClr val="000000"/>
                </a:solidFill>
                <a:latin typeface="Arial"/>
              </a:rPr>
              <a:t>- forme che sembrano lontane (assenza o presenza di ali negli insetti) possono essere relativamente prossime</a:t>
            </a:r>
            <a:endParaRPr/>
          </a:p>
          <a:p>
            <a:r>
              <a:rPr lang="it-IT" sz="2600">
                <a:solidFill>
                  <a:srgbClr val="000000"/>
                </a:solidFill>
                <a:latin typeface="Arial"/>
              </a:rPr>
              <a:t>- variazione di sviluppo e selezione possono essere rap-presentati in 2 mappe associate allo stesso </a:t>
            </a:r>
            <a:r>
              <a:rPr b="1" lang="it-IT" sz="2600">
                <a:solidFill>
                  <a:srgbClr val="000000"/>
                </a:solidFill>
                <a:latin typeface="Arial"/>
              </a:rPr>
              <a:t>morfospazio</a:t>
            </a:r>
            <a:endParaRPr/>
          </a:p>
        </p:txBody>
      </p:sp>
      <p:pic>
        <p:nvPicPr>
          <p:cNvPr id="71" name="Immagine 4" descr="Pagine estratte senza titolo.pdf"/>
          <p:cNvPicPr/>
          <p:nvPr/>
        </p:nvPicPr>
        <p:blipFill>
          <a:blip r:embed="rId1"/>
          <a:stretch>
            <a:fillRect/>
          </a:stretch>
        </p:blipFill>
        <p:spPr>
          <a:xfrm>
            <a:off x="1610640" y="3952800"/>
            <a:ext cx="5923080" cy="2971800"/>
          </a:xfrm>
          <a:prstGeom prst="rect">
            <a:avLst/>
          </a:prstGeom>
          <a:ln>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2" name="TextShape 1"/>
          <p:cNvSpPr txBox="1"/>
          <p:nvPr/>
        </p:nvSpPr>
        <p:spPr>
          <a:xfrm>
            <a:off x="630720" y="414000"/>
            <a:ext cx="7882920" cy="6030360"/>
          </a:xfrm>
          <a:prstGeom prst="rect">
            <a:avLst/>
          </a:prstGeom>
        </p:spPr>
        <p:txBody>
          <a:bodyPr lIns="90000" rIns="90000" tIns="45000" bIns="45000"/>
          <a:p>
            <a:pPr algn="ctr"/>
            <a:r>
              <a:rPr b="1" lang="it-IT" sz="2600">
                <a:latin typeface="Arial"/>
              </a:rPr>
              <a:t>GENI E SVILUPPO</a:t>
            </a:r>
            <a:endParaRPr/>
          </a:p>
          <a:p>
            <a:pPr algn="ctr"/>
            <a:endParaRPr/>
          </a:p>
          <a:p>
            <a:r>
              <a:rPr lang="it-IT" sz="2600">
                <a:latin typeface="Arial"/>
              </a:rPr>
              <a:t>- lo sviluppo di un organismo multicellulare è i risultato di molti precessi a livello cellulare altamente coordinati → </a:t>
            </a:r>
            <a:r>
              <a:rPr b="1" lang="it-IT" sz="2600">
                <a:latin typeface="Arial"/>
              </a:rPr>
              <a:t>espressione genica differenziale</a:t>
            </a:r>
            <a:endParaRPr/>
          </a:p>
          <a:p>
            <a:r>
              <a:rPr lang="it-IT" sz="2600">
                <a:latin typeface="Arial"/>
              </a:rPr>
              <a:t>-  </a:t>
            </a:r>
            <a:r>
              <a:rPr b="1" i="1" lang="it-IT" sz="2600">
                <a:solidFill>
                  <a:srgbClr val="ff0000"/>
                </a:solidFill>
                <a:latin typeface="Arial"/>
              </a:rPr>
              <a:t>house-keeping</a:t>
            </a:r>
            <a:r>
              <a:rPr lang="it-IT" sz="2600">
                <a:latin typeface="Arial"/>
              </a:rPr>
              <a:t>, geni con espressione ubiquitaria e poco variabile nello sviluppo</a:t>
            </a:r>
            <a:endParaRPr/>
          </a:p>
          <a:p>
            <a:r>
              <a:rPr lang="it-IT" sz="2600">
                <a:latin typeface="Arial"/>
              </a:rPr>
              <a:t>- </a:t>
            </a:r>
            <a:r>
              <a:rPr b="1" i="1" lang="it-IT" sz="2600">
                <a:solidFill>
                  <a:srgbClr val="ff0000"/>
                </a:solidFill>
                <a:latin typeface="Arial"/>
              </a:rPr>
              <a:t>terminal target</a:t>
            </a:r>
            <a:r>
              <a:rPr lang="it-IT" sz="2600">
                <a:latin typeface="Arial"/>
              </a:rPr>
              <a:t>, peptidi specifici di un tipo cellulare</a:t>
            </a:r>
            <a:endParaRPr/>
          </a:p>
          <a:p>
            <a:r>
              <a:rPr lang="it-IT" sz="2600">
                <a:latin typeface="Arial"/>
              </a:rPr>
              <a:t>- </a:t>
            </a:r>
            <a:r>
              <a:rPr b="1" lang="it-IT" sz="2600">
                <a:solidFill>
                  <a:srgbClr val="ff0000"/>
                </a:solidFill>
                <a:latin typeface="Arial"/>
              </a:rPr>
              <a:t>geni regolatori</a:t>
            </a:r>
            <a:r>
              <a:rPr lang="it-IT" sz="2600">
                <a:latin typeface="Arial"/>
              </a:rPr>
              <a:t>, la cui espressione influenza l'espressione di altri geni, possono essere cruciali nei processi di sviluppo:</a:t>
            </a:r>
            <a:endParaRPr/>
          </a:p>
          <a:p>
            <a:r>
              <a:rPr lang="it-IT" sz="2600">
                <a:latin typeface="Arial"/>
              </a:rPr>
              <a:t>	</a:t>
            </a:r>
            <a:endParaRPr/>
          </a:p>
          <a:p>
            <a:r>
              <a:rPr lang="it-IT" sz="2600">
                <a:latin typeface="Arial"/>
              </a:rPr>
              <a:t>	</a:t>
            </a:r>
            <a:r>
              <a:rPr lang="it-IT" sz="2600">
                <a:latin typeface="Arial"/>
              </a:rPr>
              <a:t>- fattori di trascrizione</a:t>
            </a:r>
            <a:endParaRPr/>
          </a:p>
          <a:p>
            <a:r>
              <a:rPr lang="it-IT" sz="2600">
                <a:latin typeface="Arial"/>
              </a:rPr>
              <a:t>	</a:t>
            </a:r>
            <a:r>
              <a:rPr lang="it-IT" sz="2600">
                <a:latin typeface="Arial"/>
              </a:rPr>
              <a:t>- proteine del sistema di comunicazione </a:t>
            </a:r>
            <a:r>
              <a:rPr lang="it-IT" sz="2600">
                <a:latin typeface="Arial"/>
              </a:rPr>
              <a:t>	</a:t>
            </a:r>
            <a:r>
              <a:rPr lang="it-IT" sz="2600">
                <a:latin typeface="Arial"/>
              </a:rPr>
              <a:t>	</a:t>
            </a:r>
            <a:r>
              <a:rPr lang="it-IT" sz="2600">
                <a:latin typeface="Arial"/>
              </a:rPr>
              <a:t>cellulare</a:t>
            </a:r>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73" name="Immagine 4" descr="Pagine estratte senza titolo.pdf"/>
          <p:cNvPicPr/>
          <p:nvPr/>
        </p:nvPicPr>
        <p:blipFill>
          <a:blip r:embed="rId1"/>
          <a:stretch>
            <a:fillRect/>
          </a:stretch>
        </p:blipFill>
        <p:spPr>
          <a:xfrm>
            <a:off x="1374840" y="2354400"/>
            <a:ext cx="6394320" cy="4343400"/>
          </a:xfrm>
          <a:prstGeom prst="rect">
            <a:avLst/>
          </a:prstGeom>
          <a:ln>
            <a:noFill/>
          </a:ln>
        </p:spPr>
      </p:pic>
      <p:sp>
        <p:nvSpPr>
          <p:cNvPr id="74" name="TextShape 1"/>
          <p:cNvSpPr txBox="1"/>
          <p:nvPr/>
        </p:nvSpPr>
        <p:spPr>
          <a:xfrm>
            <a:off x="631080" y="-17640"/>
            <a:ext cx="7882920" cy="2466360"/>
          </a:xfrm>
          <a:prstGeom prst="rect">
            <a:avLst/>
          </a:prstGeom>
        </p:spPr>
        <p:txBody>
          <a:bodyPr lIns="90000" rIns="90000" tIns="45000" bIns="45000"/>
          <a:p>
            <a:pPr algn="ctr"/>
            <a:r>
              <a:rPr b="1" lang="it-IT" sz="2600">
                <a:latin typeface="Arial"/>
              </a:rPr>
              <a:t>GENI DELLO SVILUPPO</a:t>
            </a:r>
            <a:endParaRPr/>
          </a:p>
          <a:p>
            <a:pPr algn="ctr"/>
            <a:r>
              <a:rPr b="1" lang="it-IT" sz="2600">
                <a:latin typeface="Arial"/>
              </a:rPr>
              <a:t>FATTORI DI TRASCRIZIONE</a:t>
            </a:r>
            <a:endParaRPr/>
          </a:p>
          <a:p>
            <a:r>
              <a:rPr lang="it-IT" sz="2600">
                <a:latin typeface="Arial"/>
              </a:rPr>
              <a:t>-  i </a:t>
            </a:r>
            <a:r>
              <a:rPr lang="it-IT" sz="2600">
                <a:latin typeface="Arial"/>
              </a:rPr>
              <a:t>fattori di trascrizione si legano a regioni di DNA a monte (5') del gene → regioni cis-regolative</a:t>
            </a:r>
            <a:endParaRPr/>
          </a:p>
          <a:p>
            <a:r>
              <a:rPr lang="it-IT" sz="2600">
                <a:latin typeface="Arial"/>
              </a:rPr>
              <a:t>- legame con sequenze bersaglio di meno di 20 nucleotidi e dominio regolativo</a:t>
            </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75" name="Immagine 4" descr="Pagine estratte senza titolo.pdf"/>
          <p:cNvPicPr/>
          <p:nvPr/>
        </p:nvPicPr>
        <p:blipFill>
          <a:blip r:embed="rId1"/>
          <a:stretch>
            <a:fillRect/>
          </a:stretch>
        </p:blipFill>
        <p:spPr>
          <a:xfrm>
            <a:off x="2057400" y="1060920"/>
            <a:ext cx="4703760" cy="5790960"/>
          </a:xfrm>
          <a:prstGeom prst="rect">
            <a:avLst/>
          </a:prstGeom>
          <a:ln>
            <a:noFill/>
          </a:ln>
        </p:spPr>
      </p:pic>
      <p:sp>
        <p:nvSpPr>
          <p:cNvPr id="76" name="TextShape 1"/>
          <p:cNvSpPr txBox="1"/>
          <p:nvPr/>
        </p:nvSpPr>
        <p:spPr>
          <a:xfrm>
            <a:off x="631440" y="-17280"/>
            <a:ext cx="7882920" cy="1278720"/>
          </a:xfrm>
          <a:prstGeom prst="rect">
            <a:avLst/>
          </a:prstGeom>
        </p:spPr>
        <p:txBody>
          <a:bodyPr lIns="90000" rIns="90000" tIns="45000" bIns="45000"/>
          <a:p>
            <a:pPr algn="ctr"/>
            <a:r>
              <a:rPr b="1" lang="it-IT" sz="2600">
                <a:latin typeface="Arial"/>
              </a:rPr>
              <a:t>GENI DELLO SVILUPPO</a:t>
            </a:r>
            <a:endParaRPr/>
          </a:p>
          <a:p>
            <a:pPr algn="ctr"/>
            <a:r>
              <a:rPr b="1" lang="it-IT" sz="2600">
                <a:latin typeface="Arial"/>
              </a:rPr>
              <a:t>SISTEMA DI COMUNICAZIONE CELLULARE</a:t>
            </a:r>
            <a:endParaRPr/>
          </a:p>
          <a:p>
            <a:r>
              <a:rPr lang="it-IT" sz="2600">
                <a:latin typeface="Arial"/>
              </a:rPr>
              <a:t>- via di trasduzione del segnale</a:t>
            </a:r>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7" name="Immagine 4" descr="Pagine estratte senza titolo.pdf"/>
          <p:cNvPicPr/>
          <p:nvPr/>
        </p:nvPicPr>
        <p:blipFill>
          <a:blip r:embed="rId1"/>
          <a:stretch>
            <a:fillRect/>
          </a:stretch>
        </p:blipFill>
        <p:spPr>
          <a:xfrm>
            <a:off x="324000" y="3816000"/>
            <a:ext cx="7434000" cy="2895840"/>
          </a:xfrm>
          <a:prstGeom prst="rect">
            <a:avLst/>
          </a:prstGeom>
          <a:ln>
            <a:noFill/>
          </a:ln>
        </p:spPr>
      </p:pic>
      <p:pic>
        <p:nvPicPr>
          <p:cNvPr id="78" name="Picture 5" descr="C:\Users\Avian\Desktop\Evoluzione\1096.jpg"/>
          <p:cNvPicPr/>
          <p:nvPr/>
        </p:nvPicPr>
        <p:blipFill>
          <a:blip r:embed="rId2"/>
          <a:stretch>
            <a:fillRect/>
          </a:stretch>
        </p:blipFill>
        <p:spPr>
          <a:xfrm>
            <a:off x="7703640" y="4185360"/>
            <a:ext cx="1420920" cy="2446200"/>
          </a:xfrm>
          <a:prstGeom prst="rect">
            <a:avLst/>
          </a:prstGeom>
          <a:ln>
            <a:noFill/>
          </a:ln>
        </p:spPr>
      </p:pic>
      <p:sp>
        <p:nvSpPr>
          <p:cNvPr id="79" name="TextShape 1"/>
          <p:cNvSpPr txBox="1"/>
          <p:nvPr/>
        </p:nvSpPr>
        <p:spPr>
          <a:xfrm>
            <a:off x="631440" y="-17280"/>
            <a:ext cx="7882920" cy="3258360"/>
          </a:xfrm>
          <a:prstGeom prst="rect">
            <a:avLst/>
          </a:prstGeom>
        </p:spPr>
        <p:txBody>
          <a:bodyPr lIns="90000" rIns="90000" tIns="45000" bIns="45000"/>
          <a:p>
            <a:pPr algn="ctr"/>
            <a:r>
              <a:rPr b="1" i="1" lang="it-IT" sz="2600">
                <a:latin typeface="Arial"/>
              </a:rPr>
              <a:t>NETWORK</a:t>
            </a:r>
            <a:r>
              <a:rPr b="1" lang="it-IT" sz="2600">
                <a:latin typeface="Arial"/>
              </a:rPr>
              <a:t> GENETICI DI SVILUPPO</a:t>
            </a:r>
            <a:endParaRPr/>
          </a:p>
          <a:p>
            <a:r>
              <a:rPr lang="it-IT" sz="2600">
                <a:latin typeface="Arial"/>
              </a:rPr>
              <a:t>- regolazione: maturazione RNA, traslocazione nel citoplasma, traduzione, degradazione</a:t>
            </a:r>
            <a:endParaRPr/>
          </a:p>
          <a:p>
            <a:r>
              <a:rPr lang="it-IT" sz="2600">
                <a:latin typeface="Arial"/>
              </a:rPr>
              <a:t>- nello sviluppo si attua una complessa rete di interazioni regolative con struttura modulare</a:t>
            </a:r>
            <a:endParaRPr/>
          </a:p>
          <a:p>
            <a:r>
              <a:rPr lang="it-IT" sz="2600">
                <a:latin typeface="Arial"/>
              </a:rPr>
              <a:t>- alla base del </a:t>
            </a:r>
            <a:r>
              <a:rPr b="1" lang="it-IT" sz="2600">
                <a:latin typeface="Arial"/>
              </a:rPr>
              <a:t>cambiamento evolutivo</a:t>
            </a:r>
            <a:r>
              <a:rPr lang="it-IT" sz="2600">
                <a:latin typeface="Arial"/>
              </a:rPr>
              <a:t> ci potrebbe essere un </a:t>
            </a:r>
            <a:r>
              <a:rPr b="1" lang="it-IT" sz="2600">
                <a:latin typeface="Arial"/>
              </a:rPr>
              <a:t>cambiamento del network di sviluppo correlato</a:t>
            </a:r>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0" name="Picture 2" descr="C:\Users\Avian\Desktop\Evoluzione\1098.jpg"/>
          <p:cNvPicPr/>
          <p:nvPr/>
        </p:nvPicPr>
        <p:blipFill>
          <a:blip r:embed="rId1"/>
          <a:stretch>
            <a:fillRect/>
          </a:stretch>
        </p:blipFill>
        <p:spPr>
          <a:xfrm>
            <a:off x="1007280" y="807480"/>
            <a:ext cx="7129440" cy="524340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1" name="" descr=""/>
          <p:cNvPicPr/>
          <p:nvPr/>
        </p:nvPicPr>
        <p:blipFill>
          <a:blip r:embed="rId1"/>
          <a:stretch>
            <a:fillRect/>
          </a:stretch>
        </p:blipFill>
        <p:spPr>
          <a:xfrm>
            <a:off x="5040000" y="2504520"/>
            <a:ext cx="3996000" cy="4234320"/>
          </a:xfrm>
          <a:prstGeom prst="rect">
            <a:avLst/>
          </a:prstGeom>
          <a:ln>
            <a:noFill/>
          </a:ln>
        </p:spPr>
      </p:pic>
      <p:sp>
        <p:nvSpPr>
          <p:cNvPr id="82" name="TextShape 1"/>
          <p:cNvSpPr txBox="1"/>
          <p:nvPr/>
        </p:nvSpPr>
        <p:spPr>
          <a:xfrm>
            <a:off x="108000" y="-17280"/>
            <a:ext cx="8928000" cy="3654360"/>
          </a:xfrm>
          <a:prstGeom prst="rect">
            <a:avLst/>
          </a:prstGeom>
        </p:spPr>
        <p:txBody>
          <a:bodyPr lIns="90000" rIns="90000" tIns="45000" bIns="45000"/>
          <a:p>
            <a:pPr algn="ctr"/>
            <a:r>
              <a:rPr b="1" lang="it-IT" sz="2600">
                <a:latin typeface="Arial"/>
              </a:rPr>
              <a:t>EVOLUZIONE DEI GENI DELLO SVILUPPO</a:t>
            </a:r>
            <a:endParaRPr/>
          </a:p>
          <a:p>
            <a:r>
              <a:rPr lang="it-IT" sz="2600">
                <a:latin typeface="Arial"/>
              </a:rPr>
              <a:t>-  la straordinaria diversità morfologica che si osserva nel mondo dei viventi non è rispecchiata da un corrispondente grado di diversità a livello del controllo genetico sui meccanismo di sviluppo</a:t>
            </a:r>
            <a:endParaRPr/>
          </a:p>
          <a:p>
            <a:pPr algn="ctr"/>
            <a:r>
              <a:rPr b="1" lang="it-IT" sz="2600">
                <a:latin typeface="Arial"/>
              </a:rPr>
              <a:t>CONSERVAZIONE DEI FATTORI DI TRASCRIZIONE</a:t>
            </a:r>
            <a:endParaRPr/>
          </a:p>
          <a:p>
            <a:r>
              <a:rPr lang="it-IT" sz="2600">
                <a:latin typeface="Arial"/>
              </a:rPr>
              <a:t>- relazione </a:t>
            </a:r>
            <a:r>
              <a:rPr i="1" lang="it-IT" sz="2600">
                <a:latin typeface="Arial"/>
              </a:rPr>
              <a:t>molti-a-molti</a:t>
            </a:r>
            <a:endParaRPr/>
          </a:p>
          <a:p>
            <a:r>
              <a:rPr lang="it-IT" sz="2600">
                <a:latin typeface="Arial"/>
              </a:rPr>
              <a:t>- carattere combinatorio della regolazione → grande diversità fenotipica generata</a:t>
            </a:r>
            <a:endParaRPr/>
          </a:p>
        </p:txBody>
      </p:sp>
      <p:sp>
        <p:nvSpPr>
          <p:cNvPr id="83" name="TextShape 2"/>
          <p:cNvSpPr txBox="1"/>
          <p:nvPr/>
        </p:nvSpPr>
        <p:spPr>
          <a:xfrm>
            <a:off x="936000" y="3816000"/>
            <a:ext cx="3803760" cy="2523960"/>
          </a:xfrm>
          <a:prstGeom prst="rect">
            <a:avLst/>
          </a:prstGeom>
        </p:spPr>
        <p:txBody>
          <a:bodyPr lIns="90000" rIns="90000" tIns="45000" bIns="45000"/>
          <a:p>
            <a:r>
              <a:rPr lang="it-IT" sz="1600">
                <a:latin typeface="Arial"/>
              </a:rPr>
              <a:t>FIG. 1. Phylogenetic tree, inferred by maximum likelihood, of the bZIP superfamily of proteins including human, fish, ascidian, and fly sequences (black branches), fungal sequence (green branches), and cnidaria sequences (red branches). See Materials and Methods for species names. The scale bar corresponds to amino acid (aa) replacements per site.</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4" name="Immagine 4" descr="Pagine estratte senza titolo.pdf"/>
          <p:cNvPicPr/>
          <p:nvPr/>
        </p:nvPicPr>
        <p:blipFill>
          <a:blip r:embed="rId1"/>
          <a:stretch>
            <a:fillRect/>
          </a:stretch>
        </p:blipFill>
        <p:spPr>
          <a:xfrm>
            <a:off x="828000" y="3528000"/>
            <a:ext cx="6003360" cy="3342240"/>
          </a:xfrm>
          <a:prstGeom prst="rect">
            <a:avLst/>
          </a:prstGeom>
          <a:ln>
            <a:noFill/>
          </a:ln>
        </p:spPr>
      </p:pic>
      <p:pic>
        <p:nvPicPr>
          <p:cNvPr id="85" name="Picture 5" descr="C:\Users\Avian\Desktop\Evoluzione\1103.jpg"/>
          <p:cNvPicPr/>
          <p:nvPr/>
        </p:nvPicPr>
        <p:blipFill>
          <a:blip r:embed="rId2"/>
          <a:stretch>
            <a:fillRect/>
          </a:stretch>
        </p:blipFill>
        <p:spPr>
          <a:xfrm>
            <a:off x="7139520" y="4401360"/>
            <a:ext cx="1908360" cy="2448000"/>
          </a:xfrm>
          <a:prstGeom prst="rect">
            <a:avLst/>
          </a:prstGeom>
          <a:ln>
            <a:noFill/>
          </a:ln>
        </p:spPr>
      </p:pic>
      <p:sp>
        <p:nvSpPr>
          <p:cNvPr id="86" name="TextShape 1"/>
          <p:cNvSpPr txBox="1"/>
          <p:nvPr/>
        </p:nvSpPr>
        <p:spPr>
          <a:xfrm>
            <a:off x="634680" y="-10080"/>
            <a:ext cx="7882920" cy="3654360"/>
          </a:xfrm>
          <a:prstGeom prst="rect">
            <a:avLst/>
          </a:prstGeom>
        </p:spPr>
        <p:txBody>
          <a:bodyPr lIns="90000" rIns="90000" tIns="45000" bIns="45000"/>
          <a:p>
            <a:pPr algn="ctr"/>
            <a:r>
              <a:rPr b="1" lang="it-IT" sz="2600">
                <a:latin typeface="Arial"/>
              </a:rPr>
              <a:t>GENI OMEOTICI</a:t>
            </a:r>
            <a:endParaRPr/>
          </a:p>
          <a:p>
            <a:r>
              <a:rPr lang="it-IT" sz="2600">
                <a:latin typeface="Arial"/>
              </a:rPr>
              <a:t>- fattori di trascrizione che si esprimono in domini discreti del corpo di un organismo</a:t>
            </a:r>
            <a:endParaRPr/>
          </a:p>
          <a:p>
            <a:r>
              <a:rPr lang="it-IT" sz="2600">
                <a:latin typeface="Arial"/>
              </a:rPr>
              <a:t>-  i mutanti omeotici presentano “organi giusti nel posto sbagliato”</a:t>
            </a:r>
            <a:endParaRPr/>
          </a:p>
          <a:p>
            <a:r>
              <a:rPr lang="it-IT" sz="2600">
                <a:latin typeface="Arial"/>
              </a:rPr>
              <a:t>- l'espressione ectopica di </a:t>
            </a:r>
            <a:r>
              <a:rPr i="1" lang="it-IT" sz="2600">
                <a:latin typeface="Arial"/>
              </a:rPr>
              <a:t>Antennapedia</a:t>
            </a:r>
            <a:r>
              <a:rPr lang="it-IT" sz="2600">
                <a:latin typeface="Arial"/>
              </a:rPr>
              <a:t> induce la formazione di zampe al posto delle antenne</a:t>
            </a:r>
            <a:endParaRPr/>
          </a:p>
          <a:p>
            <a:r>
              <a:rPr lang="it-IT" sz="2600">
                <a:latin typeface="Arial"/>
              </a:rPr>
              <a:t>- </a:t>
            </a:r>
            <a:r>
              <a:rPr i="1" lang="it-IT" sz="2600">
                <a:latin typeface="Arial"/>
              </a:rPr>
              <a:t>Antp</a:t>
            </a:r>
            <a:r>
              <a:rPr lang="it-IT" sz="2600">
                <a:latin typeface="Arial"/>
              </a:rPr>
              <a:t> è solitamente espresso nel tronco e fa parte dei geni </a:t>
            </a:r>
            <a:r>
              <a:rPr i="1" lang="it-IT" sz="2600">
                <a:latin typeface="Arial"/>
              </a:rPr>
              <a:t>Hox</a:t>
            </a:r>
            <a:r>
              <a:rPr lang="it-IT" sz="2600">
                <a:latin typeface="Arial"/>
              </a:rPr>
              <a:t> </a:t>
            </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7" name="Immagine 4" descr="Pagine estratte senza titolo.pdf"/>
          <p:cNvPicPr/>
          <p:nvPr/>
        </p:nvPicPr>
        <p:blipFill>
          <a:blip r:embed="rId1"/>
          <a:stretch>
            <a:fillRect/>
          </a:stretch>
        </p:blipFill>
        <p:spPr>
          <a:xfrm>
            <a:off x="-144000" y="2022120"/>
            <a:ext cx="5790960" cy="4800600"/>
          </a:xfrm>
          <a:prstGeom prst="rect">
            <a:avLst/>
          </a:prstGeom>
          <a:ln>
            <a:noFill/>
          </a:ln>
        </p:spPr>
      </p:pic>
      <p:pic>
        <p:nvPicPr>
          <p:cNvPr id="88" name="Picture 5" descr="C:\Users\Avian\Desktop\Evoluzione\1105.jpg"/>
          <p:cNvPicPr/>
          <p:nvPr/>
        </p:nvPicPr>
        <p:blipFill>
          <a:blip r:embed="rId2"/>
          <a:stretch>
            <a:fillRect/>
          </a:stretch>
        </p:blipFill>
        <p:spPr>
          <a:xfrm>
            <a:off x="6624000" y="153000"/>
            <a:ext cx="2376720" cy="3593880"/>
          </a:xfrm>
          <a:prstGeom prst="rect">
            <a:avLst/>
          </a:prstGeom>
          <a:ln>
            <a:noFill/>
          </a:ln>
        </p:spPr>
      </p:pic>
      <p:pic>
        <p:nvPicPr>
          <p:cNvPr id="89" name="" descr=""/>
          <p:cNvPicPr/>
          <p:nvPr/>
        </p:nvPicPr>
        <p:blipFill>
          <a:blip r:embed="rId3"/>
          <a:stretch>
            <a:fillRect/>
          </a:stretch>
        </p:blipFill>
        <p:spPr>
          <a:xfrm>
            <a:off x="5833800" y="4032000"/>
            <a:ext cx="3238200" cy="2714400"/>
          </a:xfrm>
          <a:prstGeom prst="rect">
            <a:avLst/>
          </a:prstGeom>
          <a:ln>
            <a:noFill/>
          </a:ln>
        </p:spPr>
      </p:pic>
      <p:sp>
        <p:nvSpPr>
          <p:cNvPr id="90" name="TextShape 1"/>
          <p:cNvSpPr txBox="1"/>
          <p:nvPr/>
        </p:nvSpPr>
        <p:spPr>
          <a:xfrm>
            <a:off x="72000" y="-9720"/>
            <a:ext cx="6480000" cy="2070360"/>
          </a:xfrm>
          <a:prstGeom prst="rect">
            <a:avLst/>
          </a:prstGeom>
        </p:spPr>
        <p:txBody>
          <a:bodyPr lIns="90000" rIns="90000" tIns="45000" bIns="45000"/>
          <a:p>
            <a:pPr algn="ctr"/>
            <a:r>
              <a:rPr b="1" lang="it-IT" sz="2600">
                <a:latin typeface="Arial"/>
              </a:rPr>
              <a:t>GENI </a:t>
            </a:r>
            <a:r>
              <a:rPr b="1" i="1" lang="it-IT" sz="2600">
                <a:latin typeface="Arial"/>
              </a:rPr>
              <a:t>HOX</a:t>
            </a:r>
            <a:endParaRPr/>
          </a:p>
          <a:p>
            <a:r>
              <a:rPr lang="it-IT" sz="2600">
                <a:latin typeface="Arial"/>
              </a:rPr>
              <a:t>- appartengono agli </a:t>
            </a:r>
            <a:r>
              <a:rPr i="1" lang="it-IT" sz="2600">
                <a:latin typeface="Arial"/>
              </a:rPr>
              <a:t>homeobox-containing genes</a:t>
            </a:r>
            <a:endParaRPr/>
          </a:p>
          <a:p>
            <a:r>
              <a:rPr lang="it-IT" sz="2600">
                <a:latin typeface="Arial"/>
              </a:rPr>
              <a:t>- sequenza di 180 nucleotidi che codifica dominio di 60 aa in grado di legarsi al DNA</a:t>
            </a:r>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1" name="Immagine 4" descr="Pagine estratte senza titolo.pdf"/>
          <p:cNvPicPr/>
          <p:nvPr/>
        </p:nvPicPr>
        <p:blipFill>
          <a:blip r:embed="rId1"/>
          <a:stretch>
            <a:fillRect/>
          </a:stretch>
        </p:blipFill>
        <p:spPr>
          <a:xfrm>
            <a:off x="-95760" y="1872000"/>
            <a:ext cx="6791760" cy="4867200"/>
          </a:xfrm>
          <a:prstGeom prst="rect">
            <a:avLst/>
          </a:prstGeom>
          <a:ln>
            <a:noFill/>
          </a:ln>
        </p:spPr>
      </p:pic>
      <p:pic>
        <p:nvPicPr>
          <p:cNvPr id="92" name="Picture 6" descr="C:\Users\Avian\Desktop\Evoluzione\1106.jpg"/>
          <p:cNvPicPr/>
          <p:nvPr/>
        </p:nvPicPr>
        <p:blipFill>
          <a:blip r:embed="rId2"/>
          <a:stretch>
            <a:fillRect/>
          </a:stretch>
        </p:blipFill>
        <p:spPr>
          <a:xfrm>
            <a:off x="6552000" y="2448000"/>
            <a:ext cx="2520000" cy="3813480"/>
          </a:xfrm>
          <a:prstGeom prst="rect">
            <a:avLst/>
          </a:prstGeom>
          <a:ln>
            <a:noFill/>
          </a:ln>
        </p:spPr>
      </p:pic>
      <p:sp>
        <p:nvSpPr>
          <p:cNvPr id="93" name="TextShape 1"/>
          <p:cNvSpPr txBox="1"/>
          <p:nvPr/>
        </p:nvSpPr>
        <p:spPr>
          <a:xfrm>
            <a:off x="108000" y="-16920"/>
            <a:ext cx="8928000" cy="1674360"/>
          </a:xfrm>
          <a:prstGeom prst="rect">
            <a:avLst/>
          </a:prstGeom>
        </p:spPr>
        <p:txBody>
          <a:bodyPr lIns="90000" rIns="90000" tIns="45000" bIns="45000"/>
          <a:p>
            <a:r>
              <a:rPr lang="it-IT" sz="2600">
                <a:latin typeface="Arial"/>
              </a:rPr>
              <a:t>- conferiscono una specifica identità alle diverse regioni del corpo lungo l'asse antero-posteriore</a:t>
            </a:r>
            <a:endParaRPr/>
          </a:p>
          <a:p>
            <a:r>
              <a:rPr b="1" lang="it-IT" sz="2600">
                <a:latin typeface="Arial"/>
              </a:rPr>
              <a:t>- in tutti i Bilateri si trovano gli stessi geni Hox, espressi nei primi stadi di sviluppo </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 name="CustomShape 1"/>
          <p:cNvSpPr/>
          <p:nvPr/>
        </p:nvSpPr>
        <p:spPr>
          <a:xfrm>
            <a:off x="1844640" y="1814400"/>
            <a:ext cx="9144000" cy="1800"/>
          </a:xfrm>
          <a:prstGeom prst="rect">
            <a:avLst/>
          </a:prstGeom>
          <a:noFill/>
          <a:ln>
            <a:noFill/>
          </a:ln>
        </p:spPr>
      </p:sp>
      <p:sp>
        <p:nvSpPr>
          <p:cNvPr id="48" name="CustomShape 2"/>
          <p:cNvSpPr/>
          <p:nvPr/>
        </p:nvSpPr>
        <p:spPr>
          <a:xfrm>
            <a:off x="2647800" y="-7623000"/>
            <a:ext cx="3829320" cy="22105800"/>
          </a:xfrm>
          <a:prstGeom prst="rect">
            <a:avLst/>
          </a:prstGeom>
          <a:noFill/>
          <a:ln>
            <a:noFill/>
          </a:ln>
        </p:spPr>
      </p:sp>
      <p:sp>
        <p:nvSpPr>
          <p:cNvPr id="49" name="CustomShape 3"/>
          <p:cNvSpPr/>
          <p:nvPr/>
        </p:nvSpPr>
        <p:spPr>
          <a:xfrm>
            <a:off x="2647800" y="-7623000"/>
            <a:ext cx="3818160" cy="2971800"/>
          </a:xfrm>
          <a:prstGeom prst="rect">
            <a:avLst/>
          </a:prstGeom>
          <a:noFill/>
          <a:ln>
            <a:noFill/>
          </a:ln>
        </p:spPr>
        <p:txBody>
          <a:bodyPr lIns="90000" rIns="90000" tIns="46800" bIns="46800"/>
          <a:p>
            <a:r>
              <a:rPr b="1" lang="it-IT" sz="2000">
                <a:latin typeface="Arial"/>
              </a:rPr>
              <a:t>  </a:t>
            </a:r>
            <a:r>
              <a:rPr b="1" lang="it-IT" sz="14900">
                <a:latin typeface="Arial"/>
              </a:rPr>
              <a:t> </a:t>
            </a:r>
            <a:r>
              <a:rPr b="1" lang="it-IT" sz="2000">
                <a:latin typeface="Arial"/>
              </a:rPr>
              <a:t>                                                         </a:t>
            </a:r>
            <a:endParaRPr/>
          </a:p>
          <a:p>
            <a:endParaRPr/>
          </a:p>
        </p:txBody>
      </p:sp>
      <p:pic>
        <p:nvPicPr>
          <p:cNvPr id="50" name="" descr=""/>
          <p:cNvPicPr/>
          <p:nvPr/>
        </p:nvPicPr>
        <p:blipFill>
          <a:blip r:embed="rId1"/>
          <a:stretch>
            <a:fillRect/>
          </a:stretch>
        </p:blipFill>
        <p:spPr>
          <a:xfrm>
            <a:off x="2803680" y="-7577280"/>
            <a:ext cx="3692520" cy="2378160"/>
          </a:xfrm>
          <a:prstGeom prst="rect">
            <a:avLst/>
          </a:prstGeom>
          <a:ln>
            <a:noFill/>
          </a:ln>
        </p:spPr>
      </p:pic>
      <p:sp>
        <p:nvSpPr>
          <p:cNvPr id="51" name="CustomShape 4"/>
          <p:cNvSpPr/>
          <p:nvPr/>
        </p:nvSpPr>
        <p:spPr>
          <a:xfrm>
            <a:off x="2647800" y="-7623000"/>
            <a:ext cx="3829320" cy="22105800"/>
          </a:xfrm>
          <a:prstGeom prst="rect">
            <a:avLst/>
          </a:prstGeom>
          <a:noFill/>
          <a:ln>
            <a:noFill/>
          </a:ln>
        </p:spPr>
      </p:sp>
      <p:sp>
        <p:nvSpPr>
          <p:cNvPr id="52" name="CustomShape 5"/>
          <p:cNvSpPr/>
          <p:nvPr/>
        </p:nvSpPr>
        <p:spPr>
          <a:xfrm>
            <a:off x="2647800" y="-7623000"/>
            <a:ext cx="3818160" cy="2971800"/>
          </a:xfrm>
          <a:prstGeom prst="rect">
            <a:avLst/>
          </a:prstGeom>
          <a:noFill/>
          <a:ln>
            <a:noFill/>
          </a:ln>
        </p:spPr>
        <p:txBody>
          <a:bodyPr lIns="90000" rIns="90000" tIns="46800" bIns="46800"/>
          <a:p>
            <a:r>
              <a:rPr b="1" lang="it-IT" sz="2000">
                <a:latin typeface="Arial"/>
              </a:rPr>
              <a:t>  </a:t>
            </a:r>
            <a:r>
              <a:rPr b="1" lang="it-IT" sz="14900">
                <a:latin typeface="Arial"/>
              </a:rPr>
              <a:t> </a:t>
            </a:r>
            <a:r>
              <a:rPr b="1" lang="it-IT" sz="2000">
                <a:latin typeface="Arial"/>
              </a:rPr>
              <a:t>                                                         </a:t>
            </a:r>
            <a:endParaRPr/>
          </a:p>
          <a:p>
            <a:endParaRPr/>
          </a:p>
        </p:txBody>
      </p:sp>
      <p:pic>
        <p:nvPicPr>
          <p:cNvPr id="53" name="Picture 1" descr=""/>
          <p:cNvPicPr/>
          <p:nvPr/>
        </p:nvPicPr>
        <p:blipFill>
          <a:blip r:embed="rId2"/>
          <a:stretch>
            <a:fillRect/>
          </a:stretch>
        </p:blipFill>
        <p:spPr>
          <a:xfrm>
            <a:off x="-59400" y="228600"/>
            <a:ext cx="5330880" cy="6378840"/>
          </a:xfrm>
          <a:prstGeom prst="rect">
            <a:avLst/>
          </a:prstGeom>
          <a:ln>
            <a:noFill/>
          </a:ln>
        </p:spPr>
      </p:pic>
      <p:sp>
        <p:nvSpPr>
          <p:cNvPr id="54" name="CustomShape 6"/>
          <p:cNvSpPr/>
          <p:nvPr/>
        </p:nvSpPr>
        <p:spPr>
          <a:xfrm>
            <a:off x="5184000" y="182520"/>
            <a:ext cx="3960000" cy="6492960"/>
          </a:xfrm>
          <a:prstGeom prst="rect">
            <a:avLst/>
          </a:prstGeom>
          <a:noFill/>
          <a:ln>
            <a:noFill/>
          </a:ln>
        </p:spPr>
        <p:txBody>
          <a:bodyPr lIns="90000" rIns="90000" tIns="46800" bIns="46800"/>
          <a:p>
            <a:pPr>
              <a:lnSpc>
                <a:spcPct val="100000"/>
              </a:lnSpc>
            </a:pPr>
            <a:r>
              <a:rPr lang="it-IT" sz="2800">
                <a:solidFill>
                  <a:srgbClr val="ff0000"/>
                </a:solidFill>
                <a:latin typeface="Arial"/>
              </a:rPr>
              <a:t>Chilopodi (centopiedi) 3300 specie</a:t>
            </a:r>
            <a:endParaRPr/>
          </a:p>
          <a:p>
            <a:pPr>
              <a:lnSpc>
                <a:spcPct val="100000"/>
              </a:lnSpc>
            </a:pPr>
            <a:r>
              <a:rPr lang="it-IT" sz="2800">
                <a:solidFill>
                  <a:srgbClr val="000000"/>
                </a:solidFill>
                <a:latin typeface="Arial"/>
              </a:rPr>
              <a:t>- alcuni rapidi altri estrememente lenti</a:t>
            </a:r>
            <a:endParaRPr/>
          </a:p>
          <a:p>
            <a:pPr>
              <a:lnSpc>
                <a:spcPct val="100000"/>
              </a:lnSpc>
            </a:pPr>
            <a:r>
              <a:rPr lang="it-IT" sz="2800">
                <a:solidFill>
                  <a:srgbClr val="000000"/>
                </a:solidFill>
                <a:latin typeface="Arial"/>
              </a:rPr>
              <a:t>- da 1 a più di 25 cm</a:t>
            </a:r>
            <a:endParaRPr/>
          </a:p>
          <a:p>
            <a:pPr>
              <a:lnSpc>
                <a:spcPct val="100000"/>
              </a:lnSpc>
            </a:pPr>
            <a:r>
              <a:rPr lang="it-IT" sz="2800">
                <a:solidFill>
                  <a:srgbClr val="000000"/>
                </a:solidFill>
                <a:latin typeface="Arial"/>
              </a:rPr>
              <a:t>- da </a:t>
            </a:r>
            <a:r>
              <a:rPr b="1" lang="it-IT" sz="2800">
                <a:solidFill>
                  <a:srgbClr val="000000"/>
                </a:solidFill>
                <a:latin typeface="Arial"/>
              </a:rPr>
              <a:t>15 a 191</a:t>
            </a:r>
            <a:r>
              <a:rPr lang="it-IT" sz="2800">
                <a:solidFill>
                  <a:srgbClr val="000000"/>
                </a:solidFill>
                <a:latin typeface="Arial"/>
              </a:rPr>
              <a:t> paia di zampe</a:t>
            </a:r>
            <a:endParaRPr/>
          </a:p>
          <a:p>
            <a:pPr>
              <a:lnSpc>
                <a:spcPct val="100000"/>
              </a:lnSpc>
            </a:pPr>
            <a:r>
              <a:rPr lang="it-IT" sz="2800">
                <a:solidFill>
                  <a:srgbClr val="000000"/>
                </a:solidFill>
                <a:latin typeface="Arial"/>
              </a:rPr>
              <a:t>- predatori di anellidi, altri Artropodi e piccoli Rettili (anche Mammiferi)</a:t>
            </a:r>
            <a:endParaRPr/>
          </a:p>
          <a:p>
            <a:pPr>
              <a:lnSpc>
                <a:spcPct val="100000"/>
              </a:lnSpc>
            </a:pPr>
            <a:r>
              <a:rPr lang="it-IT" sz="2800">
                <a:solidFill>
                  <a:srgbClr val="000000"/>
                </a:solidFill>
                <a:latin typeface="Arial"/>
              </a:rPr>
              <a:t>- le appendici del </a:t>
            </a:r>
            <a:r>
              <a:rPr lang="it-IT" sz="2800">
                <a:solidFill>
                  <a:srgbClr val="008000"/>
                </a:solidFill>
                <a:latin typeface="Arial"/>
              </a:rPr>
              <a:t>primo segmento del tronco sono robuste pinze velenifere (massillipedi)</a:t>
            </a: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4" name="TextShape 1"/>
          <p:cNvSpPr txBox="1"/>
          <p:nvPr/>
        </p:nvSpPr>
        <p:spPr>
          <a:xfrm>
            <a:off x="108000" y="-16920"/>
            <a:ext cx="8928000" cy="4446360"/>
          </a:xfrm>
          <a:prstGeom prst="rect">
            <a:avLst/>
          </a:prstGeom>
        </p:spPr>
        <p:txBody>
          <a:bodyPr lIns="90000" rIns="90000" tIns="45000" bIns="45000"/>
          <a:p>
            <a:pPr algn="ctr"/>
            <a:r>
              <a:rPr b="1" lang="it-IT" sz="2600">
                <a:latin typeface="Arial"/>
              </a:rPr>
              <a:t>EVOLUZIONE DEI FATTORI DI TRASCRIZIONE</a:t>
            </a:r>
            <a:endParaRPr/>
          </a:p>
          <a:p>
            <a:r>
              <a:rPr lang="it-IT" sz="2600">
                <a:latin typeface="Arial"/>
              </a:rPr>
              <a:t>- essenzialmente la via è quella della </a:t>
            </a:r>
            <a:r>
              <a:rPr i="1" lang="it-IT" sz="2600">
                <a:latin typeface="Arial"/>
              </a:rPr>
              <a:t>neofunzionalizza-zione</a:t>
            </a:r>
            <a:r>
              <a:rPr lang="it-IT" sz="2600">
                <a:latin typeface="Arial"/>
              </a:rPr>
              <a:t> di copie paraloghe</a:t>
            </a:r>
            <a:endParaRPr/>
          </a:p>
          <a:p>
            <a:r>
              <a:rPr lang="it-IT" sz="2600">
                <a:latin typeface="Arial"/>
              </a:rPr>
              <a:t>- la duplicazioni di </a:t>
            </a:r>
            <a:r>
              <a:rPr i="1" lang="it-IT" sz="2600">
                <a:latin typeface="Arial"/>
              </a:rPr>
              <a:t>zen</a:t>
            </a:r>
            <a:r>
              <a:rPr lang="it-IT" sz="2600">
                <a:latin typeface="Arial"/>
              </a:rPr>
              <a:t> in </a:t>
            </a:r>
            <a:r>
              <a:rPr i="1" lang="it-IT" sz="2600">
                <a:latin typeface="Arial"/>
              </a:rPr>
              <a:t>D. melanogaster</a:t>
            </a:r>
            <a:r>
              <a:rPr lang="it-IT" sz="2600">
                <a:latin typeface="Arial"/>
              </a:rPr>
              <a:t> ha permesso la neofunzionalizzazione di </a:t>
            </a:r>
            <a:r>
              <a:rPr i="1" lang="it-IT" sz="2600">
                <a:latin typeface="Arial"/>
              </a:rPr>
              <a:t>bicoid</a:t>
            </a:r>
            <a:endParaRPr/>
          </a:p>
          <a:p>
            <a:r>
              <a:rPr lang="it-IT" sz="2600">
                <a:latin typeface="Arial"/>
              </a:rPr>
              <a:t>- gene ad effetto materno</a:t>
            </a:r>
            <a:endParaRPr/>
          </a:p>
          <a:p>
            <a:r>
              <a:rPr lang="it-IT" sz="2600">
                <a:latin typeface="Arial"/>
              </a:rPr>
              <a:t>- un'altra possibilità è la subfunzionalizzazione</a:t>
            </a:r>
            <a:endParaRPr/>
          </a:p>
          <a:p>
            <a:r>
              <a:rPr lang="it-IT" sz="2600">
                <a:latin typeface="Arial"/>
              </a:rPr>
              <a:t>- </a:t>
            </a:r>
            <a:r>
              <a:rPr i="1" lang="it-IT" sz="2600">
                <a:latin typeface="Arial"/>
              </a:rPr>
              <a:t>Hoxb1</a:t>
            </a:r>
            <a:r>
              <a:rPr lang="it-IT" sz="2600">
                <a:latin typeface="Arial"/>
              </a:rPr>
              <a:t> nel topo e </a:t>
            </a:r>
            <a:r>
              <a:rPr i="1" lang="it-IT" sz="2600">
                <a:latin typeface="Arial"/>
              </a:rPr>
              <a:t>Hoxb1a</a:t>
            </a:r>
            <a:r>
              <a:rPr lang="it-IT" sz="2600">
                <a:latin typeface="Arial"/>
              </a:rPr>
              <a:t> e </a:t>
            </a:r>
            <a:r>
              <a:rPr i="1" lang="it-IT" sz="2600">
                <a:latin typeface="Arial"/>
              </a:rPr>
              <a:t>Hoxb1b</a:t>
            </a:r>
            <a:r>
              <a:rPr lang="it-IT" sz="2600">
                <a:latin typeface="Arial"/>
              </a:rPr>
              <a:t> nel pesce zebra</a:t>
            </a:r>
            <a:endParaRPr/>
          </a:p>
          <a:p>
            <a:r>
              <a:rPr lang="it-IT" sz="2600">
                <a:latin typeface="Arial"/>
              </a:rPr>
              <a:t>- nel topo espresso nella parte anteriore dell'encefalo durante tutto lo sviluppo embrionale, nel pesce zebra si esprimono in successione (perdita di sequenze regolative)</a:t>
            </a:r>
            <a:endParaRPr/>
          </a:p>
        </p:txBody>
      </p:sp>
      <p:pic>
        <p:nvPicPr>
          <p:cNvPr id="95" name="" descr=""/>
          <p:cNvPicPr/>
          <p:nvPr/>
        </p:nvPicPr>
        <p:blipFill>
          <a:blip r:embed="rId1"/>
          <a:stretch>
            <a:fillRect/>
          </a:stretch>
        </p:blipFill>
        <p:spPr>
          <a:xfrm>
            <a:off x="322560" y="4608000"/>
            <a:ext cx="8498880" cy="208800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6" name="Picture 5" descr="C:\Users\Avian\Desktop\Evoluzione\1108.jpg"/>
          <p:cNvPicPr/>
          <p:nvPr/>
        </p:nvPicPr>
        <p:blipFill>
          <a:blip r:embed="rId1"/>
          <a:stretch>
            <a:fillRect/>
          </a:stretch>
        </p:blipFill>
        <p:spPr>
          <a:xfrm>
            <a:off x="7704000" y="3168000"/>
            <a:ext cx="1371600" cy="3325680"/>
          </a:xfrm>
          <a:prstGeom prst="rect">
            <a:avLst/>
          </a:prstGeom>
          <a:ln>
            <a:noFill/>
          </a:ln>
        </p:spPr>
      </p:pic>
      <p:pic>
        <p:nvPicPr>
          <p:cNvPr id="97" name="" descr=""/>
          <p:cNvPicPr/>
          <p:nvPr/>
        </p:nvPicPr>
        <p:blipFill>
          <a:blip r:embed="rId2"/>
          <a:stretch>
            <a:fillRect/>
          </a:stretch>
        </p:blipFill>
        <p:spPr>
          <a:xfrm>
            <a:off x="3638160" y="3780000"/>
            <a:ext cx="3993840" cy="2652480"/>
          </a:xfrm>
          <a:prstGeom prst="rect">
            <a:avLst/>
          </a:prstGeom>
          <a:ln>
            <a:noFill/>
          </a:ln>
        </p:spPr>
      </p:pic>
      <p:sp>
        <p:nvSpPr>
          <p:cNvPr id="98" name="TextShape 1"/>
          <p:cNvSpPr txBox="1"/>
          <p:nvPr/>
        </p:nvSpPr>
        <p:spPr>
          <a:xfrm>
            <a:off x="4407480" y="6455520"/>
            <a:ext cx="3620520" cy="456480"/>
          </a:xfrm>
          <a:prstGeom prst="rect">
            <a:avLst/>
          </a:prstGeom>
        </p:spPr>
        <p:txBody>
          <a:bodyPr lIns="90000" rIns="90000" tIns="45000" bIns="45000"/>
          <a:p>
            <a:r>
              <a:rPr lang="it-IT" sz="2000">
                <a:latin typeface="Arial"/>
              </a:rPr>
              <a:t>http://bcove.me/y16wi5z0</a:t>
            </a:r>
            <a:endParaRPr/>
          </a:p>
        </p:txBody>
      </p:sp>
      <p:sp>
        <p:nvSpPr>
          <p:cNvPr id="99" name="TextShape 2"/>
          <p:cNvSpPr txBox="1"/>
          <p:nvPr/>
        </p:nvSpPr>
        <p:spPr>
          <a:xfrm>
            <a:off x="108000" y="36000"/>
            <a:ext cx="8928000" cy="3654360"/>
          </a:xfrm>
          <a:prstGeom prst="rect">
            <a:avLst/>
          </a:prstGeom>
        </p:spPr>
        <p:txBody>
          <a:bodyPr lIns="90000" rIns="90000" tIns="45000" bIns="45000"/>
          <a:p>
            <a:pPr algn="ctr"/>
            <a:r>
              <a:rPr b="1" lang="it-IT" sz="2600">
                <a:latin typeface="Arial"/>
              </a:rPr>
              <a:t>COOPTAZIONE GENICA</a:t>
            </a:r>
            <a:endParaRPr/>
          </a:p>
          <a:p>
            <a:r>
              <a:rPr lang="it-IT" sz="2600">
                <a:latin typeface="Arial"/>
              </a:rPr>
              <a:t>- </a:t>
            </a:r>
            <a:r>
              <a:rPr lang="it-IT" sz="2600">
                <a:latin typeface="Arial"/>
              </a:rPr>
              <a:t>evoluzione delle regioni codificanti (geni bersaglio)</a:t>
            </a:r>
            <a:endParaRPr/>
          </a:p>
          <a:p>
            <a:r>
              <a:rPr lang="it-IT" sz="2600">
                <a:latin typeface="Arial"/>
              </a:rPr>
              <a:t>- i geni implicati nello sviluppo possono modificare i loro pattern di espressione nel tempo e nello spazio → nuova funzione sostitutiva o aggiuntiva, </a:t>
            </a:r>
            <a:r>
              <a:rPr i="1" lang="it-IT" sz="2600">
                <a:latin typeface="Arial"/>
              </a:rPr>
              <a:t>cooptazione genica</a:t>
            </a:r>
            <a:endParaRPr/>
          </a:p>
          <a:p>
            <a:r>
              <a:rPr lang="it-IT" sz="2600">
                <a:latin typeface="Arial"/>
              </a:rPr>
              <a:t>- il gene </a:t>
            </a:r>
            <a:r>
              <a:rPr i="1" lang="it-IT" sz="2600">
                <a:latin typeface="Arial"/>
              </a:rPr>
              <a:t>distal-less Dll</a:t>
            </a:r>
            <a:r>
              <a:rPr lang="it-IT" sz="2600">
                <a:latin typeface="Arial"/>
              </a:rPr>
              <a:t>, da regolatore della localizzazione delle appendici negli Artropodi nei Lepidotteri è stato </a:t>
            </a:r>
            <a:r>
              <a:rPr i="1" lang="it-IT" sz="2600">
                <a:latin typeface="Arial"/>
              </a:rPr>
              <a:t>cooptato</a:t>
            </a:r>
            <a:r>
              <a:rPr lang="it-IT" sz="2600">
                <a:latin typeface="Arial"/>
              </a:rPr>
              <a:t> per specificare cellule che danno origine allo sviluppo delle macchi ocellari nelle ali</a:t>
            </a:r>
            <a:endParaRPr/>
          </a:p>
        </p:txBody>
      </p:sp>
      <p:pic>
        <p:nvPicPr>
          <p:cNvPr id="100" name="" descr=""/>
          <p:cNvPicPr/>
          <p:nvPr/>
        </p:nvPicPr>
        <p:blipFill>
          <a:blip r:embed="rId3"/>
          <a:stretch>
            <a:fillRect/>
          </a:stretch>
        </p:blipFill>
        <p:spPr>
          <a:xfrm>
            <a:off x="72000" y="4104000"/>
            <a:ext cx="3924360" cy="237600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1" name="" descr=""/>
          <p:cNvPicPr/>
          <p:nvPr/>
        </p:nvPicPr>
        <p:blipFill>
          <a:blip r:embed="rId1"/>
          <a:stretch>
            <a:fillRect/>
          </a:stretch>
        </p:blipFill>
        <p:spPr>
          <a:xfrm>
            <a:off x="1714680" y="2734920"/>
            <a:ext cx="5714640" cy="4105080"/>
          </a:xfrm>
          <a:prstGeom prst="rect">
            <a:avLst/>
          </a:prstGeom>
          <a:ln>
            <a:noFill/>
          </a:ln>
        </p:spPr>
      </p:pic>
      <p:sp>
        <p:nvSpPr>
          <p:cNvPr id="102" name="TextShape 1"/>
          <p:cNvSpPr txBox="1"/>
          <p:nvPr/>
        </p:nvSpPr>
        <p:spPr>
          <a:xfrm>
            <a:off x="108000" y="36000"/>
            <a:ext cx="8928000" cy="2862360"/>
          </a:xfrm>
          <a:prstGeom prst="rect">
            <a:avLst/>
          </a:prstGeom>
        </p:spPr>
        <p:txBody>
          <a:bodyPr lIns="90000" rIns="90000" tIns="45000" bIns="45000"/>
          <a:p>
            <a:pPr algn="ctr"/>
            <a:r>
              <a:rPr b="1" lang="it-IT" sz="2600">
                <a:latin typeface="Arial"/>
              </a:rPr>
              <a:t>PRINCIPI GENERALI</a:t>
            </a:r>
            <a:endParaRPr/>
          </a:p>
          <a:p>
            <a:r>
              <a:rPr lang="it-IT" sz="2600">
                <a:latin typeface="Arial"/>
              </a:rPr>
              <a:t>- l'</a:t>
            </a:r>
            <a:r>
              <a:rPr lang="it-IT" sz="2600">
                <a:latin typeface="Arial"/>
              </a:rPr>
              <a:t>evoluzione delle interazioni regolative tra i geni dello sviluppo è il principale motore dell'evoluzione morfologica (Carroll et al., 2005): “il dove, il quando e il quanto” i geni si esprimono nel corso dello sviluppo</a:t>
            </a:r>
            <a:endParaRPr/>
          </a:p>
          <a:p>
            <a:r>
              <a:rPr lang="it-IT" sz="2600">
                <a:latin typeface="Arial"/>
              </a:rPr>
              <a:t>- il “trucco” dell'evoluzione è la “riconversione di vecchi geni a nuovi mestieri” a livello dei network genetici di sviluppo</a:t>
            </a:r>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3" name="" descr=""/>
          <p:cNvPicPr/>
          <p:nvPr/>
        </p:nvPicPr>
        <p:blipFill>
          <a:blip r:embed="rId1"/>
          <a:stretch>
            <a:fillRect/>
          </a:stretch>
        </p:blipFill>
        <p:spPr>
          <a:xfrm>
            <a:off x="6516000" y="3542400"/>
            <a:ext cx="1931040" cy="3282120"/>
          </a:xfrm>
          <a:prstGeom prst="rect">
            <a:avLst/>
          </a:prstGeom>
          <a:ln>
            <a:noFill/>
          </a:ln>
        </p:spPr>
      </p:pic>
      <p:sp>
        <p:nvSpPr>
          <p:cNvPr id="104" name="TextShape 1"/>
          <p:cNvSpPr txBox="1"/>
          <p:nvPr/>
        </p:nvSpPr>
        <p:spPr>
          <a:xfrm>
            <a:off x="108000" y="36000"/>
            <a:ext cx="8928000" cy="4050360"/>
          </a:xfrm>
          <a:prstGeom prst="rect">
            <a:avLst/>
          </a:prstGeom>
        </p:spPr>
        <p:txBody>
          <a:bodyPr lIns="90000" rIns="90000" tIns="45000" bIns="45000"/>
          <a:p>
            <a:pPr algn="ctr"/>
            <a:r>
              <a:rPr b="1" lang="it-IT" sz="2600">
                <a:latin typeface="Arial"/>
              </a:rPr>
              <a:t>I VINCOLI DELLO SVILUPPO</a:t>
            </a:r>
            <a:endParaRPr/>
          </a:p>
          <a:p>
            <a:pPr algn="ctr"/>
            <a:r>
              <a:rPr b="1" lang="it-IT" sz="2600">
                <a:latin typeface="Arial"/>
              </a:rPr>
              <a:t>DEVELOPMENTAL CONSTRAINTS</a:t>
            </a:r>
            <a:endParaRPr/>
          </a:p>
          <a:p>
            <a:r>
              <a:rPr lang="it-IT" sz="2600">
                <a:latin typeface="Arial"/>
              </a:rPr>
              <a:t>- </a:t>
            </a:r>
            <a:r>
              <a:rPr lang="it-IT" sz="2600">
                <a:latin typeface="Arial"/>
              </a:rPr>
              <a:t>distorsione nela produzione di varianti fenotipiche causate dalla struttura, dal carattere, dalla composizione o dalla dinamica del sistema di sviluppo</a:t>
            </a:r>
            <a:endParaRPr/>
          </a:p>
          <a:p>
            <a:r>
              <a:rPr lang="it-IT" sz="2600">
                <a:latin typeface="Arial"/>
              </a:rPr>
              <a:t>	</a:t>
            </a:r>
            <a:r>
              <a:rPr lang="it-IT" sz="2600">
                <a:latin typeface="Arial"/>
              </a:rPr>
              <a:t>- </a:t>
            </a:r>
            <a:r>
              <a:rPr i="1" lang="it-IT" sz="2600">
                <a:latin typeface="Arial"/>
              </a:rPr>
              <a:t>local constraints →</a:t>
            </a:r>
            <a:r>
              <a:rPr lang="it-IT" sz="2600">
                <a:latin typeface="Arial"/>
              </a:rPr>
              <a:t> specifici di un </a:t>
            </a:r>
            <a:r>
              <a:rPr i="1" lang="it-IT" sz="2600">
                <a:latin typeface="Arial"/>
              </a:rPr>
              <a:t>taxon</a:t>
            </a:r>
            <a:endParaRPr/>
          </a:p>
          <a:p>
            <a:r>
              <a:rPr lang="it-IT" sz="2600">
                <a:latin typeface="Arial"/>
              </a:rPr>
              <a:t>	</a:t>
            </a:r>
            <a:r>
              <a:rPr lang="it-IT" sz="2600">
                <a:latin typeface="Arial"/>
              </a:rPr>
              <a:t>- </a:t>
            </a:r>
            <a:r>
              <a:rPr i="1" lang="it-IT" sz="2600">
                <a:latin typeface="Arial"/>
              </a:rPr>
              <a:t>universal constraints →</a:t>
            </a:r>
            <a:r>
              <a:rPr lang="it-IT" sz="2600">
                <a:latin typeface="Arial"/>
              </a:rPr>
              <a:t> imposti dalla chimica e </a:t>
            </a:r>
            <a:r>
              <a:rPr lang="it-IT" sz="2600">
                <a:latin typeface="Arial"/>
              </a:rPr>
              <a:t>	</a:t>
            </a:r>
            <a:r>
              <a:rPr lang="it-IT" sz="2600">
                <a:latin typeface="Arial"/>
              </a:rPr>
              <a:t>	</a:t>
            </a:r>
            <a:r>
              <a:rPr lang="it-IT" sz="2600">
                <a:latin typeface="Arial"/>
              </a:rPr>
              <a:t>dalla fisica dei materiali</a:t>
            </a:r>
            <a:endParaRPr/>
          </a:p>
          <a:p>
            <a:r>
              <a:rPr lang="it-IT" sz="2600">
                <a:latin typeface="Arial"/>
              </a:rPr>
              <a:t>- non si oppongono alla selezione naturale, la distorcono → </a:t>
            </a:r>
            <a:r>
              <a:rPr i="1" lang="it-IT" sz="2600">
                <a:latin typeface="Arial"/>
              </a:rPr>
              <a:t>developmental bias</a:t>
            </a:r>
            <a:endParaRPr/>
          </a:p>
        </p:txBody>
      </p:sp>
      <p:pic>
        <p:nvPicPr>
          <p:cNvPr id="105" name="" descr=""/>
          <p:cNvPicPr/>
          <p:nvPr/>
        </p:nvPicPr>
        <p:blipFill>
          <a:blip r:embed="rId2"/>
          <a:stretch>
            <a:fillRect/>
          </a:stretch>
        </p:blipFill>
        <p:spPr>
          <a:xfrm>
            <a:off x="483480" y="4646880"/>
            <a:ext cx="6095520" cy="1952280"/>
          </a:xfrm>
          <a:prstGeom prst="rect">
            <a:avLst/>
          </a:prstGeom>
          <a:ln>
            <a:noFill/>
          </a:ln>
        </p:spPr>
      </p:pic>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6" name="" descr=""/>
          <p:cNvPicPr/>
          <p:nvPr/>
        </p:nvPicPr>
        <p:blipFill>
          <a:blip r:embed="rId1"/>
          <a:stretch>
            <a:fillRect/>
          </a:stretch>
        </p:blipFill>
        <p:spPr>
          <a:xfrm>
            <a:off x="3670560" y="3546000"/>
            <a:ext cx="5328360" cy="3348000"/>
          </a:xfrm>
          <a:prstGeom prst="rect">
            <a:avLst/>
          </a:prstGeom>
          <a:ln>
            <a:noFill/>
          </a:ln>
        </p:spPr>
      </p:pic>
      <p:sp>
        <p:nvSpPr>
          <p:cNvPr id="107" name="TextShape 1"/>
          <p:cNvSpPr txBox="1"/>
          <p:nvPr/>
        </p:nvSpPr>
        <p:spPr>
          <a:xfrm>
            <a:off x="108000" y="36000"/>
            <a:ext cx="8928000" cy="4842360"/>
          </a:xfrm>
          <a:prstGeom prst="rect">
            <a:avLst/>
          </a:prstGeom>
        </p:spPr>
        <p:txBody>
          <a:bodyPr lIns="90000" rIns="90000" tIns="45000" bIns="45000"/>
          <a:p>
            <a:pPr algn="ctr"/>
            <a:r>
              <a:rPr b="1" lang="it-IT" sz="2600">
                <a:latin typeface="Arial"/>
              </a:rPr>
              <a:t>I DEVELOPMENTAL CONSTRAINTS POSSONO DETERMINARE LA DIREZIONE DELL'EVOLUZIONE?</a:t>
            </a:r>
            <a:endParaRPr/>
          </a:p>
          <a:p>
            <a:r>
              <a:rPr lang="it-IT" sz="2600">
                <a:latin typeface="Arial"/>
              </a:rPr>
              <a:t>- </a:t>
            </a:r>
            <a:r>
              <a:rPr lang="it-IT" sz="2600">
                <a:latin typeface="Arial"/>
              </a:rPr>
              <a:t>paesaggio adattativo e paesaggio generativo</a:t>
            </a:r>
            <a:endParaRPr/>
          </a:p>
          <a:p>
            <a:r>
              <a:rPr lang="it-IT" sz="2600">
                <a:latin typeface="Arial"/>
              </a:rPr>
              <a:t>- con la selezione artificiale posso utilizzare un paesaggio adattativo a priori</a:t>
            </a:r>
            <a:endParaRPr/>
          </a:p>
          <a:p>
            <a:r>
              <a:rPr lang="it-IT" sz="2600">
                <a:latin typeface="Arial"/>
              </a:rPr>
              <a:t>- nella farfalla </a:t>
            </a:r>
            <a:r>
              <a:rPr i="1" lang="it-IT" sz="2600">
                <a:latin typeface="Arial"/>
              </a:rPr>
              <a:t>Bicyclus anynana</a:t>
            </a:r>
            <a:r>
              <a:rPr lang="it-IT" sz="2600">
                <a:latin typeface="Arial"/>
              </a:rPr>
              <a:t> posso selezionare le farfalle con diverse dimensioni delle 2 macchie oculari presenti nelle ali anteriori: entrambe più grandi o più piccole, quella anteriore più piccola o quella posteriore più piccola:</a:t>
            </a:r>
            <a:endParaRPr/>
          </a:p>
          <a:p>
            <a:r>
              <a:rPr lang="it-IT" sz="2600">
                <a:latin typeface="Arial"/>
              </a:rPr>
              <a:t>la selezione ha</a:t>
            </a:r>
            <a:endParaRPr/>
          </a:p>
          <a:p>
            <a:r>
              <a:rPr lang="it-IT" sz="2600">
                <a:latin typeface="Arial"/>
              </a:rPr>
              <a:t>successo!</a:t>
            </a:r>
            <a:endParaRPr/>
          </a:p>
        </p:txBody>
      </p:sp>
      <p:sp>
        <p:nvSpPr>
          <p:cNvPr id="108" name="TextShape 2"/>
          <p:cNvSpPr txBox="1"/>
          <p:nvPr/>
        </p:nvSpPr>
        <p:spPr>
          <a:xfrm>
            <a:off x="180000" y="5043960"/>
            <a:ext cx="3240000" cy="1582200"/>
          </a:xfrm>
          <a:prstGeom prst="rect">
            <a:avLst/>
          </a:prstGeom>
        </p:spPr>
        <p:txBody>
          <a:bodyPr lIns="90000" rIns="90000" tIns="45000" bIns="45000"/>
          <a:p>
            <a:r>
              <a:rPr lang="it-IT" sz="1400">
                <a:latin typeface="Arial"/>
              </a:rPr>
              <a:t>FROM THE FOLLOWING ARTICLE:</a:t>
            </a:r>
            <a:endParaRPr/>
          </a:p>
          <a:p>
            <a:r>
              <a:rPr lang="it-IT" sz="1400">
                <a:latin typeface="Arial"/>
              </a:rPr>
              <a:t>The genetics and evo–devo of butterfly wing patterns</a:t>
            </a:r>
            <a:endParaRPr/>
          </a:p>
          <a:p>
            <a:r>
              <a:rPr lang="it-IT" sz="1400">
                <a:latin typeface="Arial"/>
              </a:rPr>
              <a:t>Patrícia Beldade &amp; Paul M. Brakefield</a:t>
            </a:r>
            <a:endParaRPr/>
          </a:p>
          <a:p>
            <a:r>
              <a:rPr lang="it-IT" sz="1400">
                <a:latin typeface="Arial"/>
              </a:rPr>
              <a:t>Nature Reviews Genetics 3, 442-452 (June 2002)</a:t>
            </a:r>
            <a:endParaRPr/>
          </a:p>
          <a:p>
            <a:r>
              <a:rPr lang="it-IT" sz="1400">
                <a:latin typeface="Arial"/>
              </a:rPr>
              <a:t>doi:10.1038/nrg818</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9" name="Picture 5" descr="C:\Users\Avian\Desktop\Evoluzione\1113.jpg"/>
          <p:cNvPicPr/>
          <p:nvPr/>
        </p:nvPicPr>
        <p:blipFill>
          <a:blip r:embed="rId1"/>
          <a:stretch>
            <a:fillRect/>
          </a:stretch>
        </p:blipFill>
        <p:spPr>
          <a:xfrm>
            <a:off x="71280" y="660600"/>
            <a:ext cx="3672000" cy="5537160"/>
          </a:xfrm>
          <a:prstGeom prst="rect">
            <a:avLst/>
          </a:prstGeom>
          <a:ln>
            <a:noFill/>
          </a:ln>
        </p:spPr>
      </p:pic>
      <p:pic>
        <p:nvPicPr>
          <p:cNvPr id="110" name="Immagine 4" descr="Pagine estratte senza titolo.pdf"/>
          <p:cNvPicPr/>
          <p:nvPr/>
        </p:nvPicPr>
        <p:blipFill>
          <a:blip r:embed="rId2"/>
          <a:stretch>
            <a:fillRect/>
          </a:stretch>
        </p:blipFill>
        <p:spPr>
          <a:xfrm>
            <a:off x="3616920" y="88560"/>
            <a:ext cx="5459040" cy="6393240"/>
          </a:xfrm>
          <a:prstGeom prst="rect">
            <a:avLst/>
          </a:prstGeom>
          <a:ln>
            <a:noFill/>
          </a:ln>
        </p:spPr>
      </p:pic>
      <p:sp>
        <p:nvSpPr>
          <p:cNvPr id="111" name="TextShape 1"/>
          <p:cNvSpPr txBox="1"/>
          <p:nvPr/>
        </p:nvSpPr>
        <p:spPr>
          <a:xfrm>
            <a:off x="612000" y="6449760"/>
            <a:ext cx="7920000" cy="822240"/>
          </a:xfrm>
          <a:prstGeom prst="rect">
            <a:avLst/>
          </a:prstGeom>
        </p:spPr>
        <p:txBody>
          <a:bodyPr lIns="90000" rIns="90000" tIns="45000" bIns="45000"/>
          <a:p>
            <a:r>
              <a:rPr lang="it-IT">
                <a:latin typeface="Arial"/>
              </a:rPr>
              <a:t>http://phschool.com/science/science_news/articles/butterfly_gets_spots.html</a:t>
            </a:r>
            <a:endParaRPr/>
          </a:p>
        </p:txBody>
      </p:sp>
      <p:sp>
        <p:nvSpPr>
          <p:cNvPr id="112" name="CustomShape 2"/>
          <p:cNvSpPr/>
          <p:nvPr/>
        </p:nvSpPr>
        <p:spPr>
          <a:xfrm>
            <a:off x="3616920" y="108000"/>
            <a:ext cx="5459040" cy="3240000"/>
          </a:xfrm>
          <a:prstGeom prst="rect">
            <a:avLst/>
          </a:prstGeom>
          <a:noFill/>
          <a:ln w="36000">
            <a:solidFill>
              <a:srgbClr val="ff0000"/>
            </a:solidFill>
            <a:round/>
          </a:ln>
        </p:spPr>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3" name="" descr=""/>
          <p:cNvPicPr/>
          <p:nvPr/>
        </p:nvPicPr>
        <p:blipFill>
          <a:blip r:embed="rId1"/>
          <a:stretch>
            <a:fillRect/>
          </a:stretch>
        </p:blipFill>
        <p:spPr>
          <a:xfrm>
            <a:off x="4320000" y="3177000"/>
            <a:ext cx="4608000" cy="3717000"/>
          </a:xfrm>
          <a:prstGeom prst="rect">
            <a:avLst/>
          </a:prstGeom>
          <a:ln>
            <a:noFill/>
          </a:ln>
        </p:spPr>
      </p:pic>
      <p:sp>
        <p:nvSpPr>
          <p:cNvPr id="114" name="TextShape 1"/>
          <p:cNvSpPr txBox="1"/>
          <p:nvPr/>
        </p:nvSpPr>
        <p:spPr>
          <a:xfrm>
            <a:off x="108000" y="36000"/>
            <a:ext cx="8928000" cy="4446360"/>
          </a:xfrm>
          <a:prstGeom prst="rect">
            <a:avLst/>
          </a:prstGeom>
        </p:spPr>
        <p:txBody>
          <a:bodyPr lIns="90000" rIns="90000" tIns="45000" bIns="45000"/>
          <a:p>
            <a:pPr algn="ctr"/>
            <a:r>
              <a:rPr b="1" lang="it-IT" sz="2600">
                <a:latin typeface="Arial"/>
              </a:rPr>
              <a:t>I DEVELOPMENTAL CONSTRAINTS POSSONO DETERMINARE LA DIREZIONE DELL'EVOLUZIONE?</a:t>
            </a:r>
            <a:endParaRPr/>
          </a:p>
          <a:p>
            <a:r>
              <a:rPr lang="it-IT" sz="2600">
                <a:latin typeface="Arial"/>
              </a:rPr>
              <a:t>- </a:t>
            </a:r>
            <a:r>
              <a:rPr lang="it-IT" sz="2600">
                <a:latin typeface="Arial"/>
              </a:rPr>
              <a:t>secondo esperimento: seleziono le proporzioni relative delle corone nere e gialle in 2 macchie del lato ventrale delle ali posteriori: entrambe le macchie più gialle, entrambe più nere, quella anteriore più gialla e quella posteriore più nera e viceversa</a:t>
            </a:r>
            <a:endParaRPr/>
          </a:p>
          <a:p>
            <a:r>
              <a:rPr lang="it-IT" sz="2600">
                <a:latin typeface="Arial"/>
              </a:rPr>
              <a:t>- solo entrambe più nere o entrambe più gialle ha successo! → ci sono dei</a:t>
            </a:r>
            <a:endParaRPr/>
          </a:p>
          <a:p>
            <a:r>
              <a:rPr lang="it-IT" sz="2600">
                <a:latin typeface="Arial"/>
              </a:rPr>
              <a:t>vincoli non eludibili dalla</a:t>
            </a:r>
            <a:endParaRPr/>
          </a:p>
          <a:p>
            <a:r>
              <a:rPr lang="it-IT" sz="2600">
                <a:latin typeface="Arial"/>
              </a:rPr>
              <a:t>selezione artificiale!</a:t>
            </a:r>
            <a:endParaRPr/>
          </a:p>
        </p:txBody>
      </p:sp>
      <p:sp>
        <p:nvSpPr>
          <p:cNvPr id="115" name="TextShape 2"/>
          <p:cNvSpPr txBox="1"/>
          <p:nvPr/>
        </p:nvSpPr>
        <p:spPr>
          <a:xfrm>
            <a:off x="432000" y="4615560"/>
            <a:ext cx="3240000" cy="2008440"/>
          </a:xfrm>
          <a:prstGeom prst="rect">
            <a:avLst/>
          </a:prstGeom>
        </p:spPr>
        <p:txBody>
          <a:bodyPr lIns="90000" rIns="90000" tIns="45000" bIns="45000"/>
          <a:p>
            <a:r>
              <a:rPr lang="it-IT" sz="1400">
                <a:latin typeface="Arial"/>
              </a:rPr>
              <a:t>FROM THE FOLLOWING ARTICLE:</a:t>
            </a:r>
            <a:endParaRPr/>
          </a:p>
          <a:p>
            <a:r>
              <a:rPr lang="it-IT" sz="1400">
                <a:latin typeface="Arial"/>
              </a:rPr>
              <a:t>BMC Evol Biol. 2008 Mar 26;8:94. doi: 10.1186/1471-2148-8-94.</a:t>
            </a:r>
            <a:endParaRPr/>
          </a:p>
          <a:p>
            <a:r>
              <a:rPr lang="it-IT" sz="1400">
                <a:latin typeface="Arial"/>
              </a:rPr>
              <a:t>Differences in the selection response of serially repeated color pattern characters: standing variation, development, and evolution.</a:t>
            </a:r>
            <a:endParaRPr/>
          </a:p>
          <a:p>
            <a:r>
              <a:rPr lang="it-IT" sz="1400">
                <a:latin typeface="Arial"/>
              </a:rPr>
              <a:t>Allen CE1, Beldade P, Zwaan BJ, Brakefield PM.</a:t>
            </a:r>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6" name="Picture 5" descr="C:\Users\Avian\Desktop\Evoluzione\1113.jpg"/>
          <p:cNvPicPr/>
          <p:nvPr/>
        </p:nvPicPr>
        <p:blipFill>
          <a:blip r:embed="rId1"/>
          <a:stretch>
            <a:fillRect/>
          </a:stretch>
        </p:blipFill>
        <p:spPr>
          <a:xfrm>
            <a:off x="71280" y="660600"/>
            <a:ext cx="3672000" cy="5537160"/>
          </a:xfrm>
          <a:prstGeom prst="rect">
            <a:avLst/>
          </a:prstGeom>
          <a:ln>
            <a:noFill/>
          </a:ln>
        </p:spPr>
      </p:pic>
      <p:pic>
        <p:nvPicPr>
          <p:cNvPr id="117" name="Immagine 4" descr="Pagine estratte senza titolo.pdf"/>
          <p:cNvPicPr/>
          <p:nvPr/>
        </p:nvPicPr>
        <p:blipFill>
          <a:blip r:embed="rId2"/>
          <a:stretch>
            <a:fillRect/>
          </a:stretch>
        </p:blipFill>
        <p:spPr>
          <a:xfrm>
            <a:off x="3616920" y="88560"/>
            <a:ext cx="5459040" cy="6393240"/>
          </a:xfrm>
          <a:prstGeom prst="rect">
            <a:avLst/>
          </a:prstGeom>
          <a:ln>
            <a:noFill/>
          </a:ln>
        </p:spPr>
      </p:pic>
      <p:sp>
        <p:nvSpPr>
          <p:cNvPr id="118" name="TextShape 1"/>
          <p:cNvSpPr txBox="1"/>
          <p:nvPr/>
        </p:nvSpPr>
        <p:spPr>
          <a:xfrm>
            <a:off x="612000" y="6449760"/>
            <a:ext cx="7920000" cy="822240"/>
          </a:xfrm>
          <a:prstGeom prst="rect">
            <a:avLst/>
          </a:prstGeom>
        </p:spPr>
        <p:txBody>
          <a:bodyPr lIns="90000" rIns="90000" tIns="45000" bIns="45000"/>
          <a:p>
            <a:r>
              <a:rPr lang="it-IT">
                <a:latin typeface="Arial"/>
              </a:rPr>
              <a:t>http://phschool.com/science/science_news/articles/butterfly_gets_spots.html</a:t>
            </a:r>
            <a:endParaRPr/>
          </a:p>
        </p:txBody>
      </p:sp>
      <p:sp>
        <p:nvSpPr>
          <p:cNvPr id="119" name="CustomShape 2"/>
          <p:cNvSpPr/>
          <p:nvPr/>
        </p:nvSpPr>
        <p:spPr>
          <a:xfrm>
            <a:off x="3652920" y="3384000"/>
            <a:ext cx="5459040" cy="3096000"/>
          </a:xfrm>
          <a:prstGeom prst="rect">
            <a:avLst/>
          </a:prstGeom>
          <a:noFill/>
          <a:ln w="36000">
            <a:solidFill>
              <a:srgbClr val="ff0000"/>
            </a:solidFill>
            <a:round/>
          </a:ln>
        </p:spPr>
      </p:sp>
    </p:spTree>
  </p:cSld>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20" name="" descr=""/>
          <p:cNvPicPr/>
          <p:nvPr/>
        </p:nvPicPr>
        <p:blipFill>
          <a:blip r:embed="rId1"/>
          <a:stretch>
            <a:fillRect/>
          </a:stretch>
        </p:blipFill>
        <p:spPr>
          <a:xfrm>
            <a:off x="3592800" y="3247560"/>
            <a:ext cx="5502960" cy="3592440"/>
          </a:xfrm>
          <a:prstGeom prst="rect">
            <a:avLst/>
          </a:prstGeom>
          <a:ln>
            <a:noFill/>
          </a:ln>
        </p:spPr>
      </p:pic>
      <p:sp>
        <p:nvSpPr>
          <p:cNvPr id="121" name="TextShape 1"/>
          <p:cNvSpPr txBox="1"/>
          <p:nvPr/>
        </p:nvSpPr>
        <p:spPr>
          <a:xfrm>
            <a:off x="633960" y="414000"/>
            <a:ext cx="7882920" cy="6030360"/>
          </a:xfrm>
          <a:prstGeom prst="rect">
            <a:avLst/>
          </a:prstGeom>
        </p:spPr>
        <p:txBody>
          <a:bodyPr lIns="90000" rIns="90000" tIns="45000" bIns="45000"/>
          <a:p>
            <a:pPr algn="ctr"/>
            <a:r>
              <a:rPr b="1" lang="it-IT" sz="2600">
                <a:latin typeface="Arial"/>
              </a:rPr>
              <a:t>CENTOPIEDI GEOFILOMORFI</a:t>
            </a:r>
            <a:endParaRPr/>
          </a:p>
          <a:p>
            <a:r>
              <a:rPr lang="it-IT" sz="2600">
                <a:latin typeface="Arial"/>
              </a:rPr>
              <a:t>-  da 27 a 191 segmenti con zampe, ma </a:t>
            </a:r>
            <a:r>
              <a:rPr b="1" lang="it-IT" sz="2600">
                <a:latin typeface="Arial"/>
              </a:rPr>
              <a:t>mai pari!</a:t>
            </a:r>
            <a:endParaRPr/>
          </a:p>
          <a:p>
            <a:r>
              <a:rPr lang="it-IT" sz="2600">
                <a:latin typeface="Arial"/>
              </a:rPr>
              <a:t>- numero variabile a livello interspecifico e intraspecifico</a:t>
            </a:r>
            <a:endParaRPr/>
          </a:p>
          <a:p>
            <a:r>
              <a:rPr lang="it-IT" sz="2600">
                <a:latin typeface="Arial"/>
              </a:rPr>
              <a:t>- </a:t>
            </a:r>
            <a:r>
              <a:rPr i="1" lang="it-IT" sz="2600">
                <a:latin typeface="Arial"/>
              </a:rPr>
              <a:t>Strigamia acuminata</a:t>
            </a:r>
            <a:r>
              <a:rPr lang="it-IT" sz="2600">
                <a:latin typeface="Arial"/>
              </a:rPr>
              <a:t>, maschi 37 o 39, femmine 39 o 41</a:t>
            </a:r>
            <a:endParaRPr/>
          </a:p>
          <a:p>
            <a:r>
              <a:rPr lang="it-IT" sz="2600">
                <a:latin typeface="Arial"/>
              </a:rPr>
              <a:t>- perché non esistono </a:t>
            </a:r>
            <a:r>
              <a:rPr i="1" lang="it-IT" sz="2600">
                <a:latin typeface="Arial"/>
              </a:rPr>
              <a:t>S. acuminata</a:t>
            </a:r>
            <a:r>
              <a:rPr lang="it-IT" sz="2600">
                <a:latin typeface="Arial"/>
              </a:rPr>
              <a:t> con 36, 38 o 40, 42 paia di zampe?</a:t>
            </a:r>
            <a:endParaRPr/>
          </a:p>
          <a:p>
            <a:r>
              <a:rPr lang="it-IT" sz="2600">
                <a:latin typeface="Arial"/>
              </a:rPr>
              <a:t>- la risposta più</a:t>
            </a:r>
            <a:endParaRPr/>
          </a:p>
          <a:p>
            <a:r>
              <a:rPr lang="it-IT" sz="2600">
                <a:latin typeface="Arial"/>
              </a:rPr>
              <a:t>ragionevole è che,</a:t>
            </a:r>
            <a:endParaRPr/>
          </a:p>
          <a:p>
            <a:r>
              <a:rPr lang="it-IT" sz="2600">
                <a:latin typeface="Arial"/>
              </a:rPr>
              <a:t>per qualche</a:t>
            </a:r>
            <a:endParaRPr/>
          </a:p>
          <a:p>
            <a:r>
              <a:rPr lang="it-IT" sz="2600">
                <a:latin typeface="Arial"/>
              </a:rPr>
              <a:t>motivo, semplice-</a:t>
            </a:r>
            <a:endParaRPr/>
          </a:p>
          <a:p>
            <a:r>
              <a:rPr lang="it-IT" sz="2600">
                <a:latin typeface="Arial"/>
              </a:rPr>
              <a:t>mente non posso-</a:t>
            </a:r>
            <a:endParaRPr/>
          </a:p>
          <a:p>
            <a:r>
              <a:rPr lang="it-IT" sz="2600">
                <a:latin typeface="Arial"/>
              </a:rPr>
              <a:t>no essere</a:t>
            </a:r>
            <a:endParaRPr/>
          </a:p>
          <a:p>
            <a:r>
              <a:rPr lang="it-IT" sz="2600">
                <a:latin typeface="Arial"/>
              </a:rPr>
              <a:t>realizzati!</a:t>
            </a: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2" name="" descr=""/>
          <p:cNvPicPr/>
          <p:nvPr/>
        </p:nvPicPr>
        <p:blipFill>
          <a:blip r:embed="rId1"/>
          <a:stretch>
            <a:fillRect/>
          </a:stretch>
        </p:blipFill>
        <p:spPr>
          <a:xfrm>
            <a:off x="430560" y="2794320"/>
            <a:ext cx="8282880" cy="1434600"/>
          </a:xfrm>
          <a:prstGeom prst="rect">
            <a:avLst/>
          </a:prstGeom>
          <a:ln>
            <a:noFill/>
          </a:ln>
        </p:spPr>
      </p:pic>
      <p:pic>
        <p:nvPicPr>
          <p:cNvPr id="123" name="Immagine 4" descr="Pagine estratte senza titolo.pdf"/>
          <p:cNvPicPr/>
          <p:nvPr/>
        </p:nvPicPr>
        <p:blipFill>
          <a:blip r:embed="rId2"/>
          <a:stretch>
            <a:fillRect/>
          </a:stretch>
        </p:blipFill>
        <p:spPr>
          <a:xfrm>
            <a:off x="2085480" y="4320000"/>
            <a:ext cx="2018520" cy="2322000"/>
          </a:xfrm>
          <a:prstGeom prst="rect">
            <a:avLst/>
          </a:prstGeom>
          <a:ln>
            <a:noFill/>
          </a:ln>
        </p:spPr>
      </p:pic>
      <p:pic>
        <p:nvPicPr>
          <p:cNvPr id="124" name="Picture 5" descr="C:\Users\Avian\Desktop\Evoluzione\1114.jpg"/>
          <p:cNvPicPr/>
          <p:nvPr/>
        </p:nvPicPr>
        <p:blipFill>
          <a:blip r:embed="rId3"/>
          <a:stretch>
            <a:fillRect/>
          </a:stretch>
        </p:blipFill>
        <p:spPr>
          <a:xfrm>
            <a:off x="474840" y="4248000"/>
            <a:ext cx="1100880" cy="2448000"/>
          </a:xfrm>
          <a:prstGeom prst="rect">
            <a:avLst/>
          </a:prstGeom>
          <a:ln>
            <a:noFill/>
          </a:ln>
        </p:spPr>
      </p:pic>
      <p:pic>
        <p:nvPicPr>
          <p:cNvPr id="125" name="" descr=""/>
          <p:cNvPicPr/>
          <p:nvPr/>
        </p:nvPicPr>
        <p:blipFill>
          <a:blip r:embed="rId4"/>
          <a:stretch>
            <a:fillRect/>
          </a:stretch>
        </p:blipFill>
        <p:spPr>
          <a:xfrm>
            <a:off x="4763160" y="4210200"/>
            <a:ext cx="3156840" cy="2537280"/>
          </a:xfrm>
          <a:prstGeom prst="rect">
            <a:avLst/>
          </a:prstGeom>
          <a:ln>
            <a:noFill/>
          </a:ln>
        </p:spPr>
      </p:pic>
      <p:sp>
        <p:nvSpPr>
          <p:cNvPr id="126" name="TextShape 1"/>
          <p:cNvSpPr txBox="1"/>
          <p:nvPr/>
        </p:nvSpPr>
        <p:spPr>
          <a:xfrm>
            <a:off x="108000" y="36360"/>
            <a:ext cx="8928000" cy="2862360"/>
          </a:xfrm>
          <a:prstGeom prst="rect">
            <a:avLst/>
          </a:prstGeom>
        </p:spPr>
        <p:txBody>
          <a:bodyPr lIns="90000" rIns="90000" tIns="45000" bIns="45000"/>
          <a:p>
            <a:pPr algn="ctr"/>
            <a:r>
              <a:rPr b="1" lang="it-IT" sz="2600">
                <a:latin typeface="Arial"/>
              </a:rPr>
              <a:t>I DEVELOPMENTAL CONSTRAINTS POSSONO DETERMINARE LA DIREZIONE DELL'EVOLUZIONE?</a:t>
            </a:r>
            <a:endParaRPr/>
          </a:p>
          <a:p>
            <a:r>
              <a:rPr lang="it-IT" sz="2600">
                <a:latin typeface="Arial"/>
              </a:rPr>
              <a:t>- </a:t>
            </a:r>
            <a:r>
              <a:rPr lang="it-IT" sz="2600">
                <a:latin typeface="Arial"/>
              </a:rPr>
              <a:t>come è spiegabile la variazione discontinua dei segmenti con zampe nei Chilopodi?</a:t>
            </a:r>
            <a:endParaRPr/>
          </a:p>
          <a:p>
            <a:r>
              <a:rPr lang="it-IT" sz="2600">
                <a:latin typeface="Arial"/>
              </a:rPr>
              <a:t>- uno dei geni più precoci per la segmentazione (caudal) origina con bande primarie posteriormente a cui si interpongono bande di espressione secondaria</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55" name="" descr=""/>
          <p:cNvPicPr/>
          <p:nvPr/>
        </p:nvPicPr>
        <p:blipFill>
          <a:blip r:embed="rId1"/>
          <a:stretch>
            <a:fillRect/>
          </a:stretch>
        </p:blipFill>
        <p:spPr>
          <a:xfrm>
            <a:off x="3592800" y="3247560"/>
            <a:ext cx="5502960" cy="3592440"/>
          </a:xfrm>
          <a:prstGeom prst="rect">
            <a:avLst/>
          </a:prstGeom>
          <a:ln>
            <a:noFill/>
          </a:ln>
        </p:spPr>
      </p:pic>
      <p:sp>
        <p:nvSpPr>
          <p:cNvPr id="56" name="TextShape 1"/>
          <p:cNvSpPr txBox="1"/>
          <p:nvPr/>
        </p:nvSpPr>
        <p:spPr>
          <a:xfrm>
            <a:off x="633960" y="414000"/>
            <a:ext cx="7882920" cy="6030360"/>
          </a:xfrm>
          <a:prstGeom prst="rect">
            <a:avLst/>
          </a:prstGeom>
        </p:spPr>
        <p:txBody>
          <a:bodyPr lIns="90000" rIns="90000" tIns="45000" bIns="45000"/>
          <a:p>
            <a:pPr algn="ctr"/>
            <a:r>
              <a:rPr b="1" lang="it-IT" sz="2600">
                <a:latin typeface="Arial"/>
              </a:rPr>
              <a:t>CENTOPIEDI GEOFILOMORFI</a:t>
            </a:r>
            <a:endParaRPr/>
          </a:p>
          <a:p>
            <a:r>
              <a:rPr lang="it-IT" sz="2600">
                <a:latin typeface="Arial"/>
              </a:rPr>
              <a:t>-  da 27 a 191 segmenti con zampe, ma </a:t>
            </a:r>
            <a:r>
              <a:rPr b="1" lang="it-IT" sz="2600">
                <a:latin typeface="Arial"/>
              </a:rPr>
              <a:t>mai pari!</a:t>
            </a:r>
            <a:endParaRPr/>
          </a:p>
          <a:p>
            <a:r>
              <a:rPr lang="it-IT" sz="2600">
                <a:latin typeface="Arial"/>
              </a:rPr>
              <a:t>- numero variabile a livello interspecifico e intraspecifico</a:t>
            </a:r>
            <a:endParaRPr/>
          </a:p>
          <a:p>
            <a:r>
              <a:rPr lang="it-IT" sz="2600">
                <a:latin typeface="Arial"/>
              </a:rPr>
              <a:t>- </a:t>
            </a:r>
            <a:r>
              <a:rPr i="1" lang="it-IT" sz="2600">
                <a:latin typeface="Arial"/>
              </a:rPr>
              <a:t>Strigamia acuminata</a:t>
            </a:r>
            <a:r>
              <a:rPr lang="it-IT" sz="2600">
                <a:latin typeface="Arial"/>
              </a:rPr>
              <a:t>, maschi 37 o 39, femmine 39 o 41</a:t>
            </a:r>
            <a:endParaRPr/>
          </a:p>
          <a:p>
            <a:r>
              <a:rPr lang="it-IT" sz="2600">
                <a:latin typeface="Arial"/>
              </a:rPr>
              <a:t>- perché non esistono </a:t>
            </a:r>
            <a:r>
              <a:rPr i="1" lang="it-IT" sz="2600">
                <a:latin typeface="Arial"/>
              </a:rPr>
              <a:t>S. acuminata</a:t>
            </a:r>
            <a:r>
              <a:rPr lang="it-IT" sz="2600">
                <a:latin typeface="Arial"/>
              </a:rPr>
              <a:t> con 36, 38 o 40, 42 paia di zampe?</a:t>
            </a:r>
            <a:endParaRPr/>
          </a:p>
          <a:p>
            <a:r>
              <a:rPr lang="it-IT" sz="2600">
                <a:latin typeface="Arial"/>
              </a:rPr>
              <a:t>- la risposta più</a:t>
            </a:r>
            <a:endParaRPr/>
          </a:p>
          <a:p>
            <a:r>
              <a:rPr lang="it-IT" sz="2600">
                <a:latin typeface="Arial"/>
              </a:rPr>
              <a:t>ragionevole è che,</a:t>
            </a:r>
            <a:endParaRPr/>
          </a:p>
          <a:p>
            <a:r>
              <a:rPr lang="it-IT" sz="2600">
                <a:latin typeface="Arial"/>
              </a:rPr>
              <a:t>per qualche</a:t>
            </a:r>
            <a:endParaRPr/>
          </a:p>
          <a:p>
            <a:r>
              <a:rPr lang="it-IT" sz="2600">
                <a:latin typeface="Arial"/>
              </a:rPr>
              <a:t>motivo, semplice-</a:t>
            </a:r>
            <a:endParaRPr/>
          </a:p>
          <a:p>
            <a:r>
              <a:rPr lang="it-IT" sz="2600">
                <a:latin typeface="Arial"/>
              </a:rPr>
              <a:t>mente non posso-</a:t>
            </a:r>
            <a:endParaRPr/>
          </a:p>
          <a:p>
            <a:r>
              <a:rPr lang="it-IT" sz="2600">
                <a:latin typeface="Arial"/>
              </a:rPr>
              <a:t>no essere</a:t>
            </a:r>
            <a:endParaRPr/>
          </a:p>
          <a:p>
            <a:r>
              <a:rPr lang="it-IT" sz="2600">
                <a:latin typeface="Arial"/>
              </a:rPr>
              <a:t>realizzati!</a:t>
            </a:r>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7" name="" descr=""/>
          <p:cNvPicPr/>
          <p:nvPr/>
        </p:nvPicPr>
        <p:blipFill>
          <a:blip r:embed="rId1"/>
          <a:stretch>
            <a:fillRect/>
          </a:stretch>
        </p:blipFill>
        <p:spPr>
          <a:xfrm>
            <a:off x="4425120" y="3636000"/>
            <a:ext cx="4901760" cy="3186000"/>
          </a:xfrm>
          <a:prstGeom prst="rect">
            <a:avLst/>
          </a:prstGeom>
          <a:ln>
            <a:noFill/>
          </a:ln>
        </p:spPr>
      </p:pic>
      <p:sp>
        <p:nvSpPr>
          <p:cNvPr id="128" name="TextShape 1"/>
          <p:cNvSpPr txBox="1"/>
          <p:nvPr/>
        </p:nvSpPr>
        <p:spPr>
          <a:xfrm>
            <a:off x="108000" y="36360"/>
            <a:ext cx="8928000" cy="6030360"/>
          </a:xfrm>
          <a:prstGeom prst="rect">
            <a:avLst/>
          </a:prstGeom>
        </p:spPr>
        <p:txBody>
          <a:bodyPr lIns="90000" rIns="90000" tIns="45000" bIns="45000"/>
          <a:p>
            <a:pPr algn="ctr"/>
            <a:r>
              <a:rPr b="1" lang="it-IT" sz="2600">
                <a:latin typeface="Arial"/>
              </a:rPr>
              <a:t>EVOLVIBILITÀ</a:t>
            </a:r>
            <a:endParaRPr/>
          </a:p>
          <a:p>
            <a:r>
              <a:rPr lang="it-IT" sz="2600">
                <a:latin typeface="Arial"/>
              </a:rPr>
              <a:t>- la selezione rimane al centro dei processi di evoluzione</a:t>
            </a:r>
            <a:endParaRPr/>
          </a:p>
          <a:p>
            <a:r>
              <a:rPr lang="it-IT" sz="2600">
                <a:latin typeface="Arial"/>
              </a:rPr>
              <a:t>- l’evolvibilità (evolvability) è definibile come il quadro delle </a:t>
            </a:r>
            <a:r>
              <a:rPr i="1" lang="it-IT" sz="2600">
                <a:latin typeface="Arial"/>
              </a:rPr>
              <a:t>possibili strade che possono essere imboccate</a:t>
            </a:r>
            <a:r>
              <a:rPr lang="it-IT" sz="2600">
                <a:latin typeface="Arial"/>
              </a:rPr>
              <a:t> dall’evoluzione a partire dalle condizioni attuali, “le potenzialità di una specie di evolversi”</a:t>
            </a:r>
            <a:endParaRPr/>
          </a:p>
          <a:p>
            <a:r>
              <a:rPr lang="it-IT" sz="2600">
                <a:latin typeface="Arial"/>
              </a:rPr>
              <a:t>- </a:t>
            </a:r>
            <a:r>
              <a:rPr b="1" lang="it-IT" sz="2600">
                <a:latin typeface="Arial"/>
              </a:rPr>
              <a:t>il gioco degli scacchi</a:t>
            </a:r>
            <a:r>
              <a:rPr lang="it-IT" sz="2600">
                <a:latin typeface="Arial"/>
              </a:rPr>
              <a:t>. Ogni pezzo può muoversi solamente per andare in certe posizioni (vincoli)</a:t>
            </a:r>
            <a:endParaRPr/>
          </a:p>
          <a:p>
            <a:r>
              <a:rPr lang="it-IT" sz="2600">
                <a:latin typeface="Arial"/>
              </a:rPr>
              <a:t>- mano a mano che la partita va avanti, ai vincoli specifici ai quali è soggetto ogni pezzo si</a:t>
            </a:r>
            <a:endParaRPr/>
          </a:p>
          <a:p>
            <a:r>
              <a:rPr lang="it-IT" sz="2600">
                <a:latin typeface="Arial"/>
              </a:rPr>
              <a:t>sommano quelli determinati</a:t>
            </a:r>
            <a:endParaRPr/>
          </a:p>
          <a:p>
            <a:r>
              <a:rPr lang="it-IT" sz="2600">
                <a:latin typeface="Arial"/>
              </a:rPr>
              <a:t>dalla posizione degli altri pezzi</a:t>
            </a:r>
            <a:endParaRPr/>
          </a:p>
          <a:p>
            <a:r>
              <a:rPr lang="it-IT" sz="2600">
                <a:latin typeface="Arial"/>
              </a:rPr>
              <a:t>sulla scacchiera (ambiente in</a:t>
            </a:r>
            <a:endParaRPr/>
          </a:p>
          <a:p>
            <a:r>
              <a:rPr lang="it-IT" sz="2600">
                <a:latin typeface="Arial"/>
              </a:rPr>
              <a:t>cui gli organismi lottano per la</a:t>
            </a:r>
            <a:endParaRPr/>
          </a:p>
          <a:p>
            <a:r>
              <a:rPr lang="it-IT" sz="2600">
                <a:latin typeface="Arial"/>
              </a:rPr>
              <a:t>sopravvivenza)</a:t>
            </a:r>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9" name="" descr=""/>
          <p:cNvPicPr/>
          <p:nvPr/>
        </p:nvPicPr>
        <p:blipFill>
          <a:blip r:embed="rId1"/>
          <a:stretch>
            <a:fillRect/>
          </a:stretch>
        </p:blipFill>
        <p:spPr>
          <a:xfrm>
            <a:off x="-106200" y="519480"/>
            <a:ext cx="6908760" cy="2381040"/>
          </a:xfrm>
          <a:prstGeom prst="rect">
            <a:avLst/>
          </a:prstGeom>
          <a:ln>
            <a:noFill/>
          </a:ln>
        </p:spPr>
      </p:pic>
      <p:pic>
        <p:nvPicPr>
          <p:cNvPr id="130" name="" descr=""/>
          <p:cNvPicPr/>
          <p:nvPr/>
        </p:nvPicPr>
        <p:blipFill>
          <a:blip r:embed="rId2"/>
          <a:stretch>
            <a:fillRect/>
          </a:stretch>
        </p:blipFill>
        <p:spPr>
          <a:xfrm>
            <a:off x="5610240" y="2378160"/>
            <a:ext cx="3533760" cy="4479840"/>
          </a:xfrm>
          <a:prstGeom prst="rect">
            <a:avLst/>
          </a:prstGeom>
          <a:ln>
            <a:noFill/>
          </a:ln>
        </p:spPr>
      </p:pic>
      <p:sp>
        <p:nvSpPr>
          <p:cNvPr id="131" name="TextShape 1"/>
          <p:cNvSpPr txBox="1"/>
          <p:nvPr/>
        </p:nvSpPr>
        <p:spPr>
          <a:xfrm>
            <a:off x="108000" y="36720"/>
            <a:ext cx="8928000" cy="1278720"/>
          </a:xfrm>
          <a:prstGeom prst="rect">
            <a:avLst/>
          </a:prstGeom>
        </p:spPr>
        <p:txBody>
          <a:bodyPr lIns="90000" rIns="90000" tIns="45000" bIns="45000"/>
          <a:p>
            <a:pPr algn="ctr"/>
            <a:r>
              <a:rPr b="1" lang="it-IT" sz="2600">
                <a:latin typeface="Arial"/>
              </a:rPr>
              <a:t>EVOLVIBILITÀ DI BECCHI</a:t>
            </a:r>
            <a:endParaRPr/>
          </a:p>
          <a:p>
            <a:endParaRPr/>
          </a:p>
        </p:txBody>
      </p:sp>
      <p:pic>
        <p:nvPicPr>
          <p:cNvPr id="132" name="" descr=""/>
          <p:cNvPicPr/>
          <p:nvPr/>
        </p:nvPicPr>
        <p:blipFill>
          <a:blip r:embed="rId3"/>
          <a:stretch>
            <a:fillRect/>
          </a:stretch>
        </p:blipFill>
        <p:spPr>
          <a:xfrm>
            <a:off x="1952640" y="3785040"/>
            <a:ext cx="3627360" cy="2910960"/>
          </a:xfrm>
          <a:prstGeom prst="rect">
            <a:avLst/>
          </a:prstGeom>
          <a:ln>
            <a:noFill/>
          </a:ln>
        </p:spPr>
      </p:pic>
      <p:pic>
        <p:nvPicPr>
          <p:cNvPr id="133" name="" descr=""/>
          <p:cNvPicPr/>
          <p:nvPr/>
        </p:nvPicPr>
        <p:blipFill>
          <a:blip r:embed="rId4"/>
          <a:stretch>
            <a:fillRect/>
          </a:stretch>
        </p:blipFill>
        <p:spPr>
          <a:xfrm>
            <a:off x="112320" y="3744000"/>
            <a:ext cx="2047680" cy="253332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4" name="" descr=""/>
          <p:cNvPicPr/>
          <p:nvPr/>
        </p:nvPicPr>
        <p:blipFill>
          <a:blip r:embed="rId1"/>
          <a:stretch>
            <a:fillRect/>
          </a:stretch>
        </p:blipFill>
        <p:spPr>
          <a:xfrm>
            <a:off x="-324000" y="4707720"/>
            <a:ext cx="4320000" cy="1988280"/>
          </a:xfrm>
          <a:prstGeom prst="rect">
            <a:avLst/>
          </a:prstGeom>
          <a:ln>
            <a:noFill/>
          </a:ln>
        </p:spPr>
      </p:pic>
      <p:pic>
        <p:nvPicPr>
          <p:cNvPr id="135" name="Picture 5" descr="C:\Users\Avian\Desktop\Evoluzione\1117.jpg"/>
          <p:cNvPicPr/>
          <p:nvPr/>
        </p:nvPicPr>
        <p:blipFill>
          <a:blip r:embed="rId2"/>
          <a:stretch>
            <a:fillRect/>
          </a:stretch>
        </p:blipFill>
        <p:spPr>
          <a:xfrm>
            <a:off x="3630240" y="3600000"/>
            <a:ext cx="2201760" cy="3360960"/>
          </a:xfrm>
          <a:prstGeom prst="rect">
            <a:avLst/>
          </a:prstGeom>
          <a:ln>
            <a:noFill/>
          </a:ln>
        </p:spPr>
      </p:pic>
      <p:pic>
        <p:nvPicPr>
          <p:cNvPr id="136" name="Immagine 4" descr="Pagine estratte senza titolo.pdf"/>
          <p:cNvPicPr/>
          <p:nvPr/>
        </p:nvPicPr>
        <p:blipFill>
          <a:blip r:embed="rId3"/>
          <a:stretch>
            <a:fillRect/>
          </a:stretch>
        </p:blipFill>
        <p:spPr>
          <a:xfrm>
            <a:off x="5393880" y="1584000"/>
            <a:ext cx="3755520" cy="5299560"/>
          </a:xfrm>
          <a:prstGeom prst="rect">
            <a:avLst/>
          </a:prstGeom>
          <a:ln>
            <a:noFill/>
          </a:ln>
        </p:spPr>
      </p:pic>
      <p:sp>
        <p:nvSpPr>
          <p:cNvPr id="137" name="TextShape 1"/>
          <p:cNvSpPr txBox="1"/>
          <p:nvPr/>
        </p:nvSpPr>
        <p:spPr>
          <a:xfrm>
            <a:off x="108000" y="36720"/>
            <a:ext cx="8928000" cy="4446360"/>
          </a:xfrm>
          <a:prstGeom prst="rect">
            <a:avLst/>
          </a:prstGeom>
        </p:spPr>
        <p:txBody>
          <a:bodyPr lIns="90000" rIns="90000" tIns="45000" bIns="45000"/>
          <a:p>
            <a:pPr algn="ctr"/>
            <a:r>
              <a:rPr b="1" lang="it-IT" sz="2600">
                <a:latin typeface="Arial"/>
              </a:rPr>
              <a:t>EVOLVIBILITÀ DI BECCHI</a:t>
            </a:r>
            <a:endParaRPr/>
          </a:p>
          <a:p>
            <a:r>
              <a:rPr lang="it-IT" sz="2600">
                <a:latin typeface="Arial"/>
              </a:rPr>
              <a:t>- nei generi </a:t>
            </a:r>
            <a:r>
              <a:rPr i="1" lang="it-IT" sz="2600">
                <a:latin typeface="Arial"/>
              </a:rPr>
              <a:t>Certhidea</a:t>
            </a:r>
            <a:r>
              <a:rPr lang="it-IT" sz="2600">
                <a:latin typeface="Arial"/>
              </a:rPr>
              <a:t> e </a:t>
            </a:r>
            <a:r>
              <a:rPr i="1" lang="it-IT" sz="2600">
                <a:latin typeface="Arial"/>
              </a:rPr>
              <a:t>Geospiza</a:t>
            </a:r>
            <a:r>
              <a:rPr lang="it-IT" sz="2600">
                <a:latin typeface="Arial"/>
              </a:rPr>
              <a:t> minime differenze nei tempi e nel livello di espressione di 2 proteine </a:t>
            </a:r>
            <a:r>
              <a:rPr i="1" lang="it-IT" sz="2600">
                <a:latin typeface="Arial"/>
              </a:rPr>
              <a:t>Bone morphogenetic protein 4</a:t>
            </a:r>
            <a:r>
              <a:rPr lang="it-IT" sz="2600">
                <a:latin typeface="Arial"/>
              </a:rPr>
              <a:t> (Bmp4) e</a:t>
            </a:r>
            <a:r>
              <a:rPr i="1" lang="it-IT" sz="2600">
                <a:latin typeface="Arial"/>
              </a:rPr>
              <a:t> Calmodulina </a:t>
            </a:r>
            <a:r>
              <a:rPr lang="it-IT" sz="2600">
                <a:latin typeface="Arial"/>
              </a:rPr>
              <a:t>(CaM)</a:t>
            </a:r>
            <a:endParaRPr/>
          </a:p>
          <a:p>
            <a:r>
              <a:rPr lang="it-IT" sz="2600">
                <a:latin typeface="Arial"/>
              </a:rPr>
              <a:t>possono rendere conto della mag-</a:t>
            </a:r>
            <a:endParaRPr/>
          </a:p>
          <a:p>
            <a:r>
              <a:rPr lang="it-IT" sz="2600">
                <a:latin typeface="Arial"/>
              </a:rPr>
              <a:t>gior parte delle differenze dei becchi</a:t>
            </a:r>
            <a:endParaRPr/>
          </a:p>
          <a:p>
            <a:r>
              <a:rPr lang="it-IT" sz="2600">
                <a:latin typeface="Arial"/>
              </a:rPr>
              <a:t>- Bmp4 → larghezza del becco</a:t>
            </a:r>
            <a:endParaRPr/>
          </a:p>
          <a:p>
            <a:r>
              <a:rPr lang="it-IT" sz="2600">
                <a:latin typeface="Arial"/>
              </a:rPr>
              <a:t>-CaM → lunghezza del becco</a:t>
            </a:r>
            <a:endParaRPr/>
          </a:p>
          <a:p>
            <a:r>
              <a:rPr lang="it-IT" sz="2600">
                <a:latin typeface="Arial"/>
              </a:rPr>
              <a:t>Il meccanismo di controllo spiega</a:t>
            </a:r>
            <a:endParaRPr/>
          </a:p>
          <a:p>
            <a:r>
              <a:rPr lang="it-IT" sz="2600">
                <a:latin typeface="Arial"/>
              </a:rPr>
              <a:t>l'</a:t>
            </a:r>
            <a:r>
              <a:rPr i="1" lang="it-IT" sz="2600">
                <a:latin typeface="Arial"/>
              </a:rPr>
              <a:t>evolvibilità</a:t>
            </a:r>
            <a:r>
              <a:rPr lang="it-IT" sz="2600">
                <a:latin typeface="Arial"/>
              </a:rPr>
              <a:t> di questo</a:t>
            </a:r>
            <a:endParaRPr/>
          </a:p>
          <a:p>
            <a:r>
              <a:rPr lang="it-IT" sz="2600">
                <a:latin typeface="Arial"/>
              </a:rPr>
              <a:t>importante carattere</a:t>
            </a:r>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8" name="Immagine 4" descr="Pagine estratte senza titolo.pdf"/>
          <p:cNvPicPr/>
          <p:nvPr/>
        </p:nvPicPr>
        <p:blipFill>
          <a:blip r:embed="rId1"/>
          <a:stretch>
            <a:fillRect/>
          </a:stretch>
        </p:blipFill>
        <p:spPr>
          <a:xfrm>
            <a:off x="5787000" y="3600000"/>
            <a:ext cx="3285000" cy="3168000"/>
          </a:xfrm>
          <a:prstGeom prst="rect">
            <a:avLst/>
          </a:prstGeom>
          <a:ln>
            <a:noFill/>
          </a:ln>
        </p:spPr>
      </p:pic>
      <p:pic>
        <p:nvPicPr>
          <p:cNvPr id="139" name="Picture 5" descr="C:\Users\Avian\Desktop\Evoluzione\1118.jpg"/>
          <p:cNvPicPr/>
          <p:nvPr/>
        </p:nvPicPr>
        <p:blipFill>
          <a:blip r:embed="rId2"/>
          <a:stretch>
            <a:fillRect/>
          </a:stretch>
        </p:blipFill>
        <p:spPr>
          <a:xfrm>
            <a:off x="3384000" y="4483440"/>
            <a:ext cx="2340000" cy="2304720"/>
          </a:xfrm>
          <a:prstGeom prst="rect">
            <a:avLst/>
          </a:prstGeom>
          <a:ln>
            <a:noFill/>
          </a:ln>
        </p:spPr>
      </p:pic>
      <p:sp>
        <p:nvSpPr>
          <p:cNvPr id="140" name="TextShape 1"/>
          <p:cNvSpPr txBox="1"/>
          <p:nvPr/>
        </p:nvSpPr>
        <p:spPr>
          <a:xfrm>
            <a:off x="108000" y="37080"/>
            <a:ext cx="8928000" cy="6426360"/>
          </a:xfrm>
          <a:prstGeom prst="rect">
            <a:avLst/>
          </a:prstGeom>
        </p:spPr>
        <p:txBody>
          <a:bodyPr lIns="90000" rIns="90000" tIns="45000" bIns="45000"/>
          <a:p>
            <a:pPr algn="ctr"/>
            <a:r>
              <a:rPr b="1" lang="it-IT" sz="2600">
                <a:latin typeface="Arial"/>
              </a:rPr>
              <a:t>EVOLVIBILITÀ DI SEGMENTI (METAMERIA)</a:t>
            </a:r>
            <a:endParaRPr/>
          </a:p>
          <a:p>
            <a:pPr algn="ctr"/>
            <a:endParaRPr/>
          </a:p>
          <a:p>
            <a:pPr algn="ctr"/>
            <a:endParaRPr/>
          </a:p>
          <a:p>
            <a:pPr algn="ctr"/>
            <a:endParaRPr/>
          </a:p>
          <a:p>
            <a:pPr algn="ctr"/>
            <a:endParaRPr/>
          </a:p>
          <a:p>
            <a:r>
              <a:rPr lang="it-IT" sz="2600">
                <a:latin typeface="Arial"/>
              </a:rPr>
              <a:t>- se c'è una disposizione seriale discordante tra elementi dorsali e ventrali?</a:t>
            </a:r>
            <a:endParaRPr/>
          </a:p>
          <a:p>
            <a:pPr algn="ctr"/>
            <a:r>
              <a:rPr lang="it-IT" sz="2600">
                <a:latin typeface="Arial"/>
              </a:rPr>
              <a:t>IL </a:t>
            </a:r>
            <a:r>
              <a:rPr b="1" i="1" lang="it-IT" sz="2600">
                <a:solidFill>
                  <a:srgbClr val="ff0000"/>
                </a:solidFill>
                <a:latin typeface="Arial"/>
              </a:rPr>
              <a:t>SEGMENTAL MISMATCH</a:t>
            </a:r>
            <a:endParaRPr/>
          </a:p>
          <a:p>
            <a:r>
              <a:rPr lang="it-IT" sz="2600">
                <a:latin typeface="Arial"/>
              </a:rPr>
              <a:t>- nei Diplopodi la maggior parte dei segmenti ha 2 paia di zampe per ogni tergite ad esclusione</a:t>
            </a:r>
            <a:endParaRPr/>
          </a:p>
          <a:p>
            <a:r>
              <a:rPr lang="it-IT" sz="2600">
                <a:latin typeface="Arial"/>
              </a:rPr>
              <a:t>dei primi 3-4 tergiti</a:t>
            </a:r>
            <a:endParaRPr/>
          </a:p>
          <a:p>
            <a:r>
              <a:rPr lang="it-IT" sz="2600">
                <a:latin typeface="Arial"/>
              </a:rPr>
              <a:t>dove si conta 1 solo</a:t>
            </a:r>
            <a:endParaRPr/>
          </a:p>
          <a:p>
            <a:r>
              <a:rPr lang="it-IT" sz="2600">
                <a:latin typeface="Arial"/>
              </a:rPr>
              <a:t>paio per tergite</a:t>
            </a:r>
            <a:endParaRPr/>
          </a:p>
          <a:p>
            <a:r>
              <a:rPr lang="it-IT" sz="2600">
                <a:latin typeface="Arial"/>
              </a:rPr>
              <a:t>fusioni e/o divisioni</a:t>
            </a:r>
            <a:endParaRPr/>
          </a:p>
          <a:p>
            <a:r>
              <a:rPr lang="it-IT" sz="2600">
                <a:latin typeface="Arial"/>
              </a:rPr>
              <a:t>di strutture segmen-</a:t>
            </a:r>
            <a:endParaRPr/>
          </a:p>
          <a:p>
            <a:r>
              <a:rPr lang="it-IT" sz="2600">
                <a:latin typeface="Arial"/>
              </a:rPr>
              <a:t>tali arcaiche?</a:t>
            </a:r>
            <a:endParaRPr/>
          </a:p>
        </p:txBody>
      </p:sp>
      <p:graphicFrame>
        <p:nvGraphicFramePr>
          <p:cNvPr id="141" name="Table 2"/>
          <p:cNvGraphicFramePr/>
          <p:nvPr/>
        </p:nvGraphicFramePr>
        <p:xfrm>
          <a:off x="83880" y="581040"/>
          <a:ext cx="8991000" cy="1204920"/>
        </p:xfrm>
        <a:graphic>
          <a:graphicData uri="http://schemas.openxmlformats.org/drawingml/2006/table">
            <a:tbl>
              <a:tblPr/>
              <a:tblGrid>
                <a:gridCol w="4494960"/>
                <a:gridCol w="4496400"/>
              </a:tblGrid>
              <a:tr h="1281960">
                <a:tc>
                  <a:txBody>
                    <a:bodyPr lIns="90000" rIns="90000" tIns="46800" bIns="46800"/>
                    <a:p>
                      <a:r>
                        <a:rPr lang="it-IT" sz="2600">
                          <a:latin typeface="Arial"/>
                        </a:rPr>
                        <a:t>corpo composto da un certo numero di moduli che si ripetono</a:t>
                      </a:r>
                      <a:endParaRPr/>
                    </a:p>
                  </a:txBody>
                  <a:tcPr/>
                </a:tc>
                <a:tc>
                  <a:txBody>
                    <a:bodyPr lIns="90000" rIns="90000" tIns="46800" bIns="46800"/>
                    <a:p>
                      <a:r>
                        <a:rPr lang="it-IT" sz="2600">
                          <a:latin typeface="Arial"/>
                        </a:rPr>
                        <a:t>un animale che presenta diverse serie di elementi strutturali ripetitivi</a:t>
                      </a:r>
                      <a:endParaRPr/>
                    </a:p>
                  </a:txBody>
                  <a:tcPr/>
                </a:tc>
              </a:tr>
            </a:tbl>
          </a:graphicData>
        </a:graphic>
      </p:graphicFrame>
    </p:spTree>
  </p:cSld>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2" name="TextShape 1"/>
          <p:cNvSpPr txBox="1"/>
          <p:nvPr/>
        </p:nvSpPr>
        <p:spPr>
          <a:xfrm>
            <a:off x="685440" y="1981080"/>
            <a:ext cx="7769160" cy="3977640"/>
          </a:xfrm>
          <a:prstGeom prst="rect">
            <a:avLst/>
          </a:prstGeom>
        </p:spPr>
        <p:txBody>
          <a:bodyPr lIns="0" rIns="0" tIns="0" bIns="0"/>
          <a:p>
            <a:endParaRPr/>
          </a:p>
        </p:txBody>
      </p:sp>
      <p:pic>
        <p:nvPicPr>
          <p:cNvPr id="143" name="" descr=""/>
          <p:cNvPicPr/>
          <p:nvPr/>
        </p:nvPicPr>
        <p:blipFill>
          <a:blip r:embed="rId1"/>
          <a:stretch>
            <a:fillRect/>
          </a:stretch>
        </p:blipFill>
        <p:spPr>
          <a:xfrm>
            <a:off x="-398880" y="1678320"/>
            <a:ext cx="9942120" cy="5169960"/>
          </a:xfrm>
          <a:prstGeom prst="rect">
            <a:avLst/>
          </a:prstGeom>
          <a:ln>
            <a:noFill/>
          </a:ln>
        </p:spPr>
      </p:pic>
      <p:sp>
        <p:nvSpPr>
          <p:cNvPr id="144" name="TextShape 2"/>
          <p:cNvSpPr txBox="1"/>
          <p:nvPr/>
        </p:nvSpPr>
        <p:spPr>
          <a:xfrm>
            <a:off x="-114120" y="349920"/>
            <a:ext cx="9372600" cy="943560"/>
          </a:xfrm>
          <a:prstGeom prst="rect">
            <a:avLst/>
          </a:prstGeom>
        </p:spPr>
        <p:txBody>
          <a:bodyPr lIns="90000" rIns="90000" tIns="45000" bIns="45000"/>
          <a:p>
            <a:pPr algn="ctr"/>
            <a:r>
              <a:rPr i="1" lang="it-IT" sz="2800">
                <a:latin typeface="Arial"/>
              </a:rPr>
              <a:t>Glomeris marginata</a:t>
            </a:r>
            <a:endParaRPr/>
          </a:p>
          <a:p>
            <a:pPr algn="ctr"/>
            <a:r>
              <a:rPr lang="it-IT" sz="2800">
                <a:latin typeface="Arial"/>
              </a:rPr>
              <a:t>1 tergite, 1 pleurite laterale, 2 sterniti 2 paia di zampe</a:t>
            </a:r>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45" name="" descr=""/>
          <p:cNvPicPr/>
          <p:nvPr/>
        </p:nvPicPr>
        <p:blipFill>
          <a:blip r:embed="rId1"/>
          <a:stretch>
            <a:fillRect/>
          </a:stretch>
        </p:blipFill>
        <p:spPr>
          <a:xfrm>
            <a:off x="2805480" y="3657600"/>
            <a:ext cx="6414840" cy="3207240"/>
          </a:xfrm>
          <a:prstGeom prst="rect">
            <a:avLst/>
          </a:prstGeom>
          <a:ln>
            <a:noFill/>
          </a:ln>
        </p:spPr>
      </p:pic>
      <p:pic>
        <p:nvPicPr>
          <p:cNvPr id="146" name="" descr=""/>
          <p:cNvPicPr/>
          <p:nvPr/>
        </p:nvPicPr>
        <p:blipFill>
          <a:blip r:embed="rId2"/>
          <a:stretch>
            <a:fillRect/>
          </a:stretch>
        </p:blipFill>
        <p:spPr>
          <a:xfrm>
            <a:off x="2800800" y="-601200"/>
            <a:ext cx="6388200" cy="4258800"/>
          </a:xfrm>
          <a:prstGeom prst="rect">
            <a:avLst/>
          </a:prstGeom>
          <a:ln>
            <a:noFill/>
          </a:ln>
        </p:spPr>
      </p:pic>
      <p:pic>
        <p:nvPicPr>
          <p:cNvPr id="147" name="" descr=""/>
          <p:cNvPicPr/>
          <p:nvPr/>
        </p:nvPicPr>
        <p:blipFill>
          <a:blip r:embed="rId3"/>
          <a:stretch>
            <a:fillRect/>
          </a:stretch>
        </p:blipFill>
        <p:spPr>
          <a:xfrm>
            <a:off x="24480" y="552960"/>
            <a:ext cx="3404520" cy="2418840"/>
          </a:xfrm>
          <a:prstGeom prst="rect">
            <a:avLst/>
          </a:prstGeom>
          <a:ln>
            <a:noFill/>
          </a:ln>
        </p:spPr>
      </p:pic>
      <p:sp>
        <p:nvSpPr>
          <p:cNvPr id="148" name="TextShape 1"/>
          <p:cNvSpPr txBox="1"/>
          <p:nvPr/>
        </p:nvSpPr>
        <p:spPr>
          <a:xfrm>
            <a:off x="3886200" y="457200"/>
            <a:ext cx="4114800" cy="516960"/>
          </a:xfrm>
          <a:prstGeom prst="rect">
            <a:avLst/>
          </a:prstGeom>
        </p:spPr>
        <p:txBody>
          <a:bodyPr lIns="90000" rIns="90000" tIns="45000" bIns="45000"/>
          <a:p>
            <a:r>
              <a:rPr lang="it-IT" sz="2800">
                <a:latin typeface="Arial"/>
              </a:rPr>
              <a:t>Igor Siwanowicz</a:t>
            </a:r>
            <a:endParaRPr/>
          </a:p>
        </p:txBody>
      </p:sp>
      <p:pic>
        <p:nvPicPr>
          <p:cNvPr id="149" name="" descr=""/>
          <p:cNvPicPr/>
          <p:nvPr/>
        </p:nvPicPr>
        <p:blipFill>
          <a:blip r:embed="rId4"/>
          <a:stretch>
            <a:fillRect/>
          </a:stretch>
        </p:blipFill>
        <p:spPr>
          <a:xfrm>
            <a:off x="38520" y="3534840"/>
            <a:ext cx="2933280" cy="195156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50" name="" descr=""/>
          <p:cNvPicPr/>
          <p:nvPr/>
        </p:nvPicPr>
        <p:blipFill>
          <a:blip r:embed="rId1"/>
          <a:stretch>
            <a:fillRect/>
          </a:stretch>
        </p:blipFill>
        <p:spPr>
          <a:xfrm>
            <a:off x="142560" y="312480"/>
            <a:ext cx="8858880" cy="2344680"/>
          </a:xfrm>
          <a:prstGeom prst="rect">
            <a:avLst/>
          </a:prstGeom>
          <a:ln>
            <a:noFill/>
          </a:ln>
        </p:spPr>
      </p:pic>
      <p:sp>
        <p:nvSpPr>
          <p:cNvPr id="151" name="TextShape 1"/>
          <p:cNvSpPr txBox="1"/>
          <p:nvPr/>
        </p:nvSpPr>
        <p:spPr>
          <a:xfrm>
            <a:off x="108000" y="37080"/>
            <a:ext cx="8928000" cy="7218360"/>
          </a:xfrm>
          <a:prstGeom prst="rect">
            <a:avLst/>
          </a:prstGeom>
        </p:spPr>
        <p:txBody>
          <a:bodyPr lIns="90000" rIns="90000" tIns="45000" bIns="45000"/>
          <a:p>
            <a:pPr algn="ctr"/>
            <a:r>
              <a:rPr b="1" lang="it-IT" sz="2600">
                <a:latin typeface="Arial"/>
              </a:rPr>
              <a:t>EVOLVIBILITÀ DI SEGMENTI (METAMERIA)</a:t>
            </a:r>
            <a:endParaRPr/>
          </a:p>
          <a:p>
            <a:endParaRPr/>
          </a:p>
          <a:p>
            <a:endParaRPr/>
          </a:p>
          <a:p>
            <a:endParaRPr/>
          </a:p>
          <a:p>
            <a:endParaRPr/>
          </a:p>
          <a:p>
            <a:endParaRPr/>
          </a:p>
          <a:p>
            <a:endParaRPr/>
          </a:p>
          <a:p>
            <a:r>
              <a:rPr lang="it-IT" sz="2600">
                <a:latin typeface="Arial"/>
              </a:rPr>
              <a:t>- la biologia dello sviluppo offre una spiegazione convin-cente: semplicemente le segmentazioni dorsali e ventrali sono stabilite in maniera indipendente nell'embrione</a:t>
            </a:r>
            <a:endParaRPr/>
          </a:p>
          <a:p>
            <a:endParaRPr/>
          </a:p>
          <a:p>
            <a:r>
              <a:rPr lang="it-IT" sz="2600">
                <a:latin typeface="Arial"/>
              </a:rPr>
              <a:t>LA SEGMENTAZIONE PUÒ EVOVERSI ATTRAVERSO PERCORSI DI CAMBIAMENTO DIVERSI DALLA FUSIONE/DIVISIONE DI STRUTTURE PREESISTENTI</a:t>
            </a:r>
            <a:endParaRPr/>
          </a:p>
          <a:p>
            <a:endParaRPr/>
          </a:p>
          <a:p>
            <a:r>
              <a:rPr lang="it-IT" sz="2600">
                <a:latin typeface="Arial"/>
              </a:rPr>
              <a:t>- il modulo è un'unità funzionale/descrittiva ma non ci dice molto sull'evoluzione dei processi di segmentazione</a:t>
            </a:r>
            <a:endParaRPr/>
          </a:p>
          <a:p>
            <a:pPr algn="ctr"/>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 name="TextShape 1"/>
          <p:cNvSpPr txBox="1"/>
          <p:nvPr/>
        </p:nvSpPr>
        <p:spPr>
          <a:xfrm>
            <a:off x="108000" y="37080"/>
            <a:ext cx="8928000" cy="4446360"/>
          </a:xfrm>
          <a:prstGeom prst="rect">
            <a:avLst/>
          </a:prstGeom>
        </p:spPr>
        <p:txBody>
          <a:bodyPr lIns="90000" rIns="90000" tIns="45000" bIns="45000"/>
          <a:p>
            <a:pPr algn="ctr"/>
            <a:r>
              <a:rPr b="1" lang="it-IT" sz="2600">
                <a:latin typeface="Arial"/>
              </a:rPr>
              <a:t>NOVITÀ EVOLUTIVE</a:t>
            </a:r>
            <a:endParaRPr/>
          </a:p>
          <a:p>
            <a:r>
              <a:rPr lang="it-IT" sz="2600">
                <a:latin typeface="Arial"/>
              </a:rPr>
              <a:t>- tratto nuovo senza corrispondenti precedenti (non sempre correlato ad una radiazione filetica – penne nei dinosauri Teropodi)</a:t>
            </a:r>
            <a:endParaRPr/>
          </a:p>
          <a:p>
            <a:r>
              <a:rPr b="1" lang="it-IT" sz="2600">
                <a:latin typeface="Arial"/>
              </a:rPr>
              <a:t>COME EMERGE UNA NOVITÀ?</a:t>
            </a:r>
            <a:endParaRPr/>
          </a:p>
          <a:p>
            <a:r>
              <a:rPr lang="it-IT" sz="2600">
                <a:latin typeface="Arial"/>
              </a:rPr>
              <a:t>- il cambiamento opera su quello che</a:t>
            </a:r>
            <a:endParaRPr/>
          </a:p>
          <a:p>
            <a:r>
              <a:rPr lang="it-IT" sz="2600">
                <a:latin typeface="Arial"/>
              </a:rPr>
              <a:t>già c'è e ogni novità dovrebbe mante-</a:t>
            </a:r>
            <a:endParaRPr/>
          </a:p>
          <a:p>
            <a:r>
              <a:rPr lang="it-IT" sz="2600">
                <a:latin typeface="Arial"/>
              </a:rPr>
              <a:t>nere traccia del miscuglio di elementi</a:t>
            </a:r>
            <a:endParaRPr/>
          </a:p>
          <a:p>
            <a:r>
              <a:rPr lang="it-IT" sz="2600">
                <a:latin typeface="Arial"/>
              </a:rPr>
              <a:t>conservati con elementi nuovi</a:t>
            </a:r>
            <a:endParaRPr/>
          </a:p>
          <a:p>
            <a:endParaRPr/>
          </a:p>
          <a:p>
            <a:pPr algn="ctr"/>
            <a:endParaRPr/>
          </a:p>
        </p:txBody>
      </p:sp>
      <p:pic>
        <p:nvPicPr>
          <p:cNvPr id="153" name="" descr=""/>
          <p:cNvPicPr/>
          <p:nvPr/>
        </p:nvPicPr>
        <p:blipFill>
          <a:blip r:embed="rId1"/>
          <a:stretch>
            <a:fillRect/>
          </a:stretch>
        </p:blipFill>
        <p:spPr>
          <a:xfrm>
            <a:off x="6120000" y="1296000"/>
            <a:ext cx="2879280" cy="2879280"/>
          </a:xfrm>
          <a:prstGeom prst="rect">
            <a:avLst/>
          </a:prstGeom>
          <a:ln>
            <a:noFill/>
          </a:ln>
        </p:spPr>
      </p:pic>
      <p:pic>
        <p:nvPicPr>
          <p:cNvPr id="154" name="" descr=""/>
          <p:cNvPicPr/>
          <p:nvPr/>
        </p:nvPicPr>
        <p:blipFill>
          <a:blip r:embed="rId2"/>
          <a:stretch>
            <a:fillRect/>
          </a:stretch>
        </p:blipFill>
        <p:spPr>
          <a:xfrm>
            <a:off x="4131360" y="4200840"/>
            <a:ext cx="3428640" cy="2495160"/>
          </a:xfrm>
          <a:prstGeom prst="rect">
            <a:avLst/>
          </a:prstGeom>
          <a:ln>
            <a:noFill/>
          </a:ln>
        </p:spPr>
      </p:pic>
      <p:pic>
        <p:nvPicPr>
          <p:cNvPr id="155" name="" descr=""/>
          <p:cNvPicPr/>
          <p:nvPr/>
        </p:nvPicPr>
        <p:blipFill>
          <a:blip r:embed="rId3"/>
          <a:stretch>
            <a:fillRect/>
          </a:stretch>
        </p:blipFill>
        <p:spPr>
          <a:xfrm>
            <a:off x="432000" y="3743640"/>
            <a:ext cx="3333240" cy="295236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6" name="TextShape 1"/>
          <p:cNvSpPr txBox="1"/>
          <p:nvPr/>
        </p:nvSpPr>
        <p:spPr>
          <a:xfrm>
            <a:off x="108000" y="37080"/>
            <a:ext cx="8928000" cy="7218360"/>
          </a:xfrm>
          <a:prstGeom prst="rect">
            <a:avLst/>
          </a:prstGeom>
        </p:spPr>
        <p:txBody>
          <a:bodyPr lIns="90000" rIns="90000" tIns="45000" bIns="45000"/>
          <a:p>
            <a:pPr algn="ctr"/>
            <a:r>
              <a:rPr b="1" lang="it-IT" sz="2600">
                <a:latin typeface="Arial"/>
              </a:rPr>
              <a:t>NOVITÀ EVOLUTIVE: LE CORNA DEI COLEOTTERI</a:t>
            </a:r>
            <a:endParaRPr/>
          </a:p>
          <a:p>
            <a:r>
              <a:rPr lang="it-IT" sz="2600">
                <a:latin typeface="Arial"/>
              </a:rPr>
              <a:t>- espansioni rigide a livello del capo </a:t>
            </a:r>
            <a:r>
              <a:rPr i="1" lang="it-IT" sz="2600">
                <a:latin typeface="Arial"/>
              </a:rPr>
              <a:t>non articolate</a:t>
            </a:r>
            <a:endParaRPr/>
          </a:p>
          <a:p>
            <a:r>
              <a:rPr lang="it-IT" sz="2600">
                <a:latin typeface="Arial"/>
              </a:rPr>
              <a:t>- in almeno 6 diverse fami-</a:t>
            </a:r>
            <a:endParaRPr/>
          </a:p>
          <a:p>
            <a:r>
              <a:rPr lang="it-IT" sz="2600">
                <a:latin typeface="Arial"/>
              </a:rPr>
              <a:t>glie di Scarabeidi</a:t>
            </a:r>
            <a:endParaRPr/>
          </a:p>
          <a:p>
            <a:r>
              <a:rPr lang="it-IT" sz="2600">
                <a:latin typeface="Arial"/>
              </a:rPr>
              <a:t>- nei maschi usate come armi</a:t>
            </a:r>
            <a:endParaRPr/>
          </a:p>
          <a:p>
            <a:r>
              <a:rPr lang="it-IT" sz="2600">
                <a:latin typeface="Arial"/>
              </a:rPr>
              <a:t>per l'accesso alle femmine</a:t>
            </a:r>
            <a:endParaRPr/>
          </a:p>
          <a:p>
            <a:r>
              <a:rPr lang="it-IT" sz="2600">
                <a:latin typeface="Arial"/>
              </a:rPr>
              <a:t>- carattere sessule secon-</a:t>
            </a:r>
            <a:endParaRPr/>
          </a:p>
          <a:p>
            <a:r>
              <a:rPr lang="it-IT" sz="2600">
                <a:latin typeface="Arial"/>
              </a:rPr>
              <a:t>dario</a:t>
            </a:r>
            <a:endParaRPr/>
          </a:p>
          <a:p>
            <a:r>
              <a:rPr lang="it-IT" sz="2600">
                <a:latin typeface="Arial"/>
              </a:rPr>
              <a:t>- sviluppo notevole nei</a:t>
            </a:r>
            <a:endParaRPr/>
          </a:p>
          <a:p>
            <a:r>
              <a:rPr lang="it-IT" sz="2600">
                <a:latin typeface="Arial"/>
              </a:rPr>
              <a:t>Coleotteri Scarabeidi</a:t>
            </a:r>
            <a:endParaRPr/>
          </a:p>
          <a:p>
            <a:r>
              <a:rPr lang="it-IT" sz="2600">
                <a:latin typeface="Arial"/>
              </a:rPr>
              <a:t>- non presentano omologia</a:t>
            </a:r>
            <a:endParaRPr/>
          </a:p>
          <a:p>
            <a:r>
              <a:rPr lang="it-IT" sz="2600">
                <a:latin typeface="Arial"/>
              </a:rPr>
              <a:t>con altre strutture</a:t>
            </a:r>
            <a:endParaRPr/>
          </a:p>
          <a:p>
            <a:endParaRPr/>
          </a:p>
          <a:p>
            <a:r>
              <a:rPr lang="it-IT" sz="2600">
                <a:latin typeface="Arial"/>
              </a:rPr>
              <a:t>- </a:t>
            </a:r>
            <a:r>
              <a:rPr b="1" lang="it-IT" sz="2600">
                <a:latin typeface="Arial"/>
              </a:rPr>
              <a:t>in regione del corpo che</a:t>
            </a:r>
            <a:endParaRPr/>
          </a:p>
          <a:p>
            <a:r>
              <a:rPr b="1" lang="it-IT" sz="2600">
                <a:latin typeface="Arial"/>
              </a:rPr>
              <a:t>negli altri Insetti non pre-</a:t>
            </a:r>
            <a:endParaRPr/>
          </a:p>
          <a:p>
            <a:r>
              <a:rPr b="1" lang="it-IT" sz="2600">
                <a:latin typeface="Arial"/>
              </a:rPr>
              <a:t>senta protuberanze</a:t>
            </a:r>
            <a:endParaRPr/>
          </a:p>
          <a:p>
            <a:endParaRPr/>
          </a:p>
          <a:p>
            <a:pPr algn="ctr"/>
            <a:endParaRPr/>
          </a:p>
        </p:txBody>
      </p:sp>
      <p:pic>
        <p:nvPicPr>
          <p:cNvPr id="157" name="" descr=""/>
          <p:cNvPicPr/>
          <p:nvPr/>
        </p:nvPicPr>
        <p:blipFill>
          <a:blip r:embed="rId1"/>
          <a:stretch>
            <a:fillRect/>
          </a:stretch>
        </p:blipFill>
        <p:spPr>
          <a:xfrm>
            <a:off x="4536000" y="884160"/>
            <a:ext cx="4539600" cy="592416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58" name="Immagine 4" descr="Pagine estratte senza titolo.pdf"/>
          <p:cNvPicPr/>
          <p:nvPr/>
        </p:nvPicPr>
        <p:blipFill>
          <a:blip r:embed="rId1"/>
          <a:stretch>
            <a:fillRect/>
          </a:stretch>
        </p:blipFill>
        <p:spPr>
          <a:xfrm>
            <a:off x="5232600" y="1619280"/>
            <a:ext cx="4163400" cy="5215680"/>
          </a:xfrm>
          <a:prstGeom prst="rect">
            <a:avLst/>
          </a:prstGeom>
          <a:ln>
            <a:noFill/>
          </a:ln>
        </p:spPr>
      </p:pic>
      <p:pic>
        <p:nvPicPr>
          <p:cNvPr id="159" name="Picture 5" descr="C:\Users\Avian\Desktop\Evoluzione\1125.jpg"/>
          <p:cNvPicPr/>
          <p:nvPr/>
        </p:nvPicPr>
        <p:blipFill>
          <a:blip r:embed="rId2"/>
          <a:stretch>
            <a:fillRect/>
          </a:stretch>
        </p:blipFill>
        <p:spPr>
          <a:xfrm>
            <a:off x="4104000" y="1861920"/>
            <a:ext cx="1224000" cy="4979520"/>
          </a:xfrm>
          <a:prstGeom prst="rect">
            <a:avLst/>
          </a:prstGeom>
          <a:ln>
            <a:noFill/>
          </a:ln>
        </p:spPr>
      </p:pic>
      <p:sp>
        <p:nvSpPr>
          <p:cNvPr id="160" name="TextShape 1"/>
          <p:cNvSpPr txBox="1"/>
          <p:nvPr/>
        </p:nvSpPr>
        <p:spPr>
          <a:xfrm>
            <a:off x="108000" y="37440"/>
            <a:ext cx="8928000" cy="6822360"/>
          </a:xfrm>
          <a:prstGeom prst="rect">
            <a:avLst/>
          </a:prstGeom>
        </p:spPr>
        <p:txBody>
          <a:bodyPr lIns="90000" rIns="90000" tIns="45000" bIns="45000"/>
          <a:p>
            <a:pPr algn="ctr"/>
            <a:r>
              <a:rPr b="1" lang="it-IT" sz="2600">
                <a:latin typeface="Arial"/>
              </a:rPr>
              <a:t>NOVITÀ EVOLUTIVE: LE CORNA DEI COLEOTTERI</a:t>
            </a:r>
            <a:endParaRPr/>
          </a:p>
          <a:p>
            <a:r>
              <a:rPr lang="it-IT" sz="2600">
                <a:latin typeface="Arial"/>
              </a:rPr>
              <a:t>- durante le fasi di sviluppo pre-pupale gli abbozzi vanno incontro a proliferazione e vengono espressi 3 geni chiave per l'asse prossimo-distale delle zampe: </a:t>
            </a:r>
            <a:r>
              <a:rPr i="1" lang="it-IT" sz="2600">
                <a:latin typeface="Arial"/>
              </a:rPr>
              <a:t>Distal-less</a:t>
            </a:r>
            <a:r>
              <a:rPr lang="it-IT" sz="2600">
                <a:latin typeface="Arial"/>
              </a:rPr>
              <a:t> (</a:t>
            </a:r>
            <a:r>
              <a:rPr i="1" lang="it-IT" sz="2600">
                <a:latin typeface="Arial"/>
              </a:rPr>
              <a:t>Dll</a:t>
            </a:r>
            <a:r>
              <a:rPr lang="it-IT" sz="2600">
                <a:latin typeface="Arial"/>
              </a:rPr>
              <a:t>), </a:t>
            </a:r>
            <a:r>
              <a:rPr i="1" lang="it-IT" sz="2600">
                <a:latin typeface="Arial"/>
              </a:rPr>
              <a:t>dachshund</a:t>
            </a:r>
            <a:r>
              <a:rPr lang="it-IT" sz="2600">
                <a:latin typeface="Arial"/>
              </a:rPr>
              <a:t> (</a:t>
            </a:r>
            <a:r>
              <a:rPr i="1" lang="it-IT" sz="2600">
                <a:latin typeface="Arial"/>
              </a:rPr>
              <a:t>dac</a:t>
            </a:r>
            <a:r>
              <a:rPr lang="it-IT" sz="2600">
                <a:latin typeface="Arial"/>
              </a:rPr>
              <a:t>) e </a:t>
            </a:r>
            <a:r>
              <a:rPr i="1" lang="it-IT" sz="2600">
                <a:latin typeface="Arial"/>
              </a:rPr>
              <a:t>homo-</a:t>
            </a:r>
            <a:endParaRPr/>
          </a:p>
          <a:p>
            <a:r>
              <a:rPr i="1" lang="it-IT" sz="2600">
                <a:latin typeface="Arial"/>
              </a:rPr>
              <a:t>torax</a:t>
            </a:r>
            <a:r>
              <a:rPr lang="it-IT" sz="2600">
                <a:latin typeface="Arial"/>
              </a:rPr>
              <a:t> (</a:t>
            </a:r>
            <a:r>
              <a:rPr i="1" lang="it-IT" sz="2600">
                <a:latin typeface="Arial"/>
              </a:rPr>
              <a:t>hth</a:t>
            </a:r>
            <a:r>
              <a:rPr lang="it-IT" sz="2600">
                <a:latin typeface="Arial"/>
              </a:rPr>
              <a:t>)</a:t>
            </a:r>
            <a:endParaRPr/>
          </a:p>
          <a:p>
            <a:r>
              <a:rPr lang="it-IT" sz="2600">
                <a:latin typeface="Arial"/>
              </a:rPr>
              <a:t>- </a:t>
            </a:r>
            <a:r>
              <a:rPr i="1" lang="it-IT" sz="2600">
                <a:latin typeface="Arial"/>
              </a:rPr>
              <a:t>Dll</a:t>
            </a:r>
            <a:r>
              <a:rPr lang="it-IT" sz="2600">
                <a:latin typeface="Arial"/>
              </a:rPr>
              <a:t> e </a:t>
            </a:r>
            <a:r>
              <a:rPr i="1" lang="it-IT" sz="2600">
                <a:latin typeface="Arial"/>
              </a:rPr>
              <a:t>hth</a:t>
            </a:r>
            <a:r>
              <a:rPr lang="it-IT" sz="2600">
                <a:latin typeface="Arial"/>
              </a:rPr>
              <a:t> sono espressi</a:t>
            </a:r>
            <a:endParaRPr/>
          </a:p>
          <a:p>
            <a:r>
              <a:rPr lang="it-IT" sz="2600">
                <a:latin typeface="Arial"/>
              </a:rPr>
              <a:t>nella stessa posizione</a:t>
            </a:r>
            <a:endParaRPr/>
          </a:p>
          <a:p>
            <a:r>
              <a:rPr lang="it-IT" sz="2600">
                <a:latin typeface="Arial"/>
              </a:rPr>
              <a:t>relative delle zampe</a:t>
            </a:r>
            <a:endParaRPr/>
          </a:p>
          <a:p>
            <a:r>
              <a:rPr lang="it-IT" sz="2600">
                <a:latin typeface="Arial"/>
              </a:rPr>
              <a:t>- iRNA ha permesso di</a:t>
            </a:r>
            <a:endParaRPr/>
          </a:p>
          <a:p>
            <a:r>
              <a:rPr lang="it-IT" sz="2600">
                <a:latin typeface="Arial"/>
              </a:rPr>
              <a:t>osservare gli effetti dell'</a:t>
            </a:r>
            <a:endParaRPr/>
          </a:p>
          <a:p>
            <a:r>
              <a:rPr lang="it-IT" sz="2600">
                <a:latin typeface="Arial"/>
              </a:rPr>
              <a:t>inattivazione</a:t>
            </a:r>
            <a:endParaRPr/>
          </a:p>
          <a:p>
            <a:r>
              <a:rPr lang="it-IT" sz="2600">
                <a:latin typeface="Arial"/>
              </a:rPr>
              <a:t>- le espressioni di </a:t>
            </a:r>
            <a:r>
              <a:rPr i="1" lang="it-IT" sz="2600">
                <a:latin typeface="Arial"/>
              </a:rPr>
              <a:t>DII</a:t>
            </a:r>
            <a:r>
              <a:rPr lang="it-IT" sz="2600">
                <a:latin typeface="Arial"/>
              </a:rPr>
              <a:t> e </a:t>
            </a:r>
            <a:r>
              <a:rPr i="1" lang="it-IT" sz="2600">
                <a:latin typeface="Arial"/>
              </a:rPr>
              <a:t>hth</a:t>
            </a:r>
            <a:endParaRPr/>
          </a:p>
          <a:p>
            <a:r>
              <a:rPr lang="it-IT" sz="2600">
                <a:latin typeface="Arial"/>
              </a:rPr>
              <a:t>sono altamente specifiche</a:t>
            </a:r>
            <a:endParaRPr/>
          </a:p>
          <a:p>
            <a:r>
              <a:rPr lang="it-IT" sz="2600">
                <a:latin typeface="Arial"/>
              </a:rPr>
              <a:t>- ambiente (livello</a:t>
            </a:r>
            <a:endParaRPr/>
          </a:p>
          <a:p>
            <a:r>
              <a:rPr lang="it-IT" sz="2600">
                <a:latin typeface="Arial"/>
              </a:rPr>
              <a:t>di nutrizione)</a:t>
            </a:r>
            <a:endParaRPr/>
          </a:p>
          <a:p>
            <a:r>
              <a:rPr b="1" lang="it-IT" sz="2600">
                <a:solidFill>
                  <a:srgbClr val="ff0000"/>
                </a:solidFill>
                <a:latin typeface="Arial"/>
              </a:rPr>
              <a:t>COOPTAZIONE</a:t>
            </a:r>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57" name="Immagine 4" descr="Pagine estratte senza titolo.pdf"/>
          <p:cNvPicPr/>
          <p:nvPr/>
        </p:nvPicPr>
        <p:blipFill>
          <a:blip r:embed="rId1"/>
          <a:stretch>
            <a:fillRect/>
          </a:stretch>
        </p:blipFill>
        <p:spPr>
          <a:xfrm>
            <a:off x="4287960" y="3096000"/>
            <a:ext cx="4712040" cy="3697560"/>
          </a:xfrm>
          <a:prstGeom prst="rect">
            <a:avLst/>
          </a:prstGeom>
          <a:ln>
            <a:noFill/>
          </a:ln>
        </p:spPr>
      </p:pic>
      <p:sp>
        <p:nvSpPr>
          <p:cNvPr id="58" name="TextShape 1"/>
          <p:cNvSpPr txBox="1"/>
          <p:nvPr/>
        </p:nvSpPr>
        <p:spPr>
          <a:xfrm>
            <a:off x="108000" y="-17640"/>
            <a:ext cx="8928000" cy="6639480"/>
          </a:xfrm>
          <a:prstGeom prst="rect">
            <a:avLst/>
          </a:prstGeom>
        </p:spPr>
        <p:txBody>
          <a:bodyPr lIns="90000" rIns="90000" tIns="45000" bIns="45000"/>
          <a:p>
            <a:pPr algn="ctr"/>
            <a:r>
              <a:rPr b="1" lang="it-IT" sz="2600">
                <a:latin typeface="Arial"/>
              </a:rPr>
              <a:t>LA PROSPETTIVA EVO-DEVO</a:t>
            </a:r>
            <a:endParaRPr/>
          </a:p>
          <a:p>
            <a:r>
              <a:rPr lang="it-IT" sz="2600">
                <a:latin typeface="Arial"/>
              </a:rPr>
              <a:t>- evo-devo è un’espressione abbreviata che sta per </a:t>
            </a:r>
            <a:r>
              <a:rPr i="1" lang="it-IT" sz="2600">
                <a:latin typeface="Arial"/>
              </a:rPr>
              <a:t>evolutionary developmental biology</a:t>
            </a:r>
            <a:r>
              <a:rPr lang="it-IT" sz="2600">
                <a:latin typeface="Arial"/>
              </a:rPr>
              <a:t>, cioè biologia evoluzionistica dello sviluppo. La parola entra nell’uso comune quando nel 1992 esce il libro di Brian Hall intitolato appunto </a:t>
            </a:r>
            <a:r>
              <a:rPr i="1" lang="it-IT" sz="2600">
                <a:latin typeface="Arial"/>
              </a:rPr>
              <a:t>Evolutionary developmental biology</a:t>
            </a:r>
            <a:endParaRPr/>
          </a:p>
          <a:p>
            <a:r>
              <a:rPr lang="it-IT" sz="2600">
                <a:latin typeface="Arial"/>
              </a:rPr>
              <a:t>- l'evoluzione non va vista come cambiamenti di genotipo e fenotipo ma come </a:t>
            </a:r>
            <a:r>
              <a:rPr i="1" lang="it-IT" sz="2600">
                <a:latin typeface="Arial"/>
              </a:rPr>
              <a:t>cambiamento dei processi ontogenetici</a:t>
            </a:r>
            <a:endParaRPr/>
          </a:p>
          <a:p>
            <a:endParaRPr/>
          </a:p>
          <a:p>
            <a:endParaRPr/>
          </a:p>
          <a:p>
            <a:endParaRPr/>
          </a:p>
          <a:p>
            <a:endParaRPr/>
          </a:p>
          <a:p>
            <a:endParaRPr/>
          </a:p>
          <a:p>
            <a:endParaRPr/>
          </a:p>
          <a:p>
            <a:endParaRPr/>
          </a:p>
          <a:p>
            <a:endParaRPr/>
          </a:p>
          <a:p>
            <a:r>
              <a:rPr lang="it-IT" sz="1400">
                <a:latin typeface="Arial"/>
              </a:rPr>
              <a:t>http://aulascienze.scuola.zanichelli.it/</a:t>
            </a:r>
            <a:r>
              <a:rPr lang="it-IT" sz="1400">
                <a:latin typeface="Arial"/>
              </a:rPr>
              <a:t>come-te-lo-spiego/2015/03/13/che-cose-levo-devo/</a:t>
            </a:r>
            <a:endParaRPr/>
          </a:p>
        </p:txBody>
      </p:sp>
      <p:pic>
        <p:nvPicPr>
          <p:cNvPr id="59" name="" descr=""/>
          <p:cNvPicPr/>
          <p:nvPr/>
        </p:nvPicPr>
        <p:blipFill>
          <a:blip r:embed="rId2"/>
          <a:stretch>
            <a:fillRect/>
          </a:stretch>
        </p:blipFill>
        <p:spPr>
          <a:xfrm>
            <a:off x="108000" y="3220560"/>
            <a:ext cx="2196000" cy="3127320"/>
          </a:xfrm>
          <a:prstGeom prst="rect">
            <a:avLst/>
          </a:prstGeom>
          <a:ln>
            <a:noFill/>
          </a:ln>
        </p:spPr>
      </p:pic>
    </p:spTree>
  </p:cSld>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1" name="TextShape 1"/>
          <p:cNvSpPr txBox="1"/>
          <p:nvPr/>
        </p:nvSpPr>
        <p:spPr>
          <a:xfrm>
            <a:off x="52920" y="162360"/>
            <a:ext cx="9038160" cy="5211360"/>
          </a:xfrm>
          <a:prstGeom prst="rect">
            <a:avLst/>
          </a:prstGeom>
        </p:spPr>
        <p:txBody>
          <a:bodyPr lIns="90000" rIns="90000" tIns="45000" bIns="45000"/>
          <a:p>
            <a:pPr algn="ctr"/>
            <a:r>
              <a:rPr b="1" lang="it-IT" sz="2600">
                <a:latin typeface="Arial"/>
              </a:rPr>
              <a:t>OMOLOGIA (E NOVITÀ)</a:t>
            </a:r>
            <a:endParaRPr/>
          </a:p>
          <a:p>
            <a:r>
              <a:rPr lang="it-IT" sz="2600">
                <a:latin typeface="Arial"/>
              </a:rPr>
              <a:t>- “lo stesso organo in animali diversi sotto ogni varietà di forma e funzione” (Owen, 1843)</a:t>
            </a:r>
            <a:endParaRPr/>
          </a:p>
          <a:p>
            <a:r>
              <a:rPr lang="it-IT" sz="2600">
                <a:latin typeface="Arial"/>
              </a:rPr>
              <a:t>- “strutture diverse in specie distinte di dicono omologhe se derivano da una stessa struttura presente in un antenato comune di tali specie” (Mayr, 1969)</a:t>
            </a:r>
            <a:endParaRPr/>
          </a:p>
          <a:p>
            <a:r>
              <a:rPr lang="it-IT" sz="2600">
                <a:latin typeface="Arial"/>
              </a:rPr>
              <a:t>- “due strutture sono omologhe nella misura in cui sono realizzate sulla base di uno stesso insieme di informazioni genetiche o epigenetiche” (Wagner, 1989) </a:t>
            </a:r>
            <a:endParaRPr/>
          </a:p>
          <a:p>
            <a:endParaRPr/>
          </a:p>
        </p:txBody>
      </p:sp>
      <p:pic>
        <p:nvPicPr>
          <p:cNvPr id="162" name="" descr=""/>
          <p:cNvPicPr/>
          <p:nvPr/>
        </p:nvPicPr>
        <p:blipFill>
          <a:blip r:embed="rId1"/>
          <a:stretch>
            <a:fillRect/>
          </a:stretch>
        </p:blipFill>
        <p:spPr>
          <a:xfrm>
            <a:off x="48960" y="4320000"/>
            <a:ext cx="4362480" cy="2448000"/>
          </a:xfrm>
          <a:prstGeom prst="rect">
            <a:avLst/>
          </a:prstGeom>
          <a:ln>
            <a:noFill/>
          </a:ln>
        </p:spPr>
      </p:pic>
      <p:pic>
        <p:nvPicPr>
          <p:cNvPr id="163" name="" descr=""/>
          <p:cNvPicPr/>
          <p:nvPr/>
        </p:nvPicPr>
        <p:blipFill>
          <a:blip r:embed="rId2"/>
          <a:stretch>
            <a:fillRect/>
          </a:stretch>
        </p:blipFill>
        <p:spPr>
          <a:xfrm>
            <a:off x="4452840" y="4132080"/>
            <a:ext cx="4619160" cy="259992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4" name="TextShape 1"/>
          <p:cNvSpPr txBox="1"/>
          <p:nvPr/>
        </p:nvSpPr>
        <p:spPr>
          <a:xfrm>
            <a:off x="52920" y="162360"/>
            <a:ext cx="9038160" cy="5211360"/>
          </a:xfrm>
          <a:prstGeom prst="rect">
            <a:avLst/>
          </a:prstGeom>
        </p:spPr>
        <p:txBody>
          <a:bodyPr lIns="90000" rIns="90000" tIns="45000" bIns="45000"/>
          <a:p>
            <a:pPr algn="ctr"/>
            <a:r>
              <a:rPr b="1" lang="it-IT" sz="2600">
                <a:latin typeface="Arial"/>
              </a:rPr>
              <a:t>OMOLOGIA (E NOVITÀ)</a:t>
            </a:r>
            <a:endParaRPr/>
          </a:p>
          <a:p>
            <a:pPr algn="ctr"/>
            <a:r>
              <a:rPr i="1" lang="it-IT" sz="2600">
                <a:solidFill>
                  <a:srgbClr val="ff0000"/>
                </a:solidFill>
                <a:latin typeface="Arial"/>
              </a:rPr>
              <a:t>Allora se le novità si formano per COOPTAZIONE, in realtà tutte le strutture sono omologhe?</a:t>
            </a:r>
            <a:endParaRPr/>
          </a:p>
          <a:p>
            <a:r>
              <a:rPr lang="it-IT" sz="2600">
                <a:latin typeface="Arial"/>
              </a:rPr>
              <a:t>- l'omologia non può essere una relazione del tipo tutto-o-nulla, il cambiamento evolutivo è un processo continuo basato sulla rimodellazione di processi di sviluppo preesistenti e dei network genetici che li regolano e li controllano (Minelli, 1998).</a:t>
            </a:r>
            <a:endParaRPr/>
          </a:p>
          <a:p>
            <a:r>
              <a:rPr lang="it-IT" sz="2600">
                <a:latin typeface="Arial"/>
              </a:rPr>
              <a:t>- STRUTTURE NON OMOLOGHE POSSONO</a:t>
            </a:r>
            <a:endParaRPr/>
          </a:p>
          <a:p>
            <a:r>
              <a:rPr lang="it-IT" sz="2600">
                <a:latin typeface="Arial"/>
              </a:rPr>
              <a:t>CONDIVIDERE UN CONTROLO GENE-</a:t>
            </a:r>
            <a:endParaRPr/>
          </a:p>
          <a:p>
            <a:r>
              <a:rPr lang="it-IT" sz="2600">
                <a:latin typeface="Arial"/>
              </a:rPr>
              <a:t>TICO DELLO SVILUPPO OMOLOGO</a:t>
            </a:r>
            <a:endParaRPr/>
          </a:p>
        </p:txBody>
      </p:sp>
      <p:pic>
        <p:nvPicPr>
          <p:cNvPr id="165" name="" descr=""/>
          <p:cNvPicPr/>
          <p:nvPr/>
        </p:nvPicPr>
        <p:blipFill>
          <a:blip r:embed="rId1"/>
          <a:stretch>
            <a:fillRect/>
          </a:stretch>
        </p:blipFill>
        <p:spPr>
          <a:xfrm>
            <a:off x="6156000" y="3744000"/>
            <a:ext cx="2857320" cy="2971440"/>
          </a:xfrm>
          <a:prstGeom prst="rect">
            <a:avLst/>
          </a:prstGeom>
          <a:ln>
            <a:noFill/>
          </a:ln>
        </p:spPr>
      </p:pic>
      <p:pic>
        <p:nvPicPr>
          <p:cNvPr id="166" name="" descr=""/>
          <p:cNvPicPr/>
          <p:nvPr/>
        </p:nvPicPr>
        <p:blipFill>
          <a:blip r:embed="rId2"/>
          <a:stretch>
            <a:fillRect/>
          </a:stretch>
        </p:blipFill>
        <p:spPr>
          <a:xfrm>
            <a:off x="1008000" y="4536000"/>
            <a:ext cx="4447800" cy="228564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7" name="TextShape 1"/>
          <p:cNvSpPr txBox="1"/>
          <p:nvPr/>
        </p:nvSpPr>
        <p:spPr>
          <a:xfrm>
            <a:off x="52920" y="216000"/>
            <a:ext cx="9038160" cy="6426360"/>
          </a:xfrm>
          <a:prstGeom prst="rect">
            <a:avLst/>
          </a:prstGeom>
        </p:spPr>
        <p:txBody>
          <a:bodyPr lIns="90000" rIns="90000" tIns="45000" bIns="45000"/>
          <a:p>
            <a:pPr algn="ctr"/>
            <a:r>
              <a:rPr b="1" lang="it-IT" sz="2600">
                <a:latin typeface="Arial"/>
              </a:rPr>
              <a:t>OMOLOGIA E RICOSTRUZIONE DEGLI ANTENATI</a:t>
            </a:r>
            <a:endParaRPr/>
          </a:p>
          <a:p>
            <a:pPr algn="ctr"/>
            <a:r>
              <a:rPr i="1" lang="it-IT" sz="2600">
                <a:solidFill>
                  <a:srgbClr val="ff0000"/>
                </a:solidFill>
                <a:latin typeface="Arial"/>
              </a:rPr>
              <a:t>- se tutti i membri di un certo gruppo possiedono i geni x, y, z per lo sviluppo degli organi X, Y, Z l'antenato comune più recente doveva possedere gli organi X, Y, Z</a:t>
            </a:r>
            <a:endParaRPr/>
          </a:p>
          <a:p>
            <a:r>
              <a:rPr lang="it-IT" sz="2600">
                <a:solidFill>
                  <a:srgbClr val="000000"/>
                </a:solidFill>
                <a:latin typeface="Arial"/>
              </a:rPr>
              <a:t>- tutti gli animali possiedono geni omologhi per lo sviluppo di occhi → il più recente antenato doveva avere almeno una forma rudimentale di occhio (cuore, scheletro, cervello)</a:t>
            </a:r>
            <a:endParaRPr/>
          </a:p>
          <a:p>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e la COOPTAZIONE GENICA?</a:t>
            </a:r>
            <a:endParaRPr/>
          </a:p>
          <a:p>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i geni che </a:t>
            </a:r>
            <a:r>
              <a:rPr i="1" lang="it-IT" sz="2600">
                <a:solidFill>
                  <a:srgbClr val="000000"/>
                </a:solidFill>
                <a:latin typeface="Arial"/>
              </a:rPr>
              <a:t>oggi</a:t>
            </a:r>
            <a:r>
              <a:rPr lang="it-IT" sz="2600">
                <a:solidFill>
                  <a:srgbClr val="000000"/>
                </a:solidFill>
                <a:latin typeface="Arial"/>
              </a:rPr>
              <a:t> sono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coinvolti nello sviluppo degli</a:t>
            </a:r>
            <a:endParaRPr/>
          </a:p>
          <a:p>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occhi possono essere stati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implicati in </a:t>
            </a:r>
            <a:r>
              <a:rPr i="1" lang="it-IT" sz="2600">
                <a:solidFill>
                  <a:srgbClr val="000000"/>
                </a:solidFill>
                <a:latin typeface="Arial"/>
              </a:rPr>
              <a:t>altri meccanismi </a:t>
            </a:r>
            <a:r>
              <a:rPr i="1" lang="it-IT" sz="2600">
                <a:solidFill>
                  <a:srgbClr val="000000"/>
                </a:solidFill>
                <a:latin typeface="Arial"/>
              </a:rPr>
              <a:t>	</a:t>
            </a:r>
            <a:r>
              <a:rPr i="1" lang="it-IT" sz="2600">
                <a:solidFill>
                  <a:srgbClr val="000000"/>
                </a:solidFill>
                <a:latin typeface="Arial"/>
              </a:rPr>
              <a:t>	</a:t>
            </a:r>
            <a:r>
              <a:rPr i="1" lang="it-IT" sz="2600">
                <a:solidFill>
                  <a:srgbClr val="000000"/>
                </a:solidFill>
                <a:latin typeface="Arial"/>
              </a:rPr>
              <a:t>	</a:t>
            </a:r>
            <a:r>
              <a:rPr i="1" lang="it-IT" sz="2600">
                <a:solidFill>
                  <a:srgbClr val="000000"/>
                </a:solidFill>
                <a:latin typeface="Arial"/>
              </a:rPr>
              <a:t>	</a:t>
            </a:r>
            <a:r>
              <a:rPr i="1" lang="it-IT" sz="2600">
                <a:solidFill>
                  <a:srgbClr val="000000"/>
                </a:solidFill>
                <a:latin typeface="Arial"/>
              </a:rPr>
              <a:t>	</a:t>
            </a:r>
            <a:r>
              <a:rPr i="1" lang="it-IT" sz="2600">
                <a:solidFill>
                  <a:srgbClr val="000000"/>
                </a:solidFill>
                <a:latin typeface="Arial"/>
              </a:rPr>
              <a:t>di sviluppo</a:t>
            </a:r>
            <a:endParaRPr/>
          </a:p>
          <a:p>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i geni per le proteine di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adesione cellulare nei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	</a:t>
            </a:r>
            <a:r>
              <a:rPr lang="it-IT" sz="2600">
                <a:solidFill>
                  <a:srgbClr val="000000"/>
                </a:solidFill>
                <a:latin typeface="Arial"/>
              </a:rPr>
              <a:t>Coanoflagellati fanno altro!</a:t>
            </a:r>
            <a:endParaRPr/>
          </a:p>
        </p:txBody>
      </p:sp>
      <p:pic>
        <p:nvPicPr>
          <p:cNvPr id="168" name="" descr=""/>
          <p:cNvPicPr/>
          <p:nvPr/>
        </p:nvPicPr>
        <p:blipFill>
          <a:blip r:embed="rId1"/>
          <a:stretch>
            <a:fillRect/>
          </a:stretch>
        </p:blipFill>
        <p:spPr>
          <a:xfrm>
            <a:off x="52920" y="3456000"/>
            <a:ext cx="4462560" cy="3312000"/>
          </a:xfrm>
          <a:prstGeom prst="rect">
            <a:avLst/>
          </a:prstGeom>
          <a:ln>
            <a:noFill/>
          </a:ln>
        </p:spPr>
      </p:pic>
    </p:spTree>
  </p:cSld>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69" name="" descr=""/>
          <p:cNvPicPr/>
          <p:nvPr/>
        </p:nvPicPr>
        <p:blipFill>
          <a:blip r:embed="rId1"/>
          <a:stretch>
            <a:fillRect/>
          </a:stretch>
        </p:blipFill>
        <p:spPr>
          <a:xfrm>
            <a:off x="4714200" y="3384000"/>
            <a:ext cx="4141800" cy="3431160"/>
          </a:xfrm>
          <a:prstGeom prst="rect">
            <a:avLst/>
          </a:prstGeom>
          <a:ln>
            <a:noFill/>
          </a:ln>
        </p:spPr>
      </p:pic>
      <p:pic>
        <p:nvPicPr>
          <p:cNvPr id="170" name="" descr=""/>
          <p:cNvPicPr/>
          <p:nvPr/>
        </p:nvPicPr>
        <p:blipFill>
          <a:blip r:embed="rId2"/>
          <a:stretch>
            <a:fillRect/>
          </a:stretch>
        </p:blipFill>
        <p:spPr>
          <a:xfrm>
            <a:off x="324000" y="3798000"/>
            <a:ext cx="3960000" cy="2970000"/>
          </a:xfrm>
          <a:prstGeom prst="rect">
            <a:avLst/>
          </a:prstGeom>
          <a:ln>
            <a:noFill/>
          </a:ln>
        </p:spPr>
      </p:pic>
      <p:sp>
        <p:nvSpPr>
          <p:cNvPr id="171" name="TextShape 1"/>
          <p:cNvSpPr txBox="1"/>
          <p:nvPr/>
        </p:nvSpPr>
        <p:spPr>
          <a:xfrm>
            <a:off x="52920" y="162360"/>
            <a:ext cx="9038160" cy="5211360"/>
          </a:xfrm>
          <a:prstGeom prst="rect">
            <a:avLst/>
          </a:prstGeom>
        </p:spPr>
        <p:txBody>
          <a:bodyPr lIns="90000" rIns="90000" tIns="45000" bIns="45000"/>
          <a:p>
            <a:pPr algn="ctr"/>
            <a:r>
              <a:rPr b="1" lang="it-IT" sz="2600">
                <a:latin typeface="Arial"/>
              </a:rPr>
              <a:t>ORIGINE DEI PIANI ORGANIZZATIVI</a:t>
            </a:r>
            <a:endParaRPr/>
          </a:p>
          <a:p>
            <a:r>
              <a:rPr lang="it-IT" sz="2600">
                <a:latin typeface="Arial"/>
              </a:rPr>
              <a:t>- lo sviluppo deglio animali è controllato da grandi network genetici regolativi (GRN)</a:t>
            </a:r>
            <a:endParaRPr/>
          </a:p>
          <a:p>
            <a:r>
              <a:rPr lang="it-IT" sz="2600">
                <a:latin typeface="Arial"/>
              </a:rPr>
              <a:t>- i </a:t>
            </a:r>
            <a:r>
              <a:rPr i="1" lang="it-IT" sz="2600">
                <a:latin typeface="Arial"/>
              </a:rPr>
              <a:t>kernel</a:t>
            </a:r>
            <a:r>
              <a:rPr lang="it-IT" sz="2600">
                <a:latin typeface="Arial"/>
              </a:rPr>
              <a:t> (nocciolo) </a:t>
            </a:r>
            <a:r>
              <a:rPr lang="it-IT" sz="2600">
                <a:latin typeface="Arial"/>
              </a:rPr>
              <a:t>sono componenti profonde dei GNR e la stabilità dei piani organizzativi è mputabile alla loro conservazione</a:t>
            </a:r>
            <a:endParaRPr/>
          </a:p>
          <a:p>
            <a:r>
              <a:rPr lang="it-IT" sz="2600">
                <a:latin typeface="Arial"/>
              </a:rPr>
              <a:t>- appena resi disponibili i GNR, si sono differenziati in 10 milioni di anni per quanto possibile, poi sono rimasti pressoché immutati!</a:t>
            </a:r>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2" name="TextShape 1"/>
          <p:cNvSpPr txBox="1"/>
          <p:nvPr/>
        </p:nvSpPr>
        <p:spPr>
          <a:xfrm>
            <a:off x="52920" y="162360"/>
            <a:ext cx="9038160" cy="5211360"/>
          </a:xfrm>
          <a:prstGeom prst="rect">
            <a:avLst/>
          </a:prstGeom>
        </p:spPr>
        <p:txBody>
          <a:bodyPr lIns="90000" rIns="90000" tIns="45000" bIns="45000"/>
          <a:p>
            <a:pPr algn="ctr"/>
            <a:r>
              <a:rPr b="1" lang="it-IT" sz="2600">
                <a:latin typeface="Arial"/>
              </a:rPr>
              <a:t>PROSPETTIVE DELL'APPROCCIO EVO-DEVO</a:t>
            </a:r>
            <a:endParaRPr/>
          </a:p>
          <a:p>
            <a:r>
              <a:rPr lang="it-IT" sz="2600">
                <a:latin typeface="Arial"/>
              </a:rPr>
              <a:t>- rilevante anche per organismi unicellulare con ciclo vitale anche molto complesso</a:t>
            </a:r>
            <a:endParaRPr/>
          </a:p>
          <a:p>
            <a:r>
              <a:rPr lang="it-IT" sz="2600">
                <a:latin typeface="Arial"/>
              </a:rPr>
              <a:t>- spiegazione della variazione in termini di COOPTAZIONE</a:t>
            </a:r>
            <a:endParaRPr/>
          </a:p>
          <a:p>
            <a:r>
              <a:rPr lang="it-IT" sz="2600">
                <a:latin typeface="Arial"/>
              </a:rPr>
              <a:t>- evoluzione regolativa e EVOLVABILITY</a:t>
            </a:r>
            <a:endParaRPr/>
          </a:p>
          <a:p>
            <a:r>
              <a:rPr lang="it-IT" sz="2600">
                <a:latin typeface="Arial"/>
              </a:rPr>
              <a:t>- spiegazione delle NOVITÀ EVOLUTIVE</a:t>
            </a:r>
            <a:endParaRPr/>
          </a:p>
          <a:p>
            <a:r>
              <a:rPr lang="it-IT" sz="2600">
                <a:latin typeface="Arial"/>
              </a:rPr>
              <a:t>- avvento dei geni Hox (e altri GNR) alla base della creazione dei PIANI ORGANIZZATIVI</a:t>
            </a:r>
            <a:endParaRPr/>
          </a:p>
        </p:txBody>
      </p:sp>
      <p:pic>
        <p:nvPicPr>
          <p:cNvPr id="173" name="" descr=""/>
          <p:cNvPicPr/>
          <p:nvPr/>
        </p:nvPicPr>
        <p:blipFill>
          <a:blip r:embed="rId1"/>
          <a:stretch>
            <a:fillRect/>
          </a:stretch>
        </p:blipFill>
        <p:spPr>
          <a:xfrm>
            <a:off x="4733280" y="3600000"/>
            <a:ext cx="4266720" cy="3232080"/>
          </a:xfrm>
          <a:prstGeom prst="rect">
            <a:avLst/>
          </a:prstGeom>
          <a:ln>
            <a:noFill/>
          </a:ln>
        </p:spPr>
      </p:pic>
      <p:pic>
        <p:nvPicPr>
          <p:cNvPr id="174" name="" descr=""/>
          <p:cNvPicPr/>
          <p:nvPr/>
        </p:nvPicPr>
        <p:blipFill>
          <a:blip r:embed="rId2"/>
          <a:stretch>
            <a:fillRect/>
          </a:stretch>
        </p:blipFill>
        <p:spPr>
          <a:xfrm>
            <a:off x="360000" y="4724640"/>
            <a:ext cx="2857320" cy="1971360"/>
          </a:xfrm>
          <a:prstGeom prst="rect">
            <a:avLst/>
          </a:prstGeom>
          <a:ln>
            <a:noFill/>
          </a:ln>
        </p:spPr>
      </p:pic>
      <p:sp>
        <p:nvSpPr>
          <p:cNvPr id="175" name="TextShape 2"/>
          <p:cNvSpPr txBox="1"/>
          <p:nvPr/>
        </p:nvSpPr>
        <p:spPr>
          <a:xfrm>
            <a:off x="87120" y="4151520"/>
            <a:ext cx="4592880" cy="456480"/>
          </a:xfrm>
          <a:prstGeom prst="rect">
            <a:avLst/>
          </a:prstGeom>
        </p:spPr>
        <p:txBody>
          <a:bodyPr lIns="90000" rIns="90000" tIns="45000" bIns="45000"/>
          <a:p>
            <a:r>
              <a:rPr lang="it-IT" sz="2400">
                <a:latin typeface="Arial"/>
              </a:rPr>
              <a:t>ETEROCRONIA in Anfibi Urodeli</a:t>
            </a: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60" name="" descr=""/>
          <p:cNvPicPr/>
          <p:nvPr/>
        </p:nvPicPr>
        <p:blipFill>
          <a:blip r:embed="rId1"/>
          <a:stretch>
            <a:fillRect/>
          </a:stretch>
        </p:blipFill>
        <p:spPr>
          <a:xfrm>
            <a:off x="945000" y="4345200"/>
            <a:ext cx="7254360" cy="2396520"/>
          </a:xfrm>
          <a:prstGeom prst="rect">
            <a:avLst/>
          </a:prstGeom>
          <a:ln>
            <a:noFill/>
          </a:ln>
        </p:spPr>
      </p:pic>
      <p:sp>
        <p:nvSpPr>
          <p:cNvPr id="61" name="TextShape 1"/>
          <p:cNvSpPr txBox="1"/>
          <p:nvPr/>
        </p:nvSpPr>
        <p:spPr>
          <a:xfrm>
            <a:off x="108000" y="-17280"/>
            <a:ext cx="8928000" cy="2862360"/>
          </a:xfrm>
          <a:prstGeom prst="rect">
            <a:avLst/>
          </a:prstGeom>
        </p:spPr>
        <p:txBody>
          <a:bodyPr lIns="90000" rIns="90000" tIns="45000" bIns="45000"/>
          <a:p>
            <a:pPr algn="ctr"/>
            <a:r>
              <a:rPr b="1" lang="it-IT" sz="2600">
                <a:latin typeface="Arial"/>
              </a:rPr>
              <a:t>LA PROSPETTIVA EVO-DEVO</a:t>
            </a:r>
            <a:endParaRPr/>
          </a:p>
          <a:p>
            <a:r>
              <a:rPr lang="it-IT" sz="2600">
                <a:latin typeface="Arial"/>
              </a:rPr>
              <a:t>- sono i processi di sviluppo che si trasformano</a:t>
            </a:r>
            <a:endParaRPr/>
          </a:p>
          <a:p>
            <a:r>
              <a:rPr lang="it-IT" sz="2600">
                <a:latin typeface="Arial"/>
              </a:rPr>
              <a:t>- discostamento da una prospettiva “adultocentrica” del cambiamento evolutivo: il fenotipo non è solo quello dell'adulto</a:t>
            </a:r>
            <a:endParaRPr/>
          </a:p>
          <a:p>
            <a:pPr algn="ctr"/>
            <a:r>
              <a:rPr b="1" lang="it-IT" sz="2600">
                <a:latin typeface="Arial"/>
              </a:rPr>
              <a:t>Come si può costruire un collo di una giraffa?</a:t>
            </a:r>
            <a:endParaRPr/>
          </a:p>
          <a:p>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62" name="" descr=""/>
          <p:cNvPicPr/>
          <p:nvPr/>
        </p:nvPicPr>
        <p:blipFill>
          <a:blip r:embed="rId1"/>
          <a:stretch>
            <a:fillRect/>
          </a:stretch>
        </p:blipFill>
        <p:spPr>
          <a:xfrm>
            <a:off x="945000" y="4345200"/>
            <a:ext cx="7254360" cy="2396520"/>
          </a:xfrm>
          <a:prstGeom prst="rect">
            <a:avLst/>
          </a:prstGeom>
          <a:ln>
            <a:noFill/>
          </a:ln>
        </p:spPr>
      </p:pic>
      <p:sp>
        <p:nvSpPr>
          <p:cNvPr id="63" name="TextShape 1"/>
          <p:cNvSpPr txBox="1"/>
          <p:nvPr/>
        </p:nvSpPr>
        <p:spPr>
          <a:xfrm>
            <a:off x="108000" y="-17280"/>
            <a:ext cx="8928000" cy="4446360"/>
          </a:xfrm>
          <a:prstGeom prst="rect">
            <a:avLst/>
          </a:prstGeom>
        </p:spPr>
        <p:txBody>
          <a:bodyPr lIns="90000" rIns="90000" tIns="45000" bIns="45000"/>
          <a:p>
            <a:pPr algn="ctr"/>
            <a:r>
              <a:rPr b="1" lang="it-IT" sz="2600">
                <a:latin typeface="Arial"/>
              </a:rPr>
              <a:t>LA PROSPETTIVA EVO-DEVO</a:t>
            </a:r>
            <a:endParaRPr/>
          </a:p>
          <a:p>
            <a:r>
              <a:rPr lang="it-IT" sz="2600">
                <a:latin typeface="Arial"/>
              </a:rPr>
              <a:t>- sono i processi di sviluppo che si trasformano</a:t>
            </a:r>
            <a:endParaRPr/>
          </a:p>
          <a:p>
            <a:r>
              <a:rPr lang="it-IT" sz="2600">
                <a:latin typeface="Arial"/>
              </a:rPr>
              <a:t>- discostamento da una prospettiva “adultocentrica” del cambiamento evolutivo: il fenotipo non è solo quello dell'adulto</a:t>
            </a:r>
            <a:endParaRPr/>
          </a:p>
          <a:p>
            <a:pPr algn="ctr"/>
            <a:r>
              <a:rPr b="1" lang="it-IT" sz="2600">
                <a:latin typeface="Arial"/>
              </a:rPr>
              <a:t>Come si può costruire un collo di una giraffa?</a:t>
            </a:r>
            <a:endParaRPr/>
          </a:p>
          <a:p>
            <a:r>
              <a:rPr lang="it-IT" sz="2600">
                <a:latin typeface="Arial"/>
              </a:rPr>
              <a:t>In teoria, ci sono tre possibilità: si aumenta il numero delle vertebre, si allungano le vertebre, o entrambe le cose.</a:t>
            </a:r>
            <a:endParaRPr/>
          </a:p>
          <a:p>
            <a:r>
              <a:rPr lang="it-IT" sz="2600">
                <a:latin typeface="Arial"/>
              </a:rPr>
              <a:t>Il collo è sostenuto da sette vertebre molto allungate. Non solo: quasi tutti i Mammiferi, dalle balene ai lama, hanno sempre sette vertebre cervicali. Come mai?</a:t>
            </a:r>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64" name="Immagine 4" descr="Pagine estratte senza titolo.pdf"/>
          <p:cNvPicPr/>
          <p:nvPr/>
        </p:nvPicPr>
        <p:blipFill>
          <a:blip r:embed="rId1"/>
          <a:stretch>
            <a:fillRect/>
          </a:stretch>
        </p:blipFill>
        <p:spPr>
          <a:xfrm>
            <a:off x="2040840" y="3096000"/>
            <a:ext cx="5062320" cy="3750120"/>
          </a:xfrm>
          <a:prstGeom prst="rect">
            <a:avLst/>
          </a:prstGeom>
          <a:ln>
            <a:noFill/>
          </a:ln>
        </p:spPr>
      </p:pic>
      <p:sp>
        <p:nvSpPr>
          <p:cNvPr id="65" name="TextShape 1"/>
          <p:cNvSpPr txBox="1"/>
          <p:nvPr/>
        </p:nvSpPr>
        <p:spPr>
          <a:xfrm>
            <a:off x="108000" y="-16920"/>
            <a:ext cx="8928000" cy="3258360"/>
          </a:xfrm>
          <a:prstGeom prst="rect">
            <a:avLst/>
          </a:prstGeom>
        </p:spPr>
        <p:txBody>
          <a:bodyPr lIns="90000" rIns="90000" tIns="45000" bIns="45000"/>
          <a:p>
            <a:pPr algn="ctr"/>
            <a:r>
              <a:rPr b="1" lang="it-IT" sz="2600">
                <a:latin typeface="Arial"/>
              </a:rPr>
              <a:t>I PAESAGGI GENERATIVI</a:t>
            </a:r>
            <a:endParaRPr/>
          </a:p>
          <a:p>
            <a:r>
              <a:rPr lang="it-IT" sz="2600">
                <a:latin typeface="Arial"/>
              </a:rPr>
              <a:t>- 1 specie di farfalla: 2 caratteri → dimensione del corpo e colorazione</a:t>
            </a:r>
            <a:endParaRPr/>
          </a:p>
          <a:p>
            <a:r>
              <a:rPr lang="it-IT" sz="2600">
                <a:latin typeface="Arial"/>
              </a:rPr>
              <a:t>- il </a:t>
            </a:r>
            <a:r>
              <a:rPr b="1" lang="it-IT" sz="2600">
                <a:latin typeface="Arial"/>
              </a:rPr>
              <a:t>morfospazio</a:t>
            </a:r>
            <a:r>
              <a:rPr lang="it-IT" sz="2600">
                <a:latin typeface="Arial"/>
              </a:rPr>
              <a:t> è definito dalla nuvola dei punti degli individui</a:t>
            </a:r>
            <a:endParaRPr/>
          </a:p>
          <a:p>
            <a:r>
              <a:rPr lang="it-IT" sz="2600">
                <a:latin typeface="Arial"/>
              </a:rPr>
              <a:t>- il </a:t>
            </a:r>
            <a:r>
              <a:rPr b="1" lang="it-IT" sz="2600">
                <a:latin typeface="Arial"/>
              </a:rPr>
              <a:t>paesaggio generativo</a:t>
            </a:r>
            <a:r>
              <a:rPr lang="it-IT" sz="2600">
                <a:latin typeface="Arial"/>
              </a:rPr>
              <a:t> sullo sfondo è la probabilità che durante la riproduzione di g1 vengano generati individui con determinate caratteristiche (per i 2 caratteri)</a:t>
            </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66" name="Immagine 4" descr="Pagine estratte senza titolo.pdf"/>
          <p:cNvPicPr/>
          <p:nvPr/>
        </p:nvPicPr>
        <p:blipFill>
          <a:blip r:embed="rId1"/>
          <a:stretch>
            <a:fillRect/>
          </a:stretch>
        </p:blipFill>
        <p:spPr>
          <a:xfrm>
            <a:off x="2040840" y="3096000"/>
            <a:ext cx="5062320" cy="3750120"/>
          </a:xfrm>
          <a:prstGeom prst="rect">
            <a:avLst/>
          </a:prstGeom>
          <a:ln>
            <a:noFill/>
          </a:ln>
        </p:spPr>
      </p:pic>
      <p:sp>
        <p:nvSpPr>
          <p:cNvPr id="67" name="TextShape 1"/>
          <p:cNvSpPr txBox="1"/>
          <p:nvPr/>
        </p:nvSpPr>
        <p:spPr>
          <a:xfrm>
            <a:off x="108000" y="-16920"/>
            <a:ext cx="8928000" cy="2862360"/>
          </a:xfrm>
          <a:prstGeom prst="rect">
            <a:avLst/>
          </a:prstGeom>
        </p:spPr>
        <p:txBody>
          <a:bodyPr lIns="90000" rIns="90000" tIns="45000" bIns="45000"/>
          <a:p>
            <a:pPr algn="ctr"/>
            <a:r>
              <a:rPr b="1" lang="it-IT" sz="2600">
                <a:latin typeface="Arial"/>
              </a:rPr>
              <a:t>FATTORI IN GIOCO</a:t>
            </a:r>
            <a:endParaRPr/>
          </a:p>
          <a:p>
            <a:r>
              <a:rPr lang="it-IT" sz="2600">
                <a:latin typeface="Arial"/>
              </a:rPr>
              <a:t>- il genotipo degli individui, la fertilità, la capacità di trovare un partner, la probabilità di incontro e accoppiamento tra individui differenti, ricombinazione, mutazioni geniche e cromosomiche, i processi di sviluppo, l'ambiente …</a:t>
            </a:r>
            <a:endParaRPr/>
          </a:p>
          <a:p>
            <a:pPr algn="ctr"/>
            <a:r>
              <a:rPr lang="it-IT" sz="2600">
                <a:latin typeface="Arial"/>
              </a:rPr>
              <a:t>LA VARIAZIONE INDICATA DAL PAESAGGIO GENERATIVO NON SARÀ MAI </a:t>
            </a:r>
            <a:r>
              <a:rPr b="1" lang="it-IT" sz="2600">
                <a:solidFill>
                  <a:srgbClr val="ff0000"/>
                </a:solidFill>
                <a:latin typeface="Arial"/>
              </a:rPr>
              <a:t>ISOTROPICA</a:t>
            </a:r>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68" name="TextShape 1"/>
          <p:cNvSpPr txBox="1"/>
          <p:nvPr/>
        </p:nvSpPr>
        <p:spPr>
          <a:xfrm>
            <a:off x="108000" y="-16920"/>
            <a:ext cx="8928000" cy="2862360"/>
          </a:xfrm>
          <a:prstGeom prst="rect">
            <a:avLst/>
          </a:prstGeom>
        </p:spPr>
        <p:txBody>
          <a:bodyPr lIns="90000" rIns="90000" tIns="45000" bIns="45000"/>
          <a:p>
            <a:pPr algn="ctr"/>
            <a:r>
              <a:rPr b="1" lang="it-IT" sz="2600">
                <a:latin typeface="Arial"/>
              </a:rPr>
              <a:t>FATTORI IN GIOCO</a:t>
            </a:r>
            <a:endParaRPr/>
          </a:p>
          <a:p>
            <a:r>
              <a:rPr lang="it-IT" sz="2600">
                <a:latin typeface="Arial"/>
              </a:rPr>
              <a:t>- in altre parole la relazione tra fenotipo e genotipo è una funzione complessa e non lineare</a:t>
            </a:r>
            <a:endParaRPr/>
          </a:p>
          <a:p>
            <a:r>
              <a:rPr lang="it-IT" sz="2600">
                <a:latin typeface="Arial"/>
              </a:rPr>
              <a:t>- molti geni influenzano più caratteri e il loro effetto dipende dall'ambiente</a:t>
            </a:r>
            <a:endParaRPr/>
          </a:p>
          <a:p>
            <a:r>
              <a:rPr lang="it-IT" sz="2600">
                <a:latin typeface="Arial"/>
              </a:rPr>
              <a:t>- la variazione è strutturata e i valori di probabilità non si dispongono in cerchi concentrici intorno al </a:t>
            </a:r>
            <a:r>
              <a:rPr b="1" lang="it-IT" sz="2600">
                <a:latin typeface="Arial"/>
              </a:rPr>
              <a:t>morfospazio</a:t>
            </a:r>
            <a:endParaRPr/>
          </a:p>
        </p:txBody>
      </p:sp>
      <p:pic>
        <p:nvPicPr>
          <p:cNvPr id="69" name="" descr=""/>
          <p:cNvPicPr/>
          <p:nvPr/>
        </p:nvPicPr>
        <p:blipFill>
          <a:blip r:embed="rId1"/>
          <a:stretch>
            <a:fillRect/>
          </a:stretch>
        </p:blipFill>
        <p:spPr>
          <a:xfrm>
            <a:off x="1942560" y="3075480"/>
            <a:ext cx="5258880" cy="3792600"/>
          </a:xfrm>
          <a:prstGeom prst="rect">
            <a:avLst/>
          </a:prstGeom>
          <a:ln>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