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51"/>
  </p:notesMasterIdLst>
  <p:sldIdLst>
    <p:sldId id="257" r:id="rId2"/>
    <p:sldId id="262" r:id="rId3"/>
    <p:sldId id="780" r:id="rId4"/>
    <p:sldId id="783" r:id="rId5"/>
    <p:sldId id="786" r:id="rId6"/>
    <p:sldId id="781" r:id="rId7"/>
    <p:sldId id="782" r:id="rId8"/>
    <p:sldId id="789" r:id="rId9"/>
    <p:sldId id="788" r:id="rId10"/>
    <p:sldId id="787" r:id="rId11"/>
    <p:sldId id="791" r:id="rId12"/>
    <p:sldId id="790" r:id="rId13"/>
    <p:sldId id="792" r:id="rId14"/>
    <p:sldId id="795" r:id="rId15"/>
    <p:sldId id="785" r:id="rId16"/>
    <p:sldId id="793" r:id="rId17"/>
    <p:sldId id="794" r:id="rId18"/>
    <p:sldId id="812" r:id="rId19"/>
    <p:sldId id="779" r:id="rId20"/>
    <p:sldId id="804" r:id="rId21"/>
    <p:sldId id="818" r:id="rId22"/>
    <p:sldId id="819" r:id="rId23"/>
    <p:sldId id="820" r:id="rId24"/>
    <p:sldId id="815" r:id="rId25"/>
    <p:sldId id="800" r:id="rId26"/>
    <p:sldId id="801" r:id="rId27"/>
    <p:sldId id="827" r:id="rId28"/>
    <p:sldId id="817" r:id="rId29"/>
    <p:sldId id="828" r:id="rId30"/>
    <p:sldId id="797" r:id="rId31"/>
    <p:sldId id="816" r:id="rId32"/>
    <p:sldId id="813" r:id="rId33"/>
    <p:sldId id="821" r:id="rId34"/>
    <p:sldId id="823" r:id="rId35"/>
    <p:sldId id="824" r:id="rId36"/>
    <p:sldId id="825" r:id="rId37"/>
    <p:sldId id="826" r:id="rId38"/>
    <p:sldId id="802" r:id="rId39"/>
    <p:sldId id="799" r:id="rId40"/>
    <p:sldId id="805" r:id="rId41"/>
    <p:sldId id="807" r:id="rId42"/>
    <p:sldId id="808" r:id="rId43"/>
    <p:sldId id="829" r:id="rId44"/>
    <p:sldId id="774" r:id="rId45"/>
    <p:sldId id="830" r:id="rId46"/>
    <p:sldId id="771" r:id="rId47"/>
    <p:sldId id="773" r:id="rId48"/>
    <p:sldId id="778" r:id="rId49"/>
    <p:sldId id="613" r:id="rId50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76" autoAdjust="0"/>
    <p:restoredTop sz="94660"/>
  </p:normalViewPr>
  <p:slideViewPr>
    <p:cSldViewPr snapToGrid="0">
      <p:cViewPr varScale="1">
        <p:scale>
          <a:sx n="68" d="100"/>
          <a:sy n="68" d="100"/>
        </p:scale>
        <p:origin x="4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3032DB9-B531-482D-80D6-606FDB3E18B8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040B2F4-D120-4C2A-8A1E-EE4532AD0BD9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86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0B2F4-D120-4C2A-8A1E-EE4532AD0BD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234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0B2F4-D120-4C2A-8A1E-EE4532AD0BD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39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9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8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81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39201" y="209501"/>
            <a:ext cx="11913495" cy="6438943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101367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457125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7812883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it-IT" smtClean="0"/>
              <a:pPr algn="ctr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85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6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29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7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8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EBAF7-2862-4157-A6C6-575E43CD51BC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9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EBAF7-2862-4157-A6C6-575E43CD51BC}" type="datetimeFigureOut">
              <a:rPr lang="it-IT" smtClean="0"/>
              <a:t>01/03/2022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jpeg"/><Relationship Id="rId7" Type="http://schemas.openxmlformats.org/officeDocument/2006/relationships/hyperlink" Target="https://www.youtube.com/watch?v=itl4IWDt5i8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open.spotify.com/playlist/1d0ygri0eXPJM77u1ZbpMM?si=c03bd9ab6046477d" TargetMode="Externa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rtp.pt/play/p6894/e458140/carnavaldamadeira2020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clpcaceres.wixsite.com/maratonaleitura/como-funciona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DyperPxd7M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youtube.com/watch?v=NaiinfLvav0&amp;ab_channel=CarnavaldeTorresVedra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496ED8E-7966-4F88-BEA9-8A23E6A3D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8744"/>
            <a:ext cx="5718544" cy="428585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5A0F358-E2CC-4EEC-A16F-4C249CCD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8" y="168744"/>
            <a:ext cx="5718544" cy="428585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2811015"/>
            <a:ext cx="10058400" cy="2060214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A56AEB-8D18-4BFE-AD3B-A98B006EB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As </a:t>
            </a:r>
            <a:r>
              <a:rPr lang="pt-PT" dirty="0" err="1"/>
              <a:t>Matrafonas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972448B-82EC-4063-972F-6A8F213C6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693" y="1956029"/>
            <a:ext cx="4511922" cy="4023360"/>
          </a:xfrm>
        </p:spPr>
        <p:txBody>
          <a:bodyPr/>
          <a:lstStyle/>
          <a:p>
            <a:r>
              <a:rPr lang="pt-P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Mas um dos ícones do carnaval de Torres Vedras são as histéricas e desengonçadas </a:t>
            </a:r>
            <a:r>
              <a:rPr lang="pt-PT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Matrafonas</a:t>
            </a:r>
            <a:r>
              <a:rPr lang="pt-P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homens que envergam roupas femininas numa parodia inofensiva aos costumes e experiencias das mulheres. A rainha é encarada como a </a:t>
            </a:r>
            <a:r>
              <a:rPr lang="pt-PT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Rainha de todas as </a:t>
            </a:r>
            <a:r>
              <a:rPr lang="pt-PT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Matrafonas</a:t>
            </a:r>
            <a:r>
              <a:rPr lang="pt-PT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it-IT" b="1" dirty="0"/>
          </a:p>
        </p:txBody>
      </p:sp>
      <p:pic>
        <p:nvPicPr>
          <p:cNvPr id="3074" name="Picture 2" descr="Matrafonas, sátira e muito mais no Carnaval de Torres Vedras">
            <a:extLst>
              <a:ext uri="{FF2B5EF4-FFF2-40B4-BE49-F238E27FC236}">
                <a16:creationId xmlns:a16="http://schemas.microsoft.com/office/drawing/2014/main" id="{739F03FB-282C-435E-BF6B-10DA03E3F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1845734"/>
            <a:ext cx="3063470" cy="2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trafonas de Torres Vedras elogiam mulheres - Portugal - DN | Torres  vedras, Carnaval, Mulheres">
            <a:extLst>
              <a:ext uri="{FF2B5EF4-FFF2-40B4-BE49-F238E27FC236}">
                <a16:creationId xmlns:a16="http://schemas.microsoft.com/office/drawing/2014/main" id="{A09FBFC3-BC4A-4B78-9E1E-7B49D246F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493" y="3212433"/>
            <a:ext cx="3323283" cy="221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uilherme Trindade devia ter sido mais específico on Twitter:  &quot;@xplendidemendax O diagrama de venn entre matrafonas e tipos chocados com  a saia é um círculo 😂&quot; / Twitter">
            <a:extLst>
              <a:ext uri="{FF2B5EF4-FFF2-40B4-BE49-F238E27FC236}">
                <a16:creationId xmlns:a16="http://schemas.microsoft.com/office/drawing/2014/main" id="{A548E1C8-18D5-4F6D-ABAE-9EC874911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295" y="3967709"/>
            <a:ext cx="3465094" cy="230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potify: musica e podcast - App su Google Play">
            <a:hlinkClick r:id="rId5"/>
            <a:extLst>
              <a:ext uri="{FF2B5EF4-FFF2-40B4-BE49-F238E27FC236}">
                <a16:creationId xmlns:a16="http://schemas.microsoft.com/office/drawing/2014/main" id="{8A811347-A657-473B-BF5C-5EF5B75BB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388" y="4301458"/>
            <a:ext cx="922265" cy="92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D724D83-F465-4311-826A-80F09AA969FA}"/>
              </a:ext>
            </a:extLst>
          </p:cNvPr>
          <p:cNvSpPr txBox="1"/>
          <p:nvPr/>
        </p:nvSpPr>
        <p:spPr>
          <a:xfrm>
            <a:off x="567110" y="5333058"/>
            <a:ext cx="4881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Samba da </a:t>
            </a:r>
            <a:r>
              <a:rPr lang="pt-PT" b="1" dirty="0" err="1"/>
              <a:t>Matrafona</a:t>
            </a:r>
            <a:r>
              <a:rPr lang="pt-PT" b="1" dirty="0"/>
              <a:t> </a:t>
            </a:r>
            <a:r>
              <a:rPr lang="pt-PT" dirty="0"/>
              <a:t>– Susana Félix e Zeca </a:t>
            </a:r>
            <a:r>
              <a:rPr lang="pt-PT" dirty="0" err="1"/>
              <a:t>Pagodinho</a:t>
            </a:r>
            <a:endParaRPr lang="it-IT" dirty="0"/>
          </a:p>
        </p:txBody>
      </p:sp>
      <p:pic>
        <p:nvPicPr>
          <p:cNvPr id="7" name="Picture 4" descr="Covid: YouTube rimuove i video con disinformazioni sui vaccini | Sanità24 -  Il Sole 24 Ore">
            <a:hlinkClick r:id="rId7"/>
            <a:extLst>
              <a:ext uri="{FF2B5EF4-FFF2-40B4-BE49-F238E27FC236}">
                <a16:creationId xmlns:a16="http://schemas.microsoft.com/office/drawing/2014/main" id="{7C57F790-1DD7-4447-B395-D87524FB5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104" y="4135797"/>
            <a:ext cx="1288130" cy="12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860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ovid-19: Torres Vedras cancela Carnaval | Coronavírus | PÚBLICO">
            <a:extLst>
              <a:ext uri="{FF2B5EF4-FFF2-40B4-BE49-F238E27FC236}">
                <a16:creationId xmlns:a16="http://schemas.microsoft.com/office/drawing/2014/main" id="{DD8D0E9D-FCAA-4D69-AC4C-A09C0B49F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327" y="168441"/>
            <a:ext cx="9120266" cy="607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72C6268-BB52-4BA1-B4FF-EC6784AA503E}"/>
              </a:ext>
            </a:extLst>
          </p:cNvPr>
          <p:cNvSpPr txBox="1"/>
          <p:nvPr/>
        </p:nvSpPr>
        <p:spPr>
          <a:xfrm>
            <a:off x="565484" y="6440542"/>
            <a:ext cx="233412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Os cabeçudos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2590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380EE-85BB-44C4-9835-5620EA895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Os cabeçudos e os Zés Pereiras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59F12CE-DDA6-4758-BE42-061E10F7D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07" y="1945506"/>
            <a:ext cx="5678905" cy="4023360"/>
          </a:xfrm>
        </p:spPr>
        <p:txBody>
          <a:bodyPr/>
          <a:lstStyle/>
          <a:p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cabeçudos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alegram miúdos e graúdos, originalmente eram feitos com pasta de papel, num processo artesanal de grande valor artístico. Estes torrienses de 8 kg invocam figuras conhecidas pela sociedade. Os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Zés- Pereiras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são grupos de bombos que apesar de não serem originários de Torres Vedras fazem já parte da tradição. 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6148" name="Picture 4" descr="Cabeçudos - Um elemento indispensável do Carnaval de Torres Vedras - On fm">
            <a:extLst>
              <a:ext uri="{FF2B5EF4-FFF2-40B4-BE49-F238E27FC236}">
                <a16:creationId xmlns:a16="http://schemas.microsoft.com/office/drawing/2014/main" id="{E39D42D7-FDAC-400C-89A9-0D76EA97D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610" y="2053791"/>
            <a:ext cx="5114883" cy="342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9D66AB1-599B-4EAC-A5AD-640918C6C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88" y="3743491"/>
            <a:ext cx="4894446" cy="244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18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5C54E-C452-45A0-9048-4F046D280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Tribunal de Torres Vedras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FF5B839-9B37-4CEF-88FE-174C1055D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9558" y="1845734"/>
            <a:ext cx="4466122" cy="4023360"/>
          </a:xfrm>
        </p:spPr>
        <p:txBody>
          <a:bodyPr/>
          <a:lstStyle/>
          <a:p>
            <a:r>
              <a:rPr lang="pt-P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 quarta-feira </a:t>
            </a:r>
            <a:r>
              <a:rPr lang="pt-PT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culpado dos excessos é levado ao Tribunal de Torres Vedras</a:t>
            </a:r>
            <a:r>
              <a:rPr lang="pt-P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onde há então lugar o mais divertido dos julgamentos: onde são satirizados as patifarias dos foliões, e onde os acontecimentos políticos nacionais e internacionais são satirizados. O réu acaba condenado a morte, para desgosto da viúva e os fidalgos da corte, o boneco que representa o réu é queimado e acontece então o </a:t>
            </a:r>
            <a:r>
              <a:rPr lang="pt-PT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enterro do entrudo </a:t>
            </a:r>
            <a:r>
              <a:rPr lang="pt-P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o carnaval acabou.</a:t>
            </a:r>
            <a:endParaRPr lang="it-I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8194" name="Picture 2" descr="Enterro do Entrudo marcou o fim do Carnaval 2014 | Carnaval de Torres Vedras">
            <a:extLst>
              <a:ext uri="{FF2B5EF4-FFF2-40B4-BE49-F238E27FC236}">
                <a16:creationId xmlns:a16="http://schemas.microsoft.com/office/drawing/2014/main" id="{DAEBBF70-18EE-4D42-9B57-8E203B5B3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1845734"/>
            <a:ext cx="5522495" cy="366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264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rpentinas Carnaval | Misterius">
            <a:extLst>
              <a:ext uri="{FF2B5EF4-FFF2-40B4-BE49-F238E27FC236}">
                <a16:creationId xmlns:a16="http://schemas.microsoft.com/office/drawing/2014/main" id="{4C7C7555-AE7E-4C6B-8E9A-9B6F7CC3D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7" y="379828"/>
            <a:ext cx="4396154" cy="439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exão reta unidirecional 4">
            <a:extLst>
              <a:ext uri="{FF2B5EF4-FFF2-40B4-BE49-F238E27FC236}">
                <a16:creationId xmlns:a16="http://schemas.microsoft.com/office/drawing/2014/main" id="{DBA9E61C-5F2B-4E06-AD24-11785555F621}"/>
              </a:ext>
            </a:extLst>
          </p:cNvPr>
          <p:cNvCxnSpPr/>
          <p:nvPr/>
        </p:nvCxnSpPr>
        <p:spPr>
          <a:xfrm>
            <a:off x="3713871" y="1730326"/>
            <a:ext cx="216642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1F3C728E-7310-419C-866F-2563EE6B1B14}"/>
              </a:ext>
            </a:extLst>
          </p:cNvPr>
          <p:cNvSpPr txBox="1"/>
          <p:nvPr/>
        </p:nvSpPr>
        <p:spPr>
          <a:xfrm>
            <a:off x="5880295" y="1535164"/>
            <a:ext cx="135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Serpentinas</a:t>
            </a:r>
            <a:endParaRPr lang="it-IT" b="1" dirty="0"/>
          </a:p>
        </p:txBody>
      </p:sp>
      <p:cxnSp>
        <p:nvCxnSpPr>
          <p:cNvPr id="8" name="Conexão reta unidirecional 7">
            <a:extLst>
              <a:ext uri="{FF2B5EF4-FFF2-40B4-BE49-F238E27FC236}">
                <a16:creationId xmlns:a16="http://schemas.microsoft.com/office/drawing/2014/main" id="{DC89FAB9-548D-472A-8503-AEC7C18A1CED}"/>
              </a:ext>
            </a:extLst>
          </p:cNvPr>
          <p:cNvCxnSpPr>
            <a:cxnSpLocks/>
          </p:cNvCxnSpPr>
          <p:nvPr/>
        </p:nvCxnSpPr>
        <p:spPr>
          <a:xfrm flipH="1">
            <a:off x="1051197" y="4246536"/>
            <a:ext cx="1241837" cy="7033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B853B7D-C0F0-41E4-9509-87760F4487B6}"/>
              </a:ext>
            </a:extLst>
          </p:cNvPr>
          <p:cNvSpPr txBox="1"/>
          <p:nvPr/>
        </p:nvSpPr>
        <p:spPr>
          <a:xfrm>
            <a:off x="658986" y="5387926"/>
            <a:ext cx="135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Confetis</a:t>
            </a:r>
            <a:r>
              <a:rPr lang="it-IT" b="1" dirty="0"/>
              <a:t> </a:t>
            </a:r>
          </a:p>
        </p:txBody>
      </p:sp>
      <p:pic>
        <p:nvPicPr>
          <p:cNvPr id="2052" name="Picture 4" descr="7 disfarces de carnaval para mães e bebés - Vinil e Purpurina">
            <a:extLst>
              <a:ext uri="{FF2B5EF4-FFF2-40B4-BE49-F238E27FC236}">
                <a16:creationId xmlns:a16="http://schemas.microsoft.com/office/drawing/2014/main" id="{5B332423-EA5E-4047-891F-746078531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55" y="2083328"/>
            <a:ext cx="47625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xão reta unidirecional 10">
            <a:extLst>
              <a:ext uri="{FF2B5EF4-FFF2-40B4-BE49-F238E27FC236}">
                <a16:creationId xmlns:a16="http://schemas.microsoft.com/office/drawing/2014/main" id="{73D0FD96-16ED-4C75-82CF-8DAC573E25B7}"/>
              </a:ext>
            </a:extLst>
          </p:cNvPr>
          <p:cNvCxnSpPr>
            <a:cxnSpLocks/>
          </p:cNvCxnSpPr>
          <p:nvPr/>
        </p:nvCxnSpPr>
        <p:spPr>
          <a:xfrm flipV="1">
            <a:off x="9174185" y="1730326"/>
            <a:ext cx="379536" cy="6471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4784904-3039-44FE-901E-287A2574EECA}"/>
              </a:ext>
            </a:extLst>
          </p:cNvPr>
          <p:cNvSpPr txBox="1"/>
          <p:nvPr/>
        </p:nvSpPr>
        <p:spPr>
          <a:xfrm>
            <a:off x="8525021" y="791699"/>
            <a:ext cx="3038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/>
          </a:p>
          <a:p>
            <a:r>
              <a:rPr lang="it-IT" dirty="0"/>
              <a:t>O </a:t>
            </a:r>
            <a:r>
              <a:rPr lang="it-IT" b="1" dirty="0" err="1"/>
              <a:t>Traje</a:t>
            </a:r>
            <a:r>
              <a:rPr lang="it-IT" b="1" dirty="0"/>
              <a:t>/ Fato </a:t>
            </a:r>
            <a:r>
              <a:rPr lang="it-IT" dirty="0"/>
              <a:t>de </a:t>
            </a:r>
            <a:r>
              <a:rPr lang="it-IT" dirty="0" err="1"/>
              <a:t>Carnaval</a:t>
            </a:r>
            <a:endParaRPr lang="it-IT" dirty="0"/>
          </a:p>
          <a:p>
            <a:r>
              <a:rPr lang="it-IT" dirty="0"/>
              <a:t>O </a:t>
            </a:r>
            <a:r>
              <a:rPr lang="it-IT" b="1" dirty="0" err="1"/>
              <a:t>disfarce</a:t>
            </a:r>
            <a:r>
              <a:rPr lang="it-IT" b="1" dirty="0"/>
              <a:t> </a:t>
            </a:r>
            <a:r>
              <a:rPr lang="it-IT" dirty="0"/>
              <a:t>de </a:t>
            </a:r>
            <a:r>
              <a:rPr lang="it-IT" dirty="0" err="1"/>
              <a:t>Carnaval</a:t>
            </a:r>
            <a:endParaRPr lang="it-IT" dirty="0"/>
          </a:p>
          <a:p>
            <a:endParaRPr lang="it-IT" b="1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B9337F4-C45E-4CC6-A295-B11254D2F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451" y="3576859"/>
            <a:ext cx="2398245" cy="2398245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FA8BD2CB-D241-4DDC-98C0-5BE39F387227}"/>
              </a:ext>
            </a:extLst>
          </p:cNvPr>
          <p:cNvSpPr txBox="1"/>
          <p:nvPr/>
        </p:nvSpPr>
        <p:spPr>
          <a:xfrm>
            <a:off x="4754732" y="6017307"/>
            <a:ext cx="2143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Balões de água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016983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5899B0-53CF-4DDF-8857-49C6E0096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Carnaval da Madeira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086B821-FED3-4B3D-A416-10DD07035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700562" cy="4023360"/>
          </a:xfrm>
        </p:spPr>
        <p:txBody>
          <a:bodyPr/>
          <a:lstStyle/>
          <a:p>
            <a:pPr algn="just"/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carnaval da Madeira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 uma mistura das tradições regionais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 os "mascarados", e modernas com os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bailes temáticos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 até podemos festejar ao som d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samba do Rio de Janeiro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 século XVI, os emigrantes madeirenses implantaram no Brasil, a indústria do açúcar, também conhecido por “ouro branco”. Levaram consigo também costumes e tradições, e poderão ter contribuído para as festividades do Carnaval, neste país.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4" name="Imagem 3" descr="Carnaval de Portugal carnaval brasileiro?">
            <a:hlinkClick r:id="rId2"/>
            <a:extLst>
              <a:ext uri="{FF2B5EF4-FFF2-40B4-BE49-F238E27FC236}">
                <a16:creationId xmlns:a16="http://schemas.microsoft.com/office/drawing/2014/main" id="{ACD4CB8D-B4CD-4091-B4E2-A06F37402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980" y="142224"/>
            <a:ext cx="4162926" cy="595550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634EEF57-6D2D-4664-9651-0DFF137DCA24}"/>
              </a:ext>
            </a:extLst>
          </p:cNvPr>
          <p:cNvSpPr/>
          <p:nvPr/>
        </p:nvSpPr>
        <p:spPr>
          <a:xfrm rot="19436277">
            <a:off x="6318747" y="5041326"/>
            <a:ext cx="794084" cy="5090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60D66DC-FDCC-4584-9B87-C25D2EC545CF}"/>
              </a:ext>
            </a:extLst>
          </p:cNvPr>
          <p:cNvSpPr txBox="1"/>
          <p:nvPr/>
        </p:nvSpPr>
        <p:spPr>
          <a:xfrm>
            <a:off x="4515854" y="5181483"/>
            <a:ext cx="1696453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400" dirty="0"/>
              <a:t>Clica na foto para ver um bocadinho do Desfile de Carnaval da Madeira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663743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C2B89D-1C22-48BC-9224-D3176BC2F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 Festa dos Compadres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987409D-7232-46EE-8555-746AA9388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82" y="1845734"/>
            <a:ext cx="4036213" cy="4023360"/>
          </a:xfrm>
        </p:spPr>
        <p:txBody>
          <a:bodyPr/>
          <a:lstStyle/>
          <a:p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Festa dos Compadres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marca a abertura da época de Carnaval na Madeira, é uma tradição conhecida pela sua originalidade, com divertidas figuras gigantes que desfilam com humor pela rua da pitoresca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cidade de Santana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localizada no norte da ilha da Madeira. Consiste num confronto entre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compadre e a comadre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(dois bonecos) que se acusam mutuamente revelando os pecados de cada um. No final, os dois são queimados como punição, aliviando assim as tensões sociais e preparando a comunidade para um novo ciclo.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9218" name="Picture 2" descr="Madeira - Eventi di febbraio">
            <a:extLst>
              <a:ext uri="{FF2B5EF4-FFF2-40B4-BE49-F238E27FC236}">
                <a16:creationId xmlns:a16="http://schemas.microsoft.com/office/drawing/2014/main" id="{FB325D65-0053-4148-8F3B-19D16F40C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135" y="499883"/>
            <a:ext cx="3924582" cy="209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E748DF6-12AD-4AA2-B08D-58E2EFFB1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9343" y="3922295"/>
            <a:ext cx="3532734" cy="2359607"/>
          </a:xfrm>
          <a:prstGeom prst="rect">
            <a:avLst/>
          </a:prstGeom>
        </p:spPr>
      </p:pic>
      <p:pic>
        <p:nvPicPr>
          <p:cNvPr id="9220" name="Picture 4" descr="Madeira - Eventi di febbraio">
            <a:extLst>
              <a:ext uri="{FF2B5EF4-FFF2-40B4-BE49-F238E27FC236}">
                <a16:creationId xmlns:a16="http://schemas.microsoft.com/office/drawing/2014/main" id="{7255D45D-6FB6-4B4F-92D0-EC65FD1C4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26" y="2380957"/>
            <a:ext cx="3924585" cy="209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9F9F142-A28C-4E51-8954-123D45188F3F}"/>
              </a:ext>
            </a:extLst>
          </p:cNvPr>
          <p:cNvSpPr txBox="1"/>
          <p:nvPr/>
        </p:nvSpPr>
        <p:spPr>
          <a:xfrm>
            <a:off x="5904094" y="4917807"/>
            <a:ext cx="2166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Etnográfica</a:t>
            </a:r>
          </a:p>
          <a:p>
            <a:pPr algn="ctr"/>
            <a:r>
              <a:rPr lang="pt-PT" b="1" dirty="0"/>
              <a:t>Tradicional</a:t>
            </a:r>
          </a:p>
          <a:p>
            <a:pPr algn="ctr"/>
            <a:r>
              <a:rPr lang="pt-PT" b="1" dirty="0"/>
              <a:t>Do campo</a:t>
            </a:r>
          </a:p>
        </p:txBody>
      </p:sp>
    </p:spTree>
    <p:extLst>
      <p:ext uri="{BB962C8B-B14F-4D97-AF65-F5344CB8AC3E}">
        <p14:creationId xmlns:p14="http://schemas.microsoft.com/office/powerpoint/2010/main" val="3658263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678CE0-3C8A-404E-91ED-3EB51EF3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Iguarias de Carnaval na Madeira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0D09355-66B2-463C-87C1-5C63DB13B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3372853"/>
            <a:ext cx="3462688" cy="1005750"/>
          </a:xfrm>
        </p:spPr>
        <p:txBody>
          <a:bodyPr>
            <a:normAutofit lnSpcReduction="10000"/>
          </a:bodyPr>
          <a:lstStyle/>
          <a:p>
            <a:pPr algn="ctr"/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Uma das iguarias típicas desta época são os doces, chamados de “</a:t>
            </a: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sonhos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e “</a:t>
            </a: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malassadas</a:t>
            </a:r>
            <a:r>
              <a:rPr lang="pt-P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regados com </a:t>
            </a:r>
            <a:r>
              <a:rPr lang="pt-P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 de cana-de-açúcar.</a:t>
            </a:r>
            <a:endParaRPr lang="it-I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D86CFB-99D3-4E4F-AD5A-CD7905A9F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728" y="1845734"/>
            <a:ext cx="3044992" cy="40599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C8AF4D0-A315-435C-A4F7-422F0BECE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736" y="1845734"/>
            <a:ext cx="3044992" cy="405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17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335CE-BCEE-44DA-9BD9-19C2881E8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826" y="2107275"/>
            <a:ext cx="3200400" cy="2286000"/>
          </a:xfrm>
        </p:spPr>
        <p:txBody>
          <a:bodyPr/>
          <a:lstStyle/>
          <a:p>
            <a:pPr algn="ctr"/>
            <a:r>
              <a:rPr lang="pt-PT" dirty="0"/>
              <a:t>Os Pronomes</a:t>
            </a:r>
            <a:br>
              <a:rPr lang="pt-PT" dirty="0"/>
            </a:br>
            <a:br>
              <a:rPr lang="pt-PT" dirty="0"/>
            </a:br>
            <a:r>
              <a:rPr lang="pt-PT" dirty="0" err="1"/>
              <a:t>Pronomes</a:t>
            </a:r>
            <a:r>
              <a:rPr lang="pt-PT" dirty="0"/>
              <a:t> pessoais</a:t>
            </a:r>
            <a:endParaRPr lang="it-I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8490E4E-9BC5-45A1-93A1-DF45F2FD8E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8667" r="12176" b="40849"/>
          <a:stretch/>
        </p:blipFill>
        <p:spPr>
          <a:xfrm>
            <a:off x="4172989" y="112222"/>
            <a:ext cx="8019011" cy="6633556"/>
          </a:xfrm>
          <a:prstGeom prst="rect">
            <a:avLst/>
          </a:prstGeom>
          <a:scene3d>
            <a:camera prst="orthographicFront">
              <a:rot lat="300000" lon="600000" rev="0"/>
            </a:camera>
            <a:lightRig rig="threePt" dir="t"/>
          </a:scene3d>
        </p:spPr>
      </p:pic>
      <p:sp>
        <p:nvSpPr>
          <p:cNvPr id="8" name="Estrela: 5 Pontos 7">
            <a:extLst>
              <a:ext uri="{FF2B5EF4-FFF2-40B4-BE49-F238E27FC236}">
                <a16:creationId xmlns:a16="http://schemas.microsoft.com/office/drawing/2014/main" id="{947BC97C-5B54-4139-9209-F0C6954EA08E}"/>
              </a:ext>
            </a:extLst>
          </p:cNvPr>
          <p:cNvSpPr/>
          <p:nvPr/>
        </p:nvSpPr>
        <p:spPr>
          <a:xfrm>
            <a:off x="7891548" y="5120640"/>
            <a:ext cx="581891" cy="548640"/>
          </a:xfrm>
          <a:prstGeom prst="star5">
            <a:avLst>
              <a:gd name="adj" fmla="val 2458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66E4337-8AA3-419C-B884-2CA45360B9AC}"/>
              </a:ext>
            </a:extLst>
          </p:cNvPr>
          <p:cNvSpPr txBox="1"/>
          <p:nvPr/>
        </p:nvSpPr>
        <p:spPr>
          <a:xfrm>
            <a:off x="9060873" y="5270269"/>
            <a:ext cx="1795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Aulas anteriores</a:t>
            </a:r>
            <a:endParaRPr lang="it-IT" b="1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507309E-EEC6-4C9C-8E69-E1AF7B8A8251}"/>
              </a:ext>
            </a:extLst>
          </p:cNvPr>
          <p:cNvSpPr txBox="1"/>
          <p:nvPr/>
        </p:nvSpPr>
        <p:spPr>
          <a:xfrm>
            <a:off x="138709" y="5270269"/>
            <a:ext cx="379184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/>
              <a:t>Português para estrangeiros 1 Língua não materna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2034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0F7E6-CB7A-4B3A-85A4-312338C8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Quadro geral dos pronomes pessoais</a:t>
            </a:r>
            <a:endParaRPr lang="it-IT" dirty="0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A022478C-34BF-423B-81E3-D40613179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7280" y="1971554"/>
            <a:ext cx="6774392" cy="4022725"/>
          </a:xfr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F7711FA-FE09-4228-BAF2-DCEE419CFBBD}"/>
              </a:ext>
            </a:extLst>
          </p:cNvPr>
          <p:cNvSpPr/>
          <p:nvPr/>
        </p:nvSpPr>
        <p:spPr>
          <a:xfrm>
            <a:off x="2880219" y="2055962"/>
            <a:ext cx="4109882" cy="367166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E86E81-AEF0-469A-B2C9-DCCE7D569AAD}"/>
              </a:ext>
            </a:extLst>
          </p:cNvPr>
          <p:cNvSpPr txBox="1"/>
          <p:nvPr/>
        </p:nvSpPr>
        <p:spPr>
          <a:xfrm>
            <a:off x="1077063" y="6432668"/>
            <a:ext cx="320992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Gramática Ativa I</a:t>
            </a:r>
            <a:endParaRPr lang="it-IT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C694EE2-381B-4CBB-8B74-1090D9FDE516}"/>
              </a:ext>
            </a:extLst>
          </p:cNvPr>
          <p:cNvSpPr txBox="1"/>
          <p:nvPr/>
        </p:nvSpPr>
        <p:spPr>
          <a:xfrm>
            <a:off x="8117059" y="2028616"/>
            <a:ext cx="380765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/>
              <a:t>Notas: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/>
              <a:t>O uso das formas </a:t>
            </a:r>
            <a:r>
              <a:rPr lang="pt-PT" sz="1600" b="1" dirty="0"/>
              <a:t>tu, te, ti </a:t>
            </a:r>
            <a:r>
              <a:rPr lang="pt-PT" sz="1600" dirty="0"/>
              <a:t>tem conotação de grande familiaridade.</a:t>
            </a:r>
          </a:p>
          <a:p>
            <a:endParaRPr lang="pt-P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/>
              <a:t>Omissão do sujeito: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600" b="1" dirty="0"/>
          </a:p>
          <a:p>
            <a:pPr algn="just"/>
            <a:r>
              <a:rPr lang="pt-PT" sz="1600" dirty="0"/>
              <a:t>Por vezes não se utilizam os pronomes sujeitos na frase porque as desinências verbais são suficientes para indicar a pessoa que se refere o predicado (verbo), bem como o número gramatical (singular ou plural) dessa pessoa.</a:t>
            </a:r>
          </a:p>
          <a:p>
            <a:endParaRPr lang="pt-PT" sz="1600" dirty="0"/>
          </a:p>
          <a:p>
            <a:r>
              <a:rPr lang="pt-PT" sz="1600" dirty="0"/>
              <a:t>Com</a:t>
            </a:r>
            <a:r>
              <a:rPr lang="pt-PT" sz="1600" b="1" dirty="0"/>
              <a:t>o</a:t>
            </a:r>
          </a:p>
          <a:p>
            <a:r>
              <a:rPr lang="pt-PT" sz="1600" dirty="0"/>
              <a:t>Beb</a:t>
            </a:r>
            <a:r>
              <a:rPr lang="pt-PT" sz="1600" b="1" dirty="0"/>
              <a:t>es</a:t>
            </a:r>
            <a:endParaRPr lang="it-IT" sz="1600" b="1" dirty="0"/>
          </a:p>
          <a:p>
            <a:r>
              <a:rPr lang="it-IT" sz="1600" dirty="0" err="1"/>
              <a:t>Brinca</a:t>
            </a:r>
            <a:r>
              <a:rPr lang="it-IT" sz="1600" b="1" dirty="0" err="1"/>
              <a:t>mos</a:t>
            </a:r>
            <a:endParaRPr lang="it-IT" sz="1600" b="1" dirty="0"/>
          </a:p>
          <a:p>
            <a:r>
              <a:rPr lang="it-IT" sz="1600" dirty="0" err="1"/>
              <a:t>Pude</a:t>
            </a:r>
            <a:r>
              <a:rPr lang="it-IT" sz="1600" b="1" dirty="0" err="1"/>
              <a:t>res</a:t>
            </a:r>
            <a:endParaRPr lang="pt-PT" sz="1600" b="1" dirty="0"/>
          </a:p>
        </p:txBody>
      </p:sp>
    </p:spTree>
    <p:extLst>
      <p:ext uri="{BB962C8B-B14F-4D97-AF65-F5344CB8AC3E}">
        <p14:creationId xmlns:p14="http://schemas.microsoft.com/office/powerpoint/2010/main" val="11148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°49 e n°50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312302"/>
            <a:ext cx="10058400" cy="4023360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 Carnaval em Portugal. Os Caretos de </a:t>
            </a:r>
            <a:r>
              <a:rPr lang="pt-PT" sz="3000" dirty="0" err="1"/>
              <a:t>Pondence</a:t>
            </a:r>
            <a:r>
              <a:rPr lang="pt-PT" sz="3000" dirty="0"/>
              <a:t>, Carnaval de Torres Vedras e da Madeira.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Quadro geral dos pronomes pessoais.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Complemento direto. 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Contrações do complemento direto + complemento indireto.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Preposições + pronomes pessoais. 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Frases interrogativas – ordem das palavras. 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O se apassivante. Exercícios.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3000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dirty="0"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194297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Terça-feira, 01 de março de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CD2107-EB2E-4278-AF1D-590B210F0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Pronomes pessoais do complemento direto</a:t>
            </a:r>
            <a:endParaRPr lang="it-I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21A7E63-F93B-49EE-B5CF-4287D1D5DB2F}"/>
              </a:ext>
            </a:extLst>
          </p:cNvPr>
          <p:cNvSpPr txBox="1"/>
          <p:nvPr/>
        </p:nvSpPr>
        <p:spPr>
          <a:xfrm>
            <a:off x="1378424" y="6391919"/>
            <a:ext cx="551369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Gramática Ativa I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5C44C33-B905-44AB-A184-658ABA6F1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37" b="3702"/>
          <a:stretch/>
        </p:blipFill>
        <p:spPr>
          <a:xfrm>
            <a:off x="1968699" y="1968552"/>
            <a:ext cx="8315562" cy="39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6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a 8">
            <a:extLst>
              <a:ext uri="{FF2B5EF4-FFF2-40B4-BE49-F238E27FC236}">
                <a16:creationId xmlns:a16="http://schemas.microsoft.com/office/drawing/2014/main" id="{5210804E-9C38-4444-BFE7-F136B42CDB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702348"/>
              </p:ext>
            </p:extLst>
          </p:nvPr>
        </p:nvGraphicFramePr>
        <p:xfrm>
          <a:off x="1258277" y="1844525"/>
          <a:ext cx="8800124" cy="441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0062">
                  <a:extLst>
                    <a:ext uri="{9D8B030D-6E8A-4147-A177-3AD203B41FA5}">
                      <a16:colId xmlns:a16="http://schemas.microsoft.com/office/drawing/2014/main" val="2515259683"/>
                    </a:ext>
                  </a:extLst>
                </a:gridCol>
                <a:gridCol w="4400062">
                  <a:extLst>
                    <a:ext uri="{9D8B030D-6E8A-4147-A177-3AD203B41FA5}">
                      <a16:colId xmlns:a16="http://schemas.microsoft.com/office/drawing/2014/main" val="33992156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it-IT" sz="1800" b="1" i="0" u="none" strike="noStrike" baseline="0" dirty="0">
                          <a:solidFill>
                            <a:srgbClr val="000000"/>
                          </a:solidFill>
                          <a:latin typeface="LiberationSerif-Bold"/>
                        </a:rPr>
                        <a:t>Abbina le frasi trovando nella prima colonna l’elemento a cui si  riferisce il pronome sottolineato nella seconda.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05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u="none" strike="noStrike" baseline="0" dirty="0">
                          <a:solidFill>
                            <a:srgbClr val="0000EF"/>
                          </a:solidFill>
                          <a:latin typeface="LiberationSerif-Bold"/>
                        </a:rPr>
                        <a:t>1</a:t>
                      </a:r>
                      <a:r>
                        <a:rPr lang="pt-BR" sz="1800" b="1" i="0" u="none" strike="noStrike" baseline="0" dirty="0">
                          <a:solidFill>
                            <a:srgbClr val="000000"/>
                          </a:solidFill>
                          <a:latin typeface="LiberationSerif-Bold"/>
                        </a:rPr>
                        <a:t>. </a:t>
                      </a:r>
                      <a:r>
                        <a:rPr lang="pt-BR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Tu tens o telemóvel </a:t>
                      </a:r>
                      <a:r>
                        <a:rPr lang="it-IT" sz="1800" b="0" i="0" u="none" strike="noStrike" baseline="0" dirty="0" err="1">
                          <a:solidFill>
                            <a:srgbClr val="000000"/>
                          </a:solidFill>
                          <a:latin typeface="LiberationSerif"/>
                        </a:rPr>
                        <a:t>avariado</a:t>
                      </a:r>
                      <a:r>
                        <a:rPr lang="it-IT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?</a:t>
                      </a:r>
                    </a:p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baseline="0" dirty="0">
                          <a:solidFill>
                            <a:srgbClr val="000000"/>
                          </a:solidFill>
                          <a:latin typeface="LiberationSerif-Bold"/>
                        </a:rPr>
                        <a:t>a. </a:t>
                      </a:r>
                      <a:r>
                        <a:rPr lang="pt-BR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Eu espero-vos cá em baixo.</a:t>
                      </a:r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945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i="0" u="none" strike="noStrike" baseline="0" dirty="0">
                          <a:solidFill>
                            <a:srgbClr val="0000EF"/>
                          </a:solidFill>
                          <a:latin typeface="LiberationSerif-Bold"/>
                        </a:rPr>
                        <a:t>2</a:t>
                      </a:r>
                      <a:r>
                        <a:rPr lang="pt-BR" sz="1800" b="1" i="0" u="none" strike="noStrike" baseline="0" dirty="0">
                          <a:solidFill>
                            <a:srgbClr val="000000"/>
                          </a:solidFill>
                          <a:latin typeface="LiberationSerif-Bold"/>
                        </a:rPr>
                        <a:t>. </a:t>
                      </a:r>
                      <a:r>
                        <a:rPr lang="pt-BR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O Diogo voltou da Suíça.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baseline="0" dirty="0">
                          <a:solidFill>
                            <a:srgbClr val="000000"/>
                          </a:solidFill>
                          <a:latin typeface="LiberationSerif-Bold"/>
                        </a:rPr>
                        <a:t>b. </a:t>
                      </a:r>
                      <a:r>
                        <a:rPr lang="pt-BR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Não me reconheceste?</a:t>
                      </a:r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539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u="none" strike="noStrike" baseline="0" dirty="0">
                          <a:solidFill>
                            <a:srgbClr val="0000EF"/>
                          </a:solidFill>
                          <a:latin typeface="LiberationSerif-Bold"/>
                        </a:rPr>
                        <a:t>3</a:t>
                      </a:r>
                      <a:r>
                        <a:rPr lang="pt-BR" sz="1800" b="1" i="0" u="none" strike="noStrike" baseline="0" dirty="0">
                          <a:solidFill>
                            <a:srgbClr val="000000"/>
                          </a:solidFill>
                          <a:latin typeface="LiberationSerif-Bold"/>
                        </a:rPr>
                        <a:t>. </a:t>
                      </a:r>
                      <a:r>
                        <a:rPr lang="pt-BR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Eu estava na festa </a:t>
                      </a:r>
                      <a:r>
                        <a:rPr lang="it-IT" sz="1800" b="0" i="0" u="none" strike="noStrike" baseline="0" dirty="0" err="1">
                          <a:solidFill>
                            <a:srgbClr val="000000"/>
                          </a:solidFill>
                          <a:latin typeface="LiberationSerif"/>
                        </a:rPr>
                        <a:t>mascarada</a:t>
                      </a:r>
                      <a:r>
                        <a:rPr lang="it-IT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 de </a:t>
                      </a:r>
                      <a:r>
                        <a:rPr lang="it-IT" sz="1800" b="0" i="0" u="none" strike="noStrike" baseline="0" dirty="0" err="1">
                          <a:solidFill>
                            <a:srgbClr val="000000"/>
                          </a:solidFill>
                          <a:latin typeface="LiberationSerif"/>
                        </a:rPr>
                        <a:t>gato</a:t>
                      </a:r>
                      <a:r>
                        <a:rPr lang="it-IT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0" u="none" strike="noStrike" baseline="0" dirty="0">
                          <a:solidFill>
                            <a:srgbClr val="000000"/>
                          </a:solidFill>
                          <a:latin typeface="LiberationSerif-Bold"/>
                        </a:rPr>
                        <a:t>c. </a:t>
                      </a:r>
                      <a:r>
                        <a:rPr lang="it-IT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O </a:t>
                      </a:r>
                      <a:r>
                        <a:rPr lang="it-IT" sz="1800" b="0" i="0" u="none" strike="noStrike" baseline="0" dirty="0" err="1">
                          <a:solidFill>
                            <a:srgbClr val="000000"/>
                          </a:solidFill>
                          <a:latin typeface="LiberationSerif"/>
                        </a:rPr>
                        <a:t>diretor</a:t>
                      </a:r>
                      <a:r>
                        <a:rPr lang="it-IT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 </a:t>
                      </a:r>
                      <a:r>
                        <a:rPr lang="it-IT" sz="1800" b="0" i="0" u="none" strike="noStrike" baseline="0" dirty="0" err="1">
                          <a:solidFill>
                            <a:srgbClr val="000000"/>
                          </a:solidFill>
                          <a:latin typeface="LiberationSerif"/>
                        </a:rPr>
                        <a:t>convocou</a:t>
                      </a:r>
                      <a:r>
                        <a:rPr lang="it-IT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-nos.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57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i="0" u="none" strike="noStrike" baseline="0" dirty="0">
                          <a:solidFill>
                            <a:srgbClr val="0000EF"/>
                          </a:solidFill>
                          <a:latin typeface="LiberationSerif-Bold"/>
                        </a:rPr>
                        <a:t>4</a:t>
                      </a:r>
                      <a:r>
                        <a:rPr lang="pt-BR" sz="1800" b="1" i="0" u="none" strike="noStrike" baseline="0" dirty="0">
                          <a:solidFill>
                            <a:srgbClr val="000000"/>
                          </a:solidFill>
                          <a:latin typeface="LiberationSerif-Bold"/>
                        </a:rPr>
                        <a:t>. </a:t>
                      </a:r>
                      <a:r>
                        <a:rPr lang="pt-BR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Nós vamos à reunião.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u="none" strike="noStrike" baseline="0" dirty="0">
                          <a:solidFill>
                            <a:srgbClr val="000000"/>
                          </a:solidFill>
                          <a:latin typeface="LiberationSerif-Bold"/>
                        </a:rPr>
                        <a:t>d. </a:t>
                      </a:r>
                      <a:r>
                        <a:rPr lang="pt-BR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Liguei-te imensas vezes hoje e </a:t>
                      </a:r>
                      <a:r>
                        <a:rPr lang="it-IT" sz="1800" b="0" i="0" u="none" strike="noStrike" baseline="0" dirty="0" err="1">
                          <a:solidFill>
                            <a:srgbClr val="000000"/>
                          </a:solidFill>
                          <a:latin typeface="LiberationSerif"/>
                        </a:rPr>
                        <a:t>não</a:t>
                      </a:r>
                      <a:r>
                        <a:rPr lang="it-IT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 </a:t>
                      </a:r>
                      <a:r>
                        <a:rPr lang="it-IT" sz="1800" b="0" i="0" u="none" strike="noStrike" baseline="0" dirty="0" err="1">
                          <a:solidFill>
                            <a:srgbClr val="000000"/>
                          </a:solidFill>
                          <a:latin typeface="LiberationSerif"/>
                        </a:rPr>
                        <a:t>atendeste</a:t>
                      </a:r>
                      <a:r>
                        <a:rPr lang="it-IT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43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u="none" strike="noStrike" baseline="0" dirty="0">
                          <a:solidFill>
                            <a:srgbClr val="0000EF"/>
                          </a:solidFill>
                          <a:latin typeface="LiberationSerif-Bold"/>
                        </a:rPr>
                        <a:t>5</a:t>
                      </a:r>
                      <a:r>
                        <a:rPr lang="pt-BR" sz="1800" b="1" i="0" u="none" strike="noStrike" baseline="0" dirty="0">
                          <a:solidFill>
                            <a:srgbClr val="000000"/>
                          </a:solidFill>
                          <a:latin typeface="LiberationSerif-Bold"/>
                        </a:rPr>
                        <a:t>. </a:t>
                      </a:r>
                      <a:r>
                        <a:rPr lang="pt-BR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As compras estão à </a:t>
                      </a:r>
                      <a:r>
                        <a:rPr lang="it-IT" sz="1800" b="0" i="0" u="none" strike="noStrike" baseline="0" dirty="0" err="1">
                          <a:solidFill>
                            <a:srgbClr val="000000"/>
                          </a:solidFill>
                          <a:latin typeface="LiberationSerif"/>
                        </a:rPr>
                        <a:t>entrada</a:t>
                      </a:r>
                      <a:r>
                        <a:rPr lang="it-IT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u="none" strike="noStrike" baseline="0" dirty="0">
                          <a:solidFill>
                            <a:srgbClr val="000000"/>
                          </a:solidFill>
                          <a:latin typeface="LiberationSerif-Bold"/>
                        </a:rPr>
                        <a:t>e. </a:t>
                      </a:r>
                      <a:r>
                        <a:rPr lang="pt-BR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Eu trouxe-as agora do </a:t>
                      </a:r>
                      <a:r>
                        <a:rPr lang="it-IT" sz="1800" b="0" i="0" u="none" strike="noStrike" baseline="0" dirty="0" err="1">
                          <a:solidFill>
                            <a:srgbClr val="000000"/>
                          </a:solidFill>
                          <a:latin typeface="LiberationSerif"/>
                        </a:rPr>
                        <a:t>supermercado</a:t>
                      </a:r>
                      <a:r>
                        <a:rPr lang="it-IT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625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i="0" u="none" strike="noStrike" baseline="0" dirty="0">
                          <a:solidFill>
                            <a:srgbClr val="0000EF"/>
                          </a:solidFill>
                          <a:latin typeface="LiberationSerif-Bold"/>
                        </a:rPr>
                        <a:t>6</a:t>
                      </a:r>
                      <a:r>
                        <a:rPr lang="pt-BR" sz="1800" b="1" i="0" u="none" strike="noStrike" baseline="0" dirty="0">
                          <a:solidFill>
                            <a:srgbClr val="000000"/>
                          </a:solidFill>
                          <a:latin typeface="LiberationSerif-Bold"/>
                        </a:rPr>
                        <a:t>. </a:t>
                      </a:r>
                      <a:r>
                        <a:rPr lang="pt-BR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Ela foi à consulta?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baseline="0" dirty="0">
                          <a:solidFill>
                            <a:srgbClr val="000000"/>
                          </a:solidFill>
                          <a:latin typeface="LiberationSerif-Bold"/>
                        </a:rPr>
                        <a:t>f. </a:t>
                      </a:r>
                      <a:r>
                        <a:rPr lang="pt-BR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Ainda não os levei à rua hoje.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176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i="0" u="none" strike="noStrike" baseline="0" dirty="0">
                          <a:solidFill>
                            <a:srgbClr val="0000EF"/>
                          </a:solidFill>
                          <a:latin typeface="LiberationSerif-Bold"/>
                        </a:rPr>
                        <a:t>7</a:t>
                      </a:r>
                      <a:r>
                        <a:rPr lang="pt-BR" sz="1800" b="1" i="0" u="none" strike="noStrike" baseline="0" dirty="0">
                          <a:solidFill>
                            <a:srgbClr val="000000"/>
                          </a:solidFill>
                          <a:latin typeface="LiberationSerif-Bold"/>
                        </a:rPr>
                        <a:t>. </a:t>
                      </a:r>
                      <a:r>
                        <a:rPr lang="pt-BR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Os cães precisam de sair.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i="0" u="none" strike="noStrike" baseline="0" dirty="0">
                          <a:solidFill>
                            <a:srgbClr val="000000"/>
                          </a:solidFill>
                          <a:latin typeface="LiberationSerif-Bold"/>
                        </a:rPr>
                        <a:t>g. </a:t>
                      </a:r>
                      <a:r>
                        <a:rPr lang="pt-BR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Encontrei-o esta manhã na baixa.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954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i="0" u="none" strike="noStrike" baseline="0" dirty="0">
                          <a:solidFill>
                            <a:srgbClr val="0000EF"/>
                          </a:solidFill>
                          <a:latin typeface="LiberationSerif-Bold"/>
                        </a:rPr>
                        <a:t>8</a:t>
                      </a:r>
                      <a:r>
                        <a:rPr lang="pt-BR" sz="1800" b="1" i="0" u="none" strike="noStrike" baseline="0" dirty="0">
                          <a:solidFill>
                            <a:srgbClr val="000000"/>
                          </a:solidFill>
                          <a:latin typeface="LiberationSerif-Bold"/>
                        </a:rPr>
                        <a:t>. </a:t>
                      </a:r>
                      <a:r>
                        <a:rPr lang="pt-BR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Vocês demoram muito?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b="1" i="0" u="none" strike="noStrike" baseline="0" dirty="0">
                          <a:solidFill>
                            <a:srgbClr val="000000"/>
                          </a:solidFill>
                          <a:latin typeface="LiberationSerif-Bold"/>
                        </a:rPr>
                        <a:t>h. </a:t>
                      </a:r>
                      <a:r>
                        <a:rPr lang="pt-BR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Eu não a vi no consultório </a:t>
                      </a:r>
                      <a:r>
                        <a:rPr lang="it-IT" sz="1800" b="0" i="0" u="none" strike="noStrike" baseline="0" dirty="0" err="1">
                          <a:solidFill>
                            <a:srgbClr val="000000"/>
                          </a:solidFill>
                          <a:latin typeface="LiberationSerif"/>
                        </a:rPr>
                        <a:t>médico</a:t>
                      </a:r>
                      <a:r>
                        <a:rPr lang="it-IT" sz="1800" b="0" i="0" u="none" strike="noStrike" baseline="0" dirty="0">
                          <a:solidFill>
                            <a:srgbClr val="000000"/>
                          </a:solidFill>
                          <a:latin typeface="LiberationSerif"/>
                        </a:rPr>
                        <a:t>.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821495"/>
                  </a:ext>
                </a:extLst>
              </a:tr>
            </a:tbl>
          </a:graphicData>
        </a:graphic>
      </p:graphicFrame>
      <p:sp>
        <p:nvSpPr>
          <p:cNvPr id="9" name="Título 8">
            <a:extLst>
              <a:ext uri="{FF2B5EF4-FFF2-40B4-BE49-F238E27FC236}">
                <a16:creationId xmlns:a16="http://schemas.microsoft.com/office/drawing/2014/main" id="{1724A332-AFFF-4564-B0FE-33C3C4354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Exercícios – complemento direto</a:t>
            </a:r>
            <a:endParaRPr lang="it-IT" dirty="0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4533922-43C6-4516-B3CF-DFFBCC58622B}"/>
              </a:ext>
            </a:extLst>
          </p:cNvPr>
          <p:cNvGrpSpPr/>
          <p:nvPr/>
        </p:nvGrpSpPr>
        <p:grpSpPr>
          <a:xfrm>
            <a:off x="10332720" y="1957617"/>
            <a:ext cx="1645920" cy="4204032"/>
            <a:chOff x="10332720" y="1957617"/>
            <a:chExt cx="1645920" cy="4204032"/>
          </a:xfrm>
        </p:grpSpPr>
        <p:pic>
          <p:nvPicPr>
            <p:cNvPr id="10" name="Marcador de Posição de Conteúdo 4">
              <a:extLst>
                <a:ext uri="{FF2B5EF4-FFF2-40B4-BE49-F238E27FC236}">
                  <a16:creationId xmlns:a16="http://schemas.microsoft.com/office/drawing/2014/main" id="{005664A3-AC02-4761-814E-0D6CB9C26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083" r="62621"/>
            <a:stretch/>
          </p:blipFill>
          <p:spPr>
            <a:xfrm>
              <a:off x="10332720" y="1957617"/>
              <a:ext cx="1645920" cy="4188337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1DDE4D25-77C6-4249-BF0F-04EDA7DBC369}"/>
                </a:ext>
              </a:extLst>
            </p:cNvPr>
            <p:cNvSpPr/>
            <p:nvPr/>
          </p:nvSpPr>
          <p:spPr>
            <a:xfrm>
              <a:off x="11155680" y="2349305"/>
              <a:ext cx="801858" cy="381234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B76493E-F951-4124-91E2-51753F12844B}"/>
              </a:ext>
            </a:extLst>
          </p:cNvPr>
          <p:cNvSpPr txBox="1"/>
          <p:nvPr/>
        </p:nvSpPr>
        <p:spPr>
          <a:xfrm>
            <a:off x="9430603" y="286603"/>
            <a:ext cx="2292824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FAZER EXERCÍCIOS DO LIVRO GRAMÁTICA ATIVA 1 </a:t>
            </a:r>
            <a:endParaRPr lang="it-IT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E422168-531D-4C0F-A242-ED03BCA8AEB1}"/>
              </a:ext>
            </a:extLst>
          </p:cNvPr>
          <p:cNvSpPr txBox="1"/>
          <p:nvPr/>
        </p:nvSpPr>
        <p:spPr>
          <a:xfrm>
            <a:off x="1258277" y="6386731"/>
            <a:ext cx="72142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Gramática d’uso </a:t>
            </a:r>
            <a:r>
              <a:rPr lang="pt-PT" dirty="0" err="1"/>
              <a:t>della</a:t>
            </a:r>
            <a:r>
              <a:rPr lang="pt-PT" dirty="0"/>
              <a:t> </a:t>
            </a:r>
            <a:r>
              <a:rPr lang="pt-PT" dirty="0" err="1"/>
              <a:t>lingua</a:t>
            </a:r>
            <a:r>
              <a:rPr lang="pt-PT" dirty="0"/>
              <a:t> </a:t>
            </a:r>
            <a:r>
              <a:rPr lang="pt-PT" dirty="0" err="1"/>
              <a:t>portoghese</a:t>
            </a:r>
            <a:r>
              <a:rPr lang="pt-PT" dirty="0"/>
              <a:t> A1 –A2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0592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2AF5457B-794C-4ECA-BDD4-7187F8AD8F5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8813" y="450623"/>
            <a:ext cx="11029771" cy="5663575"/>
          </a:xfrm>
        </p:spPr>
        <p:txBody>
          <a:bodyPr>
            <a:normAutofit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58585A"/>
                </a:solidFill>
                <a:latin typeface="LiberationSerif-Bold"/>
              </a:rPr>
              <a:t>2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Completa le frasi con 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me, te, o, a, nos,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vos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,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os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,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as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Sónia, fala mais alto, por favor! Não ................................... estou a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ouvir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!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Desculpe, parece-me que ................................... conheço. O senhor não mora na Rua da Rosa?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Não ................................... estou a ver. Onde é que vocês estão?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As senhoras podem aguardar um momento aqui na receção? Já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venho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chamar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Adoro-...................................! És um amor de pessoa!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 D. Paula estava no centro comercial esta manhã? Parece-me que 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................................... vi entrar no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cabeleireiro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Ajuda-................................... aqui, se faz favor! A minha mala é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muito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pesada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!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Vocês precisam de boleia? Eu levo-................................... a casa, não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me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custa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nada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!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9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Queres os apontamentos de linguística? Tenho-................................... aqui, posso fazer fotocópias.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10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Afinal aceitámos a proposta do Henrique. Ele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convenceu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-....................................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Hoje encontrei uma carteira no jardim.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Entreguei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-................................... à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polícia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Está aqui o relógio que era do avô. Ele deixou-...................................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para ti.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68CB240-60FF-4D15-9723-A79DD0222F8D}"/>
              </a:ext>
            </a:extLst>
          </p:cNvPr>
          <p:cNvSpPr txBox="1"/>
          <p:nvPr/>
        </p:nvSpPr>
        <p:spPr>
          <a:xfrm>
            <a:off x="1258277" y="6386731"/>
            <a:ext cx="72142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Gramática d’uso </a:t>
            </a:r>
            <a:r>
              <a:rPr lang="pt-PT" dirty="0" err="1"/>
              <a:t>della</a:t>
            </a:r>
            <a:r>
              <a:rPr lang="pt-PT" dirty="0"/>
              <a:t> </a:t>
            </a:r>
            <a:r>
              <a:rPr lang="pt-PT" dirty="0" err="1"/>
              <a:t>lingua</a:t>
            </a:r>
            <a:r>
              <a:rPr lang="pt-PT" dirty="0"/>
              <a:t> </a:t>
            </a:r>
            <a:r>
              <a:rPr lang="pt-PT" dirty="0" err="1"/>
              <a:t>portoghese</a:t>
            </a:r>
            <a:r>
              <a:rPr lang="pt-PT" dirty="0"/>
              <a:t> A1 –A2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3688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e Conteúdo 3">
            <a:extLst>
              <a:ext uri="{FF2B5EF4-FFF2-40B4-BE49-F238E27FC236}">
                <a16:creationId xmlns:a16="http://schemas.microsoft.com/office/drawing/2014/main" id="{4C3196B4-D2E1-4FB2-B0EF-7798B16B3489}"/>
              </a:ext>
            </a:extLst>
          </p:cNvPr>
          <p:cNvSpPr txBox="1">
            <a:spLocks/>
          </p:cNvSpPr>
          <p:nvPr/>
        </p:nvSpPr>
        <p:spPr>
          <a:xfrm>
            <a:off x="338813" y="450623"/>
            <a:ext cx="11029771" cy="566357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800" dirty="0">
              <a:solidFill>
                <a:srgbClr val="000000"/>
              </a:solidFill>
              <a:latin typeface="LiberationSerif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A02BE3D-FCE0-486C-ABD9-B2492DFB07AC}"/>
              </a:ext>
            </a:extLst>
          </p:cNvPr>
          <p:cNvSpPr txBox="1"/>
          <p:nvPr/>
        </p:nvSpPr>
        <p:spPr>
          <a:xfrm>
            <a:off x="520889" y="743802"/>
            <a:ext cx="1133229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1" i="0" u="none" strike="noStrike" baseline="0" dirty="0">
                <a:solidFill>
                  <a:srgbClr val="58585A"/>
                </a:solidFill>
                <a:latin typeface="LiberationSerif-Bold"/>
              </a:rPr>
              <a:t>3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Trasforma le frasi sostituendo l’elemento sottolineato con un pronome. Fai attenzione alla posizione del pronome, prima o dopo il verbo.</a:t>
            </a:r>
          </a:p>
          <a:p>
            <a:pPr algn="l"/>
            <a:endParaRPr lang="it-IT" sz="1800" b="1" i="0" u="none" strike="noStrike" baseline="0" dirty="0">
              <a:solidFill>
                <a:srgbClr val="000000"/>
              </a:solidFill>
              <a:latin typeface="LiberationSerif-Bold"/>
            </a:endParaRP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Ele atendeu o telefone →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Ele atendeu-o.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Quem ajudou a Helena? →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Quem a ajudou?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Deixaste as chaves em casa? →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Ontem vi o Hugo. →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Ninguém avisou a Andreia. →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Tomo o café sem açúcar. →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Quem fez este bolo? →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 senhora não pesou as bananas. →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Ele referiu esse problema. →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Partilhei o vídeo contigo. →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9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Ele assinou o contrato? →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10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Onde é que vocês esconderam os ovos? →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Empurra a porta com força! →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Nunca provaste este prato? →</a:t>
            </a:r>
            <a:endParaRPr lang="it-I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BA993C8-5DAD-42C0-AD90-A62BF28C8B78}"/>
              </a:ext>
            </a:extLst>
          </p:cNvPr>
          <p:cNvSpPr txBox="1"/>
          <p:nvPr/>
        </p:nvSpPr>
        <p:spPr>
          <a:xfrm>
            <a:off x="1258277" y="6386731"/>
            <a:ext cx="72142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Gramática d’uso </a:t>
            </a:r>
            <a:r>
              <a:rPr lang="pt-PT" dirty="0" err="1"/>
              <a:t>della</a:t>
            </a:r>
            <a:r>
              <a:rPr lang="pt-PT" dirty="0"/>
              <a:t> </a:t>
            </a:r>
            <a:r>
              <a:rPr lang="pt-PT" dirty="0" err="1"/>
              <a:t>lingua</a:t>
            </a:r>
            <a:r>
              <a:rPr lang="pt-PT" dirty="0"/>
              <a:t> </a:t>
            </a:r>
            <a:r>
              <a:rPr lang="pt-PT" dirty="0" err="1"/>
              <a:t>portoghese</a:t>
            </a:r>
            <a:r>
              <a:rPr lang="pt-PT" dirty="0"/>
              <a:t> A1 –A2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5035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A13CD3E-ADE6-4A6A-93CF-80BF5E45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5999"/>
            <a:ext cx="3200400" cy="2286000"/>
          </a:xfrm>
        </p:spPr>
        <p:txBody>
          <a:bodyPr/>
          <a:lstStyle/>
          <a:p>
            <a:pPr algn="ctr"/>
            <a:r>
              <a:rPr lang="pt-PT" dirty="0"/>
              <a:t>Pronomes pessoais do complemento direto</a:t>
            </a:r>
            <a:endParaRPr lang="it-IT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8F77980-281B-4FED-9857-7B6C6558A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29" b="4820"/>
          <a:stretch/>
        </p:blipFill>
        <p:spPr>
          <a:xfrm>
            <a:off x="4172513" y="262010"/>
            <a:ext cx="7925703" cy="63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09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23617F-33C8-4979-AE29-3BC8C011D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Pronomes pessoais do complemento direto (3ª pessoa)</a:t>
            </a:r>
            <a:endParaRPr lang="it-I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ACBA173-CF49-40D1-8330-C2F120E7E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103"/>
          <a:stretch/>
        </p:blipFill>
        <p:spPr>
          <a:xfrm>
            <a:off x="1267745" y="1969477"/>
            <a:ext cx="4858735" cy="410776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3DB9264-6849-49F2-8EEE-52AD4A246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897"/>
          <a:stretch/>
        </p:blipFill>
        <p:spPr>
          <a:xfrm>
            <a:off x="6461068" y="2648243"/>
            <a:ext cx="4858735" cy="275023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0ECD68A-E974-4B18-BC8B-44A59D0EEC38}"/>
              </a:ext>
            </a:extLst>
          </p:cNvPr>
          <p:cNvSpPr txBox="1"/>
          <p:nvPr/>
        </p:nvSpPr>
        <p:spPr>
          <a:xfrm>
            <a:off x="6668086" y="2222695"/>
            <a:ext cx="1688123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Nota:</a:t>
            </a:r>
            <a:endParaRPr lang="it-IT" b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DEE65D6-937D-4326-A52C-9F437CA02183}"/>
              </a:ext>
            </a:extLst>
          </p:cNvPr>
          <p:cNvSpPr txBox="1"/>
          <p:nvPr/>
        </p:nvSpPr>
        <p:spPr>
          <a:xfrm>
            <a:off x="1097280" y="6419376"/>
            <a:ext cx="403427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Passaporte para Português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4780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2F774AC-2E12-4990-97A7-F98D44605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19" y="343609"/>
            <a:ext cx="5405008" cy="57325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2C8D130-B2A7-4444-917D-592131CCF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3609"/>
            <a:ext cx="5752996" cy="5417983"/>
          </a:xfrm>
          <a:prstGeom prst="rect">
            <a:avLst/>
          </a:prstGeom>
        </p:spPr>
      </p:pic>
      <p:pic>
        <p:nvPicPr>
          <p:cNvPr id="8" name="Marcador de Posição de Conteúdo 4">
            <a:extLst>
              <a:ext uri="{FF2B5EF4-FFF2-40B4-BE49-F238E27FC236}">
                <a16:creationId xmlns:a16="http://schemas.microsoft.com/office/drawing/2014/main" id="{5DB47CCB-0368-4A5C-9A4F-E4F9EAF24F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83" r="62621"/>
          <a:stretch/>
        </p:blipFill>
        <p:spPr>
          <a:xfrm>
            <a:off x="4247607" y="1334831"/>
            <a:ext cx="1645920" cy="418833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54E8D05C-EE77-48B9-A85B-ECB08D146D78}"/>
              </a:ext>
            </a:extLst>
          </p:cNvPr>
          <p:cNvSpPr/>
          <p:nvPr/>
        </p:nvSpPr>
        <p:spPr>
          <a:xfrm>
            <a:off x="4247607" y="2475914"/>
            <a:ext cx="1645920" cy="129422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031CEBF-672D-4B8B-AC08-2CAFF3C22F16}"/>
              </a:ext>
            </a:extLst>
          </p:cNvPr>
          <p:cNvSpPr/>
          <p:nvPr/>
        </p:nvSpPr>
        <p:spPr>
          <a:xfrm>
            <a:off x="4247607" y="4781966"/>
            <a:ext cx="1645920" cy="46528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05FBB7E-0A41-4EFE-84D4-A51E3F2360BE}"/>
              </a:ext>
            </a:extLst>
          </p:cNvPr>
          <p:cNvSpPr txBox="1"/>
          <p:nvPr/>
        </p:nvSpPr>
        <p:spPr>
          <a:xfrm>
            <a:off x="1097280" y="6419376"/>
            <a:ext cx="403427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Passaporte para Português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4710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9C3331-4602-4D03-AADA-2DABFD9FF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EXERCÍCIOS COMPLEMENTARES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88D54EC-10EC-45C6-9A83-AB6A89EBD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08" t="38335" r="67089" b="33056"/>
          <a:stretch/>
        </p:blipFill>
        <p:spPr>
          <a:xfrm>
            <a:off x="2524835" y="2033516"/>
            <a:ext cx="7683689" cy="427437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04EF9DA-5096-487C-A24B-CD56E4415529}"/>
              </a:ext>
            </a:extLst>
          </p:cNvPr>
          <p:cNvSpPr txBox="1"/>
          <p:nvPr/>
        </p:nvSpPr>
        <p:spPr>
          <a:xfrm>
            <a:off x="1097280" y="6419376"/>
            <a:ext cx="403427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Gramática Ativa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002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F63BF6-7240-435C-B853-419151462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Contrações do complemento direto e indireto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82CE93F-8BEA-4D93-8914-D7E353A3B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" t="1616" r="7164" b="6907"/>
          <a:stretch/>
        </p:blipFill>
        <p:spPr>
          <a:xfrm>
            <a:off x="4206241" y="1894530"/>
            <a:ext cx="6949439" cy="4323390"/>
          </a:xfrm>
          <a:prstGeom prst="rect">
            <a:avLst/>
          </a:prstGeom>
        </p:spPr>
      </p:pic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06483524-2F21-40EB-A980-F8493A02D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83" r="62621"/>
          <a:stretch/>
        </p:blipFill>
        <p:spPr>
          <a:xfrm>
            <a:off x="726831" y="1894530"/>
            <a:ext cx="1645920" cy="418833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0B07AC6-12DD-40E6-8BB8-769AFA1D53A8}"/>
              </a:ext>
            </a:extLst>
          </p:cNvPr>
          <p:cNvSpPr/>
          <p:nvPr/>
        </p:nvSpPr>
        <p:spPr>
          <a:xfrm>
            <a:off x="726831" y="2518117"/>
            <a:ext cx="862818" cy="26728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B1634EF-9A2C-4E0B-9784-4C0ECEF290DE}"/>
              </a:ext>
            </a:extLst>
          </p:cNvPr>
          <p:cNvSpPr/>
          <p:nvPr/>
        </p:nvSpPr>
        <p:spPr>
          <a:xfrm>
            <a:off x="726831" y="2822917"/>
            <a:ext cx="862818" cy="26728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1F714D4-ECB9-4221-BA19-7796C6362C3E}"/>
              </a:ext>
            </a:extLst>
          </p:cNvPr>
          <p:cNvSpPr/>
          <p:nvPr/>
        </p:nvSpPr>
        <p:spPr>
          <a:xfrm>
            <a:off x="726831" y="3100049"/>
            <a:ext cx="862818" cy="126093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1C6B704-6C84-4F73-B3D7-1A00B3D06085}"/>
              </a:ext>
            </a:extLst>
          </p:cNvPr>
          <p:cNvSpPr/>
          <p:nvPr/>
        </p:nvSpPr>
        <p:spPr>
          <a:xfrm>
            <a:off x="1589649" y="5370579"/>
            <a:ext cx="862818" cy="4712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8958059-9AB5-44AD-BF74-D724733A42EC}"/>
              </a:ext>
            </a:extLst>
          </p:cNvPr>
          <p:cNvSpPr/>
          <p:nvPr/>
        </p:nvSpPr>
        <p:spPr>
          <a:xfrm>
            <a:off x="731521" y="5361200"/>
            <a:ext cx="862818" cy="47126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8D7FE4E-9D25-4B9D-BB0B-E9CACE5928DF}"/>
              </a:ext>
            </a:extLst>
          </p:cNvPr>
          <p:cNvSpPr/>
          <p:nvPr/>
        </p:nvSpPr>
        <p:spPr>
          <a:xfrm>
            <a:off x="1589649" y="3099581"/>
            <a:ext cx="783102" cy="121357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49EE3E52-F2F6-4A54-A653-5A0C219C53D8}"/>
              </a:ext>
            </a:extLst>
          </p:cNvPr>
          <p:cNvSpPr/>
          <p:nvPr/>
        </p:nvSpPr>
        <p:spPr>
          <a:xfrm>
            <a:off x="2832296" y="3530990"/>
            <a:ext cx="1181686" cy="648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DD6D472-12D2-4A06-841C-25F4604E552F}"/>
              </a:ext>
            </a:extLst>
          </p:cNvPr>
          <p:cNvSpPr txBox="1"/>
          <p:nvPr/>
        </p:nvSpPr>
        <p:spPr>
          <a:xfrm>
            <a:off x="1097280" y="6419376"/>
            <a:ext cx="403427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Gramática Ativa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9081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4764E-0558-4307-BFFE-CF1F7CED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Exercícios 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B3FAAE5-FD03-4BAC-9CF0-BA6E27DD5A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010"/>
          <a:stretch/>
        </p:blipFill>
        <p:spPr>
          <a:xfrm>
            <a:off x="2560187" y="2342584"/>
            <a:ext cx="7132585" cy="277805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E2B6B4E-BAAB-4207-9441-E21EE0EF9ADC}"/>
              </a:ext>
            </a:extLst>
          </p:cNvPr>
          <p:cNvSpPr txBox="1"/>
          <p:nvPr/>
        </p:nvSpPr>
        <p:spPr>
          <a:xfrm>
            <a:off x="1097280" y="6419376"/>
            <a:ext cx="403427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Gramática Ativa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1325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50CB6CD-F6C7-4CE6-8975-ADE4C5DCF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479" y="102870"/>
            <a:ext cx="5715000" cy="42862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52018B4-6BA9-44EA-BD04-D1F90E014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03" y="134522"/>
            <a:ext cx="5715000" cy="428625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42CA96B-B457-4040-B7DA-07B8BCEB5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347685"/>
            <a:ext cx="10058400" cy="3566160"/>
          </a:xfrm>
        </p:spPr>
        <p:txBody>
          <a:bodyPr>
            <a:normAutofit/>
          </a:bodyPr>
          <a:lstStyle/>
          <a:p>
            <a:r>
              <a:rPr lang="it-IT" sz="4400" dirty="0"/>
              <a:t>«A </a:t>
            </a:r>
            <a:r>
              <a:rPr lang="it-IT" sz="4400" dirty="0" err="1"/>
              <a:t>vida</a:t>
            </a:r>
            <a:r>
              <a:rPr lang="it-IT" sz="4400" dirty="0"/>
              <a:t> s</a:t>
            </a:r>
            <a:r>
              <a:rPr lang="pt-PT" sz="4400" dirty="0" err="1"/>
              <a:t>ão</a:t>
            </a:r>
            <a:r>
              <a:rPr lang="pt-PT" sz="4400" dirty="0"/>
              <a:t> dois dias e o Carnaval são três</a:t>
            </a:r>
            <a:r>
              <a:rPr lang="it-IT" sz="4400" dirty="0"/>
              <a:t>»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3AE1F21D-D417-461C-98DB-4340A1AC7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5015660"/>
            <a:ext cx="10058400" cy="1143000"/>
          </a:xfrm>
        </p:spPr>
        <p:txBody>
          <a:bodyPr/>
          <a:lstStyle/>
          <a:p>
            <a:r>
              <a:rPr lang="pt-PT" dirty="0"/>
              <a:t>O Carnaval em Portugal</a:t>
            </a:r>
          </a:p>
          <a:p>
            <a:endParaRPr lang="it-I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3A09C05-5219-434A-8F47-121BB180F1EF}"/>
              </a:ext>
            </a:extLst>
          </p:cNvPr>
          <p:cNvSpPr txBox="1"/>
          <p:nvPr/>
        </p:nvSpPr>
        <p:spPr>
          <a:xfrm>
            <a:off x="10529960" y="3898182"/>
            <a:ext cx="12836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sz="6000" b="0" i="0" dirty="0">
                <a:solidFill>
                  <a:srgbClr val="E8E7E3"/>
                </a:solidFill>
                <a:effectLst/>
                <a:latin typeface="apple color emoji"/>
              </a:rPr>
              <a:t>🎉</a:t>
            </a:r>
            <a:endParaRPr lang="it-IT" sz="6000" b="1" i="0" dirty="0">
              <a:solidFill>
                <a:srgbClr val="E8E7E3"/>
              </a:solidFill>
              <a:effectLst/>
              <a:latin typeface="helvetica neue"/>
            </a:endParaRPr>
          </a:p>
        </p:txBody>
      </p:sp>
      <p:sp>
        <p:nvSpPr>
          <p:cNvPr id="3" name="AutoShape 2" descr="Foto di Serpentina, immagini Serpentina stock professionali RF |  Depositphotos">
            <a:extLst>
              <a:ext uri="{FF2B5EF4-FFF2-40B4-BE49-F238E27FC236}">
                <a16:creationId xmlns:a16="http://schemas.microsoft.com/office/drawing/2014/main" id="{4B89C94F-EE36-40A0-9D17-A157D98F31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083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8410B74-1D5B-444E-ADEF-8044DC68C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028" y="140676"/>
            <a:ext cx="9684018" cy="6140548"/>
          </a:xfrm>
          <a:prstGeom prst="rect">
            <a:avLst/>
          </a:prstGeom>
        </p:spPr>
      </p:pic>
      <p:cxnSp>
        <p:nvCxnSpPr>
          <p:cNvPr id="7" name="Conexão reta unidirecional 6">
            <a:extLst>
              <a:ext uri="{FF2B5EF4-FFF2-40B4-BE49-F238E27FC236}">
                <a16:creationId xmlns:a16="http://schemas.microsoft.com/office/drawing/2014/main" id="{D9116D3A-2642-448A-AFF8-F1EC25056DC4}"/>
              </a:ext>
            </a:extLst>
          </p:cNvPr>
          <p:cNvCxnSpPr>
            <a:cxnSpLocks/>
          </p:cNvCxnSpPr>
          <p:nvPr/>
        </p:nvCxnSpPr>
        <p:spPr>
          <a:xfrm flipH="1">
            <a:off x="1381358" y="3042139"/>
            <a:ext cx="921963" cy="485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5675D594-11E4-4E41-BD48-2EE2C9BE54DD}"/>
              </a:ext>
            </a:extLst>
          </p:cNvPr>
          <p:cNvSpPr txBox="1"/>
          <p:nvPr/>
        </p:nvSpPr>
        <p:spPr>
          <a:xfrm>
            <a:off x="173804" y="3204700"/>
            <a:ext cx="1415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José Saramago</a:t>
            </a:r>
            <a:endParaRPr lang="it-IT" b="1" dirty="0"/>
          </a:p>
        </p:txBody>
      </p:sp>
      <p:cxnSp>
        <p:nvCxnSpPr>
          <p:cNvPr id="11" name="Conexão reta unidirecional 10">
            <a:extLst>
              <a:ext uri="{FF2B5EF4-FFF2-40B4-BE49-F238E27FC236}">
                <a16:creationId xmlns:a16="http://schemas.microsoft.com/office/drawing/2014/main" id="{AE688DAE-1800-4D9E-89A7-0518179ADB66}"/>
              </a:ext>
            </a:extLst>
          </p:cNvPr>
          <p:cNvCxnSpPr>
            <a:cxnSpLocks/>
          </p:cNvCxnSpPr>
          <p:nvPr/>
        </p:nvCxnSpPr>
        <p:spPr>
          <a:xfrm flipH="1">
            <a:off x="1589650" y="4432496"/>
            <a:ext cx="1935215" cy="758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AA7A2BE-C7E5-40FB-9D0C-784183D1E301}"/>
              </a:ext>
            </a:extLst>
          </p:cNvPr>
          <p:cNvSpPr txBox="1"/>
          <p:nvPr/>
        </p:nvSpPr>
        <p:spPr>
          <a:xfrm>
            <a:off x="322347" y="5190978"/>
            <a:ext cx="141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Pilar </a:t>
            </a:r>
            <a:r>
              <a:rPr lang="pt-PT" b="1" dirty="0" err="1"/>
              <a:t>del</a:t>
            </a:r>
            <a:r>
              <a:rPr lang="pt-PT" b="1" dirty="0"/>
              <a:t> </a:t>
            </a:r>
            <a:r>
              <a:rPr lang="pt-PT" b="1" dirty="0" err="1"/>
              <a:t>Río</a:t>
            </a:r>
            <a:endParaRPr lang="it-IT" b="1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9A7F9CA-2344-43BA-9EEF-6A2EC5153981}"/>
              </a:ext>
            </a:extLst>
          </p:cNvPr>
          <p:cNvSpPr txBox="1"/>
          <p:nvPr/>
        </p:nvSpPr>
        <p:spPr>
          <a:xfrm>
            <a:off x="1097280" y="6419376"/>
            <a:ext cx="403427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Passaporte para português 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3284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36D3B9-5D17-49FD-88DF-0F80993BB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Preposições + pronomes pessoais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5C41766-856B-475E-AEB5-344B651C5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917" y="2166401"/>
            <a:ext cx="9594166" cy="31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94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64C701-74CA-4C24-9B9F-9CBDAFC73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04" t="40820" r="13450" b="26167"/>
          <a:stretch/>
        </p:blipFill>
        <p:spPr>
          <a:xfrm>
            <a:off x="3015175" y="1924335"/>
            <a:ext cx="6161649" cy="400929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1DE06AD-97DA-4F81-81AF-D1B27DCC27F6}"/>
              </a:ext>
            </a:extLst>
          </p:cNvPr>
          <p:cNvSpPr/>
          <p:nvPr/>
        </p:nvSpPr>
        <p:spPr>
          <a:xfrm>
            <a:off x="3267903" y="2489363"/>
            <a:ext cx="3502855" cy="307030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58978ECA-5258-4EBA-977A-79686D641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516965" cy="1450757"/>
          </a:xfrm>
        </p:spPr>
        <p:txBody>
          <a:bodyPr/>
          <a:lstStyle/>
          <a:p>
            <a:r>
              <a:rPr lang="pt-PT" dirty="0"/>
              <a:t>Quadro preposições + pronomes pessoais</a:t>
            </a:r>
            <a:endParaRPr lang="it-IT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1D3A9CF-DDB4-4763-B4E9-4390650BD049}"/>
              </a:ext>
            </a:extLst>
          </p:cNvPr>
          <p:cNvSpPr txBox="1"/>
          <p:nvPr/>
        </p:nvSpPr>
        <p:spPr>
          <a:xfrm>
            <a:off x="9553433" y="5098002"/>
            <a:ext cx="2292824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FAZER EXERCÍCIOS DO LIVRO GRAMÁTICA ATIVA 1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84375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A0AF20E-CBFD-4148-A68A-B32B869F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Exercícios</a:t>
            </a:r>
            <a:endParaRPr lang="it-IT" dirty="0"/>
          </a:p>
        </p:txBody>
      </p:sp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E90AAC55-EFC5-433A-A203-5D7D7FEA6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58585A"/>
                </a:solidFill>
                <a:latin typeface="LiberationSerif-Bold"/>
              </a:rPr>
              <a:t>1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Completa la frase con la preposizione </a:t>
            </a:r>
            <a:r>
              <a:rPr lang="it-IT" sz="1800" b="1" i="1" u="sng" strike="noStrike" baseline="0" dirty="0">
                <a:solidFill>
                  <a:srgbClr val="000000"/>
                </a:solidFill>
                <a:latin typeface="LiberationSerif-BoldItalic"/>
              </a:rPr>
              <a:t>para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e le forme corrispondenti del pronome.</a:t>
            </a:r>
          </a:p>
          <a:p>
            <a:pPr algn="l"/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Chegou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uma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encomenda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eu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você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+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você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eu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+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(tu +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+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(tu).</a:t>
            </a:r>
            <a:endParaRPr lang="it-IT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F2C12F5-71E0-4A67-ACE6-3EA0A24792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17" t="44529" r="13768" b="29400"/>
          <a:stretch/>
        </p:blipFill>
        <p:spPr>
          <a:xfrm>
            <a:off x="7929348" y="2374710"/>
            <a:ext cx="2380239" cy="316628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C671AB0-EA8C-4ADD-A736-BEA12E3B73C7}"/>
              </a:ext>
            </a:extLst>
          </p:cNvPr>
          <p:cNvSpPr/>
          <p:nvPr/>
        </p:nvSpPr>
        <p:spPr>
          <a:xfrm>
            <a:off x="7929348" y="2729552"/>
            <a:ext cx="1091822" cy="27159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dirty="0"/>
              <a:t>para</a:t>
            </a:r>
            <a:endParaRPr lang="it-IT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9EC8DCA-5811-432C-B495-27AA3F523B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17" t="44529" r="13768" b="29400"/>
          <a:stretch/>
        </p:blipFill>
        <p:spPr>
          <a:xfrm>
            <a:off x="5549109" y="2374710"/>
            <a:ext cx="2380239" cy="316628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CEF0F33-CBC2-4E6B-840E-80AD151749E1}"/>
              </a:ext>
            </a:extLst>
          </p:cNvPr>
          <p:cNvSpPr txBox="1"/>
          <p:nvPr/>
        </p:nvSpPr>
        <p:spPr>
          <a:xfrm>
            <a:off x="1258277" y="6386731"/>
            <a:ext cx="72142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Gramática d’uso </a:t>
            </a:r>
            <a:r>
              <a:rPr lang="pt-PT" dirty="0" err="1"/>
              <a:t>della</a:t>
            </a:r>
            <a:r>
              <a:rPr lang="pt-PT" dirty="0"/>
              <a:t> </a:t>
            </a:r>
            <a:r>
              <a:rPr lang="pt-PT" dirty="0" err="1"/>
              <a:t>lingua</a:t>
            </a:r>
            <a:r>
              <a:rPr lang="pt-PT" dirty="0"/>
              <a:t> </a:t>
            </a:r>
            <a:r>
              <a:rPr lang="pt-PT" dirty="0" err="1"/>
              <a:t>portoghese</a:t>
            </a:r>
            <a:r>
              <a:rPr lang="pt-PT" dirty="0"/>
              <a:t> A1 –A2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8223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A0AF20E-CBFD-4148-A68A-B32B869F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Exercícios</a:t>
            </a:r>
            <a:endParaRPr lang="it-IT" dirty="0"/>
          </a:p>
        </p:txBody>
      </p:sp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E90AAC55-EFC5-433A-A203-5D7D7FEA6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58585A"/>
                </a:solidFill>
                <a:latin typeface="LiberationSerif-Bold"/>
              </a:rPr>
              <a:t>2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Completa le frasi con la preposizione</a:t>
            </a:r>
            <a:r>
              <a:rPr lang="it-IT" sz="1800" b="1" i="0" u="sng" strike="noStrike" baseline="0" dirty="0">
                <a:solidFill>
                  <a:srgbClr val="000000"/>
                </a:solidFill>
                <a:latin typeface="LiberationSerif-Bold"/>
              </a:rPr>
              <a:t> </a:t>
            </a:r>
            <a:r>
              <a:rPr lang="it-IT" sz="1800" b="1" i="1" u="sng" strike="noStrike" baseline="0" dirty="0" err="1">
                <a:solidFill>
                  <a:srgbClr val="000000"/>
                </a:solidFill>
                <a:latin typeface="LiberationSerif-BoldItalic"/>
              </a:rPr>
              <a:t>em</a:t>
            </a:r>
            <a:r>
              <a:rPr lang="it-IT" sz="1800" b="1" i="1" u="sng" strike="noStrike" baseline="0" dirty="0">
                <a:solidFill>
                  <a:srgbClr val="000000"/>
                </a:solidFill>
                <a:latin typeface="LiberationSerif-BoldItalic"/>
              </a:rPr>
              <a:t>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e le forme corrispondenti del pronome. Fai attenzione alle forme contratte.</a:t>
            </a: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A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diretora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confia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eu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você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+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você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eu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+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(tu +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+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(tu).</a:t>
            </a:r>
            <a:endParaRPr lang="it-IT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2696975-575A-4BF4-A0B1-EF03179DEB76}"/>
              </a:ext>
            </a:extLst>
          </p:cNvPr>
          <p:cNvSpPr txBox="1"/>
          <p:nvPr/>
        </p:nvSpPr>
        <p:spPr>
          <a:xfrm>
            <a:off x="1258277" y="6386731"/>
            <a:ext cx="72142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Gramática d’uso </a:t>
            </a:r>
            <a:r>
              <a:rPr lang="pt-PT" dirty="0" err="1"/>
              <a:t>della</a:t>
            </a:r>
            <a:r>
              <a:rPr lang="pt-PT" dirty="0"/>
              <a:t> </a:t>
            </a:r>
            <a:r>
              <a:rPr lang="pt-PT" dirty="0" err="1"/>
              <a:t>lingua</a:t>
            </a:r>
            <a:r>
              <a:rPr lang="pt-PT" dirty="0"/>
              <a:t> </a:t>
            </a:r>
            <a:r>
              <a:rPr lang="pt-PT" dirty="0" err="1"/>
              <a:t>portoghese</a:t>
            </a:r>
            <a:r>
              <a:rPr lang="pt-PT" dirty="0"/>
              <a:t> A1 –A2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1280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32DD59-72B4-44A7-8566-7B0865A3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Exercícios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6C29CD5-DC8E-43CB-82FB-E9FF2218A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58585A"/>
                </a:solidFill>
                <a:latin typeface="LiberationSerif-Bold"/>
              </a:rPr>
              <a:t>3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Completa le frasi con la preposizione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com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e le forme corrispondenti dei pronomi indicati. Fai attenzione alle forme contratte.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O diretor marcou uma reunião...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eu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você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+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você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eu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+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(tu +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ele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 + 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).</a:t>
            </a:r>
          </a:p>
          <a:p>
            <a:pPr algn="l"/>
            <a:r>
              <a:rPr lang="it-IT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................................. (tu).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75B8B5E-1FBB-43C3-B80B-37F07DD9CF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04" t="44753" r="41960" b="26167"/>
          <a:stretch/>
        </p:blipFill>
        <p:spPr>
          <a:xfrm>
            <a:off x="6659127" y="2337473"/>
            <a:ext cx="3713171" cy="353162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23EC9CD-D44C-4E97-8D7E-60CF8D531D2E}"/>
              </a:ext>
            </a:extLst>
          </p:cNvPr>
          <p:cNvSpPr txBox="1"/>
          <p:nvPr/>
        </p:nvSpPr>
        <p:spPr>
          <a:xfrm>
            <a:off x="1258277" y="6386731"/>
            <a:ext cx="72142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Gramática d’uso </a:t>
            </a:r>
            <a:r>
              <a:rPr lang="pt-PT" dirty="0" err="1"/>
              <a:t>della</a:t>
            </a:r>
            <a:r>
              <a:rPr lang="pt-PT" dirty="0"/>
              <a:t> </a:t>
            </a:r>
            <a:r>
              <a:rPr lang="pt-PT" dirty="0" err="1"/>
              <a:t>lingua</a:t>
            </a:r>
            <a:r>
              <a:rPr lang="pt-PT" dirty="0"/>
              <a:t> </a:t>
            </a:r>
            <a:r>
              <a:rPr lang="pt-PT" dirty="0" err="1"/>
              <a:t>portoghese</a:t>
            </a:r>
            <a:r>
              <a:rPr lang="pt-PT" dirty="0"/>
              <a:t> A1 –A2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6702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F604E7-C865-417A-8D61-80B742F62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Exercícios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37ECAC9-2C50-4155-BF11-7BE500110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it-IT" sz="1800" b="1" i="0" u="none" strike="noStrike" baseline="0" dirty="0">
                <a:solidFill>
                  <a:srgbClr val="58585A"/>
                </a:solidFill>
                <a:latin typeface="LiberationSerif-Bold"/>
              </a:rPr>
              <a:t>4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Completa il dialogo con la preposizione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com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e le forme  corrispondenti dei pronomi.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– Vou ao jardim. Vens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[</a:t>
            </a: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]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........................?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– Sim, vou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[</a:t>
            </a: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]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 Posso convidar o meu irmão para vir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[</a:t>
            </a: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]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........................?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– Claro! Eu levo o meu cão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[</a:t>
            </a: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]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 e vocês levam o vosso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[</a:t>
            </a: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]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.........................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– Afinal os nossos cães é que nos levam a passear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[</a:t>
            </a:r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]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........................!</a:t>
            </a:r>
            <a:endParaRPr lang="it-I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855ADA0-0E22-4D72-AA64-8419017C15E4}"/>
              </a:ext>
            </a:extLst>
          </p:cNvPr>
          <p:cNvSpPr txBox="1"/>
          <p:nvPr/>
        </p:nvSpPr>
        <p:spPr>
          <a:xfrm>
            <a:off x="1258277" y="6386731"/>
            <a:ext cx="72142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Gramática d’uso </a:t>
            </a:r>
            <a:r>
              <a:rPr lang="pt-PT" dirty="0" err="1"/>
              <a:t>della</a:t>
            </a:r>
            <a:r>
              <a:rPr lang="pt-PT" dirty="0"/>
              <a:t> </a:t>
            </a:r>
            <a:r>
              <a:rPr lang="pt-PT" dirty="0" err="1"/>
              <a:t>lingua</a:t>
            </a:r>
            <a:r>
              <a:rPr lang="pt-PT" dirty="0"/>
              <a:t> </a:t>
            </a:r>
            <a:r>
              <a:rPr lang="pt-PT" dirty="0" err="1"/>
              <a:t>portoghese</a:t>
            </a:r>
            <a:r>
              <a:rPr lang="pt-PT" dirty="0"/>
              <a:t> A1 –A2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2122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2313B-FF19-4EBC-B814-F683B24F0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Exercícios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276C6A3-2B35-42BF-9E29-C7D27D609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it-IT" sz="1800" b="1" i="0" u="none" strike="noStrike" baseline="0" dirty="0">
                <a:solidFill>
                  <a:srgbClr val="58585A"/>
                </a:solidFill>
                <a:latin typeface="LiberationSerif-Bold"/>
              </a:rPr>
              <a:t>5 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Completa le frasi con le forme corrispondenti dei pronomi indicati. Fai attenzione alle forme contratte.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Desapareceu material do armazém e desconfiam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de mim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. (de/eu)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Agora não tenho tempo. Ligo ........................ mais tarde. (para/tu)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2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Acho que o Ricardo está mesmo apaixonado .........................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(por/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ela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3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Cuida bem ......................... (de/tu)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4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Às vezes parece que estás a gozar ......................... (com/nós)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5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Tens de confiar ......................... Já é adulto e responsável. (em/ele)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6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Tentámos ligar, mas não foi possível contactar .........................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com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/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você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7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É muito tarde. Temos de começar a reunião mesmo .........................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(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sem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/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eles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8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Não te preocupes ......................... (com/eu)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9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A professora perguntou ......................... (por/vocês)</a:t>
            </a:r>
          </a:p>
          <a:p>
            <a:pPr algn="l"/>
            <a:r>
              <a:rPr lang="pt-BR" sz="1800" b="1" i="0" u="none" strike="noStrike" baseline="0" dirty="0">
                <a:solidFill>
                  <a:srgbClr val="0000EF"/>
                </a:solidFill>
                <a:latin typeface="LiberationSerif-Bold"/>
              </a:rPr>
              <a:t>10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.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LiberationSerif"/>
              </a:rPr>
              <a:t>De repente, dirigiu-se ........................ e começou a insultá-las.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(a/</a:t>
            </a:r>
            <a:r>
              <a:rPr lang="it-IT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elas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LiberationSerif"/>
              </a:rPr>
              <a:t>)</a:t>
            </a:r>
            <a:endParaRPr lang="it-I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E0F46D1-F14E-4893-9CC8-C439412E6426}"/>
              </a:ext>
            </a:extLst>
          </p:cNvPr>
          <p:cNvSpPr txBox="1"/>
          <p:nvPr/>
        </p:nvSpPr>
        <p:spPr>
          <a:xfrm>
            <a:off x="1258277" y="6386731"/>
            <a:ext cx="721420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Fonte: Gramática d’uso </a:t>
            </a:r>
            <a:r>
              <a:rPr lang="pt-PT" dirty="0" err="1"/>
              <a:t>della</a:t>
            </a:r>
            <a:r>
              <a:rPr lang="pt-PT" dirty="0"/>
              <a:t> </a:t>
            </a:r>
            <a:r>
              <a:rPr lang="pt-PT" dirty="0" err="1"/>
              <a:t>lingua</a:t>
            </a:r>
            <a:r>
              <a:rPr lang="pt-PT" dirty="0"/>
              <a:t> </a:t>
            </a:r>
            <a:r>
              <a:rPr lang="pt-PT" dirty="0" err="1"/>
              <a:t>portoghese</a:t>
            </a:r>
            <a:r>
              <a:rPr lang="pt-PT" dirty="0"/>
              <a:t> A1 –A2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8134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253BE5A-91C8-4DF4-BDDF-CA6D0E605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67" b="9772"/>
          <a:stretch/>
        </p:blipFill>
        <p:spPr>
          <a:xfrm>
            <a:off x="1327052" y="1095557"/>
            <a:ext cx="4768948" cy="308393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291C2F2-2CC3-4D9C-B858-E4FF0FAD2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3" t="18325" r="18907" b="14088"/>
          <a:stretch/>
        </p:blipFill>
        <p:spPr>
          <a:xfrm>
            <a:off x="6869680" y="1093220"/>
            <a:ext cx="4225040" cy="3210792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3621D358-0ECC-4248-984A-A96CA65A6A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8463" y="-508686"/>
            <a:ext cx="10620375" cy="1449388"/>
          </a:xfrm>
        </p:spPr>
        <p:txBody>
          <a:bodyPr/>
          <a:lstStyle/>
          <a:p>
            <a:r>
              <a:rPr lang="pt-PT" dirty="0"/>
              <a:t>Frases interrogativas – ordem das palavras</a:t>
            </a:r>
            <a:endParaRPr lang="it-IT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94F0B3-C469-4842-BE7A-49E06B5EE51A}"/>
              </a:ext>
            </a:extLst>
          </p:cNvPr>
          <p:cNvSpPr/>
          <p:nvPr/>
        </p:nvSpPr>
        <p:spPr>
          <a:xfrm>
            <a:off x="2307102" y="1935124"/>
            <a:ext cx="836467" cy="3142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4159F6-6848-4A6F-BB2A-B245E76A3D7B}"/>
              </a:ext>
            </a:extLst>
          </p:cNvPr>
          <p:cNvSpPr/>
          <p:nvPr/>
        </p:nvSpPr>
        <p:spPr>
          <a:xfrm flipV="1">
            <a:off x="2469440" y="3057125"/>
            <a:ext cx="836467" cy="31424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183D7B4-E78A-4061-914B-1AE8D9AF1F16}"/>
              </a:ext>
            </a:extLst>
          </p:cNvPr>
          <p:cNvSpPr txBox="1"/>
          <p:nvPr/>
        </p:nvSpPr>
        <p:spPr>
          <a:xfrm>
            <a:off x="121920" y="4301884"/>
            <a:ext cx="11860814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400" b="0" i="0" dirty="0">
                <a:solidFill>
                  <a:srgbClr val="404040"/>
                </a:solidFill>
                <a:effectLst/>
                <a:latin typeface="Droid Serif"/>
              </a:rPr>
              <a:t>Enquanto pronome interrogativo, </a:t>
            </a:r>
            <a:r>
              <a:rPr lang="pt-BR" sz="1400" b="1" i="0" dirty="0">
                <a:solidFill>
                  <a:srgbClr val="404040"/>
                </a:solidFill>
                <a:effectLst/>
                <a:latin typeface="Droid Serif"/>
              </a:rPr>
              <a:t>QUE</a:t>
            </a:r>
            <a:r>
              <a:rPr lang="pt-BR" sz="1400" b="0" i="0" dirty="0">
                <a:solidFill>
                  <a:srgbClr val="404040"/>
                </a:solidFill>
                <a:effectLst/>
                <a:latin typeface="Droid Serif"/>
              </a:rPr>
              <a:t> </a:t>
            </a:r>
            <a:r>
              <a:rPr lang="pt-BR" sz="1400" b="0" i="0" u="sng" dirty="0">
                <a:solidFill>
                  <a:srgbClr val="404040"/>
                </a:solidFill>
                <a:effectLst/>
                <a:latin typeface="Droid Serif"/>
              </a:rPr>
              <a:t>não é acentuado</a:t>
            </a:r>
            <a:r>
              <a:rPr lang="pt-BR" sz="1400" b="0" i="0" dirty="0">
                <a:solidFill>
                  <a:srgbClr val="404040"/>
                </a:solidFill>
                <a:effectLst/>
                <a:latin typeface="Droid Serif"/>
              </a:rPr>
              <a:t>, </a:t>
            </a:r>
            <a:r>
              <a:rPr lang="pt-BR" sz="1400" b="1" i="0" dirty="0">
                <a:solidFill>
                  <a:srgbClr val="404040"/>
                </a:solidFill>
                <a:effectLst/>
                <a:latin typeface="Droid Serif"/>
              </a:rPr>
              <a:t>desde que não apareça no final das frases</a:t>
            </a:r>
            <a:r>
              <a:rPr lang="pt-BR" sz="1400" b="0" i="0" dirty="0">
                <a:solidFill>
                  <a:srgbClr val="404040"/>
                </a:solidFill>
                <a:effectLst/>
                <a:latin typeface="Droid Serif"/>
              </a:rPr>
              <a:t>.</a:t>
            </a:r>
          </a:p>
          <a:p>
            <a:endParaRPr lang="pt-BR" sz="1400" dirty="0">
              <a:solidFill>
                <a:srgbClr val="404040"/>
              </a:solidFill>
              <a:latin typeface="Droid Serif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1400" b="1" i="0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    Por quê </a:t>
            </a:r>
            <a:r>
              <a:rPr lang="pt-BR" sz="1400" b="0" i="0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(</a:t>
            </a:r>
            <a:r>
              <a:rPr lang="pt-BR" sz="1400" b="1" i="0" u="sng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separado e com acento</a:t>
            </a:r>
            <a:r>
              <a:rPr lang="pt-BR" sz="1400" b="0" i="0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) é usado em interrogações. Aparece sempre no final da frase, seguido de ponto de interrogação ou de um ponto final. (</a:t>
            </a:r>
            <a:r>
              <a:rPr lang="pt-BR" sz="1400" b="0" i="0" dirty="0">
                <a:solidFill>
                  <a:srgbClr val="2B2B2B"/>
                </a:solidFill>
                <a:effectLst/>
                <a:latin typeface="inherit"/>
              </a:rPr>
              <a:t>por qual motivo /por qual razão) Você não comeu? </a:t>
            </a:r>
            <a:r>
              <a:rPr lang="pt-BR" sz="1400" b="1" i="0" dirty="0">
                <a:solidFill>
                  <a:srgbClr val="2B2B2B"/>
                </a:solidFill>
                <a:effectLst/>
                <a:latin typeface="inherit"/>
              </a:rPr>
              <a:t>Por quê</a:t>
            </a:r>
            <a:r>
              <a:rPr lang="pt-BR" sz="1400" b="0" i="0" dirty="0">
                <a:solidFill>
                  <a:srgbClr val="2B2B2B"/>
                </a:solidFill>
                <a:effectLst/>
                <a:latin typeface="inherit"/>
              </a:rPr>
              <a:t>? / O menino foi embora e nem disse </a:t>
            </a:r>
            <a:r>
              <a:rPr lang="pt-BR" sz="1400" b="1" i="0" dirty="0">
                <a:solidFill>
                  <a:srgbClr val="2B2B2B"/>
                </a:solidFill>
                <a:effectLst/>
                <a:latin typeface="inherit"/>
              </a:rPr>
              <a:t>por quê</a:t>
            </a:r>
            <a:r>
              <a:rPr lang="pt-BR" sz="1400" b="0" i="0" dirty="0">
                <a:solidFill>
                  <a:srgbClr val="2B2B2B"/>
                </a:solidFill>
                <a:effectLst/>
                <a:latin typeface="inherit"/>
              </a:rPr>
              <a:t>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pt-BR" sz="1400" b="0" i="0" dirty="0">
              <a:solidFill>
                <a:srgbClr val="2B2B2B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pt-BR" sz="1400" b="1" i="0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     </a:t>
            </a:r>
            <a:r>
              <a:rPr lang="pt-BR" sz="1400" b="1" i="0" u="sng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Porquê (junto e com acento)</a:t>
            </a:r>
            <a:r>
              <a:rPr lang="pt-BR" sz="1400" b="0" i="0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 é usado para indicar o motivo, a causa ou a razão de algo. Aparece quase sempre junto de um artigo definido (o, os) ou indefinido (um, uns), podendo também aparecer junto de um pronome ou numeral. </a:t>
            </a:r>
            <a:r>
              <a:rPr lang="pt-BR" sz="1400" b="0" i="0" dirty="0">
                <a:solidFill>
                  <a:srgbClr val="2B2B2B"/>
                </a:solidFill>
                <a:effectLst/>
                <a:latin typeface="inherit"/>
              </a:rPr>
              <a:t>Todos riam muito e ninguém me dizia o </a:t>
            </a:r>
            <a:r>
              <a:rPr lang="pt-BR" sz="1400" b="1" i="0" dirty="0">
                <a:solidFill>
                  <a:srgbClr val="2B2B2B"/>
                </a:solidFill>
                <a:effectLst/>
                <a:latin typeface="inherit"/>
              </a:rPr>
              <a:t>porquê</a:t>
            </a:r>
            <a:r>
              <a:rPr lang="pt-BR" sz="1400" dirty="0">
                <a:solidFill>
                  <a:srgbClr val="2B2B2B"/>
                </a:solidFill>
                <a:latin typeface="inherit"/>
              </a:rPr>
              <a:t> / </a:t>
            </a:r>
            <a:r>
              <a:rPr lang="pt-BR" sz="1400" b="0" i="0" dirty="0">
                <a:solidFill>
                  <a:srgbClr val="2B2B2B"/>
                </a:solidFill>
                <a:effectLst/>
                <a:latin typeface="inherit"/>
              </a:rPr>
              <a:t>Gostaria de saber os </a:t>
            </a:r>
            <a:r>
              <a:rPr lang="pt-BR" sz="1400" b="1" i="0" dirty="0">
                <a:solidFill>
                  <a:srgbClr val="2B2B2B"/>
                </a:solidFill>
                <a:effectLst/>
                <a:latin typeface="inherit"/>
              </a:rPr>
              <a:t>porquês</a:t>
            </a:r>
            <a:r>
              <a:rPr lang="pt-BR" sz="1400" b="0" i="0" dirty="0">
                <a:solidFill>
                  <a:srgbClr val="2B2B2B"/>
                </a:solidFill>
                <a:effectLst/>
                <a:latin typeface="inherit"/>
              </a:rPr>
              <a:t> de ter sido mandada embora.</a:t>
            </a:r>
          </a:p>
        </p:txBody>
      </p:sp>
    </p:spTree>
    <p:extLst>
      <p:ext uri="{BB962C8B-B14F-4D97-AF65-F5344CB8AC3E}">
        <p14:creationId xmlns:p14="http://schemas.microsoft.com/office/powerpoint/2010/main" val="14302264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7DE87D4-30AD-49E8-AE82-844372A82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94" y="1539014"/>
            <a:ext cx="10227212" cy="3181325"/>
          </a:xfrm>
          <a:prstGeom prst="rect">
            <a:avLst/>
          </a:prstGeom>
        </p:spPr>
      </p:pic>
      <p:pic>
        <p:nvPicPr>
          <p:cNvPr id="4" name="58 Faixa 58">
            <a:hlinkClick r:id="" action="ppaction://media"/>
            <a:extLst>
              <a:ext uri="{FF2B5EF4-FFF2-40B4-BE49-F238E27FC236}">
                <a16:creationId xmlns:a16="http://schemas.microsoft.com/office/drawing/2014/main" id="{0F883C47-DBD9-41B5-9FEB-5B2D66DBB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7618" y="4868594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78751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C2CEEFE-7726-41BD-B5D1-A3C6FF5D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Carnaval ou entrudo?</a:t>
            </a:r>
            <a:endParaRPr lang="it-IT" dirty="0"/>
          </a:p>
        </p:txBody>
      </p:sp>
      <p:sp>
        <p:nvSpPr>
          <p:cNvPr id="5" name="Marcador de Posição de Conteúdo 4">
            <a:extLst>
              <a:ext uri="{FF2B5EF4-FFF2-40B4-BE49-F238E27FC236}">
                <a16:creationId xmlns:a16="http://schemas.microsoft.com/office/drawing/2014/main" id="{647B3FCB-3E76-4C5B-A585-CA6F4FBCE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310" y="1845733"/>
            <a:ext cx="5237170" cy="4023360"/>
          </a:xfrm>
        </p:spPr>
        <p:txBody>
          <a:bodyPr/>
          <a:lstStyle/>
          <a:p>
            <a:endParaRPr lang="pt-PT" b="1" i="1" u="sng" dirty="0"/>
          </a:p>
          <a:p>
            <a:pPr algn="just"/>
            <a:r>
              <a:rPr lang="pt-PT" b="1" i="1" u="sng" dirty="0"/>
              <a:t>“É Carnaval ninguém leva a mal”</a:t>
            </a:r>
            <a:r>
              <a:rPr lang="pt-PT" dirty="0"/>
              <a:t> é a frase mais repetida durante as festividades carnavalescas. O Carnaval é particularmente sentido em Portugal e no Brasil onde atinge a sua expressão máxima.</a:t>
            </a:r>
          </a:p>
          <a:p>
            <a:pPr algn="just"/>
            <a:r>
              <a:rPr lang="pt-PT" dirty="0"/>
              <a:t>O Carnaval de maneira geral </a:t>
            </a:r>
            <a:r>
              <a:rPr lang="pt-PT" b="1" dirty="0"/>
              <a:t>tem origens muito antigas </a:t>
            </a:r>
            <a:r>
              <a:rPr lang="pt-PT" dirty="0"/>
              <a:t>e vem do tempo dos gregos, romanos e egípcios que celebravam o renascimento da natureza para dar as boas vindas a Primavera e estavam ligadas á necessidade de obterem boas colheitas agrícolas</a:t>
            </a:r>
          </a:p>
          <a:p>
            <a:endParaRPr lang="it-IT" dirty="0"/>
          </a:p>
        </p:txBody>
      </p:sp>
      <p:pic>
        <p:nvPicPr>
          <p:cNvPr id="18" name="Imagem 17" descr="Carnaval De Portugal">
            <a:extLst>
              <a:ext uri="{FF2B5EF4-FFF2-40B4-BE49-F238E27FC236}">
                <a16:creationId xmlns:a16="http://schemas.microsoft.com/office/drawing/2014/main" id="{07D2EB6C-E604-45E5-903F-4B90C1BD2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02" y="2107977"/>
            <a:ext cx="5237170" cy="3498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831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A2E8A9-1FB5-4415-88AC-96CE49A99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se apassivante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E000BDD-8CEF-4368-AF9A-01C94F3FD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227" y="4936590"/>
            <a:ext cx="4347051" cy="115560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28CBBAB-5DF1-4D7B-AC25-BC8E78385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769" y="625126"/>
            <a:ext cx="4579180" cy="5467072"/>
          </a:xfrm>
          <a:prstGeom prst="rect">
            <a:avLst/>
          </a:prstGeom>
        </p:spPr>
      </p:pic>
      <p:pic>
        <p:nvPicPr>
          <p:cNvPr id="5126" name="Picture 6" descr="Como agendar reunião no Microsoft Teams | Produtividade | TechTudo">
            <a:extLst>
              <a:ext uri="{FF2B5EF4-FFF2-40B4-BE49-F238E27FC236}">
                <a16:creationId xmlns:a16="http://schemas.microsoft.com/office/drawing/2014/main" id="{0D5B2E4B-63AF-4F52-815C-C661655D3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61" y="1935650"/>
            <a:ext cx="4614516" cy="283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17B15252-073D-48F8-AB28-BC38AC0FCAA1}"/>
              </a:ext>
            </a:extLst>
          </p:cNvPr>
          <p:cNvSpPr txBox="1"/>
          <p:nvPr/>
        </p:nvSpPr>
        <p:spPr>
          <a:xfrm>
            <a:off x="3548593" y="3671667"/>
            <a:ext cx="2217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Marcou-se a reunião para amanhã de manhã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7475501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28E0D14-7E45-40A0-9928-090101A7D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09" y="572457"/>
            <a:ext cx="11071182" cy="28565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BDEE84D-C3DA-44DA-99DD-FF5E4EA49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9" r="7329" b="-2159"/>
          <a:stretch/>
        </p:blipFill>
        <p:spPr>
          <a:xfrm>
            <a:off x="560409" y="3822135"/>
            <a:ext cx="5336253" cy="1955239"/>
          </a:xfrm>
          <a:prstGeom prst="rect">
            <a:avLst/>
          </a:prstGeom>
        </p:spPr>
      </p:pic>
      <p:pic>
        <p:nvPicPr>
          <p:cNvPr id="6" name="Picture 4" descr="Compro OURO - Home | Facebook">
            <a:extLst>
              <a:ext uri="{FF2B5EF4-FFF2-40B4-BE49-F238E27FC236}">
                <a16:creationId xmlns:a16="http://schemas.microsoft.com/office/drawing/2014/main" id="{22E4858D-260C-40ED-8F56-BA836F090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22135"/>
            <a:ext cx="2454765" cy="185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ende-se casa - Portal Ternura FM de Ibitinga">
            <a:extLst>
              <a:ext uri="{FF2B5EF4-FFF2-40B4-BE49-F238E27FC236}">
                <a16:creationId xmlns:a16="http://schemas.microsoft.com/office/drawing/2014/main" id="{F52ACB6F-2346-402E-8376-DD4D20D22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916" y="3911608"/>
            <a:ext cx="27336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251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ceita-se ou aceitam-se: Como Escreve?">
            <a:extLst>
              <a:ext uri="{FF2B5EF4-FFF2-40B4-BE49-F238E27FC236}">
                <a16:creationId xmlns:a16="http://schemas.microsoft.com/office/drawing/2014/main" id="{1422A20F-5789-4111-9955-46ED78618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r="2009"/>
          <a:stretch/>
        </p:blipFill>
        <p:spPr bwMode="auto">
          <a:xfrm>
            <a:off x="4197654" y="961826"/>
            <a:ext cx="7840394" cy="575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6C285C5-AF42-4EFC-8394-F6AE84FB9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267" y="2286000"/>
            <a:ext cx="3200400" cy="2286000"/>
          </a:xfrm>
        </p:spPr>
        <p:txBody>
          <a:bodyPr/>
          <a:lstStyle/>
          <a:p>
            <a:pPr algn="ctr"/>
            <a:r>
              <a:rPr lang="pt-PT" sz="3600" b="1" dirty="0"/>
              <a:t>Aceita-se ou aceitam-se?</a:t>
            </a:r>
            <a:br>
              <a:rPr lang="it-IT" sz="3600" b="1" dirty="0"/>
            </a:br>
            <a:endParaRPr lang="it-IT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89812EF-672F-4CD2-8409-67C11D499C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26"/>
          <a:stretch/>
        </p:blipFill>
        <p:spPr>
          <a:xfrm>
            <a:off x="4197654" y="0"/>
            <a:ext cx="7840394" cy="203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12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2674E613-DA47-42BB-8FBA-AC506A46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96" y="1590646"/>
            <a:ext cx="3200400" cy="2286000"/>
          </a:xfrm>
        </p:spPr>
        <p:txBody>
          <a:bodyPr/>
          <a:lstStyle/>
          <a:p>
            <a:pPr algn="ctr"/>
            <a:r>
              <a:rPr lang="pt-PT" dirty="0"/>
              <a:t>Exercícios</a:t>
            </a:r>
            <a:endParaRPr lang="it-I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F5D4A30-24D3-4815-AA66-3988338A9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" t="7798" r="3421"/>
          <a:stretch/>
        </p:blipFill>
        <p:spPr>
          <a:xfrm>
            <a:off x="4107976" y="707066"/>
            <a:ext cx="7961194" cy="522550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8FEACDC-6B1B-421B-967D-EFA7109C6027}"/>
              </a:ext>
            </a:extLst>
          </p:cNvPr>
          <p:cNvSpPr txBox="1"/>
          <p:nvPr/>
        </p:nvSpPr>
        <p:spPr>
          <a:xfrm>
            <a:off x="938284" y="976378"/>
            <a:ext cx="2292824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FAZER EXERCÍCIOS DO LIVRO GRAMÁTICA ATIVA 1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68333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A505BE-0716-4699-A8E6-8A2A6D17C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Tradução</a:t>
            </a:r>
            <a:endParaRPr lang="it-IT" dirty="0"/>
          </a:p>
        </p:txBody>
      </p:sp>
      <p:sp>
        <p:nvSpPr>
          <p:cNvPr id="2" name="Sottotitolo 1">
            <a:extLst>
              <a:ext uri="{FF2B5EF4-FFF2-40B4-BE49-F238E27FC236}">
                <a16:creationId xmlns:a16="http://schemas.microsoft.com/office/drawing/2014/main" id="{8BC5147A-7303-432A-B0C8-0EB077ED7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80450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Tradução de texto do Português para o Italiano – correção em conjunto na Aula de dia 07/03/2022 (</a:t>
            </a:r>
            <a:r>
              <a:rPr lang="pt-PT" dirty="0" err="1"/>
              <a:t>t.p.c</a:t>
            </a:r>
            <a:r>
              <a:rPr lang="pt-PT" dirty="0"/>
              <a:t> obrigatório)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Composição O carnaval da minha região(entrega 07/03/2022)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Tradução de texto do português para o italiano na sala de aula- Trazer dicionário, requisitar na biblioteca</a:t>
            </a:r>
          </a:p>
        </p:txBody>
      </p:sp>
    </p:spTree>
    <p:extLst>
      <p:ext uri="{BB962C8B-B14F-4D97-AF65-F5344CB8AC3E}">
        <p14:creationId xmlns:p14="http://schemas.microsoft.com/office/powerpoint/2010/main" val="769383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D75C7C4-CC0D-42BE-B379-B4632C5438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0421" y="277077"/>
            <a:ext cx="11871158" cy="6303846"/>
          </a:xfrm>
        </p:spPr>
        <p:txBody>
          <a:bodyPr>
            <a:normAutofit fontScale="62500" lnSpcReduction="20000"/>
          </a:bodyPr>
          <a:lstStyle/>
          <a:p>
            <a:r>
              <a:rPr lang="pt-BR" sz="1800" i="1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ADAPTAÇÃO DO ARTIGO DA</a:t>
            </a: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Agência Lusa, 14 de julho de 2020. https://www.dnoticias.pt/2020/7/14/60490-escolas-de-samba-brasileiras-recusam-carnaval-se-nao-houver-vacina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spcAft>
                <a:spcPts val="750"/>
              </a:spcAft>
            </a:pPr>
            <a:r>
              <a:rPr lang="pt-BR" sz="1800" b="1" kern="1800" dirty="0">
                <a:solidFill>
                  <a:srgbClr val="333333"/>
                </a:solidFill>
                <a:effectLst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Escolas de samba brasileiras recusam Carnaval, caso não haja vacina .  </a:t>
            </a:r>
            <a:r>
              <a:rPr lang="pt-BR" sz="1800" dirty="0">
                <a:solidFill>
                  <a:srgbClr val="333333"/>
                </a:solidFill>
                <a:effectLst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Brasil é o país lusófono mais afetado pela pandemia de covid-19 e um dos mais atingidos no mundo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Várias escolas de samba da cidade brasileira do Rio de Janeiro recusam desfilar no Carnaval de caso ainda não esteja disponível uma vacina contra o novo coronavírus, avançou hoje o jornal brasileiro O Globo.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escolas de samba Mangueira, Imperatriz Leopoldinense, Vila Isabel, Beija-Flor e São Clemente, cinco das 12 principais da capital ‘carioca’, anunciaram ao jornal que vão votar a favor do adiamento dos desfiles numa reunião com dirigentes das escolas de samba da cidade, marcada para hoje.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“É simples, caso a vacina não chegue [a tempo do Carnaval, em fevereiro de 2021], não vai haver samba. Como podemos reunir multidões sem imunidade coletiva?”, disse o presidente da escola São Clemente, Renatinho Gomes.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prefeito de Salvador, capital da Bahia que organiza uma festa importante de Carnaval que atrai milhares de turistas, propôs um adiamento do Carnaval em todo o país para abril ou junho, mas os líderes das escolas de samba continuam céticos.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“Sem uma vacina é impossível organizar o Carnaval, independentemente da data, em fevereiro ou junho”, disse Fernando Fernandes, presidente da Vila Isabel, que teme que uma decisão judicial possa cancelar as festividades no país em cima da hora.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“Existe o risco de fazermos pesados investimentos e ver a curva de contaminação subir novamente mais tarde, o que pode levar o sistema judicial a suspender os desfiles”, acrescentou o dirigente da Vila Isabel.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Carnaval do Rio de Janeiro, um dos maiores festivais populares do mundo, os sumptuosos desfiles das escolas de samba e os seus carros alegóricos no Sambódromo atraem milhares de turistas de todo o mundo.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Cada escola marcha com quase 3.000 membros mascarados, dançando muito perto uns dos outros e cantando ao longo da passagem pela avenida, que dura um pouco mais de uma hora.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“Como vamos fazer isso? A uma distância de dois metros entre os dançarinos?”, perguntou Fernando Fernandes.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“E o peso na consciência do líder ao ver a morte de cerca de 50 membros da sua escola depois do desfile?”, acrescentou Elias Riche, presidente da Mangueira.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Brasil é o país lusófono mais afetado pela pandemia e um dos mais atingidos no mundo. 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pt-BR" i="1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Dados atualizados (dia 30 de janeiro de 2021):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i="1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Número de óbitos: 223.971 e Número de casos: 9.175.194</a:t>
            </a:r>
            <a:endParaRPr lang="it-IT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6BFF587-AD6C-4EA2-A36E-81F0EA696225}"/>
              </a:ext>
            </a:extLst>
          </p:cNvPr>
          <p:cNvSpPr txBox="1"/>
          <p:nvPr/>
        </p:nvSpPr>
        <p:spPr>
          <a:xfrm>
            <a:off x="9705472" y="4812632"/>
            <a:ext cx="195713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dirty="0"/>
              <a:t>Ver no Teams e no Moodle o file WORD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98422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– Tradução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“O Cavaleiro da Dinamarca” Sophia de Mello Breyner Andresen </a:t>
            </a:r>
            <a:endParaRPr lang="it-IT" dirty="0"/>
          </a:p>
        </p:txBody>
      </p:sp>
      <p:pic>
        <p:nvPicPr>
          <p:cNvPr id="4" name="Picture 2" descr="O Cavaleiro da Dinamarca - Livro - WOOK">
            <a:extLst>
              <a:ext uri="{FF2B5EF4-FFF2-40B4-BE49-F238E27FC236}">
                <a16:creationId xmlns:a16="http://schemas.microsoft.com/office/drawing/2014/main" id="{7A34F448-FF63-4085-8D44-663151E4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3429000"/>
            <a:ext cx="23907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E336361-FB74-438B-9445-8DC21CC1C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931" y="0"/>
            <a:ext cx="6060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991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– Tradução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“O Cavaleiro da Dinamarca” Sophia de Mello Breyner Andresen </a:t>
            </a:r>
            <a:endParaRPr lang="it-IT" dirty="0"/>
          </a:p>
        </p:txBody>
      </p:sp>
      <p:pic>
        <p:nvPicPr>
          <p:cNvPr id="4" name="Picture 2" descr="O Cavaleiro da Dinamarca - Livro - WOOK">
            <a:extLst>
              <a:ext uri="{FF2B5EF4-FFF2-40B4-BE49-F238E27FC236}">
                <a16:creationId xmlns:a16="http://schemas.microsoft.com/office/drawing/2014/main" id="{7A34F448-FF63-4085-8D44-663151E4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3429000"/>
            <a:ext cx="23907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706E153-15A0-4A4C-A1E7-3FEE13E62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841" y="0"/>
            <a:ext cx="5613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795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18FA89-EE79-489D-8005-863F6892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Convite</a:t>
            </a:r>
            <a:endParaRPr lang="it-I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8E245B40-06D3-47A5-BCE9-C3F97277D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7074" y="3334147"/>
            <a:ext cx="3500651" cy="261491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algn="ctr" fontAlgn="base"/>
            <a:br>
              <a:rPr lang="pt-BR" sz="3500" b="1" i="0" u="sng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r>
              <a:rPr lang="pt-BR" sz="3500" b="1" i="0" u="sng" dirty="0">
                <a:solidFill>
                  <a:schemeClr val="tx1"/>
                </a:solidFill>
                <a:effectLst/>
                <a:latin typeface="Segoe UI Historic" panose="020B0502040204020203" pitchFamily="34" charset="0"/>
              </a:rPr>
              <a:t>A Maratona </a:t>
            </a:r>
            <a:r>
              <a:rPr lang="pt-BR" sz="3500" b="0" i="0" dirty="0">
                <a:solidFill>
                  <a:schemeClr val="tx1"/>
                </a:solidFill>
                <a:effectLst/>
                <a:latin typeface="Segoe UI Historic" panose="020B0502040204020203" pitchFamily="34" charset="0"/>
              </a:rPr>
              <a:t>contará com a colaboração de todas as instituições que lecionam português em particular na Comunidade Autónoma da Extremadura, às quais se somam todas as instituições e pessoas, independentemente da sua geografia e nacionalidade, que queiram participar. </a:t>
            </a:r>
            <a:endParaRPr lang="pt-BR" sz="3500" b="0" i="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074" name="Picture 2" descr="Anteprima immagine">
            <a:extLst>
              <a:ext uri="{FF2B5EF4-FFF2-40B4-BE49-F238E27FC236}">
                <a16:creationId xmlns:a16="http://schemas.microsoft.com/office/drawing/2014/main" id="{E40975F7-FDED-4E8B-9612-FEE6CC889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42" y="221701"/>
            <a:ext cx="4625299" cy="66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05C0EF4-04CB-4F77-9E3A-F0F75B8D5391}"/>
              </a:ext>
            </a:extLst>
          </p:cNvPr>
          <p:cNvSpPr txBox="1"/>
          <p:nvPr/>
        </p:nvSpPr>
        <p:spPr>
          <a:xfrm rot="5400000">
            <a:off x="8314899" y="3105835"/>
            <a:ext cx="609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https://clpcaceres.wixsite.com/maratonaleitura/como-funciona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03466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69A7AD8-7E2A-4810-9960-DDD647F84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757" y="362909"/>
            <a:ext cx="5718544" cy="428585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8780D60-4445-4844-90F4-94B3D9B0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78" y="362909"/>
            <a:ext cx="5718544" cy="428585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5D883A-0B23-41C5-8476-666DADEB28B3}"/>
              </a:ext>
            </a:extLst>
          </p:cNvPr>
          <p:cNvSpPr txBox="1"/>
          <p:nvPr/>
        </p:nvSpPr>
        <p:spPr>
          <a:xfrm>
            <a:off x="464025" y="2505839"/>
            <a:ext cx="53772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4400" b="1" dirty="0">
              <a:latin typeface="Bauhaus 93" panose="04030905020B02020C02" pitchFamily="82" charset="0"/>
            </a:endParaRPr>
          </a:p>
          <a:p>
            <a:pPr algn="ctr"/>
            <a:r>
              <a:rPr lang="pt-PT" sz="4400" b="1" dirty="0">
                <a:latin typeface="Bauhaus 93" panose="04030905020B02020C02" pitchFamily="82" charset="0"/>
              </a:rPr>
              <a:t>Bom estudo!</a:t>
            </a:r>
          </a:p>
          <a:p>
            <a:endParaRPr lang="pt-PT" sz="4400" dirty="0">
              <a:latin typeface="Bauhaus 93" panose="04030905020B02020C02" pitchFamily="82" charset="0"/>
            </a:endParaRPr>
          </a:p>
          <a:p>
            <a:endParaRPr lang="it-IT" sz="4400" dirty="0">
              <a:latin typeface="Bauhaus 93" panose="04030905020B02020C02" pitchFamily="82" charset="0"/>
            </a:endParaRPr>
          </a:p>
        </p:txBody>
      </p:sp>
      <p:pic>
        <p:nvPicPr>
          <p:cNvPr id="9218" name="Picture 2" descr="Imagina No Carnaval - Home | Facebook">
            <a:extLst>
              <a:ext uri="{FF2B5EF4-FFF2-40B4-BE49-F238E27FC236}">
                <a16:creationId xmlns:a16="http://schemas.microsoft.com/office/drawing/2014/main" id="{2457CA1B-A593-4B06-824D-9AE73A6FC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59" y="1000729"/>
            <a:ext cx="4856541" cy="485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orriso 2">
            <a:extLst>
              <a:ext uri="{FF2B5EF4-FFF2-40B4-BE49-F238E27FC236}">
                <a16:creationId xmlns:a16="http://schemas.microsoft.com/office/drawing/2014/main" id="{01AA9BA0-2525-4A70-B321-4F304471634E}"/>
              </a:ext>
            </a:extLst>
          </p:cNvPr>
          <p:cNvSpPr/>
          <p:nvPr/>
        </p:nvSpPr>
        <p:spPr>
          <a:xfrm>
            <a:off x="10090836" y="4843510"/>
            <a:ext cx="963851" cy="819018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0D60DBB-D8A1-4001-8236-FF6D2547C464}"/>
              </a:ext>
            </a:extLst>
          </p:cNvPr>
          <p:cNvSpPr/>
          <p:nvPr/>
        </p:nvSpPr>
        <p:spPr>
          <a:xfrm>
            <a:off x="6806008" y="755335"/>
            <a:ext cx="3946042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CARNAVAL?</a:t>
            </a:r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9B5EE547-DBE8-40A1-853E-A64E1D2A4D02}"/>
              </a:ext>
            </a:extLst>
          </p:cNvPr>
          <p:cNvSpPr/>
          <p:nvPr/>
        </p:nvSpPr>
        <p:spPr>
          <a:xfrm rot="2969183">
            <a:off x="4809378" y="4314748"/>
            <a:ext cx="1007730" cy="1405720"/>
          </a:xfrm>
          <a:prstGeom prst="downArrow">
            <a:avLst>
              <a:gd name="adj1" fmla="val 50000"/>
              <a:gd name="adj2" fmla="val 41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CFA2F54-DF65-4590-BDF6-1CF34F268BC9}"/>
              </a:ext>
            </a:extLst>
          </p:cNvPr>
          <p:cNvSpPr txBox="1"/>
          <p:nvPr/>
        </p:nvSpPr>
        <p:spPr>
          <a:xfrm>
            <a:off x="948036" y="5306606"/>
            <a:ext cx="3896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“ Carnaval é quando o Homem quer</a:t>
            </a:r>
            <a:r>
              <a:rPr lang="pt-PT" dirty="0"/>
              <a:t>”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1311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9C45B0B-3414-4AB8-A539-E4ABD9351F0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715000" y="838910"/>
            <a:ext cx="5335755" cy="5180180"/>
          </a:xfrm>
        </p:spPr>
        <p:txBody>
          <a:bodyPr>
            <a:normAutofit lnSpcReduction="10000"/>
          </a:bodyPr>
          <a:lstStyle/>
          <a:p>
            <a:pPr algn="just"/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Antigamente o carnaval era mais conhecido como "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Entrudo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que vem do latim</a:t>
            </a:r>
            <a:r>
              <a:rPr lang="pt-PT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Introitos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que significa "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entrada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ou "acesso" na Quaresma, período que tem início no dia seguinte, na chamada quarta-feira de Cinzas. A palavra "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Carnaval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", utilizada atualmente, deriva do latim </a:t>
            </a:r>
            <a:r>
              <a:rPr lang="pt-PT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carnem </a:t>
            </a:r>
            <a:r>
              <a:rPr lang="pt-PT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levare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ou </a:t>
            </a:r>
            <a:r>
              <a:rPr lang="pt-PT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carnis</a:t>
            </a:r>
            <a:r>
              <a:rPr lang="pt-PT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levale</a:t>
            </a:r>
            <a:r>
              <a:rPr lang="pt-PT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ou </a:t>
            </a:r>
            <a:r>
              <a:rPr lang="pt-PT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carnis</a:t>
            </a:r>
            <a:r>
              <a:rPr lang="pt-PT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vale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que significa "abstenção da carne" ou "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adeus à carne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". 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 excessos estão sempre associados aos festejos! Uma expressão popular portuguesa resume muito bem esta ideia "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vida são dois dias e o Carnaval são três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". A Igreja Católica tenta em vão acabar com o Entrudo, mas não consegue. </a:t>
            </a:r>
            <a:r>
              <a:rPr lang="pt-PT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é assim que arranja uma solução: favorece a celebração dos festejos e autoriza os católicos a disfrutarem dos prazeres da carne, porque tudo seria perdoado mais tarde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sempre e quando os fiéis cumprissem com rigor o período de 40 dias para a preparação para o tempo da Páscoa, pedindo nesse período aos fiéis sacrifícios: o jejum e a abstinência da carne.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421F0D7-1A8F-4346-9747-B1BA21612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70" y="498197"/>
            <a:ext cx="4724919" cy="5397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807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E5A6FA-798D-46CF-887F-3DA5C3FC8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Os Caretos de </a:t>
            </a:r>
            <a:r>
              <a:rPr lang="pt-PT" dirty="0" err="1"/>
              <a:t>Pondence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0CD313D-FF93-4042-9A19-AEFFD6FCC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817" y="2004760"/>
            <a:ext cx="6152322" cy="4023360"/>
          </a:xfrm>
        </p:spPr>
        <p:txBody>
          <a:bodyPr>
            <a:normAutofit lnSpcReduction="10000"/>
          </a:bodyPr>
          <a:lstStyle/>
          <a:p>
            <a:r>
              <a:rPr lang="pt-BR" dirty="0"/>
              <a:t>É considerado por muitos </a:t>
            </a:r>
            <a:r>
              <a:rPr lang="pt-BR" b="1" dirty="0"/>
              <a:t>o carnaval mais genuíno de Portugal</a:t>
            </a:r>
            <a:r>
              <a:rPr lang="pt-BR" dirty="0"/>
              <a:t>. Os caretos são umas personagens da aldeia de Pondence que invadem as ruas desta aldeia para expurgar dos males e purificar, com chocalhos á cintura e vara na mão e que têm "o diabo no corpo" porque correm, saltam, dançam, e vão atrás das raparigas solteiras para "chocalhalas" (abanar). </a:t>
            </a:r>
          </a:p>
          <a:p>
            <a:r>
              <a:rPr lang="pt-BR" dirty="0"/>
              <a:t>A tradição esteve em risco de se perder nos anos 60, por causa da guerra colonial e da imigração, que afastaram os homens da aldeia. Vinte anos depois, a tradição foi recuperada. Em Dezembro de 2019 a Unesco reconheceu </a:t>
            </a:r>
            <a:r>
              <a:rPr lang="pt-BR" b="1" dirty="0"/>
              <a:t>os Caretos de Pondence</a:t>
            </a:r>
            <a:r>
              <a:rPr lang="pt-BR" dirty="0"/>
              <a:t> como </a:t>
            </a:r>
            <a:r>
              <a:rPr lang="pt-BR" b="1" dirty="0"/>
              <a:t>património imaterial da</a:t>
            </a:r>
            <a:r>
              <a:rPr lang="pt-BR" dirty="0"/>
              <a:t> </a:t>
            </a:r>
            <a:r>
              <a:rPr lang="pt-BR" b="1" dirty="0"/>
              <a:t>humanidade</a:t>
            </a:r>
            <a:r>
              <a:rPr lang="pt-BR" dirty="0"/>
              <a:t>, esta distinção deu o reconhecimento a esta tradição ancestral barulhenta e colorida desta aldeia do concelho de </a:t>
            </a:r>
            <a:r>
              <a:rPr lang="pt-BR" b="1" dirty="0"/>
              <a:t>Macedo de Cavaleiros.</a:t>
            </a:r>
          </a:p>
          <a:p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CE65FD-AF6F-4FE6-9461-98D2FD47E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075" y="1789259"/>
            <a:ext cx="2970605" cy="445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2985978-67B2-48F5-A41A-986369B8C112}"/>
              </a:ext>
            </a:extLst>
          </p:cNvPr>
          <p:cNvSpPr/>
          <p:nvPr/>
        </p:nvSpPr>
        <p:spPr>
          <a:xfrm>
            <a:off x="8756374" y="614379"/>
            <a:ext cx="1818861" cy="8727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Clica aqui para ver esta tradição portuguesa!</a:t>
            </a:r>
            <a:endParaRPr lang="it-IT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5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7BB8F4-D06A-4464-8C97-28E5ECD8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Carnaval de Torres Vedras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5D3CF07-9505-4189-B6EA-A6A1639EB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65684"/>
            <a:ext cx="5748688" cy="3604571"/>
          </a:xfrm>
        </p:spPr>
        <p:txBody>
          <a:bodyPr>
            <a:normAutofit/>
          </a:bodyPr>
          <a:lstStyle/>
          <a:p>
            <a:r>
              <a:rPr lang="pt-BR" b="1" dirty="0"/>
              <a:t>Torres Vedras é</a:t>
            </a:r>
            <a:r>
              <a:rPr lang="pt-BR" dirty="0"/>
              <a:t> considerado por muitos </a:t>
            </a:r>
            <a:r>
              <a:rPr lang="pt-BR" b="1" dirty="0"/>
              <a:t>o Carnaval mais português de Portugal.</a:t>
            </a:r>
            <a:r>
              <a:rPr lang="pt-BR" dirty="0"/>
              <a:t> </a:t>
            </a:r>
          </a:p>
          <a:p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Tudo começa pela chegada dos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reis do carnaval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que vem combater a monotonia do quotidiano. O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corso trapalhão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é sem dúvida um dos pontos altos do carnaval, onde de forma espontânea os boémios desfilam nas ruas exibindo trajes e carros alegóricos fruto da mais divertida loucura. Pelo ares voam milhares de cocotes que proporcionam batalhas épicas e que aproximam os espectadores.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t-BR" dirty="0"/>
          </a:p>
          <a:p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D9B17C-1F28-4514-BB02-B98345EA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763" y="2165684"/>
            <a:ext cx="4631090" cy="308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66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rres Vedras cancela desfiles e festejos de Carnaval | Carnaval | PÚBLICO">
            <a:extLst>
              <a:ext uri="{FF2B5EF4-FFF2-40B4-BE49-F238E27FC236}">
                <a16:creationId xmlns:a16="http://schemas.microsoft.com/office/drawing/2014/main" id="{0E1E7FFA-3F72-4D57-A906-99918515C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8152"/>
            <a:ext cx="11430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82A7895-F3AA-45A4-9B06-B9CCDC4DCF09}"/>
              </a:ext>
            </a:extLst>
          </p:cNvPr>
          <p:cNvSpPr txBox="1"/>
          <p:nvPr/>
        </p:nvSpPr>
        <p:spPr>
          <a:xfrm>
            <a:off x="381000" y="6423358"/>
            <a:ext cx="2983831" cy="3729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Carro alegórico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7883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2ED31-F909-4A07-99D7-9095CCF49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2423"/>
            <a:ext cx="10058400" cy="1450757"/>
          </a:xfrm>
        </p:spPr>
        <p:txBody>
          <a:bodyPr/>
          <a:lstStyle/>
          <a:p>
            <a:pPr algn="ctr"/>
            <a:r>
              <a:rPr lang="pt-PT" dirty="0"/>
              <a:t>Os carros alegóricos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2322FC9-D2AC-4B61-8D0F-8152C9ADF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927" y="2000483"/>
            <a:ext cx="5098983" cy="4023360"/>
          </a:xfrm>
        </p:spPr>
        <p:txBody>
          <a:bodyPr/>
          <a:lstStyle/>
          <a:p>
            <a:pPr algn="just"/>
            <a:r>
              <a:rPr lang="pt-P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 </a:t>
            </a:r>
            <a:r>
              <a:rPr lang="pt-PT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carros alegóricos</a:t>
            </a:r>
            <a:r>
              <a:rPr lang="pt-P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têm papel central nos cortejos pelas suas dimensões, pelas cores, criatividade e a </a:t>
            </a:r>
            <a:r>
              <a:rPr lang="pt-PT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sátira mordaz aos políticos e celebridades</a:t>
            </a:r>
            <a:r>
              <a:rPr lang="pt-PT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A preparação de cada Carnaval começa quase sempre com um ano de antecedência. Em Julho os artistas locais começam a projetar os bonecos que serão exibidos no próximo ano. Depois o trabalho é entregue a carpinteiros, serralheiros, pintores, escultores que trabalham afincadamente nos estaleiros.</a:t>
            </a:r>
            <a:endParaRPr lang="it-I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83E6C805-EAA0-4DDB-B510-B5D60397E9D1}"/>
              </a:ext>
            </a:extLst>
          </p:cNvPr>
          <p:cNvSpPr/>
          <p:nvPr/>
        </p:nvSpPr>
        <p:spPr>
          <a:xfrm rot="19592187">
            <a:off x="6502365" y="5210723"/>
            <a:ext cx="830179" cy="563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FC7C998-9A72-4A9F-9D0E-2524B83EB41B}"/>
              </a:ext>
            </a:extLst>
          </p:cNvPr>
          <p:cNvSpPr txBox="1"/>
          <p:nvPr/>
        </p:nvSpPr>
        <p:spPr>
          <a:xfrm>
            <a:off x="4379026" y="5492308"/>
            <a:ext cx="1860884" cy="738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400" dirty="0"/>
              <a:t>Clica na imagem para veres o Carnaval de Torres Vedras</a:t>
            </a:r>
            <a:endParaRPr lang="it-IT" sz="1400" dirty="0"/>
          </a:p>
        </p:txBody>
      </p:sp>
      <p:pic>
        <p:nvPicPr>
          <p:cNvPr id="4100" name="Picture 4" descr="Cancelados todos festejos de Carnaval em Torres Vedras | HealthNews">
            <a:hlinkClick r:id="rId2"/>
            <a:extLst>
              <a:ext uri="{FF2B5EF4-FFF2-40B4-BE49-F238E27FC236}">
                <a16:creationId xmlns:a16="http://schemas.microsoft.com/office/drawing/2014/main" id="{22DFE9E4-9EFA-4C1C-B9A4-F08B7398C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54" y="2000483"/>
            <a:ext cx="4593638" cy="302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43968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52057DD92F33642A50BFC2AFFC6F3D2" ma:contentTypeVersion="10" ma:contentTypeDescription="Creare un nuovo documento." ma:contentTypeScope="" ma:versionID="a11a6b4e0508dc7e25c001d4d9e6e0c3">
  <xsd:schema xmlns:xsd="http://www.w3.org/2001/XMLSchema" xmlns:xs="http://www.w3.org/2001/XMLSchema" xmlns:p="http://schemas.microsoft.com/office/2006/metadata/properties" xmlns:ns2="fc9dac60-f087-443b-8a49-c7a22e5d0443" xmlns:ns3="9d91a063-a15d-4db4-b9d9-dff048bd85f0" targetNamespace="http://schemas.microsoft.com/office/2006/metadata/properties" ma:root="true" ma:fieldsID="c62c4d92aae6dcd13a8a53e05a09e5a9" ns2:_="" ns3:_="">
    <xsd:import namespace="fc9dac60-f087-443b-8a49-c7a22e5d0443"/>
    <xsd:import namespace="9d91a063-a15d-4db4-b9d9-dff048bd85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dac60-f087-443b-8a49-c7a22e5d04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91a063-a15d-4db4-b9d9-dff048bd85f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43AB39-1493-4ECF-A676-5D2CDD26505A}"/>
</file>

<file path=customXml/itemProps2.xml><?xml version="1.0" encoding="utf-8"?>
<ds:datastoreItem xmlns:ds="http://schemas.openxmlformats.org/officeDocument/2006/customXml" ds:itemID="{B50E7DB0-83EB-4BB8-8133-79356C78CDCC}"/>
</file>

<file path=customXml/itemProps3.xml><?xml version="1.0" encoding="utf-8"?>
<ds:datastoreItem xmlns:ds="http://schemas.openxmlformats.org/officeDocument/2006/customXml" ds:itemID="{BF620C83-D6DB-44CF-A1A5-B77244CD41F7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5709</TotalTime>
  <Words>3278</Words>
  <Application>Microsoft Office PowerPoint</Application>
  <PresentationFormat>Ecrã Panorâmico</PresentationFormat>
  <Paragraphs>247</Paragraphs>
  <Slides>49</Slides>
  <Notes>2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16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49</vt:i4>
      </vt:variant>
    </vt:vector>
  </HeadingPairs>
  <TitlesOfParts>
    <vt:vector size="66" baseType="lpstr">
      <vt:lpstr>apple color emoji</vt:lpstr>
      <vt:lpstr>Arial</vt:lpstr>
      <vt:lpstr>Baskerville Old Face</vt:lpstr>
      <vt:lpstr>Bauhaus 93</vt:lpstr>
      <vt:lpstr>Calibri</vt:lpstr>
      <vt:lpstr>Calibri Light</vt:lpstr>
      <vt:lpstr>Droid Serif</vt:lpstr>
      <vt:lpstr>helvetica neue</vt:lpstr>
      <vt:lpstr>inherit</vt:lpstr>
      <vt:lpstr>Lato</vt:lpstr>
      <vt:lpstr>LiberationSerif</vt:lpstr>
      <vt:lpstr>LiberationSerif-Bold</vt:lpstr>
      <vt:lpstr>LiberationSerif-BoldItalic</vt:lpstr>
      <vt:lpstr>Segoe UI Historic</vt:lpstr>
      <vt:lpstr>Times New Roman</vt:lpstr>
      <vt:lpstr>Wingdings</vt:lpstr>
      <vt:lpstr>Retrospettivo</vt:lpstr>
      <vt:lpstr>LINGUA E TRADUZIONE PORTOGHESE I</vt:lpstr>
      <vt:lpstr>Sumário da aula n°49 e n°50</vt:lpstr>
      <vt:lpstr>«A vida são dois dias e o Carnaval são três»</vt:lpstr>
      <vt:lpstr>Carnaval ou entrudo?</vt:lpstr>
      <vt:lpstr>Apresentação do PowerPoint</vt:lpstr>
      <vt:lpstr>Os Caretos de Pondence</vt:lpstr>
      <vt:lpstr>O Carnaval de Torres Vedras</vt:lpstr>
      <vt:lpstr>Apresentação do PowerPoint</vt:lpstr>
      <vt:lpstr>Os carros alegóricos</vt:lpstr>
      <vt:lpstr>As Matrafonas</vt:lpstr>
      <vt:lpstr>Apresentação do PowerPoint</vt:lpstr>
      <vt:lpstr>Os cabeçudos e os Zés Pereiras</vt:lpstr>
      <vt:lpstr>Tribunal de Torres Vedras</vt:lpstr>
      <vt:lpstr>Apresentação do PowerPoint</vt:lpstr>
      <vt:lpstr>O Carnaval da Madeira</vt:lpstr>
      <vt:lpstr>A Festa dos Compadres</vt:lpstr>
      <vt:lpstr>Iguarias de Carnaval na Madeira</vt:lpstr>
      <vt:lpstr>Os Pronomes  Pronomes pessoais</vt:lpstr>
      <vt:lpstr>Quadro geral dos pronomes pessoais</vt:lpstr>
      <vt:lpstr>Pronomes pessoais do complemento direto</vt:lpstr>
      <vt:lpstr>Exercícios – complemento direto</vt:lpstr>
      <vt:lpstr>Apresentação do PowerPoint</vt:lpstr>
      <vt:lpstr>Apresentação do PowerPoint</vt:lpstr>
      <vt:lpstr>Pronomes pessoais do complemento direto</vt:lpstr>
      <vt:lpstr>Pronomes pessoais do complemento direto (3ª pessoa)</vt:lpstr>
      <vt:lpstr>Apresentação do PowerPoint</vt:lpstr>
      <vt:lpstr>EXERCÍCIOS COMPLEMENTARES</vt:lpstr>
      <vt:lpstr>Contrações do complemento direto e indireto</vt:lpstr>
      <vt:lpstr>Exercícios </vt:lpstr>
      <vt:lpstr>Apresentação do PowerPoint</vt:lpstr>
      <vt:lpstr>Preposições + pronomes pessoais</vt:lpstr>
      <vt:lpstr>Quadro preposições + pronomes pessoais</vt:lpstr>
      <vt:lpstr>Exercícios</vt:lpstr>
      <vt:lpstr>Exercícios</vt:lpstr>
      <vt:lpstr>Exercícios</vt:lpstr>
      <vt:lpstr>Exercícios</vt:lpstr>
      <vt:lpstr>Exercícios</vt:lpstr>
      <vt:lpstr>Frases interrogativas – ordem das palavras</vt:lpstr>
      <vt:lpstr>Apresentação do PowerPoint</vt:lpstr>
      <vt:lpstr>O se apassivante</vt:lpstr>
      <vt:lpstr>Apresentação do PowerPoint</vt:lpstr>
      <vt:lpstr>Aceita-se ou aceitam-se? </vt:lpstr>
      <vt:lpstr>Exercícios</vt:lpstr>
      <vt:lpstr>Tradução</vt:lpstr>
      <vt:lpstr>Apresentação do PowerPoint</vt:lpstr>
      <vt:lpstr>T.p.c – Tradução</vt:lpstr>
      <vt:lpstr>T.p.c – Tradução</vt:lpstr>
      <vt:lpstr>Convite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LEMOS DOS REIS NANCY</dc:creator>
  <cp:lastModifiedBy>LEMOS DOS REIS NANCY</cp:lastModifiedBy>
  <cp:revision>102</cp:revision>
  <cp:lastPrinted>2022-02-21T08:30:52Z</cp:lastPrinted>
  <dcterms:created xsi:type="dcterms:W3CDTF">2021-12-06T20:44:41Z</dcterms:created>
  <dcterms:modified xsi:type="dcterms:W3CDTF">2022-03-01T12:35:21Z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0x010100C52057DD92F33642A50BFC2AFFC6F3D2</vt:lpwstr>
  </property>
</Properties>
</file>