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drawing2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2"/>
  </p:notesMasterIdLst>
  <p:sldIdLst>
    <p:sldId id="257" r:id="rId2"/>
    <p:sldId id="262" r:id="rId3"/>
    <p:sldId id="776" r:id="rId4"/>
    <p:sldId id="777" r:id="rId5"/>
    <p:sldId id="726" r:id="rId6"/>
    <p:sldId id="754" r:id="rId7"/>
    <p:sldId id="755" r:id="rId8"/>
    <p:sldId id="756" r:id="rId9"/>
    <p:sldId id="757" r:id="rId10"/>
    <p:sldId id="259" r:id="rId11"/>
    <p:sldId id="758" r:id="rId12"/>
    <p:sldId id="770" r:id="rId13"/>
    <p:sldId id="768" r:id="rId14"/>
    <p:sldId id="769" r:id="rId15"/>
    <p:sldId id="261" r:id="rId16"/>
    <p:sldId id="767" r:id="rId17"/>
    <p:sldId id="762" r:id="rId18"/>
    <p:sldId id="759" r:id="rId19"/>
    <p:sldId id="761" r:id="rId20"/>
    <p:sldId id="760" r:id="rId21"/>
    <p:sldId id="763" r:id="rId22"/>
    <p:sldId id="764" r:id="rId23"/>
    <p:sldId id="775" r:id="rId24"/>
    <p:sldId id="765" r:id="rId25"/>
    <p:sldId id="766" r:id="rId26"/>
    <p:sldId id="774" r:id="rId27"/>
    <p:sldId id="771" r:id="rId28"/>
    <p:sldId id="773" r:id="rId29"/>
    <p:sldId id="778" r:id="rId30"/>
    <p:sldId id="613" r:id="rId31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tile chiaro 2 - Color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76" autoAdjust="0"/>
    <p:restoredTop sz="94660"/>
  </p:normalViewPr>
  <p:slideViewPr>
    <p:cSldViewPr snapToGrid="0">
      <p:cViewPr>
        <p:scale>
          <a:sx n="70" d="100"/>
          <a:sy n="70" d="100"/>
        </p:scale>
        <p:origin x="3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06435D-9C62-4EF1-B7D7-88F74C98D42D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C0DDFC0-4B5A-48A0-862A-3EF444F3ABFF}">
      <dgm:prSet phldrT="[Texto]"/>
      <dgm:spPr/>
      <dgm:t>
        <a:bodyPr/>
        <a:lstStyle/>
        <a:p>
          <a:r>
            <a:rPr lang="pt-PT" dirty="0"/>
            <a:t>Escolha de qual é o país de Língua portuguesa se refere</a:t>
          </a:r>
          <a:endParaRPr lang="it-IT" dirty="0"/>
        </a:p>
      </dgm:t>
    </dgm:pt>
    <dgm:pt modelId="{D5F2587C-C0A9-4784-B7DC-47CB1B4A0E4A}" type="parTrans" cxnId="{B8F190B4-3AD9-4C06-B3BE-D242B479BEA2}">
      <dgm:prSet/>
      <dgm:spPr/>
      <dgm:t>
        <a:bodyPr/>
        <a:lstStyle/>
        <a:p>
          <a:endParaRPr lang="it-IT"/>
        </a:p>
      </dgm:t>
    </dgm:pt>
    <dgm:pt modelId="{3BD8D697-6B5A-49F0-8263-B8320FCE2CC3}" type="sibTrans" cxnId="{B8F190B4-3AD9-4C06-B3BE-D242B479BEA2}">
      <dgm:prSet custT="1"/>
      <dgm:spPr/>
      <dgm:t>
        <a:bodyPr/>
        <a:lstStyle/>
        <a:p>
          <a:r>
            <a:rPr lang="pt-PT" sz="1600" dirty="0"/>
            <a:t>História, Cultura e Política</a:t>
          </a:r>
          <a:endParaRPr lang="it-IT" sz="1600" dirty="0"/>
        </a:p>
      </dgm:t>
    </dgm:pt>
    <dgm:pt modelId="{96520488-4BC3-4767-A5CC-1173BBC84D70}">
      <dgm:prSet phldrT="[Texto]"/>
      <dgm:spPr/>
      <dgm:t>
        <a:bodyPr/>
        <a:lstStyle/>
        <a:p>
          <a:pPr algn="ctr"/>
          <a:r>
            <a:rPr lang="pt-PT" b="1" dirty="0"/>
            <a:t>Angola, Brasil, Cabo Verde, Guiné- Bissau, Moçambique, Portugal, São Tomé e Príncipe e timor de Leste</a:t>
          </a:r>
          <a:endParaRPr lang="it-IT" b="1" dirty="0"/>
        </a:p>
      </dgm:t>
    </dgm:pt>
    <dgm:pt modelId="{237FC3CB-905A-488E-A82D-C80C17A91DF7}" type="parTrans" cxnId="{A95879AA-DBCC-4654-9D51-09F0444E6D11}">
      <dgm:prSet/>
      <dgm:spPr/>
      <dgm:t>
        <a:bodyPr/>
        <a:lstStyle/>
        <a:p>
          <a:endParaRPr lang="it-IT"/>
        </a:p>
      </dgm:t>
    </dgm:pt>
    <dgm:pt modelId="{7512C628-EF99-41ED-9EE3-07221C6D1350}" type="sibTrans" cxnId="{A95879AA-DBCC-4654-9D51-09F0444E6D11}">
      <dgm:prSet/>
      <dgm:spPr/>
      <dgm:t>
        <a:bodyPr/>
        <a:lstStyle/>
        <a:p>
          <a:endParaRPr lang="it-IT"/>
        </a:p>
      </dgm:t>
    </dgm:pt>
    <dgm:pt modelId="{6748D5B4-C4FF-41E4-B7F2-4BABCF7C1112}">
      <dgm:prSet phldrT="[Texto]"/>
      <dgm:spPr/>
      <dgm:t>
        <a:bodyPr/>
        <a:lstStyle/>
        <a:p>
          <a:r>
            <a:rPr lang="pt-PT" dirty="0"/>
            <a:t>Falsos amigos</a:t>
          </a:r>
          <a:endParaRPr lang="it-IT" dirty="0"/>
        </a:p>
      </dgm:t>
    </dgm:pt>
    <dgm:pt modelId="{5A5AD30F-FE3F-4ED0-B462-D673DD929D2A}" type="parTrans" cxnId="{6702CED0-5F80-4BA7-99E5-CA5BBC932A1E}">
      <dgm:prSet/>
      <dgm:spPr/>
      <dgm:t>
        <a:bodyPr/>
        <a:lstStyle/>
        <a:p>
          <a:endParaRPr lang="it-IT"/>
        </a:p>
      </dgm:t>
    </dgm:pt>
    <dgm:pt modelId="{21EF0B99-53EC-4ADF-92EB-D088FB3CCE3E}" type="sibTrans" cxnId="{6702CED0-5F80-4BA7-99E5-CA5BBC932A1E}">
      <dgm:prSet custT="1"/>
      <dgm:spPr/>
      <dgm:t>
        <a:bodyPr/>
        <a:lstStyle/>
        <a:p>
          <a:r>
            <a:rPr lang="pt-PT" sz="1600" dirty="0"/>
            <a:t>Expressões idiomáticas</a:t>
          </a:r>
          <a:endParaRPr lang="it-IT" sz="1600" dirty="0"/>
        </a:p>
      </dgm:t>
    </dgm:pt>
    <dgm:pt modelId="{C161E28D-8C5C-4609-B9E5-22385F4815B8}">
      <dgm:prSet phldrT="[Texto]"/>
      <dgm:spPr/>
      <dgm:t>
        <a:bodyPr/>
        <a:lstStyle/>
        <a:p>
          <a:r>
            <a:rPr lang="pt-PT" dirty="0"/>
            <a:t>Acordo Ortográfico</a:t>
          </a:r>
          <a:endParaRPr lang="it-IT" dirty="0"/>
        </a:p>
      </dgm:t>
    </dgm:pt>
    <dgm:pt modelId="{18CDC93B-9DDB-43E0-A63D-D70B991491E4}" type="parTrans" cxnId="{A6E6F03D-7C7D-4929-964A-AC9995277D89}">
      <dgm:prSet/>
      <dgm:spPr/>
      <dgm:t>
        <a:bodyPr/>
        <a:lstStyle/>
        <a:p>
          <a:endParaRPr lang="it-IT"/>
        </a:p>
      </dgm:t>
    </dgm:pt>
    <dgm:pt modelId="{676BEEDD-3413-4964-8770-0D73CF1354B5}" type="sibTrans" cxnId="{A6E6F03D-7C7D-4929-964A-AC9995277D89}">
      <dgm:prSet custT="1"/>
      <dgm:spPr/>
      <dgm:t>
        <a:bodyPr/>
        <a:lstStyle/>
        <a:p>
          <a:r>
            <a:rPr lang="pt-PT" sz="1300" dirty="0"/>
            <a:t>Contexto </a:t>
          </a:r>
          <a:r>
            <a:rPr lang="pt-PT" sz="1300" dirty="0" err="1"/>
            <a:t>socio-cultural</a:t>
          </a:r>
          <a:endParaRPr lang="it-IT" sz="1300" dirty="0"/>
        </a:p>
      </dgm:t>
    </dgm:pt>
    <dgm:pt modelId="{FFCB6745-7F9A-4B9B-AE2E-A872F63592D5}" type="pres">
      <dgm:prSet presAssocID="{2F06435D-9C62-4EF1-B7D7-88F74C98D42D}" presName="Name0" presStyleCnt="0">
        <dgm:presLayoutVars>
          <dgm:chMax/>
          <dgm:chPref/>
          <dgm:dir/>
          <dgm:animLvl val="lvl"/>
        </dgm:presLayoutVars>
      </dgm:prSet>
      <dgm:spPr/>
    </dgm:pt>
    <dgm:pt modelId="{9E12BC9A-554F-42A2-B250-7DE53BB09CDF}" type="pres">
      <dgm:prSet presAssocID="{5C0DDFC0-4B5A-48A0-862A-3EF444F3ABFF}" presName="composite" presStyleCnt="0"/>
      <dgm:spPr/>
    </dgm:pt>
    <dgm:pt modelId="{ED3AC190-7FF2-4A9B-A2B6-C919CD5D1D95}" type="pres">
      <dgm:prSet presAssocID="{5C0DDFC0-4B5A-48A0-862A-3EF444F3ABFF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D59B17A2-0D8F-42C6-B5BE-249D6CA7BCA4}" type="pres">
      <dgm:prSet presAssocID="{5C0DDFC0-4B5A-48A0-862A-3EF444F3ABF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57D4801C-9EB6-4329-81C2-5E713D54088C}" type="pres">
      <dgm:prSet presAssocID="{5C0DDFC0-4B5A-48A0-862A-3EF444F3ABFF}" presName="BalanceSpacing" presStyleCnt="0"/>
      <dgm:spPr/>
    </dgm:pt>
    <dgm:pt modelId="{5F5DB1AB-B9D8-4A85-8883-7C42B532C018}" type="pres">
      <dgm:prSet presAssocID="{5C0DDFC0-4B5A-48A0-862A-3EF444F3ABFF}" presName="BalanceSpacing1" presStyleCnt="0"/>
      <dgm:spPr/>
    </dgm:pt>
    <dgm:pt modelId="{D60846FB-1030-4E34-896D-54CB92FA44AA}" type="pres">
      <dgm:prSet presAssocID="{3BD8D697-6B5A-49F0-8263-B8320FCE2CC3}" presName="Accent1Text" presStyleLbl="node1" presStyleIdx="1" presStyleCnt="6"/>
      <dgm:spPr/>
    </dgm:pt>
    <dgm:pt modelId="{FB667D72-3639-495C-9626-56884388EB6E}" type="pres">
      <dgm:prSet presAssocID="{3BD8D697-6B5A-49F0-8263-B8320FCE2CC3}" presName="spaceBetweenRectangles" presStyleCnt="0"/>
      <dgm:spPr/>
    </dgm:pt>
    <dgm:pt modelId="{7930364D-20A8-4C64-9F09-2B6C5A3375D3}" type="pres">
      <dgm:prSet presAssocID="{6748D5B4-C4FF-41E4-B7F2-4BABCF7C1112}" presName="composite" presStyleCnt="0"/>
      <dgm:spPr/>
    </dgm:pt>
    <dgm:pt modelId="{3E266F65-EBA3-4C58-ADCE-6DF3250BA807}" type="pres">
      <dgm:prSet presAssocID="{6748D5B4-C4FF-41E4-B7F2-4BABCF7C1112}" presName="Parent1" presStyleLbl="node1" presStyleIdx="2" presStyleCnt="6" custLinFactX="-7717" custLinFactNeighborX="-100000">
        <dgm:presLayoutVars>
          <dgm:chMax val="1"/>
          <dgm:chPref val="1"/>
          <dgm:bulletEnabled val="1"/>
        </dgm:presLayoutVars>
      </dgm:prSet>
      <dgm:spPr/>
    </dgm:pt>
    <dgm:pt modelId="{C1447B68-EA27-48E5-8952-6A2ADE6A2F2A}" type="pres">
      <dgm:prSet presAssocID="{6748D5B4-C4FF-41E4-B7F2-4BABCF7C1112}" presName="Childtext1" presStyleLbl="revTx" presStyleIdx="1" presStyleCnt="3" custLinFactNeighborX="89097" custLinFactNeighborY="-3041">
        <dgm:presLayoutVars>
          <dgm:chMax val="0"/>
          <dgm:chPref val="0"/>
          <dgm:bulletEnabled val="1"/>
        </dgm:presLayoutVars>
      </dgm:prSet>
      <dgm:spPr/>
    </dgm:pt>
    <dgm:pt modelId="{38034854-E1E1-4699-A95A-C0A2D6BCE591}" type="pres">
      <dgm:prSet presAssocID="{6748D5B4-C4FF-41E4-B7F2-4BABCF7C1112}" presName="BalanceSpacing" presStyleCnt="0"/>
      <dgm:spPr/>
    </dgm:pt>
    <dgm:pt modelId="{4C1FE3C9-D51E-4C06-8B38-24411965F4B2}" type="pres">
      <dgm:prSet presAssocID="{6748D5B4-C4FF-41E4-B7F2-4BABCF7C1112}" presName="BalanceSpacing1" presStyleCnt="0"/>
      <dgm:spPr/>
    </dgm:pt>
    <dgm:pt modelId="{96FD873D-101F-4927-A67B-76F4526FBF2A}" type="pres">
      <dgm:prSet presAssocID="{21EF0B99-53EC-4ADF-92EB-D088FB3CCE3E}" presName="Accent1Text" presStyleLbl="node1" presStyleIdx="3" presStyleCnt="6" custLinFactNeighborX="-1610" custLinFactNeighborY="0"/>
      <dgm:spPr/>
    </dgm:pt>
    <dgm:pt modelId="{62F20978-E204-40CA-8C08-B3D664F0F7EE}" type="pres">
      <dgm:prSet presAssocID="{21EF0B99-53EC-4ADF-92EB-D088FB3CCE3E}" presName="spaceBetweenRectangles" presStyleCnt="0"/>
      <dgm:spPr/>
    </dgm:pt>
    <dgm:pt modelId="{B75E81BD-971C-4B8D-8D62-70C9B766CF55}" type="pres">
      <dgm:prSet presAssocID="{C161E28D-8C5C-4609-B9E5-22385F4815B8}" presName="composite" presStyleCnt="0"/>
      <dgm:spPr/>
    </dgm:pt>
    <dgm:pt modelId="{028A4DCF-5E3E-4C4D-85EF-131B51DB49D3}" type="pres">
      <dgm:prSet presAssocID="{C161E28D-8C5C-4609-B9E5-22385F4815B8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6F6EF7EC-C877-44CE-9387-066FDBD92585}" type="pres">
      <dgm:prSet presAssocID="{C161E28D-8C5C-4609-B9E5-22385F4815B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BE2C3AA7-D5C9-4407-B2DA-C15EA0777592}" type="pres">
      <dgm:prSet presAssocID="{C161E28D-8C5C-4609-B9E5-22385F4815B8}" presName="BalanceSpacing" presStyleCnt="0"/>
      <dgm:spPr/>
    </dgm:pt>
    <dgm:pt modelId="{B131BE63-C219-4834-840E-4810714D326E}" type="pres">
      <dgm:prSet presAssocID="{C161E28D-8C5C-4609-B9E5-22385F4815B8}" presName="BalanceSpacing1" presStyleCnt="0"/>
      <dgm:spPr/>
    </dgm:pt>
    <dgm:pt modelId="{4FAEE1CE-9582-48AA-8B20-824FFEE1B228}" type="pres">
      <dgm:prSet presAssocID="{676BEEDD-3413-4964-8770-0D73CF1354B5}" presName="Accent1Text" presStyleLbl="node1" presStyleIdx="5" presStyleCnt="6"/>
      <dgm:spPr/>
    </dgm:pt>
  </dgm:ptLst>
  <dgm:cxnLst>
    <dgm:cxn modelId="{5CD5D001-D8B9-4E55-A873-6BEF1D54DD8C}" type="presOf" srcId="{3BD8D697-6B5A-49F0-8263-B8320FCE2CC3}" destId="{D60846FB-1030-4E34-896D-54CB92FA44AA}" srcOrd="0" destOrd="0" presId="urn:microsoft.com/office/officeart/2008/layout/AlternatingHexagons"/>
    <dgm:cxn modelId="{ACFD9A07-AD61-4756-B4CA-9BE5B1498C38}" type="presOf" srcId="{6748D5B4-C4FF-41E4-B7F2-4BABCF7C1112}" destId="{3E266F65-EBA3-4C58-ADCE-6DF3250BA807}" srcOrd="0" destOrd="0" presId="urn:microsoft.com/office/officeart/2008/layout/AlternatingHexagons"/>
    <dgm:cxn modelId="{BB1F450E-5F90-43FE-9E03-20916E4E5D9A}" type="presOf" srcId="{5C0DDFC0-4B5A-48A0-862A-3EF444F3ABFF}" destId="{ED3AC190-7FF2-4A9B-A2B6-C919CD5D1D95}" srcOrd="0" destOrd="0" presId="urn:microsoft.com/office/officeart/2008/layout/AlternatingHexagons"/>
    <dgm:cxn modelId="{2706D531-F31C-4AEF-981A-06D3F671C395}" type="presOf" srcId="{C161E28D-8C5C-4609-B9E5-22385F4815B8}" destId="{028A4DCF-5E3E-4C4D-85EF-131B51DB49D3}" srcOrd="0" destOrd="0" presId="urn:microsoft.com/office/officeart/2008/layout/AlternatingHexagons"/>
    <dgm:cxn modelId="{A6E6F03D-7C7D-4929-964A-AC9995277D89}" srcId="{2F06435D-9C62-4EF1-B7D7-88F74C98D42D}" destId="{C161E28D-8C5C-4609-B9E5-22385F4815B8}" srcOrd="2" destOrd="0" parTransId="{18CDC93B-9DDB-43E0-A63D-D70B991491E4}" sibTransId="{676BEEDD-3413-4964-8770-0D73CF1354B5}"/>
    <dgm:cxn modelId="{875161A7-842C-4D98-A9C3-85FE8B96F170}" type="presOf" srcId="{2F06435D-9C62-4EF1-B7D7-88F74C98D42D}" destId="{FFCB6745-7F9A-4B9B-AE2E-A872F63592D5}" srcOrd="0" destOrd="0" presId="urn:microsoft.com/office/officeart/2008/layout/AlternatingHexagons"/>
    <dgm:cxn modelId="{A95879AA-DBCC-4654-9D51-09F0444E6D11}" srcId="{5C0DDFC0-4B5A-48A0-862A-3EF444F3ABFF}" destId="{96520488-4BC3-4767-A5CC-1173BBC84D70}" srcOrd="0" destOrd="0" parTransId="{237FC3CB-905A-488E-A82D-C80C17A91DF7}" sibTransId="{7512C628-EF99-41ED-9EE3-07221C6D1350}"/>
    <dgm:cxn modelId="{CE9EA4B2-6E2B-449A-AD61-440119D52E8F}" type="presOf" srcId="{96520488-4BC3-4767-A5CC-1173BBC84D70}" destId="{D59B17A2-0D8F-42C6-B5BE-249D6CA7BCA4}" srcOrd="0" destOrd="0" presId="urn:microsoft.com/office/officeart/2008/layout/AlternatingHexagons"/>
    <dgm:cxn modelId="{B8F190B4-3AD9-4C06-B3BE-D242B479BEA2}" srcId="{2F06435D-9C62-4EF1-B7D7-88F74C98D42D}" destId="{5C0DDFC0-4B5A-48A0-862A-3EF444F3ABFF}" srcOrd="0" destOrd="0" parTransId="{D5F2587C-C0A9-4784-B7DC-47CB1B4A0E4A}" sibTransId="{3BD8D697-6B5A-49F0-8263-B8320FCE2CC3}"/>
    <dgm:cxn modelId="{6702CED0-5F80-4BA7-99E5-CA5BBC932A1E}" srcId="{2F06435D-9C62-4EF1-B7D7-88F74C98D42D}" destId="{6748D5B4-C4FF-41E4-B7F2-4BABCF7C1112}" srcOrd="1" destOrd="0" parTransId="{5A5AD30F-FE3F-4ED0-B462-D673DD929D2A}" sibTransId="{21EF0B99-53EC-4ADF-92EB-D088FB3CCE3E}"/>
    <dgm:cxn modelId="{1686B3F2-1778-4EA8-A8B6-3E57E649E755}" type="presOf" srcId="{21EF0B99-53EC-4ADF-92EB-D088FB3CCE3E}" destId="{96FD873D-101F-4927-A67B-76F4526FBF2A}" srcOrd="0" destOrd="0" presId="urn:microsoft.com/office/officeart/2008/layout/AlternatingHexagons"/>
    <dgm:cxn modelId="{00F9F7F8-E28C-4181-9F2A-3A1D1D98D818}" type="presOf" srcId="{676BEEDD-3413-4964-8770-0D73CF1354B5}" destId="{4FAEE1CE-9582-48AA-8B20-824FFEE1B228}" srcOrd="0" destOrd="0" presId="urn:microsoft.com/office/officeart/2008/layout/AlternatingHexagons"/>
    <dgm:cxn modelId="{AB412CD3-3CEF-4C69-BA49-58F2726BC785}" type="presParOf" srcId="{FFCB6745-7F9A-4B9B-AE2E-A872F63592D5}" destId="{9E12BC9A-554F-42A2-B250-7DE53BB09CDF}" srcOrd="0" destOrd="0" presId="urn:microsoft.com/office/officeart/2008/layout/AlternatingHexagons"/>
    <dgm:cxn modelId="{6576F599-C8AC-4739-898D-6C36C5EDD914}" type="presParOf" srcId="{9E12BC9A-554F-42A2-B250-7DE53BB09CDF}" destId="{ED3AC190-7FF2-4A9B-A2B6-C919CD5D1D95}" srcOrd="0" destOrd="0" presId="urn:microsoft.com/office/officeart/2008/layout/AlternatingHexagons"/>
    <dgm:cxn modelId="{31532A27-8126-4FEA-B6E1-7DD455CFDAC3}" type="presParOf" srcId="{9E12BC9A-554F-42A2-B250-7DE53BB09CDF}" destId="{D59B17A2-0D8F-42C6-B5BE-249D6CA7BCA4}" srcOrd="1" destOrd="0" presId="urn:microsoft.com/office/officeart/2008/layout/AlternatingHexagons"/>
    <dgm:cxn modelId="{3F8F6012-63B8-4DB0-9F4E-46069D2B482E}" type="presParOf" srcId="{9E12BC9A-554F-42A2-B250-7DE53BB09CDF}" destId="{57D4801C-9EB6-4329-81C2-5E713D54088C}" srcOrd="2" destOrd="0" presId="urn:microsoft.com/office/officeart/2008/layout/AlternatingHexagons"/>
    <dgm:cxn modelId="{6C52F68F-44DE-4E25-827B-CB174B754C86}" type="presParOf" srcId="{9E12BC9A-554F-42A2-B250-7DE53BB09CDF}" destId="{5F5DB1AB-B9D8-4A85-8883-7C42B532C018}" srcOrd="3" destOrd="0" presId="urn:microsoft.com/office/officeart/2008/layout/AlternatingHexagons"/>
    <dgm:cxn modelId="{54CC7A2D-5F0C-4B63-A813-331BC415FD03}" type="presParOf" srcId="{9E12BC9A-554F-42A2-B250-7DE53BB09CDF}" destId="{D60846FB-1030-4E34-896D-54CB92FA44AA}" srcOrd="4" destOrd="0" presId="urn:microsoft.com/office/officeart/2008/layout/AlternatingHexagons"/>
    <dgm:cxn modelId="{97733B05-AD12-4B27-B327-CAEDD23A1725}" type="presParOf" srcId="{FFCB6745-7F9A-4B9B-AE2E-A872F63592D5}" destId="{FB667D72-3639-495C-9626-56884388EB6E}" srcOrd="1" destOrd="0" presId="urn:microsoft.com/office/officeart/2008/layout/AlternatingHexagons"/>
    <dgm:cxn modelId="{98925C7F-EBF3-41BE-88C6-5E3AF6B2FE30}" type="presParOf" srcId="{FFCB6745-7F9A-4B9B-AE2E-A872F63592D5}" destId="{7930364D-20A8-4C64-9F09-2B6C5A3375D3}" srcOrd="2" destOrd="0" presId="urn:microsoft.com/office/officeart/2008/layout/AlternatingHexagons"/>
    <dgm:cxn modelId="{6ACD5A3E-312F-420A-A13F-D9E2EFABD764}" type="presParOf" srcId="{7930364D-20A8-4C64-9F09-2B6C5A3375D3}" destId="{3E266F65-EBA3-4C58-ADCE-6DF3250BA807}" srcOrd="0" destOrd="0" presId="urn:microsoft.com/office/officeart/2008/layout/AlternatingHexagons"/>
    <dgm:cxn modelId="{96D87905-AB4E-4E65-A84C-7DB4360EE013}" type="presParOf" srcId="{7930364D-20A8-4C64-9F09-2B6C5A3375D3}" destId="{C1447B68-EA27-48E5-8952-6A2ADE6A2F2A}" srcOrd="1" destOrd="0" presId="urn:microsoft.com/office/officeart/2008/layout/AlternatingHexagons"/>
    <dgm:cxn modelId="{D448C4B4-85A7-4B02-A4F2-D597C278B378}" type="presParOf" srcId="{7930364D-20A8-4C64-9F09-2B6C5A3375D3}" destId="{38034854-E1E1-4699-A95A-C0A2D6BCE591}" srcOrd="2" destOrd="0" presId="urn:microsoft.com/office/officeart/2008/layout/AlternatingHexagons"/>
    <dgm:cxn modelId="{AD47F60F-8C0C-4834-BC74-4ED9F2D8ED02}" type="presParOf" srcId="{7930364D-20A8-4C64-9F09-2B6C5A3375D3}" destId="{4C1FE3C9-D51E-4C06-8B38-24411965F4B2}" srcOrd="3" destOrd="0" presId="urn:microsoft.com/office/officeart/2008/layout/AlternatingHexagons"/>
    <dgm:cxn modelId="{EE54676A-FD96-4CA2-886A-E3D849CD0D6F}" type="presParOf" srcId="{7930364D-20A8-4C64-9F09-2B6C5A3375D3}" destId="{96FD873D-101F-4927-A67B-76F4526FBF2A}" srcOrd="4" destOrd="0" presId="urn:microsoft.com/office/officeart/2008/layout/AlternatingHexagons"/>
    <dgm:cxn modelId="{B0DAFD0F-31C8-4251-A2B3-E3A8C58C8EDD}" type="presParOf" srcId="{FFCB6745-7F9A-4B9B-AE2E-A872F63592D5}" destId="{62F20978-E204-40CA-8C08-B3D664F0F7EE}" srcOrd="3" destOrd="0" presId="urn:microsoft.com/office/officeart/2008/layout/AlternatingHexagons"/>
    <dgm:cxn modelId="{C3F79A06-77B5-402F-8A84-022384889509}" type="presParOf" srcId="{FFCB6745-7F9A-4B9B-AE2E-A872F63592D5}" destId="{B75E81BD-971C-4B8D-8D62-70C9B766CF55}" srcOrd="4" destOrd="0" presId="urn:microsoft.com/office/officeart/2008/layout/AlternatingHexagons"/>
    <dgm:cxn modelId="{F9B18961-D0A7-4EFE-A310-FDC32DA78266}" type="presParOf" srcId="{B75E81BD-971C-4B8D-8D62-70C9B766CF55}" destId="{028A4DCF-5E3E-4C4D-85EF-131B51DB49D3}" srcOrd="0" destOrd="0" presId="urn:microsoft.com/office/officeart/2008/layout/AlternatingHexagons"/>
    <dgm:cxn modelId="{992ABCBA-7E13-482A-B361-B4C3F3BD461A}" type="presParOf" srcId="{B75E81BD-971C-4B8D-8D62-70C9B766CF55}" destId="{6F6EF7EC-C877-44CE-9387-066FDBD92585}" srcOrd="1" destOrd="0" presId="urn:microsoft.com/office/officeart/2008/layout/AlternatingHexagons"/>
    <dgm:cxn modelId="{963F1377-5DF5-4A95-86BB-876CFB1E8327}" type="presParOf" srcId="{B75E81BD-971C-4B8D-8D62-70C9B766CF55}" destId="{BE2C3AA7-D5C9-4407-B2DA-C15EA0777592}" srcOrd="2" destOrd="0" presId="urn:microsoft.com/office/officeart/2008/layout/AlternatingHexagons"/>
    <dgm:cxn modelId="{121F3BBD-A27B-4813-8F29-1CE58AC9237B}" type="presParOf" srcId="{B75E81BD-971C-4B8D-8D62-70C9B766CF55}" destId="{B131BE63-C219-4834-840E-4810714D326E}" srcOrd="3" destOrd="0" presId="urn:microsoft.com/office/officeart/2008/layout/AlternatingHexagons"/>
    <dgm:cxn modelId="{A7CD18BA-E0CC-4C4E-82F1-110E0B83CDE9}" type="presParOf" srcId="{B75E81BD-971C-4B8D-8D62-70C9B766CF55}" destId="{4FAEE1CE-9582-48AA-8B20-824FFEE1B22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F423B6-A91B-464A-BD11-B677ABE30A3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683E538-D307-4D35-90DE-C28687BB4BCC}">
      <dgm:prSet phldrT="[Texto]"/>
      <dgm:spPr/>
      <dgm:t>
        <a:bodyPr/>
        <a:lstStyle/>
        <a:p>
          <a:r>
            <a:rPr lang="it-IT" b="0" i="0" dirty="0" err="1"/>
            <a:t>Estilo</a:t>
          </a:r>
          <a:r>
            <a:rPr lang="it-IT" b="0" i="0" dirty="0"/>
            <a:t> de </a:t>
          </a:r>
          <a:r>
            <a:rPr lang="it-IT" b="0" i="0" dirty="0" err="1"/>
            <a:t>vida</a:t>
          </a:r>
          <a:endParaRPr lang="it-IT" dirty="0"/>
        </a:p>
      </dgm:t>
    </dgm:pt>
    <dgm:pt modelId="{E57F85F7-CB4A-482B-9924-F4CFB39BE61E}" type="parTrans" cxnId="{2AA14ECD-7FF1-400D-B916-D60CB5E14983}">
      <dgm:prSet/>
      <dgm:spPr/>
      <dgm:t>
        <a:bodyPr/>
        <a:lstStyle/>
        <a:p>
          <a:endParaRPr lang="it-IT"/>
        </a:p>
      </dgm:t>
    </dgm:pt>
    <dgm:pt modelId="{150F4E53-0879-4A57-B256-859B88183EBE}" type="sibTrans" cxnId="{2AA14ECD-7FF1-400D-B916-D60CB5E14983}">
      <dgm:prSet/>
      <dgm:spPr/>
      <dgm:t>
        <a:bodyPr/>
        <a:lstStyle/>
        <a:p>
          <a:endParaRPr lang="it-IT"/>
        </a:p>
      </dgm:t>
    </dgm:pt>
    <dgm:pt modelId="{F91E9C99-F77B-49B8-81C1-EA3A504A7C72}">
      <dgm:prSet phldrT="[Texto]"/>
      <dgm:spPr/>
      <dgm:t>
        <a:bodyPr/>
        <a:lstStyle/>
        <a:p>
          <a:r>
            <a:rPr lang="it-IT" b="0" i="0" dirty="0" err="1"/>
            <a:t>Valores</a:t>
          </a:r>
          <a:r>
            <a:rPr lang="it-IT" b="0" i="0" dirty="0"/>
            <a:t> </a:t>
          </a:r>
          <a:r>
            <a:rPr lang="it-IT" b="0" i="0" dirty="0" err="1"/>
            <a:t>sociais</a:t>
          </a:r>
          <a:endParaRPr lang="it-IT" dirty="0"/>
        </a:p>
      </dgm:t>
    </dgm:pt>
    <dgm:pt modelId="{29BC4E37-9465-4DF9-A93A-D67033E5D6C8}" type="parTrans" cxnId="{DF2DA980-B7C1-4035-B77D-20445B1A51A9}">
      <dgm:prSet/>
      <dgm:spPr/>
      <dgm:t>
        <a:bodyPr/>
        <a:lstStyle/>
        <a:p>
          <a:endParaRPr lang="it-IT"/>
        </a:p>
      </dgm:t>
    </dgm:pt>
    <dgm:pt modelId="{AE54B483-8576-412A-9A73-7D06BEA6FB3F}" type="sibTrans" cxnId="{DF2DA980-B7C1-4035-B77D-20445B1A51A9}">
      <dgm:prSet/>
      <dgm:spPr/>
      <dgm:t>
        <a:bodyPr/>
        <a:lstStyle/>
        <a:p>
          <a:endParaRPr lang="it-IT"/>
        </a:p>
      </dgm:t>
    </dgm:pt>
    <dgm:pt modelId="{7C8FF5BF-B7CC-4CE9-90FC-8EAF4903B7F9}">
      <dgm:prSet phldrT="[Texto]"/>
      <dgm:spPr/>
      <dgm:t>
        <a:bodyPr/>
        <a:lstStyle/>
        <a:p>
          <a:r>
            <a:rPr lang="it-IT" b="0" i="0" dirty="0" err="1"/>
            <a:t>Factores</a:t>
          </a:r>
          <a:r>
            <a:rPr lang="it-IT" b="0" i="0" dirty="0"/>
            <a:t> </a:t>
          </a:r>
          <a:r>
            <a:rPr lang="it-IT" b="0" i="0" dirty="0" err="1"/>
            <a:t>demográficos</a:t>
          </a:r>
          <a:endParaRPr lang="it-IT" dirty="0"/>
        </a:p>
      </dgm:t>
    </dgm:pt>
    <dgm:pt modelId="{993048D6-CFB7-4621-BB7B-C6D2256B11D0}" type="parTrans" cxnId="{866947DF-0889-4081-B961-1A77F860B814}">
      <dgm:prSet/>
      <dgm:spPr/>
      <dgm:t>
        <a:bodyPr/>
        <a:lstStyle/>
        <a:p>
          <a:endParaRPr lang="it-IT"/>
        </a:p>
      </dgm:t>
    </dgm:pt>
    <dgm:pt modelId="{962B6916-2C36-4AD2-A9AB-6A4DBF098B03}" type="sibTrans" cxnId="{866947DF-0889-4081-B961-1A77F860B814}">
      <dgm:prSet/>
      <dgm:spPr/>
      <dgm:t>
        <a:bodyPr/>
        <a:lstStyle/>
        <a:p>
          <a:endParaRPr lang="it-IT"/>
        </a:p>
      </dgm:t>
    </dgm:pt>
    <dgm:pt modelId="{4BF49AC1-E5B0-4CB6-9635-7AFE1162A324}">
      <dgm:prSet phldrT="[Texto]"/>
      <dgm:spPr/>
      <dgm:t>
        <a:bodyPr/>
        <a:lstStyle/>
        <a:p>
          <a:r>
            <a:rPr lang="pt-PT" dirty="0"/>
            <a:t>Nível de educação</a:t>
          </a:r>
          <a:endParaRPr lang="it-IT" dirty="0"/>
        </a:p>
      </dgm:t>
    </dgm:pt>
    <dgm:pt modelId="{A44D36CC-0DB9-44D4-A9A9-4E1D17226AD9}" type="parTrans" cxnId="{53F6C0EB-4EBF-41C6-BF7F-3E1F2904ABD8}">
      <dgm:prSet/>
      <dgm:spPr/>
      <dgm:t>
        <a:bodyPr/>
        <a:lstStyle/>
        <a:p>
          <a:endParaRPr lang="it-IT"/>
        </a:p>
      </dgm:t>
    </dgm:pt>
    <dgm:pt modelId="{FC38468A-D727-4787-B0AC-668C608A293D}" type="sibTrans" cxnId="{53F6C0EB-4EBF-41C6-BF7F-3E1F2904ABD8}">
      <dgm:prSet/>
      <dgm:spPr/>
      <dgm:t>
        <a:bodyPr/>
        <a:lstStyle/>
        <a:p>
          <a:endParaRPr lang="it-IT"/>
        </a:p>
      </dgm:t>
    </dgm:pt>
    <dgm:pt modelId="{6EFEEA0A-64C6-4644-BA4E-B29285073792}">
      <dgm:prSet phldrT="[Texto]"/>
      <dgm:spPr/>
      <dgm:t>
        <a:bodyPr/>
        <a:lstStyle/>
        <a:p>
          <a:r>
            <a:rPr lang="pt-PT" dirty="0"/>
            <a:t>Composição étnica da população</a:t>
          </a:r>
          <a:endParaRPr lang="it-IT" dirty="0"/>
        </a:p>
      </dgm:t>
    </dgm:pt>
    <dgm:pt modelId="{2CA51C5C-8262-4B4F-B52C-6D8DA164B331}" type="parTrans" cxnId="{6C074E79-160B-4F31-A9A8-095535B8E6E8}">
      <dgm:prSet/>
      <dgm:spPr/>
      <dgm:t>
        <a:bodyPr/>
        <a:lstStyle/>
        <a:p>
          <a:endParaRPr lang="it-IT"/>
        </a:p>
      </dgm:t>
    </dgm:pt>
    <dgm:pt modelId="{A6FA131A-7CDD-4269-B657-5B68456B09E3}" type="sibTrans" cxnId="{6C074E79-160B-4F31-A9A8-095535B8E6E8}">
      <dgm:prSet/>
      <dgm:spPr/>
      <dgm:t>
        <a:bodyPr/>
        <a:lstStyle/>
        <a:p>
          <a:endParaRPr lang="it-IT"/>
        </a:p>
      </dgm:t>
    </dgm:pt>
    <dgm:pt modelId="{F7BDACA4-D251-48B1-9694-1A2413DC6AF9}" type="pres">
      <dgm:prSet presAssocID="{F9F423B6-A91B-464A-BD11-B677ABE30A38}" presName="diagram" presStyleCnt="0">
        <dgm:presLayoutVars>
          <dgm:dir/>
          <dgm:resizeHandles val="exact"/>
        </dgm:presLayoutVars>
      </dgm:prSet>
      <dgm:spPr/>
    </dgm:pt>
    <dgm:pt modelId="{C533ABA1-04FD-423F-8C7E-121E7DF911F1}" type="pres">
      <dgm:prSet presAssocID="{4683E538-D307-4D35-90DE-C28687BB4BCC}" presName="node" presStyleLbl="node1" presStyleIdx="0" presStyleCnt="5">
        <dgm:presLayoutVars>
          <dgm:bulletEnabled val="1"/>
        </dgm:presLayoutVars>
      </dgm:prSet>
      <dgm:spPr/>
    </dgm:pt>
    <dgm:pt modelId="{EBC8B06E-998A-47FE-92A6-A70F1485A471}" type="pres">
      <dgm:prSet presAssocID="{150F4E53-0879-4A57-B256-859B88183EBE}" presName="sibTrans" presStyleCnt="0"/>
      <dgm:spPr/>
    </dgm:pt>
    <dgm:pt modelId="{EFCE8C29-91D2-4159-9C53-EED648024B69}" type="pres">
      <dgm:prSet presAssocID="{F91E9C99-F77B-49B8-81C1-EA3A504A7C72}" presName="node" presStyleLbl="node1" presStyleIdx="1" presStyleCnt="5" custLinFactNeighborX="1862" custLinFactNeighborY="-84">
        <dgm:presLayoutVars>
          <dgm:bulletEnabled val="1"/>
        </dgm:presLayoutVars>
      </dgm:prSet>
      <dgm:spPr/>
    </dgm:pt>
    <dgm:pt modelId="{33F4A175-FA9E-4ED5-981C-2C4DDA42B42C}" type="pres">
      <dgm:prSet presAssocID="{AE54B483-8576-412A-9A73-7D06BEA6FB3F}" presName="sibTrans" presStyleCnt="0"/>
      <dgm:spPr/>
    </dgm:pt>
    <dgm:pt modelId="{07F1A9F0-093C-4B59-B3F6-F307F74592A4}" type="pres">
      <dgm:prSet presAssocID="{7C8FF5BF-B7CC-4CE9-90FC-8EAF4903B7F9}" presName="node" presStyleLbl="node1" presStyleIdx="2" presStyleCnt="5">
        <dgm:presLayoutVars>
          <dgm:bulletEnabled val="1"/>
        </dgm:presLayoutVars>
      </dgm:prSet>
      <dgm:spPr/>
    </dgm:pt>
    <dgm:pt modelId="{AB6C7AFB-B9D4-429A-B5F1-24121A5EFE29}" type="pres">
      <dgm:prSet presAssocID="{962B6916-2C36-4AD2-A9AB-6A4DBF098B03}" presName="sibTrans" presStyleCnt="0"/>
      <dgm:spPr/>
    </dgm:pt>
    <dgm:pt modelId="{344D8B59-42C7-43F1-BC3C-85FAC80D26D8}" type="pres">
      <dgm:prSet presAssocID="{4BF49AC1-E5B0-4CB6-9635-7AFE1162A324}" presName="node" presStyleLbl="node1" presStyleIdx="3" presStyleCnt="5">
        <dgm:presLayoutVars>
          <dgm:bulletEnabled val="1"/>
        </dgm:presLayoutVars>
      </dgm:prSet>
      <dgm:spPr/>
    </dgm:pt>
    <dgm:pt modelId="{75FB8C2C-2416-4600-9C96-0B020014EA73}" type="pres">
      <dgm:prSet presAssocID="{FC38468A-D727-4787-B0AC-668C608A293D}" presName="sibTrans" presStyleCnt="0"/>
      <dgm:spPr/>
    </dgm:pt>
    <dgm:pt modelId="{8B8D91C4-8C36-46D4-A72D-8B22F1C1F011}" type="pres">
      <dgm:prSet presAssocID="{6EFEEA0A-64C6-4644-BA4E-B29285073792}" presName="node" presStyleLbl="node1" presStyleIdx="4" presStyleCnt="5">
        <dgm:presLayoutVars>
          <dgm:bulletEnabled val="1"/>
        </dgm:presLayoutVars>
      </dgm:prSet>
      <dgm:spPr/>
    </dgm:pt>
  </dgm:ptLst>
  <dgm:cxnLst>
    <dgm:cxn modelId="{5A48C000-F00C-4F11-911D-315752BCE3C4}" type="presOf" srcId="{F91E9C99-F77B-49B8-81C1-EA3A504A7C72}" destId="{EFCE8C29-91D2-4159-9C53-EED648024B69}" srcOrd="0" destOrd="0" presId="urn:microsoft.com/office/officeart/2005/8/layout/default"/>
    <dgm:cxn modelId="{93A59E6D-C162-49A8-8B5E-B207FEACA8B5}" type="presOf" srcId="{4BF49AC1-E5B0-4CB6-9635-7AFE1162A324}" destId="{344D8B59-42C7-43F1-BC3C-85FAC80D26D8}" srcOrd="0" destOrd="0" presId="urn:microsoft.com/office/officeart/2005/8/layout/default"/>
    <dgm:cxn modelId="{525FC554-7145-4BA6-BB2E-0E01EDEC22B8}" type="presOf" srcId="{7C8FF5BF-B7CC-4CE9-90FC-8EAF4903B7F9}" destId="{07F1A9F0-093C-4B59-B3F6-F307F74592A4}" srcOrd="0" destOrd="0" presId="urn:microsoft.com/office/officeart/2005/8/layout/default"/>
    <dgm:cxn modelId="{6C074E79-160B-4F31-A9A8-095535B8E6E8}" srcId="{F9F423B6-A91B-464A-BD11-B677ABE30A38}" destId="{6EFEEA0A-64C6-4644-BA4E-B29285073792}" srcOrd="4" destOrd="0" parTransId="{2CA51C5C-8262-4B4F-B52C-6D8DA164B331}" sibTransId="{A6FA131A-7CDD-4269-B657-5B68456B09E3}"/>
    <dgm:cxn modelId="{DF2DA980-B7C1-4035-B77D-20445B1A51A9}" srcId="{F9F423B6-A91B-464A-BD11-B677ABE30A38}" destId="{F91E9C99-F77B-49B8-81C1-EA3A504A7C72}" srcOrd="1" destOrd="0" parTransId="{29BC4E37-9465-4DF9-A93A-D67033E5D6C8}" sibTransId="{AE54B483-8576-412A-9A73-7D06BEA6FB3F}"/>
    <dgm:cxn modelId="{929EBF99-5042-453A-B118-3EF53602EFF5}" type="presOf" srcId="{4683E538-D307-4D35-90DE-C28687BB4BCC}" destId="{C533ABA1-04FD-423F-8C7E-121E7DF911F1}" srcOrd="0" destOrd="0" presId="urn:microsoft.com/office/officeart/2005/8/layout/default"/>
    <dgm:cxn modelId="{1AFD1BC6-11F2-482D-81B6-CCEFB5033EC7}" type="presOf" srcId="{F9F423B6-A91B-464A-BD11-B677ABE30A38}" destId="{F7BDACA4-D251-48B1-9694-1A2413DC6AF9}" srcOrd="0" destOrd="0" presId="urn:microsoft.com/office/officeart/2005/8/layout/default"/>
    <dgm:cxn modelId="{2AA14ECD-7FF1-400D-B916-D60CB5E14983}" srcId="{F9F423B6-A91B-464A-BD11-B677ABE30A38}" destId="{4683E538-D307-4D35-90DE-C28687BB4BCC}" srcOrd="0" destOrd="0" parTransId="{E57F85F7-CB4A-482B-9924-F4CFB39BE61E}" sibTransId="{150F4E53-0879-4A57-B256-859B88183EBE}"/>
    <dgm:cxn modelId="{866947DF-0889-4081-B961-1A77F860B814}" srcId="{F9F423B6-A91B-464A-BD11-B677ABE30A38}" destId="{7C8FF5BF-B7CC-4CE9-90FC-8EAF4903B7F9}" srcOrd="2" destOrd="0" parTransId="{993048D6-CFB7-4621-BB7B-C6D2256B11D0}" sibTransId="{962B6916-2C36-4AD2-A9AB-6A4DBF098B03}"/>
    <dgm:cxn modelId="{53F6C0EB-4EBF-41C6-BF7F-3E1F2904ABD8}" srcId="{F9F423B6-A91B-464A-BD11-B677ABE30A38}" destId="{4BF49AC1-E5B0-4CB6-9635-7AFE1162A324}" srcOrd="3" destOrd="0" parTransId="{A44D36CC-0DB9-44D4-A9A9-4E1D17226AD9}" sibTransId="{FC38468A-D727-4787-B0AC-668C608A293D}"/>
    <dgm:cxn modelId="{CE083BFE-CACD-41EE-A011-FF9177F9514E}" type="presOf" srcId="{6EFEEA0A-64C6-4644-BA4E-B29285073792}" destId="{8B8D91C4-8C36-46D4-A72D-8B22F1C1F011}" srcOrd="0" destOrd="0" presId="urn:microsoft.com/office/officeart/2005/8/layout/default"/>
    <dgm:cxn modelId="{8E1B907C-3C54-4934-B4B9-08F5A1BA69F7}" type="presParOf" srcId="{F7BDACA4-D251-48B1-9694-1A2413DC6AF9}" destId="{C533ABA1-04FD-423F-8C7E-121E7DF911F1}" srcOrd="0" destOrd="0" presId="urn:microsoft.com/office/officeart/2005/8/layout/default"/>
    <dgm:cxn modelId="{12E112AA-F647-4EC0-9591-22E4B4E63D57}" type="presParOf" srcId="{F7BDACA4-D251-48B1-9694-1A2413DC6AF9}" destId="{EBC8B06E-998A-47FE-92A6-A70F1485A471}" srcOrd="1" destOrd="0" presId="urn:microsoft.com/office/officeart/2005/8/layout/default"/>
    <dgm:cxn modelId="{4111B482-EF8D-468D-B820-CE61FC322CED}" type="presParOf" srcId="{F7BDACA4-D251-48B1-9694-1A2413DC6AF9}" destId="{EFCE8C29-91D2-4159-9C53-EED648024B69}" srcOrd="2" destOrd="0" presId="urn:microsoft.com/office/officeart/2005/8/layout/default"/>
    <dgm:cxn modelId="{FC49C254-8A32-4B2D-BE12-06B72B4F3463}" type="presParOf" srcId="{F7BDACA4-D251-48B1-9694-1A2413DC6AF9}" destId="{33F4A175-FA9E-4ED5-981C-2C4DDA42B42C}" srcOrd="3" destOrd="0" presId="urn:microsoft.com/office/officeart/2005/8/layout/default"/>
    <dgm:cxn modelId="{328E8E70-C6C6-4597-9F4D-906976117F22}" type="presParOf" srcId="{F7BDACA4-D251-48B1-9694-1A2413DC6AF9}" destId="{07F1A9F0-093C-4B59-B3F6-F307F74592A4}" srcOrd="4" destOrd="0" presId="urn:microsoft.com/office/officeart/2005/8/layout/default"/>
    <dgm:cxn modelId="{6A2730E0-ECB5-4C1F-B812-6FD7E3970B12}" type="presParOf" srcId="{F7BDACA4-D251-48B1-9694-1A2413DC6AF9}" destId="{AB6C7AFB-B9D4-429A-B5F1-24121A5EFE29}" srcOrd="5" destOrd="0" presId="urn:microsoft.com/office/officeart/2005/8/layout/default"/>
    <dgm:cxn modelId="{2B178466-61E7-4271-9F0D-6F3E7CA5A14F}" type="presParOf" srcId="{F7BDACA4-D251-48B1-9694-1A2413DC6AF9}" destId="{344D8B59-42C7-43F1-BC3C-85FAC80D26D8}" srcOrd="6" destOrd="0" presId="urn:microsoft.com/office/officeart/2005/8/layout/default"/>
    <dgm:cxn modelId="{3F8BF8D7-5DE8-4083-B88D-941495573A53}" type="presParOf" srcId="{F7BDACA4-D251-48B1-9694-1A2413DC6AF9}" destId="{75FB8C2C-2416-4600-9C96-0B020014EA73}" srcOrd="7" destOrd="0" presId="urn:microsoft.com/office/officeart/2005/8/layout/default"/>
    <dgm:cxn modelId="{B4D883DA-CAAA-4529-9DE2-4DABFFA490D9}" type="presParOf" srcId="{F7BDACA4-D251-48B1-9694-1A2413DC6AF9}" destId="{8B8D91C4-8C36-46D4-A72D-8B22F1C1F01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AC190-7FF2-4A9B-A2B6-C919CD5D1D95}">
      <dsp:nvSpPr>
        <dsp:cNvPr id="0" name=""/>
        <dsp:cNvSpPr/>
      </dsp:nvSpPr>
      <dsp:spPr>
        <a:xfrm rot="5400000">
          <a:off x="3019133" y="106510"/>
          <a:ext cx="1631076" cy="141903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300" kern="1200" dirty="0"/>
            <a:t>Escolha de qual é o país de Língua portuguesa se refere</a:t>
          </a:r>
          <a:endParaRPr lang="it-IT" sz="1300" kern="1200" dirty="0"/>
        </a:p>
      </dsp:txBody>
      <dsp:txXfrm rot="-5400000">
        <a:off x="3346286" y="254666"/>
        <a:ext cx="976770" cy="1122724"/>
      </dsp:txXfrm>
    </dsp:sp>
    <dsp:sp modelId="{D59B17A2-0D8F-42C6-B5BE-249D6CA7BCA4}">
      <dsp:nvSpPr>
        <dsp:cNvPr id="0" name=""/>
        <dsp:cNvSpPr/>
      </dsp:nvSpPr>
      <dsp:spPr>
        <a:xfrm>
          <a:off x="4587250" y="326705"/>
          <a:ext cx="1820281" cy="978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200" b="1" kern="1200" dirty="0"/>
            <a:t>Angola, Brasil, Cabo Verde, Guiné- Bissau, Moçambique, Portugal, São Tomé e Príncipe e timor de Leste</a:t>
          </a:r>
          <a:endParaRPr lang="it-IT" sz="1200" b="1" kern="1200" dirty="0"/>
        </a:p>
      </dsp:txBody>
      <dsp:txXfrm>
        <a:off x="4587250" y="326705"/>
        <a:ext cx="1820281" cy="978645"/>
      </dsp:txXfrm>
    </dsp:sp>
    <dsp:sp modelId="{D60846FB-1030-4E34-896D-54CB92FA44AA}">
      <dsp:nvSpPr>
        <dsp:cNvPr id="0" name=""/>
        <dsp:cNvSpPr/>
      </dsp:nvSpPr>
      <dsp:spPr>
        <a:xfrm rot="5400000">
          <a:off x="1486573" y="106510"/>
          <a:ext cx="1631076" cy="141903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/>
            <a:t>História, Cultura e Política</a:t>
          </a:r>
          <a:endParaRPr lang="it-IT" sz="1600" kern="1200" dirty="0"/>
        </a:p>
      </dsp:txBody>
      <dsp:txXfrm rot="-5400000">
        <a:off x="1813726" y="254666"/>
        <a:ext cx="976770" cy="1122724"/>
      </dsp:txXfrm>
    </dsp:sp>
    <dsp:sp modelId="{3E266F65-EBA3-4C58-ADCE-6DF3250BA807}">
      <dsp:nvSpPr>
        <dsp:cNvPr id="0" name=""/>
        <dsp:cNvSpPr/>
      </dsp:nvSpPr>
      <dsp:spPr>
        <a:xfrm rot="5400000">
          <a:off x="721373" y="1490968"/>
          <a:ext cx="1631076" cy="141903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300" kern="1200" dirty="0"/>
            <a:t>Falsos amigos</a:t>
          </a:r>
          <a:endParaRPr lang="it-IT" sz="1300" kern="1200" dirty="0"/>
        </a:p>
      </dsp:txBody>
      <dsp:txXfrm rot="-5400000">
        <a:off x="1048526" y="1639124"/>
        <a:ext cx="976770" cy="1122724"/>
      </dsp:txXfrm>
    </dsp:sp>
    <dsp:sp modelId="{C1447B68-EA27-48E5-8952-6A2ADE6A2F2A}">
      <dsp:nvSpPr>
        <dsp:cNvPr id="0" name=""/>
        <dsp:cNvSpPr/>
      </dsp:nvSpPr>
      <dsp:spPr>
        <a:xfrm>
          <a:off x="2105155" y="1681402"/>
          <a:ext cx="1761562" cy="978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FD873D-101F-4927-A67B-76F4526FBF2A}">
      <dsp:nvSpPr>
        <dsp:cNvPr id="0" name=""/>
        <dsp:cNvSpPr/>
      </dsp:nvSpPr>
      <dsp:spPr>
        <a:xfrm rot="5400000">
          <a:off x="3759630" y="1490968"/>
          <a:ext cx="1631076" cy="141903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/>
            <a:t>Expressões idiomáticas</a:t>
          </a:r>
          <a:endParaRPr lang="it-IT" sz="1600" kern="1200" dirty="0"/>
        </a:p>
      </dsp:txBody>
      <dsp:txXfrm rot="-5400000">
        <a:off x="4086783" y="1639124"/>
        <a:ext cx="976770" cy="1122724"/>
      </dsp:txXfrm>
    </dsp:sp>
    <dsp:sp modelId="{028A4DCF-5E3E-4C4D-85EF-131B51DB49D3}">
      <dsp:nvSpPr>
        <dsp:cNvPr id="0" name=""/>
        <dsp:cNvSpPr/>
      </dsp:nvSpPr>
      <dsp:spPr>
        <a:xfrm rot="5400000">
          <a:off x="3019133" y="2875426"/>
          <a:ext cx="1631076" cy="141903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300" kern="1200" dirty="0"/>
            <a:t>Acordo Ortográfico</a:t>
          </a:r>
          <a:endParaRPr lang="it-IT" sz="1300" kern="1200" dirty="0"/>
        </a:p>
      </dsp:txBody>
      <dsp:txXfrm rot="-5400000">
        <a:off x="3346286" y="3023582"/>
        <a:ext cx="976770" cy="1122724"/>
      </dsp:txXfrm>
    </dsp:sp>
    <dsp:sp modelId="{6F6EF7EC-C877-44CE-9387-066FDBD92585}">
      <dsp:nvSpPr>
        <dsp:cNvPr id="0" name=""/>
        <dsp:cNvSpPr/>
      </dsp:nvSpPr>
      <dsp:spPr>
        <a:xfrm>
          <a:off x="4587250" y="3095621"/>
          <a:ext cx="1820281" cy="978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AEE1CE-9582-48AA-8B20-824FFEE1B228}">
      <dsp:nvSpPr>
        <dsp:cNvPr id="0" name=""/>
        <dsp:cNvSpPr/>
      </dsp:nvSpPr>
      <dsp:spPr>
        <a:xfrm rot="5400000">
          <a:off x="1486573" y="2875426"/>
          <a:ext cx="1631076" cy="141903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300" kern="1200" dirty="0"/>
            <a:t>Contexto </a:t>
          </a:r>
          <a:r>
            <a:rPr lang="pt-PT" sz="1300" kern="1200" dirty="0" err="1"/>
            <a:t>socio-cultural</a:t>
          </a:r>
          <a:endParaRPr lang="it-IT" sz="1300" kern="1200" dirty="0"/>
        </a:p>
      </dsp:txBody>
      <dsp:txXfrm rot="-5400000">
        <a:off x="1813726" y="3023582"/>
        <a:ext cx="976770" cy="11227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33ABA1-04FD-423F-8C7E-121E7DF911F1}">
      <dsp:nvSpPr>
        <dsp:cNvPr id="0" name=""/>
        <dsp:cNvSpPr/>
      </dsp:nvSpPr>
      <dsp:spPr>
        <a:xfrm>
          <a:off x="0" y="648726"/>
          <a:ext cx="1949544" cy="1169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b="0" i="0" kern="1200" dirty="0" err="1"/>
            <a:t>Estilo</a:t>
          </a:r>
          <a:r>
            <a:rPr lang="it-IT" sz="2300" b="0" i="0" kern="1200" dirty="0"/>
            <a:t> de </a:t>
          </a:r>
          <a:r>
            <a:rPr lang="it-IT" sz="2300" b="0" i="0" kern="1200" dirty="0" err="1"/>
            <a:t>vida</a:t>
          </a:r>
          <a:endParaRPr lang="it-IT" sz="2300" kern="1200" dirty="0"/>
        </a:p>
      </dsp:txBody>
      <dsp:txXfrm>
        <a:off x="0" y="648726"/>
        <a:ext cx="1949544" cy="1169726"/>
      </dsp:txXfrm>
    </dsp:sp>
    <dsp:sp modelId="{EFCE8C29-91D2-4159-9C53-EED648024B69}">
      <dsp:nvSpPr>
        <dsp:cNvPr id="0" name=""/>
        <dsp:cNvSpPr/>
      </dsp:nvSpPr>
      <dsp:spPr>
        <a:xfrm>
          <a:off x="2180799" y="647743"/>
          <a:ext cx="1949544" cy="1169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b="0" i="0" kern="1200" dirty="0" err="1"/>
            <a:t>Valores</a:t>
          </a:r>
          <a:r>
            <a:rPr lang="it-IT" sz="2300" b="0" i="0" kern="1200" dirty="0"/>
            <a:t> </a:t>
          </a:r>
          <a:r>
            <a:rPr lang="it-IT" sz="2300" b="0" i="0" kern="1200" dirty="0" err="1"/>
            <a:t>sociais</a:t>
          </a:r>
          <a:endParaRPr lang="it-IT" sz="2300" kern="1200" dirty="0"/>
        </a:p>
      </dsp:txBody>
      <dsp:txXfrm>
        <a:off x="2180799" y="647743"/>
        <a:ext cx="1949544" cy="1169726"/>
      </dsp:txXfrm>
    </dsp:sp>
    <dsp:sp modelId="{07F1A9F0-093C-4B59-B3F6-F307F74592A4}">
      <dsp:nvSpPr>
        <dsp:cNvPr id="0" name=""/>
        <dsp:cNvSpPr/>
      </dsp:nvSpPr>
      <dsp:spPr>
        <a:xfrm>
          <a:off x="4288998" y="648726"/>
          <a:ext cx="1949544" cy="1169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b="0" i="0" kern="1200" dirty="0" err="1"/>
            <a:t>Factores</a:t>
          </a:r>
          <a:r>
            <a:rPr lang="it-IT" sz="2300" b="0" i="0" kern="1200" dirty="0"/>
            <a:t> </a:t>
          </a:r>
          <a:r>
            <a:rPr lang="it-IT" sz="2300" b="0" i="0" kern="1200" dirty="0" err="1"/>
            <a:t>demográficos</a:t>
          </a:r>
          <a:endParaRPr lang="it-IT" sz="2300" kern="1200" dirty="0"/>
        </a:p>
      </dsp:txBody>
      <dsp:txXfrm>
        <a:off x="4288998" y="648726"/>
        <a:ext cx="1949544" cy="1169726"/>
      </dsp:txXfrm>
    </dsp:sp>
    <dsp:sp modelId="{344D8B59-42C7-43F1-BC3C-85FAC80D26D8}">
      <dsp:nvSpPr>
        <dsp:cNvPr id="0" name=""/>
        <dsp:cNvSpPr/>
      </dsp:nvSpPr>
      <dsp:spPr>
        <a:xfrm>
          <a:off x="1072249" y="2013407"/>
          <a:ext cx="1949544" cy="1169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300" kern="1200" dirty="0"/>
            <a:t>Nível de educação</a:t>
          </a:r>
          <a:endParaRPr lang="it-IT" sz="2300" kern="1200" dirty="0"/>
        </a:p>
      </dsp:txBody>
      <dsp:txXfrm>
        <a:off x="1072249" y="2013407"/>
        <a:ext cx="1949544" cy="1169726"/>
      </dsp:txXfrm>
    </dsp:sp>
    <dsp:sp modelId="{8B8D91C4-8C36-46D4-A72D-8B22F1C1F011}">
      <dsp:nvSpPr>
        <dsp:cNvPr id="0" name=""/>
        <dsp:cNvSpPr/>
      </dsp:nvSpPr>
      <dsp:spPr>
        <a:xfrm>
          <a:off x="3216748" y="2013407"/>
          <a:ext cx="1949544" cy="1169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300" kern="1200" dirty="0"/>
            <a:t>Composição étnica da população</a:t>
          </a:r>
          <a:endParaRPr lang="it-IT" sz="2300" kern="1200" dirty="0"/>
        </a:p>
      </dsp:txBody>
      <dsp:txXfrm>
        <a:off x="3216748" y="2013407"/>
        <a:ext cx="1949544" cy="1169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3032DB9-B531-482D-80D6-606FDB3E18B8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040B2F4-D120-4C2A-8A1E-EE4532AD0BD9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86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9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83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81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39201" y="209501"/>
            <a:ext cx="11913495" cy="6438943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1101367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457125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7812883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it-IT" smtClean="0"/>
              <a:pPr algn="ctr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85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8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69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29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72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88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FEBAF7-2862-4157-A6C6-575E43CD51BC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34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69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FEBAF7-2862-4157-A6C6-575E43CD51BC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4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qq_z_Nh-mw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visao.sapo.pt/visaojunior/noticias/2019-11-06-sophia-de-mello-breyner-andresen-nasceu-ha-100-anos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vc.instituto-camoes.pt/exercicios/index1.html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gif"/><Relationship Id="rId4" Type="http://schemas.openxmlformats.org/officeDocument/2006/relationships/hyperlink" Target="http://www.goethe-verlag.com/tests/PI/PI.HTM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usa.pt/lusaweb/" TargetMode="External"/><Relationship Id="rId3" Type="http://schemas.openxmlformats.org/officeDocument/2006/relationships/hyperlink" Target="https://dicionario.priberam.org/" TargetMode="External"/><Relationship Id="rId7" Type="http://schemas.openxmlformats.org/officeDocument/2006/relationships/hyperlink" Target="https://www.cplp.org/" TargetMode="External"/><Relationship Id="rId2" Type="http://schemas.openxmlformats.org/officeDocument/2006/relationships/hyperlink" Target="https://www.instituto-camoes.p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tp.pt/play/" TargetMode="External"/><Relationship Id="rId5" Type="http://schemas.openxmlformats.org/officeDocument/2006/relationships/hyperlink" Target="https://www.rtp.pt/" TargetMode="External"/><Relationship Id="rId10" Type="http://schemas.openxmlformats.org/officeDocument/2006/relationships/hyperlink" Target="https://radiocomercial.iol.pt/" TargetMode="External"/><Relationship Id="rId4" Type="http://schemas.openxmlformats.org/officeDocument/2006/relationships/hyperlink" Target="https://www.infopedia.pt/" TargetMode="External"/><Relationship Id="rId9" Type="http://schemas.openxmlformats.org/officeDocument/2006/relationships/hyperlink" Target="https://www.tsf.pt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lpcaceres.wixsite.com/maratonaleitura/como-funciona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hyperlink" Target="https://www.olalisboa.it/articoli-in-italiano/poesia-portoghes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3.emf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901952"/>
            <a:ext cx="10058400" cy="2060214"/>
          </a:xfrm>
        </p:spPr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C43DE17-1D20-49F9-9953-41D6C4760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63" y="913765"/>
            <a:ext cx="10683648" cy="544062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2E9C9F5-1180-4270-89AB-55B0AAB7AA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4313" y="162545"/>
            <a:ext cx="10913624" cy="938212"/>
          </a:xfrm>
        </p:spPr>
        <p:txBody>
          <a:bodyPr/>
          <a:lstStyle/>
          <a:p>
            <a:r>
              <a:rPr lang="it-IT" dirty="0"/>
              <a:t>A l</a:t>
            </a:r>
            <a:r>
              <a:rPr lang="pt-PT" dirty="0"/>
              <a:t>íngua portuguesa no mundo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3E2429-3E0B-4917-8202-647E2D64DE1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4289" y="5006023"/>
            <a:ext cx="3097213" cy="938212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hlinkClick r:id="rId3"/>
              </a:rPr>
              <a:t>A língua portuguesa no mundo</a:t>
            </a:r>
            <a:endParaRPr lang="pt-BR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D41430F-E63E-49C0-86D6-B2558C1864AD}"/>
              </a:ext>
            </a:extLst>
          </p:cNvPr>
          <p:cNvSpPr txBox="1"/>
          <p:nvPr/>
        </p:nvSpPr>
        <p:spPr>
          <a:xfrm>
            <a:off x="9293087" y="6354387"/>
            <a:ext cx="2898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Fonte: Geo5 International</a:t>
            </a:r>
            <a:endParaRPr lang="it-I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023D608-DDB9-4C61-A46C-8F851BA16CEA}"/>
              </a:ext>
            </a:extLst>
          </p:cNvPr>
          <p:cNvSpPr txBox="1"/>
          <p:nvPr/>
        </p:nvSpPr>
        <p:spPr>
          <a:xfrm>
            <a:off x="9629490" y="313600"/>
            <a:ext cx="1392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b="1" dirty="0"/>
              <a:t>4%</a:t>
            </a:r>
            <a:endParaRPr lang="it-IT" sz="72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E3F9FEA-9C4C-49C5-98A8-13EDD3A126A8}"/>
              </a:ext>
            </a:extLst>
          </p:cNvPr>
          <p:cNvSpPr txBox="1"/>
          <p:nvPr/>
        </p:nvSpPr>
        <p:spPr>
          <a:xfrm>
            <a:off x="6730102" y="2114094"/>
            <a:ext cx="4012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u="sng" dirty="0"/>
              <a:t>O texto literário em português está dividido principalmente entre Portugal, Brasil e os países africanos principalmente: Angola e Moçambique</a:t>
            </a:r>
            <a:endParaRPr lang="it-IT" b="1" u="sng" dirty="0"/>
          </a:p>
        </p:txBody>
      </p:sp>
    </p:spTree>
    <p:extLst>
      <p:ext uri="{BB962C8B-B14F-4D97-AF65-F5344CB8AC3E}">
        <p14:creationId xmlns:p14="http://schemas.microsoft.com/office/powerpoint/2010/main" val="176276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BABE64-13CE-417E-B305-5BDAEF44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86603"/>
            <a:ext cx="10058400" cy="1450757"/>
          </a:xfrm>
        </p:spPr>
        <p:txBody>
          <a:bodyPr/>
          <a:lstStyle/>
          <a:p>
            <a:r>
              <a:rPr lang="pt-PT" dirty="0"/>
              <a:t>Contexto Sócio- Cultural</a:t>
            </a:r>
            <a:endParaRPr lang="it-IT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47CD60B-C672-4571-AD40-8BF0F9394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277605"/>
              </p:ext>
            </p:extLst>
          </p:nvPr>
        </p:nvGraphicFramePr>
        <p:xfrm>
          <a:off x="2976728" y="1914779"/>
          <a:ext cx="6238543" cy="3831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A6F6C804-7054-482B-90DA-54131A22F068}"/>
              </a:ext>
            </a:extLst>
          </p:cNvPr>
          <p:cNvSpPr txBox="1"/>
          <p:nvPr/>
        </p:nvSpPr>
        <p:spPr>
          <a:xfrm>
            <a:off x="9403307" y="2643748"/>
            <a:ext cx="2429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33333"/>
                </a:solidFill>
                <a:latin typeface="Georgia" panose="02040502050405020303" pitchFamily="18" charset="0"/>
              </a:rPr>
              <a:t>T</a:t>
            </a:r>
            <a:r>
              <a:rPr lang="pt-BR" sz="16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axa de natalidade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33333"/>
                </a:solidFill>
                <a:latin typeface="Georgia" panose="02040502050405020303" pitchFamily="18" charset="0"/>
              </a:rPr>
              <a:t>E</a:t>
            </a:r>
            <a:r>
              <a:rPr lang="pt-BR" sz="16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strutura etária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33333"/>
                </a:solidFill>
                <a:latin typeface="Georgia" panose="02040502050405020303" pitchFamily="18" charset="0"/>
              </a:rPr>
              <a:t>Taxa de mortalidade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Aumento da expectativa de vida</a:t>
            </a:r>
            <a:endParaRPr lang="it-IT" sz="16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6EFD3E7-7CFA-44B4-B8B2-5CEADD672051}"/>
              </a:ext>
            </a:extLst>
          </p:cNvPr>
          <p:cNvSpPr txBox="1"/>
          <p:nvPr/>
        </p:nvSpPr>
        <p:spPr>
          <a:xfrm>
            <a:off x="216848" y="2643749"/>
            <a:ext cx="2693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/>
              <a:t>Preocupação com a saúde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/>
              <a:t>Inserção da mulher no mercado de trabalho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/>
              <a:t>O aumento do consumo e compra de bens</a:t>
            </a:r>
            <a:endParaRPr lang="it-IT" sz="16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E822D01-5BBE-452E-A59D-5ED6752DC6A2}"/>
              </a:ext>
            </a:extLst>
          </p:cNvPr>
          <p:cNvSpPr txBox="1"/>
          <p:nvPr/>
        </p:nvSpPr>
        <p:spPr>
          <a:xfrm>
            <a:off x="3889613" y="5208031"/>
            <a:ext cx="23747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Diminuição do analfabetismo e aumento do acesso ao Ensino Superior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660853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ernando Pessoa: libri e curiosità sullo scrittore. Scoprilo! - Rivista Blam">
            <a:extLst>
              <a:ext uri="{FF2B5EF4-FFF2-40B4-BE49-F238E27FC236}">
                <a16:creationId xmlns:a16="http://schemas.microsoft.com/office/drawing/2014/main" id="{6E901B0F-C9E7-4763-8B3A-C7800EBD8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29" y="325270"/>
            <a:ext cx="8979516" cy="591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503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52C1AC2-79CE-4590-BF9A-9D164A68E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548" y="209813"/>
            <a:ext cx="7998330" cy="600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34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7223C6-6E19-4CF8-AB7D-5E1F2CC20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54" y="286602"/>
            <a:ext cx="4027817" cy="577982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3DA9698-E903-4C7D-93E8-AD6909734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683" y="286602"/>
            <a:ext cx="6626168" cy="2671547"/>
          </a:xfrm>
          <a:prstGeom prst="rect">
            <a:avLst/>
          </a:prstGeom>
        </p:spPr>
      </p:pic>
      <p:pic>
        <p:nvPicPr>
          <p:cNvPr id="7170" name="Picture 2" descr="Cristiano Ronaldo più forte delle regole, avrà ancora il numero 7: ecco  come ha fatto | GQ Italia">
            <a:extLst>
              <a:ext uri="{FF2B5EF4-FFF2-40B4-BE49-F238E27FC236}">
                <a16:creationId xmlns:a16="http://schemas.microsoft.com/office/drawing/2014/main" id="{783D92DD-3381-4BEB-A158-123201104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83" y="4056167"/>
            <a:ext cx="3480096" cy="194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ortogallo: Quanto era forte Luís Figo? | UEFA EURO 2020 | UEFA.com">
            <a:extLst>
              <a:ext uri="{FF2B5EF4-FFF2-40B4-BE49-F238E27FC236}">
                <a16:creationId xmlns:a16="http://schemas.microsoft.com/office/drawing/2014/main" id="{B12B7C20-954A-4509-84FB-31F3DCA33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77" y="3018931"/>
            <a:ext cx="3468496" cy="194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893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Árvore genealógica da língua portuguesa">
            <a:extLst>
              <a:ext uri="{FF2B5EF4-FFF2-40B4-BE49-F238E27FC236}">
                <a16:creationId xmlns:a16="http://schemas.microsoft.com/office/drawing/2014/main" id="{150A4258-A3E0-40EF-AEB2-FA97E44EC9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0"/>
            <a:ext cx="11572460" cy="62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85D5EB2-E937-4FF6-9DBE-988B5092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62" y="-110260"/>
            <a:ext cx="6158949" cy="1484243"/>
          </a:xfrm>
        </p:spPr>
        <p:txBody>
          <a:bodyPr>
            <a:normAutofit/>
          </a:bodyPr>
          <a:lstStyle/>
          <a:p>
            <a:r>
              <a:rPr lang="pt-BR" sz="2000" b="1" i="0" dirty="0">
                <a:effectLst/>
                <a:latin typeface="montserrat" panose="020B0604020202020204" pitchFamily="2" charset="0"/>
              </a:rPr>
              <a:t>Árvore genealógica da língua portuguesa</a:t>
            </a:r>
            <a:br>
              <a:rPr lang="pt-BR" b="1" i="0" dirty="0">
                <a:effectLst/>
                <a:latin typeface="montserrat" panose="020B0604020202020204" pitchFamily="2" charset="0"/>
              </a:rPr>
            </a:br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E939BF96-E8F7-45A8-9C4A-90FE3B6E7E19}"/>
              </a:ext>
            </a:extLst>
          </p:cNvPr>
          <p:cNvSpPr/>
          <p:nvPr/>
        </p:nvSpPr>
        <p:spPr>
          <a:xfrm>
            <a:off x="381000" y="5003978"/>
            <a:ext cx="2375451" cy="18540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D409C95-82F6-49BA-A622-C7D13F8D0E28}"/>
              </a:ext>
            </a:extLst>
          </p:cNvPr>
          <p:cNvSpPr txBox="1"/>
          <p:nvPr/>
        </p:nvSpPr>
        <p:spPr>
          <a:xfrm>
            <a:off x="7603435" y="5300744"/>
            <a:ext cx="45885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333333"/>
                </a:solidFill>
                <a:effectLst/>
                <a:latin typeface="muli"/>
              </a:rPr>
              <a:t>(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muli"/>
              </a:rPr>
              <a:t>Fonte: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muli"/>
              </a:rPr>
              <a:t>Robert A. Hall, Jr., 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muli"/>
              </a:rPr>
              <a:t>External History of Language Change.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muli"/>
              </a:rPr>
              <a:t> Nova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muli"/>
              </a:rPr>
              <a:t>Iorque-Londres-Amesterdão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muli"/>
              </a:rPr>
              <a:t>, American Elsevier Publishing Company, Inc., 1974)</a:t>
            </a:r>
            <a:endParaRPr lang="it-IT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019D797-5495-4806-8510-46ADCF8B9ED5}"/>
              </a:ext>
            </a:extLst>
          </p:cNvPr>
          <p:cNvSpPr txBox="1"/>
          <p:nvPr/>
        </p:nvSpPr>
        <p:spPr>
          <a:xfrm>
            <a:off x="1003407" y="1715075"/>
            <a:ext cx="227917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FALSOS AMIGOS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38944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430A617-D4A6-4805-9B71-6EB72E426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76" b="27926"/>
          <a:stretch/>
        </p:blipFill>
        <p:spPr>
          <a:xfrm>
            <a:off x="489898" y="532261"/>
            <a:ext cx="5042178" cy="4148922"/>
          </a:xfrm>
          <a:prstGeom prst="rect">
            <a:avLst/>
          </a:prstGeom>
        </p:spPr>
      </p:pic>
      <p:pic>
        <p:nvPicPr>
          <p:cNvPr id="9218" name="Picture 2" descr="La Piadineria acquistata da un fondo italiano - QuiBrescia">
            <a:extLst>
              <a:ext uri="{FF2B5EF4-FFF2-40B4-BE49-F238E27FC236}">
                <a16:creationId xmlns:a16="http://schemas.microsoft.com/office/drawing/2014/main" id="{83604D31-AAF4-4478-8E4E-8D3F81F6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102" y="2563505"/>
            <a:ext cx="62865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1A4E7C6-8C1C-4EDB-99D1-5ED48A552406}"/>
              </a:ext>
            </a:extLst>
          </p:cNvPr>
          <p:cNvSpPr txBox="1"/>
          <p:nvPr/>
        </p:nvSpPr>
        <p:spPr>
          <a:xfrm>
            <a:off x="6372367" y="1528550"/>
            <a:ext cx="475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u="sng" dirty="0"/>
              <a:t>Alguns exemplos de Falsos amigos</a:t>
            </a:r>
            <a:endParaRPr lang="it-IT" b="1" u="sng" dirty="0"/>
          </a:p>
        </p:txBody>
      </p:sp>
    </p:spTree>
    <p:extLst>
      <p:ext uri="{BB962C8B-B14F-4D97-AF65-F5344CB8AC3E}">
        <p14:creationId xmlns:p14="http://schemas.microsoft.com/office/powerpoint/2010/main" val="138586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8D54629-E2B8-43D4-914F-70CCA585C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Temas da </a:t>
            </a:r>
            <a:r>
              <a:rPr lang="pt-PT" dirty="0" err="1"/>
              <a:t>actualidade</a:t>
            </a:r>
            <a:r>
              <a:rPr lang="pt-PT" dirty="0"/>
              <a:t>  </a:t>
            </a:r>
            <a:endParaRPr lang="it-IT" dirty="0"/>
          </a:p>
        </p:txBody>
      </p:sp>
      <p:sp>
        <p:nvSpPr>
          <p:cNvPr id="10" name="Marcador de Posição do Texto 9">
            <a:extLst>
              <a:ext uri="{FF2B5EF4-FFF2-40B4-BE49-F238E27FC236}">
                <a16:creationId xmlns:a16="http://schemas.microsoft.com/office/drawing/2014/main" id="{1382F17E-B2CB-41B7-AADC-1E2AE58AD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Vocabulário e expressões</a:t>
            </a:r>
          </a:p>
          <a:p>
            <a:r>
              <a:rPr lang="pt-PT" dirty="0"/>
              <a:t>Títulos de jornais e revistas</a:t>
            </a:r>
            <a:endParaRPr lang="it-IT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C23D867-0762-4E02-9749-5881573E752F}"/>
              </a:ext>
            </a:extLst>
          </p:cNvPr>
          <p:cNvSpPr txBox="1"/>
          <p:nvPr/>
        </p:nvSpPr>
        <p:spPr>
          <a:xfrm>
            <a:off x="4523874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5072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extLst>
              <a:ext uri="{FF2B5EF4-FFF2-40B4-BE49-F238E27FC236}">
                <a16:creationId xmlns:a16="http://schemas.microsoft.com/office/drawing/2014/main" id="{CD010DCF-3443-488C-8686-25B2091D3E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479669D6-DD57-4BE6-94FE-ABEADA69CE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0236713-1648-4E5B-9AE3-0651364A6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30" y="210104"/>
            <a:ext cx="4786054" cy="5982567"/>
          </a:xfrm>
          <a:prstGeom prst="rect">
            <a:avLst/>
          </a:prstGeom>
        </p:spPr>
      </p:pic>
      <p:sp>
        <p:nvSpPr>
          <p:cNvPr id="8" name="AutoShape 8">
            <a:extLst>
              <a:ext uri="{FF2B5EF4-FFF2-40B4-BE49-F238E27FC236}">
                <a16:creationId xmlns:a16="http://schemas.microsoft.com/office/drawing/2014/main" id="{DDAEFA6E-1C48-4A98-A184-657327BEDB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0392697-47E6-48BB-9EF4-DEA07356C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63630"/>
            <a:ext cx="4575346" cy="6075513"/>
          </a:xfrm>
          <a:prstGeom prst="rect">
            <a:avLst/>
          </a:prstGeom>
        </p:spPr>
      </p:pic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467B60AB-812B-4F6E-9A2A-A40E4599173A}"/>
              </a:ext>
            </a:extLst>
          </p:cNvPr>
          <p:cNvCxnSpPr>
            <a:cxnSpLocks/>
          </p:cNvCxnSpPr>
          <p:nvPr/>
        </p:nvCxnSpPr>
        <p:spPr>
          <a:xfrm>
            <a:off x="2440554" y="1964321"/>
            <a:ext cx="25248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684CC88-99B5-4D70-9A0B-E4E3EB6ED156}"/>
              </a:ext>
            </a:extLst>
          </p:cNvPr>
          <p:cNvSpPr txBox="1"/>
          <p:nvPr/>
        </p:nvSpPr>
        <p:spPr>
          <a:xfrm>
            <a:off x="67647" y="2953434"/>
            <a:ext cx="272955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Qual é o contexto histórico a que se refere a notícia?</a:t>
            </a:r>
            <a:endParaRPr lang="it-IT" dirty="0"/>
          </a:p>
        </p:txBody>
      </p:sp>
      <p:cxnSp>
        <p:nvCxnSpPr>
          <p:cNvPr id="15" name="Conexão reta 14">
            <a:extLst>
              <a:ext uri="{FF2B5EF4-FFF2-40B4-BE49-F238E27FC236}">
                <a16:creationId xmlns:a16="http://schemas.microsoft.com/office/drawing/2014/main" id="{5BDA27B4-A734-4A5B-A673-BA95D75BECCB}"/>
              </a:ext>
            </a:extLst>
          </p:cNvPr>
          <p:cNvCxnSpPr>
            <a:cxnSpLocks/>
          </p:cNvCxnSpPr>
          <p:nvPr/>
        </p:nvCxnSpPr>
        <p:spPr>
          <a:xfrm>
            <a:off x="1368254" y="2330415"/>
            <a:ext cx="32624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1948C6B-5317-47E2-B224-831543097FB4}"/>
              </a:ext>
            </a:extLst>
          </p:cNvPr>
          <p:cNvSpPr txBox="1"/>
          <p:nvPr/>
        </p:nvSpPr>
        <p:spPr>
          <a:xfrm>
            <a:off x="67647" y="6192672"/>
            <a:ext cx="1125940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Cair/ Quebrar um </a:t>
            </a:r>
            <a:r>
              <a:rPr lang="pt-PT" dirty="0" err="1"/>
              <a:t>tabú</a:t>
            </a:r>
            <a:r>
              <a:rPr lang="pt-PT" dirty="0"/>
              <a:t>= a queda de uma proibição/ interdição de qualquer atividade social, moral, religiosa, ou culturalmente reprovável  </a:t>
            </a:r>
            <a:endParaRPr lang="it-IT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CD878A8-D8F6-4541-9366-BD8D781FB5F7}"/>
              </a:ext>
            </a:extLst>
          </p:cNvPr>
          <p:cNvSpPr/>
          <p:nvPr/>
        </p:nvSpPr>
        <p:spPr>
          <a:xfrm>
            <a:off x="6248400" y="5390147"/>
            <a:ext cx="1997242" cy="9365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F4D405C-ACA7-4A9B-8A44-FB3298923A0F}"/>
              </a:ext>
            </a:extLst>
          </p:cNvPr>
          <p:cNvSpPr/>
          <p:nvPr/>
        </p:nvSpPr>
        <p:spPr>
          <a:xfrm>
            <a:off x="9127958" y="4981074"/>
            <a:ext cx="1616242" cy="6497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EC057A2-7FBE-4D01-81C0-F2A2D008F2AE}"/>
              </a:ext>
            </a:extLst>
          </p:cNvPr>
          <p:cNvSpPr txBox="1"/>
          <p:nvPr/>
        </p:nvSpPr>
        <p:spPr>
          <a:xfrm rot="5400000">
            <a:off x="9294323" y="2768768"/>
            <a:ext cx="4699827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Títulos dos jornais: </a:t>
            </a:r>
            <a:r>
              <a:rPr lang="pt-PT" dirty="0" err="1"/>
              <a:t>Públioo</a:t>
            </a:r>
            <a:r>
              <a:rPr lang="pt-PT" dirty="0"/>
              <a:t> e IN 28/02/2022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8988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65D6CE3-DE0F-4B60-B968-692A0BB2E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3" t="25052" r="64179" b="4448"/>
          <a:stretch/>
        </p:blipFill>
        <p:spPr>
          <a:xfrm>
            <a:off x="118279" y="0"/>
            <a:ext cx="6337111" cy="6558688"/>
          </a:xfrm>
          <a:prstGeom prst="rect">
            <a:avLst/>
          </a:prstGeom>
        </p:spPr>
      </p:pic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1D82BA52-7B44-4294-8193-26A64B169567}"/>
              </a:ext>
            </a:extLst>
          </p:cNvPr>
          <p:cNvCxnSpPr>
            <a:cxnSpLocks/>
          </p:cNvCxnSpPr>
          <p:nvPr/>
        </p:nvCxnSpPr>
        <p:spPr>
          <a:xfrm>
            <a:off x="3452884" y="832513"/>
            <a:ext cx="178785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55E0B91F-D9CE-4860-80B5-35B2CC69D664}"/>
              </a:ext>
            </a:extLst>
          </p:cNvPr>
          <p:cNvSpPr/>
          <p:nvPr/>
        </p:nvSpPr>
        <p:spPr>
          <a:xfrm>
            <a:off x="6455390" y="259307"/>
            <a:ext cx="1243603" cy="573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5534BCB-F527-413E-A010-B9E07C78C6AD}"/>
              </a:ext>
            </a:extLst>
          </p:cNvPr>
          <p:cNvSpPr txBox="1"/>
          <p:nvPr/>
        </p:nvSpPr>
        <p:spPr>
          <a:xfrm>
            <a:off x="8079474" y="259307"/>
            <a:ext cx="379407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Joga a carta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Dar as cartas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Pôr as cartas na mesa= </a:t>
            </a:r>
            <a:r>
              <a:rPr lang="pt-BR" b="0" i="0" dirty="0">
                <a:solidFill>
                  <a:srgbClr val="404040"/>
                </a:solidFill>
                <a:effectLst/>
                <a:latin typeface="Source Sans Pro" panose="020B0503030403020204" pitchFamily="34" charset="0"/>
              </a:rPr>
              <a:t> É não deixar nenhuma dúvida sobre uma situação, ser honesto sobre os pensamentos ou sentimentos. Expressões parecidas: Colocar em pratos limpos, Pingos / Pontos nos is/ Abrir o jogo</a:t>
            </a:r>
          </a:p>
          <a:p>
            <a:endParaRPr lang="pt-P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Jogar com as cartas marcadas = </a:t>
            </a:r>
            <a:r>
              <a:rPr lang="pt-PT" dirty="0"/>
              <a:t>significa uma situação cujo resultado foi previamente combinado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0356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°47 e n°48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312302"/>
            <a:ext cx="10058400" cy="4023360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Tradução conjunta do “Cavaleiro da Dinamarca” de Sophia de Mello Breyner Andresen.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Algumas considerações na tradução – contextos.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Falsos amigos.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Temas da </a:t>
            </a:r>
            <a:r>
              <a:rPr lang="pt-PT" sz="3000" dirty="0" err="1"/>
              <a:t>actualidade</a:t>
            </a:r>
            <a:r>
              <a:rPr lang="pt-PT" sz="3000" dirty="0"/>
              <a:t>. Tradução de títulos e artigos de jornais e revistas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Exercícios com Expressões idiomáticas e tradução de pequenas frases do português para o italiano.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dirty="0"/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dirty="0"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1942970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Segunda-feira, 28 de fevereiro de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7D53BA6-ADE9-4556-B66F-F78ABB72A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95" y="0"/>
            <a:ext cx="5227577" cy="626432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FF83157-A9E8-4D1C-AD7E-FF595F86FA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57"/>
          <a:stretch/>
        </p:blipFill>
        <p:spPr>
          <a:xfrm>
            <a:off x="6689453" y="0"/>
            <a:ext cx="4272197" cy="626432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4525619-CF26-4993-B310-AF74353ED6E5}"/>
              </a:ext>
            </a:extLst>
          </p:cNvPr>
          <p:cNvSpPr/>
          <p:nvPr/>
        </p:nvSpPr>
        <p:spPr>
          <a:xfrm>
            <a:off x="252663" y="1335505"/>
            <a:ext cx="2045369" cy="16603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ED5EA76-AADD-4DB9-9550-BE4EBA2177B1}"/>
              </a:ext>
            </a:extLst>
          </p:cNvPr>
          <p:cNvSpPr/>
          <p:nvPr/>
        </p:nvSpPr>
        <p:spPr>
          <a:xfrm>
            <a:off x="8434137" y="4102768"/>
            <a:ext cx="1323474" cy="5895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7B202F6-CAB9-4F7E-9341-1511F597352E}"/>
              </a:ext>
            </a:extLst>
          </p:cNvPr>
          <p:cNvSpPr txBox="1"/>
          <p:nvPr/>
        </p:nvSpPr>
        <p:spPr>
          <a:xfrm>
            <a:off x="633004" y="6387154"/>
            <a:ext cx="5754147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Títulos dos jornais: JN e Expresso 28/02/2022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1977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2924820-9DD0-4B67-BBAA-90789079A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85" y="122829"/>
            <a:ext cx="3876817" cy="620290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A95A0DF-D7B4-48D3-9690-62CE071AEAFC}"/>
              </a:ext>
            </a:extLst>
          </p:cNvPr>
          <p:cNvSpPr/>
          <p:nvPr/>
        </p:nvSpPr>
        <p:spPr>
          <a:xfrm>
            <a:off x="436728" y="4162567"/>
            <a:ext cx="2825087" cy="147395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98" name="Picture 2" descr="Renováveis Magazine">
            <a:extLst>
              <a:ext uri="{FF2B5EF4-FFF2-40B4-BE49-F238E27FC236}">
                <a16:creationId xmlns:a16="http://schemas.microsoft.com/office/drawing/2014/main" id="{33020C43-B0D8-4AEC-8F17-8F7DD8A27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773" y="122829"/>
            <a:ext cx="4426424" cy="608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E90052C-2CEB-41A1-A055-A275B61C4FDA}"/>
              </a:ext>
            </a:extLst>
          </p:cNvPr>
          <p:cNvSpPr/>
          <p:nvPr/>
        </p:nvSpPr>
        <p:spPr>
          <a:xfrm>
            <a:off x="6096000" y="3848668"/>
            <a:ext cx="3744036" cy="9007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473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2AED5F01-751F-47F4-96F9-9A31DA08C4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F55DC4A-352D-4F40-887B-219615A8A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799" y="272954"/>
            <a:ext cx="4141463" cy="573888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47BFEE3-6CDF-4B88-B6F4-1526E0ECD034}"/>
              </a:ext>
            </a:extLst>
          </p:cNvPr>
          <p:cNvSpPr/>
          <p:nvPr/>
        </p:nvSpPr>
        <p:spPr>
          <a:xfrm>
            <a:off x="1828799" y="2074460"/>
            <a:ext cx="3493827" cy="7915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9DC1126-10FF-4142-9326-41CD46901C09}"/>
              </a:ext>
            </a:extLst>
          </p:cNvPr>
          <p:cNvSpPr txBox="1"/>
          <p:nvPr/>
        </p:nvSpPr>
        <p:spPr>
          <a:xfrm>
            <a:off x="855259" y="6400380"/>
            <a:ext cx="1052198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Fonte: Jornal angolano “Novo Jornal” 25/02/2022, Jornal brasileiro “Informação Extra” 28/02/2022</a:t>
            </a:r>
            <a:endParaRPr lang="it-I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85673F1-A657-4234-AF04-F1271034B6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870"/>
          <a:stretch/>
        </p:blipFill>
        <p:spPr>
          <a:xfrm>
            <a:off x="5736609" y="443551"/>
            <a:ext cx="5640634" cy="5397689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02BCCAB-AC48-4419-A8F5-CC15BAD01D5A}"/>
              </a:ext>
            </a:extLst>
          </p:cNvPr>
          <p:cNvSpPr/>
          <p:nvPr/>
        </p:nvSpPr>
        <p:spPr>
          <a:xfrm>
            <a:off x="5472531" y="4631858"/>
            <a:ext cx="6168789" cy="9553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BC053C77-2F9F-4B56-B149-C448AC8AB099}"/>
              </a:ext>
            </a:extLst>
          </p:cNvPr>
          <p:cNvSpPr/>
          <p:nvPr/>
        </p:nvSpPr>
        <p:spPr>
          <a:xfrm rot="7271880">
            <a:off x="8853312" y="3790177"/>
            <a:ext cx="955343" cy="829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42FDF67D-7DA4-4921-9676-DA9FB7AACF6A}"/>
              </a:ext>
            </a:extLst>
          </p:cNvPr>
          <p:cNvCxnSpPr>
            <a:cxnSpLocks/>
          </p:cNvCxnSpPr>
          <p:nvPr/>
        </p:nvCxnSpPr>
        <p:spPr>
          <a:xfrm>
            <a:off x="7929349" y="4967785"/>
            <a:ext cx="24156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211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D348FB-30EE-48B8-A64D-74FDB28CD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Tradução - exercício</a:t>
            </a:r>
            <a:endParaRPr lang="it-I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13EC2FE-AE8A-42D0-8B50-F7771C4C1428}"/>
              </a:ext>
            </a:extLst>
          </p:cNvPr>
          <p:cNvSpPr txBox="1"/>
          <p:nvPr/>
        </p:nvSpPr>
        <p:spPr>
          <a:xfrm>
            <a:off x="6096000" y="814030"/>
            <a:ext cx="60937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2"/>
              </a:rPr>
              <a:t>https://visao.sapo.pt/visaojunior/noticias/2019-11-06-sophia-de-mello-breyner-andresen-nasceu-ha-100-anos/</a:t>
            </a:r>
            <a:endParaRPr lang="it-IT" dirty="0"/>
          </a:p>
          <a:p>
            <a:endParaRPr lang="it-I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B1AAF35-ACF2-482D-8F06-0C6E77B2C8B5}"/>
              </a:ext>
            </a:extLst>
          </p:cNvPr>
          <p:cNvSpPr txBox="1"/>
          <p:nvPr/>
        </p:nvSpPr>
        <p:spPr>
          <a:xfrm>
            <a:off x="3253626" y="2075442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b="1" i="0" dirty="0">
                <a:solidFill>
                  <a:srgbClr val="000000"/>
                </a:solidFill>
                <a:effectLst/>
                <a:latin typeface="Nickname"/>
              </a:rPr>
              <a:t>Sophia de Mello Breyner Andresen nasceu há 100 anos</a:t>
            </a:r>
          </a:p>
        </p:txBody>
      </p:sp>
      <p:pic>
        <p:nvPicPr>
          <p:cNvPr id="4098" name="Picture 2" descr="Miguel Sousa Tavares: “Há pessoas que acham que conseguem escrever um  romance sem uma história” – Observador">
            <a:extLst>
              <a:ext uri="{FF2B5EF4-FFF2-40B4-BE49-F238E27FC236}">
                <a16:creationId xmlns:a16="http://schemas.microsoft.com/office/drawing/2014/main" id="{D67B7A54-623D-4446-A531-032CBD697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767" y="337169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mazon.com: Equador: 9789895550135: Miguel Sousa Tavaes: Libros">
            <a:extLst>
              <a:ext uri="{FF2B5EF4-FFF2-40B4-BE49-F238E27FC236}">
                <a16:creationId xmlns:a16="http://schemas.microsoft.com/office/drawing/2014/main" id="{DD1ABA22-F54E-482F-B74F-A2162B739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033" y="2602430"/>
            <a:ext cx="1886917" cy="297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753B50E-B485-4C34-9802-9BC885F185DB}"/>
              </a:ext>
            </a:extLst>
          </p:cNvPr>
          <p:cNvSpPr txBox="1"/>
          <p:nvPr/>
        </p:nvSpPr>
        <p:spPr>
          <a:xfrm>
            <a:off x="5240455" y="4980543"/>
            <a:ext cx="249754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Sabias que… </a:t>
            </a:r>
            <a:r>
              <a:rPr lang="pt-PT" dirty="0"/>
              <a:t>Miguel Sousa Tavares é filho de Sophia de Mello Breyner?</a:t>
            </a:r>
            <a:endParaRPr lang="it-IT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A21C72A-C8A1-4069-9A2B-1466ED085BB5}"/>
              </a:ext>
            </a:extLst>
          </p:cNvPr>
          <p:cNvSpPr txBox="1"/>
          <p:nvPr/>
        </p:nvSpPr>
        <p:spPr>
          <a:xfrm>
            <a:off x="1214651" y="6441743"/>
            <a:ext cx="272955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Fonte: Revista Visão </a:t>
            </a:r>
            <a:r>
              <a:rPr lang="pt-PT" dirty="0" err="1"/>
              <a:t>Junior</a:t>
            </a:r>
            <a:r>
              <a:rPr lang="pt-PT" dirty="0"/>
              <a:t>.</a:t>
            </a:r>
            <a:endParaRPr lang="it-IT" dirty="0"/>
          </a:p>
        </p:txBody>
      </p:sp>
      <p:pic>
        <p:nvPicPr>
          <p:cNvPr id="11" name="Picture 4" descr="Visão | Sophia de Mello Breyner Andresen nasceu há 100 anos">
            <a:extLst>
              <a:ext uri="{FF2B5EF4-FFF2-40B4-BE49-F238E27FC236}">
                <a16:creationId xmlns:a16="http://schemas.microsoft.com/office/drawing/2014/main" id="{A20B8FCF-50D0-4CB3-9A33-2B71DCE3C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0" y="2530542"/>
            <a:ext cx="4716133" cy="262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717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00AEA-AB9C-43A3-8212-9FA9FBB1E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Exercícios - expressões idiomáticas e tradução português - italiano</a:t>
            </a:r>
            <a:endParaRPr lang="it-I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185816D-9166-4DE0-9EDD-F0F7F2B49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86" t="23583" r="13088" b="21233"/>
          <a:stretch/>
        </p:blipFill>
        <p:spPr>
          <a:xfrm>
            <a:off x="7484344" y="2238085"/>
            <a:ext cx="3016156" cy="163773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D365EA0-5F2A-4743-BC22-B532DD2F6F2E}"/>
              </a:ext>
            </a:extLst>
          </p:cNvPr>
          <p:cNvSpPr txBox="1"/>
          <p:nvPr/>
        </p:nvSpPr>
        <p:spPr>
          <a:xfrm>
            <a:off x="1592508" y="2860593"/>
            <a:ext cx="5390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3"/>
              </a:rPr>
              <a:t>http://cvc.instituto-camoes.pt/exercicios/index1.html</a:t>
            </a:r>
            <a:endParaRPr lang="it-IT" dirty="0"/>
          </a:p>
          <a:p>
            <a:endParaRPr lang="it-I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8131EDE-053B-444E-B083-90E0CF2E8A6C}"/>
              </a:ext>
            </a:extLst>
          </p:cNvPr>
          <p:cNvSpPr txBox="1"/>
          <p:nvPr/>
        </p:nvSpPr>
        <p:spPr>
          <a:xfrm>
            <a:off x="1537917" y="4630157"/>
            <a:ext cx="6093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4"/>
              </a:rPr>
              <a:t>http://www.goethe-verlag.com/tests/PI/PI.HTM</a:t>
            </a:r>
            <a:endParaRPr lang="it-IT" dirty="0"/>
          </a:p>
          <a:p>
            <a:endParaRPr lang="it-IT" dirty="0"/>
          </a:p>
        </p:txBody>
      </p:sp>
      <p:pic>
        <p:nvPicPr>
          <p:cNvPr id="6146" name="Picture 2" descr="Mit dem Goethe-Verlag Englisch und andere Sprachen lernen!">
            <a:extLst>
              <a:ext uri="{FF2B5EF4-FFF2-40B4-BE49-F238E27FC236}">
                <a16:creationId xmlns:a16="http://schemas.microsoft.com/office/drawing/2014/main" id="{05E5079E-8AD8-4E57-88A7-4B8B6C6B2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41" y="4503349"/>
            <a:ext cx="2868859" cy="9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82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40B342-F8F9-454B-8BBF-33A9C6682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Alguns links </a:t>
            </a:r>
            <a:r>
              <a:rPr lang="pt-PT" dirty="0" err="1"/>
              <a:t>utéis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457B477-0382-4F01-89D3-68EB024C6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 Instituto Camões: </a:t>
            </a:r>
            <a:r>
              <a:rPr lang="pt-PT" dirty="0">
                <a:hlinkClick r:id="rId2"/>
              </a:rPr>
              <a:t>https://www.instituto-camoes.pt/</a:t>
            </a:r>
            <a:endParaRPr lang="pt-PT" dirty="0"/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 Dicionário Priberam: </a:t>
            </a:r>
            <a:r>
              <a:rPr lang="pt-PT" dirty="0">
                <a:hlinkClick r:id="rId3"/>
              </a:rPr>
              <a:t>https://dicionario.priberam.org/</a:t>
            </a:r>
            <a:endParaRPr lang="pt-PT" dirty="0"/>
          </a:p>
          <a:p>
            <a:pPr>
              <a:buFont typeface="Wingdings" panose="05000000000000000000" pitchFamily="2" charset="2"/>
              <a:buChar char="q"/>
            </a:pPr>
            <a:r>
              <a:rPr lang="pt-PT" dirty="0" err="1"/>
              <a:t>Infopedia</a:t>
            </a:r>
            <a:r>
              <a:rPr lang="pt-PT" dirty="0"/>
              <a:t>: </a:t>
            </a:r>
            <a:r>
              <a:rPr lang="pt-PT" dirty="0">
                <a:hlinkClick r:id="rId4"/>
              </a:rPr>
              <a:t>https://www.infopedia.pt/</a:t>
            </a:r>
            <a:endParaRPr lang="pt-PT" dirty="0"/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 RTP : </a:t>
            </a:r>
            <a:r>
              <a:rPr lang="it-IT" dirty="0">
                <a:hlinkClick r:id="rId5"/>
              </a:rPr>
              <a:t>https://www.rtp.pt/</a:t>
            </a:r>
            <a:r>
              <a:rPr lang="it-IT" dirty="0"/>
              <a:t>  </a:t>
            </a:r>
            <a:r>
              <a:rPr lang="it-IT" dirty="0" err="1"/>
              <a:t>Rtp</a:t>
            </a:r>
            <a:r>
              <a:rPr lang="it-IT" dirty="0"/>
              <a:t> play: </a:t>
            </a:r>
            <a:r>
              <a:rPr lang="it-IT" dirty="0">
                <a:hlinkClick r:id="rId6"/>
              </a:rPr>
              <a:t>https://www.rtp.pt/play/</a:t>
            </a:r>
            <a:endParaRPr lang="it-IT" dirty="0"/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 </a:t>
            </a:r>
            <a:r>
              <a:rPr lang="it-IT" dirty="0" err="1"/>
              <a:t>Comunidade</a:t>
            </a:r>
            <a:r>
              <a:rPr lang="it-IT" dirty="0"/>
              <a:t> </a:t>
            </a:r>
            <a:r>
              <a:rPr lang="it-IT" dirty="0" err="1"/>
              <a:t>dos</a:t>
            </a:r>
            <a:r>
              <a:rPr lang="it-IT" dirty="0"/>
              <a:t> </a:t>
            </a:r>
            <a:r>
              <a:rPr lang="it-IT" dirty="0" err="1"/>
              <a:t>Países</a:t>
            </a:r>
            <a:r>
              <a:rPr lang="it-IT" dirty="0"/>
              <a:t> de </a:t>
            </a:r>
            <a:r>
              <a:rPr lang="it-IT" dirty="0" err="1"/>
              <a:t>Língua</a:t>
            </a:r>
            <a:r>
              <a:rPr lang="it-IT" dirty="0"/>
              <a:t> Portuguesa: </a:t>
            </a:r>
            <a:r>
              <a:rPr lang="it-IT" dirty="0">
                <a:hlinkClick r:id="rId7"/>
              </a:rPr>
              <a:t>https://www.cplp.org/</a:t>
            </a:r>
            <a:endParaRPr lang="it-IT" dirty="0"/>
          </a:p>
          <a:p>
            <a:pPr>
              <a:buFont typeface="Wingdings" panose="05000000000000000000" pitchFamily="2" charset="2"/>
              <a:buChar char="q"/>
            </a:pPr>
            <a:r>
              <a:rPr lang="it-IT" dirty="0" err="1"/>
              <a:t>Lusa</a:t>
            </a:r>
            <a:r>
              <a:rPr lang="it-IT" dirty="0"/>
              <a:t> – </a:t>
            </a:r>
            <a:r>
              <a:rPr lang="it-IT" dirty="0" err="1"/>
              <a:t>Agência</a:t>
            </a:r>
            <a:r>
              <a:rPr lang="it-IT" dirty="0"/>
              <a:t> de </a:t>
            </a:r>
            <a:r>
              <a:rPr lang="it-IT" dirty="0" err="1"/>
              <a:t>Notícias</a:t>
            </a:r>
            <a:r>
              <a:rPr lang="it-IT" dirty="0"/>
              <a:t> de Portugal: </a:t>
            </a:r>
            <a:r>
              <a:rPr lang="it-IT" dirty="0">
                <a:hlinkClick r:id="rId8"/>
              </a:rPr>
              <a:t>https://www.lusa.pt/lusaweb/</a:t>
            </a:r>
            <a:endParaRPr lang="it-IT" dirty="0"/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TSF (radio)  </a:t>
            </a:r>
            <a:r>
              <a:rPr lang="it-IT" dirty="0">
                <a:hlinkClick r:id="rId9"/>
              </a:rPr>
              <a:t>https://www.tsf.pt/</a:t>
            </a:r>
            <a:endParaRPr lang="it-IT" dirty="0"/>
          </a:p>
          <a:p>
            <a:pPr>
              <a:buFont typeface="Wingdings" panose="05000000000000000000" pitchFamily="2" charset="2"/>
              <a:buChar char="q"/>
            </a:pPr>
            <a:r>
              <a:rPr lang="it-IT" dirty="0" err="1"/>
              <a:t>Rádio</a:t>
            </a:r>
            <a:r>
              <a:rPr lang="it-IT" dirty="0"/>
              <a:t> </a:t>
            </a:r>
            <a:r>
              <a:rPr lang="it-IT" dirty="0" err="1"/>
              <a:t>Comercial</a:t>
            </a:r>
            <a:r>
              <a:rPr lang="it-IT" dirty="0"/>
              <a:t> </a:t>
            </a:r>
            <a:r>
              <a:rPr lang="it-IT" dirty="0">
                <a:hlinkClick r:id="rId10"/>
              </a:rPr>
              <a:t>https://radiocomercial.iol.pt/</a:t>
            </a:r>
            <a:endParaRPr lang="it-IT" dirty="0"/>
          </a:p>
          <a:p>
            <a:pPr>
              <a:buFont typeface="Wingdings" panose="05000000000000000000" pitchFamily="2" charset="2"/>
              <a:buChar char="q"/>
            </a:pPr>
            <a:endParaRPr lang="it-IT" dirty="0"/>
          </a:p>
          <a:p>
            <a:pPr>
              <a:buFont typeface="Wingdings" panose="05000000000000000000" pitchFamily="2" charset="2"/>
              <a:buChar char="q"/>
            </a:pPr>
            <a:endParaRPr lang="it-IT" dirty="0"/>
          </a:p>
          <a:p>
            <a:pPr>
              <a:buFont typeface="Wingdings" panose="05000000000000000000" pitchFamily="2" charset="2"/>
              <a:buChar char="q"/>
            </a:pPr>
            <a:endParaRPr lang="it-IT" dirty="0"/>
          </a:p>
          <a:p>
            <a:pPr>
              <a:buFont typeface="Wingdings" panose="05000000000000000000" pitchFamily="2" charset="2"/>
              <a:buChar char="q"/>
            </a:pPr>
            <a:endParaRPr lang="it-IT" dirty="0"/>
          </a:p>
          <a:p>
            <a:pPr>
              <a:buFont typeface="Wingdings" panose="05000000000000000000" pitchFamily="2" charset="2"/>
              <a:buChar char="q"/>
            </a:pPr>
            <a:endParaRPr lang="it-I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5D30E39-3F79-4DBD-A690-2BF2A79C8C56}"/>
              </a:ext>
            </a:extLst>
          </p:cNvPr>
          <p:cNvSpPr txBox="1"/>
          <p:nvPr/>
        </p:nvSpPr>
        <p:spPr>
          <a:xfrm>
            <a:off x="7178723" y="2320119"/>
            <a:ext cx="3081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Dicionário online de português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6207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FA505BE-0716-4699-A8E6-8A2A6D17C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Tradução</a:t>
            </a:r>
            <a:endParaRPr lang="it-IT" dirty="0"/>
          </a:p>
        </p:txBody>
      </p:sp>
      <p:sp>
        <p:nvSpPr>
          <p:cNvPr id="2" name="Sottotitolo 1">
            <a:extLst>
              <a:ext uri="{FF2B5EF4-FFF2-40B4-BE49-F238E27FC236}">
                <a16:creationId xmlns:a16="http://schemas.microsoft.com/office/drawing/2014/main" id="{8BC5147A-7303-432A-B0C8-0EB077ED7F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Tradução de texto do Português para o Italiano – correção em conjunto na Aula de dia 07/03/2022 (</a:t>
            </a:r>
            <a:r>
              <a:rPr lang="pt-PT" dirty="0" err="1"/>
              <a:t>t.p.c</a:t>
            </a:r>
            <a:r>
              <a:rPr lang="pt-PT" dirty="0"/>
              <a:t> obrigatório)</a:t>
            </a:r>
          </a:p>
        </p:txBody>
      </p:sp>
    </p:spTree>
    <p:extLst>
      <p:ext uri="{BB962C8B-B14F-4D97-AF65-F5344CB8AC3E}">
        <p14:creationId xmlns:p14="http://schemas.microsoft.com/office/powerpoint/2010/main" val="769383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84C2E-7287-4ABA-AEDD-755D680B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289"/>
            <a:ext cx="3200400" cy="2286000"/>
          </a:xfrm>
        </p:spPr>
        <p:txBody>
          <a:bodyPr/>
          <a:lstStyle/>
          <a:p>
            <a:r>
              <a:rPr lang="pt-PT" dirty="0" err="1"/>
              <a:t>T.p.c</a:t>
            </a:r>
            <a:r>
              <a:rPr lang="pt-PT" dirty="0"/>
              <a:t> – Tradução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D548AB3-6B4C-45A1-B0DF-FFAB3901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6289"/>
            <a:ext cx="3200400" cy="3379124"/>
          </a:xfrm>
        </p:spPr>
        <p:txBody>
          <a:bodyPr/>
          <a:lstStyle/>
          <a:p>
            <a:r>
              <a:rPr lang="pt-PT" dirty="0"/>
              <a:t>Excerto do livro “O Cavaleiro da Dinamarca” Sophia de Mello Breyner Andresen </a:t>
            </a:r>
            <a:endParaRPr lang="it-IT" dirty="0"/>
          </a:p>
        </p:txBody>
      </p:sp>
      <p:pic>
        <p:nvPicPr>
          <p:cNvPr id="4" name="Picture 2" descr="O Cavaleiro da Dinamarca - Livro - WOOK">
            <a:extLst>
              <a:ext uri="{FF2B5EF4-FFF2-40B4-BE49-F238E27FC236}">
                <a16:creationId xmlns:a16="http://schemas.microsoft.com/office/drawing/2014/main" id="{7A34F448-FF63-4085-8D44-663151E47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" y="3429000"/>
            <a:ext cx="239077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E336361-FB74-438B-9445-8DC21CC1C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931" y="0"/>
            <a:ext cx="6060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99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84C2E-7287-4ABA-AEDD-755D680B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289"/>
            <a:ext cx="3200400" cy="2286000"/>
          </a:xfrm>
        </p:spPr>
        <p:txBody>
          <a:bodyPr/>
          <a:lstStyle/>
          <a:p>
            <a:r>
              <a:rPr lang="pt-PT" dirty="0" err="1"/>
              <a:t>T.p.c</a:t>
            </a:r>
            <a:r>
              <a:rPr lang="pt-PT" dirty="0"/>
              <a:t> – Tradução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D548AB3-6B4C-45A1-B0DF-FFAB3901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6289"/>
            <a:ext cx="3200400" cy="3379124"/>
          </a:xfrm>
        </p:spPr>
        <p:txBody>
          <a:bodyPr/>
          <a:lstStyle/>
          <a:p>
            <a:r>
              <a:rPr lang="pt-PT" dirty="0"/>
              <a:t>Excerto do livro “O Cavaleiro da Dinamarca” Sophia de Mello Breyner Andresen </a:t>
            </a:r>
            <a:endParaRPr lang="it-IT" dirty="0"/>
          </a:p>
        </p:txBody>
      </p:sp>
      <p:pic>
        <p:nvPicPr>
          <p:cNvPr id="4" name="Picture 2" descr="O Cavaleiro da Dinamarca - Livro - WOOK">
            <a:extLst>
              <a:ext uri="{FF2B5EF4-FFF2-40B4-BE49-F238E27FC236}">
                <a16:creationId xmlns:a16="http://schemas.microsoft.com/office/drawing/2014/main" id="{7A34F448-FF63-4085-8D44-663151E47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" y="3429000"/>
            <a:ext cx="239077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706E153-15A0-4A4C-A1E7-3FEE13E62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841" y="0"/>
            <a:ext cx="5613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79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18FA89-EE79-489D-8005-863F68924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Convite</a:t>
            </a:r>
            <a:endParaRPr lang="it-I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8E245B40-06D3-47A5-BCE9-C3F97277D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7074" y="3007967"/>
            <a:ext cx="3500651" cy="3379124"/>
          </a:xfrm>
        </p:spPr>
        <p:txBody>
          <a:bodyPr>
            <a:normAutofit fontScale="55000" lnSpcReduction="20000"/>
          </a:bodyPr>
          <a:lstStyle/>
          <a:p>
            <a:pPr algn="ctr" fontAlgn="base"/>
            <a:br>
              <a:rPr lang="pt-BR" sz="35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pt-BR" sz="3500" b="0" i="0" dirty="0">
                <a:solidFill>
                  <a:schemeClr val="bg1"/>
                </a:solidFill>
                <a:effectLst/>
                <a:latin typeface="Segoe UI Historic" panose="020B0502040204020203" pitchFamily="34" charset="0"/>
              </a:rPr>
              <a:t>A Maratona contará com a colaboração de todas as instituições que lecionam português em particular na Comunidade Autónoma da Extremadura, às quais se somam todas as instituições e pessoas, independentemente da sua geografia e nacionalidade, que queiram participar. </a:t>
            </a:r>
            <a:endParaRPr lang="pt-BR" sz="3500" b="0" i="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074" name="Picture 2" descr="Anteprima immagine">
            <a:extLst>
              <a:ext uri="{FF2B5EF4-FFF2-40B4-BE49-F238E27FC236}">
                <a16:creationId xmlns:a16="http://schemas.microsoft.com/office/drawing/2014/main" id="{E40975F7-FDED-4E8B-9612-FEE6CC889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50" y="217509"/>
            <a:ext cx="4772736" cy="684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05C0EF4-04CB-4F77-9E3A-F0F75B8D5391}"/>
              </a:ext>
            </a:extLst>
          </p:cNvPr>
          <p:cNvSpPr txBox="1"/>
          <p:nvPr/>
        </p:nvSpPr>
        <p:spPr>
          <a:xfrm rot="5400000">
            <a:off x="8314899" y="3105835"/>
            <a:ext cx="6093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https://clpcaceres.wixsite.com/maratonaleitura/como-funciona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0346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68576CD-F7C7-4C52-9189-4C016E88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Sophia de Mello Breyner Andresen</a:t>
            </a:r>
            <a:endParaRPr lang="it-IT" dirty="0"/>
          </a:p>
        </p:txBody>
      </p:sp>
      <p:pic>
        <p:nvPicPr>
          <p:cNvPr id="1026" name="Picture 2" descr="A poesia de Sophia de Mello Breyner Andresen">
            <a:extLst>
              <a:ext uri="{FF2B5EF4-FFF2-40B4-BE49-F238E27FC236}">
                <a16:creationId xmlns:a16="http://schemas.microsoft.com/office/drawing/2014/main" id="{A72A79A7-5CDB-4CBF-850E-9B7EE4195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74" y="1879746"/>
            <a:ext cx="26574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F424771-83F6-4387-AB23-D31C229317B9}"/>
              </a:ext>
            </a:extLst>
          </p:cNvPr>
          <p:cNvSpPr txBox="1"/>
          <p:nvPr/>
        </p:nvSpPr>
        <p:spPr>
          <a:xfrm>
            <a:off x="717569" y="2276366"/>
            <a:ext cx="723852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Sophia de Mello Breyner Andresen nasceu a 6 de Novembro de 1919 no Porto. Entre 1939-1940 estudou Filologia Clássica na Universidade de Lisboa. Os seus livros estão traduzidos em várias línguas e foi muitas vezes premiada, tendo recebido, entre outros, o Prémio Camões 1999, entre outros prémios.</a:t>
            </a:r>
          </a:p>
          <a:p>
            <a:endParaRPr lang="pt-BR" dirty="0"/>
          </a:p>
          <a:p>
            <a:r>
              <a:rPr lang="pt-BR" dirty="0"/>
              <a:t>Com uma linguagem poética quase transparente e íntima, ao mesmo tempo ancorada nos antigos mitos clássicos</a:t>
            </a:r>
            <a:r>
              <a:rPr lang="pt-BR" b="1" dirty="0"/>
              <a:t>, Sophia evoca nos seus versos os objectos, as coisas, os seres, os tempos, os mares, os dias</a:t>
            </a:r>
            <a:r>
              <a:rPr lang="pt-BR" dirty="0"/>
              <a:t>. Na sequência do seu casamento com o jornalista, político e advogado Francisco Sousa Tavares, em 1946, passou a viver em Lisboa. Foi mãe de cinco filhos, para quem começou a escrever contos infantis.</a:t>
            </a:r>
          </a:p>
          <a:p>
            <a:endParaRPr lang="pt-BR" dirty="0"/>
          </a:p>
        </p:txBody>
      </p:sp>
      <p:pic>
        <p:nvPicPr>
          <p:cNvPr id="1032" name="Picture 8" descr="Sophia de Mello Breyner Andresen trasladada para o Panteão a 2 de julho">
            <a:extLst>
              <a:ext uri="{FF2B5EF4-FFF2-40B4-BE49-F238E27FC236}">
                <a16:creationId xmlns:a16="http://schemas.microsoft.com/office/drawing/2014/main" id="{977BD57A-DCFC-4339-B73E-94D790231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920" y="3429000"/>
            <a:ext cx="2928781" cy="288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813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5D883A-0B23-41C5-8476-666DADEB28B3}"/>
              </a:ext>
            </a:extLst>
          </p:cNvPr>
          <p:cNvSpPr txBox="1"/>
          <p:nvPr/>
        </p:nvSpPr>
        <p:spPr>
          <a:xfrm>
            <a:off x="994610" y="335845"/>
            <a:ext cx="101829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4400" b="1" dirty="0">
              <a:latin typeface="Bauhaus 93" panose="04030905020B02020C02" pitchFamily="82" charset="0"/>
            </a:endParaRPr>
          </a:p>
          <a:p>
            <a:pPr algn="ctr"/>
            <a:r>
              <a:rPr lang="pt-PT" sz="4400" b="1" dirty="0">
                <a:latin typeface="Bauhaus 93" panose="04030905020B02020C02" pitchFamily="82" charset="0"/>
              </a:rPr>
              <a:t>Bom estudo!</a:t>
            </a:r>
          </a:p>
          <a:p>
            <a:pPr algn="ctr"/>
            <a:r>
              <a:rPr lang="pt-PT" sz="4400" b="1" dirty="0">
                <a:latin typeface="Bauhaus 93" panose="04030905020B02020C02" pitchFamily="82" charset="0"/>
              </a:rPr>
              <a:t>Nós vemos amanhã!</a:t>
            </a:r>
          </a:p>
          <a:p>
            <a:endParaRPr lang="pt-PT" sz="4400" dirty="0">
              <a:latin typeface="Bauhaus 93" panose="04030905020B02020C02" pitchFamily="82" charset="0"/>
            </a:endParaRPr>
          </a:p>
          <a:p>
            <a:endParaRPr lang="it-IT" sz="4400" dirty="0">
              <a:latin typeface="Bauhaus 93" panose="04030905020B02020C02" pitchFamily="82" charset="0"/>
            </a:endParaRPr>
          </a:p>
        </p:txBody>
      </p:sp>
      <p:pic>
        <p:nvPicPr>
          <p:cNvPr id="5122" name="Picture 2" descr="Sophia de Mello Breyner Andresen - Porto Editora">
            <a:extLst>
              <a:ext uri="{FF2B5EF4-FFF2-40B4-BE49-F238E27FC236}">
                <a16:creationId xmlns:a16="http://schemas.microsoft.com/office/drawing/2014/main" id="{03C58A10-6D22-4FEC-AFAC-339E18380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531" y="2842146"/>
            <a:ext cx="90868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311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0C5C773-0DC6-4E2F-97B0-574AAD7B8C5B}"/>
              </a:ext>
            </a:extLst>
          </p:cNvPr>
          <p:cNvSpPr txBox="1"/>
          <p:nvPr/>
        </p:nvSpPr>
        <p:spPr>
          <a:xfrm>
            <a:off x="718782" y="324377"/>
            <a:ext cx="53772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Em termos cívicos, </a:t>
            </a:r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escritora caracterizou-se por uma atitude interventiva, tendo denunciado activamente o regime salazarista e os seus seguidores</a:t>
            </a:r>
            <a:r>
              <a:rPr lang="pt-BR" dirty="0"/>
              <a:t>. </a:t>
            </a:r>
          </a:p>
          <a:p>
            <a:endParaRPr lang="pt-BR" dirty="0"/>
          </a:p>
          <a:p>
            <a:r>
              <a:rPr lang="pt-BR" dirty="0"/>
              <a:t>Faleceu a 2 de Julho de 2004, em Lisboa. Dez anos depois, em 2014, foram-lhe concedidas honras de Estado e os seus restos mortais foram trasladados para o Panteão Nacional.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32100A6-775F-4ED4-893C-F9097BB61BD0}"/>
              </a:ext>
            </a:extLst>
          </p:cNvPr>
          <p:cNvSpPr txBox="1"/>
          <p:nvPr/>
        </p:nvSpPr>
        <p:spPr>
          <a:xfrm>
            <a:off x="8709973" y="3349794"/>
            <a:ext cx="3286409" cy="2585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Para saber mais: </a:t>
            </a:r>
          </a:p>
          <a:p>
            <a:endParaRPr lang="pt-PT" b="1" dirty="0"/>
          </a:p>
          <a:p>
            <a:r>
              <a:rPr lang="pt-PT" b="1" dirty="0"/>
              <a:t>Artigo sobre o filme “Correspondências” – Rita Azevedo Gomes</a:t>
            </a:r>
          </a:p>
          <a:p>
            <a:endParaRPr lang="pt-PT" dirty="0"/>
          </a:p>
          <a:p>
            <a:r>
              <a:rPr lang="it-IT" dirty="0">
                <a:hlinkClick r:id="rId2"/>
              </a:rPr>
              <a:t>https://www.olalisboa.it/articoli-in-italiano/poesia-portoghese</a:t>
            </a:r>
            <a:endParaRPr lang="it-IT" dirty="0"/>
          </a:p>
          <a:p>
            <a:endParaRPr lang="it-IT" dirty="0"/>
          </a:p>
        </p:txBody>
      </p:sp>
      <p:pic>
        <p:nvPicPr>
          <p:cNvPr id="2050" name="Picture 2" descr="Wook.pt - A Fada Oriana">
            <a:extLst>
              <a:ext uri="{FF2B5EF4-FFF2-40B4-BE49-F238E27FC236}">
                <a16:creationId xmlns:a16="http://schemas.microsoft.com/office/drawing/2014/main" id="{9C1B4692-9584-4BED-86D0-DB08A4218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93" y="149299"/>
            <a:ext cx="24765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ook.pt - O Cavaleiro da Dinamarca">
            <a:extLst>
              <a:ext uri="{FF2B5EF4-FFF2-40B4-BE49-F238E27FC236}">
                <a16:creationId xmlns:a16="http://schemas.microsoft.com/office/drawing/2014/main" id="{A30709AA-2D91-4B6C-BB09-4479BA50B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435" y="149299"/>
            <a:ext cx="24765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ook.pt - A Menina do Mar">
            <a:extLst>
              <a:ext uri="{FF2B5EF4-FFF2-40B4-BE49-F238E27FC236}">
                <a16:creationId xmlns:a16="http://schemas.microsoft.com/office/drawing/2014/main" id="{83000F30-A0FE-48ED-92AC-D5D443BB6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69" y="3384090"/>
            <a:ext cx="2653068" cy="25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ook.pt - Histórias da Terra e do Mar">
            <a:extLst>
              <a:ext uri="{FF2B5EF4-FFF2-40B4-BE49-F238E27FC236}">
                <a16:creationId xmlns:a16="http://schemas.microsoft.com/office/drawing/2014/main" id="{F0DFBAD2-D47E-4874-A1F3-364774BB8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34" y="2804616"/>
            <a:ext cx="247650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ook.pt - O Nome das Coisas">
            <a:extLst>
              <a:ext uri="{FF2B5EF4-FFF2-40B4-BE49-F238E27FC236}">
                <a16:creationId xmlns:a16="http://schemas.microsoft.com/office/drawing/2014/main" id="{EE8D503B-0018-471B-A742-540C13624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20" y="2795091"/>
            <a:ext cx="24765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221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FA505BE-0716-4699-A8E6-8A2A6D17C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Tradução</a:t>
            </a:r>
            <a:endParaRPr lang="it-IT" dirty="0"/>
          </a:p>
        </p:txBody>
      </p:sp>
      <p:sp>
        <p:nvSpPr>
          <p:cNvPr id="2" name="Sottotitolo 1">
            <a:extLst>
              <a:ext uri="{FF2B5EF4-FFF2-40B4-BE49-F238E27FC236}">
                <a16:creationId xmlns:a16="http://schemas.microsoft.com/office/drawing/2014/main" id="{8BC5147A-7303-432A-B0C8-0EB077ED7F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Tradução de texto do Português para o Italiano – correção em conjunto na Aula de dia 28/02/2022 (</a:t>
            </a:r>
            <a:r>
              <a:rPr lang="pt-PT" dirty="0" err="1"/>
              <a:t>t.p.c</a:t>
            </a:r>
            <a:r>
              <a:rPr lang="pt-PT" dirty="0"/>
              <a:t> obrigatório)</a:t>
            </a:r>
          </a:p>
        </p:txBody>
      </p:sp>
    </p:spTree>
    <p:extLst>
      <p:ext uri="{BB962C8B-B14F-4D97-AF65-F5344CB8AC3E}">
        <p14:creationId xmlns:p14="http://schemas.microsoft.com/office/powerpoint/2010/main" val="3271028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84C2E-7287-4ABA-AEDD-755D680B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289"/>
            <a:ext cx="3200400" cy="2286000"/>
          </a:xfrm>
        </p:spPr>
        <p:txBody>
          <a:bodyPr/>
          <a:lstStyle/>
          <a:p>
            <a:r>
              <a:rPr lang="pt-PT" dirty="0" err="1"/>
              <a:t>T.p.c</a:t>
            </a:r>
            <a:r>
              <a:rPr lang="pt-PT" dirty="0"/>
              <a:t> – Tradução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D548AB3-6B4C-45A1-B0DF-FFAB3901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6289"/>
            <a:ext cx="3200400" cy="3379124"/>
          </a:xfrm>
        </p:spPr>
        <p:txBody>
          <a:bodyPr/>
          <a:lstStyle/>
          <a:p>
            <a:r>
              <a:rPr lang="pt-PT" dirty="0"/>
              <a:t>Excerto do livro “O Cavaleiro da Dinamarca” Sophia de Mello Breyner Andresen (da aula 39 e 40)</a:t>
            </a:r>
            <a:endParaRPr lang="it-IT" dirty="0"/>
          </a:p>
        </p:txBody>
      </p:sp>
      <p:pic>
        <p:nvPicPr>
          <p:cNvPr id="4" name="Picture 2" descr="O Cavaleiro da Dinamarca - Livro - WOOK">
            <a:extLst>
              <a:ext uri="{FF2B5EF4-FFF2-40B4-BE49-F238E27FC236}">
                <a16:creationId xmlns:a16="http://schemas.microsoft.com/office/drawing/2014/main" id="{7A34F448-FF63-4085-8D44-663151E47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" y="3429000"/>
            <a:ext cx="239077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9BF4DF4-30B6-423B-8A5E-DC46AC0A5A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96" t="30902" r="57834" b="15672"/>
          <a:stretch/>
        </p:blipFill>
        <p:spPr>
          <a:xfrm>
            <a:off x="4764838" y="0"/>
            <a:ext cx="6720974" cy="60184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F8CAB76-BEC6-420E-9A83-E72EC853E1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80" t="36599" r="55869" b="53556"/>
          <a:stretch/>
        </p:blipFill>
        <p:spPr>
          <a:xfrm>
            <a:off x="4884108" y="5565913"/>
            <a:ext cx="6128450" cy="1136298"/>
          </a:xfrm>
          <a:prstGeom prst="rect">
            <a:avLst/>
          </a:prstGeom>
        </p:spPr>
      </p:pic>
      <p:pic>
        <p:nvPicPr>
          <p:cNvPr id="3" name="Ditado o Cavaleiro da Dinamarca">
            <a:hlinkClick r:id="" action="ppaction://media"/>
            <a:extLst>
              <a:ext uri="{FF2B5EF4-FFF2-40B4-BE49-F238E27FC236}">
                <a16:creationId xmlns:a16="http://schemas.microsoft.com/office/drawing/2014/main" id="{90C10F39-9B5C-48B3-94A5-87D874C7E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1223" y="600075"/>
            <a:ext cx="555907" cy="5559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4327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84C2E-7287-4ABA-AEDD-755D680B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289"/>
            <a:ext cx="3200400" cy="2286000"/>
          </a:xfrm>
        </p:spPr>
        <p:txBody>
          <a:bodyPr/>
          <a:lstStyle/>
          <a:p>
            <a:r>
              <a:rPr lang="pt-PT" dirty="0" err="1"/>
              <a:t>T.p.c</a:t>
            </a:r>
            <a:r>
              <a:rPr lang="pt-PT" dirty="0"/>
              <a:t> – Tradução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D548AB3-6B4C-45A1-B0DF-FFAB3901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6289"/>
            <a:ext cx="3200400" cy="3379124"/>
          </a:xfrm>
        </p:spPr>
        <p:txBody>
          <a:bodyPr/>
          <a:lstStyle/>
          <a:p>
            <a:r>
              <a:rPr lang="pt-PT" dirty="0"/>
              <a:t>Excerto do livro “O Cavaleiro da Dinamarca” Sophia de Mello Breyner Andresen</a:t>
            </a:r>
            <a:endParaRPr lang="it-IT" dirty="0"/>
          </a:p>
        </p:txBody>
      </p:sp>
      <p:pic>
        <p:nvPicPr>
          <p:cNvPr id="4" name="Picture 2" descr="O Cavaleiro da Dinamarca - Livro - WOOK">
            <a:extLst>
              <a:ext uri="{FF2B5EF4-FFF2-40B4-BE49-F238E27FC236}">
                <a16:creationId xmlns:a16="http://schemas.microsoft.com/office/drawing/2014/main" id="{7A34F448-FF63-4085-8D44-663151E47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" y="3429000"/>
            <a:ext cx="239077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03698FE-A107-4DBF-9A6A-5D041143A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469" y="204578"/>
            <a:ext cx="6537149" cy="6653422"/>
          </a:xfrm>
          <a:prstGeom prst="rect">
            <a:avLst/>
          </a:prstGeom>
        </p:spPr>
      </p:pic>
      <p:pic>
        <p:nvPicPr>
          <p:cNvPr id="3" name="WhatsApp Audio 2022-02-22 at 14.23.47">
            <a:hlinkClick r:id="" action="ppaction://media"/>
            <a:extLst>
              <a:ext uri="{FF2B5EF4-FFF2-40B4-BE49-F238E27FC236}">
                <a16:creationId xmlns:a16="http://schemas.microsoft.com/office/drawing/2014/main" id="{E452BFF9-AD96-4523-978F-302E32E4A2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599" y="600075"/>
            <a:ext cx="609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2840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E47F80E-8894-4602-8EF6-00C17A1CE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Algumas considerações na tradução </a:t>
            </a:r>
            <a:endParaRPr lang="it-IT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B15ABBD2-33F6-4D71-BA99-923DCD64ED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0006517"/>
              </p:ext>
            </p:extLst>
          </p:nvPr>
        </p:nvGraphicFramePr>
        <p:xfrm>
          <a:off x="2624406" y="1737360"/>
          <a:ext cx="6943188" cy="4400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1E1F6E99-7CA6-451F-AB18-E7D9CD9B241E}"/>
              </a:ext>
            </a:extLst>
          </p:cNvPr>
          <p:cNvSpPr/>
          <p:nvPr/>
        </p:nvSpPr>
        <p:spPr>
          <a:xfrm>
            <a:off x="8969565" y="2279176"/>
            <a:ext cx="928048" cy="477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8BD659A-5F1A-4252-959A-7380462C9A01}"/>
              </a:ext>
            </a:extLst>
          </p:cNvPr>
          <p:cNvSpPr txBox="1"/>
          <p:nvPr/>
        </p:nvSpPr>
        <p:spPr>
          <a:xfrm>
            <a:off x="9897613" y="2047164"/>
            <a:ext cx="2294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err="1"/>
              <a:t>Palops</a:t>
            </a:r>
            <a:r>
              <a:rPr lang="pt-PT" sz="1400" dirty="0"/>
              <a:t> – Países Africanos de Língua Oficial Portuguesa.</a:t>
            </a:r>
          </a:p>
          <a:p>
            <a:endParaRPr lang="pt-PT" sz="1400" dirty="0"/>
          </a:p>
          <a:p>
            <a:r>
              <a:rPr lang="pt-PT" sz="1400" b="1" dirty="0"/>
              <a:t>CPLP - </a:t>
            </a:r>
            <a:r>
              <a:rPr lang="pt-BR" sz="1400" b="1" i="0" dirty="0">
                <a:effectLst/>
              </a:rPr>
              <a:t> </a:t>
            </a:r>
            <a:r>
              <a:rPr lang="pt-BR" sz="1400" i="0" dirty="0">
                <a:effectLst/>
              </a:rPr>
              <a:t>Comunidade dos Países de Língua Portuguesa.</a:t>
            </a:r>
            <a:endParaRPr lang="it-IT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F76B9A-A7E3-43FD-8B9A-FEEB3981D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900" y="3314378"/>
            <a:ext cx="1873811" cy="124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66B896B-212E-494B-AE47-A03FC8B58183}"/>
              </a:ext>
            </a:extLst>
          </p:cNvPr>
          <p:cNvSpPr txBox="1"/>
          <p:nvPr/>
        </p:nvSpPr>
        <p:spPr>
          <a:xfrm>
            <a:off x="324246" y="2700178"/>
            <a:ext cx="289819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A língua não é unitária, uniforme e imutável, é indispensável ter em conta, que a finalidade pedagógica do ensino da Língua Portuguesa como língua estrangeira é aquela de desenvolver as capacidades de comunicação na utilização da língua em situações do dia-a-dia e em contextos socioculturais determinados.</a:t>
            </a:r>
            <a:endParaRPr lang="it-IT" sz="1600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98571660-D1D9-4D3F-A7A6-2EB9D722B5DB}"/>
              </a:ext>
            </a:extLst>
          </p:cNvPr>
          <p:cNvSpPr txBox="1">
            <a:spLocks/>
          </p:cNvSpPr>
          <p:nvPr/>
        </p:nvSpPr>
        <p:spPr>
          <a:xfrm>
            <a:off x="4644361" y="3676662"/>
            <a:ext cx="2029394" cy="8334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600" dirty="0">
                <a:solidFill>
                  <a:schemeClr val="tx1"/>
                </a:solidFill>
                <a:latin typeface="+mn-lt"/>
              </a:rPr>
              <a:t>«Mas </a:t>
            </a:r>
            <a:r>
              <a:rPr lang="it-IT" sz="1600" dirty="0" err="1">
                <a:solidFill>
                  <a:schemeClr val="tx1"/>
                </a:solidFill>
                <a:latin typeface="+mn-lt"/>
              </a:rPr>
              <a:t>quem</a:t>
            </a:r>
            <a:r>
              <a:rPr lang="it-IT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+mn-lt"/>
              </a:rPr>
              <a:t>é</a:t>
            </a:r>
            <a:r>
              <a:rPr lang="it-IT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+mn-lt"/>
              </a:rPr>
              <a:t>que</a:t>
            </a:r>
            <a:r>
              <a:rPr lang="it-IT" sz="1600" dirty="0">
                <a:solidFill>
                  <a:schemeClr val="tx1"/>
                </a:solidFill>
                <a:latin typeface="+mn-lt"/>
              </a:rPr>
              <a:t> decide e </a:t>
            </a:r>
            <a:r>
              <a:rPr lang="it-IT" sz="1600" dirty="0" err="1">
                <a:solidFill>
                  <a:schemeClr val="tx1"/>
                </a:solidFill>
                <a:latin typeface="+mn-lt"/>
              </a:rPr>
              <a:t>como</a:t>
            </a:r>
            <a:r>
              <a:rPr lang="it-IT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+mn-lt"/>
              </a:rPr>
              <a:t>é</a:t>
            </a:r>
            <a:r>
              <a:rPr lang="it-IT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+mn-lt"/>
              </a:rPr>
              <a:t>que</a:t>
            </a:r>
            <a:r>
              <a:rPr lang="it-IT" sz="1600" dirty="0">
                <a:solidFill>
                  <a:schemeClr val="tx1"/>
                </a:solidFill>
                <a:latin typeface="+mn-lt"/>
              </a:rPr>
              <a:t> deve ser </a:t>
            </a:r>
            <a:r>
              <a:rPr lang="it-IT" sz="1600" dirty="0" err="1">
                <a:solidFill>
                  <a:schemeClr val="tx1"/>
                </a:solidFill>
                <a:latin typeface="+mn-lt"/>
              </a:rPr>
              <a:t>feita</a:t>
            </a:r>
            <a:r>
              <a:rPr lang="it-IT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+mn-lt"/>
              </a:rPr>
              <a:t>uma</a:t>
            </a:r>
            <a:r>
              <a:rPr lang="it-IT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+mn-lt"/>
              </a:rPr>
              <a:t>tradução</a:t>
            </a:r>
            <a:r>
              <a:rPr lang="it-IT" sz="1600" dirty="0">
                <a:solidFill>
                  <a:schemeClr val="tx1"/>
                </a:solidFill>
                <a:latin typeface="+mn-lt"/>
              </a:rPr>
              <a:t>?» </a:t>
            </a:r>
          </a:p>
          <a:p>
            <a:pPr algn="ctr"/>
            <a:r>
              <a:rPr lang="it-IT" sz="1600" b="1" dirty="0"/>
              <a:t>Martin Heidegger</a:t>
            </a:r>
            <a:endParaRPr lang="it-IT" sz="16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6102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B2839A-B843-4775-8338-6AAC7C69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Considerações sobre a “unidade” da Língua Portuguesa</a:t>
            </a:r>
            <a:endParaRPr lang="it-I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697650-EF8D-4472-8AE6-604EA9B7E038}"/>
              </a:ext>
            </a:extLst>
          </p:cNvPr>
          <p:cNvSpPr txBox="1"/>
          <p:nvPr/>
        </p:nvSpPr>
        <p:spPr>
          <a:xfrm>
            <a:off x="1553001" y="2010180"/>
            <a:ext cx="90859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“A realidade da noção de língua portuguesa, </a:t>
            </a:r>
            <a:r>
              <a:rPr lang="pt-BR" b="1" dirty="0"/>
              <a:t>aquilo que lhe dá uma dimensão qualitativa </a:t>
            </a:r>
            <a:r>
              <a:rPr lang="pt-BR" dirty="0"/>
              <a:t>para além de um mero estatuto de repositório de variantes, pertence, </a:t>
            </a:r>
            <a:r>
              <a:rPr lang="pt-BR" b="1" dirty="0"/>
              <a:t>mais do que ao domínio linguístico, ao domínio da história, da cultura e, em última instância, da política</a:t>
            </a:r>
            <a:r>
              <a:rPr lang="pt-BR" dirty="0"/>
              <a:t>. Na medida em que a percepção destas realidades for variando com o decorrer dos tempos e das gerações, </a:t>
            </a:r>
            <a:r>
              <a:rPr lang="pt-BR" b="1" dirty="0"/>
              <a:t>será certamente de esperar</a:t>
            </a:r>
            <a:r>
              <a:rPr lang="pt-BR" dirty="0"/>
              <a:t>, concomitantemente, </a:t>
            </a:r>
            <a:r>
              <a:rPr lang="pt-BR" b="1" dirty="0"/>
              <a:t>que a extensão da noção de língua portuguesa varie também</a:t>
            </a:r>
            <a:r>
              <a:rPr lang="pt-BR" dirty="0"/>
              <a:t>”</a:t>
            </a:r>
            <a:endParaRPr lang="it-IT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45BB376-7E74-4715-905B-CB2A5C3FC489}"/>
              </a:ext>
            </a:extLst>
          </p:cNvPr>
          <p:cNvSpPr txBox="1"/>
          <p:nvPr/>
        </p:nvSpPr>
        <p:spPr>
          <a:xfrm>
            <a:off x="8111462" y="3764506"/>
            <a:ext cx="2398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Raposo</a:t>
            </a:r>
            <a:r>
              <a:rPr lang="it-IT" dirty="0"/>
              <a:t> (1984: 592)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3493776-3DC2-4910-B0D2-7ED0EB0DEEEE}"/>
              </a:ext>
            </a:extLst>
          </p:cNvPr>
          <p:cNvSpPr txBox="1"/>
          <p:nvPr/>
        </p:nvSpPr>
        <p:spPr>
          <a:xfrm>
            <a:off x="1672192" y="4658976"/>
            <a:ext cx="8966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“</a:t>
            </a:r>
            <a:r>
              <a:rPr lang="pt-BR" b="1" dirty="0"/>
              <a:t>uma língua só existe como um conjunto de variedades </a:t>
            </a:r>
            <a:r>
              <a:rPr lang="pt-BR" dirty="0"/>
              <a:t>(que se entrecruzam continuamente) </a:t>
            </a:r>
            <a:r>
              <a:rPr lang="pt-BR" b="1" dirty="0"/>
              <a:t>e a mudança é um processo inexorável </a:t>
            </a:r>
            <a:r>
              <a:rPr lang="pt-BR" dirty="0"/>
              <a:t>(que alcança todas as variedades em múltiplas direções)”</a:t>
            </a:r>
            <a:endParaRPr lang="it-IT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78AB3BE-FE24-43AD-809C-C7CFC173C3D6}"/>
              </a:ext>
            </a:extLst>
          </p:cNvPr>
          <p:cNvSpPr txBox="1"/>
          <p:nvPr/>
        </p:nvSpPr>
        <p:spPr>
          <a:xfrm>
            <a:off x="8111462" y="5518832"/>
            <a:ext cx="2002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(Faraco, 2002: 44)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106525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52057DD92F33642A50BFC2AFFC6F3D2" ma:contentTypeVersion="10" ma:contentTypeDescription="Creare un nuovo documento." ma:contentTypeScope="" ma:versionID="a11a6b4e0508dc7e25c001d4d9e6e0c3">
  <xsd:schema xmlns:xsd="http://www.w3.org/2001/XMLSchema" xmlns:xs="http://www.w3.org/2001/XMLSchema" xmlns:p="http://schemas.microsoft.com/office/2006/metadata/properties" xmlns:ns2="fc9dac60-f087-443b-8a49-c7a22e5d0443" xmlns:ns3="9d91a063-a15d-4db4-b9d9-dff048bd85f0" targetNamespace="http://schemas.microsoft.com/office/2006/metadata/properties" ma:root="true" ma:fieldsID="c62c4d92aae6dcd13a8a53e05a09e5a9" ns2:_="" ns3:_="">
    <xsd:import namespace="fc9dac60-f087-443b-8a49-c7a22e5d0443"/>
    <xsd:import namespace="9d91a063-a15d-4db4-b9d9-dff048bd85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dac60-f087-443b-8a49-c7a22e5d04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91a063-a15d-4db4-b9d9-dff048bd85f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E9D3B2E-0918-478F-88F8-A8F4444F4B04}"/>
</file>

<file path=customXml/itemProps2.xml><?xml version="1.0" encoding="utf-8"?>
<ds:datastoreItem xmlns:ds="http://schemas.openxmlformats.org/officeDocument/2006/customXml" ds:itemID="{CBDF58B6-D154-4469-A68E-9EC4DC37240E}"/>
</file>

<file path=customXml/itemProps3.xml><?xml version="1.0" encoding="utf-8"?>
<ds:datastoreItem xmlns:ds="http://schemas.openxmlformats.org/officeDocument/2006/customXml" ds:itemID="{7704D663-F206-4761-910A-C7BCEB9C04E4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5371</TotalTime>
  <Words>1293</Words>
  <Application>Microsoft Office PowerPoint</Application>
  <PresentationFormat>Ecrã Panorâmico</PresentationFormat>
  <Paragraphs>120</Paragraphs>
  <Slides>30</Slides>
  <Notes>0</Notes>
  <HiddenSlides>0</HiddenSlides>
  <MMClips>2</MMClips>
  <ScaleCrop>false</ScaleCrop>
  <HeadingPairs>
    <vt:vector size="6" baseType="variant">
      <vt:variant>
        <vt:lpstr>Tipos de letra usados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30</vt:i4>
      </vt:variant>
    </vt:vector>
  </HeadingPairs>
  <TitlesOfParts>
    <vt:vector size="42" baseType="lpstr">
      <vt:lpstr>Arial</vt:lpstr>
      <vt:lpstr>Bauhaus 93</vt:lpstr>
      <vt:lpstr>Calibri</vt:lpstr>
      <vt:lpstr>Calibri Light</vt:lpstr>
      <vt:lpstr>Georgia</vt:lpstr>
      <vt:lpstr>montserrat</vt:lpstr>
      <vt:lpstr>muli</vt:lpstr>
      <vt:lpstr>Nickname</vt:lpstr>
      <vt:lpstr>Segoe UI Historic</vt:lpstr>
      <vt:lpstr>Source Sans Pro</vt:lpstr>
      <vt:lpstr>Wingdings</vt:lpstr>
      <vt:lpstr>Retrospettivo</vt:lpstr>
      <vt:lpstr>LINGUA E TRADUZIONE PORTOGHESE I</vt:lpstr>
      <vt:lpstr>Sumário da aula n°47 e n°48</vt:lpstr>
      <vt:lpstr>Sophia de Mello Breyner Andresen</vt:lpstr>
      <vt:lpstr>Apresentação do PowerPoint</vt:lpstr>
      <vt:lpstr>Tradução</vt:lpstr>
      <vt:lpstr>T.p.c – Tradução</vt:lpstr>
      <vt:lpstr>T.p.c – Tradução</vt:lpstr>
      <vt:lpstr>Algumas considerações na tradução </vt:lpstr>
      <vt:lpstr>Considerações sobre a “unidade” da Língua Portuguesa</vt:lpstr>
      <vt:lpstr>A língua portuguesa no mundo</vt:lpstr>
      <vt:lpstr>Contexto Sócio- Cultural</vt:lpstr>
      <vt:lpstr>Apresentação do PowerPoint</vt:lpstr>
      <vt:lpstr>Apresentação do PowerPoint</vt:lpstr>
      <vt:lpstr>Apresentação do PowerPoint</vt:lpstr>
      <vt:lpstr>Árvore genealógica da língua portuguesa </vt:lpstr>
      <vt:lpstr>Apresentação do PowerPoint</vt:lpstr>
      <vt:lpstr>Temas da actualidade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Tradução - exercício</vt:lpstr>
      <vt:lpstr>Exercícios - expressões idiomáticas e tradução português - italiano</vt:lpstr>
      <vt:lpstr>Alguns links utéis</vt:lpstr>
      <vt:lpstr>Tradução</vt:lpstr>
      <vt:lpstr>T.p.c – Tradução</vt:lpstr>
      <vt:lpstr>T.p.c – Tradução</vt:lpstr>
      <vt:lpstr>Convite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LEMOS DOS REIS NANCY</dc:creator>
  <cp:lastModifiedBy>LEMOS DOS REIS NANCY</cp:lastModifiedBy>
  <cp:revision>93</cp:revision>
  <cp:lastPrinted>2022-02-21T08:30:52Z</cp:lastPrinted>
  <dcterms:created xsi:type="dcterms:W3CDTF">2021-12-06T20:44:41Z</dcterms:created>
  <dcterms:modified xsi:type="dcterms:W3CDTF">2022-02-28T13:29:03Z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0x010100C52057DD92F33642A50BFC2AFFC6F3D2</vt:lpwstr>
  </property>
</Properties>
</file>