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7" r:id="rId4"/>
    <p:sldId id="263" r:id="rId5"/>
    <p:sldId id="258" r:id="rId6"/>
    <p:sldId id="259" r:id="rId7"/>
    <p:sldId id="260" r:id="rId8"/>
    <p:sldId id="262" r:id="rId9"/>
    <p:sldId id="264" r:id="rId10"/>
    <p:sldId id="257" r:id="rId11"/>
    <p:sldId id="265" r:id="rId12"/>
    <p:sldId id="266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7B6FAA-8B2A-4C45-8854-08FB281AD740}" type="datetimeFigureOut">
              <a:rPr lang="it-IT" smtClean="0"/>
              <a:t>08/03/2022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47BD42-0C03-4448-BF5A-81ABDBD3396E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90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6FAA-8B2A-4C45-8854-08FB281AD740}" type="datetimeFigureOut">
              <a:rPr lang="it-IT" smtClean="0"/>
              <a:t>08/03/2022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BD42-0C03-4448-BF5A-81ABDBD339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29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6FAA-8B2A-4C45-8854-08FB281AD740}" type="datetimeFigureOut">
              <a:rPr lang="it-IT" smtClean="0"/>
              <a:t>08/03/2022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BD42-0C03-4448-BF5A-81ABDBD339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693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6FAA-8B2A-4C45-8854-08FB281AD740}" type="datetimeFigureOut">
              <a:rPr lang="it-IT" smtClean="0"/>
              <a:t>08/03/2022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BD42-0C03-4448-BF5A-81ABDBD339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4095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6FAA-8B2A-4C45-8854-08FB281AD740}" type="datetimeFigureOut">
              <a:rPr lang="it-IT" smtClean="0"/>
              <a:t>08/03/2022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BD42-0C03-4448-BF5A-81ABDBD3396E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09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6FAA-8B2A-4C45-8854-08FB281AD740}" type="datetimeFigureOut">
              <a:rPr lang="it-IT" smtClean="0"/>
              <a:t>08/03/2022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BD42-0C03-4448-BF5A-81ABDBD339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389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6FAA-8B2A-4C45-8854-08FB281AD740}" type="datetimeFigureOut">
              <a:rPr lang="it-IT" smtClean="0"/>
              <a:t>08/03/2022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BD42-0C03-4448-BF5A-81ABDBD339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649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6FAA-8B2A-4C45-8854-08FB281AD740}" type="datetimeFigureOut">
              <a:rPr lang="it-IT" smtClean="0"/>
              <a:t>08/03/2022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BD42-0C03-4448-BF5A-81ABDBD339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1426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6FAA-8B2A-4C45-8854-08FB281AD740}" type="datetimeFigureOut">
              <a:rPr lang="it-IT" smtClean="0"/>
              <a:t>08/03/2022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BD42-0C03-4448-BF5A-81ABDBD339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412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6FAA-8B2A-4C45-8854-08FB281AD740}" type="datetimeFigureOut">
              <a:rPr lang="it-IT" smtClean="0"/>
              <a:t>08/03/2022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BD42-0C03-4448-BF5A-81ABDBD339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586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6FAA-8B2A-4C45-8854-08FB281AD740}" type="datetimeFigureOut">
              <a:rPr lang="it-IT" smtClean="0"/>
              <a:t>08/03/2022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BD42-0C03-4448-BF5A-81ABDBD339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204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E07B6FAA-8B2A-4C45-8854-08FB281AD740}" type="datetimeFigureOut">
              <a:rPr lang="it-IT" smtClean="0"/>
              <a:t>08/03/2022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2D47BD42-0C03-4448-BF5A-81ABDBD339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061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latin typeface="Palatino Linotype" panose="02040502050505030304" pitchFamily="18" charset="0"/>
              </a:rPr>
              <a:t>Retorica e comunicazione nella letteratura latina</a:t>
            </a:r>
            <a:r>
              <a:rPr lang="it-IT" sz="2700">
                <a:latin typeface="Palatino Linotype" panose="02040502050505030304" pitchFamily="18" charset="0"/>
              </a:rPr>
              <a:t/>
            </a:r>
            <a:br>
              <a:rPr lang="it-IT" sz="2700">
                <a:latin typeface="Palatino Linotype" panose="02040502050505030304" pitchFamily="18" charset="0"/>
              </a:rPr>
            </a:br>
            <a:r>
              <a:rPr lang="it-IT" sz="2400" dirty="0">
                <a:latin typeface="Palatino Linotype" panose="02040502050505030304" pitchFamily="18" charset="0"/>
              </a:rPr>
              <a:t/>
            </a:r>
            <a:br>
              <a:rPr lang="it-IT" sz="2400" dirty="0">
                <a:latin typeface="Palatino Linotype" panose="02040502050505030304" pitchFamily="18" charset="0"/>
              </a:rPr>
            </a:br>
            <a:r>
              <a:rPr lang="it-IT" sz="2400" dirty="0">
                <a:latin typeface="Palatino Linotype" panose="02040502050505030304" pitchFamily="18" charset="0"/>
              </a:rPr>
              <a:t/>
            </a:r>
            <a:br>
              <a:rPr lang="it-IT" sz="2400" dirty="0">
                <a:latin typeface="Palatino Linotype" panose="02040502050505030304" pitchFamily="18" charset="0"/>
              </a:rPr>
            </a:br>
            <a:r>
              <a:rPr lang="it-IT" sz="2400" dirty="0">
                <a:latin typeface="Palatino Linotype" panose="02040502050505030304" pitchFamily="18" charset="0"/>
              </a:rPr>
              <a:t>docente: Marco </a:t>
            </a:r>
            <a:r>
              <a:rPr lang="it-IT" sz="2400" dirty="0" err="1">
                <a:latin typeface="Palatino Linotype" panose="02040502050505030304" pitchFamily="18" charset="0"/>
              </a:rPr>
              <a:t>Fernandelli</a:t>
            </a:r>
            <a:endParaRPr lang="it-IT" sz="2400" dirty="0">
              <a:latin typeface="Palatino Linotype" panose="02040502050505030304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mfernandelli@units.it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226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458454" y="982182"/>
            <a:ext cx="5311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cap="small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Produzione </a:t>
            </a:r>
            <a:r>
              <a:rPr lang="it-IT" sz="2200" cap="small" smtClean="0">
                <a:solidFill>
                  <a:srgbClr val="0070C0"/>
                </a:solidFill>
                <a:latin typeface="Palatino Linotype" panose="02040502050505030304" pitchFamily="18" charset="0"/>
              </a:rPr>
              <a:t>del discorso di parte:</a:t>
            </a:r>
            <a:endParaRPr lang="it-IT" sz="2200" cap="small" dirty="0" smtClean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r>
              <a:rPr lang="it-IT" sz="2200" cap="small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Precetti tecnici</a:t>
            </a:r>
            <a:endParaRPr lang="it-IT" sz="2200" cap="small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32190" y="2338251"/>
            <a:ext cx="4836645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cap="small" dirty="0" smtClean="0">
                <a:latin typeface="Palatino Linotype" panose="02040502050505030304" pitchFamily="18" charset="0"/>
              </a:rPr>
              <a:t>Teoria della </a:t>
            </a:r>
            <a:r>
              <a:rPr lang="it-IT" i="1" cap="small" dirty="0" smtClean="0">
                <a:latin typeface="Palatino Linotype" panose="02040502050505030304" pitchFamily="18" charset="0"/>
              </a:rPr>
              <a:t>materia</a:t>
            </a:r>
            <a:r>
              <a:rPr lang="it-IT" cap="small" dirty="0" smtClean="0">
                <a:latin typeface="Palatino Linotype" panose="02040502050505030304" pitchFamily="18" charset="0"/>
              </a:rPr>
              <a:t> (o </a:t>
            </a:r>
            <a:r>
              <a:rPr lang="it-IT" i="1" cap="small" dirty="0" err="1" smtClean="0">
                <a:latin typeface="Palatino Linotype" panose="02040502050505030304" pitchFamily="18" charset="0"/>
              </a:rPr>
              <a:t>thema</a:t>
            </a:r>
            <a:r>
              <a:rPr lang="it-IT" cap="small" dirty="0" smtClean="0">
                <a:latin typeface="Palatino Linotype" panose="02040502050505030304" pitchFamily="18" charset="0"/>
              </a:rPr>
              <a:t>):</a:t>
            </a:r>
          </a:p>
          <a:p>
            <a:r>
              <a:rPr lang="it-IT">
                <a:latin typeface="Palatino Linotype" panose="02040502050505030304" pitchFamily="18" charset="0"/>
              </a:rPr>
              <a:t>l</a:t>
            </a:r>
            <a:r>
              <a:rPr lang="it-IT" smtClean="0">
                <a:latin typeface="Palatino Linotype" panose="02040502050505030304" pitchFamily="18" charset="0"/>
              </a:rPr>
              <a:t>a </a:t>
            </a:r>
            <a:r>
              <a:rPr lang="it-IT" i="1" smtClean="0">
                <a:latin typeface="Palatino Linotype" panose="02040502050505030304" pitchFamily="18" charset="0"/>
              </a:rPr>
              <a:t>materia</a:t>
            </a:r>
            <a:r>
              <a:rPr lang="it-IT" smtClean="0">
                <a:latin typeface="Palatino Linotype" panose="02040502050505030304" pitchFamily="18" charset="0"/>
              </a:rPr>
              <a:t> è il </a:t>
            </a:r>
            <a:r>
              <a:rPr lang="it-IT" dirty="0" smtClean="0">
                <a:latin typeface="Palatino Linotype" panose="02040502050505030304" pitchFamily="18" charset="0"/>
              </a:rPr>
              <a:t>compito </a:t>
            </a:r>
            <a:r>
              <a:rPr lang="it-IT" smtClean="0">
                <a:latin typeface="Palatino Linotype" panose="02040502050505030304" pitchFamily="18" charset="0"/>
              </a:rPr>
              <a:t>dato perché sia </a:t>
            </a:r>
          </a:p>
          <a:p>
            <a:r>
              <a:rPr lang="it-IT" smtClean="0">
                <a:latin typeface="Palatino Linotype" panose="02040502050505030304" pitchFamily="18" charset="0"/>
              </a:rPr>
              <a:t>elaborato dall’avvocato</a:t>
            </a:r>
            <a:r>
              <a:rPr lang="it-IT" dirty="0" smtClean="0">
                <a:latin typeface="Palatino Linotype" panose="02040502050505030304" pitchFamily="18" charset="0"/>
              </a:rPr>
              <a:t>, che deve capire tutte </a:t>
            </a:r>
          </a:p>
          <a:p>
            <a:r>
              <a:rPr lang="it-IT" dirty="0" smtClean="0">
                <a:latin typeface="Palatino Linotype" panose="02040502050505030304" pitchFamily="18" charset="0"/>
              </a:rPr>
              <a:t>le </a:t>
            </a:r>
            <a:r>
              <a:rPr lang="it-IT" i="1" dirty="0" err="1" smtClean="0">
                <a:latin typeface="Palatino Linotype" panose="02040502050505030304" pitchFamily="18" charset="0"/>
              </a:rPr>
              <a:t>materiae</a:t>
            </a:r>
            <a:endParaRPr lang="it-IT" i="1" dirty="0" smtClean="0">
              <a:latin typeface="Palatino Linotype" panose="02040502050505030304" pitchFamily="18" charset="0"/>
            </a:endParaRPr>
          </a:p>
          <a:p>
            <a:endParaRPr lang="it-IT" dirty="0" smtClean="0">
              <a:latin typeface="Palatino Linotype" panose="02040502050505030304" pitchFamily="18" charset="0"/>
            </a:endParaRPr>
          </a:p>
          <a:p>
            <a:r>
              <a:rPr lang="it-IT" smtClean="0">
                <a:latin typeface="Palatino Linotype" panose="02040502050505030304" pitchFamily="18" charset="0"/>
              </a:rPr>
              <a:t>Genere razionale (senso comune)</a:t>
            </a:r>
            <a:endParaRPr lang="it-IT" dirty="0" smtClean="0">
              <a:latin typeface="Palatino Linotype" panose="02040502050505030304" pitchFamily="18" charset="0"/>
            </a:endParaRPr>
          </a:p>
          <a:p>
            <a:r>
              <a:rPr lang="it-IT" smtClean="0">
                <a:latin typeface="Palatino Linotype" panose="02040502050505030304" pitchFamily="18" charset="0"/>
              </a:rPr>
              <a:t>4 tipi</a:t>
            </a:r>
            <a:r>
              <a:rPr lang="it-IT" i="1" smtClean="0">
                <a:latin typeface="Palatino Linotype" panose="02040502050505030304" pitchFamily="18" charset="0"/>
              </a:rPr>
              <a:t> (</a:t>
            </a:r>
            <a:r>
              <a:rPr lang="it-IT" smtClean="0">
                <a:latin typeface="Palatino Linotype" panose="02040502050505030304" pitchFamily="18" charset="0"/>
              </a:rPr>
              <a:t>per determinare lo</a:t>
            </a:r>
            <a:r>
              <a:rPr lang="it-IT" i="1" smtClean="0">
                <a:latin typeface="Palatino Linotype" panose="02040502050505030304" pitchFamily="18" charset="0"/>
              </a:rPr>
              <a:t> status quaestionis)</a:t>
            </a:r>
            <a:r>
              <a:rPr lang="it-IT" smtClean="0">
                <a:latin typeface="Palatino Linotype" panose="02040502050505030304" pitchFamily="18" charset="0"/>
              </a:rPr>
              <a:t>:</a:t>
            </a:r>
            <a:endParaRPr lang="it-IT" dirty="0" smtClean="0">
              <a:latin typeface="Palatino Linotype" panose="02040502050505030304" pitchFamily="18" charset="0"/>
            </a:endParaRPr>
          </a:p>
          <a:p>
            <a:r>
              <a:rPr lang="it-IT" i="1" smtClean="0">
                <a:latin typeface="Palatino Linotype" panose="02040502050505030304" pitchFamily="18" charset="0"/>
              </a:rPr>
              <a:t>1</a:t>
            </a:r>
            <a:r>
              <a:rPr lang="it-IT" i="1" dirty="0" smtClean="0">
                <a:latin typeface="Palatino Linotype" panose="02040502050505030304" pitchFamily="18" charset="0"/>
              </a:rPr>
              <a:t>. status </a:t>
            </a:r>
            <a:r>
              <a:rPr lang="it-IT" i="1" dirty="0" err="1" smtClean="0">
                <a:latin typeface="Palatino Linotype" panose="02040502050505030304" pitchFamily="18" charset="0"/>
              </a:rPr>
              <a:t>translationis</a:t>
            </a:r>
            <a:endParaRPr lang="it-IT" i="1" dirty="0" smtClean="0">
              <a:latin typeface="Palatino Linotype" panose="02040502050505030304" pitchFamily="18" charset="0"/>
            </a:endParaRPr>
          </a:p>
          <a:p>
            <a:r>
              <a:rPr lang="it-IT" dirty="0" smtClean="0">
                <a:latin typeface="Palatino Linotype" panose="02040502050505030304" pitchFamily="18" charset="0"/>
              </a:rPr>
              <a:t>(</a:t>
            </a:r>
            <a:r>
              <a:rPr lang="it-IT" i="1" dirty="0" smtClean="0">
                <a:latin typeface="Palatino Linotype" panose="02040502050505030304" pitchFamily="18" charset="0"/>
              </a:rPr>
              <a:t>an quaestio iure </a:t>
            </a:r>
            <a:r>
              <a:rPr lang="it-IT" i="1" dirty="0" err="1" smtClean="0">
                <a:latin typeface="Palatino Linotype" panose="02040502050505030304" pitchFamily="18" charset="0"/>
              </a:rPr>
              <a:t>intendatur</a:t>
            </a:r>
            <a:r>
              <a:rPr lang="it-IT" dirty="0" smtClean="0">
                <a:latin typeface="Palatino Linotype" panose="02040502050505030304" pitchFamily="18" charset="0"/>
              </a:rPr>
              <a:t>)</a:t>
            </a:r>
          </a:p>
          <a:p>
            <a:r>
              <a:rPr lang="it-IT" i="1" dirty="0" smtClean="0">
                <a:latin typeface="Palatino Linotype" panose="02040502050505030304" pitchFamily="18" charset="0"/>
              </a:rPr>
              <a:t>2. status </a:t>
            </a:r>
            <a:r>
              <a:rPr lang="it-IT" i="1" dirty="0" err="1" smtClean="0">
                <a:latin typeface="Palatino Linotype" panose="02040502050505030304" pitchFamily="18" charset="0"/>
              </a:rPr>
              <a:t>coniecturae</a:t>
            </a:r>
            <a:endParaRPr lang="it-IT" i="1" dirty="0" smtClean="0">
              <a:latin typeface="Palatino Linotype" panose="02040502050505030304" pitchFamily="18" charset="0"/>
            </a:endParaRPr>
          </a:p>
          <a:p>
            <a:r>
              <a:rPr lang="it-IT" dirty="0" smtClean="0">
                <a:latin typeface="Palatino Linotype" panose="02040502050505030304" pitchFamily="18" charset="0"/>
              </a:rPr>
              <a:t>(</a:t>
            </a:r>
            <a:r>
              <a:rPr lang="it-IT" i="1" dirty="0" smtClean="0">
                <a:latin typeface="Palatino Linotype" panose="02040502050505030304" pitchFamily="18" charset="0"/>
              </a:rPr>
              <a:t>an </a:t>
            </a:r>
            <a:r>
              <a:rPr lang="it-IT" i="1" dirty="0" err="1" smtClean="0">
                <a:latin typeface="Palatino Linotype" panose="02040502050505030304" pitchFamily="18" charset="0"/>
              </a:rPr>
              <a:t>fecerit</a:t>
            </a:r>
            <a:r>
              <a:rPr lang="it-IT" dirty="0" smtClean="0">
                <a:latin typeface="Palatino Linotype" panose="02040502050505030304" pitchFamily="18" charset="0"/>
              </a:rPr>
              <a:t>)</a:t>
            </a:r>
          </a:p>
          <a:p>
            <a:r>
              <a:rPr lang="it-IT" i="1" dirty="0" smtClean="0">
                <a:latin typeface="Palatino Linotype" panose="02040502050505030304" pitchFamily="18" charset="0"/>
              </a:rPr>
              <a:t>3. status </a:t>
            </a:r>
            <a:r>
              <a:rPr lang="it-IT" i="1" dirty="0" err="1" smtClean="0">
                <a:latin typeface="Palatino Linotype" panose="02040502050505030304" pitchFamily="18" charset="0"/>
              </a:rPr>
              <a:t>finitionis</a:t>
            </a:r>
            <a:endParaRPr lang="it-IT" i="1" dirty="0" smtClean="0">
              <a:latin typeface="Palatino Linotype" panose="02040502050505030304" pitchFamily="18" charset="0"/>
            </a:endParaRPr>
          </a:p>
          <a:p>
            <a:r>
              <a:rPr lang="it-IT" dirty="0" smtClean="0">
                <a:latin typeface="Palatino Linotype" panose="02040502050505030304" pitchFamily="18" charset="0"/>
              </a:rPr>
              <a:t>(</a:t>
            </a:r>
            <a:r>
              <a:rPr lang="it-IT" i="1" dirty="0" smtClean="0">
                <a:latin typeface="Palatino Linotype" panose="02040502050505030304" pitchFamily="18" charset="0"/>
              </a:rPr>
              <a:t>an hoc </a:t>
            </a:r>
            <a:r>
              <a:rPr lang="it-IT" i="1" dirty="0" err="1" smtClean="0">
                <a:latin typeface="Palatino Linotype" panose="02040502050505030304" pitchFamily="18" charset="0"/>
              </a:rPr>
              <a:t>fecerit</a:t>
            </a:r>
            <a:r>
              <a:rPr lang="it-IT" dirty="0" smtClean="0">
                <a:latin typeface="Palatino Linotype" panose="02040502050505030304" pitchFamily="18" charset="0"/>
              </a:rPr>
              <a:t>)</a:t>
            </a:r>
          </a:p>
          <a:p>
            <a:r>
              <a:rPr lang="it-IT" i="1" dirty="0" smtClean="0">
                <a:latin typeface="Palatino Linotype" panose="02040502050505030304" pitchFamily="18" charset="0"/>
              </a:rPr>
              <a:t>4. status </a:t>
            </a:r>
            <a:r>
              <a:rPr lang="it-IT" i="1" dirty="0" err="1" smtClean="0">
                <a:latin typeface="Palatino Linotype" panose="02040502050505030304" pitchFamily="18" charset="0"/>
              </a:rPr>
              <a:t>qualitatis</a:t>
            </a:r>
            <a:endParaRPr lang="it-IT" i="1" dirty="0" smtClean="0">
              <a:latin typeface="Palatino Linotype" panose="02040502050505030304" pitchFamily="18" charset="0"/>
            </a:endParaRPr>
          </a:p>
          <a:p>
            <a:r>
              <a:rPr lang="it-IT" dirty="0" smtClean="0">
                <a:latin typeface="Palatino Linotype" panose="02040502050505030304" pitchFamily="18" charset="0"/>
              </a:rPr>
              <a:t>(</a:t>
            </a:r>
            <a:r>
              <a:rPr lang="it-IT" i="1" dirty="0" smtClean="0">
                <a:latin typeface="Palatino Linotype" panose="02040502050505030304" pitchFamily="18" charset="0"/>
              </a:rPr>
              <a:t>an iure </a:t>
            </a:r>
            <a:r>
              <a:rPr lang="it-IT" i="1" dirty="0" err="1" smtClean="0">
                <a:latin typeface="Palatino Linotype" panose="02040502050505030304" pitchFamily="18" charset="0"/>
              </a:rPr>
              <a:t>fecerit</a:t>
            </a:r>
            <a:r>
              <a:rPr lang="it-IT" dirty="0" smtClean="0">
                <a:latin typeface="Palatino Linotype" panose="02040502050505030304" pitchFamily="18" charset="0"/>
              </a:rPr>
              <a:t>) </a:t>
            </a:r>
          </a:p>
          <a:p>
            <a:endParaRPr lang="it-IT" dirty="0" smtClean="0">
              <a:latin typeface="Palatino Linotype" panose="02040502050505030304" pitchFamily="18" charset="0"/>
            </a:endParaRPr>
          </a:p>
          <a:p>
            <a:pPr marL="285750" indent="-285750">
              <a:buFontTx/>
              <a:buChar char="-"/>
            </a:pPr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368835" y="2338252"/>
            <a:ext cx="318234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cap="small" dirty="0" smtClean="0">
                <a:latin typeface="Palatino Linotype" panose="02040502050505030304" pitchFamily="18" charset="0"/>
              </a:rPr>
              <a:t>Teoria della elaborazione</a:t>
            </a:r>
            <a:r>
              <a:rPr lang="it-IT" dirty="0" smtClean="0">
                <a:latin typeface="Palatino Linotype" panose="02040502050505030304" pitchFamily="18" charset="0"/>
              </a:rPr>
              <a:t>:</a:t>
            </a:r>
          </a:p>
          <a:p>
            <a:endParaRPr lang="it-IT" dirty="0" smtClean="0">
              <a:latin typeface="Palatino Linotype" panose="02040502050505030304" pitchFamily="18" charset="0"/>
            </a:endParaRPr>
          </a:p>
          <a:p>
            <a:r>
              <a:rPr lang="it-IT" dirty="0" smtClean="0">
                <a:latin typeface="Palatino Linotype" panose="02040502050505030304" pitchFamily="18" charset="0"/>
              </a:rPr>
              <a:t>1. </a:t>
            </a:r>
            <a:r>
              <a:rPr lang="it-IT" i="1" dirty="0" smtClean="0">
                <a:latin typeface="Palatino Linotype" panose="02040502050505030304" pitchFamily="18" charset="0"/>
              </a:rPr>
              <a:t>inventio</a:t>
            </a:r>
          </a:p>
          <a:p>
            <a:r>
              <a:rPr lang="it-IT" dirty="0" smtClean="0">
                <a:latin typeface="Palatino Linotype" panose="02040502050505030304" pitchFamily="18" charset="0"/>
              </a:rPr>
              <a:t>2. </a:t>
            </a:r>
            <a:r>
              <a:rPr lang="it-IT" i="1" dirty="0" err="1" smtClean="0">
                <a:latin typeface="Palatino Linotype" panose="02040502050505030304" pitchFamily="18" charset="0"/>
              </a:rPr>
              <a:t>dispositio</a:t>
            </a:r>
            <a:endParaRPr lang="it-IT" i="1" dirty="0" smtClean="0">
              <a:latin typeface="Palatino Linotype" panose="02040502050505030304" pitchFamily="18" charset="0"/>
            </a:endParaRPr>
          </a:p>
          <a:p>
            <a:r>
              <a:rPr lang="it-IT" dirty="0" smtClean="0">
                <a:latin typeface="Palatino Linotype" panose="02040502050505030304" pitchFamily="18" charset="0"/>
              </a:rPr>
              <a:t>3. </a:t>
            </a:r>
            <a:r>
              <a:rPr lang="it-IT" i="1" dirty="0" err="1" smtClean="0">
                <a:latin typeface="Palatino Linotype" panose="02040502050505030304" pitchFamily="18" charset="0"/>
              </a:rPr>
              <a:t>elocutio</a:t>
            </a:r>
            <a:endParaRPr lang="it-IT" i="1" dirty="0" smtClean="0">
              <a:latin typeface="Palatino Linotype" panose="02040502050505030304" pitchFamily="18" charset="0"/>
            </a:endParaRPr>
          </a:p>
          <a:p>
            <a:r>
              <a:rPr lang="it-IT" smtClean="0">
                <a:latin typeface="Palatino Linotype" panose="02040502050505030304" pitchFamily="18" charset="0"/>
              </a:rPr>
              <a:t>+4</a:t>
            </a:r>
            <a:r>
              <a:rPr lang="it-IT" dirty="0" smtClean="0">
                <a:latin typeface="Palatino Linotype" panose="02040502050505030304" pitchFamily="18" charset="0"/>
              </a:rPr>
              <a:t>. </a:t>
            </a:r>
            <a:r>
              <a:rPr lang="it-IT" i="1" dirty="0" smtClean="0">
                <a:latin typeface="Palatino Linotype" panose="02040502050505030304" pitchFamily="18" charset="0"/>
              </a:rPr>
              <a:t>memoria </a:t>
            </a:r>
          </a:p>
          <a:p>
            <a:r>
              <a:rPr lang="it-IT" dirty="0" smtClean="0">
                <a:latin typeface="Palatino Linotype" panose="02040502050505030304" pitchFamily="18" charset="0"/>
              </a:rPr>
              <a:t>5. </a:t>
            </a:r>
            <a:r>
              <a:rPr lang="it-IT" i="1" dirty="0" err="1" smtClean="0">
                <a:latin typeface="Palatino Linotype" panose="02040502050505030304" pitchFamily="18" charset="0"/>
              </a:rPr>
              <a:t>pronuntiatio</a:t>
            </a:r>
            <a:endParaRPr lang="it-IT" i="1" dirty="0" smtClean="0">
              <a:latin typeface="Palatino Linotype" panose="02040502050505030304" pitchFamily="18" charset="0"/>
            </a:endParaRPr>
          </a:p>
          <a:p>
            <a:endParaRPr lang="it-IT" dirty="0"/>
          </a:p>
        </p:txBody>
      </p:sp>
      <p:cxnSp>
        <p:nvCxnSpPr>
          <p:cNvPr id="7" name="Connettore 2 6"/>
          <p:cNvCxnSpPr/>
          <p:nvPr/>
        </p:nvCxnSpPr>
        <p:spPr>
          <a:xfrm>
            <a:off x="5739606" y="1669604"/>
            <a:ext cx="1006960" cy="668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H="1">
            <a:off x="2601987" y="1669605"/>
            <a:ext cx="856467" cy="668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>
            <a:off x="2601987" y="1669604"/>
            <a:ext cx="856467" cy="668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285135" y="320038"/>
            <a:ext cx="75073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cap="small" smtClean="0">
                <a:latin typeface="Palatino Linotype" panose="02040502050505030304" pitchFamily="18" charset="0"/>
              </a:rPr>
              <a:t>Nel dibattito, finalizzato a mutare la situazione, 3 tipi di discorso</a:t>
            </a:r>
            <a:r>
              <a:rPr lang="it-IT" smtClean="0">
                <a:latin typeface="Palatino Linotype" panose="02040502050505030304" pitchFamily="18" charset="0"/>
              </a:rPr>
              <a:t>:</a:t>
            </a:r>
          </a:p>
          <a:p>
            <a:r>
              <a:rPr lang="it-IT" smtClean="0">
                <a:latin typeface="Palatino Linotype" panose="02040502050505030304" pitchFamily="18" charset="0"/>
              </a:rPr>
              <a:t>- posizione della questione</a:t>
            </a:r>
          </a:p>
          <a:p>
            <a:r>
              <a:rPr lang="it-IT" smtClean="0">
                <a:latin typeface="Palatino Linotype" panose="02040502050505030304" pitchFamily="18" charset="0"/>
              </a:rPr>
              <a:t>- </a:t>
            </a:r>
            <a:r>
              <a:rPr lang="it-IT" smtClean="0">
                <a:solidFill>
                  <a:srgbClr val="0070C0"/>
                </a:solidFill>
                <a:latin typeface="Palatino Linotype" panose="02040502050505030304" pitchFamily="18" charset="0"/>
              </a:rPr>
              <a:t>discorsi di parte</a:t>
            </a:r>
          </a:p>
          <a:p>
            <a:r>
              <a:rPr lang="it-IT" smtClean="0">
                <a:latin typeface="Palatino Linotype" panose="02040502050505030304" pitchFamily="18" charset="0"/>
              </a:rPr>
              <a:t>- discorso dell’arbitro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439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04948" y="640080"/>
            <a:ext cx="8255726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i="1" cap="small" smtClean="0">
                <a:latin typeface="Palatino Linotype" panose="02040502050505030304" pitchFamily="18" charset="0"/>
              </a:rPr>
              <a:t>Herenn</a:t>
            </a:r>
            <a:r>
              <a:rPr lang="it-IT" cap="small" smtClean="0">
                <a:latin typeface="Palatino Linotype" panose="02040502050505030304" pitchFamily="18" charset="0"/>
              </a:rPr>
              <a:t>. I 3</a:t>
            </a:r>
          </a:p>
          <a:p>
            <a:pPr>
              <a:spcAft>
                <a:spcPts val="600"/>
              </a:spcAft>
            </a:pPr>
            <a:endParaRPr lang="it-IT" cap="small" smtClean="0">
              <a:latin typeface="Palatino Linotype" panose="0204050205050503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it-IT" smtClean="0">
                <a:latin typeface="Palatino Linotype" panose="02040502050505030304" pitchFamily="18" charset="0"/>
              </a:rPr>
              <a:t>Le qualità dunque che non devono mancare in un oratore sono le capacità di invenzione (</a:t>
            </a:r>
            <a:r>
              <a:rPr lang="it-IT" i="1" smtClean="0">
                <a:latin typeface="Palatino Linotype" panose="02040502050505030304" pitchFamily="18" charset="0"/>
              </a:rPr>
              <a:t>inventio</a:t>
            </a:r>
            <a:r>
              <a:rPr lang="it-IT" smtClean="0">
                <a:latin typeface="Palatino Linotype" panose="02040502050505030304" pitchFamily="18" charset="0"/>
              </a:rPr>
              <a:t>), di disposizione (</a:t>
            </a:r>
            <a:r>
              <a:rPr lang="it-IT" i="1" smtClean="0">
                <a:latin typeface="Palatino Linotype" panose="02040502050505030304" pitchFamily="18" charset="0"/>
              </a:rPr>
              <a:t>dispositio</a:t>
            </a:r>
            <a:r>
              <a:rPr lang="it-IT" smtClean="0">
                <a:latin typeface="Palatino Linotype" panose="02040502050505030304" pitchFamily="18" charset="0"/>
              </a:rPr>
              <a:t>), di eloquio (</a:t>
            </a:r>
            <a:r>
              <a:rPr lang="it-IT" i="1" smtClean="0">
                <a:latin typeface="Palatino Linotype" panose="02040502050505030304" pitchFamily="18" charset="0"/>
              </a:rPr>
              <a:t>elocutio</a:t>
            </a:r>
            <a:r>
              <a:rPr lang="it-IT" smtClean="0">
                <a:latin typeface="Palatino Linotype" panose="02040502050505030304" pitchFamily="18" charset="0"/>
              </a:rPr>
              <a:t>), di memoria (</a:t>
            </a:r>
            <a:r>
              <a:rPr lang="it-IT" i="1" smtClean="0">
                <a:latin typeface="Palatino Linotype" panose="02040502050505030304" pitchFamily="18" charset="0"/>
              </a:rPr>
              <a:t>memoria</a:t>
            </a:r>
            <a:r>
              <a:rPr lang="it-IT" smtClean="0">
                <a:latin typeface="Palatino Linotype" panose="02040502050505030304" pitchFamily="18" charset="0"/>
              </a:rPr>
              <a:t>) e di dizione (</a:t>
            </a:r>
            <a:r>
              <a:rPr lang="it-IT" i="1" smtClean="0">
                <a:latin typeface="Palatino Linotype" panose="02040502050505030304" pitchFamily="18" charset="0"/>
              </a:rPr>
              <a:t>pronuntiatio</a:t>
            </a:r>
            <a:r>
              <a:rPr lang="it-IT" smtClean="0">
                <a:latin typeface="Palatino Linotype" panose="02040502050505030304" pitchFamily="18" charset="0"/>
              </a:rPr>
              <a:t>).</a:t>
            </a:r>
          </a:p>
          <a:p>
            <a:pPr algn="just">
              <a:spcAft>
                <a:spcPts val="600"/>
              </a:spcAft>
            </a:pPr>
            <a:r>
              <a:rPr lang="it-IT" smtClean="0">
                <a:latin typeface="Palatino Linotype" panose="02040502050505030304" pitchFamily="18" charset="0"/>
              </a:rPr>
              <a:t>(1) L’invenzione è la capacità di trovare argomenti veri o verosimili che rendano la causa convincente.</a:t>
            </a:r>
          </a:p>
          <a:p>
            <a:pPr algn="just">
              <a:spcAft>
                <a:spcPts val="600"/>
              </a:spcAft>
            </a:pPr>
            <a:r>
              <a:rPr lang="it-IT" smtClean="0">
                <a:latin typeface="Palatino Linotype" panose="02040502050505030304" pitchFamily="18" charset="0"/>
              </a:rPr>
              <a:t>(2) La disposizione è l’ordinamento e la distribuzione degli argomenti; essa il luogo che ciascuno di essi deve occupare.</a:t>
            </a:r>
          </a:p>
          <a:p>
            <a:pPr algn="just">
              <a:spcAft>
                <a:spcPts val="600"/>
              </a:spcAft>
            </a:pPr>
            <a:r>
              <a:rPr lang="it-IT" smtClean="0">
                <a:latin typeface="Palatino Linotype" panose="02040502050505030304" pitchFamily="18" charset="0"/>
              </a:rPr>
              <a:t>(3) L’eloquio è l’uso delle parole e delle frasi opportune in modo da adattarsi all’invenzione.</a:t>
            </a:r>
          </a:p>
          <a:p>
            <a:pPr algn="just">
              <a:spcAft>
                <a:spcPts val="600"/>
              </a:spcAft>
            </a:pPr>
            <a:r>
              <a:rPr lang="it-IT" smtClean="0">
                <a:solidFill>
                  <a:srgbClr val="C00000"/>
                </a:solidFill>
                <a:latin typeface="Palatino Linotype" panose="02040502050505030304" pitchFamily="18" charset="0"/>
              </a:rPr>
              <a:t>(4) La memoria è la tenace presenza nel pensiero degli argomenti, delle parole e della loro disposizione.</a:t>
            </a:r>
          </a:p>
          <a:p>
            <a:pPr algn="just">
              <a:spcAft>
                <a:spcPts val="600"/>
              </a:spcAft>
            </a:pPr>
            <a:r>
              <a:rPr lang="it-IT" smtClean="0">
                <a:latin typeface="Palatino Linotype" panose="02040502050505030304" pitchFamily="18" charset="0"/>
              </a:rPr>
              <a:t>(5) La dizione è la capacità di regolare in modo gradito la voce, l’aspetto, il gesto.</a:t>
            </a:r>
          </a:p>
          <a:p>
            <a:pPr algn="just">
              <a:spcAft>
                <a:spcPts val="600"/>
              </a:spcAft>
            </a:pPr>
            <a:r>
              <a:rPr lang="it-IT" smtClean="0">
                <a:latin typeface="Palatino Linotype" panose="02040502050505030304" pitchFamily="18" charset="0"/>
              </a:rPr>
              <a:t>Tutte queste qualità potremo acquisire in tre modi: colla teoria, coll’imitazione e con l’esercizio (trad. G. Calboli).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63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4"/>
          <p:cNvGraphicFramePr>
            <a:graphicFrameLocks noGrp="1"/>
          </p:cNvGraphicFramePr>
          <p:nvPr>
            <p:extLst/>
          </p:nvPr>
        </p:nvGraphicFramePr>
        <p:xfrm>
          <a:off x="1384663" y="864401"/>
          <a:ext cx="6479177" cy="15773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223203">
                  <a:extLst>
                    <a:ext uri="{9D8B030D-6E8A-4147-A177-3AD203B41FA5}">
                      <a16:colId xmlns:a16="http://schemas.microsoft.com/office/drawing/2014/main" val="986472311"/>
                    </a:ext>
                  </a:extLst>
                </a:gridCol>
                <a:gridCol w="2127987">
                  <a:extLst>
                    <a:ext uri="{9D8B030D-6E8A-4147-A177-3AD203B41FA5}">
                      <a16:colId xmlns:a16="http://schemas.microsoft.com/office/drawing/2014/main" val="1782235851"/>
                    </a:ext>
                  </a:extLst>
                </a:gridCol>
                <a:gridCol w="2127987">
                  <a:extLst>
                    <a:ext uri="{9D8B030D-6E8A-4147-A177-3AD203B41FA5}">
                      <a16:colId xmlns:a16="http://schemas.microsoft.com/office/drawing/2014/main" val="644097018"/>
                    </a:ext>
                  </a:extLst>
                </a:gridCol>
              </a:tblGrid>
              <a:tr h="880131">
                <a:tc>
                  <a:txBody>
                    <a:bodyPr/>
                    <a:lstStyle/>
                    <a:p>
                      <a:pPr lvl="0"/>
                      <a:r>
                        <a:rPr lang="it-IT" sz="1800" b="0">
                          <a:solidFill>
                            <a:srgbClr val="FFFFFF"/>
                          </a:solidFill>
                          <a:latin typeface="Palatino Linotype" pitchFamily="18"/>
                        </a:rPr>
                        <a:t>Scuola primaria</a:t>
                      </a:r>
                    </a:p>
                  </a:txBody>
                  <a:tcPr marL="68580" marR="68580" marT="34290" marB="3429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it-IT" sz="1800" b="0">
                          <a:solidFill>
                            <a:srgbClr val="FFFFFF"/>
                          </a:solidFill>
                          <a:latin typeface="Palatino Linotype" pitchFamily="18"/>
                        </a:rPr>
                        <a:t>7-11/12 anni</a:t>
                      </a:r>
                    </a:p>
                  </a:txBody>
                  <a:tcPr marL="68580" marR="68580" marT="34290" marB="3429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it-IT" sz="1800" b="0">
                          <a:solidFill>
                            <a:srgbClr val="FFFFFF"/>
                          </a:solidFill>
                          <a:latin typeface="Palatino Linotype" pitchFamily="18"/>
                        </a:rPr>
                        <a:t>litterator, primus magister, magister </a:t>
                      </a:r>
                      <a:r>
                        <a:rPr lang="it-IT" sz="1800" b="0" smtClean="0">
                          <a:solidFill>
                            <a:srgbClr val="FFFFFF"/>
                          </a:solidFill>
                          <a:latin typeface="Palatino Linotype" pitchFamily="18"/>
                        </a:rPr>
                        <a:t>ludi</a:t>
                      </a:r>
                      <a:endParaRPr lang="it-IT" sz="1800" b="0">
                        <a:solidFill>
                          <a:srgbClr val="FFFFFF"/>
                        </a:solidFill>
                        <a:latin typeface="Palatino Linotype" pitchFamily="18"/>
                      </a:endParaRPr>
                    </a:p>
                  </a:txBody>
                  <a:tcPr marL="68580" marR="68580" marT="34290" marB="3429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99296"/>
                  </a:ext>
                </a:extLst>
              </a:tr>
              <a:tr h="290948">
                <a:tc>
                  <a:txBody>
                    <a:bodyPr/>
                    <a:lstStyle/>
                    <a:p>
                      <a:pPr lvl="0"/>
                      <a:r>
                        <a:rPr lang="it-IT" sz="1800">
                          <a:solidFill>
                            <a:srgbClr val="FFFFFF"/>
                          </a:solidFill>
                          <a:latin typeface="Palatino Linotype" pitchFamily="18"/>
                        </a:rPr>
                        <a:t>Scuola secondaria</a:t>
                      </a:r>
                    </a:p>
                  </a:txBody>
                  <a:tcPr marL="68580" marR="68580" marT="34290" marB="3429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it-IT" sz="1800">
                          <a:solidFill>
                            <a:srgbClr val="FFFFFF"/>
                          </a:solidFill>
                          <a:latin typeface="Palatino Linotype" pitchFamily="18"/>
                        </a:rPr>
                        <a:t>11/12-16/17 anni</a:t>
                      </a:r>
                    </a:p>
                  </a:txBody>
                  <a:tcPr marL="68580" marR="68580" marT="34290" marB="3429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it-IT" sz="1800">
                          <a:solidFill>
                            <a:srgbClr val="FFFFFF"/>
                          </a:solidFill>
                          <a:latin typeface="Palatino Linotype" pitchFamily="18"/>
                        </a:rPr>
                        <a:t>grammaticus</a:t>
                      </a:r>
                    </a:p>
                  </a:txBody>
                  <a:tcPr marL="68580" marR="68580" marT="34290" marB="3429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519958"/>
                  </a:ext>
                </a:extLst>
              </a:tr>
              <a:tr h="290948">
                <a:tc>
                  <a:txBody>
                    <a:bodyPr/>
                    <a:lstStyle/>
                    <a:p>
                      <a:pPr lvl="0"/>
                      <a:r>
                        <a:rPr lang="it-IT" sz="1800">
                          <a:solidFill>
                            <a:srgbClr val="FFFFFF"/>
                          </a:solidFill>
                          <a:latin typeface="Palatino Linotype" pitchFamily="18"/>
                        </a:rPr>
                        <a:t>Studi</a:t>
                      </a:r>
                      <a:r>
                        <a:rPr lang="it-IT" sz="1800" baseline="0">
                          <a:solidFill>
                            <a:srgbClr val="FFFFFF"/>
                          </a:solidFill>
                          <a:latin typeface="Palatino Linotype" pitchFamily="18"/>
                        </a:rPr>
                        <a:t> superiori</a:t>
                      </a:r>
                      <a:endParaRPr lang="it-IT" sz="1800">
                        <a:solidFill>
                          <a:srgbClr val="FFFFFF"/>
                        </a:solidFill>
                        <a:latin typeface="Palatino Linotype" pitchFamily="18"/>
                      </a:endParaRPr>
                    </a:p>
                  </a:txBody>
                  <a:tcPr marL="68580" marR="68580" marT="34290" marB="3429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it-IT" sz="1800">
                          <a:solidFill>
                            <a:srgbClr val="FFFFFF"/>
                          </a:solidFill>
                          <a:latin typeface="Palatino Linotype" pitchFamily="18"/>
                        </a:rPr>
                        <a:t>16/17-19/20 anni</a:t>
                      </a:r>
                    </a:p>
                  </a:txBody>
                  <a:tcPr marL="68580" marR="68580" marT="34290" marB="3429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it-IT" sz="1800">
                          <a:solidFill>
                            <a:srgbClr val="FFFFFF"/>
                          </a:solidFill>
                          <a:latin typeface="Palatino Linotype" pitchFamily="18"/>
                        </a:rPr>
                        <a:t>rhetor</a:t>
                      </a:r>
                    </a:p>
                  </a:txBody>
                  <a:tcPr marL="68580" marR="68580" marT="34290" marB="3429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510944"/>
                  </a:ext>
                </a:extLst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1319349" y="349321"/>
            <a:ext cx="3498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cap="small" smtClean="0">
                <a:latin typeface="Palatino Linotype" panose="02040502050505030304" pitchFamily="18" charset="0"/>
              </a:rPr>
              <a:t>Quint. </a:t>
            </a:r>
            <a:r>
              <a:rPr lang="it-IT" i="1" cap="small" smtClean="0">
                <a:latin typeface="Palatino Linotype" panose="02040502050505030304" pitchFamily="18" charset="0"/>
              </a:rPr>
              <a:t>inst</a:t>
            </a:r>
            <a:r>
              <a:rPr lang="it-IT" cap="small" smtClean="0">
                <a:latin typeface="Palatino Linotype" panose="02040502050505030304" pitchFamily="18" charset="0"/>
              </a:rPr>
              <a:t>., </a:t>
            </a:r>
            <a:r>
              <a:rPr lang="it-IT" i="1" cap="small" smtClean="0">
                <a:latin typeface="Palatino Linotype" panose="02040502050505030304" pitchFamily="18" charset="0"/>
              </a:rPr>
              <a:t>libri xii (93-95 d.c.)</a:t>
            </a:r>
            <a:endParaRPr lang="it-IT" i="1" cap="small">
              <a:latin typeface="Palatino Linotype" panose="0204050205050503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319349" y="2550594"/>
            <a:ext cx="7339253" cy="4108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smtClean="0">
                <a:latin typeface="Palatino Linotype" panose="02040502050505030304" pitchFamily="18" charset="0"/>
              </a:rPr>
              <a:t>I-II formazione dell’allievo* [dà per acquisita la partizione dell’</a:t>
            </a:r>
            <a:r>
              <a:rPr lang="it-IT" sz="1600" i="1" smtClean="0">
                <a:latin typeface="Palatino Linotype" panose="02040502050505030304" pitchFamily="18" charset="0"/>
              </a:rPr>
              <a:t>ars </a:t>
            </a:r>
            <a:r>
              <a:rPr lang="it-IT" sz="1600" smtClean="0">
                <a:latin typeface="Palatino Linotype" panose="02040502050505030304" pitchFamily="18" charset="0"/>
              </a:rPr>
              <a:t>in tre generi]</a:t>
            </a:r>
          </a:p>
          <a:p>
            <a:r>
              <a:rPr lang="it-IT" sz="1600" smtClean="0">
                <a:latin typeface="Palatino Linotype" panose="02040502050505030304" pitchFamily="18" charset="0"/>
              </a:rPr>
              <a:t>III</a:t>
            </a:r>
            <a:r>
              <a:rPr lang="it-IT" sz="1600" smtClean="0">
                <a:solidFill>
                  <a:srgbClr val="0070C0"/>
                </a:solidFill>
                <a:latin typeface="Palatino Linotype" panose="02040502050505030304" pitchFamily="18" charset="0"/>
              </a:rPr>
              <a:t> dottrina degli </a:t>
            </a:r>
            <a:r>
              <a:rPr lang="it-IT" sz="1600" i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status</a:t>
            </a:r>
            <a:r>
              <a:rPr lang="it-IT" sz="1600" i="1" smtClean="0">
                <a:latin typeface="Palatino Linotype" panose="02040502050505030304" pitchFamily="18" charset="0"/>
              </a:rPr>
              <a:t>**</a:t>
            </a:r>
          </a:p>
          <a:p>
            <a:r>
              <a:rPr lang="it-IT" sz="1600" smtClean="0">
                <a:latin typeface="Palatino Linotype" panose="02040502050505030304" pitchFamily="18" charset="0"/>
              </a:rPr>
              <a:t>IV-VI</a:t>
            </a:r>
            <a:r>
              <a:rPr lang="it-IT" sz="1600" smtClean="0">
                <a:solidFill>
                  <a:srgbClr val="C00000"/>
                </a:solidFill>
                <a:latin typeface="Palatino Linotype" panose="02040502050505030304" pitchFamily="18" charset="0"/>
              </a:rPr>
              <a:t>  </a:t>
            </a:r>
            <a:r>
              <a:rPr lang="it-IT" sz="1600" i="1" smtClean="0">
                <a:solidFill>
                  <a:srgbClr val="C00000"/>
                </a:solidFill>
                <a:latin typeface="Palatino Linotype" panose="02040502050505030304" pitchFamily="18" charset="0"/>
              </a:rPr>
              <a:t>inventio</a:t>
            </a:r>
          </a:p>
          <a:p>
            <a:r>
              <a:rPr lang="it-IT" sz="1600" smtClean="0">
                <a:latin typeface="Palatino Linotype" panose="02040502050505030304" pitchFamily="18" charset="0"/>
              </a:rPr>
              <a:t>VII</a:t>
            </a:r>
            <a:r>
              <a:rPr lang="it-IT" sz="1600" smtClean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it-IT" sz="1600" i="1" smtClean="0">
                <a:solidFill>
                  <a:srgbClr val="C00000"/>
                </a:solidFill>
                <a:latin typeface="Palatino Linotype" panose="02040502050505030304" pitchFamily="18" charset="0"/>
              </a:rPr>
              <a:t>dispositio</a:t>
            </a:r>
          </a:p>
          <a:p>
            <a:r>
              <a:rPr lang="it-IT" sz="1600" smtClean="0">
                <a:latin typeface="Palatino Linotype" panose="02040502050505030304" pitchFamily="18" charset="0"/>
              </a:rPr>
              <a:t>VIII-IX</a:t>
            </a:r>
            <a:r>
              <a:rPr lang="it-IT" sz="1600" smtClean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it-IT" sz="1600" i="1" smtClean="0">
                <a:solidFill>
                  <a:srgbClr val="C00000"/>
                </a:solidFill>
                <a:latin typeface="Palatino Linotype" panose="02040502050505030304" pitchFamily="18" charset="0"/>
              </a:rPr>
              <a:t>elocutio</a:t>
            </a:r>
          </a:p>
          <a:p>
            <a:r>
              <a:rPr lang="it-IT" sz="1600" smtClean="0">
                <a:latin typeface="Palatino Linotype" panose="02040502050505030304" pitchFamily="18" charset="0"/>
              </a:rPr>
              <a:t>X imitazione dei modelli</a:t>
            </a:r>
          </a:p>
          <a:p>
            <a:r>
              <a:rPr lang="it-IT" sz="1600" smtClean="0">
                <a:latin typeface="Palatino Linotype" panose="02040502050505030304" pitchFamily="18" charset="0"/>
              </a:rPr>
              <a:t>XI</a:t>
            </a:r>
            <a:r>
              <a:rPr lang="it-IT" sz="1600" smtClean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it-IT" sz="1600" i="1" smtClean="0">
                <a:solidFill>
                  <a:srgbClr val="C00000"/>
                </a:solidFill>
                <a:latin typeface="Palatino Linotype" panose="02040502050505030304" pitchFamily="18" charset="0"/>
              </a:rPr>
              <a:t>memoria, pronuntiatio</a:t>
            </a:r>
          </a:p>
          <a:p>
            <a:r>
              <a:rPr lang="it-IT" sz="1600" smtClean="0">
                <a:latin typeface="Palatino Linotype" panose="02040502050505030304" pitchFamily="18" charset="0"/>
              </a:rPr>
              <a:t>XII </a:t>
            </a:r>
            <a:r>
              <a:rPr lang="it-IT" sz="1600" i="1" smtClean="0">
                <a:latin typeface="Palatino Linotype" panose="02040502050505030304" pitchFamily="18" charset="0"/>
              </a:rPr>
              <a:t>vir bonus dicendi peritus</a:t>
            </a:r>
          </a:p>
          <a:p>
            <a:endParaRPr lang="it-IT" sz="1600" i="1">
              <a:latin typeface="Palatino Linotype" panose="02040502050505030304" pitchFamily="18" charset="0"/>
            </a:endParaRPr>
          </a:p>
          <a:p>
            <a:r>
              <a:rPr lang="it-IT" sz="1600" i="1" smtClean="0">
                <a:latin typeface="Palatino Linotype" panose="02040502050505030304" pitchFamily="18" charset="0"/>
              </a:rPr>
              <a:t>*</a:t>
            </a:r>
            <a:r>
              <a:rPr lang="it-IT" sz="1600" smtClean="0">
                <a:latin typeface="Palatino Linotype" panose="02040502050505030304" pitchFamily="18" charset="0"/>
              </a:rPr>
              <a:t>II 14,5 </a:t>
            </a:r>
            <a:r>
              <a:rPr lang="it-IT" sz="1600" i="1" smtClean="0">
                <a:latin typeface="Palatino Linotype" panose="02040502050505030304" pitchFamily="18" charset="0"/>
              </a:rPr>
              <a:t>ea est </a:t>
            </a:r>
            <a:r>
              <a:rPr lang="it-IT" sz="1600" b="1" i="1" smtClean="0">
                <a:latin typeface="Palatino Linotype" panose="02040502050505030304" pitchFamily="18" charset="0"/>
              </a:rPr>
              <a:t>bene</a:t>
            </a:r>
            <a:r>
              <a:rPr lang="it-IT" sz="1600" i="1" smtClean="0">
                <a:latin typeface="Palatino Linotype" panose="02040502050505030304" pitchFamily="18" charset="0"/>
              </a:rPr>
              <a:t> dicendi scientia</a:t>
            </a:r>
          </a:p>
          <a:p>
            <a:pPr>
              <a:spcAft>
                <a:spcPts val="600"/>
              </a:spcAft>
            </a:pPr>
            <a:r>
              <a:rPr lang="it-IT" sz="1600" smtClean="0">
                <a:latin typeface="Palatino Linotype" panose="02040502050505030304" pitchFamily="18" charset="0"/>
              </a:rPr>
              <a:t>16,11</a:t>
            </a:r>
            <a:r>
              <a:rPr lang="it-IT" sz="1600" i="1" smtClean="0">
                <a:latin typeface="Palatino Linotype" panose="02040502050505030304" pitchFamily="18" charset="0"/>
              </a:rPr>
              <a:t> orator in primis vir </a:t>
            </a:r>
            <a:r>
              <a:rPr lang="it-IT" sz="1600" b="1" i="1" smtClean="0">
                <a:latin typeface="Palatino Linotype" panose="02040502050505030304" pitchFamily="18" charset="0"/>
              </a:rPr>
              <a:t>bonus</a:t>
            </a:r>
            <a:r>
              <a:rPr lang="it-IT" sz="1600" i="1" smtClean="0">
                <a:latin typeface="Palatino Linotype" panose="02040502050505030304" pitchFamily="18" charset="0"/>
              </a:rPr>
              <a:t> </a:t>
            </a:r>
          </a:p>
          <a:p>
            <a:r>
              <a:rPr lang="it-IT" sz="1600" i="1" smtClean="0">
                <a:latin typeface="Palatino Linotype" panose="02040502050505030304" pitchFamily="18" charset="0"/>
              </a:rPr>
              <a:t>** </a:t>
            </a:r>
            <a:r>
              <a:rPr lang="it-IT" sz="1600" smtClean="0">
                <a:solidFill>
                  <a:srgbClr val="0070C0"/>
                </a:solidFill>
                <a:latin typeface="Palatino Linotype" panose="02040502050505030304" pitchFamily="18" charset="0"/>
              </a:rPr>
              <a:t>definizione di </a:t>
            </a:r>
            <a:r>
              <a:rPr lang="it-IT" sz="1600" i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status </a:t>
            </a:r>
          </a:p>
          <a:p>
            <a:r>
              <a:rPr lang="it-IT" sz="1600" smtClean="0">
                <a:latin typeface="Palatino Linotype" panose="02040502050505030304" pitchFamily="18" charset="0"/>
              </a:rPr>
              <a:t>non</a:t>
            </a:r>
            <a:r>
              <a:rPr lang="it-IT" sz="1600" i="1" smtClean="0">
                <a:latin typeface="Palatino Linotype" panose="02040502050505030304" pitchFamily="18" charset="0"/>
              </a:rPr>
              <a:t> </a:t>
            </a:r>
            <a:r>
              <a:rPr lang="it-IT" sz="1600" smtClean="0">
                <a:latin typeface="Palatino Linotype" panose="02040502050505030304" pitchFamily="18" charset="0"/>
              </a:rPr>
              <a:t>il conflitto:</a:t>
            </a:r>
            <a:r>
              <a:rPr lang="it-IT" sz="1600" i="1" smtClean="0">
                <a:latin typeface="Palatino Linotype" panose="02040502050505030304" pitchFamily="18" charset="0"/>
              </a:rPr>
              <a:t> fecisti/non feci</a:t>
            </a:r>
            <a:r>
              <a:rPr lang="it-IT" sz="1600" smtClean="0">
                <a:latin typeface="Palatino Linotype" panose="02040502050505030304" pitchFamily="18" charset="0"/>
              </a:rPr>
              <a:t>, né </a:t>
            </a:r>
            <a:r>
              <a:rPr lang="it-IT" sz="1600" i="1" smtClean="0">
                <a:latin typeface="Palatino Linotype" panose="02040502050505030304" pitchFamily="18" charset="0"/>
              </a:rPr>
              <a:t>hoc fecisti/non hoc feci</a:t>
            </a:r>
          </a:p>
          <a:p>
            <a:r>
              <a:rPr lang="it-IT" sz="1600" smtClean="0">
                <a:latin typeface="Palatino Linotype" panose="02040502050505030304" pitchFamily="18" charset="0"/>
              </a:rPr>
              <a:t>ma ciò che nasce dal conflitto, cioè la </a:t>
            </a:r>
            <a:r>
              <a:rPr lang="it-IT" sz="1600" i="1" smtClean="0">
                <a:latin typeface="Palatino Linotype" panose="02040502050505030304" pitchFamily="18" charset="0"/>
              </a:rPr>
              <a:t>quaestio: </a:t>
            </a:r>
          </a:p>
          <a:p>
            <a:r>
              <a:rPr lang="it-IT" sz="1600" i="1" smtClean="0">
                <a:latin typeface="Palatino Linotype" panose="02040502050505030304" pitchFamily="18" charset="0"/>
              </a:rPr>
              <a:t>an fecerit? (coniectura) </a:t>
            </a:r>
            <a:r>
              <a:rPr lang="it-IT" sz="1600" smtClean="0">
                <a:latin typeface="Palatino Linotype" panose="02040502050505030304" pitchFamily="18" charset="0"/>
              </a:rPr>
              <a:t>e</a:t>
            </a:r>
            <a:r>
              <a:rPr lang="it-IT" sz="1600" i="1" smtClean="0">
                <a:latin typeface="Palatino Linotype" panose="02040502050505030304" pitchFamily="18" charset="0"/>
              </a:rPr>
              <a:t> quid fecerit? (definitio)</a:t>
            </a:r>
          </a:p>
          <a:p>
            <a:endParaRPr lang="it-IT" sz="1600" i="1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0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666925" y="2390502"/>
            <a:ext cx="148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smtClean="0">
                <a:latin typeface="Palatino Linotype" panose="02040502050505030304" pitchFamily="18" charset="0"/>
              </a:rPr>
              <a:t>Lezione </a:t>
            </a:r>
            <a:r>
              <a:rPr lang="it-IT" sz="2400" smtClean="0">
                <a:latin typeface="Palatino Linotype" panose="02040502050505030304" pitchFamily="18" charset="0"/>
              </a:rPr>
              <a:t>3</a:t>
            </a:r>
            <a:endParaRPr lang="it-IT" sz="2400" smtClean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524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67851" y="931690"/>
            <a:ext cx="805978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cap="small" dirty="0" smtClean="0">
                <a:latin typeface="Palatino Linotype" panose="02040502050505030304" pitchFamily="18" charset="0"/>
              </a:rPr>
              <a:t>Aristotele, </a:t>
            </a:r>
            <a:r>
              <a:rPr lang="it-IT" i="1" cap="small" dirty="0" smtClean="0">
                <a:latin typeface="Palatino Linotype" panose="02040502050505030304" pitchFamily="18" charset="0"/>
              </a:rPr>
              <a:t>Retorica</a:t>
            </a:r>
            <a:r>
              <a:rPr lang="it-IT" cap="small" dirty="0" smtClean="0">
                <a:latin typeface="Palatino Linotype" panose="02040502050505030304" pitchFamily="18" charset="0"/>
              </a:rPr>
              <a:t>, I 1</a:t>
            </a:r>
          </a:p>
          <a:p>
            <a:pPr algn="just"/>
            <a:endParaRPr lang="it-IT" cap="small" dirty="0">
              <a:latin typeface="Palatino Linotype" panose="02040502050505030304" pitchFamily="18" charset="0"/>
            </a:endParaRPr>
          </a:p>
          <a:p>
            <a:pPr algn="just"/>
            <a:r>
              <a:rPr lang="it-IT" dirty="0" smtClean="0">
                <a:latin typeface="Palatino Linotype" panose="02040502050505030304" pitchFamily="18" charset="0"/>
              </a:rPr>
              <a:t>«la sua funzione non è il persuadere, ma il vedere i mezzi di persuasione che vi sono intorno a ciascun argomento».</a:t>
            </a:r>
          </a:p>
          <a:p>
            <a:pPr algn="just"/>
            <a:endParaRPr lang="it-IT" dirty="0">
              <a:latin typeface="Palatino Linotype" panose="02040502050505030304" pitchFamily="18" charset="0"/>
            </a:endParaRPr>
          </a:p>
          <a:p>
            <a:pPr algn="just"/>
            <a:r>
              <a:rPr lang="it-IT" dirty="0" smtClean="0">
                <a:latin typeface="Palatino Linotype" panose="02040502050505030304" pitchFamily="18" charset="0"/>
              </a:rPr>
              <a:t>«solo le argomentazioni [</a:t>
            </a:r>
            <a:r>
              <a:rPr lang="it-IT" dirty="0" err="1" smtClean="0">
                <a:latin typeface="Palatino Linotype" panose="02040502050505030304" pitchFamily="18" charset="0"/>
              </a:rPr>
              <a:t>p</a:t>
            </a:r>
            <a:r>
              <a:rPr lang="it-IT" dirty="0" err="1" smtClean="0">
                <a:latin typeface="Garamond" panose="02020404030301010803" pitchFamily="18" charset="0"/>
              </a:rPr>
              <a:t>í</a:t>
            </a:r>
            <a:r>
              <a:rPr lang="it-IT" dirty="0" err="1" smtClean="0">
                <a:latin typeface="Palatino Linotype" panose="02040502050505030304" pitchFamily="18" charset="0"/>
              </a:rPr>
              <a:t>steis</a:t>
            </a:r>
            <a:r>
              <a:rPr lang="it-IT" dirty="0" smtClean="0">
                <a:latin typeface="Palatino Linotype" panose="02040502050505030304" pitchFamily="18" charset="0"/>
              </a:rPr>
              <a:t>] rientrano nella tecnica [retorica], mentre […] gli entimemi costituiscono il nucleo dell’argomentazione»</a:t>
            </a:r>
          </a:p>
          <a:p>
            <a:pPr algn="just"/>
            <a:endParaRPr lang="it-IT" dirty="0">
              <a:latin typeface="Palatino Linotype" panose="02040502050505030304" pitchFamily="18" charset="0"/>
            </a:endParaRPr>
          </a:p>
          <a:p>
            <a:pPr algn="just"/>
            <a:r>
              <a:rPr lang="it-IT" i="1" dirty="0" smtClean="0">
                <a:latin typeface="Palatino Linotype" panose="02040502050505030304" pitchFamily="18" charset="0"/>
              </a:rPr>
              <a:t>Struttura di un sillogismo [= ragionamento concatenato]:</a:t>
            </a:r>
          </a:p>
          <a:p>
            <a:pPr algn="just"/>
            <a:r>
              <a:rPr lang="it-IT" dirty="0" smtClean="0">
                <a:latin typeface="Palatino Linotype" panose="02040502050505030304" pitchFamily="18" charset="0"/>
              </a:rPr>
              <a:t>(1 PM) Tutti gli uomini sono mortali; (2 Pm) Socrate è un uomo; (C [certa]) Socrate è mortale</a:t>
            </a:r>
          </a:p>
          <a:p>
            <a:pPr algn="just"/>
            <a:r>
              <a:rPr lang="it-IT" i="1" dirty="0" smtClean="0">
                <a:latin typeface="Palatino Linotype" panose="02040502050505030304" pitchFamily="18" charset="0"/>
              </a:rPr>
              <a:t>Struttura di un entimema [o sillogismo retorico]:</a:t>
            </a:r>
          </a:p>
          <a:p>
            <a:pPr algn="just"/>
            <a:r>
              <a:rPr lang="it-IT" smtClean="0">
                <a:latin typeface="Palatino Linotype" panose="02040502050505030304" pitchFamily="18" charset="0"/>
              </a:rPr>
              <a:t>(PM</a:t>
            </a:r>
            <a:r>
              <a:rPr lang="it-IT" dirty="0" smtClean="0">
                <a:latin typeface="Palatino Linotype" panose="02040502050505030304" pitchFamily="18" charset="0"/>
              </a:rPr>
              <a:t>) Se neppure gli </a:t>
            </a:r>
            <a:r>
              <a:rPr lang="it-IT" dirty="0" err="1" smtClean="0">
                <a:latin typeface="Palatino Linotype" panose="02040502050505030304" pitchFamily="18" charset="0"/>
              </a:rPr>
              <a:t>dèi</a:t>
            </a:r>
            <a:r>
              <a:rPr lang="it-IT" dirty="0" smtClean="0">
                <a:latin typeface="Palatino Linotype" panose="02040502050505030304" pitchFamily="18" charset="0"/>
              </a:rPr>
              <a:t> sanno tutte le cose, (C [probabile]) ancor più difficilmente le sapranno gli uomini.</a:t>
            </a:r>
          </a:p>
          <a:p>
            <a:pPr algn="just"/>
            <a:endParaRPr lang="it-IT" dirty="0" smtClean="0">
              <a:latin typeface="Palatino Linotype" panose="02040502050505030304" pitchFamily="18" charset="0"/>
            </a:endParaRPr>
          </a:p>
          <a:p>
            <a:pPr algn="just"/>
            <a:r>
              <a:rPr lang="it-IT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Questionario: quali le differenze tra i due tipi di sillogismo?</a:t>
            </a:r>
          </a:p>
          <a:p>
            <a:pPr algn="just"/>
            <a:endParaRPr lang="it-IT" dirty="0" smtClean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53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92332" y="1254034"/>
            <a:ext cx="17434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cap="small" dirty="0" err="1" smtClean="0">
                <a:latin typeface="Palatino Linotype" panose="02040502050505030304" pitchFamily="18" charset="0"/>
              </a:rPr>
              <a:t>Arst</a:t>
            </a:r>
            <a:r>
              <a:rPr lang="it-IT" cap="small" dirty="0" smtClean="0">
                <a:latin typeface="Palatino Linotype" panose="02040502050505030304" pitchFamily="18" charset="0"/>
              </a:rPr>
              <a:t>. </a:t>
            </a:r>
            <a:r>
              <a:rPr lang="it-IT" i="1" cap="small" dirty="0" err="1" smtClean="0">
                <a:latin typeface="Palatino Linotype" panose="02040502050505030304" pitchFamily="18" charset="0"/>
              </a:rPr>
              <a:t>Rhet</a:t>
            </a:r>
            <a:r>
              <a:rPr lang="it-IT" cap="small" dirty="0" smtClean="0">
                <a:latin typeface="Palatino Linotype" panose="02040502050505030304" pitchFamily="18" charset="0"/>
              </a:rPr>
              <a:t>. I 3</a:t>
            </a:r>
          </a:p>
          <a:p>
            <a:endParaRPr lang="it-IT" dirty="0"/>
          </a:p>
          <a:p>
            <a:endParaRPr lang="it-IT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/>
          </p:nvPr>
        </p:nvGraphicFramePr>
        <p:xfrm>
          <a:off x="692332" y="2177364"/>
          <a:ext cx="7602582" cy="2217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097">
                  <a:extLst>
                    <a:ext uri="{9D8B030D-6E8A-4147-A177-3AD203B41FA5}">
                      <a16:colId xmlns:a16="http://schemas.microsoft.com/office/drawing/2014/main" val="2734993600"/>
                    </a:ext>
                  </a:extLst>
                </a:gridCol>
                <a:gridCol w="1267097">
                  <a:extLst>
                    <a:ext uri="{9D8B030D-6E8A-4147-A177-3AD203B41FA5}">
                      <a16:colId xmlns:a16="http://schemas.microsoft.com/office/drawing/2014/main" val="3903787984"/>
                    </a:ext>
                  </a:extLst>
                </a:gridCol>
                <a:gridCol w="1267097">
                  <a:extLst>
                    <a:ext uri="{9D8B030D-6E8A-4147-A177-3AD203B41FA5}">
                      <a16:colId xmlns:a16="http://schemas.microsoft.com/office/drawing/2014/main" val="577163596"/>
                    </a:ext>
                  </a:extLst>
                </a:gridCol>
                <a:gridCol w="1267097">
                  <a:extLst>
                    <a:ext uri="{9D8B030D-6E8A-4147-A177-3AD203B41FA5}">
                      <a16:colId xmlns:a16="http://schemas.microsoft.com/office/drawing/2014/main" val="2511708040"/>
                    </a:ext>
                  </a:extLst>
                </a:gridCol>
                <a:gridCol w="1267097">
                  <a:extLst>
                    <a:ext uri="{9D8B030D-6E8A-4147-A177-3AD203B41FA5}">
                      <a16:colId xmlns:a16="http://schemas.microsoft.com/office/drawing/2014/main" val="2097943590"/>
                    </a:ext>
                  </a:extLst>
                </a:gridCol>
                <a:gridCol w="1267097">
                  <a:extLst>
                    <a:ext uri="{9D8B030D-6E8A-4147-A177-3AD203B41FA5}">
                      <a16:colId xmlns:a16="http://schemas.microsoft.com/office/drawing/2014/main" val="4097711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Generi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Contesto/</a:t>
                      </a:r>
                    </a:p>
                    <a:p>
                      <a:r>
                        <a:rPr lang="it-IT" dirty="0" smtClean="0"/>
                        <a:t>uditorio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Funzioni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Valori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Tempo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Metodo</a:t>
                      </a: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476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deliberativo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assemblea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persuadere/</a:t>
                      </a:r>
                    </a:p>
                    <a:p>
                      <a:r>
                        <a:rPr lang="it-IT" dirty="0" smtClean="0"/>
                        <a:t>dissuadere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utile/</a:t>
                      </a:r>
                    </a:p>
                    <a:p>
                      <a:r>
                        <a:rPr lang="it-IT" dirty="0" smtClean="0"/>
                        <a:t>nocivo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futuro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entimemi</a:t>
                      </a: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146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epidittico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spettatori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dimostrare</a:t>
                      </a:r>
                    </a:p>
                    <a:p>
                      <a:r>
                        <a:rPr lang="it-IT" dirty="0" smtClean="0"/>
                        <a:t>l’eccellenza/</a:t>
                      </a:r>
                    </a:p>
                    <a:p>
                      <a:r>
                        <a:rPr lang="it-IT" dirty="0" smtClean="0"/>
                        <a:t>biasimare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bello/</a:t>
                      </a:r>
                    </a:p>
                    <a:p>
                      <a:r>
                        <a:rPr lang="it-IT" dirty="0" smtClean="0"/>
                        <a:t>brutto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presente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esempi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111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giudiziario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processo/</a:t>
                      </a:r>
                    </a:p>
                    <a:p>
                      <a:r>
                        <a:rPr lang="it-IT" dirty="0" smtClean="0"/>
                        <a:t>giudice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difendere/</a:t>
                      </a:r>
                    </a:p>
                    <a:p>
                      <a:r>
                        <a:rPr lang="it-IT" dirty="0" smtClean="0"/>
                        <a:t>accusare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giusto/</a:t>
                      </a:r>
                    </a:p>
                    <a:p>
                      <a:r>
                        <a:rPr lang="it-IT" dirty="0" smtClean="0"/>
                        <a:t>ingiusto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passato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amplificazione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587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565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50" r="36311"/>
          <a:stretch/>
        </p:blipFill>
        <p:spPr>
          <a:xfrm rot="5400000">
            <a:off x="2932821" y="618010"/>
            <a:ext cx="6191376" cy="544720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35133" y="307250"/>
            <a:ext cx="2351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cap="small" smtClean="0">
                <a:latin typeface="Palatino Linotype" panose="02040502050505030304" pitchFamily="18" charset="0"/>
              </a:rPr>
              <a:t>Lausberg</a:t>
            </a:r>
            <a:r>
              <a:rPr lang="it-IT" sz="2000" smtClean="0">
                <a:latin typeface="Palatino Linotype" panose="02040502050505030304" pitchFamily="18" charset="0"/>
              </a:rPr>
              <a:t>, </a:t>
            </a:r>
            <a:r>
              <a:rPr lang="it-IT" sz="2000" i="1" smtClean="0">
                <a:latin typeface="Palatino Linotype" panose="02040502050505030304" pitchFamily="18" charset="0"/>
              </a:rPr>
              <a:t>Elementi</a:t>
            </a:r>
            <a:r>
              <a:rPr lang="it-IT" sz="2000" smtClean="0">
                <a:latin typeface="Palatino Linotype" panose="02040502050505030304" pitchFamily="18" charset="0"/>
              </a:rPr>
              <a:t>, pp. 19-21</a:t>
            </a:r>
            <a:endParaRPr lang="it-IT" sz="200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6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9" t="66449" r="10634"/>
          <a:stretch/>
        </p:blipFill>
        <p:spPr>
          <a:xfrm rot="5400000">
            <a:off x="1471302" y="-1021874"/>
            <a:ext cx="1871408" cy="440471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55" r="41051" b="34385"/>
          <a:stretch/>
        </p:blipFill>
        <p:spPr>
          <a:xfrm rot="5400000">
            <a:off x="125732" y="1875999"/>
            <a:ext cx="4523163" cy="418680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4" t="32336" r="10463" b="34385"/>
          <a:stretch/>
        </p:blipFill>
        <p:spPr>
          <a:xfrm rot="5400000">
            <a:off x="3772677" y="1157185"/>
            <a:ext cx="5783730" cy="452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9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008" r="47613" b="67193"/>
          <a:stretch/>
        </p:blipFill>
        <p:spPr>
          <a:xfrm rot="5400000">
            <a:off x="1661044" y="-872522"/>
            <a:ext cx="4275499" cy="671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0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89165" y="1763486"/>
            <a:ext cx="77593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Palatino Linotype" panose="02040502050505030304" pitchFamily="18" charset="0"/>
              </a:rPr>
              <a:t>Aristotele, </a:t>
            </a:r>
            <a:r>
              <a:rPr lang="it-IT" i="1" dirty="0" smtClean="0">
                <a:latin typeface="Palatino Linotype" panose="02040502050505030304" pitchFamily="18" charset="0"/>
              </a:rPr>
              <a:t>Retorica</a:t>
            </a:r>
            <a:r>
              <a:rPr lang="it-IT" dirty="0" smtClean="0">
                <a:latin typeface="Palatino Linotype" panose="02040502050505030304" pitchFamily="18" charset="0"/>
              </a:rPr>
              <a:t>, IV sec. </a:t>
            </a:r>
            <a:r>
              <a:rPr lang="it-IT" smtClean="0">
                <a:latin typeface="Palatino Linotype" panose="02040502050505030304" pitchFamily="18" charset="0"/>
              </a:rPr>
              <a:t>a.C.</a:t>
            </a:r>
          </a:p>
          <a:p>
            <a:endParaRPr lang="it-IT">
              <a:latin typeface="Palatino Linotype" panose="02040502050505030304" pitchFamily="18" charset="0"/>
            </a:endParaRPr>
          </a:p>
          <a:p>
            <a:r>
              <a:rPr lang="it-IT" smtClean="0">
                <a:latin typeface="Palatino Linotype" panose="02040502050505030304" pitchFamily="18" charset="0"/>
              </a:rPr>
              <a:t>Teofrasto, </a:t>
            </a:r>
            <a:r>
              <a:rPr lang="it-IT" i="1" smtClean="0">
                <a:latin typeface="Palatino Linotype" panose="02040502050505030304" pitchFamily="18" charset="0"/>
              </a:rPr>
              <a:t>Sullo stile</a:t>
            </a:r>
            <a:r>
              <a:rPr lang="it-IT" smtClean="0">
                <a:latin typeface="Palatino Linotype" panose="02040502050505030304" pitchFamily="18" charset="0"/>
              </a:rPr>
              <a:t>, </a:t>
            </a:r>
            <a:r>
              <a:rPr lang="it-IT" i="1" smtClean="0">
                <a:latin typeface="Palatino Linotype" panose="02040502050505030304" pitchFamily="18" charset="0"/>
              </a:rPr>
              <a:t>Retorica</a:t>
            </a:r>
            <a:r>
              <a:rPr lang="it-IT" smtClean="0">
                <a:latin typeface="Palatino Linotype" panose="02040502050505030304" pitchFamily="18" charset="0"/>
              </a:rPr>
              <a:t>, IV sec. (opere perdute)</a:t>
            </a:r>
            <a:endParaRPr lang="it-IT" dirty="0" smtClean="0">
              <a:latin typeface="Palatino Linotype" panose="02040502050505030304" pitchFamily="18" charset="0"/>
            </a:endParaRPr>
          </a:p>
          <a:p>
            <a:endParaRPr lang="it-IT" dirty="0">
              <a:latin typeface="Palatino Linotype" panose="02040502050505030304" pitchFamily="18" charset="0"/>
            </a:endParaRPr>
          </a:p>
          <a:p>
            <a:r>
              <a:rPr lang="it-IT" dirty="0" smtClean="0">
                <a:latin typeface="Palatino Linotype" panose="02040502050505030304" pitchFamily="18" charset="0"/>
              </a:rPr>
              <a:t>Ermagora di </a:t>
            </a:r>
            <a:r>
              <a:rPr lang="it-IT" dirty="0" err="1" smtClean="0">
                <a:latin typeface="Palatino Linotype" panose="02040502050505030304" pitchFamily="18" charset="0"/>
              </a:rPr>
              <a:t>Temno</a:t>
            </a:r>
            <a:r>
              <a:rPr lang="it-IT" dirty="0" smtClean="0">
                <a:latin typeface="Palatino Linotype" panose="02040502050505030304" pitchFamily="18" charset="0"/>
              </a:rPr>
              <a:t>, </a:t>
            </a:r>
            <a:r>
              <a:rPr lang="it-IT" i="1" dirty="0" smtClean="0">
                <a:latin typeface="Palatino Linotype" panose="02040502050505030304" pitchFamily="18" charset="0"/>
              </a:rPr>
              <a:t>Arti retoriche</a:t>
            </a:r>
            <a:r>
              <a:rPr lang="it-IT" dirty="0" smtClean="0">
                <a:latin typeface="Palatino Linotype" panose="02040502050505030304" pitchFamily="18" charset="0"/>
              </a:rPr>
              <a:t>, metà II sec. </a:t>
            </a:r>
            <a:r>
              <a:rPr lang="it-IT">
                <a:latin typeface="Palatino Linotype" panose="02040502050505030304" pitchFamily="18" charset="0"/>
              </a:rPr>
              <a:t>a</a:t>
            </a:r>
            <a:r>
              <a:rPr lang="it-IT" smtClean="0">
                <a:latin typeface="Palatino Linotype" panose="02040502050505030304" pitchFamily="18" charset="0"/>
              </a:rPr>
              <a:t>.C. (opera perduta)</a:t>
            </a:r>
            <a:endParaRPr lang="it-IT" dirty="0" smtClean="0">
              <a:latin typeface="Palatino Linotype" panose="02040502050505030304" pitchFamily="18" charset="0"/>
            </a:endParaRPr>
          </a:p>
          <a:p>
            <a:endParaRPr lang="it-IT" dirty="0">
              <a:latin typeface="Palatino Linotype" panose="02040502050505030304" pitchFamily="18" charset="0"/>
            </a:endParaRPr>
          </a:p>
          <a:p>
            <a:endParaRPr lang="it-IT" smtClean="0">
              <a:latin typeface="Palatino Linotype" panose="02040502050505030304" pitchFamily="18" charset="0"/>
            </a:endParaRPr>
          </a:p>
          <a:p>
            <a:r>
              <a:rPr lang="it-IT" smtClean="0">
                <a:latin typeface="Palatino Linotype" panose="02040502050505030304" pitchFamily="18" charset="0"/>
              </a:rPr>
              <a:t>Anonimo</a:t>
            </a:r>
            <a:r>
              <a:rPr lang="it-IT">
                <a:latin typeface="Palatino Linotype" panose="02040502050505030304" pitchFamily="18" charset="0"/>
              </a:rPr>
              <a:t>, </a:t>
            </a:r>
            <a:r>
              <a:rPr lang="it-IT" i="1">
                <a:latin typeface="Palatino Linotype" panose="02040502050505030304" pitchFamily="18" charset="0"/>
              </a:rPr>
              <a:t>Retorica a Erennio</a:t>
            </a:r>
            <a:r>
              <a:rPr lang="it-IT">
                <a:latin typeface="Palatino Linotype" panose="02040502050505030304" pitchFamily="18" charset="0"/>
              </a:rPr>
              <a:t>, 87-84 a.C.</a:t>
            </a:r>
          </a:p>
          <a:p>
            <a:endParaRPr lang="it-IT" smtClean="0">
              <a:latin typeface="Palatino Linotype" panose="02040502050505030304" pitchFamily="18" charset="0"/>
            </a:endParaRPr>
          </a:p>
          <a:p>
            <a:r>
              <a:rPr lang="it-IT" smtClean="0">
                <a:latin typeface="Palatino Linotype" panose="02040502050505030304" pitchFamily="18" charset="0"/>
              </a:rPr>
              <a:t>Cicerone</a:t>
            </a:r>
            <a:r>
              <a:rPr lang="it-IT" dirty="0" smtClean="0">
                <a:latin typeface="Palatino Linotype" panose="02040502050505030304" pitchFamily="18" charset="0"/>
              </a:rPr>
              <a:t>, </a:t>
            </a:r>
            <a:r>
              <a:rPr lang="it-IT" i="1" dirty="0" smtClean="0">
                <a:latin typeface="Palatino Linotype" panose="02040502050505030304" pitchFamily="18" charset="0"/>
              </a:rPr>
              <a:t>L’invenzione</a:t>
            </a:r>
            <a:r>
              <a:rPr lang="it-IT" dirty="0" smtClean="0">
                <a:latin typeface="Palatino Linotype" panose="02040502050505030304" pitchFamily="18" charset="0"/>
              </a:rPr>
              <a:t>, </a:t>
            </a:r>
            <a:r>
              <a:rPr lang="it-IT" dirty="0" err="1" smtClean="0">
                <a:latin typeface="Palatino Linotype" panose="02040502050505030304" pitchFamily="18" charset="0"/>
              </a:rPr>
              <a:t>ca</a:t>
            </a:r>
            <a:r>
              <a:rPr lang="it-IT" dirty="0" smtClean="0">
                <a:latin typeface="Palatino Linotype" panose="02040502050505030304" pitchFamily="18" charset="0"/>
              </a:rPr>
              <a:t>. 84 a.C.</a:t>
            </a:r>
          </a:p>
          <a:p>
            <a:endParaRPr lang="it-IT" dirty="0">
              <a:latin typeface="Palatino Linotype" panose="02040502050505030304" pitchFamily="18" charset="0"/>
            </a:endParaRPr>
          </a:p>
          <a:p>
            <a:r>
              <a:rPr lang="it-IT" dirty="0" smtClean="0">
                <a:latin typeface="Palatino Linotype" panose="02040502050505030304" pitchFamily="18" charset="0"/>
              </a:rPr>
              <a:t>[Cicerone, </a:t>
            </a:r>
            <a:r>
              <a:rPr lang="it-IT" i="1" dirty="0" smtClean="0">
                <a:latin typeface="Palatino Linotype" panose="02040502050505030304" pitchFamily="18" charset="0"/>
              </a:rPr>
              <a:t>Sull’oratore</a:t>
            </a:r>
            <a:r>
              <a:rPr lang="it-IT" dirty="0" smtClean="0">
                <a:latin typeface="Palatino Linotype" panose="02040502050505030304" pitchFamily="18" charset="0"/>
              </a:rPr>
              <a:t>, 55-54 a.C.]</a:t>
            </a:r>
          </a:p>
          <a:p>
            <a:endParaRPr lang="it-IT" dirty="0">
              <a:latin typeface="Palatino Linotype" panose="02040502050505030304" pitchFamily="18" charset="0"/>
            </a:endParaRPr>
          </a:p>
          <a:p>
            <a:r>
              <a:rPr lang="it-IT" dirty="0" err="1" smtClean="0">
                <a:latin typeface="Palatino Linotype" panose="02040502050505030304" pitchFamily="18" charset="0"/>
              </a:rPr>
              <a:t>Quintiliano</a:t>
            </a:r>
            <a:r>
              <a:rPr lang="it-IT" dirty="0" smtClean="0">
                <a:latin typeface="Palatino Linotype" panose="02040502050505030304" pitchFamily="18" charset="0"/>
              </a:rPr>
              <a:t>, </a:t>
            </a:r>
            <a:r>
              <a:rPr lang="it-IT" i="1" dirty="0" smtClean="0">
                <a:latin typeface="Palatino Linotype" panose="02040502050505030304" pitchFamily="18" charset="0"/>
              </a:rPr>
              <a:t>La formazione dell’oratore</a:t>
            </a:r>
            <a:r>
              <a:rPr lang="it-IT" dirty="0" smtClean="0">
                <a:latin typeface="Palatino Linotype" panose="02040502050505030304" pitchFamily="18" charset="0"/>
              </a:rPr>
              <a:t>, 93-96 d.C.</a:t>
            </a:r>
            <a:endParaRPr lang="it-IT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22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65760" y="287383"/>
            <a:ext cx="78377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small" dirty="0" err="1" smtClean="0">
                <a:latin typeface="Palatino Linotype" panose="02040502050505030304" pitchFamily="18" charset="0"/>
              </a:rPr>
              <a:t>Hermag</a:t>
            </a:r>
            <a:r>
              <a:rPr lang="it-IT" cap="small" dirty="0" smtClean="0">
                <a:latin typeface="Palatino Linotype" panose="02040502050505030304" pitchFamily="18" charset="0"/>
              </a:rPr>
              <a:t>., ed. </a:t>
            </a:r>
            <a:r>
              <a:rPr lang="it-IT" cap="small" dirty="0" err="1" smtClean="0">
                <a:latin typeface="Palatino Linotype" panose="02040502050505030304" pitchFamily="18" charset="0"/>
              </a:rPr>
              <a:t>Matthes</a:t>
            </a:r>
            <a:r>
              <a:rPr lang="it-IT" cap="small" dirty="0" smtClean="0">
                <a:latin typeface="Palatino Linotype" panose="02040502050505030304" pitchFamily="18" charset="0"/>
              </a:rPr>
              <a:t>  1962</a:t>
            </a:r>
          </a:p>
          <a:p>
            <a:endParaRPr lang="it-IT" dirty="0" smtClean="0">
              <a:latin typeface="Palatino Linotype" panose="02040502050505030304" pitchFamily="18" charset="0"/>
            </a:endParaRPr>
          </a:p>
          <a:p>
            <a:endParaRPr lang="it-IT" dirty="0" smtClean="0">
              <a:latin typeface="Palatino Linotype" panose="02040502050505030304" pitchFamily="18" charset="0"/>
            </a:endParaRPr>
          </a:p>
          <a:p>
            <a:r>
              <a:rPr lang="it-IT" dirty="0" smtClean="0">
                <a:latin typeface="Palatino Linotype" panose="02040502050505030304" pitchFamily="18" charset="0"/>
              </a:rPr>
              <a:t>- </a:t>
            </a:r>
            <a:r>
              <a:rPr lang="it-IT" i="1" dirty="0" err="1" smtClean="0">
                <a:latin typeface="Palatino Linotype" panose="02040502050505030304" pitchFamily="18" charset="0"/>
              </a:rPr>
              <a:t>theseis</a:t>
            </a:r>
            <a:r>
              <a:rPr lang="it-IT" i="1" dirty="0" smtClean="0">
                <a:latin typeface="Palatino Linotype" panose="02040502050505030304" pitchFamily="18" charset="0"/>
              </a:rPr>
              <a:t> </a:t>
            </a:r>
            <a:r>
              <a:rPr lang="it-IT" dirty="0" smtClean="0">
                <a:latin typeface="Palatino Linotype" panose="02040502050505030304" pitchFamily="18" charset="0"/>
              </a:rPr>
              <a:t>(</a:t>
            </a:r>
            <a:r>
              <a:rPr lang="it-IT" i="1" dirty="0" err="1" smtClean="0">
                <a:latin typeface="Palatino Linotype" panose="02040502050505030304" pitchFamily="18" charset="0"/>
              </a:rPr>
              <a:t>quaestiones</a:t>
            </a:r>
            <a:r>
              <a:rPr lang="it-IT" i="1" dirty="0" smtClean="0">
                <a:latin typeface="Palatino Linotype" panose="02040502050505030304" pitchFamily="18" charset="0"/>
              </a:rPr>
              <a:t> </a:t>
            </a:r>
            <a:r>
              <a:rPr lang="it-IT" i="1" dirty="0" err="1" smtClean="0">
                <a:latin typeface="Palatino Linotype" panose="02040502050505030304" pitchFamily="18" charset="0"/>
              </a:rPr>
              <a:t>infinitae</a:t>
            </a:r>
            <a:r>
              <a:rPr lang="it-IT" i="1" dirty="0" smtClean="0">
                <a:latin typeface="Palatino Linotype" panose="02040502050505030304" pitchFamily="18" charset="0"/>
              </a:rPr>
              <a:t>, </a:t>
            </a:r>
            <a:r>
              <a:rPr lang="it-IT" i="1" dirty="0" err="1" smtClean="0">
                <a:latin typeface="Palatino Linotype" panose="02040502050505030304" pitchFamily="18" charset="0"/>
              </a:rPr>
              <a:t>communes</a:t>
            </a:r>
            <a:r>
              <a:rPr lang="it-IT" i="1" dirty="0" smtClean="0">
                <a:latin typeface="Palatino Linotype" panose="02040502050505030304" pitchFamily="18" charset="0"/>
              </a:rPr>
              <a:t>, </a:t>
            </a:r>
            <a:r>
              <a:rPr lang="it-IT" i="1" dirty="0" err="1" smtClean="0">
                <a:latin typeface="Palatino Linotype" panose="02040502050505030304" pitchFamily="18" charset="0"/>
              </a:rPr>
              <a:t>generales</a:t>
            </a:r>
            <a:r>
              <a:rPr lang="it-IT" dirty="0" smtClean="0">
                <a:latin typeface="Palatino Linotype" panose="02040502050505030304" pitchFamily="18" charset="0"/>
              </a:rPr>
              <a:t>)</a:t>
            </a:r>
            <a:r>
              <a:rPr lang="it-IT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*</a:t>
            </a:r>
            <a:r>
              <a:rPr lang="it-IT" dirty="0" smtClean="0">
                <a:latin typeface="Palatino Linotype" panose="02040502050505030304" pitchFamily="18" charset="0"/>
              </a:rPr>
              <a:t> / </a:t>
            </a:r>
            <a:r>
              <a:rPr lang="it-IT" i="1" dirty="0" err="1" smtClean="0">
                <a:latin typeface="Palatino Linotype" panose="02040502050505030304" pitchFamily="18" charset="0"/>
              </a:rPr>
              <a:t>hypotheseis</a:t>
            </a:r>
            <a:r>
              <a:rPr lang="it-IT" dirty="0" smtClean="0">
                <a:latin typeface="Palatino Linotype" panose="02040502050505030304" pitchFamily="18" charset="0"/>
              </a:rPr>
              <a:t> (</a:t>
            </a:r>
            <a:r>
              <a:rPr lang="it-IT" i="1" dirty="0" err="1" smtClean="0">
                <a:latin typeface="Palatino Linotype" panose="02040502050505030304" pitchFamily="18" charset="0"/>
              </a:rPr>
              <a:t>quaestiones</a:t>
            </a:r>
            <a:r>
              <a:rPr lang="it-IT" i="1" dirty="0" smtClean="0">
                <a:latin typeface="Palatino Linotype" panose="02040502050505030304" pitchFamily="18" charset="0"/>
              </a:rPr>
              <a:t> [de]</a:t>
            </a:r>
            <a:r>
              <a:rPr lang="it-IT" i="1" dirty="0" err="1" smtClean="0">
                <a:latin typeface="Palatino Linotype" panose="02040502050505030304" pitchFamily="18" charset="0"/>
              </a:rPr>
              <a:t>finitae</a:t>
            </a:r>
            <a:r>
              <a:rPr lang="it-IT" i="1" dirty="0" smtClean="0">
                <a:latin typeface="Palatino Linotype" panose="02040502050505030304" pitchFamily="18" charset="0"/>
              </a:rPr>
              <a:t>, </a:t>
            </a:r>
            <a:r>
              <a:rPr lang="it-IT" i="1" dirty="0" err="1" smtClean="0">
                <a:latin typeface="Palatino Linotype" panose="02040502050505030304" pitchFamily="18" charset="0"/>
              </a:rPr>
              <a:t>causae</a:t>
            </a:r>
            <a:r>
              <a:rPr lang="it-IT" dirty="0" smtClean="0">
                <a:latin typeface="Palatino Linotype" panose="02040502050505030304" pitchFamily="18" charset="0"/>
              </a:rPr>
              <a:t>)</a:t>
            </a:r>
            <a:r>
              <a:rPr lang="it-IT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**</a:t>
            </a:r>
          </a:p>
          <a:p>
            <a:endParaRPr lang="it-IT" dirty="0">
              <a:latin typeface="Palatino Linotype" panose="02040502050505030304" pitchFamily="18" charset="0"/>
            </a:endParaRPr>
          </a:p>
          <a:p>
            <a:r>
              <a:rPr lang="it-IT" dirty="0" smtClean="0">
                <a:latin typeface="Palatino Linotype" panose="02040502050505030304" pitchFamily="18" charset="0"/>
              </a:rPr>
              <a:t>- dottrina delle </a:t>
            </a:r>
            <a:r>
              <a:rPr lang="it-IT" i="1" err="1" smtClean="0">
                <a:latin typeface="Palatino Linotype" panose="02040502050505030304" pitchFamily="18" charset="0"/>
              </a:rPr>
              <a:t>staseis</a:t>
            </a:r>
            <a:r>
              <a:rPr lang="it-IT" smtClean="0">
                <a:latin typeface="Palatino Linotype" panose="02040502050505030304" pitchFamily="18" charset="0"/>
              </a:rPr>
              <a:t> (o degli </a:t>
            </a:r>
            <a:r>
              <a:rPr lang="it-IT" i="1" smtClean="0">
                <a:latin typeface="Palatino Linotype" panose="02040502050505030304" pitchFamily="18" charset="0"/>
              </a:rPr>
              <a:t>status</a:t>
            </a:r>
            <a:r>
              <a:rPr lang="it-IT" smtClean="0">
                <a:latin typeface="Palatino Linotype" panose="02040502050505030304" pitchFamily="18" charset="0"/>
              </a:rPr>
              <a:t>): i discorsi devono conformarsi al tipo di questioni, che vanno determinate sulla base del senso comune (domande del </a:t>
            </a:r>
            <a:r>
              <a:rPr lang="it-IT" i="1" smtClean="0">
                <a:latin typeface="Palatino Linotype" panose="02040502050505030304" pitchFamily="18" charset="0"/>
              </a:rPr>
              <a:t>genere razionale</a:t>
            </a:r>
            <a:r>
              <a:rPr lang="it-IT" smtClean="0">
                <a:latin typeface="Palatino Linotype" panose="02040502050505030304" pitchFamily="18" charset="0"/>
              </a:rPr>
              <a:t>) e della legislazione in materia (domande del </a:t>
            </a:r>
            <a:r>
              <a:rPr lang="it-IT" i="1" smtClean="0">
                <a:latin typeface="Palatino Linotype" panose="02040502050505030304" pitchFamily="18" charset="0"/>
              </a:rPr>
              <a:t>genere legale</a:t>
            </a:r>
            <a:r>
              <a:rPr lang="it-IT" smtClean="0">
                <a:latin typeface="Palatino Linotype" panose="02040502050505030304" pitchFamily="18" charset="0"/>
              </a:rPr>
              <a:t>)</a:t>
            </a:r>
            <a:endParaRPr lang="it-IT" dirty="0">
              <a:latin typeface="Palatino Linotype" panose="0204050205050503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7200" y="3487783"/>
            <a:ext cx="729725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*</a:t>
            </a:r>
            <a:r>
              <a:rPr lang="it-IT" dirty="0" smtClean="0">
                <a:latin typeface="Palatino Linotype" panose="0204050205050503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it-IT" dirty="0">
                <a:latin typeface="Palatino Linotype" panose="02040502050505030304" pitchFamily="18" charset="0"/>
              </a:rPr>
              <a:t>s</a:t>
            </a:r>
            <a:r>
              <a:rPr lang="it-IT" dirty="0" smtClean="0">
                <a:latin typeface="Palatino Linotype" panose="02040502050505030304" pitchFamily="18" charset="0"/>
              </a:rPr>
              <a:t>e sia opportuno estrarre a sorte i magistrati</a:t>
            </a:r>
          </a:p>
          <a:p>
            <a:pPr marL="285750" indent="-285750">
              <a:buFontTx/>
              <a:buChar char="-"/>
            </a:pPr>
            <a:r>
              <a:rPr lang="it-IT" dirty="0">
                <a:latin typeface="Palatino Linotype" panose="02040502050505030304" pitchFamily="18" charset="0"/>
              </a:rPr>
              <a:t>p</a:t>
            </a:r>
            <a:r>
              <a:rPr lang="it-IT" dirty="0" smtClean="0">
                <a:latin typeface="Palatino Linotype" panose="02040502050505030304" pitchFamily="18" charset="0"/>
              </a:rPr>
              <a:t>erché le belle arti sono di pubblica utilità</a:t>
            </a:r>
          </a:p>
          <a:p>
            <a:pPr marL="285750" indent="-285750">
              <a:buFontTx/>
              <a:buChar char="-"/>
            </a:pPr>
            <a:r>
              <a:rPr lang="it-IT" dirty="0">
                <a:latin typeface="Palatino Linotype" panose="02040502050505030304" pitchFamily="18" charset="0"/>
              </a:rPr>
              <a:t>s</a:t>
            </a:r>
            <a:r>
              <a:rPr lang="it-IT" dirty="0" smtClean="0">
                <a:latin typeface="Palatino Linotype" panose="02040502050505030304" pitchFamily="18" charset="0"/>
              </a:rPr>
              <a:t>e è giusto che una madre uxoricida sia uccisa dal figlio</a:t>
            </a:r>
          </a:p>
          <a:p>
            <a:r>
              <a:rPr lang="it-IT" smtClean="0">
                <a:latin typeface="Palatino Linotype" panose="02040502050505030304" pitchFamily="18" charset="0"/>
              </a:rPr>
              <a:t>[Cicerone</a:t>
            </a:r>
            <a:r>
              <a:rPr lang="it-IT">
                <a:latin typeface="Palatino Linotype" panose="02040502050505030304" pitchFamily="18" charset="0"/>
              </a:rPr>
              <a:t>:</a:t>
            </a:r>
          </a:p>
          <a:p>
            <a:r>
              <a:rPr lang="it-IT">
                <a:latin typeface="Palatino Linotype" panose="02040502050505030304" pitchFamily="18" charset="0"/>
              </a:rPr>
              <a:t>-speculative: se il mondo è retto dalla Provvidenza</a:t>
            </a:r>
          </a:p>
          <a:p>
            <a:r>
              <a:rPr lang="it-IT">
                <a:latin typeface="Palatino Linotype" panose="02040502050505030304" pitchFamily="18" charset="0"/>
              </a:rPr>
              <a:t>-pratiche: se sia un dovere partecipare al governo della cosa pubblica]</a:t>
            </a:r>
          </a:p>
          <a:p>
            <a:endParaRPr lang="it-IT" b="1" smtClean="0">
              <a:latin typeface="Palatino Linotype" panose="02040502050505030304" pitchFamily="18" charset="0"/>
            </a:endParaRPr>
          </a:p>
          <a:p>
            <a:r>
              <a:rPr lang="it-IT" smtClean="0">
                <a:solidFill>
                  <a:srgbClr val="C00000"/>
                </a:solidFill>
                <a:latin typeface="Palatino Linotype" panose="02040502050505030304" pitchFamily="18" charset="0"/>
              </a:rPr>
              <a:t>**</a:t>
            </a:r>
            <a:endParaRPr lang="it-IT">
              <a:solidFill>
                <a:srgbClr val="C00000"/>
              </a:solidFill>
              <a:latin typeface="Palatino Linotype" panose="02040502050505030304" pitchFamily="18" charset="0"/>
            </a:endParaRPr>
          </a:p>
          <a:p>
            <a:r>
              <a:rPr lang="it-IT" i="1">
                <a:latin typeface="Palatino Linotype" panose="02040502050505030304" pitchFamily="18" charset="0"/>
              </a:rPr>
              <a:t>an uxor ducenda / an Catoni ducenda </a:t>
            </a:r>
            <a:r>
              <a:rPr lang="it-IT">
                <a:latin typeface="Palatino Linotype" panose="02040502050505030304" pitchFamily="18" charset="0"/>
              </a:rPr>
              <a:t>(Quint</a:t>
            </a:r>
            <a:r>
              <a:rPr lang="it-IT" smtClean="0">
                <a:latin typeface="Palatino Linotype" panose="02040502050505030304" pitchFamily="18" charset="0"/>
              </a:rPr>
              <a:t>. </a:t>
            </a:r>
            <a:r>
              <a:rPr lang="it-IT" i="1" smtClean="0">
                <a:latin typeface="Palatino Linotype" panose="02040502050505030304" pitchFamily="18" charset="0"/>
              </a:rPr>
              <a:t>inst</a:t>
            </a:r>
            <a:r>
              <a:rPr lang="it-IT" i="1">
                <a:latin typeface="Palatino Linotype" panose="02040502050505030304" pitchFamily="18" charset="0"/>
              </a:rPr>
              <a:t>. </a:t>
            </a:r>
            <a:r>
              <a:rPr lang="it-IT">
                <a:latin typeface="Palatino Linotype" panose="02040502050505030304" pitchFamily="18" charset="0"/>
              </a:rPr>
              <a:t>III 5,8)</a:t>
            </a:r>
            <a:endParaRPr lang="it-IT" dirty="0" smtClean="0">
              <a:latin typeface="Palatino Linotype" panose="02040502050505030304" pitchFamily="18" charset="0"/>
            </a:endParaRPr>
          </a:p>
          <a:p>
            <a:pPr marL="285750" indent="-285750">
              <a:buFontTx/>
              <a:buChar char="-"/>
            </a:pPr>
            <a:endParaRPr lang="it-IT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05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542</TotalTime>
  <Words>830</Words>
  <Application>Microsoft Office PowerPoint</Application>
  <PresentationFormat>Presentazione su schermo (4:3)</PresentationFormat>
  <Paragraphs>144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Corbel</vt:lpstr>
      <vt:lpstr>Garamond</vt:lpstr>
      <vt:lpstr>Palatino Linotype</vt:lpstr>
      <vt:lpstr>Base</vt:lpstr>
      <vt:lpstr>Retorica e comunicazione nella letteratura latina   docente: Marco Fernandelli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DISU UniTs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Retorica e comunicazione nella letteratura latina  Lezione 4 – 25 marzo 2020  docente: Marco Fernandelli</dc:title>
  <dc:creator>8036</dc:creator>
  <cp:lastModifiedBy>Marco Fernandelli</cp:lastModifiedBy>
  <cp:revision>28</cp:revision>
  <dcterms:created xsi:type="dcterms:W3CDTF">2020-03-25T19:11:50Z</dcterms:created>
  <dcterms:modified xsi:type="dcterms:W3CDTF">2022-03-08T19:53:38Z</dcterms:modified>
</cp:coreProperties>
</file>