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56" r:id="rId2"/>
    <p:sldId id="428" r:id="rId3"/>
    <p:sldId id="429" r:id="rId4"/>
    <p:sldId id="357" r:id="rId5"/>
    <p:sldId id="358" r:id="rId6"/>
    <p:sldId id="359" r:id="rId7"/>
    <p:sldId id="360" r:id="rId8"/>
    <p:sldId id="361" r:id="rId9"/>
    <p:sldId id="363" r:id="rId10"/>
    <p:sldId id="364" r:id="rId11"/>
    <p:sldId id="365" r:id="rId12"/>
    <p:sldId id="401" r:id="rId13"/>
    <p:sldId id="368" r:id="rId14"/>
    <p:sldId id="407" r:id="rId15"/>
    <p:sldId id="408" r:id="rId16"/>
    <p:sldId id="409" r:id="rId17"/>
    <p:sldId id="369" r:id="rId18"/>
    <p:sldId id="371" r:id="rId19"/>
    <p:sldId id="372" r:id="rId20"/>
    <p:sldId id="374" r:id="rId21"/>
    <p:sldId id="376" r:id="rId22"/>
    <p:sldId id="379" r:id="rId23"/>
    <p:sldId id="380" r:id="rId24"/>
    <p:sldId id="373" r:id="rId25"/>
    <p:sldId id="381" r:id="rId26"/>
    <p:sldId id="382" r:id="rId27"/>
    <p:sldId id="384" r:id="rId28"/>
    <p:sldId id="385" r:id="rId29"/>
    <p:sldId id="386" r:id="rId30"/>
    <p:sldId id="389" r:id="rId31"/>
    <p:sldId id="390" r:id="rId32"/>
    <p:sldId id="391" r:id="rId33"/>
    <p:sldId id="392" r:id="rId34"/>
    <p:sldId id="393" r:id="rId35"/>
    <p:sldId id="394" r:id="rId36"/>
    <p:sldId id="426" r:id="rId37"/>
    <p:sldId id="404" r:id="rId38"/>
    <p:sldId id="425" r:id="rId39"/>
    <p:sldId id="405" r:id="rId40"/>
    <p:sldId id="395" r:id="rId41"/>
    <p:sldId id="396" r:id="rId42"/>
    <p:sldId id="397" r:id="rId4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DDDDDD"/>
    <a:srgbClr val="66CCFF"/>
    <a:srgbClr val="00CCFF"/>
    <a:srgbClr val="FFFF99"/>
    <a:srgbClr val="FFFF66"/>
    <a:srgbClr val="F8F8F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0935" autoAdjust="0"/>
  </p:normalViewPr>
  <p:slideViewPr>
    <p:cSldViewPr>
      <p:cViewPr>
        <p:scale>
          <a:sx n="75" d="100"/>
          <a:sy n="75" d="100"/>
        </p:scale>
        <p:origin x="-1362" y="-276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16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5FC4C5-5D41-4DFC-8566-7E5A4C2457C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829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it-IT"/>
          </a:p>
        </p:txBody>
      </p:sp>
      <p:sp>
        <p:nvSpPr>
          <p:cNvPr id="162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2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62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 altLang="it-IT"/>
          </a:p>
        </p:txBody>
      </p:sp>
      <p:sp>
        <p:nvSpPr>
          <p:cNvPr id="162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30D2C9-EA9A-43B9-BC0D-B6DB1AAA6FB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3579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D379CE-492E-4A8E-B909-2AA193DD4FDB}" type="slidenum">
              <a:rPr lang="it-IT" altLang="it-IT"/>
              <a:pPr/>
              <a:t>1</a:t>
            </a:fld>
            <a:endParaRPr lang="it-IT" altLang="it-IT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CDFFC-C125-4E39-A8FD-743CA88FB509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B49043-DC24-4481-A4CD-88A3E1841E4C}" type="slidenum">
              <a:rPr lang="it-IT" altLang="it-IT"/>
              <a:pPr/>
              <a:t>13</a:t>
            </a:fld>
            <a:endParaRPr lang="it-IT" altLang="it-IT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8746B-87AC-425D-AE25-36D017881B87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BF2557-A0A1-4B27-B64F-122A9AB8A522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7DB779-8388-4D88-89FD-14C051D2B014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BC2CE-4A37-44ED-9770-695E38E0A53F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5CCD9B-98FC-4C76-B098-DCF9F50B35D0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419DC-F60D-452F-8866-4AFADD49DB87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692897-6F3D-4BBE-A859-73429E141201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C2F2C-8638-48A3-AB47-4873917AE4A4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B22D3-9651-4DE3-9FDD-2596E4539000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E06BE-AA34-4BCE-86FA-4B49DFBF1534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AE2C45-CDFB-440A-8EE3-EECECAFF656D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9B044-AC65-43A5-A8F1-5E97172BCCA7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A7AF4-FCF2-4861-8357-DA347A716A0E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0AD79A-A328-4958-B297-F5884D1E7D69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A18819-6B13-48CC-B2ED-D35D3B025808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6D2F6-4BDE-443B-9C79-4430747D2E2C}" type="slidenum">
              <a:rPr lang="it-IT" altLang="it-IT"/>
              <a:pPr/>
              <a:t>28</a:t>
            </a:fld>
            <a:endParaRPr lang="it-IT" altLang="it-IT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E04D1-1AD4-4161-9F41-51C1428B8297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4B39C7-03FB-4266-8787-FDA64B481554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997A39-30D7-4EAA-8173-55F2F983A257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D2D2E-9AA8-4A31-9D5B-AA6FC931769E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B863A-57B5-408F-9C71-97379F7CDF8D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0AB5FD-0D67-4294-9808-68E3BE6A220B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C409DB-79BC-43F4-A7DF-84E6AB480313}" type="slidenum">
              <a:rPr lang="it-IT" altLang="it-IT"/>
              <a:pPr/>
              <a:t>34</a:t>
            </a:fld>
            <a:endParaRPr lang="it-IT" altLang="it-IT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70EBE-3E97-4B53-8716-22EEAAB00C75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77EF2-E254-475E-9BB5-A5E7869F37FB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680905-BD02-4A35-8DB3-86F9545E4E15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7CE2B7-EA30-4448-AD3B-87996F852CCA}" type="slidenum">
              <a:rPr lang="it-IT" altLang="it-IT"/>
              <a:pPr/>
              <a:t>40</a:t>
            </a:fld>
            <a:endParaRPr lang="it-IT" altLang="it-IT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50934-DECC-4770-8156-486E22B187EB}" type="slidenum">
              <a:rPr lang="it-IT" altLang="it-IT"/>
              <a:pPr/>
              <a:t>41</a:t>
            </a:fld>
            <a:endParaRPr lang="it-IT" altLang="it-IT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B7A8E7-2DE1-4443-B326-4ACBA740454D}" type="slidenum">
              <a:rPr lang="it-IT" altLang="it-IT"/>
              <a:pPr/>
              <a:t>42</a:t>
            </a:fld>
            <a:endParaRPr lang="it-IT" altLang="it-IT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FB2319-AD52-4523-8425-097CC21AF9A6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BC229-DEAB-4C75-8D81-FD25F90F183B}" type="slidenum">
              <a:rPr lang="it-IT" altLang="it-IT"/>
              <a:pPr/>
              <a:t>7</a:t>
            </a:fld>
            <a:endParaRPr lang="it-IT" altLang="it-IT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8DB62-494B-4DAC-A80A-9B17956BE699}" type="slidenum">
              <a:rPr lang="it-IT" altLang="it-IT"/>
              <a:pPr/>
              <a:t>8</a:t>
            </a:fld>
            <a:endParaRPr lang="it-IT" altLang="it-IT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5127E8-82FE-468D-93AF-26C876FFB53D}" type="slidenum">
              <a:rPr lang="it-IT" altLang="it-IT"/>
              <a:pPr/>
              <a:t>9</a:t>
            </a:fld>
            <a:endParaRPr lang="it-IT" altLang="it-IT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09DEB0-7894-41BF-85AA-3C10A8C10831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EFD2A-B544-4D40-A2D5-B44CB172E69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AF063-54FD-4233-A73A-D2F4B092D86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3857162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1F471-FF1A-4745-9477-B69812165CB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7030646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68F4D-6720-4BA4-97AF-088597235E1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1295651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35C68C-B68F-4797-AB11-A18A48F2AB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86649820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230B8E-9332-4A96-BB7B-6647C81028A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35499267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olo, 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E5D73DD-84FD-4F14-B965-C14A32CBE01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5934812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22ADA7B-489F-40C0-B909-A3CFD6F5463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89861226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D993FCE-E170-47DE-A068-97797C66513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36996734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F97AE2-37C1-42BA-BB87-B93EC657AAB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3754331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1365BD-303B-46AF-9CAB-3A073D7646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597400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A374A-42A0-4034-99FA-702438834D4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16147826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8B904-B548-476C-9068-FB142F686D0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3081405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E49E6-9138-438E-ACD6-4807CCB9A0A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7684101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A96C1-64E7-4F1F-826F-5D251CC14F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0874209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28351-19EF-42B5-89A8-1832A422CA3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516038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E803B-F6C3-4EDC-AE06-ED10FD93D50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5937072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CAA92-DB64-47F0-9457-34682E7B123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96492486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89693-D1D2-4346-AB82-4E2F55F0DB9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73358211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46275"/>
                <a:invGamma/>
              </a:srgbClr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1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1" smtClean="0"/>
              <a:t>Fare clic per modificare gli stili del testo dello schema</a:t>
            </a:r>
          </a:p>
          <a:p>
            <a:pPr lvl="1"/>
            <a:r>
              <a:rPr lang="it-IT" altLang="it-IT" noProof="1" smtClean="0"/>
              <a:t>Secondo livello</a:t>
            </a:r>
          </a:p>
          <a:p>
            <a:pPr lvl="2"/>
            <a:r>
              <a:rPr lang="it-IT" altLang="it-IT" noProof="1" smtClean="0"/>
              <a:t>Terzo livello</a:t>
            </a:r>
          </a:p>
          <a:p>
            <a:pPr lvl="3"/>
            <a:r>
              <a:rPr lang="it-IT" altLang="it-IT" noProof="1" smtClean="0"/>
              <a:t>Quarto livello</a:t>
            </a:r>
          </a:p>
          <a:p>
            <a:pPr lvl="4"/>
            <a:r>
              <a:rPr lang="it-IT" altLang="it-IT" noProof="1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noProof="1"/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noProof="1"/>
            </a:lvl1pPr>
          </a:lstStyle>
          <a:p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noProof="1"/>
            </a:lvl1pPr>
          </a:lstStyle>
          <a:p>
            <a:fld id="{F77C186B-53A1-4333-A97A-6282285773FA}" type="slidenum">
              <a:rPr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proceucar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70" b="39709"/>
          <a:stretch>
            <a:fillRect/>
          </a:stretch>
        </p:blipFill>
        <p:spPr bwMode="auto">
          <a:xfrm>
            <a:off x="304800" y="1066800"/>
            <a:ext cx="4648200" cy="431641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36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8839200" cy="838200"/>
          </a:xfrm>
        </p:spPr>
        <p:txBody>
          <a:bodyPr/>
          <a:lstStyle/>
          <a:p>
            <a:pPr algn="l"/>
            <a:r>
              <a:rPr lang="it-IT" altLang="it-IT" sz="2200">
                <a:solidFill>
                  <a:srgbClr val="FFFF66"/>
                </a:solidFill>
                <a:latin typeface="Arial" charset="0"/>
              </a:rPr>
              <a:t>CONFRONTO FRA CELLULA PROCARIOTICA ED EUCARIOTICA</a:t>
            </a:r>
            <a:endParaRPr lang="it-IT" altLang="it-IT" sz="2200" noProof="1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113668" name="Picture 4" descr="proceucar"/>
          <p:cNvPicPr>
            <a:picLocks noChangeAspect="1" noChangeArrowheads="1"/>
          </p:cNvPicPr>
          <p:nvPr/>
        </p:nvPicPr>
        <p:blipFill>
          <a:blip r:embed="rId3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4" t="60580"/>
          <a:stretch>
            <a:fillRect/>
          </a:stretch>
        </p:blipFill>
        <p:spPr bwMode="auto">
          <a:xfrm>
            <a:off x="5181600" y="2514600"/>
            <a:ext cx="3586163" cy="2590800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docu0041"/>
          <p:cNvPicPr>
            <a:picLocks noChangeAspect="1" noChangeArrowheads="1"/>
          </p:cNvPicPr>
          <p:nvPr/>
        </p:nvPicPr>
        <p:blipFill>
          <a:blip r:embed="rId3" cstate="print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1100"/>
            <a:ext cx="8153400" cy="44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914400" y="58594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it-IT" altLang="it-IT"/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971550" y="5876925"/>
            <a:ext cx="568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 altLang="it-IT" sz="1200" b="1">
                <a:solidFill>
                  <a:schemeClr val="bg1"/>
                </a:solidFill>
                <a:latin typeface="Arial" charset="0"/>
              </a:rPr>
              <a:t> parete più complessa dei Gram+ </a:t>
            </a:r>
          </a:p>
          <a:p>
            <a:pPr>
              <a:buFontTx/>
              <a:buChar char="•"/>
            </a:pPr>
            <a:r>
              <a:rPr lang="it-IT" altLang="it-IT" sz="1200" b="1">
                <a:solidFill>
                  <a:schemeClr val="bg1"/>
                </a:solidFill>
                <a:latin typeface="Arial" charset="0"/>
              </a:rPr>
              <a:t> costituenti peculiari della membrana esterna sono i lipopolisaccaridi (LPS)</a:t>
            </a:r>
          </a:p>
          <a:p>
            <a:pPr>
              <a:buFontTx/>
              <a:buChar char="•"/>
            </a:pPr>
            <a:r>
              <a:rPr lang="it-IT" altLang="it-IT" sz="1200" b="1">
                <a:solidFill>
                  <a:schemeClr val="bg1"/>
                </a:solidFill>
                <a:latin typeface="Arial" charset="0"/>
              </a:rPr>
              <a:t> membrana esterna ricca di porine</a:t>
            </a:r>
          </a:p>
          <a:p>
            <a:pPr>
              <a:buFontTx/>
              <a:buChar char="•"/>
            </a:pPr>
            <a:r>
              <a:rPr lang="it-IT" altLang="it-IT" sz="1200" b="1">
                <a:solidFill>
                  <a:schemeClr val="bg1"/>
                </a:solidFill>
                <a:latin typeface="Arial" charset="0"/>
              </a:rPr>
              <a:t> delimitazione di uno spazio periplasmico</a:t>
            </a:r>
            <a:endParaRPr lang="it-IT" altLang="it-IT" sz="1200" b="1" noProof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647825" y="668338"/>
            <a:ext cx="5918200" cy="609600"/>
          </a:xfrm>
        </p:spPr>
        <p:txBody>
          <a:bodyPr/>
          <a:lstStyle/>
          <a:p>
            <a:r>
              <a:rPr lang="it-IT" altLang="it-IT" sz="3200" b="1">
                <a:solidFill>
                  <a:srgbClr val="FFFF00"/>
                </a:solidFill>
              </a:rPr>
              <a:t>La parete dei Gram-</a:t>
            </a:r>
            <a:endParaRPr lang="it-IT" altLang="it-IT" sz="3200" noProof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381000"/>
            <a:ext cx="4678363" cy="609600"/>
          </a:xfrm>
        </p:spPr>
        <p:txBody>
          <a:bodyPr/>
          <a:lstStyle/>
          <a:p>
            <a:r>
              <a:rPr lang="it-IT" altLang="it-IT" sz="3200" b="1">
                <a:solidFill>
                  <a:srgbClr val="FFFF00"/>
                </a:solidFill>
              </a:rPr>
              <a:t>Lipopolisaccaride (LPS) o endotossina</a:t>
            </a:r>
            <a:endParaRPr lang="it-IT" altLang="it-IT" sz="3200" noProof="1">
              <a:solidFill>
                <a:srgbClr val="FFFF00"/>
              </a:solidFill>
            </a:endParaRP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auto">
          <a:xfrm>
            <a:off x="304800" y="3733800"/>
            <a:ext cx="8478838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Si libera con la lisi della cellula</a:t>
            </a:r>
          </a:p>
          <a:p>
            <a:pPr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Il lipide A è il responsabile della sua attività tossica</a:t>
            </a:r>
          </a:p>
          <a:p>
            <a:pPr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Rilascio di IL-1 e -6, prostaglandine e TNF</a:t>
            </a:r>
          </a:p>
          <a:p>
            <a:pPr lvl="1"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febbre</a:t>
            </a:r>
          </a:p>
          <a:p>
            <a:pPr lvl="1"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ipotensione</a:t>
            </a:r>
          </a:p>
          <a:p>
            <a:pPr lvl="1"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Shock</a:t>
            </a:r>
          </a:p>
          <a:p>
            <a:pPr lvl="1">
              <a:buFontTx/>
              <a:buChar char="•"/>
            </a:pPr>
            <a:r>
              <a:rPr lang="it-IT" altLang="it-IT" sz="2800">
                <a:solidFill>
                  <a:schemeClr val="bg1"/>
                </a:solidFill>
              </a:rPr>
              <a:t>Variabilità dell’antigene somatico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it-IT" altLang="it-IT" sz="2800"/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696200" cy="685800"/>
          </a:xfrm>
        </p:spPr>
        <p:txBody>
          <a:bodyPr/>
          <a:lstStyle/>
          <a:p>
            <a:r>
              <a:rPr lang="it-IT" altLang="it-IT" sz="2400">
                <a:solidFill>
                  <a:srgbClr val="FFFF66"/>
                </a:solidFill>
                <a:latin typeface="Arial" charset="0"/>
              </a:rPr>
              <a:t>ATTIVITA’  LOCALI   E   SISTEMICHE  DELL’ LPS</a:t>
            </a:r>
            <a:endParaRPr lang="en-GB" altLang="it-IT" sz="24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159747" name="AutoShape 3"/>
          <p:cNvSpPr>
            <a:spLocks noChangeArrowheads="1"/>
          </p:cNvSpPr>
          <p:nvPr/>
        </p:nvSpPr>
        <p:spPr bwMode="auto">
          <a:xfrm>
            <a:off x="3429000" y="762000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Piccole quantità di</a:t>
            </a:r>
          </a:p>
          <a:p>
            <a:pPr algn="ctr"/>
            <a:r>
              <a:rPr lang="it-IT" altLang="it-IT" sz="1800">
                <a:latin typeface="Tahoma" charset="0"/>
              </a:rPr>
              <a:t>endotossina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1600200" y="1676400"/>
            <a:ext cx="17526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400">
                <a:latin typeface="Arial" charset="0"/>
              </a:rPr>
              <a:t>M</a:t>
            </a:r>
            <a:r>
              <a:rPr lang="it-IT" altLang="it-IT" sz="1400">
                <a:latin typeface="Symbol" pitchFamily="18" charset="2"/>
              </a:rPr>
              <a:t>F</a:t>
            </a:r>
            <a:r>
              <a:rPr lang="it-IT" altLang="it-IT" sz="1400">
                <a:latin typeface="Arial" charset="0"/>
              </a:rPr>
              <a:t> della milza, </a:t>
            </a:r>
          </a:p>
          <a:p>
            <a:pPr algn="ctr"/>
            <a:r>
              <a:rPr lang="it-IT" altLang="it-IT" sz="1400">
                <a:latin typeface="Arial" charset="0"/>
              </a:rPr>
              <a:t>alveolari, PBMC</a:t>
            </a:r>
            <a:endParaRPr lang="en-GB" altLang="it-IT" sz="1400">
              <a:latin typeface="Tahoma" charset="0"/>
            </a:endParaRPr>
          </a:p>
        </p:txBody>
      </p:sp>
      <p:sp>
        <p:nvSpPr>
          <p:cNvPr id="159749" name="Rectangle 5"/>
          <p:cNvSpPr>
            <a:spLocks noChangeArrowheads="1"/>
          </p:cNvSpPr>
          <p:nvPr/>
        </p:nvSpPr>
        <p:spPr bwMode="auto">
          <a:xfrm>
            <a:off x="7315200" y="16764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Complemento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50" name="Rectangle 6"/>
          <p:cNvSpPr>
            <a:spLocks noChangeArrowheads="1"/>
          </p:cNvSpPr>
          <p:nvPr/>
        </p:nvSpPr>
        <p:spPr bwMode="auto">
          <a:xfrm>
            <a:off x="5486400" y="16764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Linfociti B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51" name="Rectangle 7"/>
          <p:cNvSpPr>
            <a:spLocks noChangeArrowheads="1"/>
          </p:cNvSpPr>
          <p:nvPr/>
        </p:nvSpPr>
        <p:spPr bwMode="auto">
          <a:xfrm>
            <a:off x="3657600" y="16764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Neutrofili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304800" y="1828800"/>
            <a:ext cx="1235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>
                <a:solidFill>
                  <a:srgbClr val="FFFF66"/>
                </a:solidFill>
                <a:latin typeface="Tahoma" charset="0"/>
              </a:rPr>
              <a:t>BERSAGLIO</a:t>
            </a:r>
            <a:endParaRPr lang="en-GB" altLang="it-IT" sz="1400" b="1">
              <a:solidFill>
                <a:srgbClr val="FFFF66"/>
              </a:solidFill>
              <a:latin typeface="Tahoma" charset="0"/>
            </a:endParaRP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381000" y="2895600"/>
            <a:ext cx="88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>
                <a:solidFill>
                  <a:srgbClr val="FFFF66"/>
                </a:solidFill>
                <a:latin typeface="Tahoma" charset="0"/>
              </a:rPr>
              <a:t>AZIONE</a:t>
            </a:r>
            <a:endParaRPr lang="en-GB" altLang="it-IT" sz="1400" b="1">
              <a:solidFill>
                <a:srgbClr val="FFFF66"/>
              </a:solidFill>
              <a:latin typeface="Tahoma" charset="0"/>
            </a:endParaRPr>
          </a:p>
        </p:txBody>
      </p:sp>
      <p:sp>
        <p:nvSpPr>
          <p:cNvPr id="159754" name="Text Box 10"/>
          <p:cNvSpPr txBox="1">
            <a:spLocks noChangeArrowheads="1"/>
          </p:cNvSpPr>
          <p:nvPr/>
        </p:nvSpPr>
        <p:spPr bwMode="auto">
          <a:xfrm>
            <a:off x="381000" y="3886200"/>
            <a:ext cx="96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>
                <a:solidFill>
                  <a:srgbClr val="FFFF66"/>
                </a:solidFill>
                <a:latin typeface="Tahoma" charset="0"/>
              </a:rPr>
              <a:t>EFFETTO</a:t>
            </a:r>
            <a:endParaRPr lang="en-GB" altLang="it-IT" sz="1400" b="1">
              <a:solidFill>
                <a:srgbClr val="FFFF66"/>
              </a:solidFill>
              <a:latin typeface="Tahoma" charset="0"/>
            </a:endParaRPr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7315200" y="27432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700">
                <a:latin typeface="Tahoma" charset="0"/>
              </a:rPr>
              <a:t>Attivazione della</a:t>
            </a:r>
          </a:p>
          <a:p>
            <a:pPr algn="ctr"/>
            <a:r>
              <a:rPr lang="it-IT" altLang="it-IT" sz="1700">
                <a:latin typeface="Tahoma" charset="0"/>
              </a:rPr>
              <a:t>via alternativa</a:t>
            </a:r>
            <a:endParaRPr lang="en-GB" altLang="it-IT" sz="1700">
              <a:latin typeface="Tahoma" charset="0"/>
            </a:endParaRPr>
          </a:p>
        </p:txBody>
      </p: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5486400" y="27432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Attivazione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57" name="Rectangle 13"/>
          <p:cNvSpPr>
            <a:spLocks noChangeArrowheads="1"/>
          </p:cNvSpPr>
          <p:nvPr/>
        </p:nvSpPr>
        <p:spPr bwMode="auto">
          <a:xfrm>
            <a:off x="3657600" y="27432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Aumento di </a:t>
            </a:r>
          </a:p>
          <a:p>
            <a:pPr algn="ctr"/>
            <a:r>
              <a:rPr lang="it-IT" altLang="it-IT" sz="1800">
                <a:latin typeface="Tahoma" charset="0"/>
              </a:rPr>
              <a:t>chinine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1752600" y="2743200"/>
            <a:ext cx="16002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Aumento di</a:t>
            </a:r>
          </a:p>
          <a:p>
            <a:pPr algn="ctr"/>
            <a:r>
              <a:rPr lang="it-IT" altLang="it-IT" sz="1800">
                <a:latin typeface="Tahoma" charset="0"/>
              </a:rPr>
              <a:t>IL-1, TNF..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59" name="Oval 15"/>
          <p:cNvSpPr>
            <a:spLocks noChangeArrowheads="1"/>
          </p:cNvSpPr>
          <p:nvPr/>
        </p:nvSpPr>
        <p:spPr bwMode="auto">
          <a:xfrm>
            <a:off x="1752600" y="3810000"/>
            <a:ext cx="16002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Febbre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60" name="Oval 16"/>
          <p:cNvSpPr>
            <a:spLocks noChangeArrowheads="1"/>
          </p:cNvSpPr>
          <p:nvPr/>
        </p:nvSpPr>
        <p:spPr bwMode="auto">
          <a:xfrm>
            <a:off x="7391400" y="3810000"/>
            <a:ext cx="16002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700">
                <a:latin typeface="Tahoma" charset="0"/>
              </a:rPr>
              <a:t>Infiammazione</a:t>
            </a:r>
            <a:endParaRPr lang="en-GB" altLang="it-IT" sz="1700">
              <a:latin typeface="Tahoma" charset="0"/>
            </a:endParaRPr>
          </a:p>
        </p:txBody>
      </p:sp>
      <p:sp>
        <p:nvSpPr>
          <p:cNvPr id="159761" name="Oval 17"/>
          <p:cNvSpPr>
            <a:spLocks noChangeArrowheads="1"/>
          </p:cNvSpPr>
          <p:nvPr/>
        </p:nvSpPr>
        <p:spPr bwMode="auto">
          <a:xfrm>
            <a:off x="5486400" y="3810000"/>
            <a:ext cx="16002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&gt; sintesi di Ab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62" name="Oval 18"/>
          <p:cNvSpPr>
            <a:spLocks noChangeArrowheads="1"/>
          </p:cNvSpPr>
          <p:nvPr/>
        </p:nvSpPr>
        <p:spPr bwMode="auto">
          <a:xfrm>
            <a:off x="3581400" y="3810000"/>
            <a:ext cx="16002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700">
                <a:latin typeface="Tahoma" charset="0"/>
              </a:rPr>
              <a:t>Vasodilatazione</a:t>
            </a:r>
            <a:endParaRPr lang="en-GB" altLang="it-IT" sz="1700">
              <a:latin typeface="Tahoma" charset="0"/>
            </a:endParaRPr>
          </a:p>
        </p:txBody>
      </p:sp>
      <p:sp>
        <p:nvSpPr>
          <p:cNvPr id="159763" name="AutoShape 19"/>
          <p:cNvSpPr>
            <a:spLocks noChangeArrowheads="1"/>
          </p:cNvSpPr>
          <p:nvPr/>
        </p:nvSpPr>
        <p:spPr bwMode="auto">
          <a:xfrm>
            <a:off x="3505200" y="5105400"/>
            <a:ext cx="2209800" cy="6096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Grandi quantità di</a:t>
            </a:r>
          </a:p>
          <a:p>
            <a:pPr algn="ctr"/>
            <a:r>
              <a:rPr lang="it-IT" altLang="it-IT" sz="1800">
                <a:latin typeface="Tahoma" charset="0"/>
              </a:rPr>
              <a:t>endotossina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64" name="Oval 20"/>
          <p:cNvSpPr>
            <a:spLocks noChangeArrowheads="1"/>
          </p:cNvSpPr>
          <p:nvPr/>
        </p:nvSpPr>
        <p:spPr bwMode="auto">
          <a:xfrm>
            <a:off x="5943600" y="6019800"/>
            <a:ext cx="16002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200">
                <a:latin typeface="Tahoma" charset="0"/>
              </a:rPr>
              <a:t>Coagulazione </a:t>
            </a:r>
          </a:p>
          <a:p>
            <a:pPr algn="ctr"/>
            <a:r>
              <a:rPr lang="it-IT" altLang="it-IT" sz="1200">
                <a:latin typeface="Tahoma" charset="0"/>
              </a:rPr>
              <a:t>intravasale </a:t>
            </a:r>
          </a:p>
          <a:p>
            <a:pPr algn="ctr"/>
            <a:r>
              <a:rPr lang="it-IT" altLang="it-IT" sz="1200">
                <a:latin typeface="Tahoma" charset="0"/>
              </a:rPr>
              <a:t>disseminata</a:t>
            </a:r>
            <a:endParaRPr lang="en-GB" altLang="it-IT" sz="1200">
              <a:latin typeface="Tahoma" charset="0"/>
            </a:endParaRPr>
          </a:p>
        </p:txBody>
      </p:sp>
      <p:sp>
        <p:nvSpPr>
          <p:cNvPr id="159765" name="Oval 21"/>
          <p:cNvSpPr>
            <a:spLocks noChangeArrowheads="1"/>
          </p:cNvSpPr>
          <p:nvPr/>
        </p:nvSpPr>
        <p:spPr bwMode="auto">
          <a:xfrm>
            <a:off x="1676400" y="5943600"/>
            <a:ext cx="1600200" cy="609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it-IT" altLang="it-IT" sz="1800">
                <a:latin typeface="Tahoma" charset="0"/>
              </a:rPr>
              <a:t>Shock</a:t>
            </a:r>
            <a:endParaRPr lang="en-GB" altLang="it-IT" sz="1800">
              <a:latin typeface="Tahoma" charset="0"/>
            </a:endParaRPr>
          </a:p>
        </p:txBody>
      </p:sp>
      <p:sp>
        <p:nvSpPr>
          <p:cNvPr id="159766" name="Text Box 22"/>
          <p:cNvSpPr txBox="1">
            <a:spLocks noChangeArrowheads="1"/>
          </p:cNvSpPr>
          <p:nvPr/>
        </p:nvSpPr>
        <p:spPr bwMode="auto">
          <a:xfrm>
            <a:off x="304800" y="6096000"/>
            <a:ext cx="96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 b="1">
                <a:solidFill>
                  <a:srgbClr val="FFFF66"/>
                </a:solidFill>
                <a:latin typeface="Tahoma" charset="0"/>
              </a:rPr>
              <a:t>EFFETTO</a:t>
            </a:r>
            <a:endParaRPr lang="en-GB" altLang="it-IT" sz="1400" b="1">
              <a:solidFill>
                <a:srgbClr val="FFFF66"/>
              </a:solidFill>
              <a:latin typeface="Tahoma" charset="0"/>
            </a:endParaRPr>
          </a:p>
        </p:txBody>
      </p:sp>
      <p:sp>
        <p:nvSpPr>
          <p:cNvPr id="159767" name="Text Box 23"/>
          <p:cNvSpPr txBox="1">
            <a:spLocks noChangeArrowheads="1"/>
          </p:cNvSpPr>
          <p:nvPr/>
        </p:nvSpPr>
        <p:spPr bwMode="auto">
          <a:xfrm>
            <a:off x="3581400" y="5867400"/>
            <a:ext cx="21574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400">
                <a:solidFill>
                  <a:srgbClr val="FFFF66"/>
                </a:solidFill>
                <a:latin typeface="Tahoma" charset="0"/>
              </a:rPr>
              <a:t>Tutti i precedenti e in più</a:t>
            </a:r>
            <a:endParaRPr lang="en-GB" altLang="it-IT" sz="1400">
              <a:solidFill>
                <a:srgbClr val="FFFF66"/>
              </a:solidFill>
              <a:latin typeface="Tahoma" charset="0"/>
            </a:endParaRPr>
          </a:p>
        </p:txBody>
      </p:sp>
      <p:sp>
        <p:nvSpPr>
          <p:cNvPr id="159768" name="Text Box 24"/>
          <p:cNvSpPr txBox="1">
            <a:spLocks noChangeArrowheads="1"/>
          </p:cNvSpPr>
          <p:nvPr/>
        </p:nvSpPr>
        <p:spPr bwMode="auto">
          <a:xfrm>
            <a:off x="2362200" y="2362200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69" name="Text Box 25"/>
          <p:cNvSpPr txBox="1">
            <a:spLocks noChangeArrowheads="1"/>
          </p:cNvSpPr>
          <p:nvPr/>
        </p:nvSpPr>
        <p:spPr bwMode="auto">
          <a:xfrm>
            <a:off x="3108325" y="1177925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l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0" name="Text Box 26"/>
          <p:cNvSpPr txBox="1">
            <a:spLocks noChangeArrowheads="1"/>
          </p:cNvSpPr>
          <p:nvPr/>
        </p:nvSpPr>
        <p:spPr bwMode="auto">
          <a:xfrm>
            <a:off x="5867400" y="1143000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m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1" name="Text Box 27"/>
          <p:cNvSpPr txBox="1">
            <a:spLocks noChangeArrowheads="1"/>
          </p:cNvSpPr>
          <p:nvPr/>
        </p:nvSpPr>
        <p:spPr bwMode="auto">
          <a:xfrm>
            <a:off x="6248400" y="914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altLang="it-IT"/>
          </a:p>
        </p:txBody>
      </p:sp>
      <p:sp>
        <p:nvSpPr>
          <p:cNvPr id="159772" name="Text Box 28"/>
          <p:cNvSpPr txBox="1">
            <a:spLocks noChangeArrowheads="1"/>
          </p:cNvSpPr>
          <p:nvPr/>
        </p:nvSpPr>
        <p:spPr bwMode="auto">
          <a:xfrm>
            <a:off x="3108325" y="5521325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l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3" name="Text Box 29"/>
          <p:cNvSpPr txBox="1">
            <a:spLocks noChangeArrowheads="1"/>
          </p:cNvSpPr>
          <p:nvPr/>
        </p:nvSpPr>
        <p:spPr bwMode="auto">
          <a:xfrm>
            <a:off x="5851525" y="5521325"/>
            <a:ext cx="346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m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4" name="Text Box 30"/>
          <p:cNvSpPr txBox="1">
            <a:spLocks noChangeArrowheads="1"/>
          </p:cNvSpPr>
          <p:nvPr/>
        </p:nvSpPr>
        <p:spPr bwMode="auto">
          <a:xfrm>
            <a:off x="4327525" y="23209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5" name="Text Box 31"/>
          <p:cNvSpPr txBox="1">
            <a:spLocks noChangeArrowheads="1"/>
          </p:cNvSpPr>
          <p:nvPr/>
        </p:nvSpPr>
        <p:spPr bwMode="auto">
          <a:xfrm>
            <a:off x="6156325" y="23209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6" name="Text Box 32"/>
          <p:cNvSpPr txBox="1">
            <a:spLocks noChangeArrowheads="1"/>
          </p:cNvSpPr>
          <p:nvPr/>
        </p:nvSpPr>
        <p:spPr bwMode="auto">
          <a:xfrm>
            <a:off x="7985125" y="23209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7" name="Text Box 33"/>
          <p:cNvSpPr txBox="1">
            <a:spLocks noChangeArrowheads="1"/>
          </p:cNvSpPr>
          <p:nvPr/>
        </p:nvSpPr>
        <p:spPr bwMode="auto">
          <a:xfrm>
            <a:off x="4403725" y="13303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8" name="Text Box 34"/>
          <p:cNvSpPr txBox="1">
            <a:spLocks noChangeArrowheads="1"/>
          </p:cNvSpPr>
          <p:nvPr/>
        </p:nvSpPr>
        <p:spPr bwMode="auto">
          <a:xfrm>
            <a:off x="2422525" y="33877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79" name="Text Box 35"/>
          <p:cNvSpPr txBox="1">
            <a:spLocks noChangeArrowheads="1"/>
          </p:cNvSpPr>
          <p:nvPr/>
        </p:nvSpPr>
        <p:spPr bwMode="auto">
          <a:xfrm>
            <a:off x="4251325" y="33877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80" name="Text Box 36"/>
          <p:cNvSpPr txBox="1">
            <a:spLocks noChangeArrowheads="1"/>
          </p:cNvSpPr>
          <p:nvPr/>
        </p:nvSpPr>
        <p:spPr bwMode="auto">
          <a:xfrm>
            <a:off x="6232525" y="33877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81" name="Text Box 37"/>
          <p:cNvSpPr txBox="1">
            <a:spLocks noChangeArrowheads="1"/>
          </p:cNvSpPr>
          <p:nvPr/>
        </p:nvSpPr>
        <p:spPr bwMode="auto">
          <a:xfrm>
            <a:off x="8061325" y="3387725"/>
            <a:ext cx="322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800">
                <a:solidFill>
                  <a:srgbClr val="FFFF66"/>
                </a:solidFill>
                <a:latin typeface="Wingdings 3" pitchFamily="18" charset="2"/>
              </a:rPr>
              <a:t>i</a:t>
            </a:r>
            <a:endParaRPr lang="en-GB" altLang="it-IT" sz="1800">
              <a:solidFill>
                <a:srgbClr val="FFFF66"/>
              </a:solidFill>
              <a:latin typeface="Wingdings 3" pitchFamily="18" charset="2"/>
            </a:endParaRPr>
          </a:p>
        </p:txBody>
      </p:sp>
      <p:sp>
        <p:nvSpPr>
          <p:cNvPr id="159782" name="Text Box 38"/>
          <p:cNvSpPr txBox="1">
            <a:spLocks noChangeArrowheads="1"/>
          </p:cNvSpPr>
          <p:nvPr/>
        </p:nvSpPr>
        <p:spPr bwMode="auto">
          <a:xfrm>
            <a:off x="3289300" y="6453188"/>
            <a:ext cx="25781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1200">
                <a:solidFill>
                  <a:srgbClr val="FFFF66"/>
                </a:solidFill>
                <a:latin typeface="Tahoma" charset="0"/>
              </a:rPr>
              <a:t>Grave calo della pressione arteriosa</a:t>
            </a:r>
            <a:endParaRPr lang="en-GB" altLang="it-IT" sz="1200">
              <a:solidFill>
                <a:srgbClr val="FFFF66"/>
              </a:solidFill>
              <a:latin typeface="Tahoma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FFFF00"/>
                </a:solidFill>
              </a:rPr>
              <a:t>Spazio periplasmico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>
                <a:solidFill>
                  <a:schemeClr val="bg1"/>
                </a:solidFill>
              </a:rPr>
              <a:t>Enzimi idrolitici 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funzioni degradative (nutrimento, resistenza ai farmaci)</a:t>
            </a:r>
          </a:p>
          <a:p>
            <a:r>
              <a:rPr lang="it-IT" altLang="it-IT">
                <a:solidFill>
                  <a:schemeClr val="bg1"/>
                </a:solidFill>
              </a:rPr>
              <a:t>Proteine di legame 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funzioni di trasporto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regolazione espressione genica</a:t>
            </a:r>
          </a:p>
          <a:p>
            <a:r>
              <a:rPr lang="it-IT" altLang="it-IT">
                <a:solidFill>
                  <a:schemeClr val="bg1"/>
                </a:solidFill>
              </a:rPr>
              <a:t>Chemiorecettori (risposta chemiotattica)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it-IT" altLang="it-IT" b="1">
                <a:solidFill>
                  <a:srgbClr val="FFFF66"/>
                </a:solidFill>
              </a:rPr>
              <a:t>Parete batterica</a:t>
            </a:r>
            <a:endParaRPr lang="it-IT" altLang="it-IT"/>
          </a:p>
        </p:txBody>
      </p:sp>
      <p:pic>
        <p:nvPicPr>
          <p:cNvPr id="210947" name="Picture 6" descr="cell w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48" name="Text Box 7"/>
          <p:cNvSpPr txBox="1">
            <a:spLocks noChangeArrowheads="1"/>
          </p:cNvSpPr>
          <p:nvPr/>
        </p:nvSpPr>
        <p:spPr bwMode="auto">
          <a:xfrm>
            <a:off x="2586038" y="5934075"/>
            <a:ext cx="1300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b="1">
                <a:solidFill>
                  <a:srgbClr val="FFFF66"/>
                </a:solidFill>
              </a:rPr>
              <a:t>Gram -</a:t>
            </a:r>
            <a:endParaRPr lang="it-IT" altLang="it-IT"/>
          </a:p>
        </p:txBody>
      </p:sp>
      <p:sp>
        <p:nvSpPr>
          <p:cNvPr id="210949" name="Rectangle 8"/>
          <p:cNvSpPr>
            <a:spLocks noChangeArrowheads="1"/>
          </p:cNvSpPr>
          <p:nvPr/>
        </p:nvSpPr>
        <p:spPr bwMode="auto">
          <a:xfrm>
            <a:off x="5473700" y="5957888"/>
            <a:ext cx="1384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2800" b="1">
                <a:solidFill>
                  <a:srgbClr val="FFFF66"/>
                </a:solidFill>
              </a:rPr>
              <a:t>Gram +</a:t>
            </a:r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543800" cy="838200"/>
          </a:xfrm>
        </p:spPr>
        <p:txBody>
          <a:bodyPr/>
          <a:lstStyle/>
          <a:p>
            <a:r>
              <a:rPr lang="it-IT" altLang="it-IT" sz="3200" b="1">
                <a:solidFill>
                  <a:srgbClr val="FFFF66"/>
                </a:solidFill>
              </a:rPr>
              <a:t>Struttura del peptidoglicano</a:t>
            </a:r>
            <a:endParaRPr lang="it-IT" altLang="it-IT" sz="2400" noProof="1">
              <a:solidFill>
                <a:srgbClr val="FFFF66"/>
              </a:solidFill>
              <a:latin typeface="Arial" charset="0"/>
            </a:endParaRPr>
          </a:p>
        </p:txBody>
      </p:sp>
      <p:pic>
        <p:nvPicPr>
          <p:cNvPr id="211971" name="Picture 3" descr="transp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70866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b="1">
                <a:solidFill>
                  <a:srgbClr val="FFFF66"/>
                </a:solidFill>
              </a:rPr>
              <a:t>Unità del peptidoglicano</a:t>
            </a:r>
            <a:endParaRPr lang="it-IT" altLang="it-IT"/>
          </a:p>
        </p:txBody>
      </p:sp>
      <p:pic>
        <p:nvPicPr>
          <p:cNvPr id="212995" name="Picture 3" descr="ppdgc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09800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it-IT" altLang="it-IT">
                <a:solidFill>
                  <a:srgbClr val="FFFF66"/>
                </a:solidFill>
              </a:rPr>
              <a:t>Ricapitolazione</a:t>
            </a:r>
            <a:endParaRPr lang="it-IT" altLang="it-IT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6705600" cy="2895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800">
                <a:solidFill>
                  <a:schemeClr val="bg1"/>
                </a:solidFill>
              </a:rPr>
              <a:t>Gram+</a:t>
            </a:r>
          </a:p>
          <a:p>
            <a:pPr lvl="1">
              <a:lnSpc>
                <a:spcPct val="90000"/>
              </a:lnSpc>
            </a:pPr>
            <a:r>
              <a:rPr lang="it-IT" altLang="it-IT" sz="2400">
                <a:solidFill>
                  <a:schemeClr val="bg1"/>
                </a:solidFill>
              </a:rPr>
              <a:t>una membrana, strato spesso di peptidoidoglicano, acidi lipoteicoici</a:t>
            </a:r>
          </a:p>
          <a:p>
            <a:pPr>
              <a:lnSpc>
                <a:spcPct val="90000"/>
              </a:lnSpc>
            </a:pPr>
            <a:r>
              <a:rPr lang="it-IT" altLang="it-IT" sz="2800">
                <a:solidFill>
                  <a:schemeClr val="bg1"/>
                </a:solidFill>
              </a:rPr>
              <a:t>Gram-</a:t>
            </a:r>
          </a:p>
          <a:p>
            <a:pPr lvl="1">
              <a:lnSpc>
                <a:spcPct val="90000"/>
              </a:lnSpc>
            </a:pPr>
            <a:r>
              <a:rPr lang="it-IT" altLang="it-IT" sz="2400">
                <a:solidFill>
                  <a:schemeClr val="bg1"/>
                </a:solidFill>
              </a:rPr>
              <a:t>due membrane, spazio periplasmico, strato sottile di peptidoglicano, LPS</a:t>
            </a:r>
          </a:p>
          <a:p>
            <a:pPr>
              <a:lnSpc>
                <a:spcPct val="90000"/>
              </a:lnSpc>
            </a:pPr>
            <a:r>
              <a:rPr lang="it-IT" altLang="it-IT" sz="2800">
                <a:solidFill>
                  <a:schemeClr val="bg1"/>
                </a:solidFill>
              </a:rPr>
              <a:t>Eccezioni</a:t>
            </a:r>
          </a:p>
          <a:p>
            <a:pPr lvl="1">
              <a:lnSpc>
                <a:spcPct val="90000"/>
              </a:lnSpc>
            </a:pPr>
            <a:r>
              <a:rPr lang="it-IT" altLang="it-IT" sz="2400">
                <a:solidFill>
                  <a:schemeClr val="bg1"/>
                </a:solidFill>
              </a:rPr>
              <a:t>micoplasmi, batteri acido-alcol resistenti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78363"/>
            <a:ext cx="4572000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FFFF00"/>
                </a:solidFill>
              </a:rPr>
              <a:t>I flagelli</a:t>
            </a:r>
          </a:p>
        </p:txBody>
      </p:sp>
      <p:pic>
        <p:nvPicPr>
          <p:cNvPr id="129027" name="Picture 3" descr="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30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458913"/>
            <a:ext cx="7993063" cy="485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Vib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276600" cy="25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1" name="Picture 3" descr="Salmone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438400"/>
            <a:ext cx="32194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2" name="Picture 4" descr="Spiril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2194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1636713" y="3013075"/>
            <a:ext cx="979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i="1">
                <a:solidFill>
                  <a:srgbClr val="FFFF00"/>
                </a:solidFill>
              </a:rPr>
              <a:t>Vibrio</a:t>
            </a:r>
            <a:endParaRPr lang="it-IT" altLang="it-IT" b="1">
              <a:solidFill>
                <a:srgbClr val="FFFF00"/>
              </a:solidFill>
            </a:endParaRP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5943600" y="5029200"/>
            <a:ext cx="1604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i="1">
                <a:solidFill>
                  <a:srgbClr val="FFFF00"/>
                </a:solidFill>
              </a:rPr>
              <a:t>Salmonella</a:t>
            </a:r>
            <a:endParaRPr lang="it-IT" altLang="it-IT"/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1447800" y="6324600"/>
            <a:ext cx="1368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b="1" i="1">
                <a:solidFill>
                  <a:srgbClr val="FFFF00"/>
                </a:solidFill>
              </a:rPr>
              <a:t>Spirillum</a:t>
            </a:r>
            <a:endParaRPr lang="it-IT" alt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504055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Cellula Eucariotica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504" y="2060848"/>
            <a:ext cx="9036496" cy="460851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NUCLEO: limitato da una membrana, i cromosomi non sono distinguibili, apparato mitotico.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CITOPLASMA: reticolo endoplasmatico, vacuoli, mitocondri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smtClean="0">
                <a:solidFill>
                  <a:schemeClr val="bg1"/>
                </a:solidFill>
              </a:rPr>
              <a:t>( </a:t>
            </a:r>
            <a:r>
              <a:rPr lang="it-IT" sz="2400" dirty="0" smtClean="0">
                <a:solidFill>
                  <a:schemeClr val="bg1"/>
                </a:solidFill>
              </a:rPr>
              <a:t>DNA ed RNA transfer</a:t>
            </a:r>
            <a:r>
              <a:rPr lang="it-IT" dirty="0" smtClean="0">
                <a:solidFill>
                  <a:schemeClr val="bg1"/>
                </a:solidFill>
              </a:rPr>
              <a:t>)  citoscheletro (</a:t>
            </a:r>
            <a:r>
              <a:rPr lang="it-IT" sz="2400" dirty="0" smtClean="0">
                <a:solidFill>
                  <a:schemeClr val="bg1"/>
                </a:solidFill>
              </a:rPr>
              <a:t>microtubuli, microfilamenti, filamenti intermedi</a:t>
            </a:r>
            <a:r>
              <a:rPr lang="it-IT" dirty="0" smtClean="0">
                <a:solidFill>
                  <a:schemeClr val="bg1"/>
                </a:solidFill>
              </a:rPr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PARETE CELLULARE </a:t>
            </a:r>
            <a:r>
              <a:rPr lang="it-IT" sz="2400" dirty="0" smtClean="0">
                <a:solidFill>
                  <a:schemeClr val="bg1"/>
                </a:solidFill>
              </a:rPr>
              <a:t>(alcuni: es: cellulosa)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bg1"/>
                </a:solidFill>
              </a:rPr>
              <a:t>CIGLIA o FLAGELLI (</a:t>
            </a:r>
            <a:r>
              <a:rPr lang="it-IT" sz="2400" dirty="0" smtClean="0">
                <a:solidFill>
                  <a:schemeClr val="bg1"/>
                </a:solidFill>
              </a:rPr>
              <a:t>fascio di 9 fibrille periferiche e 2 centrali (microtubuli)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22395"/>
      </p:ext>
    </p:extLst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it-IT" altLang="it-IT">
                <a:solidFill>
                  <a:srgbClr val="FFFF00"/>
                </a:solidFill>
              </a:rPr>
              <a:t>Struttura del flagello</a:t>
            </a:r>
          </a:p>
        </p:txBody>
      </p:sp>
      <p:pic>
        <p:nvPicPr>
          <p:cNvPr id="132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1063" y="1219200"/>
            <a:ext cx="4859337" cy="4876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fla45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4" r="1834"/>
          <a:stretch>
            <a:fillRect/>
          </a:stretch>
        </p:blipFill>
        <p:spPr bwMode="auto">
          <a:xfrm>
            <a:off x="533400" y="1295400"/>
            <a:ext cx="8001000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405688" cy="762000"/>
          </a:xfrm>
        </p:spPr>
        <p:txBody>
          <a:bodyPr/>
          <a:lstStyle/>
          <a:p>
            <a:r>
              <a:rPr lang="it-IT" altLang="it-IT" sz="3200">
                <a:solidFill>
                  <a:srgbClr val="FFFF00"/>
                </a:solidFill>
              </a:rPr>
              <a:t>Sintesi e secrezione della flagellina</a:t>
            </a:r>
            <a:endParaRPr lang="it-IT" altLang="it-IT" sz="3200" noProof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docu0044"/>
          <p:cNvPicPr>
            <a:picLocks noChangeAspect="1" noChangeArrowheads="1"/>
          </p:cNvPicPr>
          <p:nvPr/>
        </p:nvPicPr>
        <p:blipFill>
          <a:blip r:embed="rId3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305800" cy="413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116013" y="136525"/>
            <a:ext cx="68802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4000" b="1">
                <a:solidFill>
                  <a:srgbClr val="FFFF00"/>
                </a:solidFill>
              </a:rPr>
              <a:t>Differenze tra Gram+ e Gram-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838200"/>
          </a:xfrm>
        </p:spPr>
        <p:txBody>
          <a:bodyPr/>
          <a:lstStyle/>
          <a:p>
            <a:r>
              <a:rPr lang="it-IT" altLang="it-IT" sz="2400">
                <a:solidFill>
                  <a:srgbClr val="FFFF00"/>
                </a:solidFill>
              </a:rPr>
              <a:t>ANATOMIA DEL FLAGELLO</a:t>
            </a:r>
            <a:endParaRPr lang="it-IT" altLang="it-IT" sz="2400" noProof="1">
              <a:solidFill>
                <a:srgbClr val="FFFF00"/>
              </a:solidFill>
            </a:endParaRPr>
          </a:p>
        </p:txBody>
      </p:sp>
      <p:pic>
        <p:nvPicPr>
          <p:cNvPr id="138243" name="Picture 3" descr="flag"/>
          <p:cNvPicPr>
            <a:picLocks noChangeAspect="1" noChangeArrowheads="1"/>
          </p:cNvPicPr>
          <p:nvPr/>
        </p:nvPicPr>
        <p:blipFill>
          <a:blip r:embed="rId3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7" t="5092" r="5084" b="9305"/>
          <a:stretch>
            <a:fillRect/>
          </a:stretch>
        </p:blipFill>
        <p:spPr bwMode="auto">
          <a:xfrm>
            <a:off x="609600" y="954088"/>
            <a:ext cx="7924800" cy="55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4000">
                <a:solidFill>
                  <a:srgbClr val="FFFF00"/>
                </a:solidFill>
              </a:rPr>
              <a:t>Il flagello è un organo di locomozione</a:t>
            </a:r>
          </a:p>
        </p:txBody>
      </p:sp>
      <p:pic>
        <p:nvPicPr>
          <p:cNvPr id="131075" name="Picture 3" descr="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205038"/>
            <a:ext cx="8640762" cy="2982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chemiotas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19313"/>
            <a:ext cx="8229600" cy="37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070225" y="533400"/>
            <a:ext cx="31019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4400" b="1">
                <a:solidFill>
                  <a:srgbClr val="FFFF00"/>
                </a:solidFill>
              </a:rPr>
              <a:t>Chemiotassi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rgbClr val="FFFF00"/>
                </a:solidFill>
              </a:rPr>
              <a:t>Meccanismo di trasduzione del segnale</a:t>
            </a:r>
            <a:endParaRPr lang="it-IT" altLang="it-IT"/>
          </a:p>
        </p:txBody>
      </p:sp>
      <p:pic>
        <p:nvPicPr>
          <p:cNvPr id="140291" name="Picture 3"/>
          <p:cNvPicPr>
            <a:picLocks noGrp="1" noChangeAspect="1" noChangeArrowheads="1"/>
          </p:cNvPicPr>
          <p:nvPr>
            <p:ph type="dgm" idx="1"/>
          </p:nvPr>
        </p:nvPicPr>
        <p:blipFill>
          <a:blip r:embed="rId3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005013"/>
            <a:ext cx="7772400" cy="4067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Box 2"/>
          <p:cNvSpPr txBox="1">
            <a:spLocks noChangeArrowheads="1"/>
          </p:cNvSpPr>
          <p:nvPr/>
        </p:nvSpPr>
        <p:spPr bwMode="auto">
          <a:xfrm>
            <a:off x="1455738" y="3016250"/>
            <a:ext cx="6932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altLang="it-IT"/>
          </a:p>
        </p:txBody>
      </p:sp>
      <p:pic>
        <p:nvPicPr>
          <p:cNvPr id="142339" name="Picture 3" descr="cor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" t="2531" r="2744" b="10617"/>
          <a:stretch>
            <a:fillRect/>
          </a:stretch>
        </p:blipFill>
        <p:spPr bwMode="auto">
          <a:xfrm>
            <a:off x="179388" y="188913"/>
            <a:ext cx="871378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1066800" y="566738"/>
            <a:ext cx="1282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6000" b="1">
                <a:solidFill>
                  <a:srgbClr val="FF0000"/>
                </a:solidFill>
              </a:rPr>
              <a:t>Pili</a:t>
            </a:r>
            <a:endParaRPr lang="it-IT" alt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277813" y="4235450"/>
            <a:ext cx="859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altLang="it-IT"/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0" y="1595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b="1"/>
              <a:t>      </a:t>
            </a:r>
            <a:endParaRPr lang="en-US" altLang="it-IT"/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0" y="4243388"/>
            <a:ext cx="91440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it-IT" altLang="it-IT" sz="2000" b="1" noProof="1"/>
          </a:p>
          <a:p>
            <a:pPr eaLnBrk="0" hangingPunct="0"/>
            <a:r>
              <a:rPr lang="it-IT" altLang="it-IT" sz="2000" b="1" noProof="1"/>
              <a:t>          </a:t>
            </a:r>
            <a:endParaRPr lang="it-IT" altLang="it-IT" noProof="1"/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1147763" y="4235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it-IT" altLang="it-IT"/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it-IT"/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>
            <a:spAutoFit/>
          </a:bodyPr>
          <a:lstStyle/>
          <a:p>
            <a:endParaRPr lang="it-IT"/>
          </a:p>
        </p:txBody>
      </p:sp>
      <p:graphicFrame>
        <p:nvGraphicFramePr>
          <p:cNvPr id="143370" name="Object 10"/>
          <p:cNvGraphicFramePr>
            <a:graphicFrameLocks noChangeAspect="1"/>
          </p:cNvGraphicFramePr>
          <p:nvPr/>
        </p:nvGraphicFramePr>
        <p:xfrm>
          <a:off x="212725" y="711200"/>
          <a:ext cx="8259763" cy="662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3" name="Documento" r:id="rId4" imgW="8523707" imgH="6850170" progId="Word.Document.8">
                  <p:embed/>
                </p:oleObj>
              </mc:Choice>
              <mc:Fallback>
                <p:oleObj name="Documento" r:id="rId4" imgW="8523707" imgH="6850170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711200"/>
                        <a:ext cx="8259763" cy="662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71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1908175" y="0"/>
            <a:ext cx="4267200" cy="609600"/>
          </a:xfrm>
        </p:spPr>
        <p:txBody>
          <a:bodyPr/>
          <a:lstStyle/>
          <a:p>
            <a:r>
              <a:rPr lang="it-IT" altLang="it-IT" sz="2400">
                <a:solidFill>
                  <a:srgbClr val="FFFF00"/>
                </a:solidFill>
              </a:rPr>
              <a:t>FLAGELLI E PILI</a:t>
            </a:r>
            <a:endParaRPr lang="it-IT" altLang="it-IT" sz="2400" noProof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376238" y="228600"/>
            <a:ext cx="8083550" cy="6459538"/>
            <a:chOff x="237" y="144"/>
            <a:chExt cx="5092" cy="4069"/>
          </a:xfrm>
        </p:grpSpPr>
        <p:pic>
          <p:nvPicPr>
            <p:cNvPr id="144387" name="Picture 3" descr="f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754"/>
              <a:ext cx="4898" cy="3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44388" name="Text Box 4"/>
            <p:cNvSpPr txBox="1">
              <a:spLocks noChangeArrowheads="1"/>
            </p:cNvSpPr>
            <p:nvPr/>
          </p:nvSpPr>
          <p:spPr bwMode="auto">
            <a:xfrm>
              <a:off x="237" y="145"/>
              <a:ext cx="11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it-IT" altLang="it-IT" sz="6000">
                <a:latin typeface="Garamond" pitchFamily="18" charset="0"/>
              </a:endParaRPr>
            </a:p>
          </p:txBody>
        </p:sp>
        <p:sp>
          <p:nvSpPr>
            <p:cNvPr id="144389" name="Text Box 5"/>
            <p:cNvSpPr txBox="1">
              <a:spLocks noChangeArrowheads="1"/>
            </p:cNvSpPr>
            <p:nvPr/>
          </p:nvSpPr>
          <p:spPr bwMode="auto">
            <a:xfrm>
              <a:off x="1519" y="144"/>
              <a:ext cx="2281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it-IT" altLang="it-IT" sz="60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aramond" pitchFamily="18" charset="0"/>
                </a:rPr>
                <a:t>Tipi di pili</a:t>
              </a:r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720080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Cellula Procariotica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772816"/>
            <a:ext cx="8928992" cy="4323184"/>
          </a:xfrm>
        </p:spPr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NUCLEO: un cromosoma unito con la membrana citoplasmatica, assenza di membrana nucleare e di apparato mitotico</a:t>
            </a:r>
          </a:p>
          <a:p>
            <a:r>
              <a:rPr lang="it-IT" dirty="0" smtClean="0">
                <a:solidFill>
                  <a:schemeClr val="bg1"/>
                </a:solidFill>
              </a:rPr>
              <a:t>CITOPLASMA: no mitocondri, granuli (</a:t>
            </a:r>
            <a:r>
              <a:rPr lang="it-IT" sz="2800" dirty="0" smtClean="0">
                <a:solidFill>
                  <a:schemeClr val="bg1"/>
                </a:solidFill>
              </a:rPr>
              <a:t>sorgente di carbonio)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MEMBRANA CITOPLASMATICA: assenza di steroli, mesosomi (settali, laterali)</a:t>
            </a:r>
          </a:p>
          <a:p>
            <a:r>
              <a:rPr lang="it-IT" sz="2800" dirty="0" smtClean="0">
                <a:solidFill>
                  <a:schemeClr val="bg1"/>
                </a:solidFill>
              </a:rPr>
              <a:t>PARETE CELLULARE</a:t>
            </a:r>
            <a:r>
              <a:rPr lang="it-IT" sz="2800" smtClean="0">
                <a:solidFill>
                  <a:schemeClr val="bg1"/>
                </a:solidFill>
              </a:rPr>
              <a:t>: peptidoglicano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32839585"/>
      </p:ext>
    </p:extLst>
  </p:cSld>
  <p:clrMapOvr>
    <a:masterClrMapping/>
  </p:clrMapOvr>
  <p:transition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2" descr="cor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603250"/>
            <a:ext cx="4175125" cy="3103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59" name="Picture 3" descr="core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994150"/>
            <a:ext cx="3319462" cy="2513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7460" name="Picture 4" descr="corel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3608388"/>
            <a:ext cx="4535487" cy="3249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33400" y="90488"/>
            <a:ext cx="8118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Colonizzazione dell’ospite. Ruolo dei pili</a:t>
            </a:r>
            <a:endParaRPr lang="it-IT" altLang="it-IT" sz="4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</a:endParaRPr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 flipV="1">
            <a:off x="1304925" y="2187575"/>
            <a:ext cx="1973263" cy="192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3259138" y="1557338"/>
            <a:ext cx="1079500" cy="649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1042988" y="1571625"/>
            <a:ext cx="7273925" cy="3873500"/>
            <a:chOff x="977" y="1225"/>
            <a:chExt cx="3823" cy="1886"/>
          </a:xfrm>
        </p:grpSpPr>
        <p:pic>
          <p:nvPicPr>
            <p:cNvPr id="148483" name="Picture 3" descr="pili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4" y="1225"/>
              <a:ext cx="1886" cy="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8484" name="Picture 4" descr="nopili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" y="1225"/>
              <a:ext cx="1886" cy="1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1143000"/>
          </a:xfrm>
        </p:spPr>
        <p:txBody>
          <a:bodyPr/>
          <a:lstStyle/>
          <a:p>
            <a:r>
              <a:rPr lang="it-IT" altLang="it-IT" b="1">
                <a:solidFill>
                  <a:srgbClr val="FFFF00"/>
                </a:solidFill>
              </a:rPr>
              <a:t>Capsula</a:t>
            </a:r>
            <a:endParaRPr lang="it-IT" altLang="it-IT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it-IT" altLang="it-IT">
                <a:solidFill>
                  <a:schemeClr val="bg1"/>
                </a:solidFill>
              </a:rPr>
              <a:t>Espressione di benessere fisiologico</a:t>
            </a:r>
          </a:p>
          <a:p>
            <a:r>
              <a:rPr lang="it-IT" altLang="it-IT">
                <a:solidFill>
                  <a:schemeClr val="bg1"/>
                </a:solidFill>
              </a:rPr>
              <a:t>Evidenziabile su terreni ricchi</a:t>
            </a:r>
          </a:p>
          <a:p>
            <a:r>
              <a:rPr lang="it-IT" altLang="it-IT">
                <a:solidFill>
                  <a:schemeClr val="bg1"/>
                </a:solidFill>
              </a:rPr>
              <a:t>Di varia natura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polisaccaridica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proteica</a:t>
            </a:r>
          </a:p>
          <a:p>
            <a:r>
              <a:rPr lang="it-IT" altLang="it-IT">
                <a:solidFill>
                  <a:schemeClr val="bg1"/>
                </a:solidFill>
              </a:rPr>
              <a:t>Dimostrabile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a fresco (inchiostro di china)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rigonfiamento capsulare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dopo colorazione specifica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 altLang="it-IT" b="1">
                <a:solidFill>
                  <a:srgbClr val="FFFF00"/>
                </a:solidFill>
              </a:rPr>
              <a:t>Capsula</a:t>
            </a:r>
            <a:endParaRPr lang="it-IT" altLang="it-IT">
              <a:solidFill>
                <a:srgbClr val="FFFF00"/>
              </a:solidFill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it-IT" altLang="it-IT">
                <a:solidFill>
                  <a:schemeClr val="bg1"/>
                </a:solidFill>
              </a:rPr>
              <a:t>Fattore di virulenza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inibizione della fagocitosi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modifica l’antigenicità mascherando Ag superficiali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mimetismo antigenico</a:t>
            </a:r>
          </a:p>
          <a:p>
            <a:r>
              <a:rPr lang="it-IT" altLang="it-IT">
                <a:solidFill>
                  <a:schemeClr val="bg1"/>
                </a:solidFill>
              </a:rPr>
              <a:t>Interferisce con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sensibilità agli antibiotici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scambio genico</a:t>
            </a:r>
          </a:p>
          <a:p>
            <a:pPr lvl="1"/>
            <a:r>
              <a:rPr lang="it-IT" altLang="it-IT">
                <a:solidFill>
                  <a:schemeClr val="bg1"/>
                </a:solidFill>
              </a:rPr>
              <a:t>accesso di soluti</a:t>
            </a:r>
            <a:endParaRPr lang="it-IT" altLang="it-IT" sz="180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FFFF00"/>
                </a:solidFill>
              </a:rPr>
              <a:t>Capsula polisaccaridica</a:t>
            </a:r>
          </a:p>
        </p:txBody>
      </p:sp>
      <p:pic>
        <p:nvPicPr>
          <p:cNvPr id="151555" name="Picture 3" descr="capsula pneumo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66938"/>
            <a:ext cx="3810000" cy="3743325"/>
          </a:xfrm>
        </p:spPr>
      </p:pic>
      <p:sp>
        <p:nvSpPr>
          <p:cNvPr id="151556" name="Text Box 4"/>
          <p:cNvSpPr txBox="1">
            <a:spLocks noGrp="1" noChangeArrowheads="1"/>
          </p:cNvSpPr>
          <p:nvPr>
            <p:ph type="body" sz="half" idx="2"/>
          </p:nvPr>
        </p:nvSpPr>
        <p:spPr>
          <a:xfrm>
            <a:off x="4648200" y="2286000"/>
            <a:ext cx="3810000" cy="4114800"/>
          </a:xfrm>
          <a:noFill/>
          <a:ln/>
        </p:spPr>
        <p:txBody>
          <a:bodyPr/>
          <a:lstStyle/>
          <a:p>
            <a:r>
              <a:rPr lang="it-IT" altLang="it-IT" sz="2800" i="1">
                <a:solidFill>
                  <a:schemeClr val="bg1"/>
                </a:solidFill>
              </a:rPr>
              <a:t>Streptococcus pneumoniae</a:t>
            </a:r>
          </a:p>
          <a:p>
            <a:r>
              <a:rPr lang="it-IT" altLang="it-IT" sz="2800">
                <a:solidFill>
                  <a:schemeClr val="bg1"/>
                </a:solidFill>
              </a:rPr>
              <a:t>Capsula ancorata covalentemente alla parete</a:t>
            </a:r>
          </a:p>
          <a:p>
            <a:r>
              <a:rPr lang="it-IT" altLang="it-IT" sz="2800">
                <a:solidFill>
                  <a:schemeClr val="bg1"/>
                </a:solidFill>
              </a:rPr>
              <a:t>Potere antifagocitario</a:t>
            </a:r>
          </a:p>
          <a:p>
            <a:r>
              <a:rPr lang="it-IT" altLang="it-IT" sz="2800">
                <a:solidFill>
                  <a:schemeClr val="bg1"/>
                </a:solidFill>
              </a:rPr>
              <a:t>Basso potere antigenico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FFFF00"/>
                </a:solidFill>
              </a:rPr>
              <a:t>Capsula polisaccaridica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altLang="it-IT" sz="2800" i="1">
                <a:solidFill>
                  <a:schemeClr val="bg1"/>
                </a:solidFill>
              </a:rPr>
              <a:t>Streptococcus pyogenes</a:t>
            </a:r>
          </a:p>
          <a:p>
            <a:r>
              <a:rPr lang="it-IT" altLang="it-IT" sz="2800">
                <a:solidFill>
                  <a:schemeClr val="bg1"/>
                </a:solidFill>
              </a:rPr>
              <a:t>Capsula di acido ialuronico</a:t>
            </a:r>
          </a:p>
          <a:p>
            <a:r>
              <a:rPr lang="it-IT" altLang="it-IT" sz="2800">
                <a:solidFill>
                  <a:schemeClr val="bg1"/>
                </a:solidFill>
              </a:rPr>
              <a:t>Potere antifagocitario</a:t>
            </a:r>
          </a:p>
          <a:p>
            <a:r>
              <a:rPr lang="it-IT" altLang="it-IT" sz="2800">
                <a:solidFill>
                  <a:schemeClr val="bg1"/>
                </a:solidFill>
              </a:rPr>
              <a:t>Assolutamente non immunogena</a:t>
            </a:r>
            <a:endParaRPr lang="it-IT" altLang="it-IT" sz="2800" i="1">
              <a:solidFill>
                <a:schemeClr val="bg1"/>
              </a:solidFill>
            </a:endParaRPr>
          </a:p>
        </p:txBody>
      </p:sp>
      <p:pic>
        <p:nvPicPr>
          <p:cNvPr id="152580" name="Picture 4" descr="Ialuronic capsul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932113"/>
            <a:ext cx="3810000" cy="2211387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http://ak7.picdn.net/shutterstock/videos/5000849/preview/stock-footage-phagocyte-virus-lymphocyte-fagocytosis-phagocyte-kills-viruses-inside-the-human-body-med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60848"/>
            <a:ext cx="5574495" cy="31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600325" y="454025"/>
            <a:ext cx="357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4000" b="1" dirty="0" err="1">
                <a:solidFill>
                  <a:srgbClr val="FFFF00"/>
                </a:solidFill>
              </a:rPr>
              <a:t>Opsonizzazione</a:t>
            </a:r>
            <a:endParaRPr lang="it-IT" altLang="it-IT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687553"/>
      </p:ext>
    </p:extLst>
  </p:cSld>
  <p:clrMapOvr>
    <a:masterClrMapping/>
  </p:clrMapOvr>
  <p:transition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opsocap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70063"/>
            <a:ext cx="4191000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600325" y="454025"/>
            <a:ext cx="3571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4000" b="1" dirty="0" err="1">
                <a:solidFill>
                  <a:srgbClr val="FFFF00"/>
                </a:solidFill>
              </a:rPr>
              <a:t>Opsonizzazione</a:t>
            </a:r>
            <a:endParaRPr lang="it-IT" altLang="it-IT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2" descr="http://upload.wikimedia.org/wikipedia/commons/e/e6/Phagocytosi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6553448" cy="460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639320"/>
      </p:ext>
    </p:extLst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capsul bac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4648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2727325" y="44608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it-IT" altLang="it-IT"/>
          </a:p>
        </p:txBody>
      </p:sp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1524000" y="228600"/>
            <a:ext cx="62706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altLang="it-IT" sz="4400" b="1">
                <a:solidFill>
                  <a:srgbClr val="FFFF00"/>
                </a:solidFill>
              </a:rPr>
              <a:t>Inibizione della fagocitosi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docu0035"/>
          <p:cNvPicPr>
            <a:picLocks noChangeAspect="1" noChangeArrowheads="1"/>
          </p:cNvPicPr>
          <p:nvPr/>
        </p:nvPicPr>
        <p:blipFill>
          <a:blip r:embed="rId3">
            <a:lum bright="-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7"/>
          <a:stretch>
            <a:fillRect/>
          </a:stretch>
        </p:blipFill>
        <p:spPr bwMode="auto">
          <a:xfrm>
            <a:off x="609600" y="762000"/>
            <a:ext cx="8001000" cy="586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0"/>
            <a:ext cx="7239000" cy="609600"/>
          </a:xfrm>
        </p:spPr>
        <p:txBody>
          <a:bodyPr/>
          <a:lstStyle/>
          <a:p>
            <a:r>
              <a:rPr lang="it-IT" altLang="it-IT" sz="2400">
                <a:solidFill>
                  <a:srgbClr val="FFFF99"/>
                </a:solidFill>
                <a:latin typeface="Arial" charset="0"/>
              </a:rPr>
              <a:t>DIMENSIONI RELATIVE DI BATTERI E VIRUS</a:t>
            </a:r>
            <a:endParaRPr lang="it-IT" altLang="it-IT" sz="2400" noProof="1">
              <a:solidFill>
                <a:srgbClr val="FFFF99"/>
              </a:solidFill>
              <a:latin typeface="Arial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FFFF00"/>
                </a:solidFill>
              </a:rPr>
              <a:t>Polisaccaridi</a:t>
            </a:r>
            <a:r>
              <a:rPr lang="it-IT" altLang="it-IT">
                <a:solidFill>
                  <a:schemeClr val="bg1"/>
                </a:solidFill>
              </a:rPr>
              <a:t> </a:t>
            </a:r>
            <a:r>
              <a:rPr lang="it-IT" altLang="it-IT">
                <a:solidFill>
                  <a:srgbClr val="FFFF00"/>
                </a:solidFill>
              </a:rPr>
              <a:t>extracellulari</a:t>
            </a:r>
            <a:endParaRPr lang="it-IT" altLang="it-IT"/>
          </a:p>
        </p:txBody>
      </p:sp>
      <p:pic>
        <p:nvPicPr>
          <p:cNvPr id="153603" name="Picture 3" descr="algin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5838825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593725" y="2022475"/>
            <a:ext cx="30210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altLang="it-IT" i="1">
                <a:solidFill>
                  <a:schemeClr val="bg1"/>
                </a:solidFill>
              </a:rPr>
              <a:t>Pseudomos aeruginosa</a:t>
            </a:r>
          </a:p>
          <a:p>
            <a:r>
              <a:rPr lang="it-IT" altLang="it-IT">
                <a:solidFill>
                  <a:schemeClr val="bg1"/>
                </a:solidFill>
              </a:rPr>
              <a:t>Capsula di alginato</a:t>
            </a:r>
            <a:endParaRPr lang="it-IT" altLang="it-IT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>
                <a:solidFill>
                  <a:srgbClr val="FFFF00"/>
                </a:solidFill>
              </a:rPr>
              <a:t>Capsula proteica</a:t>
            </a:r>
            <a:endParaRPr lang="it-IT" altLang="it-IT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200400"/>
            <a:ext cx="3810000" cy="1752600"/>
          </a:xfrm>
        </p:spPr>
        <p:txBody>
          <a:bodyPr/>
          <a:lstStyle/>
          <a:p>
            <a:r>
              <a:rPr lang="it-IT" altLang="it-IT" sz="2800" i="1">
                <a:solidFill>
                  <a:schemeClr val="bg1"/>
                </a:solidFill>
              </a:rPr>
              <a:t>Bacillus anthracis</a:t>
            </a:r>
            <a:endParaRPr lang="it-IT" altLang="it-IT" sz="2800">
              <a:solidFill>
                <a:schemeClr val="bg1"/>
              </a:solidFill>
            </a:endParaRPr>
          </a:p>
          <a:p>
            <a:r>
              <a:rPr lang="it-IT" altLang="it-IT" sz="2800">
                <a:solidFill>
                  <a:schemeClr val="bg1"/>
                </a:solidFill>
              </a:rPr>
              <a:t>Capsula di acido glutammico</a:t>
            </a:r>
          </a:p>
          <a:p>
            <a:endParaRPr lang="it-IT" altLang="it-IT" sz="2800"/>
          </a:p>
        </p:txBody>
      </p:sp>
      <p:pic>
        <p:nvPicPr>
          <p:cNvPr id="154628" name="Picture 4" descr="Senza nome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271713"/>
            <a:ext cx="3810000" cy="3533775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FFFF00"/>
                </a:solidFill>
              </a:rPr>
              <a:t>Inclusioni cellulari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94188" cy="4114800"/>
          </a:xfrm>
        </p:spPr>
        <p:txBody>
          <a:bodyPr/>
          <a:lstStyle/>
          <a:p>
            <a:r>
              <a:rPr lang="it-IT" altLang="it-IT" sz="2800">
                <a:solidFill>
                  <a:schemeClr val="bg1"/>
                </a:solidFill>
              </a:rPr>
              <a:t>Sostanze di riserva</a:t>
            </a:r>
          </a:p>
          <a:p>
            <a:pPr lvl="1"/>
            <a:r>
              <a:rPr lang="it-IT" altLang="it-IT" sz="2400">
                <a:solidFill>
                  <a:schemeClr val="bg1"/>
                </a:solidFill>
              </a:rPr>
              <a:t>Carbonio</a:t>
            </a:r>
          </a:p>
          <a:p>
            <a:pPr lvl="2"/>
            <a:r>
              <a:rPr lang="it-IT" altLang="it-IT" sz="2000">
                <a:solidFill>
                  <a:schemeClr val="bg1"/>
                </a:solidFill>
              </a:rPr>
              <a:t>Acido poli-</a:t>
            </a:r>
            <a:r>
              <a:rPr lang="it-IT" altLang="it-IT" sz="2000">
                <a:solidFill>
                  <a:schemeClr val="bg1"/>
                </a:solidFill>
                <a:latin typeface="Symbol" pitchFamily="18" charset="2"/>
              </a:rPr>
              <a:t>b</a:t>
            </a:r>
            <a:r>
              <a:rPr lang="it-IT" altLang="it-IT" sz="2000">
                <a:solidFill>
                  <a:schemeClr val="bg1"/>
                </a:solidFill>
              </a:rPr>
              <a:t>-idrossibutirrico</a:t>
            </a:r>
          </a:p>
          <a:p>
            <a:pPr lvl="2"/>
            <a:r>
              <a:rPr lang="it-IT" altLang="it-IT" sz="2000">
                <a:solidFill>
                  <a:schemeClr val="bg1"/>
                </a:solidFill>
              </a:rPr>
              <a:t>Glicogeno</a:t>
            </a:r>
          </a:p>
          <a:p>
            <a:pPr lvl="1"/>
            <a:r>
              <a:rPr lang="it-IT" altLang="it-IT" sz="2400">
                <a:solidFill>
                  <a:schemeClr val="bg1"/>
                </a:solidFill>
              </a:rPr>
              <a:t>Polifosfati</a:t>
            </a:r>
          </a:p>
          <a:p>
            <a:pPr lvl="1"/>
            <a:r>
              <a:rPr lang="it-IT" altLang="it-IT" sz="2400">
                <a:solidFill>
                  <a:schemeClr val="bg1"/>
                </a:solidFill>
              </a:rPr>
              <a:t>Granuli di zolfo</a:t>
            </a:r>
          </a:p>
          <a:p>
            <a:r>
              <a:rPr lang="it-IT" altLang="it-IT" sz="2800">
                <a:solidFill>
                  <a:schemeClr val="bg1"/>
                </a:solidFill>
              </a:rPr>
              <a:t>Magnetosomi</a:t>
            </a:r>
          </a:p>
          <a:p>
            <a:pPr>
              <a:buFontTx/>
              <a:buNone/>
            </a:pPr>
            <a:endParaRPr lang="it-IT" altLang="it-IT" sz="2800">
              <a:solidFill>
                <a:schemeClr val="bg1"/>
              </a:solidFill>
            </a:endParaRPr>
          </a:p>
        </p:txBody>
      </p:sp>
      <p:pic>
        <p:nvPicPr>
          <p:cNvPr id="155652" name="Picture 4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8150" y="1981200"/>
            <a:ext cx="2063750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5653" name="Picture 5" descr="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" t="12917" r="4070" b="4790"/>
          <a:stretch>
            <a:fillRect/>
          </a:stretch>
        </p:blipFill>
        <p:spPr>
          <a:xfrm>
            <a:off x="5456238" y="4364038"/>
            <a:ext cx="2244725" cy="1636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5654" name="Line 6"/>
          <p:cNvSpPr>
            <a:spLocks noChangeShapeType="1"/>
          </p:cNvSpPr>
          <p:nvPr/>
        </p:nvSpPr>
        <p:spPr bwMode="auto">
          <a:xfrm>
            <a:off x="3419475" y="4005263"/>
            <a:ext cx="1944688" cy="1008062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55655" name="Line 7"/>
          <p:cNvSpPr>
            <a:spLocks noChangeShapeType="1"/>
          </p:cNvSpPr>
          <p:nvPr/>
        </p:nvSpPr>
        <p:spPr bwMode="auto">
          <a:xfrm>
            <a:off x="4859338" y="2781300"/>
            <a:ext cx="5762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it-IT" altLang="it-IT">
                <a:solidFill>
                  <a:srgbClr val="FFFF00"/>
                </a:solidFill>
              </a:rPr>
              <a:t>Struttura della cellula batterica</a:t>
            </a:r>
          </a:p>
        </p:txBody>
      </p:sp>
      <p:pic>
        <p:nvPicPr>
          <p:cNvPr id="115715" name="Picture 3" descr="docu003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6" t="4103"/>
          <a:stretch>
            <a:fillRect/>
          </a:stretch>
        </p:blipFill>
        <p:spPr>
          <a:xfrm>
            <a:off x="468313" y="1346200"/>
            <a:ext cx="8137525" cy="5367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it-IT" altLang="it-IT" sz="3600">
                <a:solidFill>
                  <a:srgbClr val="FFFF00"/>
                </a:solidFill>
              </a:rPr>
              <a:t>Membrana citoplasmatica</a:t>
            </a:r>
          </a:p>
        </p:txBody>
      </p:sp>
      <p:pic>
        <p:nvPicPr>
          <p:cNvPr id="1167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-3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00200"/>
            <a:ext cx="8458200" cy="4303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>
                <a:solidFill>
                  <a:srgbClr val="FFFF00"/>
                </a:solidFill>
              </a:rPr>
              <a:t>Funzioni della membrana citoplasmatica</a:t>
            </a:r>
            <a:endParaRPr lang="it-IT" altLang="it-IT" noProof="1">
              <a:solidFill>
                <a:srgbClr val="FFFF00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54575" y="2133600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800">
                <a:solidFill>
                  <a:schemeClr val="bg1"/>
                </a:solidFill>
              </a:rPr>
              <a:t>Barriera di permeabilità</a:t>
            </a:r>
          </a:p>
          <a:p>
            <a:pPr>
              <a:lnSpc>
                <a:spcPct val="80000"/>
              </a:lnSpc>
            </a:pPr>
            <a:r>
              <a:rPr lang="it-IT" altLang="it-IT" sz="2800">
                <a:solidFill>
                  <a:schemeClr val="bg1"/>
                </a:solidFill>
              </a:rPr>
              <a:t>Sito di ancoraggio</a:t>
            </a:r>
          </a:p>
          <a:p>
            <a:pPr>
              <a:lnSpc>
                <a:spcPct val="80000"/>
              </a:lnSpc>
            </a:pPr>
            <a:r>
              <a:rPr lang="it-IT" altLang="it-IT" sz="2800">
                <a:solidFill>
                  <a:schemeClr val="bg1"/>
                </a:solidFill>
              </a:rPr>
              <a:t>Conservazione dell’energia</a:t>
            </a:r>
          </a:p>
          <a:p>
            <a:pPr>
              <a:lnSpc>
                <a:spcPct val="80000"/>
              </a:lnSpc>
            </a:pPr>
            <a:r>
              <a:rPr lang="it-IT" altLang="it-IT" sz="2800">
                <a:solidFill>
                  <a:schemeClr val="bg1"/>
                </a:solidFill>
              </a:rPr>
              <a:t>Sintesi parete</a:t>
            </a:r>
          </a:p>
          <a:p>
            <a:pPr>
              <a:lnSpc>
                <a:spcPct val="80000"/>
              </a:lnSpc>
            </a:pPr>
            <a:r>
              <a:rPr lang="it-IT" altLang="it-IT" sz="2800">
                <a:solidFill>
                  <a:schemeClr val="bg1"/>
                </a:solidFill>
              </a:rPr>
              <a:t>Segregazione dei cromosomi</a:t>
            </a:r>
          </a:p>
          <a:p>
            <a:pPr>
              <a:lnSpc>
                <a:spcPct val="80000"/>
              </a:lnSpc>
            </a:pPr>
            <a:r>
              <a:rPr lang="it-IT" altLang="it-IT" sz="2800">
                <a:solidFill>
                  <a:schemeClr val="bg1"/>
                </a:solidFill>
              </a:rPr>
              <a:t>Tutte le funzioni che negli eucarioti sono svolte da organelli</a:t>
            </a:r>
          </a:p>
          <a:p>
            <a:endParaRPr lang="it-IT" altLang="it-IT" sz="2800" noProof="1"/>
          </a:p>
        </p:txBody>
      </p:sp>
      <p:pic>
        <p:nvPicPr>
          <p:cNvPr id="117764" name="Picture 4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lum bright="-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143125"/>
            <a:ext cx="3814763" cy="37909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it-IT" altLang="it-IT">
                <a:solidFill>
                  <a:srgbClr val="FFFF00"/>
                </a:solidFill>
              </a:rPr>
              <a:t>Sistemi di trasporto</a:t>
            </a:r>
            <a:endParaRPr lang="it-IT" altLang="it-IT" noProof="1">
              <a:solidFill>
                <a:srgbClr val="FFFF00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76200" y="1371600"/>
            <a:ext cx="4038600" cy="4525963"/>
          </a:xfrm>
        </p:spPr>
        <p:txBody>
          <a:bodyPr/>
          <a:lstStyle/>
          <a:p>
            <a:r>
              <a:rPr lang="it-IT" altLang="it-IT" sz="2800">
                <a:solidFill>
                  <a:schemeClr val="bg1"/>
                </a:solidFill>
              </a:rPr>
              <a:t>Divisibili in tre classi</a:t>
            </a:r>
          </a:p>
          <a:p>
            <a:pPr lvl="1"/>
            <a:endParaRPr lang="it-IT" altLang="it-IT" sz="2400" noProof="1">
              <a:solidFill>
                <a:schemeClr val="bg1"/>
              </a:solidFill>
            </a:endParaRPr>
          </a:p>
        </p:txBody>
      </p:sp>
      <p:pic>
        <p:nvPicPr>
          <p:cNvPr id="118788" name="Picture 4"/>
          <p:cNvPicPr>
            <a:picLocks noGrp="1" noChangeAspect="1" noChangeArrowheads="1"/>
          </p:cNvPicPr>
          <p:nvPr>
            <p:ph type="chart" sz="half" idx="1"/>
          </p:nvPr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043113"/>
            <a:ext cx="4876800" cy="4394200"/>
          </a:xfrm>
          <a:noFill/>
          <a:ln/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docu0040"/>
          <p:cNvPicPr>
            <a:picLocks noChangeAspect="1" noChangeArrowheads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5"/>
          <a:stretch>
            <a:fillRect/>
          </a:stretch>
        </p:blipFill>
        <p:spPr bwMode="auto">
          <a:xfrm>
            <a:off x="1143000" y="762000"/>
            <a:ext cx="5943600" cy="465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2057400" y="640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/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it-IT" altLang="it-IT" sz="1200" b="1">
                <a:latin typeface="Arial" charset="0"/>
              </a:rPr>
              <a:t>20-80 nm</a:t>
            </a:r>
            <a:endParaRPr lang="it-IT" altLang="it-IT" sz="1200" b="1" noProof="1">
              <a:latin typeface="Arial" charset="0"/>
            </a:endParaRP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33400" y="5489575"/>
            <a:ext cx="6129338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it-IT" altLang="it-IT" sz="1200" b="1">
              <a:solidFill>
                <a:srgbClr val="FFFF99"/>
              </a:solidFill>
            </a:endParaRPr>
          </a:p>
          <a:p>
            <a:pPr>
              <a:buFontTx/>
              <a:buChar char="•"/>
            </a:pPr>
            <a:r>
              <a:rPr lang="it-IT" altLang="it-IT" sz="1200" b="1">
                <a:solidFill>
                  <a:srgbClr val="FFFF99"/>
                </a:solidFill>
              </a:rPr>
              <a:t> </a:t>
            </a:r>
            <a:r>
              <a:rPr lang="it-IT" altLang="it-IT" sz="1400" b="1">
                <a:solidFill>
                  <a:srgbClr val="FFFF99"/>
                </a:solidFill>
              </a:rPr>
              <a:t>foglietto unico di glicopeptide (40% della parete fino al 90% in Micrococcus) </a:t>
            </a:r>
          </a:p>
          <a:p>
            <a:pPr>
              <a:buFontTx/>
              <a:buChar char="•"/>
            </a:pPr>
            <a:r>
              <a:rPr lang="it-IT" altLang="it-IT" sz="1400" b="1">
                <a:solidFill>
                  <a:srgbClr val="FFFF99"/>
                </a:solidFill>
              </a:rPr>
              <a:t> più spessa di quella dei Gram-</a:t>
            </a:r>
          </a:p>
          <a:p>
            <a:pPr>
              <a:buFontTx/>
              <a:buChar char="•"/>
            </a:pPr>
            <a:r>
              <a:rPr lang="it-IT" altLang="it-IT" sz="1400" b="1">
                <a:solidFill>
                  <a:srgbClr val="FFFF99"/>
                </a:solidFill>
              </a:rPr>
              <a:t>Presenza di acidi teicoici (polialcoli) conferiscono carica negativa</a:t>
            </a:r>
          </a:p>
        </p:txBody>
      </p:sp>
      <p:pic>
        <p:nvPicPr>
          <p:cNvPr id="120838" name="Picture 6" descr="teic"/>
          <p:cNvPicPr>
            <a:picLocks noChangeAspect="1" noChangeArrowheads="1"/>
          </p:cNvPicPr>
          <p:nvPr/>
        </p:nvPicPr>
        <p:blipFill>
          <a:blip r:embed="rId4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0" r="8046"/>
          <a:stretch>
            <a:fillRect/>
          </a:stretch>
        </p:blipFill>
        <p:spPr bwMode="auto">
          <a:xfrm>
            <a:off x="7756525" y="533400"/>
            <a:ext cx="11398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839" name="Line 7"/>
          <p:cNvSpPr>
            <a:spLocks noChangeShapeType="1"/>
          </p:cNvSpPr>
          <p:nvPr/>
        </p:nvSpPr>
        <p:spPr bwMode="auto">
          <a:xfrm flipV="1">
            <a:off x="5486400" y="990600"/>
            <a:ext cx="2286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0840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152400"/>
            <a:ext cx="6019800" cy="381000"/>
          </a:xfrm>
        </p:spPr>
        <p:txBody>
          <a:bodyPr/>
          <a:lstStyle/>
          <a:p>
            <a:r>
              <a:rPr lang="it-IT" altLang="it-IT" sz="2400" b="1">
                <a:solidFill>
                  <a:srgbClr val="FFFF99"/>
                </a:solidFill>
              </a:rPr>
              <a:t>La parete dei Gram+</a:t>
            </a:r>
            <a:endParaRPr lang="it-IT" altLang="it-IT" sz="2400" noProof="1"/>
          </a:p>
        </p:txBody>
      </p:sp>
      <p:sp>
        <p:nvSpPr>
          <p:cNvPr id="120841" name="Rectangle 9"/>
          <p:cNvSpPr>
            <a:spLocks noChangeArrowheads="1"/>
          </p:cNvSpPr>
          <p:nvPr/>
        </p:nvSpPr>
        <p:spPr bwMode="auto">
          <a:xfrm>
            <a:off x="1143000" y="3200400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631</Words>
  <Application>Microsoft Office PowerPoint</Application>
  <PresentationFormat>Presentazione su schermo (4:3)</PresentationFormat>
  <Paragraphs>207</Paragraphs>
  <Slides>42</Slides>
  <Notes>38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4" baseType="lpstr">
      <vt:lpstr>Struttura predefinita</vt:lpstr>
      <vt:lpstr>Documento</vt:lpstr>
      <vt:lpstr>CONFRONTO FRA CELLULA PROCARIOTICA ED EUCARIOTICA</vt:lpstr>
      <vt:lpstr>Cellula Eucariotica</vt:lpstr>
      <vt:lpstr>Cellula Procariotica</vt:lpstr>
      <vt:lpstr>DIMENSIONI RELATIVE DI BATTERI E VIRUS</vt:lpstr>
      <vt:lpstr>Struttura della cellula batterica</vt:lpstr>
      <vt:lpstr>Membrana citoplasmatica</vt:lpstr>
      <vt:lpstr>Funzioni della membrana citoplasmatica</vt:lpstr>
      <vt:lpstr>Sistemi di trasporto</vt:lpstr>
      <vt:lpstr>La parete dei Gram+</vt:lpstr>
      <vt:lpstr>La parete dei Gram-</vt:lpstr>
      <vt:lpstr>Lipopolisaccaride (LPS) o endotossina</vt:lpstr>
      <vt:lpstr>ATTIVITA’  LOCALI   E   SISTEMICHE  DELL’ LPS</vt:lpstr>
      <vt:lpstr>Spazio periplasmico</vt:lpstr>
      <vt:lpstr>Parete batterica</vt:lpstr>
      <vt:lpstr>Struttura del peptidoglicano</vt:lpstr>
      <vt:lpstr>Unità del peptidoglicano</vt:lpstr>
      <vt:lpstr>Ricapitolazione</vt:lpstr>
      <vt:lpstr>I flagelli</vt:lpstr>
      <vt:lpstr>Presentazione standard di PowerPoint</vt:lpstr>
      <vt:lpstr>Struttura del flagello</vt:lpstr>
      <vt:lpstr>Sintesi e secrezione della flagellina</vt:lpstr>
      <vt:lpstr>Presentazione standard di PowerPoint</vt:lpstr>
      <vt:lpstr>ANATOMIA DEL FLAGELLO</vt:lpstr>
      <vt:lpstr>Il flagello è un organo di locomozione</vt:lpstr>
      <vt:lpstr>Presentazione standard di PowerPoint</vt:lpstr>
      <vt:lpstr>Meccanismo di trasduzione del segnale</vt:lpstr>
      <vt:lpstr>Presentazione standard di PowerPoint</vt:lpstr>
      <vt:lpstr>FLAGELLI E PILI</vt:lpstr>
      <vt:lpstr>Presentazione standard di PowerPoint</vt:lpstr>
      <vt:lpstr>Presentazione standard di PowerPoint</vt:lpstr>
      <vt:lpstr>Presentazione standard di PowerPoint</vt:lpstr>
      <vt:lpstr>Capsula</vt:lpstr>
      <vt:lpstr>Capsula</vt:lpstr>
      <vt:lpstr>Capsula polisaccaridica</vt:lpstr>
      <vt:lpstr>Capsula polisaccaridica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Polisaccaridi extracellulari</vt:lpstr>
      <vt:lpstr>Capsula proteica</vt:lpstr>
      <vt:lpstr>Inclusioni cellulari</vt:lpstr>
    </vt:vector>
  </TitlesOfParts>
  <Company>Istituto di Microbiologis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Busolo Franco</dc:creator>
  <cp:lastModifiedBy>COMAR MANOLA</cp:lastModifiedBy>
  <cp:revision>95</cp:revision>
  <dcterms:created xsi:type="dcterms:W3CDTF">2002-11-25T10:22:13Z</dcterms:created>
  <dcterms:modified xsi:type="dcterms:W3CDTF">2022-03-09T11:51:56Z</dcterms:modified>
</cp:coreProperties>
</file>