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507" r:id="rId2"/>
    <p:sldId id="523" r:id="rId3"/>
    <p:sldId id="524" r:id="rId4"/>
    <p:sldId id="527" r:id="rId5"/>
    <p:sldId id="529" r:id="rId6"/>
    <p:sldId id="594" r:id="rId7"/>
    <p:sldId id="595" r:id="rId8"/>
    <p:sldId id="596" r:id="rId9"/>
    <p:sldId id="593" r:id="rId10"/>
    <p:sldId id="597" r:id="rId11"/>
    <p:sldId id="598" r:id="rId12"/>
    <p:sldId id="599" r:id="rId13"/>
    <p:sldId id="588" r:id="rId14"/>
    <p:sldId id="589" r:id="rId15"/>
    <p:sldId id="590" r:id="rId16"/>
    <p:sldId id="591" r:id="rId17"/>
    <p:sldId id="592" r:id="rId18"/>
    <p:sldId id="534" r:id="rId19"/>
    <p:sldId id="538" r:id="rId20"/>
    <p:sldId id="540" r:id="rId21"/>
    <p:sldId id="550" r:id="rId22"/>
    <p:sldId id="511" r:id="rId23"/>
    <p:sldId id="553" r:id="rId24"/>
    <p:sldId id="554" r:id="rId25"/>
    <p:sldId id="555" r:id="rId26"/>
    <p:sldId id="556" r:id="rId27"/>
    <p:sldId id="557" r:id="rId28"/>
    <p:sldId id="558" r:id="rId29"/>
    <p:sldId id="559" r:id="rId30"/>
    <p:sldId id="561" r:id="rId31"/>
    <p:sldId id="562" r:id="rId32"/>
    <p:sldId id="563" r:id="rId33"/>
    <p:sldId id="323" r:id="rId34"/>
    <p:sldId id="326" r:id="rId35"/>
    <p:sldId id="464" r:id="rId36"/>
    <p:sldId id="288" r:id="rId37"/>
    <p:sldId id="462" r:id="rId38"/>
    <p:sldId id="280" r:id="rId39"/>
    <p:sldId id="465" r:id="rId40"/>
    <p:sldId id="466" r:id="rId41"/>
    <p:sldId id="493" r:id="rId42"/>
    <p:sldId id="478" r:id="rId43"/>
    <p:sldId id="572" r:id="rId44"/>
    <p:sldId id="632" r:id="rId45"/>
    <p:sldId id="635" r:id="rId46"/>
  </p:sldIdLst>
  <p:sldSz cx="9144000" cy="6858000" type="screen4x3"/>
  <p:notesSz cx="6797675" cy="98726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00CC99"/>
    <a:srgbClr val="CC0000"/>
    <a:srgbClr val="990000"/>
    <a:srgbClr val="FFFF00"/>
    <a:srgbClr val="FFFFCC"/>
    <a:srgbClr val="3333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867" autoAdjust="0"/>
    <p:restoredTop sz="90940"/>
  </p:normalViewPr>
  <p:slideViewPr>
    <p:cSldViewPr>
      <p:cViewPr varScale="1">
        <p:scale>
          <a:sx n="92" d="100"/>
          <a:sy n="92" d="100"/>
        </p:scale>
        <p:origin x="2024" y="19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3" d="100"/>
        <a:sy n="113" d="100"/>
      </p:scale>
      <p:origin x="0" y="9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3AAFB48-CFEB-4064-A9E9-1DF467E611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0137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1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61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726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6A92D4-B510-4900-9CC1-644AAEC4B6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3481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0732D5-5693-4639-B4D8-12BA8854251F}" type="slidenum">
              <a:rPr lang="it-IT" altLang="it-IT" smtClean="0">
                <a:latin typeface="Garamond" pitchFamily="18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it-IT" altLang="it-IT">
              <a:latin typeface="Garamond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79516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EFD2A-B544-4D40-A2D5-B44CB172E69C}" type="slidenum">
              <a:rPr lang="it-IT" altLang="it-IT"/>
              <a:pPr/>
              <a:t>44</a:t>
            </a:fld>
            <a:endParaRPr lang="it-IT" altLang="it-IT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296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CDFFC-C125-4E39-A8FD-743CA88FB509}" type="slidenum">
              <a:rPr lang="it-IT" altLang="it-IT"/>
              <a:pPr/>
              <a:t>45</a:t>
            </a:fld>
            <a:endParaRPr lang="it-IT" altLang="it-IT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198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1391A-D1C3-4D53-B9E3-CFAEA0D672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0578780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3920A-438E-460E-ACCB-FCACDA449A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8302879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1E8EE-EC8B-47F1-BCB1-BDC8AB009C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0118253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C4C11-985D-4712-A923-2E7C48B599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9743790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74C9A-1E93-4E18-BA46-22E07319E2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6182705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7888-8BB1-47D6-84B4-30C1145D0A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4777480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FF877-D9CC-4218-9690-AC67E2A3C6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5272871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B15D-0431-4D10-8477-453AE03246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3888889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ACB5-A431-45C5-B9E6-1C012A0F79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477166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D4BF6-46A2-40A4-B477-2D58265839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3315421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6ED4-CAFD-49D0-A8E8-D66C49FE16E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2141100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066D-F07D-4D6D-9DCA-5154E220F7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5693679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92184-EA49-47C0-8D6E-3A0002E358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8849287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F914-0EC0-498F-83A9-2A504C9730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8601388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567AF9B-EF2B-4529-B06F-5548C2C0AB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icrorganismo" TargetMode="External"/><Relationship Id="rId2" Type="http://schemas.openxmlformats.org/officeDocument/2006/relationships/hyperlink" Target="https://it.wikipedia.org/wiki/Coltura_pur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4800" b="1">
                <a:solidFill>
                  <a:srgbClr val="FFFF00"/>
                </a:solidFill>
              </a:rPr>
              <a:t>Meccanismi patogenetici dei batteri</a:t>
            </a:r>
          </a:p>
        </p:txBody>
      </p:sp>
      <p:pic>
        <p:nvPicPr>
          <p:cNvPr id="2051" name="Picture 4" descr="Fig"/>
          <p:cNvPicPr>
            <a:picLocks noChangeAspect="1" noChangeArrowheads="1"/>
          </p:cNvPicPr>
          <p:nvPr/>
        </p:nvPicPr>
        <p:blipFill>
          <a:blip r:embed="rId2">
            <a:lum bright="-3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3810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Insorgenza delle malattie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7585" y="1484784"/>
            <a:ext cx="75608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L'</a:t>
            </a:r>
            <a:r>
              <a:rPr lang="it-IT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incidenza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 rappresenta la proporzione di individui che </a:t>
            </a:r>
            <a:r>
              <a:rPr lang="it-IT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vengono colpiti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 dalla malattia </a:t>
            </a:r>
            <a:r>
              <a:rPr lang="it-IT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in un determinato periodo di tempo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In termini generali, la </a:t>
            </a:r>
            <a:r>
              <a:rPr lang="it-IT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prevalenza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misura la proporzione di "eventi" presenti in una popolazione in un dato momento. La prevalenza considera casi nuovi e pregressi.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Malattia sporadica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Endemia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Epidemia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Pandemia</a:t>
            </a:r>
          </a:p>
          <a:p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Severità o durata della malattia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748408"/>
            <a:ext cx="64008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Malattia acuta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Malattia cronica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Malattia subacuta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Malattia latente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37" y="1452561"/>
            <a:ext cx="6428123" cy="4824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38337" y="332656"/>
            <a:ext cx="5336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Fasi di una malattia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Sorgenti d’infezione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it-IT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L’ospite umano o animale di un microrganismo patogeno costituisce una sorgente d’infezione, quando il microrganismo che ospita può essere trasmesso ad altri soggetti recettivi della stessa specie o di specie diversa. </a:t>
            </a:r>
          </a:p>
          <a:p>
            <a:r>
              <a:rPr lang="it-IT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Soggetti ammalati: eliminazione dell’agente patogeno attraverso: feci, secrezioni nasali, essudato faringeo, espettorato, urine; </a:t>
            </a:r>
          </a:p>
          <a:p>
            <a:r>
              <a:rPr lang="it-IT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Portatori: (convalescenti, cronici, in incubazione, sani) soggetti in atto non ammalati che albergano il patogeno e lo eliminano all’esterno.</a:t>
            </a:r>
          </a:p>
          <a:p>
            <a:endParaRPr lang="it-IT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021"/>
    </mc:Choice>
    <mc:Fallback xmlns="">
      <p:transition advTm="6902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Serbatoi d’infezione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 animale, vegetale o substrato inanimato nel quale l’agente patogeno ha il suo habitat naturale e da cui può essere trasmesso ad ospiti recettivi.   </a:t>
            </a:r>
          </a:p>
        </p:txBody>
      </p:sp>
    </p:spTree>
    <p:extLst>
      <p:ext uri="{BB962C8B-B14F-4D97-AF65-F5344CB8AC3E}">
        <p14:creationId xmlns:p14="http://schemas.microsoft.com/office/powerpoint/2010/main" val="30264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972"/>
    </mc:Choice>
    <mc:Fallback xmlns="">
      <p:transition advTm="2397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Modalità di trasmissione degli agenti patogeni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Trasmissione diretta per contatto: (es. malattie veneree) tipica di agenti, in genere, rapidamente inattivati nell’ambiente. </a:t>
            </a:r>
          </a:p>
          <a:p>
            <a:r>
              <a:rPr lang="it-IT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Senza contatto effettivo:( starnuto, tosse, fonazione) tipica delle affezioni respiratorie acute, di alcune malattie esantematiche.</a:t>
            </a:r>
          </a:p>
        </p:txBody>
      </p:sp>
    </p:spTree>
    <p:extLst>
      <p:ext uri="{BB962C8B-B14F-4D97-AF65-F5344CB8AC3E}">
        <p14:creationId xmlns:p14="http://schemas.microsoft.com/office/powerpoint/2010/main" val="112729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7367"/>
    </mc:Choice>
    <mc:Fallback xmlns="">
      <p:transition advTm="4736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Modalità di trasmissione degli agenti patogeni II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Trasmissione indiretta: abituale in molte malattie infettive, può avvenire attraverso vari veicoli: </a:t>
            </a:r>
          </a:p>
          <a:p>
            <a:pPr marL="0" indent="0">
              <a:buNone/>
            </a:pPr>
            <a:r>
              <a:rPr lang="it-IT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Acqua, alimenti contaminati (veicoli privilegiati in tutte le patologie trasmissibili con circuito fecale-orale).</a:t>
            </a:r>
          </a:p>
          <a:p>
            <a:pPr marL="0" indent="0">
              <a:buNone/>
            </a:pPr>
            <a:r>
              <a:rPr lang="it-IT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Oggetti d’uso comune. </a:t>
            </a:r>
          </a:p>
          <a:p>
            <a:pPr marL="0" indent="0">
              <a:buNone/>
            </a:pPr>
            <a:r>
              <a:rPr lang="it-IT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 </a:t>
            </a:r>
          </a:p>
        </p:txBody>
      </p:sp>
    </p:spTree>
    <p:extLst>
      <p:ext uri="{BB962C8B-B14F-4D97-AF65-F5344CB8AC3E}">
        <p14:creationId xmlns:p14="http://schemas.microsoft.com/office/powerpoint/2010/main" val="38775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657"/>
    </mc:Choice>
    <mc:Fallback xmlns="">
      <p:transition advTm="1665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Modalità di trasmissione degli agenti patogeni III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Trasmissione indiretta: mediata da vettori. Molti artropodi fungono da vettori di virus, batteri, protozoi che si moltiplicano all’interno di essi e vengono trasmessi all’ospite recettivo mediante puntura o  deposizione di feci nei pressi di lesioni cutanee da grattamento.</a:t>
            </a:r>
          </a:p>
        </p:txBody>
      </p:sp>
    </p:spTree>
    <p:extLst>
      <p:ext uri="{BB962C8B-B14F-4D97-AF65-F5344CB8AC3E}">
        <p14:creationId xmlns:p14="http://schemas.microsoft.com/office/powerpoint/2010/main" val="25135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401"/>
    </mc:Choice>
    <mc:Fallback xmlns="">
      <p:transition advTm="364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38200" y="381000"/>
            <a:ext cx="7604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rgbClr val="FFFF00"/>
                </a:solidFill>
                <a:latin typeface="Comic Sans MS" pitchFamily="66" charset="0"/>
              </a:rPr>
              <a:t>Esito dell’i</a:t>
            </a:r>
            <a:r>
              <a:rPr lang="en-US" altLang="it-IT" sz="3600">
                <a:solidFill>
                  <a:srgbClr val="FFFF00"/>
                </a:solidFill>
                <a:latin typeface="Comic Sans MS" pitchFamily="66" charset="0"/>
              </a:rPr>
              <a:t>n</a:t>
            </a:r>
            <a:r>
              <a:rPr lang="it-IT" altLang="it-IT" sz="3600">
                <a:solidFill>
                  <a:srgbClr val="FFFF00"/>
                </a:solidFill>
                <a:latin typeface="Comic Sans MS" pitchFamily="66" charset="0"/>
              </a:rPr>
              <a:t>contro </a:t>
            </a:r>
            <a:r>
              <a:rPr lang="en-US" altLang="it-IT" sz="3600">
                <a:solidFill>
                  <a:srgbClr val="FFFF00"/>
                </a:solidFill>
                <a:latin typeface="Comic Sans MS" pitchFamily="66" charset="0"/>
              </a:rPr>
              <a:t>ospite-parassita</a:t>
            </a:r>
            <a:endParaRPr lang="it-IT" altLang="it-IT" sz="3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05507" name="AutoShape 3"/>
          <p:cNvSpPr>
            <a:spLocks noChangeArrowheads="1"/>
          </p:cNvSpPr>
          <p:nvPr/>
        </p:nvSpPr>
        <p:spPr bwMode="auto">
          <a:xfrm>
            <a:off x="838200" y="2667000"/>
            <a:ext cx="2209800" cy="11430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altLang="it-I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Microrganismo</a:t>
            </a:r>
          </a:p>
        </p:txBody>
      </p:sp>
      <p:sp>
        <p:nvSpPr>
          <p:cNvPr id="405508" name="AutoShape 4"/>
          <p:cNvSpPr>
            <a:spLocks noChangeArrowheads="1"/>
          </p:cNvSpPr>
          <p:nvPr/>
        </p:nvSpPr>
        <p:spPr bwMode="auto">
          <a:xfrm>
            <a:off x="5791200" y="2667000"/>
            <a:ext cx="2209800" cy="11430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altLang="it-IT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Ospite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895725" y="480060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4800">
              <a:latin typeface="Garamond" pitchFamily="18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2133600" y="4648200"/>
            <a:ext cx="441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330325" y="3870325"/>
            <a:ext cx="1184275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Inoculo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Virulenza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759450" y="3886200"/>
            <a:ext cx="1992313" cy="7016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difese aspecifiche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Times New Roman" pitchFamily="18" charset="0"/>
              </a:rPr>
              <a:t>difese specifiche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8900" y="5867400"/>
            <a:ext cx="9055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bg1"/>
                </a:solidFill>
                <a:latin typeface="Times New Roman" pitchFamily="18" charset="0"/>
              </a:rPr>
              <a:t>Ogni infezione è una competizione tra la capacità del microrganismo di aderire, moltiplicarsi, diffondere (ed eventualmente causare malattia) e la capacità dell’ospite di porre termine all’infezione.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957388" y="76200"/>
            <a:ext cx="5357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rgbClr val="FFFF00"/>
                </a:solidFill>
                <a:latin typeface="Comic Sans MS" pitchFamily="66" charset="0"/>
              </a:rPr>
              <a:t>Virulenza microrganismo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548680"/>
            <a:ext cx="8686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</a:rPr>
              <a:t>Insieme delle caratteristiche possedute da un microorganismo in grado di promuoverne la crescita su/nell’ospite: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000" u="sng" dirty="0">
                <a:solidFill>
                  <a:schemeClr val="bg1"/>
                </a:solidFill>
                <a:latin typeface="Times New Roman" pitchFamily="18" charset="0"/>
              </a:rPr>
              <a:t>Infettività</a:t>
            </a:r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</a:rPr>
              <a:t>: abilità a stabilire un focolaio iniziale di infezione;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000" u="sng" dirty="0">
                <a:solidFill>
                  <a:schemeClr val="bg1"/>
                </a:solidFill>
                <a:latin typeface="Times New Roman" pitchFamily="18" charset="0"/>
              </a:rPr>
              <a:t>Invasività:</a:t>
            </a:r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</a:rPr>
              <a:t> abilità del patogeno a diffondere in altri tessuti sfuggendo ai meccanismi di difesa dell’ospite;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it-IT" altLang="it-IT" sz="2000" u="sng" dirty="0" err="1">
                <a:solidFill>
                  <a:schemeClr val="bg1"/>
                </a:solidFill>
                <a:latin typeface="Times New Roman" pitchFamily="18" charset="0"/>
              </a:rPr>
              <a:t>Tossigenicità</a:t>
            </a:r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</a:rPr>
              <a:t>: abilità di un patogeno a produrre tossine. </a:t>
            </a:r>
            <a:endParaRPr lang="it-IT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Contagiosità</a:t>
            </a:r>
            <a:r>
              <a:rPr lang="it-IT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capacità di un microrganismo di passare da un soggetto recettivo ad un altro, a seguito della sua eliminazione all’esterno dell’ospite, nel corso del processo infettivo.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it-IT" altLang="it-IT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09764"/>
            <a:ext cx="594360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2289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038600" y="914400"/>
            <a:ext cx="3962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solidFill>
                  <a:schemeClr val="bg1"/>
                </a:solidFill>
              </a:rPr>
              <a:t>Bambini: sterili </a:t>
            </a:r>
            <a:r>
              <a:rPr lang="en-US" altLang="it-IT" sz="2400" i="1">
                <a:solidFill>
                  <a:schemeClr val="bg1"/>
                </a:solidFill>
              </a:rPr>
              <a:t>in utero</a:t>
            </a:r>
            <a:r>
              <a:rPr lang="en-US" altLang="it-IT" sz="2400">
                <a:solidFill>
                  <a:schemeClr val="bg1"/>
                </a:solidFill>
              </a:rPr>
              <a:t>!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solidFill>
                  <a:schemeClr val="bg1"/>
                </a:solidFill>
              </a:rPr>
              <a:t>Incontriamo i primi microbi al momento del passaggio attraverso il canale del parto</a:t>
            </a:r>
            <a:endParaRPr lang="en-US" altLang="it-IT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57200" y="4191000"/>
            <a:ext cx="5257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solidFill>
                  <a:schemeClr val="bg1"/>
                </a:solidFill>
              </a:rPr>
              <a:t>Altri microbi entrano nel corpo con inizio alimentazione e respirazione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 i="1">
                <a:solidFill>
                  <a:schemeClr val="bg1"/>
                </a:solidFill>
              </a:rPr>
              <a:t>E. coli</a:t>
            </a:r>
            <a:r>
              <a:rPr lang="en-US" altLang="it-IT" sz="2400">
                <a:solidFill>
                  <a:schemeClr val="bg1"/>
                </a:solidFill>
              </a:rPr>
              <a:t> colonizza rapidamente il colon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0" y="228600"/>
            <a:ext cx="6059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rgbClr val="FFFF00"/>
                </a:solidFill>
                <a:latin typeface="Comic Sans MS" pitchFamily="66" charset="0"/>
              </a:rPr>
              <a:t>Meccanismi di difesa ospite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62647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400" u="sng">
                <a:solidFill>
                  <a:srgbClr val="FFFF00"/>
                </a:solidFill>
                <a:latin typeface="Times New Roman" pitchFamily="18" charset="0"/>
              </a:rPr>
              <a:t>Aspecifici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Barriere anatomiche (cute, cellule ciliate mucose, cellule mucipare, flusso delle secrezioni)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Produzione di sostanze ad attività antimicrobica (acidi grassi ghiandole sudoripare, pH, tensione ossigeno, enzimi, defensine)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Complemento e lisozima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Flora microbica normale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it-IT" altLang="it-IT" sz="24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2400" u="sng">
                <a:solidFill>
                  <a:srgbClr val="FFFF00"/>
                </a:solidFill>
                <a:latin typeface="Times New Roman" pitchFamily="18" charset="0"/>
              </a:rPr>
              <a:t> Specifici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Immunità umorale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Immunità cellulo-mediata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Attività fagocitaria (opsonizzazione)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arriere"/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4"/>
          <a:stretch>
            <a:fillRect/>
          </a:stretch>
        </p:blipFill>
        <p:spPr bwMode="auto">
          <a:xfrm>
            <a:off x="609600" y="1066800"/>
            <a:ext cx="76200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it-IT" altLang="it-IT" sz="3200">
                <a:solidFill>
                  <a:srgbClr val="FFFF00"/>
                </a:solidFill>
              </a:rPr>
              <a:t>Difese dell’ospite. </a:t>
            </a:r>
            <a:br>
              <a:rPr lang="it-IT" altLang="it-IT" sz="3200">
                <a:solidFill>
                  <a:srgbClr val="FFFF00"/>
                </a:solidFill>
              </a:rPr>
            </a:br>
            <a:r>
              <a:rPr lang="it-IT" altLang="it-IT" sz="3200">
                <a:solidFill>
                  <a:srgbClr val="FFFF00"/>
                </a:solidFill>
              </a:rPr>
              <a:t>Meccanismi aspecifici di difesa</a:t>
            </a:r>
            <a:endParaRPr lang="it-IT" altLang="it-IT" sz="3200" noProof="1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-430213" y="1344613"/>
          <a:ext cx="8662988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Document" r:id="rId3" imgW="8787384" imgH="5202936" progId="Word.Document.8">
                  <p:embed/>
                </p:oleObj>
              </mc:Choice>
              <mc:Fallback>
                <p:oleObj name="Document" r:id="rId3" imgW="8787384" imgH="520293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0213" y="1344613"/>
                        <a:ext cx="8662988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533400"/>
            <a:ext cx="6248400" cy="457200"/>
          </a:xfrm>
        </p:spPr>
        <p:txBody>
          <a:bodyPr/>
          <a:lstStyle/>
          <a:p>
            <a:pPr eaLnBrk="1" hangingPunct="1"/>
            <a:r>
              <a:rPr lang="en-US" altLang="it-IT" sz="3200">
                <a:solidFill>
                  <a:srgbClr val="FFFF00"/>
                </a:solidFill>
                <a:latin typeface="Comic Sans MS" pitchFamily="66" charset="0"/>
              </a:rPr>
              <a:t>V</a:t>
            </a:r>
            <a:r>
              <a:rPr lang="it-IT" altLang="it-IT" sz="3200">
                <a:solidFill>
                  <a:srgbClr val="FFFF00"/>
                </a:solidFill>
                <a:latin typeface="Comic Sans MS" pitchFamily="66" charset="0"/>
              </a:rPr>
              <a:t>IE DI ACCESSO PER LE INFEZIONI ESOGENE</a:t>
            </a:r>
            <a:r>
              <a:rPr lang="it-IT" altLang="it-IT" sz="240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it-IT" altLang="it-IT" noProof="1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ChangeArrowheads="1"/>
          </p:cNvSpPr>
          <p:nvPr/>
        </p:nvSpPr>
        <p:spPr bwMode="auto">
          <a:xfrm>
            <a:off x="75565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3600" b="1">
                <a:solidFill>
                  <a:srgbClr val="FFFF00"/>
                </a:solidFill>
                <a:latin typeface="Times New Roman" pitchFamily="18" charset="0"/>
              </a:rPr>
              <a:t>Vie d’ingresso microrganismi</a:t>
            </a:r>
          </a:p>
        </p:txBody>
      </p:sp>
      <p:sp>
        <p:nvSpPr>
          <p:cNvPr id="222211" name="Rectangle 1027"/>
          <p:cNvSpPr>
            <a:spLocks noChangeArrowheads="1"/>
          </p:cNvSpPr>
          <p:nvPr/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1. Membrane mucose</a:t>
            </a:r>
          </a:p>
          <a:p>
            <a:pPr eaLnBrk="1" hangingPunct="1"/>
            <a:endParaRPr lang="en-US" altLang="it-IT" sz="2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2. Cute</a:t>
            </a:r>
          </a:p>
          <a:p>
            <a:pPr eaLnBrk="1" hangingPunct="1"/>
            <a:endParaRPr lang="en-US" altLang="it-IT" sz="2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3. Via parenterale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ChangeArrowheads="1"/>
          </p:cNvSpPr>
          <p:nvPr/>
        </p:nvSpPr>
        <p:spPr bwMode="auto">
          <a:xfrm>
            <a:off x="8382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3600" b="1">
                <a:solidFill>
                  <a:srgbClr val="FFFF00"/>
                </a:solidFill>
                <a:latin typeface="Times New Roman" pitchFamily="18" charset="0"/>
              </a:rPr>
              <a:t>1. Membrane mucose</a:t>
            </a:r>
          </a:p>
        </p:txBody>
      </p:sp>
      <p:sp>
        <p:nvSpPr>
          <p:cNvPr id="223235" name="Rectangle 1027"/>
          <p:cNvSpPr>
            <a:spLocks noChangeArrowheads="1"/>
          </p:cNvSpPr>
          <p:nvPr/>
        </p:nvSpPr>
        <p:spPr bwMode="auto">
          <a:xfrm>
            <a:off x="4495800" y="16002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A. Tratto Respiratorio</a:t>
            </a:r>
          </a:p>
          <a:p>
            <a:pPr lvl="1" eaLnBrk="1" hangingPunct="1"/>
            <a:r>
              <a:rPr lang="en-US" altLang="it-IT" sz="2400">
                <a:solidFill>
                  <a:schemeClr val="bg1"/>
                </a:solidFill>
                <a:latin typeface="Times New Roman" pitchFamily="18" charset="0"/>
              </a:rPr>
              <a:t>microbi inalati nella bocca o naso in gocce di umidità o microparticelle </a:t>
            </a:r>
          </a:p>
          <a:p>
            <a:pPr lvl="1" eaLnBrk="1" hangingPunct="1"/>
            <a:endParaRPr lang="en-US" altLang="it-IT" sz="2400">
              <a:solidFill>
                <a:schemeClr val="bg1"/>
              </a:solidFill>
              <a:latin typeface="Times New Roman" pitchFamily="18" charset="0"/>
            </a:endParaRPr>
          </a:p>
          <a:p>
            <a:pPr lvl="1" eaLnBrk="1" hangingPunct="1"/>
            <a:r>
              <a:rPr lang="en-US" altLang="it-IT" sz="2400">
                <a:solidFill>
                  <a:schemeClr val="bg1"/>
                </a:solidFill>
                <a:latin typeface="Times New Roman" pitchFamily="18" charset="0"/>
              </a:rPr>
              <a:t>La più semplice e più frequente porta di entrata</a:t>
            </a:r>
          </a:p>
        </p:txBody>
      </p:sp>
      <p:pic>
        <p:nvPicPr>
          <p:cNvPr id="28676" name="Picture 1028" descr="Re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8100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ChangeArrowheads="1"/>
          </p:cNvSpPr>
          <p:nvPr/>
        </p:nvSpPr>
        <p:spPr bwMode="auto">
          <a:xfrm>
            <a:off x="9906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FF00"/>
                </a:solidFill>
                <a:latin typeface="Times New Roman" pitchFamily="18" charset="0"/>
              </a:rPr>
              <a:t>Patologie contratte attraverso le vie respiratorie</a:t>
            </a:r>
          </a:p>
        </p:txBody>
      </p:sp>
      <p:sp>
        <p:nvSpPr>
          <p:cNvPr id="29699" name="Rectangle 1027"/>
          <p:cNvSpPr>
            <a:spLocks noChangeArrowheads="1"/>
          </p:cNvSpPr>
          <p:nvPr/>
        </p:nvSpPr>
        <p:spPr bwMode="auto">
          <a:xfrm>
            <a:off x="5148263" y="1773238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Raffreddore</a:t>
            </a: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Influenza</a:t>
            </a: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Tuberculosi</a:t>
            </a: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Pertosse</a:t>
            </a: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Polmonite</a:t>
            </a: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Morbillo, Varicella, Rosolia</a:t>
            </a: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Faringite streptococcica</a:t>
            </a: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Difterite</a:t>
            </a:r>
          </a:p>
        </p:txBody>
      </p:sp>
      <p:pic>
        <p:nvPicPr>
          <p:cNvPr id="29700" name="Picture 1028" descr="snee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8100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1027"/>
          <p:cNvSpPr>
            <a:spLocks noChangeArrowheads="1"/>
          </p:cNvSpPr>
          <p:nvPr/>
        </p:nvSpPr>
        <p:spPr bwMode="auto">
          <a:xfrm>
            <a:off x="4343400" y="1981200"/>
            <a:ext cx="46815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B. Tratto gastrointestinale</a:t>
            </a:r>
          </a:p>
          <a:p>
            <a:pPr lvl="1" eaLnBrk="1" hangingPunct="1"/>
            <a:r>
              <a:rPr lang="en-US" altLang="it-IT" sz="2400">
                <a:solidFill>
                  <a:schemeClr val="bg1"/>
                </a:solidFill>
                <a:latin typeface="Times New Roman" pitchFamily="18" charset="0"/>
              </a:rPr>
              <a:t>Microbi penetrano nell’organismo con cibo, acqua, mani contaminate</a:t>
            </a:r>
          </a:p>
          <a:p>
            <a:pPr lvl="1" eaLnBrk="1" hangingPunct="1"/>
            <a:endParaRPr lang="en-US" altLang="it-IT" sz="2400">
              <a:solidFill>
                <a:schemeClr val="bg1"/>
              </a:solidFill>
              <a:latin typeface="Times New Roman" pitchFamily="18" charset="0"/>
            </a:endParaRPr>
          </a:p>
          <a:p>
            <a:pPr lvl="1" eaLnBrk="1" hangingPunct="1"/>
            <a:r>
              <a:rPr lang="en-US" altLang="it-IT" sz="2400">
                <a:solidFill>
                  <a:schemeClr val="bg1"/>
                </a:solidFill>
                <a:latin typeface="Times New Roman" pitchFamily="18" charset="0"/>
              </a:rPr>
              <a:t>La maggioranza dei microrganismi che penetra nel tratto G.I. è distrutta da  HCl &amp; enzimi nello stomaco, dalla bile ed enzimi nel piccolo intestino</a:t>
            </a:r>
          </a:p>
        </p:txBody>
      </p:sp>
      <p:pic>
        <p:nvPicPr>
          <p:cNvPr id="30723" name="Picture 1028" descr="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981200"/>
            <a:ext cx="26050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029"/>
          <p:cNvSpPr>
            <a:spLocks noChangeArrowheads="1"/>
          </p:cNvSpPr>
          <p:nvPr/>
        </p:nvSpPr>
        <p:spPr bwMode="auto">
          <a:xfrm>
            <a:off x="8382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3600" b="1">
                <a:solidFill>
                  <a:srgbClr val="FFFF00"/>
                </a:solidFill>
                <a:latin typeface="Times New Roman" pitchFamily="18" charset="0"/>
              </a:rPr>
              <a:t>1. Membrane mucose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5214938" y="1524000"/>
            <a:ext cx="381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Salmonellosi</a:t>
            </a:r>
          </a:p>
          <a:p>
            <a:pPr lvl="1" eaLnBrk="1" hangingPunct="1"/>
            <a:r>
              <a:rPr lang="en-US" altLang="it-IT" sz="2400" i="1">
                <a:solidFill>
                  <a:schemeClr val="bg1"/>
                </a:solidFill>
                <a:latin typeface="Times New Roman" pitchFamily="18" charset="0"/>
              </a:rPr>
              <a:t>Salmonella sp.</a:t>
            </a:r>
            <a:endParaRPr lang="en-US" altLang="it-IT" sz="24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Shigellosi</a:t>
            </a:r>
          </a:p>
          <a:p>
            <a:pPr lvl="1" eaLnBrk="1" hangingPunct="1"/>
            <a:r>
              <a:rPr lang="en-US" altLang="it-IT" sz="2400" i="1">
                <a:solidFill>
                  <a:schemeClr val="bg1"/>
                </a:solidFill>
                <a:latin typeface="Times New Roman" pitchFamily="18" charset="0"/>
              </a:rPr>
              <a:t>Shigella sp.</a:t>
            </a:r>
            <a:endParaRPr lang="en-US" altLang="it-IT" sz="24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Colera</a:t>
            </a:r>
          </a:p>
          <a:p>
            <a:pPr lvl="1" eaLnBrk="1" hangingPunct="1"/>
            <a:r>
              <a:rPr lang="en-US" altLang="it-IT" sz="2400" i="1">
                <a:solidFill>
                  <a:schemeClr val="bg1"/>
                </a:solidFill>
                <a:latin typeface="Times New Roman" pitchFamily="18" charset="0"/>
              </a:rPr>
              <a:t>Vibrio cholorea</a:t>
            </a:r>
            <a:endParaRPr lang="en-US" altLang="it-IT" sz="24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Ulcere</a:t>
            </a:r>
          </a:p>
          <a:p>
            <a:pPr lvl="1" eaLnBrk="1" hangingPunct="1"/>
            <a:r>
              <a:rPr lang="en-US" altLang="it-IT" sz="2400" i="1">
                <a:solidFill>
                  <a:schemeClr val="bg1"/>
                </a:solidFill>
                <a:latin typeface="Times New Roman" pitchFamily="18" charset="0"/>
              </a:rPr>
              <a:t>Helicobacter pylori</a:t>
            </a:r>
            <a:endParaRPr lang="en-US" altLang="it-IT" sz="24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Botulismo</a:t>
            </a:r>
          </a:p>
          <a:p>
            <a:pPr lvl="1" eaLnBrk="1" hangingPunct="1"/>
            <a:r>
              <a:rPr lang="en-US" altLang="it-IT" sz="2400" i="1">
                <a:solidFill>
                  <a:schemeClr val="bg1"/>
                </a:solidFill>
                <a:latin typeface="Times New Roman" pitchFamily="18" charset="0"/>
              </a:rPr>
              <a:t>Clostridium botulinum</a:t>
            </a: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Epatite A</a:t>
            </a:r>
          </a:p>
          <a:p>
            <a:pPr lvl="1" eaLnBrk="1" hangingPunct="1"/>
            <a:endParaRPr lang="en-US" altLang="it-IT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1747" name="Picture 4" descr="Clostridium botuli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81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9906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FF00"/>
                </a:solidFill>
                <a:latin typeface="Times New Roman" pitchFamily="18" charset="0"/>
              </a:rPr>
              <a:t>Patologie contratte attraverso il tratto G.I.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ChangeArrowheads="1"/>
          </p:cNvSpPr>
          <p:nvPr/>
        </p:nvSpPr>
        <p:spPr bwMode="auto">
          <a:xfrm>
            <a:off x="8382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3600" b="1">
                <a:solidFill>
                  <a:srgbClr val="FFFF00"/>
                </a:solidFill>
                <a:latin typeface="Times New Roman" pitchFamily="18" charset="0"/>
              </a:rPr>
              <a:t>Patologie con circuito oro-fecale</a:t>
            </a:r>
          </a:p>
        </p:txBody>
      </p:sp>
      <p:sp>
        <p:nvSpPr>
          <p:cNvPr id="227331" name="Rectangle 2051"/>
          <p:cNvSpPr>
            <a:spLocks noChangeArrowheads="1"/>
          </p:cNvSpPr>
          <p:nvPr/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Questi patogeni penetrano nel tratto G.I. ad una estremità e ne fuoriescono dall’altra.</a:t>
            </a:r>
          </a:p>
          <a:p>
            <a:pPr eaLnBrk="1" hangingPunct="1"/>
            <a:endParaRPr lang="en-US" altLang="it-IT" sz="2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Diffondono mediante mani / dita contaminate o cibo ed acqua inquinate.</a:t>
            </a:r>
          </a:p>
          <a:p>
            <a:pPr eaLnBrk="1" hangingPunct="1"/>
            <a:endParaRPr lang="en-US" altLang="it-IT" sz="2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Scarsa igiene personale.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0" y="0"/>
            <a:ext cx="7162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it-IT" sz="3600">
                <a:solidFill>
                  <a:srgbClr val="FFFF00"/>
                </a:solidFill>
                <a:latin typeface="Times New Roman" pitchFamily="18" charset="0"/>
              </a:rPr>
              <a:t>Membrane mucose</a:t>
            </a:r>
            <a:r>
              <a:rPr lang="en-US" altLang="it-IT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C. Sistema genitourinario (STD)</a:t>
            </a:r>
          </a:p>
        </p:txBody>
      </p:sp>
      <p:pic>
        <p:nvPicPr>
          <p:cNvPr id="228355" name="Picture 3" descr="neiss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76350"/>
            <a:ext cx="2638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6" name="Picture 4" descr="trepon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33750"/>
            <a:ext cx="2514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4724400" y="1647825"/>
            <a:ext cx="3886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solidFill>
                  <a:schemeClr val="bg1"/>
                </a:solidFill>
                <a:latin typeface="Times New Roman" pitchFamily="18" charset="0"/>
              </a:rPr>
              <a:t>Gonorrea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 i="1">
                <a:solidFill>
                  <a:schemeClr val="bg1"/>
                </a:solidFill>
                <a:latin typeface="Times New Roman" pitchFamily="18" charset="0"/>
              </a:rPr>
              <a:t>     Neisseria gonorrhoeae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it-IT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4716463" y="2708275"/>
            <a:ext cx="3429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solidFill>
                  <a:schemeClr val="bg1"/>
                </a:solidFill>
                <a:latin typeface="Times New Roman" pitchFamily="18" charset="0"/>
              </a:rPr>
              <a:t>Sifilide</a:t>
            </a:r>
            <a:endParaRPr lang="en-US" altLang="it-IT" sz="2400" i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 i="1">
                <a:solidFill>
                  <a:schemeClr val="bg1"/>
                </a:solidFill>
                <a:latin typeface="Times New Roman" pitchFamily="18" charset="0"/>
              </a:rPr>
              <a:t>     Treponema pallidum</a:t>
            </a:r>
            <a:endParaRPr lang="en-US" altLang="it-IT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4643438" y="3662363"/>
            <a:ext cx="39624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solidFill>
                  <a:schemeClr val="bg1"/>
                </a:solidFill>
                <a:latin typeface="Times New Roman" pitchFamily="18" charset="0"/>
              </a:rPr>
              <a:t>Clamidia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solidFill>
                  <a:schemeClr val="bg1"/>
                </a:solidFill>
                <a:latin typeface="Times New Roman" pitchFamily="18" charset="0"/>
              </a:rPr>
              <a:t>     </a:t>
            </a:r>
            <a:r>
              <a:rPr lang="en-US" altLang="it-IT" sz="2400" i="1">
                <a:solidFill>
                  <a:schemeClr val="bg1"/>
                </a:solidFill>
                <a:latin typeface="Times New Roman" pitchFamily="18" charset="0"/>
              </a:rPr>
              <a:t>Chlamydia trachomatis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solidFill>
                  <a:schemeClr val="bg1"/>
                </a:solidFill>
                <a:latin typeface="Times New Roman" pitchFamily="18" charset="0"/>
              </a:rPr>
              <a:t>HIV – HBV (HCV)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solidFill>
                  <a:schemeClr val="bg1"/>
                </a:solidFill>
                <a:latin typeface="Times New Roman" pitchFamily="18" charset="0"/>
              </a:rPr>
              <a:t>Herpes Simplex II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solidFill>
                  <a:schemeClr val="bg1"/>
                </a:solidFill>
                <a:latin typeface="Times New Roman" pitchFamily="18" charset="0"/>
              </a:rPr>
              <a:t>HPV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it-IT" sz="2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696200" cy="457200"/>
          </a:xfrm>
        </p:spPr>
        <p:txBody>
          <a:bodyPr/>
          <a:lstStyle/>
          <a:p>
            <a:pPr eaLnBrk="1" hangingPunct="1"/>
            <a:r>
              <a:rPr lang="it-IT" altLang="it-IT" sz="3200" b="1">
                <a:solidFill>
                  <a:srgbClr val="FFFF00"/>
                </a:solidFill>
              </a:rPr>
              <a:t>FLORA</a:t>
            </a:r>
            <a:r>
              <a:rPr lang="it-IT" altLang="it-IT" sz="3200" b="1">
                <a:solidFill>
                  <a:srgbClr val="000099"/>
                </a:solidFill>
              </a:rPr>
              <a:t> </a:t>
            </a:r>
            <a:r>
              <a:rPr lang="it-IT" altLang="it-IT" sz="3200" b="1">
                <a:solidFill>
                  <a:srgbClr val="FFFF00"/>
                </a:solidFill>
              </a:rPr>
              <a:t>MICROBICA NORMALE</a:t>
            </a:r>
            <a:endParaRPr lang="it-IT" altLang="it-IT" sz="3200" b="1" noProof="1">
              <a:solidFill>
                <a:srgbClr val="FFFF00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646488" y="847725"/>
          <a:ext cx="5497512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Fotografia Photo Editor" r:id="rId3" imgW="5009524" imgH="5477640" progId="MSPhotoEd.3">
                  <p:embed/>
                </p:oleObj>
              </mc:Choice>
              <mc:Fallback>
                <p:oleObj name="Fotografia Photo Editor" r:id="rId3" imgW="5009524" imgH="547764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847725"/>
                        <a:ext cx="5497512" cy="601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395288" y="1628775"/>
            <a:ext cx="30241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400">
                <a:solidFill>
                  <a:schemeClr val="bg1"/>
                </a:solidFill>
              </a:rPr>
              <a:t>Nel corpo umano circa 1 x 10</a:t>
            </a:r>
            <a:r>
              <a:rPr lang="en-US" altLang="it-IT" sz="2400" baseline="30000">
                <a:solidFill>
                  <a:schemeClr val="bg1"/>
                </a:solidFill>
              </a:rPr>
              <a:t>13</a:t>
            </a:r>
            <a:r>
              <a:rPr lang="en-US" altLang="it-IT" sz="2400">
                <a:solidFill>
                  <a:schemeClr val="bg1"/>
                </a:solidFill>
              </a:rPr>
              <a:t> cellule ma nel corpo ci sono circa 1 x 10</a:t>
            </a:r>
            <a:r>
              <a:rPr lang="en-US" altLang="it-IT" sz="2400" baseline="30000">
                <a:solidFill>
                  <a:schemeClr val="bg1"/>
                </a:solidFill>
              </a:rPr>
              <a:t>14</a:t>
            </a:r>
            <a:r>
              <a:rPr lang="en-US" altLang="it-IT" sz="2400">
                <a:solidFill>
                  <a:schemeClr val="bg1"/>
                </a:solidFill>
              </a:rPr>
              <a:t> batteri!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573463"/>
            <a:ext cx="3563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u="sng">
                <a:solidFill>
                  <a:schemeClr val="bg1"/>
                </a:solidFill>
                <a:latin typeface="Times New Roman" pitchFamily="18" charset="0"/>
              </a:rPr>
              <a:t>Corpo umano accoglie centinaia di microrganismi: batteri, funghi, protozoi, virus</a:t>
            </a:r>
            <a:r>
              <a:rPr lang="it-IT" altLang="it-IT" sz="20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ChangeArrowheads="1"/>
          </p:cNvSpPr>
          <p:nvPr/>
        </p:nvSpPr>
        <p:spPr bwMode="auto">
          <a:xfrm>
            <a:off x="990600" y="444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3600" b="1">
                <a:solidFill>
                  <a:srgbClr val="FFFF00"/>
                </a:solidFill>
                <a:latin typeface="Times New Roman" pitchFamily="18" charset="0"/>
              </a:rPr>
              <a:t>Seconda via d’entrata è la pelle</a:t>
            </a:r>
          </a:p>
        </p:txBody>
      </p:sp>
      <p:sp>
        <p:nvSpPr>
          <p:cNvPr id="230403" name="Rectangle 1027"/>
          <p:cNvSpPr>
            <a:spLocks noChangeArrowheads="1"/>
          </p:cNvSpPr>
          <p:nvPr/>
        </p:nvSpPr>
        <p:spPr bwMode="auto">
          <a:xfrm>
            <a:off x="838200" y="11255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La pelle è l’organo più ampio del corpo. </a:t>
            </a:r>
          </a:p>
          <a:p>
            <a:pPr eaLnBrk="1" hangingPunct="1"/>
            <a:endParaRPr lang="en-US" altLang="it-IT" sz="2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Se integra costituisce un’efficace barriera per la maggior parte dei microrganismi.</a:t>
            </a:r>
          </a:p>
          <a:p>
            <a:pPr eaLnBrk="1" hangingPunct="1"/>
            <a:endParaRPr lang="en-US" altLang="it-IT" sz="2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Alcuni microorganismi possono penetrare anche attraverso una cute integra utilizzando l’apertura dei follicoli piliferi e delle ghiandole sudoripare</a:t>
            </a:r>
          </a:p>
          <a:p>
            <a:pPr eaLnBrk="1" hangingPunct="1"/>
            <a:endParaRPr lang="en-US" altLang="it-IT" sz="28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Maggioranza richiede la formazione di una soluzione di continuo nella cute per provocare infezione (trauma, ustione, puntura).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ChangeArrowheads="1"/>
          </p:cNvSpPr>
          <p:nvPr/>
        </p:nvSpPr>
        <p:spPr bwMode="auto">
          <a:xfrm>
            <a:off x="2514600" y="3810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FFFF00"/>
                </a:solidFill>
                <a:latin typeface="Comic Sans MS" pitchFamily="66" charset="0"/>
              </a:rPr>
              <a:t>VIE DI ACCESSO: trauma</a:t>
            </a:r>
            <a:endParaRPr lang="it-IT" altLang="it-IT" noProof="1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36867" name="Object 2048"/>
          <p:cNvGraphicFramePr>
            <a:graphicFrameLocks noChangeAspect="1"/>
          </p:cNvGraphicFramePr>
          <p:nvPr/>
        </p:nvGraphicFramePr>
        <p:xfrm>
          <a:off x="990600" y="1338263"/>
          <a:ext cx="7086600" cy="498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Fotografia Photo Editor" r:id="rId3" imgW="5657143" imgH="3982006" progId="MSPhotoEd.3">
                  <p:embed/>
                </p:oleObj>
              </mc:Choice>
              <mc:Fallback>
                <p:oleObj name="Fotografia Photo Editor" r:id="rId3" imgW="5657143" imgH="3982006" progId="MSPhotoEd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38263"/>
                        <a:ext cx="7086600" cy="498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9906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3600" b="1">
                <a:solidFill>
                  <a:srgbClr val="FFFF00"/>
                </a:solidFill>
                <a:latin typeface="Times New Roman" pitchFamily="18" charset="0"/>
              </a:rPr>
              <a:t>Terza via d’entrata è parenterale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Microrganismi sono direttamente depositati nei tessuti al disotto dello strato epidermico o membrane mucose: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Punture di insetti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Iniezioni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Morsi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Traumi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Interventi chirurgici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Microlesioni cutanee o mucose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it-IT" sz="2800">
                <a:solidFill>
                  <a:schemeClr val="bg1"/>
                </a:solidFill>
                <a:latin typeface="Times New Roman" pitchFamily="18" charset="0"/>
              </a:rPr>
              <a:t>Transplacentare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Azione patogena dei batteri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7800" y="1268413"/>
            <a:ext cx="8858250" cy="5400675"/>
          </a:xfrm>
          <a:noFill/>
        </p:spPr>
        <p:txBody>
          <a:bodyPr/>
          <a:lstStyle/>
          <a:p>
            <a:pPr eaLnBrk="1" hangingPunct="1"/>
            <a:r>
              <a:rPr lang="it-IT" altLang="it-IT" sz="2800" b="1">
                <a:solidFill>
                  <a:schemeClr val="bg1"/>
                </a:solidFill>
                <a:latin typeface="Garamond" pitchFamily="18" charset="0"/>
              </a:rPr>
              <a:t>COLONIZZAZIONE e MOLTIPLICAZIONE  nell’OSPITE</a:t>
            </a:r>
            <a:r>
              <a:rPr lang="it-IT" altLang="it-IT" sz="1800">
                <a:solidFill>
                  <a:schemeClr val="bg1"/>
                </a:solidFill>
                <a:latin typeface="Garamond" pitchFamily="18" charset="0"/>
              </a:rPr>
              <a:t> </a:t>
            </a:r>
          </a:p>
          <a:p>
            <a:pPr lvl="1" eaLnBrk="1" hangingPunct="1"/>
            <a:r>
              <a:rPr lang="it-IT" altLang="it-IT" sz="2400" b="1">
                <a:solidFill>
                  <a:schemeClr val="bg1"/>
                </a:solidFill>
                <a:latin typeface="Garamond" pitchFamily="18" charset="0"/>
              </a:rPr>
              <a:t>Adesione</a:t>
            </a:r>
          </a:p>
          <a:p>
            <a:pPr lvl="1" eaLnBrk="1" hangingPunct="1"/>
            <a:r>
              <a:rPr lang="it-IT" altLang="it-IT" sz="2400" b="1">
                <a:solidFill>
                  <a:schemeClr val="bg1"/>
                </a:solidFill>
                <a:latin typeface="Garamond" pitchFamily="18" charset="0"/>
              </a:rPr>
              <a:t>Colonizzazione</a:t>
            </a:r>
          </a:p>
          <a:p>
            <a:pPr lvl="1" eaLnBrk="1" hangingPunct="1"/>
            <a:r>
              <a:rPr lang="it-IT" altLang="it-IT" sz="2400" b="1">
                <a:solidFill>
                  <a:schemeClr val="bg1"/>
                </a:solidFill>
                <a:latin typeface="Garamond" pitchFamily="18" charset="0"/>
              </a:rPr>
              <a:t>Invasione</a:t>
            </a:r>
          </a:p>
          <a:p>
            <a:pPr lvl="1" eaLnBrk="1" hangingPunct="1"/>
            <a:r>
              <a:rPr lang="it-IT" altLang="it-IT" sz="2400" b="1">
                <a:solidFill>
                  <a:schemeClr val="bg1"/>
                </a:solidFill>
                <a:latin typeface="Garamond" pitchFamily="18" charset="0"/>
              </a:rPr>
              <a:t>“Escape”/sovversione delle Difese Immunitarie</a:t>
            </a:r>
          </a:p>
          <a:p>
            <a:pPr lvl="1" eaLnBrk="1" hangingPunct="1"/>
            <a:endParaRPr lang="it-IT" altLang="it-IT" sz="2000" b="1">
              <a:solidFill>
                <a:schemeClr val="bg1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0"/>
              </a:lnSpc>
              <a:buFontTx/>
              <a:buNone/>
            </a:pPr>
            <a:endParaRPr lang="it-IT" altLang="it-IT" sz="2000" b="1">
              <a:solidFill>
                <a:schemeClr val="bg1"/>
              </a:solidFill>
              <a:latin typeface="Garamond" pitchFamily="18" charset="0"/>
            </a:endParaRPr>
          </a:p>
          <a:p>
            <a:pPr eaLnBrk="1" hangingPunct="1"/>
            <a:r>
              <a:rPr lang="it-IT" altLang="it-IT" sz="2800" b="1">
                <a:solidFill>
                  <a:schemeClr val="bg1"/>
                </a:solidFill>
                <a:latin typeface="Garamond" pitchFamily="18" charset="0"/>
              </a:rPr>
              <a:t>DANNO DIRETTO all’OSPITE</a:t>
            </a:r>
          </a:p>
          <a:p>
            <a:pPr lvl="1" eaLnBrk="1" hangingPunct="1"/>
            <a:r>
              <a:rPr lang="it-IT" altLang="it-IT" sz="2400" b="1">
                <a:solidFill>
                  <a:schemeClr val="bg1"/>
                </a:solidFill>
                <a:latin typeface="Garamond" pitchFamily="18" charset="0"/>
              </a:rPr>
              <a:t>Produzione di tossine</a:t>
            </a:r>
          </a:p>
          <a:p>
            <a:pPr lvl="1" eaLnBrk="1" hangingPunct="1"/>
            <a:r>
              <a:rPr lang="it-IT" altLang="it-IT" sz="2400" b="1">
                <a:solidFill>
                  <a:schemeClr val="bg1"/>
                </a:solidFill>
                <a:latin typeface="Garamond" pitchFamily="18" charset="0"/>
              </a:rPr>
              <a:t>Produzione di molecole che inducono una risposta infiammatoria</a:t>
            </a:r>
          </a:p>
          <a:p>
            <a:pPr lvl="1" eaLnBrk="1" hangingPunct="1"/>
            <a:r>
              <a:rPr lang="it-IT" altLang="it-IT" sz="2400" b="1">
                <a:solidFill>
                  <a:schemeClr val="bg1"/>
                </a:solidFill>
                <a:latin typeface="Garamond" pitchFamily="18" charset="0"/>
              </a:rPr>
              <a:t>Reazioni autoimmunitarie</a:t>
            </a:r>
          </a:p>
          <a:p>
            <a:pPr eaLnBrk="1" hangingPunct="1"/>
            <a:endParaRPr lang="it-IT" altLang="it-IT" sz="2400" b="1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9788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sz="4800" b="1">
                <a:solidFill>
                  <a:srgbClr val="FFFF00"/>
                </a:solidFill>
                <a:latin typeface="Garamond" pitchFamily="18" charset="0"/>
              </a:rPr>
              <a:t>FATTORI di VIRULENZA che PROMUOVONO la COLONIZZAZIONE dell’OSPITE</a:t>
            </a:r>
            <a:r>
              <a:rPr lang="it-IT" altLang="it-IT" sz="3600">
                <a:solidFill>
                  <a:srgbClr val="CC0000"/>
                </a:solidFill>
                <a:latin typeface="Garamond" pitchFamily="18" charset="0"/>
              </a:rPr>
              <a:t> </a:t>
            </a:r>
          </a:p>
          <a:p>
            <a:pPr eaLnBrk="1" hangingPunct="1"/>
            <a:endParaRPr lang="it-IT" altLang="it-IT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Azione patogena dei batteri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125538"/>
            <a:ext cx="8858250" cy="5400675"/>
          </a:xfrm>
          <a:noFill/>
        </p:spPr>
        <p:txBody>
          <a:bodyPr/>
          <a:lstStyle/>
          <a:p>
            <a:pPr eaLnBrk="1" hangingPunct="1"/>
            <a:r>
              <a:rPr lang="it-IT" altLang="it-IT" sz="2800" b="1">
                <a:solidFill>
                  <a:schemeClr val="bg1"/>
                </a:solidFill>
                <a:latin typeface="Garamond" pitchFamily="18" charset="0"/>
              </a:rPr>
              <a:t>COLONIZZAZIONE dell’OSPITE</a:t>
            </a:r>
            <a:r>
              <a:rPr lang="it-IT" altLang="it-IT" sz="1800">
                <a:solidFill>
                  <a:schemeClr val="bg1"/>
                </a:solidFill>
                <a:latin typeface="Garamond" pitchFamily="18" charset="0"/>
              </a:rPr>
              <a:t> </a:t>
            </a:r>
          </a:p>
          <a:p>
            <a:pPr lvl="1" eaLnBrk="1" hangingPunct="1"/>
            <a:r>
              <a:rPr lang="it-IT" altLang="it-IT" sz="2400" b="1">
                <a:solidFill>
                  <a:schemeClr val="bg1"/>
                </a:solidFill>
                <a:latin typeface="Garamond" pitchFamily="18" charset="0"/>
              </a:rPr>
              <a:t>Adesione</a:t>
            </a:r>
          </a:p>
          <a:p>
            <a:pPr lvl="1" eaLnBrk="1" hangingPunct="1"/>
            <a:r>
              <a:rPr lang="it-IT" altLang="it-IT" sz="2400" b="1">
                <a:solidFill>
                  <a:schemeClr val="bg1"/>
                </a:solidFill>
                <a:latin typeface="Garamond" pitchFamily="18" charset="0"/>
              </a:rPr>
              <a:t>Colonizzazione</a:t>
            </a:r>
          </a:p>
          <a:p>
            <a:pPr lvl="1" eaLnBrk="1" hangingPunct="1"/>
            <a:r>
              <a:rPr lang="it-IT" altLang="it-IT" sz="2400" b="1">
                <a:solidFill>
                  <a:schemeClr val="bg1"/>
                </a:solidFill>
                <a:latin typeface="Garamond" pitchFamily="18" charset="0"/>
              </a:rPr>
              <a:t>Invasione</a:t>
            </a:r>
          </a:p>
          <a:p>
            <a:pPr lvl="2" eaLnBrk="1" hangingPunct="1"/>
            <a:r>
              <a:rPr lang="it-IT" altLang="it-IT" sz="2000" b="1">
                <a:solidFill>
                  <a:schemeClr val="bg1"/>
                </a:solidFill>
                <a:latin typeface="Garamond" pitchFamily="18" charset="0"/>
              </a:rPr>
              <a:t>Disseminazione batterica</a:t>
            </a:r>
          </a:p>
          <a:p>
            <a:pPr lvl="2" eaLnBrk="1" hangingPunct="1"/>
            <a:r>
              <a:rPr lang="it-IT" altLang="it-IT" sz="2000" b="1">
                <a:solidFill>
                  <a:schemeClr val="bg1"/>
                </a:solidFill>
                <a:latin typeface="Garamond" pitchFamily="18" charset="0"/>
              </a:rPr>
              <a:t>Penetrazione intracellulare</a:t>
            </a:r>
          </a:p>
          <a:p>
            <a:pPr lvl="1" eaLnBrk="1" hangingPunct="1"/>
            <a:r>
              <a:rPr lang="it-IT" altLang="it-IT" sz="2400" b="1">
                <a:solidFill>
                  <a:schemeClr val="bg1"/>
                </a:solidFill>
                <a:latin typeface="Garamond" pitchFamily="18" charset="0"/>
              </a:rPr>
              <a:t>“Escape”/sovversione delle Difese Immunitarie</a:t>
            </a:r>
          </a:p>
          <a:p>
            <a:pPr lvl="1" eaLnBrk="1" hangingPunct="1"/>
            <a:endParaRPr lang="it-IT" altLang="it-IT" sz="2000" b="1">
              <a:solidFill>
                <a:schemeClr val="bg1"/>
              </a:solidFill>
              <a:latin typeface="Garamond" pitchFamily="18" charset="0"/>
            </a:endParaRPr>
          </a:p>
          <a:p>
            <a:pPr lvl="1" eaLnBrk="1" hangingPunct="1">
              <a:lnSpc>
                <a:spcPct val="0"/>
              </a:lnSpc>
              <a:buFontTx/>
              <a:buNone/>
            </a:pPr>
            <a:endParaRPr lang="it-IT" altLang="it-IT" sz="2000" b="1">
              <a:solidFill>
                <a:schemeClr val="bg1"/>
              </a:solidFill>
              <a:latin typeface="Garamond" pitchFamily="18" charset="0"/>
            </a:endParaRPr>
          </a:p>
          <a:p>
            <a:pPr eaLnBrk="1" hangingPunct="1"/>
            <a:r>
              <a:rPr lang="it-IT" altLang="it-IT" sz="2800" b="1">
                <a:solidFill>
                  <a:schemeClr val="bg1"/>
                </a:solidFill>
                <a:latin typeface="Garamond" pitchFamily="18" charset="0"/>
              </a:rPr>
              <a:t>DANNO DIRETTO all’OSPITE</a:t>
            </a:r>
          </a:p>
          <a:p>
            <a:pPr lvl="1" eaLnBrk="1" hangingPunct="1"/>
            <a:r>
              <a:rPr lang="it-IT" altLang="it-IT" sz="2400" b="1">
                <a:solidFill>
                  <a:schemeClr val="bg1"/>
                </a:solidFill>
                <a:latin typeface="Garamond" pitchFamily="18" charset="0"/>
              </a:rPr>
              <a:t>Produzione di tossine</a:t>
            </a:r>
          </a:p>
          <a:p>
            <a:pPr lvl="1" eaLnBrk="1" hangingPunct="1"/>
            <a:r>
              <a:rPr lang="it-IT" altLang="it-IT" sz="2400" b="1">
                <a:solidFill>
                  <a:schemeClr val="bg1"/>
                </a:solidFill>
                <a:latin typeface="Garamond" pitchFamily="18" charset="0"/>
              </a:rPr>
              <a:t>Produzione di molecole infiammatorie</a:t>
            </a:r>
          </a:p>
          <a:p>
            <a:pPr lvl="1" eaLnBrk="1" hangingPunct="1"/>
            <a:r>
              <a:rPr lang="it-IT" altLang="it-IT" sz="2400" b="1">
                <a:solidFill>
                  <a:schemeClr val="bg1"/>
                </a:solidFill>
                <a:latin typeface="Garamond" pitchFamily="18" charset="0"/>
              </a:rPr>
              <a:t>Reazioni autoimmunitarie</a:t>
            </a:r>
          </a:p>
          <a:p>
            <a:pPr eaLnBrk="1" hangingPunct="1"/>
            <a:endParaRPr lang="it-IT" altLang="it-IT" sz="2400" b="1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Adesione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91513" cy="4895850"/>
          </a:xfrm>
        </p:spPr>
        <p:txBody>
          <a:bodyPr/>
          <a:lstStyle/>
          <a:p>
            <a:pPr algn="just" eaLnBrk="1" hangingPunct="1"/>
            <a:r>
              <a:rPr lang="it-IT" altLang="it-IT" sz="3600">
                <a:solidFill>
                  <a:schemeClr val="bg1"/>
                </a:solidFill>
                <a:latin typeface="Garamond" pitchFamily="18" charset="0"/>
              </a:rPr>
              <a:t>Prima fase nella </a:t>
            </a:r>
            <a:r>
              <a:rPr lang="it-IT" altLang="it-IT" sz="3600" b="1">
                <a:solidFill>
                  <a:schemeClr val="bg1"/>
                </a:solidFill>
                <a:latin typeface="Garamond" pitchFamily="18" charset="0"/>
              </a:rPr>
              <a:t>colonizzazione</a:t>
            </a:r>
            <a:r>
              <a:rPr lang="it-IT" altLang="it-IT" sz="3600">
                <a:solidFill>
                  <a:schemeClr val="bg1"/>
                </a:solidFill>
                <a:latin typeface="Garamond" pitchFamily="18" charset="0"/>
              </a:rPr>
              <a:t> dell’ospite</a:t>
            </a:r>
          </a:p>
          <a:p>
            <a:pPr algn="just" eaLnBrk="1" hangingPunct="1"/>
            <a:r>
              <a:rPr lang="it-IT" altLang="it-IT" sz="3600">
                <a:solidFill>
                  <a:schemeClr val="bg1"/>
                </a:solidFill>
                <a:latin typeface="Garamond" pitchFamily="18" charset="0"/>
              </a:rPr>
              <a:t>Conferisce al microrganismo capacità di resistere alla </a:t>
            </a:r>
            <a:r>
              <a:rPr lang="it-IT" altLang="it-IT" sz="3600" b="1">
                <a:solidFill>
                  <a:schemeClr val="bg1"/>
                </a:solidFill>
                <a:latin typeface="Garamond" pitchFamily="18" charset="0"/>
              </a:rPr>
              <a:t>rimozione meccanica</a:t>
            </a:r>
            <a:r>
              <a:rPr lang="it-IT" altLang="it-IT" sz="3600">
                <a:solidFill>
                  <a:schemeClr val="bg1"/>
                </a:solidFill>
                <a:latin typeface="Garamond" pitchFamily="18" charset="0"/>
              </a:rPr>
              <a:t> operata sulle mucose</a:t>
            </a:r>
          </a:p>
          <a:p>
            <a:pPr algn="just" eaLnBrk="1" hangingPunct="1"/>
            <a:r>
              <a:rPr lang="it-IT" altLang="it-IT" sz="3600">
                <a:solidFill>
                  <a:schemeClr val="bg1"/>
                </a:solidFill>
                <a:latin typeface="Garamond" pitchFamily="18" charset="0"/>
              </a:rPr>
              <a:t>Interazione specifica tra sostanze prodotte dal batterio (</a:t>
            </a:r>
            <a:r>
              <a:rPr lang="it-IT" altLang="it-IT" sz="3600" b="1">
                <a:solidFill>
                  <a:schemeClr val="bg1"/>
                </a:solidFill>
                <a:latin typeface="Garamond" pitchFamily="18" charset="0"/>
              </a:rPr>
              <a:t>pili</a:t>
            </a:r>
            <a:r>
              <a:rPr lang="it-IT" altLang="it-IT" sz="3600">
                <a:solidFill>
                  <a:schemeClr val="bg1"/>
                </a:solidFill>
                <a:latin typeface="Garamond" pitchFamily="18" charset="0"/>
              </a:rPr>
              <a:t>, </a:t>
            </a:r>
            <a:r>
              <a:rPr lang="it-IT" altLang="it-IT" sz="3600" b="1">
                <a:solidFill>
                  <a:schemeClr val="bg1"/>
                </a:solidFill>
                <a:latin typeface="Garamond" pitchFamily="18" charset="0"/>
              </a:rPr>
              <a:t>adesine</a:t>
            </a:r>
            <a:r>
              <a:rPr lang="it-IT" altLang="it-IT" sz="3600">
                <a:solidFill>
                  <a:schemeClr val="bg1"/>
                </a:solidFill>
                <a:latin typeface="Garamond" pitchFamily="18" charset="0"/>
              </a:rPr>
              <a:t>, </a:t>
            </a:r>
            <a:r>
              <a:rPr lang="it-IT" altLang="it-IT" sz="3600" b="1">
                <a:solidFill>
                  <a:schemeClr val="bg1"/>
                </a:solidFill>
                <a:latin typeface="Garamond" pitchFamily="18" charset="0"/>
              </a:rPr>
              <a:t>capsula</a:t>
            </a:r>
            <a:r>
              <a:rPr lang="it-IT" altLang="it-IT" sz="3600">
                <a:solidFill>
                  <a:schemeClr val="bg1"/>
                </a:solidFill>
                <a:latin typeface="Garamond" pitchFamily="18" charset="0"/>
              </a:rPr>
              <a:t>) e </a:t>
            </a:r>
            <a:r>
              <a:rPr lang="it-IT" altLang="it-IT" sz="3600" b="1">
                <a:solidFill>
                  <a:schemeClr val="bg1"/>
                </a:solidFill>
                <a:latin typeface="Garamond" pitchFamily="18" charset="0"/>
              </a:rPr>
              <a:t>recettori</a:t>
            </a:r>
            <a:r>
              <a:rPr lang="it-IT" altLang="it-IT" sz="3600">
                <a:solidFill>
                  <a:schemeClr val="bg1"/>
                </a:solidFill>
                <a:latin typeface="Garamond" pitchFamily="18" charset="0"/>
              </a:rPr>
              <a:t> sulla superficie della cellula ospite</a:t>
            </a:r>
          </a:p>
          <a:p>
            <a:pPr algn="just" eaLnBrk="1" hangingPunct="1"/>
            <a:r>
              <a:rPr lang="it-IT" altLang="it-IT" sz="3600">
                <a:solidFill>
                  <a:schemeClr val="bg1"/>
                </a:solidFill>
                <a:latin typeface="Garamond" pitchFamily="18" charset="0"/>
              </a:rPr>
              <a:t>Responsabile del </a:t>
            </a:r>
            <a:r>
              <a:rPr lang="it-IT" altLang="it-IT" sz="3600" b="1">
                <a:solidFill>
                  <a:schemeClr val="bg1"/>
                </a:solidFill>
                <a:latin typeface="Garamond" pitchFamily="18" charset="0"/>
              </a:rPr>
              <a:t>tropismo di tessuto</a:t>
            </a:r>
            <a:r>
              <a:rPr lang="it-IT" altLang="it-IT" sz="3600">
                <a:solidFill>
                  <a:schemeClr val="bg1"/>
                </a:solidFill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1042988" y="1571625"/>
            <a:ext cx="7273925" cy="3873500"/>
            <a:chOff x="977" y="1225"/>
            <a:chExt cx="3823" cy="1886"/>
          </a:xfrm>
        </p:grpSpPr>
        <p:pic>
          <p:nvPicPr>
            <p:cNvPr id="43011" name="Picture 3" descr="pili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225"/>
              <a:ext cx="1886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2" name="Picture 4" descr="nopili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" y="1225"/>
              <a:ext cx="1886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Colonizzazione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569325" cy="4967287"/>
          </a:xfrm>
        </p:spPr>
        <p:txBody>
          <a:bodyPr/>
          <a:lstStyle/>
          <a:p>
            <a:pPr algn="just" eaLnBrk="1" hangingPunct="1"/>
            <a:r>
              <a:rPr lang="it-IT" altLang="it-IT" sz="3600">
                <a:solidFill>
                  <a:schemeClr val="bg1"/>
                </a:solidFill>
                <a:latin typeface="Garamond" pitchFamily="18" charset="0"/>
              </a:rPr>
              <a:t>La </a:t>
            </a:r>
            <a:r>
              <a:rPr lang="it-IT" altLang="it-IT" sz="3600" b="1">
                <a:solidFill>
                  <a:schemeClr val="bg1"/>
                </a:solidFill>
                <a:latin typeface="Garamond" pitchFamily="18" charset="0"/>
              </a:rPr>
              <a:t>colonizzazione </a:t>
            </a:r>
            <a:r>
              <a:rPr lang="it-IT" altLang="it-IT" sz="3600">
                <a:solidFill>
                  <a:schemeClr val="bg1"/>
                </a:solidFill>
                <a:latin typeface="Garamond" pitchFamily="18" charset="0"/>
              </a:rPr>
              <a:t>è la fase successiva all’adesione e comporta la</a:t>
            </a:r>
            <a:r>
              <a:rPr lang="it-IT" altLang="it-IT" sz="3600" b="1">
                <a:solidFill>
                  <a:schemeClr val="bg1"/>
                </a:solidFill>
                <a:latin typeface="Garamond" pitchFamily="18" charset="0"/>
              </a:rPr>
              <a:t> moltiplicazione batterica</a:t>
            </a:r>
          </a:p>
          <a:p>
            <a:pPr algn="just" eaLnBrk="1" hangingPunct="1"/>
            <a:r>
              <a:rPr lang="it-IT" altLang="it-IT" sz="3600">
                <a:solidFill>
                  <a:schemeClr val="bg1"/>
                </a:solidFill>
                <a:latin typeface="Garamond" pitchFamily="18" charset="0"/>
              </a:rPr>
              <a:t>Per moltiplicarsi, un batterio deve:</a:t>
            </a:r>
          </a:p>
          <a:p>
            <a:pPr lvl="1" algn="just" eaLnBrk="1" hangingPunct="1"/>
            <a:r>
              <a:rPr lang="it-IT" altLang="it-IT" sz="3000">
                <a:solidFill>
                  <a:schemeClr val="bg1"/>
                </a:solidFill>
                <a:latin typeface="Garamond" pitchFamily="18" charset="0"/>
              </a:rPr>
              <a:t>trovare un </a:t>
            </a:r>
            <a:r>
              <a:rPr lang="it-IT" altLang="it-IT" sz="3000" b="1">
                <a:solidFill>
                  <a:schemeClr val="bg1"/>
                </a:solidFill>
                <a:latin typeface="Garamond" pitchFamily="18" charset="0"/>
              </a:rPr>
              <a:t>ambiente nutrizionale favorevole</a:t>
            </a:r>
            <a:r>
              <a:rPr lang="it-IT" altLang="it-IT" sz="3000">
                <a:solidFill>
                  <a:schemeClr val="bg1"/>
                </a:solidFill>
                <a:latin typeface="Garamond" pitchFamily="18" charset="0"/>
              </a:rPr>
              <a:t> (temperatura, pH, scambi gassosi, osmolarità, nutrienti essenziali, tra cui ferro)</a:t>
            </a:r>
          </a:p>
          <a:p>
            <a:pPr lvl="1" algn="just" eaLnBrk="1" hangingPunct="1"/>
            <a:r>
              <a:rPr lang="it-IT" altLang="it-IT" sz="3000" b="1">
                <a:solidFill>
                  <a:schemeClr val="bg1"/>
                </a:solidFill>
                <a:latin typeface="Garamond" pitchFamily="18" charset="0"/>
              </a:rPr>
              <a:t>superamento delle difese dell’ospite</a:t>
            </a:r>
          </a:p>
          <a:p>
            <a:pPr eaLnBrk="1" hangingPunct="1"/>
            <a:endParaRPr lang="it-IT" altLang="it-IT" sz="300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800" b="1">
                <a:solidFill>
                  <a:srgbClr val="FFFF00"/>
                </a:solidFill>
                <a:latin typeface="Garamond" pitchFamily="18" charset="0"/>
              </a:rPr>
              <a:t>Disseminazione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>
                <a:solidFill>
                  <a:schemeClr val="bg1"/>
                </a:solidFill>
              </a:rPr>
              <a:t>Dovuta ad enzimi batterici capaci di degradare differenti matrici cellulari dette INVASINE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>
                <a:solidFill>
                  <a:schemeClr val="bg1"/>
                </a:solidFill>
              </a:rPr>
              <a:t>Ialuronidasi </a:t>
            </a:r>
            <a:r>
              <a:rPr lang="it-IT" altLang="it-IT" sz="2400" i="1">
                <a:solidFill>
                  <a:schemeClr val="bg1"/>
                </a:solidFill>
                <a:latin typeface="Garamond" pitchFamily="18" charset="0"/>
              </a:rPr>
              <a:t>(Streptococcus spp.,</a:t>
            </a:r>
            <a:r>
              <a:rPr lang="it-IT" altLang="it-IT" sz="240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altLang="it-IT" sz="2400" i="1">
                <a:solidFill>
                  <a:schemeClr val="bg1"/>
                </a:solidFill>
                <a:latin typeface="Garamond" pitchFamily="18" charset="0"/>
              </a:rPr>
              <a:t>Staphylococcus spp., Clostridium spp.)</a:t>
            </a:r>
            <a:endParaRPr lang="it-IT" altLang="it-IT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it-IT" altLang="it-IT">
                <a:solidFill>
                  <a:schemeClr val="bg1"/>
                </a:solidFill>
              </a:rPr>
              <a:t>Collagenasi </a:t>
            </a:r>
            <a:r>
              <a:rPr lang="it-IT" altLang="it-IT" sz="2400">
                <a:solidFill>
                  <a:schemeClr val="bg1"/>
                </a:solidFill>
                <a:latin typeface="Garamond" pitchFamily="18" charset="0"/>
              </a:rPr>
              <a:t>(</a:t>
            </a:r>
            <a:r>
              <a:rPr lang="it-IT" altLang="it-IT" sz="2400" i="1">
                <a:solidFill>
                  <a:schemeClr val="bg1"/>
                </a:solidFill>
                <a:latin typeface="Garamond" pitchFamily="18" charset="0"/>
              </a:rPr>
              <a:t>Clostridium histolyticum</a:t>
            </a:r>
            <a:r>
              <a:rPr lang="it-IT" altLang="it-IT" sz="2400">
                <a:solidFill>
                  <a:schemeClr val="bg1"/>
                </a:solidFill>
                <a:latin typeface="Garamond" pitchFamily="18" charset="0"/>
              </a:rPr>
              <a:t> and </a:t>
            </a:r>
            <a:r>
              <a:rPr lang="it-IT" altLang="it-IT" sz="2400" i="1">
                <a:solidFill>
                  <a:schemeClr val="bg1"/>
                </a:solidFill>
                <a:latin typeface="Garamond" pitchFamily="18" charset="0"/>
              </a:rPr>
              <a:t>Clostridium perfringens</a:t>
            </a:r>
            <a:r>
              <a:rPr lang="it-IT" altLang="it-IT" sz="2400">
                <a:solidFill>
                  <a:schemeClr val="bg1"/>
                </a:solidFill>
                <a:latin typeface="Garamond" pitchFamily="18" charset="0"/>
              </a:rPr>
              <a:t>)</a:t>
            </a:r>
            <a:endParaRPr lang="it-IT" altLang="it-IT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it-IT" altLang="it-IT">
                <a:solidFill>
                  <a:schemeClr val="bg1"/>
                </a:solidFill>
              </a:rPr>
              <a:t>Streptochinasi e stafilochinasi (</a:t>
            </a:r>
            <a:r>
              <a:rPr lang="it-IT" altLang="it-IT" sz="2400" i="1">
                <a:solidFill>
                  <a:schemeClr val="bg1"/>
                </a:solidFill>
                <a:latin typeface="Garamond" pitchFamily="18" charset="0"/>
              </a:rPr>
              <a:t>Streptococcus spp.,</a:t>
            </a:r>
            <a:r>
              <a:rPr lang="it-IT" altLang="it-IT" sz="240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altLang="it-IT" sz="2400" i="1">
                <a:solidFill>
                  <a:schemeClr val="bg1"/>
                </a:solidFill>
                <a:latin typeface="Garamond" pitchFamily="18" charset="0"/>
              </a:rPr>
              <a:t>Staphylococcus spp.)</a:t>
            </a:r>
            <a:endParaRPr lang="it-IT" altLang="it-IT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it-IT" altLang="it-IT">
                <a:solidFill>
                  <a:schemeClr val="bg1"/>
                </a:solidFill>
              </a:rPr>
              <a:t>Neuraminidasi </a:t>
            </a:r>
            <a:r>
              <a:rPr lang="it-IT" altLang="it-IT" sz="2400">
                <a:solidFill>
                  <a:schemeClr val="bg1"/>
                </a:solidFill>
                <a:latin typeface="Garamond" pitchFamily="18" charset="0"/>
              </a:rPr>
              <a:t>(</a:t>
            </a:r>
            <a:r>
              <a:rPr lang="it-IT" altLang="it-IT" sz="2400" i="1">
                <a:solidFill>
                  <a:schemeClr val="bg1"/>
                </a:solidFill>
                <a:latin typeface="Garamond" pitchFamily="18" charset="0"/>
              </a:rPr>
              <a:t>Vibrio cholerae</a:t>
            </a:r>
            <a:r>
              <a:rPr lang="it-IT" altLang="it-IT" sz="2400">
                <a:solidFill>
                  <a:schemeClr val="bg1"/>
                </a:solidFill>
                <a:latin typeface="Garamond" pitchFamily="18" charset="0"/>
              </a:rPr>
              <a:t>, </a:t>
            </a:r>
            <a:r>
              <a:rPr lang="it-IT" altLang="it-IT" sz="2400" i="1">
                <a:solidFill>
                  <a:schemeClr val="bg1"/>
                </a:solidFill>
                <a:latin typeface="Garamond" pitchFamily="18" charset="0"/>
              </a:rPr>
              <a:t>Shigella dysenteriae</a:t>
            </a:r>
            <a:r>
              <a:rPr lang="it-IT" altLang="it-IT" sz="2400">
                <a:solidFill>
                  <a:schemeClr val="bg1"/>
                </a:solidFill>
                <a:latin typeface="Garamond" pitchFamily="18" charset="0"/>
              </a:rPr>
              <a:t>)</a:t>
            </a:r>
            <a:endParaRPr lang="it-IT" alt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1433513" y="533400"/>
            <a:ext cx="6278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FF00"/>
                </a:solidFill>
                <a:latin typeface="Comic Sans MS" pitchFamily="66" charset="0"/>
              </a:rPr>
              <a:t>Interazione ospite-parassita</a:t>
            </a:r>
            <a:endParaRPr lang="it-IT" altLang="it-IT" sz="3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462963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La flora microbica endogena cambia continuamente, influenzata da: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Età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Sesso (stato ormonale)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Dieta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Condizioni salute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Assunzione di farmaci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rgbClr val="FFFF00"/>
                </a:solidFill>
              </a:rPr>
              <a:t>Penetrazione intracellulare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chemeClr val="bg1"/>
                </a:solidFill>
              </a:rPr>
              <a:t>Alcuni batteri possono penetrare all’interno delle cellule dell’ospite</a:t>
            </a:r>
          </a:p>
          <a:p>
            <a:pPr eaLnBrk="1" hangingPunct="1"/>
            <a:r>
              <a:rPr lang="it-IT" altLang="it-IT">
                <a:solidFill>
                  <a:schemeClr val="bg1"/>
                </a:solidFill>
              </a:rPr>
              <a:t>Protezione dal sistema immunitario</a:t>
            </a:r>
          </a:p>
          <a:p>
            <a:pPr eaLnBrk="1" hangingPunct="1"/>
            <a:r>
              <a:rPr lang="it-IT" altLang="it-IT">
                <a:solidFill>
                  <a:schemeClr val="bg1"/>
                </a:solidFill>
              </a:rPr>
              <a:t>Possibilità di penetrazione all’interno dei tessuti</a:t>
            </a:r>
          </a:p>
          <a:p>
            <a:pPr eaLnBrk="1" hangingPunct="1"/>
            <a:r>
              <a:rPr lang="it-IT" altLang="it-IT">
                <a:solidFill>
                  <a:schemeClr val="bg1"/>
                </a:solidFill>
              </a:rPr>
              <a:t>Alcuni batteri riescono addirittura a parassitare i macrofagi</a:t>
            </a:r>
          </a:p>
          <a:p>
            <a:pPr eaLnBrk="1" hangingPunct="1"/>
            <a:endParaRPr lang="it-IT" alt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rgbClr val="FFFF00"/>
                </a:solidFill>
              </a:rPr>
              <a:t>Sopravvivenza all’interno dei macrofagi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03938" y="1981200"/>
            <a:ext cx="2836862" cy="4572000"/>
          </a:xfrm>
        </p:spPr>
        <p:txBody>
          <a:bodyPr/>
          <a:lstStyle/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Blocco della maturazione del fagosoma allo stadio di endosoma precoce</a:t>
            </a:r>
          </a:p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Mancata acidificazione del fagosoma</a:t>
            </a:r>
          </a:p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Mancata fusione con i lisosomi</a:t>
            </a:r>
          </a:p>
        </p:txBody>
      </p:sp>
      <p:pic>
        <p:nvPicPr>
          <p:cNvPr id="57348" name="Picture 4" descr="mtb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lum bright="-3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3" y="2514600"/>
            <a:ext cx="5824537" cy="3697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57175" y="6335713"/>
            <a:ext cx="3319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chemeClr val="bg1"/>
                </a:solidFill>
                <a:latin typeface="Times New Roman" pitchFamily="18" charset="0"/>
              </a:rPr>
              <a:t>Pieters (2001) Microbes and Infections 3:249-255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2366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sz="4800" b="1">
                <a:solidFill>
                  <a:srgbClr val="FFFF00"/>
                </a:solidFill>
                <a:latin typeface="Garamond" pitchFamily="18" charset="0"/>
              </a:rPr>
              <a:t>FATTORI di VIRULENZA che DANNEGGIANO l’OSPITE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oss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77240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2590800" y="657225"/>
            <a:ext cx="375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Tossine batteriche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81000"/>
            <a:ext cx="4678363" cy="609600"/>
          </a:xfrm>
        </p:spPr>
        <p:txBody>
          <a:bodyPr/>
          <a:lstStyle/>
          <a:p>
            <a:r>
              <a:rPr lang="it-IT" altLang="it-IT" sz="3200" b="1">
                <a:solidFill>
                  <a:srgbClr val="FFFF00"/>
                </a:solidFill>
              </a:rPr>
              <a:t>Lipopolisaccaride (LPS) o endotossina</a:t>
            </a:r>
            <a:endParaRPr lang="it-IT" altLang="it-IT" sz="3200" noProof="1">
              <a:solidFill>
                <a:srgbClr val="FFFF00"/>
              </a:solidFill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04800" y="3733800"/>
            <a:ext cx="8478838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</a:rPr>
              <a:t>Si libera con la lisi della cellula</a:t>
            </a:r>
          </a:p>
          <a:p>
            <a:pPr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</a:rPr>
              <a:t>Il lipide A è il responsabile della sua attività tossica</a:t>
            </a:r>
          </a:p>
          <a:p>
            <a:pPr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</a:rPr>
              <a:t>Rilascio di IL-1 e -6, prostaglandine e TNF</a:t>
            </a:r>
          </a:p>
          <a:p>
            <a:pPr lvl="1"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</a:rPr>
              <a:t>febbre</a:t>
            </a:r>
          </a:p>
          <a:p>
            <a:pPr lvl="1"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</a:rPr>
              <a:t>ipotensione</a:t>
            </a:r>
          </a:p>
          <a:p>
            <a:pPr lvl="1"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</a:rPr>
              <a:t>Shock</a:t>
            </a:r>
          </a:p>
          <a:p>
            <a:pPr lvl="1"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</a:rPr>
              <a:t>Variabilità dell’antigene somatico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altLang="it-IT" sz="2800"/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696200" cy="685800"/>
          </a:xfrm>
        </p:spPr>
        <p:txBody>
          <a:bodyPr/>
          <a:lstStyle/>
          <a:p>
            <a:r>
              <a:rPr lang="it-IT" altLang="it-IT" sz="2400">
                <a:solidFill>
                  <a:srgbClr val="FFFF66"/>
                </a:solidFill>
                <a:latin typeface="Arial" charset="0"/>
              </a:rPr>
              <a:t>ATTIVITA’  LOCALI   E   SISTEMICHE  DELL’ LPS</a:t>
            </a:r>
            <a:endParaRPr lang="en-GB" altLang="it-IT" sz="2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59747" name="AutoShape 3"/>
          <p:cNvSpPr>
            <a:spLocks noChangeArrowheads="1"/>
          </p:cNvSpPr>
          <p:nvPr/>
        </p:nvSpPr>
        <p:spPr bwMode="auto">
          <a:xfrm>
            <a:off x="3429000" y="762000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Piccole quantità di</a:t>
            </a:r>
          </a:p>
          <a:p>
            <a:pPr algn="ctr"/>
            <a:r>
              <a:rPr lang="it-IT" altLang="it-IT" sz="1800">
                <a:latin typeface="Tahoma" charset="0"/>
              </a:rPr>
              <a:t>endotossina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1600200" y="1676400"/>
            <a:ext cx="17526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400">
                <a:latin typeface="Arial" charset="0"/>
              </a:rPr>
              <a:t>M</a:t>
            </a:r>
            <a:r>
              <a:rPr lang="it-IT" altLang="it-IT" sz="1400">
                <a:latin typeface="Symbol" pitchFamily="18" charset="2"/>
              </a:rPr>
              <a:t>F</a:t>
            </a:r>
            <a:r>
              <a:rPr lang="it-IT" altLang="it-IT" sz="1400">
                <a:latin typeface="Arial" charset="0"/>
              </a:rPr>
              <a:t> della milza, </a:t>
            </a:r>
          </a:p>
          <a:p>
            <a:pPr algn="ctr"/>
            <a:r>
              <a:rPr lang="it-IT" altLang="it-IT" sz="1400">
                <a:latin typeface="Arial" charset="0"/>
              </a:rPr>
              <a:t>alveolari, PBMC</a:t>
            </a:r>
            <a:endParaRPr lang="en-GB" altLang="it-IT" sz="1400">
              <a:latin typeface="Tahoma" charset="0"/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7315200" y="16764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Complemento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5486400" y="16764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Linfociti B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3657600" y="16764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Neutrofili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304800" y="1828800"/>
            <a:ext cx="1235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>
                <a:solidFill>
                  <a:srgbClr val="FFFF66"/>
                </a:solidFill>
                <a:latin typeface="Tahoma" charset="0"/>
              </a:rPr>
              <a:t>BERSAGLIO</a:t>
            </a:r>
            <a:endParaRPr lang="en-GB" altLang="it-IT" sz="1400" b="1">
              <a:solidFill>
                <a:srgbClr val="FFFF66"/>
              </a:solidFill>
              <a:latin typeface="Tahoma" charset="0"/>
            </a:endParaRP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381000" y="2895600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>
                <a:solidFill>
                  <a:srgbClr val="FFFF66"/>
                </a:solidFill>
                <a:latin typeface="Tahoma" charset="0"/>
              </a:rPr>
              <a:t>AZIONE</a:t>
            </a:r>
            <a:endParaRPr lang="en-GB" altLang="it-IT" sz="1400" b="1">
              <a:solidFill>
                <a:srgbClr val="FFFF66"/>
              </a:solidFill>
              <a:latin typeface="Tahoma" charset="0"/>
            </a:endParaRP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381000" y="3886200"/>
            <a:ext cx="96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>
                <a:solidFill>
                  <a:srgbClr val="FFFF66"/>
                </a:solidFill>
                <a:latin typeface="Tahoma" charset="0"/>
              </a:rPr>
              <a:t>EFFETTO</a:t>
            </a:r>
            <a:endParaRPr lang="en-GB" altLang="it-IT" sz="1400" b="1">
              <a:solidFill>
                <a:srgbClr val="FFFF66"/>
              </a:solidFill>
              <a:latin typeface="Tahoma" charset="0"/>
            </a:endParaRPr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7315200" y="27432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700">
                <a:latin typeface="Tahoma" charset="0"/>
              </a:rPr>
              <a:t>Attivazione della</a:t>
            </a:r>
          </a:p>
          <a:p>
            <a:pPr algn="ctr"/>
            <a:r>
              <a:rPr lang="it-IT" altLang="it-IT" sz="1700">
                <a:latin typeface="Tahoma" charset="0"/>
              </a:rPr>
              <a:t>via alternativa</a:t>
            </a:r>
            <a:endParaRPr lang="en-GB" altLang="it-IT" sz="1700">
              <a:latin typeface="Tahoma" charset="0"/>
            </a:endParaRPr>
          </a:p>
        </p:txBody>
      </p:sp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5486400" y="27432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Attivazione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57" name="Rectangle 13"/>
          <p:cNvSpPr>
            <a:spLocks noChangeArrowheads="1"/>
          </p:cNvSpPr>
          <p:nvPr/>
        </p:nvSpPr>
        <p:spPr bwMode="auto">
          <a:xfrm>
            <a:off x="3657600" y="27432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Aumento di </a:t>
            </a:r>
          </a:p>
          <a:p>
            <a:pPr algn="ctr"/>
            <a:r>
              <a:rPr lang="it-IT" altLang="it-IT" sz="1800">
                <a:latin typeface="Tahoma" charset="0"/>
              </a:rPr>
              <a:t>chinine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1752600" y="27432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Aumento di</a:t>
            </a:r>
          </a:p>
          <a:p>
            <a:pPr algn="ctr"/>
            <a:r>
              <a:rPr lang="it-IT" altLang="it-IT" sz="1800">
                <a:latin typeface="Tahoma" charset="0"/>
              </a:rPr>
              <a:t>IL-1, TNF..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59" name="Oval 15"/>
          <p:cNvSpPr>
            <a:spLocks noChangeArrowheads="1"/>
          </p:cNvSpPr>
          <p:nvPr/>
        </p:nvSpPr>
        <p:spPr bwMode="auto">
          <a:xfrm>
            <a:off x="1752600" y="3810000"/>
            <a:ext cx="16002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Febbre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60" name="Oval 16"/>
          <p:cNvSpPr>
            <a:spLocks noChangeArrowheads="1"/>
          </p:cNvSpPr>
          <p:nvPr/>
        </p:nvSpPr>
        <p:spPr bwMode="auto">
          <a:xfrm>
            <a:off x="7391400" y="3810000"/>
            <a:ext cx="16002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700">
                <a:latin typeface="Tahoma" charset="0"/>
              </a:rPr>
              <a:t>Infiammazione</a:t>
            </a:r>
            <a:endParaRPr lang="en-GB" altLang="it-IT" sz="1700">
              <a:latin typeface="Tahoma" charset="0"/>
            </a:endParaRPr>
          </a:p>
        </p:txBody>
      </p:sp>
      <p:sp>
        <p:nvSpPr>
          <p:cNvPr id="159761" name="Oval 17"/>
          <p:cNvSpPr>
            <a:spLocks noChangeArrowheads="1"/>
          </p:cNvSpPr>
          <p:nvPr/>
        </p:nvSpPr>
        <p:spPr bwMode="auto">
          <a:xfrm>
            <a:off x="5486400" y="3810000"/>
            <a:ext cx="16002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&gt; sintesi di Ab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62" name="Oval 18"/>
          <p:cNvSpPr>
            <a:spLocks noChangeArrowheads="1"/>
          </p:cNvSpPr>
          <p:nvPr/>
        </p:nvSpPr>
        <p:spPr bwMode="auto">
          <a:xfrm>
            <a:off x="3581400" y="3810000"/>
            <a:ext cx="16002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700">
                <a:latin typeface="Tahoma" charset="0"/>
              </a:rPr>
              <a:t>Vasodilatazione</a:t>
            </a:r>
            <a:endParaRPr lang="en-GB" altLang="it-IT" sz="1700">
              <a:latin typeface="Tahoma" charset="0"/>
            </a:endParaRPr>
          </a:p>
        </p:txBody>
      </p:sp>
      <p:sp>
        <p:nvSpPr>
          <p:cNvPr id="159763" name="AutoShape 19"/>
          <p:cNvSpPr>
            <a:spLocks noChangeArrowheads="1"/>
          </p:cNvSpPr>
          <p:nvPr/>
        </p:nvSpPr>
        <p:spPr bwMode="auto">
          <a:xfrm>
            <a:off x="3505200" y="5105400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Grandi quantità di</a:t>
            </a:r>
          </a:p>
          <a:p>
            <a:pPr algn="ctr"/>
            <a:r>
              <a:rPr lang="it-IT" altLang="it-IT" sz="1800">
                <a:latin typeface="Tahoma" charset="0"/>
              </a:rPr>
              <a:t>endotossina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64" name="Oval 20"/>
          <p:cNvSpPr>
            <a:spLocks noChangeArrowheads="1"/>
          </p:cNvSpPr>
          <p:nvPr/>
        </p:nvSpPr>
        <p:spPr bwMode="auto">
          <a:xfrm>
            <a:off x="5943600" y="6019800"/>
            <a:ext cx="16002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200">
                <a:latin typeface="Tahoma" charset="0"/>
              </a:rPr>
              <a:t>Coagulazione </a:t>
            </a:r>
          </a:p>
          <a:p>
            <a:pPr algn="ctr"/>
            <a:r>
              <a:rPr lang="it-IT" altLang="it-IT" sz="1200">
                <a:latin typeface="Tahoma" charset="0"/>
              </a:rPr>
              <a:t>intravasale </a:t>
            </a:r>
          </a:p>
          <a:p>
            <a:pPr algn="ctr"/>
            <a:r>
              <a:rPr lang="it-IT" altLang="it-IT" sz="1200">
                <a:latin typeface="Tahoma" charset="0"/>
              </a:rPr>
              <a:t>disseminata</a:t>
            </a:r>
            <a:endParaRPr lang="en-GB" altLang="it-IT" sz="1200">
              <a:latin typeface="Tahoma" charset="0"/>
            </a:endParaRPr>
          </a:p>
        </p:txBody>
      </p:sp>
      <p:sp>
        <p:nvSpPr>
          <p:cNvPr id="159765" name="Oval 21"/>
          <p:cNvSpPr>
            <a:spLocks noChangeArrowheads="1"/>
          </p:cNvSpPr>
          <p:nvPr/>
        </p:nvSpPr>
        <p:spPr bwMode="auto">
          <a:xfrm>
            <a:off x="1676400" y="5943600"/>
            <a:ext cx="16002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Shock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66" name="Text Box 22"/>
          <p:cNvSpPr txBox="1">
            <a:spLocks noChangeArrowheads="1"/>
          </p:cNvSpPr>
          <p:nvPr/>
        </p:nvSpPr>
        <p:spPr bwMode="auto">
          <a:xfrm>
            <a:off x="304800" y="6096000"/>
            <a:ext cx="96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>
                <a:solidFill>
                  <a:srgbClr val="FFFF66"/>
                </a:solidFill>
                <a:latin typeface="Tahoma" charset="0"/>
              </a:rPr>
              <a:t>EFFETTO</a:t>
            </a:r>
            <a:endParaRPr lang="en-GB" altLang="it-IT" sz="1400" b="1">
              <a:solidFill>
                <a:srgbClr val="FFFF66"/>
              </a:solidFill>
              <a:latin typeface="Tahoma" charset="0"/>
            </a:endParaRPr>
          </a:p>
        </p:txBody>
      </p:sp>
      <p:sp>
        <p:nvSpPr>
          <p:cNvPr id="159767" name="Text Box 23"/>
          <p:cNvSpPr txBox="1">
            <a:spLocks noChangeArrowheads="1"/>
          </p:cNvSpPr>
          <p:nvPr/>
        </p:nvSpPr>
        <p:spPr bwMode="auto">
          <a:xfrm>
            <a:off x="3581400" y="5867400"/>
            <a:ext cx="215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FFFF66"/>
                </a:solidFill>
                <a:latin typeface="Tahoma" charset="0"/>
              </a:rPr>
              <a:t>Tutti i precedenti e in più</a:t>
            </a:r>
            <a:endParaRPr lang="en-GB" altLang="it-IT" sz="1400">
              <a:solidFill>
                <a:srgbClr val="FFFF66"/>
              </a:solidFill>
              <a:latin typeface="Tahoma" charset="0"/>
            </a:endParaRPr>
          </a:p>
        </p:txBody>
      </p:sp>
      <p:sp>
        <p:nvSpPr>
          <p:cNvPr id="159768" name="Text Box 24"/>
          <p:cNvSpPr txBox="1">
            <a:spLocks noChangeArrowheads="1"/>
          </p:cNvSpPr>
          <p:nvPr/>
        </p:nvSpPr>
        <p:spPr bwMode="auto">
          <a:xfrm>
            <a:off x="2362200" y="2362200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69" name="Text Box 25"/>
          <p:cNvSpPr txBox="1">
            <a:spLocks noChangeArrowheads="1"/>
          </p:cNvSpPr>
          <p:nvPr/>
        </p:nvSpPr>
        <p:spPr bwMode="auto">
          <a:xfrm>
            <a:off x="3108325" y="1177925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l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0" name="Text Box 26"/>
          <p:cNvSpPr txBox="1">
            <a:spLocks noChangeArrowheads="1"/>
          </p:cNvSpPr>
          <p:nvPr/>
        </p:nvSpPr>
        <p:spPr bwMode="auto">
          <a:xfrm>
            <a:off x="5867400" y="1143000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m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1" name="Text Box 27"/>
          <p:cNvSpPr txBox="1">
            <a:spLocks noChangeArrowheads="1"/>
          </p:cNvSpPr>
          <p:nvPr/>
        </p:nvSpPr>
        <p:spPr bwMode="auto">
          <a:xfrm>
            <a:off x="6248400" y="914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it-IT"/>
          </a:p>
        </p:txBody>
      </p:sp>
      <p:sp>
        <p:nvSpPr>
          <p:cNvPr id="159772" name="Text Box 28"/>
          <p:cNvSpPr txBox="1">
            <a:spLocks noChangeArrowheads="1"/>
          </p:cNvSpPr>
          <p:nvPr/>
        </p:nvSpPr>
        <p:spPr bwMode="auto">
          <a:xfrm>
            <a:off x="3108325" y="5521325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l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3" name="Text Box 29"/>
          <p:cNvSpPr txBox="1">
            <a:spLocks noChangeArrowheads="1"/>
          </p:cNvSpPr>
          <p:nvPr/>
        </p:nvSpPr>
        <p:spPr bwMode="auto">
          <a:xfrm>
            <a:off x="5851525" y="5521325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m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4" name="Text Box 30"/>
          <p:cNvSpPr txBox="1">
            <a:spLocks noChangeArrowheads="1"/>
          </p:cNvSpPr>
          <p:nvPr/>
        </p:nvSpPr>
        <p:spPr bwMode="auto">
          <a:xfrm>
            <a:off x="4327525" y="23209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5" name="Text Box 31"/>
          <p:cNvSpPr txBox="1">
            <a:spLocks noChangeArrowheads="1"/>
          </p:cNvSpPr>
          <p:nvPr/>
        </p:nvSpPr>
        <p:spPr bwMode="auto">
          <a:xfrm>
            <a:off x="6156325" y="23209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6" name="Text Box 32"/>
          <p:cNvSpPr txBox="1">
            <a:spLocks noChangeArrowheads="1"/>
          </p:cNvSpPr>
          <p:nvPr/>
        </p:nvSpPr>
        <p:spPr bwMode="auto">
          <a:xfrm>
            <a:off x="7985125" y="23209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7" name="Text Box 33"/>
          <p:cNvSpPr txBox="1">
            <a:spLocks noChangeArrowheads="1"/>
          </p:cNvSpPr>
          <p:nvPr/>
        </p:nvSpPr>
        <p:spPr bwMode="auto">
          <a:xfrm>
            <a:off x="4403725" y="13303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8" name="Text Box 34"/>
          <p:cNvSpPr txBox="1">
            <a:spLocks noChangeArrowheads="1"/>
          </p:cNvSpPr>
          <p:nvPr/>
        </p:nvSpPr>
        <p:spPr bwMode="auto">
          <a:xfrm>
            <a:off x="2422525" y="33877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9" name="Text Box 35"/>
          <p:cNvSpPr txBox="1">
            <a:spLocks noChangeArrowheads="1"/>
          </p:cNvSpPr>
          <p:nvPr/>
        </p:nvSpPr>
        <p:spPr bwMode="auto">
          <a:xfrm>
            <a:off x="4251325" y="33877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80" name="Text Box 36"/>
          <p:cNvSpPr txBox="1">
            <a:spLocks noChangeArrowheads="1"/>
          </p:cNvSpPr>
          <p:nvPr/>
        </p:nvSpPr>
        <p:spPr bwMode="auto">
          <a:xfrm>
            <a:off x="6232525" y="33877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81" name="Text Box 37"/>
          <p:cNvSpPr txBox="1">
            <a:spLocks noChangeArrowheads="1"/>
          </p:cNvSpPr>
          <p:nvPr/>
        </p:nvSpPr>
        <p:spPr bwMode="auto">
          <a:xfrm>
            <a:off x="8061325" y="33877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82" name="Text Box 38"/>
          <p:cNvSpPr txBox="1">
            <a:spLocks noChangeArrowheads="1"/>
          </p:cNvSpPr>
          <p:nvPr/>
        </p:nvSpPr>
        <p:spPr bwMode="auto">
          <a:xfrm>
            <a:off x="3289300" y="6453188"/>
            <a:ext cx="2578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>
                <a:solidFill>
                  <a:srgbClr val="FFFF66"/>
                </a:solidFill>
                <a:latin typeface="Tahoma" charset="0"/>
              </a:rPr>
              <a:t>Grave calo della pressione arteriosa</a:t>
            </a:r>
            <a:endParaRPr lang="en-GB" altLang="it-IT" sz="1200">
              <a:solidFill>
                <a:srgbClr val="FFFF66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70038" y="304800"/>
            <a:ext cx="6278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3600" dirty="0" err="1">
                <a:solidFill>
                  <a:srgbClr val="FFFF00"/>
                </a:solidFill>
                <a:latin typeface="Comic Sans MS" pitchFamily="66" charset="0"/>
              </a:rPr>
              <a:t>Interazione</a:t>
            </a:r>
            <a:r>
              <a:rPr lang="en-US" altLang="it-IT" sz="36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altLang="it-IT" sz="3600" dirty="0" err="1">
                <a:solidFill>
                  <a:srgbClr val="FFFF00"/>
                </a:solidFill>
                <a:latin typeface="Comic Sans MS" pitchFamily="66" charset="0"/>
              </a:rPr>
              <a:t>ospite-parassita</a:t>
            </a:r>
            <a:endParaRPr lang="it-IT" altLang="it-IT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09600" y="2971800"/>
            <a:ext cx="2514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imes New Roman" pitchFamily="18" charset="0"/>
              </a:rPr>
              <a:t>Simbionte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429000" y="4343400"/>
            <a:ext cx="2514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imes New Roman" pitchFamily="18" charset="0"/>
              </a:rPr>
              <a:t>Patogeno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429000" y="1600200"/>
            <a:ext cx="2514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imes New Roman" pitchFamily="18" charset="0"/>
              </a:rPr>
              <a:t>Commensale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6400800" y="3276600"/>
            <a:ext cx="1981200" cy="9906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Facoltativo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6400800" y="4495800"/>
            <a:ext cx="1981200" cy="9906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Obbligato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6400800" y="5715000"/>
            <a:ext cx="1981200" cy="9144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Opportunista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16893" y="1595636"/>
            <a:ext cx="2514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Times New Roman" pitchFamily="18" charset="0"/>
              </a:rPr>
              <a:t>Mutualismo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58925" y="152400"/>
            <a:ext cx="64150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FF00"/>
                </a:solidFill>
                <a:latin typeface="Comic Sans MS" pitchFamily="66" charset="0"/>
              </a:rPr>
              <a:t>Interazione ospite-parassita</a:t>
            </a:r>
            <a:r>
              <a:rPr lang="it-IT" altLang="it-IT" sz="3600">
                <a:solidFill>
                  <a:srgbClr val="FFFF00"/>
                </a:solidFill>
                <a:latin typeface="Comic Sans MS" pitchFamily="66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rgbClr val="FFFF00"/>
                </a:solidFill>
                <a:latin typeface="Comic Sans MS" pitchFamily="66" charset="0"/>
              </a:rPr>
              <a:t>commensali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87630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Maggior parte della flora microbica residente su superfici cutanee e mucose e che non provoca danni all’ospite pluricellulare pur traendo un vantaggio da tale rapporto di vicinanza (parassitismo): l’ospite fornisce controllo temperatura ed umidità, disponibilità substrati metabolici.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In realtà estremamente utili (Simbionti??)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Partecipano al metabolismo degli alimenti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Sintetizzano fattori di crescita essenziali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Producono sostanze che sono utilizzate come substrati dalle cellule epiteliali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Proteggono dalla colonizzazione ad opera di microrganismi patogeni (infezione)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Stimolano il sistema immunitario.</a:t>
            </a:r>
          </a:p>
        </p:txBody>
      </p:sp>
    </p:spTree>
    <p:extLst>
      <p:ext uri="{BB962C8B-B14F-4D97-AF65-F5344CB8AC3E}">
        <p14:creationId xmlns:p14="http://schemas.microsoft.com/office/powerpoint/2010/main" val="338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70038" y="76200"/>
            <a:ext cx="64150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FF00"/>
                </a:solidFill>
                <a:latin typeface="Comic Sans MS" pitchFamily="66" charset="0"/>
              </a:rPr>
              <a:t>Interazione ospite-parassita</a:t>
            </a:r>
            <a:r>
              <a:rPr lang="it-IT" altLang="it-IT" sz="3600">
                <a:solidFill>
                  <a:srgbClr val="FFFF00"/>
                </a:solidFill>
                <a:latin typeface="Comic Sans MS" pitchFamily="66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rgbClr val="FFFF00"/>
                </a:solidFill>
                <a:latin typeface="Comic Sans MS" pitchFamily="66" charset="0"/>
              </a:rPr>
              <a:t>patogeni</a:t>
            </a:r>
          </a:p>
        </p:txBody>
      </p:sp>
      <p:sp>
        <p:nvSpPr>
          <p:cNvPr id="403459" name="Text Box 3"/>
          <p:cNvSpPr txBox="1">
            <a:spLocks noChangeArrowheads="1"/>
          </p:cNvSpPr>
          <p:nvPr/>
        </p:nvSpPr>
        <p:spPr bwMode="auto">
          <a:xfrm>
            <a:off x="228600" y="1714500"/>
            <a:ext cx="8915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Microrganismi patogeni</a:t>
            </a: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sono in grado di insediarsi nei tessuti dell’ospite superandone i meccanismi di difesa e di alterarne la funzionalità (danno tissutale/funzionale).</a:t>
            </a:r>
          </a:p>
          <a:p>
            <a:pPr>
              <a:defRPr/>
            </a:pPr>
            <a:endParaRPr lang="it-IT" altLang="it-IT" sz="240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it-IT" altLang="it-IT" sz="2400" u="sng">
                <a:solidFill>
                  <a:schemeClr val="bg1"/>
                </a:solidFill>
                <a:latin typeface="Times New Roman" pitchFamily="18" charset="0"/>
              </a:rPr>
              <a:t> Obbligato</a:t>
            </a: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: microrganismi che non possono sopravvivere a lungo al di fuori del corpo umano e determinano sempre un processo patologico quando incontrano un individuo non protetto (non immune)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it-IT" altLang="it-IT" sz="2400" i="1">
                <a:solidFill>
                  <a:schemeClr val="bg1"/>
                </a:solidFill>
                <a:latin typeface="Times New Roman" pitchFamily="18" charset="0"/>
              </a:rPr>
              <a:t>Mycobacterium tubercolosis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altLang="it-IT" sz="2400" i="1">
                <a:solidFill>
                  <a:schemeClr val="bg1"/>
                </a:solidFill>
                <a:latin typeface="Times New Roman" pitchFamily="18" charset="0"/>
              </a:rPr>
              <a:t> Neisseria gonorrhoeae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altLang="it-IT" sz="2400" i="1">
                <a:solidFill>
                  <a:schemeClr val="bg1"/>
                </a:solidFill>
                <a:latin typeface="Times New Roman" pitchFamily="18" charset="0"/>
              </a:rPr>
              <a:t> Francisella tularensis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altLang="it-IT" sz="2400" i="1">
                <a:solidFill>
                  <a:schemeClr val="bg1"/>
                </a:solidFill>
                <a:latin typeface="Times New Roman" pitchFamily="18" charset="0"/>
              </a:rPr>
              <a:t> Plasmodium spp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it-IT" altLang="it-IT" sz="2400" i="1">
                <a:solidFill>
                  <a:schemeClr val="bg1"/>
                </a:solidFill>
                <a:latin typeface="Times New Roman" pitchFamily="18" charset="0"/>
              </a:rPr>
              <a:t> Virus della rabbia</a:t>
            </a:r>
          </a:p>
          <a:p>
            <a:pPr>
              <a:defRPr/>
            </a:pPr>
            <a:endParaRPr lang="it-IT" altLang="it-IT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70038" y="304800"/>
            <a:ext cx="6278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FF00"/>
                </a:solidFill>
                <a:latin typeface="Comic Sans MS" pitchFamily="66" charset="0"/>
              </a:rPr>
              <a:t>Interazione ospite-parassita</a:t>
            </a:r>
            <a:endParaRPr lang="it-IT" altLang="it-IT" sz="3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915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Microrganismo </a:t>
            </a: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in grado di insediarsi nei tessuti dell’ospite superandone i meccanismi di difesa e di alterarne la funzionalità (danno tissutale/funzionale).</a:t>
            </a:r>
          </a:p>
          <a:p>
            <a:pPr>
              <a:defRPr/>
            </a:pPr>
            <a:endParaRPr lang="it-IT" altLang="it-IT" sz="240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it-IT" altLang="it-IT" sz="2400" u="sng">
                <a:solidFill>
                  <a:schemeClr val="bg1"/>
                </a:solidFill>
                <a:latin typeface="Times New Roman" pitchFamily="18" charset="0"/>
              </a:rPr>
              <a:t> Occasionale</a:t>
            </a: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: microrganismi che molto diffusi nell’ambiente causano malattia solo a seguito di condizioni poco comuni per l’uomo (ad  esempio inoculo in tessuti profondi di spore di </a:t>
            </a:r>
            <a:r>
              <a:rPr lang="it-IT" altLang="it-IT" sz="2400" i="1">
                <a:solidFill>
                  <a:schemeClr val="bg1"/>
                </a:solidFill>
                <a:latin typeface="Times New Roman" pitchFamily="18" charset="0"/>
              </a:rPr>
              <a:t>C. tetani</a:t>
            </a: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).</a:t>
            </a:r>
          </a:p>
          <a:p>
            <a:pPr>
              <a:buFontTx/>
              <a:buChar char="•"/>
              <a:defRPr/>
            </a:pPr>
            <a:endParaRPr lang="it-IT" altLang="it-IT" sz="240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it-IT" altLang="it-IT" sz="2400" u="sng">
                <a:solidFill>
                  <a:schemeClr val="bg1"/>
                </a:solidFill>
                <a:latin typeface="Times New Roman" pitchFamily="18" charset="0"/>
              </a:rPr>
              <a:t>Opportunista:</a:t>
            </a:r>
            <a:r>
              <a:rPr lang="it-IT" altLang="it-IT" sz="2400">
                <a:solidFill>
                  <a:schemeClr val="bg1"/>
                </a:solidFill>
                <a:latin typeface="Times New Roman" pitchFamily="18" charset="0"/>
              </a:rPr>
              <a:t> microrganismi facenti parte della normale flora microbica di un individuo e che possono causare malattia se uno o più dei meccanismi di difesa dell’organismo sono compromessi. </a:t>
            </a:r>
            <a:endParaRPr lang="it-IT" altLang="it-IT" sz="2400" i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4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-129257"/>
            <a:ext cx="7772400" cy="1470025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Postulati di Koch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280920" cy="50851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Il presunto agente responsabile della malattia in esame deve essere presente in tutti i casi riscontrati di quella malattia.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Deve essere possibile isolare il microrganismo dall'ospite malato e farlo crescere in 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hlinkClick r:id="rId2" tooltip="Coltura pura"/>
              </a:rPr>
              <a:t>coltura pura</a:t>
            </a:r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Ogni volta che una 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hlinkClick r:id="rId2" tooltip="Coltura pura"/>
              </a:rPr>
              <a:t>coltura pura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 del microrganismo viene inoculata in un ospite sano (ma suscettibile alla malattia), si riproduce la malattia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Il microrganismo deve poter essere isolato nuovamente dall'ospite infettato sperimentalmente</a:t>
            </a:r>
          </a:p>
          <a:p>
            <a:pPr algn="l"/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l"/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Se positivi, abbiamo la prova della patogenicità del 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  <a:hlinkClick r:id="rId3" tooltip="Microrganismo"/>
              </a:rPr>
              <a:t>microrganismo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 e della sua influenza in un determinato quadro patologico.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4918</TotalTime>
  <Words>1591</Words>
  <Application>Microsoft Office PowerPoint</Application>
  <PresentationFormat>Presentazione su schermo (4:3)</PresentationFormat>
  <Paragraphs>298</Paragraphs>
  <Slides>45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45</vt:i4>
      </vt:variant>
    </vt:vector>
  </HeadingPairs>
  <TitlesOfParts>
    <vt:vector size="48" baseType="lpstr">
      <vt:lpstr>Struttura predefinita</vt:lpstr>
      <vt:lpstr>Fotografia Photo Editor</vt:lpstr>
      <vt:lpstr>Document</vt:lpstr>
      <vt:lpstr>Meccanismi patogenetici dei batteri</vt:lpstr>
      <vt:lpstr>Presentazione standard di PowerPoint</vt:lpstr>
      <vt:lpstr>FLORA MICROBICA NORMALE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Postulati di Koch</vt:lpstr>
      <vt:lpstr>Insorgenza delle malattie </vt:lpstr>
      <vt:lpstr>Severità o durata della malattia</vt:lpstr>
      <vt:lpstr>Presentazione standard di PowerPoint</vt:lpstr>
      <vt:lpstr>Sorgenti d’infezione</vt:lpstr>
      <vt:lpstr>Serbatoi d’infezione</vt:lpstr>
      <vt:lpstr>Modalità di trasmissione degli agenti patogeni</vt:lpstr>
      <vt:lpstr>Modalità di trasmissione degli agenti patogeni II</vt:lpstr>
      <vt:lpstr>Modalità di trasmissione degli agenti patogeni III</vt:lpstr>
      <vt:lpstr>Presentazione standard di PowerPoint</vt:lpstr>
      <vt:lpstr>Presentazione standard di PowerPoint</vt:lpstr>
      <vt:lpstr>Presentazione standard di PowerPoint</vt:lpstr>
      <vt:lpstr>Difese dell’ospite.  Meccanismi aspecifici di difesa</vt:lpstr>
      <vt:lpstr>VIE DI ACCESSO PER LE INFEZIONI ESOGENE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Azione patogena dei batteri</vt:lpstr>
      <vt:lpstr>Presentazione standard di PowerPoint</vt:lpstr>
      <vt:lpstr>Azione patogena dei batteri</vt:lpstr>
      <vt:lpstr>Adesione</vt:lpstr>
      <vt:lpstr>Presentazione standard di PowerPoint</vt:lpstr>
      <vt:lpstr>Colonizzazione</vt:lpstr>
      <vt:lpstr>Disseminazione</vt:lpstr>
      <vt:lpstr>Penetrazione intracellulare</vt:lpstr>
      <vt:lpstr>Sopravvivenza all’interno dei macrofagi</vt:lpstr>
      <vt:lpstr>Presentazione standard di PowerPoint</vt:lpstr>
      <vt:lpstr>Presentazione standard di PowerPoint</vt:lpstr>
      <vt:lpstr>Lipopolisaccaride (LPS) o endotossina</vt:lpstr>
      <vt:lpstr>ATTIVITA’  LOCALI   E   SISTEMICHE  DELL’ LPS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preuser</dc:creator>
  <cp:lastModifiedBy>COMAR MANOLA</cp:lastModifiedBy>
  <cp:revision>258</cp:revision>
  <dcterms:created xsi:type="dcterms:W3CDTF">2001-12-04T15:35:48Z</dcterms:created>
  <dcterms:modified xsi:type="dcterms:W3CDTF">2022-03-09T12:38:55Z</dcterms:modified>
</cp:coreProperties>
</file>