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36"/>
  </p:notesMasterIdLst>
  <p:handoutMasterIdLst>
    <p:handoutMasterId r:id="rId37"/>
  </p:handoutMasterIdLst>
  <p:sldIdLst>
    <p:sldId id="319" r:id="rId3"/>
    <p:sldId id="357" r:id="rId4"/>
    <p:sldId id="424" r:id="rId5"/>
    <p:sldId id="369" r:id="rId6"/>
    <p:sldId id="365" r:id="rId7"/>
    <p:sldId id="403" r:id="rId8"/>
    <p:sldId id="404" r:id="rId9"/>
    <p:sldId id="372" r:id="rId10"/>
    <p:sldId id="374" r:id="rId11"/>
    <p:sldId id="373" r:id="rId12"/>
    <p:sldId id="366" r:id="rId13"/>
    <p:sldId id="367" r:id="rId14"/>
    <p:sldId id="370" r:id="rId15"/>
    <p:sldId id="371" r:id="rId16"/>
    <p:sldId id="364" r:id="rId17"/>
    <p:sldId id="360" r:id="rId18"/>
    <p:sldId id="361" r:id="rId19"/>
    <p:sldId id="362" r:id="rId20"/>
    <p:sldId id="363" r:id="rId21"/>
    <p:sldId id="328" r:id="rId22"/>
    <p:sldId id="389" r:id="rId23"/>
    <p:sldId id="425" r:id="rId24"/>
    <p:sldId id="376" r:id="rId25"/>
    <p:sldId id="390" r:id="rId26"/>
    <p:sldId id="395" r:id="rId27"/>
    <p:sldId id="396" r:id="rId28"/>
    <p:sldId id="391" r:id="rId29"/>
    <p:sldId id="384" r:id="rId30"/>
    <p:sldId id="385" r:id="rId31"/>
    <p:sldId id="387" r:id="rId32"/>
    <p:sldId id="386" r:id="rId33"/>
    <p:sldId id="422" r:id="rId34"/>
    <p:sldId id="423" r:id="rId3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57" autoAdjust="0"/>
    <p:restoredTop sz="91244" autoAdjust="0"/>
  </p:normalViewPr>
  <p:slideViewPr>
    <p:cSldViewPr snapToGrid="0">
      <p:cViewPr varScale="1">
        <p:scale>
          <a:sx n="73" d="100"/>
          <a:sy n="73" d="100"/>
        </p:scale>
        <p:origin x="1372" y="48"/>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3/12/2021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3/12/2021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2</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11</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12</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13</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14</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15</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66612">
              <a:defRPr/>
            </a:pPr>
            <a:r>
              <a:rPr lang="en-US" b="1" u="sng" dirty="0" smtClean="0"/>
              <a:t>Trainer Notes:</a:t>
            </a:r>
          </a:p>
          <a:p>
            <a:r>
              <a:rPr lang="en-US" dirty="0" smtClean="0"/>
              <a:t>The items in the table are just some examples. There are others.</a:t>
            </a:r>
          </a:p>
          <a:p>
            <a:r>
              <a:rPr lang="en-US" dirty="0" smtClean="0"/>
              <a:t>Another</a:t>
            </a:r>
            <a:r>
              <a:rPr lang="en-US" baseline="0" dirty="0" smtClean="0"/>
              <a:t> important distinction to make is whether the particle is naturally occurring, of human origin but unintentionally produced or intentionally engineered for a specific purpose.</a:t>
            </a:r>
          </a:p>
          <a:p>
            <a:endParaRPr lang="en-US" b="1" baseline="0" dirty="0" smtClean="0"/>
          </a:p>
          <a:p>
            <a:r>
              <a:rPr lang="en-US" b="1" baseline="0" dirty="0" smtClean="0"/>
              <a:t>Naturally occurring: </a:t>
            </a:r>
            <a:r>
              <a:rPr lang="en-US" baseline="0" dirty="0" smtClean="0"/>
              <a:t>There are many examples of materials that satisfy the size requirements of the nanoscale but that are produced naturally rather than in a factory or research lab. Combustion products (e.g., from a forest fire) and volcanic ash are both composed of a range of substances and particle sizes, some of which are on the nanoscale. Viruses could even be considered nanoscale particles.</a:t>
            </a:r>
          </a:p>
          <a:p>
            <a:endParaRPr lang="en-US" dirty="0" smtClean="0"/>
          </a:p>
          <a:p>
            <a:r>
              <a:rPr lang="en-US" b="1" dirty="0" smtClean="0"/>
              <a:t>Human</a:t>
            </a:r>
            <a:r>
              <a:rPr lang="en-US" b="1" baseline="0" dirty="0" smtClean="0"/>
              <a:t> Origin (incidental):</a:t>
            </a:r>
            <a:r>
              <a:rPr lang="en-US" b="0" baseline="0" dirty="0" smtClean="0"/>
              <a:t> Humans engage in many activities that produce nanoscale particles as an unintentional waste product of the process. Workers may be familiar with examples from welding, sandblasting or other industrial processes. Some of these particles have been implicated in unwanted public or occupational health outcomes.</a:t>
            </a:r>
          </a:p>
          <a:p>
            <a:endParaRPr lang="en-US" b="0" baseline="0" dirty="0" smtClean="0"/>
          </a:p>
          <a:p>
            <a:r>
              <a:rPr lang="en-US" b="1" baseline="0" dirty="0" smtClean="0"/>
              <a:t>Human Origin (Engineered): </a:t>
            </a:r>
            <a:r>
              <a:rPr lang="en-US" b="0" baseline="0" dirty="0" smtClean="0"/>
              <a:t>When we speak in this course about nanomaterials we will be talking about the third class shown in the table, the particles that have been intentionally designed to be in the nanoscale and are being studied or used commercially because of their novel properties. Some examples, about which more will be presented later, include nanoscale metals such as </a:t>
            </a:r>
            <a:r>
              <a:rPr lang="en-US" b="0" baseline="0" dirty="0" err="1" smtClean="0"/>
              <a:t>nanosilver</a:t>
            </a:r>
            <a:r>
              <a:rPr lang="en-US" b="0" baseline="0" dirty="0" smtClean="0"/>
              <a:t>, semiconducting nanoparticles known colloquially as quantum dots, carbon-based nanomaterials such as nanotubes, ceramic (metal oxide) nanoparticles such as titanium dioxide which is found in sunscreens, and polymeric hydrocarbon-based nanoparticles such as capsules used for drug delivery.</a:t>
            </a:r>
          </a:p>
          <a:p>
            <a:endParaRPr lang="en-US" b="0" baseline="0" dirty="0" smtClean="0"/>
          </a:p>
          <a:p>
            <a:r>
              <a:rPr lang="en-US" b="0" baseline="0" dirty="0" smtClean="0"/>
              <a:t>The main differences between Incidental and Engineered nanomaterials are that Engineered nanomaterials are intentionally designed to exploit a novel feature that accompanies the small size and are typically more well-controlled than randomly produced Incidental nanomaterials.</a:t>
            </a: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4</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5</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smtClean="0"/>
              <a:t>Trainer Notes:</a:t>
            </a:r>
          </a:p>
          <a:p>
            <a:r>
              <a:rPr lang="en-US" dirty="0" smtClean="0"/>
              <a:t>In self-cleaning glass, a</a:t>
            </a:r>
            <a:r>
              <a:rPr lang="en-US" baseline="0" dirty="0" smtClean="0"/>
              <a:t> t</a:t>
            </a:r>
            <a:r>
              <a:rPr lang="en-US" dirty="0" smtClean="0"/>
              <a:t>hin film of titanium dioxide (TiO</a:t>
            </a:r>
            <a:r>
              <a:rPr lang="en-US" baseline="-25000" dirty="0" smtClean="0"/>
              <a:t>2</a:t>
            </a:r>
            <a:r>
              <a:rPr lang="en-US" baseline="0" dirty="0" smtClean="0"/>
              <a:t> or titania)</a:t>
            </a:r>
            <a:r>
              <a:rPr lang="en-US" dirty="0" smtClean="0"/>
              <a:t> is bonded to glass. Upon exposure to UV from sunlight, the titania catalyzes breakdown of dirt. Rainwater then washes dirt away. The film also creates a hydrophobic surface which causes</a:t>
            </a:r>
            <a:r>
              <a:rPr lang="en-US" baseline="0" dirty="0" smtClean="0"/>
              <a:t> water to flow in sheets rather than beading up. As a result, little to no streaking occurs after water evaporates.</a:t>
            </a:r>
          </a:p>
          <a:p>
            <a:r>
              <a:rPr lang="en-US" baseline="0" dirty="0" smtClean="0"/>
              <a:t>This coating can also be made to reflect UV light which can result in greater energy efficiency for the building due to reduced air-conditioning costs.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smtClean="0"/>
              <a:t>Trainer Notes:</a:t>
            </a:r>
          </a:p>
          <a:p>
            <a:r>
              <a:rPr lang="en-US" dirty="0" smtClean="0"/>
              <a:t>UK-based airline Easy Jet is testing a new nanotechnology coating on 8 of its jets in</a:t>
            </a:r>
            <a:r>
              <a:rPr lang="en-US" baseline="0" dirty="0" smtClean="0"/>
              <a:t> hopes that it can reduce fuel consumption by as much as 2% per jet per year. The coating fills in all the tiny crevices in the surface of the paint, creating an ultra-smooth, low-friction surface that repels debris and reduces drag. For an airline that spends nearly $1.2 billion  in fuel per year, the coating could save them 10’s of millions of dollars.</a:t>
            </a:r>
          </a:p>
          <a:p>
            <a:endParaRPr lang="en-US" baseline="0" dirty="0" smtClean="0"/>
          </a:p>
          <a:p>
            <a:r>
              <a:rPr lang="en-US" i="1" dirty="0" smtClean="0"/>
              <a:t>If you have time and Internet access, click on the image to open the website and play  a one-minute video</a:t>
            </a:r>
          </a:p>
          <a:p>
            <a:endParaRPr lang="en-US" i="1" dirty="0" smtClean="0"/>
          </a:p>
          <a:p>
            <a:r>
              <a:rPr lang="en-US" dirty="0" smtClean="0"/>
              <a:t>Credit:</a:t>
            </a:r>
            <a:r>
              <a:rPr lang="en-US" baseline="0" dirty="0" smtClean="0"/>
              <a:t> http://www.bbc.co.uk/news/business-12428667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8</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9</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10</a:t>
            </a:fld>
            <a:endParaRPr lang="fr-BE" dirty="0"/>
          </a:p>
        </p:txBody>
      </p:sp>
    </p:spTree>
    <p:extLst>
      <p:ext uri="{BB962C8B-B14F-4D97-AF65-F5344CB8AC3E}">
        <p14:creationId xmlns:p14="http://schemas.microsoft.com/office/powerpoint/2010/main" val="113573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116632"/>
            <a:ext cx="5112568" cy="936104"/>
          </a:xfrm>
          <a:prstGeom prst="rect">
            <a:avLst/>
          </a:prstGeom>
        </p:spPr>
        <p:txBody>
          <a:bodyPr/>
          <a:lstStyle>
            <a:lvl1pPr algn="l">
              <a:defRPr sz="2800" b="1" baseline="0">
                <a:solidFill>
                  <a:schemeClr val="bg1"/>
                </a:solidFill>
                <a:latin typeface="Arial" panose="020B0604020202020204" pitchFamily="34" charset="0"/>
                <a:cs typeface="Arial" panose="020B0604020202020204" pitchFamily="34" charset="0"/>
              </a:defRPr>
            </a:lvl1pPr>
          </a:lstStyle>
          <a:p>
            <a:r>
              <a:rPr lang="en-US" dirty="0" smtClean="0"/>
              <a:t>Click to add Slide Header on one or two lines</a:t>
            </a:r>
            <a:endParaRPr lang="en-GB" dirty="0"/>
          </a:p>
        </p:txBody>
      </p:sp>
      <p:sp>
        <p:nvSpPr>
          <p:cNvPr id="3" name="Content Placeholder 2"/>
          <p:cNvSpPr>
            <a:spLocks noGrp="1"/>
          </p:cNvSpPr>
          <p:nvPr>
            <p:ph idx="1" hasCustomPrompt="1"/>
          </p:nvPr>
        </p:nvSpPr>
        <p:spPr>
          <a:xfrm>
            <a:off x="251520" y="1600202"/>
            <a:ext cx="8640960" cy="4525963"/>
          </a:xfrm>
          <a:prstGeom prst="rect">
            <a:avLst/>
          </a:prstGeom>
        </p:spPr>
        <p:txBody>
          <a:bodyPr/>
          <a:lstStyle>
            <a:lvl1pPr marL="0" indent="0" algn="l">
              <a:buNone/>
              <a:defRPr sz="2800">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sz="2400">
                <a:latin typeface="Arial" panose="020B0604020202020204" pitchFamily="34" charset="0"/>
                <a:cs typeface="Arial" panose="020B0604020202020204" pitchFamily="34" charset="0"/>
              </a:defRPr>
            </a:lvl2pPr>
            <a:lvl3pPr marL="914400" indent="0" algn="l">
              <a:buNone/>
              <a:defRPr sz="2000">
                <a:latin typeface="Arial" panose="020B0604020202020204" pitchFamily="34" charset="0"/>
                <a:cs typeface="Arial" panose="020B0604020202020204" pitchFamily="34" charset="0"/>
              </a:defRPr>
            </a:lvl3pPr>
            <a:lvl4pPr marL="1371600" indent="0" algn="l">
              <a:buNone/>
              <a:defRPr sz="1800">
                <a:latin typeface="Arial" panose="020B0604020202020204" pitchFamily="34" charset="0"/>
                <a:cs typeface="Arial" panose="020B0604020202020204" pitchFamily="34" charset="0"/>
              </a:defRPr>
            </a:lvl4pPr>
            <a:lvl5pPr marL="1828800" indent="0" algn="l">
              <a:buNone/>
              <a:defRPr sz="1800">
                <a:latin typeface="Arial" panose="020B0604020202020204" pitchFamily="34" charset="0"/>
                <a:cs typeface="Arial" panose="020B0604020202020204" pitchFamily="34" charset="0"/>
              </a:defRPr>
            </a:lvl5pPr>
          </a:lstStyle>
          <a:p>
            <a:r>
              <a:rPr lang="en-GB" dirty="0" smtClean="0"/>
              <a:t>Text: Arial, 28</a:t>
            </a:r>
          </a:p>
          <a:p>
            <a:pPr marL="914400" lvl="1" indent="-457200">
              <a:buFont typeface="Arial" panose="020B0604020202020204" pitchFamily="34" charset="0"/>
              <a:buChar char="•"/>
            </a:pPr>
            <a:r>
              <a:rPr lang="en-GB" dirty="0" smtClean="0"/>
              <a:t>Second line: Arial, 24</a:t>
            </a:r>
            <a:endParaRPr lang="en-GB" dirty="0"/>
          </a:p>
        </p:txBody>
      </p:sp>
      <p:sp>
        <p:nvSpPr>
          <p:cNvPr id="7" name="Text Placeholder 5"/>
          <p:cNvSpPr>
            <a:spLocks noGrp="1"/>
          </p:cNvSpPr>
          <p:nvPr>
            <p:ph type="body" sz="quarter" idx="10" hasCustomPrompt="1"/>
          </p:nvPr>
        </p:nvSpPr>
        <p:spPr>
          <a:xfrm>
            <a:off x="3203849" y="6165304"/>
            <a:ext cx="2736304" cy="575518"/>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US" dirty="0" smtClean="0"/>
              <a:t>Click to add date on first line, add location to second line</a:t>
            </a:r>
            <a:endParaRPr lang="en-GB" dirty="0"/>
          </a:p>
        </p:txBody>
      </p:sp>
    </p:spTree>
    <p:extLst>
      <p:ext uri="{BB962C8B-B14F-4D97-AF65-F5344CB8AC3E}">
        <p14:creationId xmlns:p14="http://schemas.microsoft.com/office/powerpoint/2010/main" val="168557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D31AAE70-728E-4B46-8DB7-3C1FFD528A0A}" type="datetimeFigureOut">
              <a:rPr lang="en-US" smtClean="0"/>
              <a:pPr/>
              <a:t>3/12/2021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B957F34-18AE-46E0-AF34-CDCB5619EEB9}" type="slidenum">
              <a:rPr lang="en-US" smtClean="0"/>
              <a:pPr/>
              <a:t>‹N›</a:t>
            </a:fld>
            <a:endParaRPr lang="en-US"/>
          </a:p>
        </p:txBody>
      </p:sp>
    </p:spTree>
    <p:extLst>
      <p:ext uri="{BB962C8B-B14F-4D97-AF65-F5344CB8AC3E}">
        <p14:creationId xmlns:p14="http://schemas.microsoft.com/office/powerpoint/2010/main" val="77257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smtClean="0"/>
              <a:t>Click to edit Master title style</a:t>
            </a:r>
            <a:endParaRPr lang="en-US"/>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cancer.gov/researchandfunding/snapshots/nanotechnology"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htwins.net/scale2/" TargetMode="External"/><Relationship Id="rId5" Type="http://schemas.openxmlformats.org/officeDocument/2006/relationships/image" Target="../media/image4.png"/><Relationship Id="rId4" Type="http://schemas.openxmlformats.org/officeDocument/2006/relationships/hyperlink" Target="http://www.nano.gov/nanotech-10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hyperlink" Target="http://www.rsc.org/suppdata/c9/nr/c9nr02731a/c9nr02731a1.gif"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bbc.co.uk/news/business-1242866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smtClean="0"/>
              <a:t>Definitions and commonly used terms</a:t>
            </a:r>
            <a:endParaRPr lang="en-US" cap="smal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923330"/>
          </a:xfrm>
          <a:prstGeom prst="rect">
            <a:avLst/>
          </a:prstGeom>
        </p:spPr>
        <p:txBody>
          <a:bodyPr wrap="square">
            <a:spAutoFit/>
          </a:bodyPr>
          <a:lstStyle/>
          <a:p>
            <a:r>
              <a:rPr lang="en-US" dirty="0" smtClean="0"/>
              <a:t>Biological </a:t>
            </a:r>
            <a:r>
              <a:rPr lang="en-US" dirty="0"/>
              <a:t>systems often </a:t>
            </a:r>
            <a:r>
              <a:rPr lang="en-US" dirty="0" smtClean="0"/>
              <a:t>feature </a:t>
            </a:r>
            <a:r>
              <a:rPr lang="en-US" dirty="0"/>
              <a:t>functional nanomaterials. </a:t>
            </a:r>
            <a:endParaRPr lang="en-US" dirty="0" smtClean="0"/>
          </a:p>
          <a:p>
            <a:endParaRPr lang="en-US" dirty="0"/>
          </a:p>
          <a:p>
            <a:r>
              <a:rPr lang="en-US" dirty="0" smtClean="0"/>
              <a:t> </a:t>
            </a:r>
            <a:endParaRPr lang="it-IT" dirty="0"/>
          </a:p>
        </p:txBody>
      </p:sp>
      <p:pic>
        <p:nvPicPr>
          <p:cNvPr id="61442"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53" y="1668138"/>
            <a:ext cx="6178508" cy="46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80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1200329"/>
          </a:xfrm>
          <a:prstGeom prst="rect">
            <a:avLst/>
          </a:prstGeom>
        </p:spPr>
        <p:txBody>
          <a:bodyPr wrap="square">
            <a:spAutoFit/>
          </a:bodyPr>
          <a:lstStyle/>
          <a:p>
            <a:r>
              <a:rPr lang="en-US" dirty="0" smtClean="0"/>
              <a:t>The "</a:t>
            </a:r>
            <a:r>
              <a:rPr lang="en-US" dirty="0" err="1" smtClean="0"/>
              <a:t>spatulae</a:t>
            </a:r>
            <a:r>
              <a:rPr lang="en-US" dirty="0"/>
              <a:t>" on the bottom of gecko </a:t>
            </a:r>
            <a:r>
              <a:rPr lang="en-US" dirty="0" smtClean="0"/>
              <a:t>feet</a:t>
            </a:r>
            <a:endParaRPr lang="en-US" dirty="0"/>
          </a:p>
          <a:p>
            <a:endParaRPr lang="en-US" dirty="0" smtClean="0"/>
          </a:p>
          <a:p>
            <a:endParaRPr lang="en-US" dirty="0"/>
          </a:p>
          <a:p>
            <a:r>
              <a:rPr lang="en-US" dirty="0" smtClean="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50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1200329"/>
          </a:xfrm>
          <a:prstGeom prst="rect">
            <a:avLst/>
          </a:prstGeom>
        </p:spPr>
        <p:txBody>
          <a:bodyPr wrap="square">
            <a:spAutoFit/>
          </a:bodyPr>
          <a:lstStyle/>
          <a:p>
            <a:r>
              <a:rPr lang="en-US" dirty="0" smtClean="0"/>
              <a:t>The "</a:t>
            </a:r>
            <a:r>
              <a:rPr lang="en-US" dirty="0" err="1" smtClean="0"/>
              <a:t>spatulae</a:t>
            </a:r>
            <a:r>
              <a:rPr lang="en-US" dirty="0"/>
              <a:t>" on the bottom of gecko </a:t>
            </a:r>
            <a:r>
              <a:rPr lang="en-US" dirty="0" smtClean="0"/>
              <a:t>feet</a:t>
            </a:r>
            <a:endParaRPr lang="en-US" dirty="0"/>
          </a:p>
          <a:p>
            <a:endParaRPr lang="en-US" dirty="0" smtClean="0"/>
          </a:p>
          <a:p>
            <a:endParaRPr lang="en-US" dirty="0"/>
          </a:p>
          <a:p>
            <a:r>
              <a:rPr lang="en-US" dirty="0" smtClean="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6735"/>
          <a:stretch/>
        </p:blipFill>
        <p:spPr bwMode="auto">
          <a:xfrm>
            <a:off x="659080" y="4257303"/>
            <a:ext cx="8363146" cy="260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668150" y="4911320"/>
            <a:ext cx="2941831" cy="584775"/>
          </a:xfrm>
          <a:prstGeom prst="rect">
            <a:avLst/>
          </a:prstGeom>
          <a:noFill/>
        </p:spPr>
        <p:txBody>
          <a:bodyPr wrap="none" rtlCol="0">
            <a:spAutoFit/>
          </a:bodyPr>
          <a:lstStyle/>
          <a:p>
            <a:r>
              <a:rPr lang="it-IT" sz="3200" dirty="0" err="1" smtClean="0">
                <a:solidFill>
                  <a:srgbClr val="FF0000"/>
                </a:solidFill>
                <a:latin typeface="Arial" panose="020B0604020202020204" pitchFamily="34" charset="0"/>
                <a:cs typeface="Arial" panose="020B0604020202020204" pitchFamily="34" charset="0"/>
              </a:rPr>
              <a:t>Artificial</a:t>
            </a:r>
            <a:r>
              <a:rPr lang="it-IT" sz="3200" dirty="0" smtClean="0">
                <a:solidFill>
                  <a:srgbClr val="FF0000"/>
                </a:solidFill>
                <a:latin typeface="Arial" panose="020B0604020202020204" pitchFamily="34" charset="0"/>
                <a:cs typeface="Arial" panose="020B0604020202020204" pitchFamily="34" charset="0"/>
              </a:rPr>
              <a:t> replica</a:t>
            </a:r>
            <a:endParaRPr lang="it-IT"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405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smtClean="0">
                <a:solidFill>
                  <a:srgbClr val="B77513"/>
                </a:solidFill>
              </a:rPr>
              <a:t>Sources</a:t>
            </a:r>
            <a:r>
              <a:rPr lang="it-IT" sz="2000" b="1" dirty="0">
                <a:solidFill>
                  <a:srgbClr val="B77513"/>
                </a:solidFill>
              </a:rPr>
              <a:t> </a:t>
            </a:r>
            <a:r>
              <a:rPr lang="it-IT" sz="2000" b="1" dirty="0" smtClean="0">
                <a:solidFill>
                  <a:srgbClr val="B77513"/>
                </a:solidFill>
              </a:rPr>
              <a:t>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0" y="985650"/>
            <a:ext cx="5372809" cy="358635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6448300" y="2369564"/>
            <a:ext cx="2291939" cy="1200329"/>
          </a:xfrm>
          <a:prstGeom prst="rect">
            <a:avLst/>
          </a:prstGeom>
        </p:spPr>
        <p:txBody>
          <a:bodyPr wrap="square">
            <a:spAutoFit/>
          </a:bodyPr>
          <a:lstStyle/>
          <a:p>
            <a:r>
              <a:rPr lang="en-US" b="1" dirty="0"/>
              <a:t>Spider silk: nanomaterial that can stop a jumbo jet in the midflight</a:t>
            </a:r>
          </a:p>
        </p:txBody>
      </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50" y="4666313"/>
            <a:ext cx="4814988" cy="19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913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smtClean="0">
                <a:solidFill>
                  <a:srgbClr val="B77513"/>
                </a:solidFill>
              </a:rPr>
              <a:t>Sources</a:t>
            </a:r>
            <a:r>
              <a:rPr lang="it-IT" sz="2000" b="1" dirty="0">
                <a:solidFill>
                  <a:srgbClr val="B77513"/>
                </a:solidFill>
              </a:rPr>
              <a:t> </a:t>
            </a:r>
            <a:r>
              <a:rPr lang="it-IT" sz="2000" b="1" dirty="0" smtClean="0">
                <a:solidFill>
                  <a:srgbClr val="B77513"/>
                </a:solidFill>
              </a:rPr>
              <a:t>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1" y="985650"/>
            <a:ext cx="4429900" cy="2956958"/>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4390346"/>
            <a:ext cx="74771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27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smtClean="0">
                <a:solidFill>
                  <a:srgbClr val="B77513"/>
                </a:solidFill>
              </a:rPr>
              <a:t>Sources</a:t>
            </a:r>
            <a:r>
              <a:rPr lang="it-IT" sz="2000" b="1" dirty="0">
                <a:solidFill>
                  <a:srgbClr val="B77513"/>
                </a:solidFill>
              </a:rPr>
              <a:t> </a:t>
            </a:r>
            <a:r>
              <a:rPr lang="it-IT" sz="2000" b="1" dirty="0" smtClean="0">
                <a:solidFill>
                  <a:srgbClr val="B77513"/>
                </a:solidFill>
              </a:rPr>
              <a:t>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2308324"/>
          </a:xfrm>
          <a:prstGeom prst="rect">
            <a:avLst/>
          </a:prstGeom>
        </p:spPr>
        <p:txBody>
          <a:bodyPr wrap="square">
            <a:spAutoFit/>
          </a:bodyPr>
          <a:lstStyle/>
          <a:p>
            <a:r>
              <a:rPr lang="en-US" b="1" dirty="0"/>
              <a:t>Incidental</a:t>
            </a:r>
          </a:p>
          <a:p>
            <a:r>
              <a:rPr lang="en-US" dirty="0"/>
              <a:t>Nanomaterials may be incidentally produced as a byproduct of mechanical or industrial processes. </a:t>
            </a:r>
            <a:endParaRPr lang="en-US" dirty="0" smtClean="0"/>
          </a:p>
          <a:p>
            <a:endParaRPr lang="en-US" dirty="0" smtClean="0"/>
          </a:p>
          <a:p>
            <a:r>
              <a:rPr lang="en-US" dirty="0"/>
              <a:t>v</a:t>
            </a:r>
            <a:r>
              <a:rPr lang="en-US" dirty="0" smtClean="0"/>
              <a:t>ehicle </a:t>
            </a:r>
            <a:r>
              <a:rPr lang="en-US" dirty="0"/>
              <a:t>engine exhausts, </a:t>
            </a:r>
            <a:r>
              <a:rPr lang="en-US" dirty="0" smtClean="0"/>
              <a:t>welding </a:t>
            </a:r>
            <a:r>
              <a:rPr lang="en-US" dirty="0"/>
              <a:t>fumes, </a:t>
            </a:r>
            <a:r>
              <a:rPr lang="en-US" dirty="0" smtClean="0"/>
              <a:t>combustion </a:t>
            </a:r>
            <a:r>
              <a:rPr lang="en-US" dirty="0"/>
              <a:t>processes from domestic solid fuel heating and cooking</a:t>
            </a:r>
            <a:r>
              <a:rPr lang="en-US" dirty="0" smtClean="0"/>
              <a:t>.</a:t>
            </a:r>
          </a:p>
          <a:p>
            <a:endParaRPr lang="en-US" dirty="0"/>
          </a:p>
          <a:p>
            <a:r>
              <a:rPr lang="en-US" dirty="0" smtClean="0"/>
              <a:t> VEHICLES</a:t>
            </a:r>
            <a:endParaRPr lang="it-IT" dirty="0"/>
          </a:p>
        </p:txBody>
      </p:sp>
      <p:sp>
        <p:nvSpPr>
          <p:cNvPr id="19" name="Text Box 3"/>
          <p:cNvSpPr txBox="1">
            <a:spLocks noChangeArrowheads="1"/>
          </p:cNvSpPr>
          <p:nvPr/>
        </p:nvSpPr>
        <p:spPr bwMode="auto">
          <a:xfrm>
            <a:off x="754082" y="3138468"/>
            <a:ext cx="7391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dirty="0">
                <a:solidFill>
                  <a:srgbClr val="FF0000"/>
                </a:solidFill>
              </a:rPr>
              <a:t> </a:t>
            </a:r>
            <a:r>
              <a:rPr lang="en-US" altLang="it-IT" sz="2000" dirty="0">
                <a:solidFill>
                  <a:srgbClr val="FF0000"/>
                </a:solidFill>
              </a:rPr>
              <a:t>Soot from fuel combustion</a:t>
            </a:r>
            <a:endParaRPr lang="en-US" altLang="it-IT" sz="2000" dirty="0"/>
          </a:p>
          <a:p>
            <a:pPr algn="l">
              <a:spcBef>
                <a:spcPct val="50000"/>
              </a:spcBef>
              <a:buFontTx/>
              <a:buChar char="•"/>
            </a:pPr>
            <a:r>
              <a:rPr lang="en-US" altLang="it-IT" sz="2000" dirty="0">
                <a:solidFill>
                  <a:schemeClr val="tx1"/>
                </a:solidFill>
              </a:rPr>
              <a:t> Attrition of tires (cars 70 mg/Km, trucks 1 </a:t>
            </a:r>
            <a:r>
              <a:rPr lang="en-US" altLang="it-IT" sz="2000" dirty="0" smtClean="0">
                <a:solidFill>
                  <a:schemeClr val="tx1"/>
                </a:solidFill>
              </a:rPr>
              <a:t>g/Km</a:t>
            </a:r>
            <a:endParaRPr lang="en-US" altLang="it-IT" sz="2000" dirty="0">
              <a:solidFill>
                <a:schemeClr val="tx1"/>
              </a:solidFill>
            </a:endParaRPr>
          </a:p>
          <a:p>
            <a:pPr algn="l">
              <a:spcBef>
                <a:spcPct val="50000"/>
              </a:spcBef>
              <a:buFontTx/>
              <a:buChar char="•"/>
            </a:pPr>
            <a:r>
              <a:rPr lang="en-US" altLang="it-IT" sz="2000" dirty="0">
                <a:solidFill>
                  <a:schemeClr val="tx1"/>
                </a:solidFill>
              </a:rPr>
              <a:t> Attrition of clutches (3 </a:t>
            </a:r>
            <a:r>
              <a:rPr lang="en-US" altLang="it-IT" sz="2000" dirty="0" smtClean="0">
                <a:solidFill>
                  <a:schemeClr val="tx1"/>
                </a:solidFill>
              </a:rPr>
              <a:t>mg/Km)</a:t>
            </a:r>
            <a:endParaRPr lang="en-US" altLang="it-IT" sz="2000" dirty="0">
              <a:solidFill>
                <a:schemeClr val="tx1"/>
              </a:solidFill>
            </a:endParaRPr>
          </a:p>
          <a:p>
            <a:pPr algn="l">
              <a:spcBef>
                <a:spcPct val="50000"/>
              </a:spcBef>
              <a:buFontTx/>
              <a:buChar char="•"/>
            </a:pPr>
            <a:r>
              <a:rPr lang="en-US" altLang="it-IT" sz="2000" dirty="0">
                <a:solidFill>
                  <a:schemeClr val="tx1"/>
                </a:solidFill>
              </a:rPr>
              <a:t> Attrition of brakes (20 </a:t>
            </a:r>
            <a:r>
              <a:rPr lang="en-US" altLang="it-IT" sz="2000" dirty="0" smtClean="0">
                <a:solidFill>
                  <a:schemeClr val="tx1"/>
                </a:solidFill>
              </a:rPr>
              <a:t>mg/Km)</a:t>
            </a:r>
            <a:endParaRPr lang="en-US" altLang="it-IT" sz="2000" dirty="0">
              <a:solidFill>
                <a:schemeClr val="tx1"/>
              </a:solidFill>
            </a:endParaRPr>
          </a:p>
          <a:p>
            <a:pPr algn="l">
              <a:spcBef>
                <a:spcPct val="50000"/>
              </a:spcBef>
              <a:buFontTx/>
              <a:buChar char="•"/>
            </a:pPr>
            <a:r>
              <a:rPr lang="en-US" altLang="it-IT" sz="2000" dirty="0">
                <a:solidFill>
                  <a:schemeClr val="tx1"/>
                </a:solidFill>
              </a:rPr>
              <a:t> Engine wear</a:t>
            </a:r>
          </a:p>
          <a:p>
            <a:pPr algn="l">
              <a:spcBef>
                <a:spcPct val="50000"/>
              </a:spcBef>
              <a:buFontTx/>
              <a:buChar char="•"/>
            </a:pPr>
            <a:r>
              <a:rPr lang="en-US" altLang="it-IT" sz="2000" dirty="0">
                <a:solidFill>
                  <a:schemeClr val="tx1"/>
                </a:solidFill>
              </a:rPr>
              <a:t> Catalyst (0.0005 mg/km of metal </a:t>
            </a:r>
            <a:r>
              <a:rPr lang="en-US" altLang="it-IT" sz="2000" dirty="0" smtClean="0">
                <a:solidFill>
                  <a:schemeClr val="tx1"/>
                </a:solidFill>
              </a:rPr>
              <a:t>oxides)</a:t>
            </a:r>
            <a:endParaRPr lang="en-US" altLang="it-IT" sz="2000" dirty="0">
              <a:solidFill>
                <a:schemeClr val="tx1"/>
              </a:solidFill>
            </a:endParaRPr>
          </a:p>
          <a:p>
            <a:pPr algn="l">
              <a:spcBef>
                <a:spcPct val="50000"/>
              </a:spcBef>
              <a:buFontTx/>
              <a:buChar char="•"/>
            </a:pPr>
            <a:r>
              <a:rPr lang="en-US" altLang="it-IT" sz="2000" dirty="0">
                <a:solidFill>
                  <a:schemeClr val="tx1"/>
                </a:solidFill>
              </a:rPr>
              <a:t> Fiber-particles from silencers</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83" y="4233864"/>
            <a:ext cx="2095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994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66000" y="228600"/>
            <a:ext cx="8305800" cy="1143000"/>
          </a:xfrm>
        </p:spPr>
        <p:txBody>
          <a:bodyPr>
            <a:normAutofit fontScale="90000"/>
          </a:bodyPr>
          <a:lstStyle/>
          <a:p>
            <a:pPr algn="l"/>
            <a:r>
              <a:rPr lang="en-US" altLang="it-IT" sz="3200" b="1" dirty="0" smtClean="0">
                <a:solidFill>
                  <a:srgbClr val="0000FF"/>
                </a:solidFill>
                <a:latin typeface="Arial" charset="0"/>
              </a:rPr>
              <a:t>Particulate formation: </a:t>
            </a:r>
            <a:r>
              <a:rPr lang="en-US" altLang="it-IT" sz="2800" b="1" dirty="0" smtClean="0">
                <a:solidFill>
                  <a:srgbClr val="FF3300"/>
                </a:solidFill>
                <a:latin typeface="Arial" charset="0"/>
              </a:rPr>
              <a:t>Combustion particles burnout</a:t>
            </a:r>
            <a:r>
              <a:rPr lang="en-US" altLang="it-IT" b="1" dirty="0" smtClean="0">
                <a:solidFill>
                  <a:srgbClr val="0000FF"/>
                </a:solidFill>
                <a:latin typeface="Arial" charset="0"/>
              </a:rPr>
              <a:t> </a:t>
            </a:r>
          </a:p>
        </p:txBody>
      </p:sp>
      <p:pic>
        <p:nvPicPr>
          <p:cNvPr id="16388" name="Picture 4" descr="C:\Documenti\fig03a.jpeg"/>
          <p:cNvPicPr>
            <a:picLocks noChangeAspect="1" noChangeArrowheads="1"/>
          </p:cNvPicPr>
          <p:nvPr/>
        </p:nvPicPr>
        <p:blipFill>
          <a:blip r:embed="rId2">
            <a:extLst>
              <a:ext uri="{28A0092B-C50C-407E-A947-70E740481C1C}">
                <a14:useLocalDpi xmlns:a14="http://schemas.microsoft.com/office/drawing/2010/main" val="0"/>
              </a:ext>
            </a:extLst>
          </a:blip>
          <a:srcRect t="4921"/>
          <a:stretch>
            <a:fillRect/>
          </a:stretch>
        </p:blipFill>
        <p:spPr bwMode="auto">
          <a:xfrm>
            <a:off x="3200400" y="1219200"/>
            <a:ext cx="5943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499750" y="1524000"/>
            <a:ext cx="228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dirty="0"/>
              <a:t>Fossil-Fuel-Fired Boiler</a:t>
            </a:r>
          </a:p>
        </p:txBody>
      </p:sp>
      <p:sp>
        <p:nvSpPr>
          <p:cNvPr id="16390" name="Text Box 6"/>
          <p:cNvSpPr txBox="1">
            <a:spLocks noChangeArrowheads="1"/>
          </p:cNvSpPr>
          <p:nvPr/>
        </p:nvSpPr>
        <p:spPr bwMode="auto">
          <a:xfrm>
            <a:off x="499750" y="2590800"/>
            <a:ext cx="2819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a:solidFill>
                  <a:schemeClr val="tx1"/>
                </a:solidFill>
              </a:rPr>
              <a:t> Injection of fuel particles</a:t>
            </a:r>
          </a:p>
          <a:p>
            <a:pPr algn="l">
              <a:spcBef>
                <a:spcPct val="50000"/>
              </a:spcBef>
              <a:buFontTx/>
              <a:buChar char="•"/>
            </a:pPr>
            <a:r>
              <a:rPr lang="en-US" altLang="it-IT" sz="2400">
                <a:solidFill>
                  <a:schemeClr val="tx1"/>
                </a:solidFill>
              </a:rPr>
              <a:t> Volatile organic compounds are vaporized and oxidized</a:t>
            </a:r>
          </a:p>
          <a:p>
            <a:pPr algn="l">
              <a:spcBef>
                <a:spcPct val="50000"/>
              </a:spcBef>
              <a:buFontTx/>
              <a:buChar char="•"/>
            </a:pPr>
            <a:r>
              <a:rPr lang="en-US" altLang="it-IT" sz="2400">
                <a:solidFill>
                  <a:schemeClr val="tx1"/>
                </a:solidFill>
              </a:rPr>
              <a:t> ash and </a:t>
            </a:r>
            <a:r>
              <a:rPr lang="en-US" altLang="it-IT" sz="2400"/>
              <a:t> </a:t>
            </a:r>
            <a:r>
              <a:rPr lang="en-US" altLang="it-IT" sz="2400">
                <a:solidFill>
                  <a:schemeClr val="tx1"/>
                </a:solidFill>
              </a:rPr>
              <a:t>char formation</a:t>
            </a:r>
            <a:endParaRPr lang="en-US" altLang="it-IT"/>
          </a:p>
        </p:txBody>
      </p:sp>
    </p:spTree>
    <p:extLst>
      <p:ext uri="{BB962C8B-B14F-4D97-AF65-F5344CB8AC3E}">
        <p14:creationId xmlns:p14="http://schemas.microsoft.com/office/powerpoint/2010/main" val="212103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57"/>
          <p:cNvGrpSpPr>
            <a:grpSpLocks/>
          </p:cNvGrpSpPr>
          <p:nvPr/>
        </p:nvGrpSpPr>
        <p:grpSpPr bwMode="auto">
          <a:xfrm>
            <a:off x="510625" y="1554163"/>
            <a:ext cx="1828800" cy="712787"/>
            <a:chOff x="0" y="550"/>
            <a:chExt cx="1152" cy="449"/>
          </a:xfrm>
        </p:grpSpPr>
        <p:sp>
          <p:nvSpPr>
            <p:cNvPr id="17503" name="Text Box 58"/>
            <p:cNvSpPr txBox="1">
              <a:spLocks noChangeAspect="1" noChangeArrowheads="1"/>
            </p:cNvSpPr>
            <p:nvPr/>
          </p:nvSpPr>
          <p:spPr bwMode="auto">
            <a:xfrm>
              <a:off x="319" y="550"/>
              <a:ext cx="51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CH</a:t>
              </a:r>
              <a:r>
                <a:rPr lang="it-IT" altLang="it-IT" sz="1800" baseline="-25000">
                  <a:solidFill>
                    <a:schemeClr val="tx1"/>
                  </a:solidFill>
                </a:rPr>
                <a:t>4</a:t>
              </a:r>
              <a:endParaRPr lang="it-IT" altLang="it-IT" sz="1800" b="0">
                <a:solidFill>
                  <a:schemeClr val="tx1"/>
                </a:solidFill>
              </a:endParaRPr>
            </a:p>
          </p:txBody>
        </p:sp>
        <p:sp>
          <p:nvSpPr>
            <p:cNvPr id="17504" name="Text Box 59"/>
            <p:cNvSpPr txBox="1">
              <a:spLocks noChangeArrowheads="1"/>
            </p:cNvSpPr>
            <p:nvPr/>
          </p:nvSpPr>
          <p:spPr bwMode="auto">
            <a:xfrm>
              <a:off x="0" y="768"/>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Methane fuel</a:t>
              </a:r>
              <a:endParaRPr lang="it-IT" altLang="it-IT" sz="1800" b="0">
                <a:solidFill>
                  <a:schemeClr val="tx1"/>
                </a:solidFill>
              </a:endParaRPr>
            </a:p>
          </p:txBody>
        </p:sp>
      </p:grpSp>
      <p:grpSp>
        <p:nvGrpSpPr>
          <p:cNvPr id="3" name="Group 100"/>
          <p:cNvGrpSpPr>
            <a:grpSpLocks/>
          </p:cNvGrpSpPr>
          <p:nvPr/>
        </p:nvGrpSpPr>
        <p:grpSpPr bwMode="auto">
          <a:xfrm>
            <a:off x="658263" y="2357438"/>
            <a:ext cx="3417887" cy="3484562"/>
            <a:chOff x="93" y="1485"/>
            <a:chExt cx="2153" cy="2195"/>
          </a:xfrm>
        </p:grpSpPr>
        <p:sp>
          <p:nvSpPr>
            <p:cNvPr id="17484" name="Text Box 62"/>
            <p:cNvSpPr txBox="1">
              <a:spLocks noChangeAspect="1" noChangeArrowheads="1"/>
            </p:cNvSpPr>
            <p:nvPr/>
          </p:nvSpPr>
          <p:spPr bwMode="auto">
            <a:xfrm>
              <a:off x="264" y="2781"/>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 CH</a:t>
              </a:r>
              <a:r>
                <a:rPr lang="it-IT" altLang="it-IT" sz="1800" baseline="-25000">
                  <a:solidFill>
                    <a:schemeClr val="tx1"/>
                  </a:solidFill>
                </a:rPr>
                <a:t>3</a:t>
              </a:r>
              <a:endParaRPr lang="it-IT" altLang="it-IT" sz="2400" baseline="-25000">
                <a:solidFill>
                  <a:schemeClr val="tx1"/>
                </a:solidFill>
              </a:endParaRPr>
            </a:p>
            <a:p>
              <a:r>
                <a:rPr lang="it-IT" altLang="it-IT" sz="1400">
                  <a:solidFill>
                    <a:schemeClr val="tx1"/>
                  </a:solidFill>
                </a:rPr>
                <a:t>Methylradical</a:t>
              </a:r>
              <a:endParaRPr lang="it-IT" altLang="it-IT" sz="2400">
                <a:solidFill>
                  <a:schemeClr val="tx1"/>
                </a:solidFill>
              </a:endParaRPr>
            </a:p>
          </p:txBody>
        </p:sp>
        <p:grpSp>
          <p:nvGrpSpPr>
            <p:cNvPr id="17485" name="Group 63"/>
            <p:cNvGrpSpPr>
              <a:grpSpLocks/>
            </p:cNvGrpSpPr>
            <p:nvPr/>
          </p:nvGrpSpPr>
          <p:grpSpPr bwMode="auto">
            <a:xfrm>
              <a:off x="1272" y="2792"/>
              <a:ext cx="974" cy="363"/>
              <a:chOff x="864" y="1387"/>
              <a:chExt cx="974" cy="363"/>
            </a:xfrm>
          </p:grpSpPr>
          <p:sp>
            <p:nvSpPr>
              <p:cNvPr id="17491" name="Text Box 64"/>
              <p:cNvSpPr txBox="1">
                <a:spLocks noChangeAspect="1" noChangeArrowheads="1"/>
              </p:cNvSpPr>
              <p:nvPr/>
            </p:nvSpPr>
            <p:spPr bwMode="auto">
              <a:xfrm>
                <a:off x="1015" y="1558"/>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400">
                    <a:solidFill>
                      <a:schemeClr val="tx1"/>
                    </a:solidFill>
                  </a:rPr>
                  <a:t>Acetylene</a:t>
                </a:r>
                <a:endParaRPr lang="it-IT" altLang="it-IT" sz="1400" b="0">
                  <a:solidFill>
                    <a:schemeClr val="tx1"/>
                  </a:solidFill>
                </a:endParaRPr>
              </a:p>
            </p:txBody>
          </p:sp>
          <p:grpSp>
            <p:nvGrpSpPr>
              <p:cNvPr id="17492" name="Group 65"/>
              <p:cNvGrpSpPr>
                <a:grpSpLocks/>
              </p:cNvGrpSpPr>
              <p:nvPr/>
            </p:nvGrpSpPr>
            <p:grpSpPr bwMode="auto">
              <a:xfrm>
                <a:off x="864" y="1387"/>
                <a:ext cx="974" cy="231"/>
                <a:chOff x="864" y="1387"/>
                <a:chExt cx="974" cy="231"/>
              </a:xfrm>
            </p:grpSpPr>
            <p:grpSp>
              <p:nvGrpSpPr>
                <p:cNvPr id="17493" name="Group 66"/>
                <p:cNvGrpSpPr>
                  <a:grpSpLocks noChangeAspect="1"/>
                </p:cNvGrpSpPr>
                <p:nvPr/>
              </p:nvGrpSpPr>
              <p:grpSpPr bwMode="auto">
                <a:xfrm>
                  <a:off x="1303" y="1469"/>
                  <a:ext cx="96" cy="67"/>
                  <a:chOff x="2472" y="1344"/>
                  <a:chExt cx="136" cy="96"/>
                </a:xfrm>
              </p:grpSpPr>
              <p:sp>
                <p:nvSpPr>
                  <p:cNvPr id="17500" name="Line 67"/>
                  <p:cNvSpPr>
                    <a:spLocks noChangeAspect="1" noChangeShapeType="1"/>
                  </p:cNvSpPr>
                  <p:nvPr/>
                </p:nvSpPr>
                <p:spPr bwMode="auto">
                  <a:xfrm>
                    <a:off x="2472" y="1392"/>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1" name="Line 68"/>
                  <p:cNvSpPr>
                    <a:spLocks noChangeAspect="1" noChangeShapeType="1"/>
                  </p:cNvSpPr>
                  <p:nvPr/>
                </p:nvSpPr>
                <p:spPr bwMode="auto">
                  <a:xfrm>
                    <a:off x="2472" y="1344"/>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2" name="Line 69"/>
                  <p:cNvSpPr>
                    <a:spLocks noChangeAspect="1" noChangeShapeType="1"/>
                  </p:cNvSpPr>
                  <p:nvPr/>
                </p:nvSpPr>
                <p:spPr bwMode="auto">
                  <a:xfrm>
                    <a:off x="2472" y="1440"/>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7494" name="Line 70"/>
                <p:cNvSpPr>
                  <a:spLocks noChangeAspect="1" noChangeShapeType="1"/>
                </p:cNvSpPr>
                <p:nvPr/>
              </p:nvSpPr>
              <p:spPr bwMode="auto">
                <a:xfrm>
                  <a:off x="1561"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5" name="Line 71"/>
                <p:cNvSpPr>
                  <a:spLocks noChangeAspect="1" noChangeShapeType="1"/>
                </p:cNvSpPr>
                <p:nvPr/>
              </p:nvSpPr>
              <p:spPr bwMode="auto">
                <a:xfrm>
                  <a:off x="1046"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6" name="Text Box 72"/>
                <p:cNvSpPr txBox="1">
                  <a:spLocks noChangeAspect="1" noChangeArrowheads="1"/>
                </p:cNvSpPr>
                <p:nvPr/>
              </p:nvSpPr>
              <p:spPr bwMode="auto">
                <a:xfrm>
                  <a:off x="1121"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7" name="Text Box 73"/>
                <p:cNvSpPr txBox="1">
                  <a:spLocks noChangeAspect="1" noChangeArrowheads="1"/>
                </p:cNvSpPr>
                <p:nvPr/>
              </p:nvSpPr>
              <p:spPr bwMode="auto">
                <a:xfrm>
                  <a:off x="1379"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8" name="Text Box 74"/>
                <p:cNvSpPr txBox="1">
                  <a:spLocks noChangeAspect="1" noChangeArrowheads="1"/>
                </p:cNvSpPr>
                <p:nvPr/>
              </p:nvSpPr>
              <p:spPr bwMode="auto">
                <a:xfrm>
                  <a:off x="864"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sp>
              <p:nvSpPr>
                <p:cNvPr id="17499" name="Text Box 75"/>
                <p:cNvSpPr txBox="1">
                  <a:spLocks noChangeAspect="1" noChangeArrowheads="1"/>
                </p:cNvSpPr>
                <p:nvPr/>
              </p:nvSpPr>
              <p:spPr bwMode="auto">
                <a:xfrm>
                  <a:off x="1636"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grpSp>
        </p:grpSp>
        <p:sp>
          <p:nvSpPr>
            <p:cNvPr id="17486" name="Text Box 76"/>
            <p:cNvSpPr txBox="1">
              <a:spLocks noChangeAspect="1" noChangeArrowheads="1"/>
            </p:cNvSpPr>
            <p:nvPr/>
          </p:nvSpPr>
          <p:spPr bwMode="auto">
            <a:xfrm>
              <a:off x="144" y="3298"/>
              <a:ext cx="103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3</a:t>
              </a:r>
              <a:r>
                <a:rPr lang="it-IT" altLang="it-IT" sz="1800">
                  <a:solidFill>
                    <a:schemeClr val="tx1"/>
                  </a:solidFill>
                </a:rPr>
                <a:t>H</a:t>
              </a:r>
              <a:r>
                <a:rPr lang="it-IT" altLang="it-IT" sz="1800" baseline="-25000">
                  <a:solidFill>
                    <a:schemeClr val="tx1"/>
                  </a:solidFill>
                </a:rPr>
                <a:t>3</a:t>
              </a:r>
              <a:endParaRPr lang="it-IT" altLang="it-IT" sz="2400" b="0" baseline="-25000">
                <a:solidFill>
                  <a:schemeClr val="tx1"/>
                </a:solidFill>
              </a:endParaRPr>
            </a:p>
            <a:p>
              <a:r>
                <a:rPr lang="it-IT" altLang="it-IT" sz="1400">
                  <a:solidFill>
                    <a:schemeClr val="tx1"/>
                  </a:solidFill>
                </a:rPr>
                <a:t>Propargylradical</a:t>
              </a:r>
              <a:endParaRPr lang="it-IT" altLang="it-IT" sz="2400" b="0">
                <a:solidFill>
                  <a:schemeClr val="tx1"/>
                </a:solidFill>
              </a:endParaRPr>
            </a:p>
          </p:txBody>
        </p:sp>
        <p:sp>
          <p:nvSpPr>
            <p:cNvPr id="17487" name="Text Box 77"/>
            <p:cNvSpPr txBox="1">
              <a:spLocks noChangeAspect="1" noChangeArrowheads="1"/>
            </p:cNvSpPr>
            <p:nvPr/>
          </p:nvSpPr>
          <p:spPr bwMode="auto">
            <a:xfrm>
              <a:off x="1315" y="3296"/>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6</a:t>
              </a:r>
              <a:r>
                <a:rPr lang="it-IT" altLang="it-IT" sz="1800">
                  <a:solidFill>
                    <a:schemeClr val="tx1"/>
                  </a:solidFill>
                </a:rPr>
                <a:t>H</a:t>
              </a:r>
              <a:r>
                <a:rPr lang="it-IT" altLang="it-IT" sz="1800" baseline="-25000">
                  <a:solidFill>
                    <a:schemeClr val="tx1"/>
                  </a:solidFill>
                </a:rPr>
                <a:t>5</a:t>
              </a:r>
              <a:endParaRPr lang="it-IT" altLang="it-IT" sz="2400" baseline="-25000">
                <a:solidFill>
                  <a:schemeClr val="tx1"/>
                </a:solidFill>
              </a:endParaRPr>
            </a:p>
            <a:p>
              <a:r>
                <a:rPr lang="it-IT" altLang="it-IT" sz="1400">
                  <a:solidFill>
                    <a:schemeClr val="tx1"/>
                  </a:solidFill>
                </a:rPr>
                <a:t>Phenylradical</a:t>
              </a:r>
              <a:endParaRPr lang="it-IT" altLang="it-IT" sz="2400" b="0">
                <a:solidFill>
                  <a:schemeClr val="tx1"/>
                </a:solidFill>
              </a:endParaRPr>
            </a:p>
          </p:txBody>
        </p:sp>
        <p:sp>
          <p:nvSpPr>
            <p:cNvPr id="17488" name="Text Box 78"/>
            <p:cNvSpPr txBox="1">
              <a:spLocks noChangeArrowheads="1"/>
            </p:cNvSpPr>
            <p:nvPr/>
          </p:nvSpPr>
          <p:spPr bwMode="auto">
            <a:xfrm>
              <a:off x="384" y="2349"/>
              <a:ext cx="18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err="1">
                  <a:solidFill>
                    <a:srgbClr val="008000"/>
                  </a:solidFill>
                </a:rPr>
                <a:t>Reactive</a:t>
              </a:r>
              <a:r>
                <a:rPr lang="it-IT" altLang="it-IT" sz="1800" dirty="0">
                  <a:solidFill>
                    <a:srgbClr val="008000"/>
                  </a:solidFill>
                </a:rPr>
                <a:t> small </a:t>
              </a:r>
              <a:r>
                <a:rPr lang="it-IT" altLang="it-IT" sz="1800" dirty="0" err="1">
                  <a:solidFill>
                    <a:srgbClr val="008000"/>
                  </a:solidFill>
                </a:rPr>
                <a:t>molecules</a:t>
              </a:r>
              <a:r>
                <a:rPr lang="it-IT" altLang="it-IT" sz="1800" dirty="0">
                  <a:solidFill>
                    <a:srgbClr val="008000"/>
                  </a:solidFill>
                </a:rPr>
                <a:t> and </a:t>
              </a:r>
              <a:r>
                <a:rPr lang="it-IT" altLang="it-IT" sz="1800" dirty="0" err="1">
                  <a:solidFill>
                    <a:srgbClr val="008000"/>
                  </a:solidFill>
                </a:rPr>
                <a:t>radicals</a:t>
              </a:r>
              <a:endParaRPr lang="it-IT" altLang="it-IT" sz="1800" b="0" dirty="0">
                <a:solidFill>
                  <a:schemeClr val="tx1"/>
                </a:solidFill>
              </a:endParaRPr>
            </a:p>
          </p:txBody>
        </p:sp>
        <p:sp>
          <p:nvSpPr>
            <p:cNvPr id="17489" name="Line 79"/>
            <p:cNvSpPr>
              <a:spLocks noChangeShapeType="1"/>
            </p:cNvSpPr>
            <p:nvPr/>
          </p:nvSpPr>
          <p:spPr bwMode="auto">
            <a:xfrm>
              <a:off x="632" y="1485"/>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90" name="Text Box 80"/>
            <p:cNvSpPr txBox="1">
              <a:spLocks noChangeArrowheads="1"/>
            </p:cNvSpPr>
            <p:nvPr/>
          </p:nvSpPr>
          <p:spPr bwMode="auto">
            <a:xfrm>
              <a:off x="93" y="1773"/>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t>Pyrolise</a:t>
              </a:r>
              <a:endParaRPr lang="it-IT" altLang="it-IT" sz="1800" b="0">
                <a:solidFill>
                  <a:schemeClr val="tx1"/>
                </a:solidFill>
              </a:endParaRPr>
            </a:p>
          </p:txBody>
        </p:sp>
      </p:grpSp>
      <p:grpSp>
        <p:nvGrpSpPr>
          <p:cNvPr id="7" name="Group 93"/>
          <p:cNvGrpSpPr>
            <a:grpSpLocks/>
          </p:cNvGrpSpPr>
          <p:nvPr/>
        </p:nvGrpSpPr>
        <p:grpSpPr bwMode="auto">
          <a:xfrm>
            <a:off x="2430463" y="1253363"/>
            <a:ext cx="2370137" cy="2451100"/>
            <a:chOff x="1531" y="368"/>
            <a:chExt cx="1493" cy="1544"/>
          </a:xfrm>
        </p:grpSpPr>
        <p:grpSp>
          <p:nvGrpSpPr>
            <p:cNvPr id="17479" name="Group 2"/>
            <p:cNvGrpSpPr>
              <a:grpSpLocks/>
            </p:cNvGrpSpPr>
            <p:nvPr/>
          </p:nvGrpSpPr>
          <p:grpSpPr bwMode="auto">
            <a:xfrm>
              <a:off x="2024" y="368"/>
              <a:ext cx="567" cy="567"/>
              <a:chOff x="2640" y="672"/>
              <a:chExt cx="567" cy="567"/>
            </a:xfrm>
          </p:grpSpPr>
          <p:sp>
            <p:nvSpPr>
              <p:cNvPr id="17482" name="Oval 3"/>
              <p:cNvSpPr>
                <a:spLocks noChangeAspect="1" noChangeArrowheads="1"/>
              </p:cNvSpPr>
              <p:nvPr/>
            </p:nvSpPr>
            <p:spPr bwMode="auto">
              <a:xfrm>
                <a:off x="2640" y="672"/>
                <a:ext cx="567" cy="56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83" name="Freeform 4"/>
              <p:cNvSpPr>
                <a:spLocks/>
              </p:cNvSpPr>
              <p:nvPr/>
            </p:nvSpPr>
            <p:spPr bwMode="auto">
              <a:xfrm>
                <a:off x="2688" y="720"/>
                <a:ext cx="480" cy="480"/>
              </a:xfrm>
              <a:custGeom>
                <a:avLst/>
                <a:gdLst>
                  <a:gd name="T0" fmla="*/ 496 w 1088"/>
                  <a:gd name="T1" fmla="*/ 184 h 816"/>
                  <a:gd name="T2" fmla="*/ 880 w 1088"/>
                  <a:gd name="T3" fmla="*/ 568 h 816"/>
                  <a:gd name="T4" fmla="*/ 1072 w 1088"/>
                  <a:gd name="T5" fmla="*/ 232 h 816"/>
                  <a:gd name="T6" fmla="*/ 784 w 1088"/>
                  <a:gd name="T7" fmla="*/ 184 h 816"/>
                  <a:gd name="T8" fmla="*/ 688 w 1088"/>
                  <a:gd name="T9" fmla="*/ 472 h 816"/>
                  <a:gd name="T10" fmla="*/ 544 w 1088"/>
                  <a:gd name="T11" fmla="*/ 616 h 816"/>
                  <a:gd name="T12" fmla="*/ 64 w 1088"/>
                  <a:gd name="T13" fmla="*/ 472 h 816"/>
                  <a:gd name="T14" fmla="*/ 160 w 1088"/>
                  <a:gd name="T15" fmla="*/ 280 h 816"/>
                  <a:gd name="T16" fmla="*/ 256 w 1088"/>
                  <a:gd name="T17" fmla="*/ 184 h 816"/>
                  <a:gd name="T18" fmla="*/ 496 w 1088"/>
                  <a:gd name="T19" fmla="*/ 40 h 816"/>
                  <a:gd name="T20" fmla="*/ 256 w 1088"/>
                  <a:gd name="T21" fmla="*/ 424 h 816"/>
                  <a:gd name="T22" fmla="*/ 64 w 1088"/>
                  <a:gd name="T23" fmla="*/ 568 h 816"/>
                  <a:gd name="T24" fmla="*/ 352 w 1088"/>
                  <a:gd name="T25" fmla="*/ 808 h 816"/>
                  <a:gd name="T26" fmla="*/ 448 w 1088"/>
                  <a:gd name="T27" fmla="*/ 616 h 816"/>
                  <a:gd name="T28" fmla="*/ 448 w 1088"/>
                  <a:gd name="T29" fmla="*/ 280 h 816"/>
                  <a:gd name="T30" fmla="*/ 592 w 1088"/>
                  <a:gd name="T31" fmla="*/ 40 h 816"/>
                  <a:gd name="T32" fmla="*/ 784 w 1088"/>
                  <a:gd name="T33" fmla="*/ 184 h 816"/>
                  <a:gd name="T34" fmla="*/ 496 w 1088"/>
                  <a:gd name="T35" fmla="*/ 568 h 816"/>
                  <a:gd name="T36" fmla="*/ 592 w 1088"/>
                  <a:gd name="T37" fmla="*/ 760 h 816"/>
                  <a:gd name="T38" fmla="*/ 688 w 1088"/>
                  <a:gd name="T39" fmla="*/ 568 h 816"/>
                  <a:gd name="T40" fmla="*/ 208 w 1088"/>
                  <a:gd name="T41" fmla="*/ 424 h 816"/>
                  <a:gd name="T42" fmla="*/ 64 w 1088"/>
                  <a:gd name="T43" fmla="*/ 232 h 816"/>
                  <a:gd name="T44" fmla="*/ 304 w 1088"/>
                  <a:gd name="T45" fmla="*/ 328 h 816"/>
                  <a:gd name="T46" fmla="*/ 352 w 1088"/>
                  <a:gd name="T47" fmla="*/ 424 h 8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8"/>
                  <a:gd name="T73" fmla="*/ 0 h 816"/>
                  <a:gd name="T74" fmla="*/ 1088 w 1088"/>
                  <a:gd name="T75" fmla="*/ 816 h 8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8" h="816">
                    <a:moveTo>
                      <a:pt x="496" y="184"/>
                    </a:moveTo>
                    <a:cubicBezTo>
                      <a:pt x="640" y="372"/>
                      <a:pt x="784" y="560"/>
                      <a:pt x="880" y="568"/>
                    </a:cubicBezTo>
                    <a:cubicBezTo>
                      <a:pt x="976" y="576"/>
                      <a:pt x="1088" y="296"/>
                      <a:pt x="1072" y="232"/>
                    </a:cubicBezTo>
                    <a:cubicBezTo>
                      <a:pt x="1056" y="168"/>
                      <a:pt x="848" y="144"/>
                      <a:pt x="784" y="184"/>
                    </a:cubicBezTo>
                    <a:cubicBezTo>
                      <a:pt x="720" y="224"/>
                      <a:pt x="728" y="400"/>
                      <a:pt x="688" y="472"/>
                    </a:cubicBezTo>
                    <a:cubicBezTo>
                      <a:pt x="648" y="544"/>
                      <a:pt x="648" y="616"/>
                      <a:pt x="544" y="616"/>
                    </a:cubicBezTo>
                    <a:cubicBezTo>
                      <a:pt x="440" y="616"/>
                      <a:pt x="128" y="528"/>
                      <a:pt x="64" y="472"/>
                    </a:cubicBezTo>
                    <a:cubicBezTo>
                      <a:pt x="0" y="416"/>
                      <a:pt x="128" y="328"/>
                      <a:pt x="160" y="280"/>
                    </a:cubicBezTo>
                    <a:cubicBezTo>
                      <a:pt x="192" y="232"/>
                      <a:pt x="200" y="224"/>
                      <a:pt x="256" y="184"/>
                    </a:cubicBezTo>
                    <a:cubicBezTo>
                      <a:pt x="312" y="144"/>
                      <a:pt x="496" y="0"/>
                      <a:pt x="496" y="40"/>
                    </a:cubicBezTo>
                    <a:cubicBezTo>
                      <a:pt x="496" y="80"/>
                      <a:pt x="328" y="336"/>
                      <a:pt x="256" y="424"/>
                    </a:cubicBezTo>
                    <a:cubicBezTo>
                      <a:pt x="184" y="512"/>
                      <a:pt x="48" y="504"/>
                      <a:pt x="64" y="568"/>
                    </a:cubicBezTo>
                    <a:cubicBezTo>
                      <a:pt x="80" y="632"/>
                      <a:pt x="288" y="800"/>
                      <a:pt x="352" y="808"/>
                    </a:cubicBezTo>
                    <a:cubicBezTo>
                      <a:pt x="416" y="816"/>
                      <a:pt x="432" y="704"/>
                      <a:pt x="448" y="616"/>
                    </a:cubicBezTo>
                    <a:cubicBezTo>
                      <a:pt x="464" y="528"/>
                      <a:pt x="424" y="376"/>
                      <a:pt x="448" y="280"/>
                    </a:cubicBezTo>
                    <a:cubicBezTo>
                      <a:pt x="472" y="184"/>
                      <a:pt x="536" y="56"/>
                      <a:pt x="592" y="40"/>
                    </a:cubicBezTo>
                    <a:cubicBezTo>
                      <a:pt x="648" y="24"/>
                      <a:pt x="800" y="96"/>
                      <a:pt x="784" y="184"/>
                    </a:cubicBezTo>
                    <a:cubicBezTo>
                      <a:pt x="768" y="272"/>
                      <a:pt x="528" y="472"/>
                      <a:pt x="496" y="568"/>
                    </a:cubicBezTo>
                    <a:cubicBezTo>
                      <a:pt x="464" y="664"/>
                      <a:pt x="560" y="760"/>
                      <a:pt x="592" y="760"/>
                    </a:cubicBezTo>
                    <a:cubicBezTo>
                      <a:pt x="624" y="760"/>
                      <a:pt x="752" y="624"/>
                      <a:pt x="688" y="568"/>
                    </a:cubicBezTo>
                    <a:cubicBezTo>
                      <a:pt x="624" y="512"/>
                      <a:pt x="312" y="480"/>
                      <a:pt x="208" y="424"/>
                    </a:cubicBezTo>
                    <a:cubicBezTo>
                      <a:pt x="104" y="368"/>
                      <a:pt x="48" y="248"/>
                      <a:pt x="64" y="232"/>
                    </a:cubicBezTo>
                    <a:cubicBezTo>
                      <a:pt x="80" y="216"/>
                      <a:pt x="256" y="296"/>
                      <a:pt x="304" y="328"/>
                    </a:cubicBezTo>
                    <a:cubicBezTo>
                      <a:pt x="352" y="360"/>
                      <a:pt x="352" y="392"/>
                      <a:pt x="352" y="4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grpSp>
        <p:sp>
          <p:nvSpPr>
            <p:cNvPr id="17480" name="Line 81"/>
            <p:cNvSpPr>
              <a:spLocks noChangeShapeType="1"/>
            </p:cNvSpPr>
            <p:nvPr/>
          </p:nvSpPr>
          <p:spPr bwMode="auto">
            <a:xfrm flipV="1">
              <a:off x="1531" y="1048"/>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81" name="Text Box 82"/>
            <p:cNvSpPr txBox="1">
              <a:spLocks noChangeArrowheads="1"/>
            </p:cNvSpPr>
            <p:nvPr/>
          </p:nvSpPr>
          <p:spPr bwMode="auto">
            <a:xfrm>
              <a:off x="1911" y="1276"/>
              <a:ext cx="111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Chemical condensation</a:t>
              </a:r>
              <a:endParaRPr lang="it-IT" altLang="it-IT" sz="1800" b="0">
                <a:solidFill>
                  <a:schemeClr val="tx1"/>
                </a:solidFill>
              </a:endParaRPr>
            </a:p>
          </p:txBody>
        </p:sp>
      </p:grpSp>
      <p:grpSp>
        <p:nvGrpSpPr>
          <p:cNvPr id="9" name="Group 99"/>
          <p:cNvGrpSpPr>
            <a:grpSpLocks/>
          </p:cNvGrpSpPr>
          <p:nvPr/>
        </p:nvGrpSpPr>
        <p:grpSpPr bwMode="auto">
          <a:xfrm>
            <a:off x="3733800" y="1219200"/>
            <a:ext cx="5410200" cy="5334000"/>
            <a:chOff x="2352" y="768"/>
            <a:chExt cx="3408" cy="3360"/>
          </a:xfrm>
        </p:grpSpPr>
        <p:sp>
          <p:nvSpPr>
            <p:cNvPr id="17415" name="Text Box 90"/>
            <p:cNvSpPr txBox="1">
              <a:spLocks noChangeArrowheads="1"/>
            </p:cNvSpPr>
            <p:nvPr/>
          </p:nvSpPr>
          <p:spPr bwMode="auto">
            <a:xfrm>
              <a:off x="3846" y="1493"/>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a:solidFill>
                  <a:schemeClr val="tx1"/>
                </a:solidFill>
              </a:endParaRPr>
            </a:p>
          </p:txBody>
        </p:sp>
        <p:grpSp>
          <p:nvGrpSpPr>
            <p:cNvPr id="17416" name="Group 98"/>
            <p:cNvGrpSpPr>
              <a:grpSpLocks/>
            </p:cNvGrpSpPr>
            <p:nvPr/>
          </p:nvGrpSpPr>
          <p:grpSpPr bwMode="auto">
            <a:xfrm>
              <a:off x="2352" y="768"/>
              <a:ext cx="3408" cy="3360"/>
              <a:chOff x="2352" y="768"/>
              <a:chExt cx="3408" cy="3360"/>
            </a:xfrm>
          </p:grpSpPr>
          <p:grpSp>
            <p:nvGrpSpPr>
              <p:cNvPr id="17417" name="Group 97"/>
              <p:cNvGrpSpPr>
                <a:grpSpLocks/>
              </p:cNvGrpSpPr>
              <p:nvPr/>
            </p:nvGrpSpPr>
            <p:grpSpPr bwMode="auto">
              <a:xfrm>
                <a:off x="2665" y="768"/>
                <a:ext cx="1511" cy="1134"/>
                <a:chOff x="2665" y="768"/>
                <a:chExt cx="1511" cy="1134"/>
              </a:xfrm>
            </p:grpSpPr>
            <p:sp>
              <p:nvSpPr>
                <p:cNvPr id="17477" name="Arc 83"/>
                <p:cNvSpPr>
                  <a:spLocks/>
                </p:cNvSpPr>
                <p:nvPr/>
              </p:nvSpPr>
              <p:spPr bwMode="auto">
                <a:xfrm>
                  <a:off x="2665" y="1030"/>
                  <a:ext cx="791" cy="872"/>
                </a:xfrm>
                <a:custGeom>
                  <a:avLst/>
                  <a:gdLst>
                    <a:gd name="T0" fmla="*/ 0 w 20301"/>
                    <a:gd name="T1" fmla="*/ 0 h 21600"/>
                    <a:gd name="T2" fmla="*/ 791 w 20301"/>
                    <a:gd name="T3" fmla="*/ 574 h 21600"/>
                    <a:gd name="T4" fmla="*/ 0 w 20301"/>
                    <a:gd name="T5" fmla="*/ 872 h 21600"/>
                    <a:gd name="T6" fmla="*/ 0 60000 65536"/>
                    <a:gd name="T7" fmla="*/ 0 60000 65536"/>
                    <a:gd name="T8" fmla="*/ 0 60000 65536"/>
                    <a:gd name="T9" fmla="*/ 0 w 20301"/>
                    <a:gd name="T10" fmla="*/ 0 h 21600"/>
                    <a:gd name="T11" fmla="*/ 20301 w 20301"/>
                    <a:gd name="T12" fmla="*/ 21600 h 21600"/>
                  </a:gdLst>
                  <a:ahLst/>
                  <a:cxnLst>
                    <a:cxn ang="T6">
                      <a:pos x="T0" y="T1"/>
                    </a:cxn>
                    <a:cxn ang="T7">
                      <a:pos x="T2" y="T3"/>
                    </a:cxn>
                    <a:cxn ang="T8">
                      <a:pos x="T4" y="T5"/>
                    </a:cxn>
                  </a:cxnLst>
                  <a:rect l="T9" t="T10" r="T11" b="T12"/>
                  <a:pathLst>
                    <a:path w="20301" h="21600" fill="none" extrusionOk="0">
                      <a:moveTo>
                        <a:pt x="-1" y="0"/>
                      </a:moveTo>
                      <a:cubicBezTo>
                        <a:pt x="9084" y="0"/>
                        <a:pt x="17198" y="5684"/>
                        <a:pt x="20301" y="14222"/>
                      </a:cubicBezTo>
                    </a:path>
                    <a:path w="20301" h="21600" stroke="0" extrusionOk="0">
                      <a:moveTo>
                        <a:pt x="-1" y="0"/>
                      </a:moveTo>
                      <a:cubicBezTo>
                        <a:pt x="9084" y="0"/>
                        <a:pt x="17198" y="5684"/>
                        <a:pt x="20301" y="14222"/>
                      </a:cubicBezTo>
                      <a:lnTo>
                        <a:pt x="0"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78" name="Text Box 84"/>
                <p:cNvSpPr txBox="1">
                  <a:spLocks noChangeArrowheads="1"/>
                </p:cNvSpPr>
                <p:nvPr/>
              </p:nvSpPr>
              <p:spPr bwMode="auto">
                <a:xfrm>
                  <a:off x="3028" y="768"/>
                  <a:ext cx="11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Formation of aromatic rings</a:t>
                  </a:r>
                  <a:endParaRPr lang="it-IT" altLang="it-IT" sz="1800" b="0">
                    <a:solidFill>
                      <a:schemeClr val="tx1"/>
                    </a:solidFill>
                  </a:endParaRPr>
                </a:p>
              </p:txBody>
            </p:sp>
          </p:grpSp>
          <p:grpSp>
            <p:nvGrpSpPr>
              <p:cNvPr id="17418" name="Group 96"/>
              <p:cNvGrpSpPr>
                <a:grpSpLocks/>
              </p:cNvGrpSpPr>
              <p:nvPr/>
            </p:nvGrpSpPr>
            <p:grpSpPr bwMode="auto">
              <a:xfrm>
                <a:off x="2352" y="813"/>
                <a:ext cx="3408" cy="3315"/>
                <a:chOff x="2352" y="813"/>
                <a:chExt cx="3408" cy="3315"/>
              </a:xfrm>
            </p:grpSpPr>
            <p:sp>
              <p:nvSpPr>
                <p:cNvPr id="17419" name="Text Box 54"/>
                <p:cNvSpPr txBox="1">
                  <a:spLocks noChangeAspect="1" noChangeArrowheads="1"/>
                </p:cNvSpPr>
                <p:nvPr/>
              </p:nvSpPr>
              <p:spPr bwMode="auto">
                <a:xfrm>
                  <a:off x="4858" y="2155"/>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Pyrens</a:t>
                  </a:r>
                </a:p>
              </p:txBody>
            </p:sp>
            <p:sp>
              <p:nvSpPr>
                <p:cNvPr id="17420" name="Text Box 55"/>
                <p:cNvSpPr txBox="1">
                  <a:spLocks noChangeAspect="1" noChangeArrowheads="1"/>
                </p:cNvSpPr>
                <p:nvPr/>
              </p:nvSpPr>
              <p:spPr bwMode="auto">
                <a:xfrm>
                  <a:off x="4858" y="3037"/>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Corones</a:t>
                  </a:r>
                </a:p>
              </p:txBody>
            </p:sp>
            <p:grpSp>
              <p:nvGrpSpPr>
                <p:cNvPr id="17421" name="Group 94"/>
                <p:cNvGrpSpPr>
                  <a:grpSpLocks/>
                </p:cNvGrpSpPr>
                <p:nvPr/>
              </p:nvGrpSpPr>
              <p:grpSpPr bwMode="auto">
                <a:xfrm>
                  <a:off x="2352" y="813"/>
                  <a:ext cx="3408" cy="3315"/>
                  <a:chOff x="2352" y="384"/>
                  <a:chExt cx="3408" cy="3315"/>
                </a:xfrm>
              </p:grpSpPr>
              <p:sp>
                <p:nvSpPr>
                  <p:cNvPr id="17422" name="Oval 5" descr="Diagonali tratteggiate verso l'alto"/>
                  <p:cNvSpPr>
                    <a:spLocks noChangeArrowheads="1"/>
                  </p:cNvSpPr>
                  <p:nvPr/>
                </p:nvSpPr>
                <p:spPr bwMode="auto">
                  <a:xfrm>
                    <a:off x="3212" y="1229"/>
                    <a:ext cx="567" cy="567"/>
                  </a:xfrm>
                  <a:prstGeom prst="ellipse">
                    <a:avLst/>
                  </a:prstGeom>
                  <a:pattFill prst="dashUp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23" name="Oval 6" descr="Diagonali chiare verso il basso"/>
                  <p:cNvSpPr>
                    <a:spLocks noChangeArrowheads="1"/>
                  </p:cNvSpPr>
                  <p:nvPr/>
                </p:nvSpPr>
                <p:spPr bwMode="auto">
                  <a:xfrm>
                    <a:off x="3212" y="2804"/>
                    <a:ext cx="567" cy="567"/>
                  </a:xfrm>
                  <a:prstGeom prst="ellipse">
                    <a:avLst/>
                  </a:prstGeom>
                  <a:pattFill prst="ltDn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pic>
                <p:nvPicPr>
                  <p:cNvPr id="17424" name="Picture 8" descr="D:\ChemDraw\pinene.wmf"/>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4" y="1127"/>
                    <a:ext cx="431"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5" name="Group 9"/>
                  <p:cNvGrpSpPr>
                    <a:grpSpLocks noChangeAspect="1"/>
                  </p:cNvGrpSpPr>
                  <p:nvPr/>
                </p:nvGrpSpPr>
                <p:grpSpPr bwMode="auto">
                  <a:xfrm>
                    <a:off x="4835" y="2026"/>
                    <a:ext cx="609" cy="586"/>
                    <a:chOff x="-350" y="1499"/>
                    <a:chExt cx="1249" cy="1200"/>
                  </a:xfrm>
                </p:grpSpPr>
                <p:sp>
                  <p:nvSpPr>
                    <p:cNvPr id="17434" name="Line 10"/>
                    <p:cNvSpPr>
                      <a:spLocks noChangeAspect="1" noChangeShapeType="1"/>
                    </p:cNvSpPr>
                    <p:nvPr/>
                  </p:nvSpPr>
                  <p:spPr bwMode="auto">
                    <a:xfrm flipV="1">
                      <a:off x="-142"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5" name="Line 11"/>
                    <p:cNvSpPr>
                      <a:spLocks noChangeAspect="1" noChangeShapeType="1"/>
                    </p:cNvSpPr>
                    <p:nvPr/>
                  </p:nvSpPr>
                  <p:spPr bwMode="auto">
                    <a:xfrm flipV="1">
                      <a:off x="67"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6" name="Line 12"/>
                    <p:cNvSpPr>
                      <a:spLocks noChangeAspect="1" noChangeShapeType="1"/>
                    </p:cNvSpPr>
                    <p:nvPr/>
                  </p:nvSpPr>
                  <p:spPr bwMode="auto">
                    <a:xfrm flipH="1" flipV="1">
                      <a:off x="-142"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7" name="Line 13"/>
                    <p:cNvSpPr>
                      <a:spLocks noChangeAspect="1" noChangeShapeType="1"/>
                    </p:cNvSpPr>
                    <p:nvPr/>
                  </p:nvSpPr>
                  <p:spPr bwMode="auto">
                    <a:xfrm flipH="1" flipV="1">
                      <a:off x="-142"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8" name="Line 14"/>
                    <p:cNvSpPr>
                      <a:spLocks noChangeAspect="1" noChangeShapeType="1"/>
                    </p:cNvSpPr>
                    <p:nvPr/>
                  </p:nvSpPr>
                  <p:spPr bwMode="auto">
                    <a:xfrm flipH="1">
                      <a:off x="-350"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9" name="Line 15"/>
                    <p:cNvSpPr>
                      <a:spLocks noChangeAspect="1" noChangeShapeType="1"/>
                    </p:cNvSpPr>
                    <p:nvPr/>
                  </p:nvSpPr>
                  <p:spPr bwMode="auto">
                    <a:xfrm>
                      <a:off x="-349"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0" name="Line 16"/>
                    <p:cNvSpPr>
                      <a:spLocks noChangeAspect="1" noChangeShapeType="1"/>
                    </p:cNvSpPr>
                    <p:nvPr/>
                  </p:nvSpPr>
                  <p:spPr bwMode="auto">
                    <a:xfrm>
                      <a:off x="-320" y="1996"/>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1" name="Line 17"/>
                    <p:cNvSpPr>
                      <a:spLocks noChangeAspect="1" noChangeShapeType="1"/>
                    </p:cNvSpPr>
                    <p:nvPr/>
                  </p:nvSpPr>
                  <p:spPr bwMode="auto">
                    <a:xfrm flipH="1" flipV="1">
                      <a:off x="-350"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2" name="Line 18"/>
                    <p:cNvSpPr>
                      <a:spLocks noChangeAspect="1" noChangeShapeType="1"/>
                    </p:cNvSpPr>
                    <p:nvPr/>
                  </p:nvSpPr>
                  <p:spPr bwMode="auto">
                    <a:xfrm flipV="1">
                      <a:off x="66"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3" name="Line 19"/>
                    <p:cNvSpPr>
                      <a:spLocks noChangeAspect="1" noChangeShapeType="1"/>
                    </p:cNvSpPr>
                    <p:nvPr/>
                  </p:nvSpPr>
                  <p:spPr bwMode="auto">
                    <a:xfrm flipV="1">
                      <a:off x="275"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4" name="Line 20"/>
                    <p:cNvSpPr>
                      <a:spLocks noChangeAspect="1" noChangeShapeType="1"/>
                    </p:cNvSpPr>
                    <p:nvPr/>
                  </p:nvSpPr>
                  <p:spPr bwMode="auto">
                    <a:xfrm flipH="1" flipV="1">
                      <a:off x="66"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5" name="Line 21"/>
                    <p:cNvSpPr>
                      <a:spLocks noChangeAspect="1" noChangeShapeType="1"/>
                    </p:cNvSpPr>
                    <p:nvPr/>
                  </p:nvSpPr>
                  <p:spPr bwMode="auto">
                    <a:xfrm flipH="1">
                      <a:off x="-142"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6" name="Line 22"/>
                    <p:cNvSpPr>
                      <a:spLocks noChangeAspect="1" noChangeShapeType="1"/>
                    </p:cNvSpPr>
                    <p:nvPr/>
                  </p:nvSpPr>
                  <p:spPr bwMode="auto">
                    <a:xfrm flipH="1">
                      <a:off x="-11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7" name="Line 23"/>
                    <p:cNvSpPr>
                      <a:spLocks noChangeAspect="1" noChangeShapeType="1"/>
                    </p:cNvSpPr>
                    <p:nvPr/>
                  </p:nvSpPr>
                  <p:spPr bwMode="auto">
                    <a:xfrm flipV="1">
                      <a:off x="-141"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8" name="Line 24"/>
                    <p:cNvSpPr>
                      <a:spLocks noChangeAspect="1" noChangeShapeType="1"/>
                    </p:cNvSpPr>
                    <p:nvPr/>
                  </p:nvSpPr>
                  <p:spPr bwMode="auto">
                    <a:xfrm>
                      <a:off x="274"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9" name="Line 25"/>
                    <p:cNvSpPr>
                      <a:spLocks noChangeAspect="1" noChangeShapeType="1"/>
                    </p:cNvSpPr>
                    <p:nvPr/>
                  </p:nvSpPr>
                  <p:spPr bwMode="auto">
                    <a:xfrm>
                      <a:off x="303" y="184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0" name="Line 26"/>
                    <p:cNvSpPr>
                      <a:spLocks noChangeAspect="1" noChangeShapeType="1"/>
                    </p:cNvSpPr>
                    <p:nvPr/>
                  </p:nvSpPr>
                  <p:spPr bwMode="auto">
                    <a:xfrm flipV="1">
                      <a:off x="482" y="185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1" name="Line 27"/>
                    <p:cNvSpPr>
                      <a:spLocks noChangeAspect="1" noChangeShapeType="1"/>
                    </p:cNvSpPr>
                    <p:nvPr/>
                  </p:nvSpPr>
                  <p:spPr bwMode="auto">
                    <a:xfrm flipV="1">
                      <a:off x="690"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2" name="Line 28"/>
                    <p:cNvSpPr>
                      <a:spLocks noChangeAspect="1" noChangeShapeType="1"/>
                    </p:cNvSpPr>
                    <p:nvPr/>
                  </p:nvSpPr>
                  <p:spPr bwMode="auto">
                    <a:xfrm flipV="1">
                      <a:off x="661" y="1637"/>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3" name="Line 29"/>
                    <p:cNvSpPr>
                      <a:spLocks noChangeAspect="1" noChangeShapeType="1"/>
                    </p:cNvSpPr>
                    <p:nvPr/>
                  </p:nvSpPr>
                  <p:spPr bwMode="auto">
                    <a:xfrm flipH="1" flipV="1">
                      <a:off x="482" y="149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4" name="Line 30"/>
                    <p:cNvSpPr>
                      <a:spLocks noChangeAspect="1" noChangeShapeType="1"/>
                    </p:cNvSpPr>
                    <p:nvPr/>
                  </p:nvSpPr>
                  <p:spPr bwMode="auto">
                    <a:xfrm flipV="1">
                      <a:off x="274"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5" name="Line 31"/>
                    <p:cNvSpPr>
                      <a:spLocks noChangeAspect="1" noChangeShapeType="1"/>
                    </p:cNvSpPr>
                    <p:nvPr/>
                  </p:nvSpPr>
                  <p:spPr bwMode="auto">
                    <a:xfrm flipV="1">
                      <a:off x="30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6" name="Line 32"/>
                    <p:cNvSpPr>
                      <a:spLocks noChangeAspect="1" noChangeShapeType="1"/>
                    </p:cNvSpPr>
                    <p:nvPr/>
                  </p:nvSpPr>
                  <p:spPr bwMode="auto">
                    <a:xfrm>
                      <a:off x="483"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7" name="Line 33"/>
                    <p:cNvSpPr>
                      <a:spLocks noChangeAspect="1" noChangeShapeType="1"/>
                    </p:cNvSpPr>
                    <p:nvPr/>
                  </p:nvSpPr>
                  <p:spPr bwMode="auto">
                    <a:xfrm>
                      <a:off x="512" y="199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8" name="Line 34"/>
                    <p:cNvSpPr>
                      <a:spLocks noChangeAspect="1" noChangeShapeType="1"/>
                    </p:cNvSpPr>
                    <p:nvPr/>
                  </p:nvSpPr>
                  <p:spPr bwMode="auto">
                    <a:xfrm>
                      <a:off x="482" y="221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9" name="Line 35"/>
                    <p:cNvSpPr>
                      <a:spLocks noChangeAspect="1" noChangeShapeType="1"/>
                    </p:cNvSpPr>
                    <p:nvPr/>
                  </p:nvSpPr>
                  <p:spPr bwMode="auto">
                    <a:xfrm flipV="1">
                      <a:off x="689"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0" name="Line 36"/>
                    <p:cNvSpPr>
                      <a:spLocks noChangeAspect="1" noChangeShapeType="1"/>
                    </p:cNvSpPr>
                    <p:nvPr/>
                  </p:nvSpPr>
                  <p:spPr bwMode="auto">
                    <a:xfrm flipV="1">
                      <a:off x="689" y="220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1" name="Line 37"/>
                    <p:cNvSpPr>
                      <a:spLocks noChangeAspect="1" noChangeShapeType="1"/>
                    </p:cNvSpPr>
                    <p:nvPr/>
                  </p:nvSpPr>
                  <p:spPr bwMode="auto">
                    <a:xfrm flipV="1">
                      <a:off x="898"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2" name="Line 38"/>
                    <p:cNvSpPr>
                      <a:spLocks noChangeAspect="1" noChangeShapeType="1"/>
                    </p:cNvSpPr>
                    <p:nvPr/>
                  </p:nvSpPr>
                  <p:spPr bwMode="auto">
                    <a:xfrm>
                      <a:off x="689"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3" name="Line 39"/>
                    <p:cNvSpPr>
                      <a:spLocks noChangeAspect="1" noChangeShapeType="1"/>
                    </p:cNvSpPr>
                    <p:nvPr/>
                  </p:nvSpPr>
                  <p:spPr bwMode="auto">
                    <a:xfrm>
                      <a:off x="689"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4" name="Line 40"/>
                    <p:cNvSpPr>
                      <a:spLocks noChangeAspect="1" noChangeShapeType="1"/>
                    </p:cNvSpPr>
                    <p:nvPr/>
                  </p:nvSpPr>
                  <p:spPr bwMode="auto">
                    <a:xfrm>
                      <a:off x="-141"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5" name="Line 41"/>
                    <p:cNvSpPr>
                      <a:spLocks noChangeAspect="1" noChangeShapeType="1"/>
                    </p:cNvSpPr>
                    <p:nvPr/>
                  </p:nvSpPr>
                  <p:spPr bwMode="auto">
                    <a:xfrm>
                      <a:off x="-112" y="235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6" name="Line 42"/>
                    <p:cNvSpPr>
                      <a:spLocks noChangeAspect="1" noChangeShapeType="1"/>
                    </p:cNvSpPr>
                    <p:nvPr/>
                  </p:nvSpPr>
                  <p:spPr bwMode="auto">
                    <a:xfrm>
                      <a:off x="-142"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7" name="Line 43"/>
                    <p:cNvSpPr>
                      <a:spLocks noChangeAspect="1" noChangeShapeType="1"/>
                    </p:cNvSpPr>
                    <p:nvPr/>
                  </p:nvSpPr>
                  <p:spPr bwMode="auto">
                    <a:xfrm flipV="1">
                      <a:off x="66"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8" name="Line 44"/>
                    <p:cNvSpPr>
                      <a:spLocks noChangeAspect="1" noChangeShapeType="1"/>
                    </p:cNvSpPr>
                    <p:nvPr/>
                  </p:nvSpPr>
                  <p:spPr bwMode="auto">
                    <a:xfrm flipV="1">
                      <a:off x="66"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9" name="Line 45"/>
                    <p:cNvSpPr>
                      <a:spLocks noChangeAspect="1" noChangeShapeType="1"/>
                    </p:cNvSpPr>
                    <p:nvPr/>
                  </p:nvSpPr>
                  <p:spPr bwMode="auto">
                    <a:xfrm flipV="1">
                      <a:off x="275"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0" name="Line 46"/>
                    <p:cNvSpPr>
                      <a:spLocks noChangeAspect="1" noChangeShapeType="1"/>
                    </p:cNvSpPr>
                    <p:nvPr/>
                  </p:nvSpPr>
                  <p:spPr bwMode="auto">
                    <a:xfrm>
                      <a:off x="66"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1" name="Line 47"/>
                    <p:cNvSpPr>
                      <a:spLocks noChangeAspect="1" noChangeShapeType="1"/>
                    </p:cNvSpPr>
                    <p:nvPr/>
                  </p:nvSpPr>
                  <p:spPr bwMode="auto">
                    <a:xfrm>
                      <a:off x="66" y="225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2" name="Line 48"/>
                    <p:cNvSpPr>
                      <a:spLocks noChangeAspect="1" noChangeShapeType="1"/>
                    </p:cNvSpPr>
                    <p:nvPr/>
                  </p:nvSpPr>
                  <p:spPr bwMode="auto">
                    <a:xfrm>
                      <a:off x="274"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3" name="Line 49"/>
                    <p:cNvSpPr>
                      <a:spLocks noChangeAspect="1" noChangeShapeType="1"/>
                    </p:cNvSpPr>
                    <p:nvPr/>
                  </p:nvSpPr>
                  <p:spPr bwMode="auto">
                    <a:xfrm flipV="1">
                      <a:off x="482" y="257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4" name="Line 50"/>
                    <p:cNvSpPr>
                      <a:spLocks noChangeAspect="1" noChangeShapeType="1"/>
                    </p:cNvSpPr>
                    <p:nvPr/>
                  </p:nvSpPr>
                  <p:spPr bwMode="auto">
                    <a:xfrm flipV="1">
                      <a:off x="482"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5" name="Line 51"/>
                    <p:cNvSpPr>
                      <a:spLocks noChangeAspect="1" noChangeShapeType="1"/>
                    </p:cNvSpPr>
                    <p:nvPr/>
                  </p:nvSpPr>
                  <p:spPr bwMode="auto">
                    <a:xfrm>
                      <a:off x="690"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6" name="Line 52"/>
                    <p:cNvSpPr>
                      <a:spLocks noChangeAspect="1" noChangeShapeType="1"/>
                    </p:cNvSpPr>
                    <p:nvPr/>
                  </p:nvSpPr>
                  <p:spPr bwMode="auto">
                    <a:xfrm flipH="1">
                      <a:off x="274"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pic>
                <p:nvPicPr>
                  <p:cNvPr id="17426" name="Picture 53" descr="D:\ChemDraw\ovalene.wmf"/>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 y="2901"/>
                    <a:ext cx="839"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 Box 56"/>
                  <p:cNvSpPr txBox="1">
                    <a:spLocks noChangeAspect="1" noChangeArrowheads="1"/>
                  </p:cNvSpPr>
                  <p:nvPr/>
                </p:nvSpPr>
                <p:spPr bwMode="auto">
                  <a:xfrm>
                    <a:off x="4800" y="3516"/>
                    <a:ext cx="6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Ovalenes</a:t>
                    </a:r>
                    <a:endParaRPr lang="it-IT" altLang="it-IT" sz="1300" b="0">
                      <a:solidFill>
                        <a:schemeClr val="tx1"/>
                      </a:solidFill>
                    </a:endParaRPr>
                  </a:p>
                </p:txBody>
              </p:sp>
              <p:sp>
                <p:nvSpPr>
                  <p:cNvPr id="17428" name="Line 85"/>
                  <p:cNvSpPr>
                    <a:spLocks noChangeShapeType="1"/>
                  </p:cNvSpPr>
                  <p:nvPr/>
                </p:nvSpPr>
                <p:spPr bwMode="auto">
                  <a:xfrm>
                    <a:off x="3496" y="1880"/>
                    <a:ext cx="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29" name="Text Box 86"/>
                  <p:cNvSpPr txBox="1">
                    <a:spLocks noChangeArrowheads="1"/>
                  </p:cNvSpPr>
                  <p:nvPr/>
                </p:nvSpPr>
                <p:spPr bwMode="auto">
                  <a:xfrm>
                    <a:off x="2352" y="2196"/>
                    <a:ext cx="11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solidFill>
                          <a:schemeClr val="tx1"/>
                        </a:solidFill>
                      </a:rPr>
                      <a:t>Graphitisation</a:t>
                    </a:r>
                    <a:endParaRPr lang="it-IT" altLang="it-IT" sz="1800" b="0">
                      <a:solidFill>
                        <a:schemeClr val="tx1"/>
                      </a:solidFill>
                    </a:endParaRPr>
                  </a:p>
                </p:txBody>
              </p:sp>
              <p:sp>
                <p:nvSpPr>
                  <p:cNvPr id="17430" name="Arc 87"/>
                  <p:cNvSpPr>
                    <a:spLocks/>
                  </p:cNvSpPr>
                  <p:nvPr/>
                </p:nvSpPr>
                <p:spPr bwMode="auto">
                  <a:xfrm>
                    <a:off x="3783" y="99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1" name="Arc 88"/>
                  <p:cNvSpPr>
                    <a:spLocks/>
                  </p:cNvSpPr>
                  <p:nvPr/>
                </p:nvSpPr>
                <p:spPr bwMode="auto">
                  <a:xfrm>
                    <a:off x="3783" y="258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2" name="Text Box 89"/>
                  <p:cNvSpPr txBox="1">
                    <a:spLocks noChangeArrowheads="1"/>
                  </p:cNvSpPr>
                  <p:nvPr/>
                </p:nvSpPr>
                <p:spPr bwMode="auto">
                  <a:xfrm>
                    <a:off x="3846" y="2679"/>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b="0">
                      <a:solidFill>
                        <a:srgbClr val="FF0000"/>
                      </a:solidFill>
                    </a:endParaRPr>
                  </a:p>
                </p:txBody>
              </p:sp>
              <p:sp>
                <p:nvSpPr>
                  <p:cNvPr id="17433" name="Text Box 91"/>
                  <p:cNvSpPr txBox="1">
                    <a:spLocks noChangeArrowheads="1"/>
                  </p:cNvSpPr>
                  <p:nvPr/>
                </p:nvSpPr>
                <p:spPr bwMode="auto">
                  <a:xfrm>
                    <a:off x="4543" y="384"/>
                    <a:ext cx="121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a:solidFill>
                          <a:srgbClr val="FF00FF"/>
                        </a:solidFill>
                      </a:rPr>
                      <a:t>PAH</a:t>
                    </a:r>
                    <a:endParaRPr lang="it-IT" altLang="it-IT" sz="1800" dirty="0">
                      <a:solidFill>
                        <a:schemeClr val="tx1"/>
                      </a:solidFill>
                    </a:endParaRPr>
                  </a:p>
                  <a:p>
                    <a:r>
                      <a:rPr lang="it-IT" altLang="it-IT" sz="1400" dirty="0">
                        <a:solidFill>
                          <a:schemeClr val="tx1"/>
                        </a:solidFill>
                      </a:rPr>
                      <a:t>(</a:t>
                    </a:r>
                    <a:r>
                      <a:rPr lang="it-IT" altLang="it-IT" sz="1400" dirty="0" err="1">
                        <a:solidFill>
                          <a:schemeClr val="tx1"/>
                        </a:solidFill>
                      </a:rPr>
                      <a:t>Polycycle</a:t>
                    </a:r>
                    <a:r>
                      <a:rPr lang="it-IT" altLang="it-IT" sz="1400" dirty="0">
                        <a:solidFill>
                          <a:schemeClr val="tx1"/>
                        </a:solidFill>
                      </a:rPr>
                      <a:t> </a:t>
                    </a:r>
                    <a:r>
                      <a:rPr lang="it-IT" altLang="it-IT" sz="1400" dirty="0" err="1">
                        <a:solidFill>
                          <a:schemeClr val="tx1"/>
                        </a:solidFill>
                      </a:rPr>
                      <a:t>Aromatic</a:t>
                    </a:r>
                    <a:r>
                      <a:rPr lang="it-IT" altLang="it-IT" sz="1400" dirty="0">
                        <a:solidFill>
                          <a:schemeClr val="tx1"/>
                        </a:solidFill>
                      </a:rPr>
                      <a:t> </a:t>
                    </a:r>
                    <a:r>
                      <a:rPr lang="it-IT" altLang="it-IT" sz="1400" dirty="0" err="1">
                        <a:solidFill>
                          <a:schemeClr val="tx1"/>
                        </a:solidFill>
                      </a:rPr>
                      <a:t>Hydrocarbons</a:t>
                    </a:r>
                    <a:r>
                      <a:rPr lang="it-IT" altLang="it-IT" sz="1400" dirty="0">
                        <a:solidFill>
                          <a:schemeClr val="tx1"/>
                        </a:solidFill>
                      </a:rPr>
                      <a:t>)</a:t>
                    </a:r>
                    <a:endParaRPr lang="it-IT" altLang="it-IT" sz="1800" b="0" dirty="0">
                      <a:solidFill>
                        <a:schemeClr val="tx1"/>
                      </a:solidFill>
                    </a:endParaRPr>
                  </a:p>
                </p:txBody>
              </p:sp>
            </p:grpSp>
          </p:grpSp>
        </p:grpSp>
      </p:grpSp>
      <p:sp>
        <p:nvSpPr>
          <p:cNvPr id="17414" name="Text Box 95"/>
          <p:cNvSpPr txBox="1">
            <a:spLocks noChangeArrowheads="1"/>
          </p:cNvSpPr>
          <p:nvPr/>
        </p:nvSpPr>
        <p:spPr bwMode="auto">
          <a:xfrm>
            <a:off x="1196425" y="388938"/>
            <a:ext cx="762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a:t>Particulate formation hypothesis of radicals</a:t>
            </a:r>
            <a:endParaRPr lang="en-US" altLang="it-IT"/>
          </a:p>
        </p:txBody>
      </p:sp>
    </p:spTree>
    <p:extLst>
      <p:ext uri="{BB962C8B-B14F-4D97-AF65-F5344CB8AC3E}">
        <p14:creationId xmlns:p14="http://schemas.microsoft.com/office/powerpoint/2010/main" val="805625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04800"/>
            <a:ext cx="7772400" cy="1143000"/>
          </a:xfrm>
        </p:spPr>
        <p:txBody>
          <a:bodyPr>
            <a:normAutofit fontScale="90000"/>
          </a:bodyPr>
          <a:lstStyle/>
          <a:p>
            <a:r>
              <a:rPr lang="en-US" altLang="it-IT" sz="3200" b="1" smtClean="0">
                <a:solidFill>
                  <a:srgbClr val="0000FF"/>
                </a:solidFill>
                <a:latin typeface="Arial" charset="0"/>
              </a:rPr>
              <a:t>Particulate formation: </a:t>
            </a:r>
            <a:r>
              <a:rPr lang="en-US" altLang="it-IT" sz="2800" b="1" smtClean="0">
                <a:solidFill>
                  <a:srgbClr val="FF3300"/>
                </a:solidFill>
                <a:latin typeface="Arial" charset="0"/>
              </a:rPr>
              <a:t>Homogeneous and heterogeneous nucleation</a:t>
            </a:r>
            <a:r>
              <a:rPr lang="en-US" altLang="it-IT" smtClean="0"/>
              <a:t> </a:t>
            </a:r>
          </a:p>
        </p:txBody>
      </p:sp>
      <p:sp>
        <p:nvSpPr>
          <p:cNvPr id="18435" name="Rectangle 6"/>
          <p:cNvSpPr>
            <a:spLocks noChangeArrowheads="1"/>
          </p:cNvSpPr>
          <p:nvPr/>
        </p:nvSpPr>
        <p:spPr bwMode="auto">
          <a:xfrm>
            <a:off x="623450" y="1962140"/>
            <a:ext cx="8305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r>
              <a:rPr lang="en-US" altLang="it-IT" sz="2400" dirty="0"/>
              <a:t>Homogeneous nucleation</a:t>
            </a:r>
            <a:r>
              <a:rPr lang="en-US" altLang="it-IT" sz="2400" b="0" dirty="0">
                <a:solidFill>
                  <a:schemeClr val="tx1"/>
                </a:solidFill>
              </a:rPr>
              <a:t> is the formation of new particles composed almost entirely of the vapor phase material (one compound). </a:t>
            </a:r>
          </a:p>
          <a:p>
            <a:pPr algn="l"/>
            <a:r>
              <a:rPr lang="en-US" altLang="it-IT" sz="2400" dirty="0"/>
              <a:t>Heterogeneous nucleation </a:t>
            </a:r>
            <a:r>
              <a:rPr lang="en-US" altLang="it-IT" sz="2400" b="0" dirty="0">
                <a:solidFill>
                  <a:schemeClr val="tx1"/>
                </a:solidFill>
              </a:rPr>
              <a:t>is the accumulation of material on the surfaces of existing particles (more than one compound).</a:t>
            </a:r>
            <a:endParaRPr lang="en-US" altLang="it-IT" sz="2400" b="0" dirty="0">
              <a:solidFill>
                <a:schemeClr val="tx1"/>
              </a:solidFill>
              <a:latin typeface="Times New Roman" pitchFamily="18" charset="0"/>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endParaRPr>
          </a:p>
        </p:txBody>
      </p:sp>
      <p:pic>
        <p:nvPicPr>
          <p:cNvPr id="18436" name="Picture 7" descr="C:\Documenti\fig04-1.jpeg"/>
          <p:cNvPicPr>
            <a:picLocks noChangeAspect="1" noChangeArrowheads="1"/>
          </p:cNvPicPr>
          <p:nvPr/>
        </p:nvPicPr>
        <p:blipFill>
          <a:blip r:embed="rId2">
            <a:extLst>
              <a:ext uri="{28A0092B-C50C-407E-A947-70E740481C1C}">
                <a14:useLocalDpi xmlns:a14="http://schemas.microsoft.com/office/drawing/2010/main" val="0"/>
              </a:ext>
            </a:extLst>
          </a:blip>
          <a:srcRect t="11400"/>
          <a:stretch>
            <a:fillRect/>
          </a:stretch>
        </p:blipFill>
        <p:spPr bwMode="auto">
          <a:xfrm>
            <a:off x="4953000" y="4114800"/>
            <a:ext cx="19446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8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38200" y="304800"/>
            <a:ext cx="7772400" cy="1143000"/>
          </a:xfrm>
        </p:spPr>
        <p:txBody>
          <a:bodyPr>
            <a:normAutofit fontScale="90000"/>
          </a:bodyPr>
          <a:lstStyle/>
          <a:p>
            <a:r>
              <a:rPr lang="en-US" altLang="it-IT" sz="3200" b="1" smtClean="0">
                <a:solidFill>
                  <a:srgbClr val="0000FF"/>
                </a:solidFill>
                <a:latin typeface="Arial" charset="0"/>
              </a:rPr>
              <a:t>Particulate formation: </a:t>
            </a:r>
            <a:r>
              <a:rPr lang="en-US" altLang="it-IT" sz="2800" b="1" smtClean="0">
                <a:solidFill>
                  <a:srgbClr val="FF3300"/>
                </a:solidFill>
                <a:latin typeface="Arial" charset="0"/>
              </a:rPr>
              <a:t>Homogeneous and heterogeneous nucleation</a:t>
            </a:r>
            <a:r>
              <a:rPr lang="en-US" altLang="it-IT" smtClean="0"/>
              <a:t> </a:t>
            </a:r>
          </a:p>
        </p:txBody>
      </p:sp>
      <p:pic>
        <p:nvPicPr>
          <p:cNvPr id="19459" name="Picture 5" descr="C:\Documenti\fig05a.jpeg"/>
          <p:cNvPicPr>
            <a:picLocks noChangeAspect="1" noChangeArrowheads="1"/>
          </p:cNvPicPr>
          <p:nvPr/>
        </p:nvPicPr>
        <p:blipFill>
          <a:blip r:embed="rId2">
            <a:extLst>
              <a:ext uri="{28A0092B-C50C-407E-A947-70E740481C1C}">
                <a14:useLocalDpi xmlns:a14="http://schemas.microsoft.com/office/drawing/2010/main" val="0"/>
              </a:ext>
            </a:extLst>
          </a:blip>
          <a:srcRect t="5273"/>
          <a:stretch>
            <a:fillRect/>
          </a:stretch>
        </p:blipFill>
        <p:spPr bwMode="auto">
          <a:xfrm>
            <a:off x="2971800" y="1600200"/>
            <a:ext cx="586740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554175" y="198120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400" dirty="0"/>
              <a:t>Municipal and medical waste Incinerator</a:t>
            </a:r>
            <a:endParaRPr lang="en-US" altLang="it-IT" dirty="0"/>
          </a:p>
        </p:txBody>
      </p:sp>
      <p:sp>
        <p:nvSpPr>
          <p:cNvPr id="19461" name="Text Box 9"/>
          <p:cNvSpPr txBox="1">
            <a:spLocks noChangeArrowheads="1"/>
          </p:cNvSpPr>
          <p:nvPr/>
        </p:nvSpPr>
        <p:spPr bwMode="auto">
          <a:xfrm>
            <a:off x="615525" y="3795713"/>
            <a:ext cx="2590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en-US" altLang="it-IT" sz="2400">
                <a:solidFill>
                  <a:schemeClr val="tx1"/>
                </a:solidFill>
              </a:rPr>
              <a:t>Condensation of </a:t>
            </a:r>
          </a:p>
          <a:p>
            <a:pPr algn="l">
              <a:spcBef>
                <a:spcPct val="50000"/>
              </a:spcBef>
            </a:pPr>
            <a:r>
              <a:rPr lang="en-US" altLang="it-IT" sz="2400">
                <a:solidFill>
                  <a:schemeClr val="tx1"/>
                </a:solidFill>
              </a:rPr>
              <a:t>1. metal/metal oxides like Hg, Pb, Cd; As…</a:t>
            </a:r>
          </a:p>
          <a:p>
            <a:pPr algn="l">
              <a:spcBef>
                <a:spcPct val="50000"/>
              </a:spcBef>
            </a:pPr>
            <a:r>
              <a:rPr lang="en-US" altLang="it-IT" sz="2400">
                <a:solidFill>
                  <a:schemeClr val="tx1"/>
                </a:solidFill>
              </a:rPr>
              <a:t>2. Organic compounds </a:t>
            </a:r>
          </a:p>
        </p:txBody>
      </p:sp>
    </p:spTree>
    <p:extLst>
      <p:ext uri="{BB962C8B-B14F-4D97-AF65-F5344CB8AC3E}">
        <p14:creationId xmlns:p14="http://schemas.microsoft.com/office/powerpoint/2010/main" val="350575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0270" y="116632"/>
            <a:ext cx="5112568" cy="936104"/>
          </a:xfrm>
        </p:spPr>
        <p:txBody>
          <a:bodyPr/>
          <a:lstStyle/>
          <a:p>
            <a:r>
              <a:rPr lang="en-GB" dirty="0" smtClean="0">
                <a:solidFill>
                  <a:srgbClr val="B77513"/>
                </a:solidFill>
              </a:rPr>
              <a:t>What is nano?</a:t>
            </a:r>
            <a:endParaRPr lang="en-GB" dirty="0">
              <a:solidFill>
                <a:srgbClr val="B77513"/>
              </a:solidFill>
            </a:endParaRPr>
          </a:p>
        </p:txBody>
      </p:sp>
      <p:sp>
        <p:nvSpPr>
          <p:cNvPr id="6" name="Tijdelijke aanduiding voor inhoud 2"/>
          <p:cNvSpPr txBox="1">
            <a:spLocks/>
          </p:cNvSpPr>
          <p:nvPr/>
        </p:nvSpPr>
        <p:spPr>
          <a:xfrm>
            <a:off x="107504" y="1412809"/>
            <a:ext cx="8208912" cy="452596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3225" lvl="1" indent="-284163"/>
            <a:r>
              <a:rPr lang="en-US" sz="1600" b="1" dirty="0" smtClean="0"/>
              <a:t>Nanotechnology</a:t>
            </a:r>
            <a:r>
              <a:rPr lang="en-US" sz="1600" dirty="0" smtClean="0"/>
              <a:t> </a:t>
            </a:r>
            <a:r>
              <a:rPr lang="en-US" sz="1600" dirty="0"/>
              <a:t>is science, engineering, and technology conducted at the </a:t>
            </a:r>
            <a:r>
              <a:rPr lang="en-US" sz="1600" dirty="0" smtClean="0"/>
              <a:t>nanoscale (about </a:t>
            </a:r>
            <a:r>
              <a:rPr lang="en-US" sz="1600" dirty="0"/>
              <a:t>1 to 100 </a:t>
            </a:r>
            <a:r>
              <a:rPr lang="en-US" sz="1600" dirty="0" smtClean="0"/>
              <a:t>nanometers)</a:t>
            </a:r>
          </a:p>
          <a:p>
            <a:pPr marL="403225" lvl="1" indent="-284163"/>
            <a:r>
              <a:rPr lang="en-US" sz="1600" b="1" dirty="0" smtClean="0"/>
              <a:t>Nano</a:t>
            </a:r>
            <a:r>
              <a:rPr lang="en-US" sz="1600" dirty="0" smtClean="0"/>
              <a:t> can refer to technologies, materials, particles, objects – we are focusing on </a:t>
            </a:r>
            <a:r>
              <a:rPr lang="en-US" sz="1600" b="1" i="1" dirty="0" smtClean="0"/>
              <a:t>nanomaterials</a:t>
            </a:r>
            <a:r>
              <a:rPr lang="en-US" sz="1600" i="1" dirty="0" smtClean="0"/>
              <a:t> </a:t>
            </a:r>
            <a:r>
              <a:rPr lang="en-US" sz="1600" dirty="0" smtClean="0"/>
              <a:t>as these are already being used in workplaces more widely</a:t>
            </a:r>
          </a:p>
          <a:p>
            <a:pPr marL="403225" lvl="1" indent="-284163"/>
            <a:r>
              <a:rPr lang="en-US" sz="1600" dirty="0" smtClean="0"/>
              <a:t>A </a:t>
            </a:r>
            <a:r>
              <a:rPr lang="en-US" sz="1600" dirty="0"/>
              <a:t>sheet of paper is about 100,000 nanometers thick, </a:t>
            </a:r>
            <a:r>
              <a:rPr lang="en-US" sz="1600" dirty="0" smtClean="0"/>
              <a:t>a </a:t>
            </a:r>
            <a:r>
              <a:rPr lang="en-US" sz="1600" dirty="0"/>
              <a:t>human hair is </a:t>
            </a:r>
            <a:r>
              <a:rPr lang="en-US" sz="1600" dirty="0" smtClean="0"/>
              <a:t>around </a:t>
            </a:r>
            <a:r>
              <a:rPr lang="en-US" sz="1600" dirty="0"/>
              <a:t>80,000- 100,000 nanometers wide</a:t>
            </a:r>
          </a:p>
        </p:txBody>
      </p:sp>
      <p:sp>
        <p:nvSpPr>
          <p:cNvPr id="12" name="Tijdelijke aanduiding voor tekst 3"/>
          <p:cNvSpPr txBox="1">
            <a:spLocks/>
          </p:cNvSpPr>
          <p:nvPr/>
        </p:nvSpPr>
        <p:spPr>
          <a:xfrm>
            <a:off x="5220072" y="5126505"/>
            <a:ext cx="3923928" cy="957590"/>
          </a:xfrm>
          <a:prstGeom prst="rect">
            <a:avLst/>
          </a:prstGeom>
          <a:ln>
            <a:solidFill>
              <a:schemeClr val="accent1"/>
            </a:solidFill>
          </a:ln>
        </p:spPr>
        <p:txBody>
          <a:bodyPr/>
          <a:lstStyle>
            <a:lvl1pPr marL="0" indent="0" algn="ctr" defTabSz="914400" rtl="0" eaLnBrk="1" latinLnBrk="0" hangingPunct="1">
              <a:spcBef>
                <a:spcPct val="200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GB" sz="900" dirty="0"/>
              <a:t>References</a:t>
            </a:r>
            <a:r>
              <a:rPr lang="en-GB" sz="900" dirty="0" smtClean="0"/>
              <a:t>:</a:t>
            </a:r>
          </a:p>
          <a:p>
            <a:pPr algn="l"/>
            <a:r>
              <a:rPr lang="en-GB" sz="900" dirty="0">
                <a:hlinkClick r:id="rId3"/>
              </a:rPr>
              <a:t>http://</a:t>
            </a:r>
            <a:r>
              <a:rPr lang="en-GB" sz="900" dirty="0" smtClean="0">
                <a:hlinkClick r:id="rId3"/>
              </a:rPr>
              <a:t>www.cancer.gov/researchandfunding/snapshots/nanotechnology</a:t>
            </a:r>
            <a:endParaRPr lang="en-GB" sz="900" dirty="0" smtClean="0"/>
          </a:p>
          <a:p>
            <a:pPr algn="l"/>
            <a:r>
              <a:rPr lang="en-GB" sz="900" dirty="0">
                <a:hlinkClick r:id="rId4"/>
              </a:rPr>
              <a:t>http://</a:t>
            </a:r>
            <a:r>
              <a:rPr lang="en-GB" sz="900" dirty="0" smtClean="0">
                <a:hlinkClick r:id="rId4"/>
              </a:rPr>
              <a:t>www.nano.gov/nanotech-101</a:t>
            </a:r>
            <a:endParaRPr lang="en-GB" sz="900" dirty="0" smtClean="0"/>
          </a:p>
          <a:p>
            <a:pPr algn="l"/>
            <a:r>
              <a:rPr lang="en-US" sz="900" dirty="0" err="1"/>
              <a:t>Yanamala</a:t>
            </a:r>
            <a:r>
              <a:rPr lang="en-US" sz="900" dirty="0"/>
              <a:t> N, Kagan VG and </a:t>
            </a:r>
            <a:r>
              <a:rPr lang="en-US" sz="900" dirty="0" err="1"/>
              <a:t>Shvedova</a:t>
            </a:r>
            <a:r>
              <a:rPr lang="en-US" sz="900" dirty="0"/>
              <a:t> AA (2013), Adv. Drug Del. Rev. 65, 2070-2077. "Molecular modeling in structural nano-toxicology: Interactions of nano-particles with nano-machinery of cells".</a:t>
            </a:r>
          </a:p>
          <a:p>
            <a:pPr algn="l"/>
            <a:endParaRPr lang="en-GB" sz="900" dirty="0"/>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526" y="3153992"/>
            <a:ext cx="3898014" cy="17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1360" y="5025806"/>
            <a:ext cx="3090911" cy="338554"/>
          </a:xfrm>
          <a:prstGeom prst="rect">
            <a:avLst/>
          </a:prstGeom>
        </p:spPr>
        <p:txBody>
          <a:bodyPr wrap="none">
            <a:spAutoFit/>
          </a:bodyPr>
          <a:lstStyle/>
          <a:p>
            <a:r>
              <a:rPr lang="en-US" sz="1600" dirty="0" smtClean="0">
                <a:hlinkClick r:id="rId6"/>
              </a:rPr>
              <a:t>The Scale of the Universe video</a:t>
            </a:r>
            <a:endParaRPr lang="en-US" sz="1600"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521" y="4212704"/>
            <a:ext cx="1159223" cy="72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543" y="3130704"/>
            <a:ext cx="2852546" cy="1082000"/>
          </a:xfrm>
          <a:prstGeom prst="rect">
            <a:avLst/>
          </a:prstGeom>
        </p:spPr>
      </p:pic>
      <p:cxnSp>
        <p:nvCxnSpPr>
          <p:cNvPr id="10" name="Connecteur droit avec flèche 9"/>
          <p:cNvCxnSpPr/>
          <p:nvPr/>
        </p:nvCxnSpPr>
        <p:spPr>
          <a:xfrm flipH="1" flipV="1">
            <a:off x="6660232" y="4149080"/>
            <a:ext cx="432048"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801732" y="4810363"/>
            <a:ext cx="2088231" cy="430887"/>
          </a:xfrm>
          <a:prstGeom prst="rect">
            <a:avLst/>
          </a:prstGeom>
          <a:noFill/>
        </p:spPr>
        <p:txBody>
          <a:bodyPr wrap="square" rtlCol="0">
            <a:spAutoFit/>
          </a:bodyPr>
          <a:lstStyle/>
          <a:p>
            <a:r>
              <a:rPr lang="fr-BE" sz="1100" dirty="0" err="1" smtClean="0"/>
              <a:t>Human</a:t>
            </a:r>
            <a:r>
              <a:rPr lang="fr-BE" sz="1100" dirty="0" smtClean="0"/>
              <a:t> </a:t>
            </a:r>
            <a:r>
              <a:rPr lang="fr-BE" sz="1100" dirty="0" err="1" smtClean="0"/>
              <a:t>hair</a:t>
            </a:r>
            <a:r>
              <a:rPr lang="fr-BE" sz="1100" dirty="0" smtClean="0"/>
              <a:t> and a </a:t>
            </a:r>
            <a:r>
              <a:rPr lang="fr-BE" sz="1100" dirty="0" err="1" smtClean="0"/>
              <a:t>sheet</a:t>
            </a:r>
            <a:r>
              <a:rPr lang="fr-BE" sz="1100" dirty="0" smtClean="0"/>
              <a:t> of </a:t>
            </a:r>
            <a:r>
              <a:rPr lang="fr-BE" sz="1100" dirty="0" err="1" smtClean="0"/>
              <a:t>paper</a:t>
            </a:r>
            <a:endParaRPr lang="fr-BE" sz="1100" dirty="0"/>
          </a:p>
        </p:txBody>
      </p:sp>
      <p:sp>
        <p:nvSpPr>
          <p:cNvPr id="8" name="Rettangolo 7"/>
          <p:cNvSpPr/>
          <p:nvPr/>
        </p:nvSpPr>
        <p:spPr>
          <a:xfrm>
            <a:off x="1011521" y="5420634"/>
            <a:ext cx="2595582" cy="369332"/>
          </a:xfrm>
          <a:prstGeom prst="rect">
            <a:avLst/>
          </a:prstGeom>
        </p:spPr>
        <p:txBody>
          <a:bodyPr wrap="none">
            <a:spAutoFit/>
          </a:bodyPr>
          <a:lstStyle/>
          <a:p>
            <a:r>
              <a:rPr lang="it-IT" dirty="0"/>
              <a:t>http://htwins.net/scale2/</a:t>
            </a:r>
          </a:p>
        </p:txBody>
      </p:sp>
    </p:spTree>
    <p:extLst>
      <p:ext uri="{BB962C8B-B14F-4D97-AF65-F5344CB8AC3E}">
        <p14:creationId xmlns:p14="http://schemas.microsoft.com/office/powerpoint/2010/main" val="2908987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it-IT" b="1" dirty="0" err="1"/>
              <a:t>Nanotechnology</a:t>
            </a:r>
            <a:r>
              <a:rPr lang="it-IT" b="1" dirty="0"/>
              <a:t> and </a:t>
            </a:r>
            <a:r>
              <a:rPr lang="it-IT" b="1" dirty="0" err="1"/>
              <a:t>Nanoscience</a:t>
            </a:r>
            <a:r>
              <a:rPr lang="it-IT" b="1" dirty="0"/>
              <a:t>:</a:t>
            </a:r>
          </a:p>
        </p:txBody>
      </p:sp>
      <p:sp>
        <p:nvSpPr>
          <p:cNvPr id="5" name="Rettangolo 4"/>
          <p:cNvSpPr/>
          <p:nvPr/>
        </p:nvSpPr>
        <p:spPr>
          <a:xfrm>
            <a:off x="1341911" y="1745673"/>
            <a:ext cx="6234545" cy="2308324"/>
          </a:xfrm>
          <a:prstGeom prst="rect">
            <a:avLst/>
          </a:prstGeom>
        </p:spPr>
        <p:txBody>
          <a:bodyPr wrap="square">
            <a:spAutoFit/>
          </a:bodyPr>
          <a:lstStyle/>
          <a:p>
            <a:r>
              <a:rPr lang="en-US" dirty="0" smtClean="0"/>
              <a:t>There </a:t>
            </a:r>
            <a:r>
              <a:rPr lang="en-US" dirty="0"/>
              <a:t>are many definitions of these terms. </a:t>
            </a:r>
            <a:r>
              <a:rPr lang="en-US" dirty="0" smtClean="0"/>
              <a:t>(</a:t>
            </a:r>
            <a:r>
              <a:rPr lang="en-US" dirty="0" smtClean="0">
                <a:solidFill>
                  <a:srgbClr val="FF0000"/>
                </a:solidFill>
              </a:rPr>
              <a:t>Home work – find some!</a:t>
            </a:r>
            <a:r>
              <a:rPr lang="en-US" dirty="0" smtClean="0"/>
              <a:t>)</a:t>
            </a:r>
          </a:p>
          <a:p>
            <a:endParaRPr lang="en-US" dirty="0"/>
          </a:p>
          <a:p>
            <a:r>
              <a:rPr lang="en-US" dirty="0" smtClean="0"/>
              <a:t>We </a:t>
            </a:r>
            <a:r>
              <a:rPr lang="en-US" dirty="0"/>
              <a:t>will define it as science and technology of structures</a:t>
            </a:r>
          </a:p>
          <a:p>
            <a:r>
              <a:rPr lang="en-US" dirty="0"/>
              <a:t>made of materials or composites of inorganic and organic materials where at </a:t>
            </a:r>
            <a:r>
              <a:rPr lang="en-US" dirty="0">
                <a:solidFill>
                  <a:srgbClr val="FF0000"/>
                </a:solidFill>
              </a:rPr>
              <a:t>least one dimension is</a:t>
            </a:r>
          </a:p>
          <a:p>
            <a:r>
              <a:rPr lang="en-US" dirty="0">
                <a:solidFill>
                  <a:srgbClr val="FF0000"/>
                </a:solidFill>
              </a:rPr>
              <a:t>less than 100 nm</a:t>
            </a:r>
            <a:r>
              <a:rPr lang="en-US" dirty="0"/>
              <a:t>, and in addition </a:t>
            </a:r>
            <a:r>
              <a:rPr lang="en-US" dirty="0">
                <a:solidFill>
                  <a:srgbClr val="0070C0"/>
                </a:solidFill>
              </a:rPr>
              <a:t>new phenomena </a:t>
            </a:r>
            <a:r>
              <a:rPr lang="en-US" dirty="0"/>
              <a:t>are observed which result from such a small size.</a:t>
            </a:r>
            <a:endParaRPr lang="it-IT" dirty="0"/>
          </a:p>
        </p:txBody>
      </p:sp>
      <p:sp>
        <p:nvSpPr>
          <p:cNvPr id="6" name="Rettangolo 5"/>
          <p:cNvSpPr/>
          <p:nvPr/>
        </p:nvSpPr>
        <p:spPr>
          <a:xfrm>
            <a:off x="813459" y="4642175"/>
            <a:ext cx="8057409" cy="1754326"/>
          </a:xfrm>
          <a:prstGeom prst="rect">
            <a:avLst/>
          </a:prstGeom>
        </p:spPr>
        <p:txBody>
          <a:bodyPr wrap="square">
            <a:spAutoFit/>
          </a:bodyPr>
          <a:lstStyle/>
          <a:p>
            <a:r>
              <a:rPr lang="en-US" dirty="0"/>
              <a:t>ISO/TS </a:t>
            </a:r>
            <a:r>
              <a:rPr lang="en-US" dirty="0" smtClean="0"/>
              <a:t>80004 defines </a:t>
            </a:r>
            <a:r>
              <a:rPr lang="en-US" i="1" dirty="0" smtClean="0"/>
              <a:t>nanomaterial</a:t>
            </a:r>
            <a:r>
              <a:rPr lang="en-US" dirty="0" smtClean="0"/>
              <a:t>  as </a:t>
            </a:r>
            <a:r>
              <a:rPr lang="en-US" dirty="0"/>
              <a:t>the "material with any external dimension in the nanoscale or having internal structure or surface structure in the nanoscale", with </a:t>
            </a:r>
            <a:r>
              <a:rPr lang="en-US" i="1" dirty="0"/>
              <a:t>nanoscale</a:t>
            </a:r>
            <a:r>
              <a:rPr lang="en-US" dirty="0"/>
              <a:t> defined as the "length range approximately from 1 nm to 100 nm". This includes both </a:t>
            </a:r>
            <a:r>
              <a:rPr lang="en-US" i="1" dirty="0" err="1"/>
              <a:t>nano</a:t>
            </a:r>
            <a:r>
              <a:rPr lang="en-US" i="1" dirty="0"/>
              <a:t>-objects</a:t>
            </a:r>
            <a:r>
              <a:rPr lang="en-US" dirty="0"/>
              <a:t>, which are discrete pieces of material, and </a:t>
            </a:r>
            <a:r>
              <a:rPr lang="en-US" i="1" dirty="0"/>
              <a:t>nanostructured materials</a:t>
            </a:r>
            <a:r>
              <a:rPr lang="en-US" dirty="0"/>
              <a:t>, which have internal or surface structure on the </a:t>
            </a:r>
            <a:r>
              <a:rPr lang="en-US" dirty="0" smtClean="0"/>
              <a:t>nanoscale.</a:t>
            </a:r>
            <a:endParaRPr lang="it-IT" dirty="0"/>
          </a:p>
        </p:txBody>
      </p:sp>
    </p:spTree>
    <p:extLst>
      <p:ext uri="{BB962C8B-B14F-4D97-AF65-F5344CB8AC3E}">
        <p14:creationId xmlns:p14="http://schemas.microsoft.com/office/powerpoint/2010/main" val="3113504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endParaRPr lang="it-IT" b="1" dirty="0"/>
          </a:p>
        </p:txBody>
      </p:sp>
      <p:pic>
        <p:nvPicPr>
          <p:cNvPr id="68610" name="Picture 2" descr="Risultato immagini per titania nano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663" y="1451820"/>
            <a:ext cx="6365174" cy="504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87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8145" y="430434"/>
            <a:ext cx="8027720" cy="5539978"/>
          </a:xfrm>
          <a:prstGeom prst="rect">
            <a:avLst/>
          </a:prstGeom>
        </p:spPr>
        <p:txBody>
          <a:bodyPr wrap="square">
            <a:spAutoFit/>
          </a:bodyPr>
          <a:lstStyle/>
          <a:p>
            <a:r>
              <a:rPr lang="en-US" b="1" dirty="0" smtClean="0"/>
              <a:t>Zero-dimensional</a:t>
            </a:r>
          </a:p>
          <a:p>
            <a:r>
              <a:rPr lang="en-US" dirty="0"/>
              <a:t>A </a:t>
            </a:r>
            <a:r>
              <a:rPr lang="en-US" dirty="0" smtClean="0"/>
              <a:t>material </a:t>
            </a:r>
            <a:r>
              <a:rPr lang="en-US" dirty="0"/>
              <a:t>with all three external dimensions in the </a:t>
            </a:r>
            <a:r>
              <a:rPr lang="en-US" dirty="0" smtClean="0"/>
              <a:t>nanoscale.</a:t>
            </a:r>
            <a:endParaRPr lang="en-US" b="1" dirty="0"/>
          </a:p>
          <a:p>
            <a:endParaRPr lang="en-US" b="1" dirty="0" smtClean="0"/>
          </a:p>
          <a:p>
            <a:r>
              <a:rPr lang="en-US" b="1" dirty="0" smtClean="0"/>
              <a:t>One-dimensional </a:t>
            </a:r>
            <a:r>
              <a:rPr lang="en-US" b="1" dirty="0"/>
              <a:t>nanostructures</a:t>
            </a:r>
          </a:p>
          <a:p>
            <a:r>
              <a:rPr lang="en-US" dirty="0"/>
              <a:t>The smallest possible crystalline wires with cross-section as small as a single atom can be engineered in cylindrical confinement</a:t>
            </a:r>
            <a:r>
              <a:rPr lang="en-US" dirty="0" smtClean="0"/>
              <a:t>.</a:t>
            </a:r>
          </a:p>
          <a:p>
            <a:endParaRPr lang="en-US" baseline="30000" dirty="0"/>
          </a:p>
          <a:p>
            <a:r>
              <a:rPr lang="en-US" b="1" dirty="0" smtClean="0"/>
              <a:t>Two-dimensional </a:t>
            </a:r>
            <a:r>
              <a:rPr lang="en-US" b="1" dirty="0"/>
              <a:t>nanostructures</a:t>
            </a:r>
          </a:p>
          <a:p>
            <a:r>
              <a:rPr lang="en-US" dirty="0" smtClean="0"/>
              <a:t>2D nanomaterials are materials </a:t>
            </a:r>
            <a:r>
              <a:rPr lang="en-US" dirty="0"/>
              <a:t>consisting of a two-dimensional single layer of atoms. The most important representative </a:t>
            </a:r>
            <a:r>
              <a:rPr lang="en-US" dirty="0" smtClean="0"/>
              <a:t>graphene </a:t>
            </a:r>
            <a:r>
              <a:rPr lang="en-US" dirty="0"/>
              <a:t>was discovered in 2004. </a:t>
            </a:r>
            <a:r>
              <a:rPr lang="en-US" dirty="0" smtClean="0"/>
              <a:t>Thin </a:t>
            </a:r>
            <a:r>
              <a:rPr lang="en-US" dirty="0" smtClean="0">
                <a:solidFill>
                  <a:srgbClr val="FF0000"/>
                </a:solidFill>
              </a:rPr>
              <a:t>films</a:t>
            </a:r>
            <a:r>
              <a:rPr lang="en-US" dirty="0" smtClean="0"/>
              <a:t> with </a:t>
            </a:r>
            <a:r>
              <a:rPr lang="en-US" dirty="0"/>
              <a:t>nanoscale thicknesses are considered nanostructures, but are sometimes not considered nanomaterials because they do not exist separately from the substrate</a:t>
            </a:r>
            <a:r>
              <a:rPr lang="en-US" dirty="0" smtClean="0"/>
              <a:t>. </a:t>
            </a:r>
          </a:p>
          <a:p>
            <a:endParaRPr lang="en-US" dirty="0"/>
          </a:p>
          <a:p>
            <a:r>
              <a:rPr lang="en-US" b="1" dirty="0" smtClean="0"/>
              <a:t>3D nanostructured </a:t>
            </a:r>
            <a:r>
              <a:rPr lang="en-US" b="1" dirty="0"/>
              <a:t>materials</a:t>
            </a:r>
          </a:p>
          <a:p>
            <a:r>
              <a:rPr lang="en-US" dirty="0" smtClean="0"/>
              <a:t>Bulk </a:t>
            </a:r>
            <a:r>
              <a:rPr lang="en-US" dirty="0"/>
              <a:t>materials </a:t>
            </a:r>
            <a:r>
              <a:rPr lang="en-US" dirty="0" smtClean="0"/>
              <a:t>that contain </a:t>
            </a:r>
            <a:r>
              <a:rPr lang="en-US" dirty="0"/>
              <a:t>features on the nanoscale, </a:t>
            </a:r>
            <a:r>
              <a:rPr lang="en-US" dirty="0" smtClean="0"/>
              <a:t>including nanocomposites</a:t>
            </a:r>
            <a:r>
              <a:rPr lang="en-US" dirty="0"/>
              <a:t>, </a:t>
            </a:r>
            <a:r>
              <a:rPr lang="en-US" dirty="0" err="1"/>
              <a:t>nanocrystalline</a:t>
            </a:r>
            <a:r>
              <a:rPr lang="en-US" dirty="0"/>
              <a:t> materials, nanostructured films, and </a:t>
            </a:r>
            <a:r>
              <a:rPr lang="en-US" dirty="0" err="1"/>
              <a:t>nanotextured</a:t>
            </a:r>
            <a:r>
              <a:rPr lang="en-US" dirty="0"/>
              <a:t> surfaces.</a:t>
            </a:r>
          </a:p>
          <a:p>
            <a:endParaRPr lang="en-US" dirty="0"/>
          </a:p>
          <a:p>
            <a:endParaRPr lang="it-IT" dirty="0"/>
          </a:p>
        </p:txBody>
      </p:sp>
    </p:spTree>
    <p:extLst>
      <p:ext uri="{BB962C8B-B14F-4D97-AF65-F5344CB8AC3E}">
        <p14:creationId xmlns:p14="http://schemas.microsoft.com/office/powerpoint/2010/main" val="140942353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 </a:t>
            </a:r>
            <a:r>
              <a:rPr lang="it-IT" b="1" dirty="0" err="1" smtClean="0"/>
              <a:t>Nanoparticle</a:t>
            </a:r>
            <a:endParaRPr lang="it-IT" b="1" dirty="0"/>
          </a:p>
        </p:txBody>
      </p:sp>
      <p:sp>
        <p:nvSpPr>
          <p:cNvPr id="2" name="Rettangolo 1"/>
          <p:cNvSpPr/>
          <p:nvPr/>
        </p:nvSpPr>
        <p:spPr>
          <a:xfrm>
            <a:off x="997524" y="1321362"/>
            <a:ext cx="7137071" cy="1200329"/>
          </a:xfrm>
          <a:prstGeom prst="rect">
            <a:avLst/>
          </a:prstGeom>
        </p:spPr>
        <p:txBody>
          <a:bodyPr wrap="square">
            <a:spAutoFit/>
          </a:bodyPr>
          <a:lstStyle/>
          <a:p>
            <a:r>
              <a:rPr lang="en-US" dirty="0"/>
              <a:t>A </a:t>
            </a:r>
            <a:r>
              <a:rPr lang="en-US" dirty="0">
                <a:solidFill>
                  <a:srgbClr val="0070C0"/>
                </a:solidFill>
              </a:rPr>
              <a:t>nanoparticle</a:t>
            </a:r>
            <a:r>
              <a:rPr lang="en-US" dirty="0"/>
              <a:t> is defined a </a:t>
            </a:r>
            <a:r>
              <a:rPr lang="en-US" dirty="0" err="1"/>
              <a:t>nano</a:t>
            </a:r>
            <a:r>
              <a:rPr lang="en-US" dirty="0"/>
              <a:t>-object with all three external dimensions in the nanoscale, whose longest and the shortest axes do not differ significantly. </a:t>
            </a:r>
            <a:endParaRPr lang="en-US" dirty="0" smtClean="0"/>
          </a:p>
          <a:p>
            <a:endParaRPr lang="en-US" dirty="0"/>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334066"/>
            <a:ext cx="7065818" cy="420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704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055768"/>
            <a:ext cx="8064896" cy="5355312"/>
          </a:xfrm>
          <a:prstGeom prst="rect">
            <a:avLst/>
          </a:prstGeom>
        </p:spPr>
        <p:txBody>
          <a:bodyPr wrap="square">
            <a:spAutoFit/>
          </a:bodyPr>
          <a:lstStyle/>
          <a:p>
            <a:r>
              <a:rPr lang="en-US" dirty="0" smtClean="0"/>
              <a:t>Nanoparticles are smaller than "fine particles“ 100 and 2500 nm. </a:t>
            </a:r>
          </a:p>
          <a:p>
            <a:endParaRPr lang="en-US" dirty="0"/>
          </a:p>
          <a:p>
            <a:r>
              <a:rPr lang="en-US" dirty="0" smtClean="0"/>
              <a:t>They are a subclass of the colloidal particles:  1 to 1000 nm. </a:t>
            </a:r>
          </a:p>
          <a:p>
            <a:endParaRPr lang="en-US" dirty="0"/>
          </a:p>
          <a:p>
            <a:r>
              <a:rPr lang="en-US" dirty="0" smtClean="0"/>
              <a:t>Metal particles smaller than 1 nm are usually called </a:t>
            </a:r>
            <a:r>
              <a:rPr lang="en-US" dirty="0" smtClean="0">
                <a:solidFill>
                  <a:srgbClr val="FF0000"/>
                </a:solidFill>
              </a:rPr>
              <a:t>atom clusters  </a:t>
            </a:r>
            <a:r>
              <a:rPr lang="en-US" dirty="0" smtClean="0"/>
              <a:t>instead (sometimes </a:t>
            </a:r>
            <a:r>
              <a:rPr lang="en-US" dirty="0" err="1" smtClean="0"/>
              <a:t>subnanometer</a:t>
            </a:r>
            <a:r>
              <a:rPr lang="en-US" dirty="0" smtClean="0"/>
              <a:t> particles). </a:t>
            </a:r>
          </a:p>
          <a:p>
            <a:endParaRPr lang="en-US"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r>
              <a:rPr lang="en-US" dirty="0" smtClean="0"/>
              <a:t> </a:t>
            </a:r>
            <a:endParaRPr lang="en-US" dirty="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sz="2800" b="1" dirty="0" err="1" smtClean="0"/>
              <a:t>Nanomaterials</a:t>
            </a:r>
            <a:r>
              <a:rPr lang="it-IT" sz="2800" b="1" dirty="0" smtClean="0"/>
              <a:t>: Nano and sub </a:t>
            </a:r>
            <a:r>
              <a:rPr lang="it-IT" sz="2800" b="1" dirty="0" err="1" smtClean="0"/>
              <a:t>nanoparticle</a:t>
            </a:r>
            <a:endParaRPr lang="it-IT" sz="2800" b="1" dirty="0"/>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897" y="2997719"/>
            <a:ext cx="3622221" cy="364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52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0310" y="1055768"/>
            <a:ext cx="8064896" cy="4801314"/>
          </a:xfrm>
          <a:prstGeom prst="rect">
            <a:avLst/>
          </a:prstGeom>
        </p:spPr>
        <p:txBody>
          <a:bodyPr wrap="square">
            <a:spAutoFit/>
          </a:bodyPr>
          <a:lstStyle/>
          <a:p>
            <a:r>
              <a:rPr lang="en-US" dirty="0" smtClean="0">
                <a:solidFill>
                  <a:srgbClr val="FF0000"/>
                </a:solidFill>
              </a:rPr>
              <a:t>Metal clusters  </a:t>
            </a:r>
            <a:r>
              <a:rPr lang="en-US" dirty="0" smtClean="0"/>
              <a:t>precursors for nanoparticles and model of surfaces.</a:t>
            </a:r>
          </a:p>
          <a:p>
            <a:endParaRPr lang="en-US"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smtClean="0"/>
              <a:t>Nanomaterials</a:t>
            </a:r>
            <a:r>
              <a:rPr lang="it-IT" b="1" dirty="0" smtClean="0"/>
              <a:t>: </a:t>
            </a:r>
            <a:r>
              <a:rPr lang="it-IT" b="1" dirty="0" err="1" smtClean="0"/>
              <a:t>Nanoparticle</a:t>
            </a:r>
            <a:endParaRPr lang="it-IT" b="1" dirty="0"/>
          </a:p>
        </p:txBody>
      </p:sp>
      <p:pic>
        <p:nvPicPr>
          <p:cNvPr id="47106" name="Picture 2" descr="Figure 1. A) Structures and reactivity of the various nuclearities of Ru–CO clusters on GO. Green stick represents carbon monoxide. B) FTIR spectra of 1Ru–, 6Ru–, and 11Ru–CO. Note: IR for *Original Ru clusters, **Ru clusters absorbed on GO at room temperature, Ru–CO–GO composites heated"/>
          <p:cNvPicPr>
            <a:picLocks noChangeAspect="1" noChangeArrowheads="1"/>
          </p:cNvPicPr>
          <p:nvPr/>
        </p:nvPicPr>
        <p:blipFill rotWithShape="1">
          <a:blip r:embed="rId2">
            <a:extLst>
              <a:ext uri="{28A0092B-C50C-407E-A947-70E740481C1C}">
                <a14:useLocalDpi xmlns:a14="http://schemas.microsoft.com/office/drawing/2010/main" val="0"/>
              </a:ext>
            </a:extLst>
          </a:blip>
          <a:srcRect b="65252"/>
          <a:stretch/>
        </p:blipFill>
        <p:spPr bwMode="auto">
          <a:xfrm>
            <a:off x="658906" y="1942535"/>
            <a:ext cx="7670264" cy="36626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45029" y="6163294"/>
            <a:ext cx="3959289" cy="369332"/>
          </a:xfrm>
          <a:prstGeom prst="rect">
            <a:avLst/>
          </a:prstGeom>
          <a:noFill/>
        </p:spPr>
        <p:txBody>
          <a:bodyPr wrap="none" rtlCol="0">
            <a:spAutoFit/>
          </a:bodyPr>
          <a:lstStyle/>
          <a:p>
            <a:r>
              <a:rPr lang="it-IT" dirty="0" err="1" smtClean="0"/>
              <a:t>Stability</a:t>
            </a:r>
            <a:r>
              <a:rPr lang="it-IT" dirty="0" smtClean="0"/>
              <a:t>, </a:t>
            </a:r>
            <a:r>
              <a:rPr lang="it-IT" dirty="0" err="1" smtClean="0"/>
              <a:t>effect</a:t>
            </a:r>
            <a:r>
              <a:rPr lang="it-IT" dirty="0" smtClean="0"/>
              <a:t> of </a:t>
            </a:r>
            <a:r>
              <a:rPr lang="it-IT" dirty="0" err="1" smtClean="0"/>
              <a:t>ligands</a:t>
            </a:r>
            <a:r>
              <a:rPr lang="it-IT" dirty="0" smtClean="0"/>
              <a:t> </a:t>
            </a:r>
            <a:r>
              <a:rPr lang="it-IT" dirty="0" err="1" smtClean="0"/>
              <a:t>removal</a:t>
            </a:r>
            <a:r>
              <a:rPr lang="it-IT" dirty="0" smtClean="0"/>
              <a:t>,….</a:t>
            </a:r>
            <a:endParaRPr lang="it-IT" dirty="0"/>
          </a:p>
        </p:txBody>
      </p:sp>
    </p:spTree>
    <p:extLst>
      <p:ext uri="{BB962C8B-B14F-4D97-AF65-F5344CB8AC3E}">
        <p14:creationId xmlns:p14="http://schemas.microsoft.com/office/powerpoint/2010/main" val="410528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smtClean="0"/>
              <a:t>Nanomaterials</a:t>
            </a:r>
            <a:r>
              <a:rPr lang="it-IT" b="1" dirty="0" smtClean="0"/>
              <a:t>: </a:t>
            </a:r>
            <a:r>
              <a:rPr lang="it-IT" b="1" dirty="0" err="1" smtClean="0"/>
              <a:t>Polyoxometalates</a:t>
            </a:r>
            <a:endParaRPr lang="it-IT" b="1" dirty="0"/>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68" y="1114825"/>
            <a:ext cx="3694681" cy="369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4362450" y="1154933"/>
            <a:ext cx="4572000" cy="3970318"/>
          </a:xfrm>
          <a:prstGeom prst="rect">
            <a:avLst/>
          </a:prstGeom>
        </p:spPr>
        <p:txBody>
          <a:bodyPr>
            <a:spAutoFit/>
          </a:bodyPr>
          <a:lstStyle/>
          <a:p>
            <a:r>
              <a:rPr lang="en-US" dirty="0" smtClean="0"/>
              <a:t>POM </a:t>
            </a:r>
            <a:r>
              <a:rPr lang="en-US" dirty="0"/>
              <a:t>is a polyatomic ion, usually an anion, that consists of </a:t>
            </a:r>
            <a:r>
              <a:rPr lang="en-US" dirty="0">
                <a:solidFill>
                  <a:srgbClr val="7030A0"/>
                </a:solidFill>
              </a:rPr>
              <a:t>three or more transition metal</a:t>
            </a:r>
            <a:r>
              <a:rPr lang="en-US" dirty="0"/>
              <a:t> </a:t>
            </a:r>
            <a:r>
              <a:rPr lang="en-US" dirty="0">
                <a:solidFill>
                  <a:srgbClr val="7030A0"/>
                </a:solidFill>
              </a:rPr>
              <a:t>oxyanions</a:t>
            </a:r>
            <a:r>
              <a:rPr lang="en-US" dirty="0"/>
              <a:t> linked together by shared oxygen atoms to form closed 3-dimensional frameworks. </a:t>
            </a:r>
            <a:endParaRPr lang="en-US" dirty="0" smtClean="0"/>
          </a:p>
          <a:p>
            <a:r>
              <a:rPr lang="en-US" dirty="0" smtClean="0"/>
              <a:t>The </a:t>
            </a:r>
            <a:r>
              <a:rPr lang="en-US" dirty="0"/>
              <a:t>metal atoms are usually </a:t>
            </a:r>
            <a:r>
              <a:rPr lang="en-US" dirty="0">
                <a:solidFill>
                  <a:srgbClr val="FF0000"/>
                </a:solidFill>
              </a:rPr>
              <a:t>group 6</a:t>
            </a:r>
            <a:r>
              <a:rPr lang="en-US" dirty="0"/>
              <a:t> (Mo, W) or less commonly group 5 (V, </a:t>
            </a:r>
            <a:r>
              <a:rPr lang="en-US" dirty="0" err="1"/>
              <a:t>Nb</a:t>
            </a:r>
            <a:r>
              <a:rPr lang="en-US" dirty="0"/>
              <a:t>, Ta) transition metals in their </a:t>
            </a:r>
            <a:r>
              <a:rPr lang="en-US" dirty="0">
                <a:solidFill>
                  <a:srgbClr val="0070C0"/>
                </a:solidFill>
              </a:rPr>
              <a:t>high oxidation states</a:t>
            </a:r>
            <a:r>
              <a:rPr lang="en-US" dirty="0"/>
              <a:t>. </a:t>
            </a:r>
            <a:endParaRPr lang="en-US" dirty="0" smtClean="0"/>
          </a:p>
          <a:p>
            <a:r>
              <a:rPr lang="en-US" dirty="0" err="1" smtClean="0">
                <a:solidFill>
                  <a:srgbClr val="00B050"/>
                </a:solidFill>
              </a:rPr>
              <a:t>Isopolymetalates</a:t>
            </a:r>
            <a:r>
              <a:rPr lang="en-US" dirty="0" smtClean="0">
                <a:solidFill>
                  <a:srgbClr val="00B050"/>
                </a:solidFill>
              </a:rPr>
              <a:t> </a:t>
            </a:r>
            <a:r>
              <a:rPr lang="en-US" dirty="0" smtClean="0"/>
              <a:t>are </a:t>
            </a:r>
            <a:r>
              <a:rPr lang="en-US" dirty="0"/>
              <a:t>composed of only one kind of metal and </a:t>
            </a:r>
            <a:r>
              <a:rPr lang="en-US" dirty="0" smtClean="0"/>
              <a:t>oxide </a:t>
            </a:r>
            <a:r>
              <a:rPr lang="en-US" dirty="0" err="1" smtClean="0">
                <a:solidFill>
                  <a:srgbClr val="00B050"/>
                </a:solidFill>
              </a:rPr>
              <a:t>Heteropolymetalates</a:t>
            </a:r>
            <a:r>
              <a:rPr lang="en-US" dirty="0" smtClean="0"/>
              <a:t> are </a:t>
            </a:r>
            <a:r>
              <a:rPr lang="en-US" dirty="0"/>
              <a:t>composed of one metal, oxide, and a main group oxyanion (phosphate, silicate, etc.). </a:t>
            </a:r>
            <a:endParaRPr lang="it-IT" dirty="0"/>
          </a:p>
        </p:txBody>
      </p:sp>
      <p:sp>
        <p:nvSpPr>
          <p:cNvPr id="7" name="Rettangolo 6"/>
          <p:cNvSpPr/>
          <p:nvPr/>
        </p:nvSpPr>
        <p:spPr>
          <a:xfrm>
            <a:off x="1253907" y="5275017"/>
            <a:ext cx="3108543" cy="369332"/>
          </a:xfrm>
          <a:prstGeom prst="rect">
            <a:avLst/>
          </a:prstGeom>
        </p:spPr>
        <p:txBody>
          <a:bodyPr wrap="none">
            <a:spAutoFit/>
          </a:bodyPr>
          <a:lstStyle/>
          <a:p>
            <a:r>
              <a:rPr lang="it-IT" dirty="0" smtClean="0"/>
              <a:t>The </a:t>
            </a:r>
            <a:r>
              <a:rPr lang="it-IT" dirty="0" err="1" smtClean="0"/>
              <a:t>phosphotungstate</a:t>
            </a:r>
            <a:r>
              <a:rPr lang="it-IT" dirty="0" smtClean="0"/>
              <a:t> </a:t>
            </a:r>
            <a:r>
              <a:rPr lang="it-IT" dirty="0" err="1" smtClean="0"/>
              <a:t>anion</a:t>
            </a:r>
            <a:endParaRPr lang="it-IT" dirty="0"/>
          </a:p>
        </p:txBody>
      </p:sp>
      <p:sp>
        <p:nvSpPr>
          <p:cNvPr id="8" name="Rettangolo 7"/>
          <p:cNvSpPr/>
          <p:nvPr/>
        </p:nvSpPr>
        <p:spPr>
          <a:xfrm>
            <a:off x="1253906" y="5715599"/>
            <a:ext cx="7260702" cy="646331"/>
          </a:xfrm>
          <a:prstGeom prst="rect">
            <a:avLst/>
          </a:prstGeom>
        </p:spPr>
        <p:txBody>
          <a:bodyPr wrap="square">
            <a:spAutoFit/>
          </a:bodyPr>
          <a:lstStyle/>
          <a:p>
            <a:r>
              <a:rPr lang="en-US" dirty="0" smtClean="0">
                <a:solidFill>
                  <a:srgbClr val="FF66CC"/>
                </a:solidFill>
              </a:rPr>
              <a:t>P</a:t>
            </a:r>
            <a:r>
              <a:rPr lang="en-US" dirty="0" smtClean="0">
                <a:solidFill>
                  <a:srgbClr val="33CCFF"/>
                </a:solidFill>
              </a:rPr>
              <a:t>W</a:t>
            </a:r>
            <a:r>
              <a:rPr lang="en-US" baseline="-25000" dirty="0" smtClean="0"/>
              <a:t>12</a:t>
            </a:r>
            <a:r>
              <a:rPr lang="en-US" dirty="0" smtClean="0">
                <a:solidFill>
                  <a:srgbClr val="FF0000"/>
                </a:solidFill>
              </a:rPr>
              <a:t>O</a:t>
            </a:r>
            <a:r>
              <a:rPr lang="en-US" baseline="-25000" dirty="0" smtClean="0"/>
              <a:t>40</a:t>
            </a:r>
            <a:r>
              <a:rPr lang="en-US" baseline="30000" dirty="0" smtClean="0"/>
              <a:t>3-   </a:t>
            </a:r>
            <a:r>
              <a:rPr lang="en-US" dirty="0" smtClean="0"/>
              <a:t>consists </a:t>
            </a:r>
            <a:r>
              <a:rPr lang="en-US" dirty="0"/>
              <a:t>of a framework of </a:t>
            </a:r>
            <a:r>
              <a:rPr lang="en-US" dirty="0" smtClean="0"/>
              <a:t>twelve octahedral </a:t>
            </a:r>
            <a:r>
              <a:rPr lang="en-US" dirty="0"/>
              <a:t>tungsten oxyanions surrounding a central phosphate group. </a:t>
            </a:r>
            <a:endParaRPr lang="it-IT" dirty="0"/>
          </a:p>
        </p:txBody>
      </p:sp>
    </p:spTree>
    <p:extLst>
      <p:ext uri="{BB962C8B-B14F-4D97-AF65-F5344CB8AC3E}">
        <p14:creationId xmlns:p14="http://schemas.microsoft.com/office/powerpoint/2010/main" val="936253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o immagini per colloids and tyndall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78" y="2925478"/>
            <a:ext cx="3491346" cy="201188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19397" y="422563"/>
            <a:ext cx="7944593" cy="1200329"/>
          </a:xfrm>
          <a:prstGeom prst="rect">
            <a:avLst/>
          </a:prstGeom>
        </p:spPr>
        <p:txBody>
          <a:bodyPr wrap="square">
            <a:spAutoFit/>
          </a:bodyPr>
          <a:lstStyle/>
          <a:p>
            <a:r>
              <a:rPr lang="en-US" dirty="0"/>
              <a:t>Being much smaller than the wavelengths of visible light  (400-700 nm), nanoparticles cannot be seen with ordinary optical microscopes, requiring the use of transmission electron microscopy. </a:t>
            </a:r>
            <a:endParaRPr lang="en-US" dirty="0" smtClean="0"/>
          </a:p>
          <a:p>
            <a:endParaRPr lang="en-US" dirty="0"/>
          </a:p>
        </p:txBody>
      </p:sp>
      <p:sp>
        <p:nvSpPr>
          <p:cNvPr id="3" name="Rettangolo 2"/>
          <p:cNvSpPr/>
          <p:nvPr/>
        </p:nvSpPr>
        <p:spPr>
          <a:xfrm>
            <a:off x="4687533" y="3353164"/>
            <a:ext cx="3993587" cy="1477328"/>
          </a:xfrm>
          <a:prstGeom prst="rect">
            <a:avLst/>
          </a:prstGeom>
        </p:spPr>
        <p:txBody>
          <a:bodyPr wrap="square">
            <a:spAutoFit/>
          </a:bodyPr>
          <a:lstStyle/>
          <a:p>
            <a:r>
              <a:rPr lang="en-US" dirty="0"/>
              <a:t>Dispersions of nanoparticles in transparent media can be transparent, whereas suspensions of larger particles usually scatter some or all visible light incident on them. </a:t>
            </a:r>
          </a:p>
        </p:txBody>
      </p:sp>
      <p:sp>
        <p:nvSpPr>
          <p:cNvPr id="4" name="Rettangolo 3"/>
          <p:cNvSpPr/>
          <p:nvPr/>
        </p:nvSpPr>
        <p:spPr>
          <a:xfrm>
            <a:off x="913957" y="5050124"/>
            <a:ext cx="3877735" cy="1477328"/>
          </a:xfrm>
          <a:prstGeom prst="rect">
            <a:avLst/>
          </a:prstGeom>
        </p:spPr>
        <p:txBody>
          <a:bodyPr wrap="square">
            <a:spAutoFit/>
          </a:bodyPr>
          <a:lstStyle/>
          <a:p>
            <a:r>
              <a:rPr lang="en-US" dirty="0"/>
              <a:t>Nanoparticles also easily pass through common filters,  such as common ceramic devices, so that separation from liquids requires special </a:t>
            </a:r>
            <a:r>
              <a:rPr lang="en-US" dirty="0" err="1">
                <a:solidFill>
                  <a:srgbClr val="FF0000"/>
                </a:solidFill>
              </a:rPr>
              <a:t>nanofiltration</a:t>
            </a:r>
            <a:r>
              <a:rPr lang="en-US" dirty="0">
                <a:solidFill>
                  <a:srgbClr val="FF0000"/>
                </a:solidFill>
              </a:rPr>
              <a:t> </a:t>
            </a:r>
            <a:r>
              <a:rPr lang="en-US" dirty="0"/>
              <a:t>techniques.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78" r="3414"/>
          <a:stretch/>
        </p:blipFill>
        <p:spPr bwMode="auto">
          <a:xfrm>
            <a:off x="4886742" y="5035121"/>
            <a:ext cx="3877248" cy="14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37" y="1299051"/>
            <a:ext cx="3887181" cy="18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19397" y="1622892"/>
            <a:ext cx="3467595" cy="646331"/>
          </a:xfrm>
          <a:prstGeom prst="rect">
            <a:avLst/>
          </a:prstGeom>
        </p:spPr>
        <p:txBody>
          <a:bodyPr wrap="square">
            <a:spAutoFit/>
          </a:bodyPr>
          <a:lstStyle/>
          <a:p>
            <a:r>
              <a:rPr lang="it-IT" dirty="0">
                <a:hlinkClick r:id="rId5"/>
              </a:rPr>
              <a:t>http://www.rsc.org/suppdata/c9/nr/c9nr02731a/c9nr02731a1.gif</a:t>
            </a:r>
            <a:endParaRPr lang="it-IT" dirty="0"/>
          </a:p>
        </p:txBody>
      </p:sp>
    </p:spTree>
    <p:extLst>
      <p:ext uri="{BB962C8B-B14F-4D97-AF65-F5344CB8AC3E}">
        <p14:creationId xmlns:p14="http://schemas.microsoft.com/office/powerpoint/2010/main" val="1332785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646331"/>
          </a:xfrm>
          <a:prstGeom prst="rect">
            <a:avLst/>
          </a:prstGeom>
        </p:spPr>
        <p:txBody>
          <a:bodyPr wrap="square">
            <a:spAutoFit/>
          </a:bodyPr>
          <a:lstStyle/>
          <a:p>
            <a:r>
              <a:rPr lang="en-US" dirty="0" smtClean="0"/>
              <a:t>A </a:t>
            </a:r>
            <a:r>
              <a:rPr lang="en-US" dirty="0">
                <a:solidFill>
                  <a:srgbClr val="0070C0"/>
                </a:solidFill>
              </a:rPr>
              <a:t>nanofiber</a:t>
            </a:r>
            <a:r>
              <a:rPr lang="en-US" dirty="0"/>
              <a:t> has two external dimensions in the </a:t>
            </a:r>
            <a:r>
              <a:rPr lang="en-US" dirty="0" smtClean="0"/>
              <a:t>nanoscale. </a:t>
            </a:r>
          </a:p>
          <a:p>
            <a:endParaRPr 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22" y="2473037"/>
            <a:ext cx="4474451" cy="31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73288" y="2838203"/>
            <a:ext cx="2125325" cy="2585323"/>
          </a:xfrm>
          <a:prstGeom prst="rect">
            <a:avLst/>
          </a:prstGeom>
          <a:noFill/>
        </p:spPr>
        <p:txBody>
          <a:bodyPr wrap="none" rtlCol="0">
            <a:spAutoFit/>
          </a:bodyPr>
          <a:lstStyle/>
          <a:p>
            <a:r>
              <a:rPr lang="it-IT" dirty="0" err="1" smtClean="0"/>
              <a:t>Filtration</a:t>
            </a:r>
            <a:endParaRPr lang="it-IT" dirty="0" smtClean="0"/>
          </a:p>
          <a:p>
            <a:endParaRPr lang="it-IT" dirty="0" smtClean="0"/>
          </a:p>
          <a:p>
            <a:r>
              <a:rPr lang="it-IT" dirty="0" err="1" smtClean="0"/>
              <a:t>Catalysis</a:t>
            </a:r>
            <a:endParaRPr lang="it-IT" dirty="0" smtClean="0"/>
          </a:p>
          <a:p>
            <a:endParaRPr lang="it-IT" dirty="0"/>
          </a:p>
          <a:p>
            <a:r>
              <a:rPr lang="it-IT" dirty="0" err="1" smtClean="0"/>
              <a:t>Tissue</a:t>
            </a:r>
            <a:r>
              <a:rPr lang="it-IT" dirty="0" smtClean="0"/>
              <a:t> </a:t>
            </a:r>
            <a:r>
              <a:rPr lang="it-IT" dirty="0" err="1" smtClean="0"/>
              <a:t>engineering</a:t>
            </a:r>
            <a:endParaRPr lang="it-IT" dirty="0" smtClean="0"/>
          </a:p>
          <a:p>
            <a:endParaRPr lang="it-IT" dirty="0" smtClean="0"/>
          </a:p>
          <a:p>
            <a:r>
              <a:rPr lang="it-IT" dirty="0" err="1"/>
              <a:t>D</a:t>
            </a:r>
            <a:r>
              <a:rPr lang="it-IT" dirty="0" err="1" smtClean="0"/>
              <a:t>rug</a:t>
            </a:r>
            <a:r>
              <a:rPr lang="it-IT" dirty="0" smtClean="0"/>
              <a:t> delivery</a:t>
            </a:r>
          </a:p>
          <a:p>
            <a:endParaRPr lang="it-IT" dirty="0" smtClean="0"/>
          </a:p>
          <a:p>
            <a:r>
              <a:rPr lang="it-IT" dirty="0" err="1" smtClean="0"/>
              <a:t>batteries</a:t>
            </a:r>
            <a:endParaRPr lang="it-IT" dirty="0"/>
          </a:p>
        </p:txBody>
      </p:sp>
      <p:sp>
        <p:nvSpPr>
          <p:cNvPr id="4" name="CasellaDiTesto 3"/>
          <p:cNvSpPr txBox="1"/>
          <p:nvPr/>
        </p:nvSpPr>
        <p:spPr>
          <a:xfrm>
            <a:off x="1947553" y="6175171"/>
            <a:ext cx="2454518" cy="369332"/>
          </a:xfrm>
          <a:prstGeom prst="rect">
            <a:avLst/>
          </a:prstGeom>
          <a:noFill/>
        </p:spPr>
        <p:txBody>
          <a:bodyPr wrap="none" rtlCol="0">
            <a:spAutoFit/>
          </a:bodyPr>
          <a:lstStyle/>
          <a:p>
            <a:r>
              <a:rPr lang="it-IT" dirty="0" err="1" smtClean="0"/>
              <a:t>Inorganic</a:t>
            </a:r>
            <a:r>
              <a:rPr lang="it-IT" dirty="0" smtClean="0"/>
              <a:t> or </a:t>
            </a:r>
            <a:r>
              <a:rPr lang="it-IT" dirty="0" err="1" smtClean="0"/>
              <a:t>polimeric</a:t>
            </a:r>
            <a:r>
              <a:rPr lang="it-IT" dirty="0" smtClean="0"/>
              <a:t> </a:t>
            </a:r>
            <a:endParaRPr lang="it-IT" dirty="0"/>
          </a:p>
        </p:txBody>
      </p:sp>
    </p:spTree>
    <p:extLst>
      <p:ext uri="{BB962C8B-B14F-4D97-AF65-F5344CB8AC3E}">
        <p14:creationId xmlns:p14="http://schemas.microsoft.com/office/powerpoint/2010/main" val="1220245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369332"/>
          </a:xfrm>
          <a:prstGeom prst="rect">
            <a:avLst/>
          </a:prstGeom>
        </p:spPr>
        <p:txBody>
          <a:bodyPr wrap="square">
            <a:spAutoFit/>
          </a:bodyPr>
          <a:lstStyle/>
          <a:p>
            <a:r>
              <a:rPr lang="en-US" dirty="0" smtClean="0">
                <a:solidFill>
                  <a:srgbClr val="0070C0"/>
                </a:solidFill>
              </a:rPr>
              <a:t>Nanotubes</a:t>
            </a:r>
            <a:r>
              <a:rPr lang="en-US" dirty="0" smtClean="0"/>
              <a:t> are hollow nanofibers.</a:t>
            </a:r>
            <a:endParaRPr lang="en-US" dirty="0"/>
          </a:p>
        </p:txBody>
      </p:sp>
      <p:pic>
        <p:nvPicPr>
          <p:cNvPr id="67586" name="Picture 2" descr="Risultato immagini pe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10" y="2040745"/>
            <a:ext cx="43243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933" y="695330"/>
            <a:ext cx="3713082" cy="29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361" y="4402839"/>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460177" y="3823860"/>
            <a:ext cx="1492716" cy="369332"/>
          </a:xfrm>
          <a:prstGeom prst="rect">
            <a:avLst/>
          </a:prstGeom>
          <a:noFill/>
        </p:spPr>
        <p:txBody>
          <a:bodyPr wrap="none" rtlCol="0">
            <a:spAutoFit/>
          </a:bodyPr>
          <a:lstStyle/>
          <a:p>
            <a:r>
              <a:rPr lang="it-IT" dirty="0" smtClean="0"/>
              <a:t>C </a:t>
            </a:r>
            <a:r>
              <a:rPr lang="it-IT" dirty="0" err="1" smtClean="0"/>
              <a:t>nanotubes</a:t>
            </a:r>
            <a:endParaRPr lang="it-IT" dirty="0"/>
          </a:p>
        </p:txBody>
      </p:sp>
      <p:sp>
        <p:nvSpPr>
          <p:cNvPr id="6" name="CasellaDiTesto 5"/>
          <p:cNvSpPr txBox="1"/>
          <p:nvPr/>
        </p:nvSpPr>
        <p:spPr>
          <a:xfrm>
            <a:off x="6555179" y="6305804"/>
            <a:ext cx="1817549" cy="369332"/>
          </a:xfrm>
          <a:prstGeom prst="rect">
            <a:avLst/>
          </a:prstGeom>
          <a:noFill/>
        </p:spPr>
        <p:txBody>
          <a:bodyPr wrap="none" rtlCol="0">
            <a:spAutoFit/>
          </a:bodyPr>
          <a:lstStyle/>
          <a:p>
            <a:r>
              <a:rPr lang="it-IT" dirty="0" smtClean="0"/>
              <a:t>TiO</a:t>
            </a:r>
            <a:r>
              <a:rPr lang="it-IT" baseline="-25000" dirty="0" smtClean="0"/>
              <a:t>2</a:t>
            </a:r>
            <a:r>
              <a:rPr lang="it-IT" dirty="0" smtClean="0"/>
              <a:t> </a:t>
            </a:r>
            <a:r>
              <a:rPr lang="it-IT" dirty="0" err="1" smtClean="0"/>
              <a:t>nanotubes</a:t>
            </a:r>
            <a:endParaRPr lang="it-IT" dirty="0"/>
          </a:p>
        </p:txBody>
      </p:sp>
    </p:spTree>
    <p:extLst>
      <p:ext uri="{BB962C8B-B14F-4D97-AF65-F5344CB8AC3E}">
        <p14:creationId xmlns:p14="http://schemas.microsoft.com/office/powerpoint/2010/main" val="1861585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a:t>Different Types of Nanomaterials</a:t>
            </a:r>
          </a:p>
        </p:txBody>
      </p:sp>
      <p:graphicFrame>
        <p:nvGraphicFramePr>
          <p:cNvPr id="307203" name="Group 3"/>
          <p:cNvGraphicFramePr>
            <a:graphicFrameLocks noGrp="1"/>
          </p:cNvGraphicFramePr>
          <p:nvPr>
            <p:ph idx="1"/>
          </p:nvPr>
        </p:nvGraphicFramePr>
        <p:xfrm>
          <a:off x="623450" y="2022988"/>
          <a:ext cx="8229600" cy="3258186"/>
        </p:xfrm>
        <a:graphic>
          <a:graphicData uri="http://schemas.openxmlformats.org/drawingml/2006/table">
            <a:tbl>
              <a:tblPr firstRow="1">
                <a:tableStyleId>{912C8C85-51F0-491E-9774-3900AFEF0FD7}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Naturally Occurring</a:t>
                      </a:r>
                      <a:endParaRPr kumimoji="0" lang="en-US" sz="2400" b="0" i="0" u="none" strike="noStrike" cap="none" normalizeH="0" baseline="0" dirty="0" smtClean="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Human Origin (Incidental)</a:t>
                      </a:r>
                      <a:endParaRPr kumimoji="0" lang="en-US" sz="2400" b="0" i="0" u="none" strike="noStrike" cap="none" normalizeH="0" baseline="0" dirty="0" smtClean="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Human Origin (Engineered)</a:t>
                      </a:r>
                      <a:endParaRPr kumimoji="0" lang="en-US" sz="2400" b="0" i="0" u="none" strike="noStrike" cap="none" normalizeH="0" baseline="0" dirty="0" smtClean="0">
                        <a:ln>
                          <a:noFill/>
                        </a:ln>
                        <a:solidFill>
                          <a:srgbClr val="000066"/>
                        </a:solidFill>
                        <a:effectLst/>
                        <a:latin typeface="Calibri" pitchFamily="34" charset="0"/>
                      </a:endParaRPr>
                    </a:p>
                  </a:txBody>
                  <a:tcP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Forest fires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Cooking smoke</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Metals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Sea spray</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Diesel exhaust</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Quantum dots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Mineral composites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Welding fumes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smtClean="0">
                          <a:ln>
                            <a:noFill/>
                          </a:ln>
                          <a:effectLst/>
                        </a:rPr>
                        <a:t>Buckyballs</a:t>
                      </a:r>
                      <a:r>
                        <a:rPr kumimoji="0" lang="en-US" sz="2000" u="none" strike="noStrike" cap="none" normalizeH="0" baseline="0" dirty="0" smtClean="0">
                          <a:ln>
                            <a:noFill/>
                          </a:ln>
                          <a:effectLst/>
                        </a:rPr>
                        <a:t>/</a:t>
                      </a:r>
                      <a:r>
                        <a:rPr kumimoji="0" lang="en-US" sz="2000" u="none" strike="noStrike" cap="none" normalizeH="0" baseline="0" dirty="0" err="1" smtClean="0">
                          <a:ln>
                            <a:noFill/>
                          </a:ln>
                          <a:effectLst/>
                        </a:rPr>
                        <a:t>Nanotubes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Volcanic ash</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Industrial effluents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u="none" strike="noStrike" cap="none" normalizeH="0" baseline="0" dirty="0" smtClean="0">
                          <a:ln>
                            <a:noFill/>
                          </a:ln>
                          <a:effectLst/>
                        </a:rPr>
                        <a:t>Sunscreen pigments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Viruses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Sandblasting</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smtClean="0">
                          <a:ln>
                            <a:noFill/>
                          </a:ln>
                          <a:effectLst/>
                        </a:rPr>
                        <a:t>Nanocapsules</a:t>
                      </a:r>
                      <a:endParaRPr kumimoji="0" lang="en-US" sz="2000" b="1" i="0" u="none" strike="noStrike" cap="none" normalizeH="0" baseline="0" dirty="0" smtClean="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 name="Group 28"/>
          <p:cNvGrpSpPr>
            <a:grpSpLocks/>
          </p:cNvGrpSpPr>
          <p:nvPr/>
        </p:nvGrpSpPr>
        <p:grpSpPr bwMode="auto">
          <a:xfrm>
            <a:off x="2682438" y="1759463"/>
            <a:ext cx="6210300" cy="4441826"/>
            <a:chOff x="1585" y="951"/>
            <a:chExt cx="3912" cy="2798"/>
          </a:xfrm>
        </p:grpSpPr>
        <p:sp>
          <p:nvSpPr>
            <p:cNvPr id="307229" name="Rectangle 29"/>
            <p:cNvSpPr>
              <a:spLocks noChangeArrowheads="1"/>
            </p:cNvSpPr>
            <p:nvPr/>
          </p:nvSpPr>
          <p:spPr bwMode="auto">
            <a:xfrm>
              <a:off x="3637" y="951"/>
              <a:ext cx="1860" cy="2368"/>
            </a:xfrm>
            <a:prstGeom prst="rect">
              <a:avLst/>
            </a:prstGeom>
            <a:noFill/>
            <a:ln w="38100" algn="ctr">
              <a:solidFill>
                <a:schemeClr val="accent2"/>
              </a:solidFill>
              <a:miter lim="800000"/>
              <a:headEnd/>
              <a:tailEnd/>
            </a:ln>
            <a:effectLst/>
          </p:spPr>
          <p:txBody>
            <a:bodyPr wrap="none" anchor="ctr"/>
            <a:lstStyle/>
            <a:p>
              <a:pPr algn="l" rtl="0" fontAlgn="base">
                <a:lnSpc>
                  <a:spcPct val="80000"/>
                </a:lnSpc>
                <a:spcBef>
                  <a:spcPct val="20000"/>
                </a:spcBef>
                <a:spcAft>
                  <a:spcPct val="0"/>
                </a:spcAft>
              </a:pPr>
              <a:endParaRPr lang="en-US" sz="2400" b="1" kern="1200" dirty="0">
                <a:latin typeface="Calibri" pitchFamily="34" charset="0"/>
                <a:ea typeface="+mn-ea"/>
                <a:cs typeface="+mn-cs"/>
              </a:endParaRPr>
            </a:p>
          </p:txBody>
        </p:sp>
        <p:grpSp>
          <p:nvGrpSpPr>
            <p:cNvPr id="3" name="Group 30"/>
            <p:cNvGrpSpPr>
              <a:grpSpLocks/>
            </p:cNvGrpSpPr>
            <p:nvPr/>
          </p:nvGrpSpPr>
          <p:grpSpPr bwMode="auto">
            <a:xfrm>
              <a:off x="1585" y="3319"/>
              <a:ext cx="2982" cy="430"/>
              <a:chOff x="1585" y="3319"/>
              <a:chExt cx="2982" cy="430"/>
            </a:xfrm>
          </p:grpSpPr>
          <p:sp>
            <p:nvSpPr>
              <p:cNvPr id="307231" name="Text Box 31"/>
              <p:cNvSpPr txBox="1">
                <a:spLocks noChangeArrowheads="1"/>
              </p:cNvSpPr>
              <p:nvPr/>
            </p:nvSpPr>
            <p:spPr bwMode="auto">
              <a:xfrm>
                <a:off x="1585" y="3497"/>
                <a:ext cx="1512" cy="252"/>
              </a:xfrm>
              <a:prstGeom prst="rect">
                <a:avLst/>
              </a:prstGeom>
              <a:noFill/>
              <a:ln w="9525" algn="ctr">
                <a:solidFill>
                  <a:schemeClr val="accent2"/>
                </a:solidFill>
                <a:miter lim="800000"/>
                <a:headEnd/>
                <a:tailEnd/>
              </a:ln>
              <a:effectLst/>
            </p:spPr>
            <p:txBody>
              <a:bodyPr>
                <a:spAutoFit/>
              </a:bodyPr>
              <a:lstStyle/>
              <a:p>
                <a:pPr algn="ctr" rtl="0" fontAlgn="base">
                  <a:spcBef>
                    <a:spcPct val="20000"/>
                  </a:spcBef>
                  <a:spcAft>
                    <a:spcPct val="20000"/>
                  </a:spcAft>
                </a:pPr>
                <a:r>
                  <a:rPr lang="en-US" sz="2000" b="1" kern="1200" dirty="0">
                    <a:latin typeface="Calibri" pitchFamily="34" charset="0"/>
                    <a:ea typeface="+mn-ea"/>
                    <a:cs typeface="+mn-cs"/>
                  </a:rPr>
                  <a:t>Nanotechnology</a:t>
                </a:r>
              </a:p>
            </p:txBody>
          </p:sp>
          <p:cxnSp>
            <p:nvCxnSpPr>
              <p:cNvPr id="307232" name="AutoShape 32"/>
              <p:cNvCxnSpPr>
                <a:cxnSpLocks noChangeShapeType="1"/>
                <a:stCxn id="307231" idx="3"/>
                <a:endCxn id="307229" idx="2"/>
              </p:cNvCxnSpPr>
              <p:nvPr/>
            </p:nvCxnSpPr>
            <p:spPr bwMode="auto">
              <a:xfrm flipV="1">
                <a:off x="3097" y="3319"/>
                <a:ext cx="1470" cy="304"/>
              </a:xfrm>
              <a:prstGeom prst="bentConnector2">
                <a:avLst/>
              </a:prstGeom>
              <a:noFill/>
              <a:ln w="9525">
                <a:solidFill>
                  <a:schemeClr val="accent2"/>
                </a:solidFill>
                <a:miter lim="800000"/>
                <a:headEnd/>
                <a:tailEnd type="triangle" w="med" len="med"/>
              </a:ln>
              <a:effectLst/>
            </p:spPr>
          </p:cxnSp>
        </p:grpSp>
      </p:grpSp>
    </p:spTree>
    <p:extLst>
      <p:ext uri="{BB962C8B-B14F-4D97-AF65-F5344CB8AC3E}">
        <p14:creationId xmlns:p14="http://schemas.microsoft.com/office/powerpoint/2010/main" val="38368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646331"/>
          </a:xfrm>
          <a:prstGeom prst="rect">
            <a:avLst/>
          </a:prstGeom>
        </p:spPr>
        <p:txBody>
          <a:bodyPr wrap="square">
            <a:spAutoFit/>
          </a:bodyPr>
          <a:lstStyle/>
          <a:p>
            <a:r>
              <a:rPr lang="en-US" dirty="0" err="1" smtClean="0">
                <a:solidFill>
                  <a:srgbClr val="0070C0"/>
                </a:solidFill>
              </a:rPr>
              <a:t>Nanorods</a:t>
            </a:r>
            <a:r>
              <a:rPr lang="en-US" dirty="0" smtClean="0">
                <a:solidFill>
                  <a:srgbClr val="0070C0"/>
                </a:solidFill>
              </a:rPr>
              <a:t> </a:t>
            </a:r>
            <a:r>
              <a:rPr lang="en-US" dirty="0" smtClean="0"/>
              <a:t>are solid </a:t>
            </a:r>
            <a:r>
              <a:rPr lang="en-US" dirty="0"/>
              <a:t>nanofibers. </a:t>
            </a:r>
            <a:endParaRPr lang="en-US" dirty="0" smtClean="0"/>
          </a:p>
          <a:p>
            <a:endParaRPr lang="en-US" dirty="0"/>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13180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997524" y="4612965"/>
            <a:ext cx="1826141" cy="369332"/>
          </a:xfrm>
          <a:prstGeom prst="rect">
            <a:avLst/>
          </a:prstGeom>
          <a:noFill/>
        </p:spPr>
        <p:txBody>
          <a:bodyPr wrap="none" rtlCol="0">
            <a:spAutoFit/>
          </a:bodyPr>
          <a:lstStyle/>
          <a:p>
            <a:r>
              <a:rPr lang="it-IT" dirty="0" smtClean="0"/>
              <a:t>Gold </a:t>
            </a:r>
            <a:r>
              <a:rPr lang="it-IT" dirty="0" err="1" smtClean="0"/>
              <a:t>nanoroads</a:t>
            </a:r>
            <a:endParaRPr lang="it-IT" dirty="0"/>
          </a:p>
        </p:txBody>
      </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411" y="2131807"/>
            <a:ext cx="46767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5199410" y="5893520"/>
            <a:ext cx="1830373" cy="369332"/>
          </a:xfrm>
          <a:prstGeom prst="rect">
            <a:avLst/>
          </a:prstGeom>
          <a:noFill/>
        </p:spPr>
        <p:txBody>
          <a:bodyPr wrap="none" rtlCol="0">
            <a:spAutoFit/>
          </a:bodyPr>
          <a:lstStyle/>
          <a:p>
            <a:r>
              <a:rPr lang="it-IT" dirty="0" smtClean="0"/>
              <a:t>TiO</a:t>
            </a:r>
            <a:r>
              <a:rPr lang="it-IT" baseline="-25000" dirty="0" smtClean="0"/>
              <a:t>2</a:t>
            </a:r>
            <a:r>
              <a:rPr lang="it-IT" dirty="0" smtClean="0"/>
              <a:t> </a:t>
            </a:r>
            <a:r>
              <a:rPr lang="it-IT" dirty="0" err="1" smtClean="0"/>
              <a:t>nanoroads</a:t>
            </a:r>
            <a:endParaRPr lang="it-IT" dirty="0"/>
          </a:p>
        </p:txBody>
      </p:sp>
    </p:spTree>
    <p:extLst>
      <p:ext uri="{BB962C8B-B14F-4D97-AF65-F5344CB8AC3E}">
        <p14:creationId xmlns:p14="http://schemas.microsoft.com/office/powerpoint/2010/main" val="455006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 </a:t>
            </a:r>
            <a:r>
              <a:rPr lang="it-IT" b="1" dirty="0" err="1" smtClean="0"/>
              <a:t>Nanoplates</a:t>
            </a:r>
            <a:endParaRPr lang="it-IT" b="1" dirty="0"/>
          </a:p>
        </p:txBody>
      </p:sp>
      <p:sp>
        <p:nvSpPr>
          <p:cNvPr id="2" name="Rettangolo 1"/>
          <p:cNvSpPr/>
          <p:nvPr/>
        </p:nvSpPr>
        <p:spPr>
          <a:xfrm>
            <a:off x="997524" y="1380737"/>
            <a:ext cx="7137071" cy="1200329"/>
          </a:xfrm>
          <a:prstGeom prst="rect">
            <a:avLst/>
          </a:prstGeom>
        </p:spPr>
        <p:txBody>
          <a:bodyPr wrap="square">
            <a:spAutoFit/>
          </a:bodyPr>
          <a:lstStyle/>
          <a:p>
            <a:r>
              <a:rPr lang="en-US" dirty="0" smtClean="0"/>
              <a:t>A </a:t>
            </a:r>
            <a:r>
              <a:rPr lang="en-US" dirty="0" err="1">
                <a:solidFill>
                  <a:srgbClr val="0070C0"/>
                </a:solidFill>
              </a:rPr>
              <a:t>nanoplate</a:t>
            </a:r>
            <a:r>
              <a:rPr lang="en-US" dirty="0">
                <a:solidFill>
                  <a:srgbClr val="0070C0"/>
                </a:solidFill>
              </a:rPr>
              <a:t> </a:t>
            </a:r>
            <a:r>
              <a:rPr lang="en-US" dirty="0"/>
              <a:t>has one external dimension in the nanoscale, and if the two larger dimensions are significantly different it is called </a:t>
            </a:r>
            <a:r>
              <a:rPr lang="en-US" dirty="0" smtClean="0"/>
              <a:t>nanoribbon</a:t>
            </a:r>
            <a:r>
              <a:rPr lang="en-US" dirty="0"/>
              <a:t>. </a:t>
            </a:r>
            <a:endParaRPr lang="en-US" dirty="0" smtClean="0"/>
          </a:p>
          <a:p>
            <a:endParaRPr lang="en-US" dirty="0" smtClean="0"/>
          </a:p>
        </p:txBody>
      </p:sp>
      <p:pic>
        <p:nvPicPr>
          <p:cNvPr id="665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66270"/>
          <a:stretch/>
        </p:blipFill>
        <p:spPr bwMode="auto">
          <a:xfrm>
            <a:off x="1805024" y="2581066"/>
            <a:ext cx="2018808"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58177" y="6125274"/>
            <a:ext cx="1749197" cy="369332"/>
          </a:xfrm>
          <a:prstGeom prst="rect">
            <a:avLst/>
          </a:prstGeom>
          <a:noFill/>
        </p:spPr>
        <p:txBody>
          <a:bodyPr wrap="none" rtlCol="0">
            <a:spAutoFit/>
          </a:bodyPr>
          <a:lstStyle/>
          <a:p>
            <a:r>
              <a:rPr lang="it-IT" dirty="0" smtClean="0"/>
              <a:t>Gold </a:t>
            </a:r>
            <a:r>
              <a:rPr lang="it-IT" dirty="0" err="1" smtClean="0"/>
              <a:t>nanoplate</a:t>
            </a:r>
            <a:endParaRPr lang="it-IT" dirty="0"/>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422" y="2581066"/>
            <a:ext cx="3771131"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4891202" y="6147049"/>
            <a:ext cx="1710725" cy="369332"/>
          </a:xfrm>
          <a:prstGeom prst="rect">
            <a:avLst/>
          </a:prstGeom>
          <a:noFill/>
        </p:spPr>
        <p:txBody>
          <a:bodyPr wrap="none" rtlCol="0">
            <a:spAutoFit/>
          </a:bodyPr>
          <a:lstStyle/>
          <a:p>
            <a:r>
              <a:rPr lang="it-IT" dirty="0" err="1" smtClean="0"/>
              <a:t>ZnO</a:t>
            </a:r>
            <a:r>
              <a:rPr lang="it-IT" dirty="0" smtClean="0"/>
              <a:t> </a:t>
            </a:r>
            <a:r>
              <a:rPr lang="it-IT" dirty="0" err="1" smtClean="0"/>
              <a:t>nanoplate</a:t>
            </a:r>
            <a:endParaRPr lang="it-IT" dirty="0"/>
          </a:p>
        </p:txBody>
      </p:sp>
    </p:spTree>
    <p:extLst>
      <p:ext uri="{BB962C8B-B14F-4D97-AF65-F5344CB8AC3E}">
        <p14:creationId xmlns:p14="http://schemas.microsoft.com/office/powerpoint/2010/main" val="3090363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smtClean="0"/>
              <a:t>Nanomaterials</a:t>
            </a:r>
            <a:r>
              <a:rPr lang="it-IT" b="1" dirty="0" smtClean="0"/>
              <a:t>: </a:t>
            </a:r>
            <a:r>
              <a:rPr lang="it-IT" b="1" dirty="0" err="1" smtClean="0"/>
              <a:t>Nanoribbons</a:t>
            </a:r>
            <a:endParaRPr lang="it-IT" b="1" dirty="0"/>
          </a:p>
        </p:txBody>
      </p:sp>
      <p:sp>
        <p:nvSpPr>
          <p:cNvPr id="2" name="Rettangolo 1"/>
          <p:cNvSpPr/>
          <p:nvPr/>
        </p:nvSpPr>
        <p:spPr>
          <a:xfrm>
            <a:off x="712520" y="1297610"/>
            <a:ext cx="8039594" cy="646331"/>
          </a:xfrm>
          <a:prstGeom prst="rect">
            <a:avLst/>
          </a:prstGeom>
        </p:spPr>
        <p:txBody>
          <a:bodyPr wrap="square">
            <a:spAutoFit/>
          </a:bodyPr>
          <a:lstStyle/>
          <a:p>
            <a:r>
              <a:rPr lang="en-US" dirty="0"/>
              <a:t>I</a:t>
            </a:r>
            <a:r>
              <a:rPr lang="en-US" dirty="0" smtClean="0"/>
              <a:t>f </a:t>
            </a:r>
            <a:r>
              <a:rPr lang="en-US" dirty="0"/>
              <a:t>the two larger dimensions are significantly different it is called </a:t>
            </a:r>
            <a:r>
              <a:rPr lang="en-US" dirty="0" smtClean="0"/>
              <a:t>nanoribbon</a:t>
            </a:r>
            <a:r>
              <a:rPr lang="en-US" dirty="0"/>
              <a:t>. </a:t>
            </a:r>
            <a:endParaRPr lang="en-US" dirty="0" smtClean="0"/>
          </a:p>
          <a:p>
            <a:endParaRPr lang="en-US" dirty="0" smtClean="0"/>
          </a:p>
        </p:txBody>
      </p:sp>
      <p:pic>
        <p:nvPicPr>
          <p:cNvPr id="51202" name="Picture 2" descr="https://www.researchgate.net/profile/Ruitao_Lv/publication/229081684/figure/fig7/AS:601654663594017@1520457058768/Unzipping-CNTs-into-GNRs-a-Intercalation-exfoliation-of-MWCNTs-involving-treatment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0" y="1842402"/>
            <a:ext cx="6436425" cy="467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60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smtClean="0"/>
              <a:t>Nanomaterials</a:t>
            </a:r>
            <a:r>
              <a:rPr lang="it-IT" b="1" dirty="0" smtClean="0"/>
              <a:t>: </a:t>
            </a:r>
            <a:r>
              <a:rPr lang="it-IT" b="1" dirty="0" err="1" smtClean="0"/>
              <a:t>Nanoribbons</a:t>
            </a:r>
            <a:endParaRPr lang="it-IT" b="1" dirty="0"/>
          </a:p>
        </p:txBody>
      </p:sp>
      <p:sp>
        <p:nvSpPr>
          <p:cNvPr id="3" name="Rettangolo 2"/>
          <p:cNvSpPr/>
          <p:nvPr/>
        </p:nvSpPr>
        <p:spPr>
          <a:xfrm>
            <a:off x="1603167" y="1713108"/>
            <a:ext cx="5830785" cy="3970318"/>
          </a:xfrm>
          <a:prstGeom prst="rect">
            <a:avLst/>
          </a:prstGeom>
        </p:spPr>
        <p:txBody>
          <a:bodyPr wrap="square">
            <a:spAutoFit/>
          </a:bodyPr>
          <a:lstStyle/>
          <a:p>
            <a:r>
              <a:rPr lang="en-US" dirty="0" smtClean="0"/>
              <a:t>(a)Intercalation-exfoliation </a:t>
            </a:r>
            <a:r>
              <a:rPr lang="en-US" dirty="0"/>
              <a:t>of MWCNTs, involving treatments in liquid </a:t>
            </a:r>
            <a:r>
              <a:rPr lang="en-US" dirty="0" smtClean="0"/>
              <a:t>NH</a:t>
            </a:r>
            <a:r>
              <a:rPr lang="en-US" baseline="-25000" dirty="0" smtClean="0"/>
              <a:t>3</a:t>
            </a:r>
            <a:r>
              <a:rPr lang="en-US" dirty="0" smtClean="0"/>
              <a:t> </a:t>
            </a:r>
            <a:r>
              <a:rPr lang="en-US" dirty="0"/>
              <a:t>and Li, and subsequent exfoliation using </a:t>
            </a:r>
            <a:r>
              <a:rPr lang="en-US" dirty="0" err="1"/>
              <a:t>HCl</a:t>
            </a:r>
            <a:r>
              <a:rPr lang="en-US" dirty="0"/>
              <a:t> and heat treatments, </a:t>
            </a:r>
            <a:endParaRPr lang="en-US" dirty="0" smtClean="0"/>
          </a:p>
          <a:p>
            <a:r>
              <a:rPr lang="en-US" dirty="0" smtClean="0"/>
              <a:t>(</a:t>
            </a:r>
            <a:r>
              <a:rPr lang="en-US" dirty="0"/>
              <a:t>b) a chemical route involving acid reactions that start to break carbon-carbon bonds (e.g. using </a:t>
            </a:r>
            <a:r>
              <a:rPr lang="en-US" dirty="0" smtClean="0"/>
              <a:t>H</a:t>
            </a:r>
            <a:r>
              <a:rPr lang="en-US" baseline="-25000" dirty="0" smtClean="0"/>
              <a:t>2</a:t>
            </a:r>
            <a:r>
              <a:rPr lang="en-US" dirty="0" smtClean="0"/>
              <a:t>SO</a:t>
            </a:r>
            <a:r>
              <a:rPr lang="en-US" baseline="-25000" dirty="0" smtClean="0"/>
              <a:t>4</a:t>
            </a:r>
            <a:r>
              <a:rPr lang="en-US" dirty="0" smtClean="0"/>
              <a:t> </a:t>
            </a:r>
            <a:r>
              <a:rPr lang="en-US" dirty="0"/>
              <a:t>and </a:t>
            </a:r>
            <a:r>
              <a:rPr lang="en-US" dirty="0" smtClean="0"/>
              <a:t>KMnO</a:t>
            </a:r>
            <a:r>
              <a:rPr lang="en-US" baseline="-25000" dirty="0" smtClean="0"/>
              <a:t>4</a:t>
            </a:r>
            <a:r>
              <a:rPr lang="en-US" dirty="0" smtClean="0"/>
              <a:t> </a:t>
            </a:r>
            <a:r>
              <a:rPr lang="en-US" dirty="0"/>
              <a:t>as oxidizing agents), </a:t>
            </a:r>
            <a:endParaRPr lang="en-US" dirty="0" smtClean="0"/>
          </a:p>
          <a:p>
            <a:r>
              <a:rPr lang="en-US" dirty="0" smtClean="0"/>
              <a:t>(</a:t>
            </a:r>
            <a:r>
              <a:rPr lang="en-US" dirty="0"/>
              <a:t>c) a catalytic approach, in which metal nanoparticles 'cut' the nanotube longitudinally like a pair of scissors, (d) an electrical method by passing an electric current through a nanotube </a:t>
            </a:r>
            <a:endParaRPr lang="en-US" dirty="0" smtClean="0"/>
          </a:p>
          <a:p>
            <a:r>
              <a:rPr lang="en-US" dirty="0" smtClean="0"/>
              <a:t>(</a:t>
            </a:r>
            <a:r>
              <a:rPr lang="en-US" dirty="0"/>
              <a:t>e) a physicochemical method by embedding the tubes in a polymer matrix followed by </a:t>
            </a:r>
            <a:r>
              <a:rPr lang="en-US" dirty="0" err="1"/>
              <a:t>Ar</a:t>
            </a:r>
            <a:r>
              <a:rPr lang="en-US" dirty="0"/>
              <a:t> plasma treatment. </a:t>
            </a:r>
            <a:endParaRPr lang="en-US" dirty="0" smtClean="0"/>
          </a:p>
          <a:p>
            <a:r>
              <a:rPr lang="en-US" dirty="0"/>
              <a:t>(f </a:t>
            </a:r>
            <a:r>
              <a:rPr lang="en-US" dirty="0" smtClean="0"/>
              <a:t>) The </a:t>
            </a:r>
            <a:r>
              <a:rPr lang="en-US" dirty="0"/>
              <a:t>resulting structures are either GNRs or graphene </a:t>
            </a:r>
            <a:r>
              <a:rPr lang="en-US" dirty="0" smtClean="0"/>
              <a:t>sheets</a:t>
            </a:r>
            <a:endParaRPr lang="it-IT" dirty="0"/>
          </a:p>
        </p:txBody>
      </p:sp>
    </p:spTree>
    <p:extLst>
      <p:ext uri="{BB962C8B-B14F-4D97-AF65-F5344CB8AC3E}">
        <p14:creationId xmlns:p14="http://schemas.microsoft.com/office/powerpoint/2010/main" val="2549639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smtClean="0">
                <a:solidFill>
                  <a:srgbClr val="B77513"/>
                </a:solidFill>
              </a:rPr>
              <a:t>sources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pic>
        <p:nvPicPr>
          <p:cNvPr id="56322" name="Picture 2" descr="Risultato immagini per spider-mite silk and nanomat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4" y="866899"/>
            <a:ext cx="7514039" cy="55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6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923330"/>
          </a:xfrm>
          <a:prstGeom prst="rect">
            <a:avLst/>
          </a:prstGeom>
        </p:spPr>
        <p:txBody>
          <a:bodyPr wrap="square">
            <a:spAutoFit/>
          </a:bodyPr>
          <a:lstStyle/>
          <a:p>
            <a:r>
              <a:rPr lang="en-US" dirty="0" smtClean="0"/>
              <a:t>Biological </a:t>
            </a:r>
            <a:r>
              <a:rPr lang="en-US" dirty="0"/>
              <a:t>systems often </a:t>
            </a:r>
            <a:r>
              <a:rPr lang="en-US" dirty="0" smtClean="0"/>
              <a:t>feature </a:t>
            </a:r>
            <a:r>
              <a:rPr lang="en-US" dirty="0"/>
              <a:t>functional nanomaterials. </a:t>
            </a:r>
            <a:endParaRPr lang="en-US" dirty="0" smtClean="0"/>
          </a:p>
          <a:p>
            <a:endParaRPr lang="en-US" dirty="0"/>
          </a:p>
          <a:p>
            <a:r>
              <a:rPr lang="en-US" dirty="0" smtClean="0"/>
              <a:t> </a:t>
            </a:r>
            <a:endParaRPr lang="it-IT" dirty="0"/>
          </a:p>
        </p:txBody>
      </p:sp>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34" y="2470068"/>
            <a:ext cx="3064496" cy="229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14"/>
          <p:cNvSpPr/>
          <p:nvPr/>
        </p:nvSpPr>
        <p:spPr>
          <a:xfrm>
            <a:off x="628071" y="1627219"/>
            <a:ext cx="3373913" cy="646331"/>
          </a:xfrm>
          <a:prstGeom prst="rect">
            <a:avLst/>
          </a:prstGeom>
        </p:spPr>
        <p:txBody>
          <a:bodyPr wrap="square">
            <a:spAutoFit/>
          </a:bodyPr>
          <a:lstStyle/>
          <a:p>
            <a:r>
              <a:rPr lang="en-US" dirty="0" smtClean="0"/>
              <a:t>Lotus effect, </a:t>
            </a:r>
            <a:r>
              <a:rPr lang="en-US" dirty="0"/>
              <a:t>hydrophobic effect </a:t>
            </a:r>
            <a:endParaRPr lang="en-US" dirty="0" smtClean="0"/>
          </a:p>
          <a:p>
            <a:r>
              <a:rPr lang="en-US" dirty="0" smtClean="0"/>
              <a:t>with </a:t>
            </a:r>
            <a:r>
              <a:rPr lang="en-US" dirty="0"/>
              <a:t>self-cleaning ability </a:t>
            </a:r>
            <a:endParaRPr lang="it-IT" dirty="0"/>
          </a:p>
        </p:txBody>
      </p:sp>
      <p:sp>
        <p:nvSpPr>
          <p:cNvPr id="2" name="Rettangolo 1"/>
          <p:cNvSpPr/>
          <p:nvPr/>
        </p:nvSpPr>
        <p:spPr>
          <a:xfrm>
            <a:off x="4572000" y="2186210"/>
            <a:ext cx="4572000" cy="1477328"/>
          </a:xfrm>
          <a:prstGeom prst="rect">
            <a:avLst/>
          </a:prstGeom>
        </p:spPr>
        <p:txBody>
          <a:bodyPr>
            <a:spAutoFit/>
          </a:bodyPr>
          <a:lstStyle/>
          <a:p>
            <a:pPr>
              <a:buFont typeface="Arial"/>
              <a:buChar char="•"/>
            </a:pPr>
            <a:r>
              <a:rPr lang="it-IT" dirty="0" smtClean="0"/>
              <a:t> vetri </a:t>
            </a:r>
            <a:r>
              <a:rPr lang="it-IT" dirty="0"/>
              <a:t>autopulenti</a:t>
            </a:r>
          </a:p>
          <a:p>
            <a:pPr>
              <a:buFont typeface="Arial"/>
              <a:buChar char="•"/>
            </a:pPr>
            <a:r>
              <a:rPr lang="it-IT" dirty="0" smtClean="0"/>
              <a:t> lenti </a:t>
            </a:r>
            <a:r>
              <a:rPr lang="it-IT" dirty="0"/>
              <a:t>antigraffio</a:t>
            </a:r>
          </a:p>
          <a:p>
            <a:pPr>
              <a:buFont typeface="Arial"/>
              <a:buChar char="•"/>
            </a:pPr>
            <a:r>
              <a:rPr lang="it-IT" dirty="0" smtClean="0"/>
              <a:t> finestre </a:t>
            </a:r>
            <a:r>
              <a:rPr lang="it-IT" dirty="0"/>
              <a:t>autopulenti</a:t>
            </a:r>
          </a:p>
          <a:p>
            <a:pPr>
              <a:buFont typeface="Arial"/>
              <a:buChar char="•"/>
            </a:pPr>
            <a:r>
              <a:rPr lang="it-IT" dirty="0" smtClean="0"/>
              <a:t> parabrezza </a:t>
            </a:r>
            <a:r>
              <a:rPr lang="it-IT" dirty="0"/>
              <a:t>e schermi più </a:t>
            </a:r>
            <a:r>
              <a:rPr lang="it-IT" dirty="0" smtClean="0"/>
              <a:t>robusti</a:t>
            </a:r>
          </a:p>
          <a:p>
            <a:pPr>
              <a:buFont typeface="Arial"/>
              <a:buChar char="•"/>
            </a:pPr>
            <a:r>
              <a:rPr lang="it-IT" dirty="0"/>
              <a:t> </a:t>
            </a:r>
            <a:r>
              <a:rPr lang="it-IT" dirty="0" smtClean="0"/>
              <a:t>vestiti </a:t>
            </a:r>
            <a:r>
              <a:rPr lang="it-IT" dirty="0" err="1" smtClean="0"/>
              <a:t>smart</a:t>
            </a:r>
            <a:endParaRPr lang="it-IT" dirty="0"/>
          </a:p>
        </p:txBody>
      </p:sp>
      <p:pic>
        <p:nvPicPr>
          <p:cNvPr id="481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508" y="4168239"/>
            <a:ext cx="3343575" cy="230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315026" y="6283709"/>
            <a:ext cx="2249334" cy="369332"/>
          </a:xfrm>
          <a:prstGeom prst="rect">
            <a:avLst/>
          </a:prstGeom>
          <a:noFill/>
        </p:spPr>
        <p:txBody>
          <a:bodyPr wrap="none" rtlCol="0">
            <a:spAutoFit/>
          </a:bodyPr>
          <a:lstStyle/>
          <a:p>
            <a:r>
              <a:rPr lang="it-IT" dirty="0" err="1" smtClean="0"/>
              <a:t>Grafene</a:t>
            </a:r>
            <a:r>
              <a:rPr lang="it-IT" dirty="0" smtClean="0"/>
              <a:t> </a:t>
            </a:r>
            <a:r>
              <a:rPr lang="it-IT" dirty="0" err="1" smtClean="0"/>
              <a:t>based</a:t>
            </a:r>
            <a:r>
              <a:rPr lang="it-IT" dirty="0" smtClean="0"/>
              <a:t> </a:t>
            </a:r>
            <a:r>
              <a:rPr lang="it-IT" dirty="0" err="1" smtClean="0"/>
              <a:t>films</a:t>
            </a:r>
            <a:endParaRPr lang="it-IT" dirty="0"/>
          </a:p>
        </p:txBody>
      </p:sp>
      <p:pic>
        <p:nvPicPr>
          <p:cNvPr id="481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3305"/>
          <a:stretch/>
        </p:blipFill>
        <p:spPr bwMode="auto">
          <a:xfrm>
            <a:off x="906901" y="4846794"/>
            <a:ext cx="2178272" cy="143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47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Self-Cleaning Glass</a:t>
            </a:r>
            <a:endParaRPr lang="en-US" dirty="0"/>
          </a:p>
        </p:txBody>
      </p:sp>
      <p:sp>
        <p:nvSpPr>
          <p:cNvPr id="7" name="Content Placeholder 6"/>
          <p:cNvSpPr>
            <a:spLocks noGrp="1"/>
          </p:cNvSpPr>
          <p:nvPr>
            <p:ph idx="1"/>
          </p:nvPr>
        </p:nvSpPr>
        <p:spPr>
          <a:xfrm>
            <a:off x="658906" y="1389435"/>
            <a:ext cx="3562898" cy="4272064"/>
          </a:xfrm>
        </p:spPr>
        <p:txBody>
          <a:bodyPr>
            <a:normAutofit/>
          </a:bodyPr>
          <a:lstStyle/>
          <a:p>
            <a:pPr>
              <a:buNone/>
            </a:pPr>
            <a:r>
              <a:rPr lang="en-US" sz="2800" dirty="0" smtClean="0">
                <a:solidFill>
                  <a:srgbClr val="FF0000"/>
                </a:solidFill>
              </a:rPr>
              <a:t>What is it?</a:t>
            </a:r>
          </a:p>
          <a:p>
            <a:r>
              <a:rPr lang="en-US" sz="2800" dirty="0" smtClean="0"/>
              <a:t>Thin film of TiO</a:t>
            </a:r>
            <a:r>
              <a:rPr lang="en-US" sz="2800" baseline="-25000" dirty="0" smtClean="0"/>
              <a:t>2</a:t>
            </a:r>
            <a:r>
              <a:rPr lang="en-US" sz="2800" dirty="0" smtClean="0"/>
              <a:t> bonded to glass</a:t>
            </a:r>
          </a:p>
          <a:p>
            <a:pPr>
              <a:buNone/>
            </a:pPr>
            <a:r>
              <a:rPr lang="en-US" sz="2800" dirty="0" smtClean="0">
                <a:solidFill>
                  <a:srgbClr val="FF0000"/>
                </a:solidFill>
              </a:rPr>
              <a:t>Advantages</a:t>
            </a:r>
          </a:p>
          <a:p>
            <a:pPr lvl="0"/>
            <a:r>
              <a:rPr lang="en-US" sz="2800" dirty="0" smtClean="0"/>
              <a:t>Reduces energy usage</a:t>
            </a:r>
          </a:p>
        </p:txBody>
      </p:sp>
      <p:pic>
        <p:nvPicPr>
          <p:cNvPr id="8" name="Picture 5" descr="null"/>
          <p:cNvPicPr>
            <a:picLocks noChangeAspect="1" noChangeArrowheads="1"/>
          </p:cNvPicPr>
          <p:nvPr/>
        </p:nvPicPr>
        <p:blipFill>
          <a:blip r:embed="rId3" cstate="print"/>
          <a:srcRect/>
          <a:stretch>
            <a:fillRect/>
          </a:stretch>
        </p:blipFill>
        <p:spPr bwMode="auto">
          <a:xfrm>
            <a:off x="4406427" y="1238066"/>
            <a:ext cx="4343400" cy="3074988"/>
          </a:xfrm>
          <a:prstGeom prst="rect">
            <a:avLst/>
          </a:prstGeom>
          <a:noFill/>
        </p:spPr>
      </p:pic>
      <p:sp>
        <p:nvSpPr>
          <p:cNvPr id="9" name="Text Box 6"/>
          <p:cNvSpPr txBox="1">
            <a:spLocks noChangeArrowheads="1"/>
          </p:cNvSpPr>
          <p:nvPr/>
        </p:nvSpPr>
        <p:spPr bwMode="auto">
          <a:xfrm>
            <a:off x="5760731" y="4133481"/>
            <a:ext cx="1903085" cy="369332"/>
          </a:xfrm>
          <a:prstGeom prst="rect">
            <a:avLst/>
          </a:prstGeom>
          <a:solidFill>
            <a:srgbClr val="FFFFFF"/>
          </a:solidFill>
          <a:ln w="9525">
            <a:noFill/>
            <a:miter lim="800000"/>
            <a:headEnd/>
            <a:tailEnd/>
          </a:ln>
          <a:effectLst/>
        </p:spPr>
        <p:txBody>
          <a:bodyPr wrap="none">
            <a:spAutoFit/>
          </a:bodyPr>
          <a:lstStyle/>
          <a:p>
            <a:pPr algn="l" rtl="0" eaLnBrk="0" fontAlgn="base" hangingPunct="0">
              <a:spcBef>
                <a:spcPct val="0"/>
              </a:spcBef>
              <a:spcAft>
                <a:spcPct val="0"/>
              </a:spcAft>
            </a:pPr>
            <a:r>
              <a:rPr lang="en-US" i="1" kern="1200" dirty="0">
                <a:latin typeface="Calibri" pitchFamily="34" charset="0"/>
                <a:ea typeface="+mn-ea"/>
                <a:cs typeface="+mn-cs"/>
              </a:rPr>
              <a:t>Self-cleaning glass</a:t>
            </a:r>
          </a:p>
        </p:txBody>
      </p:sp>
      <p:sp>
        <p:nvSpPr>
          <p:cNvPr id="10" name="Text Box 10"/>
          <p:cNvSpPr txBox="1">
            <a:spLocks noChangeArrowheads="1"/>
          </p:cNvSpPr>
          <p:nvPr/>
        </p:nvSpPr>
        <p:spPr bwMode="auto">
          <a:xfrm>
            <a:off x="7453006" y="4554168"/>
            <a:ext cx="1093441" cy="276999"/>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kern="1200" dirty="0">
                <a:latin typeface="Calibri" pitchFamily="34" charset="0"/>
                <a:ea typeface="+mn-ea"/>
                <a:cs typeface="+mn-cs"/>
              </a:rPr>
              <a:t>PPG Industries</a:t>
            </a:r>
          </a:p>
        </p:txBody>
      </p:sp>
      <p:sp>
        <p:nvSpPr>
          <p:cNvPr id="12" name="Content Placeholder 6"/>
          <p:cNvSpPr txBox="1">
            <a:spLocks/>
          </p:cNvSpPr>
          <p:nvPr/>
        </p:nvSpPr>
        <p:spPr bwMode="auto">
          <a:xfrm>
            <a:off x="658906" y="4371810"/>
            <a:ext cx="7979256" cy="1809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indent="-282575">
              <a:spcBef>
                <a:spcPts val="600"/>
              </a:spcBef>
              <a:buClr>
                <a:schemeClr val="accent1"/>
              </a:buClr>
              <a:buSzPct val="80000"/>
              <a:buFont typeface="Wingdings 2" pitchFamily="18" charset="2"/>
              <a:buChar char=""/>
            </a:pPr>
            <a:r>
              <a:rPr lang="en-US" sz="2800" dirty="0" smtClean="0">
                <a:latin typeface="+mn-lt"/>
              </a:rPr>
              <a:t>Reduces cost and effort of cleaning glass</a:t>
            </a:r>
          </a:p>
          <a:p>
            <a:pPr marL="365125" indent="-282575">
              <a:spcBef>
                <a:spcPts val="600"/>
              </a:spcBef>
              <a:buClr>
                <a:schemeClr val="accent1"/>
              </a:buClr>
              <a:buSzPct val="80000"/>
            </a:pPr>
            <a:r>
              <a:rPr lang="en-US" sz="2800" dirty="0" smtClean="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800" dirty="0" smtClean="0">
                <a:latin typeface="+mn-lt"/>
              </a:rPr>
              <a:t>Film doesn’t change glass color</a:t>
            </a:r>
          </a:p>
          <a:p>
            <a:pPr marL="365125" indent="-282575">
              <a:spcBef>
                <a:spcPts val="600"/>
              </a:spcBef>
              <a:buClr>
                <a:schemeClr val="accent1"/>
              </a:buClr>
              <a:buSzPct val="80000"/>
              <a:buFont typeface="Wingdings 2" pitchFamily="18" charset="2"/>
              <a:buChar char=""/>
            </a:pPr>
            <a:r>
              <a:rPr lang="en-US" sz="2800" dirty="0" smtClean="0">
                <a:latin typeface="+mn-lt"/>
              </a:rPr>
              <a:t>Nano-size enhances the photocatalytic effect</a:t>
            </a:r>
          </a:p>
        </p:txBody>
      </p:sp>
    </p:spTree>
    <p:extLst>
      <p:ext uri="{BB962C8B-B14F-4D97-AF65-F5344CB8AC3E}">
        <p14:creationId xmlns:p14="http://schemas.microsoft.com/office/powerpoint/2010/main" val="2999705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Change, Big Savings</a:t>
            </a:r>
            <a:endParaRPr lang="en-US" dirty="0"/>
          </a:p>
        </p:txBody>
      </p:sp>
      <p:pic>
        <p:nvPicPr>
          <p:cNvPr id="53250" name="Picture 2">
            <a:hlinkClick r:id="rId3"/>
          </p:cNvPr>
          <p:cNvPicPr>
            <a:picLocks noGrp="1" noChangeAspect="1" noChangeArrowheads="1"/>
          </p:cNvPicPr>
          <p:nvPr>
            <p:ph sz="half" idx="2"/>
          </p:nvPr>
        </p:nvPicPr>
        <p:blipFill>
          <a:blip r:embed="rId4" cstate="print"/>
          <a:srcRect/>
          <a:stretch>
            <a:fillRect/>
          </a:stretch>
        </p:blipFill>
        <p:spPr bwMode="auto">
          <a:xfrm>
            <a:off x="4441825" y="1725182"/>
            <a:ext cx="4187825" cy="2355652"/>
          </a:xfrm>
          <a:prstGeom prst="rect">
            <a:avLst/>
          </a:prstGeom>
          <a:noFill/>
          <a:ln w="9525">
            <a:noFill/>
            <a:miter lim="800000"/>
            <a:headEnd/>
            <a:tailEnd/>
          </a:ln>
        </p:spPr>
      </p:pic>
      <p:sp>
        <p:nvSpPr>
          <p:cNvPr id="8" name="Content Placeholder 6"/>
          <p:cNvSpPr txBox="1">
            <a:spLocks/>
          </p:cNvSpPr>
          <p:nvPr/>
        </p:nvSpPr>
        <p:spPr bwMode="auto">
          <a:xfrm>
            <a:off x="658906" y="1569936"/>
            <a:ext cx="3562898" cy="300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What is it?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Thin film of polymer bonded to paint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Advantages</a:t>
            </a:r>
          </a:p>
          <a:p>
            <a:pPr marL="365125" lvl="0" indent="-282575">
              <a:spcBef>
                <a:spcPts val="600"/>
              </a:spcBef>
              <a:buClr>
                <a:srgbClr val="D34817"/>
              </a:buClr>
              <a:buSzPct val="80000"/>
              <a:buFont typeface="Wingdings 2" pitchFamily="18" charset="2"/>
              <a:buChar char=""/>
            </a:pPr>
            <a:r>
              <a:rPr lang="en-US" sz="2400" dirty="0" smtClean="0">
                <a:solidFill>
                  <a:prstClr val="black"/>
                </a:solidFill>
                <a:latin typeface="Gill Sans MT"/>
              </a:rPr>
              <a:t>Reduces friction-causing debris build-up on plane surface</a:t>
            </a:r>
          </a:p>
        </p:txBody>
      </p:sp>
      <p:sp>
        <p:nvSpPr>
          <p:cNvPr id="9" name="Content Placeholder 6"/>
          <p:cNvSpPr txBox="1">
            <a:spLocks/>
          </p:cNvSpPr>
          <p:nvPr/>
        </p:nvSpPr>
        <p:spPr bwMode="auto">
          <a:xfrm>
            <a:off x="658906" y="4351862"/>
            <a:ext cx="7979256" cy="14011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lvl="0" indent="-282575">
              <a:spcBef>
                <a:spcPts val="600"/>
              </a:spcBef>
              <a:buClr>
                <a:schemeClr val="accent1"/>
              </a:buClr>
              <a:buSzPct val="80000"/>
              <a:buFont typeface="Wingdings 2" pitchFamily="18" charset="2"/>
              <a:buChar char=""/>
            </a:pPr>
            <a:r>
              <a:rPr lang="en-US" sz="2400" dirty="0" smtClean="0">
                <a:latin typeface="+mn-lt"/>
              </a:rPr>
              <a:t>Reduces fuel consumption 1-2% </a:t>
            </a:r>
            <a:r>
              <a:rPr lang="en-US" sz="2400" dirty="0" smtClean="0">
                <a:latin typeface="+mn-lt"/>
                <a:sym typeface="Wingdings 3"/>
              </a:rPr>
              <a:t> ~$22 million</a:t>
            </a:r>
            <a:endParaRPr lang="en-US" sz="2400" dirty="0" smtClean="0">
              <a:latin typeface="+mn-lt"/>
            </a:endParaRPr>
          </a:p>
          <a:p>
            <a:pPr marL="365125" indent="-282575">
              <a:spcBef>
                <a:spcPts val="600"/>
              </a:spcBef>
              <a:buClr>
                <a:schemeClr val="accent1"/>
              </a:buClr>
              <a:buSzPct val="80000"/>
            </a:pPr>
            <a:r>
              <a:rPr lang="en-US" sz="2400" dirty="0" smtClean="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400" dirty="0" smtClean="0">
                <a:latin typeface="+mn-lt"/>
              </a:rPr>
              <a:t>Film adds a mere 4 oz to weight of the jet (compared to 176 pounds of paint)</a:t>
            </a:r>
          </a:p>
          <a:p>
            <a:pPr marL="82550">
              <a:spcBef>
                <a:spcPts val="600"/>
              </a:spcBef>
              <a:buClr>
                <a:schemeClr val="accent1"/>
              </a:buClr>
              <a:buSzPct val="80000"/>
            </a:pPr>
            <a:r>
              <a:rPr lang="en-US" sz="2400" dirty="0" smtClean="0">
                <a:latin typeface="+mn-lt"/>
              </a:rPr>
              <a:t>		https</a:t>
            </a:r>
            <a:r>
              <a:rPr lang="en-US" sz="2400" dirty="0">
                <a:latin typeface="+mn-lt"/>
              </a:rPr>
              <a:t>://www.bbc.com/news/business-12428667</a:t>
            </a:r>
          </a:p>
          <a:p>
            <a:pPr marL="365125" indent="-282575">
              <a:spcBef>
                <a:spcPts val="600"/>
              </a:spcBef>
              <a:buClr>
                <a:schemeClr val="accent1"/>
              </a:buClr>
              <a:buSzPct val="80000"/>
              <a:buFont typeface="Wingdings 2" pitchFamily="18" charset="2"/>
              <a:buChar char=""/>
            </a:pPr>
            <a:endParaRPr lang="en-US" sz="2400" dirty="0" smtClean="0">
              <a:latin typeface="+mn-lt"/>
            </a:endParaRPr>
          </a:p>
        </p:txBody>
      </p:sp>
    </p:spTree>
    <p:extLst>
      <p:ext uri="{BB962C8B-B14F-4D97-AF65-F5344CB8AC3E}">
        <p14:creationId xmlns:p14="http://schemas.microsoft.com/office/powerpoint/2010/main" val="1108719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923330"/>
          </a:xfrm>
          <a:prstGeom prst="rect">
            <a:avLst/>
          </a:prstGeom>
        </p:spPr>
        <p:txBody>
          <a:bodyPr wrap="square">
            <a:spAutoFit/>
          </a:bodyPr>
          <a:lstStyle/>
          <a:p>
            <a:r>
              <a:rPr lang="en-US" dirty="0" smtClean="0"/>
              <a:t>Biological </a:t>
            </a:r>
            <a:r>
              <a:rPr lang="en-US" dirty="0"/>
              <a:t>systems often </a:t>
            </a:r>
            <a:r>
              <a:rPr lang="en-US" dirty="0" smtClean="0"/>
              <a:t>feature </a:t>
            </a:r>
            <a:r>
              <a:rPr lang="en-US" dirty="0"/>
              <a:t>functional nanomaterials. </a:t>
            </a:r>
            <a:endParaRPr lang="en-US" dirty="0" smtClean="0"/>
          </a:p>
          <a:p>
            <a:endParaRPr lang="en-US" dirty="0"/>
          </a:p>
          <a:p>
            <a:r>
              <a:rPr lang="en-US" dirty="0" smtClean="0"/>
              <a:t> </a:t>
            </a:r>
            <a:endParaRPr lang="it-IT" dirty="0"/>
          </a:p>
        </p:txBody>
      </p:sp>
      <p:pic>
        <p:nvPicPr>
          <p:cNvPr id="5734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78" y="1856670"/>
            <a:ext cx="7183376" cy="36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12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smtClean="0">
                <a:solidFill>
                  <a:srgbClr val="B77513"/>
                </a:solidFill>
              </a:rPr>
              <a:t>Natural </a:t>
            </a:r>
            <a:r>
              <a:rPr lang="it-IT" sz="2000" b="1" dirty="0" err="1">
                <a:solidFill>
                  <a:srgbClr val="B77513"/>
                </a:solidFill>
              </a:rPr>
              <a:t>s</a:t>
            </a:r>
            <a:r>
              <a:rPr lang="it-IT" sz="2000" b="1" dirty="0" err="1" smtClean="0">
                <a:solidFill>
                  <a:srgbClr val="B77513"/>
                </a:solidFill>
              </a:rPr>
              <a:t>ources</a:t>
            </a:r>
            <a:r>
              <a:rPr lang="it-IT" sz="2000" b="1" dirty="0" smtClean="0">
                <a:solidFill>
                  <a:srgbClr val="B77513"/>
                </a:solidFill>
              </a:rPr>
              <a:t> of </a:t>
            </a:r>
            <a:r>
              <a:rPr lang="it-IT" sz="2000" b="1" dirty="0" err="1" smtClean="0">
                <a:solidFill>
                  <a:srgbClr val="B77513"/>
                </a:solidFill>
              </a:rPr>
              <a:t>nanomaterials</a:t>
            </a:r>
            <a:r>
              <a:rPr lang="it-IT" b="1" dirty="0" smtClean="0">
                <a:solidFill>
                  <a:srgbClr val="B77513"/>
                </a:solidFill>
              </a:rPr>
              <a:t> </a:t>
            </a:r>
            <a:endParaRPr lang="it-IT" b="1" dirty="0">
              <a:solidFill>
                <a:srgbClr val="B77513"/>
              </a:solidFill>
            </a:endParaRPr>
          </a:p>
        </p:txBody>
      </p:sp>
      <p:sp>
        <p:nvSpPr>
          <p:cNvPr id="13" name="Rettangolo 12"/>
          <p:cNvSpPr/>
          <p:nvPr/>
        </p:nvSpPr>
        <p:spPr>
          <a:xfrm>
            <a:off x="754082" y="933340"/>
            <a:ext cx="7748650" cy="923330"/>
          </a:xfrm>
          <a:prstGeom prst="rect">
            <a:avLst/>
          </a:prstGeom>
        </p:spPr>
        <p:txBody>
          <a:bodyPr wrap="square">
            <a:spAutoFit/>
          </a:bodyPr>
          <a:lstStyle/>
          <a:p>
            <a:r>
              <a:rPr lang="en-US" dirty="0" smtClean="0"/>
              <a:t>Sensors, textile, </a:t>
            </a:r>
            <a:r>
              <a:rPr lang="en-US" dirty="0" err="1" smtClean="0"/>
              <a:t>photoapplications</a:t>
            </a:r>
            <a:r>
              <a:rPr lang="en-US" dirty="0" smtClean="0"/>
              <a:t>…. </a:t>
            </a:r>
          </a:p>
          <a:p>
            <a:endParaRPr lang="en-US" dirty="0"/>
          </a:p>
          <a:p>
            <a:r>
              <a:rPr lang="en-US" dirty="0" smtClean="0"/>
              <a:t> </a:t>
            </a:r>
            <a:endParaRPr lang="it-IT" dirty="0"/>
          </a:p>
        </p:txBody>
      </p:sp>
      <p:pic>
        <p:nvPicPr>
          <p:cNvPr id="6246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69" y="1434349"/>
            <a:ext cx="7034275" cy="512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40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1887</Words>
  <Application>Microsoft Office PowerPoint</Application>
  <PresentationFormat>Presentazione su schermo (4:3)</PresentationFormat>
  <Paragraphs>288</Paragraphs>
  <Slides>33</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33</vt:i4>
      </vt:variant>
    </vt:vector>
  </HeadingPairs>
  <TitlesOfParts>
    <vt:vector size="42" baseType="lpstr">
      <vt:lpstr>Arial</vt:lpstr>
      <vt:lpstr>Calibri</vt:lpstr>
      <vt:lpstr>Gill Sans MT</vt:lpstr>
      <vt:lpstr>Symbol</vt:lpstr>
      <vt:lpstr>Times New Roman</vt:lpstr>
      <vt:lpstr>Verdana</vt:lpstr>
      <vt:lpstr>Wingdings 2</vt:lpstr>
      <vt:lpstr>Wingdings 3</vt:lpstr>
      <vt:lpstr>OSHA_Training</vt:lpstr>
      <vt:lpstr>Definitions and commonly used terms</vt:lpstr>
      <vt:lpstr>What is nano?</vt:lpstr>
      <vt:lpstr>Different Types of Nanomaterials</vt:lpstr>
      <vt:lpstr>Presentazione standard di PowerPoint</vt:lpstr>
      <vt:lpstr>Presentazione standard di PowerPoint</vt:lpstr>
      <vt:lpstr>Self-Cleaning Glass</vt:lpstr>
      <vt:lpstr>Small Change, Big Savings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Particulate formation: Combustion particles burnout </vt:lpstr>
      <vt:lpstr>Presentazione standard di PowerPoint</vt:lpstr>
      <vt:lpstr>Particulate formation: Homogeneous and heterogeneous nucleation </vt:lpstr>
      <vt:lpstr>Particulate formation: Homogeneous and heterogeneous nucleation </vt:lpstr>
      <vt:lpstr>Nanotechnology and Nanoscience:</vt:lpstr>
      <vt:lpstr>Nanomaterials</vt:lpstr>
      <vt:lpstr>Presentazione standard di PowerPoint</vt:lpstr>
      <vt:lpstr>Nanomaterials: Nanoparticle</vt:lpstr>
      <vt:lpstr>Presentazione standard di PowerPoint</vt:lpstr>
      <vt:lpstr>Presentazione standard di PowerPoint</vt:lpstr>
      <vt:lpstr>Presentazione standard di PowerPoint</vt:lpstr>
      <vt:lpstr>Presentazione standard di PowerPoint</vt:lpstr>
      <vt:lpstr>Nanomaterials:</vt:lpstr>
      <vt:lpstr>Nanomaterials:</vt:lpstr>
      <vt:lpstr>Nanomaterials:</vt:lpstr>
      <vt:lpstr>Nanomaterials: Nanoplates</vt:lpstr>
      <vt:lpstr>Nanomaterials: Nanoribbons</vt:lpstr>
      <vt:lpstr>Nanomaterials: Nanoribbons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2021-03-12T09:18:15Z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