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29"/>
  </p:notesMasterIdLst>
  <p:handoutMasterIdLst>
    <p:handoutMasterId r:id="rId30"/>
  </p:handoutMasterIdLst>
  <p:sldIdLst>
    <p:sldId id="319" r:id="rId3"/>
    <p:sldId id="328" r:id="rId4"/>
    <p:sldId id="389" r:id="rId5"/>
    <p:sldId id="425" r:id="rId6"/>
    <p:sldId id="376" r:id="rId7"/>
    <p:sldId id="390" r:id="rId8"/>
    <p:sldId id="395" r:id="rId9"/>
    <p:sldId id="396" r:id="rId10"/>
    <p:sldId id="391" r:id="rId11"/>
    <p:sldId id="384" r:id="rId12"/>
    <p:sldId id="385" r:id="rId13"/>
    <p:sldId id="387" r:id="rId14"/>
    <p:sldId id="386" r:id="rId15"/>
    <p:sldId id="422" r:id="rId16"/>
    <p:sldId id="423" r:id="rId17"/>
    <p:sldId id="426" r:id="rId18"/>
    <p:sldId id="427" r:id="rId19"/>
    <p:sldId id="428" r:id="rId20"/>
    <p:sldId id="429" r:id="rId21"/>
    <p:sldId id="430" r:id="rId22"/>
    <p:sldId id="431" r:id="rId23"/>
    <p:sldId id="432" r:id="rId24"/>
    <p:sldId id="434" r:id="rId25"/>
    <p:sldId id="435" r:id="rId26"/>
    <p:sldId id="436" r:id="rId27"/>
    <p:sldId id="437" r:id="rId2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66FFFF"/>
    <a:srgbClr val="FF66CC"/>
    <a:srgbClr val="B77513"/>
    <a:srgbClr val="CCECFF"/>
    <a:srgbClr val="FFCC66"/>
    <a:srgbClr val="99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57" autoAdjust="0"/>
    <p:restoredTop sz="91244" autoAdjust="0"/>
  </p:normalViewPr>
  <p:slideViewPr>
    <p:cSldViewPr snapToGrid="0">
      <p:cViewPr varScale="1">
        <p:scale>
          <a:sx n="73" d="100"/>
          <a:sy n="73" d="100"/>
        </p:scale>
        <p:origin x="1372" y="48"/>
      </p:cViewPr>
      <p:guideLst>
        <p:guide orient="horz" pos="2160"/>
        <p:guide pos="2880"/>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184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AA44EEBB-316D-4652-A96A-FAFFBB3EFD07}" type="datetimeFigureOut">
              <a:rPr lang="en-US"/>
              <a:pPr>
                <a:defRPr/>
              </a:pPr>
              <a:t>3/19/2021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D9CE33F3-FA65-4487-A852-D574F070C8B2}" type="slidenum">
              <a:rPr lang="en-US"/>
              <a:pPr>
                <a:defRPr/>
              </a:pPr>
              <a:t>‹N›</a:t>
            </a:fld>
            <a:endParaRPr lang="en-US"/>
          </a:p>
        </p:txBody>
      </p:sp>
    </p:spTree>
    <p:extLst>
      <p:ext uri="{BB962C8B-B14F-4D97-AF65-F5344CB8AC3E}">
        <p14:creationId xmlns:p14="http://schemas.microsoft.com/office/powerpoint/2010/main" val="5302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BEE5CBB8-6D00-4BF9-B1AD-1CF416F6D62D}" type="datetimeFigureOut">
              <a:rPr lang="en-US"/>
              <a:pPr>
                <a:defRPr/>
              </a:pPr>
              <a:t>3/19/2021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marL="0" marR="0" lvl="0" indent="0" algn="l" defTabSz="966612" rtl="0" eaLnBrk="0" fontAlgn="base" latinLnBrk="0" hangingPunct="0">
              <a:lnSpc>
                <a:spcPct val="100000"/>
              </a:lnSpc>
              <a:spcBef>
                <a:spcPct val="30000"/>
              </a:spcBef>
              <a:spcAft>
                <a:spcPct val="0"/>
              </a:spcAft>
              <a:buClrTx/>
              <a:buSzTx/>
              <a:buFontTx/>
              <a:buNone/>
              <a:tabLst/>
              <a:defRPr/>
            </a:pPr>
            <a:r>
              <a:rPr lang="en-US" b="1" u="sng" dirty="0" smtClean="0"/>
              <a:t>Trainer Notes:</a:t>
            </a:r>
          </a:p>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1269C058-4577-42A1-B360-321A5B2BDD34}" type="slidenum">
              <a:rPr lang="en-US"/>
              <a:pPr>
                <a:defRPr/>
              </a:pPr>
              <a:t>‹N›</a:t>
            </a:fld>
            <a:endParaRPr lang="en-US"/>
          </a:p>
        </p:txBody>
      </p:sp>
    </p:spTree>
    <p:extLst>
      <p:ext uri="{BB962C8B-B14F-4D97-AF65-F5344CB8AC3E}">
        <p14:creationId xmlns:p14="http://schemas.microsoft.com/office/powerpoint/2010/main" val="303533812"/>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16</a:t>
            </a:fld>
            <a:endParaRPr lang="en-US"/>
          </a:p>
        </p:txBody>
      </p:sp>
    </p:spTree>
    <p:extLst>
      <p:ext uri="{BB962C8B-B14F-4D97-AF65-F5344CB8AC3E}">
        <p14:creationId xmlns:p14="http://schemas.microsoft.com/office/powerpoint/2010/main" val="185795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17</a:t>
            </a:fld>
            <a:endParaRPr lang="en-US"/>
          </a:p>
        </p:txBody>
      </p:sp>
    </p:spTree>
    <p:extLst>
      <p:ext uri="{BB962C8B-B14F-4D97-AF65-F5344CB8AC3E}">
        <p14:creationId xmlns:p14="http://schemas.microsoft.com/office/powerpoint/2010/main" val="215758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18</a:t>
            </a:fld>
            <a:endParaRPr lang="en-US"/>
          </a:p>
        </p:txBody>
      </p:sp>
    </p:spTree>
    <p:extLst>
      <p:ext uri="{BB962C8B-B14F-4D97-AF65-F5344CB8AC3E}">
        <p14:creationId xmlns:p14="http://schemas.microsoft.com/office/powerpoint/2010/main" val="2915805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19</a:t>
            </a:fld>
            <a:endParaRPr lang="en-US"/>
          </a:p>
        </p:txBody>
      </p:sp>
    </p:spTree>
    <p:extLst>
      <p:ext uri="{BB962C8B-B14F-4D97-AF65-F5344CB8AC3E}">
        <p14:creationId xmlns:p14="http://schemas.microsoft.com/office/powerpoint/2010/main" val="1590780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20</a:t>
            </a:fld>
            <a:endParaRPr lang="en-US"/>
          </a:p>
        </p:txBody>
      </p:sp>
    </p:spTree>
    <p:extLst>
      <p:ext uri="{BB962C8B-B14F-4D97-AF65-F5344CB8AC3E}">
        <p14:creationId xmlns:p14="http://schemas.microsoft.com/office/powerpoint/2010/main" val="1450983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21</a:t>
            </a:fld>
            <a:endParaRPr lang="en-US"/>
          </a:p>
        </p:txBody>
      </p:sp>
    </p:spTree>
    <p:extLst>
      <p:ext uri="{BB962C8B-B14F-4D97-AF65-F5344CB8AC3E}">
        <p14:creationId xmlns:p14="http://schemas.microsoft.com/office/powerpoint/2010/main" val="4064035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22</a:t>
            </a:fld>
            <a:endParaRPr lang="en-US"/>
          </a:p>
        </p:txBody>
      </p:sp>
    </p:spTree>
    <p:extLst>
      <p:ext uri="{BB962C8B-B14F-4D97-AF65-F5344CB8AC3E}">
        <p14:creationId xmlns:p14="http://schemas.microsoft.com/office/powerpoint/2010/main" val="58282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fld id="{A51B1859-DD47-4FC4-B1DF-1223FF4D455F}" type="slidenum">
              <a:rPr lang="en-US" altLang="it-IT" sz="1200"/>
              <a:pPr/>
              <a:t>23</a:t>
            </a:fld>
            <a:endParaRPr lang="en-US" altLang="it-IT"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706271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smtClean="0"/>
              <a:t>Trainer Notes:</a:t>
            </a:r>
          </a:p>
          <a:p>
            <a:r>
              <a:rPr lang="en-US" dirty="0" smtClean="0"/>
              <a:t>This</a:t>
            </a:r>
            <a:r>
              <a:rPr lang="en-US" baseline="0" dirty="0" smtClean="0"/>
              <a:t> is a partial list of some of the physical and chemical properties that can change for a given nanomaterial. Not all of these changes will be relevant for every </a:t>
            </a:r>
            <a:r>
              <a:rPr lang="en-US" baseline="0" dirty="0" err="1" smtClean="0"/>
              <a:t>nanoparticle</a:t>
            </a:r>
            <a:r>
              <a:rPr lang="en-US" baseline="0" dirty="0" smtClean="0"/>
              <a:t>; each will have its own set of variable properties.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24</a:t>
            </a:fld>
            <a:endParaRPr lang="en-US"/>
          </a:p>
        </p:txBody>
      </p:sp>
    </p:spTree>
    <p:extLst>
      <p:ext uri="{BB962C8B-B14F-4D97-AF65-F5344CB8AC3E}">
        <p14:creationId xmlns:p14="http://schemas.microsoft.com/office/powerpoint/2010/main" val="292520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lIns="91432" tIns="45716" rIns="91432" bIns="45716"/>
          <a:lstStyle/>
          <a:p>
            <a:fld id="{9C97DE53-F1CC-4D5B-9D24-9DF6F7AEBDFF}" type="slidenum">
              <a:rPr lang="en-US"/>
              <a:pPr/>
              <a:t>25</a:t>
            </a:fld>
            <a:endParaRPr lang="en-US"/>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lIns="91432" tIns="45716" rIns="91432" bIns="45716"/>
          <a:lstStyle/>
          <a:p>
            <a:pPr defTabSz="966612">
              <a:defRPr/>
            </a:pPr>
            <a:r>
              <a:rPr lang="en-US" b="1" u="sng" dirty="0" smtClean="0"/>
              <a:t>Trainer Notes:</a:t>
            </a:r>
          </a:p>
          <a:p>
            <a:r>
              <a:rPr lang="en-US" dirty="0" smtClean="0"/>
              <a:t>Optional additional examples</a:t>
            </a:r>
            <a:r>
              <a:rPr lang="en-US" baseline="0" dirty="0" smtClean="0"/>
              <a:t> of properties that change as a result of the nanoscale size of the object.</a:t>
            </a:r>
          </a:p>
          <a:p>
            <a:endParaRPr lang="en-US" baseline="0" dirty="0" smtClean="0"/>
          </a:p>
          <a:p>
            <a:r>
              <a:rPr lang="en-US" baseline="0" dirty="0" smtClean="0"/>
              <a:t>LEFT: The form of iron oxide known as magnetite exhibits size-dependent magnetism. The magnetic strength of a permanent magnet does not change with the magnet’s size at the </a:t>
            </a:r>
            <a:r>
              <a:rPr lang="en-US" baseline="0" dirty="0" err="1" smtClean="0"/>
              <a:t>macroscale</a:t>
            </a:r>
            <a:r>
              <a:rPr lang="en-US" baseline="0" dirty="0" smtClean="0"/>
              <a:t>. But tiny magnets can actually exhibit larger magnetic fields than bigger magnets. The figure shows a parameter associated with magnetic field strength H plotted against particle diameter D. Note that as the magnet gets smaller the field strength goes up until it reaches a maximum. </a:t>
            </a:r>
          </a:p>
          <a:p>
            <a:endParaRPr lang="en-US" baseline="0" dirty="0" smtClean="0"/>
          </a:p>
          <a:p>
            <a:r>
              <a:rPr lang="en-US" baseline="0" dirty="0" smtClean="0"/>
              <a:t>[This is called </a:t>
            </a:r>
            <a:r>
              <a:rPr lang="en-US" baseline="0" dirty="0" err="1" smtClean="0"/>
              <a:t>superparamagnetism</a:t>
            </a:r>
            <a:r>
              <a:rPr lang="en-US" baseline="0" dirty="0" smtClean="0"/>
              <a:t> and can be explained by the fact that at a certain size, within the nanoscale, the material can form a single crystal (or domain) in which all the magnetic moments are aligned in the same direction. In larger magnets, multiple “domains” are present with slightly misaligned magnetic fields, which weakens the overall field strength. An analogy is the difference in power between a tug-of-war team that is all pulling straight back vs. one in which some of the members are pulling the rope off to one side or the other. The overall pulling power of the team is weakened if all members are not pulling in the same direction.]</a:t>
            </a:r>
            <a:endParaRPr lang="en-US" dirty="0"/>
          </a:p>
        </p:txBody>
      </p:sp>
    </p:spTree>
    <p:extLst>
      <p:ext uri="{BB962C8B-B14F-4D97-AF65-F5344CB8AC3E}">
        <p14:creationId xmlns:p14="http://schemas.microsoft.com/office/powerpoint/2010/main" val="1552358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smtClean="0"/>
              <a:t>Trainer Notes:</a:t>
            </a:r>
          </a:p>
          <a:p>
            <a:r>
              <a:rPr lang="en-US" dirty="0" smtClean="0"/>
              <a:t>TOP: Novel</a:t>
            </a:r>
            <a:r>
              <a:rPr lang="en-US" baseline="0" dirty="0" smtClean="0"/>
              <a:t> </a:t>
            </a:r>
            <a:r>
              <a:rPr lang="en-US" dirty="0" smtClean="0"/>
              <a:t>materials</a:t>
            </a:r>
            <a:r>
              <a:rPr lang="en-US" baseline="0" dirty="0" smtClean="0"/>
              <a:t> can be made just by taking elements in the periodic table and combining them to form objects within the nanoscale range. There is incredible </a:t>
            </a:r>
            <a:r>
              <a:rPr lang="en-US" i="1" baseline="0" dirty="0" smtClean="0"/>
              <a:t>chemical</a:t>
            </a:r>
            <a:r>
              <a:rPr lang="en-US" i="0" baseline="0" dirty="0" smtClean="0"/>
              <a:t> </a:t>
            </a:r>
            <a:r>
              <a:rPr lang="en-US" i="1" baseline="0" dirty="0" smtClean="0"/>
              <a:t>diversity</a:t>
            </a:r>
            <a:r>
              <a:rPr lang="en-US" i="0" baseline="0" dirty="0" smtClean="0"/>
              <a:t> among nanomaterials.</a:t>
            </a:r>
            <a:endParaRPr lang="en-US" dirty="0" smtClean="0"/>
          </a:p>
          <a:p>
            <a:endParaRPr lang="en-US" dirty="0" smtClean="0"/>
          </a:p>
          <a:p>
            <a:r>
              <a:rPr lang="en-US" dirty="0" smtClean="0"/>
              <a:t>MIDDLE: Note the wide variety</a:t>
            </a:r>
            <a:r>
              <a:rPr lang="en-US" baseline="0" dirty="0" smtClean="0"/>
              <a:t> of different shapes of the objects shown in the middle image (and that the color was added to the microscope images for visual appeal). Now reveal that each one of those objects has exactly the same chemical formula: </a:t>
            </a:r>
            <a:r>
              <a:rPr lang="en-US" baseline="0" dirty="0" err="1" smtClean="0"/>
              <a:t>ZnO</a:t>
            </a:r>
            <a:r>
              <a:rPr lang="en-US" baseline="0" dirty="0" smtClean="0"/>
              <a:t>. </a:t>
            </a:r>
            <a:r>
              <a:rPr lang="en-US" baseline="0" dirty="0" err="1" smtClean="0"/>
              <a:t>Nanoscientists</a:t>
            </a:r>
            <a:r>
              <a:rPr lang="en-US" baseline="0" dirty="0" smtClean="0"/>
              <a:t> and engineers can take the same substance and shape it into many different types of nanoscale objects. There is great </a:t>
            </a:r>
            <a:r>
              <a:rPr lang="en-US" i="1" baseline="0" dirty="0" smtClean="0"/>
              <a:t>structural diversity</a:t>
            </a:r>
            <a:r>
              <a:rPr lang="en-US" i="0" baseline="0" dirty="0" smtClean="0"/>
              <a:t> among nanomaterials.</a:t>
            </a:r>
            <a:endParaRPr lang="en-US" dirty="0" smtClean="0"/>
          </a:p>
          <a:p>
            <a:pPr defTabSz="966612">
              <a:defRPr/>
            </a:pPr>
            <a:endParaRPr lang="en-US" dirty="0" smtClean="0"/>
          </a:p>
          <a:p>
            <a:pPr defTabSz="966612">
              <a:defRPr/>
            </a:pPr>
            <a:r>
              <a:rPr lang="en-US" dirty="0" smtClean="0"/>
              <a:t>BOTTOM:</a:t>
            </a:r>
            <a:r>
              <a:rPr lang="en-US" baseline="0" dirty="0" smtClean="0"/>
              <a:t> Manufacturers often change the surface of a </a:t>
            </a:r>
            <a:r>
              <a:rPr lang="en-US" baseline="0" dirty="0" err="1" smtClean="0"/>
              <a:t>nanoparticle</a:t>
            </a:r>
            <a:r>
              <a:rPr lang="en-US" baseline="0" dirty="0" smtClean="0"/>
              <a:t> during product formulation to achieve the desired </a:t>
            </a:r>
            <a:r>
              <a:rPr lang="en-US" baseline="0" dirty="0" err="1" smtClean="0"/>
              <a:t>dispersability</a:t>
            </a:r>
            <a:r>
              <a:rPr lang="en-US" baseline="0" dirty="0" smtClean="0"/>
              <a:t>, stability or activity. These surface modifications may impact the properties to such an extent that the surface-treated particle is, for all purposes, an entirely different substance than the non-treated particle.</a:t>
            </a:r>
          </a:p>
          <a:p>
            <a:pPr defTabSz="966612">
              <a:defRPr/>
            </a:pPr>
            <a:r>
              <a:rPr lang="en-US" dirty="0" smtClean="0"/>
              <a:t/>
            </a:r>
            <a:br>
              <a:rPr lang="en-US" dirty="0" smtClean="0"/>
            </a:br>
            <a:r>
              <a:rPr lang="en-US" sz="1300" dirty="0" smtClean="0"/>
              <a:t>Image credits: (top) http://</a:t>
            </a:r>
            <a:r>
              <a:rPr lang="en-US" dirty="0" smtClean="0"/>
              <a:t>facstaff.gpc.edu; (middle left) K. </a:t>
            </a:r>
            <a:r>
              <a:rPr lang="en-US" dirty="0" err="1" smtClean="0"/>
              <a:t>Molhave</a:t>
            </a:r>
            <a:r>
              <a:rPr lang="en-US" dirty="0" smtClean="0"/>
              <a:t>, </a:t>
            </a:r>
            <a:r>
              <a:rPr lang="en-US" dirty="0" err="1" smtClean="0"/>
              <a:t>Opensource</a:t>
            </a:r>
            <a:r>
              <a:rPr lang="en-US" dirty="0" smtClean="0"/>
              <a:t> Handbook of Nanoscience and Nanotechnology, (middle right) </a:t>
            </a:r>
            <a:r>
              <a:rPr lang="en-US" sz="1300" dirty="0" err="1" smtClean="0"/>
              <a:t>Zhong</a:t>
            </a:r>
            <a:r>
              <a:rPr lang="en-US" sz="1300" dirty="0" smtClean="0"/>
              <a:t> Lin Wang, (bottom) CBEN, Rice University</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26</a:t>
            </a:fld>
            <a:endParaRPr lang="en-US"/>
          </a:p>
        </p:txBody>
      </p:sp>
    </p:spTree>
    <p:extLst>
      <p:ext uri="{BB962C8B-B14F-4D97-AF65-F5344CB8AC3E}">
        <p14:creationId xmlns:p14="http://schemas.microsoft.com/office/powerpoint/2010/main" val="3506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D31AAE70-728E-4B46-8DB7-3C1FFD528A0A}" type="datetimeFigureOut">
              <a:rPr lang="en-US" smtClean="0"/>
              <a:pPr/>
              <a:t>3/19/2021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B957F34-18AE-46E0-AF34-CDCB5619EEB9}" type="slidenum">
              <a:rPr lang="en-US" smtClean="0"/>
              <a:pPr/>
              <a:t>‹N›</a:t>
            </a:fld>
            <a:endParaRPr lang="en-US"/>
          </a:p>
        </p:txBody>
      </p:sp>
    </p:spTree>
    <p:extLst>
      <p:ext uri="{BB962C8B-B14F-4D97-AF65-F5344CB8AC3E}">
        <p14:creationId xmlns:p14="http://schemas.microsoft.com/office/powerpoint/2010/main" val="77257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a:solidFill>
            <a:schemeClr val="bg2">
              <a:alpha val="60000"/>
            </a:schemeClr>
          </a:solidFill>
        </p:spPr>
        <p:txBody>
          <a:bodyPr anchor="t"/>
          <a:lstStyle>
            <a:lvl1pPr algn="l">
              <a:lnSpc>
                <a:spcPts val="4500"/>
              </a:lnSpc>
              <a:buNone/>
              <a:defRPr sz="4000" b="1" cap="all"/>
            </a:lvl1pPr>
            <a:extLst/>
          </a:lstStyle>
          <a:p>
            <a:r>
              <a:rPr lang="en-US" dirty="0" smtClean="0"/>
              <a:t>Click to edit Master title style</a:t>
            </a:r>
            <a:endParaRPr lang="en-US" dirty="0"/>
          </a:p>
        </p:txBody>
      </p:sp>
      <p:sp>
        <p:nvSpPr>
          <p:cNvPr id="3" name="Text Placeholder 2"/>
          <p:cNvSpPr>
            <a:spLocks noGrp="1"/>
          </p:cNvSpPr>
          <p:nvPr>
            <p:ph type="body" idx="1"/>
          </p:nvPr>
        </p:nvSpPr>
        <p:spPr>
          <a:xfrm>
            <a:off x="2578392" y="1066800"/>
            <a:ext cx="6400800" cy="1509712"/>
          </a:xfrm>
          <a:solidFill>
            <a:schemeClr val="bg2">
              <a:alpha val="6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smtClean="0"/>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19"/>
          <p:cNvSpPr>
            <a:spLocks noGrp="1"/>
          </p:cNvSpPr>
          <p:nvPr>
            <p:ph type="ftr" sz="quarter" idx="10"/>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11"/>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p>
            <a:r>
              <a:rPr lang="en-US" smtClean="0"/>
              <a:t>Click to edit Master title style</a:t>
            </a:r>
            <a:endParaRPr lang="en-US"/>
          </a:p>
        </p:txBody>
      </p:sp>
      <p:sp>
        <p:nvSpPr>
          <p:cNvPr id="5"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6"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smtClean="0"/>
              <a:t>Click to edit Master title style</a:t>
            </a:r>
            <a:endParaRPr lang="en-US" dirty="0"/>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p>
            <a:r>
              <a:rPr lang="en-US" dirty="0" smtClean="0"/>
              <a:t>Click to edit Master title style</a:t>
            </a:r>
            <a:endParaRPr lang="en-US" dirty="0"/>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1"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79" r:id="rId9"/>
    <p:sldLayoutId id="2147483680" r:id="rId10"/>
    <p:sldLayoutId id="2147483691" r:id="rId11"/>
  </p:sldLayoutIdLst>
  <p:hf hdr="0" ftr="0" dt="0"/>
  <p:txStyles>
    <p:title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6.png"/><Relationship Id="rId3" Type="http://schemas.openxmlformats.org/officeDocument/2006/relationships/notesSlide" Target="../notesSlides/notesSlide20.xml"/><Relationship Id="rId7" Type="http://schemas.openxmlformats.org/officeDocument/2006/relationships/image" Target="../media/image33.png"/><Relationship Id="rId12"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1.xml"/><Relationship Id="rId5" Type="http://schemas.openxmlformats.org/officeDocument/2006/relationships/hyperlink" Target="http://www.rsc.org/suppdata/c9/nr/c9nr02731a/c9nr02731a1.gif"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bg2">
              <a:alpha val="80000"/>
            </a:schemeClr>
          </a:solidFill>
        </p:spPr>
        <p:txBody>
          <a:bodyPr/>
          <a:lstStyle/>
          <a:p>
            <a:r>
              <a:rPr lang="en-US" cap="small" dirty="0" smtClean="0"/>
              <a:t>Definitions and commonly used terms</a:t>
            </a:r>
            <a:endParaRPr lang="en-US" cap="smal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r>
              <a:rPr lang="it-IT" b="1" dirty="0" smtClean="0"/>
              <a:t>:</a:t>
            </a:r>
            <a:endParaRPr lang="it-IT" b="1" dirty="0"/>
          </a:p>
        </p:txBody>
      </p:sp>
      <p:sp>
        <p:nvSpPr>
          <p:cNvPr id="2" name="Rettangolo 1"/>
          <p:cNvSpPr/>
          <p:nvPr/>
        </p:nvSpPr>
        <p:spPr>
          <a:xfrm>
            <a:off x="997524" y="1380737"/>
            <a:ext cx="7137071" cy="646331"/>
          </a:xfrm>
          <a:prstGeom prst="rect">
            <a:avLst/>
          </a:prstGeom>
        </p:spPr>
        <p:txBody>
          <a:bodyPr wrap="square">
            <a:spAutoFit/>
          </a:bodyPr>
          <a:lstStyle/>
          <a:p>
            <a:r>
              <a:rPr lang="en-US" dirty="0" smtClean="0"/>
              <a:t>A </a:t>
            </a:r>
            <a:r>
              <a:rPr lang="en-US" dirty="0">
                <a:solidFill>
                  <a:srgbClr val="0070C0"/>
                </a:solidFill>
              </a:rPr>
              <a:t>nanofiber</a:t>
            </a:r>
            <a:r>
              <a:rPr lang="en-US" dirty="0"/>
              <a:t> has two external dimensions in the </a:t>
            </a:r>
            <a:r>
              <a:rPr lang="en-US" dirty="0" smtClean="0"/>
              <a:t>nanoscale. </a:t>
            </a:r>
          </a:p>
          <a:p>
            <a:endParaRPr lang="en-US" dirty="0"/>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22" y="2473037"/>
            <a:ext cx="4474451" cy="313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973288" y="2838203"/>
            <a:ext cx="2125325" cy="2585323"/>
          </a:xfrm>
          <a:prstGeom prst="rect">
            <a:avLst/>
          </a:prstGeom>
          <a:noFill/>
        </p:spPr>
        <p:txBody>
          <a:bodyPr wrap="none" rtlCol="0">
            <a:spAutoFit/>
          </a:bodyPr>
          <a:lstStyle/>
          <a:p>
            <a:r>
              <a:rPr lang="it-IT" dirty="0" err="1" smtClean="0"/>
              <a:t>Filtration</a:t>
            </a:r>
            <a:endParaRPr lang="it-IT" dirty="0" smtClean="0"/>
          </a:p>
          <a:p>
            <a:endParaRPr lang="it-IT" dirty="0" smtClean="0"/>
          </a:p>
          <a:p>
            <a:r>
              <a:rPr lang="it-IT" dirty="0" err="1" smtClean="0"/>
              <a:t>Catalysis</a:t>
            </a:r>
            <a:endParaRPr lang="it-IT" dirty="0" smtClean="0"/>
          </a:p>
          <a:p>
            <a:endParaRPr lang="it-IT" dirty="0"/>
          </a:p>
          <a:p>
            <a:r>
              <a:rPr lang="it-IT" dirty="0" err="1" smtClean="0"/>
              <a:t>Tissue</a:t>
            </a:r>
            <a:r>
              <a:rPr lang="it-IT" dirty="0" smtClean="0"/>
              <a:t> </a:t>
            </a:r>
            <a:r>
              <a:rPr lang="it-IT" dirty="0" err="1" smtClean="0"/>
              <a:t>engineering</a:t>
            </a:r>
            <a:endParaRPr lang="it-IT" dirty="0" smtClean="0"/>
          </a:p>
          <a:p>
            <a:endParaRPr lang="it-IT" dirty="0" smtClean="0"/>
          </a:p>
          <a:p>
            <a:r>
              <a:rPr lang="it-IT" dirty="0" err="1"/>
              <a:t>D</a:t>
            </a:r>
            <a:r>
              <a:rPr lang="it-IT" dirty="0" err="1" smtClean="0"/>
              <a:t>rug</a:t>
            </a:r>
            <a:r>
              <a:rPr lang="it-IT" dirty="0" smtClean="0"/>
              <a:t> delivery</a:t>
            </a:r>
          </a:p>
          <a:p>
            <a:endParaRPr lang="it-IT" dirty="0" smtClean="0"/>
          </a:p>
          <a:p>
            <a:r>
              <a:rPr lang="it-IT" dirty="0" err="1" smtClean="0"/>
              <a:t>batteries</a:t>
            </a:r>
            <a:endParaRPr lang="it-IT" dirty="0"/>
          </a:p>
        </p:txBody>
      </p:sp>
      <p:sp>
        <p:nvSpPr>
          <p:cNvPr id="4" name="CasellaDiTesto 3"/>
          <p:cNvSpPr txBox="1"/>
          <p:nvPr/>
        </p:nvSpPr>
        <p:spPr>
          <a:xfrm>
            <a:off x="1947553" y="6175171"/>
            <a:ext cx="2454518" cy="369332"/>
          </a:xfrm>
          <a:prstGeom prst="rect">
            <a:avLst/>
          </a:prstGeom>
          <a:noFill/>
        </p:spPr>
        <p:txBody>
          <a:bodyPr wrap="none" rtlCol="0">
            <a:spAutoFit/>
          </a:bodyPr>
          <a:lstStyle/>
          <a:p>
            <a:r>
              <a:rPr lang="it-IT" dirty="0" err="1" smtClean="0"/>
              <a:t>Inorganic</a:t>
            </a:r>
            <a:r>
              <a:rPr lang="it-IT" dirty="0" smtClean="0"/>
              <a:t> or </a:t>
            </a:r>
            <a:r>
              <a:rPr lang="it-IT" dirty="0" err="1" smtClean="0"/>
              <a:t>polimeric</a:t>
            </a:r>
            <a:r>
              <a:rPr lang="it-IT" dirty="0" smtClean="0"/>
              <a:t> </a:t>
            </a:r>
            <a:endParaRPr lang="it-IT" dirty="0"/>
          </a:p>
        </p:txBody>
      </p:sp>
    </p:spTree>
    <p:extLst>
      <p:ext uri="{BB962C8B-B14F-4D97-AF65-F5344CB8AC3E}">
        <p14:creationId xmlns:p14="http://schemas.microsoft.com/office/powerpoint/2010/main" val="1220245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r>
              <a:rPr lang="it-IT" b="1" dirty="0" smtClean="0"/>
              <a:t>:</a:t>
            </a:r>
            <a:endParaRPr lang="it-IT" b="1" dirty="0"/>
          </a:p>
        </p:txBody>
      </p:sp>
      <p:sp>
        <p:nvSpPr>
          <p:cNvPr id="2" name="Rettangolo 1"/>
          <p:cNvSpPr/>
          <p:nvPr/>
        </p:nvSpPr>
        <p:spPr>
          <a:xfrm>
            <a:off x="997524" y="1380737"/>
            <a:ext cx="7137071" cy="369332"/>
          </a:xfrm>
          <a:prstGeom prst="rect">
            <a:avLst/>
          </a:prstGeom>
        </p:spPr>
        <p:txBody>
          <a:bodyPr wrap="square">
            <a:spAutoFit/>
          </a:bodyPr>
          <a:lstStyle/>
          <a:p>
            <a:r>
              <a:rPr lang="en-US" dirty="0" smtClean="0">
                <a:solidFill>
                  <a:srgbClr val="0070C0"/>
                </a:solidFill>
              </a:rPr>
              <a:t>Nanotubes</a:t>
            </a:r>
            <a:r>
              <a:rPr lang="en-US" dirty="0" smtClean="0"/>
              <a:t> are hollow nanofibers.</a:t>
            </a:r>
            <a:endParaRPr lang="en-US" dirty="0"/>
          </a:p>
        </p:txBody>
      </p:sp>
      <p:pic>
        <p:nvPicPr>
          <p:cNvPr id="67586" name="Picture 2" descr="Risultato immagini per carbon nanot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10" y="2040745"/>
            <a:ext cx="432435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933" y="695330"/>
            <a:ext cx="3713082" cy="294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1361" y="4402839"/>
            <a:ext cx="25622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460177" y="3823860"/>
            <a:ext cx="1492716" cy="369332"/>
          </a:xfrm>
          <a:prstGeom prst="rect">
            <a:avLst/>
          </a:prstGeom>
          <a:noFill/>
        </p:spPr>
        <p:txBody>
          <a:bodyPr wrap="none" rtlCol="0">
            <a:spAutoFit/>
          </a:bodyPr>
          <a:lstStyle/>
          <a:p>
            <a:r>
              <a:rPr lang="it-IT" dirty="0" smtClean="0"/>
              <a:t>C </a:t>
            </a:r>
            <a:r>
              <a:rPr lang="it-IT" dirty="0" err="1" smtClean="0"/>
              <a:t>nanotubes</a:t>
            </a:r>
            <a:endParaRPr lang="it-IT" dirty="0"/>
          </a:p>
        </p:txBody>
      </p:sp>
      <p:sp>
        <p:nvSpPr>
          <p:cNvPr id="6" name="CasellaDiTesto 5"/>
          <p:cNvSpPr txBox="1"/>
          <p:nvPr/>
        </p:nvSpPr>
        <p:spPr>
          <a:xfrm>
            <a:off x="6555179" y="6305804"/>
            <a:ext cx="1817549" cy="369332"/>
          </a:xfrm>
          <a:prstGeom prst="rect">
            <a:avLst/>
          </a:prstGeom>
          <a:noFill/>
        </p:spPr>
        <p:txBody>
          <a:bodyPr wrap="none" rtlCol="0">
            <a:spAutoFit/>
          </a:bodyPr>
          <a:lstStyle/>
          <a:p>
            <a:r>
              <a:rPr lang="it-IT" dirty="0" smtClean="0"/>
              <a:t>TiO</a:t>
            </a:r>
            <a:r>
              <a:rPr lang="it-IT" baseline="-25000" dirty="0" smtClean="0"/>
              <a:t>2</a:t>
            </a:r>
            <a:r>
              <a:rPr lang="it-IT" dirty="0" smtClean="0"/>
              <a:t> </a:t>
            </a:r>
            <a:r>
              <a:rPr lang="it-IT" dirty="0" err="1" smtClean="0"/>
              <a:t>nanotubes</a:t>
            </a:r>
            <a:endParaRPr lang="it-IT" dirty="0"/>
          </a:p>
        </p:txBody>
      </p:sp>
    </p:spTree>
    <p:extLst>
      <p:ext uri="{BB962C8B-B14F-4D97-AF65-F5344CB8AC3E}">
        <p14:creationId xmlns:p14="http://schemas.microsoft.com/office/powerpoint/2010/main" val="1861585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r>
              <a:rPr lang="it-IT" b="1" dirty="0" smtClean="0"/>
              <a:t>:</a:t>
            </a:r>
            <a:endParaRPr lang="it-IT" b="1" dirty="0"/>
          </a:p>
        </p:txBody>
      </p:sp>
      <p:sp>
        <p:nvSpPr>
          <p:cNvPr id="2" name="Rettangolo 1"/>
          <p:cNvSpPr/>
          <p:nvPr/>
        </p:nvSpPr>
        <p:spPr>
          <a:xfrm>
            <a:off x="997524" y="1380737"/>
            <a:ext cx="7137071" cy="646331"/>
          </a:xfrm>
          <a:prstGeom prst="rect">
            <a:avLst/>
          </a:prstGeom>
        </p:spPr>
        <p:txBody>
          <a:bodyPr wrap="square">
            <a:spAutoFit/>
          </a:bodyPr>
          <a:lstStyle/>
          <a:p>
            <a:r>
              <a:rPr lang="en-US" dirty="0" err="1" smtClean="0">
                <a:solidFill>
                  <a:srgbClr val="0070C0"/>
                </a:solidFill>
              </a:rPr>
              <a:t>Nanorods</a:t>
            </a:r>
            <a:r>
              <a:rPr lang="en-US" dirty="0" smtClean="0">
                <a:solidFill>
                  <a:srgbClr val="0070C0"/>
                </a:solidFill>
              </a:rPr>
              <a:t> </a:t>
            </a:r>
            <a:r>
              <a:rPr lang="en-US" dirty="0" smtClean="0"/>
              <a:t>are solid </a:t>
            </a:r>
            <a:r>
              <a:rPr lang="en-US" dirty="0"/>
              <a:t>nanofibers. </a:t>
            </a:r>
            <a:endParaRPr lang="en-US" dirty="0" smtClean="0"/>
          </a:p>
          <a:p>
            <a:endParaRPr lang="en-US" dirty="0"/>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4" y="213180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997524" y="4612965"/>
            <a:ext cx="1826141" cy="369332"/>
          </a:xfrm>
          <a:prstGeom prst="rect">
            <a:avLst/>
          </a:prstGeom>
          <a:noFill/>
        </p:spPr>
        <p:txBody>
          <a:bodyPr wrap="none" rtlCol="0">
            <a:spAutoFit/>
          </a:bodyPr>
          <a:lstStyle/>
          <a:p>
            <a:r>
              <a:rPr lang="it-IT" dirty="0" smtClean="0"/>
              <a:t>Gold </a:t>
            </a:r>
            <a:r>
              <a:rPr lang="it-IT" dirty="0" err="1" smtClean="0"/>
              <a:t>nanoroads</a:t>
            </a:r>
            <a:endParaRPr lang="it-IT" dirty="0"/>
          </a:p>
        </p:txBody>
      </p:sp>
      <p:pic>
        <p:nvPicPr>
          <p:cNvPr id="655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411" y="2131807"/>
            <a:ext cx="467677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p:cNvSpPr txBox="1"/>
          <p:nvPr/>
        </p:nvSpPr>
        <p:spPr>
          <a:xfrm>
            <a:off x="5199410" y="5893520"/>
            <a:ext cx="1830373" cy="369332"/>
          </a:xfrm>
          <a:prstGeom prst="rect">
            <a:avLst/>
          </a:prstGeom>
          <a:noFill/>
        </p:spPr>
        <p:txBody>
          <a:bodyPr wrap="none" rtlCol="0">
            <a:spAutoFit/>
          </a:bodyPr>
          <a:lstStyle/>
          <a:p>
            <a:r>
              <a:rPr lang="it-IT" dirty="0" smtClean="0"/>
              <a:t>TiO</a:t>
            </a:r>
            <a:r>
              <a:rPr lang="it-IT" baseline="-25000" dirty="0" smtClean="0"/>
              <a:t>2</a:t>
            </a:r>
            <a:r>
              <a:rPr lang="it-IT" dirty="0" smtClean="0"/>
              <a:t> </a:t>
            </a:r>
            <a:r>
              <a:rPr lang="it-IT" dirty="0" err="1" smtClean="0"/>
              <a:t>nanoroads</a:t>
            </a:r>
            <a:endParaRPr lang="it-IT" dirty="0"/>
          </a:p>
        </p:txBody>
      </p:sp>
    </p:spTree>
    <p:extLst>
      <p:ext uri="{BB962C8B-B14F-4D97-AF65-F5344CB8AC3E}">
        <p14:creationId xmlns:p14="http://schemas.microsoft.com/office/powerpoint/2010/main" val="455006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r>
              <a:rPr lang="it-IT" b="1" dirty="0" smtClean="0"/>
              <a:t>: </a:t>
            </a:r>
            <a:r>
              <a:rPr lang="it-IT" b="1" dirty="0" err="1" smtClean="0"/>
              <a:t>Nanoplates</a:t>
            </a:r>
            <a:endParaRPr lang="it-IT" b="1" dirty="0"/>
          </a:p>
        </p:txBody>
      </p:sp>
      <p:sp>
        <p:nvSpPr>
          <p:cNvPr id="2" name="Rettangolo 1"/>
          <p:cNvSpPr/>
          <p:nvPr/>
        </p:nvSpPr>
        <p:spPr>
          <a:xfrm>
            <a:off x="997524" y="1380737"/>
            <a:ext cx="7137071" cy="1200329"/>
          </a:xfrm>
          <a:prstGeom prst="rect">
            <a:avLst/>
          </a:prstGeom>
        </p:spPr>
        <p:txBody>
          <a:bodyPr wrap="square">
            <a:spAutoFit/>
          </a:bodyPr>
          <a:lstStyle/>
          <a:p>
            <a:r>
              <a:rPr lang="en-US" dirty="0" smtClean="0"/>
              <a:t>A </a:t>
            </a:r>
            <a:r>
              <a:rPr lang="en-US" dirty="0" err="1">
                <a:solidFill>
                  <a:srgbClr val="0070C0"/>
                </a:solidFill>
              </a:rPr>
              <a:t>nanoplate</a:t>
            </a:r>
            <a:r>
              <a:rPr lang="en-US" dirty="0">
                <a:solidFill>
                  <a:srgbClr val="0070C0"/>
                </a:solidFill>
              </a:rPr>
              <a:t> </a:t>
            </a:r>
            <a:r>
              <a:rPr lang="en-US" dirty="0"/>
              <a:t>has one external dimension in the nanoscale, and if the two larger dimensions are significantly different it is called </a:t>
            </a:r>
            <a:r>
              <a:rPr lang="en-US" dirty="0" smtClean="0"/>
              <a:t>nanoribbon</a:t>
            </a:r>
            <a:r>
              <a:rPr lang="en-US" dirty="0"/>
              <a:t>. </a:t>
            </a:r>
            <a:endParaRPr lang="en-US" dirty="0" smtClean="0"/>
          </a:p>
          <a:p>
            <a:endParaRPr lang="en-US" dirty="0" smtClean="0"/>
          </a:p>
        </p:txBody>
      </p:sp>
      <p:pic>
        <p:nvPicPr>
          <p:cNvPr id="6656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66270"/>
          <a:stretch/>
        </p:blipFill>
        <p:spPr bwMode="auto">
          <a:xfrm>
            <a:off x="1805024" y="2581066"/>
            <a:ext cx="2018808" cy="321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58177" y="6125274"/>
            <a:ext cx="1749197" cy="369332"/>
          </a:xfrm>
          <a:prstGeom prst="rect">
            <a:avLst/>
          </a:prstGeom>
          <a:noFill/>
        </p:spPr>
        <p:txBody>
          <a:bodyPr wrap="none" rtlCol="0">
            <a:spAutoFit/>
          </a:bodyPr>
          <a:lstStyle/>
          <a:p>
            <a:r>
              <a:rPr lang="it-IT" dirty="0" smtClean="0"/>
              <a:t>Gold </a:t>
            </a:r>
            <a:r>
              <a:rPr lang="it-IT" dirty="0" err="1" smtClean="0"/>
              <a:t>nanoplate</a:t>
            </a:r>
            <a:endParaRPr lang="it-IT" dirty="0"/>
          </a:p>
        </p:txBody>
      </p:sp>
      <p:pic>
        <p:nvPicPr>
          <p:cNvPr id="66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422" y="2581066"/>
            <a:ext cx="3771131" cy="321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4891202" y="6147049"/>
            <a:ext cx="1710725" cy="369332"/>
          </a:xfrm>
          <a:prstGeom prst="rect">
            <a:avLst/>
          </a:prstGeom>
          <a:noFill/>
        </p:spPr>
        <p:txBody>
          <a:bodyPr wrap="none" rtlCol="0">
            <a:spAutoFit/>
          </a:bodyPr>
          <a:lstStyle/>
          <a:p>
            <a:r>
              <a:rPr lang="it-IT" dirty="0" err="1" smtClean="0"/>
              <a:t>ZnO</a:t>
            </a:r>
            <a:r>
              <a:rPr lang="it-IT" dirty="0" smtClean="0"/>
              <a:t> </a:t>
            </a:r>
            <a:r>
              <a:rPr lang="it-IT" dirty="0" err="1" smtClean="0"/>
              <a:t>nanoplate</a:t>
            </a:r>
            <a:endParaRPr lang="it-IT" dirty="0"/>
          </a:p>
        </p:txBody>
      </p:sp>
      <p:pic>
        <p:nvPicPr>
          <p:cNvPr id="4" name="Immagine 3"/>
          <p:cNvPicPr>
            <a:picLocks noChangeAspect="1"/>
          </p:cNvPicPr>
          <p:nvPr/>
        </p:nvPicPr>
        <p:blipFill>
          <a:blip r:embed="rId5"/>
          <a:stretch>
            <a:fillRect/>
          </a:stretch>
        </p:blipFill>
        <p:spPr>
          <a:xfrm>
            <a:off x="7316696" y="1666487"/>
            <a:ext cx="1285875" cy="857250"/>
          </a:xfrm>
          <a:prstGeom prst="rect">
            <a:avLst/>
          </a:prstGeom>
        </p:spPr>
      </p:pic>
    </p:spTree>
    <p:extLst>
      <p:ext uri="{BB962C8B-B14F-4D97-AF65-F5344CB8AC3E}">
        <p14:creationId xmlns:p14="http://schemas.microsoft.com/office/powerpoint/2010/main" val="3090363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58906" y="96513"/>
            <a:ext cx="8275544" cy="1143000"/>
          </a:xfrm>
        </p:spPr>
        <p:txBody>
          <a:bodyPr>
            <a:normAutofit/>
          </a:bodyPr>
          <a:lstStyle/>
          <a:p>
            <a:r>
              <a:rPr lang="it-IT" b="1" dirty="0" err="1" smtClean="0"/>
              <a:t>Nanomaterials</a:t>
            </a:r>
            <a:r>
              <a:rPr lang="it-IT" b="1" dirty="0" smtClean="0"/>
              <a:t>: </a:t>
            </a:r>
            <a:r>
              <a:rPr lang="it-IT" b="1" dirty="0" err="1" smtClean="0"/>
              <a:t>Nanoribbons</a:t>
            </a:r>
            <a:endParaRPr lang="it-IT" b="1" dirty="0"/>
          </a:p>
        </p:txBody>
      </p:sp>
      <p:sp>
        <p:nvSpPr>
          <p:cNvPr id="2" name="Rettangolo 1"/>
          <p:cNvSpPr/>
          <p:nvPr/>
        </p:nvSpPr>
        <p:spPr>
          <a:xfrm>
            <a:off x="712520" y="1297610"/>
            <a:ext cx="8039594" cy="646331"/>
          </a:xfrm>
          <a:prstGeom prst="rect">
            <a:avLst/>
          </a:prstGeom>
        </p:spPr>
        <p:txBody>
          <a:bodyPr wrap="square">
            <a:spAutoFit/>
          </a:bodyPr>
          <a:lstStyle/>
          <a:p>
            <a:r>
              <a:rPr lang="en-US" dirty="0"/>
              <a:t>I</a:t>
            </a:r>
            <a:r>
              <a:rPr lang="en-US" dirty="0" smtClean="0"/>
              <a:t>f </a:t>
            </a:r>
            <a:r>
              <a:rPr lang="en-US" dirty="0"/>
              <a:t>the two larger dimensions are significantly different it is called </a:t>
            </a:r>
            <a:r>
              <a:rPr lang="en-US" dirty="0" smtClean="0"/>
              <a:t>nanoribbon</a:t>
            </a:r>
            <a:r>
              <a:rPr lang="en-US" dirty="0"/>
              <a:t>. </a:t>
            </a:r>
            <a:endParaRPr lang="en-US" dirty="0" smtClean="0"/>
          </a:p>
          <a:p>
            <a:endParaRPr lang="en-US" dirty="0" smtClean="0"/>
          </a:p>
        </p:txBody>
      </p:sp>
      <p:pic>
        <p:nvPicPr>
          <p:cNvPr id="51202" name="Picture 2" descr="https://www.researchgate.net/profile/Ruitao_Lv/publication/229081684/figure/fig7/AS:601654663594017@1520457058768/Unzipping-CNTs-into-GNRs-a-Intercalation-exfoliation-of-MWCNTs-involving-treatments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170" y="1842402"/>
            <a:ext cx="6436425" cy="467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60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58906" y="96513"/>
            <a:ext cx="8275544" cy="1143000"/>
          </a:xfrm>
        </p:spPr>
        <p:txBody>
          <a:bodyPr>
            <a:normAutofit/>
          </a:bodyPr>
          <a:lstStyle/>
          <a:p>
            <a:r>
              <a:rPr lang="it-IT" b="1" dirty="0" err="1" smtClean="0"/>
              <a:t>Nanomaterials</a:t>
            </a:r>
            <a:r>
              <a:rPr lang="it-IT" b="1" dirty="0" smtClean="0"/>
              <a:t>: </a:t>
            </a:r>
            <a:r>
              <a:rPr lang="it-IT" b="1" dirty="0" err="1" smtClean="0"/>
              <a:t>Nanoribbons</a:t>
            </a:r>
            <a:endParaRPr lang="it-IT" b="1" dirty="0"/>
          </a:p>
        </p:txBody>
      </p:sp>
      <p:sp>
        <p:nvSpPr>
          <p:cNvPr id="3" name="Rettangolo 2"/>
          <p:cNvSpPr/>
          <p:nvPr/>
        </p:nvSpPr>
        <p:spPr>
          <a:xfrm>
            <a:off x="1603167" y="1713108"/>
            <a:ext cx="5830785" cy="3970318"/>
          </a:xfrm>
          <a:prstGeom prst="rect">
            <a:avLst/>
          </a:prstGeom>
        </p:spPr>
        <p:txBody>
          <a:bodyPr wrap="square">
            <a:spAutoFit/>
          </a:bodyPr>
          <a:lstStyle/>
          <a:p>
            <a:r>
              <a:rPr lang="en-US" dirty="0" smtClean="0"/>
              <a:t>(a)Intercalation-exfoliation </a:t>
            </a:r>
            <a:r>
              <a:rPr lang="en-US" dirty="0"/>
              <a:t>of MWCNTs, involving treatments in liquid </a:t>
            </a:r>
            <a:r>
              <a:rPr lang="en-US" dirty="0" smtClean="0"/>
              <a:t>NH</a:t>
            </a:r>
            <a:r>
              <a:rPr lang="en-US" baseline="-25000" dirty="0" smtClean="0"/>
              <a:t>3</a:t>
            </a:r>
            <a:r>
              <a:rPr lang="en-US" dirty="0" smtClean="0"/>
              <a:t> </a:t>
            </a:r>
            <a:r>
              <a:rPr lang="en-US" dirty="0"/>
              <a:t>and Li, and subsequent exfoliation using </a:t>
            </a:r>
            <a:r>
              <a:rPr lang="en-US" dirty="0" err="1"/>
              <a:t>HCl</a:t>
            </a:r>
            <a:r>
              <a:rPr lang="en-US" dirty="0"/>
              <a:t> and heat treatments, </a:t>
            </a:r>
            <a:endParaRPr lang="en-US" dirty="0" smtClean="0"/>
          </a:p>
          <a:p>
            <a:r>
              <a:rPr lang="en-US" dirty="0" smtClean="0"/>
              <a:t>(</a:t>
            </a:r>
            <a:r>
              <a:rPr lang="en-US" dirty="0"/>
              <a:t>b) a chemical route involving acid reactions that start to break carbon-carbon bonds (e.g. using </a:t>
            </a:r>
            <a:r>
              <a:rPr lang="en-US" dirty="0" smtClean="0"/>
              <a:t>H</a:t>
            </a:r>
            <a:r>
              <a:rPr lang="en-US" baseline="-25000" dirty="0" smtClean="0"/>
              <a:t>2</a:t>
            </a:r>
            <a:r>
              <a:rPr lang="en-US" dirty="0" smtClean="0"/>
              <a:t>SO</a:t>
            </a:r>
            <a:r>
              <a:rPr lang="en-US" baseline="-25000" dirty="0" smtClean="0"/>
              <a:t>4</a:t>
            </a:r>
            <a:r>
              <a:rPr lang="en-US" dirty="0" smtClean="0"/>
              <a:t> </a:t>
            </a:r>
            <a:r>
              <a:rPr lang="en-US" dirty="0"/>
              <a:t>and </a:t>
            </a:r>
            <a:r>
              <a:rPr lang="en-US" dirty="0" smtClean="0"/>
              <a:t>KMnO</a:t>
            </a:r>
            <a:r>
              <a:rPr lang="en-US" baseline="-25000" dirty="0" smtClean="0"/>
              <a:t>4</a:t>
            </a:r>
            <a:r>
              <a:rPr lang="en-US" dirty="0" smtClean="0"/>
              <a:t> </a:t>
            </a:r>
            <a:r>
              <a:rPr lang="en-US" dirty="0"/>
              <a:t>as oxidizing agents), </a:t>
            </a:r>
            <a:endParaRPr lang="en-US" dirty="0" smtClean="0"/>
          </a:p>
          <a:p>
            <a:r>
              <a:rPr lang="en-US" dirty="0" smtClean="0"/>
              <a:t>(</a:t>
            </a:r>
            <a:r>
              <a:rPr lang="en-US" dirty="0"/>
              <a:t>c) a catalytic approach, in which metal nanoparticles 'cut' the nanotube longitudinally like a pair of scissors, (d) an electrical method by passing an electric current through a nanotube </a:t>
            </a:r>
            <a:endParaRPr lang="en-US" dirty="0" smtClean="0"/>
          </a:p>
          <a:p>
            <a:r>
              <a:rPr lang="en-US" dirty="0" smtClean="0"/>
              <a:t>(</a:t>
            </a:r>
            <a:r>
              <a:rPr lang="en-US" dirty="0"/>
              <a:t>e) a physicochemical method by embedding the tubes in a polymer matrix followed by </a:t>
            </a:r>
            <a:r>
              <a:rPr lang="en-US" dirty="0" err="1"/>
              <a:t>Ar</a:t>
            </a:r>
            <a:r>
              <a:rPr lang="en-US" dirty="0"/>
              <a:t> plasma treatment. </a:t>
            </a:r>
            <a:endParaRPr lang="en-US" dirty="0" smtClean="0"/>
          </a:p>
          <a:p>
            <a:r>
              <a:rPr lang="en-US" dirty="0"/>
              <a:t>(f </a:t>
            </a:r>
            <a:r>
              <a:rPr lang="en-US" dirty="0" smtClean="0"/>
              <a:t>) The </a:t>
            </a:r>
            <a:r>
              <a:rPr lang="en-US" dirty="0"/>
              <a:t>resulting structures are either GNRs or graphene </a:t>
            </a:r>
            <a:r>
              <a:rPr lang="en-US" dirty="0" smtClean="0"/>
              <a:t>sheets</a:t>
            </a:r>
            <a:endParaRPr lang="it-IT" dirty="0"/>
          </a:p>
        </p:txBody>
      </p:sp>
    </p:spTree>
    <p:extLst>
      <p:ext uri="{BB962C8B-B14F-4D97-AF65-F5344CB8AC3E}">
        <p14:creationId xmlns:p14="http://schemas.microsoft.com/office/powerpoint/2010/main" val="2549639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97526" y="982742"/>
            <a:ext cx="7469579" cy="5909310"/>
          </a:xfrm>
          <a:prstGeom prst="rect">
            <a:avLst/>
          </a:prstGeom>
        </p:spPr>
        <p:txBody>
          <a:bodyPr wrap="square">
            <a:spAutoFit/>
          </a:bodyPr>
          <a:lstStyle/>
          <a:p>
            <a:r>
              <a:rPr lang="en-US" dirty="0"/>
              <a:t>A </a:t>
            </a:r>
            <a:r>
              <a:rPr lang="en-US" dirty="0">
                <a:solidFill>
                  <a:srgbClr val="0070C0"/>
                </a:solidFill>
              </a:rPr>
              <a:t>nanocomposite</a:t>
            </a:r>
            <a:r>
              <a:rPr lang="en-US" dirty="0"/>
              <a:t> is a solid containing at least one physically or chemically distinct region, or collection of regions, having at least one dimension in the nanoscale</a:t>
            </a:r>
            <a:r>
              <a:rPr lang="en-US" dirty="0" smtClean="0"/>
              <a:t>. </a:t>
            </a:r>
          </a:p>
          <a:p>
            <a:r>
              <a:rPr lang="en-US" dirty="0" smtClean="0"/>
              <a:t>The use of </a:t>
            </a:r>
            <a:r>
              <a:rPr lang="en-US" dirty="0" err="1" smtClean="0"/>
              <a:t>nano</a:t>
            </a:r>
            <a:r>
              <a:rPr lang="en-US" dirty="0" smtClean="0"/>
              <a:t> building </a:t>
            </a:r>
            <a:r>
              <a:rPr lang="en-US" dirty="0"/>
              <a:t>blocks </a:t>
            </a:r>
            <a:r>
              <a:rPr lang="en-US" dirty="0" smtClean="0"/>
              <a:t>can allow to </a:t>
            </a:r>
            <a:r>
              <a:rPr lang="en-US" dirty="0"/>
              <a:t>design and create new materials with unprecedented flexibility and improvement in their physical properties. In the broadest sense this definition can include porous media, colloids, gels and copolymers, but is more usually taken to mean the solid combination of a bulk matrix and </a:t>
            </a:r>
            <a:r>
              <a:rPr lang="en-US" dirty="0" err="1"/>
              <a:t>nano</a:t>
            </a:r>
            <a:r>
              <a:rPr lang="en-US" dirty="0"/>
              <a:t>-dimensional phase(s) differing in properties due to dissimilarities in structure and chemistry. </a:t>
            </a:r>
          </a:p>
          <a:p>
            <a:endParaRPr lang="en-US" dirty="0"/>
          </a:p>
          <a:p>
            <a:endParaRPr lang="en-US" dirty="0"/>
          </a:p>
          <a:p>
            <a:endParaRPr lang="en-US" dirty="0" smtClean="0"/>
          </a:p>
          <a:p>
            <a:endParaRPr lang="en-US" dirty="0"/>
          </a:p>
          <a:p>
            <a:endParaRPr lang="en-US" dirty="0"/>
          </a:p>
          <a:p>
            <a:endParaRPr lang="en-US" dirty="0" smtClean="0"/>
          </a:p>
          <a:p>
            <a:endParaRPr lang="en-US" dirty="0"/>
          </a:p>
          <a:p>
            <a:r>
              <a:rPr lang="en-US" dirty="0" smtClean="0"/>
              <a:t>The </a:t>
            </a:r>
            <a:r>
              <a:rPr lang="en-US" dirty="0"/>
              <a:t>mechanical, electrical, thermal, optical, electrochemical, catalytic properties of the nanocomposite will differ markedly from that of the component materials.  </a:t>
            </a:r>
            <a:r>
              <a:rPr lang="en-US" dirty="0">
                <a:solidFill>
                  <a:srgbClr val="0070C0"/>
                </a:solidFill>
              </a:rPr>
              <a:t>SINERGIC EFFECT</a:t>
            </a:r>
          </a:p>
          <a:p>
            <a:endParaRPr lang="en-US" dirty="0"/>
          </a:p>
        </p:txBody>
      </p:sp>
      <p:sp>
        <p:nvSpPr>
          <p:cNvPr id="26" name="Rectangle 2"/>
          <p:cNvSpPr>
            <a:spLocks noGrp="1" noChangeArrowheads="1"/>
          </p:cNvSpPr>
          <p:nvPr>
            <p:ph type="title"/>
          </p:nvPr>
        </p:nvSpPr>
        <p:spPr>
          <a:xfrm>
            <a:off x="658906" y="-34112"/>
            <a:ext cx="8275544" cy="1143000"/>
          </a:xfrm>
        </p:spPr>
        <p:txBody>
          <a:bodyPr>
            <a:normAutofit fontScale="90000"/>
          </a:bodyPr>
          <a:lstStyle/>
          <a:p>
            <a:r>
              <a:rPr lang="it-IT" b="1" dirty="0" err="1" smtClean="0"/>
              <a:t>Nanomaterials</a:t>
            </a:r>
            <a:r>
              <a:rPr lang="it-IT" b="1" dirty="0" smtClean="0"/>
              <a:t>: </a:t>
            </a:r>
            <a:r>
              <a:rPr lang="it-IT" b="1" dirty="0" err="1" smtClean="0"/>
              <a:t>Nanocomposites</a:t>
            </a:r>
            <a:endParaRPr lang="it-IT" b="1" dirty="0"/>
          </a:p>
        </p:txBody>
      </p:sp>
      <p:pic>
        <p:nvPicPr>
          <p:cNvPr id="54274" name="Picture 2" descr="https://science.sciencemag.org/content/sci/341/6147/771/F2.medi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3798890"/>
            <a:ext cx="41910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38415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ars.els-cdn.com/content/image/1-s2.0-S1748013218304225-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08" y="929749"/>
            <a:ext cx="7878227" cy="504353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926275" y="6086542"/>
            <a:ext cx="7671460" cy="369332"/>
          </a:xfrm>
          <a:prstGeom prst="rect">
            <a:avLst/>
          </a:prstGeom>
        </p:spPr>
        <p:txBody>
          <a:bodyPr wrap="square">
            <a:spAutoFit/>
          </a:bodyPr>
          <a:lstStyle/>
          <a:p>
            <a:r>
              <a:rPr lang="it-IT" dirty="0"/>
              <a:t>https://www.sciencedirect.com/science/article/pii/S1748013218304225</a:t>
            </a:r>
          </a:p>
        </p:txBody>
      </p:sp>
    </p:spTree>
    <p:extLst>
      <p:ext uri="{BB962C8B-B14F-4D97-AF65-F5344CB8AC3E}">
        <p14:creationId xmlns:p14="http://schemas.microsoft.com/office/powerpoint/2010/main" val="55540484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ars.els-cdn.com/content/image/1-s2.0-S1748013218304225-g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38" y="1650670"/>
            <a:ext cx="8124625" cy="330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31502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isultato immagini per nanocompo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853" y="1362693"/>
            <a:ext cx="6829425"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78046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fontScale="90000"/>
          </a:bodyPr>
          <a:lstStyle/>
          <a:p>
            <a:r>
              <a:rPr lang="it-IT" b="1" dirty="0" err="1"/>
              <a:t>Nanotechnology</a:t>
            </a:r>
            <a:r>
              <a:rPr lang="it-IT" b="1" dirty="0"/>
              <a:t> and </a:t>
            </a:r>
            <a:r>
              <a:rPr lang="it-IT" b="1" dirty="0" err="1"/>
              <a:t>Nanoscience</a:t>
            </a:r>
            <a:r>
              <a:rPr lang="it-IT" b="1" dirty="0"/>
              <a:t>:</a:t>
            </a:r>
          </a:p>
        </p:txBody>
      </p:sp>
      <p:sp>
        <p:nvSpPr>
          <p:cNvPr id="5" name="Rettangolo 4"/>
          <p:cNvSpPr/>
          <p:nvPr/>
        </p:nvSpPr>
        <p:spPr>
          <a:xfrm>
            <a:off x="1341911" y="1745673"/>
            <a:ext cx="6234545" cy="2308324"/>
          </a:xfrm>
          <a:prstGeom prst="rect">
            <a:avLst/>
          </a:prstGeom>
        </p:spPr>
        <p:txBody>
          <a:bodyPr wrap="square">
            <a:spAutoFit/>
          </a:bodyPr>
          <a:lstStyle/>
          <a:p>
            <a:r>
              <a:rPr lang="en-US" dirty="0" smtClean="0"/>
              <a:t>There </a:t>
            </a:r>
            <a:r>
              <a:rPr lang="en-US" dirty="0"/>
              <a:t>are many definitions of these terms. </a:t>
            </a:r>
            <a:r>
              <a:rPr lang="en-US" dirty="0" smtClean="0"/>
              <a:t>(</a:t>
            </a:r>
            <a:r>
              <a:rPr lang="en-US" dirty="0" smtClean="0">
                <a:solidFill>
                  <a:srgbClr val="FF0000"/>
                </a:solidFill>
              </a:rPr>
              <a:t>Home work – find some!</a:t>
            </a:r>
            <a:r>
              <a:rPr lang="en-US" dirty="0" smtClean="0"/>
              <a:t>)</a:t>
            </a:r>
          </a:p>
          <a:p>
            <a:endParaRPr lang="en-US" dirty="0"/>
          </a:p>
          <a:p>
            <a:r>
              <a:rPr lang="en-US" dirty="0" smtClean="0"/>
              <a:t>We </a:t>
            </a:r>
            <a:r>
              <a:rPr lang="en-US" dirty="0"/>
              <a:t>will define it as science and technology of structures</a:t>
            </a:r>
          </a:p>
          <a:p>
            <a:r>
              <a:rPr lang="en-US" dirty="0"/>
              <a:t>made of materials or composites of inorganic and organic materials where at </a:t>
            </a:r>
            <a:r>
              <a:rPr lang="en-US" dirty="0">
                <a:solidFill>
                  <a:srgbClr val="FF0000"/>
                </a:solidFill>
              </a:rPr>
              <a:t>least one dimension is</a:t>
            </a:r>
          </a:p>
          <a:p>
            <a:r>
              <a:rPr lang="en-US" dirty="0">
                <a:solidFill>
                  <a:srgbClr val="FF0000"/>
                </a:solidFill>
              </a:rPr>
              <a:t>less than 100 nm</a:t>
            </a:r>
            <a:r>
              <a:rPr lang="en-US" dirty="0"/>
              <a:t>, and in addition </a:t>
            </a:r>
            <a:r>
              <a:rPr lang="en-US" dirty="0">
                <a:solidFill>
                  <a:srgbClr val="0070C0"/>
                </a:solidFill>
              </a:rPr>
              <a:t>new phenomena </a:t>
            </a:r>
            <a:r>
              <a:rPr lang="en-US" dirty="0"/>
              <a:t>are observed which result from such a small size.</a:t>
            </a:r>
            <a:endParaRPr lang="it-IT" dirty="0"/>
          </a:p>
        </p:txBody>
      </p:sp>
      <p:sp>
        <p:nvSpPr>
          <p:cNvPr id="6" name="Rettangolo 5"/>
          <p:cNvSpPr/>
          <p:nvPr/>
        </p:nvSpPr>
        <p:spPr>
          <a:xfrm>
            <a:off x="813459" y="4642175"/>
            <a:ext cx="8057409" cy="1754326"/>
          </a:xfrm>
          <a:prstGeom prst="rect">
            <a:avLst/>
          </a:prstGeom>
        </p:spPr>
        <p:txBody>
          <a:bodyPr wrap="square">
            <a:spAutoFit/>
          </a:bodyPr>
          <a:lstStyle/>
          <a:p>
            <a:r>
              <a:rPr lang="en-US" dirty="0"/>
              <a:t>ISO/TS </a:t>
            </a:r>
            <a:r>
              <a:rPr lang="en-US" dirty="0" smtClean="0"/>
              <a:t>80004 defines </a:t>
            </a:r>
            <a:r>
              <a:rPr lang="en-US" i="1" dirty="0" smtClean="0"/>
              <a:t>nanomaterial</a:t>
            </a:r>
            <a:r>
              <a:rPr lang="en-US" dirty="0" smtClean="0"/>
              <a:t>  as </a:t>
            </a:r>
            <a:r>
              <a:rPr lang="en-US" dirty="0"/>
              <a:t>the "material with any external dimension in the nanoscale or having internal structure or surface structure in the nanoscale", with </a:t>
            </a:r>
            <a:r>
              <a:rPr lang="en-US" i="1" dirty="0"/>
              <a:t>nanoscale</a:t>
            </a:r>
            <a:r>
              <a:rPr lang="en-US" dirty="0"/>
              <a:t> defined as the "length range approximately from 1 nm to 100 nm". This includes both </a:t>
            </a:r>
            <a:r>
              <a:rPr lang="en-US" i="1" dirty="0" err="1"/>
              <a:t>nano</a:t>
            </a:r>
            <a:r>
              <a:rPr lang="en-US" i="1" dirty="0"/>
              <a:t>-objects</a:t>
            </a:r>
            <a:r>
              <a:rPr lang="en-US" dirty="0"/>
              <a:t>, which are discrete pieces of material, and </a:t>
            </a:r>
            <a:r>
              <a:rPr lang="en-US" i="1" dirty="0"/>
              <a:t>nanostructured materials</a:t>
            </a:r>
            <a:r>
              <a:rPr lang="en-US" dirty="0"/>
              <a:t>, which have internal or surface structure on the </a:t>
            </a:r>
            <a:r>
              <a:rPr lang="en-US" dirty="0" smtClean="0"/>
              <a:t>nanoscale.</a:t>
            </a:r>
            <a:endParaRPr lang="it-IT" dirty="0"/>
          </a:p>
        </p:txBody>
      </p:sp>
    </p:spTree>
    <p:extLst>
      <p:ext uri="{BB962C8B-B14F-4D97-AF65-F5344CB8AC3E}">
        <p14:creationId xmlns:p14="http://schemas.microsoft.com/office/powerpoint/2010/main" val="3113504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53143" y="640462"/>
            <a:ext cx="3087584" cy="2862322"/>
          </a:xfrm>
          <a:prstGeom prst="rect">
            <a:avLst/>
          </a:prstGeom>
        </p:spPr>
        <p:txBody>
          <a:bodyPr wrap="square">
            <a:spAutoFit/>
          </a:bodyPr>
          <a:lstStyle/>
          <a:p>
            <a:r>
              <a:rPr lang="en-US" dirty="0"/>
              <a:t>A </a:t>
            </a:r>
            <a:r>
              <a:rPr lang="en-US" dirty="0" err="1" smtClean="0">
                <a:solidFill>
                  <a:srgbClr val="0070C0"/>
                </a:solidFill>
              </a:rPr>
              <a:t>nanofoam</a:t>
            </a:r>
            <a:r>
              <a:rPr lang="en-US" dirty="0" smtClean="0">
                <a:solidFill>
                  <a:srgbClr val="0070C0"/>
                </a:solidFill>
              </a:rPr>
              <a:t> </a:t>
            </a:r>
            <a:r>
              <a:rPr lang="en-US" dirty="0" smtClean="0"/>
              <a:t>has </a:t>
            </a:r>
            <a:r>
              <a:rPr lang="en-US" dirty="0"/>
              <a:t>a liquid or solid matrix, filled with a gaseous phase, where one of the two phases has dimensions on the nanoscale</a:t>
            </a:r>
            <a:r>
              <a:rPr lang="en-US" dirty="0" smtClean="0"/>
              <a:t>.</a:t>
            </a:r>
          </a:p>
          <a:p>
            <a:endParaRPr lang="en-US" dirty="0"/>
          </a:p>
          <a:p>
            <a:endParaRPr lang="en-US" dirty="0" smtClean="0"/>
          </a:p>
          <a:p>
            <a:endParaRPr lang="en-US" dirty="0"/>
          </a:p>
          <a:p>
            <a:r>
              <a:rPr lang="en-US" dirty="0" smtClean="0"/>
              <a:t> </a:t>
            </a:r>
            <a:endParaRPr lang="en-US" dirty="0"/>
          </a:p>
        </p:txBody>
      </p:sp>
      <p:sp>
        <p:nvSpPr>
          <p:cNvPr id="3" name="Rettangolo 2"/>
          <p:cNvSpPr/>
          <p:nvPr/>
        </p:nvSpPr>
        <p:spPr>
          <a:xfrm>
            <a:off x="6332516" y="871294"/>
            <a:ext cx="2606633" cy="1200329"/>
          </a:xfrm>
          <a:prstGeom prst="rect">
            <a:avLst/>
          </a:prstGeom>
        </p:spPr>
        <p:txBody>
          <a:bodyPr wrap="square">
            <a:spAutoFit/>
          </a:bodyPr>
          <a:lstStyle/>
          <a:p>
            <a:r>
              <a:rPr lang="en-US" dirty="0" smtClean="0">
                <a:solidFill>
                  <a:srgbClr val="0070C0"/>
                </a:solidFill>
              </a:rPr>
              <a:t>Foam is </a:t>
            </a:r>
            <a:r>
              <a:rPr lang="en-US" dirty="0">
                <a:solidFill>
                  <a:srgbClr val="0070C0"/>
                </a:solidFill>
              </a:rPr>
              <a:t>an object </a:t>
            </a:r>
            <a:r>
              <a:rPr lang="en-US" dirty="0"/>
              <a:t>formed by trapping pockets of gas in a liquid or solid.</a:t>
            </a:r>
            <a:endParaRPr lang="it-IT" dirty="0"/>
          </a:p>
        </p:txBody>
      </p:sp>
      <p:pic>
        <p:nvPicPr>
          <p:cNvPr id="55303" name="Picture 7" descr="https://upload.wikimedia.org/wikipedia/commons/thumb/2/2c/Aerogel_hand.jpg/220px-Aerogel_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726" y="595248"/>
            <a:ext cx="2492481" cy="1756066"/>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1353787" y="2902619"/>
            <a:ext cx="6282046" cy="1200329"/>
          </a:xfrm>
          <a:prstGeom prst="rect">
            <a:avLst/>
          </a:prstGeom>
        </p:spPr>
        <p:txBody>
          <a:bodyPr wrap="square">
            <a:spAutoFit/>
          </a:bodyPr>
          <a:lstStyle/>
          <a:p>
            <a:r>
              <a:rPr lang="en-US" dirty="0"/>
              <a:t>Aerogel is a synthetic porous ultralight material derived from a gel, in which the liquid component for the gel has been replaced with a gas</a:t>
            </a:r>
          </a:p>
          <a:p>
            <a:endParaRPr lang="it-IT" dirty="0"/>
          </a:p>
        </p:txBody>
      </p:sp>
      <p:pic>
        <p:nvPicPr>
          <p:cNvPr id="5530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2106" y="4241448"/>
            <a:ext cx="3163275" cy="177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tangolo 8"/>
          <p:cNvSpPr/>
          <p:nvPr/>
        </p:nvSpPr>
        <p:spPr>
          <a:xfrm>
            <a:off x="4256981" y="6221681"/>
            <a:ext cx="2031325" cy="369332"/>
          </a:xfrm>
          <a:prstGeom prst="rect">
            <a:avLst/>
          </a:prstGeom>
        </p:spPr>
        <p:txBody>
          <a:bodyPr wrap="none">
            <a:spAutoFit/>
          </a:bodyPr>
          <a:lstStyle/>
          <a:p>
            <a:r>
              <a:rPr lang="pt-BR" dirty="0"/>
              <a:t>Carbon nanofoam</a:t>
            </a:r>
            <a:endParaRPr lang="it-IT" dirty="0"/>
          </a:p>
        </p:txBody>
      </p:sp>
      <p:sp>
        <p:nvSpPr>
          <p:cNvPr id="11" name="CasellaDiTesto 10"/>
          <p:cNvSpPr txBox="1"/>
          <p:nvPr/>
        </p:nvSpPr>
        <p:spPr>
          <a:xfrm>
            <a:off x="997527" y="4560125"/>
            <a:ext cx="2300630" cy="1200329"/>
          </a:xfrm>
          <a:prstGeom prst="rect">
            <a:avLst/>
          </a:prstGeom>
          <a:noFill/>
        </p:spPr>
        <p:txBody>
          <a:bodyPr wrap="none" rtlCol="0">
            <a:spAutoFit/>
          </a:bodyPr>
          <a:lstStyle/>
          <a:p>
            <a:r>
              <a:rPr lang="it-IT" dirty="0" err="1" smtClean="0"/>
              <a:t>Insulating</a:t>
            </a:r>
            <a:r>
              <a:rPr lang="it-IT" dirty="0" smtClean="0"/>
              <a:t> </a:t>
            </a:r>
            <a:r>
              <a:rPr lang="it-IT" dirty="0" err="1" smtClean="0"/>
              <a:t>materials</a:t>
            </a:r>
            <a:endParaRPr lang="it-IT" dirty="0" smtClean="0"/>
          </a:p>
          <a:p>
            <a:r>
              <a:rPr lang="it-IT" dirty="0" err="1" smtClean="0"/>
              <a:t>Catalysis</a:t>
            </a:r>
            <a:endParaRPr lang="it-IT" dirty="0" smtClean="0"/>
          </a:p>
          <a:p>
            <a:r>
              <a:rPr lang="it-IT" dirty="0" smtClean="0"/>
              <a:t>Gas </a:t>
            </a:r>
            <a:r>
              <a:rPr lang="it-IT" dirty="0" err="1" smtClean="0"/>
              <a:t>storage</a:t>
            </a:r>
            <a:endParaRPr lang="it-IT" dirty="0" smtClean="0"/>
          </a:p>
          <a:p>
            <a:r>
              <a:rPr lang="it-IT" dirty="0" err="1" smtClean="0"/>
              <a:t>Separation</a:t>
            </a:r>
            <a:r>
              <a:rPr lang="it-IT" dirty="0" smtClean="0"/>
              <a:t> / </a:t>
            </a:r>
            <a:r>
              <a:rPr lang="it-IT" dirty="0" err="1" smtClean="0"/>
              <a:t>filtration</a:t>
            </a:r>
            <a:endParaRPr lang="it-IT" dirty="0"/>
          </a:p>
        </p:txBody>
      </p:sp>
    </p:spTree>
    <p:extLst>
      <p:ext uri="{BB962C8B-B14F-4D97-AF65-F5344CB8AC3E}">
        <p14:creationId xmlns:p14="http://schemas.microsoft.com/office/powerpoint/2010/main" val="168092632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097" y="470807"/>
            <a:ext cx="4949041" cy="332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979713" y="490352"/>
            <a:ext cx="2381003" cy="3139321"/>
          </a:xfrm>
          <a:prstGeom prst="rect">
            <a:avLst/>
          </a:prstGeom>
        </p:spPr>
        <p:txBody>
          <a:bodyPr wrap="square">
            <a:spAutoFit/>
          </a:bodyPr>
          <a:lstStyle/>
          <a:p>
            <a:r>
              <a:rPr lang="en-US" dirty="0"/>
              <a:t>A </a:t>
            </a:r>
            <a:r>
              <a:rPr lang="en-US" dirty="0" err="1">
                <a:solidFill>
                  <a:srgbClr val="0070C0"/>
                </a:solidFill>
              </a:rPr>
              <a:t>nanoporous</a:t>
            </a:r>
            <a:r>
              <a:rPr lang="en-US" dirty="0">
                <a:solidFill>
                  <a:srgbClr val="0070C0"/>
                </a:solidFill>
              </a:rPr>
              <a:t> material</a:t>
            </a:r>
            <a:r>
              <a:rPr lang="en-US" dirty="0"/>
              <a:t> is a solid material containing </a:t>
            </a:r>
            <a:r>
              <a:rPr lang="en-US" dirty="0" err="1" smtClean="0"/>
              <a:t>nanopores</a:t>
            </a:r>
            <a:r>
              <a:rPr lang="en-US" dirty="0"/>
              <a:t>, cavities with dimensions on the nanoscale</a:t>
            </a:r>
            <a:r>
              <a:rPr lang="en-US" dirty="0" smtClean="0"/>
              <a:t>.</a:t>
            </a:r>
          </a:p>
          <a:p>
            <a:r>
              <a:rPr lang="en-US" dirty="0"/>
              <a:t>The skeletal portion of the material is often called the "matrix" or "frame".</a:t>
            </a:r>
            <a:r>
              <a:rPr lang="en-US" dirty="0" smtClean="0"/>
              <a:t> </a:t>
            </a:r>
            <a:endParaRPr lang="en-US" dirty="0"/>
          </a:p>
          <a:p>
            <a:endParaRPr lang="en-US" dirty="0"/>
          </a:p>
        </p:txBody>
      </p:sp>
      <p:sp>
        <p:nvSpPr>
          <p:cNvPr id="5" name="Rettangolo 4"/>
          <p:cNvSpPr/>
          <p:nvPr/>
        </p:nvSpPr>
        <p:spPr>
          <a:xfrm>
            <a:off x="498763" y="3995678"/>
            <a:ext cx="8075221" cy="2308324"/>
          </a:xfrm>
          <a:prstGeom prst="rect">
            <a:avLst/>
          </a:prstGeom>
        </p:spPr>
        <p:txBody>
          <a:bodyPr wrap="square">
            <a:spAutoFit/>
          </a:bodyPr>
          <a:lstStyle/>
          <a:p>
            <a:r>
              <a:rPr lang="en-US" dirty="0" smtClean="0"/>
              <a:t>Activated </a:t>
            </a:r>
            <a:r>
              <a:rPr lang="en-US" dirty="0"/>
              <a:t>carbon and zeolites are two examples of bulk </a:t>
            </a:r>
            <a:r>
              <a:rPr lang="en-US" dirty="0" err="1"/>
              <a:t>nanoporous</a:t>
            </a:r>
            <a:r>
              <a:rPr lang="en-US" dirty="0"/>
              <a:t> </a:t>
            </a:r>
            <a:r>
              <a:rPr lang="en-US" dirty="0" smtClean="0"/>
              <a:t>materials.</a:t>
            </a:r>
          </a:p>
          <a:p>
            <a:endParaRPr lang="en-US" dirty="0" smtClean="0"/>
          </a:p>
          <a:p>
            <a:r>
              <a:rPr lang="en-US" dirty="0" smtClean="0"/>
              <a:t>The </a:t>
            </a:r>
            <a:r>
              <a:rPr lang="en-US" dirty="0"/>
              <a:t>pores are typically filled with a fluid (liquid or gas). </a:t>
            </a:r>
            <a:endParaRPr lang="en-US" dirty="0" smtClean="0"/>
          </a:p>
          <a:p>
            <a:endParaRPr lang="en-US" dirty="0"/>
          </a:p>
          <a:p>
            <a:r>
              <a:rPr lang="en-US" dirty="0" smtClean="0"/>
              <a:t>A </a:t>
            </a:r>
            <a:r>
              <a:rPr lang="en-US" dirty="0" err="1"/>
              <a:t>nanoporous</a:t>
            </a:r>
            <a:r>
              <a:rPr lang="en-US" dirty="0"/>
              <a:t> material with consistently sized pores has the property of letting only certain substances pass through, while blocking </a:t>
            </a:r>
            <a:r>
              <a:rPr lang="en-US" dirty="0" smtClean="0"/>
              <a:t>others. Chromatography, catalysis, filtration,…</a:t>
            </a:r>
            <a:endParaRPr lang="it-IT" dirty="0"/>
          </a:p>
        </p:txBody>
      </p:sp>
    </p:spTree>
    <p:extLst>
      <p:ext uri="{BB962C8B-B14F-4D97-AF65-F5344CB8AC3E}">
        <p14:creationId xmlns:p14="http://schemas.microsoft.com/office/powerpoint/2010/main" val="406747048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735285" y="775686"/>
            <a:ext cx="3616037" cy="2031325"/>
          </a:xfrm>
          <a:prstGeom prst="rect">
            <a:avLst/>
          </a:prstGeom>
        </p:spPr>
        <p:txBody>
          <a:bodyPr wrap="square">
            <a:spAutoFit/>
          </a:bodyPr>
          <a:lstStyle/>
          <a:p>
            <a:r>
              <a:rPr lang="en-US" dirty="0" err="1" smtClean="0"/>
              <a:t>Nanoporous</a:t>
            </a:r>
            <a:r>
              <a:rPr lang="en-US" dirty="0" smtClean="0"/>
              <a:t> </a:t>
            </a:r>
            <a:r>
              <a:rPr lang="en-US" dirty="0"/>
              <a:t>materials and </a:t>
            </a:r>
            <a:r>
              <a:rPr lang="en-US" dirty="0" err="1"/>
              <a:t>nanofoam</a:t>
            </a:r>
            <a:r>
              <a:rPr lang="en-US" dirty="0"/>
              <a:t> are sometimes considered </a:t>
            </a:r>
            <a:r>
              <a:rPr lang="en-US" dirty="0">
                <a:solidFill>
                  <a:srgbClr val="0070C0"/>
                </a:solidFill>
              </a:rPr>
              <a:t>nanostructures</a:t>
            </a:r>
            <a:r>
              <a:rPr lang="en-US" dirty="0"/>
              <a:t> but not nanomaterials because only the voids and not the materials themselves are nanoscale.</a:t>
            </a:r>
          </a:p>
          <a:p>
            <a:r>
              <a:rPr lang="en-US" dirty="0"/>
              <a:t> </a:t>
            </a:r>
          </a:p>
        </p:txBody>
      </p:sp>
      <p:sp>
        <p:nvSpPr>
          <p:cNvPr id="4" name="Rettangolo 3"/>
          <p:cNvSpPr/>
          <p:nvPr/>
        </p:nvSpPr>
        <p:spPr>
          <a:xfrm>
            <a:off x="843148" y="5814030"/>
            <a:ext cx="7849590" cy="646331"/>
          </a:xfrm>
          <a:prstGeom prst="rect">
            <a:avLst/>
          </a:prstGeom>
        </p:spPr>
        <p:txBody>
          <a:bodyPr wrap="square">
            <a:spAutoFit/>
          </a:bodyPr>
          <a:lstStyle/>
          <a:p>
            <a:r>
              <a:rPr lang="en-US" dirty="0"/>
              <a:t>Although the ISO definition only considers round </a:t>
            </a:r>
            <a:r>
              <a:rPr lang="en-US" dirty="0" err="1"/>
              <a:t>nano</a:t>
            </a:r>
            <a:r>
              <a:rPr lang="en-US" dirty="0"/>
              <a:t>-objects to be nanoparticles, other sources use the term nanoparticle for all shapes</a:t>
            </a:r>
            <a:endParaRPr lang="it-IT" dirty="0"/>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86" y="282299"/>
            <a:ext cx="3916067" cy="252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843148" y="3396429"/>
            <a:ext cx="2992582" cy="3323987"/>
          </a:xfrm>
          <a:prstGeom prst="rect">
            <a:avLst/>
          </a:prstGeom>
        </p:spPr>
        <p:txBody>
          <a:bodyPr wrap="square">
            <a:spAutoFit/>
          </a:bodyPr>
          <a:lstStyle/>
          <a:p>
            <a:r>
              <a:rPr lang="en-US" dirty="0"/>
              <a:t>A </a:t>
            </a:r>
            <a:r>
              <a:rPr lang="en-US" dirty="0" err="1" smtClean="0">
                <a:solidFill>
                  <a:srgbClr val="0070C0"/>
                </a:solidFill>
              </a:rPr>
              <a:t>nanocrystalline</a:t>
            </a:r>
            <a:r>
              <a:rPr lang="en-US" dirty="0" smtClean="0">
                <a:solidFill>
                  <a:srgbClr val="0070C0"/>
                </a:solidFill>
              </a:rPr>
              <a:t> material</a:t>
            </a:r>
            <a:r>
              <a:rPr lang="en-US" dirty="0" smtClean="0"/>
              <a:t> has </a:t>
            </a:r>
            <a:r>
              <a:rPr lang="en-US" dirty="0"/>
              <a:t>a significant fraction of crystal grains in the nanoscale</a:t>
            </a:r>
            <a:r>
              <a:rPr lang="en-US" dirty="0" smtClean="0"/>
              <a:t>.</a:t>
            </a:r>
          </a:p>
          <a:p>
            <a:endParaRPr lang="en-US" baseline="30000" dirty="0"/>
          </a:p>
          <a:p>
            <a:endParaRPr lang="en-US" baseline="30000" dirty="0" smtClean="0"/>
          </a:p>
          <a:p>
            <a:endParaRPr lang="en-US" baseline="30000" dirty="0"/>
          </a:p>
          <a:p>
            <a:endParaRPr lang="en-US" baseline="30000" dirty="0" smtClean="0"/>
          </a:p>
          <a:p>
            <a:endParaRPr lang="en-US" baseline="30000" dirty="0"/>
          </a:p>
          <a:p>
            <a:endParaRPr lang="en-US" baseline="30000" dirty="0" smtClean="0"/>
          </a:p>
          <a:p>
            <a:endParaRPr lang="en-US" baseline="30000" dirty="0"/>
          </a:p>
          <a:p>
            <a:endParaRPr lang="en-US" dirty="0"/>
          </a:p>
          <a:p>
            <a:endParaRPr lang="en-US" dirty="0" smtClean="0"/>
          </a:p>
          <a:p>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2797542"/>
            <a:ext cx="3443844" cy="2660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33715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152400"/>
            <a:ext cx="7772400" cy="685800"/>
          </a:xfrm>
        </p:spPr>
        <p:txBody>
          <a:bodyPr>
            <a:normAutofit fontScale="90000"/>
          </a:bodyPr>
          <a:lstStyle/>
          <a:p>
            <a:pPr eaLnBrk="1" hangingPunct="1"/>
            <a:r>
              <a:rPr lang="en-US" altLang="it-IT" smtClean="0"/>
              <a:t>Instrumentation / Imaging</a:t>
            </a:r>
          </a:p>
        </p:txBody>
      </p:sp>
      <p:pic>
        <p:nvPicPr>
          <p:cNvPr id="6147" name="Picture 4" descr="quantumcor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75" y="15240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5"/>
          <p:cNvSpPr>
            <a:spLocks noGrp="1" noChangeArrowheads="1"/>
          </p:cNvSpPr>
          <p:nvPr>
            <p:ph type="body" idx="1"/>
          </p:nvPr>
        </p:nvSpPr>
        <p:spPr>
          <a:xfrm>
            <a:off x="6559125" y="2057400"/>
            <a:ext cx="2667000" cy="3581400"/>
          </a:xfrm>
          <a:noFill/>
        </p:spPr>
        <p:txBody>
          <a:bodyPr/>
          <a:lstStyle/>
          <a:p>
            <a:pPr marL="82550" indent="0" eaLnBrk="1" hangingPunct="1">
              <a:buNone/>
            </a:pPr>
            <a:r>
              <a:rPr lang="en-US" altLang="it-IT" sz="2800" dirty="0" smtClean="0"/>
              <a:t>“Quantum Corral”</a:t>
            </a:r>
          </a:p>
          <a:p>
            <a:pPr marL="82550" indent="0" eaLnBrk="1" hangingPunct="1">
              <a:buNone/>
            </a:pPr>
            <a:r>
              <a:rPr lang="en-US" altLang="it-IT" sz="2800" dirty="0" smtClean="0"/>
              <a:t>48 Fe atoms positioned by the STM used </a:t>
            </a:r>
          </a:p>
          <a:p>
            <a:pPr marL="82550" indent="0" eaLnBrk="1" hangingPunct="1">
              <a:buNone/>
            </a:pPr>
            <a:r>
              <a:rPr lang="en-US" altLang="it-IT" sz="2800" dirty="0" smtClean="0"/>
              <a:t>to image them </a:t>
            </a:r>
          </a:p>
        </p:txBody>
      </p:sp>
      <p:sp>
        <p:nvSpPr>
          <p:cNvPr id="6149" name="Rectangle 6"/>
          <p:cNvSpPr>
            <a:spLocks noChangeArrowheads="1"/>
          </p:cNvSpPr>
          <p:nvPr/>
        </p:nvSpPr>
        <p:spPr bwMode="auto">
          <a:xfrm>
            <a:off x="3124200" y="6248400"/>
            <a:ext cx="55768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r>
              <a:rPr lang="en-US" altLang="it-IT" sz="2000" i="1"/>
              <a:t>http://www.nano.gov/html/facts/home_facts.html</a:t>
            </a:r>
          </a:p>
        </p:txBody>
      </p:sp>
    </p:spTree>
    <p:extLst>
      <p:ext uri="{BB962C8B-B14F-4D97-AF65-F5344CB8AC3E}">
        <p14:creationId xmlns:p14="http://schemas.microsoft.com/office/powerpoint/2010/main" val="3817020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Physical and Chemical Properties that can Change at the Nanoscale</a:t>
            </a:r>
            <a:endParaRPr lang="en-US" dirty="0"/>
          </a:p>
        </p:txBody>
      </p:sp>
      <p:sp>
        <p:nvSpPr>
          <p:cNvPr id="4" name="Content Placeholder 3"/>
          <p:cNvSpPr>
            <a:spLocks noGrp="1"/>
          </p:cNvSpPr>
          <p:nvPr>
            <p:ph idx="1"/>
          </p:nvPr>
        </p:nvSpPr>
        <p:spPr>
          <a:xfrm>
            <a:off x="658905" y="1638794"/>
            <a:ext cx="8310923" cy="4609605"/>
          </a:xfrm>
        </p:spPr>
        <p:txBody>
          <a:bodyPr/>
          <a:lstStyle/>
          <a:p>
            <a:r>
              <a:rPr lang="en-US" dirty="0" smtClean="0"/>
              <a:t>Color</a:t>
            </a:r>
          </a:p>
          <a:p>
            <a:r>
              <a:rPr lang="en-US" dirty="0" smtClean="0"/>
              <a:t>Melting temperature</a:t>
            </a:r>
          </a:p>
          <a:p>
            <a:r>
              <a:rPr lang="en-US" dirty="0" smtClean="0"/>
              <a:t>Crystal structure</a:t>
            </a:r>
          </a:p>
          <a:p>
            <a:r>
              <a:rPr lang="en-US" dirty="0" smtClean="0"/>
              <a:t>Chemical reactivity</a:t>
            </a:r>
          </a:p>
          <a:p>
            <a:r>
              <a:rPr lang="en-US" dirty="0" smtClean="0"/>
              <a:t>Electrical conductivity</a:t>
            </a:r>
          </a:p>
          <a:p>
            <a:r>
              <a:rPr lang="en-US" dirty="0" smtClean="0"/>
              <a:t>Magnetism</a:t>
            </a:r>
          </a:p>
          <a:p>
            <a:r>
              <a:rPr lang="en-US" dirty="0" smtClean="0"/>
              <a:t>Mechanical strength</a:t>
            </a:r>
          </a:p>
          <a:p>
            <a:r>
              <a:rPr lang="en-US" dirty="0" smtClean="0"/>
              <a:t>…</a:t>
            </a:r>
          </a:p>
        </p:txBody>
      </p:sp>
    </p:spTree>
    <p:extLst>
      <p:ext uri="{BB962C8B-B14F-4D97-AF65-F5344CB8AC3E}">
        <p14:creationId xmlns:p14="http://schemas.microsoft.com/office/powerpoint/2010/main" val="408515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632012" y="230778"/>
            <a:ext cx="8301676" cy="756194"/>
          </a:xfrm>
        </p:spPr>
        <p:txBody>
          <a:bodyPr>
            <a:normAutofit fontScale="90000"/>
          </a:bodyPr>
          <a:lstStyle/>
          <a:p>
            <a:r>
              <a:rPr lang="en-US" sz="4000" dirty="0" smtClean="0"/>
              <a:t>Some Other Size-Dependent Properties</a:t>
            </a:r>
            <a:endParaRPr lang="en-US" sz="4000" dirty="0"/>
          </a:p>
        </p:txBody>
      </p:sp>
      <p:grpSp>
        <p:nvGrpSpPr>
          <p:cNvPr id="2" name="Group 4"/>
          <p:cNvGrpSpPr>
            <a:grpSpLocks/>
          </p:cNvGrpSpPr>
          <p:nvPr/>
        </p:nvGrpSpPr>
        <p:grpSpPr bwMode="auto">
          <a:xfrm>
            <a:off x="2088589" y="1328738"/>
            <a:ext cx="2380677" cy="1866395"/>
            <a:chOff x="418" y="603"/>
            <a:chExt cx="1608" cy="1539"/>
          </a:xfrm>
        </p:grpSpPr>
        <p:graphicFrame>
          <p:nvGraphicFramePr>
            <p:cNvPr id="1022981" name="Object 5"/>
            <p:cNvGraphicFramePr>
              <a:graphicFrameLocks noChangeAspect="1"/>
            </p:cNvGraphicFramePr>
            <p:nvPr/>
          </p:nvGraphicFramePr>
          <p:xfrm>
            <a:off x="432" y="890"/>
            <a:ext cx="1547" cy="1252"/>
          </p:xfrm>
          <a:graphic>
            <a:graphicData uri="http://schemas.openxmlformats.org/presentationml/2006/ole">
              <mc:AlternateContent xmlns:mc="http://schemas.openxmlformats.org/markup-compatibility/2006">
                <mc:Choice xmlns:v="urn:schemas-microsoft-com:vml" Requires="v">
                  <p:oleObj spid="_x0000_s1041" name="Image" r:id="rId4" imgW="868317" imgH="699834" progId="">
                    <p:embed/>
                  </p:oleObj>
                </mc:Choice>
                <mc:Fallback>
                  <p:oleObj name="Image" r:id="rId4" imgW="868317" imgH="699834" progId="">
                    <p:embed/>
                    <p:pic>
                      <p:nvPicPr>
                        <p:cNvPr id="1022981" name="Object 5"/>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432" y="890"/>
                          <a:ext cx="1547" cy="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2982" name="Text Box 6"/>
            <p:cNvSpPr txBox="1">
              <a:spLocks noChangeArrowheads="1"/>
            </p:cNvSpPr>
            <p:nvPr/>
          </p:nvSpPr>
          <p:spPr bwMode="auto">
            <a:xfrm>
              <a:off x="418" y="603"/>
              <a:ext cx="1608" cy="272"/>
            </a:xfrm>
            <a:prstGeom prst="rect">
              <a:avLst/>
            </a:prstGeom>
            <a:noFill/>
            <a:ln w="9525">
              <a:noFill/>
              <a:miter lim="800000"/>
              <a:headEnd/>
              <a:tailEnd/>
            </a:ln>
            <a:effectLst/>
          </p:spPr>
          <p:txBody>
            <a:bodyPr wrap="none">
              <a:spAutoFit/>
            </a:bodyPr>
            <a:lstStyle/>
            <a:p>
              <a:pPr eaLnBrk="0" hangingPunct="0">
                <a:lnSpc>
                  <a:spcPct val="100000"/>
                </a:lnSpc>
                <a:spcBef>
                  <a:spcPct val="0"/>
                </a:spcBef>
              </a:pPr>
              <a:r>
                <a:rPr lang="en-US" sz="1600" b="0">
                  <a:solidFill>
                    <a:schemeClr val="tx1"/>
                  </a:solidFill>
                  <a:latin typeface="Tahoma" pitchFamily="34" charset="0"/>
                </a:rPr>
                <a:t>Fe</a:t>
              </a:r>
              <a:r>
                <a:rPr lang="en-US" sz="1600" b="0" baseline="-25000">
                  <a:solidFill>
                    <a:schemeClr val="tx1"/>
                  </a:solidFill>
                  <a:latin typeface="Tahoma" pitchFamily="34" charset="0"/>
                </a:rPr>
                <a:t>3</a:t>
              </a:r>
              <a:r>
                <a:rPr lang="en-US" sz="1600" b="0">
                  <a:solidFill>
                    <a:schemeClr val="tx1"/>
                  </a:solidFill>
                  <a:latin typeface="Tahoma" pitchFamily="34" charset="0"/>
                </a:rPr>
                <a:t>O</a:t>
              </a:r>
              <a:r>
                <a:rPr lang="en-US" sz="1600" b="0" baseline="-25000">
                  <a:solidFill>
                    <a:schemeClr val="tx1"/>
                  </a:solidFill>
                  <a:latin typeface="Tahoma" pitchFamily="34" charset="0"/>
                </a:rPr>
                <a:t>4</a:t>
              </a:r>
              <a:r>
                <a:rPr lang="en-US" sz="1600" b="0">
                  <a:solidFill>
                    <a:schemeClr val="tx1"/>
                  </a:solidFill>
                  <a:latin typeface="Tahoma" pitchFamily="34" charset="0"/>
                </a:rPr>
                <a:t>, Magnetite (4 nm)</a:t>
              </a:r>
            </a:p>
          </p:txBody>
        </p:sp>
      </p:grpSp>
      <p:grpSp>
        <p:nvGrpSpPr>
          <p:cNvPr id="3" name="Group 7"/>
          <p:cNvGrpSpPr>
            <a:grpSpLocks/>
          </p:cNvGrpSpPr>
          <p:nvPr/>
        </p:nvGrpSpPr>
        <p:grpSpPr bwMode="auto">
          <a:xfrm>
            <a:off x="2083253" y="3594104"/>
            <a:ext cx="2286001" cy="2392365"/>
            <a:chOff x="458" y="2437"/>
            <a:chExt cx="1440" cy="1507"/>
          </a:xfrm>
        </p:grpSpPr>
        <p:graphicFrame>
          <p:nvGraphicFramePr>
            <p:cNvPr id="1022984" name="Object 8"/>
            <p:cNvGraphicFramePr>
              <a:graphicFrameLocks noChangeAspect="1"/>
            </p:cNvGraphicFramePr>
            <p:nvPr/>
          </p:nvGraphicFramePr>
          <p:xfrm>
            <a:off x="458" y="2437"/>
            <a:ext cx="1440" cy="1034"/>
          </p:xfrm>
          <a:graphic>
            <a:graphicData uri="http://schemas.openxmlformats.org/presentationml/2006/ole">
              <mc:AlternateContent xmlns:mc="http://schemas.openxmlformats.org/markup-compatibility/2006">
                <mc:Choice xmlns:v="urn:schemas-microsoft-com:vml" Requires="v">
                  <p:oleObj spid="_x0000_s1042" name="Photo Editor Photo" r:id="rId6" imgW="1843810" imgH="1325995" progId="">
                    <p:embed/>
                  </p:oleObj>
                </mc:Choice>
                <mc:Fallback>
                  <p:oleObj name="Photo Editor Photo" r:id="rId6" imgW="1843810" imgH="1325995" progId="">
                    <p:embed/>
                    <p:pic>
                      <p:nvPicPr>
                        <p:cNvPr id="102298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 y="2437"/>
                          <a:ext cx="1440" cy="1034"/>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2985" name="Text Box 9"/>
            <p:cNvSpPr txBox="1">
              <a:spLocks noChangeArrowheads="1"/>
            </p:cNvSpPr>
            <p:nvPr/>
          </p:nvSpPr>
          <p:spPr bwMode="auto">
            <a:xfrm>
              <a:off x="573" y="3731"/>
              <a:ext cx="1210" cy="21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0" hangingPunct="0">
                <a:lnSpc>
                  <a:spcPct val="100000"/>
                </a:lnSpc>
                <a:spcBef>
                  <a:spcPct val="0"/>
                </a:spcBef>
              </a:pPr>
              <a:r>
                <a:rPr lang="en-US" sz="1600" dirty="0" smtClean="0">
                  <a:solidFill>
                    <a:schemeClr val="bg1"/>
                  </a:solidFill>
                  <a:latin typeface="Tahoma" pitchFamily="34" charset="0"/>
                </a:rPr>
                <a:t>Magnetism</a:t>
              </a:r>
            </a:p>
          </p:txBody>
        </p:sp>
      </p:grpSp>
      <p:grpSp>
        <p:nvGrpSpPr>
          <p:cNvPr id="4" name="Group 10"/>
          <p:cNvGrpSpPr>
            <a:grpSpLocks/>
          </p:cNvGrpSpPr>
          <p:nvPr/>
        </p:nvGrpSpPr>
        <p:grpSpPr bwMode="auto">
          <a:xfrm>
            <a:off x="5409520" y="3617914"/>
            <a:ext cx="2209800" cy="2370138"/>
            <a:chOff x="3900" y="2452"/>
            <a:chExt cx="1392" cy="1493"/>
          </a:xfrm>
        </p:grpSpPr>
        <p:grpSp>
          <p:nvGrpSpPr>
            <p:cNvPr id="5" name="Group 11"/>
            <p:cNvGrpSpPr>
              <a:grpSpLocks/>
            </p:cNvGrpSpPr>
            <p:nvPr/>
          </p:nvGrpSpPr>
          <p:grpSpPr bwMode="auto">
            <a:xfrm>
              <a:off x="3900" y="2452"/>
              <a:ext cx="1392" cy="1056"/>
              <a:chOff x="765" y="1421"/>
              <a:chExt cx="2883" cy="1379"/>
            </a:xfrm>
          </p:grpSpPr>
          <p:graphicFrame>
            <p:nvGraphicFramePr>
              <p:cNvPr id="1022988" name="Object 12"/>
              <p:cNvGraphicFramePr>
                <a:graphicFrameLocks noChangeAspect="1"/>
              </p:cNvGraphicFramePr>
              <p:nvPr/>
            </p:nvGraphicFramePr>
            <p:xfrm>
              <a:off x="768" y="2112"/>
              <a:ext cx="2880" cy="688"/>
            </p:xfrm>
            <a:graphic>
              <a:graphicData uri="http://schemas.openxmlformats.org/presentationml/2006/ole">
                <mc:AlternateContent xmlns:mc="http://schemas.openxmlformats.org/markup-compatibility/2006">
                  <mc:Choice xmlns:v="urn:schemas-microsoft-com:vml" Requires="v">
                    <p:oleObj spid="_x0000_s1043" name="Image" r:id="rId8" imgW="25092063" imgH="5993651" progId="">
                      <p:embed/>
                    </p:oleObj>
                  </mc:Choice>
                  <mc:Fallback>
                    <p:oleObj name="Image" r:id="rId8" imgW="25092063" imgH="5993651" progId="">
                      <p:embed/>
                      <p:pic>
                        <p:nvPicPr>
                          <p:cNvPr id="1022988"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 y="2112"/>
                            <a:ext cx="2880" cy="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2989" name="Object 13"/>
              <p:cNvGraphicFramePr>
                <a:graphicFrameLocks noChangeAspect="1"/>
              </p:cNvGraphicFramePr>
              <p:nvPr/>
            </p:nvGraphicFramePr>
            <p:xfrm>
              <a:off x="765" y="1421"/>
              <a:ext cx="2880" cy="688"/>
            </p:xfrm>
            <a:graphic>
              <a:graphicData uri="http://schemas.openxmlformats.org/presentationml/2006/ole">
                <mc:AlternateContent xmlns:mc="http://schemas.openxmlformats.org/markup-compatibility/2006">
                  <mc:Choice xmlns:v="urn:schemas-microsoft-com:vml" Requires="v">
                    <p:oleObj spid="_x0000_s1044" name="Image" r:id="rId10" imgW="25092063" imgH="5993651" progId="">
                      <p:embed/>
                    </p:oleObj>
                  </mc:Choice>
                  <mc:Fallback>
                    <p:oleObj name="Image" r:id="rId10" imgW="25092063" imgH="5993651" progId="">
                      <p:embed/>
                      <p:pic>
                        <p:nvPicPr>
                          <p:cNvPr id="1022989"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 y="1421"/>
                            <a:ext cx="2880" cy="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2990" name="Text Box 14"/>
            <p:cNvSpPr txBox="1">
              <a:spLocks noChangeArrowheads="1"/>
            </p:cNvSpPr>
            <p:nvPr/>
          </p:nvSpPr>
          <p:spPr bwMode="auto">
            <a:xfrm>
              <a:off x="4070" y="3732"/>
              <a:ext cx="1152" cy="21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0" hangingPunct="0">
                <a:lnSpc>
                  <a:spcPct val="100000"/>
                </a:lnSpc>
                <a:spcBef>
                  <a:spcPct val="0"/>
                </a:spcBef>
              </a:pPr>
              <a:r>
                <a:rPr lang="en-US" sz="1600" dirty="0" smtClean="0">
                  <a:solidFill>
                    <a:schemeClr val="bg1"/>
                  </a:solidFill>
                  <a:latin typeface="Tahoma" pitchFamily="34" charset="0"/>
                </a:rPr>
                <a:t>Emission</a:t>
              </a:r>
              <a:endParaRPr lang="en-US" sz="1600" dirty="0">
                <a:solidFill>
                  <a:schemeClr val="bg1"/>
                </a:solidFill>
                <a:latin typeface="Tahoma" pitchFamily="34" charset="0"/>
              </a:endParaRPr>
            </a:p>
          </p:txBody>
        </p:sp>
      </p:grpSp>
      <p:grpSp>
        <p:nvGrpSpPr>
          <p:cNvPr id="6" name="Group 15"/>
          <p:cNvGrpSpPr>
            <a:grpSpLocks/>
          </p:cNvGrpSpPr>
          <p:nvPr/>
        </p:nvGrpSpPr>
        <p:grpSpPr bwMode="auto">
          <a:xfrm>
            <a:off x="5662613" y="1384753"/>
            <a:ext cx="1673199" cy="1818035"/>
            <a:chOff x="3842" y="603"/>
            <a:chExt cx="1244" cy="1512"/>
          </a:xfrm>
        </p:grpSpPr>
        <p:sp>
          <p:nvSpPr>
            <p:cNvPr id="1022992" name="Text Box 16"/>
            <p:cNvSpPr txBox="1">
              <a:spLocks noChangeArrowheads="1"/>
            </p:cNvSpPr>
            <p:nvPr/>
          </p:nvSpPr>
          <p:spPr bwMode="auto">
            <a:xfrm>
              <a:off x="4031" y="603"/>
              <a:ext cx="978" cy="279"/>
            </a:xfrm>
            <a:prstGeom prst="rect">
              <a:avLst/>
            </a:prstGeom>
            <a:noFill/>
            <a:ln w="9525">
              <a:noFill/>
              <a:miter lim="800000"/>
              <a:headEnd/>
              <a:tailEnd/>
            </a:ln>
            <a:effectLst/>
          </p:spPr>
          <p:txBody>
            <a:bodyPr wrap="none">
              <a:spAutoFit/>
            </a:bodyPr>
            <a:lstStyle/>
            <a:p>
              <a:pPr eaLnBrk="0" hangingPunct="0">
                <a:lnSpc>
                  <a:spcPct val="100000"/>
                </a:lnSpc>
                <a:spcBef>
                  <a:spcPct val="0"/>
                </a:spcBef>
              </a:pPr>
              <a:r>
                <a:rPr lang="en-US" sz="1600" b="0" dirty="0">
                  <a:solidFill>
                    <a:schemeClr val="tx1"/>
                  </a:solidFill>
                  <a:latin typeface="Tahoma" pitchFamily="34" charset="0"/>
                </a:rPr>
                <a:t>CdSe (8 nm)</a:t>
              </a:r>
            </a:p>
          </p:txBody>
        </p:sp>
        <p:graphicFrame>
          <p:nvGraphicFramePr>
            <p:cNvPr id="1022993" name="Object 17"/>
            <p:cNvGraphicFramePr>
              <a:graphicFrameLocks noChangeAspect="1"/>
            </p:cNvGraphicFramePr>
            <p:nvPr/>
          </p:nvGraphicFramePr>
          <p:xfrm>
            <a:off x="3842" y="860"/>
            <a:ext cx="1244" cy="1255"/>
          </p:xfrm>
          <a:graphic>
            <a:graphicData uri="http://schemas.openxmlformats.org/presentationml/2006/ole">
              <mc:AlternateContent xmlns:mc="http://schemas.openxmlformats.org/markup-compatibility/2006">
                <mc:Choice xmlns:v="urn:schemas-microsoft-com:vml" Requires="v">
                  <p:oleObj spid="_x0000_s1045" name="Image" r:id="rId12" imgW="2361905" imgH="2361905" progId="">
                    <p:embed/>
                  </p:oleObj>
                </mc:Choice>
                <mc:Fallback>
                  <p:oleObj name="Image" r:id="rId12" imgW="2361905" imgH="2361905" progId="">
                    <p:embed/>
                    <p:pic>
                      <p:nvPicPr>
                        <p:cNvPr id="1022993" name="Object 17"/>
                        <p:cNvPicPr>
                          <a:picLocks noChangeAspect="1" noChangeArrowheads="1"/>
                        </p:cNvPicPr>
                        <p:nvPr/>
                      </p:nvPicPr>
                      <p:blipFill>
                        <a:blip r:embed="rId13">
                          <a:extLst>
                            <a:ext uri="{28A0092B-C50C-407E-A947-70E740481C1C}">
                              <a14:useLocalDpi xmlns:a14="http://schemas.microsoft.com/office/drawing/2010/main" val="0"/>
                            </a:ext>
                          </a:extLst>
                        </a:blip>
                        <a:srcRect l="7742" t="19357" r="54201" b="38715"/>
                        <a:stretch>
                          <a:fillRect/>
                        </a:stretch>
                      </p:blipFill>
                      <p:spPr bwMode="auto">
                        <a:xfrm>
                          <a:off x="3842" y="860"/>
                          <a:ext cx="1244" cy="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7853217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Nanomaterials Exhibit Diversity in…</a:t>
            </a:r>
            <a:endParaRPr lang="en-US" dirty="0"/>
          </a:p>
        </p:txBody>
      </p:sp>
      <p:sp>
        <p:nvSpPr>
          <p:cNvPr id="5" name="Content Placeholder 4"/>
          <p:cNvSpPr>
            <a:spLocks noGrp="1"/>
          </p:cNvSpPr>
          <p:nvPr>
            <p:ph sz="half" idx="2"/>
          </p:nvPr>
        </p:nvSpPr>
        <p:spPr>
          <a:xfrm>
            <a:off x="890650" y="3352805"/>
            <a:ext cx="5786727" cy="1737360"/>
          </a:xfrm>
        </p:spPr>
        <p:txBody>
          <a:bodyPr anchor="ctr" anchorCtr="0"/>
          <a:lstStyle/>
          <a:p>
            <a:pPr>
              <a:buNone/>
            </a:pPr>
            <a:r>
              <a:rPr lang="en-US" dirty="0" smtClean="0"/>
              <a:t>Form or shape</a:t>
            </a:r>
          </a:p>
        </p:txBody>
      </p:sp>
      <p:pic>
        <p:nvPicPr>
          <p:cNvPr id="6" name="Picture 15"/>
          <p:cNvPicPr>
            <a:picLocks noChangeAspect="1" noChangeArrowheads="1"/>
          </p:cNvPicPr>
          <p:nvPr/>
        </p:nvPicPr>
        <p:blipFill>
          <a:blip r:embed="rId3" cstate="print"/>
          <a:srcRect/>
          <a:stretch>
            <a:fillRect/>
          </a:stretch>
        </p:blipFill>
        <p:spPr bwMode="auto">
          <a:xfrm>
            <a:off x="6448321" y="3398525"/>
            <a:ext cx="1970662" cy="1645920"/>
          </a:xfrm>
          <a:prstGeom prst="rect">
            <a:avLst/>
          </a:prstGeom>
          <a:noFill/>
          <a:ln w="9525" algn="ctr">
            <a:noFill/>
            <a:miter lim="800000"/>
            <a:headEnd/>
            <a:tailEnd/>
          </a:ln>
          <a:effectLst/>
        </p:spPr>
      </p:pic>
      <p:sp>
        <p:nvSpPr>
          <p:cNvPr id="9" name="Content Placeholder 4"/>
          <p:cNvSpPr>
            <a:spLocks noGrp="1"/>
          </p:cNvSpPr>
          <p:nvPr>
            <p:ph sz="half" idx="2"/>
          </p:nvPr>
        </p:nvSpPr>
        <p:spPr>
          <a:xfrm>
            <a:off x="890650" y="1393249"/>
            <a:ext cx="4753574" cy="1737360"/>
          </a:xfrm>
        </p:spPr>
        <p:txBody>
          <a:bodyPr anchor="ctr" anchorCtr="0"/>
          <a:lstStyle/>
          <a:p>
            <a:pPr>
              <a:buNone/>
            </a:pPr>
            <a:r>
              <a:rPr lang="en-US" dirty="0" smtClean="0"/>
              <a:t>Chemical composition</a:t>
            </a:r>
            <a:endParaRPr lang="en-US" dirty="0"/>
          </a:p>
        </p:txBody>
      </p:sp>
      <p:sp>
        <p:nvSpPr>
          <p:cNvPr id="10" name="Content Placeholder 4"/>
          <p:cNvSpPr>
            <a:spLocks noGrp="1"/>
          </p:cNvSpPr>
          <p:nvPr>
            <p:ph sz="half" idx="2"/>
          </p:nvPr>
        </p:nvSpPr>
        <p:spPr>
          <a:xfrm>
            <a:off x="890650" y="4864499"/>
            <a:ext cx="5786727" cy="1737360"/>
          </a:xfrm>
        </p:spPr>
        <p:txBody>
          <a:bodyPr anchor="ctr" anchorCtr="0"/>
          <a:lstStyle/>
          <a:p>
            <a:pPr>
              <a:buNone/>
            </a:pPr>
            <a:r>
              <a:rPr lang="en-US" dirty="0" smtClean="0"/>
              <a:t>Surface treatments</a:t>
            </a:r>
            <a:endParaRPr lang="en-US" dirty="0"/>
          </a:p>
        </p:txBody>
      </p:sp>
      <p:pic>
        <p:nvPicPr>
          <p:cNvPr id="64516" name="Picture 4"/>
          <p:cNvPicPr>
            <a:picLocks noChangeAspect="1" noChangeArrowheads="1"/>
          </p:cNvPicPr>
          <p:nvPr/>
        </p:nvPicPr>
        <p:blipFill>
          <a:blip r:embed="rId4" cstate="print"/>
          <a:srcRect/>
          <a:stretch>
            <a:fillRect/>
          </a:stretch>
        </p:blipFill>
        <p:spPr bwMode="auto">
          <a:xfrm>
            <a:off x="4666999" y="1353793"/>
            <a:ext cx="2651760" cy="1816273"/>
          </a:xfrm>
          <a:prstGeom prst="rect">
            <a:avLst/>
          </a:prstGeom>
          <a:noFill/>
          <a:ln w="9525">
            <a:noFill/>
            <a:miter lim="800000"/>
            <a:headEnd/>
            <a:tailEnd/>
          </a:ln>
        </p:spPr>
      </p:pic>
      <p:pic>
        <p:nvPicPr>
          <p:cNvPr id="12" name="Picture 11" descr="800px-Nanostructure_geometries.jpg"/>
          <p:cNvPicPr>
            <a:picLocks noChangeAspect="1"/>
          </p:cNvPicPr>
          <p:nvPr/>
        </p:nvPicPr>
        <p:blipFill>
          <a:blip r:embed="rId5" cstate="print"/>
          <a:stretch>
            <a:fillRect/>
          </a:stretch>
        </p:blipFill>
        <p:spPr>
          <a:xfrm>
            <a:off x="3676650" y="3357849"/>
            <a:ext cx="2286000" cy="1708784"/>
          </a:xfrm>
          <a:prstGeom prst="rect">
            <a:avLst/>
          </a:prstGeom>
        </p:spPr>
      </p:pic>
      <p:pic>
        <p:nvPicPr>
          <p:cNvPr id="14" name="Picture 13" descr="800px-Nanostructure_geometries.jpg"/>
          <p:cNvPicPr>
            <a:picLocks noChangeAspect="1"/>
          </p:cNvPicPr>
          <p:nvPr/>
        </p:nvPicPr>
        <p:blipFill>
          <a:blip r:embed="rId5" cstate="print"/>
          <a:stretch>
            <a:fillRect/>
          </a:stretch>
        </p:blipFill>
        <p:spPr>
          <a:xfrm>
            <a:off x="744478" y="381000"/>
            <a:ext cx="8018522" cy="5993844"/>
          </a:xfrm>
          <a:prstGeom prst="rect">
            <a:avLst/>
          </a:prstGeom>
        </p:spPr>
      </p:pic>
      <p:pic>
        <p:nvPicPr>
          <p:cNvPr id="15" name="Picture 15" descr="misel"/>
          <p:cNvPicPr>
            <a:picLocks noChangeAspect="1" noChangeArrowheads="1"/>
          </p:cNvPicPr>
          <p:nvPr/>
        </p:nvPicPr>
        <p:blipFill>
          <a:blip r:embed="rId6" cstate="print"/>
          <a:srcRect/>
          <a:stretch>
            <a:fillRect/>
          </a:stretch>
        </p:blipFill>
        <p:spPr bwMode="auto">
          <a:xfrm>
            <a:off x="4708526" y="5175302"/>
            <a:ext cx="1520824" cy="1395308"/>
          </a:xfrm>
          <a:prstGeom prst="rect">
            <a:avLst/>
          </a:prstGeom>
          <a:noFill/>
        </p:spPr>
      </p:pic>
    </p:spTree>
    <p:extLst>
      <p:ext uri="{BB962C8B-B14F-4D97-AF65-F5344CB8AC3E}">
        <p14:creationId xmlns:p14="http://schemas.microsoft.com/office/powerpoint/2010/main" val="19357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dissolve">
                                      <p:cBhvr>
                                        <p:cTn id="27" dur="500"/>
                                        <p:tgtEl>
                                          <p:spTgt spid="10">
                                            <p:txEl>
                                              <p:pRg st="0" end="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endParaRPr lang="it-IT" b="1" dirty="0"/>
          </a:p>
        </p:txBody>
      </p:sp>
      <p:pic>
        <p:nvPicPr>
          <p:cNvPr id="68610" name="Picture 2" descr="Risultato immagini per titania nano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663" y="1451820"/>
            <a:ext cx="6365174" cy="5045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687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48145" y="430434"/>
            <a:ext cx="8027720" cy="5539978"/>
          </a:xfrm>
          <a:prstGeom prst="rect">
            <a:avLst/>
          </a:prstGeom>
        </p:spPr>
        <p:txBody>
          <a:bodyPr wrap="square">
            <a:spAutoFit/>
          </a:bodyPr>
          <a:lstStyle/>
          <a:p>
            <a:r>
              <a:rPr lang="en-US" b="1" dirty="0" smtClean="0"/>
              <a:t>Zero-dimensional</a:t>
            </a:r>
          </a:p>
          <a:p>
            <a:r>
              <a:rPr lang="en-US" dirty="0"/>
              <a:t>A </a:t>
            </a:r>
            <a:r>
              <a:rPr lang="en-US" dirty="0" smtClean="0"/>
              <a:t>material </a:t>
            </a:r>
            <a:r>
              <a:rPr lang="en-US" dirty="0"/>
              <a:t>with all three external dimensions in the </a:t>
            </a:r>
            <a:r>
              <a:rPr lang="en-US" dirty="0" smtClean="0"/>
              <a:t>nanoscale.</a:t>
            </a:r>
            <a:endParaRPr lang="en-US" b="1" dirty="0"/>
          </a:p>
          <a:p>
            <a:endParaRPr lang="en-US" b="1" dirty="0" smtClean="0"/>
          </a:p>
          <a:p>
            <a:r>
              <a:rPr lang="en-US" b="1" dirty="0" smtClean="0"/>
              <a:t>One-dimensional </a:t>
            </a:r>
            <a:r>
              <a:rPr lang="en-US" b="1" dirty="0"/>
              <a:t>nanostructures</a:t>
            </a:r>
          </a:p>
          <a:p>
            <a:r>
              <a:rPr lang="en-US" dirty="0"/>
              <a:t>The smallest possible crystalline wires with cross-section as small as a single atom can be engineered in cylindrical confinement</a:t>
            </a:r>
            <a:r>
              <a:rPr lang="en-US" dirty="0" smtClean="0"/>
              <a:t>.</a:t>
            </a:r>
          </a:p>
          <a:p>
            <a:endParaRPr lang="en-US" baseline="30000" dirty="0"/>
          </a:p>
          <a:p>
            <a:r>
              <a:rPr lang="en-US" b="1" dirty="0" smtClean="0"/>
              <a:t>Two-dimensional </a:t>
            </a:r>
            <a:r>
              <a:rPr lang="en-US" b="1" dirty="0"/>
              <a:t>nanostructures</a:t>
            </a:r>
          </a:p>
          <a:p>
            <a:r>
              <a:rPr lang="en-US" dirty="0" smtClean="0"/>
              <a:t>2D nanomaterials are materials </a:t>
            </a:r>
            <a:r>
              <a:rPr lang="en-US" dirty="0"/>
              <a:t>consisting of a two-dimensional single layer of atoms. The most important representative </a:t>
            </a:r>
            <a:r>
              <a:rPr lang="en-US" dirty="0" smtClean="0"/>
              <a:t>graphene </a:t>
            </a:r>
            <a:r>
              <a:rPr lang="en-US" dirty="0"/>
              <a:t>was discovered in 2004. </a:t>
            </a:r>
            <a:r>
              <a:rPr lang="en-US" dirty="0" smtClean="0"/>
              <a:t>Thin </a:t>
            </a:r>
            <a:r>
              <a:rPr lang="en-US" dirty="0" smtClean="0">
                <a:solidFill>
                  <a:srgbClr val="FF0000"/>
                </a:solidFill>
              </a:rPr>
              <a:t>films</a:t>
            </a:r>
            <a:r>
              <a:rPr lang="en-US" dirty="0" smtClean="0"/>
              <a:t> with </a:t>
            </a:r>
            <a:r>
              <a:rPr lang="en-US" dirty="0"/>
              <a:t>nanoscale thicknesses are considered nanostructures, but are sometimes not considered nanomaterials because they do not exist separately from the substrate</a:t>
            </a:r>
            <a:r>
              <a:rPr lang="en-US" dirty="0" smtClean="0"/>
              <a:t>. </a:t>
            </a:r>
          </a:p>
          <a:p>
            <a:endParaRPr lang="en-US" dirty="0"/>
          </a:p>
          <a:p>
            <a:r>
              <a:rPr lang="en-US" b="1" dirty="0" smtClean="0"/>
              <a:t>3D nanostructured </a:t>
            </a:r>
            <a:r>
              <a:rPr lang="en-US" b="1" dirty="0"/>
              <a:t>materials</a:t>
            </a:r>
          </a:p>
          <a:p>
            <a:r>
              <a:rPr lang="en-US" dirty="0" smtClean="0"/>
              <a:t>Bulk </a:t>
            </a:r>
            <a:r>
              <a:rPr lang="en-US" dirty="0"/>
              <a:t>materials </a:t>
            </a:r>
            <a:r>
              <a:rPr lang="en-US" dirty="0" smtClean="0"/>
              <a:t>that contain </a:t>
            </a:r>
            <a:r>
              <a:rPr lang="en-US" dirty="0"/>
              <a:t>features on the nanoscale, </a:t>
            </a:r>
            <a:r>
              <a:rPr lang="en-US" dirty="0" smtClean="0"/>
              <a:t>including nanocomposites</a:t>
            </a:r>
            <a:r>
              <a:rPr lang="en-US" dirty="0"/>
              <a:t>, </a:t>
            </a:r>
            <a:r>
              <a:rPr lang="en-US" dirty="0" err="1"/>
              <a:t>nanocrystalline</a:t>
            </a:r>
            <a:r>
              <a:rPr lang="en-US" dirty="0"/>
              <a:t> materials, nanostructured films, and </a:t>
            </a:r>
            <a:r>
              <a:rPr lang="en-US" dirty="0" err="1"/>
              <a:t>nanotextured</a:t>
            </a:r>
            <a:r>
              <a:rPr lang="en-US" dirty="0"/>
              <a:t> surfaces.</a:t>
            </a:r>
          </a:p>
          <a:p>
            <a:endParaRPr lang="en-US" dirty="0"/>
          </a:p>
          <a:p>
            <a:endParaRPr lang="it-IT" dirty="0"/>
          </a:p>
        </p:txBody>
      </p:sp>
    </p:spTree>
    <p:extLst>
      <p:ext uri="{BB962C8B-B14F-4D97-AF65-F5344CB8AC3E}">
        <p14:creationId xmlns:p14="http://schemas.microsoft.com/office/powerpoint/2010/main" val="140942353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smtClean="0"/>
              <a:t>Nanomaterials</a:t>
            </a:r>
            <a:r>
              <a:rPr lang="it-IT" b="1" dirty="0" smtClean="0"/>
              <a:t>: </a:t>
            </a:r>
            <a:r>
              <a:rPr lang="it-IT" b="1" dirty="0" err="1" smtClean="0"/>
              <a:t>Nanoparticle</a:t>
            </a:r>
            <a:endParaRPr lang="it-IT" b="1" dirty="0"/>
          </a:p>
        </p:txBody>
      </p:sp>
      <p:sp>
        <p:nvSpPr>
          <p:cNvPr id="2" name="Rettangolo 1"/>
          <p:cNvSpPr/>
          <p:nvPr/>
        </p:nvSpPr>
        <p:spPr>
          <a:xfrm>
            <a:off x="997524" y="1321362"/>
            <a:ext cx="7137071" cy="1200329"/>
          </a:xfrm>
          <a:prstGeom prst="rect">
            <a:avLst/>
          </a:prstGeom>
        </p:spPr>
        <p:txBody>
          <a:bodyPr wrap="square">
            <a:spAutoFit/>
          </a:bodyPr>
          <a:lstStyle/>
          <a:p>
            <a:r>
              <a:rPr lang="en-US" dirty="0"/>
              <a:t>A </a:t>
            </a:r>
            <a:r>
              <a:rPr lang="en-US" dirty="0">
                <a:solidFill>
                  <a:srgbClr val="0070C0"/>
                </a:solidFill>
              </a:rPr>
              <a:t>nanoparticle</a:t>
            </a:r>
            <a:r>
              <a:rPr lang="en-US" dirty="0"/>
              <a:t> is defined a </a:t>
            </a:r>
            <a:r>
              <a:rPr lang="en-US" dirty="0" err="1"/>
              <a:t>nano</a:t>
            </a:r>
            <a:r>
              <a:rPr lang="en-US" dirty="0"/>
              <a:t>-object with all three external dimensions in the nanoscale, whose longest and the shortest axes do not differ significantly. </a:t>
            </a:r>
            <a:endParaRPr lang="en-US" dirty="0" smtClean="0"/>
          </a:p>
          <a:p>
            <a:endParaRPr lang="en-US" dirty="0"/>
          </a:p>
        </p:txBody>
      </p:sp>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4" y="2334066"/>
            <a:ext cx="7065818" cy="420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970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11560" y="1055768"/>
            <a:ext cx="8064896" cy="5355312"/>
          </a:xfrm>
          <a:prstGeom prst="rect">
            <a:avLst/>
          </a:prstGeom>
        </p:spPr>
        <p:txBody>
          <a:bodyPr wrap="square">
            <a:spAutoFit/>
          </a:bodyPr>
          <a:lstStyle/>
          <a:p>
            <a:r>
              <a:rPr lang="en-US" dirty="0" smtClean="0"/>
              <a:t>Nanoparticles are smaller than "fine particles“ 100 and 2500 nm. </a:t>
            </a:r>
          </a:p>
          <a:p>
            <a:endParaRPr lang="en-US" dirty="0"/>
          </a:p>
          <a:p>
            <a:r>
              <a:rPr lang="en-US" dirty="0" smtClean="0"/>
              <a:t>They are a subclass of the colloidal particles:  1 to 1000 nm. </a:t>
            </a:r>
          </a:p>
          <a:p>
            <a:endParaRPr lang="en-US" dirty="0"/>
          </a:p>
          <a:p>
            <a:r>
              <a:rPr lang="en-US" dirty="0" smtClean="0"/>
              <a:t>Metal particles smaller than 1 nm are usually called </a:t>
            </a:r>
            <a:r>
              <a:rPr lang="en-US" dirty="0" smtClean="0">
                <a:solidFill>
                  <a:srgbClr val="FF0000"/>
                </a:solidFill>
              </a:rPr>
              <a:t>atom clusters  </a:t>
            </a:r>
            <a:r>
              <a:rPr lang="en-US" dirty="0" smtClean="0"/>
              <a:t>instead (sometimes </a:t>
            </a:r>
            <a:r>
              <a:rPr lang="en-US" dirty="0" err="1" smtClean="0"/>
              <a:t>subnanometer</a:t>
            </a:r>
            <a:r>
              <a:rPr lang="en-US" dirty="0" smtClean="0"/>
              <a:t> particles). </a:t>
            </a:r>
          </a:p>
          <a:p>
            <a:endParaRPr lang="en-US" dirty="0"/>
          </a:p>
          <a:p>
            <a:endParaRPr lang="en-US" dirty="0" smtClean="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r>
              <a:rPr lang="en-US" dirty="0" smtClean="0"/>
              <a:t> </a:t>
            </a:r>
            <a:endParaRPr lang="en-US" dirty="0"/>
          </a:p>
        </p:txBody>
      </p:sp>
      <p:sp>
        <p:nvSpPr>
          <p:cNvPr id="3" name="Rectangle 2"/>
          <p:cNvSpPr txBox="1">
            <a:spLocks noChangeArrowheads="1"/>
          </p:cNvSpPr>
          <p:nvPr/>
        </p:nvSpPr>
        <p:spPr>
          <a:xfrm>
            <a:off x="658906" y="-10362"/>
            <a:ext cx="8275544" cy="1143000"/>
          </a:xfrm>
          <a:prstGeom prst="rect">
            <a:avLst/>
          </a:prstGeom>
        </p:spPr>
        <p:txBody>
          <a:bodyPr anchor="ctr">
            <a:normAutofit/>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sz="2800" b="1" dirty="0" err="1" smtClean="0"/>
              <a:t>Nanomaterials</a:t>
            </a:r>
            <a:r>
              <a:rPr lang="it-IT" sz="2800" b="1" dirty="0" smtClean="0"/>
              <a:t>: Nano and sub </a:t>
            </a:r>
            <a:r>
              <a:rPr lang="it-IT" sz="2800" b="1" dirty="0" err="1" smtClean="0"/>
              <a:t>nanoparticle</a:t>
            </a:r>
            <a:endParaRPr lang="it-IT" sz="2800" b="1" dirty="0"/>
          </a:p>
        </p:txBody>
      </p:sp>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897" y="2997719"/>
            <a:ext cx="3622221" cy="364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524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20310" y="1055768"/>
            <a:ext cx="8064896" cy="4801314"/>
          </a:xfrm>
          <a:prstGeom prst="rect">
            <a:avLst/>
          </a:prstGeom>
        </p:spPr>
        <p:txBody>
          <a:bodyPr wrap="square">
            <a:spAutoFit/>
          </a:bodyPr>
          <a:lstStyle/>
          <a:p>
            <a:r>
              <a:rPr lang="en-US" dirty="0" smtClean="0">
                <a:solidFill>
                  <a:srgbClr val="FF0000"/>
                </a:solidFill>
              </a:rPr>
              <a:t>Metal clusters  </a:t>
            </a:r>
            <a:r>
              <a:rPr lang="en-US" dirty="0" smtClean="0"/>
              <a:t>precursors for nanoparticles and model of surfaces.</a:t>
            </a:r>
          </a:p>
          <a:p>
            <a:endParaRPr lang="en-US" dirty="0"/>
          </a:p>
          <a:p>
            <a:endParaRPr lang="en-US" dirty="0" smtClean="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3" name="Rectangle 2"/>
          <p:cNvSpPr txBox="1">
            <a:spLocks noChangeArrowheads="1"/>
          </p:cNvSpPr>
          <p:nvPr/>
        </p:nvSpPr>
        <p:spPr>
          <a:xfrm>
            <a:off x="658906" y="-10362"/>
            <a:ext cx="8275544" cy="1143000"/>
          </a:xfrm>
          <a:prstGeom prst="rect">
            <a:avLst/>
          </a:prstGeom>
        </p:spPr>
        <p:txBody>
          <a:bodyPr anchor="ctr">
            <a:normAutofit/>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b="1" dirty="0" err="1" smtClean="0"/>
              <a:t>Nanomaterials</a:t>
            </a:r>
            <a:r>
              <a:rPr lang="it-IT" b="1" dirty="0" smtClean="0"/>
              <a:t>: </a:t>
            </a:r>
            <a:r>
              <a:rPr lang="it-IT" b="1" dirty="0" err="1" smtClean="0"/>
              <a:t>Nanoparticle</a:t>
            </a:r>
            <a:endParaRPr lang="it-IT" b="1" dirty="0"/>
          </a:p>
        </p:txBody>
      </p:sp>
      <p:pic>
        <p:nvPicPr>
          <p:cNvPr id="47106" name="Picture 2" descr="Figure 1. A) Structures and reactivity of the various nuclearities of Ru–CO clusters on GO. Green stick represents carbon monoxide. B) FTIR spectra of 1Ru–, 6Ru–, and 11Ru–CO. Note: IR for *Original Ru clusters, **Ru clusters absorbed on GO at room temperature, Ru–CO–GO composites heated"/>
          <p:cNvPicPr>
            <a:picLocks noChangeAspect="1" noChangeArrowheads="1"/>
          </p:cNvPicPr>
          <p:nvPr/>
        </p:nvPicPr>
        <p:blipFill rotWithShape="1">
          <a:blip r:embed="rId2">
            <a:extLst>
              <a:ext uri="{28A0092B-C50C-407E-A947-70E740481C1C}">
                <a14:useLocalDpi xmlns:a14="http://schemas.microsoft.com/office/drawing/2010/main" val="0"/>
              </a:ext>
            </a:extLst>
          </a:blip>
          <a:srcRect b="65252"/>
          <a:stretch/>
        </p:blipFill>
        <p:spPr bwMode="auto">
          <a:xfrm>
            <a:off x="658906" y="1942535"/>
            <a:ext cx="7670264" cy="366261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045029" y="6163294"/>
            <a:ext cx="3959289" cy="369332"/>
          </a:xfrm>
          <a:prstGeom prst="rect">
            <a:avLst/>
          </a:prstGeom>
          <a:noFill/>
        </p:spPr>
        <p:txBody>
          <a:bodyPr wrap="none" rtlCol="0">
            <a:spAutoFit/>
          </a:bodyPr>
          <a:lstStyle/>
          <a:p>
            <a:r>
              <a:rPr lang="it-IT" dirty="0" err="1" smtClean="0"/>
              <a:t>Stability</a:t>
            </a:r>
            <a:r>
              <a:rPr lang="it-IT" dirty="0" smtClean="0"/>
              <a:t>, </a:t>
            </a:r>
            <a:r>
              <a:rPr lang="it-IT" dirty="0" err="1" smtClean="0"/>
              <a:t>effect</a:t>
            </a:r>
            <a:r>
              <a:rPr lang="it-IT" dirty="0" smtClean="0"/>
              <a:t> of </a:t>
            </a:r>
            <a:r>
              <a:rPr lang="it-IT" dirty="0" err="1" smtClean="0"/>
              <a:t>ligands</a:t>
            </a:r>
            <a:r>
              <a:rPr lang="it-IT" dirty="0" smtClean="0"/>
              <a:t> </a:t>
            </a:r>
            <a:r>
              <a:rPr lang="it-IT" dirty="0" err="1" smtClean="0"/>
              <a:t>removal</a:t>
            </a:r>
            <a:r>
              <a:rPr lang="it-IT" dirty="0" smtClean="0"/>
              <a:t>,….</a:t>
            </a:r>
            <a:endParaRPr lang="it-IT" dirty="0"/>
          </a:p>
        </p:txBody>
      </p:sp>
    </p:spTree>
    <p:extLst>
      <p:ext uri="{BB962C8B-B14F-4D97-AF65-F5344CB8AC3E}">
        <p14:creationId xmlns:p14="http://schemas.microsoft.com/office/powerpoint/2010/main" val="410528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58906" y="-10362"/>
            <a:ext cx="8275544" cy="1143000"/>
          </a:xfrm>
          <a:prstGeom prst="rect">
            <a:avLst/>
          </a:prstGeom>
        </p:spPr>
        <p:txBody>
          <a:bodyPr anchor="ctr">
            <a:normAutofit fontScale="92500"/>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b="1" dirty="0" err="1" smtClean="0"/>
              <a:t>Nanomaterials</a:t>
            </a:r>
            <a:r>
              <a:rPr lang="it-IT" b="1" dirty="0" smtClean="0"/>
              <a:t>: </a:t>
            </a:r>
            <a:r>
              <a:rPr lang="it-IT" b="1" dirty="0" err="1" smtClean="0"/>
              <a:t>Polyoxometalates</a:t>
            </a:r>
            <a:endParaRPr lang="it-IT" b="1" dirty="0"/>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768" y="1114825"/>
            <a:ext cx="3694681" cy="369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4362450" y="1154933"/>
            <a:ext cx="4572000" cy="3970318"/>
          </a:xfrm>
          <a:prstGeom prst="rect">
            <a:avLst/>
          </a:prstGeom>
        </p:spPr>
        <p:txBody>
          <a:bodyPr>
            <a:spAutoFit/>
          </a:bodyPr>
          <a:lstStyle/>
          <a:p>
            <a:r>
              <a:rPr lang="en-US" dirty="0" smtClean="0"/>
              <a:t>POM </a:t>
            </a:r>
            <a:r>
              <a:rPr lang="en-US" dirty="0"/>
              <a:t>is a polyatomic ion, usually an anion, that consists of </a:t>
            </a:r>
            <a:r>
              <a:rPr lang="en-US" dirty="0">
                <a:solidFill>
                  <a:srgbClr val="7030A0"/>
                </a:solidFill>
              </a:rPr>
              <a:t>three or more transition metal</a:t>
            </a:r>
            <a:r>
              <a:rPr lang="en-US" dirty="0"/>
              <a:t> </a:t>
            </a:r>
            <a:r>
              <a:rPr lang="en-US" dirty="0">
                <a:solidFill>
                  <a:srgbClr val="7030A0"/>
                </a:solidFill>
              </a:rPr>
              <a:t>oxyanions</a:t>
            </a:r>
            <a:r>
              <a:rPr lang="en-US" dirty="0"/>
              <a:t> linked together by shared oxygen atoms to form closed 3-dimensional frameworks. </a:t>
            </a:r>
            <a:endParaRPr lang="en-US" dirty="0" smtClean="0"/>
          </a:p>
          <a:p>
            <a:r>
              <a:rPr lang="en-US" dirty="0" smtClean="0"/>
              <a:t>The </a:t>
            </a:r>
            <a:r>
              <a:rPr lang="en-US" dirty="0"/>
              <a:t>metal atoms are usually </a:t>
            </a:r>
            <a:r>
              <a:rPr lang="en-US" dirty="0">
                <a:solidFill>
                  <a:srgbClr val="FF0000"/>
                </a:solidFill>
              </a:rPr>
              <a:t>group 6</a:t>
            </a:r>
            <a:r>
              <a:rPr lang="en-US" dirty="0"/>
              <a:t> (Mo, W) or less commonly group 5 (V, </a:t>
            </a:r>
            <a:r>
              <a:rPr lang="en-US" dirty="0" err="1"/>
              <a:t>Nb</a:t>
            </a:r>
            <a:r>
              <a:rPr lang="en-US" dirty="0"/>
              <a:t>, Ta) transition metals in their </a:t>
            </a:r>
            <a:r>
              <a:rPr lang="en-US" dirty="0">
                <a:solidFill>
                  <a:srgbClr val="0070C0"/>
                </a:solidFill>
              </a:rPr>
              <a:t>high oxidation states</a:t>
            </a:r>
            <a:r>
              <a:rPr lang="en-US" dirty="0"/>
              <a:t>. </a:t>
            </a:r>
            <a:endParaRPr lang="en-US" dirty="0" smtClean="0"/>
          </a:p>
          <a:p>
            <a:r>
              <a:rPr lang="en-US" dirty="0" err="1" smtClean="0">
                <a:solidFill>
                  <a:srgbClr val="00B050"/>
                </a:solidFill>
              </a:rPr>
              <a:t>Isopolymetalates</a:t>
            </a:r>
            <a:r>
              <a:rPr lang="en-US" dirty="0" smtClean="0">
                <a:solidFill>
                  <a:srgbClr val="00B050"/>
                </a:solidFill>
              </a:rPr>
              <a:t> </a:t>
            </a:r>
            <a:r>
              <a:rPr lang="en-US" dirty="0" smtClean="0"/>
              <a:t>are </a:t>
            </a:r>
            <a:r>
              <a:rPr lang="en-US" dirty="0"/>
              <a:t>composed of only one kind of metal and </a:t>
            </a:r>
            <a:r>
              <a:rPr lang="en-US" dirty="0" smtClean="0"/>
              <a:t>oxide </a:t>
            </a:r>
            <a:r>
              <a:rPr lang="en-US" dirty="0" err="1" smtClean="0">
                <a:solidFill>
                  <a:srgbClr val="00B050"/>
                </a:solidFill>
              </a:rPr>
              <a:t>Heteropolymetalates</a:t>
            </a:r>
            <a:r>
              <a:rPr lang="en-US" dirty="0" smtClean="0"/>
              <a:t> are </a:t>
            </a:r>
            <a:r>
              <a:rPr lang="en-US" dirty="0"/>
              <a:t>composed of one metal, oxide, and a main group oxyanion (phosphate, silicate, etc.). </a:t>
            </a:r>
            <a:endParaRPr lang="it-IT" dirty="0"/>
          </a:p>
        </p:txBody>
      </p:sp>
      <p:sp>
        <p:nvSpPr>
          <p:cNvPr id="7" name="Rettangolo 6"/>
          <p:cNvSpPr/>
          <p:nvPr/>
        </p:nvSpPr>
        <p:spPr>
          <a:xfrm>
            <a:off x="1253907" y="5275017"/>
            <a:ext cx="3108543" cy="369332"/>
          </a:xfrm>
          <a:prstGeom prst="rect">
            <a:avLst/>
          </a:prstGeom>
        </p:spPr>
        <p:txBody>
          <a:bodyPr wrap="none">
            <a:spAutoFit/>
          </a:bodyPr>
          <a:lstStyle/>
          <a:p>
            <a:r>
              <a:rPr lang="it-IT" dirty="0" smtClean="0"/>
              <a:t>The </a:t>
            </a:r>
            <a:r>
              <a:rPr lang="it-IT" dirty="0" err="1" smtClean="0"/>
              <a:t>phosphotungstate</a:t>
            </a:r>
            <a:r>
              <a:rPr lang="it-IT" dirty="0" smtClean="0"/>
              <a:t> </a:t>
            </a:r>
            <a:r>
              <a:rPr lang="it-IT" dirty="0" err="1" smtClean="0"/>
              <a:t>anion</a:t>
            </a:r>
            <a:endParaRPr lang="it-IT" dirty="0"/>
          </a:p>
        </p:txBody>
      </p:sp>
      <p:sp>
        <p:nvSpPr>
          <p:cNvPr id="8" name="Rettangolo 7"/>
          <p:cNvSpPr/>
          <p:nvPr/>
        </p:nvSpPr>
        <p:spPr>
          <a:xfrm>
            <a:off x="1253906" y="5715599"/>
            <a:ext cx="7260702" cy="646331"/>
          </a:xfrm>
          <a:prstGeom prst="rect">
            <a:avLst/>
          </a:prstGeom>
        </p:spPr>
        <p:txBody>
          <a:bodyPr wrap="square">
            <a:spAutoFit/>
          </a:bodyPr>
          <a:lstStyle/>
          <a:p>
            <a:r>
              <a:rPr lang="en-US" dirty="0" smtClean="0">
                <a:solidFill>
                  <a:srgbClr val="FF66CC"/>
                </a:solidFill>
              </a:rPr>
              <a:t>P</a:t>
            </a:r>
            <a:r>
              <a:rPr lang="en-US" dirty="0" smtClean="0">
                <a:solidFill>
                  <a:srgbClr val="33CCFF"/>
                </a:solidFill>
              </a:rPr>
              <a:t>W</a:t>
            </a:r>
            <a:r>
              <a:rPr lang="en-US" baseline="-25000" dirty="0" smtClean="0"/>
              <a:t>12</a:t>
            </a:r>
            <a:r>
              <a:rPr lang="en-US" dirty="0" smtClean="0">
                <a:solidFill>
                  <a:srgbClr val="FF0000"/>
                </a:solidFill>
              </a:rPr>
              <a:t>O</a:t>
            </a:r>
            <a:r>
              <a:rPr lang="en-US" baseline="-25000" dirty="0" smtClean="0"/>
              <a:t>40</a:t>
            </a:r>
            <a:r>
              <a:rPr lang="en-US" baseline="30000" dirty="0" smtClean="0"/>
              <a:t>3-   </a:t>
            </a:r>
            <a:r>
              <a:rPr lang="en-US" dirty="0" smtClean="0"/>
              <a:t>consists </a:t>
            </a:r>
            <a:r>
              <a:rPr lang="en-US" dirty="0"/>
              <a:t>of a framework of </a:t>
            </a:r>
            <a:r>
              <a:rPr lang="en-US" dirty="0" smtClean="0">
                <a:solidFill>
                  <a:srgbClr val="00B0F0"/>
                </a:solidFill>
              </a:rPr>
              <a:t>twelve</a:t>
            </a:r>
            <a:r>
              <a:rPr lang="en-US" dirty="0" smtClean="0"/>
              <a:t> octahedral </a:t>
            </a:r>
            <a:r>
              <a:rPr lang="en-US" dirty="0"/>
              <a:t>tungsten oxyanions surrounding a central phosphate group. </a:t>
            </a:r>
            <a:endParaRPr lang="it-IT" dirty="0"/>
          </a:p>
        </p:txBody>
      </p:sp>
    </p:spTree>
    <p:extLst>
      <p:ext uri="{BB962C8B-B14F-4D97-AF65-F5344CB8AC3E}">
        <p14:creationId xmlns:p14="http://schemas.microsoft.com/office/powerpoint/2010/main" val="9362537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o immagini per colloids and tyndall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278" y="2925478"/>
            <a:ext cx="3491346" cy="201188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819397" y="422563"/>
            <a:ext cx="7944593" cy="1200329"/>
          </a:xfrm>
          <a:prstGeom prst="rect">
            <a:avLst/>
          </a:prstGeom>
        </p:spPr>
        <p:txBody>
          <a:bodyPr wrap="square">
            <a:spAutoFit/>
          </a:bodyPr>
          <a:lstStyle/>
          <a:p>
            <a:r>
              <a:rPr lang="en-US" dirty="0"/>
              <a:t>Being much smaller than the wavelengths of visible light  (400-700 nm), nanoparticles cannot be seen with ordinary optical microscopes, requiring the use of transmission electron microscopy. </a:t>
            </a:r>
            <a:endParaRPr lang="en-US" dirty="0" smtClean="0"/>
          </a:p>
          <a:p>
            <a:endParaRPr lang="en-US" dirty="0"/>
          </a:p>
        </p:txBody>
      </p:sp>
      <p:sp>
        <p:nvSpPr>
          <p:cNvPr id="3" name="Rettangolo 2"/>
          <p:cNvSpPr/>
          <p:nvPr/>
        </p:nvSpPr>
        <p:spPr>
          <a:xfrm>
            <a:off x="4687533" y="3353164"/>
            <a:ext cx="3993587" cy="1477328"/>
          </a:xfrm>
          <a:prstGeom prst="rect">
            <a:avLst/>
          </a:prstGeom>
        </p:spPr>
        <p:txBody>
          <a:bodyPr wrap="square">
            <a:spAutoFit/>
          </a:bodyPr>
          <a:lstStyle/>
          <a:p>
            <a:r>
              <a:rPr lang="en-US" dirty="0"/>
              <a:t>Dispersions of nanoparticles in transparent media can be transparent, whereas suspensions of larger particles usually scatter some or all visible light incident on them. </a:t>
            </a:r>
          </a:p>
        </p:txBody>
      </p:sp>
      <p:sp>
        <p:nvSpPr>
          <p:cNvPr id="4" name="Rettangolo 3"/>
          <p:cNvSpPr/>
          <p:nvPr/>
        </p:nvSpPr>
        <p:spPr>
          <a:xfrm>
            <a:off x="913957" y="5050124"/>
            <a:ext cx="3877735" cy="1477328"/>
          </a:xfrm>
          <a:prstGeom prst="rect">
            <a:avLst/>
          </a:prstGeom>
        </p:spPr>
        <p:txBody>
          <a:bodyPr wrap="square">
            <a:spAutoFit/>
          </a:bodyPr>
          <a:lstStyle/>
          <a:p>
            <a:r>
              <a:rPr lang="en-US" dirty="0"/>
              <a:t>Nanoparticles also easily pass through common filters,  such as common ceramic devices, so that separation from liquids requires special </a:t>
            </a:r>
            <a:r>
              <a:rPr lang="en-US" dirty="0" err="1">
                <a:solidFill>
                  <a:srgbClr val="FF0000"/>
                </a:solidFill>
              </a:rPr>
              <a:t>nanofiltration</a:t>
            </a:r>
            <a:r>
              <a:rPr lang="en-US" dirty="0">
                <a:solidFill>
                  <a:srgbClr val="FF0000"/>
                </a:solidFill>
              </a:rPr>
              <a:t> </a:t>
            </a:r>
            <a:r>
              <a:rPr lang="en-US" dirty="0"/>
              <a:t>techniques. </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78" r="3414"/>
          <a:stretch/>
        </p:blipFill>
        <p:spPr bwMode="auto">
          <a:xfrm>
            <a:off x="4886742" y="5035121"/>
            <a:ext cx="3877248" cy="1475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737" y="1299051"/>
            <a:ext cx="3887181" cy="188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819397" y="1622892"/>
            <a:ext cx="3467595" cy="646331"/>
          </a:xfrm>
          <a:prstGeom prst="rect">
            <a:avLst/>
          </a:prstGeom>
        </p:spPr>
        <p:txBody>
          <a:bodyPr wrap="square">
            <a:spAutoFit/>
          </a:bodyPr>
          <a:lstStyle/>
          <a:p>
            <a:r>
              <a:rPr lang="it-IT" dirty="0">
                <a:hlinkClick r:id="rId5"/>
              </a:rPr>
              <a:t>http://www.rsc.org/suppdata/c9/nr/c9nr02731a/c9nr02731a1.gif</a:t>
            </a:r>
            <a:endParaRPr lang="it-IT" dirty="0"/>
          </a:p>
        </p:txBody>
      </p:sp>
    </p:spTree>
    <p:extLst>
      <p:ext uri="{BB962C8B-B14F-4D97-AF65-F5344CB8AC3E}">
        <p14:creationId xmlns:p14="http://schemas.microsoft.com/office/powerpoint/2010/main" val="13327857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1652</Words>
  <Application>Microsoft Office PowerPoint</Application>
  <PresentationFormat>Presentazione su schermo (4:3)</PresentationFormat>
  <Paragraphs>202</Paragraphs>
  <Slides>26</Slides>
  <Notes>21</Notes>
  <HiddenSlides>1</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2</vt:i4>
      </vt:variant>
      <vt:variant>
        <vt:lpstr>Titoli diapositive</vt:lpstr>
      </vt:variant>
      <vt:variant>
        <vt:i4>26</vt:i4>
      </vt:variant>
    </vt:vector>
  </HeadingPairs>
  <TitlesOfParts>
    <vt:vector size="36" baseType="lpstr">
      <vt:lpstr>ＭＳ Ｐゴシック</vt:lpstr>
      <vt:lpstr>Arial</vt:lpstr>
      <vt:lpstr>Calibri</vt:lpstr>
      <vt:lpstr>Gill Sans MT</vt:lpstr>
      <vt:lpstr>Tahoma</vt:lpstr>
      <vt:lpstr>Verdana</vt:lpstr>
      <vt:lpstr>Wingdings 2</vt:lpstr>
      <vt:lpstr>OSHA_Training</vt:lpstr>
      <vt:lpstr>Image</vt:lpstr>
      <vt:lpstr>Photo Editor Photo</vt:lpstr>
      <vt:lpstr>Definitions and commonly used terms</vt:lpstr>
      <vt:lpstr>Nanotechnology and Nanoscience:</vt:lpstr>
      <vt:lpstr>Nanomaterials</vt:lpstr>
      <vt:lpstr>Presentazione standard di PowerPoint</vt:lpstr>
      <vt:lpstr>Nanomaterials: Nanoparticle</vt:lpstr>
      <vt:lpstr>Presentazione standard di PowerPoint</vt:lpstr>
      <vt:lpstr>Presentazione standard di PowerPoint</vt:lpstr>
      <vt:lpstr>Presentazione standard di PowerPoint</vt:lpstr>
      <vt:lpstr>Presentazione standard di PowerPoint</vt:lpstr>
      <vt:lpstr>Nanomaterials:</vt:lpstr>
      <vt:lpstr>Nanomaterials:</vt:lpstr>
      <vt:lpstr>Nanomaterials:</vt:lpstr>
      <vt:lpstr>Nanomaterials: Nanoplates</vt:lpstr>
      <vt:lpstr>Nanomaterials: Nanoribbons</vt:lpstr>
      <vt:lpstr>Nanomaterials: Nanoribbons</vt:lpstr>
      <vt:lpstr>Nanomaterials: Nanocomposites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Instrumentation / Imaging</vt:lpstr>
      <vt:lpstr>Physical and Chemical Properties that can Change at the Nanoscale</vt:lpstr>
      <vt:lpstr>Some Other Size-Dependent Properties</vt:lpstr>
      <vt:lpstr>Nanomaterials Exhibit Diversity 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2021-03-19T06:38:14Z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