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21"/>
  </p:notesMasterIdLst>
  <p:handoutMasterIdLst>
    <p:handoutMasterId r:id="rId22"/>
  </p:handoutMasterIdLst>
  <p:sldIdLst>
    <p:sldId id="438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FF66CC"/>
    <a:srgbClr val="B77513"/>
    <a:srgbClr val="CCECFF"/>
    <a:srgbClr val="FFCC66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7" autoAdjust="0"/>
    <p:restoredTop sz="91244" autoAdjust="0"/>
  </p:normalViewPr>
  <p:slideViewPr>
    <p:cSldViewPr snapToGrid="0">
      <p:cViewPr varScale="1">
        <p:scale>
          <a:sx n="73" d="100"/>
          <a:sy n="73" d="100"/>
        </p:scale>
        <p:origin x="13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44EEBB-316D-4652-A96A-FAFFBB3EFD07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9CE33F3-FA65-4487-A852-D574F070C8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EE5CBB8-6D00-4BF9-B1AD-1CF416F6D62D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Trainer Notes:</a:t>
            </a:r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269C058-4577-42A1-B360-321A5B2BD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2">
              <a:alpha val="60000"/>
            </a:schemeClr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chemeClr val="bg2">
              <a:alpha val="60000"/>
            </a:schemeClr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320"/>
            <a:ext cx="831512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38" y="1524000"/>
            <a:ext cx="4010450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812" y="1524000"/>
            <a:ext cx="4186876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0336"/>
            <a:ext cx="76962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8278"/>
            <a:ext cx="34899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2040" y="328278"/>
            <a:ext cx="35661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969336"/>
            <a:ext cx="34899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969336"/>
            <a:ext cx="35661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0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274320"/>
            <a:ext cx="83016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7" y="216778"/>
            <a:ext cx="421789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907" y="1406964"/>
            <a:ext cx="421789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460" y="2133600"/>
            <a:ext cx="8256978" cy="4199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466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3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86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86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3000"/>
            <a:lum/>
          </a:blip>
          <a:srcRect/>
          <a:tile tx="-260350" ty="127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38150" y="0"/>
            <a:ext cx="87058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58906" y="274638"/>
            <a:ext cx="827554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58906" y="1447800"/>
            <a:ext cx="82755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4429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37882" y="147484"/>
            <a:ext cx="8471418" cy="6583680"/>
          </a:xfrm>
          <a:prstGeom prst="roundRect">
            <a:avLst>
              <a:gd name="adj" fmla="val 5914"/>
            </a:avLst>
          </a:prstGeom>
          <a:noFill/>
          <a:ln>
            <a:solidFill>
              <a:srgbClr val="B77513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9" r:id="rId9"/>
    <p:sldLayoutId id="214748368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cap="small" dirty="0" err="1" smtClean="0"/>
              <a:t>Physisorption</a:t>
            </a:r>
            <a:r>
              <a:rPr lang="en-US" cap="small" dirty="0" smtClean="0"/>
              <a:t>, surface area and porosity</a:t>
            </a:r>
          </a:p>
        </p:txBody>
      </p:sp>
    </p:spTree>
    <p:extLst>
      <p:ext uri="{BB962C8B-B14F-4D97-AF65-F5344CB8AC3E}">
        <p14:creationId xmlns:p14="http://schemas.microsoft.com/office/powerpoint/2010/main" val="23657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6194" t="25743" r="28743" b="7948"/>
          <a:stretch/>
        </p:blipFill>
        <p:spPr>
          <a:xfrm>
            <a:off x="1495128" y="1224186"/>
            <a:ext cx="6649411" cy="484700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What</a:t>
            </a:r>
            <a:r>
              <a:rPr lang="it-IT" sz="2400" dirty="0" smtClean="0">
                <a:solidFill>
                  <a:srgbClr val="0070C0"/>
                </a:solidFill>
              </a:rPr>
              <a:t> to </a:t>
            </a:r>
            <a:r>
              <a:rPr lang="it-IT" sz="2400" dirty="0" err="1" smtClean="0">
                <a:solidFill>
                  <a:srgbClr val="0070C0"/>
                </a:solidFill>
              </a:rPr>
              <a:t>Analize</a:t>
            </a:r>
            <a:r>
              <a:rPr lang="it-IT" sz="2400" dirty="0" smtClean="0">
                <a:solidFill>
                  <a:srgbClr val="0070C0"/>
                </a:solidFill>
              </a:rPr>
              <a:t>?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194" t="25743" r="28743" b="7948"/>
          <a:stretch/>
        </p:blipFill>
        <p:spPr>
          <a:xfrm>
            <a:off x="1647528" y="1376586"/>
            <a:ext cx="6649411" cy="48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What</a:t>
            </a:r>
            <a:r>
              <a:rPr lang="it-IT" sz="2400" dirty="0" smtClean="0">
                <a:solidFill>
                  <a:srgbClr val="0070C0"/>
                </a:solidFill>
              </a:rPr>
              <a:t> to </a:t>
            </a:r>
            <a:r>
              <a:rPr lang="it-IT" sz="2400" dirty="0" err="1" smtClean="0">
                <a:solidFill>
                  <a:srgbClr val="0070C0"/>
                </a:solidFill>
              </a:rPr>
              <a:t>Analize</a:t>
            </a:r>
            <a:r>
              <a:rPr lang="it-IT" sz="2400" dirty="0" smtClean="0">
                <a:solidFill>
                  <a:srgbClr val="0070C0"/>
                </a:solidFill>
              </a:rPr>
              <a:t>?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5550" t="16287" r="23719" b="15622"/>
          <a:stretch/>
        </p:blipFill>
        <p:spPr>
          <a:xfrm>
            <a:off x="1306644" y="1273085"/>
            <a:ext cx="7589520" cy="50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What</a:t>
            </a:r>
            <a:r>
              <a:rPr lang="it-IT" sz="2400" dirty="0" smtClean="0">
                <a:solidFill>
                  <a:srgbClr val="0070C0"/>
                </a:solidFill>
              </a:rPr>
              <a:t> to </a:t>
            </a:r>
            <a:r>
              <a:rPr lang="it-IT" sz="2400" dirty="0" err="1" smtClean="0">
                <a:solidFill>
                  <a:srgbClr val="0070C0"/>
                </a:solidFill>
              </a:rPr>
              <a:t>Analize</a:t>
            </a:r>
            <a:r>
              <a:rPr lang="it-IT" sz="2400" dirty="0" smtClean="0">
                <a:solidFill>
                  <a:srgbClr val="0070C0"/>
                </a:solidFill>
              </a:rPr>
              <a:t>?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865" t="16164" r="22856" b="15407"/>
          <a:stretch/>
        </p:blipFill>
        <p:spPr>
          <a:xfrm>
            <a:off x="1435394" y="1275907"/>
            <a:ext cx="6560289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5645" t="16448" r="23498" b="16302"/>
          <a:stretch/>
        </p:blipFill>
        <p:spPr>
          <a:xfrm>
            <a:off x="1275907" y="1679945"/>
            <a:ext cx="6719777" cy="44018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What</a:t>
            </a:r>
            <a:r>
              <a:rPr lang="it-IT" sz="2400" dirty="0" smtClean="0">
                <a:solidFill>
                  <a:srgbClr val="0070C0"/>
                </a:solidFill>
              </a:rPr>
              <a:t> to </a:t>
            </a:r>
            <a:r>
              <a:rPr lang="it-IT" sz="2400" dirty="0" err="1" smtClean="0">
                <a:solidFill>
                  <a:srgbClr val="0070C0"/>
                </a:solidFill>
              </a:rPr>
              <a:t>Analize</a:t>
            </a:r>
            <a:r>
              <a:rPr lang="it-IT" sz="2400" dirty="0" smtClean="0">
                <a:solidFill>
                  <a:srgbClr val="0070C0"/>
                </a:solidFill>
              </a:rPr>
              <a:t>?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1807170"/>
            <a:ext cx="8016240" cy="33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365" t="53627" r="55194" b="24055"/>
          <a:stretch/>
        </p:blipFill>
        <p:spPr>
          <a:xfrm>
            <a:off x="725437" y="4518655"/>
            <a:ext cx="3694163" cy="18211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20" y="3241041"/>
            <a:ext cx="3631744" cy="29495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44372" t="60651" r="28721" b="22154"/>
          <a:stretch/>
        </p:blipFill>
        <p:spPr>
          <a:xfrm>
            <a:off x="1085272" y="3149600"/>
            <a:ext cx="3271520" cy="10363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2318" t="21053" r="19827" b="50199"/>
          <a:stretch/>
        </p:blipFill>
        <p:spPr>
          <a:xfrm>
            <a:off x="941184" y="1077785"/>
            <a:ext cx="7034415" cy="17325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Total </a:t>
            </a:r>
            <a:r>
              <a:rPr lang="it-IT" sz="3200" dirty="0" err="1" smtClean="0">
                <a:solidFill>
                  <a:srgbClr val="0070C0"/>
                </a:solidFill>
              </a:rPr>
              <a:t>Pore</a:t>
            </a:r>
            <a:r>
              <a:rPr lang="it-IT" sz="3200" dirty="0" smtClean="0">
                <a:solidFill>
                  <a:srgbClr val="0070C0"/>
                </a:solidFill>
              </a:rPr>
              <a:t> Volume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7355840" y="2991845"/>
            <a:ext cx="1083124" cy="806593"/>
          </a:xfrm>
          <a:prstGeom prst="rightArrow">
            <a:avLst/>
          </a:prstGeom>
          <a:solidFill>
            <a:srgbClr val="002060"/>
          </a:solidFill>
          <a:ln>
            <a:solidFill>
              <a:srgbClr val="0070C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9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</a:rPr>
              <a:t>Pore</a:t>
            </a:r>
            <a:r>
              <a:rPr lang="it-IT" sz="3200" dirty="0" smtClean="0">
                <a:solidFill>
                  <a:srgbClr val="0070C0"/>
                </a:solidFill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</a:rPr>
              <a:t>Size</a:t>
            </a:r>
            <a:r>
              <a:rPr lang="it-IT" sz="3200" dirty="0" smtClean="0">
                <a:solidFill>
                  <a:srgbClr val="0070C0"/>
                </a:solidFill>
              </a:rPr>
              <a:t>: Kelvin Equation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0" name="AutoShape 11" descr="{\displaystyle \ln {\frac {p}{p_{\rm {sat}}}}={\frac {2\gamma V_{\text{m}}}{rRT}},}"/>
          <p:cNvSpPr>
            <a:spLocks noChangeAspect="1" noChangeArrowheads="1"/>
          </p:cNvSpPr>
          <p:nvPr/>
        </p:nvSpPr>
        <p:spPr bwMode="auto">
          <a:xfrm>
            <a:off x="61277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2" descr="p"/>
          <p:cNvSpPr>
            <a:spLocks noChangeAspect="1" noChangeArrowheads="1"/>
          </p:cNvSpPr>
          <p:nvPr/>
        </p:nvSpPr>
        <p:spPr bwMode="auto">
          <a:xfrm>
            <a:off x="8413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3" descr="{\displaystyle p_{\rm {sat}}}"/>
          <p:cNvSpPr>
            <a:spLocks noChangeAspect="1" noChangeArrowheads="1"/>
          </p:cNvSpPr>
          <p:nvPr/>
        </p:nvSpPr>
        <p:spPr bwMode="auto">
          <a:xfrm>
            <a:off x="409575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14" descr="\gamma "/>
          <p:cNvSpPr>
            <a:spLocks noChangeAspect="1" noChangeArrowheads="1"/>
          </p:cNvSpPr>
          <p:nvPr/>
        </p:nvSpPr>
        <p:spPr bwMode="auto">
          <a:xfrm>
            <a:off x="1009332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AutoShape 15" descr="{\displaystyle V_{\text{m}}}"/>
          <p:cNvSpPr>
            <a:spLocks noChangeAspect="1" noChangeArrowheads="1"/>
          </p:cNvSpPr>
          <p:nvPr/>
        </p:nvSpPr>
        <p:spPr bwMode="auto">
          <a:xfrm>
            <a:off x="1380490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AutoShape 16" descr="R"/>
          <p:cNvSpPr>
            <a:spLocks noChangeAspect="1" noChangeArrowheads="1"/>
          </p:cNvSpPr>
          <p:nvPr/>
        </p:nvSpPr>
        <p:spPr bwMode="auto">
          <a:xfrm>
            <a:off x="173386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AutoShape 17" descr="r"/>
          <p:cNvSpPr>
            <a:spLocks noChangeAspect="1" noChangeArrowheads="1"/>
          </p:cNvSpPr>
          <p:nvPr/>
        </p:nvSpPr>
        <p:spPr bwMode="auto">
          <a:xfrm>
            <a:off x="2555875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18" descr="T"/>
          <p:cNvSpPr>
            <a:spLocks noChangeAspect="1" noChangeArrowheads="1"/>
          </p:cNvSpPr>
          <p:nvPr/>
        </p:nvSpPr>
        <p:spPr bwMode="auto">
          <a:xfrm>
            <a:off x="5949950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7598" b="-505"/>
          <a:stretch/>
        </p:blipFill>
        <p:spPr>
          <a:xfrm>
            <a:off x="765175" y="1432560"/>
            <a:ext cx="7717604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</a:rPr>
              <a:t>Pore</a:t>
            </a:r>
            <a:r>
              <a:rPr lang="it-IT" sz="3200" dirty="0" smtClean="0">
                <a:solidFill>
                  <a:srgbClr val="0070C0"/>
                </a:solidFill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</a:rPr>
              <a:t>Size</a:t>
            </a:r>
            <a:r>
              <a:rPr lang="it-IT" sz="3200" dirty="0" smtClean="0">
                <a:solidFill>
                  <a:srgbClr val="0070C0"/>
                </a:solidFill>
              </a:rPr>
              <a:t>: Kelvin Equation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0" name="AutoShape 11" descr="{\displaystyle \ln {\frac {p}{p_{\rm {sat}}}}={\frac {2\gamma V_{\text{m}}}{rRT}},}"/>
          <p:cNvSpPr>
            <a:spLocks noChangeAspect="1" noChangeArrowheads="1"/>
          </p:cNvSpPr>
          <p:nvPr/>
        </p:nvSpPr>
        <p:spPr bwMode="auto">
          <a:xfrm>
            <a:off x="61277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2" descr="p"/>
          <p:cNvSpPr>
            <a:spLocks noChangeAspect="1" noChangeArrowheads="1"/>
          </p:cNvSpPr>
          <p:nvPr/>
        </p:nvSpPr>
        <p:spPr bwMode="auto">
          <a:xfrm>
            <a:off x="8413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3" descr="{\displaystyle p_{\rm {sat}}}"/>
          <p:cNvSpPr>
            <a:spLocks noChangeAspect="1" noChangeArrowheads="1"/>
          </p:cNvSpPr>
          <p:nvPr/>
        </p:nvSpPr>
        <p:spPr bwMode="auto">
          <a:xfrm>
            <a:off x="409575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14" descr="\gamma "/>
          <p:cNvSpPr>
            <a:spLocks noChangeAspect="1" noChangeArrowheads="1"/>
          </p:cNvSpPr>
          <p:nvPr/>
        </p:nvSpPr>
        <p:spPr bwMode="auto">
          <a:xfrm>
            <a:off x="1009332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AutoShape 15" descr="{\displaystyle V_{\text{m}}}"/>
          <p:cNvSpPr>
            <a:spLocks noChangeAspect="1" noChangeArrowheads="1"/>
          </p:cNvSpPr>
          <p:nvPr/>
        </p:nvSpPr>
        <p:spPr bwMode="auto">
          <a:xfrm>
            <a:off x="1380490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AutoShape 16" descr="R"/>
          <p:cNvSpPr>
            <a:spLocks noChangeAspect="1" noChangeArrowheads="1"/>
          </p:cNvSpPr>
          <p:nvPr/>
        </p:nvSpPr>
        <p:spPr bwMode="auto">
          <a:xfrm>
            <a:off x="173386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AutoShape 17" descr="r"/>
          <p:cNvSpPr>
            <a:spLocks noChangeAspect="1" noChangeArrowheads="1"/>
          </p:cNvSpPr>
          <p:nvPr/>
        </p:nvSpPr>
        <p:spPr bwMode="auto">
          <a:xfrm>
            <a:off x="2555875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18" descr="T"/>
          <p:cNvSpPr>
            <a:spLocks noChangeAspect="1" noChangeArrowheads="1"/>
          </p:cNvSpPr>
          <p:nvPr/>
        </p:nvSpPr>
        <p:spPr bwMode="auto">
          <a:xfrm>
            <a:off x="5949950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2"/>
          <a:stretch/>
        </p:blipFill>
        <p:spPr>
          <a:xfrm>
            <a:off x="1146175" y="1920239"/>
            <a:ext cx="6934200" cy="40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6" y="1676400"/>
            <a:ext cx="7834788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24400" y="3581400"/>
            <a:ext cx="3886200" cy="289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145257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Brunauer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Emmett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and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Teller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BET </a:t>
            </a:r>
            <a:r>
              <a:rPr lang="it-IT" altLang="it-IT" sz="24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equation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): </a:t>
            </a:r>
            <a:endParaRPr lang="en-US" altLang="it-IT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336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828800" y="838200"/>
          <a:ext cx="4676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r:id="rId3" imgW="1981200" imgH="457200" progId="Equation.3">
                  <p:embed/>
                </p:oleObj>
              </mc:Choice>
              <mc:Fallback>
                <p:oleObj r:id="rId3" imgW="1981200" imgH="45720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46767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4680" y="1676400"/>
            <a:ext cx="701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 smtClean="0">
                <a:cs typeface="Times New Roman" panose="02020603050405020304" pitchFamily="18" charset="0"/>
              </a:rPr>
              <a:t>adsorbate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 (g) at the pressure P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i="1" baseline="-30000" dirty="0">
                <a:cs typeface="Times New Roman" panose="02020603050405020304" pitchFamily="18" charset="0"/>
              </a:rPr>
              <a:t>m 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 smtClean="0">
                <a:cs typeface="Times New Roman" panose="02020603050405020304" pitchFamily="18" charset="0"/>
              </a:rPr>
              <a:t>adsorbate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 corresponding to the formation of a monolayer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C 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BET constant 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 P</a:t>
            </a:r>
            <a:r>
              <a:rPr lang="en-US" altLang="it-IT" sz="1800" baseline="-30000" dirty="0">
                <a:cs typeface="Times New Roman" panose="02020603050405020304" pitchFamily="18" charset="0"/>
              </a:rPr>
              <a:t>0</a:t>
            </a:r>
            <a:r>
              <a:rPr lang="en-US" altLang="it-IT" sz="1800" dirty="0"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saturation pressure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752725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791075" y="3854450"/>
          <a:ext cx="35052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Micrografx Windows Draw 6.0 Drawing" r:id="rId5" imgW="5824728" imgH="3995928" progId="Draw.Document.6">
                  <p:embed/>
                </p:oleObj>
              </mc:Choice>
              <mc:Fallback>
                <p:oleObj name="Micrografx Windows Draw 6.0 Drawing" r:id="rId5" imgW="5824728" imgH="3995928" progId="Draw.Document.6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854450"/>
                        <a:ext cx="35052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11467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it-IT" sz="1100"/>
              <a:t> </a:t>
            </a:r>
            <a:endParaRPr lang="en-US" altLang="it-IT" sz="2400"/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909320" y="3810000"/>
          <a:ext cx="1790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r:id="rId7" imgW="634725" imgH="393529" progId="Equation.3">
                  <p:embed/>
                </p:oleObj>
              </mc:Choice>
              <mc:Fallback>
                <p:oleObj r:id="rId7" imgW="634725" imgH="393529" progId="Equation.3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20" y="3810000"/>
                        <a:ext cx="17907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3195320" y="3886200"/>
          <a:ext cx="151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r:id="rId9" imgW="596641" imgH="393529" progId="Equation.3">
                  <p:embed/>
                </p:oleObj>
              </mc:Choice>
              <mc:Fallback>
                <p:oleObj r:id="rId9" imgW="596641" imgH="393529" progId="Equation.3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320" y="3886200"/>
                        <a:ext cx="1514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34327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1295400" y="4800600"/>
          <a:ext cx="24574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r:id="rId11" imgW="825500" imgH="431800" progId="Equation.3">
                  <p:embed/>
                </p:oleObj>
              </mc:Choice>
              <mc:Fallback>
                <p:oleObj r:id="rId11" imgW="825500" imgH="431800" progId="Equation.3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24574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68960" y="57150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 err="1">
                <a:cs typeface="Times New Roman" panose="02020603050405020304" pitchFamily="18" charset="0"/>
              </a:rPr>
              <a:t>M</a:t>
            </a:r>
            <a:r>
              <a:rPr lang="it-IT" altLang="it-IT" sz="1800" i="1" baseline="-30000" dirty="0" err="1">
                <a:cs typeface="Times New Roman" panose="02020603050405020304" pitchFamily="18" charset="0"/>
              </a:rPr>
              <a:t>w</a:t>
            </a:r>
            <a:r>
              <a:rPr lang="it-IT" altLang="it-IT" sz="1800" dirty="0">
                <a:cs typeface="Times New Roman" panose="02020603050405020304" pitchFamily="18" charset="0"/>
              </a:rPr>
              <a:t> è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Molecular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weight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of the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adsorbate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 </a:t>
            </a:r>
            <a:r>
              <a:rPr lang="it-IT" altLang="it-IT" sz="1800" i="1" dirty="0">
                <a:cs typeface="Times New Roman" panose="02020603050405020304" pitchFamily="18" charset="0"/>
              </a:rPr>
              <a:t>N</a:t>
            </a:r>
            <a:r>
              <a:rPr lang="it-IT" altLang="it-IT" sz="1800" i="1" baseline="-30000" dirty="0">
                <a:cs typeface="Times New Roman" panose="02020603050405020304" pitchFamily="18" charset="0"/>
              </a:rPr>
              <a:t>a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Avogadro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Number</a:t>
            </a:r>
            <a:r>
              <a:rPr lang="it-IT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i="1" dirty="0" err="1" smtClean="0">
                <a:cs typeface="Times New Roman" panose="02020603050405020304" pitchFamily="18" charset="0"/>
              </a:rPr>
              <a:t>a</a:t>
            </a:r>
            <a:r>
              <a:rPr lang="it-IT" altLang="it-IT" sz="1800" i="1" baseline="-30000" dirty="0" err="1" smtClean="0">
                <a:cs typeface="Times New Roman" panose="02020603050405020304" pitchFamily="18" charset="0"/>
              </a:rPr>
              <a:t>m</a:t>
            </a:r>
            <a:r>
              <a:rPr lang="it-IT" altLang="it-IT" sz="1800" i="1" dirty="0" smtClean="0">
                <a:cs typeface="Times New Roman" panose="02020603050405020304" pitchFamily="18" charset="0"/>
              </a:rPr>
              <a:t>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“cross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section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 </a:t>
            </a:r>
            <a:r>
              <a:rPr lang="it-IT" altLang="it-IT" sz="1800" dirty="0">
                <a:cs typeface="Times New Roman" panose="02020603050405020304" pitchFamily="18" charset="0"/>
              </a:rPr>
              <a:t>area”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of the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adsorbate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.</a:t>
            </a:r>
            <a:r>
              <a:rPr lang="en-US" altLang="it-IT" sz="1800" dirty="0" smtClean="0"/>
              <a:t> </a:t>
            </a:r>
            <a:endParaRPr lang="en-US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9926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599923"/>
            <a:ext cx="6146800" cy="58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4" y="648334"/>
            <a:ext cx="2116455" cy="28501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" y="3869055"/>
            <a:ext cx="1905000" cy="1638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666" y="609600"/>
            <a:ext cx="2195354" cy="60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64640" y="920879"/>
            <a:ext cx="6386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What is a Gas Sorption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Analyzer?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Does </a:t>
            </a:r>
            <a:r>
              <a:rPr lang="en-US" dirty="0">
                <a:latin typeface="Arial" panose="020B0604020202020204" pitchFamily="34" charset="0"/>
              </a:rPr>
              <a:t>it actually measure surface area and pore </a:t>
            </a:r>
            <a:r>
              <a:rPr lang="en-US" dirty="0" smtClean="0">
                <a:latin typeface="Arial" panose="020B0604020202020204" pitchFamily="34" charset="0"/>
              </a:rPr>
              <a:t>size?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NO</a:t>
            </a:r>
            <a:r>
              <a:rPr lang="en-US" dirty="0">
                <a:latin typeface="Arial" panose="020B0604020202020204" pitchFamily="34" charset="0"/>
              </a:rPr>
              <a:t>!! It simply records various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pressures</a:t>
            </a:r>
            <a:r>
              <a:rPr lang="en-US" dirty="0">
                <a:latin typeface="Arial" panose="020B0604020202020204" pitchFamily="34" charset="0"/>
              </a:rPr>
              <a:t> of gas in the sample cell due to adsorption and desorption. The instrument then calculates the amount (as STP volume) of gas adsorbed/desorbed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Surface </a:t>
            </a:r>
            <a:r>
              <a:rPr lang="en-US" dirty="0">
                <a:latin typeface="Arial" panose="020B0604020202020204" pitchFamily="34" charset="0"/>
              </a:rPr>
              <a:t>area, pore size are calculated by PC software </a:t>
            </a:r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Pressure </a:t>
            </a:r>
            <a:r>
              <a:rPr lang="en-US" dirty="0">
                <a:latin typeface="Arial" panose="020B0604020202020204" pitchFamily="34" charset="0"/>
              </a:rPr>
              <a:t>measurements are critical!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11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807720" y="1045488"/>
            <a:ext cx="78598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Vapour</a:t>
            </a:r>
            <a:r>
              <a:rPr lang="en-US" dirty="0" smtClean="0"/>
              <a:t> </a:t>
            </a:r>
            <a:r>
              <a:rPr lang="en-US" dirty="0"/>
              <a:t>pressure at 77 K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Kr = 267 Pa</a:t>
            </a:r>
            <a:r>
              <a:rPr lang="en-US" dirty="0"/>
              <a:t> </a:t>
            </a:r>
            <a:r>
              <a:rPr lang="en-US" dirty="0" smtClean="0"/>
              <a:t>    N</a:t>
            </a:r>
            <a:r>
              <a:rPr lang="en-US" baseline="-25000" dirty="0" smtClean="0"/>
              <a:t>2</a:t>
            </a:r>
            <a:r>
              <a:rPr lang="en-US" dirty="0" smtClean="0"/>
              <a:t> = 101325 Pa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gas adsorption amount in the volumetric method is calculated from the difference between the number of dosed molecules and number of </a:t>
            </a:r>
            <a:r>
              <a:rPr lang="en-US" dirty="0" err="1"/>
              <a:t>unadsorbed</a:t>
            </a:r>
            <a:r>
              <a:rPr lang="en-US" dirty="0"/>
              <a:t> gas molecules at equilibrium pressure.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other words, by assuming both molecular sizes equal and adsorption pressure equal to 50 Pa, it is necessary to measure the pressure change of 0.16% (=</a:t>
            </a:r>
            <a:r>
              <a:rPr lang="en-US" dirty="0" smtClean="0"/>
              <a:t>50/30400</a:t>
            </a:r>
            <a:r>
              <a:rPr lang="en-US" dirty="0"/>
              <a:t>) for </a:t>
            </a:r>
            <a:r>
              <a:rPr lang="en-US" dirty="0" smtClean="0"/>
              <a:t>N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63% </a:t>
            </a:r>
            <a:r>
              <a:rPr lang="en-US" dirty="0"/>
              <a:t>(=</a:t>
            </a:r>
            <a:r>
              <a:rPr lang="en-US" dirty="0" smtClean="0"/>
              <a:t>50/1830</a:t>
            </a:r>
            <a:r>
              <a:rPr lang="en-US" dirty="0"/>
              <a:t>) for Kr at the same relative pressure (P/Po=0.3, N</a:t>
            </a:r>
            <a:r>
              <a:rPr lang="en-US" baseline="-25000" dirty="0"/>
              <a:t>2</a:t>
            </a:r>
            <a:r>
              <a:rPr lang="en-US" dirty="0"/>
              <a:t>=30400Pa, Kr = 80Pa).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Obviously, it is easier to measure larger pressure change, and therefore, the accuracy of the measurement is better. For this reason, the lower the saturation </a:t>
            </a:r>
            <a:r>
              <a:rPr lang="en-US" dirty="0" err="1"/>
              <a:t>vapour</a:t>
            </a:r>
            <a:r>
              <a:rPr lang="en-US" dirty="0"/>
              <a:t> pressure at the adsorption measurement temperature, the more accurate the measurement of low surface areas and so </a:t>
            </a:r>
            <a:r>
              <a:rPr lang="en-US" dirty="0" err="1"/>
              <a:t>Xe</a:t>
            </a:r>
            <a:r>
              <a:rPr lang="en-US" dirty="0"/>
              <a:t>, with </a:t>
            </a:r>
            <a:r>
              <a:rPr lang="en-US" dirty="0" err="1"/>
              <a:t>vapour</a:t>
            </a:r>
            <a:r>
              <a:rPr lang="en-US" dirty="0"/>
              <a:t> pressure equal to 0.23 Pa at </a:t>
            </a:r>
            <a:r>
              <a:rPr lang="en-US" dirty="0" smtClean="0"/>
              <a:t>77 K</a:t>
            </a:r>
            <a:r>
              <a:rPr lang="en-US" dirty="0"/>
              <a:t>, is still a better gas to measure low surface areas. Unfortunately, </a:t>
            </a:r>
            <a:r>
              <a:rPr lang="en-US" dirty="0" err="1"/>
              <a:t>Xe</a:t>
            </a:r>
            <a:r>
              <a:rPr lang="en-US" dirty="0"/>
              <a:t> is much more expensive than </a:t>
            </a:r>
            <a:r>
              <a:rPr lang="en-US" dirty="0" smtClean="0"/>
              <a:t>Kr.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3200400" y="460713"/>
            <a:ext cx="537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</a:rPr>
              <a:t>Low</a:t>
            </a:r>
            <a:r>
              <a:rPr lang="it-IT" sz="3200" dirty="0" smtClean="0">
                <a:solidFill>
                  <a:srgbClr val="0070C0"/>
                </a:solidFill>
              </a:rPr>
              <a:t> Surface  Area </a:t>
            </a:r>
            <a:r>
              <a:rPr lang="it-IT" sz="3200" dirty="0" err="1" smtClean="0">
                <a:solidFill>
                  <a:srgbClr val="0070C0"/>
                </a:solidFill>
              </a:rPr>
              <a:t>Materials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89127" y="1209148"/>
            <a:ext cx="339035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</a:rPr>
              <a:t>Nitrogen</a:t>
            </a:r>
            <a:r>
              <a:rPr lang="it-IT" dirty="0">
                <a:latin typeface="Arial" panose="020B0604020202020204" pitchFamily="34" charset="0"/>
              </a:rPr>
              <a:t>    	0.162 nm</a:t>
            </a:r>
            <a:r>
              <a:rPr lang="it-IT" baseline="30000" dirty="0">
                <a:latin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</a:rPr>
              <a:t> 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Krypton</a:t>
            </a:r>
            <a:r>
              <a:rPr lang="it-IT" dirty="0">
                <a:latin typeface="Arial" panose="020B0604020202020204" pitchFamily="34" charset="0"/>
              </a:rPr>
              <a:t>		0.210 nm</a:t>
            </a:r>
            <a:r>
              <a:rPr lang="it-IT" baseline="30000" dirty="0">
                <a:latin typeface="Arial" panose="020B0604020202020204" pitchFamily="34" charset="0"/>
              </a:rPr>
              <a:t>2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09747" y="6400800"/>
            <a:ext cx="8321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https://www.microtrac.it/it/applicazioni/conoscenza-base/method-of-small-surface/</a:t>
            </a:r>
          </a:p>
        </p:txBody>
      </p:sp>
    </p:spTree>
    <p:extLst>
      <p:ext uri="{BB962C8B-B14F-4D97-AF65-F5344CB8AC3E}">
        <p14:creationId xmlns:p14="http://schemas.microsoft.com/office/powerpoint/2010/main" val="54797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4" y="293991"/>
            <a:ext cx="7579360" cy="33956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44" y="3709467"/>
            <a:ext cx="7492832" cy="27017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62744" y="6411216"/>
            <a:ext cx="749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https://andyjconnelly.wordpress.com/2017/03/13/bet-surface-area/</a:t>
            </a:r>
          </a:p>
        </p:txBody>
      </p:sp>
    </p:spTree>
    <p:extLst>
      <p:ext uri="{BB962C8B-B14F-4D97-AF65-F5344CB8AC3E}">
        <p14:creationId xmlns:p14="http://schemas.microsoft.com/office/powerpoint/2010/main" val="33131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9520" y="1424077"/>
            <a:ext cx="76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Degas</a:t>
            </a:r>
          </a:p>
          <a:p>
            <a:endParaRPr lang="it-IT" dirty="0" smtClean="0"/>
          </a:p>
          <a:p>
            <a:r>
              <a:rPr lang="it-IT" dirty="0" err="1"/>
              <a:t>I</a:t>
            </a:r>
            <a:r>
              <a:rPr lang="it-IT" dirty="0" err="1" smtClean="0"/>
              <a:t>mportant</a:t>
            </a:r>
            <a:r>
              <a:rPr lang="it-IT" dirty="0" smtClean="0"/>
              <a:t>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of </a:t>
            </a:r>
            <a:r>
              <a:rPr lang="it-IT" dirty="0" err="1"/>
              <a:t>surface</a:t>
            </a:r>
            <a:r>
              <a:rPr lang="it-IT" dirty="0"/>
              <a:t> area or </a:t>
            </a:r>
            <a:r>
              <a:rPr lang="it-IT" dirty="0" err="1"/>
              <a:t>pore</a:t>
            </a:r>
            <a:r>
              <a:rPr lang="it-IT" dirty="0"/>
              <a:t> </a:t>
            </a:r>
            <a:r>
              <a:rPr lang="it-IT" dirty="0" err="1" smtClean="0"/>
              <a:t>size</a:t>
            </a:r>
            <a:r>
              <a:rPr lang="it-IT" dirty="0" smtClean="0"/>
              <a:t>/volume</a:t>
            </a:r>
          </a:p>
          <a:p>
            <a:endParaRPr lang="it-IT" dirty="0" smtClean="0"/>
          </a:p>
          <a:p>
            <a:r>
              <a:rPr lang="it-IT" dirty="0" err="1" smtClean="0"/>
              <a:t>Surfaces</a:t>
            </a:r>
            <a:r>
              <a:rPr lang="it-IT" dirty="0" smtClean="0"/>
              <a:t> </a:t>
            </a:r>
            <a:r>
              <a:rPr lang="it-IT" dirty="0" err="1" smtClean="0"/>
              <a:t>armust</a:t>
            </a:r>
            <a:r>
              <a:rPr lang="it-IT" dirty="0" smtClean="0"/>
              <a:t> be </a:t>
            </a:r>
            <a:r>
              <a:rPr lang="it-IT" dirty="0"/>
              <a:t>‘</a:t>
            </a:r>
            <a:r>
              <a:rPr lang="it-IT" dirty="0" err="1"/>
              <a:t>cleaned</a:t>
            </a:r>
            <a:r>
              <a:rPr lang="it-IT" dirty="0"/>
              <a:t>’ of water/</a:t>
            </a:r>
            <a:r>
              <a:rPr lang="it-IT" dirty="0" err="1"/>
              <a:t>organic</a:t>
            </a:r>
            <a:r>
              <a:rPr lang="it-IT" dirty="0"/>
              <a:t> </a:t>
            </a:r>
            <a:r>
              <a:rPr lang="it-IT" dirty="0" err="1"/>
              <a:t>vapours</a:t>
            </a:r>
            <a:r>
              <a:rPr lang="it-IT" dirty="0"/>
              <a:t> in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smtClean="0"/>
              <a:t>ways:</a:t>
            </a:r>
          </a:p>
          <a:p>
            <a:endParaRPr lang="it-IT" dirty="0" smtClean="0"/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With </a:t>
            </a:r>
            <a:r>
              <a:rPr lang="it-IT" dirty="0" err="1"/>
              <a:t>heating</a:t>
            </a:r>
            <a:r>
              <a:rPr lang="it-IT" dirty="0"/>
              <a:t> under a </a:t>
            </a:r>
            <a:r>
              <a:rPr lang="it-IT" dirty="0" err="1" smtClean="0"/>
              <a:t>vacuum</a:t>
            </a:r>
            <a:endParaRPr lang="it-IT" dirty="0" smtClean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Under </a:t>
            </a:r>
            <a:r>
              <a:rPr lang="it-IT" dirty="0"/>
              <a:t>a flow of dry, </a:t>
            </a:r>
            <a:r>
              <a:rPr lang="it-IT" dirty="0" err="1"/>
              <a:t>inert</a:t>
            </a:r>
            <a:r>
              <a:rPr lang="it-IT" dirty="0"/>
              <a:t> gas</a:t>
            </a:r>
            <a:r>
              <a:rPr lang="it-IT" dirty="0" smtClean="0"/>
              <a:t>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modification</a:t>
            </a:r>
            <a:r>
              <a:rPr lang="it-IT" dirty="0" smtClean="0"/>
              <a:t> must be </a:t>
            </a:r>
            <a:r>
              <a:rPr lang="it-IT" dirty="0" err="1" smtClean="0"/>
              <a:t>induced</a:t>
            </a:r>
            <a:r>
              <a:rPr lang="it-IT" dirty="0" smtClean="0"/>
              <a:t> 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60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7625" t="22744" r="26223" b="7522"/>
          <a:stretch/>
        </p:blipFill>
        <p:spPr>
          <a:xfrm>
            <a:off x="1488558" y="1371600"/>
            <a:ext cx="6847368" cy="512543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25303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What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is</a:t>
            </a:r>
            <a:r>
              <a:rPr lang="it-IT" sz="2400" dirty="0" smtClean="0">
                <a:solidFill>
                  <a:srgbClr val="0070C0"/>
                </a:solidFill>
              </a:rPr>
              <a:t> the </a:t>
            </a:r>
            <a:r>
              <a:rPr lang="it-IT" sz="2400" dirty="0" err="1" smtClean="0">
                <a:solidFill>
                  <a:srgbClr val="0070C0"/>
                </a:solidFill>
              </a:rPr>
              <a:t>result</a:t>
            </a:r>
            <a:r>
              <a:rPr lang="it-IT" sz="2400" dirty="0" smtClean="0">
                <a:solidFill>
                  <a:srgbClr val="0070C0"/>
                </a:solidFill>
              </a:rPr>
              <a:t>?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08475" y="43495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The values on the y-axis are calculated </a:t>
            </a:r>
            <a:r>
              <a:rPr lang="en-US" dirty="0" smtClean="0">
                <a:latin typeface="Arial" panose="020B0604020202020204" pitchFamily="34" charset="0"/>
              </a:rPr>
              <a:t>from pressure measurements </a:t>
            </a:r>
            <a:r>
              <a:rPr lang="en-US" dirty="0">
                <a:latin typeface="Arial" panose="020B0604020202020204" pitchFamily="34" charset="0"/>
              </a:rPr>
              <a:t>(and temperature values)</a:t>
            </a:r>
            <a:endParaRPr lang="en-US" dirty="0">
              <a:effectLst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00939" y="21994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Desorption curve may overlay on,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or </a:t>
            </a:r>
            <a:r>
              <a:rPr lang="en-US" dirty="0">
                <a:latin typeface="Arial" panose="020B0604020202020204" pitchFamily="34" charset="0"/>
              </a:rPr>
              <a:t>appear to left of,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</a:rPr>
              <a:t>adsorption curve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370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HA_Trai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C36621-6C65-4A61-A938-FD74A2B0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Presentazione su schermo (4:3)</PresentationFormat>
  <Paragraphs>69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Calibri</vt:lpstr>
      <vt:lpstr>Gill Sans MT</vt:lpstr>
      <vt:lpstr>Monotype Corsiva</vt:lpstr>
      <vt:lpstr>Times New Roman</vt:lpstr>
      <vt:lpstr>Verdana</vt:lpstr>
      <vt:lpstr>Wingdings 2</vt:lpstr>
      <vt:lpstr>OSHA_Training</vt:lpstr>
      <vt:lpstr>Microsoft Equation 3.0</vt:lpstr>
      <vt:lpstr>Micrografx Windows Draw 6.0 Drawing</vt:lpstr>
      <vt:lpstr>Physisorption, surface area and porosity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Custom template for OSHA Susan Harwood training materials</dc:description>
  <cp:lastModifiedBy/>
  <cp:revision>1</cp:revision>
  <dcterms:created xsi:type="dcterms:W3CDTF">2010-11-23T17:01:55Z</dcterms:created>
  <dcterms:modified xsi:type="dcterms:W3CDTF">2021-03-26T11:22:59Z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