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11"/>
  </p:notesMasterIdLst>
  <p:handoutMasterIdLst>
    <p:handoutMasterId r:id="rId12"/>
  </p:handoutMasterIdLst>
  <p:sldIdLst>
    <p:sldId id="438" r:id="rId3"/>
    <p:sldId id="490" r:id="rId4"/>
    <p:sldId id="491" r:id="rId5"/>
    <p:sldId id="492" r:id="rId6"/>
    <p:sldId id="493" r:id="rId7"/>
    <p:sldId id="494" r:id="rId8"/>
    <p:sldId id="495" r:id="rId9"/>
    <p:sldId id="496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FFFF"/>
    <a:srgbClr val="FF66CC"/>
    <a:srgbClr val="B77513"/>
    <a:srgbClr val="CCECFF"/>
    <a:srgbClr val="FFCC66"/>
    <a:srgbClr val="99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57" autoAdjust="0"/>
    <p:restoredTop sz="91244" autoAdjust="0"/>
  </p:normalViewPr>
  <p:slideViewPr>
    <p:cSldViewPr snapToGrid="0">
      <p:cViewPr varScale="1">
        <p:scale>
          <a:sx n="73" d="100"/>
          <a:sy n="73" d="100"/>
        </p:scale>
        <p:origin x="13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42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AA44EEBB-316D-4652-A96A-FAFFBB3EFD07}" type="datetimeFigureOut">
              <a:rPr lang="en-US"/>
              <a:pPr>
                <a:defRPr/>
              </a:pPr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9CE33F3-FA65-4487-A852-D574F070C8B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5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BEE5CBB8-6D00-4BF9-B1AD-1CF416F6D62D}" type="datetimeFigureOut">
              <a:rPr lang="en-US"/>
              <a:pPr>
                <a:defRPr/>
              </a:pPr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marL="0" marR="0" lvl="0" indent="0" algn="l" defTabSz="966612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/>
              <a:t>Trainer Notes:</a:t>
            </a:r>
          </a:p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269C058-4577-42A1-B360-321A5B2BDD3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Tx/>
      <a:buSzTx/>
      <a:buFontTx/>
      <a:buNone/>
      <a:tabLst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69C058-4577-42A1-B360-321A5B2BDD3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3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634318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533093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 algn="r">
              <a:defRPr/>
            </a:pPr>
            <a:fld id="{A5B96567-BFE0-47FD-90FD-A9064614BBFE}" type="slidenum">
              <a:rPr lang="en-US" smtClean="0"/>
              <a:pPr algn="r"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alphaModFix amt="8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  <a:solidFill>
            <a:schemeClr val="bg2">
              <a:alpha val="60000"/>
            </a:schemeClr>
          </a:solidFill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  <a:solidFill>
            <a:schemeClr val="bg2">
              <a:alpha val="60000"/>
            </a:schemeClr>
          </a:solidFill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565" y="274320"/>
            <a:ext cx="8315123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338" y="1524000"/>
            <a:ext cx="4010450" cy="4755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6812" y="1524000"/>
            <a:ext cx="4186876" cy="4755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160336"/>
            <a:ext cx="76962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8278"/>
            <a:ext cx="34899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892040" y="328278"/>
            <a:ext cx="35661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19200" y="969336"/>
            <a:ext cx="34899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2040" y="969336"/>
            <a:ext cx="35661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 19"/>
          <p:cNvSpPr>
            <a:spLocks noGrp="1"/>
          </p:cNvSpPr>
          <p:nvPr>
            <p:ph type="ftr" sz="quarter" idx="10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2" y="274320"/>
            <a:ext cx="830167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7" y="216778"/>
            <a:ext cx="4217894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8907" y="1406964"/>
            <a:ext cx="4217894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45460" y="2133600"/>
            <a:ext cx="8256978" cy="41999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64663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9143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0863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0863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alphaModFix amt="83000"/>
            <a:lum/>
          </a:blip>
          <a:srcRect/>
          <a:tile tx="-260350" ty="1270000" sx="100000" sy="10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438150" y="0"/>
            <a:ext cx="8705851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58906" y="274638"/>
            <a:ext cx="8275544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658906" y="1447800"/>
            <a:ext cx="827554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5" name="Rectangle 14"/>
          <p:cNvSpPr/>
          <p:nvPr/>
        </p:nvSpPr>
        <p:spPr bwMode="invGray">
          <a:xfrm>
            <a:off x="4429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634318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533093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 algn="r">
              <a:defRPr/>
            </a:pPr>
            <a:fld id="{A5B96567-BFE0-47FD-90FD-A9064614BBFE}" type="slidenum">
              <a:rPr lang="en-US" smtClean="0"/>
              <a:pPr algn="r">
                <a:defRPr/>
              </a:pPr>
              <a:t>‹N›</a:t>
            </a:fld>
            <a:endParaRPr lang="en-US" dirty="0"/>
          </a:p>
        </p:txBody>
      </p:sp>
      <p:sp>
        <p:nvSpPr>
          <p:cNvPr id="13" name="Rounded Rectangle 12"/>
          <p:cNvSpPr/>
          <p:nvPr userDrawn="1"/>
        </p:nvSpPr>
        <p:spPr>
          <a:xfrm>
            <a:off x="537882" y="147484"/>
            <a:ext cx="8471418" cy="6583680"/>
          </a:xfrm>
          <a:prstGeom prst="roundRect">
            <a:avLst>
              <a:gd name="adj" fmla="val 5914"/>
            </a:avLst>
          </a:prstGeom>
          <a:noFill/>
          <a:ln>
            <a:solidFill>
              <a:srgbClr val="B77513">
                <a:alpha val="8980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79" r:id="rId9"/>
    <p:sldLayoutId id="2147483680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33A2C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B58B80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C3986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chemeClr val="bg2">
              <a:alpha val="80000"/>
            </a:schemeClr>
          </a:solidFill>
        </p:spPr>
        <p:txBody>
          <a:bodyPr>
            <a:normAutofit/>
          </a:bodyPr>
          <a:lstStyle/>
          <a:p>
            <a:r>
              <a:rPr lang="en-US" cap="small" dirty="0" smtClean="0"/>
              <a:t>Chemisorption, surface area and metal dispersion</a:t>
            </a:r>
          </a:p>
        </p:txBody>
      </p:sp>
    </p:spTree>
    <p:extLst>
      <p:ext uri="{BB962C8B-B14F-4D97-AF65-F5344CB8AC3E}">
        <p14:creationId xmlns:p14="http://schemas.microsoft.com/office/powerpoint/2010/main" val="23657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623" y="1410790"/>
            <a:ext cx="6335456" cy="398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0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Rettangolo 2"/>
          <p:cNvSpPr/>
          <p:nvPr/>
        </p:nvSpPr>
        <p:spPr>
          <a:xfrm>
            <a:off x="1087120" y="4042955"/>
            <a:ext cx="7620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</a:rPr>
              <a:t>n = </a:t>
            </a:r>
            <a:r>
              <a:rPr lang="en-US" dirty="0">
                <a:latin typeface="Arial" panose="020B0604020202020204" pitchFamily="34" charset="0"/>
              </a:rPr>
              <a:t>number of surface metal atoms that are occupied by the chemisorption of a gas </a:t>
            </a:r>
            <a:r>
              <a:rPr lang="en-US" dirty="0" smtClean="0">
                <a:latin typeface="Arial" panose="020B0604020202020204" pitchFamily="34" charset="0"/>
              </a:rPr>
              <a:t>molecule. 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ex </a:t>
            </a:r>
            <a:r>
              <a:rPr lang="en-US" dirty="0">
                <a:latin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</a:rPr>
              <a:t>H</a:t>
            </a:r>
            <a:r>
              <a:rPr lang="en-US" baseline="-25000" dirty="0" smtClean="0">
                <a:latin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</a:rPr>
              <a:t> on </a:t>
            </a:r>
            <a:r>
              <a:rPr lang="en-US" dirty="0">
                <a:latin typeface="Arial" panose="020B0604020202020204" pitchFamily="34" charset="0"/>
              </a:rPr>
              <a:t>Pt : n = 2 because of dissociative adsorption: 1 molecule </a:t>
            </a:r>
            <a:r>
              <a:rPr lang="en-US" dirty="0" smtClean="0">
                <a:latin typeface="Arial" panose="020B0604020202020204" pitchFamily="34" charset="0"/>
              </a:rPr>
              <a:t>H</a:t>
            </a:r>
            <a:r>
              <a:rPr lang="en-US" baseline="-25000" dirty="0" smtClean="0">
                <a:latin typeface="Arial" panose="020B0604020202020204" pitchFamily="34" charset="0"/>
              </a:rPr>
              <a:t>2 </a:t>
            </a:r>
            <a:r>
              <a:rPr lang="en-US" dirty="0" smtClean="0">
                <a:latin typeface="Arial" panose="020B0604020202020204" pitchFamily="34" charset="0"/>
              </a:rPr>
              <a:t>dissociates </a:t>
            </a:r>
            <a:r>
              <a:rPr lang="en-US" dirty="0">
                <a:latin typeface="Arial" panose="020B0604020202020204" pitchFamily="34" charset="0"/>
              </a:rPr>
              <a:t>to </a:t>
            </a:r>
            <a:r>
              <a:rPr lang="en-US" dirty="0" smtClean="0">
                <a:latin typeface="Arial" panose="020B0604020202020204" pitchFamily="34" charset="0"/>
              </a:rPr>
              <a:t>2 </a:t>
            </a:r>
            <a:r>
              <a:rPr lang="en-US" dirty="0"/>
              <a:t>H atoms adsorbed on 2 Pt </a:t>
            </a:r>
            <a:r>
              <a:rPr lang="en-US" dirty="0" smtClean="0"/>
              <a:t>atoms</a:t>
            </a:r>
          </a:p>
          <a:p>
            <a:endParaRPr lang="en-US" i="1" dirty="0" smtClean="0"/>
          </a:p>
          <a:p>
            <a:r>
              <a:rPr lang="en-US" i="1" dirty="0" smtClean="0"/>
              <a:t>v </a:t>
            </a:r>
            <a:r>
              <a:rPr lang="en-US" dirty="0" smtClean="0"/>
              <a:t>adsorbed gas volume</a:t>
            </a:r>
          </a:p>
          <a:p>
            <a:r>
              <a:rPr lang="en-US" i="1" dirty="0" err="1" smtClean="0"/>
              <a:t>V</a:t>
            </a:r>
            <a:r>
              <a:rPr lang="en-US" i="1" baseline="-25000" dirty="0" err="1" smtClean="0"/>
              <a:t>m</a:t>
            </a:r>
            <a:r>
              <a:rPr lang="en-US" dirty="0" smtClean="0"/>
              <a:t> volume of a mole of metal atom</a:t>
            </a:r>
            <a:endParaRPr lang="en-US" dirty="0"/>
          </a:p>
          <a:p>
            <a:r>
              <a:rPr lang="en-US" i="1" dirty="0" smtClean="0"/>
              <a:t>N</a:t>
            </a:r>
            <a:r>
              <a:rPr lang="en-US" i="1" baseline="-25000" dirty="0" smtClean="0"/>
              <a:t>a</a:t>
            </a:r>
            <a:r>
              <a:rPr lang="en-US" dirty="0" smtClean="0"/>
              <a:t> Avogadro’s number</a:t>
            </a:r>
          </a:p>
          <a:p>
            <a:r>
              <a:rPr lang="en-US" i="1" dirty="0" smtClean="0"/>
              <a:t>S</a:t>
            </a:r>
            <a:r>
              <a:rPr lang="en-US" dirty="0" smtClean="0"/>
              <a:t> surface of one metal atom </a:t>
            </a:r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" t="16465" r="-2490" b="37247"/>
          <a:stretch/>
        </p:blipFill>
        <p:spPr bwMode="auto">
          <a:xfrm>
            <a:off x="692467" y="1493519"/>
            <a:ext cx="6119813" cy="216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1087120" y="443239"/>
            <a:ext cx="7809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</a:rPr>
              <a:t>Metal surface atoms (N</a:t>
            </a:r>
            <a:r>
              <a:rPr lang="en-US" sz="2400" baseline="-25000" dirty="0" smtClean="0">
                <a:solidFill>
                  <a:srgbClr val="0070C0"/>
                </a:solidFill>
                <a:latin typeface="Arial" panose="020B0604020202020204" pitchFamily="34" charset="0"/>
              </a:rPr>
              <a:t>(s)M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</a:rPr>
              <a:t>) and metal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</a:rPr>
              <a:t>surface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</a:rPr>
              <a:t>area (S</a:t>
            </a:r>
            <a:r>
              <a:rPr lang="en-US" sz="2400" baseline="-25000" dirty="0" smtClean="0">
                <a:solidFill>
                  <a:srgbClr val="0070C0"/>
                </a:solidFill>
                <a:latin typeface="Arial" panose="020B0604020202020204" pitchFamily="34" charset="0"/>
              </a:rPr>
              <a:t>M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</a:rPr>
              <a:t>)</a:t>
            </a:r>
            <a:endParaRPr lang="it-IT" sz="2400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3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87120" y="443239"/>
            <a:ext cx="7809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</a:rPr>
              <a:t>Chemisorption stoichiometry </a:t>
            </a:r>
            <a:endParaRPr lang="it-IT" sz="2400" baseline="-25000" dirty="0">
              <a:solidFill>
                <a:srgbClr val="0070C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/>
          <a:srcRect l="14670" t="31086" r="15527" b="10269"/>
          <a:stretch/>
        </p:blipFill>
        <p:spPr>
          <a:xfrm>
            <a:off x="722812" y="1132115"/>
            <a:ext cx="5503817" cy="239525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698171" y="3631474"/>
            <a:ext cx="437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Nanoparticle</a:t>
            </a:r>
            <a:r>
              <a:rPr lang="it-IT" dirty="0" smtClean="0"/>
              <a:t> &lt; 1nm      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dirty="0" smtClean="0"/>
              <a:t>            n &lt; 2</a:t>
            </a:r>
            <a:endParaRPr lang="it-IT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2926486" y="4239495"/>
          <a:ext cx="4130312" cy="2179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Micrografx Windows Draw 6.0 Drawing" r:id="rId5" imgW="6153150" imgH="3248025" progId="Draw.Document.6">
                  <p:embed/>
                </p:oleObj>
              </mc:Choice>
              <mc:Fallback>
                <p:oleObj name="Micrografx Windows Draw 6.0 Drawing" r:id="rId5" imgW="6153150" imgH="3248025" progId="Draw.Document.6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6486" y="4239495"/>
                        <a:ext cx="4130312" cy="2179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/>
          <p:cNvSpPr/>
          <p:nvPr/>
        </p:nvSpPr>
        <p:spPr>
          <a:xfrm>
            <a:off x="6454662" y="1132115"/>
            <a:ext cx="244150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corner atoms are usually more active than atoms on the flat surfaces</a:t>
            </a:r>
            <a:endParaRPr lang="en-US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/>
            <a:endParaRPr lang="en-US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/>
            <a:endParaRPr lang="en-US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</a:rPr>
              <a:t>stoichiometry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</a:rPr>
              <a:t>of chemisorption may also change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42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58277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114800"/>
            <a:ext cx="4445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461760" y="722811"/>
            <a:ext cx="1933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Rh/Al</a:t>
            </a:r>
            <a:r>
              <a:rPr lang="it-IT" baseline="-25000" dirty="0" smtClean="0"/>
              <a:t>2</a:t>
            </a:r>
            <a:r>
              <a:rPr lang="it-IT" dirty="0" smtClean="0"/>
              <a:t>O</a:t>
            </a:r>
            <a:r>
              <a:rPr lang="it-IT" baseline="-25000" dirty="0" smtClean="0"/>
              <a:t>3</a:t>
            </a:r>
            <a:endParaRPr lang="it-IT" baseline="-25000" dirty="0"/>
          </a:p>
        </p:txBody>
      </p:sp>
    </p:spTree>
    <p:extLst>
      <p:ext uri="{BB962C8B-B14F-4D97-AF65-F5344CB8AC3E}">
        <p14:creationId xmlns:p14="http://schemas.microsoft.com/office/powerpoint/2010/main" val="270488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836023" y="320040"/>
            <a:ext cx="80728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2400" dirty="0" smtClean="0">
                <a:solidFill>
                  <a:srgbClr val="0070C0"/>
                </a:solidFill>
              </a:rPr>
              <a:t>Chemisorption and </a:t>
            </a:r>
            <a:r>
              <a:rPr lang="en-US" altLang="it-IT" sz="2400" dirty="0" err="1" smtClean="0">
                <a:solidFill>
                  <a:srgbClr val="0070C0"/>
                </a:solidFill>
              </a:rPr>
              <a:t>Physisortion</a:t>
            </a:r>
            <a:r>
              <a:rPr lang="en-US" altLang="it-IT" sz="2400" dirty="0" smtClean="0">
                <a:solidFill>
                  <a:srgbClr val="0070C0"/>
                </a:solidFill>
              </a:rPr>
              <a:t>: </a:t>
            </a:r>
            <a:r>
              <a:rPr lang="en-US" altLang="it-IT" sz="2400" dirty="0" smtClean="0">
                <a:solidFill>
                  <a:schemeClr val="accent2"/>
                </a:solidFill>
              </a:rPr>
              <a:t>the role of support in nanocomposites</a:t>
            </a:r>
            <a:endParaRPr lang="en-US" altLang="it-IT" sz="2400" dirty="0">
              <a:solidFill>
                <a:schemeClr val="accent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790576" y="467650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Pressure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1753604" y="3087934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Gas </a:t>
            </a:r>
            <a:r>
              <a:rPr lang="it-IT" dirty="0" err="1" smtClean="0"/>
              <a:t>adsorption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/>
          <a:srcRect l="6909" b="10096"/>
          <a:stretch/>
        </p:blipFill>
        <p:spPr>
          <a:xfrm>
            <a:off x="3030581" y="1963778"/>
            <a:ext cx="3969609" cy="261764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1221924" y="5765075"/>
            <a:ext cx="7353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Physisorption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investigated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77 K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occurs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higher</a:t>
            </a:r>
            <a:r>
              <a:rPr lang="it-IT" dirty="0" smtClean="0"/>
              <a:t> temperature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526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836023" y="320040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2400" dirty="0" smtClean="0">
                <a:solidFill>
                  <a:srgbClr val="0070C0"/>
                </a:solidFill>
              </a:rPr>
              <a:t>Chemisorption and </a:t>
            </a:r>
            <a:r>
              <a:rPr lang="en-US" altLang="it-IT" sz="2400" dirty="0" err="1" smtClean="0">
                <a:solidFill>
                  <a:srgbClr val="0070C0"/>
                </a:solidFill>
              </a:rPr>
              <a:t>Physisortion</a:t>
            </a:r>
            <a:r>
              <a:rPr lang="en-US" altLang="it-IT" sz="2400" dirty="0" smtClean="0">
                <a:solidFill>
                  <a:schemeClr val="accent2"/>
                </a:solidFill>
              </a:rPr>
              <a:t>: the role of support in nanocomposites</a:t>
            </a:r>
            <a:endParaRPr lang="en-US" altLang="it-IT" sz="2400" dirty="0">
              <a:solidFill>
                <a:schemeClr val="accent2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l="7625" b="10743"/>
          <a:stretch/>
        </p:blipFill>
        <p:spPr>
          <a:xfrm>
            <a:off x="2812868" y="1973200"/>
            <a:ext cx="4024667" cy="25988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790576" y="467650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Pressure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1984436" y="308793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Adsorption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86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smtClean="0">
                <a:solidFill>
                  <a:schemeClr val="accent2"/>
                </a:solidFill>
              </a:rPr>
              <a:t>1.1% Pt/</a:t>
            </a:r>
            <a:r>
              <a:rPr lang="en-US" altLang="it-IT" smtClean="0">
                <a:solidFill>
                  <a:schemeClr val="accent2"/>
                </a:solidFill>
                <a:latin typeface="Symbol" panose="05050102010706020507" pitchFamily="18" charset="2"/>
              </a:rPr>
              <a:t>g</a:t>
            </a:r>
            <a:r>
              <a:rPr lang="en-US" altLang="it-IT" smtClean="0">
                <a:solidFill>
                  <a:schemeClr val="accent2"/>
                </a:solidFill>
              </a:rPr>
              <a:t>-Al</a:t>
            </a:r>
            <a:r>
              <a:rPr lang="en-US" altLang="it-IT" baseline="-25000" smtClean="0">
                <a:solidFill>
                  <a:schemeClr val="accent2"/>
                </a:solidFill>
              </a:rPr>
              <a:t>2</a:t>
            </a:r>
            <a:r>
              <a:rPr lang="en-US" altLang="it-IT" smtClean="0">
                <a:solidFill>
                  <a:schemeClr val="accent2"/>
                </a:solidFill>
              </a:rPr>
              <a:t>O</a:t>
            </a:r>
            <a:r>
              <a:rPr lang="en-US" altLang="it-IT" baseline="-25000" smtClean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33400" y="5334000"/>
            <a:ext cx="7848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2000"/>
              <a:t>Adsorbimento a 573 K di H</a:t>
            </a:r>
            <a:r>
              <a:rPr lang="en-US" altLang="it-IT" sz="2000" baseline="-25000"/>
              <a:t>2</a:t>
            </a:r>
            <a:r>
              <a:rPr lang="en-US" altLang="it-IT" sz="2000"/>
              <a:t>. Curva (a) adsorbimento su 2.031 g di catalizzatore,  (c) adsorbimento su 1.00 g di Al</a:t>
            </a:r>
            <a:r>
              <a:rPr lang="en-US" altLang="it-IT" sz="2000" baseline="-25000"/>
              <a:t>2</a:t>
            </a:r>
            <a:r>
              <a:rPr lang="en-US" altLang="it-IT" sz="2000"/>
              <a:t>O</a:t>
            </a:r>
            <a:r>
              <a:rPr lang="en-US" altLang="it-IT" sz="2000" baseline="-25000"/>
              <a:t>3</a:t>
            </a:r>
            <a:r>
              <a:rPr lang="en-US" altLang="it-IT" sz="2000"/>
              <a:t>, (d) adsorbimento su quantità di supporto corrispondente a quella del campione (2.00 g) ed espressa nella stessa scala della curva (a), (b) differenza tra la curva a e d. 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5591175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1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SHA_Training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ailored">
      <a:fillStyleLst>
        <a:gradFill rotWithShape="1">
          <a:gsLst>
            <a:gs pos="0">
              <a:schemeClr val="phClr">
                <a:tint val="90000"/>
                <a:satMod val="125000"/>
              </a:schemeClr>
            </a:gs>
            <a:gs pos="100000">
              <a:schemeClr val="phClr">
                <a:shade val="80000"/>
                <a:sat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atMod val="150000"/>
              </a:schemeClr>
            </a:gs>
            <a:gs pos="35000">
              <a:schemeClr val="phClr">
                <a:tint val="65000"/>
                <a:satMod val="175000"/>
              </a:schemeClr>
            </a:gs>
            <a:gs pos="100000">
              <a:schemeClr val="phClr">
                <a:tint val="55000"/>
                <a:satMod val="200000"/>
              </a:schemeClr>
            </a:gs>
            <a:gs pos="100000">
              <a:schemeClr val="phClr">
                <a:tint val="50000"/>
                <a:satMod val="225000"/>
              </a:schemeClr>
            </a:gs>
          </a:gsLst>
          <a:path path="circle">
            <a:fillToRect l="100000" t="100000" r="100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8000"/>
                <a:satMod val="115000"/>
              </a:schemeClr>
              <a:schemeClr val="phClr">
                <a:tint val="84000"/>
                <a:satMod val="135000"/>
              </a:schemeClr>
            </a:duotone>
          </a:blip>
          <a:tile tx="0" ty="0" sx="100000" sy="100000" flip="none" algn="tl"/>
        </a:blipFill>
      </a:fillStyleLst>
      <a:lnStyleLst>
        <a:ln w="63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</a:lnStyleLst>
      <a:effectStyleLst>
        <a:effectStyle>
          <a:effectLst>
            <a:softEdge rad="25400"/>
          </a:effectLst>
        </a:effectStyle>
        <a:effectStyle>
          <a:effectLst>
            <a:innerShdw blurRad="76200" dist="12700" dir="13500000">
              <a:srgbClr val="FFFFFF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3600000"/>
            </a:lightRig>
          </a:scene3d>
          <a:sp3d>
            <a:bevelT w="12700" h="25400" prst="softRound"/>
          </a:sp3d>
        </a:effectStyle>
        <a:effectStyle>
          <a:effectLst>
            <a:outerShdw blurRad="38100" dist="25400" dir="5400000" sx="102000" sy="102000" rotWithShape="0">
              <a:srgbClr val="80808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woPt" dir="l">
              <a:rot lat="0" lon="0" rev="4200000"/>
            </a:lightRig>
          </a:scene3d>
          <a:sp3d prstMaterial="softmetal">
            <a:bevelT w="127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3C36621-6C65-4A61-A938-FD74A2B05B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222</Words>
  <Application>Microsoft Office PowerPoint</Application>
  <PresentationFormat>Presentazione su schermo (4:3)</PresentationFormat>
  <Paragraphs>28</Paragraphs>
  <Slides>8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8" baseType="lpstr">
      <vt:lpstr>Arial</vt:lpstr>
      <vt:lpstr>Calibri</vt:lpstr>
      <vt:lpstr>Gill Sans MT</vt:lpstr>
      <vt:lpstr>Symbol</vt:lpstr>
      <vt:lpstr>Times New Roman</vt:lpstr>
      <vt:lpstr>Verdana</vt:lpstr>
      <vt:lpstr>Wingdings</vt:lpstr>
      <vt:lpstr>Wingdings 2</vt:lpstr>
      <vt:lpstr>OSHA_Training</vt:lpstr>
      <vt:lpstr>Micrografx Windows Draw 6.0 Drawing</vt:lpstr>
      <vt:lpstr>Chemisorption, surface area and metal dispersion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1.1% Pt/g-Al2O3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>Custom template for OSHA Susan Harwood training materials</dc:description>
  <cp:lastModifiedBy/>
  <cp:revision>1</cp:revision>
  <dcterms:created xsi:type="dcterms:W3CDTF">2010-11-23T17:01:55Z</dcterms:created>
  <dcterms:modified xsi:type="dcterms:W3CDTF">2021-04-12T07:32:58Z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TC101671289990</vt:lpwstr>
  </property>
</Properties>
</file>