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8"/>
  </p:notesMasterIdLst>
  <p:handoutMasterIdLst>
    <p:handoutMasterId r:id="rId19"/>
  </p:handoutMasterIdLst>
  <p:sldIdLst>
    <p:sldId id="438" r:id="rId3"/>
    <p:sldId id="496" r:id="rId4"/>
    <p:sldId id="497" r:id="rId5"/>
    <p:sldId id="512" r:id="rId6"/>
    <p:sldId id="499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508" r:id="rId16"/>
    <p:sldId id="509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66FFFF"/>
    <a:srgbClr val="FF66CC"/>
    <a:srgbClr val="B77513"/>
    <a:srgbClr val="CCECFF"/>
    <a:srgbClr val="FFCC66"/>
    <a:srgbClr val="99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7" autoAdjust="0"/>
    <p:restoredTop sz="91244" autoAdjust="0"/>
  </p:normalViewPr>
  <p:slideViewPr>
    <p:cSldViewPr snapToGrid="0">
      <p:cViewPr varScale="1">
        <p:scale>
          <a:sx n="73" d="100"/>
          <a:sy n="73" d="100"/>
        </p:scale>
        <p:origin x="13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AA44EEBB-316D-4652-A96A-FAFFBB3EFD07}" type="datetimeFigureOut">
              <a:rPr lang="en-US"/>
              <a:pPr>
                <a:defRPr/>
              </a:pPr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9CE33F3-FA65-4487-A852-D574F070C8B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5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EE5CBB8-6D00-4BF9-B1AD-1CF416F6D62D}" type="datetimeFigureOut">
              <a:rPr lang="en-US"/>
              <a:pPr>
                <a:defRPr/>
              </a:pPr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0" marR="0" lvl="0" indent="0" algn="l" defTabSz="966612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Trainer Notes:</a:t>
            </a:r>
          </a:p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269C058-4577-42A1-B360-321A5B2BDD3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634318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3093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 algn="r">
              <a:defRPr/>
            </a:pPr>
            <a:fld id="{A5B96567-BFE0-47FD-90FD-A9064614BBFE}" type="slidenum">
              <a:rPr lang="en-US" smtClean="0"/>
              <a:pPr algn="r"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alphaModFix amt="8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solidFill>
            <a:schemeClr val="bg2">
              <a:alpha val="60000"/>
            </a:schemeClr>
          </a:solidFill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solidFill>
            <a:schemeClr val="bg2">
              <a:alpha val="60000"/>
            </a:schemeClr>
          </a:solidFill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565" y="274320"/>
            <a:ext cx="8315123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338" y="1524000"/>
            <a:ext cx="4010450" cy="4755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812" y="1524000"/>
            <a:ext cx="4186876" cy="4755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60336"/>
            <a:ext cx="76962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8278"/>
            <a:ext cx="34899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92040" y="328278"/>
            <a:ext cx="35661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19200" y="969336"/>
            <a:ext cx="34899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969336"/>
            <a:ext cx="35661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19"/>
          <p:cNvSpPr>
            <a:spLocks noGrp="1"/>
          </p:cNvSpPr>
          <p:nvPr>
            <p:ph type="ftr" sz="quarter" idx="10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2" y="274320"/>
            <a:ext cx="830167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7" y="216778"/>
            <a:ext cx="4217894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8907" y="1406964"/>
            <a:ext cx="4217894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5460" y="2133600"/>
            <a:ext cx="8256978" cy="41999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4663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9143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0863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0863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alphaModFix amt="83000"/>
            <a:lum/>
          </a:blip>
          <a:srcRect/>
          <a:tile tx="-260350" ty="1270000" sx="100000" sy="10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38150" y="0"/>
            <a:ext cx="8705851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58906" y="274638"/>
            <a:ext cx="8275544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58906" y="1447800"/>
            <a:ext cx="827554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Rectangle 14"/>
          <p:cNvSpPr/>
          <p:nvPr/>
        </p:nvSpPr>
        <p:spPr bwMode="invGray">
          <a:xfrm>
            <a:off x="4429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634318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3093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 algn="r">
              <a:defRPr/>
            </a:pPr>
            <a:fld id="{A5B96567-BFE0-47FD-90FD-A9064614BBFE}" type="slidenum">
              <a:rPr lang="en-US" smtClean="0"/>
              <a:pPr algn="r">
                <a:defRPr/>
              </a:pPr>
              <a:t>‹N›</a:t>
            </a:fld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537882" y="147484"/>
            <a:ext cx="8471418" cy="6583680"/>
          </a:xfrm>
          <a:prstGeom prst="roundRect">
            <a:avLst>
              <a:gd name="adj" fmla="val 5914"/>
            </a:avLst>
          </a:prstGeom>
          <a:noFill/>
          <a:ln>
            <a:solidFill>
              <a:srgbClr val="B77513">
                <a:alpha val="8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79" r:id="rId9"/>
    <p:sldLayoutId id="2147483680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33A2C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B58B8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C3986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cap="small" dirty="0" smtClean="0"/>
              <a:t>Chemisorption, surface area and metal dispersion</a:t>
            </a:r>
          </a:p>
        </p:txBody>
      </p:sp>
    </p:spTree>
    <p:extLst>
      <p:ext uri="{BB962C8B-B14F-4D97-AF65-F5344CB8AC3E}">
        <p14:creationId xmlns:p14="http://schemas.microsoft.com/office/powerpoint/2010/main" val="23657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050"/>
          <p:cNvSpPr txBox="1">
            <a:spLocks noChangeArrowheads="1"/>
          </p:cNvSpPr>
          <p:nvPr/>
        </p:nvSpPr>
        <p:spPr bwMode="auto">
          <a:xfrm>
            <a:off x="2025162" y="485043"/>
            <a:ext cx="6292107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2215">
                <a:solidFill>
                  <a:srgbClr val="063DE8"/>
                </a:solidFill>
                <a:latin typeface="Comic Sans MS" panose="030F0702030302020204" pitchFamily="66" charset="0"/>
              </a:rPr>
              <a:t>temperature programmed reduction/oxidation</a:t>
            </a:r>
          </a:p>
        </p:txBody>
      </p:sp>
      <p:pic>
        <p:nvPicPr>
          <p:cNvPr id="7171" name="Picture 20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185" y="1698382"/>
            <a:ext cx="3352800" cy="348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2052"/>
          <p:cNvSpPr txBox="1">
            <a:spLocks noChangeArrowheads="1"/>
          </p:cNvSpPr>
          <p:nvPr/>
        </p:nvSpPr>
        <p:spPr bwMode="auto">
          <a:xfrm>
            <a:off x="6644054" y="5209443"/>
            <a:ext cx="77457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2215">
                <a:solidFill>
                  <a:srgbClr val="021246"/>
                </a:solidFill>
                <a:latin typeface="Comic Sans MS" panose="030F0702030302020204" pitchFamily="66" charset="0"/>
              </a:rPr>
              <a:t>time</a:t>
            </a:r>
          </a:p>
        </p:txBody>
      </p:sp>
      <p:sp>
        <p:nvSpPr>
          <p:cNvPr id="7173" name="Text Box 2053"/>
          <p:cNvSpPr txBox="1">
            <a:spLocks noChangeArrowheads="1"/>
          </p:cNvSpPr>
          <p:nvPr/>
        </p:nvSpPr>
        <p:spPr bwMode="auto">
          <a:xfrm>
            <a:off x="7379677" y="3320562"/>
            <a:ext cx="1133644" cy="54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accent2"/>
                </a:solidFill>
                <a:latin typeface="Comic Sans MS" panose="030F0702030302020204" pitchFamily="66" charset="0"/>
              </a:rPr>
              <a:t>Degree of </a:t>
            </a:r>
          </a:p>
          <a:p>
            <a:r>
              <a:rPr lang="it-IT" altLang="it-IT" sz="1477">
                <a:solidFill>
                  <a:schemeClr val="accent2"/>
                </a:solidFill>
                <a:latin typeface="Comic Sans MS" panose="030F0702030302020204" pitchFamily="66" charset="0"/>
              </a:rPr>
              <a:t>reduction</a:t>
            </a:r>
          </a:p>
        </p:txBody>
      </p:sp>
      <p:sp>
        <p:nvSpPr>
          <p:cNvPr id="7174" name="Text Box 2054"/>
          <p:cNvSpPr txBox="1">
            <a:spLocks noChangeArrowheads="1"/>
          </p:cNvSpPr>
          <p:nvPr/>
        </p:nvSpPr>
        <p:spPr bwMode="auto">
          <a:xfrm>
            <a:off x="5354516" y="3848101"/>
            <a:ext cx="1301959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hlink"/>
                </a:solidFill>
                <a:latin typeface="Comic Sans MS" panose="030F0702030302020204" pitchFamily="66" charset="0"/>
              </a:rPr>
              <a:t>temperature</a:t>
            </a:r>
          </a:p>
        </p:txBody>
      </p:sp>
      <p:sp>
        <p:nvSpPr>
          <p:cNvPr id="7175" name="Text Box 2055"/>
          <p:cNvSpPr txBox="1">
            <a:spLocks noChangeArrowheads="1"/>
          </p:cNvSpPr>
          <p:nvPr/>
        </p:nvSpPr>
        <p:spPr bwMode="auto">
          <a:xfrm>
            <a:off x="5893777" y="2171701"/>
            <a:ext cx="1083951" cy="54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rgbClr val="063DE8"/>
                </a:solidFill>
                <a:latin typeface="Comic Sans MS" panose="030F0702030302020204" pitchFamily="66" charset="0"/>
              </a:rPr>
              <a:t>reduction </a:t>
            </a:r>
          </a:p>
          <a:p>
            <a:r>
              <a:rPr lang="it-IT" altLang="it-IT" sz="1477">
                <a:solidFill>
                  <a:srgbClr val="063DE8"/>
                </a:solidFill>
                <a:latin typeface="Comic Sans MS" panose="030F0702030302020204" pitchFamily="66" charset="0"/>
              </a:rPr>
              <a:t>rate</a:t>
            </a:r>
          </a:p>
        </p:txBody>
      </p:sp>
      <p:sp>
        <p:nvSpPr>
          <p:cNvPr id="7176" name="Text Box 2056"/>
          <p:cNvSpPr txBox="1">
            <a:spLocks noChangeArrowheads="1"/>
          </p:cNvSpPr>
          <p:nvPr/>
        </p:nvSpPr>
        <p:spPr bwMode="auto">
          <a:xfrm>
            <a:off x="609945" y="2941028"/>
            <a:ext cx="4277458" cy="208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it-IT" sz="1846" dirty="0" smtClean="0">
                <a:solidFill>
                  <a:srgbClr val="063DE8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46" dirty="0" err="1" smtClean="0">
                <a:solidFill>
                  <a:srgbClr val="063DE8"/>
                </a:solidFill>
                <a:latin typeface="Comic Sans MS" panose="030F0702030302020204" pitchFamily="66" charset="0"/>
              </a:rPr>
              <a:t>Pretreatment</a:t>
            </a:r>
            <a:r>
              <a:rPr lang="it-IT" altLang="it-IT" sz="1846" dirty="0" smtClean="0">
                <a:solidFill>
                  <a:srgbClr val="063DE8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46" dirty="0">
                <a:solidFill>
                  <a:srgbClr val="063DE8"/>
                </a:solidFill>
                <a:latin typeface="Comic Sans MS" panose="030F0702030302020204" pitchFamily="66" charset="0"/>
              </a:rPr>
              <a:t>of the </a:t>
            </a:r>
            <a:r>
              <a:rPr lang="it-IT" altLang="it-IT" sz="1846" dirty="0" err="1" smtClean="0">
                <a:solidFill>
                  <a:srgbClr val="063DE8"/>
                </a:solidFill>
                <a:latin typeface="Comic Sans MS" panose="030F0702030302020204" pitchFamily="66" charset="0"/>
              </a:rPr>
              <a:t>material</a:t>
            </a:r>
            <a:endParaRPr lang="it-IT" altLang="it-IT" sz="1846" dirty="0">
              <a:solidFill>
                <a:srgbClr val="063DE8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endParaRPr lang="it-IT" altLang="it-IT" sz="1846" dirty="0">
              <a:solidFill>
                <a:srgbClr val="063DE8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it-IT" altLang="it-IT" sz="1846" dirty="0" smtClean="0">
                <a:solidFill>
                  <a:srgbClr val="063DE8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46" dirty="0" err="1" smtClean="0">
                <a:solidFill>
                  <a:srgbClr val="063DE8"/>
                </a:solidFill>
                <a:latin typeface="Comic Sans MS" panose="030F0702030302020204" pitchFamily="66" charset="0"/>
              </a:rPr>
              <a:t>Heating</a:t>
            </a:r>
            <a:r>
              <a:rPr lang="it-IT" altLang="it-IT" sz="1846" dirty="0" smtClean="0">
                <a:solidFill>
                  <a:srgbClr val="063DE8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46" dirty="0">
                <a:solidFill>
                  <a:srgbClr val="063DE8"/>
                </a:solidFill>
                <a:latin typeface="Comic Sans MS" panose="030F0702030302020204" pitchFamily="66" charset="0"/>
              </a:rPr>
              <a:t>of sample in the </a:t>
            </a:r>
            <a:r>
              <a:rPr lang="it-IT" altLang="it-IT" sz="1846" dirty="0" err="1">
                <a:solidFill>
                  <a:srgbClr val="063DE8"/>
                </a:solidFill>
                <a:latin typeface="Comic Sans MS" panose="030F0702030302020204" pitchFamily="66" charset="0"/>
              </a:rPr>
              <a:t>presence</a:t>
            </a:r>
            <a:r>
              <a:rPr lang="it-IT" altLang="it-IT" sz="1846" dirty="0">
                <a:solidFill>
                  <a:srgbClr val="063DE8"/>
                </a:solidFill>
                <a:latin typeface="Comic Sans MS" panose="030F0702030302020204" pitchFamily="66" charset="0"/>
              </a:rPr>
              <a:t> of </a:t>
            </a:r>
            <a:r>
              <a:rPr lang="it-IT" altLang="it-IT" sz="1846" dirty="0" err="1">
                <a:solidFill>
                  <a:srgbClr val="063DE8"/>
                </a:solidFill>
                <a:latin typeface="Comic Sans MS" panose="030F0702030302020204" pitchFamily="66" charset="0"/>
              </a:rPr>
              <a:t>reducing</a:t>
            </a:r>
            <a:r>
              <a:rPr lang="it-IT" altLang="it-IT" sz="1846" dirty="0">
                <a:solidFill>
                  <a:srgbClr val="063DE8"/>
                </a:solidFill>
                <a:latin typeface="Comic Sans MS" panose="030F0702030302020204" pitchFamily="66" charset="0"/>
              </a:rPr>
              <a:t> or </a:t>
            </a:r>
            <a:r>
              <a:rPr lang="it-IT" altLang="it-IT" sz="1846" dirty="0" err="1">
                <a:solidFill>
                  <a:srgbClr val="063DE8"/>
                </a:solidFill>
                <a:latin typeface="Comic Sans MS" panose="030F0702030302020204" pitchFamily="66" charset="0"/>
              </a:rPr>
              <a:t>oxidizing</a:t>
            </a:r>
            <a:r>
              <a:rPr lang="it-IT" altLang="it-IT" sz="1846" dirty="0">
                <a:solidFill>
                  <a:srgbClr val="063DE8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46" dirty="0" err="1">
                <a:solidFill>
                  <a:srgbClr val="063DE8"/>
                </a:solidFill>
                <a:latin typeface="Comic Sans MS" panose="030F0702030302020204" pitchFamily="66" charset="0"/>
              </a:rPr>
              <a:t>mixture</a:t>
            </a:r>
            <a:r>
              <a:rPr lang="it-IT" altLang="it-IT" sz="1846" dirty="0">
                <a:solidFill>
                  <a:srgbClr val="063DE8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buFontTx/>
              <a:buChar char="•"/>
            </a:pPr>
            <a:endParaRPr lang="it-IT" altLang="it-IT" sz="1846" dirty="0">
              <a:solidFill>
                <a:srgbClr val="063DE8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it-IT" altLang="it-IT" sz="1846" dirty="0" smtClean="0">
                <a:solidFill>
                  <a:srgbClr val="063DE8"/>
                </a:solidFill>
                <a:latin typeface="Comic Sans MS" panose="030F0702030302020204" pitchFamily="66" charset="0"/>
              </a:rPr>
              <a:t> Analysis </a:t>
            </a:r>
            <a:r>
              <a:rPr lang="it-IT" altLang="it-IT" sz="1846" dirty="0">
                <a:solidFill>
                  <a:srgbClr val="063DE8"/>
                </a:solidFill>
                <a:latin typeface="Comic Sans MS" panose="030F0702030302020204" pitchFamily="66" charset="0"/>
              </a:rPr>
              <a:t>of </a:t>
            </a:r>
            <a:r>
              <a:rPr lang="it-IT" altLang="it-IT" sz="1846" dirty="0" err="1">
                <a:solidFill>
                  <a:srgbClr val="063DE8"/>
                </a:solidFill>
                <a:latin typeface="Comic Sans MS" panose="030F0702030302020204" pitchFamily="66" charset="0"/>
              </a:rPr>
              <a:t>reductant</a:t>
            </a:r>
            <a:r>
              <a:rPr lang="it-IT" altLang="it-IT" sz="1846" dirty="0">
                <a:solidFill>
                  <a:srgbClr val="063DE8"/>
                </a:solidFill>
                <a:latin typeface="Comic Sans MS" panose="030F0702030302020204" pitchFamily="66" charset="0"/>
              </a:rPr>
              <a:t> or </a:t>
            </a:r>
            <a:r>
              <a:rPr lang="it-IT" altLang="it-IT" sz="1846" dirty="0" err="1">
                <a:solidFill>
                  <a:srgbClr val="063DE8"/>
                </a:solidFill>
                <a:latin typeface="Comic Sans MS" panose="030F0702030302020204" pitchFamily="66" charset="0"/>
              </a:rPr>
              <a:t>oxidant</a:t>
            </a:r>
            <a:r>
              <a:rPr lang="it-IT" altLang="it-IT" sz="1846" dirty="0">
                <a:solidFill>
                  <a:srgbClr val="063DE8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46" dirty="0" err="1">
                <a:solidFill>
                  <a:srgbClr val="063DE8"/>
                </a:solidFill>
                <a:latin typeface="Comic Sans MS" panose="030F0702030302020204" pitchFamily="66" charset="0"/>
              </a:rPr>
              <a:t>consumption</a:t>
            </a:r>
            <a:endParaRPr lang="it-IT" altLang="it-IT" sz="1846" dirty="0">
              <a:solidFill>
                <a:srgbClr val="063DE8"/>
              </a:solidFill>
              <a:latin typeface="Comic Sans MS" panose="030F0702030302020204" pitchFamily="66" charset="0"/>
            </a:endParaRPr>
          </a:p>
        </p:txBody>
      </p:sp>
      <p:sp>
        <p:nvSpPr>
          <p:cNvPr id="7177" name="Text Box 2057"/>
          <p:cNvSpPr txBox="1">
            <a:spLocks noChangeArrowheads="1"/>
          </p:cNvSpPr>
          <p:nvPr/>
        </p:nvSpPr>
        <p:spPr bwMode="auto">
          <a:xfrm>
            <a:off x="946983" y="1522536"/>
            <a:ext cx="385233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21246"/>
                </a:solidFill>
                <a:latin typeface="Comic Sans MS" panose="030F0702030302020204" pitchFamily="66" charset="0"/>
              </a:rPr>
              <a:t>MO(s) + H</a:t>
            </a:r>
            <a:r>
              <a:rPr lang="it-IT" altLang="it-IT" sz="1846" baseline="-25000">
                <a:solidFill>
                  <a:srgbClr val="021246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46">
                <a:solidFill>
                  <a:srgbClr val="021246"/>
                </a:solidFill>
                <a:latin typeface="Comic Sans MS" panose="030F0702030302020204" pitchFamily="66" charset="0"/>
              </a:rPr>
              <a:t>(g)       M(s)  +  H</a:t>
            </a:r>
            <a:r>
              <a:rPr lang="it-IT" altLang="it-IT" sz="1846" baseline="-25000">
                <a:solidFill>
                  <a:srgbClr val="021246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46">
                <a:solidFill>
                  <a:srgbClr val="021246"/>
                </a:solidFill>
                <a:latin typeface="Comic Sans MS" panose="030F0702030302020204" pitchFamily="66" charset="0"/>
              </a:rPr>
              <a:t>O(g)</a:t>
            </a:r>
          </a:p>
        </p:txBody>
      </p:sp>
      <p:sp>
        <p:nvSpPr>
          <p:cNvPr id="7178" name="Line 2059"/>
          <p:cNvSpPr>
            <a:spLocks noChangeShapeType="1"/>
          </p:cNvSpPr>
          <p:nvPr/>
        </p:nvSpPr>
        <p:spPr bwMode="auto">
          <a:xfrm>
            <a:off x="2602867" y="1752600"/>
            <a:ext cx="328246" cy="0"/>
          </a:xfrm>
          <a:prstGeom prst="line">
            <a:avLst/>
          </a:prstGeom>
          <a:noFill/>
          <a:ln w="12700">
            <a:solidFill>
              <a:srgbClr val="02124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179" name="Group 2061"/>
          <p:cNvGrpSpPr>
            <a:grpSpLocks/>
          </p:cNvGrpSpPr>
          <p:nvPr/>
        </p:nvGrpSpPr>
        <p:grpSpPr bwMode="auto">
          <a:xfrm>
            <a:off x="970430" y="2143862"/>
            <a:ext cx="2911719" cy="376605"/>
            <a:chOff x="518" y="1275"/>
            <a:chExt cx="1987" cy="257"/>
          </a:xfrm>
        </p:grpSpPr>
        <p:sp>
          <p:nvSpPr>
            <p:cNvPr id="7181" name="Text Box 2058"/>
            <p:cNvSpPr txBox="1">
              <a:spLocks noChangeArrowheads="1"/>
            </p:cNvSpPr>
            <p:nvPr/>
          </p:nvSpPr>
          <p:spPr bwMode="auto">
            <a:xfrm>
              <a:off x="518" y="1275"/>
              <a:ext cx="1987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it-IT" altLang="it-IT" sz="1846">
                  <a:solidFill>
                    <a:srgbClr val="021246"/>
                  </a:solidFill>
                  <a:latin typeface="Comic Sans MS" panose="030F0702030302020204" pitchFamily="66" charset="0"/>
                </a:rPr>
                <a:t>M(s) + O</a:t>
              </a:r>
              <a:r>
                <a:rPr lang="it-IT" altLang="it-IT" sz="1846" baseline="-25000">
                  <a:solidFill>
                    <a:srgbClr val="021246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1846">
                  <a:solidFill>
                    <a:srgbClr val="021246"/>
                  </a:solidFill>
                  <a:latin typeface="Comic Sans MS" panose="030F0702030302020204" pitchFamily="66" charset="0"/>
                </a:rPr>
                <a:t>(g)        MO(s)  </a:t>
              </a:r>
            </a:p>
          </p:txBody>
        </p:sp>
        <p:sp>
          <p:nvSpPr>
            <p:cNvPr id="7182" name="Line 2060"/>
            <p:cNvSpPr>
              <a:spLocks noChangeShapeType="1"/>
            </p:cNvSpPr>
            <p:nvPr/>
          </p:nvSpPr>
          <p:spPr bwMode="auto">
            <a:xfrm>
              <a:off x="1544" y="1424"/>
              <a:ext cx="22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180" name="Line 2062"/>
          <p:cNvSpPr>
            <a:spLocks noChangeShapeType="1"/>
          </p:cNvSpPr>
          <p:nvPr/>
        </p:nvSpPr>
        <p:spPr bwMode="auto">
          <a:xfrm>
            <a:off x="2553044" y="2318238"/>
            <a:ext cx="328246" cy="0"/>
          </a:xfrm>
          <a:prstGeom prst="line">
            <a:avLst/>
          </a:prstGeom>
          <a:noFill/>
          <a:ln w="12700">
            <a:solidFill>
              <a:srgbClr val="02124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82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639994" y="485043"/>
            <a:ext cx="4756431" cy="77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it-IT" altLang="it-IT" sz="2215">
                <a:solidFill>
                  <a:srgbClr val="063DE8"/>
                </a:solidFill>
                <a:latin typeface="Comic Sans MS" panose="030F0702030302020204" pitchFamily="66" charset="0"/>
              </a:rPr>
              <a:t>temperature programmed reaction</a:t>
            </a:r>
          </a:p>
          <a:p>
            <a:pPr algn="ctr"/>
            <a:endParaRPr lang="it-IT" altLang="it-IT" sz="2215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31530" y="2190750"/>
            <a:ext cx="7276351" cy="151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Coadsorption of two gases and heating in inert carrier</a:t>
            </a:r>
          </a:p>
          <a:p>
            <a:endParaRPr lang="it-IT" altLang="it-IT" sz="1846">
              <a:solidFill>
                <a:srgbClr val="063DE8"/>
              </a:solidFill>
              <a:latin typeface="Comic Sans MS" panose="030F0702030302020204" pitchFamily="66" charset="0"/>
            </a:endParaRPr>
          </a:p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Adsorption of one component and heating in reactive carrier gas</a:t>
            </a:r>
          </a:p>
          <a:p>
            <a:endParaRPr lang="it-IT" altLang="it-IT" sz="1846">
              <a:solidFill>
                <a:srgbClr val="063DE8"/>
              </a:solidFill>
              <a:latin typeface="Comic Sans MS" panose="030F0702030302020204" pitchFamily="66" charset="0"/>
            </a:endParaRPr>
          </a:p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Heating in reactive atmosphere containing reagents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04546" y="4429859"/>
            <a:ext cx="5726723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06600"/>
                </a:solidFill>
                <a:latin typeface="Comic Sans MS" panose="030F0702030302020204" pitchFamily="66" charset="0"/>
              </a:rPr>
              <a:t>Temperature programmed methanation, hydrogenation, sulphidation, combustion…….</a:t>
            </a:r>
          </a:p>
        </p:txBody>
      </p:sp>
    </p:spTree>
    <p:extLst>
      <p:ext uri="{BB962C8B-B14F-4D97-AF65-F5344CB8AC3E}">
        <p14:creationId xmlns:p14="http://schemas.microsoft.com/office/powerpoint/2010/main" val="162879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ChangeArrowheads="1"/>
          </p:cNvSpPr>
          <p:nvPr/>
        </p:nvSpPr>
        <p:spPr bwMode="auto">
          <a:xfrm>
            <a:off x="687313" y="1987061"/>
            <a:ext cx="2637692" cy="586154"/>
          </a:xfrm>
          <a:prstGeom prst="rect">
            <a:avLst/>
          </a:prstGeom>
          <a:solidFill>
            <a:srgbClr val="F468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19" name="Line 1027"/>
          <p:cNvSpPr>
            <a:spLocks noChangeShapeType="1"/>
          </p:cNvSpPr>
          <p:nvPr/>
        </p:nvSpPr>
        <p:spPr bwMode="auto">
          <a:xfrm>
            <a:off x="1285189" y="1658816"/>
            <a:ext cx="0" cy="339969"/>
          </a:xfrm>
          <a:prstGeom prst="line">
            <a:avLst/>
          </a:prstGeom>
          <a:noFill/>
          <a:ln w="19050">
            <a:solidFill>
              <a:srgbClr val="0212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0" name="Line 1028"/>
          <p:cNvSpPr>
            <a:spLocks noChangeShapeType="1"/>
          </p:cNvSpPr>
          <p:nvPr/>
        </p:nvSpPr>
        <p:spPr bwMode="auto">
          <a:xfrm>
            <a:off x="1871343" y="1647092"/>
            <a:ext cx="0" cy="339969"/>
          </a:xfrm>
          <a:prstGeom prst="line">
            <a:avLst/>
          </a:prstGeom>
          <a:noFill/>
          <a:ln w="19050">
            <a:solidFill>
              <a:srgbClr val="0212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1" name="Line 1029"/>
          <p:cNvSpPr>
            <a:spLocks noChangeShapeType="1"/>
          </p:cNvSpPr>
          <p:nvPr/>
        </p:nvSpPr>
        <p:spPr bwMode="auto">
          <a:xfrm>
            <a:off x="2633343" y="1658816"/>
            <a:ext cx="0" cy="339969"/>
          </a:xfrm>
          <a:prstGeom prst="line">
            <a:avLst/>
          </a:prstGeom>
          <a:noFill/>
          <a:ln w="19050">
            <a:solidFill>
              <a:srgbClr val="0212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2" name="Text Box 1030"/>
          <p:cNvSpPr txBox="1">
            <a:spLocks noChangeArrowheads="1"/>
          </p:cNvSpPr>
          <p:nvPr/>
        </p:nvSpPr>
        <p:spPr bwMode="auto">
          <a:xfrm>
            <a:off x="2853151" y="4868008"/>
            <a:ext cx="18473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it-IT" sz="2215"/>
          </a:p>
        </p:txBody>
      </p:sp>
      <p:sp>
        <p:nvSpPr>
          <p:cNvPr id="9223" name="Rectangle 1031"/>
          <p:cNvSpPr>
            <a:spLocks noChangeArrowheads="1"/>
          </p:cNvSpPr>
          <p:nvPr/>
        </p:nvSpPr>
        <p:spPr bwMode="auto">
          <a:xfrm>
            <a:off x="1071243" y="1299797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</a:p>
        </p:txBody>
      </p:sp>
      <p:sp>
        <p:nvSpPr>
          <p:cNvPr id="9224" name="Rectangle 1032"/>
          <p:cNvSpPr>
            <a:spLocks noChangeArrowheads="1"/>
          </p:cNvSpPr>
          <p:nvPr/>
        </p:nvSpPr>
        <p:spPr bwMode="auto">
          <a:xfrm>
            <a:off x="1645674" y="1323243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</a:p>
        </p:txBody>
      </p:sp>
      <p:sp>
        <p:nvSpPr>
          <p:cNvPr id="9225" name="Rectangle 1033"/>
          <p:cNvSpPr>
            <a:spLocks noChangeArrowheads="1"/>
          </p:cNvSpPr>
          <p:nvPr/>
        </p:nvSpPr>
        <p:spPr bwMode="auto">
          <a:xfrm>
            <a:off x="2466290" y="1299797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</a:p>
        </p:txBody>
      </p:sp>
      <p:sp>
        <p:nvSpPr>
          <p:cNvPr id="9226" name="AutoShape 1034"/>
          <p:cNvSpPr>
            <a:spLocks noChangeArrowheads="1"/>
          </p:cNvSpPr>
          <p:nvPr/>
        </p:nvSpPr>
        <p:spPr bwMode="auto">
          <a:xfrm>
            <a:off x="3770482" y="2104292"/>
            <a:ext cx="797169" cy="269631"/>
          </a:xfrm>
          <a:prstGeom prst="rightArrow">
            <a:avLst>
              <a:gd name="adj1" fmla="val 50000"/>
              <a:gd name="adj2" fmla="val 7391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27" name="Rectangle 1035"/>
          <p:cNvSpPr>
            <a:spLocks noChangeArrowheads="1"/>
          </p:cNvSpPr>
          <p:nvPr/>
        </p:nvSpPr>
        <p:spPr bwMode="auto">
          <a:xfrm>
            <a:off x="5001405" y="1998785"/>
            <a:ext cx="2637692" cy="586154"/>
          </a:xfrm>
          <a:prstGeom prst="rect">
            <a:avLst/>
          </a:prstGeom>
          <a:solidFill>
            <a:srgbClr val="F468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28" name="Rectangle 1036"/>
          <p:cNvSpPr>
            <a:spLocks noChangeArrowheads="1"/>
          </p:cNvSpPr>
          <p:nvPr/>
        </p:nvSpPr>
        <p:spPr bwMode="auto">
          <a:xfrm>
            <a:off x="5197766" y="1463920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</a:p>
        </p:txBody>
      </p:sp>
      <p:sp>
        <p:nvSpPr>
          <p:cNvPr id="9229" name="Rectangle 1037"/>
          <p:cNvSpPr>
            <a:spLocks noChangeArrowheads="1"/>
          </p:cNvSpPr>
          <p:nvPr/>
        </p:nvSpPr>
        <p:spPr bwMode="auto">
          <a:xfrm>
            <a:off x="5819090" y="2847243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</a:p>
        </p:txBody>
      </p:sp>
      <p:sp>
        <p:nvSpPr>
          <p:cNvPr id="9230" name="Rectangle 1038"/>
          <p:cNvSpPr>
            <a:spLocks noChangeArrowheads="1"/>
          </p:cNvSpPr>
          <p:nvPr/>
        </p:nvSpPr>
        <p:spPr bwMode="auto">
          <a:xfrm>
            <a:off x="6627982" y="1323243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</a:p>
        </p:txBody>
      </p:sp>
      <p:sp>
        <p:nvSpPr>
          <p:cNvPr id="9231" name="Rectangle 1039"/>
          <p:cNvSpPr>
            <a:spLocks noChangeArrowheads="1"/>
          </p:cNvSpPr>
          <p:nvPr/>
        </p:nvSpPr>
        <p:spPr bwMode="auto">
          <a:xfrm>
            <a:off x="710759" y="3851031"/>
            <a:ext cx="2637692" cy="586154"/>
          </a:xfrm>
          <a:prstGeom prst="rect">
            <a:avLst/>
          </a:prstGeom>
          <a:solidFill>
            <a:srgbClr val="F468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32" name="Line 1040"/>
          <p:cNvSpPr>
            <a:spLocks noChangeShapeType="1"/>
          </p:cNvSpPr>
          <p:nvPr/>
        </p:nvSpPr>
        <p:spPr bwMode="auto">
          <a:xfrm>
            <a:off x="1308636" y="3522785"/>
            <a:ext cx="0" cy="339969"/>
          </a:xfrm>
          <a:prstGeom prst="line">
            <a:avLst/>
          </a:prstGeom>
          <a:noFill/>
          <a:ln w="19050">
            <a:solidFill>
              <a:srgbClr val="0212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3" name="Line 1042"/>
          <p:cNvSpPr>
            <a:spLocks noChangeShapeType="1"/>
          </p:cNvSpPr>
          <p:nvPr/>
        </p:nvSpPr>
        <p:spPr bwMode="auto">
          <a:xfrm>
            <a:off x="2656789" y="3522785"/>
            <a:ext cx="0" cy="339969"/>
          </a:xfrm>
          <a:prstGeom prst="line">
            <a:avLst/>
          </a:prstGeom>
          <a:noFill/>
          <a:ln w="19050">
            <a:solidFill>
              <a:srgbClr val="0212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4" name="Rectangle 1043"/>
          <p:cNvSpPr>
            <a:spLocks noChangeArrowheads="1"/>
          </p:cNvSpPr>
          <p:nvPr/>
        </p:nvSpPr>
        <p:spPr bwMode="auto">
          <a:xfrm>
            <a:off x="1094689" y="3163766"/>
            <a:ext cx="61266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  <a:r>
              <a:rPr lang="it-IT" altLang="it-IT" sz="1846" baseline="-25000">
                <a:solidFill>
                  <a:srgbClr val="063DE8"/>
                </a:solidFill>
                <a:latin typeface="Comic Sans MS" panose="030F0702030302020204" pitchFamily="66" charset="0"/>
              </a:rPr>
              <a:t>2</a:t>
            </a:r>
            <a:endParaRPr lang="it-IT" altLang="it-IT" sz="1846">
              <a:solidFill>
                <a:srgbClr val="063DE8"/>
              </a:solidFill>
              <a:latin typeface="Comic Sans MS" panose="030F0702030302020204" pitchFamily="66" charset="0"/>
            </a:endParaRPr>
          </a:p>
        </p:txBody>
      </p:sp>
      <p:sp>
        <p:nvSpPr>
          <p:cNvPr id="9235" name="Rectangle 1046"/>
          <p:cNvSpPr>
            <a:spLocks noChangeArrowheads="1"/>
          </p:cNvSpPr>
          <p:nvPr/>
        </p:nvSpPr>
        <p:spPr bwMode="auto">
          <a:xfrm>
            <a:off x="1669120" y="3175490"/>
            <a:ext cx="61266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  <a:r>
              <a:rPr lang="it-IT" altLang="it-IT" sz="1846" baseline="-25000">
                <a:solidFill>
                  <a:srgbClr val="063DE8"/>
                </a:solidFill>
                <a:latin typeface="Comic Sans MS" panose="030F0702030302020204" pitchFamily="66" charset="0"/>
              </a:rPr>
              <a:t>2</a:t>
            </a:r>
            <a:endParaRPr lang="it-IT" altLang="it-IT" sz="1846">
              <a:solidFill>
                <a:srgbClr val="063DE8"/>
              </a:solidFill>
              <a:latin typeface="Comic Sans MS" panose="030F0702030302020204" pitchFamily="66" charset="0"/>
            </a:endParaRPr>
          </a:p>
        </p:txBody>
      </p:sp>
      <p:sp>
        <p:nvSpPr>
          <p:cNvPr id="9236" name="Rectangle 1047"/>
          <p:cNvSpPr>
            <a:spLocks noChangeArrowheads="1"/>
          </p:cNvSpPr>
          <p:nvPr/>
        </p:nvSpPr>
        <p:spPr bwMode="auto">
          <a:xfrm>
            <a:off x="2419397" y="3163766"/>
            <a:ext cx="61266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  <a:r>
              <a:rPr lang="it-IT" altLang="it-IT" sz="1846" baseline="-25000">
                <a:solidFill>
                  <a:srgbClr val="063DE8"/>
                </a:solidFill>
                <a:latin typeface="Comic Sans MS" panose="030F0702030302020204" pitchFamily="66" charset="0"/>
              </a:rPr>
              <a:t>2</a:t>
            </a:r>
            <a:endParaRPr lang="it-IT" altLang="it-IT" sz="1846">
              <a:solidFill>
                <a:srgbClr val="063DE8"/>
              </a:solidFill>
              <a:latin typeface="Comic Sans MS" panose="030F0702030302020204" pitchFamily="66" charset="0"/>
            </a:endParaRPr>
          </a:p>
        </p:txBody>
      </p:sp>
      <p:sp>
        <p:nvSpPr>
          <p:cNvPr id="9237" name="Rectangle 1048"/>
          <p:cNvSpPr>
            <a:spLocks noChangeArrowheads="1"/>
          </p:cNvSpPr>
          <p:nvPr/>
        </p:nvSpPr>
        <p:spPr bwMode="auto">
          <a:xfrm>
            <a:off x="5060020" y="3979985"/>
            <a:ext cx="2637692" cy="586154"/>
          </a:xfrm>
          <a:prstGeom prst="rect">
            <a:avLst/>
          </a:prstGeom>
          <a:solidFill>
            <a:srgbClr val="F468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38" name="Rectangle 1050"/>
          <p:cNvSpPr>
            <a:spLocks noChangeArrowheads="1"/>
          </p:cNvSpPr>
          <p:nvPr/>
        </p:nvSpPr>
        <p:spPr bwMode="auto">
          <a:xfrm>
            <a:off x="5361889" y="3726474"/>
            <a:ext cx="37382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9239" name="Rectangle 1051"/>
          <p:cNvSpPr>
            <a:spLocks noChangeArrowheads="1"/>
          </p:cNvSpPr>
          <p:nvPr/>
        </p:nvSpPr>
        <p:spPr bwMode="auto">
          <a:xfrm>
            <a:off x="5854259" y="3703028"/>
            <a:ext cx="37382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9240" name="Rectangle 1052"/>
          <p:cNvSpPr>
            <a:spLocks noChangeArrowheads="1"/>
          </p:cNvSpPr>
          <p:nvPr/>
        </p:nvSpPr>
        <p:spPr bwMode="auto">
          <a:xfrm>
            <a:off x="6710043" y="3081705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</a:p>
        </p:txBody>
      </p:sp>
      <p:sp>
        <p:nvSpPr>
          <p:cNvPr id="9241" name="Rectangle 1053"/>
          <p:cNvSpPr>
            <a:spLocks noChangeArrowheads="1"/>
          </p:cNvSpPr>
          <p:nvPr/>
        </p:nvSpPr>
        <p:spPr bwMode="auto">
          <a:xfrm>
            <a:off x="5948043" y="1159120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</a:p>
        </p:txBody>
      </p:sp>
      <p:sp>
        <p:nvSpPr>
          <p:cNvPr id="9242" name="AutoShape 1054"/>
          <p:cNvSpPr>
            <a:spLocks noChangeArrowheads="1"/>
          </p:cNvSpPr>
          <p:nvPr/>
        </p:nvSpPr>
        <p:spPr bwMode="auto">
          <a:xfrm>
            <a:off x="3864267" y="4050323"/>
            <a:ext cx="797169" cy="269631"/>
          </a:xfrm>
          <a:prstGeom prst="rightArrow">
            <a:avLst>
              <a:gd name="adj1" fmla="val 50000"/>
              <a:gd name="adj2" fmla="val 7391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43" name="Line 1055"/>
          <p:cNvSpPr>
            <a:spLocks noChangeShapeType="1"/>
          </p:cNvSpPr>
          <p:nvPr/>
        </p:nvSpPr>
        <p:spPr bwMode="auto">
          <a:xfrm>
            <a:off x="1906513" y="3522785"/>
            <a:ext cx="0" cy="339969"/>
          </a:xfrm>
          <a:prstGeom prst="line">
            <a:avLst/>
          </a:prstGeom>
          <a:noFill/>
          <a:ln w="19050">
            <a:solidFill>
              <a:srgbClr val="0212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4" name="Rectangle 1056"/>
          <p:cNvSpPr>
            <a:spLocks noChangeArrowheads="1"/>
          </p:cNvSpPr>
          <p:nvPr/>
        </p:nvSpPr>
        <p:spPr bwMode="auto">
          <a:xfrm>
            <a:off x="628697" y="5679831"/>
            <a:ext cx="2637692" cy="586154"/>
          </a:xfrm>
          <a:prstGeom prst="rect">
            <a:avLst/>
          </a:prstGeom>
          <a:solidFill>
            <a:srgbClr val="F468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45" name="Line 1057"/>
          <p:cNvSpPr>
            <a:spLocks noChangeShapeType="1"/>
          </p:cNvSpPr>
          <p:nvPr/>
        </p:nvSpPr>
        <p:spPr bwMode="auto">
          <a:xfrm>
            <a:off x="1226574" y="5351585"/>
            <a:ext cx="0" cy="339969"/>
          </a:xfrm>
          <a:prstGeom prst="line">
            <a:avLst/>
          </a:prstGeom>
          <a:noFill/>
          <a:ln w="19050">
            <a:solidFill>
              <a:srgbClr val="0212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6" name="Line 1058"/>
          <p:cNvSpPr>
            <a:spLocks noChangeShapeType="1"/>
          </p:cNvSpPr>
          <p:nvPr/>
        </p:nvSpPr>
        <p:spPr bwMode="auto">
          <a:xfrm>
            <a:off x="1812728" y="5339862"/>
            <a:ext cx="0" cy="339969"/>
          </a:xfrm>
          <a:prstGeom prst="line">
            <a:avLst/>
          </a:prstGeom>
          <a:noFill/>
          <a:ln w="19050">
            <a:solidFill>
              <a:srgbClr val="0212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7" name="Line 1059"/>
          <p:cNvSpPr>
            <a:spLocks noChangeShapeType="1"/>
          </p:cNvSpPr>
          <p:nvPr/>
        </p:nvSpPr>
        <p:spPr bwMode="auto">
          <a:xfrm>
            <a:off x="2574728" y="5351585"/>
            <a:ext cx="0" cy="339969"/>
          </a:xfrm>
          <a:prstGeom prst="line">
            <a:avLst/>
          </a:prstGeom>
          <a:noFill/>
          <a:ln w="19050">
            <a:solidFill>
              <a:srgbClr val="0212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8" name="Rectangle 1060"/>
          <p:cNvSpPr>
            <a:spLocks noChangeArrowheads="1"/>
          </p:cNvSpPr>
          <p:nvPr/>
        </p:nvSpPr>
        <p:spPr bwMode="auto">
          <a:xfrm>
            <a:off x="1012628" y="4992566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</a:p>
        </p:txBody>
      </p:sp>
      <p:sp>
        <p:nvSpPr>
          <p:cNvPr id="9249" name="Rectangle 1061"/>
          <p:cNvSpPr>
            <a:spLocks noChangeArrowheads="1"/>
          </p:cNvSpPr>
          <p:nvPr/>
        </p:nvSpPr>
        <p:spPr bwMode="auto">
          <a:xfrm>
            <a:off x="1587059" y="5016013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</a:p>
        </p:txBody>
      </p:sp>
      <p:sp>
        <p:nvSpPr>
          <p:cNvPr id="9250" name="Rectangle 1062"/>
          <p:cNvSpPr>
            <a:spLocks noChangeArrowheads="1"/>
          </p:cNvSpPr>
          <p:nvPr/>
        </p:nvSpPr>
        <p:spPr bwMode="auto">
          <a:xfrm>
            <a:off x="2407674" y="4992566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</a:p>
        </p:txBody>
      </p:sp>
      <p:sp>
        <p:nvSpPr>
          <p:cNvPr id="9251" name="AutoShape 1063"/>
          <p:cNvSpPr>
            <a:spLocks noChangeArrowheads="1"/>
          </p:cNvSpPr>
          <p:nvPr/>
        </p:nvSpPr>
        <p:spPr bwMode="auto">
          <a:xfrm>
            <a:off x="3852543" y="5867400"/>
            <a:ext cx="797169" cy="269631"/>
          </a:xfrm>
          <a:prstGeom prst="rightArrow">
            <a:avLst>
              <a:gd name="adj1" fmla="val 50000"/>
              <a:gd name="adj2" fmla="val 7391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52" name="Rectangle 1064"/>
          <p:cNvSpPr>
            <a:spLocks noChangeArrowheads="1"/>
          </p:cNvSpPr>
          <p:nvPr/>
        </p:nvSpPr>
        <p:spPr bwMode="auto">
          <a:xfrm>
            <a:off x="5235867" y="5761892"/>
            <a:ext cx="2637692" cy="586154"/>
          </a:xfrm>
          <a:prstGeom prst="rect">
            <a:avLst/>
          </a:prstGeom>
          <a:solidFill>
            <a:srgbClr val="F468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53" name="Rectangle 1065"/>
          <p:cNvSpPr>
            <a:spLocks noChangeArrowheads="1"/>
          </p:cNvSpPr>
          <p:nvPr/>
        </p:nvSpPr>
        <p:spPr bwMode="auto">
          <a:xfrm>
            <a:off x="5540666" y="5750169"/>
            <a:ext cx="246185" cy="17584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54" name="Rectangle 1066"/>
          <p:cNvSpPr>
            <a:spLocks noChangeArrowheads="1"/>
          </p:cNvSpPr>
          <p:nvPr/>
        </p:nvSpPr>
        <p:spPr bwMode="auto">
          <a:xfrm>
            <a:off x="6138543" y="5761892"/>
            <a:ext cx="246185" cy="17584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55" name="Rectangle 1067"/>
          <p:cNvSpPr>
            <a:spLocks noChangeArrowheads="1"/>
          </p:cNvSpPr>
          <p:nvPr/>
        </p:nvSpPr>
        <p:spPr bwMode="auto">
          <a:xfrm>
            <a:off x="7099835" y="5738446"/>
            <a:ext cx="246185" cy="17584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9256" name="Rectangle 1068"/>
          <p:cNvSpPr>
            <a:spLocks noChangeArrowheads="1"/>
          </p:cNvSpPr>
          <p:nvPr/>
        </p:nvSpPr>
        <p:spPr bwMode="auto">
          <a:xfrm>
            <a:off x="5819089" y="5133243"/>
            <a:ext cx="61266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  <a:r>
              <a:rPr lang="it-IT" altLang="it-IT" sz="1846" baseline="-25000">
                <a:solidFill>
                  <a:srgbClr val="063DE8"/>
                </a:solidFill>
                <a:latin typeface="Comic Sans MS" panose="030F0702030302020204" pitchFamily="66" charset="0"/>
              </a:rPr>
              <a:t>2</a:t>
            </a:r>
            <a:endParaRPr lang="it-IT" altLang="it-IT" sz="1846">
              <a:solidFill>
                <a:srgbClr val="063DE8"/>
              </a:solidFill>
              <a:latin typeface="Comic Sans MS" panose="030F0702030302020204" pitchFamily="66" charset="0"/>
            </a:endParaRPr>
          </a:p>
        </p:txBody>
      </p:sp>
      <p:sp>
        <p:nvSpPr>
          <p:cNvPr id="9257" name="Rectangle 1069"/>
          <p:cNvSpPr>
            <a:spLocks noChangeArrowheads="1"/>
          </p:cNvSpPr>
          <p:nvPr/>
        </p:nvSpPr>
        <p:spPr bwMode="auto">
          <a:xfrm>
            <a:off x="6475582" y="5238751"/>
            <a:ext cx="61266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  <a:r>
              <a:rPr lang="it-IT" altLang="it-IT" sz="1846" baseline="-25000">
                <a:solidFill>
                  <a:srgbClr val="063DE8"/>
                </a:solidFill>
                <a:latin typeface="Comic Sans MS" panose="030F0702030302020204" pitchFamily="66" charset="0"/>
              </a:rPr>
              <a:t>2</a:t>
            </a:r>
            <a:endParaRPr lang="it-IT" altLang="it-IT" sz="1846">
              <a:solidFill>
                <a:srgbClr val="063DE8"/>
              </a:solidFill>
              <a:latin typeface="Comic Sans MS" panose="030F0702030302020204" pitchFamily="66" charset="0"/>
            </a:endParaRPr>
          </a:p>
        </p:txBody>
      </p:sp>
      <p:sp>
        <p:nvSpPr>
          <p:cNvPr id="9258" name="Rectangle 1070"/>
          <p:cNvSpPr>
            <a:spLocks noChangeArrowheads="1"/>
          </p:cNvSpPr>
          <p:nvPr/>
        </p:nvSpPr>
        <p:spPr bwMode="auto">
          <a:xfrm>
            <a:off x="7272751" y="5191859"/>
            <a:ext cx="61266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063DE8"/>
                </a:solidFill>
                <a:latin typeface="Comic Sans MS" panose="030F0702030302020204" pitchFamily="66" charset="0"/>
              </a:rPr>
              <a:t>CO</a:t>
            </a:r>
            <a:r>
              <a:rPr lang="it-IT" altLang="it-IT" sz="1846" baseline="-25000">
                <a:solidFill>
                  <a:srgbClr val="063DE8"/>
                </a:solidFill>
                <a:latin typeface="Comic Sans MS" panose="030F0702030302020204" pitchFamily="66" charset="0"/>
              </a:rPr>
              <a:t>2</a:t>
            </a:r>
            <a:endParaRPr lang="it-IT" altLang="it-IT" sz="1846">
              <a:solidFill>
                <a:srgbClr val="063DE8"/>
              </a:solidFill>
              <a:latin typeface="Comic Sans MS" panose="030F0702030302020204" pitchFamily="66" charset="0"/>
            </a:endParaRPr>
          </a:p>
        </p:txBody>
      </p:sp>
      <p:sp>
        <p:nvSpPr>
          <p:cNvPr id="9259" name="Text Box 1071"/>
          <p:cNvSpPr txBox="1">
            <a:spLocks noChangeArrowheads="1"/>
          </p:cNvSpPr>
          <p:nvPr/>
        </p:nvSpPr>
        <p:spPr bwMode="auto">
          <a:xfrm>
            <a:off x="7957039" y="2044212"/>
            <a:ext cx="729687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2215">
                <a:solidFill>
                  <a:srgbClr val="063DE8"/>
                </a:solidFill>
                <a:latin typeface="Comic Sans MS" panose="030F0702030302020204" pitchFamily="66" charset="0"/>
              </a:rPr>
              <a:t>TPD</a:t>
            </a:r>
          </a:p>
        </p:txBody>
      </p:sp>
      <p:sp>
        <p:nvSpPr>
          <p:cNvPr id="9260" name="Text Box 1072"/>
          <p:cNvSpPr txBox="1">
            <a:spLocks noChangeArrowheads="1"/>
          </p:cNvSpPr>
          <p:nvPr/>
        </p:nvSpPr>
        <p:spPr bwMode="auto">
          <a:xfrm>
            <a:off x="7992208" y="3978520"/>
            <a:ext cx="90762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2215">
                <a:solidFill>
                  <a:srgbClr val="063DE8"/>
                </a:solidFill>
                <a:latin typeface="Comic Sans MS" panose="030F0702030302020204" pitchFamily="66" charset="0"/>
              </a:rPr>
              <a:t>TPDE</a:t>
            </a:r>
          </a:p>
        </p:txBody>
      </p:sp>
      <p:sp>
        <p:nvSpPr>
          <p:cNvPr id="9261" name="Text Box 1073"/>
          <p:cNvSpPr txBox="1">
            <a:spLocks noChangeArrowheads="1"/>
          </p:cNvSpPr>
          <p:nvPr/>
        </p:nvSpPr>
        <p:spPr bwMode="auto">
          <a:xfrm>
            <a:off x="8027378" y="5795597"/>
            <a:ext cx="880369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2215">
                <a:solidFill>
                  <a:srgbClr val="063DE8"/>
                </a:solidFill>
                <a:latin typeface="Comic Sans MS" panose="030F0702030302020204" pitchFamily="66" charset="0"/>
              </a:rPr>
              <a:t>TPRE</a:t>
            </a:r>
          </a:p>
        </p:txBody>
      </p:sp>
      <p:sp>
        <p:nvSpPr>
          <p:cNvPr id="9262" name="Text Box 1074"/>
          <p:cNvSpPr txBox="1">
            <a:spLocks noChangeArrowheads="1"/>
          </p:cNvSpPr>
          <p:nvPr/>
        </p:nvSpPr>
        <p:spPr bwMode="auto">
          <a:xfrm>
            <a:off x="2060331" y="426428"/>
            <a:ext cx="5448928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2215">
                <a:solidFill>
                  <a:srgbClr val="063DE8"/>
                </a:solidFill>
                <a:latin typeface="Comic Sans MS" panose="030F0702030302020204" pitchFamily="66" charset="0"/>
              </a:rPr>
              <a:t>desorption </a:t>
            </a:r>
            <a:r>
              <a:rPr lang="it-IT" altLang="it-IT" sz="2215" i="1">
                <a:solidFill>
                  <a:schemeClr val="hlink"/>
                </a:solidFill>
                <a:latin typeface="Comic Sans MS" panose="030F0702030302020204" pitchFamily="66" charset="0"/>
              </a:rPr>
              <a:t>vs</a:t>
            </a:r>
            <a:r>
              <a:rPr lang="it-IT" altLang="it-IT" sz="2215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215">
                <a:solidFill>
                  <a:srgbClr val="063DE8"/>
                </a:solidFill>
                <a:latin typeface="Comic Sans MS" panose="030F0702030302020204" pitchFamily="66" charset="0"/>
              </a:rPr>
              <a:t>decomposition </a:t>
            </a:r>
            <a:r>
              <a:rPr lang="it-IT" altLang="it-IT" sz="2215" i="1">
                <a:solidFill>
                  <a:schemeClr val="hlink"/>
                </a:solidFill>
                <a:latin typeface="Comic Sans MS" panose="030F0702030302020204" pitchFamily="66" charset="0"/>
              </a:rPr>
              <a:t>vs</a:t>
            </a:r>
            <a:r>
              <a:rPr lang="it-IT" altLang="it-IT" sz="2215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215">
                <a:solidFill>
                  <a:srgbClr val="063DE8"/>
                </a:solidFill>
                <a:latin typeface="Comic Sans MS" panose="030F0702030302020204" pitchFamily="66" charset="0"/>
              </a:rPr>
              <a:t>reaction</a:t>
            </a:r>
          </a:p>
        </p:txBody>
      </p:sp>
    </p:spTree>
    <p:extLst>
      <p:ext uri="{BB962C8B-B14F-4D97-AF65-F5344CB8AC3E}">
        <p14:creationId xmlns:p14="http://schemas.microsoft.com/office/powerpoint/2010/main" val="389878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981808" y="1803889"/>
            <a:ext cx="6381875" cy="264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Characterization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 of </a:t>
            </a: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reducibility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 of </a:t>
            </a:r>
            <a:r>
              <a:rPr lang="it-IT" altLang="it-IT" sz="1846" dirty="0" err="1" smtClean="0">
                <a:solidFill>
                  <a:srgbClr val="006600"/>
                </a:solidFill>
                <a:latin typeface="Comic Sans MS" panose="030F0702030302020204" pitchFamily="66" charset="0"/>
              </a:rPr>
              <a:t>materials</a:t>
            </a:r>
            <a:endParaRPr lang="it-IT" altLang="it-IT" sz="1846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endParaRPr lang="it-IT" altLang="it-IT" sz="1846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Determination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 of </a:t>
            </a: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binding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energy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 of </a:t>
            </a: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adsorbed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molecules</a:t>
            </a:r>
            <a:endParaRPr lang="it-IT" altLang="it-IT" sz="1846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endParaRPr lang="it-IT" altLang="it-IT" sz="1846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Acidity</a:t>
            </a:r>
            <a:endParaRPr lang="it-IT" altLang="it-IT" sz="1846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endParaRPr lang="it-IT" altLang="it-IT" sz="1846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Characterization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 of </a:t>
            </a: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surface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 carbon </a:t>
            </a: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deposits</a:t>
            </a:r>
            <a:endParaRPr lang="it-IT" altLang="it-IT" sz="1846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endParaRPr lang="it-IT" altLang="it-IT" sz="1846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Physical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parameters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 (</a:t>
            </a: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surface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 area, </a:t>
            </a:r>
            <a:r>
              <a:rPr lang="it-IT" altLang="it-IT" sz="1846" dirty="0" err="1">
                <a:solidFill>
                  <a:srgbClr val="006600"/>
                </a:solidFill>
                <a:latin typeface="Comic Sans MS" panose="030F0702030302020204" pitchFamily="66" charset="0"/>
              </a:rPr>
              <a:t>dispersion</a:t>
            </a:r>
            <a:r>
              <a:rPr lang="it-IT" altLang="it-IT" sz="1846" dirty="0">
                <a:solidFill>
                  <a:srgbClr val="006600"/>
                </a:solidFill>
                <a:latin typeface="Comic Sans MS" panose="030F0702030302020204" pitchFamily="66" charset="0"/>
              </a:rPr>
              <a:t>…)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353408" y="659423"/>
            <a:ext cx="255198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2215"/>
              <a:t> 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673469" y="543658"/>
            <a:ext cx="4742004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2215">
                <a:solidFill>
                  <a:srgbClr val="063DE8"/>
                </a:solidFill>
                <a:latin typeface="Comic Sans MS" panose="030F0702030302020204" pitchFamily="66" charset="0"/>
              </a:rPr>
              <a:t>information that can be obtained…</a:t>
            </a:r>
          </a:p>
        </p:txBody>
      </p:sp>
    </p:spTree>
    <p:extLst>
      <p:ext uri="{BB962C8B-B14F-4D97-AF65-F5344CB8AC3E}">
        <p14:creationId xmlns:p14="http://schemas.microsoft.com/office/powerpoint/2010/main" val="16931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2374906" y="539262"/>
            <a:ext cx="4019050" cy="887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it-IT" altLang="it-IT" sz="2585">
                <a:solidFill>
                  <a:srgbClr val="063DE8"/>
                </a:solidFill>
                <a:latin typeface="Comic Sans MS" panose="030F0702030302020204" pitchFamily="66" charset="0"/>
              </a:rPr>
              <a:t>Experimental: </a:t>
            </a:r>
          </a:p>
          <a:p>
            <a:pPr algn="ctr"/>
            <a:r>
              <a:rPr lang="it-IT" altLang="it-IT" sz="2585">
                <a:solidFill>
                  <a:srgbClr val="063DE8"/>
                </a:solidFill>
                <a:latin typeface="Comic Sans MS" panose="030F0702030302020204" pitchFamily="66" charset="0"/>
              </a:rPr>
              <a:t>apparatus for TP studies</a:t>
            </a: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805648" y="3050931"/>
            <a:ext cx="2104292" cy="77405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it-IT" altLang="it-IT" sz="2215">
                <a:solidFill>
                  <a:schemeClr val="tx2"/>
                </a:solidFill>
                <a:latin typeface="Comic Sans MS" panose="030F0702030302020204" pitchFamily="66" charset="0"/>
              </a:rPr>
              <a:t>introduction of reactants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3626548" y="3050931"/>
            <a:ext cx="2104292" cy="77405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it-IT" altLang="it-IT" sz="2215">
                <a:solidFill>
                  <a:schemeClr val="tx2"/>
                </a:solidFill>
                <a:latin typeface="Comic Sans MS" panose="030F0702030302020204" pitchFamily="66" charset="0"/>
              </a:rPr>
              <a:t>furnace and reactor</a:t>
            </a:r>
          </a:p>
        </p:txBody>
      </p:sp>
      <p:sp>
        <p:nvSpPr>
          <p:cNvPr id="11269" name="Text Box 1029"/>
          <p:cNvSpPr txBox="1">
            <a:spLocks noChangeArrowheads="1"/>
          </p:cNvSpPr>
          <p:nvPr/>
        </p:nvSpPr>
        <p:spPr bwMode="auto">
          <a:xfrm>
            <a:off x="6575402" y="3285392"/>
            <a:ext cx="1802253" cy="433196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it-IT" altLang="it-IT" sz="2215">
                <a:solidFill>
                  <a:schemeClr val="tx2"/>
                </a:solidFill>
                <a:latin typeface="Comic Sans MS" panose="030F0702030302020204" pitchFamily="66" charset="0"/>
              </a:rPr>
              <a:t>detector</a:t>
            </a:r>
          </a:p>
        </p:txBody>
      </p:sp>
      <p:sp>
        <p:nvSpPr>
          <p:cNvPr id="11270" name="AutoShape 1030"/>
          <p:cNvSpPr>
            <a:spLocks noChangeArrowheads="1"/>
          </p:cNvSpPr>
          <p:nvPr/>
        </p:nvSpPr>
        <p:spPr bwMode="auto">
          <a:xfrm>
            <a:off x="2987057" y="3405554"/>
            <a:ext cx="550985" cy="257908"/>
          </a:xfrm>
          <a:prstGeom prst="rightArrow">
            <a:avLst>
              <a:gd name="adj1" fmla="val 50000"/>
              <a:gd name="adj2" fmla="val 53409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11271" name="AutoShape 1031"/>
          <p:cNvSpPr>
            <a:spLocks noChangeArrowheads="1"/>
          </p:cNvSpPr>
          <p:nvPr/>
        </p:nvSpPr>
        <p:spPr bwMode="auto">
          <a:xfrm>
            <a:off x="5828055" y="3393831"/>
            <a:ext cx="550985" cy="257908"/>
          </a:xfrm>
          <a:prstGeom prst="rightArrow">
            <a:avLst>
              <a:gd name="adj1" fmla="val 50000"/>
              <a:gd name="adj2" fmla="val 53409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11272" name="AutoShape 1032"/>
          <p:cNvSpPr>
            <a:spLocks noChangeArrowheads="1"/>
          </p:cNvSpPr>
          <p:nvPr/>
        </p:nvSpPr>
        <p:spPr bwMode="auto">
          <a:xfrm>
            <a:off x="7300802" y="4120661"/>
            <a:ext cx="257908" cy="574431"/>
          </a:xfrm>
          <a:prstGeom prst="downArrow">
            <a:avLst>
              <a:gd name="adj1" fmla="val 50000"/>
              <a:gd name="adj2" fmla="val 55682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11273" name="Text Box 1033"/>
          <p:cNvSpPr txBox="1">
            <a:spLocks noChangeArrowheads="1"/>
          </p:cNvSpPr>
          <p:nvPr/>
        </p:nvSpPr>
        <p:spPr bwMode="auto">
          <a:xfrm>
            <a:off x="6102118" y="5196254"/>
            <a:ext cx="2584938" cy="433196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it-IT" altLang="it-IT" sz="2215">
                <a:solidFill>
                  <a:schemeClr val="tx2"/>
                </a:solidFill>
                <a:latin typeface="Comic Sans MS" panose="030F0702030302020204" pitchFamily="66" charset="0"/>
              </a:rPr>
              <a:t>data acquisition</a:t>
            </a:r>
          </a:p>
        </p:txBody>
      </p:sp>
      <p:sp>
        <p:nvSpPr>
          <p:cNvPr id="11274" name="AutoShape 1034"/>
          <p:cNvSpPr>
            <a:spLocks noChangeArrowheads="1"/>
          </p:cNvSpPr>
          <p:nvPr/>
        </p:nvSpPr>
        <p:spPr bwMode="auto">
          <a:xfrm>
            <a:off x="5026525" y="5363308"/>
            <a:ext cx="715108" cy="246185"/>
          </a:xfrm>
          <a:prstGeom prst="leftArrow">
            <a:avLst>
              <a:gd name="adj1" fmla="val 50000"/>
              <a:gd name="adj2" fmla="val 72619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11275" name="Freeform 1035"/>
          <p:cNvSpPr>
            <a:spLocks/>
          </p:cNvSpPr>
          <p:nvPr/>
        </p:nvSpPr>
        <p:spPr bwMode="auto">
          <a:xfrm>
            <a:off x="2646740" y="4844562"/>
            <a:ext cx="1910862" cy="861646"/>
          </a:xfrm>
          <a:custGeom>
            <a:avLst/>
            <a:gdLst>
              <a:gd name="T0" fmla="*/ 0 w 1304"/>
              <a:gd name="T1" fmla="*/ 498 h 588"/>
              <a:gd name="T2" fmla="*/ 296 w 1304"/>
              <a:gd name="T3" fmla="*/ 546 h 588"/>
              <a:gd name="T4" fmla="*/ 384 w 1304"/>
              <a:gd name="T5" fmla="*/ 322 h 588"/>
              <a:gd name="T6" fmla="*/ 416 w 1304"/>
              <a:gd name="T7" fmla="*/ 90 h 588"/>
              <a:gd name="T8" fmla="*/ 472 w 1304"/>
              <a:gd name="T9" fmla="*/ 42 h 588"/>
              <a:gd name="T10" fmla="*/ 520 w 1304"/>
              <a:gd name="T11" fmla="*/ 338 h 588"/>
              <a:gd name="T12" fmla="*/ 600 w 1304"/>
              <a:gd name="T13" fmla="*/ 538 h 588"/>
              <a:gd name="T14" fmla="*/ 800 w 1304"/>
              <a:gd name="T15" fmla="*/ 554 h 588"/>
              <a:gd name="T16" fmla="*/ 856 w 1304"/>
              <a:gd name="T17" fmla="*/ 394 h 588"/>
              <a:gd name="T18" fmla="*/ 912 w 1304"/>
              <a:gd name="T19" fmla="*/ 386 h 588"/>
              <a:gd name="T20" fmla="*/ 944 w 1304"/>
              <a:gd name="T21" fmla="*/ 498 h 588"/>
              <a:gd name="T22" fmla="*/ 1160 w 1304"/>
              <a:gd name="T23" fmla="*/ 578 h 588"/>
              <a:gd name="T24" fmla="*/ 1304 w 1304"/>
              <a:gd name="T25" fmla="*/ 562 h 58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04"/>
              <a:gd name="T40" fmla="*/ 0 h 588"/>
              <a:gd name="T41" fmla="*/ 1304 w 1304"/>
              <a:gd name="T42" fmla="*/ 588 h 58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04" h="588">
                <a:moveTo>
                  <a:pt x="0" y="498"/>
                </a:moveTo>
                <a:cubicBezTo>
                  <a:pt x="116" y="536"/>
                  <a:pt x="232" y="575"/>
                  <a:pt x="296" y="546"/>
                </a:cubicBezTo>
                <a:cubicBezTo>
                  <a:pt x="359" y="516"/>
                  <a:pt x="364" y="398"/>
                  <a:pt x="384" y="322"/>
                </a:cubicBezTo>
                <a:cubicBezTo>
                  <a:pt x="404" y="246"/>
                  <a:pt x="401" y="136"/>
                  <a:pt x="416" y="90"/>
                </a:cubicBezTo>
                <a:cubicBezTo>
                  <a:pt x="430" y="43"/>
                  <a:pt x="454" y="0"/>
                  <a:pt x="472" y="42"/>
                </a:cubicBezTo>
                <a:cubicBezTo>
                  <a:pt x="489" y="83"/>
                  <a:pt x="498" y="255"/>
                  <a:pt x="520" y="338"/>
                </a:cubicBezTo>
                <a:cubicBezTo>
                  <a:pt x="541" y="420"/>
                  <a:pt x="553" y="502"/>
                  <a:pt x="600" y="538"/>
                </a:cubicBezTo>
                <a:cubicBezTo>
                  <a:pt x="646" y="573"/>
                  <a:pt x="757" y="577"/>
                  <a:pt x="800" y="554"/>
                </a:cubicBezTo>
                <a:cubicBezTo>
                  <a:pt x="842" y="530"/>
                  <a:pt x="837" y="421"/>
                  <a:pt x="856" y="394"/>
                </a:cubicBezTo>
                <a:cubicBezTo>
                  <a:pt x="874" y="366"/>
                  <a:pt x="897" y="368"/>
                  <a:pt x="912" y="386"/>
                </a:cubicBezTo>
                <a:cubicBezTo>
                  <a:pt x="926" y="403"/>
                  <a:pt x="902" y="466"/>
                  <a:pt x="944" y="498"/>
                </a:cubicBezTo>
                <a:cubicBezTo>
                  <a:pt x="985" y="529"/>
                  <a:pt x="1100" y="567"/>
                  <a:pt x="1160" y="578"/>
                </a:cubicBezTo>
                <a:cubicBezTo>
                  <a:pt x="1219" y="588"/>
                  <a:pt x="1261" y="575"/>
                  <a:pt x="1304" y="562"/>
                </a:cubicBezTo>
              </a:path>
            </a:pathLst>
          </a:custGeom>
          <a:noFill/>
          <a:ln w="1905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11276" name="Line 1036"/>
          <p:cNvSpPr>
            <a:spLocks noChangeShapeType="1"/>
          </p:cNvSpPr>
          <p:nvPr/>
        </p:nvSpPr>
        <p:spPr bwMode="auto">
          <a:xfrm flipV="1">
            <a:off x="2576402" y="4484077"/>
            <a:ext cx="0" cy="1301262"/>
          </a:xfrm>
          <a:prstGeom prst="line">
            <a:avLst/>
          </a:prstGeom>
          <a:noFill/>
          <a:ln w="19050">
            <a:solidFill>
              <a:srgbClr val="02124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77" name="Line 1037"/>
          <p:cNvSpPr>
            <a:spLocks noChangeShapeType="1"/>
          </p:cNvSpPr>
          <p:nvPr/>
        </p:nvSpPr>
        <p:spPr bwMode="auto">
          <a:xfrm>
            <a:off x="2576402" y="5797062"/>
            <a:ext cx="2262554" cy="0"/>
          </a:xfrm>
          <a:prstGeom prst="line">
            <a:avLst/>
          </a:prstGeom>
          <a:noFill/>
          <a:ln w="19050">
            <a:solidFill>
              <a:srgbClr val="02124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78" name="Text Box 1038"/>
          <p:cNvSpPr txBox="1">
            <a:spLocks noChangeArrowheads="1"/>
          </p:cNvSpPr>
          <p:nvPr/>
        </p:nvSpPr>
        <p:spPr bwMode="auto">
          <a:xfrm>
            <a:off x="4343656" y="5867400"/>
            <a:ext cx="1042273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292">
                <a:latin typeface="Comic Sans MS" panose="030F0702030302020204" pitchFamily="66" charset="0"/>
              </a:rPr>
              <a:t>time/temp.</a:t>
            </a:r>
          </a:p>
        </p:txBody>
      </p:sp>
      <p:sp>
        <p:nvSpPr>
          <p:cNvPr id="11279" name="Text Box 1039"/>
          <p:cNvSpPr txBox="1">
            <a:spLocks noChangeArrowheads="1"/>
          </p:cNvSpPr>
          <p:nvPr/>
        </p:nvSpPr>
        <p:spPr bwMode="auto">
          <a:xfrm rot="16200000">
            <a:off x="1700627" y="5044807"/>
            <a:ext cx="1247457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292">
                <a:latin typeface="Comic Sans MS" panose="030F0702030302020204" pitchFamily="66" charset="0"/>
              </a:rPr>
              <a:t>concentration</a:t>
            </a:r>
          </a:p>
        </p:txBody>
      </p:sp>
    </p:spTree>
    <p:extLst>
      <p:ext uri="{BB962C8B-B14F-4D97-AF65-F5344CB8AC3E}">
        <p14:creationId xmlns:p14="http://schemas.microsoft.com/office/powerpoint/2010/main" val="155157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8"/>
          <p:cNvSpPr>
            <a:spLocks noChangeArrowheads="1"/>
          </p:cNvSpPr>
          <p:nvPr/>
        </p:nvSpPr>
        <p:spPr bwMode="auto">
          <a:xfrm>
            <a:off x="679759" y="4578532"/>
            <a:ext cx="2157046" cy="1500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12291" name="Rectangle 27"/>
          <p:cNvSpPr>
            <a:spLocks noChangeArrowheads="1"/>
          </p:cNvSpPr>
          <p:nvPr/>
        </p:nvSpPr>
        <p:spPr bwMode="auto">
          <a:xfrm>
            <a:off x="691482" y="2913855"/>
            <a:ext cx="2157046" cy="1500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12292" name="Rectangle 26"/>
          <p:cNvSpPr>
            <a:spLocks noChangeArrowheads="1"/>
          </p:cNvSpPr>
          <p:nvPr/>
        </p:nvSpPr>
        <p:spPr bwMode="auto">
          <a:xfrm>
            <a:off x="703205" y="1249178"/>
            <a:ext cx="2157046" cy="1500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1087316" y="433754"/>
            <a:ext cx="7095212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2585">
                <a:solidFill>
                  <a:srgbClr val="063DE8"/>
                </a:solidFill>
                <a:latin typeface="Comic Sans MS" panose="030F0702030302020204" pitchFamily="66" charset="0"/>
              </a:rPr>
              <a:t>Experimental:  Detector and data acquisition</a:t>
            </a:r>
          </a:p>
        </p:txBody>
      </p:sp>
      <p:pic>
        <p:nvPicPr>
          <p:cNvPr id="1229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144" y="2913855"/>
            <a:ext cx="155916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999" y="5316696"/>
            <a:ext cx="1500554" cy="1418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51" y="1559840"/>
            <a:ext cx="168812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7" name="Group 22"/>
          <p:cNvGrpSpPr>
            <a:grpSpLocks/>
          </p:cNvGrpSpPr>
          <p:nvPr/>
        </p:nvGrpSpPr>
        <p:grpSpPr bwMode="auto">
          <a:xfrm>
            <a:off x="802851" y="4607840"/>
            <a:ext cx="2033954" cy="1295400"/>
            <a:chOff x="2292" y="2012"/>
            <a:chExt cx="1780" cy="1124"/>
          </a:xfrm>
        </p:grpSpPr>
        <p:pic>
          <p:nvPicPr>
            <p:cNvPr id="12301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6" y="2384"/>
              <a:ext cx="1776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2" name="Picture 2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2" y="2012"/>
              <a:ext cx="1656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8" name="Text Box 23"/>
          <p:cNvSpPr txBox="1">
            <a:spLocks noChangeArrowheads="1"/>
          </p:cNvSpPr>
          <p:nvPr/>
        </p:nvSpPr>
        <p:spPr bwMode="auto">
          <a:xfrm>
            <a:off x="2974551" y="1430886"/>
            <a:ext cx="4865434" cy="1115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662">
                <a:solidFill>
                  <a:srgbClr val="063DE8"/>
                </a:solidFill>
                <a:latin typeface="Comic Sans MS" panose="030F0702030302020204" pitchFamily="66" charset="0"/>
              </a:rPr>
              <a:t>Thermal conductivity detector</a:t>
            </a:r>
          </a:p>
          <a:p>
            <a:r>
              <a:rPr lang="it-IT" altLang="it-IT" sz="1662">
                <a:solidFill>
                  <a:srgbClr val="063DE8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it-IT" altLang="it-IT" sz="1662">
                <a:solidFill>
                  <a:srgbClr val="063DE8"/>
                </a:solidFill>
                <a:latin typeface="Comic Sans MS" panose="030F0702030302020204" pitchFamily="66" charset="0"/>
              </a:rPr>
              <a:t> Good for TPO/TPR</a:t>
            </a:r>
          </a:p>
          <a:p>
            <a:r>
              <a:rPr lang="it-IT" altLang="it-IT" sz="1662">
                <a:solidFill>
                  <a:srgbClr val="063DE8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 </a:t>
            </a:r>
            <a:r>
              <a:rPr lang="it-IT" altLang="it-IT" sz="1662">
                <a:solidFill>
                  <a:srgbClr val="063DE8"/>
                </a:solidFill>
                <a:latin typeface="Comic Sans MS" panose="030F0702030302020204" pitchFamily="66" charset="0"/>
              </a:rPr>
              <a:t>Non specific gas analysis</a:t>
            </a:r>
          </a:p>
          <a:p>
            <a:r>
              <a:rPr lang="it-IT" altLang="it-IT" sz="1662">
                <a:solidFill>
                  <a:srgbClr val="063DE8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it-IT" altLang="it-IT" sz="1662">
                <a:solidFill>
                  <a:srgbClr val="063DE8"/>
                </a:solidFill>
                <a:latin typeface="Comic Sans MS" panose="030F0702030302020204" pitchFamily="66" charset="0"/>
              </a:rPr>
              <a:t> Concentration can be monitored continuously</a:t>
            </a:r>
          </a:p>
        </p:txBody>
      </p:sp>
      <p:sp>
        <p:nvSpPr>
          <p:cNvPr id="12299" name="Text Box 24"/>
          <p:cNvSpPr txBox="1">
            <a:spLocks noChangeArrowheads="1"/>
          </p:cNvSpPr>
          <p:nvPr/>
        </p:nvSpPr>
        <p:spPr bwMode="auto">
          <a:xfrm>
            <a:off x="3009721" y="2954886"/>
            <a:ext cx="4929555" cy="1115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662">
                <a:solidFill>
                  <a:srgbClr val="021246"/>
                </a:solidFill>
                <a:latin typeface="Comic Sans MS" panose="030F0702030302020204" pitchFamily="66" charset="0"/>
              </a:rPr>
              <a:t>Mass spectrometer</a:t>
            </a:r>
          </a:p>
          <a:p>
            <a:r>
              <a:rPr lang="it-IT" altLang="it-IT" sz="1662">
                <a:solidFill>
                  <a:srgbClr val="021246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r>
              <a:rPr lang="it-IT" altLang="it-IT" sz="1662">
                <a:solidFill>
                  <a:srgbClr val="021246"/>
                </a:solidFill>
                <a:latin typeface="Comic Sans MS" panose="030F0702030302020204" pitchFamily="66" charset="0"/>
              </a:rPr>
              <a:t>Concentration can be monitored continuously </a:t>
            </a:r>
          </a:p>
          <a:p>
            <a:r>
              <a:rPr lang="it-IT" altLang="it-IT" sz="1662">
                <a:solidFill>
                  <a:srgbClr val="021246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r>
              <a:rPr lang="it-IT" altLang="it-IT" sz="1662">
                <a:solidFill>
                  <a:srgbClr val="021246"/>
                </a:solidFill>
                <a:latin typeface="Comic Sans MS" panose="030F0702030302020204" pitchFamily="66" charset="0"/>
              </a:rPr>
              <a:t>Specific gas analysis</a:t>
            </a:r>
          </a:p>
          <a:p>
            <a:r>
              <a:rPr lang="it-IT" altLang="it-IT" sz="1662">
                <a:solidFill>
                  <a:srgbClr val="021246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 </a:t>
            </a:r>
            <a:r>
              <a:rPr lang="it-IT" altLang="it-IT" sz="1662">
                <a:solidFill>
                  <a:srgbClr val="021246"/>
                </a:solidFill>
                <a:latin typeface="Comic Sans MS" panose="030F0702030302020204" pitchFamily="66" charset="0"/>
              </a:rPr>
              <a:t>High cost</a:t>
            </a:r>
          </a:p>
        </p:txBody>
      </p:sp>
      <p:sp>
        <p:nvSpPr>
          <p:cNvPr id="12300" name="Text Box 25"/>
          <p:cNvSpPr txBox="1">
            <a:spLocks noChangeArrowheads="1"/>
          </p:cNvSpPr>
          <p:nvPr/>
        </p:nvSpPr>
        <p:spPr bwMode="auto">
          <a:xfrm>
            <a:off x="2927659" y="4654733"/>
            <a:ext cx="5254965" cy="1371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662">
                <a:solidFill>
                  <a:schemeClr val="hlink"/>
                </a:solidFill>
                <a:latin typeface="Comic Sans MS" panose="030F0702030302020204" pitchFamily="66" charset="0"/>
              </a:rPr>
              <a:t>Micro GC</a:t>
            </a:r>
          </a:p>
          <a:p>
            <a:r>
              <a:rPr lang="it-IT" altLang="it-IT" sz="1662">
                <a:solidFill>
                  <a:schemeClr val="hlin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 </a:t>
            </a:r>
            <a:r>
              <a:rPr lang="it-IT" altLang="it-IT" sz="1662">
                <a:solidFill>
                  <a:schemeClr val="hlink"/>
                </a:solidFill>
                <a:latin typeface="Comic Sans MS" panose="030F0702030302020204" pitchFamily="66" charset="0"/>
              </a:rPr>
              <a:t>Concentration cannot be monitored continuously </a:t>
            </a:r>
          </a:p>
          <a:p>
            <a:r>
              <a:rPr lang="it-IT" altLang="it-IT" sz="1662">
                <a:solidFill>
                  <a:schemeClr val="hlink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1108">
                <a:solidFill>
                  <a:schemeClr val="hlink"/>
                </a:solidFill>
                <a:latin typeface="Comic Sans MS" panose="030F0702030302020204" pitchFamily="66" charset="0"/>
              </a:rPr>
              <a:t>(delay 1-2 min.)</a:t>
            </a:r>
            <a:r>
              <a:rPr lang="it-IT" altLang="it-IT" sz="1662">
                <a:solidFill>
                  <a:schemeClr val="hlink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it-IT" altLang="it-IT" sz="1662">
                <a:solidFill>
                  <a:schemeClr val="hlin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it-IT" altLang="it-IT" sz="1662">
                <a:solidFill>
                  <a:schemeClr val="hlink"/>
                </a:solidFill>
                <a:latin typeface="Comic Sans MS" panose="030F0702030302020204" pitchFamily="66" charset="0"/>
              </a:rPr>
              <a:t> Complex gas analysis</a:t>
            </a:r>
          </a:p>
          <a:p>
            <a:r>
              <a:rPr lang="it-IT" altLang="it-IT" sz="1662">
                <a:solidFill>
                  <a:schemeClr val="hlin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it-IT" altLang="it-IT" sz="1662">
                <a:solidFill>
                  <a:schemeClr val="hlink"/>
                </a:solidFill>
                <a:latin typeface="Comic Sans MS" panose="030F0702030302020204" pitchFamily="66" charset="0"/>
              </a:rPr>
              <a:t> Accurate quantitative evaluation</a:t>
            </a:r>
          </a:p>
        </p:txBody>
      </p:sp>
    </p:spTree>
    <p:extLst>
      <p:ext uri="{BB962C8B-B14F-4D97-AF65-F5344CB8AC3E}">
        <p14:creationId xmlns:p14="http://schemas.microsoft.com/office/powerpoint/2010/main" val="6390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smtClean="0">
                <a:solidFill>
                  <a:schemeClr val="accent2"/>
                </a:solidFill>
              </a:rPr>
              <a:t>1.1% Pt/</a:t>
            </a:r>
            <a:r>
              <a:rPr lang="en-US" altLang="it-IT" smtClean="0">
                <a:solidFill>
                  <a:schemeClr val="accent2"/>
                </a:solidFill>
                <a:latin typeface="Symbol" panose="05050102010706020507" pitchFamily="18" charset="2"/>
              </a:rPr>
              <a:t>g</a:t>
            </a:r>
            <a:r>
              <a:rPr lang="en-US" altLang="it-IT" smtClean="0">
                <a:solidFill>
                  <a:schemeClr val="accent2"/>
                </a:solidFill>
              </a:rPr>
              <a:t>-Al</a:t>
            </a:r>
            <a:r>
              <a:rPr lang="en-US" altLang="it-IT" baseline="-25000" smtClean="0">
                <a:solidFill>
                  <a:schemeClr val="accent2"/>
                </a:solidFill>
              </a:rPr>
              <a:t>2</a:t>
            </a:r>
            <a:r>
              <a:rPr lang="en-US" altLang="it-IT" smtClean="0">
                <a:solidFill>
                  <a:schemeClr val="accent2"/>
                </a:solidFill>
              </a:rPr>
              <a:t>O</a:t>
            </a:r>
            <a:r>
              <a:rPr lang="en-US" altLang="it-IT" baseline="-25000" smtClean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33400" y="5334000"/>
            <a:ext cx="7848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Adsorbimento a 573 K di H</a:t>
            </a:r>
            <a:r>
              <a:rPr lang="en-US" altLang="it-IT" sz="2000" baseline="-25000"/>
              <a:t>2</a:t>
            </a:r>
            <a:r>
              <a:rPr lang="en-US" altLang="it-IT" sz="2000"/>
              <a:t>. Curva (a) adsorbimento su 2.031 g di catalizzatore,  (c) adsorbimento su 1.00 g di Al</a:t>
            </a:r>
            <a:r>
              <a:rPr lang="en-US" altLang="it-IT" sz="2000" baseline="-25000"/>
              <a:t>2</a:t>
            </a:r>
            <a:r>
              <a:rPr lang="en-US" altLang="it-IT" sz="2000"/>
              <a:t>O</a:t>
            </a:r>
            <a:r>
              <a:rPr lang="en-US" altLang="it-IT" sz="2000" baseline="-25000"/>
              <a:t>3</a:t>
            </a:r>
            <a:r>
              <a:rPr lang="en-US" altLang="it-IT" sz="2000"/>
              <a:t>, (d) adsorbimento su quantità di supporto corrispondente a quella del campione (2.00 g) ed espressa nella stessa scala della curva (a), (b) differenza tra la curva a e d. 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5591175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1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6248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Metallic Dispersion (D</a:t>
            </a:r>
            <a:r>
              <a:rPr lang="en-US" altLang="it-IT" sz="2400" b="1" baseline="-250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M</a:t>
            </a:r>
            <a:r>
              <a:rPr lang="en-US" altLang="it-IT" sz="24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  <a:endParaRPr lang="en-US" altLang="it-IT" sz="2400" b="1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="1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509963" y="2847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44" name="Object 0"/>
          <p:cNvGraphicFramePr>
            <a:graphicFrameLocks noChangeAspect="1"/>
          </p:cNvGraphicFramePr>
          <p:nvPr>
            <p:extLst/>
          </p:nvPr>
        </p:nvGraphicFramePr>
        <p:xfrm>
          <a:off x="5124450" y="919164"/>
          <a:ext cx="21240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r:id="rId3" imgW="838200" imgH="457200" progId="Equation.3">
                  <p:embed/>
                </p:oleObj>
              </mc:Choice>
              <mc:Fallback>
                <p:oleObj r:id="rId3" imgW="838200" imgH="457200" progId="Equation.3">
                  <p:embed/>
                  <p:pic>
                    <p:nvPicPr>
                      <p:cNvPr id="3584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919164"/>
                        <a:ext cx="212407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78582" y="1209675"/>
            <a:ext cx="84582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it-IT" sz="2400" dirty="0">
                <a:cs typeface="Times New Roman" panose="02020603050405020304" pitchFamily="18" charset="0"/>
              </a:rPr>
              <a:t> </a:t>
            </a:r>
            <a:r>
              <a:rPr lang="it-IT" altLang="it-IT" sz="2400" dirty="0">
                <a:cs typeface="Times New Roman" panose="02020603050405020304" pitchFamily="18" charset="0"/>
              </a:rPr>
              <a:t>		</a:t>
            </a:r>
            <a:r>
              <a:rPr lang="en-US" altLang="it-IT" sz="1800" dirty="0" smtClean="0">
                <a:cs typeface="Times New Roman" panose="02020603050405020304" pitchFamily="18" charset="0"/>
              </a:rPr>
              <a:t>metal surface atoms</a:t>
            </a:r>
            <a:endParaRPr lang="en-US" altLang="it-IT" sz="1800" dirty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cs typeface="Times New Roman" panose="02020603050405020304" pitchFamily="18" charset="0"/>
              </a:rPr>
              <a:t>		</a:t>
            </a:r>
            <a:r>
              <a:rPr lang="en-US" altLang="it-IT" sz="1800" dirty="0">
                <a:cs typeface="Times New Roman" panose="02020603050405020304" pitchFamily="18" charset="0"/>
              </a:rPr>
              <a:t> </a:t>
            </a:r>
            <a:r>
              <a:rPr lang="en-US" altLang="it-IT" sz="1800" dirty="0" smtClean="0">
                <a:cs typeface="Times New Roman" panose="02020603050405020304" pitchFamily="18" charset="0"/>
              </a:rPr>
              <a:t>total metal atoms</a:t>
            </a:r>
            <a:endParaRPr lang="en-US" altLang="it-IT" sz="1800" dirty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it-IT" sz="1800" dirty="0"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329113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47" name="Object 1"/>
          <p:cNvGraphicFramePr>
            <a:graphicFrameLocks noChangeAspect="1"/>
          </p:cNvGraphicFramePr>
          <p:nvPr/>
        </p:nvGraphicFramePr>
        <p:xfrm>
          <a:off x="1219200" y="1371600"/>
          <a:ext cx="4857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1" r:id="rId5" imgW="482391" imgH="241195" progId="Equation.3">
                  <p:embed/>
                </p:oleObj>
              </mc:Choice>
              <mc:Fallback>
                <p:oleObj r:id="rId5" imgW="482391" imgH="241195" progId="Equation.3">
                  <p:embed/>
                  <p:pic>
                    <p:nvPicPr>
                      <p:cNvPr id="3584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71600"/>
                        <a:ext cx="48577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28625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49" name="Object 2"/>
          <p:cNvGraphicFramePr>
            <a:graphicFrameLocks noChangeAspect="1"/>
          </p:cNvGraphicFramePr>
          <p:nvPr/>
        </p:nvGraphicFramePr>
        <p:xfrm>
          <a:off x="1219200" y="1752600"/>
          <a:ext cx="5715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2" r:id="rId7" imgW="571252" imgH="241195" progId="Equation.3">
                  <p:embed/>
                </p:oleObj>
              </mc:Choice>
              <mc:Fallback>
                <p:oleObj r:id="rId7" imgW="571252" imgH="241195" progId="Equation.3">
                  <p:embed/>
                  <p:pic>
                    <p:nvPicPr>
                      <p:cNvPr id="3584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571500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4488" y="302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443413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4452938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3905250" y="3062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424363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4452938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" name="CasellaDiTesto 22"/>
          <p:cNvSpPr txBox="1"/>
          <p:nvPr/>
        </p:nvSpPr>
        <p:spPr>
          <a:xfrm>
            <a:off x="1704975" y="3374589"/>
            <a:ext cx="55964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In the case of a </a:t>
            </a:r>
            <a:r>
              <a:rPr lang="it-IT" dirty="0" err="1"/>
              <a:t>sphere</a:t>
            </a:r>
            <a:endParaRPr lang="it-IT" dirty="0"/>
          </a:p>
          <a:p>
            <a:endParaRPr lang="it-IT" dirty="0"/>
          </a:p>
          <a:p>
            <a:r>
              <a:rPr lang="it-IT" dirty="0"/>
              <a:t>S / V = (4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dirty="0"/>
              <a:t> r</a:t>
            </a:r>
            <a:r>
              <a:rPr lang="it-IT" baseline="30000" dirty="0"/>
              <a:t>2</a:t>
            </a:r>
            <a:r>
              <a:rPr lang="it-IT" dirty="0"/>
              <a:t> )/ (4/3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dirty="0"/>
              <a:t> r</a:t>
            </a:r>
            <a:r>
              <a:rPr lang="it-IT" baseline="30000" dirty="0"/>
              <a:t>3</a:t>
            </a:r>
            <a:r>
              <a:rPr lang="it-IT" dirty="0"/>
              <a:t>) = 3/r </a:t>
            </a:r>
          </a:p>
          <a:p>
            <a:endParaRPr lang="it-IT" dirty="0"/>
          </a:p>
          <a:p>
            <a:r>
              <a:rPr lang="it-IT" dirty="0"/>
              <a:t>r = 3 V / S   d = 2r = </a:t>
            </a:r>
            <a:r>
              <a:rPr lang="it-IT" dirty="0">
                <a:solidFill>
                  <a:srgbClr val="0070C0"/>
                </a:solidFill>
              </a:rPr>
              <a:t>6</a:t>
            </a:r>
            <a:r>
              <a:rPr lang="it-IT" dirty="0"/>
              <a:t> V /S</a:t>
            </a:r>
          </a:p>
          <a:p>
            <a:endParaRPr lang="it-IT" dirty="0" smtClean="0"/>
          </a:p>
          <a:p>
            <a:r>
              <a:rPr lang="it-IT" dirty="0" smtClean="0"/>
              <a:t>In the case of a cube, the Surface to Volume ratio </a:t>
            </a:r>
            <a:r>
              <a:rPr lang="it-IT" dirty="0" err="1" smtClean="0"/>
              <a:t>is</a:t>
            </a:r>
            <a:r>
              <a:rPr lang="it-IT" dirty="0" smtClean="0"/>
              <a:t>  </a:t>
            </a:r>
          </a:p>
          <a:p>
            <a:endParaRPr lang="it-IT" dirty="0"/>
          </a:p>
          <a:p>
            <a:r>
              <a:rPr lang="it-IT" dirty="0" smtClean="0"/>
              <a:t>S / V = 6 a</a:t>
            </a:r>
            <a:r>
              <a:rPr lang="it-IT" baseline="30000" dirty="0" smtClean="0"/>
              <a:t>2</a:t>
            </a:r>
            <a:r>
              <a:rPr lang="it-IT" dirty="0" smtClean="0"/>
              <a:t> / a </a:t>
            </a:r>
            <a:r>
              <a:rPr lang="it-IT" baseline="30000" dirty="0" smtClean="0"/>
              <a:t>3</a:t>
            </a:r>
            <a:r>
              <a:rPr lang="it-IT" dirty="0" smtClean="0"/>
              <a:t>     a = </a:t>
            </a:r>
            <a:r>
              <a:rPr lang="it-IT" dirty="0" smtClean="0">
                <a:solidFill>
                  <a:srgbClr val="0070C0"/>
                </a:solidFill>
              </a:rPr>
              <a:t>6</a:t>
            </a:r>
            <a:r>
              <a:rPr lang="it-IT" dirty="0" smtClean="0"/>
              <a:t> V / S</a:t>
            </a:r>
          </a:p>
          <a:p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2000250" y="256698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b="1" dirty="0">
                <a:solidFill>
                  <a:srgbClr val="0000FF"/>
                </a:solidFill>
                <a:cs typeface="Times New Roman" panose="02020603050405020304" pitchFamily="18" charset="0"/>
              </a:rPr>
              <a:t>Mean diameter of </a:t>
            </a:r>
            <a:r>
              <a:rPr lang="en-US" altLang="it-IT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a metal particle</a:t>
            </a:r>
            <a:endParaRPr lang="en-US" altLang="it-IT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9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6248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Metallic Dispersion (D</a:t>
            </a:r>
            <a:r>
              <a:rPr lang="en-US" altLang="it-IT" sz="2400" b="1" baseline="-250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M</a:t>
            </a:r>
            <a:r>
              <a:rPr lang="en-US" altLang="it-IT" sz="24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  <a:endParaRPr lang="en-US" altLang="it-IT" sz="2400" b="1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="1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509963" y="2847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44" name="Object 0"/>
          <p:cNvGraphicFramePr>
            <a:graphicFrameLocks noChangeAspect="1"/>
          </p:cNvGraphicFramePr>
          <p:nvPr>
            <p:extLst/>
          </p:nvPr>
        </p:nvGraphicFramePr>
        <p:xfrm>
          <a:off x="5124450" y="919164"/>
          <a:ext cx="21240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r:id="rId3" imgW="838200" imgH="457200" progId="Equation.3">
                  <p:embed/>
                </p:oleObj>
              </mc:Choice>
              <mc:Fallback>
                <p:oleObj r:id="rId3" imgW="838200" imgH="457200" progId="Equation.3">
                  <p:embed/>
                  <p:pic>
                    <p:nvPicPr>
                      <p:cNvPr id="3584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919164"/>
                        <a:ext cx="212407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78582" y="1209675"/>
            <a:ext cx="84582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it-IT" sz="2400" dirty="0">
                <a:cs typeface="Times New Roman" panose="02020603050405020304" pitchFamily="18" charset="0"/>
              </a:rPr>
              <a:t> </a:t>
            </a:r>
            <a:r>
              <a:rPr lang="it-IT" altLang="it-IT" sz="2400" dirty="0">
                <a:cs typeface="Times New Roman" panose="02020603050405020304" pitchFamily="18" charset="0"/>
              </a:rPr>
              <a:t>	</a:t>
            </a:r>
            <a:r>
              <a:rPr lang="it-IT" altLang="it-IT" sz="2400" dirty="0" smtClean="0">
                <a:cs typeface="Times New Roman" panose="02020603050405020304" pitchFamily="18" charset="0"/>
              </a:rPr>
              <a:t>	</a:t>
            </a:r>
            <a:r>
              <a:rPr lang="en-US" altLang="it-IT" sz="1800" dirty="0" smtClean="0">
                <a:cs typeface="Times New Roman" panose="02020603050405020304" pitchFamily="18" charset="0"/>
              </a:rPr>
              <a:t>metal surface atoms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 smtClean="0">
                <a:cs typeface="Times New Roman" panose="02020603050405020304" pitchFamily="18" charset="0"/>
              </a:rPr>
              <a:t>		</a:t>
            </a:r>
            <a:r>
              <a:rPr lang="en-US" altLang="it-IT" sz="1800" dirty="0" smtClean="0">
                <a:cs typeface="Times New Roman" panose="02020603050405020304" pitchFamily="18" charset="0"/>
              </a:rPr>
              <a:t> total metal atoms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it-IT" sz="1800" dirty="0" smtClean="0">
                <a:cs typeface="Times New Roman" panose="02020603050405020304" pitchFamily="18" charset="0"/>
              </a:rPr>
              <a:t> 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1800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Mean diameter of metal particles ( spherical geometry)</a:t>
            </a:r>
            <a:endParaRPr lang="en-US" altLang="it-IT" sz="1800" b="1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1800" b="1" dirty="0">
                <a:solidFill>
                  <a:srgbClr val="0000FF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it-IT" altLang="it-IT" sz="1800" dirty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cs typeface="Times New Roman" panose="02020603050405020304" pitchFamily="18" charset="0"/>
              </a:rPr>
              <a:t>			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cs typeface="Times New Roman" panose="02020603050405020304" pitchFamily="18" charset="0"/>
              </a:rPr>
              <a:t>		</a:t>
            </a:r>
            <a:r>
              <a:rPr lang="en-US" altLang="it-IT" sz="1800" dirty="0">
                <a:cs typeface="Times New Roman" panose="02020603050405020304" pitchFamily="18" charset="0"/>
              </a:rPr>
              <a:t>= 6 V/A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it-IT" sz="1800" dirty="0">
                <a:cs typeface="Times New Roman" panose="02020603050405020304" pitchFamily="18" charset="0"/>
              </a:rPr>
              <a:t>  </a:t>
            </a:r>
            <a:r>
              <a:rPr lang="it-IT" altLang="it-IT" sz="1800" dirty="0">
                <a:cs typeface="Times New Roman" panose="02020603050405020304" pitchFamily="18" charset="0"/>
              </a:rPr>
              <a:t> 	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area of a metal </a:t>
            </a:r>
            <a:r>
              <a:rPr lang="it-IT" altLang="it-IT" sz="1800" dirty="0" err="1" smtClean="0">
                <a:cs typeface="Times New Roman" panose="02020603050405020304" pitchFamily="18" charset="0"/>
              </a:rPr>
              <a:t>atom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</a:t>
            </a:r>
            <a:endParaRPr lang="en-US" altLang="it-IT" sz="1800" dirty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it-IT" sz="1800" dirty="0">
                <a:cs typeface="Times New Roman" panose="02020603050405020304" pitchFamily="18" charset="0"/>
              </a:rPr>
              <a:t> </a:t>
            </a:r>
            <a:r>
              <a:rPr lang="en-US" altLang="it-IT" sz="1800" i="1" dirty="0">
                <a:cs typeface="Times New Roman" panose="02020603050405020304" pitchFamily="18" charset="0"/>
              </a:rPr>
              <a:t> </a:t>
            </a:r>
            <a:r>
              <a:rPr lang="it-IT" altLang="it-IT" sz="1800" i="1" dirty="0">
                <a:cs typeface="Times New Roman" panose="02020603050405020304" pitchFamily="18" charset="0"/>
              </a:rPr>
              <a:t>	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volume of a metal </a:t>
            </a:r>
            <a:r>
              <a:rPr lang="it-IT" altLang="it-IT" sz="1800" dirty="0" err="1" smtClean="0">
                <a:cs typeface="Times New Roman" panose="02020603050405020304" pitchFamily="18" charset="0"/>
              </a:rPr>
              <a:t>atom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in the</a:t>
            </a:r>
            <a:r>
              <a:rPr lang="it-IT" altLang="it-IT" sz="1800" i="1" dirty="0" smtClean="0">
                <a:cs typeface="Times New Roman" panose="02020603050405020304" pitchFamily="18" charset="0"/>
              </a:rPr>
              <a:t> </a:t>
            </a:r>
            <a:r>
              <a:rPr lang="en-US" altLang="it-IT" sz="1800" dirty="0" smtClean="0">
                <a:cs typeface="Times New Roman" panose="02020603050405020304" pitchFamily="18" charset="0"/>
              </a:rPr>
              <a:t>"</a:t>
            </a:r>
            <a:r>
              <a:rPr lang="en-US" altLang="it-IT" sz="1800" dirty="0">
                <a:cs typeface="Times New Roman" panose="02020603050405020304" pitchFamily="18" charset="0"/>
              </a:rPr>
              <a:t>bulk</a:t>
            </a:r>
            <a:r>
              <a:rPr lang="en-US" altLang="it-IT" sz="1800" dirty="0" smtClean="0">
                <a:cs typeface="Times New Roman" panose="02020603050405020304" pitchFamily="18" charset="0"/>
              </a:rPr>
              <a:t>"</a:t>
            </a:r>
            <a:endParaRPr lang="en-US" altLang="it-IT" sz="1800" dirty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it-IT" sz="1800" dirty="0">
                <a:cs typeface="Times New Roman" panose="02020603050405020304" pitchFamily="18" charset="0"/>
              </a:rPr>
              <a:t>  </a:t>
            </a:r>
            <a:endParaRPr lang="it-IT" altLang="it-IT" sz="1800" dirty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it-IT" altLang="it-IT" sz="1800" dirty="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cs typeface="Times New Roman" panose="02020603050405020304" pitchFamily="18" charset="0"/>
              </a:rPr>
              <a:t>                </a:t>
            </a:r>
            <a:r>
              <a:rPr lang="en-US" altLang="it-IT" sz="1800" dirty="0" smtClean="0">
                <a:cs typeface="Times New Roman" panose="02020603050405020304" pitchFamily="18" charset="0"/>
              </a:rPr>
              <a:t>atomic weight, 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          </a:t>
            </a:r>
            <a:r>
              <a:rPr lang="en-US" altLang="it-IT" sz="1800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it-IT" altLang="it-IT" sz="1800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it-IT" sz="1800" dirty="0" smtClean="0">
                <a:cs typeface="Times New Roman" panose="02020603050405020304" pitchFamily="18" charset="0"/>
              </a:rPr>
              <a:t> density</a:t>
            </a:r>
            <a:r>
              <a:rPr lang="it-IT" altLang="it-IT" sz="1800" dirty="0" smtClean="0">
                <a:cs typeface="Times New Roman" panose="02020603050405020304" pitchFamily="18" charset="0"/>
              </a:rPr>
              <a:t>                  </a:t>
            </a:r>
            <a:r>
              <a:rPr lang="en-US" altLang="it-IT" sz="1800" dirty="0" smtClean="0">
                <a:cs typeface="Times New Roman" panose="02020603050405020304" pitchFamily="18" charset="0"/>
              </a:rPr>
              <a:t>              Avogadro’s number</a:t>
            </a:r>
            <a:endParaRPr lang="en-US" altLang="it-IT" sz="1800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329113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47" name="Object 1"/>
          <p:cNvGraphicFramePr>
            <a:graphicFrameLocks noChangeAspect="1"/>
          </p:cNvGraphicFramePr>
          <p:nvPr/>
        </p:nvGraphicFramePr>
        <p:xfrm>
          <a:off x="1219200" y="1371600"/>
          <a:ext cx="4857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r:id="rId5" imgW="482391" imgH="241195" progId="Equation.3">
                  <p:embed/>
                </p:oleObj>
              </mc:Choice>
              <mc:Fallback>
                <p:oleObj r:id="rId5" imgW="482391" imgH="241195" progId="Equation.3">
                  <p:embed/>
                  <p:pic>
                    <p:nvPicPr>
                      <p:cNvPr id="3584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71600"/>
                        <a:ext cx="48577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28625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49" name="Object 2"/>
          <p:cNvGraphicFramePr>
            <a:graphicFrameLocks noChangeAspect="1"/>
          </p:cNvGraphicFramePr>
          <p:nvPr/>
        </p:nvGraphicFramePr>
        <p:xfrm>
          <a:off x="1219200" y="1752600"/>
          <a:ext cx="5715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r:id="rId7" imgW="571252" imgH="241195" progId="Equation.3">
                  <p:embed/>
                </p:oleObj>
              </mc:Choice>
              <mc:Fallback>
                <p:oleObj r:id="rId7" imgW="571252" imgH="241195" progId="Equation.3">
                  <p:embed/>
                  <p:pic>
                    <p:nvPicPr>
                      <p:cNvPr id="3584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571500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4488" y="302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51" name="Object 3"/>
          <p:cNvGraphicFramePr>
            <a:graphicFrameLocks noChangeAspect="1"/>
          </p:cNvGraphicFramePr>
          <p:nvPr/>
        </p:nvGraphicFramePr>
        <p:xfrm>
          <a:off x="1614488" y="3028950"/>
          <a:ext cx="59150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r:id="rId9" imgW="3035300" imgH="533400" progId="Equation.3">
                  <p:embed/>
                </p:oleObj>
              </mc:Choice>
              <mc:Fallback>
                <p:oleObj r:id="rId9" imgW="3035300" imgH="533400" progId="Equation.3">
                  <p:embed/>
                  <p:pic>
                    <p:nvPicPr>
                      <p:cNvPr id="358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3028950"/>
                        <a:ext cx="59150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443413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53" name="Object 4"/>
          <p:cNvGraphicFramePr>
            <a:graphicFrameLocks noChangeAspect="1"/>
          </p:cNvGraphicFramePr>
          <p:nvPr>
            <p:extLst/>
          </p:nvPr>
        </p:nvGraphicFramePr>
        <p:xfrm>
          <a:off x="696690" y="4689564"/>
          <a:ext cx="2571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r:id="rId11" imgW="253780" imgH="215713" progId="Equation.3">
                  <p:embed/>
                </p:oleObj>
              </mc:Choice>
              <mc:Fallback>
                <p:oleObj r:id="rId11" imgW="253780" imgH="215713" progId="Equation.3">
                  <p:embed/>
                  <p:pic>
                    <p:nvPicPr>
                      <p:cNvPr id="358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690" y="4689564"/>
                        <a:ext cx="25717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4452938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55" name="Object 5"/>
          <p:cNvGraphicFramePr>
            <a:graphicFrameLocks noChangeAspect="1"/>
          </p:cNvGraphicFramePr>
          <p:nvPr>
            <p:extLst/>
          </p:nvPr>
        </p:nvGraphicFramePr>
        <p:xfrm>
          <a:off x="705399" y="5087982"/>
          <a:ext cx="2381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r:id="rId13" imgW="241091" imgH="215713" progId="Equation.3">
                  <p:embed/>
                </p:oleObj>
              </mc:Choice>
              <mc:Fallback>
                <p:oleObj r:id="rId13" imgW="241091" imgH="215713" progId="Equation.3">
                  <p:embed/>
                  <p:pic>
                    <p:nvPicPr>
                      <p:cNvPr id="3585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399" y="5087982"/>
                        <a:ext cx="2381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3905250" y="3062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57" name="Object 6"/>
          <p:cNvGraphicFramePr>
            <a:graphicFrameLocks noChangeAspect="1"/>
          </p:cNvGraphicFramePr>
          <p:nvPr/>
        </p:nvGraphicFramePr>
        <p:xfrm>
          <a:off x="3581400" y="5562600"/>
          <a:ext cx="13335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r:id="rId15" imgW="850531" imgH="469696" progId="Equation.3">
                  <p:embed/>
                </p:oleObj>
              </mc:Choice>
              <mc:Fallback>
                <p:oleObj r:id="rId15" imgW="850531" imgH="469696" progId="Equation.3">
                  <p:embed/>
                  <p:pic>
                    <p:nvPicPr>
                      <p:cNvPr id="3585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562600"/>
                        <a:ext cx="13335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424363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59" name="Object 7"/>
          <p:cNvGraphicFramePr>
            <a:graphicFrameLocks noChangeAspect="1"/>
          </p:cNvGraphicFramePr>
          <p:nvPr>
            <p:extLst/>
          </p:nvPr>
        </p:nvGraphicFramePr>
        <p:xfrm>
          <a:off x="701042" y="6305001"/>
          <a:ext cx="2952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r:id="rId17" imgW="291847" imgH="215713" progId="Equation.3">
                  <p:embed/>
                </p:oleObj>
              </mc:Choice>
              <mc:Fallback>
                <p:oleObj r:id="rId17" imgW="291847" imgH="215713" progId="Equation.3">
                  <p:embed/>
                  <p:pic>
                    <p:nvPicPr>
                      <p:cNvPr id="358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2" y="6305001"/>
                        <a:ext cx="29527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4452938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35861" name="Object 8"/>
          <p:cNvGraphicFramePr>
            <a:graphicFrameLocks noChangeAspect="1"/>
          </p:cNvGraphicFramePr>
          <p:nvPr>
            <p:extLst/>
          </p:nvPr>
        </p:nvGraphicFramePr>
        <p:xfrm>
          <a:off x="5756364" y="6339837"/>
          <a:ext cx="2381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r:id="rId19" imgW="241091" imgH="215713" progId="Equation.3">
                  <p:embed/>
                </p:oleObj>
              </mc:Choice>
              <mc:Fallback>
                <p:oleObj r:id="rId19" imgW="241091" imgH="215713" progId="Equation.3">
                  <p:embed/>
                  <p:pic>
                    <p:nvPicPr>
                      <p:cNvPr id="3586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364" y="6339837"/>
                        <a:ext cx="2381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880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9" name="Gruppo 8"/>
          <p:cNvGrpSpPr/>
          <p:nvPr/>
        </p:nvGrpSpPr>
        <p:grpSpPr>
          <a:xfrm>
            <a:off x="681803" y="622717"/>
            <a:ext cx="7985761" cy="5312704"/>
            <a:chOff x="757644" y="579174"/>
            <a:chExt cx="7985761" cy="5312704"/>
          </a:xfrm>
        </p:grpSpPr>
        <p:grpSp>
          <p:nvGrpSpPr>
            <p:cNvPr id="6" name="Gruppo 5"/>
            <p:cNvGrpSpPr/>
            <p:nvPr/>
          </p:nvGrpSpPr>
          <p:grpSpPr>
            <a:xfrm>
              <a:off x="757644" y="579174"/>
              <a:ext cx="7985761" cy="5312704"/>
              <a:chOff x="757644" y="579174"/>
              <a:chExt cx="7985761" cy="5312704"/>
            </a:xfrm>
          </p:grpSpPr>
          <p:pic>
            <p:nvPicPr>
              <p:cNvPr id="4" name="Immagine 3"/>
              <p:cNvPicPr>
                <a:picLocks noChangeAspect="1"/>
              </p:cNvPicPr>
              <p:nvPr/>
            </p:nvPicPr>
            <p:blipFill rotWithShape="1">
              <a:blip r:embed="rId2"/>
              <a:srcRect l="24572" t="16405" r="24214" b="8273"/>
              <a:stretch/>
            </p:blipFill>
            <p:spPr>
              <a:xfrm>
                <a:off x="757644" y="579174"/>
                <a:ext cx="7985761" cy="5312704"/>
              </a:xfrm>
              <a:prstGeom prst="rect">
                <a:avLst/>
              </a:prstGeom>
            </p:spPr>
          </p:pic>
          <p:sp>
            <p:nvSpPr>
              <p:cNvPr id="5" name="Rettangolo 4"/>
              <p:cNvSpPr/>
              <p:nvPr/>
            </p:nvSpPr>
            <p:spPr>
              <a:xfrm>
                <a:off x="1558834" y="2020389"/>
                <a:ext cx="931817" cy="2525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alpha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M</a:t>
                </a:r>
                <a:endParaRPr lang="it-IT" dirty="0"/>
              </a:p>
            </p:txBody>
          </p:sp>
        </p:grpSp>
        <p:sp>
          <p:nvSpPr>
            <p:cNvPr id="8" name="Rettangolo 7"/>
            <p:cNvSpPr/>
            <p:nvPr/>
          </p:nvSpPr>
          <p:spPr>
            <a:xfrm>
              <a:off x="6949440" y="1602377"/>
              <a:ext cx="766354" cy="4180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" name="Rettangolo 10"/>
          <p:cNvSpPr/>
          <p:nvPr/>
        </p:nvSpPr>
        <p:spPr>
          <a:xfrm>
            <a:off x="681803" y="2794068"/>
            <a:ext cx="4255957" cy="3300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168" y="3196046"/>
            <a:ext cx="4439834" cy="213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1844164" y="371728"/>
            <a:ext cx="5748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solidFill>
                  <a:srgbClr val="0070C0"/>
                </a:solidFill>
              </a:rPr>
              <a:t>Sample </a:t>
            </a:r>
            <a:r>
              <a:rPr lang="it-IT" sz="2400" dirty="0" err="1" smtClean="0">
                <a:solidFill>
                  <a:srgbClr val="0070C0"/>
                </a:solidFill>
              </a:rPr>
              <a:t>pretreatment</a:t>
            </a:r>
            <a:r>
              <a:rPr lang="it-IT" sz="2400" dirty="0" smtClean="0">
                <a:solidFill>
                  <a:srgbClr val="0070C0"/>
                </a:solidFill>
              </a:rPr>
              <a:t> and </a:t>
            </a:r>
            <a:r>
              <a:rPr lang="it-IT" sz="2400" dirty="0" err="1">
                <a:solidFill>
                  <a:srgbClr val="0070C0"/>
                </a:solidFill>
              </a:rPr>
              <a:t>chemisorption</a:t>
            </a:r>
            <a:r>
              <a:rPr lang="it-IT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45176" y="1549513"/>
            <a:ext cx="74153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</a:t>
            </a:r>
            <a:r>
              <a:rPr lang="it-IT" dirty="0" err="1" smtClean="0"/>
              <a:t>metals</a:t>
            </a:r>
            <a:r>
              <a:rPr lang="it-IT" dirty="0" smtClean="0"/>
              <a:t> to </a:t>
            </a:r>
            <a:r>
              <a:rPr lang="it-IT" dirty="0" err="1" smtClean="0"/>
              <a:t>get</a:t>
            </a:r>
            <a:r>
              <a:rPr lang="it-IT" dirty="0" smtClean="0"/>
              <a:t> </a:t>
            </a:r>
            <a:r>
              <a:rPr lang="it-IT" dirty="0" err="1" smtClean="0"/>
              <a:t>chemisorption</a:t>
            </a:r>
            <a:r>
              <a:rPr lang="it-IT" dirty="0" smtClean="0"/>
              <a:t>!!</a:t>
            </a:r>
          </a:p>
          <a:p>
            <a:endParaRPr lang="it-IT" dirty="0"/>
          </a:p>
          <a:p>
            <a:r>
              <a:rPr lang="it-IT" dirty="0" err="1" smtClean="0"/>
              <a:t>Wet</a:t>
            </a:r>
            <a:r>
              <a:rPr lang="it-IT" dirty="0" smtClean="0"/>
              <a:t> </a:t>
            </a:r>
            <a:r>
              <a:rPr lang="it-IT" dirty="0" err="1" smtClean="0"/>
              <a:t>Synthesis</a:t>
            </a:r>
            <a:r>
              <a:rPr lang="it-IT" dirty="0" smtClean="0"/>
              <a:t> –</a:t>
            </a:r>
            <a:r>
              <a:rPr lang="it-IT" dirty="0" err="1" smtClean="0"/>
              <a:t>exposure</a:t>
            </a:r>
            <a:r>
              <a:rPr lang="it-IT" dirty="0" smtClean="0"/>
              <a:t> to air. </a:t>
            </a:r>
            <a:r>
              <a:rPr lang="it-IT" dirty="0" err="1" smtClean="0"/>
              <a:t>Nanoparticles</a:t>
            </a:r>
            <a:r>
              <a:rPr lang="it-IT" dirty="0" smtClean="0"/>
              <a:t> </a:t>
            </a:r>
            <a:r>
              <a:rPr lang="it-IT" dirty="0" err="1" smtClean="0"/>
              <a:t>surface</a:t>
            </a:r>
            <a:r>
              <a:rPr lang="it-IT" dirty="0" smtClean="0"/>
              <a:t> </a:t>
            </a:r>
            <a:r>
              <a:rPr lang="it-IT" dirty="0" err="1" smtClean="0"/>
              <a:t>oxidation</a:t>
            </a:r>
            <a:r>
              <a:rPr lang="it-IT" dirty="0" smtClean="0"/>
              <a:t> state ? </a:t>
            </a:r>
            <a:r>
              <a:rPr lang="it-IT" dirty="0" err="1" smtClean="0"/>
              <a:t>Passivation</a:t>
            </a:r>
            <a:r>
              <a:rPr lang="it-IT" dirty="0" smtClean="0"/>
              <a:t> ?</a:t>
            </a:r>
            <a:endParaRPr lang="it-IT" dirty="0"/>
          </a:p>
          <a:p>
            <a:endParaRPr lang="it-IT" dirty="0" smtClean="0"/>
          </a:p>
          <a:p>
            <a:r>
              <a:rPr lang="it-IT" dirty="0" err="1" smtClean="0"/>
              <a:t>Pre-reduction</a:t>
            </a:r>
            <a:r>
              <a:rPr lang="it-IT" dirty="0" smtClean="0"/>
              <a:t>: </a:t>
            </a:r>
            <a:r>
              <a:rPr lang="it-IT" dirty="0" err="1" smtClean="0"/>
              <a:t>typically</a:t>
            </a:r>
            <a:r>
              <a:rPr lang="it-IT" dirty="0" smtClean="0"/>
              <a:t> </a:t>
            </a:r>
            <a:r>
              <a:rPr lang="it-IT" dirty="0" err="1" smtClean="0"/>
              <a:t>diluted</a:t>
            </a:r>
            <a:r>
              <a:rPr lang="it-IT" dirty="0" smtClean="0"/>
              <a:t> </a:t>
            </a:r>
            <a:r>
              <a:rPr lang="it-IT" dirty="0" err="1" smtClean="0"/>
              <a:t>hydrogen</a:t>
            </a:r>
            <a:r>
              <a:rPr lang="it-IT" dirty="0" smtClean="0"/>
              <a:t> (flow vs </a:t>
            </a:r>
            <a:r>
              <a:rPr lang="it-IT" dirty="0" err="1" smtClean="0"/>
              <a:t>static</a:t>
            </a:r>
            <a:r>
              <a:rPr lang="it-IT" dirty="0" smtClean="0"/>
              <a:t>, Temperature and </a:t>
            </a:r>
            <a:r>
              <a:rPr lang="it-IT" dirty="0" err="1" smtClean="0"/>
              <a:t>conditions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 </a:t>
            </a:r>
            <a:r>
              <a:rPr lang="it-IT" dirty="0" err="1" smtClean="0"/>
              <a:t>nanoparticle</a:t>
            </a:r>
            <a:r>
              <a:rPr lang="it-IT" dirty="0" smtClean="0"/>
              <a:t> </a:t>
            </a:r>
            <a:r>
              <a:rPr lang="it-IT" dirty="0" err="1" smtClean="0"/>
              <a:t>size</a:t>
            </a:r>
            <a:r>
              <a:rPr lang="it-IT" dirty="0" smtClean="0"/>
              <a:t>/</a:t>
            </a:r>
            <a:r>
              <a:rPr lang="it-IT" dirty="0" err="1" smtClean="0"/>
              <a:t>morphology</a:t>
            </a:r>
            <a:r>
              <a:rPr lang="it-IT" dirty="0" smtClean="0"/>
              <a:t>) </a:t>
            </a:r>
            <a:r>
              <a:rPr lang="it-IT" dirty="0" err="1" smtClean="0"/>
              <a:t>based</a:t>
            </a:r>
            <a:r>
              <a:rPr lang="it-IT" dirty="0" smtClean="0"/>
              <a:t> on TPR</a:t>
            </a:r>
            <a:endParaRPr lang="it-IT" dirty="0"/>
          </a:p>
          <a:p>
            <a:endParaRPr lang="it-IT" dirty="0"/>
          </a:p>
          <a:p>
            <a:r>
              <a:rPr lang="it-IT" dirty="0" err="1" smtClean="0"/>
              <a:t>Degassing</a:t>
            </a:r>
            <a:r>
              <a:rPr lang="it-IT" dirty="0" smtClean="0"/>
              <a:t> </a:t>
            </a:r>
            <a:r>
              <a:rPr lang="it-IT" dirty="0" err="1" smtClean="0"/>
              <a:t>conditions</a:t>
            </a:r>
            <a:r>
              <a:rPr lang="it-IT" dirty="0" smtClean="0"/>
              <a:t> – </a:t>
            </a:r>
            <a:r>
              <a:rPr lang="it-IT" dirty="0" err="1" smtClean="0"/>
              <a:t>Removal</a:t>
            </a:r>
            <a:r>
              <a:rPr lang="it-IT" dirty="0" smtClean="0"/>
              <a:t> of gas </a:t>
            </a:r>
            <a:r>
              <a:rPr lang="it-IT" dirty="0" err="1" smtClean="0"/>
              <a:t>phase</a:t>
            </a:r>
            <a:r>
              <a:rPr lang="it-IT" dirty="0" smtClean="0"/>
              <a:t> and </a:t>
            </a:r>
            <a:r>
              <a:rPr lang="it-IT" dirty="0" err="1" smtClean="0"/>
              <a:t>chemisorbed</a:t>
            </a:r>
            <a:r>
              <a:rPr lang="it-IT" dirty="0" smtClean="0"/>
              <a:t> </a:t>
            </a:r>
            <a:r>
              <a:rPr lang="it-IT" dirty="0" err="1" smtClean="0"/>
              <a:t>hydrogen</a:t>
            </a:r>
            <a:r>
              <a:rPr lang="it-IT" dirty="0" smtClean="0"/>
              <a:t> (up to 350-400°C)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6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94160" y="4730262"/>
            <a:ext cx="4149969" cy="42372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526" tIns="41031" rIns="83526" bIns="41031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it-IT" altLang="it-IT" sz="2215">
                <a:latin typeface="Comic Sans MS" panose="030F0702030302020204" pitchFamily="66" charset="0"/>
              </a:rPr>
              <a:t>Thermoanalytical techniques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020408" y="3046535"/>
            <a:ext cx="3902320" cy="179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it-IT" altLang="it-IT" sz="2215">
                <a:solidFill>
                  <a:srgbClr val="FF0000"/>
                </a:solidFill>
                <a:latin typeface="Comic Sans MS" panose="030F0702030302020204" pitchFamily="66" charset="0"/>
              </a:rPr>
              <a:t>measurement of a physical or chemical property of a solid as the temperature of the solid is varied in a predetermined manner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8652" y="2936631"/>
            <a:ext cx="4560277" cy="42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526" tIns="41031" rIns="83526" bIns="41031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it-IT" altLang="it-IT" sz="2215">
                <a:solidFill>
                  <a:srgbClr val="063DE8"/>
                </a:solidFill>
                <a:latin typeface="Comic Sans MS" panose="030F0702030302020204" pitchFamily="66" charset="0"/>
              </a:rPr>
              <a:t>temperature programmed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576068" y="3698631"/>
            <a:ext cx="762000" cy="6916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597799" y="747347"/>
            <a:ext cx="7226658" cy="111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3323" dirty="0" err="1" smtClean="0">
                <a:solidFill>
                  <a:srgbClr val="063DE8"/>
                </a:solidFill>
                <a:latin typeface="Comic Sans MS" panose="030F0702030302020204" pitchFamily="66" charset="0"/>
              </a:rPr>
              <a:t>Material</a:t>
            </a:r>
            <a:r>
              <a:rPr lang="it-IT" altLang="it-IT" sz="3323" dirty="0" smtClean="0">
                <a:solidFill>
                  <a:srgbClr val="063DE8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323" dirty="0" err="1">
                <a:solidFill>
                  <a:srgbClr val="063DE8"/>
                </a:solidFill>
                <a:latin typeface="Comic Sans MS" panose="030F0702030302020204" pitchFamily="66" charset="0"/>
              </a:rPr>
              <a:t>Characterization</a:t>
            </a:r>
            <a:r>
              <a:rPr lang="it-IT" altLang="it-IT" sz="3323" dirty="0">
                <a:solidFill>
                  <a:srgbClr val="063DE8"/>
                </a:solidFill>
                <a:latin typeface="Comic Sans MS" panose="030F0702030302020204" pitchFamily="66" charset="0"/>
              </a:rPr>
              <a:t> by </a:t>
            </a:r>
          </a:p>
          <a:p>
            <a:r>
              <a:rPr lang="it-IT" altLang="it-IT" sz="3323" dirty="0">
                <a:solidFill>
                  <a:srgbClr val="063DE8"/>
                </a:solidFill>
                <a:latin typeface="Comic Sans MS" panose="030F0702030302020204" pitchFamily="66" charset="0"/>
              </a:rPr>
              <a:t>Temperature </a:t>
            </a:r>
            <a:r>
              <a:rPr lang="it-IT" altLang="it-IT" sz="3323" dirty="0" err="1">
                <a:solidFill>
                  <a:srgbClr val="063DE8"/>
                </a:solidFill>
                <a:latin typeface="Comic Sans MS" panose="030F0702030302020204" pitchFamily="66" charset="0"/>
              </a:rPr>
              <a:t>Programmed</a:t>
            </a:r>
            <a:r>
              <a:rPr lang="it-IT" altLang="it-IT" sz="3323" dirty="0">
                <a:solidFill>
                  <a:srgbClr val="063DE8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323" dirty="0" err="1">
                <a:solidFill>
                  <a:srgbClr val="063DE8"/>
                </a:solidFill>
                <a:latin typeface="Comic Sans MS" panose="030F0702030302020204" pitchFamily="66" charset="0"/>
              </a:rPr>
              <a:t>Methods</a:t>
            </a:r>
            <a:endParaRPr lang="en-US" altLang="it-IT" sz="3323" dirty="0">
              <a:solidFill>
                <a:srgbClr val="063DE8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0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81354" y="451339"/>
            <a:ext cx="8651631" cy="59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526" tIns="41031" rIns="83526" bIns="41031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it-IT" altLang="it-IT" sz="3323">
                <a:solidFill>
                  <a:srgbClr val="063DE8"/>
                </a:solidFill>
                <a:latin typeface="Comic Sans MS" panose="030F0702030302020204" pitchFamily="66" charset="0"/>
              </a:rPr>
              <a:t>Thermoanalytical techniques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917748" y="1389185"/>
            <a:ext cx="2406162" cy="54694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hlink"/>
                </a:solidFill>
                <a:latin typeface="Comic Sans MS" panose="030F0702030302020204" pitchFamily="66" charset="0"/>
              </a:rPr>
              <a:t>Techniques dependent on dimensional changes</a:t>
            </a: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917748" y="4202724"/>
            <a:ext cx="2406162" cy="54694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hlink"/>
                </a:solidFill>
                <a:latin typeface="Comic Sans MS" panose="030F0702030302020204" pitchFamily="66" charset="0"/>
              </a:rPr>
              <a:t>Techniques dependent on evolved gases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917748" y="5117124"/>
            <a:ext cx="2406162" cy="774251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hlink"/>
                </a:solidFill>
                <a:latin typeface="Comic Sans MS" panose="030F0702030302020204" pitchFamily="66" charset="0"/>
              </a:rPr>
              <a:t>Techniques dependent on gas analysis from chemical reaction</a:t>
            </a:r>
          </a:p>
        </p:txBody>
      </p:sp>
      <p:sp>
        <p:nvSpPr>
          <p:cNvPr id="5126" name="Line 10"/>
          <p:cNvSpPr>
            <a:spLocks noChangeShapeType="1"/>
          </p:cNvSpPr>
          <p:nvPr/>
        </p:nvSpPr>
        <p:spPr bwMode="auto">
          <a:xfrm>
            <a:off x="3212790" y="1682262"/>
            <a:ext cx="1406769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7" name="Line 13"/>
          <p:cNvSpPr>
            <a:spLocks noChangeShapeType="1"/>
          </p:cNvSpPr>
          <p:nvPr/>
        </p:nvSpPr>
        <p:spPr bwMode="auto">
          <a:xfrm>
            <a:off x="3224513" y="4519246"/>
            <a:ext cx="1430215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8" name="Line 14"/>
          <p:cNvSpPr>
            <a:spLocks noChangeShapeType="1"/>
          </p:cNvSpPr>
          <p:nvPr/>
        </p:nvSpPr>
        <p:spPr bwMode="auto">
          <a:xfrm>
            <a:off x="3236236" y="5445369"/>
            <a:ext cx="1406769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4654729" y="1494693"/>
            <a:ext cx="1597269" cy="31963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hlink"/>
                </a:solidFill>
                <a:latin typeface="Comic Sans MS" panose="030F0702030302020204" pitchFamily="66" charset="0"/>
              </a:rPr>
              <a:t>DILATOMETRY</a:t>
            </a:r>
          </a:p>
        </p:txBody>
      </p:sp>
      <p:grpSp>
        <p:nvGrpSpPr>
          <p:cNvPr id="5130" name="Group 34"/>
          <p:cNvGrpSpPr>
            <a:grpSpLocks/>
          </p:cNvGrpSpPr>
          <p:nvPr/>
        </p:nvGrpSpPr>
        <p:grpSpPr bwMode="auto">
          <a:xfrm>
            <a:off x="903344" y="3276603"/>
            <a:ext cx="5641731" cy="546589"/>
            <a:chOff x="240" y="1440"/>
            <a:chExt cx="3850" cy="373"/>
          </a:xfrm>
        </p:grpSpPr>
        <p:sp>
          <p:nvSpPr>
            <p:cNvPr id="5147" name="Text Box 6"/>
            <p:cNvSpPr txBox="1">
              <a:spLocks noChangeArrowheads="1"/>
            </p:cNvSpPr>
            <p:nvPr/>
          </p:nvSpPr>
          <p:spPr bwMode="auto">
            <a:xfrm>
              <a:off x="240" y="1440"/>
              <a:ext cx="1642" cy="37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it-IT" altLang="it-IT" sz="1477">
                  <a:solidFill>
                    <a:schemeClr val="hlink"/>
                  </a:solidFill>
                  <a:latin typeface="Comic Sans MS" panose="030F0702030302020204" pitchFamily="66" charset="0"/>
                </a:rPr>
                <a:t>Techniques dependent on weight changes</a:t>
              </a:r>
            </a:p>
          </p:txBody>
        </p:sp>
        <p:sp>
          <p:nvSpPr>
            <p:cNvPr id="5148" name="Line 11"/>
            <p:cNvSpPr>
              <a:spLocks noChangeShapeType="1"/>
            </p:cNvSpPr>
            <p:nvPr/>
          </p:nvSpPr>
          <p:spPr bwMode="auto">
            <a:xfrm>
              <a:off x="1832" y="1664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49" name="Text Box 16"/>
            <p:cNvSpPr txBox="1">
              <a:spLocks noChangeArrowheads="1"/>
            </p:cNvSpPr>
            <p:nvPr/>
          </p:nvSpPr>
          <p:spPr bwMode="auto">
            <a:xfrm>
              <a:off x="2784" y="1536"/>
              <a:ext cx="1306" cy="21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it-IT" altLang="it-IT" sz="1477">
                  <a:solidFill>
                    <a:schemeClr val="hlink"/>
                  </a:solidFill>
                  <a:latin typeface="Comic Sans MS" panose="030F0702030302020204" pitchFamily="66" charset="0"/>
                </a:rPr>
                <a:t>Thermogravimetry</a:t>
              </a:r>
            </a:p>
          </p:txBody>
        </p:sp>
      </p:grpSp>
      <p:grpSp>
        <p:nvGrpSpPr>
          <p:cNvPr id="5131" name="Group 33"/>
          <p:cNvGrpSpPr>
            <a:grpSpLocks/>
          </p:cNvGrpSpPr>
          <p:nvPr/>
        </p:nvGrpSpPr>
        <p:grpSpPr bwMode="auto">
          <a:xfrm>
            <a:off x="891621" y="2303589"/>
            <a:ext cx="5946531" cy="694593"/>
            <a:chOff x="232" y="2048"/>
            <a:chExt cx="4058" cy="474"/>
          </a:xfrm>
        </p:grpSpPr>
        <p:sp>
          <p:nvSpPr>
            <p:cNvPr id="5142" name="Text Box 7"/>
            <p:cNvSpPr txBox="1">
              <a:spLocks noChangeArrowheads="1"/>
            </p:cNvSpPr>
            <p:nvPr/>
          </p:nvSpPr>
          <p:spPr bwMode="auto">
            <a:xfrm>
              <a:off x="232" y="2064"/>
              <a:ext cx="1642" cy="37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it-IT" altLang="it-IT" sz="1477">
                  <a:solidFill>
                    <a:schemeClr val="hlink"/>
                  </a:solidFill>
                  <a:latin typeface="Comic Sans MS" panose="030F0702030302020204" pitchFamily="66" charset="0"/>
                </a:rPr>
                <a:t>Techniques dependent on energy changes</a:t>
              </a:r>
            </a:p>
          </p:txBody>
        </p:sp>
        <p:sp>
          <p:nvSpPr>
            <p:cNvPr id="5143" name="Line 12"/>
            <p:cNvSpPr>
              <a:spLocks noChangeShapeType="1"/>
            </p:cNvSpPr>
            <p:nvPr/>
          </p:nvSpPr>
          <p:spPr bwMode="auto">
            <a:xfrm>
              <a:off x="1816" y="2200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44" name="Text Box 17"/>
            <p:cNvSpPr txBox="1">
              <a:spLocks noChangeArrowheads="1"/>
            </p:cNvSpPr>
            <p:nvPr/>
          </p:nvSpPr>
          <p:spPr bwMode="auto">
            <a:xfrm>
              <a:off x="2792" y="2048"/>
              <a:ext cx="1498" cy="21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it-IT" altLang="it-IT" sz="1477">
                  <a:solidFill>
                    <a:schemeClr val="hlink"/>
                  </a:solidFill>
                  <a:latin typeface="Comic Sans MS" panose="030F0702030302020204" pitchFamily="66" charset="0"/>
                </a:rPr>
                <a:t>Diff. Thermal analysis</a:t>
              </a:r>
            </a:p>
          </p:txBody>
        </p:sp>
        <p:sp>
          <p:nvSpPr>
            <p:cNvPr id="5145" name="Text Box 18"/>
            <p:cNvSpPr txBox="1">
              <a:spLocks noChangeArrowheads="1"/>
            </p:cNvSpPr>
            <p:nvPr/>
          </p:nvSpPr>
          <p:spPr bwMode="auto">
            <a:xfrm>
              <a:off x="2792" y="2304"/>
              <a:ext cx="1498" cy="21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it-IT" altLang="it-IT" sz="1477">
                  <a:solidFill>
                    <a:schemeClr val="hlink"/>
                  </a:solidFill>
                  <a:latin typeface="Comic Sans MS" panose="030F0702030302020204" pitchFamily="66" charset="0"/>
                </a:rPr>
                <a:t>Diff. Scanning calorim.</a:t>
              </a:r>
            </a:p>
          </p:txBody>
        </p:sp>
        <p:sp>
          <p:nvSpPr>
            <p:cNvPr id="5146" name="Line 19"/>
            <p:cNvSpPr>
              <a:spLocks noChangeShapeType="1"/>
            </p:cNvSpPr>
            <p:nvPr/>
          </p:nvSpPr>
          <p:spPr bwMode="auto">
            <a:xfrm>
              <a:off x="1848" y="2352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132" name="Text Box 20"/>
          <p:cNvSpPr txBox="1">
            <a:spLocks noChangeArrowheads="1"/>
          </p:cNvSpPr>
          <p:nvPr/>
        </p:nvSpPr>
        <p:spPr bwMode="auto">
          <a:xfrm>
            <a:off x="4678175" y="4331678"/>
            <a:ext cx="2195146" cy="319639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hlink"/>
                </a:solidFill>
                <a:latin typeface="Comic Sans MS" panose="030F0702030302020204" pitchFamily="66" charset="0"/>
              </a:rPr>
              <a:t>Temp. prog. desorption</a:t>
            </a:r>
          </a:p>
        </p:txBody>
      </p:sp>
      <p:sp>
        <p:nvSpPr>
          <p:cNvPr id="5133" name="Text Box 21"/>
          <p:cNvSpPr txBox="1">
            <a:spLocks noChangeArrowheads="1"/>
          </p:cNvSpPr>
          <p:nvPr/>
        </p:nvSpPr>
        <p:spPr bwMode="auto">
          <a:xfrm>
            <a:off x="4713344" y="5210908"/>
            <a:ext cx="2195146" cy="319639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hlink"/>
                </a:solidFill>
                <a:latin typeface="Comic Sans MS" panose="030F0702030302020204" pitchFamily="66" charset="0"/>
              </a:rPr>
              <a:t>Temp. prog. reaction</a:t>
            </a:r>
          </a:p>
        </p:txBody>
      </p:sp>
      <p:sp>
        <p:nvSpPr>
          <p:cNvPr id="5134" name="Text Box 22"/>
          <p:cNvSpPr txBox="1">
            <a:spLocks noChangeArrowheads="1"/>
          </p:cNvSpPr>
          <p:nvPr/>
        </p:nvSpPr>
        <p:spPr bwMode="auto">
          <a:xfrm>
            <a:off x="4701621" y="5644662"/>
            <a:ext cx="2195146" cy="319639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hlink"/>
                </a:solidFill>
                <a:latin typeface="Comic Sans MS" panose="030F0702030302020204" pitchFamily="66" charset="0"/>
              </a:rPr>
              <a:t>Temp. prog. reduction</a:t>
            </a:r>
          </a:p>
        </p:txBody>
      </p:sp>
      <p:sp>
        <p:nvSpPr>
          <p:cNvPr id="5135" name="Line 23"/>
          <p:cNvSpPr>
            <a:spLocks noChangeShapeType="1"/>
          </p:cNvSpPr>
          <p:nvPr/>
        </p:nvSpPr>
        <p:spPr bwMode="auto">
          <a:xfrm>
            <a:off x="3259682" y="5679831"/>
            <a:ext cx="1406769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>
            <a:off x="7726175" y="4343401"/>
            <a:ext cx="1233854" cy="546945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hlink"/>
                </a:solidFill>
                <a:latin typeface="Comic Sans MS" panose="030F0702030302020204" pitchFamily="66" charset="0"/>
              </a:rPr>
              <a:t>TPD, TPDE, TPSR</a:t>
            </a:r>
          </a:p>
        </p:txBody>
      </p:sp>
      <p:sp>
        <p:nvSpPr>
          <p:cNvPr id="5137" name="AutoShape 27"/>
          <p:cNvSpPr>
            <a:spLocks noChangeArrowheads="1"/>
          </p:cNvSpPr>
          <p:nvPr/>
        </p:nvSpPr>
        <p:spPr bwMode="auto">
          <a:xfrm>
            <a:off x="7046236" y="4378569"/>
            <a:ext cx="480646" cy="304800"/>
          </a:xfrm>
          <a:prstGeom prst="rightArrow">
            <a:avLst>
              <a:gd name="adj1" fmla="val 50000"/>
              <a:gd name="adj2" fmla="val 39423"/>
            </a:avLst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5138" name="AutoShape 28"/>
          <p:cNvSpPr>
            <a:spLocks noChangeArrowheads="1"/>
          </p:cNvSpPr>
          <p:nvPr/>
        </p:nvSpPr>
        <p:spPr bwMode="auto">
          <a:xfrm>
            <a:off x="7069682" y="5234354"/>
            <a:ext cx="480646" cy="304800"/>
          </a:xfrm>
          <a:prstGeom prst="rightArrow">
            <a:avLst>
              <a:gd name="adj1" fmla="val 50000"/>
              <a:gd name="adj2" fmla="val 39423"/>
            </a:avLst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5139" name="AutoShape 29"/>
          <p:cNvSpPr>
            <a:spLocks noChangeArrowheads="1"/>
          </p:cNvSpPr>
          <p:nvPr/>
        </p:nvSpPr>
        <p:spPr bwMode="auto">
          <a:xfrm>
            <a:off x="7069682" y="5668108"/>
            <a:ext cx="480646" cy="304800"/>
          </a:xfrm>
          <a:prstGeom prst="rightArrow">
            <a:avLst>
              <a:gd name="adj1" fmla="val 50000"/>
              <a:gd name="adj2" fmla="val 39423"/>
            </a:avLst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 sz="2585"/>
          </a:p>
        </p:txBody>
      </p:sp>
      <p:sp>
        <p:nvSpPr>
          <p:cNvPr id="5140" name="Text Box 30"/>
          <p:cNvSpPr txBox="1">
            <a:spLocks noChangeArrowheads="1"/>
          </p:cNvSpPr>
          <p:nvPr/>
        </p:nvSpPr>
        <p:spPr bwMode="auto">
          <a:xfrm>
            <a:off x="7749622" y="5210908"/>
            <a:ext cx="1183364" cy="319639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hlink"/>
                </a:solidFill>
                <a:latin typeface="Comic Sans MS" panose="030F0702030302020204" pitchFamily="66" charset="0"/>
              </a:rPr>
              <a:t>TPRE, TP...</a:t>
            </a:r>
          </a:p>
        </p:txBody>
      </p:sp>
      <p:sp>
        <p:nvSpPr>
          <p:cNvPr id="5141" name="Text Box 31"/>
          <p:cNvSpPr txBox="1">
            <a:spLocks noChangeArrowheads="1"/>
          </p:cNvSpPr>
          <p:nvPr/>
        </p:nvSpPr>
        <p:spPr bwMode="auto">
          <a:xfrm>
            <a:off x="7737898" y="5668108"/>
            <a:ext cx="1069731" cy="319639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477">
                <a:solidFill>
                  <a:schemeClr val="hlink"/>
                </a:solidFill>
                <a:latin typeface="Comic Sans MS" panose="030F0702030302020204" pitchFamily="66" charset="0"/>
              </a:rPr>
              <a:t>TPR/TPO</a:t>
            </a:r>
          </a:p>
        </p:txBody>
      </p:sp>
    </p:spTree>
    <p:extLst>
      <p:ext uri="{BB962C8B-B14F-4D97-AF65-F5344CB8AC3E}">
        <p14:creationId xmlns:p14="http://schemas.microsoft.com/office/powerpoint/2010/main" val="269783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6"/>
          <p:cNvSpPr txBox="1">
            <a:spLocks noChangeArrowheads="1"/>
          </p:cNvSpPr>
          <p:nvPr/>
        </p:nvSpPr>
        <p:spPr bwMode="auto">
          <a:xfrm>
            <a:off x="1099039" y="508489"/>
            <a:ext cx="7085594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2215">
                <a:solidFill>
                  <a:srgbClr val="063DE8"/>
                </a:solidFill>
                <a:latin typeface="Comic Sans MS" panose="030F0702030302020204" pitchFamily="66" charset="0"/>
              </a:rPr>
              <a:t>temperature programmed desorption/decomposition</a:t>
            </a:r>
          </a:p>
        </p:txBody>
      </p:sp>
      <p:pic>
        <p:nvPicPr>
          <p:cNvPr id="6147" name="Picture 1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208" y="1682261"/>
            <a:ext cx="3763108" cy="391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1030"/>
          <p:cNvSpPr txBox="1">
            <a:spLocks noChangeArrowheads="1"/>
          </p:cNvSpPr>
          <p:nvPr/>
        </p:nvSpPr>
        <p:spPr bwMode="auto">
          <a:xfrm>
            <a:off x="6860093" y="5596304"/>
            <a:ext cx="77457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2215">
                <a:solidFill>
                  <a:srgbClr val="021246"/>
                </a:solidFill>
                <a:latin typeface="Comic Sans MS" panose="030F0702030302020204" pitchFamily="66" charset="0"/>
              </a:rPr>
              <a:t>time</a:t>
            </a:r>
          </a:p>
        </p:txBody>
      </p:sp>
      <p:sp>
        <p:nvSpPr>
          <p:cNvPr id="6149" name="Text Box 1032"/>
          <p:cNvSpPr txBox="1">
            <a:spLocks noChangeArrowheads="1"/>
          </p:cNvSpPr>
          <p:nvPr/>
        </p:nvSpPr>
        <p:spPr bwMode="auto">
          <a:xfrm>
            <a:off x="5406432" y="2741736"/>
            <a:ext cx="116730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chemeClr val="accent2"/>
                </a:solidFill>
                <a:latin typeface="Comic Sans MS" panose="030F0702030302020204" pitchFamily="66" charset="0"/>
              </a:rPr>
              <a:t>coverage</a:t>
            </a:r>
          </a:p>
        </p:txBody>
      </p:sp>
      <p:sp>
        <p:nvSpPr>
          <p:cNvPr id="6150" name="Text Box 1033"/>
          <p:cNvSpPr txBox="1">
            <a:spLocks noChangeArrowheads="1"/>
          </p:cNvSpPr>
          <p:nvPr/>
        </p:nvSpPr>
        <p:spPr bwMode="auto">
          <a:xfrm>
            <a:off x="5359539" y="3949213"/>
            <a:ext cx="158248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chemeClr val="hlink"/>
                </a:solidFill>
                <a:latin typeface="Comic Sans MS" panose="030F0702030302020204" pitchFamily="66" charset="0"/>
              </a:rPr>
              <a:t>temperature</a:t>
            </a:r>
          </a:p>
        </p:txBody>
      </p:sp>
      <p:sp>
        <p:nvSpPr>
          <p:cNvPr id="6151" name="Text Box 1034"/>
          <p:cNvSpPr txBox="1">
            <a:spLocks noChangeArrowheads="1"/>
          </p:cNvSpPr>
          <p:nvPr/>
        </p:nvSpPr>
        <p:spPr bwMode="auto">
          <a:xfrm>
            <a:off x="7352462" y="2108690"/>
            <a:ext cx="66236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it-IT" altLang="it-IT" sz="1846">
                <a:solidFill>
                  <a:srgbClr val="6AE7F4"/>
                </a:solidFill>
                <a:latin typeface="Comic Sans MS" panose="030F0702030302020204" pitchFamily="66" charset="0"/>
              </a:rPr>
              <a:t>rate</a:t>
            </a:r>
          </a:p>
        </p:txBody>
      </p:sp>
      <p:sp>
        <p:nvSpPr>
          <p:cNvPr id="6152" name="Text Box 1035"/>
          <p:cNvSpPr txBox="1">
            <a:spLocks noChangeArrowheads="1"/>
          </p:cNvSpPr>
          <p:nvPr/>
        </p:nvSpPr>
        <p:spPr bwMode="auto">
          <a:xfrm>
            <a:off x="548647" y="2694843"/>
            <a:ext cx="4735592" cy="264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it-IT" altLang="it-IT" sz="1846" dirty="0" err="1">
                <a:solidFill>
                  <a:srgbClr val="021246"/>
                </a:solidFill>
                <a:latin typeface="Comic Sans MS" panose="030F0702030302020204" pitchFamily="66" charset="0"/>
              </a:rPr>
              <a:t>Pretreatment</a:t>
            </a:r>
            <a:r>
              <a:rPr lang="it-IT" altLang="it-IT" sz="1846" dirty="0">
                <a:solidFill>
                  <a:srgbClr val="021246"/>
                </a:solidFill>
                <a:latin typeface="Comic Sans MS" panose="030F0702030302020204" pitchFamily="66" charset="0"/>
              </a:rPr>
              <a:t> of the </a:t>
            </a:r>
            <a:r>
              <a:rPr lang="it-IT" altLang="it-IT" sz="1846" dirty="0" err="1" smtClean="0">
                <a:solidFill>
                  <a:srgbClr val="021246"/>
                </a:solidFill>
                <a:latin typeface="Comic Sans MS" panose="030F0702030302020204" pitchFamily="66" charset="0"/>
              </a:rPr>
              <a:t>material</a:t>
            </a:r>
            <a:endParaRPr lang="it-IT" altLang="it-IT" sz="1846" dirty="0">
              <a:solidFill>
                <a:srgbClr val="021246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endParaRPr lang="it-IT" altLang="it-IT" sz="1846" dirty="0">
              <a:solidFill>
                <a:srgbClr val="021246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it-IT" altLang="it-IT" sz="1846" dirty="0" err="1">
                <a:solidFill>
                  <a:srgbClr val="021246"/>
                </a:solidFill>
                <a:latin typeface="Comic Sans MS" panose="030F0702030302020204" pitchFamily="66" charset="0"/>
              </a:rPr>
              <a:t>Exposure</a:t>
            </a:r>
            <a:r>
              <a:rPr lang="it-IT" altLang="it-IT" sz="1846" dirty="0">
                <a:solidFill>
                  <a:srgbClr val="021246"/>
                </a:solidFill>
                <a:latin typeface="Comic Sans MS" panose="030F0702030302020204" pitchFamily="66" charset="0"/>
              </a:rPr>
              <a:t> to </a:t>
            </a:r>
            <a:r>
              <a:rPr lang="it-IT" altLang="it-IT" sz="1846" dirty="0" err="1">
                <a:solidFill>
                  <a:srgbClr val="021246"/>
                </a:solidFill>
                <a:latin typeface="Comic Sans MS" panose="030F0702030302020204" pitchFamily="66" charset="0"/>
              </a:rPr>
              <a:t>reactant</a:t>
            </a:r>
            <a:r>
              <a:rPr lang="it-IT" altLang="it-IT" sz="1846" dirty="0">
                <a:solidFill>
                  <a:srgbClr val="021246"/>
                </a:solidFill>
                <a:latin typeface="Comic Sans MS" panose="030F0702030302020204" pitchFamily="66" charset="0"/>
              </a:rPr>
              <a:t> gas</a:t>
            </a:r>
          </a:p>
          <a:p>
            <a:pPr>
              <a:buFontTx/>
              <a:buChar char="•"/>
            </a:pPr>
            <a:endParaRPr lang="it-IT" altLang="it-IT" sz="1846" dirty="0">
              <a:solidFill>
                <a:srgbClr val="021246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it-IT" altLang="it-IT" sz="1846" dirty="0" err="1">
                <a:solidFill>
                  <a:srgbClr val="021246"/>
                </a:solidFill>
                <a:latin typeface="Comic Sans MS" panose="030F0702030302020204" pitchFamily="66" charset="0"/>
              </a:rPr>
              <a:t>Desorption</a:t>
            </a:r>
            <a:r>
              <a:rPr lang="it-IT" altLang="it-IT" sz="1846" dirty="0">
                <a:solidFill>
                  <a:srgbClr val="021246"/>
                </a:solidFill>
                <a:latin typeface="Comic Sans MS" panose="030F0702030302020204" pitchFamily="66" charset="0"/>
              </a:rPr>
              <a:t> of </a:t>
            </a:r>
            <a:r>
              <a:rPr lang="it-IT" altLang="it-IT" sz="1846" dirty="0" err="1">
                <a:solidFill>
                  <a:srgbClr val="021246"/>
                </a:solidFill>
                <a:latin typeface="Comic Sans MS" panose="030F0702030302020204" pitchFamily="66" charset="0"/>
              </a:rPr>
              <a:t>physisorbed</a:t>
            </a:r>
            <a:r>
              <a:rPr lang="it-IT" altLang="it-IT" sz="1846" dirty="0">
                <a:solidFill>
                  <a:srgbClr val="021246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46" dirty="0" err="1">
                <a:solidFill>
                  <a:srgbClr val="021246"/>
                </a:solidFill>
                <a:latin typeface="Comic Sans MS" panose="030F0702030302020204" pitchFamily="66" charset="0"/>
              </a:rPr>
              <a:t>fraction</a:t>
            </a:r>
            <a:endParaRPr lang="it-IT" altLang="it-IT" sz="1846" dirty="0">
              <a:solidFill>
                <a:srgbClr val="021246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endParaRPr lang="it-IT" altLang="it-IT" sz="1846" dirty="0">
              <a:solidFill>
                <a:srgbClr val="021246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it-IT" altLang="it-IT" sz="1846" dirty="0" err="1">
                <a:solidFill>
                  <a:srgbClr val="021246"/>
                </a:solidFill>
                <a:latin typeface="Comic Sans MS" panose="030F0702030302020204" pitchFamily="66" charset="0"/>
              </a:rPr>
              <a:t>Heating</a:t>
            </a:r>
            <a:r>
              <a:rPr lang="it-IT" altLang="it-IT" sz="1846" dirty="0">
                <a:solidFill>
                  <a:srgbClr val="021246"/>
                </a:solidFill>
                <a:latin typeface="Comic Sans MS" panose="030F0702030302020204" pitchFamily="66" charset="0"/>
              </a:rPr>
              <a:t> of sample in an </a:t>
            </a:r>
            <a:r>
              <a:rPr lang="it-IT" altLang="it-IT" sz="1846" dirty="0" err="1">
                <a:solidFill>
                  <a:srgbClr val="021246"/>
                </a:solidFill>
                <a:latin typeface="Comic Sans MS" panose="030F0702030302020204" pitchFamily="66" charset="0"/>
              </a:rPr>
              <a:t>inert</a:t>
            </a:r>
            <a:r>
              <a:rPr lang="it-IT" altLang="it-IT" sz="1846" dirty="0">
                <a:solidFill>
                  <a:srgbClr val="021246"/>
                </a:solidFill>
                <a:latin typeface="Comic Sans MS" panose="030F0702030302020204" pitchFamily="66" charset="0"/>
              </a:rPr>
              <a:t> gas </a:t>
            </a:r>
            <a:r>
              <a:rPr lang="it-IT" altLang="it-IT" sz="1846" dirty="0" err="1">
                <a:solidFill>
                  <a:srgbClr val="021246"/>
                </a:solidFill>
                <a:latin typeface="Comic Sans MS" panose="030F0702030302020204" pitchFamily="66" charset="0"/>
              </a:rPr>
              <a:t>stream</a:t>
            </a:r>
            <a:endParaRPr lang="it-IT" altLang="it-IT" sz="1846" dirty="0">
              <a:solidFill>
                <a:srgbClr val="021246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endParaRPr lang="it-IT" altLang="it-IT" sz="1846" dirty="0">
              <a:solidFill>
                <a:srgbClr val="021246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it-IT" altLang="it-IT" sz="1846" dirty="0">
                <a:solidFill>
                  <a:srgbClr val="021246"/>
                </a:solidFill>
                <a:latin typeface="Comic Sans MS" panose="030F0702030302020204" pitchFamily="66" charset="0"/>
              </a:rPr>
              <a:t>Analysis of </a:t>
            </a:r>
            <a:r>
              <a:rPr lang="it-IT" altLang="it-IT" sz="1846" dirty="0" err="1">
                <a:solidFill>
                  <a:srgbClr val="021246"/>
                </a:solidFill>
                <a:latin typeface="Comic Sans MS" panose="030F0702030302020204" pitchFamily="66" charset="0"/>
              </a:rPr>
              <a:t>desorbed</a:t>
            </a:r>
            <a:r>
              <a:rPr lang="it-IT" altLang="it-IT" sz="1846" dirty="0">
                <a:solidFill>
                  <a:srgbClr val="021246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846" dirty="0" err="1">
                <a:solidFill>
                  <a:srgbClr val="021246"/>
                </a:solidFill>
                <a:latin typeface="Comic Sans MS" panose="030F0702030302020204" pitchFamily="66" charset="0"/>
              </a:rPr>
              <a:t>components</a:t>
            </a:r>
            <a:endParaRPr lang="it-IT" altLang="it-IT" sz="1846" dirty="0">
              <a:solidFill>
                <a:srgbClr val="02124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86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HA_Training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3C36621-6C65-4A61-A938-FD74A2B05B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581</Words>
  <Application>Microsoft Office PowerPoint</Application>
  <PresentationFormat>Presentazione su schermo (4:3)</PresentationFormat>
  <Paragraphs>154</Paragraphs>
  <Slides>15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7" baseType="lpstr">
      <vt:lpstr>Arial</vt:lpstr>
      <vt:lpstr>Calibri</vt:lpstr>
      <vt:lpstr>Comic Sans MS</vt:lpstr>
      <vt:lpstr>Gill Sans MT</vt:lpstr>
      <vt:lpstr>Symbol</vt:lpstr>
      <vt:lpstr>Times</vt:lpstr>
      <vt:lpstr>Times New Roman</vt:lpstr>
      <vt:lpstr>Verdana</vt:lpstr>
      <vt:lpstr>Wingdings</vt:lpstr>
      <vt:lpstr>Wingdings 2</vt:lpstr>
      <vt:lpstr>OSHA_Training</vt:lpstr>
      <vt:lpstr>Microsoft Equation 3.0</vt:lpstr>
      <vt:lpstr>Chemisorption, surface area and metal dispersion</vt:lpstr>
      <vt:lpstr>1.1% Pt/g-Al2O3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>Custom template for OSHA Susan Harwood training materials</dc:description>
  <cp:lastModifiedBy/>
  <cp:revision>1</cp:revision>
  <dcterms:created xsi:type="dcterms:W3CDTF">2010-11-23T17:01:55Z</dcterms:created>
  <dcterms:modified xsi:type="dcterms:W3CDTF">2021-04-13T10:06:24Z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TC101671289990</vt:lpwstr>
  </property>
</Properties>
</file>