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556" r:id="rId2"/>
    <p:sldId id="557" r:id="rId3"/>
    <p:sldId id="558" r:id="rId4"/>
    <p:sldId id="559" r:id="rId5"/>
    <p:sldId id="560" r:id="rId6"/>
    <p:sldId id="561" r:id="rId7"/>
    <p:sldId id="562" r:id="rId8"/>
    <p:sldId id="584" r:id="rId9"/>
    <p:sldId id="563" r:id="rId10"/>
    <p:sldId id="585" r:id="rId11"/>
    <p:sldId id="564" r:id="rId12"/>
    <p:sldId id="565" r:id="rId13"/>
    <p:sldId id="566" r:id="rId14"/>
    <p:sldId id="567" r:id="rId15"/>
    <p:sldId id="568" r:id="rId16"/>
    <p:sldId id="569" r:id="rId17"/>
    <p:sldId id="570" r:id="rId18"/>
    <p:sldId id="571" r:id="rId19"/>
    <p:sldId id="572" r:id="rId20"/>
    <p:sldId id="573" r:id="rId21"/>
    <p:sldId id="574" r:id="rId2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660"/>
  </p:normalViewPr>
  <p:slideViewPr>
    <p:cSldViewPr>
      <p:cViewPr varScale="1">
        <p:scale>
          <a:sx n="76" d="100"/>
          <a:sy n="76" d="100"/>
        </p:scale>
        <p:origin x="102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3C28CC-24B3-458F-9C85-EDA3BC510755}" type="datetimeFigureOut">
              <a:rPr lang="it-IT" smtClean="0"/>
              <a:t>30/04/2021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E9AD3B-971C-414D-9CDF-FADDF5365112}" type="slidenum">
              <a:rPr lang="it-IT" smtClean="0"/>
              <a:t>‹N›</a:t>
            </a:fld>
            <a:endParaRPr lang="it-IT"/>
          </a:p>
        </p:txBody>
      </p:sp>
    </p:spTree>
    <p:extLst>
      <p:ext uri="{BB962C8B-B14F-4D97-AF65-F5344CB8AC3E}">
        <p14:creationId xmlns:p14="http://schemas.microsoft.com/office/powerpoint/2010/main" val="2193207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4E9AD3B-971C-414D-9CDF-FADDF5365112}" type="slidenum">
              <a:rPr lang="it-IT" smtClean="0"/>
              <a:t>5</a:t>
            </a:fld>
            <a:endParaRPr lang="it-IT"/>
          </a:p>
        </p:txBody>
      </p:sp>
    </p:spTree>
    <p:extLst>
      <p:ext uri="{BB962C8B-B14F-4D97-AF65-F5344CB8AC3E}">
        <p14:creationId xmlns:p14="http://schemas.microsoft.com/office/powerpoint/2010/main" val="1804497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4E9AD3B-971C-414D-9CDF-FADDF5365112}" type="slidenum">
              <a:rPr lang="it-IT" smtClean="0"/>
              <a:t>6</a:t>
            </a:fld>
            <a:endParaRPr lang="it-IT"/>
          </a:p>
        </p:txBody>
      </p:sp>
    </p:spTree>
    <p:extLst>
      <p:ext uri="{BB962C8B-B14F-4D97-AF65-F5344CB8AC3E}">
        <p14:creationId xmlns:p14="http://schemas.microsoft.com/office/powerpoint/2010/main" val="1774587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4E9AD3B-971C-414D-9CDF-FADDF5365112}" type="slidenum">
              <a:rPr lang="it-IT" smtClean="0"/>
              <a:t>10</a:t>
            </a:fld>
            <a:endParaRPr lang="it-IT"/>
          </a:p>
        </p:txBody>
      </p:sp>
    </p:spTree>
    <p:extLst>
      <p:ext uri="{BB962C8B-B14F-4D97-AF65-F5344CB8AC3E}">
        <p14:creationId xmlns:p14="http://schemas.microsoft.com/office/powerpoint/2010/main" val="2428934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B7EF3FF-A65F-40D0-80A7-F5D0BAA38CF9}" type="datetimeFigureOut">
              <a:rPr lang="it-IT" smtClean="0"/>
              <a:t>30/04/2021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4238530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B7EF3FF-A65F-40D0-80A7-F5D0BAA38CF9}" type="datetimeFigureOut">
              <a:rPr lang="it-IT" smtClean="0"/>
              <a:t>30/04/2021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905449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B7EF3FF-A65F-40D0-80A7-F5D0BAA38CF9}" type="datetimeFigureOut">
              <a:rPr lang="it-IT" smtClean="0"/>
              <a:t>30/04/2021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2915129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grafico 3"/>
          <p:cNvSpPr>
            <a:spLocks noGrp="1"/>
          </p:cNvSpPr>
          <p:nvPr>
            <p:ph type="chart" sz="half" idx="2"/>
          </p:nvPr>
        </p:nvSpPr>
        <p:spPr>
          <a:xfrm>
            <a:off x="4648200" y="1981200"/>
            <a:ext cx="3810000" cy="4114800"/>
          </a:xfrm>
        </p:spPr>
        <p:txBody>
          <a:bodyPr/>
          <a:lstStyle/>
          <a:p>
            <a:endParaRPr lang="it-IT"/>
          </a:p>
        </p:txBody>
      </p:sp>
      <p:sp>
        <p:nvSpPr>
          <p:cNvPr id="5" name="Segnaposto data 4"/>
          <p:cNvSpPr>
            <a:spLocks noGrp="1"/>
          </p:cNvSpPr>
          <p:nvPr>
            <p:ph type="dt" sz="half" idx="10"/>
          </p:nvPr>
        </p:nvSpPr>
        <p:spPr>
          <a:xfrm>
            <a:off x="685800" y="6248400"/>
            <a:ext cx="1905000" cy="457200"/>
          </a:xfrm>
        </p:spPr>
        <p:txBody>
          <a:bodyPr/>
          <a:lstStyle>
            <a:lvl1pPr>
              <a:defRPr/>
            </a:lvl1pPr>
          </a:lstStyle>
          <a:p>
            <a:endParaRPr lang="it-IT" altLang="it-IT"/>
          </a:p>
        </p:txBody>
      </p:sp>
      <p:sp>
        <p:nvSpPr>
          <p:cNvPr id="6" name="Segnaposto piè di pagina 5"/>
          <p:cNvSpPr>
            <a:spLocks noGrp="1"/>
          </p:cNvSpPr>
          <p:nvPr>
            <p:ph type="ftr" sz="quarter" idx="11"/>
          </p:nvPr>
        </p:nvSpPr>
        <p:spPr>
          <a:xfrm>
            <a:off x="3124200" y="6248400"/>
            <a:ext cx="2895600" cy="457200"/>
          </a:xfrm>
        </p:spPr>
        <p:txBody>
          <a:bodyPr/>
          <a:lstStyle>
            <a:lvl1pPr>
              <a:defRPr/>
            </a:lvl1pPr>
          </a:lstStyle>
          <a:p>
            <a:r>
              <a:rPr lang="it-IT" altLang="it-IT"/>
              <a:t>Preparazione polveri</a:t>
            </a:r>
          </a:p>
        </p:txBody>
      </p:sp>
      <p:sp>
        <p:nvSpPr>
          <p:cNvPr id="7" name="Segnaposto numero diapositiva 6"/>
          <p:cNvSpPr>
            <a:spLocks noGrp="1"/>
          </p:cNvSpPr>
          <p:nvPr>
            <p:ph type="sldNum" sz="quarter" idx="12"/>
          </p:nvPr>
        </p:nvSpPr>
        <p:spPr>
          <a:xfrm>
            <a:off x="6553200" y="6248400"/>
            <a:ext cx="1905000" cy="457200"/>
          </a:xfrm>
        </p:spPr>
        <p:txBody>
          <a:bodyPr/>
          <a:lstStyle>
            <a:lvl1pPr>
              <a:defRPr/>
            </a:lvl1pPr>
          </a:lstStyle>
          <a:p>
            <a:fld id="{12CB874F-7E94-49E2-8AEB-7A802C6B8AB9}" type="slidenum">
              <a:rPr lang="it-IT" altLang="it-IT"/>
              <a:pPr/>
              <a:t>‹N›</a:t>
            </a:fld>
            <a:endParaRPr lang="it-IT" altLang="it-IT"/>
          </a:p>
        </p:txBody>
      </p:sp>
    </p:spTree>
    <p:extLst>
      <p:ext uri="{BB962C8B-B14F-4D97-AF65-F5344CB8AC3E}">
        <p14:creationId xmlns:p14="http://schemas.microsoft.com/office/powerpoint/2010/main" val="531573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B7EF3FF-A65F-40D0-80A7-F5D0BAA38CF9}" type="datetimeFigureOut">
              <a:rPr lang="it-IT" smtClean="0"/>
              <a:t>30/04/2021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2401953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B7EF3FF-A65F-40D0-80A7-F5D0BAA38CF9}" type="datetimeFigureOut">
              <a:rPr lang="it-IT" smtClean="0"/>
              <a:t>30/04/2021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3500887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B7EF3FF-A65F-40D0-80A7-F5D0BAA38CF9}" type="datetimeFigureOut">
              <a:rPr lang="it-IT" smtClean="0"/>
              <a:t>30/04/2021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3182079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B7EF3FF-A65F-40D0-80A7-F5D0BAA38CF9}" type="datetimeFigureOut">
              <a:rPr lang="it-IT" smtClean="0"/>
              <a:t>30/04/2021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206824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B7EF3FF-A65F-40D0-80A7-F5D0BAA38CF9}" type="datetimeFigureOut">
              <a:rPr lang="it-IT" smtClean="0"/>
              <a:t>30/04/2021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13444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B7EF3FF-A65F-40D0-80A7-F5D0BAA38CF9}" type="datetimeFigureOut">
              <a:rPr lang="it-IT" smtClean="0"/>
              <a:t>30/04/2021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3346846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B7EF3FF-A65F-40D0-80A7-F5D0BAA38CF9}" type="datetimeFigureOut">
              <a:rPr lang="it-IT" smtClean="0"/>
              <a:t>30/04/2021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2956502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B7EF3FF-A65F-40D0-80A7-F5D0BAA38CF9}" type="datetimeFigureOut">
              <a:rPr lang="it-IT" smtClean="0"/>
              <a:t>30/04/2021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366B99D-4710-401D-9F35-133807037E9F}" type="slidenum">
              <a:rPr lang="it-IT" smtClean="0"/>
              <a:t>‹N›</a:t>
            </a:fld>
            <a:endParaRPr lang="it-IT"/>
          </a:p>
        </p:txBody>
      </p:sp>
    </p:spTree>
    <p:extLst>
      <p:ext uri="{BB962C8B-B14F-4D97-AF65-F5344CB8AC3E}">
        <p14:creationId xmlns:p14="http://schemas.microsoft.com/office/powerpoint/2010/main" val="2394132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EF3FF-A65F-40D0-80A7-F5D0BAA38CF9}" type="datetimeFigureOut">
              <a:rPr lang="it-IT" smtClean="0"/>
              <a:t>30/04/2021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6B99D-4710-401D-9F35-133807037E9F}" type="slidenum">
              <a:rPr lang="it-IT" smtClean="0"/>
              <a:t>‹N›</a:t>
            </a:fld>
            <a:endParaRPr lang="it-IT"/>
          </a:p>
        </p:txBody>
      </p:sp>
    </p:spTree>
    <p:extLst>
      <p:ext uri="{BB962C8B-B14F-4D97-AF65-F5344CB8AC3E}">
        <p14:creationId xmlns:p14="http://schemas.microsoft.com/office/powerpoint/2010/main" val="1666985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Oxygen" TargetMode="External"/><Relationship Id="rId2" Type="http://schemas.openxmlformats.org/officeDocument/2006/relationships/hyperlink" Target="https://en.wikipedia.org/wiki/Iro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9.png"/><Relationship Id="rId4" Type="http://schemas.openxmlformats.org/officeDocument/2006/relationships/image" Target="../media/image18.wmf"/></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2.png"/><Relationship Id="rId5" Type="http://schemas.openxmlformats.org/officeDocument/2006/relationships/image" Target="../media/image20.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116633"/>
            <a:ext cx="7772400" cy="792088"/>
          </a:xfrm>
        </p:spPr>
        <p:txBody>
          <a:bodyPr>
            <a:normAutofit/>
          </a:bodyPr>
          <a:lstStyle/>
          <a:p>
            <a:r>
              <a:rPr lang="en-US" altLang="en-US" sz="2800" b="1" dirty="0" smtClean="0">
                <a:solidFill>
                  <a:srgbClr val="0070C0"/>
                </a:solidFill>
                <a:latin typeface="Times New Roman" panose="02020603050405020304" pitchFamily="18" charset="0"/>
                <a:cs typeface="Times New Roman" panose="02020603050405020304" pitchFamily="18" charset="0"/>
              </a:rPr>
              <a:t>Precipitation of magnetite Fe</a:t>
            </a:r>
            <a:r>
              <a:rPr lang="en-US" altLang="en-US" sz="2800" b="1" baseline="-25000" dirty="0" smtClean="0">
                <a:solidFill>
                  <a:srgbClr val="0070C0"/>
                </a:solidFill>
                <a:latin typeface="Times New Roman" panose="02020603050405020304" pitchFamily="18" charset="0"/>
                <a:cs typeface="Times New Roman" panose="02020603050405020304" pitchFamily="18" charset="0"/>
              </a:rPr>
              <a:t>3</a:t>
            </a:r>
            <a:r>
              <a:rPr lang="en-US" altLang="en-US" sz="2800" b="1" dirty="0" smtClean="0">
                <a:solidFill>
                  <a:srgbClr val="0070C0"/>
                </a:solidFill>
                <a:latin typeface="Times New Roman" panose="02020603050405020304" pitchFamily="18" charset="0"/>
                <a:cs typeface="Times New Roman" panose="02020603050405020304" pitchFamily="18" charset="0"/>
              </a:rPr>
              <a:t>O</a:t>
            </a:r>
            <a:r>
              <a:rPr lang="en-US" altLang="en-US" sz="2800" b="1" baseline="-25000" dirty="0" smtClean="0">
                <a:solidFill>
                  <a:srgbClr val="0070C0"/>
                </a:solidFill>
                <a:latin typeface="Times New Roman" panose="02020603050405020304" pitchFamily="18" charset="0"/>
                <a:cs typeface="Times New Roman" panose="02020603050405020304" pitchFamily="18" charset="0"/>
              </a:rPr>
              <a:t>4</a:t>
            </a:r>
            <a:r>
              <a:rPr lang="en-US" altLang="en-US" sz="2800" b="1" dirty="0" smtClean="0">
                <a:solidFill>
                  <a:srgbClr val="0070C0"/>
                </a:solidFill>
                <a:latin typeface="Times New Roman" panose="02020603050405020304" pitchFamily="18" charset="0"/>
                <a:cs typeface="Times New Roman" panose="02020603050405020304" pitchFamily="18" charset="0"/>
              </a:rPr>
              <a:t> nanoparticles</a:t>
            </a:r>
          </a:p>
        </p:txBody>
      </p:sp>
      <p:sp>
        <p:nvSpPr>
          <p:cNvPr id="7" name="Rettangolo 6"/>
          <p:cNvSpPr/>
          <p:nvPr/>
        </p:nvSpPr>
        <p:spPr>
          <a:xfrm>
            <a:off x="539552" y="1340768"/>
            <a:ext cx="7488832" cy="369332"/>
          </a:xfrm>
          <a:prstGeom prst="rect">
            <a:avLst/>
          </a:prstGeom>
        </p:spPr>
        <p:txBody>
          <a:bodyPr wrap="square">
            <a:spAutoFit/>
          </a:bodyPr>
          <a:lstStyle/>
          <a:p>
            <a:r>
              <a:rPr lang="pt-BR" dirty="0" smtClean="0"/>
              <a:t>2 Fe</a:t>
            </a:r>
            <a:r>
              <a:rPr lang="pt-BR" baseline="30000" dirty="0" smtClean="0">
                <a:effectLst/>
              </a:rPr>
              <a:t>3+ </a:t>
            </a:r>
            <a:r>
              <a:rPr lang="pt-BR" dirty="0" smtClean="0"/>
              <a:t>+ Fe</a:t>
            </a:r>
            <a:r>
              <a:rPr lang="pt-BR" baseline="30000" dirty="0" smtClean="0">
                <a:effectLst/>
              </a:rPr>
              <a:t>2+ </a:t>
            </a:r>
            <a:r>
              <a:rPr lang="pt-BR" dirty="0" smtClean="0"/>
              <a:t>+ 8 OH</a:t>
            </a:r>
            <a:r>
              <a:rPr lang="pt-BR" baseline="30000" dirty="0" smtClean="0"/>
              <a:t>- </a:t>
            </a:r>
            <a:r>
              <a:rPr lang="pt-BR" dirty="0" smtClean="0"/>
              <a:t>→ Fe</a:t>
            </a:r>
            <a:r>
              <a:rPr lang="pt-BR" baseline="-25000" dirty="0" smtClean="0"/>
              <a:t>3</a:t>
            </a:r>
            <a:r>
              <a:rPr lang="pt-BR" dirty="0" smtClean="0"/>
              <a:t>O</a:t>
            </a:r>
            <a:r>
              <a:rPr lang="pt-BR" baseline="-25000" dirty="0" smtClean="0"/>
              <a:t>4</a:t>
            </a:r>
            <a:r>
              <a:rPr lang="pt-BR" dirty="0" smtClean="0"/>
              <a:t>↓ + 4 H</a:t>
            </a:r>
            <a:r>
              <a:rPr lang="pt-BR" baseline="-25000" dirty="0" smtClean="0"/>
              <a:t>2</a:t>
            </a:r>
            <a:r>
              <a:rPr lang="pt-BR" dirty="0" smtClean="0"/>
              <a:t>O </a:t>
            </a:r>
            <a:endParaRPr lang="it-IT" dirty="0"/>
          </a:p>
        </p:txBody>
      </p:sp>
      <p:sp>
        <p:nvSpPr>
          <p:cNvPr id="9" name="Rettangolo 8"/>
          <p:cNvSpPr/>
          <p:nvPr/>
        </p:nvSpPr>
        <p:spPr>
          <a:xfrm>
            <a:off x="572790" y="2182505"/>
            <a:ext cx="8175673" cy="1754326"/>
          </a:xfrm>
          <a:prstGeom prst="rect">
            <a:avLst/>
          </a:prstGeom>
        </p:spPr>
        <p:txBody>
          <a:bodyPr wrap="square">
            <a:spAutoFit/>
          </a:bodyPr>
          <a:lstStyle/>
          <a:p>
            <a:r>
              <a:rPr lang="en-US" dirty="0" smtClean="0"/>
              <a:t>The size and shape of the nanoparticles can be controlled by adjusting pH, ionic strength, temperature, or the Fe(II)/Fe(III) concentration ratio.</a:t>
            </a:r>
          </a:p>
          <a:p>
            <a:endParaRPr lang="en-US" dirty="0"/>
          </a:p>
          <a:p>
            <a:r>
              <a:rPr lang="en-US" dirty="0" smtClean="0"/>
              <a:t>Optimum conditions for this reaction are </a:t>
            </a:r>
            <a:r>
              <a:rPr lang="en-US" b="1" dirty="0" smtClean="0">
                <a:solidFill>
                  <a:srgbClr val="00B050"/>
                </a:solidFill>
              </a:rPr>
              <a:t>pH between 8 and 14</a:t>
            </a:r>
            <a:r>
              <a:rPr lang="en-US" dirty="0" smtClean="0"/>
              <a:t>, </a:t>
            </a:r>
            <a:r>
              <a:rPr lang="en-US" b="1" dirty="0" smtClean="0">
                <a:solidFill>
                  <a:srgbClr val="00B050"/>
                </a:solidFill>
              </a:rPr>
              <a:t>Fe</a:t>
            </a:r>
            <a:r>
              <a:rPr lang="en-US" b="1" baseline="30000" dirty="0" smtClean="0">
                <a:solidFill>
                  <a:srgbClr val="00B050"/>
                </a:solidFill>
                <a:effectLst/>
              </a:rPr>
              <a:t>3+</a:t>
            </a:r>
            <a:r>
              <a:rPr lang="en-US" b="1" dirty="0" smtClean="0">
                <a:solidFill>
                  <a:srgbClr val="00B050"/>
                </a:solidFill>
              </a:rPr>
              <a:t>/Fe</a:t>
            </a:r>
            <a:r>
              <a:rPr lang="en-US" b="1" baseline="30000" dirty="0" smtClean="0">
                <a:solidFill>
                  <a:srgbClr val="00B050"/>
                </a:solidFill>
                <a:effectLst/>
              </a:rPr>
              <a:t>2+  </a:t>
            </a:r>
            <a:r>
              <a:rPr lang="en-US" b="1" dirty="0" smtClean="0">
                <a:solidFill>
                  <a:srgbClr val="00B050"/>
                </a:solidFill>
              </a:rPr>
              <a:t>ratio of 2:1 </a:t>
            </a:r>
            <a:r>
              <a:rPr lang="en-US" dirty="0" smtClean="0">
                <a:solidFill>
                  <a:srgbClr val="00B050"/>
                </a:solidFill>
              </a:rPr>
              <a:t>and a non-oxidizing environment</a:t>
            </a:r>
            <a:r>
              <a:rPr lang="en-US" dirty="0" smtClean="0"/>
              <a:t>. </a:t>
            </a:r>
          </a:p>
          <a:p>
            <a:endParaRPr lang="en-US" dirty="0" smtClean="0"/>
          </a:p>
        </p:txBody>
      </p:sp>
      <p:sp>
        <p:nvSpPr>
          <p:cNvPr id="10" name="Rettangolo 9"/>
          <p:cNvSpPr/>
          <p:nvPr/>
        </p:nvSpPr>
        <p:spPr>
          <a:xfrm>
            <a:off x="686220" y="4149080"/>
            <a:ext cx="3956852" cy="369332"/>
          </a:xfrm>
          <a:prstGeom prst="rect">
            <a:avLst/>
          </a:prstGeom>
        </p:spPr>
        <p:txBody>
          <a:bodyPr wrap="none">
            <a:spAutoFit/>
          </a:bodyPr>
          <a:lstStyle/>
          <a:p>
            <a:r>
              <a:rPr lang="it-IT" dirty="0" smtClean="0"/>
              <a:t>2 </a:t>
            </a:r>
            <a:r>
              <a:rPr lang="it-IT" dirty="0" smtClean="0">
                <a:hlinkClick r:id="rId2" tooltip="Iron"/>
              </a:rPr>
              <a:t>Fe</a:t>
            </a:r>
            <a:r>
              <a:rPr lang="it-IT" baseline="-25000" dirty="0" smtClean="0"/>
              <a:t>3</a:t>
            </a:r>
            <a:r>
              <a:rPr lang="it-IT" dirty="0" smtClean="0">
                <a:hlinkClick r:id="rId3" tooltip="Oxygen"/>
              </a:rPr>
              <a:t>O</a:t>
            </a:r>
            <a:r>
              <a:rPr lang="it-IT" baseline="-25000" dirty="0" smtClean="0"/>
              <a:t>4</a:t>
            </a:r>
            <a:r>
              <a:rPr lang="it-IT" dirty="0" smtClean="0"/>
              <a:t> + </a:t>
            </a:r>
            <a:r>
              <a:rPr lang="it-IT" dirty="0" smtClean="0">
                <a:hlinkClick r:id="rId3" tooltip="Oxygen"/>
              </a:rPr>
              <a:t>O</a:t>
            </a:r>
            <a:r>
              <a:rPr lang="it-IT" baseline="-25000" dirty="0" smtClean="0"/>
              <a:t>2</a:t>
            </a:r>
            <a:r>
              <a:rPr lang="it-IT" dirty="0" smtClean="0"/>
              <a:t> → 2 </a:t>
            </a:r>
            <a:r>
              <a:rPr lang="el-GR" dirty="0" smtClean="0"/>
              <a:t>γ</a:t>
            </a:r>
            <a:r>
              <a:rPr lang="it-IT" dirty="0" smtClean="0"/>
              <a:t> - </a:t>
            </a:r>
            <a:r>
              <a:rPr lang="it-IT" dirty="0" smtClean="0">
                <a:hlinkClick r:id="rId2" tooltip="Iron"/>
              </a:rPr>
              <a:t>Fe</a:t>
            </a:r>
            <a:r>
              <a:rPr lang="it-IT" baseline="-25000" dirty="0" smtClean="0"/>
              <a:t>2</a:t>
            </a:r>
            <a:r>
              <a:rPr lang="it-IT" dirty="0" smtClean="0">
                <a:hlinkClick r:id="rId3" tooltip="Oxygen"/>
              </a:rPr>
              <a:t>O</a:t>
            </a:r>
            <a:r>
              <a:rPr lang="it-IT" baseline="-25000" dirty="0" smtClean="0"/>
              <a:t>3      </a:t>
            </a:r>
            <a:r>
              <a:rPr lang="it-IT" dirty="0" err="1" smtClean="0">
                <a:solidFill>
                  <a:srgbClr val="FF0000"/>
                </a:solidFill>
              </a:rPr>
              <a:t>maghemite</a:t>
            </a:r>
            <a:r>
              <a:rPr lang="it-IT" dirty="0" smtClean="0"/>
              <a:t> </a:t>
            </a:r>
            <a:endParaRPr lang="it-IT" dirty="0"/>
          </a:p>
        </p:txBody>
      </p:sp>
      <p:sp>
        <p:nvSpPr>
          <p:cNvPr id="11" name="Rettangolo 10"/>
          <p:cNvSpPr/>
          <p:nvPr/>
        </p:nvSpPr>
        <p:spPr>
          <a:xfrm>
            <a:off x="295716" y="5517232"/>
            <a:ext cx="8694712" cy="646331"/>
          </a:xfrm>
          <a:prstGeom prst="rect">
            <a:avLst/>
          </a:prstGeom>
        </p:spPr>
        <p:txBody>
          <a:bodyPr wrap="square">
            <a:spAutoFit/>
          </a:bodyPr>
          <a:lstStyle/>
          <a:p>
            <a:r>
              <a:rPr lang="en-US" i="1" dirty="0" smtClean="0"/>
              <a:t>"Magnetic Iron Oxide Nanoparticles: Synthesis, Stabilization, Vectorization, Physicochemical Characterizations, and Biological Applications". Chemical Reviews. </a:t>
            </a:r>
            <a:r>
              <a:rPr lang="en-US" b="1" i="1" dirty="0" smtClean="0"/>
              <a:t>108</a:t>
            </a:r>
            <a:r>
              <a:rPr lang="en-US" i="1" dirty="0" smtClean="0"/>
              <a:t> (6): 2064–110</a:t>
            </a:r>
            <a:endParaRPr lang="it-IT" dirty="0"/>
          </a:p>
        </p:txBody>
      </p:sp>
    </p:spTree>
    <p:extLst>
      <p:ext uri="{BB962C8B-B14F-4D97-AF65-F5344CB8AC3E}">
        <p14:creationId xmlns:p14="http://schemas.microsoft.com/office/powerpoint/2010/main" val="3429124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116633"/>
            <a:ext cx="7772400" cy="792088"/>
          </a:xfrm>
        </p:spPr>
        <p:txBody>
          <a:bodyPr>
            <a:normAutofit/>
          </a:bodyPr>
          <a:lstStyle/>
          <a:p>
            <a:r>
              <a:rPr lang="en-US" altLang="en-US" sz="2800" b="1">
                <a:solidFill>
                  <a:srgbClr val="0070C0"/>
                </a:solidFill>
                <a:latin typeface="Times New Roman" panose="02020603050405020304" pitchFamily="18" charset="0"/>
                <a:cs typeface="Times New Roman" panose="02020603050405020304" pitchFamily="18" charset="0"/>
              </a:rPr>
              <a:t>Fe</a:t>
            </a:r>
            <a:r>
              <a:rPr lang="en-US" altLang="en-US" sz="2800" b="1" baseline="-25000">
                <a:solidFill>
                  <a:srgbClr val="0070C0"/>
                </a:solidFill>
                <a:latin typeface="Times New Roman" panose="02020603050405020304" pitchFamily="18" charset="0"/>
                <a:cs typeface="Times New Roman" panose="02020603050405020304" pitchFamily="18" charset="0"/>
              </a:rPr>
              <a:t>3</a:t>
            </a:r>
            <a:r>
              <a:rPr lang="en-US" altLang="en-US" sz="2800" b="1">
                <a:solidFill>
                  <a:srgbClr val="0070C0"/>
                </a:solidFill>
                <a:latin typeface="Times New Roman" panose="02020603050405020304" pitchFamily="18" charset="0"/>
                <a:cs typeface="Times New Roman" panose="02020603050405020304" pitchFamily="18" charset="0"/>
              </a:rPr>
              <a:t>O</a:t>
            </a:r>
            <a:r>
              <a:rPr lang="en-US" altLang="en-US" sz="2800" b="1" baseline="-25000">
                <a:solidFill>
                  <a:srgbClr val="0070C0"/>
                </a:solidFill>
                <a:latin typeface="Times New Roman" panose="02020603050405020304" pitchFamily="18" charset="0"/>
                <a:cs typeface="Times New Roman" panose="02020603050405020304" pitchFamily="18" charset="0"/>
              </a:rPr>
              <a:t>4</a:t>
            </a:r>
            <a:r>
              <a:rPr lang="en-US" altLang="en-US" sz="2800" b="1">
                <a:solidFill>
                  <a:srgbClr val="0070C0"/>
                </a:solidFill>
                <a:latin typeface="Times New Roman" panose="02020603050405020304" pitchFamily="18" charset="0"/>
                <a:cs typeface="Times New Roman" panose="02020603050405020304" pitchFamily="18" charset="0"/>
              </a:rPr>
              <a:t> </a:t>
            </a:r>
            <a:r>
              <a:rPr lang="en-US" altLang="en-US" sz="2800" b="1" smtClean="0">
                <a:solidFill>
                  <a:srgbClr val="0070C0"/>
                </a:solidFill>
                <a:latin typeface="Times New Roman" panose="02020603050405020304" pitchFamily="18" charset="0"/>
                <a:cs typeface="Times New Roman" panose="02020603050405020304" pitchFamily="18" charset="0"/>
              </a:rPr>
              <a:t>nanoparticles</a:t>
            </a:r>
            <a:endParaRPr lang="en-US" altLang="en-US" sz="2800" b="1" dirty="0" smtClean="0">
              <a:solidFill>
                <a:srgbClr val="0070C0"/>
              </a:solidFill>
              <a:latin typeface="Times New Roman" panose="02020603050405020304" pitchFamily="18" charset="0"/>
              <a:cs typeface="Times New Roman" panose="02020603050405020304" pitchFamily="18" charset="0"/>
            </a:endParaRPr>
          </a:p>
        </p:txBody>
      </p:sp>
      <p:sp>
        <p:nvSpPr>
          <p:cNvPr id="3" name="Rettangolo 2"/>
          <p:cNvSpPr/>
          <p:nvPr/>
        </p:nvSpPr>
        <p:spPr>
          <a:xfrm>
            <a:off x="899592" y="1124744"/>
            <a:ext cx="7128792" cy="923330"/>
          </a:xfrm>
          <a:prstGeom prst="rect">
            <a:avLst/>
          </a:prstGeom>
        </p:spPr>
        <p:txBody>
          <a:bodyPr wrap="square">
            <a:spAutoFit/>
          </a:bodyPr>
          <a:lstStyle/>
          <a:p>
            <a:r>
              <a:rPr lang="en-US" dirty="0" smtClean="0">
                <a:solidFill>
                  <a:srgbClr val="FF0000"/>
                </a:solidFill>
              </a:rPr>
              <a:t>Multifunctional magnetic complexes </a:t>
            </a:r>
            <a:r>
              <a:rPr lang="en-US" dirty="0" smtClean="0"/>
              <a:t>with magnetic memory can combine cancer magnetic </a:t>
            </a:r>
            <a:r>
              <a:rPr lang="en-US" dirty="0" err="1" smtClean="0"/>
              <a:t>nanotherapy</a:t>
            </a:r>
            <a:r>
              <a:rPr lang="en-US" dirty="0" smtClean="0"/>
              <a:t>, tumor targeting and </a:t>
            </a:r>
            <a:r>
              <a:rPr lang="en-US" dirty="0"/>
              <a:t>medical imaging functionalities </a:t>
            </a:r>
            <a:r>
              <a:rPr lang="en-US" dirty="0" smtClean="0"/>
              <a:t>in </a:t>
            </a:r>
            <a:r>
              <a:rPr lang="en-US" dirty="0" err="1" smtClean="0"/>
              <a:t>theranostics</a:t>
            </a:r>
            <a:r>
              <a:rPr lang="en-US" dirty="0" smtClean="0"/>
              <a:t> approach for personalized cancer medicine.</a:t>
            </a: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288554"/>
            <a:ext cx="4686300" cy="4114800"/>
          </a:xfrm>
          <a:prstGeom prst="rect">
            <a:avLst/>
          </a:prstGeom>
        </p:spPr>
      </p:pic>
      <p:pic>
        <p:nvPicPr>
          <p:cNvPr id="7" name="Immagine 6"/>
          <p:cNvPicPr>
            <a:picLocks noChangeAspect="1"/>
          </p:cNvPicPr>
          <p:nvPr/>
        </p:nvPicPr>
        <p:blipFill>
          <a:blip r:embed="rId4"/>
          <a:stretch>
            <a:fillRect/>
          </a:stretch>
        </p:blipFill>
        <p:spPr>
          <a:xfrm>
            <a:off x="5220072" y="2636912"/>
            <a:ext cx="3281361" cy="3418084"/>
          </a:xfrm>
          <a:prstGeom prst="rect">
            <a:avLst/>
          </a:prstGeom>
        </p:spPr>
      </p:pic>
    </p:spTree>
    <p:extLst>
      <p:ext uri="{BB962C8B-B14F-4D97-AF65-F5344CB8AC3E}">
        <p14:creationId xmlns:p14="http://schemas.microsoft.com/office/powerpoint/2010/main" val="2397761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116633"/>
            <a:ext cx="7772400" cy="792088"/>
          </a:xfrm>
        </p:spPr>
        <p:txBody>
          <a:bodyPr>
            <a:normAutofit/>
          </a:bodyPr>
          <a:lstStyle/>
          <a:p>
            <a:r>
              <a:rPr lang="en-US" altLang="en-US" sz="2800" b="1" dirty="0" smtClean="0">
                <a:solidFill>
                  <a:srgbClr val="0070C0"/>
                </a:solidFill>
                <a:latin typeface="Times New Roman" panose="02020603050405020304" pitchFamily="18" charset="0"/>
                <a:cs typeface="Times New Roman" panose="02020603050405020304" pitchFamily="18" charset="0"/>
              </a:rPr>
              <a:t>Colloidal methods: Silver </a:t>
            </a:r>
          </a:p>
        </p:txBody>
      </p:sp>
      <p:sp>
        <p:nvSpPr>
          <p:cNvPr id="8" name="Rectangle 3"/>
          <p:cNvSpPr>
            <a:spLocks noChangeArrowheads="1"/>
          </p:cNvSpPr>
          <p:nvPr/>
        </p:nvSpPr>
        <p:spPr bwMode="auto">
          <a:xfrm>
            <a:off x="4827588" y="6318250"/>
            <a:ext cx="4343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t>R. Patakfalvi et al. / Colloids and Surfaces A: Physicochem. Eng. Aspects 220 (2003) 45/54</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533525"/>
            <a:ext cx="2370138"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755576" y="1690062"/>
            <a:ext cx="4608512" cy="4093428"/>
          </a:xfrm>
          <a:prstGeom prst="rect">
            <a:avLst/>
          </a:prstGeom>
        </p:spPr>
        <p:txBody>
          <a:bodyPr wrap="square">
            <a:spAutoFit/>
          </a:bodyPr>
          <a:lstStyle/>
          <a:p>
            <a:pPr lvl="1"/>
            <a:r>
              <a:rPr lang="en-US" altLang="en-US" sz="2000" dirty="0" smtClean="0"/>
              <a:t>The reduction of AgNO</a:t>
            </a:r>
            <a:r>
              <a:rPr lang="en-US" altLang="en-US" sz="2000" baseline="-25000" dirty="0" smtClean="0"/>
              <a:t>3 </a:t>
            </a:r>
            <a:r>
              <a:rPr lang="en-US" altLang="en-US" sz="2000" dirty="0" smtClean="0"/>
              <a:t>by NaBH</a:t>
            </a:r>
            <a:r>
              <a:rPr lang="en-US" altLang="en-US" sz="2000" baseline="-25000" dirty="0" smtClean="0"/>
              <a:t>4</a:t>
            </a:r>
            <a:r>
              <a:rPr lang="en-US" altLang="en-US" sz="2000" dirty="0" smtClean="0"/>
              <a:t> in aqueous solution can produce small diameter (&lt; 5nm) silver nanoparticles.</a:t>
            </a:r>
          </a:p>
          <a:p>
            <a:pPr lvl="1"/>
            <a:endParaRPr lang="en-US" altLang="en-US" sz="2000" dirty="0" smtClean="0"/>
          </a:p>
          <a:p>
            <a:pPr lvl="1"/>
            <a:r>
              <a:rPr lang="en-US" altLang="en-US" sz="2000" dirty="0" smtClean="0"/>
              <a:t>The reduction can take place even in </a:t>
            </a:r>
            <a:r>
              <a:rPr lang="en-US" altLang="en-US" sz="2000" dirty="0" smtClean="0">
                <a:solidFill>
                  <a:srgbClr val="FF0000"/>
                </a:solidFill>
              </a:rPr>
              <a:t>confined space</a:t>
            </a:r>
            <a:r>
              <a:rPr lang="en-US" altLang="en-US" sz="2000" dirty="0" smtClean="0"/>
              <a:t>, such as between layers of kaolinite, a layered silicate clay material that functions to limit particle growth.</a:t>
            </a:r>
          </a:p>
          <a:p>
            <a:pPr lvl="1"/>
            <a:endParaRPr lang="en-US" altLang="en-US" sz="2000" dirty="0" smtClean="0"/>
          </a:p>
          <a:p>
            <a:pPr lvl="1"/>
            <a:r>
              <a:rPr lang="en-US" altLang="en-US" sz="2000" dirty="0" smtClean="0"/>
              <a:t>Dimethyl sulfoxide is used as a capping agent to prevent aggregation of the Ag particles</a:t>
            </a:r>
            <a:r>
              <a:rPr lang="en-US" altLang="en-US" dirty="0"/>
              <a:t>.</a:t>
            </a:r>
            <a:endParaRPr lang="en-US" altLang="en-US" sz="2000" dirty="0" smtClean="0"/>
          </a:p>
        </p:txBody>
      </p:sp>
    </p:spTree>
    <p:extLst>
      <p:ext uri="{BB962C8B-B14F-4D97-AF65-F5344CB8AC3E}">
        <p14:creationId xmlns:p14="http://schemas.microsoft.com/office/powerpoint/2010/main" val="3646693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116633"/>
            <a:ext cx="7772400" cy="792088"/>
          </a:xfrm>
        </p:spPr>
        <p:txBody>
          <a:bodyPr>
            <a:normAutofit/>
          </a:bodyPr>
          <a:lstStyle/>
          <a:p>
            <a:r>
              <a:rPr lang="en-US" altLang="en-US" sz="2800" b="1" dirty="0" smtClean="0">
                <a:solidFill>
                  <a:srgbClr val="0070C0"/>
                </a:solidFill>
                <a:latin typeface="Times New Roman" panose="02020603050405020304" pitchFamily="18" charset="0"/>
                <a:cs typeface="Times New Roman" panose="02020603050405020304" pitchFamily="18" charset="0"/>
              </a:rPr>
              <a:t>Sol-Gel technique</a:t>
            </a:r>
          </a:p>
        </p:txBody>
      </p:sp>
      <p:sp>
        <p:nvSpPr>
          <p:cNvPr id="3" name="Rettangolo 2"/>
          <p:cNvSpPr/>
          <p:nvPr/>
        </p:nvSpPr>
        <p:spPr>
          <a:xfrm>
            <a:off x="323528" y="1052736"/>
            <a:ext cx="3528392" cy="2031325"/>
          </a:xfrm>
          <a:prstGeom prst="rect">
            <a:avLst/>
          </a:prstGeom>
        </p:spPr>
        <p:txBody>
          <a:bodyPr wrap="square">
            <a:spAutoFit/>
          </a:bodyPr>
          <a:lstStyle/>
          <a:p>
            <a:pPr algn="ctr"/>
            <a:r>
              <a:rPr lang="en-US" b="1" i="1" dirty="0">
                <a:solidFill>
                  <a:srgbClr val="7030A0"/>
                </a:solidFill>
              </a:rPr>
              <a:t>Sol-gel</a:t>
            </a:r>
            <a:r>
              <a:rPr lang="en-US" dirty="0"/>
              <a:t> technology is a </a:t>
            </a:r>
            <a:r>
              <a:rPr lang="en-US" dirty="0" smtClean="0"/>
              <a:t>well established </a:t>
            </a:r>
            <a:r>
              <a:rPr lang="it-IT" dirty="0" err="1" smtClean="0"/>
              <a:t>colloidal</a:t>
            </a:r>
            <a:r>
              <a:rPr lang="it-IT" dirty="0" smtClean="0"/>
              <a:t> </a:t>
            </a:r>
            <a:r>
              <a:rPr lang="it-IT" dirty="0" err="1" smtClean="0"/>
              <a:t>chemistry</a:t>
            </a:r>
            <a:r>
              <a:rPr lang="it-IT" dirty="0" smtClean="0"/>
              <a:t> </a:t>
            </a:r>
            <a:r>
              <a:rPr lang="it-IT" dirty="0" err="1" smtClean="0"/>
              <a:t>technology</a:t>
            </a:r>
            <a:r>
              <a:rPr lang="it-IT" dirty="0"/>
              <a:t>, </a:t>
            </a:r>
            <a:r>
              <a:rPr lang="it-IT" dirty="0" err="1"/>
              <a:t>which</a:t>
            </a:r>
            <a:r>
              <a:rPr lang="it-IT" dirty="0"/>
              <a:t> </a:t>
            </a:r>
            <a:r>
              <a:rPr lang="it-IT" dirty="0" err="1"/>
              <a:t>offers</a:t>
            </a:r>
            <a:r>
              <a:rPr lang="it-IT" dirty="0"/>
              <a:t> </a:t>
            </a:r>
            <a:r>
              <a:rPr lang="it-IT" dirty="0" err="1" smtClean="0"/>
              <a:t>possibility</a:t>
            </a:r>
            <a:r>
              <a:rPr lang="it-IT" dirty="0" smtClean="0"/>
              <a:t> </a:t>
            </a:r>
            <a:r>
              <a:rPr lang="en-US" dirty="0" smtClean="0"/>
              <a:t>to </a:t>
            </a:r>
            <a:r>
              <a:rPr lang="en-US" dirty="0"/>
              <a:t>produce various materials </a:t>
            </a:r>
            <a:r>
              <a:rPr lang="en-US" dirty="0" smtClean="0"/>
              <a:t>with novel</a:t>
            </a:r>
            <a:r>
              <a:rPr lang="en-US" dirty="0"/>
              <a:t>, predefined properties in </a:t>
            </a:r>
            <a:r>
              <a:rPr lang="en-US" dirty="0" smtClean="0"/>
              <a:t>a simple </a:t>
            </a:r>
            <a:r>
              <a:rPr lang="en-US" dirty="0"/>
              <a:t>process and at relatively </a:t>
            </a:r>
            <a:r>
              <a:rPr lang="en-US" dirty="0" smtClean="0"/>
              <a:t>low </a:t>
            </a:r>
            <a:r>
              <a:rPr lang="it-IT" dirty="0" err="1" smtClean="0"/>
              <a:t>process</a:t>
            </a:r>
            <a:r>
              <a:rPr lang="it-IT" dirty="0" smtClean="0"/>
              <a:t> </a:t>
            </a:r>
            <a:r>
              <a:rPr lang="it-IT" dirty="0" err="1"/>
              <a:t>cost</a:t>
            </a:r>
            <a:r>
              <a:rPr lang="it-IT" dirty="0"/>
              <a:t>.</a:t>
            </a:r>
            <a:endParaRPr lang="en-US" altLang="en-US" sz="2000" dirty="0" smtClean="0"/>
          </a:p>
        </p:txBody>
      </p:sp>
      <p:sp>
        <p:nvSpPr>
          <p:cNvPr id="4" name="Rettangolo 3"/>
          <p:cNvSpPr/>
          <p:nvPr/>
        </p:nvSpPr>
        <p:spPr>
          <a:xfrm>
            <a:off x="4716016" y="1196752"/>
            <a:ext cx="3888432" cy="923330"/>
          </a:xfrm>
          <a:prstGeom prst="rect">
            <a:avLst/>
          </a:prstGeom>
          <a:solidFill>
            <a:schemeClr val="accent6">
              <a:lumMod val="20000"/>
              <a:lumOff val="80000"/>
            </a:schemeClr>
          </a:solidFill>
        </p:spPr>
        <p:txBody>
          <a:bodyPr wrap="square">
            <a:spAutoFit/>
          </a:bodyPr>
          <a:lstStyle/>
          <a:p>
            <a:r>
              <a:rPr lang="en-US" dirty="0"/>
              <a:t>The </a:t>
            </a:r>
            <a:r>
              <a:rPr lang="en-US" b="1" dirty="0">
                <a:solidFill>
                  <a:srgbClr val="0070C0"/>
                </a:solidFill>
              </a:rPr>
              <a:t>sol</a:t>
            </a:r>
            <a:r>
              <a:rPr lang="en-US" dirty="0"/>
              <a:t> is a name of a colloidal solution made </a:t>
            </a:r>
            <a:r>
              <a:rPr lang="en-US" dirty="0" smtClean="0"/>
              <a:t>of solid </a:t>
            </a:r>
            <a:r>
              <a:rPr lang="en-US" dirty="0"/>
              <a:t>particles </a:t>
            </a:r>
            <a:r>
              <a:rPr lang="en-US" dirty="0" smtClean="0"/>
              <a:t>(50-100 nm </a:t>
            </a:r>
            <a:r>
              <a:rPr lang="en-US" dirty="0"/>
              <a:t>in </a:t>
            </a:r>
            <a:r>
              <a:rPr lang="en-US" dirty="0" smtClean="0"/>
              <a:t>diameter) suspended </a:t>
            </a:r>
            <a:r>
              <a:rPr lang="en-US" dirty="0"/>
              <a:t>in a liquid phase.</a:t>
            </a:r>
            <a:endParaRPr lang="it-IT" dirty="0"/>
          </a:p>
        </p:txBody>
      </p:sp>
      <p:sp>
        <p:nvSpPr>
          <p:cNvPr id="6" name="Rettangolo 5"/>
          <p:cNvSpPr/>
          <p:nvPr/>
        </p:nvSpPr>
        <p:spPr>
          <a:xfrm>
            <a:off x="4716016" y="2852936"/>
            <a:ext cx="3888432" cy="646331"/>
          </a:xfrm>
          <a:prstGeom prst="rect">
            <a:avLst/>
          </a:prstGeom>
          <a:solidFill>
            <a:schemeClr val="accent3">
              <a:lumMod val="40000"/>
              <a:lumOff val="60000"/>
            </a:schemeClr>
          </a:solidFill>
        </p:spPr>
        <p:txBody>
          <a:bodyPr wrap="square">
            <a:spAutoFit/>
          </a:bodyPr>
          <a:lstStyle/>
          <a:p>
            <a:r>
              <a:rPr lang="en-US" dirty="0"/>
              <a:t>The </a:t>
            </a:r>
            <a:r>
              <a:rPr lang="en-US" b="1" i="1" dirty="0">
                <a:solidFill>
                  <a:srgbClr val="FF0000"/>
                </a:solidFill>
              </a:rPr>
              <a:t>gel</a:t>
            </a:r>
            <a:r>
              <a:rPr lang="en-US" dirty="0"/>
              <a:t> can be considered as a solid</a:t>
            </a:r>
          </a:p>
          <a:p>
            <a:r>
              <a:rPr lang="it-IT" dirty="0" err="1" smtClean="0"/>
              <a:t>scaffold</a:t>
            </a:r>
            <a:r>
              <a:rPr lang="it-IT" dirty="0" smtClean="0"/>
              <a:t> </a:t>
            </a:r>
            <a:r>
              <a:rPr lang="it-IT" dirty="0" err="1" smtClean="0"/>
              <a:t>incorporating</a:t>
            </a:r>
            <a:r>
              <a:rPr lang="it-IT" dirty="0" smtClean="0"/>
              <a:t> the </a:t>
            </a:r>
            <a:r>
              <a:rPr lang="it-IT" dirty="0" err="1"/>
              <a:t>solvent</a:t>
            </a:r>
            <a:r>
              <a:rPr lang="it-IT" dirty="0"/>
              <a:t>.</a:t>
            </a:r>
          </a:p>
        </p:txBody>
      </p:sp>
      <p:sp>
        <p:nvSpPr>
          <p:cNvPr id="7" name="CasellaDiTesto 6"/>
          <p:cNvSpPr txBox="1"/>
          <p:nvPr/>
        </p:nvSpPr>
        <p:spPr>
          <a:xfrm>
            <a:off x="6546190" y="2276872"/>
            <a:ext cx="300082" cy="369332"/>
          </a:xfrm>
          <a:prstGeom prst="rect">
            <a:avLst/>
          </a:prstGeom>
          <a:noFill/>
        </p:spPr>
        <p:txBody>
          <a:bodyPr wrap="none" rtlCol="0">
            <a:spAutoFit/>
          </a:bodyPr>
          <a:lstStyle/>
          <a:p>
            <a:r>
              <a:rPr lang="it-IT" dirty="0" smtClean="0"/>
              <a:t>+</a:t>
            </a:r>
            <a:endParaRPr lang="it-IT" dirty="0"/>
          </a:p>
        </p:txBody>
      </p:sp>
      <p:sp>
        <p:nvSpPr>
          <p:cNvPr id="9" name="Rettangolo 8"/>
          <p:cNvSpPr/>
          <p:nvPr/>
        </p:nvSpPr>
        <p:spPr>
          <a:xfrm>
            <a:off x="1691680" y="3933056"/>
            <a:ext cx="5526360" cy="1200329"/>
          </a:xfrm>
          <a:prstGeom prst="rect">
            <a:avLst/>
          </a:prstGeom>
          <a:solidFill>
            <a:srgbClr val="FFC000"/>
          </a:solidFill>
        </p:spPr>
        <p:txBody>
          <a:bodyPr wrap="square">
            <a:spAutoFit/>
          </a:bodyPr>
          <a:lstStyle/>
          <a:p>
            <a:pPr algn="ctr"/>
            <a:r>
              <a:rPr lang="it-IT" dirty="0"/>
              <a:t>Sol-gel </a:t>
            </a:r>
            <a:r>
              <a:rPr lang="it-IT" dirty="0" err="1"/>
              <a:t>process</a:t>
            </a:r>
            <a:r>
              <a:rPr lang="it-IT" dirty="0"/>
              <a:t> </a:t>
            </a:r>
            <a:r>
              <a:rPr lang="it-IT" dirty="0" err="1"/>
              <a:t>consists</a:t>
            </a:r>
            <a:endParaRPr lang="it-IT" dirty="0"/>
          </a:p>
          <a:p>
            <a:pPr algn="ctr"/>
            <a:r>
              <a:rPr lang="en-US" dirty="0"/>
              <a:t>in the </a:t>
            </a:r>
            <a:r>
              <a:rPr lang="en-US" b="1" u="sng" dirty="0"/>
              <a:t>chemical transformation </a:t>
            </a:r>
            <a:r>
              <a:rPr lang="en-US" dirty="0"/>
              <a:t>of a liquid (the sol)</a:t>
            </a:r>
          </a:p>
          <a:p>
            <a:pPr algn="ctr"/>
            <a:r>
              <a:rPr lang="en-US" dirty="0"/>
              <a:t>into a gel state and with subsequent post-treatment</a:t>
            </a:r>
          </a:p>
          <a:p>
            <a:pPr algn="ctr"/>
            <a:r>
              <a:rPr lang="en-US" dirty="0"/>
              <a:t>and transition into solid oxide material.</a:t>
            </a:r>
            <a:endParaRPr lang="it-IT" dirty="0"/>
          </a:p>
        </p:txBody>
      </p:sp>
      <p:sp>
        <p:nvSpPr>
          <p:cNvPr id="10" name="Rettangolo 9"/>
          <p:cNvSpPr/>
          <p:nvPr/>
        </p:nvSpPr>
        <p:spPr>
          <a:xfrm>
            <a:off x="2122229" y="5301208"/>
            <a:ext cx="4724043" cy="923330"/>
          </a:xfrm>
          <a:prstGeom prst="rect">
            <a:avLst/>
          </a:prstGeom>
          <a:solidFill>
            <a:schemeClr val="bg2">
              <a:lumMod val="50000"/>
            </a:schemeClr>
          </a:solidFill>
        </p:spPr>
        <p:txBody>
          <a:bodyPr wrap="square">
            <a:spAutoFit/>
          </a:bodyPr>
          <a:lstStyle/>
          <a:p>
            <a:pPr algn="ctr"/>
            <a:r>
              <a:rPr lang="en-US" dirty="0">
                <a:solidFill>
                  <a:srgbClr val="FFFF00"/>
                </a:solidFill>
                <a:latin typeface="TTE2283328t00"/>
              </a:rPr>
              <a:t>The main </a:t>
            </a:r>
            <a:r>
              <a:rPr lang="en-US" dirty="0">
                <a:solidFill>
                  <a:srgbClr val="FFFF00"/>
                </a:solidFill>
                <a:latin typeface="TTE1D9E350t00"/>
              </a:rPr>
              <a:t>benefits </a:t>
            </a:r>
            <a:r>
              <a:rPr lang="en-US" dirty="0">
                <a:solidFill>
                  <a:srgbClr val="FFFF00"/>
                </a:solidFill>
                <a:latin typeface="TTE2283328t00"/>
              </a:rPr>
              <a:t>of sol–gel processing are</a:t>
            </a:r>
          </a:p>
          <a:p>
            <a:pPr algn="ctr"/>
            <a:r>
              <a:rPr lang="en-US" dirty="0">
                <a:solidFill>
                  <a:srgbClr val="FFFF00"/>
                </a:solidFill>
                <a:latin typeface="TTE2283328t00"/>
              </a:rPr>
              <a:t>the high purity and uniform nanostructure</a:t>
            </a:r>
          </a:p>
          <a:p>
            <a:pPr algn="ctr"/>
            <a:r>
              <a:rPr lang="it-IT" dirty="0" err="1">
                <a:solidFill>
                  <a:srgbClr val="FFFF00"/>
                </a:solidFill>
                <a:latin typeface="TTE2283328t00"/>
              </a:rPr>
              <a:t>achievable</a:t>
            </a:r>
            <a:r>
              <a:rPr lang="it-IT" dirty="0">
                <a:solidFill>
                  <a:srgbClr val="FFFF00"/>
                </a:solidFill>
                <a:latin typeface="TTE2283328t00"/>
              </a:rPr>
              <a:t> </a:t>
            </a:r>
            <a:r>
              <a:rPr lang="it-IT" dirty="0" err="1">
                <a:solidFill>
                  <a:srgbClr val="FFFF00"/>
                </a:solidFill>
                <a:latin typeface="TTE2283328t00"/>
              </a:rPr>
              <a:t>at</a:t>
            </a:r>
            <a:r>
              <a:rPr lang="it-IT" dirty="0">
                <a:solidFill>
                  <a:srgbClr val="FFFF00"/>
                </a:solidFill>
                <a:latin typeface="TTE2283328t00"/>
              </a:rPr>
              <a:t> </a:t>
            </a:r>
            <a:r>
              <a:rPr lang="it-IT" dirty="0" err="1">
                <a:solidFill>
                  <a:srgbClr val="FFFF00"/>
                </a:solidFill>
                <a:latin typeface="TTE2283328t00"/>
              </a:rPr>
              <a:t>low</a:t>
            </a:r>
            <a:r>
              <a:rPr lang="it-IT" dirty="0">
                <a:solidFill>
                  <a:srgbClr val="FFFF00"/>
                </a:solidFill>
                <a:latin typeface="TTE2283328t00"/>
              </a:rPr>
              <a:t> </a:t>
            </a:r>
            <a:r>
              <a:rPr lang="it-IT" dirty="0" err="1">
                <a:solidFill>
                  <a:srgbClr val="FFFF00"/>
                </a:solidFill>
                <a:latin typeface="TTE2283328t00"/>
              </a:rPr>
              <a:t>temperatures</a:t>
            </a:r>
            <a:r>
              <a:rPr lang="it-IT" dirty="0">
                <a:solidFill>
                  <a:srgbClr val="FFFF00"/>
                </a:solidFill>
                <a:latin typeface="TTE2283328t00"/>
              </a:rPr>
              <a:t>.</a:t>
            </a:r>
            <a:endParaRPr lang="it-IT" dirty="0"/>
          </a:p>
        </p:txBody>
      </p:sp>
      <p:sp>
        <p:nvSpPr>
          <p:cNvPr id="11" name="Rettangolo 10"/>
          <p:cNvSpPr/>
          <p:nvPr/>
        </p:nvSpPr>
        <p:spPr>
          <a:xfrm>
            <a:off x="-36512" y="6316578"/>
            <a:ext cx="9433048" cy="784830"/>
          </a:xfrm>
          <a:prstGeom prst="rect">
            <a:avLst/>
          </a:prstGeom>
        </p:spPr>
        <p:txBody>
          <a:bodyPr wrap="square">
            <a:spAutoFit/>
          </a:bodyPr>
          <a:lstStyle/>
          <a:p>
            <a:pPr marL="457200" indent="-457200">
              <a:spcBef>
                <a:spcPct val="50000"/>
              </a:spcBef>
              <a:tabLst>
                <a:tab pos="0" algn="l"/>
              </a:tabLst>
            </a:pPr>
            <a:r>
              <a:rPr lang="it-IT" altLang="it-IT" dirty="0" smtClean="0">
                <a:latin typeface="Times New Roman" pitchFamily="18" charset="0"/>
              </a:rPr>
              <a:t>Ultra-fine </a:t>
            </a:r>
            <a:r>
              <a:rPr lang="it-IT" altLang="it-IT" dirty="0" smtClean="0">
                <a:latin typeface="Symbol" panose="05050102010706020507" pitchFamily="18" charset="2"/>
              </a:rPr>
              <a:t>a</a:t>
            </a:r>
            <a:r>
              <a:rPr lang="it-IT" altLang="it-IT" dirty="0" smtClean="0">
                <a:latin typeface="Times New Roman" pitchFamily="18" charset="0"/>
              </a:rPr>
              <a:t>-</a:t>
            </a:r>
            <a:r>
              <a:rPr lang="it-IT" altLang="it-IT" dirty="0" err="1" smtClean="0">
                <a:latin typeface="Times New Roman" pitchFamily="18" charset="0"/>
              </a:rPr>
              <a:t>alumina</a:t>
            </a:r>
            <a:r>
              <a:rPr lang="it-IT" altLang="it-IT" dirty="0" smtClean="0">
                <a:latin typeface="Times New Roman" pitchFamily="18" charset="0"/>
              </a:rPr>
              <a:t> 99.99%, high </a:t>
            </a:r>
            <a:r>
              <a:rPr lang="it-IT" altLang="it-IT" dirty="0" err="1" smtClean="0">
                <a:latin typeface="Times New Roman" pitchFamily="18" charset="0"/>
              </a:rPr>
              <a:t>purity</a:t>
            </a:r>
            <a:r>
              <a:rPr lang="it-IT" altLang="it-IT" dirty="0" smtClean="0">
                <a:latin typeface="Times New Roman" pitchFamily="18" charset="0"/>
              </a:rPr>
              <a:t> &amp; ultra-fine TiO</a:t>
            </a:r>
            <a:r>
              <a:rPr lang="it-IT" altLang="it-IT" baseline="-25000" dirty="0" smtClean="0">
                <a:latin typeface="Times New Roman" pitchFamily="18" charset="0"/>
              </a:rPr>
              <a:t>2</a:t>
            </a:r>
            <a:r>
              <a:rPr lang="it-IT" altLang="it-IT" dirty="0" smtClean="0">
                <a:latin typeface="Times New Roman" pitchFamily="18" charset="0"/>
              </a:rPr>
              <a:t>, </a:t>
            </a:r>
            <a:r>
              <a:rPr lang="it-IT" altLang="it-IT" dirty="0">
                <a:latin typeface="Times New Roman" pitchFamily="18" charset="0"/>
              </a:rPr>
              <a:t>SiO</a:t>
            </a:r>
            <a:r>
              <a:rPr lang="it-IT" altLang="it-IT" baseline="-25000" dirty="0">
                <a:latin typeface="Times New Roman" pitchFamily="18" charset="0"/>
              </a:rPr>
              <a:t>2</a:t>
            </a:r>
            <a:r>
              <a:rPr lang="it-IT" altLang="it-IT" dirty="0">
                <a:latin typeface="Times New Roman" pitchFamily="18" charset="0"/>
              </a:rPr>
              <a:t> </a:t>
            </a:r>
            <a:r>
              <a:rPr lang="it-IT" altLang="it-IT" dirty="0" smtClean="0">
                <a:latin typeface="Times New Roman" pitchFamily="18" charset="0"/>
              </a:rPr>
              <a:t>&amp; Al</a:t>
            </a:r>
            <a:r>
              <a:rPr lang="it-IT" altLang="it-IT" baseline="-25000" dirty="0" smtClean="0">
                <a:latin typeface="Times New Roman" pitchFamily="18" charset="0"/>
              </a:rPr>
              <a:t>2</a:t>
            </a:r>
            <a:r>
              <a:rPr lang="it-IT" altLang="it-IT" dirty="0" smtClean="0">
                <a:latin typeface="Times New Roman" pitchFamily="18" charset="0"/>
              </a:rPr>
              <a:t>O</a:t>
            </a:r>
            <a:r>
              <a:rPr lang="it-IT" altLang="it-IT" baseline="-25000" dirty="0" smtClean="0">
                <a:latin typeface="Times New Roman" pitchFamily="18" charset="0"/>
              </a:rPr>
              <a:t>3</a:t>
            </a:r>
            <a:r>
              <a:rPr lang="it-IT" altLang="it-IT" dirty="0" smtClean="0">
                <a:latin typeface="Times New Roman" pitchFamily="18" charset="0"/>
              </a:rPr>
              <a:t> </a:t>
            </a:r>
            <a:r>
              <a:rPr lang="it-IT" altLang="it-IT" dirty="0">
                <a:latin typeface="Times New Roman" pitchFamily="18" charset="0"/>
              </a:rPr>
              <a:t>with </a:t>
            </a:r>
            <a:r>
              <a:rPr lang="it-IT" altLang="it-IT" dirty="0" err="1">
                <a:latin typeface="Times New Roman" pitchFamily="18" charset="0"/>
              </a:rPr>
              <a:t>controlled</a:t>
            </a:r>
            <a:r>
              <a:rPr lang="it-IT" altLang="it-IT" dirty="0">
                <a:latin typeface="Times New Roman" pitchFamily="18" charset="0"/>
              </a:rPr>
              <a:t> </a:t>
            </a:r>
            <a:r>
              <a:rPr lang="it-IT" altLang="it-IT" dirty="0" err="1">
                <a:latin typeface="Times New Roman" pitchFamily="18" charset="0"/>
              </a:rPr>
              <a:t>porosity</a:t>
            </a:r>
            <a:endParaRPr lang="it-IT" altLang="it-IT" b="1" u="sng" dirty="0">
              <a:latin typeface="Times New Roman" pitchFamily="18" charset="0"/>
            </a:endParaRPr>
          </a:p>
          <a:p>
            <a:pPr marL="457200" indent="-457200">
              <a:spcBef>
                <a:spcPct val="50000"/>
              </a:spcBef>
              <a:buFontTx/>
              <a:buNone/>
              <a:tabLst>
                <a:tab pos="0" algn="l"/>
              </a:tabLst>
            </a:pPr>
            <a:r>
              <a:rPr lang="it-IT" altLang="it-IT" dirty="0" smtClean="0">
                <a:latin typeface="Times New Roman" pitchFamily="18" charset="0"/>
              </a:rPr>
              <a:t> </a:t>
            </a:r>
            <a:endParaRPr lang="it-IT" altLang="it-IT" b="1" u="sng" dirty="0">
              <a:latin typeface="Times New Roman" pitchFamily="18" charset="0"/>
            </a:endParaRPr>
          </a:p>
        </p:txBody>
      </p:sp>
      <p:sp>
        <p:nvSpPr>
          <p:cNvPr id="13" name="CasellaDiTesto 12"/>
          <p:cNvSpPr txBox="1"/>
          <p:nvPr/>
        </p:nvSpPr>
        <p:spPr>
          <a:xfrm>
            <a:off x="7524328" y="4050262"/>
            <a:ext cx="1547664" cy="2308324"/>
          </a:xfrm>
          <a:prstGeom prst="rect">
            <a:avLst/>
          </a:prstGeom>
          <a:noFill/>
        </p:spPr>
        <p:txBody>
          <a:bodyPr wrap="square" rtlCol="0">
            <a:spAutoFit/>
          </a:bodyPr>
          <a:lstStyle/>
          <a:p>
            <a:r>
              <a:rPr lang="it-IT" dirty="0" smtClean="0"/>
              <a:t>The </a:t>
            </a:r>
            <a:r>
              <a:rPr lang="it-IT" dirty="0" err="1" smtClean="0"/>
              <a:t>point</a:t>
            </a:r>
            <a:r>
              <a:rPr lang="it-IT" dirty="0" smtClean="0"/>
              <a:t> of </a:t>
            </a:r>
            <a:r>
              <a:rPr lang="it-IT" dirty="0" err="1" smtClean="0"/>
              <a:t>gelification</a:t>
            </a:r>
            <a:r>
              <a:rPr lang="it-IT" dirty="0" smtClean="0"/>
              <a:t> </a:t>
            </a:r>
            <a:r>
              <a:rPr lang="it-IT" dirty="0" err="1" smtClean="0"/>
              <a:t>depends</a:t>
            </a:r>
            <a:r>
              <a:rPr lang="it-IT" dirty="0" smtClean="0"/>
              <a:t> on </a:t>
            </a:r>
            <a:r>
              <a:rPr lang="it-IT" dirty="0" err="1" smtClean="0"/>
              <a:t>pH</a:t>
            </a:r>
            <a:r>
              <a:rPr lang="it-IT" dirty="0" smtClean="0"/>
              <a:t>, </a:t>
            </a:r>
            <a:r>
              <a:rPr lang="it-IT" dirty="0" err="1" smtClean="0"/>
              <a:t>ionic</a:t>
            </a:r>
            <a:r>
              <a:rPr lang="it-IT" dirty="0" smtClean="0"/>
              <a:t> </a:t>
            </a:r>
            <a:r>
              <a:rPr lang="it-IT" dirty="0" err="1" smtClean="0"/>
              <a:t>strength</a:t>
            </a:r>
            <a:r>
              <a:rPr lang="it-IT" dirty="0" smtClean="0"/>
              <a:t>, temperature,</a:t>
            </a:r>
          </a:p>
          <a:p>
            <a:r>
              <a:rPr lang="it-IT" dirty="0" err="1" smtClean="0"/>
              <a:t>concentration</a:t>
            </a:r>
            <a:r>
              <a:rPr lang="it-IT" dirty="0" smtClean="0"/>
              <a:t>…. </a:t>
            </a:r>
            <a:endParaRPr lang="it-IT" dirty="0"/>
          </a:p>
        </p:txBody>
      </p:sp>
    </p:spTree>
    <p:extLst>
      <p:ext uri="{BB962C8B-B14F-4D97-AF65-F5344CB8AC3E}">
        <p14:creationId xmlns:p14="http://schemas.microsoft.com/office/powerpoint/2010/main" val="2579600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isultato immagini per sol-g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475" y="548680"/>
            <a:ext cx="7164885"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665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44473" y="980728"/>
            <a:ext cx="8064896" cy="3416320"/>
          </a:xfrm>
          <a:prstGeom prst="rect">
            <a:avLst/>
          </a:prstGeom>
        </p:spPr>
        <p:txBody>
          <a:bodyPr wrap="square">
            <a:spAutoFit/>
          </a:bodyPr>
          <a:lstStyle/>
          <a:p>
            <a:pPr marL="342900" indent="-342900">
              <a:buAutoNum type="arabicPeriod"/>
            </a:pPr>
            <a:r>
              <a:rPr lang="it-IT" dirty="0" err="1" smtClean="0"/>
              <a:t>partial</a:t>
            </a:r>
            <a:r>
              <a:rPr lang="it-IT" dirty="0" smtClean="0"/>
              <a:t> </a:t>
            </a:r>
            <a:r>
              <a:rPr lang="it-IT" dirty="0" err="1">
                <a:solidFill>
                  <a:srgbClr val="0070C0"/>
                </a:solidFill>
              </a:rPr>
              <a:t>hydrolysis</a:t>
            </a:r>
            <a:r>
              <a:rPr lang="it-IT" dirty="0">
                <a:solidFill>
                  <a:srgbClr val="0070C0"/>
                </a:solidFill>
              </a:rPr>
              <a:t> </a:t>
            </a:r>
            <a:r>
              <a:rPr lang="it-IT" dirty="0"/>
              <a:t>of metal </a:t>
            </a:r>
            <a:r>
              <a:rPr lang="it-IT" dirty="0" err="1"/>
              <a:t>alkoxides</a:t>
            </a:r>
            <a:r>
              <a:rPr lang="it-IT" dirty="0"/>
              <a:t> to </a:t>
            </a:r>
            <a:r>
              <a:rPr lang="it-IT" dirty="0" err="1"/>
              <a:t>form</a:t>
            </a:r>
            <a:r>
              <a:rPr lang="it-IT" dirty="0"/>
              <a:t> </a:t>
            </a:r>
            <a:r>
              <a:rPr lang="it-IT" dirty="0" err="1"/>
              <a:t>reactive</a:t>
            </a:r>
            <a:r>
              <a:rPr lang="it-IT" dirty="0"/>
              <a:t> </a:t>
            </a:r>
            <a:r>
              <a:rPr lang="it-IT" b="1" dirty="0" err="1">
                <a:solidFill>
                  <a:srgbClr val="00B0F0"/>
                </a:solidFill>
              </a:rPr>
              <a:t>monomers</a:t>
            </a:r>
            <a:r>
              <a:rPr lang="it-IT" dirty="0" smtClean="0"/>
              <a:t>,</a:t>
            </a:r>
          </a:p>
          <a:p>
            <a:pPr marL="342900" indent="-342900">
              <a:buAutoNum type="arabicPeriod"/>
            </a:pPr>
            <a:endParaRPr lang="it-IT" dirty="0"/>
          </a:p>
          <a:p>
            <a:r>
              <a:rPr lang="it-IT" dirty="0" smtClean="0"/>
              <a:t>	M-OR </a:t>
            </a:r>
            <a:r>
              <a:rPr lang="it-IT" dirty="0"/>
              <a:t>+ H</a:t>
            </a:r>
            <a:r>
              <a:rPr lang="it-IT" baseline="-25000" dirty="0"/>
              <a:t>2</a:t>
            </a:r>
            <a:r>
              <a:rPr lang="it-IT" dirty="0"/>
              <a:t>O </a:t>
            </a:r>
            <a:r>
              <a:rPr lang="it-IT" dirty="0">
                <a:solidFill>
                  <a:srgbClr val="0070C0"/>
                </a:solidFill>
              </a:rPr>
              <a:t>→</a:t>
            </a:r>
            <a:r>
              <a:rPr lang="it-IT" dirty="0"/>
              <a:t> M-OH + ROH</a:t>
            </a:r>
            <a:endParaRPr lang="it-IT" dirty="0" smtClean="0"/>
          </a:p>
          <a:p>
            <a:pPr marL="342900" indent="-342900">
              <a:buAutoNum type="arabicPeriod"/>
            </a:pPr>
            <a:endParaRPr lang="it-IT" dirty="0"/>
          </a:p>
          <a:p>
            <a:r>
              <a:rPr lang="it-IT" dirty="0" smtClean="0"/>
              <a:t>2. </a:t>
            </a:r>
            <a:r>
              <a:rPr lang="it-IT" dirty="0" err="1" smtClean="0">
                <a:solidFill>
                  <a:srgbClr val="0070C0"/>
                </a:solidFill>
              </a:rPr>
              <a:t>condensation</a:t>
            </a:r>
            <a:r>
              <a:rPr lang="it-IT" dirty="0" smtClean="0">
                <a:solidFill>
                  <a:srgbClr val="0070C0"/>
                </a:solidFill>
              </a:rPr>
              <a:t> </a:t>
            </a:r>
            <a:r>
              <a:rPr lang="it-IT" dirty="0"/>
              <a:t>of </a:t>
            </a:r>
            <a:r>
              <a:rPr lang="it-IT" dirty="0" err="1"/>
              <a:t>these</a:t>
            </a:r>
            <a:r>
              <a:rPr lang="it-IT" dirty="0"/>
              <a:t> </a:t>
            </a:r>
            <a:r>
              <a:rPr lang="it-IT" dirty="0" err="1"/>
              <a:t>monomers</a:t>
            </a:r>
            <a:r>
              <a:rPr lang="it-IT" dirty="0"/>
              <a:t> to </a:t>
            </a:r>
            <a:r>
              <a:rPr lang="it-IT" dirty="0" err="1"/>
              <a:t>form</a:t>
            </a:r>
            <a:r>
              <a:rPr lang="it-IT" dirty="0"/>
              <a:t> </a:t>
            </a:r>
            <a:r>
              <a:rPr lang="it-IT" dirty="0" err="1"/>
              <a:t>colloid-like</a:t>
            </a:r>
            <a:r>
              <a:rPr lang="it-IT" dirty="0"/>
              <a:t> </a:t>
            </a:r>
            <a:r>
              <a:rPr lang="it-IT" dirty="0" err="1"/>
              <a:t>oligomers</a:t>
            </a:r>
            <a:r>
              <a:rPr lang="it-IT" dirty="0"/>
              <a:t> (</a:t>
            </a:r>
            <a:r>
              <a:rPr lang="it-IT" b="1" dirty="0">
                <a:solidFill>
                  <a:srgbClr val="7030A0"/>
                </a:solidFill>
              </a:rPr>
              <a:t>sol </a:t>
            </a:r>
            <a:r>
              <a:rPr lang="it-IT" b="1" dirty="0" err="1">
                <a:solidFill>
                  <a:srgbClr val="7030A0"/>
                </a:solidFill>
              </a:rPr>
              <a:t>formation</a:t>
            </a:r>
            <a:r>
              <a:rPr lang="it-IT" dirty="0" smtClean="0"/>
              <a:t>),</a:t>
            </a:r>
          </a:p>
          <a:p>
            <a:r>
              <a:rPr lang="pt-BR" dirty="0" smtClean="0"/>
              <a:t>	M-OH </a:t>
            </a:r>
            <a:r>
              <a:rPr lang="pt-BR" dirty="0"/>
              <a:t>+ </a:t>
            </a:r>
            <a:r>
              <a:rPr lang="pt-BR" dirty="0">
                <a:solidFill>
                  <a:srgbClr val="7030A0"/>
                </a:solidFill>
              </a:rPr>
              <a:t>X</a:t>
            </a:r>
            <a:r>
              <a:rPr lang="pt-BR" dirty="0"/>
              <a:t>O-M </a:t>
            </a:r>
            <a:r>
              <a:rPr lang="pt-BR" dirty="0">
                <a:solidFill>
                  <a:srgbClr val="0070C0"/>
                </a:solidFill>
              </a:rPr>
              <a:t>→</a:t>
            </a:r>
            <a:r>
              <a:rPr lang="pt-BR" dirty="0"/>
              <a:t> M-O-M + </a:t>
            </a:r>
            <a:r>
              <a:rPr lang="pt-BR" dirty="0">
                <a:solidFill>
                  <a:srgbClr val="7030A0"/>
                </a:solidFill>
              </a:rPr>
              <a:t>X</a:t>
            </a:r>
            <a:r>
              <a:rPr lang="pt-BR" dirty="0"/>
              <a:t>-OH </a:t>
            </a:r>
            <a:r>
              <a:rPr lang="pt-BR" dirty="0" smtClean="0"/>
              <a:t>(X </a:t>
            </a:r>
            <a:r>
              <a:rPr lang="pt-BR" dirty="0"/>
              <a:t>= </a:t>
            </a:r>
            <a:r>
              <a:rPr lang="pt-BR" dirty="0">
                <a:solidFill>
                  <a:srgbClr val="FF0000"/>
                </a:solidFill>
              </a:rPr>
              <a:t>H</a:t>
            </a:r>
            <a:r>
              <a:rPr lang="pt-BR" dirty="0"/>
              <a:t> o </a:t>
            </a:r>
            <a:r>
              <a:rPr lang="pt-BR" dirty="0">
                <a:solidFill>
                  <a:srgbClr val="00B050"/>
                </a:solidFill>
              </a:rPr>
              <a:t>R</a:t>
            </a:r>
            <a:r>
              <a:rPr lang="pt-BR" dirty="0" smtClean="0"/>
              <a:t>)  </a:t>
            </a:r>
            <a:r>
              <a:rPr lang="pt-BR" dirty="0" smtClean="0">
                <a:solidFill>
                  <a:srgbClr val="FF0000"/>
                </a:solidFill>
              </a:rPr>
              <a:t>water</a:t>
            </a:r>
            <a:r>
              <a:rPr lang="pt-BR" dirty="0" smtClean="0"/>
              <a:t> or </a:t>
            </a:r>
            <a:r>
              <a:rPr lang="pt-BR" dirty="0" smtClean="0">
                <a:solidFill>
                  <a:srgbClr val="00B050"/>
                </a:solidFill>
              </a:rPr>
              <a:t>alcohol</a:t>
            </a:r>
            <a:r>
              <a:rPr lang="pt-BR" dirty="0" smtClean="0"/>
              <a:t> condensation</a:t>
            </a:r>
          </a:p>
          <a:p>
            <a:endParaRPr lang="it-IT" dirty="0" smtClean="0"/>
          </a:p>
          <a:p>
            <a:r>
              <a:rPr lang="pt-BR" dirty="0" smtClean="0"/>
              <a:t>	M-OH </a:t>
            </a:r>
            <a:r>
              <a:rPr lang="pt-BR" dirty="0"/>
              <a:t>+ </a:t>
            </a:r>
            <a:r>
              <a:rPr lang="pt-BR" dirty="0">
                <a:solidFill>
                  <a:srgbClr val="7030A0"/>
                </a:solidFill>
              </a:rPr>
              <a:t>X</a:t>
            </a:r>
            <a:r>
              <a:rPr lang="pt-BR" dirty="0"/>
              <a:t>O-M </a:t>
            </a:r>
            <a:r>
              <a:rPr lang="pt-BR" dirty="0">
                <a:solidFill>
                  <a:srgbClr val="0070C0"/>
                </a:solidFill>
              </a:rPr>
              <a:t>→</a:t>
            </a:r>
            <a:r>
              <a:rPr lang="pt-BR" dirty="0"/>
              <a:t> M-(OH)-M-O</a:t>
            </a:r>
            <a:r>
              <a:rPr lang="pt-BR" dirty="0">
                <a:solidFill>
                  <a:srgbClr val="7030A0"/>
                </a:solidFill>
              </a:rPr>
              <a:t>X</a:t>
            </a:r>
            <a:r>
              <a:rPr lang="pt-BR" dirty="0"/>
              <a:t> </a:t>
            </a:r>
            <a:r>
              <a:rPr lang="pt-BR" dirty="0" smtClean="0"/>
              <a:t>(X </a:t>
            </a:r>
            <a:r>
              <a:rPr lang="pt-BR" dirty="0"/>
              <a:t>= </a:t>
            </a:r>
            <a:r>
              <a:rPr lang="pt-BR" dirty="0">
                <a:solidFill>
                  <a:srgbClr val="FF0000"/>
                </a:solidFill>
              </a:rPr>
              <a:t>H</a:t>
            </a:r>
            <a:r>
              <a:rPr lang="pt-BR" dirty="0"/>
              <a:t> o </a:t>
            </a:r>
            <a:r>
              <a:rPr lang="pt-BR" dirty="0">
                <a:solidFill>
                  <a:srgbClr val="00B050"/>
                </a:solidFill>
              </a:rPr>
              <a:t>R</a:t>
            </a:r>
            <a:r>
              <a:rPr lang="pt-BR" dirty="0" smtClean="0"/>
              <a:t>) </a:t>
            </a:r>
          </a:p>
          <a:p>
            <a:endParaRPr lang="it-IT" dirty="0"/>
          </a:p>
          <a:p>
            <a:r>
              <a:rPr lang="it-IT" dirty="0" smtClean="0"/>
              <a:t>3. </a:t>
            </a:r>
            <a:r>
              <a:rPr lang="it-IT" dirty="0" err="1" smtClean="0"/>
              <a:t>additional</a:t>
            </a:r>
            <a:r>
              <a:rPr lang="it-IT" dirty="0" smtClean="0"/>
              <a:t> </a:t>
            </a:r>
            <a:r>
              <a:rPr lang="it-IT" dirty="0" err="1"/>
              <a:t>hydrolysis</a:t>
            </a:r>
            <a:r>
              <a:rPr lang="it-IT" dirty="0"/>
              <a:t> to </a:t>
            </a:r>
            <a:r>
              <a:rPr lang="it-IT" dirty="0" err="1"/>
              <a:t>promote</a:t>
            </a:r>
            <a:r>
              <a:rPr lang="it-IT" dirty="0"/>
              <a:t> </a:t>
            </a:r>
            <a:r>
              <a:rPr lang="it-IT" dirty="0" err="1">
                <a:solidFill>
                  <a:srgbClr val="0070C0"/>
                </a:solidFill>
              </a:rPr>
              <a:t>polymerization</a:t>
            </a:r>
            <a:r>
              <a:rPr lang="it-IT" dirty="0">
                <a:solidFill>
                  <a:srgbClr val="0070C0"/>
                </a:solidFill>
              </a:rPr>
              <a:t> </a:t>
            </a:r>
            <a:endParaRPr lang="it-IT" dirty="0" smtClean="0">
              <a:solidFill>
                <a:srgbClr val="0070C0"/>
              </a:solidFill>
            </a:endParaRPr>
          </a:p>
          <a:p>
            <a:r>
              <a:rPr lang="it-IT" dirty="0" smtClean="0"/>
              <a:t>    and </a:t>
            </a:r>
            <a:r>
              <a:rPr lang="it-IT" dirty="0"/>
              <a:t>cross-</a:t>
            </a:r>
            <a:r>
              <a:rPr lang="it-IT" dirty="0" err="1"/>
              <a:t>linking</a:t>
            </a:r>
            <a:r>
              <a:rPr lang="it-IT" dirty="0"/>
              <a:t> </a:t>
            </a:r>
            <a:r>
              <a:rPr lang="it-IT" dirty="0" err="1"/>
              <a:t>leading</a:t>
            </a:r>
            <a:r>
              <a:rPr lang="it-IT" dirty="0"/>
              <a:t> to a </a:t>
            </a:r>
            <a:r>
              <a:rPr lang="it-IT" dirty="0" err="1"/>
              <a:t>three-dimensional</a:t>
            </a:r>
            <a:r>
              <a:rPr lang="it-IT" dirty="0"/>
              <a:t> </a:t>
            </a:r>
            <a:endParaRPr lang="it-IT" dirty="0" smtClean="0"/>
          </a:p>
          <a:p>
            <a:r>
              <a:rPr lang="it-IT" dirty="0" smtClean="0"/>
              <a:t>     </a:t>
            </a:r>
            <a:r>
              <a:rPr lang="it-IT" dirty="0" err="1" smtClean="0"/>
              <a:t>matrix</a:t>
            </a:r>
            <a:r>
              <a:rPr lang="it-IT" dirty="0" smtClean="0"/>
              <a:t> </a:t>
            </a:r>
            <a:r>
              <a:rPr lang="it-IT" dirty="0"/>
              <a:t>(</a:t>
            </a:r>
            <a:r>
              <a:rPr lang="it-IT" b="1" dirty="0">
                <a:solidFill>
                  <a:srgbClr val="7030A0"/>
                </a:solidFill>
              </a:rPr>
              <a:t>gel </a:t>
            </a:r>
            <a:r>
              <a:rPr lang="it-IT" b="1" dirty="0" err="1">
                <a:solidFill>
                  <a:srgbClr val="7030A0"/>
                </a:solidFill>
              </a:rPr>
              <a:t>formation</a:t>
            </a:r>
            <a:r>
              <a:rPr lang="it-IT" dirty="0"/>
              <a:t>).</a:t>
            </a:r>
          </a:p>
        </p:txBody>
      </p:sp>
      <p:sp>
        <p:nvSpPr>
          <p:cNvPr id="3" name="Rettangolo 2"/>
          <p:cNvSpPr/>
          <p:nvPr/>
        </p:nvSpPr>
        <p:spPr>
          <a:xfrm>
            <a:off x="2771800" y="5014405"/>
            <a:ext cx="6246440" cy="1477328"/>
          </a:xfrm>
          <a:prstGeom prst="rect">
            <a:avLst/>
          </a:prstGeom>
          <a:solidFill>
            <a:schemeClr val="accent6">
              <a:lumMod val="40000"/>
              <a:lumOff val="60000"/>
            </a:schemeClr>
          </a:solidFill>
        </p:spPr>
        <p:txBody>
          <a:bodyPr wrap="square">
            <a:spAutoFit/>
          </a:bodyPr>
          <a:lstStyle/>
          <a:p>
            <a:r>
              <a:rPr lang="en-US" dirty="0"/>
              <a:t>This process occurs in liquid solution of organometallic </a:t>
            </a:r>
            <a:r>
              <a:rPr lang="en-US" dirty="0" smtClean="0"/>
              <a:t>precursors </a:t>
            </a:r>
            <a:r>
              <a:rPr lang="it-IT" dirty="0"/>
              <a:t>(</a:t>
            </a:r>
            <a:r>
              <a:rPr lang="it-IT" dirty="0" err="1"/>
              <a:t>Tetramethyl</a:t>
            </a:r>
            <a:r>
              <a:rPr lang="it-IT" dirty="0"/>
              <a:t> </a:t>
            </a:r>
            <a:r>
              <a:rPr lang="it-IT" dirty="0" err="1"/>
              <a:t>orthosilicate</a:t>
            </a:r>
            <a:r>
              <a:rPr lang="it-IT" dirty="0"/>
              <a:t> </a:t>
            </a:r>
            <a:r>
              <a:rPr lang="it-IT" dirty="0" smtClean="0"/>
              <a:t>(TMOS), </a:t>
            </a:r>
            <a:r>
              <a:rPr lang="it-IT" dirty="0" err="1" smtClean="0"/>
              <a:t>Tetraethyl</a:t>
            </a:r>
            <a:r>
              <a:rPr lang="it-IT" dirty="0" smtClean="0"/>
              <a:t> </a:t>
            </a:r>
            <a:r>
              <a:rPr lang="it-IT" dirty="0" err="1"/>
              <a:t>orthosilicate</a:t>
            </a:r>
            <a:r>
              <a:rPr lang="it-IT" dirty="0"/>
              <a:t> </a:t>
            </a:r>
            <a:r>
              <a:rPr lang="it-IT" dirty="0" smtClean="0"/>
              <a:t>(TEOS), </a:t>
            </a:r>
            <a:r>
              <a:rPr lang="it-IT" dirty="0"/>
              <a:t>Zr(IV)-</a:t>
            </a:r>
            <a:r>
              <a:rPr lang="it-IT" dirty="0" err="1"/>
              <a:t>Propoxide</a:t>
            </a:r>
            <a:r>
              <a:rPr lang="it-IT" dirty="0"/>
              <a:t>, Ti(IV)-</a:t>
            </a:r>
            <a:r>
              <a:rPr lang="it-IT" dirty="0" err="1"/>
              <a:t>Butoxide</a:t>
            </a:r>
            <a:r>
              <a:rPr lang="it-IT" dirty="0"/>
              <a:t>, etc. ), </a:t>
            </a:r>
            <a:r>
              <a:rPr lang="it-IT" dirty="0" err="1"/>
              <a:t>which</a:t>
            </a:r>
            <a:r>
              <a:rPr lang="it-IT" dirty="0" smtClean="0"/>
              <a:t>, </a:t>
            </a:r>
            <a:r>
              <a:rPr lang="en-US" dirty="0" smtClean="0"/>
              <a:t>by </a:t>
            </a:r>
            <a:r>
              <a:rPr lang="en-US" dirty="0"/>
              <a:t>means of hydrolysis and condensation reactions, lead to </a:t>
            </a:r>
            <a:r>
              <a:rPr lang="en-US" dirty="0" smtClean="0"/>
              <a:t>the  formation </a:t>
            </a:r>
            <a:r>
              <a:rPr lang="en-US" dirty="0"/>
              <a:t>of a new phase (SOL).</a:t>
            </a:r>
            <a:endParaRPr lang="it-IT" dirty="0"/>
          </a:p>
        </p:txBody>
      </p:sp>
      <p:sp>
        <p:nvSpPr>
          <p:cNvPr id="11" name="Titolo 1"/>
          <p:cNvSpPr txBox="1">
            <a:spLocks/>
          </p:cNvSpPr>
          <p:nvPr/>
        </p:nvSpPr>
        <p:spPr>
          <a:xfrm>
            <a:off x="899592" y="116633"/>
            <a:ext cx="77724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smtClean="0">
                <a:solidFill>
                  <a:srgbClr val="0070C0"/>
                </a:solidFill>
                <a:latin typeface="Times New Roman" panose="02020603050405020304" pitchFamily="18" charset="0"/>
                <a:cs typeface="Times New Roman" panose="02020603050405020304" pitchFamily="18" charset="0"/>
              </a:rPr>
              <a:t>Sol-Gel technique</a:t>
            </a:r>
          </a:p>
        </p:txBody>
      </p:sp>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890424"/>
            <a:ext cx="243840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65" y="4473552"/>
            <a:ext cx="2505319" cy="2273735"/>
          </a:xfrm>
          <a:prstGeom prst="rect">
            <a:avLst/>
          </a:prstGeom>
        </p:spPr>
      </p:pic>
    </p:spTree>
    <p:extLst>
      <p:ext uri="{BB962C8B-B14F-4D97-AF65-F5344CB8AC3E}">
        <p14:creationId xmlns:p14="http://schemas.microsoft.com/office/powerpoint/2010/main" val="4135414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8" name="Text Box 96"/>
          <p:cNvSpPr txBox="1">
            <a:spLocks noChangeArrowheads="1"/>
          </p:cNvSpPr>
          <p:nvPr/>
        </p:nvSpPr>
        <p:spPr bwMode="auto">
          <a:xfrm>
            <a:off x="2343150" y="398207"/>
            <a:ext cx="4343400" cy="617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4762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2100" i="1" dirty="0" smtClean="0">
                <a:solidFill>
                  <a:srgbClr val="006600"/>
                </a:solidFill>
                <a:latin typeface="Comic Sans MS" panose="030F0702030302020204" pitchFamily="66" charset="0"/>
              </a:rPr>
              <a:t>Basic </a:t>
            </a:r>
            <a:r>
              <a:rPr lang="it-IT" altLang="it-IT" sz="2100" i="1" dirty="0" err="1" smtClean="0">
                <a:solidFill>
                  <a:srgbClr val="006600"/>
                </a:solidFill>
                <a:latin typeface="Comic Sans MS" panose="030F0702030302020204" pitchFamily="66" charset="0"/>
              </a:rPr>
              <a:t>catalysis</a:t>
            </a:r>
            <a:endParaRPr lang="it-IT" altLang="it-IT" sz="1800" i="1" dirty="0">
              <a:solidFill>
                <a:srgbClr val="006600"/>
              </a:solidFill>
              <a:latin typeface="Comic Sans MS" panose="030F0702030302020204" pitchFamily="66" charset="0"/>
            </a:endParaRPr>
          </a:p>
          <a:p>
            <a:pPr>
              <a:lnSpc>
                <a:spcPts val="1500"/>
              </a:lnSpc>
            </a:pPr>
            <a:endParaRPr lang="it-IT" altLang="it-IT" sz="1800" dirty="0">
              <a:solidFill>
                <a:srgbClr val="009900"/>
              </a:solidFill>
              <a:latin typeface="Comic Sans MS" panose="030F0702030302020204" pitchFamily="66" charset="0"/>
            </a:endParaRPr>
          </a:p>
        </p:txBody>
      </p:sp>
      <p:grpSp>
        <p:nvGrpSpPr>
          <p:cNvPr id="8324" name="Group 132"/>
          <p:cNvGrpSpPr>
            <a:grpSpLocks/>
          </p:cNvGrpSpPr>
          <p:nvPr/>
        </p:nvGrpSpPr>
        <p:grpSpPr bwMode="auto">
          <a:xfrm>
            <a:off x="3824138" y="1621408"/>
            <a:ext cx="4636294" cy="727472"/>
            <a:chOff x="213" y="1152"/>
            <a:chExt cx="3894" cy="611"/>
          </a:xfrm>
        </p:grpSpPr>
        <p:graphicFrame>
          <p:nvGraphicFramePr>
            <p:cNvPr id="8321" name="Object 129"/>
            <p:cNvGraphicFramePr>
              <a:graphicFrameLocks noChangeAspect="1"/>
            </p:cNvGraphicFramePr>
            <p:nvPr/>
          </p:nvGraphicFramePr>
          <p:xfrm>
            <a:off x="213" y="1152"/>
            <a:ext cx="3894" cy="611"/>
          </p:xfrm>
          <a:graphic>
            <a:graphicData uri="http://schemas.openxmlformats.org/presentationml/2006/ole">
              <mc:AlternateContent xmlns:mc="http://schemas.openxmlformats.org/markup-compatibility/2006">
                <mc:Choice xmlns:v="urn:schemas-microsoft-com:vml" Requires="v">
                  <p:oleObj spid="_x0000_s1040" name="CS ChemDraw Drawing" r:id="rId3" imgW="6182280" imgH="970200" progId="ChemDraw.Document.4.5">
                    <p:embed/>
                  </p:oleObj>
                </mc:Choice>
                <mc:Fallback>
                  <p:oleObj name="CS ChemDraw Drawing" r:id="rId3" imgW="6182280" imgH="970200" progId="ChemDraw.Document.4.5">
                    <p:embed/>
                    <p:pic>
                      <p:nvPicPr>
                        <p:cNvPr id="8321" name="Object 1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 y="1152"/>
                          <a:ext cx="3894" cy="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22" name="Text Box 130"/>
            <p:cNvSpPr txBox="1">
              <a:spLocks noChangeArrowheads="1"/>
            </p:cNvSpPr>
            <p:nvPr/>
          </p:nvSpPr>
          <p:spPr bwMode="auto">
            <a:xfrm>
              <a:off x="1632" y="1488"/>
              <a:ext cx="24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200">
                  <a:latin typeface="Symbol" panose="05050102010706020507" pitchFamily="18" charset="2"/>
                </a:rPr>
                <a:t>d</a:t>
              </a:r>
              <a:r>
                <a:rPr lang="it-IT" altLang="it-IT" sz="1200" baseline="30000"/>
                <a:t>-</a:t>
              </a:r>
            </a:p>
          </p:txBody>
        </p:sp>
        <p:sp>
          <p:nvSpPr>
            <p:cNvPr id="8323" name="Text Box 131"/>
            <p:cNvSpPr txBox="1">
              <a:spLocks noChangeArrowheads="1"/>
            </p:cNvSpPr>
            <p:nvPr/>
          </p:nvSpPr>
          <p:spPr bwMode="auto">
            <a:xfrm>
              <a:off x="2208" y="1488"/>
              <a:ext cx="24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200">
                  <a:latin typeface="Symbol" panose="05050102010706020507" pitchFamily="18" charset="2"/>
                </a:rPr>
                <a:t>d</a:t>
              </a:r>
              <a:r>
                <a:rPr lang="it-IT" altLang="it-IT" sz="1200" baseline="30000"/>
                <a:t>-</a:t>
              </a:r>
            </a:p>
          </p:txBody>
        </p:sp>
      </p:grpSp>
      <p:sp>
        <p:nvSpPr>
          <p:cNvPr id="8333" name="Rectangle 141"/>
          <p:cNvSpPr>
            <a:spLocks noChangeArrowheads="1"/>
          </p:cNvSpPr>
          <p:nvPr/>
        </p:nvSpPr>
        <p:spPr bwMode="auto">
          <a:xfrm>
            <a:off x="3343275" y="2368153"/>
            <a:ext cx="5143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350"/>
          </a:p>
        </p:txBody>
      </p:sp>
      <p:sp>
        <p:nvSpPr>
          <p:cNvPr id="8326" name="Text Box 134"/>
          <p:cNvSpPr txBox="1">
            <a:spLocks noChangeArrowheads="1"/>
          </p:cNvSpPr>
          <p:nvPr/>
        </p:nvSpPr>
        <p:spPr bwMode="auto">
          <a:xfrm>
            <a:off x="4425301" y="2954411"/>
            <a:ext cx="3548267"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4762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1600" dirty="0" err="1" smtClean="0">
                <a:solidFill>
                  <a:srgbClr val="006600"/>
                </a:solidFill>
                <a:latin typeface="Comic Sans MS" panose="030F0702030302020204" pitchFamily="66" charset="0"/>
              </a:rPr>
              <a:t>Away</a:t>
            </a:r>
            <a:r>
              <a:rPr lang="it-IT" altLang="it-IT" sz="1600" dirty="0" smtClean="0">
                <a:solidFill>
                  <a:srgbClr val="006600"/>
                </a:solidFill>
                <a:latin typeface="Comic Sans MS" panose="030F0702030302020204" pitchFamily="66" charset="0"/>
              </a:rPr>
              <a:t> from </a:t>
            </a:r>
            <a:r>
              <a:rPr lang="it-IT" altLang="it-IT" sz="1600" dirty="0" err="1" smtClean="0">
                <a:solidFill>
                  <a:srgbClr val="006600"/>
                </a:solidFill>
                <a:latin typeface="Comic Sans MS" panose="030F0702030302020204" pitchFamily="66" charset="0"/>
              </a:rPr>
              <a:t>gelation</a:t>
            </a:r>
            <a:r>
              <a:rPr lang="it-IT" altLang="it-IT" sz="1600" dirty="0" smtClean="0">
                <a:solidFill>
                  <a:srgbClr val="006600"/>
                </a:solidFill>
                <a:latin typeface="Comic Sans MS" panose="030F0702030302020204" pitchFamily="66" charset="0"/>
              </a:rPr>
              <a:t> </a:t>
            </a:r>
            <a:r>
              <a:rPr lang="it-IT" altLang="it-IT" sz="1600" dirty="0" err="1" smtClean="0">
                <a:solidFill>
                  <a:srgbClr val="006600"/>
                </a:solidFill>
                <a:latin typeface="Comic Sans MS" panose="030F0702030302020204" pitchFamily="66" charset="0"/>
              </a:rPr>
              <a:t>point</a:t>
            </a:r>
            <a:r>
              <a:rPr lang="it-IT" altLang="it-IT" sz="1600" dirty="0" smtClean="0">
                <a:solidFill>
                  <a:srgbClr val="006600"/>
                </a:solidFill>
                <a:latin typeface="Comic Sans MS" panose="030F0702030302020204" pitchFamily="66" charset="0"/>
              </a:rPr>
              <a:t>: </a:t>
            </a:r>
            <a:r>
              <a:rPr lang="it-IT" altLang="it-IT" sz="1600" dirty="0" err="1" smtClean="0">
                <a:solidFill>
                  <a:srgbClr val="006600"/>
                </a:solidFill>
                <a:latin typeface="Comic Sans MS" panose="030F0702030302020204" pitchFamily="66" charset="0"/>
              </a:rPr>
              <a:t>isolated</a:t>
            </a:r>
            <a:r>
              <a:rPr lang="it-IT" altLang="it-IT" sz="1600" dirty="0" smtClean="0">
                <a:solidFill>
                  <a:srgbClr val="006600"/>
                </a:solidFill>
                <a:latin typeface="Comic Sans MS" panose="030F0702030302020204" pitchFamily="66" charset="0"/>
              </a:rPr>
              <a:t> </a:t>
            </a:r>
            <a:r>
              <a:rPr lang="it-IT" altLang="it-IT" sz="1600" dirty="0" err="1" smtClean="0">
                <a:solidFill>
                  <a:srgbClr val="006600"/>
                </a:solidFill>
                <a:latin typeface="Comic Sans MS" panose="030F0702030302020204" pitchFamily="66" charset="0"/>
              </a:rPr>
              <a:t>branched</a:t>
            </a:r>
            <a:r>
              <a:rPr lang="it-IT" altLang="it-IT" sz="1600" dirty="0" smtClean="0">
                <a:solidFill>
                  <a:srgbClr val="006600"/>
                </a:solidFill>
                <a:latin typeface="Comic Sans MS" panose="030F0702030302020204" pitchFamily="66" charset="0"/>
              </a:rPr>
              <a:t> </a:t>
            </a:r>
            <a:r>
              <a:rPr lang="it-IT" altLang="it-IT" sz="1600" dirty="0" err="1" smtClean="0">
                <a:solidFill>
                  <a:srgbClr val="006600"/>
                </a:solidFill>
                <a:latin typeface="Comic Sans MS" panose="030F0702030302020204" pitchFamily="66" charset="0"/>
              </a:rPr>
              <a:t>structure</a:t>
            </a:r>
            <a:endParaRPr lang="it-IT" altLang="it-IT" sz="1600" dirty="0">
              <a:solidFill>
                <a:srgbClr val="006600"/>
              </a:solidFill>
              <a:latin typeface="Comic Sans MS" panose="030F0702030302020204" pitchFamily="66" charset="0"/>
            </a:endParaRPr>
          </a:p>
          <a:p>
            <a:pPr algn="ctr"/>
            <a:endParaRPr lang="it-IT" altLang="it-IT" sz="1600" dirty="0">
              <a:solidFill>
                <a:srgbClr val="006600"/>
              </a:solidFill>
              <a:latin typeface="Comic Sans MS" panose="030F0702030302020204" pitchFamily="66" charset="0"/>
            </a:endParaRPr>
          </a:p>
          <a:p>
            <a:pPr algn="ctr"/>
            <a:endParaRPr lang="it-IT" altLang="it-IT" sz="1600" dirty="0">
              <a:solidFill>
                <a:srgbClr val="006600"/>
              </a:solidFill>
              <a:latin typeface="Comic Sans MS" panose="030F0702030302020204" pitchFamily="66" charset="0"/>
            </a:endParaRPr>
          </a:p>
          <a:p>
            <a:pPr algn="ctr"/>
            <a:r>
              <a:rPr lang="it-IT" altLang="it-IT" sz="1600" dirty="0" err="1" smtClean="0">
                <a:solidFill>
                  <a:srgbClr val="006600"/>
                </a:solidFill>
                <a:latin typeface="Comic Sans MS" panose="030F0702030302020204" pitchFamily="66" charset="0"/>
              </a:rPr>
              <a:t>Closed</a:t>
            </a:r>
            <a:r>
              <a:rPr lang="it-IT" altLang="it-IT" sz="1600" dirty="0" smtClean="0">
                <a:solidFill>
                  <a:srgbClr val="006600"/>
                </a:solidFill>
                <a:latin typeface="Comic Sans MS" panose="030F0702030302020204" pitchFamily="66" charset="0"/>
              </a:rPr>
              <a:t> to </a:t>
            </a:r>
            <a:r>
              <a:rPr lang="it-IT" altLang="it-IT" sz="1600" dirty="0" err="1" smtClean="0">
                <a:solidFill>
                  <a:srgbClr val="006600"/>
                </a:solidFill>
                <a:latin typeface="Comic Sans MS" panose="030F0702030302020204" pitchFamily="66" charset="0"/>
              </a:rPr>
              <a:t>gelation</a:t>
            </a:r>
            <a:r>
              <a:rPr lang="it-IT" altLang="it-IT" sz="1600" dirty="0" smtClean="0">
                <a:solidFill>
                  <a:srgbClr val="006600"/>
                </a:solidFill>
                <a:latin typeface="Comic Sans MS" panose="030F0702030302020204" pitchFamily="66" charset="0"/>
              </a:rPr>
              <a:t> </a:t>
            </a:r>
            <a:r>
              <a:rPr lang="it-IT" altLang="it-IT" sz="1600" dirty="0" err="1" smtClean="0">
                <a:solidFill>
                  <a:srgbClr val="006600"/>
                </a:solidFill>
                <a:latin typeface="Comic Sans MS" panose="030F0702030302020204" pitchFamily="66" charset="0"/>
              </a:rPr>
              <a:t>point</a:t>
            </a:r>
            <a:endParaRPr lang="it-IT" altLang="it-IT" sz="1600" dirty="0">
              <a:solidFill>
                <a:srgbClr val="006600"/>
              </a:solidFill>
              <a:latin typeface="Comic Sans MS" panose="030F0702030302020204" pitchFamily="66" charset="0"/>
            </a:endParaRPr>
          </a:p>
          <a:p>
            <a:pPr algn="ctr"/>
            <a:r>
              <a:rPr lang="it-IT" altLang="it-IT" sz="1600" dirty="0" err="1" smtClean="0">
                <a:solidFill>
                  <a:srgbClr val="006600"/>
                </a:solidFill>
                <a:latin typeface="Comic Sans MS" panose="030F0702030302020204" pitchFamily="66" charset="0"/>
              </a:rPr>
              <a:t>Growth</a:t>
            </a:r>
            <a:r>
              <a:rPr lang="it-IT" altLang="it-IT" sz="1600" dirty="0" smtClean="0">
                <a:solidFill>
                  <a:srgbClr val="006600"/>
                </a:solidFill>
                <a:latin typeface="Comic Sans MS" panose="030F0702030302020204" pitchFamily="66" charset="0"/>
              </a:rPr>
              <a:t> and </a:t>
            </a:r>
            <a:r>
              <a:rPr lang="it-IT" altLang="it-IT" sz="1600" dirty="0" err="1" smtClean="0">
                <a:solidFill>
                  <a:srgbClr val="006600"/>
                </a:solidFill>
                <a:latin typeface="Comic Sans MS" panose="030F0702030302020204" pitchFamily="66" charset="0"/>
              </a:rPr>
              <a:t>branch</a:t>
            </a:r>
            <a:endParaRPr lang="it-IT" altLang="it-IT" sz="1600" dirty="0">
              <a:solidFill>
                <a:srgbClr val="006600"/>
              </a:solidFill>
              <a:latin typeface="Comic Sans MS" panose="030F0702030302020204" pitchFamily="66" charset="0"/>
            </a:endParaRPr>
          </a:p>
          <a:p>
            <a:pPr algn="ctr"/>
            <a:endParaRPr lang="it-IT" altLang="it-IT" sz="1600" dirty="0">
              <a:solidFill>
                <a:srgbClr val="006600"/>
              </a:solidFill>
              <a:latin typeface="Comic Sans MS" panose="030F0702030302020204" pitchFamily="66" charset="0"/>
            </a:endParaRPr>
          </a:p>
          <a:p>
            <a:pPr algn="ctr"/>
            <a:endParaRPr lang="it-IT" altLang="it-IT" sz="1600" dirty="0">
              <a:solidFill>
                <a:srgbClr val="006600"/>
              </a:solidFill>
              <a:latin typeface="Comic Sans MS" panose="030F0702030302020204" pitchFamily="66" charset="0"/>
            </a:endParaRPr>
          </a:p>
          <a:p>
            <a:pPr algn="ctr">
              <a:lnSpc>
                <a:spcPts val="1500"/>
              </a:lnSpc>
            </a:pPr>
            <a:r>
              <a:rPr lang="it-IT" altLang="it-IT" sz="1600" dirty="0" err="1" smtClean="0">
                <a:solidFill>
                  <a:srgbClr val="FF0000"/>
                </a:solidFill>
                <a:latin typeface="Comic Sans MS" panose="030F0702030302020204" pitchFamily="66" charset="0"/>
              </a:rPr>
              <a:t>Gelation</a:t>
            </a:r>
            <a:r>
              <a:rPr lang="it-IT" altLang="it-IT" sz="1600" dirty="0" smtClean="0">
                <a:solidFill>
                  <a:srgbClr val="FF0000"/>
                </a:solidFill>
                <a:latin typeface="Comic Sans MS" panose="030F0702030302020204" pitchFamily="66" charset="0"/>
              </a:rPr>
              <a:t> </a:t>
            </a:r>
            <a:r>
              <a:rPr lang="it-IT" altLang="it-IT" sz="1600" dirty="0" err="1" smtClean="0">
                <a:solidFill>
                  <a:srgbClr val="FF0000"/>
                </a:solidFill>
                <a:latin typeface="Comic Sans MS" panose="030F0702030302020204" pitchFamily="66" charset="0"/>
              </a:rPr>
              <a:t>point</a:t>
            </a:r>
            <a:r>
              <a:rPr lang="it-IT" altLang="it-IT" sz="1600" dirty="0" smtClean="0">
                <a:solidFill>
                  <a:srgbClr val="FF0000"/>
                </a:solidFill>
                <a:latin typeface="Comic Sans MS" panose="030F0702030302020204" pitchFamily="66" charset="0"/>
              </a:rPr>
              <a:t> </a:t>
            </a:r>
          </a:p>
          <a:p>
            <a:pPr algn="ctr">
              <a:lnSpc>
                <a:spcPts val="1500"/>
              </a:lnSpc>
            </a:pPr>
            <a:r>
              <a:rPr lang="it-IT" altLang="it-IT" sz="1600" dirty="0" err="1" smtClean="0">
                <a:solidFill>
                  <a:srgbClr val="FF0000"/>
                </a:solidFill>
                <a:latin typeface="Comic Sans MS" panose="030F0702030302020204" pitchFamily="66" charset="0"/>
              </a:rPr>
              <a:t>Interconnected</a:t>
            </a:r>
            <a:r>
              <a:rPr lang="it-IT" altLang="it-IT" sz="1600" dirty="0" smtClean="0">
                <a:solidFill>
                  <a:srgbClr val="FF0000"/>
                </a:solidFill>
                <a:latin typeface="Comic Sans MS" panose="030F0702030302020204" pitchFamily="66" charset="0"/>
              </a:rPr>
              <a:t> </a:t>
            </a:r>
            <a:r>
              <a:rPr lang="it-IT" altLang="it-IT" sz="1600" dirty="0" err="1" smtClean="0">
                <a:solidFill>
                  <a:srgbClr val="FF0000"/>
                </a:solidFill>
                <a:latin typeface="Comic Sans MS" panose="030F0702030302020204" pitchFamily="66" charset="0"/>
              </a:rPr>
              <a:t>Polymers</a:t>
            </a:r>
            <a:endParaRPr lang="it-IT" altLang="it-IT" sz="1600" dirty="0">
              <a:solidFill>
                <a:srgbClr val="FF0000"/>
              </a:solidFill>
              <a:latin typeface="Comic Sans MS" panose="030F0702030302020204" pitchFamily="66" charset="0"/>
            </a:endParaRPr>
          </a:p>
        </p:txBody>
      </p:sp>
      <p:pic>
        <p:nvPicPr>
          <p:cNvPr id="8334" name="Picture 1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85" y="1628800"/>
            <a:ext cx="2984525"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389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descr="Carta di giornale"/>
          <p:cNvSpPr>
            <a:spLocks noChangeArrowheads="1"/>
          </p:cNvSpPr>
          <p:nvPr/>
        </p:nvSpPr>
        <p:spPr bwMode="auto">
          <a:xfrm>
            <a:off x="3257550" y="342900"/>
            <a:ext cx="2286000" cy="628650"/>
          </a:xfrm>
          <a:prstGeom prst="rect">
            <a:avLst/>
          </a:prstGeom>
          <a:blipFill dpi="0" rotWithShape="0">
            <a:blip r:embed="rId3"/>
            <a:srcRect/>
            <a:tile tx="0" ty="0" sx="100000" sy="100000" flip="none" algn="tl"/>
          </a:blipFill>
          <a:ln w="31750">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t-IT" altLang="it-IT" sz="1350"/>
          </a:p>
        </p:txBody>
      </p:sp>
      <p:sp>
        <p:nvSpPr>
          <p:cNvPr id="19459" name="Text Box 3"/>
          <p:cNvSpPr txBox="1">
            <a:spLocks noChangeArrowheads="1"/>
          </p:cNvSpPr>
          <p:nvPr/>
        </p:nvSpPr>
        <p:spPr bwMode="auto">
          <a:xfrm>
            <a:off x="2228850" y="457201"/>
            <a:ext cx="4343400" cy="607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4762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it-IT" altLang="it-IT" sz="2100" i="1" dirty="0" smtClean="0">
                <a:solidFill>
                  <a:srgbClr val="006600"/>
                </a:solidFill>
                <a:latin typeface="Comic Sans MS" panose="030F0702030302020204" pitchFamily="66" charset="0"/>
              </a:rPr>
              <a:t>Acid </a:t>
            </a:r>
            <a:r>
              <a:rPr lang="it-IT" altLang="it-IT" sz="2100" i="1" dirty="0" err="1" smtClean="0">
                <a:solidFill>
                  <a:srgbClr val="006600"/>
                </a:solidFill>
                <a:latin typeface="Comic Sans MS" panose="030F0702030302020204" pitchFamily="66" charset="0"/>
              </a:rPr>
              <a:t>Catalysis</a:t>
            </a:r>
            <a:endParaRPr lang="it-IT" altLang="it-IT" sz="1800" i="1" dirty="0">
              <a:solidFill>
                <a:srgbClr val="006600"/>
              </a:solidFill>
              <a:latin typeface="Comic Sans MS" panose="030F0702030302020204" pitchFamily="66" charset="0"/>
            </a:endParaRPr>
          </a:p>
          <a:p>
            <a:pPr>
              <a:lnSpc>
                <a:spcPts val="1500"/>
              </a:lnSpc>
            </a:pPr>
            <a:endParaRPr lang="it-IT" altLang="it-IT" sz="1800" dirty="0">
              <a:solidFill>
                <a:srgbClr val="009900"/>
              </a:solidFill>
              <a:latin typeface="Comic Sans MS" panose="030F0702030302020204" pitchFamily="66" charset="0"/>
            </a:endParaRPr>
          </a:p>
        </p:txBody>
      </p:sp>
      <p:graphicFrame>
        <p:nvGraphicFramePr>
          <p:cNvPr id="19482" name="Object 26"/>
          <p:cNvGraphicFramePr>
            <a:graphicFrameLocks noChangeAspect="1"/>
          </p:cNvGraphicFramePr>
          <p:nvPr/>
        </p:nvGraphicFramePr>
        <p:xfrm>
          <a:off x="2182416" y="1371601"/>
          <a:ext cx="4780359" cy="727472"/>
        </p:xfrm>
        <a:graphic>
          <a:graphicData uri="http://schemas.openxmlformats.org/presentationml/2006/ole">
            <mc:AlternateContent xmlns:mc="http://schemas.openxmlformats.org/markup-compatibility/2006">
              <mc:Choice xmlns:v="urn:schemas-microsoft-com:vml" Requires="v">
                <p:oleObj spid="_x0000_s2064" name="CS ChemDraw Drawing" r:id="rId4" imgW="6372720" imgH="970200" progId="ChemDraw.Document.4.5">
                  <p:embed/>
                </p:oleObj>
              </mc:Choice>
              <mc:Fallback>
                <p:oleObj name="CS ChemDraw Drawing" r:id="rId4" imgW="6372720" imgH="970200" progId="ChemDraw.Document.4.5">
                  <p:embed/>
                  <p:pic>
                    <p:nvPicPr>
                      <p:cNvPr id="19482"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2416" y="1371601"/>
                        <a:ext cx="4780359" cy="72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83" name="Text Box 27"/>
          <p:cNvSpPr txBox="1">
            <a:spLocks noChangeArrowheads="1"/>
          </p:cNvSpPr>
          <p:nvPr/>
        </p:nvSpPr>
        <p:spPr bwMode="auto">
          <a:xfrm>
            <a:off x="3886200" y="1428750"/>
            <a:ext cx="31130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200">
                <a:latin typeface="Symbol" panose="05050102010706020507" pitchFamily="18" charset="2"/>
              </a:rPr>
              <a:t>d</a:t>
            </a:r>
            <a:r>
              <a:rPr lang="it-IT" altLang="it-IT" sz="1200" baseline="30000"/>
              <a:t>+</a:t>
            </a:r>
          </a:p>
          <a:p>
            <a:endParaRPr lang="it-IT" altLang="it-IT" sz="1350"/>
          </a:p>
        </p:txBody>
      </p:sp>
      <p:sp>
        <p:nvSpPr>
          <p:cNvPr id="19484" name="Text Box 28"/>
          <p:cNvSpPr txBox="1">
            <a:spLocks noChangeArrowheads="1"/>
          </p:cNvSpPr>
          <p:nvPr/>
        </p:nvSpPr>
        <p:spPr bwMode="auto">
          <a:xfrm>
            <a:off x="4699397" y="1428750"/>
            <a:ext cx="31130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200">
                <a:latin typeface="Symbol" panose="05050102010706020507" pitchFamily="18" charset="2"/>
              </a:rPr>
              <a:t>d</a:t>
            </a:r>
            <a:r>
              <a:rPr lang="it-IT" altLang="it-IT" sz="1200" baseline="30000"/>
              <a:t>+</a:t>
            </a:r>
          </a:p>
          <a:p>
            <a:endParaRPr lang="it-IT" altLang="it-IT" sz="1350"/>
          </a:p>
        </p:txBody>
      </p:sp>
      <p:sp>
        <p:nvSpPr>
          <p:cNvPr id="19485" name="Text Box 29"/>
          <p:cNvSpPr txBox="1">
            <a:spLocks noChangeArrowheads="1"/>
          </p:cNvSpPr>
          <p:nvPr/>
        </p:nvSpPr>
        <p:spPr bwMode="auto">
          <a:xfrm>
            <a:off x="3207544" y="1428750"/>
            <a:ext cx="269626"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200">
                <a:latin typeface="Symbol" panose="05050102010706020507" pitchFamily="18" charset="2"/>
              </a:rPr>
              <a:t>+</a:t>
            </a:r>
            <a:endParaRPr lang="it-IT" altLang="it-IT" sz="1200" baseline="30000"/>
          </a:p>
          <a:p>
            <a:endParaRPr lang="it-IT" altLang="it-IT" sz="1350"/>
          </a:p>
        </p:txBody>
      </p:sp>
      <p:sp>
        <p:nvSpPr>
          <p:cNvPr id="19487" name="Rectangle 31"/>
          <p:cNvSpPr>
            <a:spLocks noChangeArrowheads="1"/>
          </p:cNvSpPr>
          <p:nvPr/>
        </p:nvSpPr>
        <p:spPr bwMode="auto">
          <a:xfrm>
            <a:off x="3432572" y="2282428"/>
            <a:ext cx="51435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350"/>
          </a:p>
        </p:txBody>
      </p:sp>
      <p:pic>
        <p:nvPicPr>
          <p:cNvPr id="19488" name="Picture 3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3688" y="2620780"/>
            <a:ext cx="2079086" cy="4253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3619550" y="3105006"/>
            <a:ext cx="4572000" cy="2608406"/>
          </a:xfrm>
          <a:prstGeom prst="rect">
            <a:avLst/>
          </a:prstGeom>
        </p:spPr>
        <p:txBody>
          <a:bodyPr>
            <a:spAutoFit/>
          </a:bodyPr>
          <a:lstStyle/>
          <a:p>
            <a:pPr algn="ctr"/>
            <a:r>
              <a:rPr lang="it-IT" altLang="it-IT" dirty="0" err="1">
                <a:solidFill>
                  <a:srgbClr val="006600"/>
                </a:solidFill>
                <a:latin typeface="Comic Sans MS" panose="030F0702030302020204" pitchFamily="66" charset="0"/>
              </a:rPr>
              <a:t>Away</a:t>
            </a:r>
            <a:r>
              <a:rPr lang="it-IT" altLang="it-IT" dirty="0">
                <a:solidFill>
                  <a:srgbClr val="006600"/>
                </a:solidFill>
                <a:latin typeface="Comic Sans MS" panose="030F0702030302020204" pitchFamily="66" charset="0"/>
              </a:rPr>
              <a:t> from </a:t>
            </a:r>
            <a:r>
              <a:rPr lang="it-IT" altLang="it-IT" dirty="0" err="1">
                <a:solidFill>
                  <a:srgbClr val="006600"/>
                </a:solidFill>
                <a:latin typeface="Comic Sans MS" panose="030F0702030302020204" pitchFamily="66" charset="0"/>
              </a:rPr>
              <a:t>gelation</a:t>
            </a:r>
            <a:r>
              <a:rPr lang="it-IT" altLang="it-IT" dirty="0">
                <a:solidFill>
                  <a:srgbClr val="006600"/>
                </a:solidFill>
                <a:latin typeface="Comic Sans MS" panose="030F0702030302020204" pitchFamily="66" charset="0"/>
              </a:rPr>
              <a:t> </a:t>
            </a:r>
            <a:r>
              <a:rPr lang="it-IT" altLang="it-IT" dirty="0" err="1" smtClean="0">
                <a:solidFill>
                  <a:srgbClr val="006600"/>
                </a:solidFill>
                <a:latin typeface="Comic Sans MS" panose="030F0702030302020204" pitchFamily="66" charset="0"/>
              </a:rPr>
              <a:t>point</a:t>
            </a:r>
            <a:endParaRPr lang="it-IT" altLang="it-IT" dirty="0">
              <a:solidFill>
                <a:srgbClr val="006600"/>
              </a:solidFill>
              <a:latin typeface="Comic Sans MS" panose="030F0702030302020204" pitchFamily="66" charset="0"/>
            </a:endParaRPr>
          </a:p>
          <a:p>
            <a:pPr algn="ctr"/>
            <a:endParaRPr lang="it-IT" altLang="it-IT" dirty="0" smtClean="0">
              <a:solidFill>
                <a:srgbClr val="006600"/>
              </a:solidFill>
              <a:latin typeface="Comic Sans MS" panose="030F0702030302020204" pitchFamily="66" charset="0"/>
            </a:endParaRPr>
          </a:p>
          <a:p>
            <a:pPr algn="ctr"/>
            <a:endParaRPr lang="it-IT" altLang="it-IT" dirty="0">
              <a:solidFill>
                <a:srgbClr val="006600"/>
              </a:solidFill>
              <a:latin typeface="Comic Sans MS" panose="030F0702030302020204" pitchFamily="66" charset="0"/>
            </a:endParaRPr>
          </a:p>
          <a:p>
            <a:pPr algn="ctr"/>
            <a:r>
              <a:rPr lang="it-IT" altLang="it-IT" dirty="0" err="1">
                <a:solidFill>
                  <a:srgbClr val="006600"/>
                </a:solidFill>
                <a:latin typeface="Comic Sans MS" panose="030F0702030302020204" pitchFamily="66" charset="0"/>
              </a:rPr>
              <a:t>Closed</a:t>
            </a:r>
            <a:r>
              <a:rPr lang="it-IT" altLang="it-IT" dirty="0">
                <a:solidFill>
                  <a:srgbClr val="006600"/>
                </a:solidFill>
                <a:latin typeface="Comic Sans MS" panose="030F0702030302020204" pitchFamily="66" charset="0"/>
              </a:rPr>
              <a:t> to </a:t>
            </a:r>
            <a:r>
              <a:rPr lang="it-IT" altLang="it-IT" dirty="0" err="1">
                <a:solidFill>
                  <a:srgbClr val="006600"/>
                </a:solidFill>
                <a:latin typeface="Comic Sans MS" panose="030F0702030302020204" pitchFamily="66" charset="0"/>
              </a:rPr>
              <a:t>gelation</a:t>
            </a:r>
            <a:r>
              <a:rPr lang="it-IT" altLang="it-IT" dirty="0">
                <a:solidFill>
                  <a:srgbClr val="006600"/>
                </a:solidFill>
                <a:latin typeface="Comic Sans MS" panose="030F0702030302020204" pitchFamily="66" charset="0"/>
              </a:rPr>
              <a:t> </a:t>
            </a:r>
            <a:r>
              <a:rPr lang="it-IT" altLang="it-IT" dirty="0" err="1">
                <a:solidFill>
                  <a:srgbClr val="006600"/>
                </a:solidFill>
                <a:latin typeface="Comic Sans MS" panose="030F0702030302020204" pitchFamily="66" charset="0"/>
              </a:rPr>
              <a:t>point</a:t>
            </a:r>
            <a:endParaRPr lang="it-IT" altLang="it-IT" dirty="0">
              <a:solidFill>
                <a:srgbClr val="006600"/>
              </a:solidFill>
              <a:latin typeface="Comic Sans MS" panose="030F0702030302020204" pitchFamily="66" charset="0"/>
            </a:endParaRPr>
          </a:p>
          <a:p>
            <a:pPr algn="ctr"/>
            <a:r>
              <a:rPr lang="it-IT" altLang="it-IT" dirty="0" err="1" smtClean="0">
                <a:solidFill>
                  <a:srgbClr val="006600"/>
                </a:solidFill>
                <a:latin typeface="Comic Sans MS" panose="030F0702030302020204" pitchFamily="66" charset="0"/>
              </a:rPr>
              <a:t>Primary</a:t>
            </a:r>
            <a:r>
              <a:rPr lang="it-IT" altLang="it-IT" dirty="0" smtClean="0">
                <a:solidFill>
                  <a:srgbClr val="006600"/>
                </a:solidFill>
                <a:latin typeface="Comic Sans MS" panose="030F0702030302020204" pitchFamily="66" charset="0"/>
              </a:rPr>
              <a:t> </a:t>
            </a:r>
            <a:r>
              <a:rPr lang="it-IT" altLang="it-IT" dirty="0" err="1" smtClean="0">
                <a:solidFill>
                  <a:srgbClr val="006600"/>
                </a:solidFill>
                <a:latin typeface="Comic Sans MS" panose="030F0702030302020204" pitchFamily="66" charset="0"/>
              </a:rPr>
              <a:t>interconnection</a:t>
            </a:r>
            <a:endParaRPr lang="it-IT" altLang="it-IT" dirty="0">
              <a:solidFill>
                <a:srgbClr val="006600"/>
              </a:solidFill>
              <a:latin typeface="Comic Sans MS" panose="030F0702030302020204" pitchFamily="66" charset="0"/>
            </a:endParaRPr>
          </a:p>
          <a:p>
            <a:pPr algn="ctr"/>
            <a:endParaRPr lang="it-IT" altLang="it-IT" dirty="0">
              <a:solidFill>
                <a:srgbClr val="006600"/>
              </a:solidFill>
              <a:latin typeface="Comic Sans MS" panose="030F0702030302020204" pitchFamily="66" charset="0"/>
            </a:endParaRPr>
          </a:p>
          <a:p>
            <a:pPr algn="ctr"/>
            <a:endParaRPr lang="it-IT" altLang="it-IT" dirty="0">
              <a:solidFill>
                <a:srgbClr val="006600"/>
              </a:solidFill>
              <a:latin typeface="Comic Sans MS" panose="030F0702030302020204" pitchFamily="66" charset="0"/>
            </a:endParaRPr>
          </a:p>
          <a:p>
            <a:pPr algn="ctr">
              <a:lnSpc>
                <a:spcPts val="1500"/>
              </a:lnSpc>
            </a:pPr>
            <a:r>
              <a:rPr lang="it-IT" altLang="it-IT" dirty="0" err="1">
                <a:solidFill>
                  <a:srgbClr val="FF0000"/>
                </a:solidFill>
                <a:latin typeface="Comic Sans MS" panose="030F0702030302020204" pitchFamily="66" charset="0"/>
              </a:rPr>
              <a:t>Gelation</a:t>
            </a:r>
            <a:r>
              <a:rPr lang="it-IT" altLang="it-IT" dirty="0">
                <a:solidFill>
                  <a:srgbClr val="FF0000"/>
                </a:solidFill>
                <a:latin typeface="Comic Sans MS" panose="030F0702030302020204" pitchFamily="66" charset="0"/>
              </a:rPr>
              <a:t> </a:t>
            </a:r>
            <a:r>
              <a:rPr lang="it-IT" altLang="it-IT" dirty="0" err="1">
                <a:solidFill>
                  <a:srgbClr val="FF0000"/>
                </a:solidFill>
                <a:latin typeface="Comic Sans MS" panose="030F0702030302020204" pitchFamily="66" charset="0"/>
              </a:rPr>
              <a:t>point</a:t>
            </a:r>
            <a:r>
              <a:rPr lang="it-IT" altLang="it-IT" dirty="0">
                <a:solidFill>
                  <a:srgbClr val="FF0000"/>
                </a:solidFill>
                <a:latin typeface="Comic Sans MS" panose="030F0702030302020204" pitchFamily="66" charset="0"/>
              </a:rPr>
              <a:t> </a:t>
            </a:r>
          </a:p>
          <a:p>
            <a:pPr algn="ctr">
              <a:lnSpc>
                <a:spcPts val="1500"/>
              </a:lnSpc>
            </a:pPr>
            <a:r>
              <a:rPr lang="it-IT" altLang="it-IT" dirty="0" smtClean="0">
                <a:solidFill>
                  <a:srgbClr val="FF0000"/>
                </a:solidFill>
                <a:latin typeface="Comic Sans MS" panose="030F0702030302020204" pitchFamily="66" charset="0"/>
              </a:rPr>
              <a:t>Branching from the </a:t>
            </a:r>
            <a:r>
              <a:rPr lang="it-IT" altLang="it-IT" dirty="0" err="1" smtClean="0">
                <a:solidFill>
                  <a:srgbClr val="FF0000"/>
                </a:solidFill>
                <a:latin typeface="Comic Sans MS" panose="030F0702030302020204" pitchFamily="66" charset="0"/>
              </a:rPr>
              <a:t>interconnection</a:t>
            </a:r>
            <a:r>
              <a:rPr lang="it-IT" altLang="it-IT" dirty="0" smtClean="0">
                <a:solidFill>
                  <a:srgbClr val="FF0000"/>
                </a:solidFill>
                <a:latin typeface="Comic Sans MS" panose="030F0702030302020204" pitchFamily="66" charset="0"/>
              </a:rPr>
              <a:t> </a:t>
            </a:r>
            <a:r>
              <a:rPr lang="it-IT" altLang="it-IT" dirty="0" err="1" smtClean="0">
                <a:solidFill>
                  <a:srgbClr val="FF0000"/>
                </a:solidFill>
                <a:latin typeface="Comic Sans MS" panose="030F0702030302020204" pitchFamily="66" charset="0"/>
              </a:rPr>
              <a:t>points</a:t>
            </a:r>
            <a:endParaRPr lang="it-IT" altLang="it-IT"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274036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
          <p:cNvSpPr txBox="1">
            <a:spLocks/>
          </p:cNvSpPr>
          <p:nvPr/>
        </p:nvSpPr>
        <p:spPr>
          <a:xfrm>
            <a:off x="899592" y="116633"/>
            <a:ext cx="77724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smtClean="0">
                <a:solidFill>
                  <a:srgbClr val="0070C0"/>
                </a:solidFill>
                <a:latin typeface="Times New Roman" panose="02020603050405020304" pitchFamily="18" charset="0"/>
                <a:cs typeface="Times New Roman" panose="02020603050405020304" pitchFamily="18" charset="0"/>
              </a:rPr>
              <a:t>Sol-Gel technique</a:t>
            </a:r>
          </a:p>
        </p:txBody>
      </p:sp>
      <p:sp>
        <p:nvSpPr>
          <p:cNvPr id="6" name="Rettangolo 5"/>
          <p:cNvSpPr/>
          <p:nvPr/>
        </p:nvSpPr>
        <p:spPr>
          <a:xfrm>
            <a:off x="805065" y="1259175"/>
            <a:ext cx="7488832" cy="1477328"/>
          </a:xfrm>
          <a:prstGeom prst="rect">
            <a:avLst/>
          </a:prstGeom>
        </p:spPr>
        <p:txBody>
          <a:bodyPr wrap="square">
            <a:spAutoFit/>
          </a:bodyPr>
          <a:lstStyle/>
          <a:p>
            <a:r>
              <a:rPr lang="en-US" dirty="0"/>
              <a:t> In the case of the </a:t>
            </a:r>
            <a:r>
              <a:rPr lang="en-US" b="1" dirty="0">
                <a:solidFill>
                  <a:srgbClr val="00B0F0"/>
                </a:solidFill>
              </a:rPr>
              <a:t>colloid</a:t>
            </a:r>
            <a:r>
              <a:rPr lang="en-US" dirty="0"/>
              <a:t>, the </a:t>
            </a:r>
            <a:r>
              <a:rPr lang="en-US" dirty="0" smtClean="0"/>
              <a:t>particle density </a:t>
            </a:r>
            <a:r>
              <a:rPr lang="en-US" dirty="0"/>
              <a:t>may be so low that a significant amount of fluid may need to be removed initially for the gel-like properties to be </a:t>
            </a:r>
            <a:r>
              <a:rPr lang="en-US" dirty="0" smtClean="0"/>
              <a:t>recognized. The </a:t>
            </a:r>
            <a:r>
              <a:rPr lang="en-US" dirty="0"/>
              <a:t>simplest method is to </a:t>
            </a:r>
            <a:r>
              <a:rPr lang="en-US" dirty="0">
                <a:solidFill>
                  <a:srgbClr val="FF0000"/>
                </a:solidFill>
              </a:rPr>
              <a:t>allow time for </a:t>
            </a:r>
            <a:r>
              <a:rPr lang="en-US" dirty="0" smtClean="0">
                <a:solidFill>
                  <a:srgbClr val="FF0000"/>
                </a:solidFill>
              </a:rPr>
              <a:t>evaporation </a:t>
            </a:r>
            <a:r>
              <a:rPr lang="en-US" dirty="0" smtClean="0"/>
              <a:t>and sedimentation </a:t>
            </a:r>
            <a:r>
              <a:rPr lang="en-US" dirty="0"/>
              <a:t>to occur, and </a:t>
            </a:r>
            <a:r>
              <a:rPr lang="en-US" dirty="0" smtClean="0"/>
              <a:t>then, if necessary, </a:t>
            </a:r>
            <a:r>
              <a:rPr lang="en-US" dirty="0"/>
              <a:t>pour off the remaining liquid. </a:t>
            </a:r>
            <a:r>
              <a:rPr lang="en-US" dirty="0">
                <a:solidFill>
                  <a:srgbClr val="FF0000"/>
                </a:solidFill>
              </a:rPr>
              <a:t>Centrifugation</a:t>
            </a:r>
            <a:r>
              <a:rPr lang="en-US" dirty="0"/>
              <a:t> can also be used to accelerate the process of phase separation. </a:t>
            </a:r>
            <a:endParaRPr lang="it-IT" dirty="0"/>
          </a:p>
        </p:txBody>
      </p:sp>
      <p:sp>
        <p:nvSpPr>
          <p:cNvPr id="8" name="Rettangolo 7"/>
          <p:cNvSpPr/>
          <p:nvPr/>
        </p:nvSpPr>
        <p:spPr>
          <a:xfrm>
            <a:off x="894726" y="3284984"/>
            <a:ext cx="7272808" cy="2031325"/>
          </a:xfrm>
          <a:prstGeom prst="rect">
            <a:avLst/>
          </a:prstGeom>
        </p:spPr>
        <p:txBody>
          <a:bodyPr wrap="square">
            <a:spAutoFit/>
          </a:bodyPr>
          <a:lstStyle/>
          <a:p>
            <a:r>
              <a:rPr lang="en-US" dirty="0"/>
              <a:t>Removal of the remaining liquid (solvent) phase requires a drying process, which is typically accompanied by a significant amount of shrinkage and densification. </a:t>
            </a:r>
            <a:r>
              <a:rPr lang="en-US" dirty="0">
                <a:solidFill>
                  <a:srgbClr val="FF0000"/>
                </a:solidFill>
              </a:rPr>
              <a:t>The rate at which the solvent can be removed is ultimately determined by the distribution of porosity in the gel</a:t>
            </a:r>
            <a:r>
              <a:rPr lang="en-US" dirty="0"/>
              <a:t>. The ultimate microstructure of the final component will clearly be strongly influenced by changes imposed upon the structural template during this phase of processing. </a:t>
            </a:r>
            <a:endParaRPr lang="it-IT" dirty="0"/>
          </a:p>
        </p:txBody>
      </p:sp>
    </p:spTree>
    <p:extLst>
      <p:ext uri="{BB962C8B-B14F-4D97-AF65-F5344CB8AC3E}">
        <p14:creationId xmlns:p14="http://schemas.microsoft.com/office/powerpoint/2010/main" val="733092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ol gel meth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263718"/>
            <a:ext cx="7567024" cy="5132967"/>
          </a:xfrm>
          <a:prstGeom prst="rect">
            <a:avLst/>
          </a:prstGeom>
          <a:noFill/>
          <a:extLst>
            <a:ext uri="{909E8E84-426E-40DD-AFC4-6F175D3DCCD1}">
              <a14:hiddenFill xmlns:a14="http://schemas.microsoft.com/office/drawing/2010/main">
                <a:solidFill>
                  <a:srgbClr val="FFFFFF"/>
                </a:solidFill>
              </a14:hiddenFill>
            </a:ext>
          </a:extLst>
        </p:spPr>
      </p:pic>
      <p:sp>
        <p:nvSpPr>
          <p:cNvPr id="6" name="Titolo 1"/>
          <p:cNvSpPr txBox="1">
            <a:spLocks/>
          </p:cNvSpPr>
          <p:nvPr/>
        </p:nvSpPr>
        <p:spPr>
          <a:xfrm>
            <a:off x="899592" y="116633"/>
            <a:ext cx="77724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smtClean="0">
                <a:solidFill>
                  <a:srgbClr val="0070C0"/>
                </a:solidFill>
                <a:latin typeface="Times New Roman" panose="02020603050405020304" pitchFamily="18" charset="0"/>
                <a:cs typeface="Times New Roman" panose="02020603050405020304" pitchFamily="18" charset="0"/>
              </a:rPr>
              <a:t>Sol-Gel technique</a:t>
            </a:r>
          </a:p>
        </p:txBody>
      </p:sp>
    </p:spTree>
    <p:extLst>
      <p:ext uri="{BB962C8B-B14F-4D97-AF65-F5344CB8AC3E}">
        <p14:creationId xmlns:p14="http://schemas.microsoft.com/office/powerpoint/2010/main" val="472280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o immagini per sol gel pro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268760"/>
            <a:ext cx="6287798" cy="4752528"/>
          </a:xfrm>
          <a:prstGeom prst="rect">
            <a:avLst/>
          </a:prstGeom>
          <a:noFill/>
          <a:extLst>
            <a:ext uri="{909E8E84-426E-40DD-AFC4-6F175D3DCCD1}">
              <a14:hiddenFill xmlns:a14="http://schemas.microsoft.com/office/drawing/2010/main">
                <a:solidFill>
                  <a:srgbClr val="FFFFFF"/>
                </a:solidFill>
              </a14:hiddenFill>
            </a:ext>
          </a:extLst>
        </p:spPr>
      </p:pic>
      <p:sp>
        <p:nvSpPr>
          <p:cNvPr id="6" name="Titolo 1"/>
          <p:cNvSpPr txBox="1">
            <a:spLocks/>
          </p:cNvSpPr>
          <p:nvPr/>
        </p:nvSpPr>
        <p:spPr>
          <a:xfrm>
            <a:off x="899592" y="116633"/>
            <a:ext cx="77724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smtClean="0">
                <a:solidFill>
                  <a:srgbClr val="0070C0"/>
                </a:solidFill>
                <a:latin typeface="Times New Roman" panose="02020603050405020304" pitchFamily="18" charset="0"/>
                <a:cs typeface="Times New Roman" panose="02020603050405020304" pitchFamily="18" charset="0"/>
              </a:rPr>
              <a:t>Sol-Gel technique</a:t>
            </a:r>
          </a:p>
        </p:txBody>
      </p:sp>
    </p:spTree>
    <p:extLst>
      <p:ext uri="{BB962C8B-B14F-4D97-AF65-F5344CB8AC3E}">
        <p14:creationId xmlns:p14="http://schemas.microsoft.com/office/powerpoint/2010/main" val="676304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116633"/>
            <a:ext cx="7772400" cy="792088"/>
          </a:xfrm>
        </p:spPr>
        <p:txBody>
          <a:bodyPr>
            <a:normAutofit/>
          </a:bodyPr>
          <a:lstStyle/>
          <a:p>
            <a:r>
              <a:rPr lang="en-US" altLang="en-US" sz="2800" b="1" dirty="0" err="1" smtClean="0">
                <a:solidFill>
                  <a:srgbClr val="0070C0"/>
                </a:solidFill>
                <a:latin typeface="Times New Roman" panose="02020603050405020304" pitchFamily="18" charset="0"/>
                <a:cs typeface="Times New Roman" panose="02020603050405020304" pitchFamily="18" charset="0"/>
              </a:rPr>
              <a:t>Ferrofluid</a:t>
            </a:r>
            <a:r>
              <a:rPr lang="en-US" altLang="en-US" sz="2800" b="1" dirty="0" smtClean="0">
                <a:solidFill>
                  <a:srgbClr val="0070C0"/>
                </a:solidFill>
                <a:latin typeface="Times New Roman" panose="02020603050405020304" pitchFamily="18" charset="0"/>
                <a:cs typeface="Times New Roman" panose="02020603050405020304" pitchFamily="18" charset="0"/>
              </a:rPr>
              <a:t> Fe</a:t>
            </a:r>
            <a:r>
              <a:rPr lang="en-US" altLang="en-US" sz="2800" b="1" baseline="-25000" dirty="0" smtClean="0">
                <a:solidFill>
                  <a:srgbClr val="0070C0"/>
                </a:solidFill>
                <a:latin typeface="Times New Roman" panose="02020603050405020304" pitchFamily="18" charset="0"/>
                <a:cs typeface="Times New Roman" panose="02020603050405020304" pitchFamily="18" charset="0"/>
              </a:rPr>
              <a:t>3</a:t>
            </a:r>
            <a:r>
              <a:rPr lang="en-US" altLang="en-US" sz="2800" b="1" dirty="0" smtClean="0">
                <a:solidFill>
                  <a:srgbClr val="0070C0"/>
                </a:solidFill>
                <a:latin typeface="Times New Roman" panose="02020603050405020304" pitchFamily="18" charset="0"/>
                <a:cs typeface="Times New Roman" panose="02020603050405020304" pitchFamily="18" charset="0"/>
              </a:rPr>
              <a:t>O</a:t>
            </a:r>
            <a:r>
              <a:rPr lang="en-US" altLang="en-US" sz="2800" b="1" baseline="-25000" dirty="0" smtClean="0">
                <a:solidFill>
                  <a:srgbClr val="0070C0"/>
                </a:solidFill>
                <a:latin typeface="Times New Roman" panose="02020603050405020304" pitchFamily="18" charset="0"/>
                <a:cs typeface="Times New Roman" panose="02020603050405020304" pitchFamily="18" charset="0"/>
              </a:rPr>
              <a:t>4</a:t>
            </a:r>
            <a:r>
              <a:rPr lang="en-US" altLang="en-US" sz="2800" b="1" dirty="0" smtClean="0">
                <a:solidFill>
                  <a:srgbClr val="0070C0"/>
                </a:solidFill>
                <a:latin typeface="Times New Roman" panose="02020603050405020304" pitchFamily="18" charset="0"/>
                <a:cs typeface="Times New Roman" panose="02020603050405020304" pitchFamily="18" charset="0"/>
              </a:rPr>
              <a:t> nanoparticles</a:t>
            </a:r>
          </a:p>
        </p:txBody>
      </p:sp>
      <p:sp>
        <p:nvSpPr>
          <p:cNvPr id="3" name="Rettangolo 2"/>
          <p:cNvSpPr/>
          <p:nvPr/>
        </p:nvSpPr>
        <p:spPr>
          <a:xfrm>
            <a:off x="323528" y="1268760"/>
            <a:ext cx="8424936" cy="5632311"/>
          </a:xfrm>
          <a:prstGeom prst="rect">
            <a:avLst/>
          </a:prstGeom>
        </p:spPr>
        <p:txBody>
          <a:bodyPr wrap="square">
            <a:spAutoFit/>
          </a:bodyPr>
          <a:lstStyle/>
          <a:p>
            <a:r>
              <a:rPr lang="en-US" dirty="0" err="1" smtClean="0"/>
              <a:t>Ferrofluids</a:t>
            </a:r>
            <a:r>
              <a:rPr lang="en-US" dirty="0" smtClean="0"/>
              <a:t> are composed of very tiny nanoscale particles (diameter usually </a:t>
            </a:r>
            <a:r>
              <a:rPr lang="en-US" b="1" dirty="0" smtClean="0">
                <a:solidFill>
                  <a:srgbClr val="00B0F0"/>
                </a:solidFill>
              </a:rPr>
              <a:t>10 nanometers or less</a:t>
            </a:r>
            <a:r>
              <a:rPr lang="en-US" dirty="0" smtClean="0"/>
              <a:t>) of magnetite, hematite or some other compound containing iron, and a liquid. This is small enough for thermal agitation to disperse them evenly within a carrier fluid, and for them to contribute to the </a:t>
            </a:r>
            <a:r>
              <a:rPr lang="en-US" dirty="0" smtClean="0">
                <a:solidFill>
                  <a:srgbClr val="00B050"/>
                </a:solidFill>
              </a:rPr>
              <a:t>overall magnetic response of the fluid</a:t>
            </a:r>
            <a:r>
              <a:rPr lang="en-US" dirty="0" smtClean="0"/>
              <a:t>.</a:t>
            </a:r>
          </a:p>
          <a:p>
            <a:endParaRPr lang="en-US" dirty="0" smtClean="0"/>
          </a:p>
          <a:p>
            <a:r>
              <a:rPr lang="en-US" b="1" dirty="0" smtClean="0"/>
              <a:t>Common </a:t>
            </a:r>
            <a:r>
              <a:rPr lang="en-US" b="1" dirty="0" err="1" smtClean="0"/>
              <a:t>ferrofluid</a:t>
            </a:r>
            <a:r>
              <a:rPr lang="en-US" b="1" dirty="0" smtClean="0"/>
              <a:t> surfactants</a:t>
            </a:r>
          </a:p>
          <a:p>
            <a:endParaRPr lang="en-US" b="1" dirty="0" smtClean="0"/>
          </a:p>
          <a:p>
            <a:r>
              <a:rPr lang="en-US" dirty="0"/>
              <a:t>The surfactants used to coat the nanoparticles include, but are not limited to: </a:t>
            </a:r>
          </a:p>
          <a:p>
            <a:r>
              <a:rPr lang="en-US" dirty="0" smtClean="0">
                <a:solidFill>
                  <a:srgbClr val="FF0000"/>
                </a:solidFill>
              </a:rPr>
              <a:t>	</a:t>
            </a:r>
          </a:p>
          <a:p>
            <a:r>
              <a:rPr lang="en-US" dirty="0">
                <a:solidFill>
                  <a:srgbClr val="FF0000"/>
                </a:solidFill>
              </a:rPr>
              <a:t>	</a:t>
            </a:r>
            <a:r>
              <a:rPr lang="en-US" dirty="0" smtClean="0">
                <a:solidFill>
                  <a:srgbClr val="FF0000"/>
                </a:solidFill>
              </a:rPr>
              <a:t>oleic </a:t>
            </a:r>
            <a:r>
              <a:rPr lang="en-US" dirty="0">
                <a:solidFill>
                  <a:srgbClr val="FF0000"/>
                </a:solidFill>
              </a:rPr>
              <a:t>acid</a:t>
            </a:r>
          </a:p>
          <a:p>
            <a:r>
              <a:rPr lang="en-US" dirty="0" smtClean="0">
                <a:solidFill>
                  <a:srgbClr val="FF0000"/>
                </a:solidFill>
              </a:rPr>
              <a:t>	</a:t>
            </a:r>
            <a:r>
              <a:rPr lang="en-US" dirty="0" err="1" smtClean="0">
                <a:solidFill>
                  <a:srgbClr val="FF0000"/>
                </a:solidFill>
              </a:rPr>
              <a:t>tetramethylammonium</a:t>
            </a:r>
            <a:r>
              <a:rPr lang="en-US" dirty="0" smtClean="0">
                <a:solidFill>
                  <a:srgbClr val="FF0000"/>
                </a:solidFill>
              </a:rPr>
              <a:t> </a:t>
            </a:r>
            <a:r>
              <a:rPr lang="en-US" dirty="0">
                <a:solidFill>
                  <a:srgbClr val="FF0000"/>
                </a:solidFill>
              </a:rPr>
              <a:t>hydroxide</a:t>
            </a:r>
          </a:p>
          <a:p>
            <a:r>
              <a:rPr lang="en-US" dirty="0" smtClean="0">
                <a:solidFill>
                  <a:srgbClr val="FF0000"/>
                </a:solidFill>
              </a:rPr>
              <a:t>	citric </a:t>
            </a:r>
            <a:r>
              <a:rPr lang="en-US" dirty="0">
                <a:solidFill>
                  <a:srgbClr val="FF0000"/>
                </a:solidFill>
              </a:rPr>
              <a:t>acid</a:t>
            </a:r>
          </a:p>
          <a:p>
            <a:r>
              <a:rPr lang="en-US" dirty="0" smtClean="0">
                <a:solidFill>
                  <a:srgbClr val="FF0000"/>
                </a:solidFill>
              </a:rPr>
              <a:t>	soy </a:t>
            </a:r>
            <a:r>
              <a:rPr lang="en-US" dirty="0">
                <a:solidFill>
                  <a:srgbClr val="FF0000"/>
                </a:solidFill>
              </a:rPr>
              <a:t>lecithin</a:t>
            </a:r>
          </a:p>
          <a:p>
            <a:endParaRPr lang="en-US" dirty="0" smtClean="0"/>
          </a:p>
          <a:p>
            <a:r>
              <a:rPr lang="en-US" dirty="0"/>
              <a:t>These surfactants prevent the nanoparticles from clumping together, ensuring that the particles do not form aggregates that become too heavy to be held in suspension by Brownian motion. The magnetic particles in an ideal </a:t>
            </a:r>
            <a:r>
              <a:rPr lang="en-US" dirty="0" err="1"/>
              <a:t>ferrofluid</a:t>
            </a:r>
            <a:r>
              <a:rPr lang="en-US" dirty="0"/>
              <a:t> do not settle out, even when exposed to a strong magnetic, or gravitational field. </a:t>
            </a:r>
          </a:p>
          <a:p>
            <a:endParaRPr lang="en-US" dirty="0" smtClean="0"/>
          </a:p>
          <a:p>
            <a:endParaRPr lang="en-US" dirty="0"/>
          </a:p>
        </p:txBody>
      </p:sp>
    </p:spTree>
    <p:extLst>
      <p:ext uri="{BB962C8B-B14F-4D97-AF65-F5344CB8AC3E}">
        <p14:creationId xmlns:p14="http://schemas.microsoft.com/office/powerpoint/2010/main" val="4144733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48914"/>
          <a:stretch/>
        </p:blipFill>
        <p:spPr bwMode="auto">
          <a:xfrm>
            <a:off x="467544" y="908721"/>
            <a:ext cx="5368445" cy="3878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olo 1"/>
          <p:cNvSpPr txBox="1">
            <a:spLocks/>
          </p:cNvSpPr>
          <p:nvPr/>
        </p:nvSpPr>
        <p:spPr>
          <a:xfrm>
            <a:off x="899592" y="116633"/>
            <a:ext cx="77724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smtClean="0">
                <a:solidFill>
                  <a:srgbClr val="0070C0"/>
                </a:solidFill>
                <a:latin typeface="Times New Roman" panose="02020603050405020304" pitchFamily="18" charset="0"/>
                <a:cs typeface="Times New Roman" panose="02020603050405020304" pitchFamily="18" charset="0"/>
              </a:rPr>
              <a:t>Sol-Gel technique</a:t>
            </a:r>
          </a:p>
        </p:txBody>
      </p:sp>
      <p:sp>
        <p:nvSpPr>
          <p:cNvPr id="6" name="Rettangolo 5"/>
          <p:cNvSpPr/>
          <p:nvPr/>
        </p:nvSpPr>
        <p:spPr>
          <a:xfrm>
            <a:off x="152576" y="5301208"/>
            <a:ext cx="8811911" cy="1200329"/>
          </a:xfrm>
          <a:prstGeom prst="rect">
            <a:avLst/>
          </a:prstGeom>
        </p:spPr>
        <p:txBody>
          <a:bodyPr wrap="square">
            <a:spAutoFit/>
          </a:bodyPr>
          <a:lstStyle/>
          <a:p>
            <a:r>
              <a:rPr lang="en-US" dirty="0"/>
              <a:t>The zeta potential is a key indicator of the stability of colloidal dispersions. The magnitude of the zeta potential indicates the degree of electrostatic repulsion between adjacent, similarly charged particles in a dispersion. For molecules and particles that are small enough, a </a:t>
            </a:r>
            <a:r>
              <a:rPr lang="en-US" dirty="0">
                <a:solidFill>
                  <a:srgbClr val="0070C0"/>
                </a:solidFill>
              </a:rPr>
              <a:t>high zeta potential will confer stability</a:t>
            </a:r>
            <a:r>
              <a:rPr lang="en-US" dirty="0"/>
              <a:t>, i.e., the solution or dispersion will resist aggregation. </a:t>
            </a:r>
            <a:endParaRPr lang="it-IT" dirty="0"/>
          </a:p>
        </p:txBody>
      </p:sp>
      <p:sp>
        <p:nvSpPr>
          <p:cNvPr id="8" name="CasellaDiTesto 7"/>
          <p:cNvSpPr txBox="1"/>
          <p:nvPr/>
        </p:nvSpPr>
        <p:spPr>
          <a:xfrm>
            <a:off x="6084169" y="1340768"/>
            <a:ext cx="2736304" cy="3693319"/>
          </a:xfrm>
          <a:prstGeom prst="rect">
            <a:avLst/>
          </a:prstGeom>
          <a:noFill/>
        </p:spPr>
        <p:txBody>
          <a:bodyPr wrap="square" rtlCol="0">
            <a:spAutoFit/>
          </a:bodyPr>
          <a:lstStyle/>
          <a:p>
            <a:r>
              <a:rPr lang="it-IT" dirty="0" smtClean="0"/>
              <a:t>At </a:t>
            </a:r>
            <a:r>
              <a:rPr lang="it-IT" dirty="0" err="1" smtClean="0"/>
              <a:t>low</a:t>
            </a:r>
            <a:r>
              <a:rPr lang="it-IT" dirty="0" smtClean="0"/>
              <a:t> </a:t>
            </a:r>
            <a:r>
              <a:rPr lang="it-IT" dirty="0" err="1" smtClean="0"/>
              <a:t>pH</a:t>
            </a:r>
            <a:r>
              <a:rPr lang="it-IT" dirty="0" smtClean="0"/>
              <a:t> the </a:t>
            </a:r>
            <a:r>
              <a:rPr lang="it-IT" dirty="0" err="1" smtClean="0"/>
              <a:t>particle</a:t>
            </a:r>
            <a:r>
              <a:rPr lang="it-IT" dirty="0" smtClean="0"/>
              <a:t> </a:t>
            </a:r>
            <a:r>
              <a:rPr lang="it-IT" dirty="0" err="1" smtClean="0"/>
              <a:t>surface</a:t>
            </a:r>
            <a:r>
              <a:rPr lang="it-IT" dirty="0" smtClean="0"/>
              <a:t> </a:t>
            </a:r>
            <a:r>
              <a:rPr lang="it-IT" dirty="0" err="1" smtClean="0"/>
              <a:t>is</a:t>
            </a:r>
            <a:r>
              <a:rPr lang="it-IT" dirty="0" smtClean="0"/>
              <a:t> </a:t>
            </a:r>
            <a:r>
              <a:rPr lang="it-IT" dirty="0" err="1" smtClean="0"/>
              <a:t>protonated</a:t>
            </a:r>
            <a:r>
              <a:rPr lang="it-IT" dirty="0" smtClean="0"/>
              <a:t> and </a:t>
            </a:r>
            <a:r>
              <a:rPr lang="it-IT" dirty="0" err="1" smtClean="0"/>
              <a:t>positively</a:t>
            </a:r>
            <a:r>
              <a:rPr lang="it-IT" dirty="0" smtClean="0"/>
              <a:t> </a:t>
            </a:r>
            <a:r>
              <a:rPr lang="it-IT" dirty="0" err="1" smtClean="0"/>
              <a:t>charged</a:t>
            </a:r>
            <a:r>
              <a:rPr lang="it-IT" dirty="0" smtClean="0"/>
              <a:t>.</a:t>
            </a:r>
          </a:p>
          <a:p>
            <a:endParaRPr lang="it-IT" dirty="0" smtClean="0"/>
          </a:p>
          <a:p>
            <a:r>
              <a:rPr lang="it-IT" dirty="0" smtClean="0"/>
              <a:t>At high </a:t>
            </a:r>
            <a:r>
              <a:rPr lang="it-IT" dirty="0" err="1" smtClean="0"/>
              <a:t>pH</a:t>
            </a:r>
            <a:r>
              <a:rPr lang="it-IT" dirty="0" smtClean="0"/>
              <a:t> </a:t>
            </a:r>
            <a:r>
              <a:rPr lang="it-IT" dirty="0"/>
              <a:t>the </a:t>
            </a:r>
            <a:r>
              <a:rPr lang="it-IT" dirty="0" err="1"/>
              <a:t>particle</a:t>
            </a:r>
            <a:r>
              <a:rPr lang="it-IT" dirty="0"/>
              <a:t> </a:t>
            </a:r>
            <a:r>
              <a:rPr lang="it-IT" dirty="0" err="1"/>
              <a:t>surface</a:t>
            </a:r>
            <a:r>
              <a:rPr lang="it-IT" dirty="0"/>
              <a:t> </a:t>
            </a:r>
            <a:r>
              <a:rPr lang="it-IT" dirty="0" err="1"/>
              <a:t>is</a:t>
            </a:r>
            <a:r>
              <a:rPr lang="it-IT" dirty="0"/>
              <a:t> </a:t>
            </a:r>
            <a:r>
              <a:rPr lang="it-IT" dirty="0" err="1" smtClean="0"/>
              <a:t>negativelly</a:t>
            </a:r>
            <a:r>
              <a:rPr lang="it-IT" dirty="0" smtClean="0"/>
              <a:t> </a:t>
            </a:r>
            <a:r>
              <a:rPr lang="it-IT" dirty="0" err="1"/>
              <a:t>charged</a:t>
            </a:r>
            <a:r>
              <a:rPr lang="it-IT" dirty="0" smtClean="0"/>
              <a:t>.</a:t>
            </a:r>
          </a:p>
          <a:p>
            <a:endParaRPr lang="it-IT" dirty="0"/>
          </a:p>
          <a:p>
            <a:r>
              <a:rPr lang="it-IT" dirty="0" err="1" smtClean="0"/>
              <a:t>Surface</a:t>
            </a:r>
            <a:r>
              <a:rPr lang="it-IT" dirty="0" smtClean="0"/>
              <a:t> </a:t>
            </a:r>
            <a:r>
              <a:rPr lang="it-IT" dirty="0" err="1" smtClean="0"/>
              <a:t>charge</a:t>
            </a:r>
            <a:r>
              <a:rPr lang="it-IT" dirty="0" smtClean="0"/>
              <a:t> </a:t>
            </a:r>
            <a:r>
              <a:rPr lang="it-IT" dirty="0" err="1" smtClean="0"/>
              <a:t>is</a:t>
            </a:r>
            <a:r>
              <a:rPr lang="it-IT" dirty="0" smtClean="0"/>
              <a:t> </a:t>
            </a:r>
            <a:r>
              <a:rPr lang="it-IT" dirty="0" err="1" smtClean="0"/>
              <a:t>compensated</a:t>
            </a:r>
            <a:r>
              <a:rPr lang="it-IT" dirty="0" smtClean="0"/>
              <a:t> by </a:t>
            </a:r>
            <a:r>
              <a:rPr lang="it-IT" dirty="0" err="1" smtClean="0"/>
              <a:t>ions</a:t>
            </a:r>
            <a:r>
              <a:rPr lang="it-IT" dirty="0" smtClean="0"/>
              <a:t> in </a:t>
            </a:r>
            <a:r>
              <a:rPr lang="it-IT" dirty="0" err="1" smtClean="0"/>
              <a:t>solution</a:t>
            </a:r>
            <a:r>
              <a:rPr lang="it-IT" dirty="0" smtClean="0"/>
              <a:t>.</a:t>
            </a:r>
            <a:endParaRPr lang="it-IT" dirty="0"/>
          </a:p>
          <a:p>
            <a:endParaRPr lang="it-IT" dirty="0" smtClean="0"/>
          </a:p>
          <a:p>
            <a:endParaRPr lang="it-IT" dirty="0"/>
          </a:p>
        </p:txBody>
      </p:sp>
    </p:spTree>
    <p:extLst>
      <p:ext uri="{BB962C8B-B14F-4D97-AF65-F5344CB8AC3E}">
        <p14:creationId xmlns:p14="http://schemas.microsoft.com/office/powerpoint/2010/main" val="1701898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nvPr>
        </p:nvGraphicFramePr>
        <p:xfrm>
          <a:off x="463352" y="1268760"/>
          <a:ext cx="5260776" cy="2194560"/>
        </p:xfrm>
        <a:graphic>
          <a:graphicData uri="http://schemas.openxmlformats.org/drawingml/2006/table">
            <a:tbl>
              <a:tblPr>
                <a:tableStyleId>{08FB837D-C827-4EFA-A057-4D05807E0F7C}</a:tableStyleId>
              </a:tblPr>
              <a:tblGrid>
                <a:gridCol w="2020416">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tblGrid>
              <a:tr h="0">
                <a:tc>
                  <a:txBody>
                    <a:bodyPr/>
                    <a:lstStyle/>
                    <a:p>
                      <a:r>
                        <a:rPr lang="it-IT" dirty="0"/>
                        <a:t>Zeta </a:t>
                      </a:r>
                      <a:r>
                        <a:rPr lang="it-IT" dirty="0" err="1"/>
                        <a:t>potential</a:t>
                      </a:r>
                      <a:r>
                        <a:rPr lang="it-IT" dirty="0"/>
                        <a:t> (</a:t>
                      </a:r>
                      <a:r>
                        <a:rPr lang="it-IT" dirty="0" err="1"/>
                        <a:t>mV</a:t>
                      </a:r>
                      <a:r>
                        <a:rPr lang="it-IT" dirty="0"/>
                        <a:t>) </a:t>
                      </a:r>
                    </a:p>
                  </a:txBody>
                  <a:tcPr anchor="ctr">
                    <a:solidFill>
                      <a:srgbClr val="92D050"/>
                    </a:solidFill>
                  </a:tcPr>
                </a:tc>
                <a:tc>
                  <a:txBody>
                    <a:bodyPr/>
                    <a:lstStyle/>
                    <a:p>
                      <a:r>
                        <a:rPr lang="it-IT" dirty="0" err="1"/>
                        <a:t>Stability</a:t>
                      </a:r>
                      <a:r>
                        <a:rPr lang="it-IT" dirty="0"/>
                        <a:t> </a:t>
                      </a:r>
                      <a:r>
                        <a:rPr lang="it-IT" dirty="0" err="1"/>
                        <a:t>behavior</a:t>
                      </a:r>
                      <a:r>
                        <a:rPr lang="it-IT" dirty="0"/>
                        <a:t> </a:t>
                      </a:r>
                    </a:p>
                  </a:txBody>
                  <a:tcPr anchor="ctr">
                    <a:solidFill>
                      <a:srgbClr val="92D050"/>
                    </a:solidFill>
                  </a:tcPr>
                </a:tc>
                <a:extLst>
                  <a:ext uri="{0D108BD9-81ED-4DB2-BD59-A6C34878D82A}">
                    <a16:rowId xmlns:a16="http://schemas.microsoft.com/office/drawing/2014/main" val="10000"/>
                  </a:ext>
                </a:extLst>
              </a:tr>
              <a:tr h="0">
                <a:tc>
                  <a:txBody>
                    <a:bodyPr/>
                    <a:lstStyle/>
                    <a:p>
                      <a:r>
                        <a:rPr lang="it-IT" dirty="0"/>
                        <a:t>0 to ±5 </a:t>
                      </a:r>
                    </a:p>
                  </a:txBody>
                  <a:tcPr anchor="ctr">
                    <a:solidFill>
                      <a:srgbClr val="FFFFCC"/>
                    </a:solidFill>
                  </a:tcPr>
                </a:tc>
                <a:tc>
                  <a:txBody>
                    <a:bodyPr/>
                    <a:lstStyle/>
                    <a:p>
                      <a:r>
                        <a:rPr lang="it-IT"/>
                        <a:t>Rapid coagulation or flocculation </a:t>
                      </a:r>
                    </a:p>
                  </a:txBody>
                  <a:tcPr anchor="ctr">
                    <a:solidFill>
                      <a:srgbClr val="FFFFCC"/>
                    </a:solidFill>
                  </a:tcPr>
                </a:tc>
                <a:extLst>
                  <a:ext uri="{0D108BD9-81ED-4DB2-BD59-A6C34878D82A}">
                    <a16:rowId xmlns:a16="http://schemas.microsoft.com/office/drawing/2014/main" val="10001"/>
                  </a:ext>
                </a:extLst>
              </a:tr>
              <a:tr h="0">
                <a:tc>
                  <a:txBody>
                    <a:bodyPr/>
                    <a:lstStyle/>
                    <a:p>
                      <a:r>
                        <a:rPr lang="it-IT" dirty="0" smtClean="0"/>
                        <a:t>± 10 </a:t>
                      </a:r>
                      <a:r>
                        <a:rPr lang="it-IT" dirty="0"/>
                        <a:t>to </a:t>
                      </a:r>
                      <a:r>
                        <a:rPr lang="it-IT" dirty="0" smtClean="0"/>
                        <a:t>± 30 </a:t>
                      </a:r>
                      <a:endParaRPr lang="it-IT" dirty="0"/>
                    </a:p>
                  </a:txBody>
                  <a:tcPr anchor="ctr">
                    <a:solidFill>
                      <a:srgbClr val="FFFFCC"/>
                    </a:solidFill>
                  </a:tcPr>
                </a:tc>
                <a:tc>
                  <a:txBody>
                    <a:bodyPr/>
                    <a:lstStyle/>
                    <a:p>
                      <a:r>
                        <a:rPr lang="it-IT" dirty="0" err="1"/>
                        <a:t>Incipient</a:t>
                      </a:r>
                      <a:r>
                        <a:rPr lang="it-IT" dirty="0"/>
                        <a:t> </a:t>
                      </a:r>
                      <a:r>
                        <a:rPr lang="it-IT" dirty="0" err="1"/>
                        <a:t>instability</a:t>
                      </a:r>
                      <a:r>
                        <a:rPr lang="it-IT" dirty="0"/>
                        <a:t> </a:t>
                      </a:r>
                    </a:p>
                  </a:txBody>
                  <a:tcPr anchor="ctr">
                    <a:solidFill>
                      <a:srgbClr val="FFFFCC"/>
                    </a:solidFill>
                  </a:tcPr>
                </a:tc>
                <a:extLst>
                  <a:ext uri="{0D108BD9-81ED-4DB2-BD59-A6C34878D82A}">
                    <a16:rowId xmlns:a16="http://schemas.microsoft.com/office/drawing/2014/main" val="10002"/>
                  </a:ext>
                </a:extLst>
              </a:tr>
              <a:tr h="0">
                <a:tc>
                  <a:txBody>
                    <a:bodyPr/>
                    <a:lstStyle/>
                    <a:p>
                      <a:r>
                        <a:rPr lang="it-IT" dirty="0" smtClean="0"/>
                        <a:t>± 30 </a:t>
                      </a:r>
                      <a:r>
                        <a:rPr lang="it-IT" dirty="0"/>
                        <a:t>to </a:t>
                      </a:r>
                      <a:r>
                        <a:rPr lang="it-IT" dirty="0" smtClean="0"/>
                        <a:t>± 40 </a:t>
                      </a:r>
                      <a:endParaRPr lang="it-IT" dirty="0"/>
                    </a:p>
                  </a:txBody>
                  <a:tcPr anchor="ctr">
                    <a:solidFill>
                      <a:srgbClr val="FFFFCC"/>
                    </a:solidFill>
                  </a:tcPr>
                </a:tc>
                <a:tc>
                  <a:txBody>
                    <a:bodyPr/>
                    <a:lstStyle/>
                    <a:p>
                      <a:r>
                        <a:rPr lang="it-IT" dirty="0"/>
                        <a:t>Moderate </a:t>
                      </a:r>
                      <a:r>
                        <a:rPr lang="it-IT" dirty="0" err="1"/>
                        <a:t>stability</a:t>
                      </a:r>
                      <a:r>
                        <a:rPr lang="it-IT" dirty="0"/>
                        <a:t> </a:t>
                      </a:r>
                    </a:p>
                  </a:txBody>
                  <a:tcPr anchor="ctr">
                    <a:solidFill>
                      <a:srgbClr val="FFFFCC"/>
                    </a:solidFill>
                  </a:tcPr>
                </a:tc>
                <a:extLst>
                  <a:ext uri="{0D108BD9-81ED-4DB2-BD59-A6C34878D82A}">
                    <a16:rowId xmlns:a16="http://schemas.microsoft.com/office/drawing/2014/main" val="10003"/>
                  </a:ext>
                </a:extLst>
              </a:tr>
              <a:tr h="0">
                <a:tc>
                  <a:txBody>
                    <a:bodyPr/>
                    <a:lstStyle/>
                    <a:p>
                      <a:r>
                        <a:rPr lang="it-IT" dirty="0" smtClean="0"/>
                        <a:t>± 40 </a:t>
                      </a:r>
                      <a:r>
                        <a:rPr lang="it-IT" dirty="0"/>
                        <a:t>to </a:t>
                      </a:r>
                      <a:r>
                        <a:rPr lang="it-IT" dirty="0" smtClean="0"/>
                        <a:t>± 60 </a:t>
                      </a:r>
                      <a:endParaRPr lang="it-IT" dirty="0"/>
                    </a:p>
                  </a:txBody>
                  <a:tcPr anchor="ctr">
                    <a:solidFill>
                      <a:srgbClr val="FFFFCC"/>
                    </a:solidFill>
                  </a:tcPr>
                </a:tc>
                <a:tc>
                  <a:txBody>
                    <a:bodyPr/>
                    <a:lstStyle/>
                    <a:p>
                      <a:r>
                        <a:rPr lang="it-IT" dirty="0" err="1"/>
                        <a:t>Good</a:t>
                      </a:r>
                      <a:r>
                        <a:rPr lang="it-IT" dirty="0"/>
                        <a:t> </a:t>
                      </a:r>
                      <a:r>
                        <a:rPr lang="it-IT" dirty="0" err="1"/>
                        <a:t>stability</a:t>
                      </a:r>
                      <a:r>
                        <a:rPr lang="it-IT" dirty="0"/>
                        <a:t> </a:t>
                      </a:r>
                    </a:p>
                  </a:txBody>
                  <a:tcPr anchor="ctr">
                    <a:solidFill>
                      <a:srgbClr val="FFFFCC"/>
                    </a:solidFill>
                  </a:tcPr>
                </a:tc>
                <a:extLst>
                  <a:ext uri="{0D108BD9-81ED-4DB2-BD59-A6C34878D82A}">
                    <a16:rowId xmlns:a16="http://schemas.microsoft.com/office/drawing/2014/main" val="10004"/>
                  </a:ext>
                </a:extLst>
              </a:tr>
              <a:tr h="0">
                <a:tc>
                  <a:txBody>
                    <a:bodyPr/>
                    <a:lstStyle/>
                    <a:p>
                      <a:r>
                        <a:rPr lang="it-IT" dirty="0" smtClean="0"/>
                        <a:t>&gt; 61 </a:t>
                      </a:r>
                      <a:endParaRPr lang="it-IT" dirty="0"/>
                    </a:p>
                  </a:txBody>
                  <a:tcPr anchor="ctr">
                    <a:solidFill>
                      <a:srgbClr val="FFFFCC"/>
                    </a:solidFill>
                  </a:tcPr>
                </a:tc>
                <a:tc>
                  <a:txBody>
                    <a:bodyPr/>
                    <a:lstStyle/>
                    <a:p>
                      <a:r>
                        <a:rPr lang="it-IT" dirty="0" err="1"/>
                        <a:t>Excellent</a:t>
                      </a:r>
                      <a:r>
                        <a:rPr lang="it-IT" dirty="0"/>
                        <a:t> </a:t>
                      </a:r>
                      <a:r>
                        <a:rPr lang="it-IT" dirty="0" err="1"/>
                        <a:t>stability</a:t>
                      </a:r>
                      <a:r>
                        <a:rPr lang="it-IT" dirty="0"/>
                        <a:t> </a:t>
                      </a:r>
                    </a:p>
                  </a:txBody>
                  <a:tcPr anchor="ctr">
                    <a:solidFill>
                      <a:srgbClr val="FFFFCC"/>
                    </a:solidFill>
                  </a:tcPr>
                </a:tc>
                <a:extLst>
                  <a:ext uri="{0D108BD9-81ED-4DB2-BD59-A6C34878D82A}">
                    <a16:rowId xmlns:a16="http://schemas.microsoft.com/office/drawing/2014/main" val="10005"/>
                  </a:ext>
                </a:extLst>
              </a:tr>
            </a:tbl>
          </a:graphicData>
        </a:graphic>
      </p:graphicFrame>
      <p:sp>
        <p:nvSpPr>
          <p:cNvPr id="11" name="Titolo 1"/>
          <p:cNvSpPr txBox="1">
            <a:spLocks/>
          </p:cNvSpPr>
          <p:nvPr/>
        </p:nvSpPr>
        <p:spPr>
          <a:xfrm>
            <a:off x="899592" y="260648"/>
            <a:ext cx="7772400" cy="792088"/>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smtClean="0">
                <a:solidFill>
                  <a:srgbClr val="0070C0"/>
                </a:solidFill>
                <a:latin typeface="Times New Roman" panose="02020603050405020304" pitchFamily="18" charset="0"/>
                <a:cs typeface="Times New Roman" panose="02020603050405020304" pitchFamily="18" charset="0"/>
              </a:rPr>
              <a:t>Stability behavior </a:t>
            </a:r>
            <a:r>
              <a:rPr lang="en-US" altLang="en-US" sz="2800" b="1" dirty="0">
                <a:solidFill>
                  <a:srgbClr val="0070C0"/>
                </a:solidFill>
                <a:latin typeface="Times New Roman" panose="02020603050405020304" pitchFamily="18" charset="0"/>
                <a:cs typeface="Times New Roman" panose="02020603050405020304" pitchFamily="18" charset="0"/>
              </a:rPr>
              <a:t>of a colloid depending on zeta </a:t>
            </a:r>
            <a:r>
              <a:rPr lang="en-US" altLang="en-US" sz="2800" b="1" dirty="0" smtClean="0">
                <a:solidFill>
                  <a:srgbClr val="0070C0"/>
                </a:solidFill>
                <a:latin typeface="Times New Roman" panose="02020603050405020304" pitchFamily="18" charset="0"/>
                <a:cs typeface="Times New Roman" panose="02020603050405020304" pitchFamily="18" charset="0"/>
              </a:rPr>
              <a:t>potential</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5032" y="3573016"/>
            <a:ext cx="4458973"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p:cNvSpPr/>
          <p:nvPr/>
        </p:nvSpPr>
        <p:spPr>
          <a:xfrm>
            <a:off x="899592" y="6340941"/>
            <a:ext cx="4572000" cy="369332"/>
          </a:xfrm>
          <a:prstGeom prst="rect">
            <a:avLst/>
          </a:prstGeom>
        </p:spPr>
        <p:txBody>
          <a:bodyPr>
            <a:spAutoFit/>
          </a:bodyPr>
          <a:lstStyle/>
          <a:p>
            <a:r>
              <a:rPr lang="fr-FR" i="1" dirty="0"/>
              <a:t>Energies </a:t>
            </a:r>
            <a:r>
              <a:rPr lang="fr-FR" b="1" dirty="0"/>
              <a:t>2014</a:t>
            </a:r>
            <a:r>
              <a:rPr lang="fr-FR" dirty="0"/>
              <a:t>, </a:t>
            </a:r>
            <a:r>
              <a:rPr lang="fr-FR" i="1" dirty="0"/>
              <a:t>7</a:t>
            </a:r>
            <a:r>
              <a:rPr lang="fr-FR" dirty="0"/>
              <a:t>, </a:t>
            </a:r>
            <a:r>
              <a:rPr lang="fr-FR" dirty="0" smtClean="0"/>
              <a:t>568-590</a:t>
            </a:r>
            <a:endParaRPr lang="it-IT" dirty="0"/>
          </a:p>
        </p:txBody>
      </p:sp>
      <p:sp>
        <p:nvSpPr>
          <p:cNvPr id="8" name="CasellaDiTesto 7"/>
          <p:cNvSpPr txBox="1"/>
          <p:nvPr/>
        </p:nvSpPr>
        <p:spPr>
          <a:xfrm>
            <a:off x="395536" y="4293096"/>
            <a:ext cx="3312367" cy="1477328"/>
          </a:xfrm>
          <a:prstGeom prst="rect">
            <a:avLst/>
          </a:prstGeom>
          <a:noFill/>
        </p:spPr>
        <p:txBody>
          <a:bodyPr wrap="square" rtlCol="0">
            <a:spAutoFit/>
          </a:bodyPr>
          <a:lstStyle/>
          <a:p>
            <a:r>
              <a:rPr lang="it-IT" dirty="0" err="1" smtClean="0"/>
              <a:t>Gelation</a:t>
            </a:r>
            <a:r>
              <a:rPr lang="it-IT" dirty="0" smtClean="0"/>
              <a:t> time </a:t>
            </a:r>
            <a:r>
              <a:rPr lang="it-IT" dirty="0" err="1" smtClean="0"/>
              <a:t>is</a:t>
            </a:r>
            <a:r>
              <a:rPr lang="it-IT" dirty="0" smtClean="0"/>
              <a:t> minimum </a:t>
            </a:r>
            <a:r>
              <a:rPr lang="it-IT" dirty="0" err="1" smtClean="0"/>
              <a:t>at</a:t>
            </a:r>
            <a:r>
              <a:rPr lang="it-IT" dirty="0" smtClean="0"/>
              <a:t> zero zeta </a:t>
            </a:r>
            <a:r>
              <a:rPr lang="it-IT" dirty="0" err="1" smtClean="0"/>
              <a:t>potential</a:t>
            </a:r>
            <a:r>
              <a:rPr lang="it-IT" dirty="0" smtClean="0"/>
              <a:t> (IEP)</a:t>
            </a:r>
          </a:p>
          <a:p>
            <a:endParaRPr lang="it-IT" dirty="0"/>
          </a:p>
          <a:p>
            <a:r>
              <a:rPr lang="it-IT" dirty="0" err="1" smtClean="0"/>
              <a:t>Dependence</a:t>
            </a:r>
            <a:r>
              <a:rPr lang="it-IT" dirty="0" smtClean="0"/>
              <a:t> of </a:t>
            </a:r>
            <a:r>
              <a:rPr lang="it-IT" dirty="0" err="1" smtClean="0"/>
              <a:t>Silica</a:t>
            </a:r>
            <a:r>
              <a:rPr lang="it-IT" dirty="0" smtClean="0"/>
              <a:t> </a:t>
            </a:r>
            <a:r>
              <a:rPr lang="it-IT" dirty="0" err="1" smtClean="0"/>
              <a:t>gelation</a:t>
            </a:r>
            <a:r>
              <a:rPr lang="it-IT" dirty="0" smtClean="0"/>
              <a:t> time from </a:t>
            </a:r>
            <a:r>
              <a:rPr lang="it-IT" dirty="0" err="1" smtClean="0"/>
              <a:t>pH</a:t>
            </a:r>
            <a:r>
              <a:rPr lang="it-IT" dirty="0"/>
              <a:t> </a:t>
            </a:r>
            <a:r>
              <a:rPr lang="it-IT" dirty="0" smtClean="0"/>
              <a:t>and </a:t>
            </a:r>
            <a:r>
              <a:rPr lang="it-IT" dirty="0" err="1" smtClean="0"/>
              <a:t>concentration</a:t>
            </a:r>
            <a:endParaRPr lang="it-IT" dirty="0"/>
          </a:p>
        </p:txBody>
      </p:sp>
      <p:pic>
        <p:nvPicPr>
          <p:cNvPr id="16" name="Picture 11" descr="g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656692"/>
            <a:ext cx="2502095"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264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1520" y="1124744"/>
            <a:ext cx="5616624" cy="5909310"/>
          </a:xfrm>
          <a:prstGeom prst="rect">
            <a:avLst/>
          </a:prstGeom>
        </p:spPr>
        <p:txBody>
          <a:bodyPr wrap="square">
            <a:spAutoFit/>
          </a:bodyPr>
          <a:lstStyle/>
          <a:p>
            <a:r>
              <a:rPr lang="en-US" dirty="0"/>
              <a:t>A surfactant has a </a:t>
            </a:r>
            <a:r>
              <a:rPr lang="en-US" dirty="0">
                <a:solidFill>
                  <a:srgbClr val="FF0000"/>
                </a:solidFill>
              </a:rPr>
              <a:t>polar head </a:t>
            </a:r>
            <a:r>
              <a:rPr lang="en-US" dirty="0"/>
              <a:t>and </a:t>
            </a:r>
            <a:r>
              <a:rPr lang="en-US" dirty="0">
                <a:solidFill>
                  <a:srgbClr val="00B050"/>
                </a:solidFill>
              </a:rPr>
              <a:t>non-polar tail </a:t>
            </a:r>
            <a:r>
              <a:rPr lang="en-US" dirty="0"/>
              <a:t>(or vice versa), one of which adsorbs to a nanoparticle, while the non-polar tail (or polar head) sticks out into the carrier medium, forming an inverse or regular micelle, respectively, around the particle. </a:t>
            </a:r>
            <a:endParaRPr lang="en-US" dirty="0" smtClean="0"/>
          </a:p>
          <a:p>
            <a:r>
              <a:rPr lang="en-US" dirty="0" smtClean="0">
                <a:solidFill>
                  <a:srgbClr val="FF0000"/>
                </a:solidFill>
              </a:rPr>
              <a:t>Electrostatic </a:t>
            </a:r>
            <a:r>
              <a:rPr lang="en-US" dirty="0">
                <a:solidFill>
                  <a:srgbClr val="FF0000"/>
                </a:solidFill>
              </a:rPr>
              <a:t>repulsion then prevents agglomeration of the particles. </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6" name="Titolo 1"/>
          <p:cNvSpPr txBox="1">
            <a:spLocks/>
          </p:cNvSpPr>
          <p:nvPr/>
        </p:nvSpPr>
        <p:spPr>
          <a:xfrm>
            <a:off x="899592" y="116633"/>
            <a:ext cx="77724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err="1" smtClean="0">
                <a:solidFill>
                  <a:srgbClr val="0070C0"/>
                </a:solidFill>
                <a:latin typeface="Times New Roman" panose="02020603050405020304" pitchFamily="18" charset="0"/>
                <a:cs typeface="Times New Roman" panose="02020603050405020304" pitchFamily="18" charset="0"/>
              </a:rPr>
              <a:t>Ferrofluid</a:t>
            </a:r>
            <a:r>
              <a:rPr lang="en-US" altLang="en-US" sz="2800" b="1" dirty="0" smtClean="0">
                <a:solidFill>
                  <a:srgbClr val="0070C0"/>
                </a:solidFill>
                <a:latin typeface="Times New Roman" panose="02020603050405020304" pitchFamily="18" charset="0"/>
                <a:cs typeface="Times New Roman" panose="02020603050405020304" pitchFamily="18" charset="0"/>
              </a:rPr>
              <a:t> surfactants</a:t>
            </a:r>
          </a:p>
        </p:txBody>
      </p:sp>
      <p:pic>
        <p:nvPicPr>
          <p:cNvPr id="8" name="Immagine 7"/>
          <p:cNvPicPr>
            <a:picLocks noChangeAspect="1"/>
          </p:cNvPicPr>
          <p:nvPr/>
        </p:nvPicPr>
        <p:blipFill>
          <a:blip r:embed="rId2"/>
          <a:stretch>
            <a:fillRect/>
          </a:stretch>
        </p:blipFill>
        <p:spPr>
          <a:xfrm>
            <a:off x="6084168" y="1052736"/>
            <a:ext cx="2843655" cy="2473647"/>
          </a:xfrm>
          <a:prstGeom prst="rect">
            <a:avLst/>
          </a:prstGeom>
        </p:spPr>
      </p:pic>
      <p:pic>
        <p:nvPicPr>
          <p:cNvPr id="10" name="Immagine 9"/>
          <p:cNvPicPr>
            <a:picLocks noChangeAspect="1"/>
          </p:cNvPicPr>
          <p:nvPr/>
        </p:nvPicPr>
        <p:blipFill>
          <a:blip r:embed="rId3"/>
          <a:stretch>
            <a:fillRect/>
          </a:stretch>
        </p:blipFill>
        <p:spPr>
          <a:xfrm>
            <a:off x="1259632" y="3284984"/>
            <a:ext cx="4294237" cy="3049531"/>
          </a:xfrm>
          <a:prstGeom prst="rect">
            <a:avLst/>
          </a:prstGeom>
        </p:spPr>
      </p:pic>
    </p:spTree>
    <p:extLst>
      <p:ext uri="{BB962C8B-B14F-4D97-AF65-F5344CB8AC3E}">
        <p14:creationId xmlns:p14="http://schemas.microsoft.com/office/powerpoint/2010/main" val="1239426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899592" y="116633"/>
            <a:ext cx="77724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err="1" smtClean="0">
                <a:solidFill>
                  <a:srgbClr val="0070C0"/>
                </a:solidFill>
                <a:latin typeface="Times New Roman" panose="02020603050405020304" pitchFamily="18" charset="0"/>
                <a:cs typeface="Times New Roman" panose="02020603050405020304" pitchFamily="18" charset="0"/>
              </a:rPr>
              <a:t>Ferrofluid</a:t>
            </a:r>
            <a:r>
              <a:rPr lang="en-US" altLang="en-US" sz="2800" b="1" dirty="0" smtClean="0">
                <a:solidFill>
                  <a:srgbClr val="0070C0"/>
                </a:solidFill>
                <a:latin typeface="Times New Roman" panose="02020603050405020304" pitchFamily="18" charset="0"/>
                <a:cs typeface="Times New Roman" panose="02020603050405020304" pitchFamily="18" charset="0"/>
              </a:rPr>
              <a:t> surfactants</a:t>
            </a:r>
          </a:p>
        </p:txBody>
      </p:sp>
      <p:sp>
        <p:nvSpPr>
          <p:cNvPr id="2" name="Rettangolo 1"/>
          <p:cNvSpPr/>
          <p:nvPr/>
        </p:nvSpPr>
        <p:spPr>
          <a:xfrm>
            <a:off x="395536" y="980728"/>
            <a:ext cx="4968552" cy="3693319"/>
          </a:xfrm>
          <a:prstGeom prst="rect">
            <a:avLst/>
          </a:prstGeom>
        </p:spPr>
        <p:txBody>
          <a:bodyPr wrap="square">
            <a:spAutoFit/>
          </a:bodyPr>
          <a:lstStyle/>
          <a:p>
            <a:endParaRPr lang="en-US" dirty="0"/>
          </a:p>
          <a:p>
            <a:r>
              <a:rPr lang="en-US" dirty="0" smtClean="0"/>
              <a:t>The </a:t>
            </a:r>
            <a:r>
              <a:rPr lang="en-US" dirty="0"/>
              <a:t>addition of </a:t>
            </a:r>
            <a:r>
              <a:rPr lang="en-US" dirty="0">
                <a:solidFill>
                  <a:srgbClr val="00B050"/>
                </a:solidFill>
              </a:rPr>
              <a:t>surfactants</a:t>
            </a:r>
            <a:r>
              <a:rPr lang="en-US" dirty="0"/>
              <a:t> </a:t>
            </a:r>
            <a:r>
              <a:rPr lang="en-US" dirty="0" smtClean="0">
                <a:solidFill>
                  <a:srgbClr val="00B050"/>
                </a:solidFill>
              </a:rPr>
              <a:t>decreases </a:t>
            </a:r>
            <a:r>
              <a:rPr lang="en-US" dirty="0">
                <a:solidFill>
                  <a:srgbClr val="00B050"/>
                </a:solidFill>
              </a:rPr>
              <a:t>the packing density</a:t>
            </a:r>
            <a:r>
              <a:rPr lang="en-US" dirty="0"/>
              <a:t> of the </a:t>
            </a:r>
            <a:r>
              <a:rPr lang="en-US" dirty="0" err="1"/>
              <a:t>ferroparticles</a:t>
            </a:r>
            <a:r>
              <a:rPr lang="en-US" dirty="0"/>
              <a:t> while in its activated state, thus </a:t>
            </a:r>
            <a:r>
              <a:rPr lang="en-US" dirty="0">
                <a:solidFill>
                  <a:srgbClr val="00B0F0"/>
                </a:solidFill>
              </a:rPr>
              <a:t>decreasing</a:t>
            </a:r>
            <a:r>
              <a:rPr lang="en-US" dirty="0"/>
              <a:t> the fluid's on-state </a:t>
            </a:r>
            <a:r>
              <a:rPr lang="en-US" dirty="0">
                <a:solidFill>
                  <a:srgbClr val="00B0F0"/>
                </a:solidFill>
              </a:rPr>
              <a:t>viscosity</a:t>
            </a:r>
            <a:r>
              <a:rPr lang="en-US" dirty="0"/>
              <a:t>, resulting in a "softer" activated fluid. While the on-state viscosity (the "hardness" of the activated fluid) is less of a concern for some </a:t>
            </a:r>
            <a:r>
              <a:rPr lang="en-US" dirty="0" err="1"/>
              <a:t>ferrofluid</a:t>
            </a:r>
            <a:r>
              <a:rPr lang="en-US" dirty="0"/>
              <a:t> applications, it is a primary fluid property for the majority of their commercial and industrial applications and therefore a compromise must be met when considering on-state viscosity versus the settling rate of a </a:t>
            </a:r>
            <a:r>
              <a:rPr lang="en-US" dirty="0" err="1"/>
              <a:t>ferrofluid</a:t>
            </a:r>
            <a:r>
              <a:rPr lang="en-US" dirty="0"/>
              <a:t>. </a:t>
            </a:r>
          </a:p>
          <a:p>
            <a:endParaRPr lang="en-US" dirty="0"/>
          </a:p>
        </p:txBody>
      </p:sp>
      <p:pic>
        <p:nvPicPr>
          <p:cNvPr id="3" name="Immagine 2"/>
          <p:cNvPicPr>
            <a:picLocks noChangeAspect="1"/>
          </p:cNvPicPr>
          <p:nvPr/>
        </p:nvPicPr>
        <p:blipFill>
          <a:blip r:embed="rId2"/>
          <a:stretch>
            <a:fillRect/>
          </a:stretch>
        </p:blipFill>
        <p:spPr>
          <a:xfrm>
            <a:off x="5364088" y="1313751"/>
            <a:ext cx="3551255" cy="2602909"/>
          </a:xfrm>
          <a:prstGeom prst="rect">
            <a:avLst/>
          </a:prstGeom>
        </p:spPr>
      </p:pic>
      <p:pic>
        <p:nvPicPr>
          <p:cNvPr id="7" name="Immagine 6"/>
          <p:cNvPicPr>
            <a:picLocks noChangeAspect="1"/>
          </p:cNvPicPr>
          <p:nvPr/>
        </p:nvPicPr>
        <p:blipFill>
          <a:blip r:embed="rId3"/>
          <a:stretch>
            <a:fillRect/>
          </a:stretch>
        </p:blipFill>
        <p:spPr>
          <a:xfrm>
            <a:off x="5452518" y="4941168"/>
            <a:ext cx="3048000" cy="952500"/>
          </a:xfrm>
          <a:prstGeom prst="rect">
            <a:avLst/>
          </a:prstGeom>
        </p:spPr>
      </p:pic>
      <p:sp>
        <p:nvSpPr>
          <p:cNvPr id="9" name="Rettangolo 8"/>
          <p:cNvSpPr/>
          <p:nvPr/>
        </p:nvSpPr>
        <p:spPr>
          <a:xfrm>
            <a:off x="4053205" y="6093296"/>
            <a:ext cx="4862138" cy="523220"/>
          </a:xfrm>
          <a:prstGeom prst="rect">
            <a:avLst/>
          </a:prstGeom>
        </p:spPr>
        <p:txBody>
          <a:bodyPr wrap="square">
            <a:spAutoFit/>
          </a:bodyPr>
          <a:lstStyle/>
          <a:p>
            <a:r>
              <a:rPr lang="en-US" sz="1400" b="1" dirty="0"/>
              <a:t>The backgrounds from behind the president's face on a $1, $5 and $10 bill: Note the different spacing used in each one</a:t>
            </a:r>
            <a:r>
              <a:rPr lang="en-US" sz="1400" b="1" dirty="0" smtClean="0"/>
              <a:t>.</a:t>
            </a:r>
            <a:endParaRPr lang="it-IT" sz="1400" dirty="0"/>
          </a:p>
        </p:txBody>
      </p:sp>
      <p:pic>
        <p:nvPicPr>
          <p:cNvPr id="11" name="Immagine 10"/>
          <p:cNvPicPr>
            <a:picLocks noChangeAspect="1"/>
          </p:cNvPicPr>
          <p:nvPr/>
        </p:nvPicPr>
        <p:blipFill>
          <a:blip r:embed="rId4"/>
          <a:stretch>
            <a:fillRect/>
          </a:stretch>
        </p:blipFill>
        <p:spPr>
          <a:xfrm>
            <a:off x="683568" y="4859233"/>
            <a:ext cx="3117726" cy="1750380"/>
          </a:xfrm>
          <a:prstGeom prst="rect">
            <a:avLst/>
          </a:prstGeom>
        </p:spPr>
      </p:pic>
    </p:spTree>
    <p:extLst>
      <p:ext uri="{BB962C8B-B14F-4D97-AF65-F5344CB8AC3E}">
        <p14:creationId xmlns:p14="http://schemas.microsoft.com/office/powerpoint/2010/main" val="2603625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txBox="1">
            <a:spLocks/>
          </p:cNvSpPr>
          <p:nvPr/>
        </p:nvSpPr>
        <p:spPr>
          <a:xfrm>
            <a:off x="899592" y="116633"/>
            <a:ext cx="77724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err="1" smtClean="0">
                <a:solidFill>
                  <a:srgbClr val="0070C0"/>
                </a:solidFill>
                <a:latin typeface="Times New Roman" panose="02020603050405020304" pitchFamily="18" charset="0"/>
                <a:cs typeface="Times New Roman" panose="02020603050405020304" pitchFamily="18" charset="0"/>
              </a:rPr>
              <a:t>Ferrofluid</a:t>
            </a:r>
            <a:r>
              <a:rPr lang="en-US" altLang="en-US" sz="2800" b="1" dirty="0" smtClean="0">
                <a:solidFill>
                  <a:srgbClr val="0070C0"/>
                </a:solidFill>
                <a:latin typeface="Times New Roman" panose="02020603050405020304" pitchFamily="18" charset="0"/>
                <a:cs typeface="Times New Roman" panose="02020603050405020304" pitchFamily="18" charset="0"/>
              </a:rPr>
              <a:t> surfactants</a:t>
            </a:r>
          </a:p>
        </p:txBody>
      </p:sp>
      <p:sp>
        <p:nvSpPr>
          <p:cNvPr id="8" name="Rettangolo 7"/>
          <p:cNvSpPr/>
          <p:nvPr/>
        </p:nvSpPr>
        <p:spPr>
          <a:xfrm>
            <a:off x="323528" y="909400"/>
            <a:ext cx="8712968" cy="646331"/>
          </a:xfrm>
          <a:prstGeom prst="rect">
            <a:avLst/>
          </a:prstGeom>
        </p:spPr>
        <p:txBody>
          <a:bodyPr wrap="square">
            <a:spAutoFit/>
          </a:bodyPr>
          <a:lstStyle/>
          <a:p>
            <a:r>
              <a:rPr lang="en-US" dirty="0"/>
              <a:t>While surfactants are useful in prolonging the settling rate in </a:t>
            </a:r>
            <a:r>
              <a:rPr lang="en-US" dirty="0" err="1"/>
              <a:t>ferrofluids</a:t>
            </a:r>
            <a:r>
              <a:rPr lang="en-US" dirty="0"/>
              <a:t>, they also prove detrimental to the fluid's magnetic properties (specifically, the fluid's magnetic saturation). </a:t>
            </a:r>
          </a:p>
        </p:txBody>
      </p:sp>
      <p:pic>
        <p:nvPicPr>
          <p:cNvPr id="9" name="Immagine 8"/>
          <p:cNvPicPr>
            <a:picLocks noChangeAspect="1"/>
          </p:cNvPicPr>
          <p:nvPr/>
        </p:nvPicPr>
        <p:blipFill rotWithShape="1">
          <a:blip r:embed="rId3" cstate="print">
            <a:extLst>
              <a:ext uri="{28A0092B-C50C-407E-A947-70E740481C1C}">
                <a14:useLocalDpi xmlns:a14="http://schemas.microsoft.com/office/drawing/2010/main" val="0"/>
              </a:ext>
            </a:extLst>
          </a:blip>
          <a:srcRect b="2686"/>
          <a:stretch/>
        </p:blipFill>
        <p:spPr>
          <a:xfrm>
            <a:off x="323528" y="1988840"/>
            <a:ext cx="5205368" cy="3312368"/>
          </a:xfrm>
          <a:prstGeom prst="rect">
            <a:avLst/>
          </a:prstGeom>
        </p:spPr>
      </p:pic>
      <p:sp>
        <p:nvSpPr>
          <p:cNvPr id="10" name="Rettangolo 9"/>
          <p:cNvSpPr/>
          <p:nvPr/>
        </p:nvSpPr>
        <p:spPr>
          <a:xfrm>
            <a:off x="5940152" y="2780928"/>
            <a:ext cx="2952328" cy="2031325"/>
          </a:xfrm>
          <a:prstGeom prst="rect">
            <a:avLst/>
          </a:prstGeom>
        </p:spPr>
        <p:txBody>
          <a:bodyPr wrap="square">
            <a:spAutoFit/>
          </a:bodyPr>
          <a:lstStyle/>
          <a:p>
            <a:r>
              <a:rPr lang="en-US" dirty="0"/>
              <a:t>Magnetic saturation is the state reached when an increase in applied external magnetic field H cannot increase the magnetization of the material </a:t>
            </a:r>
            <a:r>
              <a:rPr lang="en-US" dirty="0" smtClean="0"/>
              <a:t>further.</a:t>
            </a:r>
            <a:endParaRPr lang="en-US" dirty="0"/>
          </a:p>
          <a:p>
            <a:endParaRPr lang="it-IT" dirty="0"/>
          </a:p>
        </p:txBody>
      </p:sp>
    </p:spTree>
    <p:extLst>
      <p:ext uri="{BB962C8B-B14F-4D97-AF65-F5344CB8AC3E}">
        <p14:creationId xmlns:p14="http://schemas.microsoft.com/office/powerpoint/2010/main" val="1237833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780928"/>
            <a:ext cx="3920852" cy="2750448"/>
          </a:xfrm>
          <a:prstGeom prst="rect">
            <a:avLst/>
          </a:prstGeom>
        </p:spPr>
      </p:pic>
      <p:pic>
        <p:nvPicPr>
          <p:cNvPr id="5" name="Immagine 4"/>
          <p:cNvPicPr>
            <a:picLocks noChangeAspect="1"/>
          </p:cNvPicPr>
          <p:nvPr/>
        </p:nvPicPr>
        <p:blipFill rotWithShape="1">
          <a:blip r:embed="rId4"/>
          <a:srcRect l="24393" t="8104" r="51206" b="15196"/>
          <a:stretch/>
        </p:blipFill>
        <p:spPr>
          <a:xfrm>
            <a:off x="179512" y="764704"/>
            <a:ext cx="4104456" cy="5832648"/>
          </a:xfrm>
          <a:prstGeom prst="rect">
            <a:avLst/>
          </a:prstGeom>
        </p:spPr>
      </p:pic>
      <p:sp>
        <p:nvSpPr>
          <p:cNvPr id="6" name="Rettangolo 5"/>
          <p:cNvSpPr/>
          <p:nvPr/>
        </p:nvSpPr>
        <p:spPr>
          <a:xfrm>
            <a:off x="4355976" y="5733256"/>
            <a:ext cx="4572000" cy="369332"/>
          </a:xfrm>
          <a:prstGeom prst="rect">
            <a:avLst/>
          </a:prstGeom>
        </p:spPr>
        <p:txBody>
          <a:bodyPr>
            <a:spAutoFit/>
          </a:bodyPr>
          <a:lstStyle/>
          <a:p>
            <a:r>
              <a:rPr lang="it-IT" dirty="0" err="1" smtClean="0">
                <a:latin typeface="Arial" panose="020B0604020202020204" pitchFamily="34" charset="0"/>
              </a:rPr>
              <a:t>J.Phys.Chem.C</a:t>
            </a:r>
            <a:r>
              <a:rPr lang="it-IT" dirty="0" smtClean="0">
                <a:latin typeface="Arial" panose="020B0604020202020204" pitchFamily="34" charset="0"/>
              </a:rPr>
              <a:t> 2014</a:t>
            </a:r>
            <a:r>
              <a:rPr lang="it-IT" dirty="0">
                <a:latin typeface="Arial" panose="020B0604020202020204" pitchFamily="34" charset="0"/>
              </a:rPr>
              <a:t>, 118, 16209−16217</a:t>
            </a:r>
            <a:endParaRPr lang="it-IT" dirty="0"/>
          </a:p>
        </p:txBody>
      </p:sp>
      <p:sp>
        <p:nvSpPr>
          <p:cNvPr id="7" name="Titolo 1"/>
          <p:cNvSpPr txBox="1">
            <a:spLocks/>
          </p:cNvSpPr>
          <p:nvPr/>
        </p:nvSpPr>
        <p:spPr>
          <a:xfrm>
            <a:off x="899592" y="116633"/>
            <a:ext cx="77724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err="1" smtClean="0">
                <a:solidFill>
                  <a:srgbClr val="0070C0"/>
                </a:solidFill>
                <a:latin typeface="Times New Roman" panose="02020603050405020304" pitchFamily="18" charset="0"/>
                <a:cs typeface="Times New Roman" panose="02020603050405020304" pitchFamily="18" charset="0"/>
              </a:rPr>
              <a:t>Ferrofluid</a:t>
            </a:r>
            <a:r>
              <a:rPr lang="en-US" altLang="en-US" sz="2800" b="1" dirty="0" smtClean="0">
                <a:solidFill>
                  <a:srgbClr val="0070C0"/>
                </a:solidFill>
                <a:latin typeface="Times New Roman" panose="02020603050405020304" pitchFamily="18" charset="0"/>
                <a:cs typeface="Times New Roman" panose="02020603050405020304" pitchFamily="18" charset="0"/>
              </a:rPr>
              <a:t> surfactants</a:t>
            </a:r>
          </a:p>
        </p:txBody>
      </p:sp>
      <p:sp>
        <p:nvSpPr>
          <p:cNvPr id="8" name="Rettangolo 7"/>
          <p:cNvSpPr/>
          <p:nvPr/>
        </p:nvSpPr>
        <p:spPr>
          <a:xfrm>
            <a:off x="4464496" y="1342509"/>
            <a:ext cx="4572000" cy="1200329"/>
          </a:xfrm>
          <a:prstGeom prst="rect">
            <a:avLst/>
          </a:prstGeom>
        </p:spPr>
        <p:txBody>
          <a:bodyPr>
            <a:spAutoFit/>
          </a:bodyPr>
          <a:lstStyle/>
          <a:p>
            <a:r>
              <a:rPr lang="en-US" dirty="0" smtClean="0"/>
              <a:t>Surfactants prove </a:t>
            </a:r>
            <a:r>
              <a:rPr lang="en-US" dirty="0"/>
              <a:t>detrimental to the fluid's </a:t>
            </a:r>
            <a:r>
              <a:rPr lang="en-US" dirty="0" smtClean="0"/>
              <a:t>magnetic saturation. </a:t>
            </a:r>
          </a:p>
          <a:p>
            <a:endParaRPr lang="en-US" dirty="0"/>
          </a:p>
          <a:p>
            <a:r>
              <a:rPr lang="en-US" dirty="0" smtClean="0"/>
              <a:t>Size effects</a:t>
            </a:r>
            <a:endParaRPr lang="en-US" dirty="0"/>
          </a:p>
        </p:txBody>
      </p:sp>
    </p:spTree>
    <p:extLst>
      <p:ext uri="{BB962C8B-B14F-4D97-AF65-F5344CB8AC3E}">
        <p14:creationId xmlns:p14="http://schemas.microsoft.com/office/powerpoint/2010/main" val="594626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899592" y="116633"/>
            <a:ext cx="77724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a:solidFill>
                  <a:srgbClr val="0070C0"/>
                </a:solidFill>
                <a:latin typeface="Times New Roman" panose="02020603050405020304" pitchFamily="18" charset="0"/>
                <a:cs typeface="Times New Roman" panose="02020603050405020304" pitchFamily="18" charset="0"/>
              </a:rPr>
              <a:t>Fe</a:t>
            </a:r>
            <a:r>
              <a:rPr lang="en-US" altLang="en-US" sz="2800" b="1" baseline="-25000" dirty="0">
                <a:solidFill>
                  <a:srgbClr val="0070C0"/>
                </a:solidFill>
                <a:latin typeface="Times New Roman" panose="02020603050405020304" pitchFamily="18" charset="0"/>
                <a:cs typeface="Times New Roman" panose="02020603050405020304" pitchFamily="18" charset="0"/>
              </a:rPr>
              <a:t>3</a:t>
            </a:r>
            <a:r>
              <a:rPr lang="en-US" altLang="en-US" sz="2800" b="1" dirty="0">
                <a:solidFill>
                  <a:srgbClr val="0070C0"/>
                </a:solidFill>
                <a:latin typeface="Times New Roman" panose="02020603050405020304" pitchFamily="18" charset="0"/>
                <a:cs typeface="Times New Roman" panose="02020603050405020304" pitchFamily="18" charset="0"/>
              </a:rPr>
              <a:t>O</a:t>
            </a:r>
            <a:r>
              <a:rPr lang="en-US" altLang="en-US" sz="2800" b="1" baseline="-25000" dirty="0">
                <a:solidFill>
                  <a:srgbClr val="0070C0"/>
                </a:solidFill>
                <a:latin typeface="Times New Roman" panose="02020603050405020304" pitchFamily="18" charset="0"/>
                <a:cs typeface="Times New Roman" panose="02020603050405020304" pitchFamily="18" charset="0"/>
              </a:rPr>
              <a:t>4</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smtClean="0">
                <a:solidFill>
                  <a:srgbClr val="0070C0"/>
                </a:solidFill>
                <a:latin typeface="Times New Roman" panose="02020603050405020304" pitchFamily="18" charset="0"/>
                <a:cs typeface="Times New Roman" panose="02020603050405020304" pitchFamily="18" charset="0"/>
              </a:rPr>
              <a:t>nanoparticles anticancer applications</a:t>
            </a:r>
          </a:p>
        </p:txBody>
      </p:sp>
      <p:sp>
        <p:nvSpPr>
          <p:cNvPr id="7" name="Rettangolo 6"/>
          <p:cNvSpPr/>
          <p:nvPr/>
        </p:nvSpPr>
        <p:spPr>
          <a:xfrm>
            <a:off x="867489" y="1196752"/>
            <a:ext cx="6840760" cy="2031325"/>
          </a:xfrm>
          <a:prstGeom prst="rect">
            <a:avLst/>
          </a:prstGeom>
        </p:spPr>
        <p:txBody>
          <a:bodyPr wrap="square">
            <a:spAutoFit/>
          </a:bodyPr>
          <a:lstStyle/>
          <a:p>
            <a:pPr algn="just"/>
            <a:r>
              <a:rPr lang="en-US" dirty="0"/>
              <a:t>Iron oxide nanoparticles may be used in </a:t>
            </a:r>
            <a:r>
              <a:rPr lang="en-US" dirty="0">
                <a:solidFill>
                  <a:srgbClr val="FF0000"/>
                </a:solidFill>
              </a:rPr>
              <a:t>magnetic</a:t>
            </a:r>
            <a:r>
              <a:rPr lang="en-US" dirty="0"/>
              <a:t> </a:t>
            </a:r>
            <a:r>
              <a:rPr lang="en-US" dirty="0">
                <a:solidFill>
                  <a:srgbClr val="FF0000"/>
                </a:solidFill>
              </a:rPr>
              <a:t>hyperthermia</a:t>
            </a:r>
            <a:r>
              <a:rPr lang="en-US" dirty="0"/>
              <a:t> as a cancer treatment method. In this method, the </a:t>
            </a:r>
            <a:r>
              <a:rPr lang="en-US" dirty="0" err="1"/>
              <a:t>ferrofluid</a:t>
            </a:r>
            <a:r>
              <a:rPr lang="en-US" dirty="0"/>
              <a:t> which contains iron oxide is injected to the tumor and then heated up by an </a:t>
            </a:r>
            <a:r>
              <a:rPr lang="en-US" dirty="0">
                <a:solidFill>
                  <a:srgbClr val="FF0000"/>
                </a:solidFill>
              </a:rPr>
              <a:t>alternating high frequency magnetic field</a:t>
            </a:r>
            <a:r>
              <a:rPr lang="en-US" dirty="0"/>
              <a:t>. The temperature distribution produced by this heat generation may help to destroy cancerous cells inside the tumor</a:t>
            </a:r>
            <a:r>
              <a:rPr lang="en-US" dirty="0" smtClean="0"/>
              <a:t>.</a:t>
            </a:r>
          </a:p>
          <a:p>
            <a:pPr algn="just"/>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6393" y="3207859"/>
            <a:ext cx="6258798" cy="3267531"/>
          </a:xfrm>
          <a:prstGeom prst="rect">
            <a:avLst/>
          </a:prstGeom>
        </p:spPr>
      </p:pic>
    </p:spTree>
    <p:extLst>
      <p:ext uri="{BB962C8B-B14F-4D97-AF65-F5344CB8AC3E}">
        <p14:creationId xmlns:p14="http://schemas.microsoft.com/office/powerpoint/2010/main" val="215611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899592" y="116633"/>
            <a:ext cx="77724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a:solidFill>
                  <a:srgbClr val="0070C0"/>
                </a:solidFill>
                <a:latin typeface="Times New Roman" panose="02020603050405020304" pitchFamily="18" charset="0"/>
                <a:cs typeface="Times New Roman" panose="02020603050405020304" pitchFamily="18" charset="0"/>
              </a:rPr>
              <a:t>Fe</a:t>
            </a:r>
            <a:r>
              <a:rPr lang="en-US" altLang="en-US" sz="2800" b="1" baseline="-25000" dirty="0">
                <a:solidFill>
                  <a:srgbClr val="0070C0"/>
                </a:solidFill>
                <a:latin typeface="Times New Roman" panose="02020603050405020304" pitchFamily="18" charset="0"/>
                <a:cs typeface="Times New Roman" panose="02020603050405020304" pitchFamily="18" charset="0"/>
              </a:rPr>
              <a:t>3</a:t>
            </a:r>
            <a:r>
              <a:rPr lang="en-US" altLang="en-US" sz="2800" b="1" dirty="0">
                <a:solidFill>
                  <a:srgbClr val="0070C0"/>
                </a:solidFill>
                <a:latin typeface="Times New Roman" panose="02020603050405020304" pitchFamily="18" charset="0"/>
                <a:cs typeface="Times New Roman" panose="02020603050405020304" pitchFamily="18" charset="0"/>
              </a:rPr>
              <a:t>O</a:t>
            </a:r>
            <a:r>
              <a:rPr lang="en-US" altLang="en-US" sz="2800" b="1" baseline="-25000" dirty="0">
                <a:solidFill>
                  <a:srgbClr val="0070C0"/>
                </a:solidFill>
                <a:latin typeface="Times New Roman" panose="02020603050405020304" pitchFamily="18" charset="0"/>
                <a:cs typeface="Times New Roman" panose="02020603050405020304" pitchFamily="18" charset="0"/>
              </a:rPr>
              <a:t>4</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smtClean="0">
                <a:solidFill>
                  <a:srgbClr val="0070C0"/>
                </a:solidFill>
                <a:latin typeface="Times New Roman" panose="02020603050405020304" pitchFamily="18" charset="0"/>
                <a:cs typeface="Times New Roman" panose="02020603050405020304" pitchFamily="18" charset="0"/>
              </a:rPr>
              <a:t>nanoparticles anticancer applications</a:t>
            </a:r>
          </a:p>
        </p:txBody>
      </p:sp>
      <p:sp>
        <p:nvSpPr>
          <p:cNvPr id="7" name="Rettangolo 6"/>
          <p:cNvSpPr/>
          <p:nvPr/>
        </p:nvSpPr>
        <p:spPr>
          <a:xfrm>
            <a:off x="867489" y="1196752"/>
            <a:ext cx="6840760" cy="2862322"/>
          </a:xfrm>
          <a:prstGeom prst="rect">
            <a:avLst/>
          </a:prstGeom>
        </p:spPr>
        <p:txBody>
          <a:bodyPr wrap="square">
            <a:spAutoFit/>
          </a:bodyPr>
          <a:lstStyle/>
          <a:p>
            <a:pPr algn="just"/>
            <a:r>
              <a:rPr lang="en-US" dirty="0" smtClean="0"/>
              <a:t>Iron </a:t>
            </a:r>
            <a:r>
              <a:rPr lang="en-US" dirty="0"/>
              <a:t>oxide nanoparticles are used in cancer </a:t>
            </a:r>
            <a:r>
              <a:rPr lang="en-US" dirty="0">
                <a:solidFill>
                  <a:srgbClr val="FF0000"/>
                </a:solidFill>
              </a:rPr>
              <a:t>magnetic </a:t>
            </a:r>
            <a:r>
              <a:rPr lang="en-US" dirty="0" err="1">
                <a:solidFill>
                  <a:srgbClr val="FF0000"/>
                </a:solidFill>
              </a:rPr>
              <a:t>nanotherapy</a:t>
            </a:r>
            <a:r>
              <a:rPr lang="en-US" dirty="0">
                <a:solidFill>
                  <a:srgbClr val="FF0000"/>
                </a:solidFill>
              </a:rPr>
              <a:t> </a:t>
            </a:r>
            <a:r>
              <a:rPr lang="en-US" dirty="0"/>
              <a:t>that is based on the magneto-spin effects in free-radical reactions and semiconductor material ability to generate oxygen radicals, furthermore, control oxidative stress in biological media under inhomogeneous electromagnetic radiation. The magnetic </a:t>
            </a:r>
            <a:r>
              <a:rPr lang="en-US" dirty="0" err="1"/>
              <a:t>nanotherapy</a:t>
            </a:r>
            <a:r>
              <a:rPr lang="en-US" dirty="0"/>
              <a:t> is remotely controlled by </a:t>
            </a:r>
            <a:r>
              <a:rPr lang="en-US" dirty="0">
                <a:solidFill>
                  <a:srgbClr val="FF0000"/>
                </a:solidFill>
              </a:rPr>
              <a:t>external electromagnetic field </a:t>
            </a:r>
            <a:r>
              <a:rPr lang="en-US" dirty="0"/>
              <a:t>reactive oxygen species (</a:t>
            </a:r>
            <a:r>
              <a:rPr lang="en-US" dirty="0">
                <a:solidFill>
                  <a:srgbClr val="FF0000"/>
                </a:solidFill>
              </a:rPr>
              <a:t>ROS</a:t>
            </a:r>
            <a:r>
              <a:rPr lang="en-US" dirty="0"/>
              <a:t>) and reactive nitrogen species (</a:t>
            </a:r>
            <a:r>
              <a:rPr lang="en-US" dirty="0">
                <a:solidFill>
                  <a:srgbClr val="FF0000"/>
                </a:solidFill>
              </a:rPr>
              <a:t>RNS</a:t>
            </a:r>
            <a:r>
              <a:rPr lang="en-US" dirty="0"/>
              <a:t>)-mediated local toxicity in the tumor during chemotherapy with antitumor magnetic complex and lesser side effects in normal tissues. </a:t>
            </a:r>
            <a:endParaRPr lang="en-US" dirty="0" smtClean="0"/>
          </a:p>
          <a:p>
            <a:endParaRPr lang="en-US"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4059074"/>
            <a:ext cx="3764173" cy="2056152"/>
          </a:xfrm>
          <a:prstGeom prst="rect">
            <a:avLst/>
          </a:prstGeom>
        </p:spPr>
      </p:pic>
      <p:sp>
        <p:nvSpPr>
          <p:cNvPr id="3" name="Rectangle 1"/>
          <p:cNvSpPr>
            <a:spLocks noChangeArrowheads="1"/>
          </p:cNvSpPr>
          <p:nvPr/>
        </p:nvSpPr>
        <p:spPr bwMode="auto">
          <a:xfrm>
            <a:off x="4785792" y="6444734"/>
            <a:ext cx="42507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1" i="1" u="none" strike="noStrike" cap="none" normalizeH="0" baseline="0" smtClean="0">
                <a:ln>
                  <a:noFill/>
                </a:ln>
                <a:solidFill>
                  <a:schemeClr val="tx1"/>
                </a:solidFill>
                <a:effectLst/>
                <a:latin typeface="Arial" panose="020B0604020202020204" pitchFamily="34" charset="0"/>
              </a:rPr>
              <a:t>J. Mater. Chem. B</a:t>
            </a:r>
            <a:r>
              <a:rPr kumimoji="0" lang="it-IT" altLang="it-IT" sz="1800" b="0" i="0" u="none" strike="noStrike" cap="none" normalizeH="0" baseline="0" smtClean="0">
                <a:ln>
                  <a:noFill/>
                </a:ln>
                <a:solidFill>
                  <a:schemeClr val="tx1"/>
                </a:solidFill>
                <a:effectLst/>
                <a:latin typeface="Arial" panose="020B0604020202020204" pitchFamily="34" charset="0"/>
              </a:rPr>
              <a:t>, 2013,</a:t>
            </a:r>
            <a:r>
              <a:rPr kumimoji="0" lang="it-IT" altLang="it-IT" sz="1800" b="1" i="0" u="none" strike="noStrike" cap="none" normalizeH="0" baseline="0" smtClean="0">
                <a:ln>
                  <a:noFill/>
                </a:ln>
                <a:solidFill>
                  <a:schemeClr val="tx1"/>
                </a:solidFill>
                <a:effectLst/>
                <a:latin typeface="Arial" panose="020B0604020202020204" pitchFamily="34" charset="0"/>
              </a:rPr>
              <a:t>1</a:t>
            </a:r>
            <a:r>
              <a:rPr kumimoji="0" lang="it-IT" altLang="it-IT" sz="1800" b="0" i="0" u="none" strike="noStrike" cap="none" normalizeH="0" baseline="0" smtClean="0">
                <a:ln>
                  <a:noFill/>
                </a:ln>
                <a:solidFill>
                  <a:schemeClr val="tx1"/>
                </a:solidFill>
                <a:effectLst/>
                <a:latin typeface="Arial" panose="020B0604020202020204" pitchFamily="34" charset="0"/>
              </a:rPr>
              <a:t>, 5100-5107 </a:t>
            </a:r>
          </a:p>
        </p:txBody>
      </p:sp>
    </p:spTree>
    <p:extLst>
      <p:ext uri="{BB962C8B-B14F-4D97-AF65-F5344CB8AC3E}">
        <p14:creationId xmlns:p14="http://schemas.microsoft.com/office/powerpoint/2010/main" val="86236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116633"/>
            <a:ext cx="7772400" cy="792088"/>
          </a:xfrm>
        </p:spPr>
        <p:txBody>
          <a:bodyPr>
            <a:normAutofit/>
          </a:bodyPr>
          <a:lstStyle/>
          <a:p>
            <a:r>
              <a:rPr lang="en-US" altLang="en-US" sz="2800" b="1">
                <a:solidFill>
                  <a:srgbClr val="0070C0"/>
                </a:solidFill>
                <a:latin typeface="Times New Roman" panose="02020603050405020304" pitchFamily="18" charset="0"/>
                <a:cs typeface="Times New Roman" panose="02020603050405020304" pitchFamily="18" charset="0"/>
              </a:rPr>
              <a:t>Fe</a:t>
            </a:r>
            <a:r>
              <a:rPr lang="en-US" altLang="en-US" sz="2800" b="1" baseline="-25000">
                <a:solidFill>
                  <a:srgbClr val="0070C0"/>
                </a:solidFill>
                <a:latin typeface="Times New Roman" panose="02020603050405020304" pitchFamily="18" charset="0"/>
                <a:cs typeface="Times New Roman" panose="02020603050405020304" pitchFamily="18" charset="0"/>
              </a:rPr>
              <a:t>3</a:t>
            </a:r>
            <a:r>
              <a:rPr lang="en-US" altLang="en-US" sz="2800" b="1">
                <a:solidFill>
                  <a:srgbClr val="0070C0"/>
                </a:solidFill>
                <a:latin typeface="Times New Roman" panose="02020603050405020304" pitchFamily="18" charset="0"/>
                <a:cs typeface="Times New Roman" panose="02020603050405020304" pitchFamily="18" charset="0"/>
              </a:rPr>
              <a:t>O</a:t>
            </a:r>
            <a:r>
              <a:rPr lang="en-US" altLang="en-US" sz="2800" b="1" baseline="-25000">
                <a:solidFill>
                  <a:srgbClr val="0070C0"/>
                </a:solidFill>
                <a:latin typeface="Times New Roman" panose="02020603050405020304" pitchFamily="18" charset="0"/>
                <a:cs typeface="Times New Roman" panose="02020603050405020304" pitchFamily="18" charset="0"/>
              </a:rPr>
              <a:t>4</a:t>
            </a:r>
            <a:r>
              <a:rPr lang="en-US" altLang="en-US" sz="2800" b="1">
                <a:solidFill>
                  <a:srgbClr val="0070C0"/>
                </a:solidFill>
                <a:latin typeface="Times New Roman" panose="02020603050405020304" pitchFamily="18" charset="0"/>
                <a:cs typeface="Times New Roman" panose="02020603050405020304" pitchFamily="18" charset="0"/>
              </a:rPr>
              <a:t> </a:t>
            </a:r>
            <a:r>
              <a:rPr lang="en-US" altLang="en-US" sz="2800" b="1" smtClean="0">
                <a:solidFill>
                  <a:srgbClr val="0070C0"/>
                </a:solidFill>
                <a:latin typeface="Times New Roman" panose="02020603050405020304" pitchFamily="18" charset="0"/>
                <a:cs typeface="Times New Roman" panose="02020603050405020304" pitchFamily="18" charset="0"/>
              </a:rPr>
              <a:t>nanoparticles</a:t>
            </a:r>
            <a:endParaRPr lang="en-US" altLang="en-US" sz="2800" b="1" dirty="0" smtClean="0">
              <a:solidFill>
                <a:srgbClr val="0070C0"/>
              </a:solidFill>
              <a:latin typeface="Times New Roman" panose="02020603050405020304" pitchFamily="18" charset="0"/>
              <a:cs typeface="Times New Roman" panose="02020603050405020304" pitchFamily="18" charset="0"/>
            </a:endParaRPr>
          </a:p>
        </p:txBody>
      </p:sp>
      <p:sp>
        <p:nvSpPr>
          <p:cNvPr id="3" name="Rettangolo 2"/>
          <p:cNvSpPr/>
          <p:nvPr/>
        </p:nvSpPr>
        <p:spPr>
          <a:xfrm>
            <a:off x="1043608" y="1196752"/>
            <a:ext cx="7416824" cy="1754326"/>
          </a:xfrm>
          <a:prstGeom prst="rect">
            <a:avLst/>
          </a:prstGeom>
        </p:spPr>
        <p:txBody>
          <a:bodyPr wrap="square">
            <a:spAutoFit/>
          </a:bodyPr>
          <a:lstStyle/>
          <a:p>
            <a:pPr algn="just"/>
            <a:r>
              <a:rPr lang="en-US" b="1" i="1" dirty="0" smtClean="0"/>
              <a:t>Magnetic complexes </a:t>
            </a:r>
            <a:r>
              <a:rPr lang="en-US" dirty="0" smtClean="0"/>
              <a:t>that consist of iron oxide nanoparticles </a:t>
            </a:r>
            <a:r>
              <a:rPr lang="en-US" dirty="0" smtClean="0">
                <a:solidFill>
                  <a:srgbClr val="FF0000"/>
                </a:solidFill>
              </a:rPr>
              <a:t>loaded with </a:t>
            </a:r>
            <a:r>
              <a:rPr lang="en-US" dirty="0">
                <a:solidFill>
                  <a:srgbClr val="FF0000"/>
                </a:solidFill>
              </a:rPr>
              <a:t>antitumor drug </a:t>
            </a:r>
            <a:r>
              <a:rPr lang="en-US" dirty="0"/>
              <a:t>have </a:t>
            </a:r>
            <a:r>
              <a:rPr lang="en-US" dirty="0" smtClean="0"/>
              <a:t>additional advantages over conventional antitumor drugs due to their ability to be remotely controlled while targeting with a </a:t>
            </a:r>
            <a:r>
              <a:rPr lang="en-US" dirty="0"/>
              <a:t>constant magnetic field and further strengthening of their antitumor activity by moderate inductive hyperthermia (below 40 °C</a:t>
            </a:r>
            <a:r>
              <a:rPr lang="en-US" dirty="0" smtClean="0"/>
              <a:t>).</a:t>
            </a:r>
          </a:p>
          <a:p>
            <a:pPr algn="just"/>
            <a:endParaRPr lang="en-US" dirty="0">
              <a:solidFill>
                <a:srgbClr val="FF0000"/>
              </a:solidFill>
            </a:endParaRPr>
          </a:p>
        </p:txBody>
      </p:sp>
      <p:pic>
        <p:nvPicPr>
          <p:cNvPr id="6" name="Immagine 5"/>
          <p:cNvPicPr>
            <a:picLocks noChangeAspect="1"/>
          </p:cNvPicPr>
          <p:nvPr/>
        </p:nvPicPr>
        <p:blipFill>
          <a:blip r:embed="rId2"/>
          <a:stretch>
            <a:fillRect/>
          </a:stretch>
        </p:blipFill>
        <p:spPr>
          <a:xfrm>
            <a:off x="1002995" y="2780928"/>
            <a:ext cx="7565593" cy="3757063"/>
          </a:xfrm>
          <a:prstGeom prst="rect">
            <a:avLst/>
          </a:prstGeom>
        </p:spPr>
      </p:pic>
    </p:spTree>
    <p:extLst>
      <p:ext uri="{BB962C8B-B14F-4D97-AF65-F5344CB8AC3E}">
        <p14:creationId xmlns:p14="http://schemas.microsoft.com/office/powerpoint/2010/main" val="64973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1585</TotalTime>
  <Words>1365</Words>
  <Application>Microsoft Office PowerPoint</Application>
  <PresentationFormat>Presentazione su schermo (4:3)</PresentationFormat>
  <Paragraphs>151</Paragraphs>
  <Slides>21</Slides>
  <Notes>3</Notes>
  <HiddenSlides>0</HiddenSlides>
  <MMClips>0</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1</vt:i4>
      </vt:variant>
      <vt:variant>
        <vt:lpstr>Titoli diapositive</vt:lpstr>
      </vt:variant>
      <vt:variant>
        <vt:i4>21</vt:i4>
      </vt:variant>
    </vt:vector>
  </HeadingPairs>
  <TitlesOfParts>
    <vt:vector size="30" baseType="lpstr">
      <vt:lpstr>Arial</vt:lpstr>
      <vt:lpstr>Calibri</vt:lpstr>
      <vt:lpstr>Comic Sans MS</vt:lpstr>
      <vt:lpstr>Symbol</vt:lpstr>
      <vt:lpstr>Times New Roman</vt:lpstr>
      <vt:lpstr>TTE1D9E350t00</vt:lpstr>
      <vt:lpstr>TTE2283328t00</vt:lpstr>
      <vt:lpstr>Tema di Office</vt:lpstr>
      <vt:lpstr>CS ChemDraw Drawing</vt:lpstr>
      <vt:lpstr>Precipitation of magnetite Fe3O4 nanoparticles</vt:lpstr>
      <vt:lpstr>Ferrofluid Fe3O4 nanoparticles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Fe3O4 nanoparticles</vt:lpstr>
      <vt:lpstr>Fe3O4 nanoparticles</vt:lpstr>
      <vt:lpstr>Colloidal methods: Silver </vt:lpstr>
      <vt:lpstr>Sol-Gel technique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Nanoparticle Synthesis</dc:title>
  <dc:creator>fornasiero</dc:creator>
  <cp:lastModifiedBy>Paolo Fornasiero</cp:lastModifiedBy>
  <cp:revision>108</cp:revision>
  <dcterms:created xsi:type="dcterms:W3CDTF">2020-03-16T12:24:42Z</dcterms:created>
  <dcterms:modified xsi:type="dcterms:W3CDTF">2021-04-30T06:08:03Z</dcterms:modified>
</cp:coreProperties>
</file>