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75" r:id="rId2"/>
    <p:sldId id="576" r:id="rId3"/>
    <p:sldId id="577" r:id="rId4"/>
    <p:sldId id="578" r:id="rId5"/>
    <p:sldId id="579" r:id="rId6"/>
    <p:sldId id="580" r:id="rId7"/>
    <p:sldId id="581" r:id="rId8"/>
    <p:sldId id="582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607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6" d="100"/>
          <a:sy n="76" d="100"/>
        </p:scale>
        <p:origin x="10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AD3B-971C-414D-9CDF-FADDF536511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49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980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30/04/2021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lCCNMtoJvk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FSbgANbKuw" TargetMode="External"/><Relationship Id="rId4" Type="http://schemas.openxmlformats.org/officeDocument/2006/relationships/hyperlink" Target="https://www.youtube.com/watch?v=hFSbgANbKu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508"/>
            <a:ext cx="8786873" cy="66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42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microemul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0221"/>
            <a:ext cx="80962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01742" y="1990581"/>
            <a:ext cx="1591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Reverse </a:t>
            </a:r>
          </a:p>
          <a:p>
            <a:r>
              <a:rPr lang="it-IT" dirty="0" err="1" smtClean="0"/>
              <a:t>Microemulsion</a:t>
            </a:r>
            <a:endParaRPr lang="it-IT" dirty="0" smtClean="0"/>
          </a:p>
          <a:p>
            <a:r>
              <a:rPr lang="en-US" dirty="0" smtClean="0"/>
              <a:t>aqueous </a:t>
            </a:r>
            <a:r>
              <a:rPr lang="en-US" dirty="0"/>
              <a:t>core </a:t>
            </a:r>
            <a:endParaRPr lang="en-US" dirty="0" smtClean="0"/>
          </a:p>
          <a:p>
            <a:r>
              <a:rPr lang="en-US" dirty="0" smtClean="0"/>
              <a:t>5–10</a:t>
            </a:r>
            <a:r>
              <a:rPr lang="en-US" dirty="0"/>
              <a:t> nm.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2001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Microemulsion</a:t>
            </a:r>
            <a:endParaRPr lang="en-US" dirty="0" smtClean="0"/>
          </a:p>
          <a:p>
            <a:r>
              <a:rPr lang="en-US" dirty="0" smtClean="0"/>
              <a:t>1–100</a:t>
            </a:r>
            <a:r>
              <a:rPr lang="en-US" dirty="0"/>
              <a:t> </a:t>
            </a:r>
            <a:r>
              <a:rPr lang="en-US" dirty="0" smtClean="0"/>
              <a:t>nm.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64653" y="47251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Spherical shape. The core size can be tune by </a:t>
            </a:r>
            <a:r>
              <a:rPr lang="en-US" dirty="0"/>
              <a:t>varying the concentration of the dispersed phase and the surfactants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909711"/>
            <a:ext cx="8312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polar </a:t>
            </a:r>
            <a:r>
              <a:rPr lang="en-US" dirty="0"/>
              <a:t>phase (water), a nonpolar phase (oil) and an </a:t>
            </a:r>
            <a:r>
              <a:rPr lang="en-US" dirty="0" smtClean="0"/>
              <a:t>emulsifier (surfactant)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652120" y="4149080"/>
            <a:ext cx="3200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* Co-</a:t>
            </a:r>
            <a:r>
              <a:rPr lang="it-IT" sz="1400" dirty="0" err="1" smtClean="0"/>
              <a:t>surfactant</a:t>
            </a:r>
            <a:r>
              <a:rPr lang="it-IT" sz="1400" dirty="0" smtClean="0"/>
              <a:t> : a medium </a:t>
            </a:r>
            <a:r>
              <a:rPr lang="it-IT" sz="1400" dirty="0" err="1"/>
              <a:t>chain</a:t>
            </a:r>
            <a:r>
              <a:rPr lang="it-IT" sz="1400" dirty="0"/>
              <a:t> </a:t>
            </a:r>
            <a:r>
              <a:rPr lang="it-IT" sz="1400" dirty="0" err="1"/>
              <a:t>alcohol</a:t>
            </a:r>
            <a:r>
              <a:rPr lang="it-IT" sz="1400" dirty="0"/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6006" y="5365665"/>
            <a:ext cx="852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microemulsion</a:t>
            </a:r>
            <a:r>
              <a:rPr lang="en-US" dirty="0"/>
              <a:t> is a macroscopically homogeneous system and possesses spherical droplets of the size &lt;50 nm that do not require the higher input of energy and shear reaction conditions, in contrast to conventional emulsions, which are cloudy, kinetically stable and thermodynamically unstable systems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0"/>
            <a:ext cx="6562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hydrophilic-lipophilic balance (HLB) value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9542"/>
            <a:ext cx="5212241" cy="4525963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763458" cy="41490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1086" y="6238675"/>
            <a:ext cx="517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HLB = 20 for a 100 % </a:t>
            </a:r>
            <a:r>
              <a:rPr lang="it-IT" dirty="0" err="1" smtClean="0"/>
              <a:t>hydrophilic</a:t>
            </a:r>
            <a:r>
              <a:rPr lang="it-IT" dirty="0" smtClean="0"/>
              <a:t> non </a:t>
            </a:r>
            <a:r>
              <a:rPr lang="it-IT" dirty="0" err="1" smtClean="0"/>
              <a:t>ionic</a:t>
            </a:r>
            <a:r>
              <a:rPr lang="it-IT" dirty="0" smtClean="0"/>
              <a:t> </a:t>
            </a:r>
            <a:r>
              <a:rPr lang="it-IT" dirty="0" err="1" smtClean="0"/>
              <a:t>surfactant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intechopen.com/media/chapter/63349/media/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619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5496" y="849486"/>
            <a:ext cx="412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bicontinuous</a:t>
            </a:r>
            <a:r>
              <a:rPr lang="it-IT" dirty="0"/>
              <a:t> “</a:t>
            </a:r>
            <a:r>
              <a:rPr lang="it-IT" dirty="0" err="1"/>
              <a:t>sponge</a:t>
            </a:r>
            <a:r>
              <a:rPr lang="it-IT" dirty="0"/>
              <a:t>” to water-</a:t>
            </a:r>
            <a:r>
              <a:rPr lang="it-IT" dirty="0" err="1"/>
              <a:t>swollen</a:t>
            </a:r>
            <a:r>
              <a:rPr lang="it-IT" dirty="0"/>
              <a:t> inverse </a:t>
            </a:r>
            <a:r>
              <a:rPr lang="it-IT" dirty="0" err="1"/>
              <a:t>micelles</a:t>
            </a:r>
            <a:r>
              <a:rPr lang="it-IT" dirty="0"/>
              <a:t> </a:t>
            </a:r>
            <a:r>
              <a:rPr lang="it-IT" dirty="0" err="1"/>
              <a:t>dispersed</a:t>
            </a:r>
            <a:r>
              <a:rPr lang="it-IT" dirty="0"/>
              <a:t> in </a:t>
            </a:r>
            <a:r>
              <a:rPr lang="it-IT" dirty="0" err="1"/>
              <a:t>oil</a:t>
            </a:r>
            <a:r>
              <a:rPr lang="it-IT" dirty="0"/>
              <a:t> (W/O </a:t>
            </a:r>
            <a:r>
              <a:rPr lang="it-IT" dirty="0" err="1"/>
              <a:t>microemulsion</a:t>
            </a:r>
            <a:r>
              <a:rPr lang="it-IT" dirty="0"/>
              <a:t>) </a:t>
            </a:r>
            <a:r>
              <a:rPr lang="it-IT" dirty="0" err="1" smtClean="0"/>
              <a:t>phase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95936" y="1237402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 err="1" smtClean="0"/>
              <a:t>Mixture</a:t>
            </a:r>
            <a:r>
              <a:rPr lang="it-IT" dirty="0" smtClean="0"/>
              <a:t> </a:t>
            </a:r>
            <a:r>
              <a:rPr lang="it-IT" dirty="0"/>
              <a:t>of (O/W and W/O)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496" y="5125588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Depending on the </a:t>
            </a:r>
            <a:r>
              <a:rPr lang="en-US" dirty="0">
                <a:solidFill>
                  <a:srgbClr val="FF0000"/>
                </a:solidFill>
              </a:rPr>
              <a:t>hydrophilic-lipophilic balance (HLB) value </a:t>
            </a:r>
            <a:r>
              <a:rPr lang="en-US" dirty="0"/>
              <a:t>of the surfactant and the </a:t>
            </a:r>
            <a:r>
              <a:rPr lang="en-US" dirty="0">
                <a:solidFill>
                  <a:srgbClr val="FF0000"/>
                </a:solidFill>
              </a:rPr>
              <a:t>oil/water ratio</a:t>
            </a:r>
            <a:r>
              <a:rPr lang="en-US" dirty="0"/>
              <a:t>, the formed microstructure can exist in oil-in-water (O/W), water-in-oil (W/O), hexagonal, reverse hexagonal, or a mixture of (O/W and W/O) called </a:t>
            </a:r>
            <a:r>
              <a:rPr lang="en-US" dirty="0" err="1"/>
              <a:t>bicontinuous</a:t>
            </a:r>
            <a:r>
              <a:rPr lang="en-US" dirty="0"/>
              <a:t>/lamellar phase. In general, the surfactants having HLB of 3–6 promote the formation of W/O </a:t>
            </a:r>
            <a:r>
              <a:rPr lang="en-US" dirty="0" err="1"/>
              <a:t>microemulsions</a:t>
            </a:r>
            <a:r>
              <a:rPr lang="en-US" dirty="0"/>
              <a:t> whereas with HLB of 8–18 facilitate the formation of O/W </a:t>
            </a:r>
            <a:r>
              <a:rPr lang="en-US" dirty="0" err="1" smtClean="0"/>
              <a:t>microemulsions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ntechopen.com/media/chapter/63349/media/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34225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90" y="842706"/>
            <a:ext cx="5619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47251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Metallic</a:t>
            </a:r>
            <a:r>
              <a:rPr lang="it-IT" b="1" dirty="0" smtClean="0"/>
              <a:t> </a:t>
            </a:r>
            <a:r>
              <a:rPr lang="it-IT" b="1" dirty="0" err="1" smtClean="0"/>
              <a:t>nanoparticles</a:t>
            </a:r>
            <a:r>
              <a:rPr lang="it-IT" b="1" dirty="0" smtClean="0"/>
              <a:t> : </a:t>
            </a:r>
            <a:r>
              <a:rPr lang="it-IT" dirty="0" smtClean="0"/>
              <a:t>Ag, </a:t>
            </a:r>
            <a:r>
              <a:rPr lang="it-IT" dirty="0" err="1" smtClean="0"/>
              <a:t>Au</a:t>
            </a:r>
            <a:r>
              <a:rPr lang="it-IT" dirty="0" smtClean="0"/>
              <a:t>, </a:t>
            </a:r>
            <a:r>
              <a:rPr lang="it-IT" dirty="0" err="1" smtClean="0"/>
              <a:t>Pt</a:t>
            </a:r>
            <a:r>
              <a:rPr lang="it-IT" dirty="0" smtClean="0"/>
              <a:t>, Pd, Cu, Ni, </a:t>
            </a:r>
            <a:r>
              <a:rPr lang="it-IT" dirty="0" err="1" smtClean="0"/>
              <a:t>Mo</a:t>
            </a:r>
            <a:r>
              <a:rPr lang="it-IT" dirty="0" smtClean="0"/>
              <a:t>, Ru, Se, Fe, Ce </a:t>
            </a:r>
          </a:p>
          <a:p>
            <a:r>
              <a:rPr lang="it-IT" dirty="0" smtClean="0"/>
              <a:t>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oxides</a:t>
            </a:r>
            <a:r>
              <a:rPr lang="it-IT" dirty="0"/>
              <a:t>, </a:t>
            </a:r>
            <a:r>
              <a:rPr lang="it-IT" dirty="0" err="1"/>
              <a:t>sulfides</a:t>
            </a:r>
            <a:r>
              <a:rPr lang="it-IT" dirty="0"/>
              <a:t>, </a:t>
            </a:r>
            <a:r>
              <a:rPr lang="it-IT" dirty="0" err="1"/>
              <a:t>fluorides</a:t>
            </a:r>
            <a:r>
              <a:rPr lang="it-IT" dirty="0"/>
              <a:t>, </a:t>
            </a:r>
            <a:r>
              <a:rPr lang="it-IT" dirty="0" err="1"/>
              <a:t>chromates</a:t>
            </a:r>
            <a:r>
              <a:rPr lang="it-IT" dirty="0"/>
              <a:t>, </a:t>
            </a:r>
            <a:r>
              <a:rPr lang="it-IT" dirty="0" err="1" smtClean="0"/>
              <a:t>phosphates</a:t>
            </a:r>
            <a:endParaRPr lang="it-IT" dirty="0" smtClean="0"/>
          </a:p>
          <a:p>
            <a:r>
              <a:rPr lang="it-IT" b="1" dirty="0"/>
              <a:t>Quantum </a:t>
            </a:r>
            <a:r>
              <a:rPr lang="it-IT" b="1" dirty="0" err="1" smtClean="0"/>
              <a:t>dots</a:t>
            </a:r>
            <a:r>
              <a:rPr lang="it-IT" b="1" dirty="0" smtClean="0"/>
              <a:t>: </a:t>
            </a:r>
            <a:r>
              <a:rPr lang="fr-FR" dirty="0" err="1"/>
              <a:t>CdX</a:t>
            </a:r>
            <a:r>
              <a:rPr lang="fr-FR" dirty="0"/>
              <a:t> (X = S, Se, Te), </a:t>
            </a:r>
            <a:r>
              <a:rPr lang="fr-FR" dirty="0" err="1"/>
              <a:t>carbon</a:t>
            </a:r>
            <a:r>
              <a:rPr lang="fr-FR" dirty="0"/>
              <a:t> dots, Si </a:t>
            </a:r>
            <a:r>
              <a:rPr lang="fr-FR" dirty="0" err="1"/>
              <a:t>QDs</a:t>
            </a:r>
            <a:r>
              <a:rPr lang="fr-FR" dirty="0"/>
              <a:t>, </a:t>
            </a:r>
            <a:r>
              <a:rPr lang="fr-FR" dirty="0" err="1"/>
              <a:t>graphene</a:t>
            </a:r>
            <a:r>
              <a:rPr lang="fr-FR" dirty="0"/>
              <a:t> </a:t>
            </a:r>
            <a:r>
              <a:rPr lang="fr-FR" dirty="0" err="1"/>
              <a:t>QDs</a:t>
            </a:r>
            <a:r>
              <a:rPr lang="fr-FR" dirty="0"/>
              <a:t>, Ag</a:t>
            </a:r>
            <a:r>
              <a:rPr lang="fr-FR" baseline="-25000" dirty="0"/>
              <a:t>2</a:t>
            </a:r>
            <a:r>
              <a:rPr lang="fr-FR" dirty="0"/>
              <a:t>Se, Ag</a:t>
            </a:r>
            <a:r>
              <a:rPr lang="fr-FR" baseline="-25000" dirty="0"/>
              <a:t>2</a:t>
            </a:r>
            <a:r>
              <a:rPr lang="fr-FR" dirty="0"/>
              <a:t>S, </a:t>
            </a:r>
            <a:r>
              <a:rPr lang="fr-FR" dirty="0" err="1"/>
              <a:t>ZnS</a:t>
            </a:r>
            <a:r>
              <a:rPr lang="fr-FR" dirty="0"/>
              <a:t>, </a:t>
            </a:r>
            <a:r>
              <a:rPr lang="fr-FR" dirty="0" err="1"/>
              <a:t>InP</a:t>
            </a:r>
            <a:r>
              <a:rPr lang="fr-FR" dirty="0"/>
              <a:t>, </a:t>
            </a:r>
            <a:r>
              <a:rPr lang="fr-FR" dirty="0" err="1"/>
              <a:t>etc</a:t>
            </a:r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58525" y="60932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https://www.intechopen.com/books/microemulsion-a-chemical-nanoreactor/microemulsions-as-nanotemplates-a-soft-and-versatile-approach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rs.els-cdn.com/content/image/1-s2.0-S1674200117301335-gr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80224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5534" y="5517232"/>
            <a:ext cx="856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Thiol-functionalized</a:t>
            </a:r>
            <a:r>
              <a:rPr lang="it-IT" dirty="0" smtClean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NPs</a:t>
            </a:r>
            <a:r>
              <a:rPr lang="it-IT" dirty="0"/>
              <a:t> (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diameter</a:t>
            </a:r>
            <a:r>
              <a:rPr lang="it-IT" dirty="0"/>
              <a:t> 3–4 nm) by </a:t>
            </a:r>
            <a:r>
              <a:rPr lang="it-IT" dirty="0" err="1"/>
              <a:t>using</a:t>
            </a:r>
            <a:r>
              <a:rPr lang="it-IT" dirty="0"/>
              <a:t> W/O </a:t>
            </a:r>
            <a:r>
              <a:rPr lang="it-IT" dirty="0" err="1"/>
              <a:t>microemulsion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toluene/</a:t>
            </a:r>
            <a:r>
              <a:rPr lang="it-IT" dirty="0" err="1">
                <a:solidFill>
                  <a:srgbClr val="FF0000"/>
                </a:solidFill>
              </a:rPr>
              <a:t>tetraoctylammonium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bromide</a:t>
            </a:r>
            <a:r>
              <a:rPr lang="it-IT" dirty="0">
                <a:solidFill>
                  <a:srgbClr val="FF0000"/>
                </a:solidFill>
              </a:rPr>
              <a:t>/water</a:t>
            </a:r>
            <a:r>
              <a:rPr lang="it-IT" dirty="0"/>
              <a:t>) </a:t>
            </a:r>
            <a:r>
              <a:rPr lang="it-IT" dirty="0" err="1"/>
              <a:t>where</a:t>
            </a:r>
            <a:r>
              <a:rPr lang="it-IT" dirty="0"/>
              <a:t> HAuCl</a:t>
            </a:r>
            <a:r>
              <a:rPr lang="it-IT" baseline="-25000" dirty="0"/>
              <a:t>4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employed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precursor and NaBH</a:t>
            </a:r>
            <a:r>
              <a:rPr lang="it-IT" baseline="-25000" dirty="0"/>
              <a:t>4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reducing</a:t>
            </a:r>
            <a:r>
              <a:rPr lang="it-IT" dirty="0"/>
              <a:t> agent.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51920" y="6440888"/>
            <a:ext cx="530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Particuology</a:t>
            </a:r>
            <a:r>
              <a:rPr lang="fr-FR" dirty="0"/>
              <a:t>, Volume 37, April 2018, Pages 33-36</a:t>
            </a:r>
          </a:p>
          <a:p>
            <a:endParaRPr lang="fr-FR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36512" y="240612"/>
            <a:ext cx="9585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thiol-functionalized </a:t>
            </a:r>
            <a:r>
              <a:rPr lang="en-US" sz="2400" dirty="0" err="1" smtClean="0">
                <a:solidFill>
                  <a:srgbClr val="0070C0"/>
                </a:solidFill>
              </a:rPr>
              <a:t>nano</a:t>
            </a:r>
            <a:r>
              <a:rPr lang="en-US" sz="2400" dirty="0" smtClean="0">
                <a:solidFill>
                  <a:srgbClr val="0070C0"/>
                </a:solidFill>
              </a:rPr>
              <a:t> Au</a:t>
            </a:r>
            <a:endParaRPr lang="en-US" sz="2400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051" y="3244334"/>
            <a:ext cx="19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two-phase 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Brust</a:t>
            </a:r>
            <a:r>
              <a:rPr lang="en-US" dirty="0" smtClean="0"/>
              <a:t> </a:t>
            </a:r>
            <a:r>
              <a:rPr lang="en-US" dirty="0"/>
              <a:t>method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01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.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2"/>
          <a:stretch/>
        </p:blipFill>
        <p:spPr bwMode="auto">
          <a:xfrm>
            <a:off x="395536" y="1369506"/>
            <a:ext cx="3228975" cy="31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g.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3"/>
          <a:stretch/>
        </p:blipFill>
        <p:spPr bwMode="auto">
          <a:xfrm>
            <a:off x="3707904" y="1340768"/>
            <a:ext cx="3476939" cy="31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4725844"/>
            <a:ext cx="512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 images of stabilized </a:t>
            </a:r>
            <a:r>
              <a:rPr lang="en-US" dirty="0" err="1"/>
              <a:t>AuNP</a:t>
            </a:r>
            <a:r>
              <a:rPr lang="en-US" dirty="0"/>
              <a:t> colloid solutions, prepared by the (a) two- phase </a:t>
            </a:r>
            <a:r>
              <a:rPr lang="en-US" dirty="0" err="1"/>
              <a:t>Brust</a:t>
            </a:r>
            <a:r>
              <a:rPr lang="en-US" dirty="0"/>
              <a:t> method and the (b) </a:t>
            </a:r>
            <a:r>
              <a:rPr lang="en-US" dirty="0" err="1"/>
              <a:t>microemulsion</a:t>
            </a:r>
            <a:r>
              <a:rPr lang="en-US" dirty="0"/>
              <a:t> technique.</a:t>
            </a:r>
            <a:endParaRPr lang="it-IT" dirty="0"/>
          </a:p>
        </p:txBody>
      </p:sp>
      <p:pic>
        <p:nvPicPr>
          <p:cNvPr id="8196" name="Picture 4" descr="Fig.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1922"/>
            <a:ext cx="3228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3692" y="6161592"/>
            <a:ext cx="530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Particuology</a:t>
            </a:r>
            <a:r>
              <a:rPr lang="fr-FR" dirty="0"/>
              <a:t>, Volume 37, April 2018, Pages 33-36</a:t>
            </a:r>
          </a:p>
          <a:p>
            <a:endParaRPr lang="fr-FR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36512" y="240612"/>
            <a:ext cx="9585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thiol-functionalized </a:t>
            </a:r>
            <a:r>
              <a:rPr lang="en-US" sz="2400" dirty="0" err="1" smtClean="0">
                <a:solidFill>
                  <a:srgbClr val="0070C0"/>
                </a:solidFill>
              </a:rPr>
              <a:t>nano</a:t>
            </a:r>
            <a:r>
              <a:rPr lang="en-US" sz="2400" dirty="0" smtClean="0">
                <a:solidFill>
                  <a:srgbClr val="0070C0"/>
                </a:solidFill>
              </a:rPr>
              <a:t> Au</a:t>
            </a:r>
            <a:endParaRPr lang="en-US" sz="2400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35000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5278" y="4503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Tetraethyl </a:t>
            </a:r>
            <a:r>
              <a:rPr lang="en-US" dirty="0" err="1">
                <a:solidFill>
                  <a:srgbClr val="FF0000"/>
                </a:solidFill>
              </a:rPr>
              <a:t>orthosilicate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(TEOS) is exploited as the common source of silicon </a:t>
            </a:r>
            <a:r>
              <a:rPr lang="en-US" dirty="0" err="1"/>
              <a:t>alkoxide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3619" y="227687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W/O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27984" y="6237312"/>
            <a:ext cx="439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https://pubs.acs.org/doi/10.1021/la0624283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32040" y="420445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final </a:t>
            </a:r>
            <a:r>
              <a:rPr lang="en-US" dirty="0"/>
              <a:t>particle size increases with the number of collisions or micellar exchanges.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64861" y="5883437"/>
            <a:ext cx="8555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Acid catalysis, in contrast, promotes hydrolysis but hinders both condensation and dissolution reactions.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5278" y="523268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 catalysis of sol−gel reactions promotes hydrolysis, condensation, and, more importantly, dissolution.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41827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Nucleation in water-in-oil </a:t>
            </a:r>
            <a:r>
              <a:rPr lang="en-US" dirty="0" err="1"/>
              <a:t>microemulsions</a:t>
            </a:r>
            <a:r>
              <a:rPr lang="en-US" dirty="0"/>
              <a:t> takes place when the concentration of hydrolyzed precursors present in the reverse micelle droplets exceeds the nucleation threshold </a:t>
            </a:r>
            <a:r>
              <a:rPr lang="en-US" i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.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36512" y="-27384"/>
            <a:ext cx="62738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</a:t>
            </a:r>
            <a:r>
              <a:rPr lang="en-US" sz="2400" dirty="0" smtClean="0">
                <a:solidFill>
                  <a:srgbClr val="0070C0"/>
                </a:solidFill>
              </a:rPr>
              <a:t>SiO</a:t>
            </a:r>
            <a:r>
              <a:rPr lang="en-US" sz="2400" baseline="-25000" dirty="0" smtClean="0">
                <a:solidFill>
                  <a:srgbClr val="0070C0"/>
                </a:solidFill>
              </a:rPr>
              <a:t>2</a:t>
            </a:r>
            <a:endParaRPr lang="en-US" sz="2400" baseline="-25000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766"/>
            <a:ext cx="8657687" cy="65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38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86" y="214290"/>
            <a:ext cx="869862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76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6"/>
            <a:ext cx="8922831" cy="65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71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528"/>
            <a:ext cx="8643998" cy="65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461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9FE-F410-429A-9995-5EBD8B727C1E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410200" cy="914400"/>
          </a:xfrm>
        </p:spPr>
        <p:txBody>
          <a:bodyPr/>
          <a:lstStyle/>
          <a:p>
            <a:pPr algn="l"/>
            <a:r>
              <a:rPr lang="it-IT" altLang="it-IT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Reazione idrotermale</a:t>
            </a:r>
            <a:endParaRPr lang="it-IT" altLang="it-IT" sz="4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343400" y="20574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it-IT" sz="2000">
              <a:effectLst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43000"/>
            <a:ext cx="7848600" cy="3048000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it-IT" sz="2200">
                <a:latin typeface="Times New Roman" pitchFamily="18" charset="0"/>
              </a:rPr>
              <a:t>Questo metodo di sintesi consiste nella dissoluzione e ricristallizzazione di materiali a bassa solubilità. In questo processo una sospensione/soluzione viene trattata in condizioni di alta T e P (differisce da un semplice processo di “ageing” per le condizioni)</a:t>
            </a:r>
          </a:p>
          <a:p>
            <a:pPr marL="0" indent="0" algn="ctr">
              <a:buFontTx/>
              <a:buNone/>
            </a:pPr>
            <a:r>
              <a:rPr lang="it-IT" altLang="it-IT" sz="2200">
                <a:latin typeface="Times New Roman" pitchFamily="18" charset="0"/>
                <a:sym typeface="Wingdings" pitchFamily="2" charset="2"/>
              </a:rPr>
              <a:t></a:t>
            </a:r>
          </a:p>
          <a:p>
            <a:pPr marL="0" indent="0" algn="ctr">
              <a:buFontTx/>
              <a:buNone/>
            </a:pPr>
            <a:r>
              <a:rPr lang="it-IT" altLang="it-IT" sz="220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Evoluzione verso sistemi termodinamicamente più stabili (ingrossamento di cristalli, trasformazioni strutturali, sintesi idrotermali, cristallizzazione di amorfi)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0" y="4267200"/>
            <a:ext cx="7924800" cy="2133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8572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2763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954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1145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it-IT" altLang="it-IT" sz="1000">
              <a:effectLst/>
              <a:sym typeface="Wingdings" pitchFamily="2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La velocità delle trasformazioni idrotermali è generalmente bassa – lo stadio lento è la dissoluzione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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Possibilità di accelerare la velocità con aggiunta di sostanze mineralizzanti (acidi, basi, complessati)</a:t>
            </a:r>
          </a:p>
        </p:txBody>
      </p:sp>
    </p:spTree>
    <p:extLst>
      <p:ext uri="{BB962C8B-B14F-4D97-AF65-F5344CB8AC3E}">
        <p14:creationId xmlns:p14="http://schemas.microsoft.com/office/powerpoint/2010/main" val="17178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</a:t>
            </a:r>
          </a:p>
        </p:txBody>
      </p:sp>
      <p:sp>
        <p:nvSpPr>
          <p:cNvPr id="3" name="Rettangolo 2"/>
          <p:cNvSpPr/>
          <p:nvPr/>
        </p:nvSpPr>
        <p:spPr>
          <a:xfrm>
            <a:off x="858642" y="908720"/>
            <a:ext cx="756084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Attrition is a mechanical method for creating certain types of nanoparticles.  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Macro or micro scale particles are ground in a ball mill, a planetary ball mill, or other size reducing mechanism. 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resulting particles are separated by filters and recovered.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Particle sizes range from tens to hundreds of nm.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Broad size distribution and varied particle geometry.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May contain defects and impurities from the milling process.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Generally considered to be very energy intensive.</a:t>
            </a:r>
          </a:p>
        </p:txBody>
      </p:sp>
    </p:spTree>
    <p:extLst>
      <p:ext uri="{BB962C8B-B14F-4D97-AF65-F5344CB8AC3E}">
        <p14:creationId xmlns:p14="http://schemas.microsoft.com/office/powerpoint/2010/main" val="202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Attrition: Rotary Ball Mill</a:t>
            </a:r>
          </a:p>
        </p:txBody>
      </p:sp>
      <p:sp>
        <p:nvSpPr>
          <p:cNvPr id="4" name="Rettangolo 3"/>
          <p:cNvSpPr/>
          <p:nvPr/>
        </p:nvSpPr>
        <p:spPr>
          <a:xfrm>
            <a:off x="827584" y="1556792"/>
            <a:ext cx="3816424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A hollow steel cylinder containing tungsten </a:t>
            </a:r>
            <a:r>
              <a:rPr lang="en-US" kern="0" dirty="0" smtClean="0"/>
              <a:t>carbide (WC), </a:t>
            </a:r>
            <a:r>
              <a:rPr lang="it-IT" kern="0" dirty="0" err="1"/>
              <a:t>corundum</a:t>
            </a:r>
            <a:r>
              <a:rPr lang="it-IT" kern="0" dirty="0"/>
              <a:t> (</a:t>
            </a:r>
            <a:r>
              <a:rPr lang="it-IT" kern="0" dirty="0" smtClean="0"/>
              <a:t>α-Al</a:t>
            </a:r>
            <a:r>
              <a:rPr lang="it-IT" kern="0" baseline="-25000" dirty="0" smtClean="0"/>
              <a:t>2</a:t>
            </a:r>
            <a:r>
              <a:rPr lang="it-IT" kern="0" dirty="0" smtClean="0"/>
              <a:t>O</a:t>
            </a:r>
            <a:r>
              <a:rPr lang="it-IT" kern="0" baseline="-25000" dirty="0" smtClean="0"/>
              <a:t>3</a:t>
            </a:r>
            <a:r>
              <a:rPr lang="it-IT" kern="0" dirty="0"/>
              <a:t>) </a:t>
            </a:r>
            <a:r>
              <a:rPr lang="it-IT" kern="0" dirty="0" smtClean="0"/>
              <a:t>or ZrO</a:t>
            </a:r>
            <a:r>
              <a:rPr lang="it-IT" kern="0" baseline="-25000" dirty="0" smtClean="0"/>
              <a:t>2</a:t>
            </a:r>
            <a:r>
              <a:rPr lang="en-US" kern="0" dirty="0" smtClean="0"/>
              <a:t> balls </a:t>
            </a:r>
            <a:r>
              <a:rPr lang="en-US" kern="0" dirty="0"/>
              <a:t>and a solid precursor rotates about its central axis.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Particle size is reduced by brittle fracturing resulting from ball-ball and ball-wall collisions.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Milling takes place in an inert gas atmosphere to reduce contamination.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095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18834"/>
            <a:ext cx="3630591" cy="34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Attrition: Examples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62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Industrial method for many products</a:t>
            </a:r>
          </a:p>
        </p:txBody>
      </p:sp>
      <p:pic>
        <p:nvPicPr>
          <p:cNvPr id="4" name="Picture 6" descr="tire at 32 psi - recommended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160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int Cans 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184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pa-online.pa.gov.sg/NASApp/sdsol/sdsol/common/makeup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6766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Optical Fib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4747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hoto of vitmains bottles and vitamin pi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67125"/>
            <a:ext cx="1295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Quill in Ink Bo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80022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4114800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Carbon Black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7800" y="1447800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TiO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6576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SiO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62200" y="19050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Tires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2600" y="60198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Inks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31242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Paints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57600" y="5360988"/>
            <a:ext cx="100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Makeup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924800" y="1905000"/>
            <a:ext cx="96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Optical </a:t>
            </a:r>
          </a:p>
          <a:p>
            <a:pPr algn="ctr" eaLnBrk="1" hangingPunct="1"/>
            <a:r>
              <a:rPr lang="en-US" altLang="en-US"/>
              <a:t>fibers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49725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smtClean="0"/>
              <a:t>Carbon black - 8 million tons  $8 billion</a:t>
            </a:r>
          </a:p>
          <a:p>
            <a:r>
              <a:rPr lang="en-US" altLang="en-US" dirty="0" smtClean="0"/>
              <a:t>TiO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- 2.5 million tons, $5 billion</a:t>
            </a:r>
          </a:p>
          <a:p>
            <a:r>
              <a:rPr lang="en-US" altLang="en-US" dirty="0" smtClean="0"/>
              <a:t>SiO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- 2.0 million tons,  $2 billion</a:t>
            </a:r>
          </a:p>
        </p:txBody>
      </p:sp>
    </p:spTree>
    <p:extLst>
      <p:ext uri="{BB962C8B-B14F-4D97-AF65-F5344CB8AC3E}">
        <p14:creationId xmlns:p14="http://schemas.microsoft.com/office/powerpoint/2010/main" val="17673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" name="Picture 1" descr="B9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1" descr="B8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8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3792" y="949317"/>
            <a:ext cx="8174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A precursor (liquid or gas) is forced through an orifice at high pressure and burned.</a:t>
            </a:r>
          </a:p>
          <a:p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The resulting ash is collected to recover the nanoparticles.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Large volume of gas leads to high rate of material synthesis.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3792" y="116633"/>
            <a:ext cx="87506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popular method for creating nanoparticles, especially oxides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1218" y="3284984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Versatile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Large Variety of precursors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Controllable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Scalable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4533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90048" y="2649488"/>
            <a:ext cx="198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Aggregation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Condensation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Coagulation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Nucleation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Droplet evaporation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3231" y="2649488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Flame Spray Pyrolysis (FSP)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8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211"/>
            <a:ext cx="8895701" cy="67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2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2088"/>
            <a:ext cx="5943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83768" y="447170"/>
            <a:ext cx="41396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System Overview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3150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24744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dirty="0"/>
              <a:t>Aggregates and Agglomerates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Aggregate – An assemblage of particles rigidly joined together by chemical or sinter-forces.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Agglomerate – A loosely coherent assembly of particles and/or aggregates held together by weak interactions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Current aerosol instruments cannot distinguish between them.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	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		</a:t>
            </a:r>
            <a:r>
              <a:rPr lang="en-US" altLang="en-US" sz="2000" u="sng" dirty="0"/>
              <a:t>Aggregates</a:t>
            </a:r>
            <a:r>
              <a:rPr lang="en-US" altLang="en-US" sz="2000" dirty="0"/>
              <a:t>			</a:t>
            </a:r>
            <a:r>
              <a:rPr lang="en-US" altLang="en-US" sz="2000" u="sng" dirty="0"/>
              <a:t>Agglomerates</a:t>
            </a:r>
          </a:p>
          <a:p>
            <a:pPr lvl="1">
              <a:spcBef>
                <a:spcPct val="20000"/>
              </a:spcBef>
            </a:pPr>
            <a:endParaRPr lang="en-US" altLang="en-US" sz="2000" u="sng" dirty="0"/>
          </a:p>
        </p:txBody>
      </p:sp>
      <p:sp>
        <p:nvSpPr>
          <p:cNvPr id="5" name="Oval 5"/>
          <p:cNvSpPr/>
          <p:nvPr/>
        </p:nvSpPr>
        <p:spPr>
          <a:xfrm>
            <a:off x="1066800" y="4020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6"/>
          <p:cNvSpPr/>
          <p:nvPr/>
        </p:nvSpPr>
        <p:spPr>
          <a:xfrm>
            <a:off x="1066800" y="38679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7"/>
          <p:cNvSpPr/>
          <p:nvPr/>
        </p:nvSpPr>
        <p:spPr>
          <a:xfrm>
            <a:off x="1219200" y="38679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8"/>
          <p:cNvSpPr/>
          <p:nvPr/>
        </p:nvSpPr>
        <p:spPr>
          <a:xfrm>
            <a:off x="1143000" y="4172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9"/>
          <p:cNvSpPr/>
          <p:nvPr/>
        </p:nvSpPr>
        <p:spPr>
          <a:xfrm>
            <a:off x="1295400" y="4325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10"/>
          <p:cNvSpPr/>
          <p:nvPr/>
        </p:nvSpPr>
        <p:spPr>
          <a:xfrm>
            <a:off x="1066800" y="4401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1"/>
          <p:cNvSpPr/>
          <p:nvPr/>
        </p:nvSpPr>
        <p:spPr>
          <a:xfrm>
            <a:off x="1143000" y="4706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2"/>
          <p:cNvSpPr/>
          <p:nvPr/>
        </p:nvSpPr>
        <p:spPr>
          <a:xfrm rot="1703285">
            <a:off x="2949575" y="39981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3"/>
          <p:cNvSpPr/>
          <p:nvPr/>
        </p:nvSpPr>
        <p:spPr>
          <a:xfrm>
            <a:off x="1143000" y="4934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4"/>
          <p:cNvSpPr/>
          <p:nvPr/>
        </p:nvSpPr>
        <p:spPr>
          <a:xfrm rot="1703285">
            <a:off x="3040063" y="446960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5"/>
          <p:cNvSpPr/>
          <p:nvPr/>
        </p:nvSpPr>
        <p:spPr>
          <a:xfrm>
            <a:off x="1219200" y="5315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6"/>
          <p:cNvSpPr/>
          <p:nvPr/>
        </p:nvSpPr>
        <p:spPr>
          <a:xfrm rot="1703285">
            <a:off x="2555875" y="44426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7"/>
          <p:cNvSpPr/>
          <p:nvPr/>
        </p:nvSpPr>
        <p:spPr>
          <a:xfrm>
            <a:off x="1295400" y="44775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8"/>
          <p:cNvSpPr/>
          <p:nvPr/>
        </p:nvSpPr>
        <p:spPr>
          <a:xfrm rot="1703285">
            <a:off x="2659063" y="43934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9"/>
          <p:cNvSpPr/>
          <p:nvPr/>
        </p:nvSpPr>
        <p:spPr>
          <a:xfrm rot="1703285">
            <a:off x="2506663" y="39362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20"/>
          <p:cNvSpPr/>
          <p:nvPr/>
        </p:nvSpPr>
        <p:spPr>
          <a:xfrm rot="1703285">
            <a:off x="2659063" y="40886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1"/>
          <p:cNvSpPr/>
          <p:nvPr/>
        </p:nvSpPr>
        <p:spPr>
          <a:xfrm rot="1703285">
            <a:off x="2963863" y="41648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2"/>
          <p:cNvSpPr/>
          <p:nvPr/>
        </p:nvSpPr>
        <p:spPr>
          <a:xfrm>
            <a:off x="1219200" y="5087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3"/>
          <p:cNvSpPr/>
          <p:nvPr/>
        </p:nvSpPr>
        <p:spPr>
          <a:xfrm>
            <a:off x="1371600" y="5239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4"/>
          <p:cNvSpPr/>
          <p:nvPr/>
        </p:nvSpPr>
        <p:spPr>
          <a:xfrm rot="1703285">
            <a:off x="2568575" y="42267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5"/>
          <p:cNvSpPr/>
          <p:nvPr/>
        </p:nvSpPr>
        <p:spPr>
          <a:xfrm>
            <a:off x="1295400" y="4858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34"/>
          <p:cNvSpPr/>
          <p:nvPr/>
        </p:nvSpPr>
        <p:spPr>
          <a:xfrm rot="1703285">
            <a:off x="3101975" y="47601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35"/>
          <p:cNvSpPr/>
          <p:nvPr/>
        </p:nvSpPr>
        <p:spPr>
          <a:xfrm rot="1703285">
            <a:off x="3089275" y="49760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36"/>
          <p:cNvSpPr/>
          <p:nvPr/>
        </p:nvSpPr>
        <p:spPr>
          <a:xfrm rot="1703285">
            <a:off x="2632075" y="49760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37"/>
          <p:cNvSpPr/>
          <p:nvPr/>
        </p:nvSpPr>
        <p:spPr>
          <a:xfrm rot="1703285">
            <a:off x="2811463" y="51554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38"/>
          <p:cNvSpPr/>
          <p:nvPr/>
        </p:nvSpPr>
        <p:spPr>
          <a:xfrm rot="1703285">
            <a:off x="2659063" y="46982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9"/>
          <p:cNvSpPr/>
          <p:nvPr/>
        </p:nvSpPr>
        <p:spPr>
          <a:xfrm rot="1703285">
            <a:off x="2811463" y="48506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40"/>
          <p:cNvSpPr/>
          <p:nvPr/>
        </p:nvSpPr>
        <p:spPr>
          <a:xfrm rot="1703285">
            <a:off x="2887663" y="45458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41"/>
          <p:cNvSpPr/>
          <p:nvPr/>
        </p:nvSpPr>
        <p:spPr>
          <a:xfrm rot="1703285">
            <a:off x="2720975" y="49887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42"/>
          <p:cNvSpPr/>
          <p:nvPr/>
        </p:nvSpPr>
        <p:spPr>
          <a:xfrm>
            <a:off x="6934200" y="3944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43"/>
          <p:cNvSpPr/>
          <p:nvPr/>
        </p:nvSpPr>
        <p:spPr>
          <a:xfrm>
            <a:off x="6934200" y="3791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44"/>
          <p:cNvSpPr/>
          <p:nvPr/>
        </p:nvSpPr>
        <p:spPr>
          <a:xfrm>
            <a:off x="7086600" y="37917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45"/>
          <p:cNvSpPr/>
          <p:nvPr/>
        </p:nvSpPr>
        <p:spPr>
          <a:xfrm>
            <a:off x="7010400" y="4096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46"/>
          <p:cNvSpPr/>
          <p:nvPr/>
        </p:nvSpPr>
        <p:spPr>
          <a:xfrm>
            <a:off x="7162800" y="4248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47"/>
          <p:cNvSpPr/>
          <p:nvPr/>
        </p:nvSpPr>
        <p:spPr>
          <a:xfrm>
            <a:off x="6934200" y="4325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48"/>
          <p:cNvSpPr/>
          <p:nvPr/>
        </p:nvSpPr>
        <p:spPr>
          <a:xfrm>
            <a:off x="7010400" y="4629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51"/>
          <p:cNvSpPr/>
          <p:nvPr/>
        </p:nvSpPr>
        <p:spPr>
          <a:xfrm>
            <a:off x="7162800" y="44013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54"/>
          <p:cNvSpPr/>
          <p:nvPr/>
        </p:nvSpPr>
        <p:spPr>
          <a:xfrm>
            <a:off x="7162800" y="4782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55"/>
          <p:cNvSpPr/>
          <p:nvPr/>
        </p:nvSpPr>
        <p:spPr>
          <a:xfrm rot="10490744">
            <a:off x="6934200" y="5391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56"/>
          <p:cNvSpPr/>
          <p:nvPr/>
        </p:nvSpPr>
        <p:spPr>
          <a:xfrm rot="10490744">
            <a:off x="7096125" y="53252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57"/>
          <p:cNvSpPr/>
          <p:nvPr/>
        </p:nvSpPr>
        <p:spPr>
          <a:xfrm rot="10490744">
            <a:off x="7178675" y="540781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58"/>
          <p:cNvSpPr/>
          <p:nvPr/>
        </p:nvSpPr>
        <p:spPr>
          <a:xfrm rot="10490744">
            <a:off x="7010400" y="5544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59"/>
          <p:cNvSpPr/>
          <p:nvPr/>
        </p:nvSpPr>
        <p:spPr>
          <a:xfrm rot="10490744">
            <a:off x="7162800" y="5696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60"/>
          <p:cNvSpPr/>
          <p:nvPr/>
        </p:nvSpPr>
        <p:spPr>
          <a:xfrm rot="10490744">
            <a:off x="6934200" y="5772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61"/>
          <p:cNvSpPr/>
          <p:nvPr/>
        </p:nvSpPr>
        <p:spPr>
          <a:xfrm rot="10490744">
            <a:off x="7010400" y="6001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62"/>
          <p:cNvSpPr/>
          <p:nvPr/>
        </p:nvSpPr>
        <p:spPr>
          <a:xfrm rot="10490744">
            <a:off x="7162800" y="58491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63"/>
          <p:cNvSpPr/>
          <p:nvPr/>
        </p:nvSpPr>
        <p:spPr>
          <a:xfrm rot="10490744">
            <a:off x="7175500" y="50998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64"/>
          <p:cNvSpPr/>
          <p:nvPr/>
        </p:nvSpPr>
        <p:spPr>
          <a:xfrm>
            <a:off x="5257800" y="4477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65"/>
          <p:cNvSpPr/>
          <p:nvPr/>
        </p:nvSpPr>
        <p:spPr>
          <a:xfrm>
            <a:off x="5105400" y="51633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66"/>
          <p:cNvSpPr/>
          <p:nvPr/>
        </p:nvSpPr>
        <p:spPr>
          <a:xfrm>
            <a:off x="5181600" y="40965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67"/>
          <p:cNvSpPr/>
          <p:nvPr/>
        </p:nvSpPr>
        <p:spPr>
          <a:xfrm>
            <a:off x="5410200" y="3867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69"/>
          <p:cNvSpPr/>
          <p:nvPr/>
        </p:nvSpPr>
        <p:spPr>
          <a:xfrm>
            <a:off x="5334000" y="5163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70"/>
          <p:cNvSpPr/>
          <p:nvPr/>
        </p:nvSpPr>
        <p:spPr>
          <a:xfrm>
            <a:off x="4953000" y="4858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72"/>
          <p:cNvSpPr/>
          <p:nvPr/>
        </p:nvSpPr>
        <p:spPr>
          <a:xfrm>
            <a:off x="5257800" y="59253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73"/>
          <p:cNvSpPr/>
          <p:nvPr/>
        </p:nvSpPr>
        <p:spPr>
          <a:xfrm>
            <a:off x="5257800" y="47823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74"/>
          <p:cNvSpPr/>
          <p:nvPr/>
        </p:nvSpPr>
        <p:spPr>
          <a:xfrm>
            <a:off x="5410200" y="5468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75"/>
          <p:cNvSpPr/>
          <p:nvPr/>
        </p:nvSpPr>
        <p:spPr>
          <a:xfrm>
            <a:off x="5181600" y="5696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76"/>
          <p:cNvSpPr/>
          <p:nvPr/>
        </p:nvSpPr>
        <p:spPr>
          <a:xfrm>
            <a:off x="5105400" y="5391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77"/>
          <p:cNvSpPr/>
          <p:nvPr/>
        </p:nvSpPr>
        <p:spPr>
          <a:xfrm>
            <a:off x="6705600" y="3639344"/>
            <a:ext cx="1066800" cy="14478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78"/>
          <p:cNvSpPr/>
          <p:nvPr/>
        </p:nvSpPr>
        <p:spPr>
          <a:xfrm>
            <a:off x="6781800" y="5087144"/>
            <a:ext cx="1066800" cy="12954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1188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836712"/>
            <a:ext cx="8229600" cy="266700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06144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2344"/>
            <a:ext cx="68484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066800" y="126876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TiO</a:t>
            </a:r>
            <a:r>
              <a:rPr lang="en-US" altLang="en-US" sz="1200" baseline="-25000">
                <a:solidFill>
                  <a:srgbClr val="FF0000"/>
                </a:solidFill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Monomers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905000" y="1268760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Transient Hard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Agglomerates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200400" y="1268760"/>
            <a:ext cx="82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Spherical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Particles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648200" y="1421160"/>
            <a:ext cx="1497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Hard Agglomerates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6324600" y="1421160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Soft Agglomerates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Pyrolysis: </a:t>
            </a:r>
            <a:r>
              <a:rPr lang="en-US" sz="2800" kern="0" dirty="0" smtClean="0"/>
              <a:t>Agglomerate </a:t>
            </a:r>
            <a:r>
              <a:rPr lang="en-US" sz="2800" kern="0" dirty="0"/>
              <a:t>Formation </a:t>
            </a:r>
            <a:r>
              <a:rPr lang="en-US" sz="2800" kern="0" dirty="0" smtClean="0"/>
              <a:t>Sequence</a:t>
            </a:r>
            <a:endParaRPr lang="en-US" sz="2800" kern="0" dirty="0"/>
          </a:p>
        </p:txBody>
      </p:sp>
      <p:sp>
        <p:nvSpPr>
          <p:cNvPr id="15" name="Rettangolo 14"/>
          <p:cNvSpPr/>
          <p:nvPr/>
        </p:nvSpPr>
        <p:spPr>
          <a:xfrm>
            <a:off x="143892" y="5879271"/>
            <a:ext cx="91086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 Distinction between hard and soft agglomerates is largely empirical.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 Controlled agglomeration can minimize post-grinding and other costly separation techniques.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1632759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101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1" y="1051954"/>
            <a:ext cx="4098642" cy="30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16016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Impact of oxygen </a:t>
            </a:r>
          </a:p>
          <a:p>
            <a:r>
              <a:rPr lang="en-US" altLang="en-US" dirty="0" smtClean="0"/>
              <a:t>Aids in combustion</a:t>
            </a:r>
          </a:p>
          <a:p>
            <a:r>
              <a:rPr lang="en-US" altLang="en-US" dirty="0" smtClean="0"/>
              <a:t>Provides chemistry in the reaction</a:t>
            </a:r>
          </a:p>
          <a:p>
            <a:r>
              <a:rPr lang="en-US" altLang="en-US" dirty="0" smtClean="0"/>
              <a:t>Acts as a </a:t>
            </a:r>
            <a:r>
              <a:rPr lang="en-US" altLang="en-US" dirty="0" err="1" smtClean="0"/>
              <a:t>dilutent</a:t>
            </a:r>
            <a:r>
              <a:rPr lang="en-US" altLang="en-US" dirty="0" smtClean="0"/>
              <a:t>, cools the flame, prevents agglomeration</a:t>
            </a:r>
          </a:p>
          <a:p>
            <a:r>
              <a:rPr lang="en-US" altLang="en-US" dirty="0" smtClean="0"/>
              <a:t>All of these variables can be decoupled by burner design. Which is cheaper than increasing oxygen flow.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60" y="3933056"/>
            <a:ext cx="3859902" cy="2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4572000"/>
            <a:ext cx="3048000" cy="2286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Excess oxygen makes the flame burn cooler resulting in smaller diameter </a:t>
            </a:r>
            <a:r>
              <a:rPr lang="en-US" sz="2400" kern="0" dirty="0" smtClean="0">
                <a:latin typeface="+mn-lt"/>
              </a:rPr>
              <a:t>particles</a:t>
            </a:r>
            <a:endParaRPr lang="en-US" sz="2000" u="sng" kern="0" dirty="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Pyrolysis: </a:t>
            </a:r>
            <a:r>
              <a:rPr lang="en-US" sz="2800" kern="0" dirty="0"/>
              <a:t>Particle Size Controlled by O</a:t>
            </a:r>
            <a:r>
              <a:rPr lang="en-US" sz="2800" kern="0" baseline="-25000" dirty="0"/>
              <a:t>2</a:t>
            </a:r>
            <a:r>
              <a:rPr lang="en-US" sz="2800" kern="0" dirty="0"/>
              <a:t> </a:t>
            </a:r>
            <a:r>
              <a:rPr lang="en-US" sz="2800" kern="0" dirty="0" smtClean="0"/>
              <a:t>Flow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208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2832" t="14747" r="22241"/>
          <a:stretch/>
        </p:blipFill>
        <p:spPr>
          <a:xfrm>
            <a:off x="539552" y="620688"/>
            <a:ext cx="8104208" cy="56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18" y="401886"/>
            <a:ext cx="4522862" cy="35502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4286250" cy="29432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20072" y="479715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FTIR spectra of hydroxyl cover of </a:t>
            </a:r>
            <a:r>
              <a:rPr lang="en-US" dirty="0" smtClean="0"/>
              <a:t>γ-Al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(a)</a:t>
            </a:r>
            <a:r>
              <a:rPr lang="en-US" dirty="0"/>
              <a:t> and </a:t>
            </a:r>
            <a:r>
              <a:rPr lang="en-US" dirty="0" smtClean="0"/>
              <a:t>γ-Al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after hydrothermal treatment for 3 h at 150 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/>
              <a:t>, 180 </a:t>
            </a:r>
            <a:r>
              <a:rPr lang="en-US" dirty="0">
                <a:solidFill>
                  <a:srgbClr val="FF0000"/>
                </a:solidFill>
              </a:rPr>
              <a:t>(c)</a:t>
            </a:r>
            <a:r>
              <a:rPr lang="en-US" dirty="0"/>
              <a:t> and 200 °C (d). The samples were calcined and outgassed at 500 °C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51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84"/>
            <a:ext cx="8888342" cy="66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479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5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45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dlCCNMtoJv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8" y="1052736"/>
            <a:ext cx="8728970" cy="491004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7664" y="297086"/>
            <a:ext cx="6336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Sol-Gel </a:t>
            </a:r>
            <a:r>
              <a:rPr lang="it-IT" sz="2400" dirty="0" err="1" smtClean="0">
                <a:solidFill>
                  <a:srgbClr val="0070C0"/>
                </a:solidFill>
              </a:rPr>
              <a:t>method</a:t>
            </a:r>
            <a:r>
              <a:rPr lang="it-IT" sz="2400" dirty="0" smtClean="0">
                <a:solidFill>
                  <a:srgbClr val="0070C0"/>
                </a:solidFill>
              </a:rPr>
              <a:t> for TiO</a:t>
            </a:r>
            <a:r>
              <a:rPr lang="it-IT" sz="2400" baseline="-25000" dirty="0" smtClean="0">
                <a:solidFill>
                  <a:srgbClr val="0070C0"/>
                </a:solidFill>
              </a:rPr>
              <a:t>2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nanoparticle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preparation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FSbgANbKu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917721"/>
            <a:ext cx="8856984" cy="49820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83768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Sol-Gel </a:t>
            </a:r>
            <a:r>
              <a:rPr lang="it-IT" dirty="0" err="1">
                <a:solidFill>
                  <a:srgbClr val="0070C0"/>
                </a:solidFill>
              </a:rPr>
              <a:t>method</a:t>
            </a:r>
            <a:r>
              <a:rPr lang="it-IT" dirty="0">
                <a:solidFill>
                  <a:srgbClr val="0070C0"/>
                </a:solidFill>
              </a:rPr>
              <a:t> for </a:t>
            </a:r>
            <a:r>
              <a:rPr lang="it-IT" dirty="0" smtClean="0">
                <a:solidFill>
                  <a:srgbClr val="0070C0"/>
                </a:solidFill>
              </a:rPr>
              <a:t>SiO</a:t>
            </a:r>
            <a:r>
              <a:rPr lang="it-IT" baseline="-25000" dirty="0" smtClean="0">
                <a:solidFill>
                  <a:srgbClr val="0070C0"/>
                </a:solidFill>
              </a:rPr>
              <a:t>2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aerogel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preparation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19672" y="6078832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Segoe UI" panose="020B0502040204020203" pitchFamily="34" charset="0"/>
                <a:hlinkClick r:id="rId4" tooltip="https://www.youtube.com/watch?v=hfsbganbkuw"/>
              </a:rPr>
              <a:t>https://www.youtube.com/watch?v=hFSbgANbKuw</a:t>
            </a:r>
            <a:endParaRPr lang="it-IT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1004</Words>
  <Application>Microsoft Office PowerPoint</Application>
  <PresentationFormat>Presentazione su schermo (4:3)</PresentationFormat>
  <Paragraphs>134</Paragraphs>
  <Slides>33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Arial</vt:lpstr>
      <vt:lpstr>Calibri</vt:lpstr>
      <vt:lpstr>Comic Sans MS</vt:lpstr>
      <vt:lpstr>Segoe UI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hydrophilic-lipophilic balance (HLB) value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Reazione idrotermale</vt:lpstr>
      <vt:lpstr>Attrition</vt:lpstr>
      <vt:lpstr>Attrition: Rotary Ball Mill</vt:lpstr>
      <vt:lpstr>Attrition: Examples</vt:lpstr>
      <vt:lpstr>Pyrolysis: Industrial method for many products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Paolo Fornasiero</cp:lastModifiedBy>
  <cp:revision>108</cp:revision>
  <dcterms:created xsi:type="dcterms:W3CDTF">2020-03-16T12:24:42Z</dcterms:created>
  <dcterms:modified xsi:type="dcterms:W3CDTF">2021-04-30T06:57:54Z</dcterms:modified>
</cp:coreProperties>
</file>