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600" r:id="rId2"/>
    <p:sldId id="601" r:id="rId3"/>
    <p:sldId id="602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15" r:id="rId17"/>
    <p:sldId id="616" r:id="rId18"/>
    <p:sldId id="617" r:id="rId19"/>
    <p:sldId id="618" r:id="rId20"/>
    <p:sldId id="619" r:id="rId21"/>
    <p:sldId id="620" r:id="rId22"/>
    <p:sldId id="621" r:id="rId23"/>
    <p:sldId id="622" r:id="rId24"/>
    <p:sldId id="623" r:id="rId25"/>
    <p:sldId id="624" r:id="rId26"/>
    <p:sldId id="625" r:id="rId27"/>
    <p:sldId id="626" r:id="rId28"/>
    <p:sldId id="627" r:id="rId29"/>
    <p:sldId id="628" r:id="rId30"/>
    <p:sldId id="629" r:id="rId31"/>
    <p:sldId id="630" r:id="rId32"/>
    <p:sldId id="631" r:id="rId33"/>
    <p:sldId id="632" r:id="rId34"/>
    <p:sldId id="633" r:id="rId35"/>
    <p:sldId id="634" r:id="rId36"/>
    <p:sldId id="635" r:id="rId37"/>
    <p:sldId id="636" r:id="rId38"/>
    <p:sldId id="637" r:id="rId39"/>
    <p:sldId id="638" r:id="rId40"/>
    <p:sldId id="639" r:id="rId41"/>
    <p:sldId id="640" r:id="rId42"/>
    <p:sldId id="641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C28CC-24B3-458F-9C85-EDA3BC510755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9AD3B-971C-414D-9CDF-FADDF53651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20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53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44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12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95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8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7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24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4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84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50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13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EF3FF-A65F-40D0-80A7-F5D0BAA38CF9}" type="datetimeFigureOut">
              <a:rPr lang="it-IT" smtClean="0"/>
              <a:t>04/05/2021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B99D-4710-401D-9F35-133807037E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98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4w0nlrVU9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RDD4l1dzaI" TargetMode="Externa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mtXFlIQD9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buY4HJFV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YsH7xnV6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99592" y="116633"/>
            <a:ext cx="7772400" cy="792088"/>
          </a:xfrm>
        </p:spPr>
        <p:txBody>
          <a:bodyPr>
            <a:normAutofit/>
          </a:bodyPr>
          <a:lstStyle/>
          <a:p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Pyrolysis: Industrial method for many products</a:t>
            </a:r>
          </a:p>
        </p:txBody>
      </p:sp>
      <p:pic>
        <p:nvPicPr>
          <p:cNvPr id="4" name="Picture 6" descr="tire at 32 psi - recommended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1600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aint Cans O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11842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s://pa-online.pa.gov.sg/NASApp/sdsol/sdsol/common/makeupS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367665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Optical Fib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14747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Photo of vitmains bottles and vitamin pi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67125"/>
            <a:ext cx="1295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Quill in Ink Bott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48200"/>
            <a:ext cx="1800225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114800"/>
            <a:ext cx="183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Carbon Black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57800" y="1447800"/>
            <a:ext cx="70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TiO</a:t>
            </a:r>
            <a:r>
              <a:rPr lang="en-US" altLang="en-US" sz="2000" b="1" baseline="-25000"/>
              <a:t>2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15000" y="3657600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SiO</a:t>
            </a:r>
            <a:r>
              <a:rPr lang="en-US" altLang="en-US" sz="2000" b="1" baseline="-25000"/>
              <a:t>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62200" y="19050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Tires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52600" y="60198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Inks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62400" y="31242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Paints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57600" y="5360988"/>
            <a:ext cx="1004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Makeup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7924800" y="1905000"/>
            <a:ext cx="96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Optical </a:t>
            </a:r>
          </a:p>
          <a:p>
            <a:pPr algn="ctr" eaLnBrk="1" hangingPunct="1"/>
            <a:r>
              <a:rPr lang="en-US" altLang="en-US"/>
              <a:t>fibers</a:t>
            </a:r>
          </a:p>
        </p:txBody>
      </p:sp>
      <p:sp>
        <p:nvSpPr>
          <p:cNvPr id="3" name="Rettangolo 2"/>
          <p:cNvSpPr/>
          <p:nvPr/>
        </p:nvSpPr>
        <p:spPr>
          <a:xfrm>
            <a:off x="4149725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/>
              <a:t>Carbon black - 8 million tons  $8 billion</a:t>
            </a:r>
          </a:p>
          <a:p>
            <a:r>
              <a:rPr lang="en-US" altLang="en-US" dirty="0" smtClean="0"/>
              <a:t>TiO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- 2.5 million tons, $5 billion</a:t>
            </a:r>
          </a:p>
          <a:p>
            <a:r>
              <a:rPr lang="en-US" altLang="en-US" dirty="0" smtClean="0"/>
              <a:t>SiO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- 2.0 million tons,  $2 billion</a:t>
            </a:r>
          </a:p>
        </p:txBody>
      </p:sp>
    </p:spTree>
    <p:extLst>
      <p:ext uri="{BB962C8B-B14F-4D97-AF65-F5344CB8AC3E}">
        <p14:creationId xmlns:p14="http://schemas.microsoft.com/office/powerpoint/2010/main" val="17673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Jet Design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68008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246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248400"/>
            <a:ext cx="1600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533400" y="5334000"/>
            <a:ext cx="46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CH</a:t>
            </a:r>
            <a:r>
              <a:rPr lang="en-US" altLang="en-US" sz="1200" baseline="-25000"/>
              <a:t>4</a:t>
            </a:r>
          </a:p>
        </p:txBody>
      </p:sp>
      <p:cxnSp>
        <p:nvCxnSpPr>
          <p:cNvPr id="9" name="Straight Arrow Connector 41"/>
          <p:cNvCxnSpPr/>
          <p:nvPr/>
        </p:nvCxnSpPr>
        <p:spPr>
          <a:xfrm>
            <a:off x="990600" y="5486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3"/>
          <p:cNvSpPr txBox="1">
            <a:spLocks noChangeArrowheads="1"/>
          </p:cNvSpPr>
          <p:nvPr/>
        </p:nvSpPr>
        <p:spPr bwMode="auto">
          <a:xfrm>
            <a:off x="2286000" y="5334000"/>
            <a:ext cx="46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CH</a:t>
            </a:r>
            <a:r>
              <a:rPr lang="en-US" altLang="en-US" sz="1200" baseline="-25000"/>
              <a:t>4</a:t>
            </a:r>
          </a:p>
        </p:txBody>
      </p:sp>
      <p:cxnSp>
        <p:nvCxnSpPr>
          <p:cNvPr id="11" name="Straight Arrow Connector 44"/>
          <p:cNvCxnSpPr/>
          <p:nvPr/>
        </p:nvCxnSpPr>
        <p:spPr>
          <a:xfrm>
            <a:off x="2743200" y="5486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45"/>
          <p:cNvCxnSpPr/>
          <p:nvPr/>
        </p:nvCxnSpPr>
        <p:spPr>
          <a:xfrm>
            <a:off x="3962400" y="5867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46"/>
          <p:cNvCxnSpPr/>
          <p:nvPr/>
        </p:nvCxnSpPr>
        <p:spPr>
          <a:xfrm>
            <a:off x="5791200" y="5867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47"/>
          <p:cNvCxnSpPr/>
          <p:nvPr/>
        </p:nvCxnSpPr>
        <p:spPr>
          <a:xfrm>
            <a:off x="4495800" y="5486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48"/>
          <p:cNvCxnSpPr/>
          <p:nvPr/>
        </p:nvCxnSpPr>
        <p:spPr>
          <a:xfrm>
            <a:off x="6248400" y="5486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"/>
          <p:cNvSpPr txBox="1">
            <a:spLocks noChangeArrowheads="1"/>
          </p:cNvSpPr>
          <p:nvPr/>
        </p:nvSpPr>
        <p:spPr bwMode="auto">
          <a:xfrm>
            <a:off x="6042025" y="5711825"/>
            <a:ext cx="463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CH</a:t>
            </a:r>
            <a:r>
              <a:rPr lang="en-US" altLang="en-US" sz="1200" baseline="-25000"/>
              <a:t>4</a:t>
            </a:r>
          </a:p>
        </p:txBody>
      </p:sp>
      <p:sp>
        <p:nvSpPr>
          <p:cNvPr id="17" name="TextBox 50"/>
          <p:cNvSpPr txBox="1">
            <a:spLocks noChangeArrowheads="1"/>
          </p:cNvSpPr>
          <p:nvPr/>
        </p:nvSpPr>
        <p:spPr bwMode="auto">
          <a:xfrm>
            <a:off x="4267200" y="5715000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Air</a:t>
            </a:r>
            <a:endParaRPr lang="en-US" altLang="en-US" sz="1200" baseline="-25000"/>
          </a:p>
        </p:txBody>
      </p:sp>
      <p:sp>
        <p:nvSpPr>
          <p:cNvPr id="18" name="TextBox 51"/>
          <p:cNvSpPr txBox="1">
            <a:spLocks noChangeArrowheads="1"/>
          </p:cNvSpPr>
          <p:nvPr/>
        </p:nvSpPr>
        <p:spPr bwMode="auto">
          <a:xfrm>
            <a:off x="5867400" y="5334000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Air</a:t>
            </a:r>
            <a:endParaRPr lang="en-US" altLang="en-US" sz="1200" baseline="-25000"/>
          </a:p>
        </p:txBody>
      </p:sp>
      <p:sp>
        <p:nvSpPr>
          <p:cNvPr id="19" name="TextBox 52"/>
          <p:cNvSpPr txBox="1">
            <a:spLocks noChangeArrowheads="1"/>
          </p:cNvSpPr>
          <p:nvPr/>
        </p:nvSpPr>
        <p:spPr bwMode="auto">
          <a:xfrm>
            <a:off x="4114800" y="5334000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Air</a:t>
            </a:r>
            <a:endParaRPr lang="en-US" altLang="en-US" sz="1200" baseline="-25000"/>
          </a:p>
        </p:txBody>
      </p:sp>
      <p:cxnSp>
        <p:nvCxnSpPr>
          <p:cNvPr id="20" name="Straight Arrow Connector 53"/>
          <p:cNvCxnSpPr/>
          <p:nvPr/>
        </p:nvCxnSpPr>
        <p:spPr>
          <a:xfrm rot="5400000" flipH="1" flipV="1">
            <a:off x="1677194" y="6323806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55"/>
          <p:cNvCxnSpPr/>
          <p:nvPr/>
        </p:nvCxnSpPr>
        <p:spPr>
          <a:xfrm rot="5400000" flipH="1" flipV="1">
            <a:off x="3429794" y="6323806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56"/>
          <p:cNvCxnSpPr/>
          <p:nvPr/>
        </p:nvCxnSpPr>
        <p:spPr>
          <a:xfrm rot="5400000" flipH="1" flipV="1">
            <a:off x="6933407" y="6323806"/>
            <a:ext cx="304800" cy="15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57"/>
          <p:cNvCxnSpPr/>
          <p:nvPr/>
        </p:nvCxnSpPr>
        <p:spPr>
          <a:xfrm rot="5400000" flipH="1" flipV="1">
            <a:off x="5182394" y="6323806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8"/>
          <p:cNvSpPr txBox="1">
            <a:spLocks noChangeArrowheads="1"/>
          </p:cNvSpPr>
          <p:nvPr/>
        </p:nvSpPr>
        <p:spPr bwMode="auto">
          <a:xfrm>
            <a:off x="1822450" y="6276975"/>
            <a:ext cx="50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sp>
        <p:nvSpPr>
          <p:cNvPr id="25" name="TextBox 59"/>
          <p:cNvSpPr txBox="1">
            <a:spLocks noChangeArrowheads="1"/>
          </p:cNvSpPr>
          <p:nvPr/>
        </p:nvSpPr>
        <p:spPr bwMode="auto">
          <a:xfrm>
            <a:off x="3581400" y="6276975"/>
            <a:ext cx="50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sp>
        <p:nvSpPr>
          <p:cNvPr id="26" name="TextBox 60"/>
          <p:cNvSpPr txBox="1">
            <a:spLocks noChangeArrowheads="1"/>
          </p:cNvSpPr>
          <p:nvPr/>
        </p:nvSpPr>
        <p:spPr bwMode="auto">
          <a:xfrm>
            <a:off x="5129213" y="6429375"/>
            <a:ext cx="50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sp>
        <p:nvSpPr>
          <p:cNvPr id="27" name="TextBox 61"/>
          <p:cNvSpPr txBox="1">
            <a:spLocks noChangeArrowheads="1"/>
          </p:cNvSpPr>
          <p:nvPr/>
        </p:nvSpPr>
        <p:spPr bwMode="auto">
          <a:xfrm>
            <a:off x="6881813" y="6429375"/>
            <a:ext cx="50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cxnSp>
        <p:nvCxnSpPr>
          <p:cNvPr id="28" name="Straight Arrow Connector 62"/>
          <p:cNvCxnSpPr/>
          <p:nvPr/>
        </p:nvCxnSpPr>
        <p:spPr>
          <a:xfrm>
            <a:off x="1447800" y="6248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63"/>
          <p:cNvCxnSpPr/>
          <p:nvPr/>
        </p:nvCxnSpPr>
        <p:spPr>
          <a:xfrm>
            <a:off x="6705600" y="62484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64"/>
          <p:cNvSpPr txBox="1">
            <a:spLocks noChangeArrowheads="1"/>
          </p:cNvSpPr>
          <p:nvPr/>
        </p:nvSpPr>
        <p:spPr bwMode="auto">
          <a:xfrm>
            <a:off x="1076325" y="6124575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Air</a:t>
            </a:r>
            <a:endParaRPr lang="en-US" altLang="en-US" sz="1200" baseline="-25000"/>
          </a:p>
        </p:txBody>
      </p:sp>
      <p:sp>
        <p:nvSpPr>
          <p:cNvPr id="31" name="TextBox 65"/>
          <p:cNvSpPr txBox="1">
            <a:spLocks noChangeArrowheads="1"/>
          </p:cNvSpPr>
          <p:nvPr/>
        </p:nvSpPr>
        <p:spPr bwMode="auto">
          <a:xfrm>
            <a:off x="6324600" y="6096000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Air</a:t>
            </a:r>
            <a:endParaRPr lang="en-US" altLang="en-US" sz="1200" baseline="-25000"/>
          </a:p>
        </p:txBody>
      </p:sp>
    </p:spTree>
    <p:extLst>
      <p:ext uri="{BB962C8B-B14F-4D97-AF65-F5344CB8AC3E}">
        <p14:creationId xmlns:p14="http://schemas.microsoft.com/office/powerpoint/2010/main" val="29389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3400" y="1143000"/>
            <a:ext cx="8229600" cy="914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Effect of Oxidant Composition on TiO</a:t>
            </a:r>
            <a:r>
              <a:rPr lang="en-US" sz="2400" kern="0" baseline="-25000" dirty="0">
                <a:latin typeface="+mn-lt"/>
              </a:rPr>
              <a:t>2</a:t>
            </a:r>
            <a:r>
              <a:rPr lang="en-US" sz="2400" kern="0" dirty="0">
                <a:latin typeface="+mn-lt"/>
              </a:rPr>
              <a:t> Morphology: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2000" u="sng" kern="0" dirty="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15144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3811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534400" y="4419600"/>
            <a:ext cx="46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CH</a:t>
            </a:r>
            <a:r>
              <a:rPr lang="en-US" altLang="en-US" sz="1200" baseline="-25000"/>
              <a:t>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4114800"/>
            <a:ext cx="46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CH</a:t>
            </a:r>
            <a:r>
              <a:rPr lang="en-US" altLang="en-US" sz="1200" baseline="-25000"/>
              <a:t>4</a:t>
            </a:r>
          </a:p>
        </p:txBody>
      </p:sp>
      <p:cxnSp>
        <p:nvCxnSpPr>
          <p:cNvPr id="7" name="Straight Arrow Connector 9"/>
          <p:cNvCxnSpPr/>
          <p:nvPr/>
        </p:nvCxnSpPr>
        <p:spPr>
          <a:xfrm>
            <a:off x="457200" y="42672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10"/>
          <p:cNvCxnSpPr/>
          <p:nvPr/>
        </p:nvCxnSpPr>
        <p:spPr>
          <a:xfrm>
            <a:off x="6934200" y="41910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2"/>
          <p:cNvCxnSpPr/>
          <p:nvPr/>
        </p:nvCxnSpPr>
        <p:spPr>
          <a:xfrm>
            <a:off x="1752600" y="46482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3"/>
          <p:cNvCxnSpPr/>
          <p:nvPr/>
        </p:nvCxnSpPr>
        <p:spPr>
          <a:xfrm>
            <a:off x="8229600" y="4572000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4"/>
          <p:cNvCxnSpPr/>
          <p:nvPr/>
        </p:nvCxnSpPr>
        <p:spPr>
          <a:xfrm rot="5400000" flipH="1" flipV="1">
            <a:off x="1219994" y="5104606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5"/>
          <p:cNvCxnSpPr/>
          <p:nvPr/>
        </p:nvCxnSpPr>
        <p:spPr>
          <a:xfrm rot="5400000" flipH="1" flipV="1">
            <a:off x="7696994" y="5028406"/>
            <a:ext cx="304800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057400" y="4495800"/>
            <a:ext cx="708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Oxidant</a:t>
            </a:r>
            <a:endParaRPr lang="en-US" altLang="en-US" sz="1200" baseline="-25000"/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6337300" y="4038600"/>
            <a:ext cx="708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Oxidant</a:t>
            </a:r>
            <a:endParaRPr lang="en-US" altLang="en-US" sz="1200" baseline="-25000"/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143000" y="5257800"/>
            <a:ext cx="50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7620000" y="5181600"/>
            <a:ext cx="50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TiCl</a:t>
            </a:r>
            <a:r>
              <a:rPr lang="en-US" altLang="en-US" sz="1200" baseline="-25000"/>
              <a:t>4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505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609600" y="2438400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Flame mixing B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7086600" y="2362200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Flame mixing C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6096000"/>
            <a:ext cx="11049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Jet Design</a:t>
            </a:r>
          </a:p>
        </p:txBody>
      </p:sp>
    </p:spTree>
    <p:extLst>
      <p:ext uri="{BB962C8B-B14F-4D97-AF65-F5344CB8AC3E}">
        <p14:creationId xmlns:p14="http://schemas.microsoft.com/office/powerpoint/2010/main" val="34854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13716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Nozzle Quenching</a:t>
            </a:r>
          </a:p>
        </p:txBody>
      </p:sp>
      <p:sp>
        <p:nvSpPr>
          <p:cNvPr id="3" name="Rectangle 4"/>
          <p:cNvSpPr/>
          <p:nvPr/>
        </p:nvSpPr>
        <p:spPr>
          <a:xfrm>
            <a:off x="6858000" y="3810000"/>
            <a:ext cx="12192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5"/>
          <p:cNvSpPr/>
          <p:nvPr/>
        </p:nvSpPr>
        <p:spPr>
          <a:xfrm>
            <a:off x="7315200" y="48768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7467600" y="48768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7391400" y="49530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7391400" y="47244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9"/>
          <p:cNvSpPr/>
          <p:nvPr/>
        </p:nvSpPr>
        <p:spPr>
          <a:xfrm>
            <a:off x="7497763" y="47244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10"/>
          <p:cNvSpPr/>
          <p:nvPr/>
        </p:nvSpPr>
        <p:spPr>
          <a:xfrm>
            <a:off x="7467600" y="49530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11"/>
          <p:cNvSpPr/>
          <p:nvPr/>
        </p:nvSpPr>
        <p:spPr>
          <a:xfrm>
            <a:off x="7315200" y="48006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2"/>
          <p:cNvSpPr/>
          <p:nvPr/>
        </p:nvSpPr>
        <p:spPr>
          <a:xfrm>
            <a:off x="7543800" y="48006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7391400" y="48006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5"/>
          <p:cNvSpPr/>
          <p:nvPr/>
        </p:nvSpPr>
        <p:spPr>
          <a:xfrm>
            <a:off x="7391400" y="3962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6"/>
          <p:cNvSpPr/>
          <p:nvPr/>
        </p:nvSpPr>
        <p:spPr>
          <a:xfrm>
            <a:off x="8001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7"/>
          <p:cNvSpPr/>
          <p:nvPr/>
        </p:nvSpPr>
        <p:spPr>
          <a:xfrm>
            <a:off x="8153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8"/>
          <p:cNvSpPr/>
          <p:nvPr/>
        </p:nvSpPr>
        <p:spPr>
          <a:xfrm>
            <a:off x="78486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9"/>
          <p:cNvSpPr/>
          <p:nvPr/>
        </p:nvSpPr>
        <p:spPr>
          <a:xfrm>
            <a:off x="79248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20"/>
          <p:cNvSpPr/>
          <p:nvPr/>
        </p:nvSpPr>
        <p:spPr>
          <a:xfrm>
            <a:off x="73152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21"/>
          <p:cNvSpPr/>
          <p:nvPr/>
        </p:nvSpPr>
        <p:spPr>
          <a:xfrm>
            <a:off x="7543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22"/>
          <p:cNvSpPr/>
          <p:nvPr/>
        </p:nvSpPr>
        <p:spPr>
          <a:xfrm>
            <a:off x="7391400" y="4267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3"/>
          <p:cNvSpPr/>
          <p:nvPr/>
        </p:nvSpPr>
        <p:spPr>
          <a:xfrm>
            <a:off x="75438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4"/>
          <p:cNvSpPr/>
          <p:nvPr/>
        </p:nvSpPr>
        <p:spPr>
          <a:xfrm>
            <a:off x="7315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5"/>
          <p:cNvSpPr/>
          <p:nvPr/>
        </p:nvSpPr>
        <p:spPr>
          <a:xfrm>
            <a:off x="73914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6"/>
          <p:cNvSpPr/>
          <p:nvPr/>
        </p:nvSpPr>
        <p:spPr>
          <a:xfrm>
            <a:off x="807720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7"/>
          <p:cNvSpPr/>
          <p:nvPr/>
        </p:nvSpPr>
        <p:spPr>
          <a:xfrm>
            <a:off x="81534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8"/>
          <p:cNvSpPr/>
          <p:nvPr/>
        </p:nvSpPr>
        <p:spPr>
          <a:xfrm>
            <a:off x="7924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44"/>
          <p:cNvSpPr/>
          <p:nvPr/>
        </p:nvSpPr>
        <p:spPr>
          <a:xfrm>
            <a:off x="7467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47"/>
          <p:cNvSpPr/>
          <p:nvPr/>
        </p:nvSpPr>
        <p:spPr>
          <a:xfrm>
            <a:off x="6918325" y="35052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48"/>
          <p:cNvSpPr/>
          <p:nvPr/>
        </p:nvSpPr>
        <p:spPr>
          <a:xfrm>
            <a:off x="6888163" y="35512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49"/>
          <p:cNvSpPr/>
          <p:nvPr/>
        </p:nvSpPr>
        <p:spPr>
          <a:xfrm>
            <a:off x="6842125" y="35052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50"/>
          <p:cNvSpPr/>
          <p:nvPr/>
        </p:nvSpPr>
        <p:spPr>
          <a:xfrm>
            <a:off x="6811963" y="34750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51"/>
          <p:cNvSpPr/>
          <p:nvPr/>
        </p:nvSpPr>
        <p:spPr>
          <a:xfrm>
            <a:off x="6918325" y="34750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52"/>
          <p:cNvSpPr/>
          <p:nvPr/>
        </p:nvSpPr>
        <p:spPr>
          <a:xfrm>
            <a:off x="6888163" y="35814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53"/>
          <p:cNvSpPr/>
          <p:nvPr/>
        </p:nvSpPr>
        <p:spPr>
          <a:xfrm>
            <a:off x="6811963" y="35512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54"/>
          <p:cNvSpPr/>
          <p:nvPr/>
        </p:nvSpPr>
        <p:spPr>
          <a:xfrm>
            <a:off x="6964363" y="35512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55"/>
          <p:cNvSpPr/>
          <p:nvPr/>
        </p:nvSpPr>
        <p:spPr>
          <a:xfrm>
            <a:off x="6888163" y="34750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74"/>
          <p:cNvSpPr/>
          <p:nvPr/>
        </p:nvSpPr>
        <p:spPr>
          <a:xfrm>
            <a:off x="7040563" y="3276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75"/>
          <p:cNvSpPr/>
          <p:nvPr/>
        </p:nvSpPr>
        <p:spPr>
          <a:xfrm>
            <a:off x="7010400" y="33226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76"/>
          <p:cNvSpPr/>
          <p:nvPr/>
        </p:nvSpPr>
        <p:spPr>
          <a:xfrm>
            <a:off x="6964363" y="3276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77"/>
          <p:cNvSpPr/>
          <p:nvPr/>
        </p:nvSpPr>
        <p:spPr>
          <a:xfrm>
            <a:off x="6934200" y="32464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78"/>
          <p:cNvSpPr/>
          <p:nvPr/>
        </p:nvSpPr>
        <p:spPr>
          <a:xfrm>
            <a:off x="7040563" y="32464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79"/>
          <p:cNvSpPr/>
          <p:nvPr/>
        </p:nvSpPr>
        <p:spPr>
          <a:xfrm>
            <a:off x="7010400" y="33528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80"/>
          <p:cNvSpPr/>
          <p:nvPr/>
        </p:nvSpPr>
        <p:spPr>
          <a:xfrm>
            <a:off x="6934200" y="33226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81"/>
          <p:cNvSpPr/>
          <p:nvPr/>
        </p:nvSpPr>
        <p:spPr>
          <a:xfrm>
            <a:off x="7010400" y="31242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82"/>
          <p:cNvSpPr/>
          <p:nvPr/>
        </p:nvSpPr>
        <p:spPr>
          <a:xfrm>
            <a:off x="7010400" y="32464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83"/>
          <p:cNvSpPr/>
          <p:nvPr/>
        </p:nvSpPr>
        <p:spPr>
          <a:xfrm>
            <a:off x="6735763" y="3276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84"/>
          <p:cNvSpPr/>
          <p:nvPr/>
        </p:nvSpPr>
        <p:spPr>
          <a:xfrm>
            <a:off x="6705600" y="33226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85"/>
          <p:cNvSpPr/>
          <p:nvPr/>
        </p:nvSpPr>
        <p:spPr>
          <a:xfrm>
            <a:off x="6659563" y="3276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86"/>
          <p:cNvSpPr/>
          <p:nvPr/>
        </p:nvSpPr>
        <p:spPr>
          <a:xfrm>
            <a:off x="6629400" y="32464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87"/>
          <p:cNvSpPr/>
          <p:nvPr/>
        </p:nvSpPr>
        <p:spPr>
          <a:xfrm>
            <a:off x="6735763" y="32464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88"/>
          <p:cNvSpPr/>
          <p:nvPr/>
        </p:nvSpPr>
        <p:spPr>
          <a:xfrm>
            <a:off x="6705600" y="33528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89"/>
          <p:cNvSpPr/>
          <p:nvPr/>
        </p:nvSpPr>
        <p:spPr>
          <a:xfrm>
            <a:off x="6629400" y="33226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90"/>
          <p:cNvSpPr/>
          <p:nvPr/>
        </p:nvSpPr>
        <p:spPr>
          <a:xfrm>
            <a:off x="6781800" y="33226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91"/>
          <p:cNvSpPr/>
          <p:nvPr/>
        </p:nvSpPr>
        <p:spPr>
          <a:xfrm>
            <a:off x="6705600" y="32464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92"/>
          <p:cNvSpPr/>
          <p:nvPr/>
        </p:nvSpPr>
        <p:spPr>
          <a:xfrm>
            <a:off x="6888163" y="31242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93"/>
          <p:cNvSpPr/>
          <p:nvPr/>
        </p:nvSpPr>
        <p:spPr>
          <a:xfrm>
            <a:off x="6858000" y="31702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94"/>
          <p:cNvSpPr/>
          <p:nvPr/>
        </p:nvSpPr>
        <p:spPr>
          <a:xfrm>
            <a:off x="6811963" y="31242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95"/>
          <p:cNvSpPr/>
          <p:nvPr/>
        </p:nvSpPr>
        <p:spPr>
          <a:xfrm>
            <a:off x="6781800" y="30940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96"/>
          <p:cNvSpPr/>
          <p:nvPr/>
        </p:nvSpPr>
        <p:spPr>
          <a:xfrm>
            <a:off x="6888163" y="3094038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97"/>
          <p:cNvSpPr/>
          <p:nvPr/>
        </p:nvSpPr>
        <p:spPr>
          <a:xfrm>
            <a:off x="6858000" y="32004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98"/>
          <p:cNvSpPr/>
          <p:nvPr/>
        </p:nvSpPr>
        <p:spPr>
          <a:xfrm>
            <a:off x="6781800" y="31702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99"/>
          <p:cNvSpPr/>
          <p:nvPr/>
        </p:nvSpPr>
        <p:spPr>
          <a:xfrm>
            <a:off x="6934200" y="31702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100"/>
          <p:cNvSpPr/>
          <p:nvPr/>
        </p:nvSpPr>
        <p:spPr>
          <a:xfrm>
            <a:off x="6858000" y="30940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101"/>
          <p:cNvSpPr/>
          <p:nvPr/>
        </p:nvSpPr>
        <p:spPr>
          <a:xfrm>
            <a:off x="6858000" y="3398838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Oval 102"/>
          <p:cNvSpPr/>
          <p:nvPr/>
        </p:nvSpPr>
        <p:spPr>
          <a:xfrm>
            <a:off x="6645275" y="3154363"/>
            <a:ext cx="44450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Oval 103"/>
          <p:cNvSpPr/>
          <p:nvPr/>
        </p:nvSpPr>
        <p:spPr>
          <a:xfrm>
            <a:off x="6645275" y="3124200"/>
            <a:ext cx="44450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104"/>
          <p:cNvSpPr/>
          <p:nvPr/>
        </p:nvSpPr>
        <p:spPr>
          <a:xfrm>
            <a:off x="6689725" y="32004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105"/>
          <p:cNvSpPr/>
          <p:nvPr/>
        </p:nvSpPr>
        <p:spPr>
          <a:xfrm>
            <a:off x="6765925" y="2925763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Oval 106"/>
          <p:cNvSpPr/>
          <p:nvPr/>
        </p:nvSpPr>
        <p:spPr>
          <a:xfrm>
            <a:off x="6735763" y="29718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Oval 107"/>
          <p:cNvSpPr/>
          <p:nvPr/>
        </p:nvSpPr>
        <p:spPr>
          <a:xfrm>
            <a:off x="6689725" y="2925763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Oval 108"/>
          <p:cNvSpPr/>
          <p:nvPr/>
        </p:nvSpPr>
        <p:spPr>
          <a:xfrm>
            <a:off x="6659563" y="2895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Oval 109"/>
          <p:cNvSpPr/>
          <p:nvPr/>
        </p:nvSpPr>
        <p:spPr>
          <a:xfrm>
            <a:off x="6765925" y="2895600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Oval 110"/>
          <p:cNvSpPr/>
          <p:nvPr/>
        </p:nvSpPr>
        <p:spPr>
          <a:xfrm>
            <a:off x="6735763" y="3001963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Oval 111"/>
          <p:cNvSpPr/>
          <p:nvPr/>
        </p:nvSpPr>
        <p:spPr>
          <a:xfrm>
            <a:off x="6659563" y="29718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Oval 112"/>
          <p:cNvSpPr/>
          <p:nvPr/>
        </p:nvSpPr>
        <p:spPr>
          <a:xfrm>
            <a:off x="6811963" y="29718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113"/>
          <p:cNvSpPr/>
          <p:nvPr/>
        </p:nvSpPr>
        <p:spPr>
          <a:xfrm>
            <a:off x="6735763" y="2895600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114"/>
          <p:cNvSpPr/>
          <p:nvPr/>
        </p:nvSpPr>
        <p:spPr>
          <a:xfrm>
            <a:off x="6400800" y="213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115"/>
          <p:cNvSpPr/>
          <p:nvPr/>
        </p:nvSpPr>
        <p:spPr>
          <a:xfrm>
            <a:off x="65532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116"/>
          <p:cNvSpPr/>
          <p:nvPr/>
        </p:nvSpPr>
        <p:spPr>
          <a:xfrm>
            <a:off x="6553200" y="2362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Oval 117"/>
          <p:cNvSpPr/>
          <p:nvPr/>
        </p:nvSpPr>
        <p:spPr>
          <a:xfrm>
            <a:off x="64008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118"/>
          <p:cNvSpPr/>
          <p:nvPr/>
        </p:nvSpPr>
        <p:spPr>
          <a:xfrm>
            <a:off x="6477000" y="2209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119"/>
          <p:cNvSpPr/>
          <p:nvPr/>
        </p:nvSpPr>
        <p:spPr>
          <a:xfrm>
            <a:off x="6553200" y="213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120"/>
          <p:cNvSpPr/>
          <p:nvPr/>
        </p:nvSpPr>
        <p:spPr>
          <a:xfrm>
            <a:off x="67056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121"/>
          <p:cNvSpPr/>
          <p:nvPr/>
        </p:nvSpPr>
        <p:spPr>
          <a:xfrm>
            <a:off x="63246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122"/>
          <p:cNvSpPr/>
          <p:nvPr/>
        </p:nvSpPr>
        <p:spPr>
          <a:xfrm>
            <a:off x="6324600" y="2209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123"/>
          <p:cNvSpPr/>
          <p:nvPr/>
        </p:nvSpPr>
        <p:spPr>
          <a:xfrm>
            <a:off x="6705600" y="2438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Oval 124"/>
          <p:cNvSpPr/>
          <p:nvPr/>
        </p:nvSpPr>
        <p:spPr>
          <a:xfrm>
            <a:off x="6400800" y="1981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Oval 125"/>
          <p:cNvSpPr/>
          <p:nvPr/>
        </p:nvSpPr>
        <p:spPr>
          <a:xfrm>
            <a:off x="8305800" y="2057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Oval 126"/>
          <p:cNvSpPr/>
          <p:nvPr/>
        </p:nvSpPr>
        <p:spPr>
          <a:xfrm>
            <a:off x="8153400" y="2362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Oval 127"/>
          <p:cNvSpPr/>
          <p:nvPr/>
        </p:nvSpPr>
        <p:spPr>
          <a:xfrm>
            <a:off x="8001000" y="2057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Oval 129"/>
          <p:cNvSpPr/>
          <p:nvPr/>
        </p:nvSpPr>
        <p:spPr>
          <a:xfrm>
            <a:off x="7924800" y="2362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Oval 130"/>
          <p:cNvSpPr/>
          <p:nvPr/>
        </p:nvSpPr>
        <p:spPr>
          <a:xfrm>
            <a:off x="8382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3" name="Straight Arrow Connector 132"/>
          <p:cNvCxnSpPr/>
          <p:nvPr/>
        </p:nvCxnSpPr>
        <p:spPr>
          <a:xfrm rot="5400000" flipH="1" flipV="1">
            <a:off x="7353301" y="4533900"/>
            <a:ext cx="2286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133"/>
          <p:cNvCxnSpPr/>
          <p:nvPr/>
        </p:nvCxnSpPr>
        <p:spPr>
          <a:xfrm rot="5400000" flipH="1" flipV="1">
            <a:off x="7352507" y="5218906"/>
            <a:ext cx="228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134"/>
          <p:cNvCxnSpPr/>
          <p:nvPr/>
        </p:nvCxnSpPr>
        <p:spPr>
          <a:xfrm rot="16200000" flipV="1">
            <a:off x="7086600" y="3505200"/>
            <a:ext cx="228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136"/>
          <p:cNvCxnSpPr/>
          <p:nvPr/>
        </p:nvCxnSpPr>
        <p:spPr>
          <a:xfrm flipV="1">
            <a:off x="7620000" y="3505200"/>
            <a:ext cx="250825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145"/>
          <p:cNvCxnSpPr/>
          <p:nvPr/>
        </p:nvCxnSpPr>
        <p:spPr>
          <a:xfrm rot="5400000" flipH="1" flipV="1">
            <a:off x="6590507" y="2704306"/>
            <a:ext cx="228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146"/>
          <p:cNvCxnSpPr/>
          <p:nvPr/>
        </p:nvCxnSpPr>
        <p:spPr>
          <a:xfrm rot="5400000" flipH="1" flipV="1">
            <a:off x="7963694" y="2704306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147"/>
          <p:cNvSpPr txBox="1">
            <a:spLocks noChangeArrowheads="1"/>
          </p:cNvSpPr>
          <p:nvPr/>
        </p:nvSpPr>
        <p:spPr bwMode="auto">
          <a:xfrm>
            <a:off x="7123113" y="5410200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Vapor</a:t>
            </a:r>
          </a:p>
        </p:txBody>
      </p:sp>
      <p:sp>
        <p:nvSpPr>
          <p:cNvPr id="100" name="Rectangle 3"/>
          <p:cNvSpPr txBox="1">
            <a:spLocks noChangeArrowheads="1"/>
          </p:cNvSpPr>
          <p:nvPr/>
        </p:nvSpPr>
        <p:spPr>
          <a:xfrm>
            <a:off x="457200" y="1600200"/>
            <a:ext cx="52578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kern="0" dirty="0">
              <a:latin typeface="+mn-lt"/>
            </a:endParaRPr>
          </a:p>
        </p:txBody>
      </p:sp>
      <p:sp>
        <p:nvSpPr>
          <p:cNvPr id="101" name="Rectangle 3"/>
          <p:cNvSpPr txBox="1">
            <a:spLocks noChangeArrowheads="1"/>
          </p:cNvSpPr>
          <p:nvPr/>
        </p:nvSpPr>
        <p:spPr>
          <a:xfrm>
            <a:off x="457200" y="1600200"/>
            <a:ext cx="5943600" cy="4525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</a:rPr>
              <a:t>Flame length is controlled by rapid quenching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</a:rPr>
              <a:t>Prevents agglomeration by inhibiting growth processes in the early stages of growth.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</a:rPr>
              <a:t>Provides precise control of particle size</a:t>
            </a:r>
          </a:p>
        </p:txBody>
      </p:sp>
      <p:sp>
        <p:nvSpPr>
          <p:cNvPr id="102" name="Oval 151"/>
          <p:cNvSpPr/>
          <p:nvPr/>
        </p:nvSpPr>
        <p:spPr>
          <a:xfrm>
            <a:off x="7696200" y="1676400"/>
            <a:ext cx="11430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TextBox 152"/>
          <p:cNvSpPr txBox="1">
            <a:spLocks noChangeArrowheads="1"/>
          </p:cNvSpPr>
          <p:nvPr/>
        </p:nvSpPr>
        <p:spPr bwMode="auto">
          <a:xfrm>
            <a:off x="6705600" y="12954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Desired</a:t>
            </a:r>
          </a:p>
        </p:txBody>
      </p:sp>
      <p:cxnSp>
        <p:nvCxnSpPr>
          <p:cNvPr id="104" name="Straight Arrow Connector 154"/>
          <p:cNvCxnSpPr/>
          <p:nvPr/>
        </p:nvCxnSpPr>
        <p:spPr>
          <a:xfrm rot="16200000" flipH="1">
            <a:off x="7467600" y="1600200"/>
            <a:ext cx="304800" cy="304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3400" y="1188720"/>
            <a:ext cx="8229600" cy="914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	Nozzle Quenching controls flame l</a:t>
            </a:r>
            <a:r>
              <a:rPr lang="en-US" sz="2400" kern="0" dirty="0" err="1">
                <a:latin typeface="+mn-lt"/>
              </a:rPr>
              <a:t>ength</a:t>
            </a:r>
            <a:r>
              <a:rPr lang="en-US" sz="2400" kern="0" dirty="0">
                <a:latin typeface="+mn-lt"/>
              </a:rPr>
              <a:t> and particle size.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2000" u="sng" kern="0" dirty="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596063"/>
            <a:ext cx="30670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0720"/>
            <a:ext cx="7543800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Nozzle Quenching</a:t>
            </a:r>
          </a:p>
        </p:txBody>
      </p:sp>
    </p:spTree>
    <p:extLst>
      <p:ext uri="{BB962C8B-B14F-4D97-AF65-F5344CB8AC3E}">
        <p14:creationId xmlns:p14="http://schemas.microsoft.com/office/powerpoint/2010/main" val="1401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Nozzle Quenching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61245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1219200"/>
            <a:ext cx="8229600" cy="914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	TiO</a:t>
            </a:r>
            <a:r>
              <a:rPr lang="en-US" sz="2400" kern="0" baseline="-25000" dirty="0">
                <a:latin typeface="+mn-lt"/>
              </a:rPr>
              <a:t>2</a:t>
            </a:r>
            <a:r>
              <a:rPr lang="en-US" sz="2400" kern="0" dirty="0">
                <a:latin typeface="+mn-lt"/>
              </a:rPr>
              <a:t> Particle S</a:t>
            </a:r>
            <a:r>
              <a:rPr lang="en-US" sz="2400" kern="0" dirty="0" err="1">
                <a:latin typeface="+mn-lt"/>
              </a:rPr>
              <a:t>ize</a:t>
            </a:r>
            <a:r>
              <a:rPr lang="en-US" sz="2400" kern="0" dirty="0">
                <a:latin typeface="+mn-lt"/>
              </a:rPr>
              <a:t> Control by N</a:t>
            </a:r>
            <a:r>
              <a:rPr lang="en-US" sz="2400" kern="0" dirty="0" err="1">
                <a:latin typeface="+mn-lt"/>
              </a:rPr>
              <a:t>ozzle</a:t>
            </a:r>
            <a:r>
              <a:rPr lang="en-US" sz="2400" kern="0" dirty="0">
                <a:latin typeface="+mn-lt"/>
              </a:rPr>
              <a:t> Quenching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2000" u="sng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52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Electrostatic Charging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/>
              <a:t>Particle size can also be controlled by generating an </a:t>
            </a:r>
            <a:r>
              <a:rPr lang="en-US" altLang="en-US" sz="2400" dirty="0">
                <a:solidFill>
                  <a:srgbClr val="FF0000"/>
                </a:solidFill>
              </a:rPr>
              <a:t>electric field </a:t>
            </a:r>
            <a:r>
              <a:rPr lang="en-US" altLang="en-US" sz="2400" dirty="0"/>
              <a:t>across the flame.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/>
              <a:t>A large electric field (hundreds of kV/m) is generated between two plate electrodes situated on opposite sides of the flame.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/>
              <a:t>Similar to nozzle quenching, the electric field limits particle growth by </a:t>
            </a:r>
            <a:r>
              <a:rPr lang="en-US" altLang="en-US" sz="2400" dirty="0">
                <a:solidFill>
                  <a:srgbClr val="FF0000"/>
                </a:solidFill>
              </a:rPr>
              <a:t>reducing the residence time </a:t>
            </a:r>
            <a:r>
              <a:rPr lang="en-US" altLang="en-US" sz="2400" dirty="0"/>
              <a:t>in the high temperature region of the flame.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/>
              <a:t>In addition, the electric field </a:t>
            </a:r>
            <a:r>
              <a:rPr lang="en-US" altLang="en-US" sz="2400" dirty="0">
                <a:solidFill>
                  <a:srgbClr val="FF0000"/>
                </a:solidFill>
              </a:rPr>
              <a:t>charges the particles</a:t>
            </a:r>
            <a:r>
              <a:rPr lang="en-US" altLang="en-US" sz="2400" dirty="0"/>
              <a:t>. This results in electrostatic repulsion between newly formed particles, preventing coagulation.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191000" y="6126163"/>
            <a:ext cx="495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/>
              <a:t>S. Vemury, S.E. Pratsinis, L. Kibbey, </a:t>
            </a:r>
            <a:r>
              <a:rPr lang="en-US" altLang="en-US" sz="800" u="sng"/>
              <a:t>Electrically-controlled flame synthesis of nanophase TiO</a:t>
            </a:r>
            <a:r>
              <a:rPr lang="en-US" altLang="en-US" sz="800" u="sng" baseline="-25000"/>
              <a:t>2</a:t>
            </a:r>
            <a:r>
              <a:rPr lang="en-US" altLang="en-US" sz="800" u="sng"/>
              <a:t>, SiO</a:t>
            </a:r>
            <a:r>
              <a:rPr lang="en-US" altLang="en-US" sz="800" u="sng" baseline="-25000"/>
              <a:t>2</a:t>
            </a:r>
            <a:r>
              <a:rPr lang="en-US" altLang="en-US" sz="800" u="sng"/>
              <a:t>, and SnO</a:t>
            </a:r>
            <a:r>
              <a:rPr lang="en-US" altLang="en-US" sz="800" u="sng" baseline="-25000"/>
              <a:t>2 </a:t>
            </a:r>
            <a:r>
              <a:rPr lang="en-US" altLang="en-US" sz="800" u="sng"/>
              <a:t>powders.</a:t>
            </a:r>
            <a:r>
              <a:rPr lang="en-US" altLang="en-US" sz="800"/>
              <a:t> JMR, Vol. 12, 1031-1042. 1997.</a:t>
            </a:r>
          </a:p>
        </p:txBody>
      </p:sp>
    </p:spTree>
    <p:extLst>
      <p:ext uri="{BB962C8B-B14F-4D97-AF65-F5344CB8AC3E}">
        <p14:creationId xmlns:p14="http://schemas.microsoft.com/office/powerpoint/2010/main" val="3525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Electrostatic Charging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3801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9246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Pyrolysis is a high yield method that can fulfill the strong demand for nanoparticles.</a:t>
            </a:r>
          </a:p>
          <a:p>
            <a:r>
              <a:rPr lang="en-US" altLang="en-US" dirty="0" smtClean="0"/>
              <a:t>Can be customized to produce unique nanoparticles.</a:t>
            </a:r>
          </a:p>
          <a:p>
            <a:r>
              <a:rPr lang="en-US" altLang="en-US" dirty="0" smtClean="0"/>
              <a:t>Broad distribution of particle sizes and morphology.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7544" y="476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Advantages &amp; Disadvantages </a:t>
            </a:r>
          </a:p>
        </p:txBody>
      </p:sp>
    </p:spTree>
    <p:extLst>
      <p:ext uri="{BB962C8B-B14F-4D97-AF65-F5344CB8AC3E}">
        <p14:creationId xmlns:p14="http://schemas.microsoft.com/office/powerpoint/2010/main" val="12702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59187" y="1988840"/>
            <a:ext cx="4059344" cy="497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 smtClean="0"/>
              <a:t>An aerosol process that </a:t>
            </a:r>
          </a:p>
          <a:p>
            <a:pPr marL="0" indent="0">
              <a:buNone/>
            </a:pPr>
            <a:r>
              <a:rPr lang="en-US" altLang="en-US" sz="2800" dirty="0" smtClean="0">
                <a:solidFill>
                  <a:srgbClr val="0070C0"/>
                </a:solidFill>
              </a:rPr>
              <a:t>atomize</a:t>
            </a:r>
            <a:r>
              <a:rPr lang="en-US" altLang="en-US" sz="2800" dirty="0" smtClean="0"/>
              <a:t> a solution and </a:t>
            </a:r>
          </a:p>
          <a:p>
            <a:pPr marL="0" indent="0">
              <a:buNone/>
            </a:pPr>
            <a:r>
              <a:rPr lang="en-US" altLang="en-US" sz="2800" dirty="0" smtClean="0">
                <a:solidFill>
                  <a:srgbClr val="0070C0"/>
                </a:solidFill>
              </a:rPr>
              <a:t>heats</a:t>
            </a:r>
            <a:r>
              <a:rPr lang="en-US" altLang="en-US" sz="2800" dirty="0" smtClean="0"/>
              <a:t> the droplets to </a:t>
            </a:r>
          </a:p>
          <a:p>
            <a:pPr marL="0" indent="0">
              <a:buNone/>
            </a:pPr>
            <a:r>
              <a:rPr lang="en-US" altLang="en-US" sz="2800" dirty="0" smtClean="0"/>
              <a:t>produce solid particles.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815188"/>
            <a:ext cx="4026239" cy="228239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9186" y="4653136"/>
            <a:ext cx="8605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FF0000"/>
                </a:solidFill>
              </a:rPr>
              <a:t>Simple </a:t>
            </a:r>
            <a:r>
              <a:rPr lang="en-US" altLang="en-US" sz="2400" dirty="0">
                <a:solidFill>
                  <a:srgbClr val="FF0000"/>
                </a:solidFill>
              </a:rPr>
              <a:t>and low cost </a:t>
            </a:r>
            <a:r>
              <a:rPr lang="en-US" altLang="en-US" sz="2400" dirty="0" smtClean="0">
                <a:solidFill>
                  <a:srgbClr val="FF0000"/>
                </a:solidFill>
              </a:rPr>
              <a:t>for powder and thin </a:t>
            </a:r>
            <a:r>
              <a:rPr lang="en-US" altLang="en-US" sz="2400" dirty="0">
                <a:solidFill>
                  <a:srgbClr val="FF0000"/>
                </a:solidFill>
              </a:rPr>
              <a:t>film deposition process</a:t>
            </a:r>
          </a:p>
          <a:p>
            <a:r>
              <a:rPr lang="en-US" altLang="en-US" sz="2400" dirty="0"/>
              <a:t>Applicable to large areas;</a:t>
            </a:r>
          </a:p>
          <a:p>
            <a:r>
              <a:rPr lang="en-US" altLang="en-US" sz="2400" dirty="0"/>
              <a:t>No need of exotic or expensive precursors;</a:t>
            </a:r>
          </a:p>
          <a:p>
            <a:r>
              <a:rPr lang="en-US" altLang="en-US" sz="2400" dirty="0"/>
              <a:t>No need of vacuum.</a:t>
            </a:r>
          </a:p>
        </p:txBody>
      </p:sp>
    </p:spTree>
    <p:extLst>
      <p:ext uri="{BB962C8B-B14F-4D97-AF65-F5344CB8AC3E}">
        <p14:creationId xmlns:p14="http://schemas.microsoft.com/office/powerpoint/2010/main" val="31448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93204" y="1844824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en-US" dirty="0" smtClean="0"/>
              <a:t>Metals (Cu, Ni, Co,…) and metal oxides powders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Converting </a:t>
            </a:r>
            <a:r>
              <a:rPr lang="en-US" altLang="en-US" dirty="0" err="1" smtClean="0"/>
              <a:t>microsized</a:t>
            </a:r>
            <a:r>
              <a:rPr lang="en-US" altLang="en-US" dirty="0" smtClean="0"/>
              <a:t> liquid droplets of precursors or precursors mixture into solid particles trough heating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Droplets </a:t>
            </a:r>
            <a:r>
              <a:rPr lang="en-US" altLang="en-US" dirty="0" smtClean="0">
                <a:sym typeface="Wingdings" panose="05000000000000000000" pitchFamily="2" charset="2"/>
              </a:rPr>
              <a:t> evaporation  solute condensation  decomposition &amp; reaction  sintering </a:t>
            </a:r>
          </a:p>
          <a:p>
            <a:pPr marL="0" indent="0">
              <a:buNone/>
            </a:pPr>
            <a:endParaRPr lang="en-US" alt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en-US" dirty="0" smtClean="0">
                <a:sym typeface="Wingdings" panose="05000000000000000000" pitchFamily="2" charset="2"/>
              </a:rPr>
              <a:t>e.g. silver particles made from Ag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altLang="en-US" dirty="0" smtClean="0">
                <a:sym typeface="Wingdings" panose="05000000000000000000" pitchFamily="2" charset="2"/>
              </a:rPr>
              <a:t>CO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altLang="en-US" dirty="0" smtClean="0">
                <a:sym typeface="Wingdings" panose="05000000000000000000" pitchFamily="2" charset="2"/>
              </a:rPr>
              <a:t> or AgNO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altLang="en-US" dirty="0" smtClean="0">
                <a:sym typeface="Wingdings" panose="05000000000000000000" pitchFamily="2" charset="2"/>
              </a:rPr>
              <a:t> with NH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4</a:t>
            </a:r>
            <a:r>
              <a:rPr lang="en-US" altLang="en-US" dirty="0" smtClean="0">
                <a:sym typeface="Wingdings" panose="05000000000000000000" pitchFamily="2" charset="2"/>
              </a:rPr>
              <a:t>HCO</a:t>
            </a:r>
            <a:r>
              <a:rPr lang="en-US" altLang="en-US" baseline="-25000" dirty="0" smtClean="0">
                <a:sym typeface="Wingdings" panose="05000000000000000000" pitchFamily="2" charset="2"/>
              </a:rPr>
              <a:t>3</a:t>
            </a:r>
            <a:r>
              <a:rPr lang="en-US" altLang="en-US" dirty="0" smtClean="0">
                <a:sym typeface="Wingdings" panose="05000000000000000000" pitchFamily="2" charset="2"/>
              </a:rPr>
              <a:t> @ 400 °C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21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" name="Picture 1" descr="B9.bmp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868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93204" y="184482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 smtClean="0"/>
              <a:t>The </a:t>
            </a:r>
            <a:r>
              <a:rPr lang="en-US" altLang="en-US" dirty="0" smtClean="0">
                <a:solidFill>
                  <a:srgbClr val="FF0000"/>
                </a:solidFill>
              </a:rPr>
              <a:t>precursor</a:t>
            </a:r>
            <a:r>
              <a:rPr lang="en-US" altLang="en-US" dirty="0" smtClean="0"/>
              <a:t> must be </a:t>
            </a:r>
            <a:r>
              <a:rPr lang="en-US" altLang="en-US" dirty="0" smtClean="0">
                <a:solidFill>
                  <a:srgbClr val="FF0000"/>
                </a:solidFill>
              </a:rPr>
              <a:t>dissolved</a:t>
            </a:r>
            <a:r>
              <a:rPr lang="en-US" altLang="en-US" dirty="0" smtClean="0"/>
              <a:t> in the liquid, but </a:t>
            </a:r>
            <a:r>
              <a:rPr lang="en-US" altLang="en-US" dirty="0" smtClean="0">
                <a:solidFill>
                  <a:srgbClr val="FF0000"/>
                </a:solidFill>
              </a:rPr>
              <a:t>not react </a:t>
            </a:r>
            <a:r>
              <a:rPr lang="en-US" altLang="en-US" dirty="0" smtClean="0"/>
              <a:t>with it.</a:t>
            </a:r>
          </a:p>
          <a:p>
            <a:pPr marL="0" indent="0">
              <a:buNone/>
            </a:pPr>
            <a:r>
              <a:rPr lang="en-US" altLang="en-US" dirty="0" smtClean="0"/>
              <a:t>The </a:t>
            </a:r>
            <a:r>
              <a:rPr lang="en-US" altLang="en-US" dirty="0" smtClean="0">
                <a:solidFill>
                  <a:srgbClr val="0070C0"/>
                </a:solidFill>
              </a:rPr>
              <a:t>product</a:t>
            </a:r>
            <a:r>
              <a:rPr lang="en-US" altLang="en-US" dirty="0" smtClean="0"/>
              <a:t> must </a:t>
            </a:r>
            <a:r>
              <a:rPr lang="en-US" altLang="en-US" dirty="0">
                <a:solidFill>
                  <a:srgbClr val="0070C0"/>
                </a:solidFill>
              </a:rPr>
              <a:t>not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dissolve</a:t>
            </a:r>
            <a:r>
              <a:rPr lang="en-US" altLang="en-US" dirty="0" smtClean="0"/>
              <a:t> in the liquid, and must </a:t>
            </a:r>
            <a:r>
              <a:rPr lang="en-US" altLang="en-US" dirty="0" smtClean="0">
                <a:solidFill>
                  <a:srgbClr val="0070C0"/>
                </a:solidFill>
              </a:rPr>
              <a:t>not react </a:t>
            </a:r>
            <a:r>
              <a:rPr lang="en-US" altLang="en-US" dirty="0" smtClean="0"/>
              <a:t>with the liquid.</a:t>
            </a:r>
          </a:p>
          <a:p>
            <a:pPr marL="0" indent="0">
              <a:buNone/>
            </a:pPr>
            <a:r>
              <a:rPr lang="en-US" altLang="en-US" dirty="0" smtClean="0"/>
              <a:t>There must be a large volume decrease for the reaction of precursor to product.</a:t>
            </a:r>
          </a:p>
          <a:p>
            <a:pPr marL="0" indent="0">
              <a:buNone/>
            </a:pPr>
            <a:r>
              <a:rPr lang="en-US" altLang="en-US" dirty="0" smtClean="0"/>
              <a:t>Transport of the leaching agent in the liquid and the fugitive compounds formed must be sufficiently rapid.</a:t>
            </a:r>
          </a:p>
        </p:txBody>
      </p:sp>
    </p:spTree>
    <p:extLst>
      <p:ext uri="{BB962C8B-B14F-4D97-AF65-F5344CB8AC3E}">
        <p14:creationId xmlns:p14="http://schemas.microsoft.com/office/powerpoint/2010/main" val="17247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 Advantages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smtClean="0"/>
              <a:t>Spherical morphology</a:t>
            </a:r>
          </a:p>
          <a:p>
            <a:pPr marL="0" indent="0">
              <a:buNone/>
            </a:pPr>
            <a:r>
              <a:rPr lang="en-US" altLang="en-US" dirty="0" smtClean="0"/>
              <a:t>Narrow particle size distribution</a:t>
            </a:r>
          </a:p>
          <a:p>
            <a:pPr marL="0" indent="0">
              <a:buNone/>
            </a:pPr>
            <a:r>
              <a:rPr lang="en-US" altLang="en-US" dirty="0" smtClean="0"/>
              <a:t>Easy preparation of powders with complex formation</a:t>
            </a:r>
          </a:p>
          <a:p>
            <a:pPr marL="0" indent="0">
              <a:buNone/>
            </a:pPr>
            <a:r>
              <a:rPr lang="en-US" altLang="en-US" dirty="0" smtClean="0"/>
              <a:t>Relatively homogeneous composition</a:t>
            </a:r>
          </a:p>
          <a:p>
            <a:pPr marL="0" indent="0">
              <a:buNone/>
            </a:pPr>
            <a:r>
              <a:rPr lang="en-US" altLang="en-US" dirty="0" smtClean="0"/>
              <a:t>Continuously production</a:t>
            </a:r>
          </a:p>
          <a:p>
            <a:pPr marL="0" indent="0">
              <a:buNone/>
            </a:pPr>
            <a:r>
              <a:rPr lang="en-US" altLang="en-US" dirty="0" smtClean="0"/>
              <a:t>Reaction occurs at the microcapsule reactor (droplets)</a:t>
            </a:r>
          </a:p>
        </p:txBody>
      </p:sp>
    </p:spTree>
    <p:extLst>
      <p:ext uri="{BB962C8B-B14F-4D97-AF65-F5344CB8AC3E}">
        <p14:creationId xmlns:p14="http://schemas.microsoft.com/office/powerpoint/2010/main" val="35245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 limitations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 smtClean="0"/>
              <a:t>Technique is quite empirical, with a number of variables that can affect the final product: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- solute concentration</a:t>
            </a:r>
          </a:p>
          <a:p>
            <a:pPr marL="0" indent="0">
              <a:buNone/>
            </a:pPr>
            <a:r>
              <a:rPr lang="en-US" altLang="en-US" dirty="0" smtClean="0"/>
              <a:t>- atomization technique</a:t>
            </a:r>
          </a:p>
          <a:p>
            <a:pPr marL="0" indent="0">
              <a:buNone/>
            </a:pPr>
            <a:r>
              <a:rPr lang="en-US" altLang="en-US" dirty="0" smtClean="0"/>
              <a:t>- temperature, temperature gradient</a:t>
            </a:r>
          </a:p>
          <a:p>
            <a:pPr marL="0" indent="0">
              <a:buNone/>
            </a:pPr>
            <a:r>
              <a:rPr lang="en-US" altLang="en-US" dirty="0" smtClean="0"/>
              <a:t>- residence time in furnace</a:t>
            </a:r>
          </a:p>
          <a:p>
            <a:pPr marL="0" indent="0">
              <a:buNone/>
            </a:pPr>
            <a:r>
              <a:rPr lang="en-US" altLang="en-US" dirty="0" smtClean="0"/>
              <a:t>- carrier gases</a:t>
            </a:r>
          </a:p>
        </p:txBody>
      </p:sp>
    </p:spTree>
    <p:extLst>
      <p:ext uri="{BB962C8B-B14F-4D97-AF65-F5344CB8AC3E}">
        <p14:creationId xmlns:p14="http://schemas.microsoft.com/office/powerpoint/2010/main" val="44330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772" t="17088" r="49308" b="35709"/>
          <a:stretch/>
        </p:blipFill>
        <p:spPr>
          <a:xfrm>
            <a:off x="1115616" y="1988840"/>
            <a:ext cx="6840760" cy="39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5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dirty="0" smtClean="0"/>
              <a:t>Nozzle to substrate distance</a:t>
            </a:r>
          </a:p>
          <a:p>
            <a:pPr marL="0" indent="0">
              <a:buNone/>
            </a:pPr>
            <a:r>
              <a:rPr lang="en-US" altLang="en-US" dirty="0" smtClean="0"/>
              <a:t>Droplet size: relates to size of product</a:t>
            </a:r>
          </a:p>
          <a:p>
            <a:pPr marL="0" indent="0">
              <a:buNone/>
            </a:pPr>
            <a:r>
              <a:rPr lang="en-US" altLang="en-US" dirty="0" smtClean="0"/>
              <a:t>Substrate temperature</a:t>
            </a:r>
          </a:p>
          <a:p>
            <a:pPr marL="0" indent="0">
              <a:buNone/>
            </a:pPr>
            <a:r>
              <a:rPr lang="en-US" altLang="en-US" dirty="0" smtClean="0"/>
              <a:t>Solution concentration</a:t>
            </a:r>
          </a:p>
          <a:p>
            <a:pPr marL="0" indent="0">
              <a:buNone/>
            </a:pPr>
            <a:r>
              <a:rPr lang="en-US" altLang="en-US" dirty="0" smtClean="0"/>
              <a:t>Solution flow rate </a:t>
            </a:r>
          </a:p>
          <a:p>
            <a:pPr marL="0" indent="0">
              <a:buNone/>
            </a:pPr>
            <a:r>
              <a:rPr lang="en-US" altLang="en-US" dirty="0" smtClean="0"/>
              <a:t>Atomization rate – affects scalability of the process</a:t>
            </a:r>
          </a:p>
          <a:p>
            <a:pPr marL="0" indent="0">
              <a:buNone/>
            </a:pPr>
            <a:r>
              <a:rPr lang="en-US" altLang="en-US" dirty="0" smtClean="0"/>
              <a:t>Droplet velocity – affects residence time with the furnaces and ultimately size particle</a:t>
            </a:r>
          </a:p>
        </p:txBody>
      </p:sp>
    </p:spTree>
    <p:extLst>
      <p:ext uri="{BB962C8B-B14F-4D97-AF65-F5344CB8AC3E}">
        <p14:creationId xmlns:p14="http://schemas.microsoft.com/office/powerpoint/2010/main" val="1049862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80" t="4610" r="48071" b="83095"/>
          <a:stretch/>
        </p:blipFill>
        <p:spPr>
          <a:xfrm>
            <a:off x="595060" y="1916832"/>
            <a:ext cx="7953879" cy="443937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1448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69" t="4083" r="46925" b="82535"/>
          <a:stretch/>
        </p:blipFill>
        <p:spPr>
          <a:xfrm>
            <a:off x="899592" y="1556792"/>
            <a:ext cx="7128792" cy="42484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51920" y="609329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Messing</a:t>
            </a:r>
            <a:r>
              <a:rPr lang="it-IT" dirty="0" smtClean="0"/>
              <a:t> et al. J. </a:t>
            </a:r>
            <a:r>
              <a:rPr lang="it-IT" dirty="0" err="1" smtClean="0"/>
              <a:t>Am.Ceram.Soc</a:t>
            </a:r>
            <a:r>
              <a:rPr lang="it-IT" dirty="0" smtClean="0"/>
              <a:t> 1993</a:t>
            </a:r>
            <a:endParaRPr lang="it-IT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3598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2570" t="4725" r="48523" b="83647"/>
          <a:stretch/>
        </p:blipFill>
        <p:spPr>
          <a:xfrm>
            <a:off x="539552" y="1628800"/>
            <a:ext cx="8290651" cy="439248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427984" y="6309320"/>
            <a:ext cx="3826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Droplet</a:t>
            </a:r>
            <a:r>
              <a:rPr lang="it-IT" dirty="0" smtClean="0"/>
              <a:t> to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conversion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endParaRPr lang="it-IT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273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51" t="17486" r="48249" b="32873"/>
          <a:stretch/>
        </p:blipFill>
        <p:spPr>
          <a:xfrm>
            <a:off x="430750" y="764704"/>
            <a:ext cx="8229600" cy="48629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43808" y="5949280"/>
            <a:ext cx="358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Heating</a:t>
            </a:r>
            <a:r>
              <a:rPr lang="it-IT" b="1" dirty="0" smtClean="0">
                <a:solidFill>
                  <a:srgbClr val="FF0000"/>
                </a:solidFill>
              </a:rPr>
              <a:t> Time, </a:t>
            </a:r>
            <a:r>
              <a:rPr lang="it-IT" b="1" dirty="0" err="1" smtClean="0">
                <a:solidFill>
                  <a:srgbClr val="FF0000"/>
                </a:solidFill>
              </a:rPr>
              <a:t>Heating</a:t>
            </a:r>
            <a:r>
              <a:rPr lang="it-IT" b="1" dirty="0" smtClean="0">
                <a:solidFill>
                  <a:srgbClr val="FF0000"/>
                </a:solidFill>
              </a:rPr>
              <a:t> Temperature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90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2799" t="5099" r="49121" b="82059"/>
          <a:stretch/>
        </p:blipFill>
        <p:spPr>
          <a:xfrm>
            <a:off x="971600" y="1633546"/>
            <a:ext cx="7467884" cy="446449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404664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77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1" descr="B8.bmp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err="1" smtClean="0"/>
              <a:t>Low</a:t>
            </a:r>
            <a:r>
              <a:rPr lang="it-IT" sz="1800" dirty="0" smtClean="0"/>
              <a:t> temperature and  high </a:t>
            </a:r>
            <a:r>
              <a:rPr lang="it-IT" sz="1800" dirty="0" err="1" smtClean="0"/>
              <a:t>initial</a:t>
            </a:r>
            <a:r>
              <a:rPr lang="it-IT" sz="1800" dirty="0" smtClean="0"/>
              <a:t> solute </a:t>
            </a:r>
            <a:r>
              <a:rPr lang="it-IT" sz="1800" dirty="0" err="1" smtClean="0"/>
              <a:t>concentrations</a:t>
            </a:r>
            <a:r>
              <a:rPr lang="it-IT" sz="1800" dirty="0" smtClean="0"/>
              <a:t> </a:t>
            </a:r>
            <a:r>
              <a:rPr lang="it-IT" sz="1800" dirty="0" smtClean="0">
                <a:solidFill>
                  <a:srgbClr val="FF0000"/>
                </a:solidFill>
              </a:rPr>
              <a:t>Dense </a:t>
            </a:r>
            <a:r>
              <a:rPr lang="it-IT" sz="1800" dirty="0" err="1" smtClean="0">
                <a:solidFill>
                  <a:srgbClr val="FF0000"/>
                </a:solidFill>
              </a:rPr>
              <a:t>particles</a:t>
            </a:r>
            <a:r>
              <a:rPr lang="it-IT" sz="1800" dirty="0" smtClean="0">
                <a:solidFill>
                  <a:srgbClr val="FF0000"/>
                </a:solidFill>
              </a:rPr>
              <a:t> (</a:t>
            </a:r>
            <a:r>
              <a:rPr lang="it-IT" sz="1800" dirty="0" err="1" smtClean="0">
                <a:solidFill>
                  <a:srgbClr val="FF0000"/>
                </a:solidFill>
              </a:rPr>
              <a:t>aggregates</a:t>
            </a:r>
            <a:r>
              <a:rPr lang="it-IT" sz="1800" dirty="0" smtClean="0">
                <a:solidFill>
                  <a:srgbClr val="FF0000"/>
                </a:solidFill>
              </a:rPr>
              <a:t> of </a:t>
            </a:r>
            <a:r>
              <a:rPr lang="it-IT" sz="1800" dirty="0" err="1" smtClean="0">
                <a:solidFill>
                  <a:srgbClr val="FF0000"/>
                </a:solidFill>
              </a:rPr>
              <a:t>nanocrystals</a:t>
            </a:r>
            <a:r>
              <a:rPr lang="it-IT" sz="18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it-IT" sz="1800" dirty="0" smtClean="0">
              <a:solidFill>
                <a:srgbClr val="FF0000"/>
              </a:solidFill>
            </a:endParaRPr>
          </a:p>
          <a:p>
            <a:r>
              <a:rPr lang="it-IT" sz="1800" dirty="0" smtClean="0"/>
              <a:t>High temperature and  high </a:t>
            </a:r>
            <a:r>
              <a:rPr lang="it-IT" sz="1800" dirty="0" err="1" smtClean="0"/>
              <a:t>solvent</a:t>
            </a:r>
            <a:r>
              <a:rPr lang="it-IT" sz="1800" dirty="0" smtClean="0"/>
              <a:t> </a:t>
            </a:r>
            <a:r>
              <a:rPr lang="it-IT" sz="1800" dirty="0" err="1" smtClean="0"/>
              <a:t>evaporation</a:t>
            </a:r>
            <a:r>
              <a:rPr lang="it-IT" sz="1800" dirty="0" smtClean="0"/>
              <a:t> rate </a:t>
            </a:r>
            <a:r>
              <a:rPr lang="it-IT" sz="1800" dirty="0" err="1" smtClean="0">
                <a:solidFill>
                  <a:srgbClr val="FF0000"/>
                </a:solidFill>
              </a:rPr>
              <a:t>Hallow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particles</a:t>
            </a:r>
            <a:endParaRPr lang="it-IT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 err="1" smtClean="0"/>
              <a:t>Nanoparticle</a:t>
            </a:r>
            <a:r>
              <a:rPr lang="it-IT" sz="2000" dirty="0" smtClean="0"/>
              <a:t> &lt; 100 nm</a:t>
            </a:r>
          </a:p>
          <a:p>
            <a:pPr marL="0" indent="0">
              <a:buNone/>
            </a:pPr>
            <a:endParaRPr lang="it-IT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000" dirty="0" err="1" smtClean="0">
                <a:solidFill>
                  <a:srgbClr val="C00000"/>
                </a:solidFill>
              </a:rPr>
              <a:t>Dilute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solutions</a:t>
            </a:r>
            <a:r>
              <a:rPr lang="it-IT" sz="2000" dirty="0" smtClean="0">
                <a:solidFill>
                  <a:srgbClr val="C00000"/>
                </a:solidFill>
              </a:rPr>
              <a:t> and </a:t>
            </a:r>
          </a:p>
          <a:p>
            <a:pPr marL="0" indent="0">
              <a:buNone/>
            </a:pPr>
            <a:r>
              <a:rPr lang="it-IT" sz="2000" dirty="0" err="1" smtClean="0">
                <a:solidFill>
                  <a:srgbClr val="C00000"/>
                </a:solidFill>
              </a:rPr>
              <a:t>very</a:t>
            </a:r>
            <a:r>
              <a:rPr lang="it-IT" sz="2000" dirty="0" smtClean="0">
                <a:solidFill>
                  <a:srgbClr val="C00000"/>
                </a:solidFill>
              </a:rPr>
              <a:t> small </a:t>
            </a:r>
            <a:r>
              <a:rPr lang="it-IT" sz="2000" dirty="0" err="1" smtClean="0">
                <a:solidFill>
                  <a:srgbClr val="C00000"/>
                </a:solidFill>
              </a:rPr>
              <a:t>initial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droplet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size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856" r="23394"/>
          <a:stretch/>
        </p:blipFill>
        <p:spPr>
          <a:xfrm>
            <a:off x="4788024" y="3068960"/>
            <a:ext cx="4248472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91"/>
          <a:stretch/>
        </p:blipFill>
        <p:spPr>
          <a:xfrm>
            <a:off x="1583668" y="1988840"/>
            <a:ext cx="6048672" cy="388102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Conventional 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61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 Pressure 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13790"/>
            <a:ext cx="7418793" cy="44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 Pressure 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61" y="1844824"/>
            <a:ext cx="7397485" cy="39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Salt-assisted Spray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2085"/>
          <a:stretch/>
        </p:blipFill>
        <p:spPr>
          <a:xfrm>
            <a:off x="899592" y="1988840"/>
            <a:ext cx="7344816" cy="39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8957"/>
          <a:stretch/>
        </p:blipFill>
        <p:spPr>
          <a:xfrm>
            <a:off x="1540229" y="1916833"/>
            <a:ext cx="6135550" cy="367240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Conventional vs Salt-assisted Spray Pyrolysis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75856" y="5701736"/>
            <a:ext cx="379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   </a:t>
            </a:r>
            <a:r>
              <a:rPr lang="it-IT" dirty="0" err="1" smtClean="0"/>
              <a:t>Conventional</a:t>
            </a:r>
            <a:r>
              <a:rPr lang="it-IT" dirty="0" smtClean="0"/>
              <a:t>                  Salt-</a:t>
            </a:r>
            <a:r>
              <a:rPr lang="it-IT" dirty="0" err="1" smtClean="0"/>
              <a:t>assisted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500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1551"/>
          <a:stretch/>
        </p:blipFill>
        <p:spPr>
          <a:xfrm>
            <a:off x="1686854" y="2276872"/>
            <a:ext cx="5842300" cy="330829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Electrospray Pyrolysis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5906990"/>
            <a:ext cx="898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By applying a 3KV electric field to the liquid coming from a cylindrical tube, it becomes conic.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0476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87405"/>
            <a:ext cx="7344816" cy="466592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Electrospray Pyrolysis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2408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4175" y="6302732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https://www.youtube.com/watch?v=I4w0nlrVU94</a:t>
            </a:r>
          </a:p>
        </p:txBody>
      </p:sp>
      <p:pic>
        <p:nvPicPr>
          <p:cNvPr id="5" name="I4w0nlrVU9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3631" y="1687306"/>
            <a:ext cx="6424713" cy="3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14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02662" cy="1610315"/>
          </a:xfrm>
        </p:spPr>
      </p:pic>
      <p:pic>
        <p:nvPicPr>
          <p:cNvPr id="5" name="hRDD4l1dza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7544" y="1916832"/>
            <a:ext cx="8400933" cy="472552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354182" y="764704"/>
            <a:ext cx="6013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https://www.youtube.com/watch?v=hRDD4l1dzaI</a:t>
            </a:r>
          </a:p>
        </p:txBody>
      </p:sp>
    </p:spTree>
    <p:extLst>
      <p:ext uri="{BB962C8B-B14F-4D97-AF65-F5344CB8AC3E}">
        <p14:creationId xmlns:p14="http://schemas.microsoft.com/office/powerpoint/2010/main" val="191643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3792" y="949317"/>
            <a:ext cx="8174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/>
              <a:t>A precursor (liquid or gas) is forced through an orifice at high pressure and burned.</a:t>
            </a:r>
          </a:p>
          <a:p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The resulting ash is collected to recover the nanoparticles.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Large volume of gas leads to high rate of material synthesis.</a:t>
            </a:r>
            <a:r>
              <a:rPr lang="en-US" altLang="en-US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13792" y="116633"/>
            <a:ext cx="87506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Pyrolysis: popular method for creating nanoparticles, especially oxides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1218" y="3284984"/>
            <a:ext cx="1905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Versatile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Large Variety of precursors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Controllable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Scalable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45339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090048" y="2649488"/>
            <a:ext cx="1981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</a:rPr>
              <a:t>Aggregation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</a:rPr>
              <a:t>Condensation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</a:rPr>
              <a:t>Coagulation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</a:rPr>
              <a:t>Nucleation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</a:rPr>
              <a:t>Droplet evaporation </a:t>
            </a:r>
          </a:p>
        </p:txBody>
      </p:sp>
      <p:sp>
        <p:nvSpPr>
          <p:cNvPr id="9" name="Rettangolo 8"/>
          <p:cNvSpPr/>
          <p:nvPr/>
        </p:nvSpPr>
        <p:spPr>
          <a:xfrm>
            <a:off x="483231" y="2649488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Flame Spray Pyrolysis (FSP)</a:t>
            </a:r>
            <a:endParaRPr lang="en-US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63888" y="6237312"/>
            <a:ext cx="507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https://www.youtube.com/watch?v=mmtXFlIQD9E</a:t>
            </a:r>
          </a:p>
        </p:txBody>
      </p:sp>
      <p:pic>
        <p:nvPicPr>
          <p:cNvPr id="5" name="mmtXFlIQD9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1600" y="1619672"/>
            <a:ext cx="7584843" cy="426647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Process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97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Spray Pyrolysis: </a:t>
            </a:r>
            <a:r>
              <a:rPr lang="en-US" sz="44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nanofilm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JbuY4HJFV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528" y="1377906"/>
            <a:ext cx="7864874" cy="442399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051720" y="6093296"/>
            <a:ext cx="5359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https://www.youtube.com/watch?v=eJbuY4HJFV0</a:t>
            </a:r>
          </a:p>
        </p:txBody>
      </p:sp>
    </p:spTree>
    <p:extLst>
      <p:ext uri="{BB962C8B-B14F-4D97-AF65-F5344CB8AC3E}">
        <p14:creationId xmlns:p14="http://schemas.microsoft.com/office/powerpoint/2010/main" val="34654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476672"/>
            <a:ext cx="8568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Spray Pyrolysis: </a:t>
            </a:r>
            <a:r>
              <a:rPr lang="en-US" sz="44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nanofilm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9752" y="5949280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https://www.youtube.com/watch?v=pAYsH7xnV6s</a:t>
            </a:r>
          </a:p>
        </p:txBody>
      </p:sp>
      <p:pic>
        <p:nvPicPr>
          <p:cNvPr id="7" name="pAYsH7xnV6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3608" y="1556792"/>
            <a:ext cx="7336815" cy="41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2088"/>
            <a:ext cx="59436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83768" y="447170"/>
            <a:ext cx="41396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Pyrolysis: System Overview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3150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124744"/>
            <a:ext cx="822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 dirty="0"/>
              <a:t>Aggregates and Agglomerates</a:t>
            </a:r>
            <a:r>
              <a:rPr lang="en-US" altLang="en-US" sz="2400" dirty="0" smtClean="0"/>
              <a:t>:</a:t>
            </a:r>
            <a:endParaRPr lang="en-US" altLang="en-US" sz="2400" dirty="0"/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Aggregate – An assemblage of particles rigidly joined together by chemical or sinter-forces.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Agglomerate – A loosely coherent assembly of particles and/or aggregates held together by weak interactions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	</a:t>
            </a:r>
          </a:p>
          <a:p>
            <a:pPr lvl="1">
              <a:spcBef>
                <a:spcPct val="20000"/>
              </a:spcBef>
            </a:pPr>
            <a:r>
              <a:rPr lang="en-US" altLang="en-US" sz="2000" dirty="0"/>
              <a:t>		</a:t>
            </a:r>
            <a:r>
              <a:rPr lang="en-US" altLang="en-US" sz="2000" u="sng" dirty="0"/>
              <a:t>Aggregates</a:t>
            </a:r>
            <a:r>
              <a:rPr lang="en-US" altLang="en-US" sz="2000" dirty="0"/>
              <a:t>			</a:t>
            </a:r>
            <a:r>
              <a:rPr lang="en-US" altLang="en-US" sz="2000" u="sng" dirty="0"/>
              <a:t>Agglomerates</a:t>
            </a:r>
          </a:p>
          <a:p>
            <a:pPr lvl="1">
              <a:spcBef>
                <a:spcPct val="20000"/>
              </a:spcBef>
            </a:pPr>
            <a:endParaRPr lang="en-US" altLang="en-US" sz="2000" u="sng" dirty="0"/>
          </a:p>
        </p:txBody>
      </p:sp>
      <p:sp>
        <p:nvSpPr>
          <p:cNvPr id="5" name="Oval 5"/>
          <p:cNvSpPr/>
          <p:nvPr/>
        </p:nvSpPr>
        <p:spPr>
          <a:xfrm>
            <a:off x="1066800" y="40203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6"/>
          <p:cNvSpPr/>
          <p:nvPr/>
        </p:nvSpPr>
        <p:spPr>
          <a:xfrm>
            <a:off x="1066800" y="38679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7"/>
          <p:cNvSpPr/>
          <p:nvPr/>
        </p:nvSpPr>
        <p:spPr>
          <a:xfrm>
            <a:off x="1219200" y="38679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8"/>
          <p:cNvSpPr/>
          <p:nvPr/>
        </p:nvSpPr>
        <p:spPr>
          <a:xfrm>
            <a:off x="1143000" y="41727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9"/>
          <p:cNvSpPr/>
          <p:nvPr/>
        </p:nvSpPr>
        <p:spPr>
          <a:xfrm>
            <a:off x="1295400" y="4325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10"/>
          <p:cNvSpPr/>
          <p:nvPr/>
        </p:nvSpPr>
        <p:spPr>
          <a:xfrm>
            <a:off x="1066800" y="44013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1"/>
          <p:cNvSpPr/>
          <p:nvPr/>
        </p:nvSpPr>
        <p:spPr>
          <a:xfrm>
            <a:off x="1143000" y="4706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2"/>
          <p:cNvSpPr/>
          <p:nvPr/>
        </p:nvSpPr>
        <p:spPr>
          <a:xfrm rot="1703285">
            <a:off x="2949575" y="399811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3"/>
          <p:cNvSpPr/>
          <p:nvPr/>
        </p:nvSpPr>
        <p:spPr>
          <a:xfrm>
            <a:off x="1143000" y="49347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4"/>
          <p:cNvSpPr/>
          <p:nvPr/>
        </p:nvSpPr>
        <p:spPr>
          <a:xfrm rot="1703285">
            <a:off x="3040063" y="446960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5"/>
          <p:cNvSpPr/>
          <p:nvPr/>
        </p:nvSpPr>
        <p:spPr>
          <a:xfrm>
            <a:off x="1219200" y="53157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6"/>
          <p:cNvSpPr/>
          <p:nvPr/>
        </p:nvSpPr>
        <p:spPr>
          <a:xfrm rot="1703285">
            <a:off x="2555875" y="444261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7"/>
          <p:cNvSpPr/>
          <p:nvPr/>
        </p:nvSpPr>
        <p:spPr>
          <a:xfrm>
            <a:off x="1295400" y="44775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8"/>
          <p:cNvSpPr/>
          <p:nvPr/>
        </p:nvSpPr>
        <p:spPr>
          <a:xfrm rot="1703285">
            <a:off x="2659063" y="43934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9"/>
          <p:cNvSpPr/>
          <p:nvPr/>
        </p:nvSpPr>
        <p:spPr>
          <a:xfrm rot="1703285">
            <a:off x="2506663" y="39362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20"/>
          <p:cNvSpPr/>
          <p:nvPr/>
        </p:nvSpPr>
        <p:spPr>
          <a:xfrm rot="1703285">
            <a:off x="2659063" y="40886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1"/>
          <p:cNvSpPr/>
          <p:nvPr/>
        </p:nvSpPr>
        <p:spPr>
          <a:xfrm rot="1703285">
            <a:off x="2963863" y="41648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2"/>
          <p:cNvSpPr/>
          <p:nvPr/>
        </p:nvSpPr>
        <p:spPr>
          <a:xfrm>
            <a:off x="1219200" y="5087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3"/>
          <p:cNvSpPr/>
          <p:nvPr/>
        </p:nvSpPr>
        <p:spPr>
          <a:xfrm>
            <a:off x="1371600" y="5239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4"/>
          <p:cNvSpPr/>
          <p:nvPr/>
        </p:nvSpPr>
        <p:spPr>
          <a:xfrm rot="1703285">
            <a:off x="2568575" y="422671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5"/>
          <p:cNvSpPr/>
          <p:nvPr/>
        </p:nvSpPr>
        <p:spPr>
          <a:xfrm>
            <a:off x="1295400" y="4858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34"/>
          <p:cNvSpPr/>
          <p:nvPr/>
        </p:nvSpPr>
        <p:spPr>
          <a:xfrm rot="1703285">
            <a:off x="3101975" y="476011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35"/>
          <p:cNvSpPr/>
          <p:nvPr/>
        </p:nvSpPr>
        <p:spPr>
          <a:xfrm rot="1703285">
            <a:off x="3089275" y="497601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36"/>
          <p:cNvSpPr/>
          <p:nvPr/>
        </p:nvSpPr>
        <p:spPr>
          <a:xfrm rot="1703285">
            <a:off x="2632075" y="497601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37"/>
          <p:cNvSpPr/>
          <p:nvPr/>
        </p:nvSpPr>
        <p:spPr>
          <a:xfrm rot="1703285">
            <a:off x="2811463" y="51554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38"/>
          <p:cNvSpPr/>
          <p:nvPr/>
        </p:nvSpPr>
        <p:spPr>
          <a:xfrm rot="1703285">
            <a:off x="2659063" y="46982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9"/>
          <p:cNvSpPr/>
          <p:nvPr/>
        </p:nvSpPr>
        <p:spPr>
          <a:xfrm rot="1703285">
            <a:off x="2811463" y="48506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40"/>
          <p:cNvSpPr/>
          <p:nvPr/>
        </p:nvSpPr>
        <p:spPr>
          <a:xfrm rot="1703285">
            <a:off x="2887663" y="4545807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41"/>
          <p:cNvSpPr/>
          <p:nvPr/>
        </p:nvSpPr>
        <p:spPr>
          <a:xfrm rot="1703285">
            <a:off x="2720975" y="498871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42"/>
          <p:cNvSpPr/>
          <p:nvPr/>
        </p:nvSpPr>
        <p:spPr>
          <a:xfrm>
            <a:off x="6934200" y="3944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43"/>
          <p:cNvSpPr/>
          <p:nvPr/>
        </p:nvSpPr>
        <p:spPr>
          <a:xfrm>
            <a:off x="6934200" y="37917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44"/>
          <p:cNvSpPr/>
          <p:nvPr/>
        </p:nvSpPr>
        <p:spPr>
          <a:xfrm>
            <a:off x="7086600" y="37917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45"/>
          <p:cNvSpPr/>
          <p:nvPr/>
        </p:nvSpPr>
        <p:spPr>
          <a:xfrm>
            <a:off x="7010400" y="4096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46"/>
          <p:cNvSpPr/>
          <p:nvPr/>
        </p:nvSpPr>
        <p:spPr>
          <a:xfrm>
            <a:off x="7162800" y="4248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47"/>
          <p:cNvSpPr/>
          <p:nvPr/>
        </p:nvSpPr>
        <p:spPr>
          <a:xfrm>
            <a:off x="6934200" y="4325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48"/>
          <p:cNvSpPr/>
          <p:nvPr/>
        </p:nvSpPr>
        <p:spPr>
          <a:xfrm>
            <a:off x="7010400" y="4629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51"/>
          <p:cNvSpPr/>
          <p:nvPr/>
        </p:nvSpPr>
        <p:spPr>
          <a:xfrm>
            <a:off x="7162800" y="44013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54"/>
          <p:cNvSpPr/>
          <p:nvPr/>
        </p:nvSpPr>
        <p:spPr>
          <a:xfrm>
            <a:off x="7162800" y="47823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55"/>
          <p:cNvSpPr/>
          <p:nvPr/>
        </p:nvSpPr>
        <p:spPr>
          <a:xfrm rot="10490744">
            <a:off x="6934200" y="5391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56"/>
          <p:cNvSpPr/>
          <p:nvPr/>
        </p:nvSpPr>
        <p:spPr>
          <a:xfrm rot="10490744">
            <a:off x="7096125" y="5325269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57"/>
          <p:cNvSpPr/>
          <p:nvPr/>
        </p:nvSpPr>
        <p:spPr>
          <a:xfrm rot="10490744">
            <a:off x="7178675" y="5407819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58"/>
          <p:cNvSpPr/>
          <p:nvPr/>
        </p:nvSpPr>
        <p:spPr>
          <a:xfrm rot="10490744">
            <a:off x="7010400" y="55443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59"/>
          <p:cNvSpPr/>
          <p:nvPr/>
        </p:nvSpPr>
        <p:spPr>
          <a:xfrm rot="10490744">
            <a:off x="7162800" y="56967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60"/>
          <p:cNvSpPr/>
          <p:nvPr/>
        </p:nvSpPr>
        <p:spPr>
          <a:xfrm rot="10490744">
            <a:off x="6934200" y="5772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61"/>
          <p:cNvSpPr/>
          <p:nvPr/>
        </p:nvSpPr>
        <p:spPr>
          <a:xfrm rot="10490744">
            <a:off x="7010400" y="6001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62"/>
          <p:cNvSpPr/>
          <p:nvPr/>
        </p:nvSpPr>
        <p:spPr>
          <a:xfrm rot="10490744">
            <a:off x="7162800" y="58491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63"/>
          <p:cNvSpPr/>
          <p:nvPr/>
        </p:nvSpPr>
        <p:spPr>
          <a:xfrm rot="10490744">
            <a:off x="7175500" y="50998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64"/>
          <p:cNvSpPr/>
          <p:nvPr/>
        </p:nvSpPr>
        <p:spPr>
          <a:xfrm>
            <a:off x="5257800" y="4477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65"/>
          <p:cNvSpPr/>
          <p:nvPr/>
        </p:nvSpPr>
        <p:spPr>
          <a:xfrm>
            <a:off x="5105400" y="51633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66"/>
          <p:cNvSpPr/>
          <p:nvPr/>
        </p:nvSpPr>
        <p:spPr>
          <a:xfrm>
            <a:off x="5181600" y="40965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67"/>
          <p:cNvSpPr/>
          <p:nvPr/>
        </p:nvSpPr>
        <p:spPr>
          <a:xfrm>
            <a:off x="5410200" y="3867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69"/>
          <p:cNvSpPr/>
          <p:nvPr/>
        </p:nvSpPr>
        <p:spPr>
          <a:xfrm>
            <a:off x="5334000" y="51633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70"/>
          <p:cNvSpPr/>
          <p:nvPr/>
        </p:nvSpPr>
        <p:spPr>
          <a:xfrm>
            <a:off x="4953000" y="48585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72"/>
          <p:cNvSpPr/>
          <p:nvPr/>
        </p:nvSpPr>
        <p:spPr>
          <a:xfrm>
            <a:off x="5257800" y="5925344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73"/>
          <p:cNvSpPr/>
          <p:nvPr/>
        </p:nvSpPr>
        <p:spPr>
          <a:xfrm>
            <a:off x="5257800" y="4782344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74"/>
          <p:cNvSpPr/>
          <p:nvPr/>
        </p:nvSpPr>
        <p:spPr>
          <a:xfrm>
            <a:off x="5410200" y="54681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75"/>
          <p:cNvSpPr/>
          <p:nvPr/>
        </p:nvSpPr>
        <p:spPr>
          <a:xfrm>
            <a:off x="5181600" y="56967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76"/>
          <p:cNvSpPr/>
          <p:nvPr/>
        </p:nvSpPr>
        <p:spPr>
          <a:xfrm>
            <a:off x="5105400" y="539194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77"/>
          <p:cNvSpPr/>
          <p:nvPr/>
        </p:nvSpPr>
        <p:spPr>
          <a:xfrm>
            <a:off x="6705600" y="3639344"/>
            <a:ext cx="1066800" cy="1447800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78"/>
          <p:cNvSpPr/>
          <p:nvPr/>
        </p:nvSpPr>
        <p:spPr>
          <a:xfrm>
            <a:off x="6781800" y="5087144"/>
            <a:ext cx="1066800" cy="1295400"/>
          </a:xfrm>
          <a:prstGeom prst="ellipse">
            <a:avLst/>
          </a:prstGeom>
          <a:noFill/>
          <a:ln w="158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11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836712"/>
            <a:ext cx="8229600" cy="2667000"/>
          </a:xfrm>
          <a:prstGeom prst="rect">
            <a:avLst/>
          </a:prstGeom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2000" u="sng" kern="0" dirty="0">
              <a:latin typeface="+mn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06144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2344"/>
            <a:ext cx="68484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1066800" y="1268760"/>
            <a:ext cx="909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FF0000"/>
                </a:solidFill>
              </a:rPr>
              <a:t>TiO</a:t>
            </a:r>
            <a:r>
              <a:rPr lang="en-US" altLang="en-US" sz="1200" baseline="-25000">
                <a:solidFill>
                  <a:srgbClr val="FF0000"/>
                </a:solidFill>
              </a:rPr>
              <a:t>2</a:t>
            </a:r>
            <a:endParaRPr lang="en-US" altLang="en-US" sz="120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1200">
                <a:solidFill>
                  <a:srgbClr val="FF0000"/>
                </a:solidFill>
              </a:rPr>
              <a:t>Monomers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905000" y="1268760"/>
            <a:ext cx="119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Transient Hard</a:t>
            </a:r>
          </a:p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Agglomerates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3200400" y="1268760"/>
            <a:ext cx="82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Spherical</a:t>
            </a:r>
          </a:p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Particles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4648200" y="1421160"/>
            <a:ext cx="1497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Hard Agglomerates</a:t>
            </a: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6324600" y="1421160"/>
            <a:ext cx="1439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Soft Agglomerates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-993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Pyrolysis: </a:t>
            </a:r>
            <a:r>
              <a:rPr lang="en-US" sz="2800" kern="0" dirty="0" smtClean="0"/>
              <a:t>Agglomerate </a:t>
            </a:r>
            <a:r>
              <a:rPr lang="en-US" sz="2800" kern="0" dirty="0"/>
              <a:t>Formation </a:t>
            </a:r>
            <a:r>
              <a:rPr lang="en-US" sz="2800" kern="0" dirty="0" smtClean="0"/>
              <a:t>Sequence</a:t>
            </a:r>
            <a:endParaRPr lang="en-US" sz="2800" kern="0" dirty="0"/>
          </a:p>
        </p:txBody>
      </p:sp>
      <p:sp>
        <p:nvSpPr>
          <p:cNvPr id="15" name="Rettangolo 14"/>
          <p:cNvSpPr/>
          <p:nvPr/>
        </p:nvSpPr>
        <p:spPr>
          <a:xfrm>
            <a:off x="143892" y="5879271"/>
            <a:ext cx="910862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 Distinction between hard and soft agglomerates is largely empirical.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 Controlled agglomeration can minimize post-grinding and other costly separation techniques.</a:t>
            </a:r>
            <a:endParaRPr lang="en-US" altLang="en-US" u="sng" dirty="0"/>
          </a:p>
        </p:txBody>
      </p:sp>
    </p:spTree>
    <p:extLst>
      <p:ext uri="{BB962C8B-B14F-4D97-AF65-F5344CB8AC3E}">
        <p14:creationId xmlns:p14="http://schemas.microsoft.com/office/powerpoint/2010/main" val="16327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101.bmp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1" y="1051954"/>
            <a:ext cx="4098642" cy="30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716016" y="14127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en-US" dirty="0" smtClean="0">
                <a:solidFill>
                  <a:srgbClr val="0070C0"/>
                </a:solidFill>
              </a:rPr>
              <a:t>Impact of oxygen </a:t>
            </a:r>
          </a:p>
          <a:p>
            <a:r>
              <a:rPr lang="en-US" altLang="en-US" dirty="0" smtClean="0"/>
              <a:t>Aids in combustion</a:t>
            </a:r>
          </a:p>
          <a:p>
            <a:r>
              <a:rPr lang="en-US" altLang="en-US" dirty="0" smtClean="0"/>
              <a:t>Provides chemistry in the reaction</a:t>
            </a:r>
          </a:p>
          <a:p>
            <a:r>
              <a:rPr lang="en-US" altLang="en-US" dirty="0" smtClean="0"/>
              <a:t>Acts as a </a:t>
            </a:r>
            <a:r>
              <a:rPr lang="en-US" altLang="en-US" dirty="0" err="1" smtClean="0"/>
              <a:t>dilutent</a:t>
            </a:r>
            <a:r>
              <a:rPr lang="en-US" altLang="en-US" dirty="0" smtClean="0"/>
              <a:t>, cools the flame, prevents agglomeration</a:t>
            </a:r>
          </a:p>
          <a:p>
            <a:r>
              <a:rPr lang="en-US" altLang="en-US" dirty="0" smtClean="0"/>
              <a:t>All of these variables can be decoupled by burner design. Which is cheaper than increasing oxygen flow.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60" y="3933056"/>
            <a:ext cx="3859902" cy="2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1560" y="4572000"/>
            <a:ext cx="3048000" cy="22860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Excess oxygen makes the flame burn cooler resulting in smaller diameter </a:t>
            </a:r>
            <a:r>
              <a:rPr lang="en-US" sz="2400" kern="0" dirty="0" smtClean="0">
                <a:latin typeface="+mn-lt"/>
              </a:rPr>
              <a:t>particles</a:t>
            </a:r>
            <a:endParaRPr lang="en-US" sz="2000" u="sng" kern="0" dirty="0">
              <a:latin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Pyrolysis: </a:t>
            </a:r>
            <a:r>
              <a:rPr lang="en-US" sz="2800" kern="0" dirty="0"/>
              <a:t>Particle Size Controlled by O</a:t>
            </a:r>
            <a:r>
              <a:rPr lang="en-US" sz="2800" kern="0" baseline="-25000" dirty="0"/>
              <a:t>2</a:t>
            </a:r>
            <a:r>
              <a:rPr lang="en-US" sz="2800" kern="0" dirty="0"/>
              <a:t> </a:t>
            </a:r>
            <a:r>
              <a:rPr lang="en-US" sz="2800" kern="0" dirty="0" smtClean="0"/>
              <a:t>Flow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2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Flame Pyrolysis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1371600"/>
            <a:ext cx="8229600" cy="914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+mn-lt"/>
              </a:rPr>
              <a:t>	Particle Formation and Growth by Gas Phase Chemical Reaction, Coagulation, Sintering and Surface Growth: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kern="0" dirty="0">
              <a:latin typeface="+mn-lt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2000" u="sng" kern="0" dirty="0">
              <a:latin typeface="+mn-lt"/>
            </a:endParaRPr>
          </a:p>
        </p:txBody>
      </p:sp>
      <p:sp>
        <p:nvSpPr>
          <p:cNvPr id="6" name="Oval 4"/>
          <p:cNvSpPr/>
          <p:nvPr/>
        </p:nvSpPr>
        <p:spPr>
          <a:xfrm>
            <a:off x="12954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5"/>
          <p:cNvSpPr/>
          <p:nvPr/>
        </p:nvSpPr>
        <p:spPr>
          <a:xfrm>
            <a:off x="1447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6"/>
          <p:cNvSpPr/>
          <p:nvPr/>
        </p:nvSpPr>
        <p:spPr>
          <a:xfrm>
            <a:off x="18288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7"/>
          <p:cNvSpPr/>
          <p:nvPr/>
        </p:nvSpPr>
        <p:spPr>
          <a:xfrm>
            <a:off x="12954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8"/>
          <p:cNvSpPr/>
          <p:nvPr/>
        </p:nvSpPr>
        <p:spPr>
          <a:xfrm>
            <a:off x="15240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9"/>
          <p:cNvSpPr/>
          <p:nvPr/>
        </p:nvSpPr>
        <p:spPr>
          <a:xfrm>
            <a:off x="16764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0"/>
          <p:cNvSpPr/>
          <p:nvPr/>
        </p:nvSpPr>
        <p:spPr>
          <a:xfrm>
            <a:off x="14478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1"/>
          <p:cNvSpPr/>
          <p:nvPr/>
        </p:nvSpPr>
        <p:spPr>
          <a:xfrm>
            <a:off x="16002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828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3"/>
          <p:cNvSpPr/>
          <p:nvPr/>
        </p:nvSpPr>
        <p:spPr>
          <a:xfrm>
            <a:off x="15240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4"/>
          <p:cNvSpPr/>
          <p:nvPr/>
        </p:nvSpPr>
        <p:spPr>
          <a:xfrm>
            <a:off x="1752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5"/>
          <p:cNvSpPr/>
          <p:nvPr/>
        </p:nvSpPr>
        <p:spPr>
          <a:xfrm>
            <a:off x="16002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6"/>
          <p:cNvSpPr/>
          <p:nvPr/>
        </p:nvSpPr>
        <p:spPr>
          <a:xfrm>
            <a:off x="16764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7"/>
          <p:cNvSpPr/>
          <p:nvPr/>
        </p:nvSpPr>
        <p:spPr>
          <a:xfrm>
            <a:off x="12954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8"/>
          <p:cNvSpPr/>
          <p:nvPr/>
        </p:nvSpPr>
        <p:spPr>
          <a:xfrm>
            <a:off x="14478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19"/>
          <p:cNvSpPr/>
          <p:nvPr/>
        </p:nvSpPr>
        <p:spPr>
          <a:xfrm>
            <a:off x="13716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Curved Right Arrow 20"/>
          <p:cNvSpPr/>
          <p:nvPr/>
        </p:nvSpPr>
        <p:spPr>
          <a:xfrm>
            <a:off x="838200" y="2743200"/>
            <a:ext cx="381000" cy="5334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1219200" y="2667000"/>
            <a:ext cx="392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O</a:t>
            </a:r>
            <a:r>
              <a:rPr lang="en-US" altLang="en-US" sz="1400" baseline="-25000"/>
              <a:t>2</a:t>
            </a:r>
            <a:endParaRPr lang="en-US" altLang="en-US" sz="1400"/>
          </a:p>
        </p:txBody>
      </p:sp>
      <p:sp>
        <p:nvSpPr>
          <p:cNvPr id="24" name="Right Arrow 22"/>
          <p:cNvSpPr/>
          <p:nvPr/>
        </p:nvSpPr>
        <p:spPr>
          <a:xfrm>
            <a:off x="2057400" y="3352800"/>
            <a:ext cx="609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3"/>
          <p:cNvSpPr/>
          <p:nvPr/>
        </p:nvSpPr>
        <p:spPr>
          <a:xfrm>
            <a:off x="31242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4"/>
          <p:cNvSpPr/>
          <p:nvPr/>
        </p:nvSpPr>
        <p:spPr>
          <a:xfrm>
            <a:off x="32004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5"/>
          <p:cNvSpPr/>
          <p:nvPr/>
        </p:nvSpPr>
        <p:spPr>
          <a:xfrm>
            <a:off x="29718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6"/>
          <p:cNvSpPr/>
          <p:nvPr/>
        </p:nvSpPr>
        <p:spPr>
          <a:xfrm>
            <a:off x="2895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7"/>
          <p:cNvSpPr/>
          <p:nvPr/>
        </p:nvSpPr>
        <p:spPr>
          <a:xfrm>
            <a:off x="3124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8"/>
          <p:cNvSpPr/>
          <p:nvPr/>
        </p:nvSpPr>
        <p:spPr>
          <a:xfrm>
            <a:off x="32766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29"/>
          <p:cNvSpPr/>
          <p:nvPr/>
        </p:nvSpPr>
        <p:spPr>
          <a:xfrm>
            <a:off x="30480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0"/>
          <p:cNvSpPr/>
          <p:nvPr/>
        </p:nvSpPr>
        <p:spPr>
          <a:xfrm>
            <a:off x="3200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1"/>
          <p:cNvSpPr/>
          <p:nvPr/>
        </p:nvSpPr>
        <p:spPr>
          <a:xfrm>
            <a:off x="34290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2"/>
          <p:cNvSpPr/>
          <p:nvPr/>
        </p:nvSpPr>
        <p:spPr>
          <a:xfrm>
            <a:off x="34290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3"/>
          <p:cNvSpPr/>
          <p:nvPr/>
        </p:nvSpPr>
        <p:spPr>
          <a:xfrm>
            <a:off x="32766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4"/>
          <p:cNvSpPr/>
          <p:nvPr/>
        </p:nvSpPr>
        <p:spPr>
          <a:xfrm>
            <a:off x="32766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5"/>
          <p:cNvSpPr/>
          <p:nvPr/>
        </p:nvSpPr>
        <p:spPr>
          <a:xfrm>
            <a:off x="33528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6"/>
          <p:cNvSpPr/>
          <p:nvPr/>
        </p:nvSpPr>
        <p:spPr>
          <a:xfrm>
            <a:off x="32004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7"/>
          <p:cNvSpPr/>
          <p:nvPr/>
        </p:nvSpPr>
        <p:spPr>
          <a:xfrm>
            <a:off x="33528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8"/>
          <p:cNvSpPr/>
          <p:nvPr/>
        </p:nvSpPr>
        <p:spPr>
          <a:xfrm>
            <a:off x="68580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71"/>
          <p:cNvSpPr/>
          <p:nvPr/>
        </p:nvSpPr>
        <p:spPr>
          <a:xfrm>
            <a:off x="3352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72"/>
          <p:cNvSpPr/>
          <p:nvPr/>
        </p:nvSpPr>
        <p:spPr>
          <a:xfrm>
            <a:off x="2971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73"/>
          <p:cNvSpPr/>
          <p:nvPr/>
        </p:nvSpPr>
        <p:spPr>
          <a:xfrm>
            <a:off x="31242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74"/>
          <p:cNvSpPr/>
          <p:nvPr/>
        </p:nvSpPr>
        <p:spPr>
          <a:xfrm>
            <a:off x="29718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75"/>
          <p:cNvSpPr/>
          <p:nvPr/>
        </p:nvSpPr>
        <p:spPr>
          <a:xfrm>
            <a:off x="45720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76"/>
          <p:cNvSpPr/>
          <p:nvPr/>
        </p:nvSpPr>
        <p:spPr>
          <a:xfrm>
            <a:off x="472440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77"/>
          <p:cNvSpPr/>
          <p:nvPr/>
        </p:nvSpPr>
        <p:spPr>
          <a:xfrm>
            <a:off x="502920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78"/>
          <p:cNvSpPr/>
          <p:nvPr/>
        </p:nvSpPr>
        <p:spPr>
          <a:xfrm>
            <a:off x="47244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79"/>
          <p:cNvSpPr/>
          <p:nvPr/>
        </p:nvSpPr>
        <p:spPr>
          <a:xfrm>
            <a:off x="4876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80"/>
          <p:cNvSpPr/>
          <p:nvPr/>
        </p:nvSpPr>
        <p:spPr>
          <a:xfrm>
            <a:off x="5257800" y="3124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81"/>
          <p:cNvSpPr/>
          <p:nvPr/>
        </p:nvSpPr>
        <p:spPr>
          <a:xfrm>
            <a:off x="44958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82"/>
          <p:cNvSpPr/>
          <p:nvPr/>
        </p:nvSpPr>
        <p:spPr>
          <a:xfrm>
            <a:off x="51816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Oval 83"/>
          <p:cNvSpPr/>
          <p:nvPr/>
        </p:nvSpPr>
        <p:spPr>
          <a:xfrm>
            <a:off x="4953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Oval 84"/>
          <p:cNvSpPr/>
          <p:nvPr/>
        </p:nvSpPr>
        <p:spPr>
          <a:xfrm>
            <a:off x="44958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85"/>
          <p:cNvSpPr/>
          <p:nvPr/>
        </p:nvSpPr>
        <p:spPr>
          <a:xfrm>
            <a:off x="47244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86"/>
          <p:cNvSpPr/>
          <p:nvPr/>
        </p:nvSpPr>
        <p:spPr>
          <a:xfrm>
            <a:off x="44958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Oval 87"/>
          <p:cNvSpPr/>
          <p:nvPr/>
        </p:nvSpPr>
        <p:spPr>
          <a:xfrm>
            <a:off x="4648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88"/>
          <p:cNvSpPr/>
          <p:nvPr/>
        </p:nvSpPr>
        <p:spPr>
          <a:xfrm>
            <a:off x="45720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89"/>
          <p:cNvSpPr/>
          <p:nvPr/>
        </p:nvSpPr>
        <p:spPr>
          <a:xfrm>
            <a:off x="48768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90"/>
          <p:cNvSpPr/>
          <p:nvPr/>
        </p:nvSpPr>
        <p:spPr>
          <a:xfrm>
            <a:off x="51054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91"/>
          <p:cNvSpPr/>
          <p:nvPr/>
        </p:nvSpPr>
        <p:spPr>
          <a:xfrm>
            <a:off x="49530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92"/>
          <p:cNvSpPr/>
          <p:nvPr/>
        </p:nvSpPr>
        <p:spPr>
          <a:xfrm>
            <a:off x="48006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93"/>
          <p:cNvSpPr/>
          <p:nvPr/>
        </p:nvSpPr>
        <p:spPr>
          <a:xfrm>
            <a:off x="52578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94"/>
          <p:cNvSpPr/>
          <p:nvPr/>
        </p:nvSpPr>
        <p:spPr>
          <a:xfrm>
            <a:off x="4648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Oval 95"/>
          <p:cNvSpPr/>
          <p:nvPr/>
        </p:nvSpPr>
        <p:spPr>
          <a:xfrm>
            <a:off x="4876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Oval 96"/>
          <p:cNvSpPr/>
          <p:nvPr/>
        </p:nvSpPr>
        <p:spPr>
          <a:xfrm>
            <a:off x="49530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97"/>
          <p:cNvSpPr/>
          <p:nvPr/>
        </p:nvSpPr>
        <p:spPr>
          <a:xfrm>
            <a:off x="52578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98"/>
          <p:cNvSpPr/>
          <p:nvPr/>
        </p:nvSpPr>
        <p:spPr>
          <a:xfrm>
            <a:off x="54102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TextBox 99"/>
          <p:cNvSpPr txBox="1">
            <a:spLocks noChangeArrowheads="1"/>
          </p:cNvSpPr>
          <p:nvPr/>
        </p:nvSpPr>
        <p:spPr bwMode="auto">
          <a:xfrm>
            <a:off x="1143000" y="3886200"/>
            <a:ext cx="91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TTIP</a:t>
            </a:r>
          </a:p>
          <a:p>
            <a:pPr algn="ctr" eaLnBrk="1" hangingPunct="1"/>
            <a:r>
              <a:rPr lang="en-US" altLang="en-US" sz="1200"/>
              <a:t> Molecules</a:t>
            </a:r>
          </a:p>
        </p:txBody>
      </p:sp>
      <p:sp>
        <p:nvSpPr>
          <p:cNvPr id="70" name="TextBox 100"/>
          <p:cNvSpPr txBox="1">
            <a:spLocks noChangeArrowheads="1"/>
          </p:cNvSpPr>
          <p:nvPr/>
        </p:nvSpPr>
        <p:spPr bwMode="auto">
          <a:xfrm>
            <a:off x="2819400" y="3886200"/>
            <a:ext cx="91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TiO</a:t>
            </a:r>
            <a:r>
              <a:rPr lang="en-US" altLang="en-US" sz="1200" baseline="-25000"/>
              <a:t>2</a:t>
            </a:r>
          </a:p>
          <a:p>
            <a:pPr algn="ctr" eaLnBrk="1" hangingPunct="1"/>
            <a:r>
              <a:rPr lang="en-US" altLang="en-US" sz="1200"/>
              <a:t> Molecules</a:t>
            </a:r>
          </a:p>
        </p:txBody>
      </p:sp>
      <p:sp>
        <p:nvSpPr>
          <p:cNvPr id="71" name="TextBox 101"/>
          <p:cNvSpPr txBox="1">
            <a:spLocks noChangeArrowheads="1"/>
          </p:cNvSpPr>
          <p:nvPr/>
        </p:nvSpPr>
        <p:spPr bwMode="auto">
          <a:xfrm>
            <a:off x="4648200" y="3886200"/>
            <a:ext cx="773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TiO</a:t>
            </a:r>
            <a:r>
              <a:rPr lang="en-US" altLang="en-US" sz="1200" baseline="-25000"/>
              <a:t>2</a:t>
            </a:r>
          </a:p>
          <a:p>
            <a:pPr algn="ctr" eaLnBrk="1" hangingPunct="1"/>
            <a:r>
              <a:rPr lang="en-US" altLang="en-US" sz="1200"/>
              <a:t>Particles</a:t>
            </a:r>
          </a:p>
        </p:txBody>
      </p:sp>
      <p:sp>
        <p:nvSpPr>
          <p:cNvPr id="72" name="TextBox 102"/>
          <p:cNvSpPr txBox="1">
            <a:spLocks noChangeArrowheads="1"/>
          </p:cNvSpPr>
          <p:nvPr/>
        </p:nvSpPr>
        <p:spPr bwMode="auto">
          <a:xfrm>
            <a:off x="1676400" y="52578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Ti</a:t>
            </a:r>
          </a:p>
        </p:txBody>
      </p:sp>
      <p:sp>
        <p:nvSpPr>
          <p:cNvPr id="73" name="TextBox 103"/>
          <p:cNvSpPr txBox="1">
            <a:spLocks noChangeArrowheads="1"/>
          </p:cNvSpPr>
          <p:nvPr/>
        </p:nvSpPr>
        <p:spPr bwMode="auto">
          <a:xfrm>
            <a:off x="838200" y="5514975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</a:t>
            </a:r>
            <a:r>
              <a:rPr lang="en-US" altLang="en-US" sz="1200" baseline="-25000"/>
              <a:t>3</a:t>
            </a:r>
            <a:r>
              <a:rPr lang="en-US" altLang="en-US" sz="1200"/>
              <a:t>H</a:t>
            </a:r>
            <a:r>
              <a:rPr lang="en-US" altLang="en-US" sz="1200" baseline="-25000"/>
              <a:t>7</a:t>
            </a:r>
            <a:r>
              <a:rPr lang="en-US" altLang="en-US" sz="1200"/>
              <a:t>O</a:t>
            </a:r>
          </a:p>
        </p:txBody>
      </p:sp>
      <p:sp>
        <p:nvSpPr>
          <p:cNvPr id="74" name="TextBox 104"/>
          <p:cNvSpPr txBox="1">
            <a:spLocks noChangeArrowheads="1"/>
          </p:cNvSpPr>
          <p:nvPr/>
        </p:nvSpPr>
        <p:spPr bwMode="auto">
          <a:xfrm>
            <a:off x="838200" y="4953000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</a:t>
            </a:r>
            <a:r>
              <a:rPr lang="en-US" altLang="en-US" sz="1200" baseline="-25000"/>
              <a:t>3</a:t>
            </a:r>
            <a:r>
              <a:rPr lang="en-US" altLang="en-US" sz="1200"/>
              <a:t>H</a:t>
            </a:r>
            <a:r>
              <a:rPr lang="en-US" altLang="en-US" sz="1200" baseline="-25000"/>
              <a:t>7</a:t>
            </a:r>
            <a:r>
              <a:rPr lang="en-US" altLang="en-US" sz="1200"/>
              <a:t>O</a:t>
            </a:r>
          </a:p>
        </p:txBody>
      </p:sp>
      <p:sp>
        <p:nvSpPr>
          <p:cNvPr id="75" name="TextBox 105"/>
          <p:cNvSpPr txBox="1">
            <a:spLocks noChangeArrowheads="1"/>
          </p:cNvSpPr>
          <p:nvPr/>
        </p:nvSpPr>
        <p:spPr bwMode="auto">
          <a:xfrm>
            <a:off x="2133600" y="5514975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OC</a:t>
            </a:r>
            <a:r>
              <a:rPr lang="en-US" altLang="en-US" sz="1200" baseline="-25000"/>
              <a:t>3</a:t>
            </a:r>
            <a:r>
              <a:rPr lang="en-US" altLang="en-US" sz="1200"/>
              <a:t>H</a:t>
            </a:r>
            <a:r>
              <a:rPr lang="en-US" altLang="en-US" sz="1200" baseline="-25000"/>
              <a:t>7</a:t>
            </a:r>
            <a:endParaRPr lang="en-US" altLang="en-US" sz="1200"/>
          </a:p>
        </p:txBody>
      </p:sp>
      <p:sp>
        <p:nvSpPr>
          <p:cNvPr id="76" name="TextBox 106"/>
          <p:cNvSpPr txBox="1">
            <a:spLocks noChangeArrowheads="1"/>
          </p:cNvSpPr>
          <p:nvPr/>
        </p:nvSpPr>
        <p:spPr bwMode="auto">
          <a:xfrm>
            <a:off x="2133600" y="4953000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OC</a:t>
            </a:r>
            <a:r>
              <a:rPr lang="en-US" altLang="en-US" sz="1200" baseline="-25000"/>
              <a:t>3</a:t>
            </a:r>
            <a:r>
              <a:rPr lang="en-US" altLang="en-US" sz="1200"/>
              <a:t>H</a:t>
            </a:r>
            <a:r>
              <a:rPr lang="en-US" altLang="en-US" sz="1200" baseline="-25000"/>
              <a:t>7</a:t>
            </a:r>
            <a:endParaRPr lang="en-US" altLang="en-US" sz="1200"/>
          </a:p>
        </p:txBody>
      </p:sp>
      <p:cxnSp>
        <p:nvCxnSpPr>
          <p:cNvPr id="77" name="Straight Connector 108"/>
          <p:cNvCxnSpPr/>
          <p:nvPr/>
        </p:nvCxnSpPr>
        <p:spPr>
          <a:xfrm flipV="1">
            <a:off x="1905000" y="5105400"/>
            <a:ext cx="304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128"/>
          <p:cNvCxnSpPr/>
          <p:nvPr/>
        </p:nvCxnSpPr>
        <p:spPr>
          <a:xfrm flipV="1">
            <a:off x="1447800" y="5410200"/>
            <a:ext cx="304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129"/>
          <p:cNvCxnSpPr/>
          <p:nvPr/>
        </p:nvCxnSpPr>
        <p:spPr>
          <a:xfrm flipV="1">
            <a:off x="1447800" y="5105400"/>
            <a:ext cx="304800" cy="228600"/>
          </a:xfrm>
          <a:prstGeom prst="line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30"/>
          <p:cNvCxnSpPr/>
          <p:nvPr/>
        </p:nvCxnSpPr>
        <p:spPr>
          <a:xfrm flipV="1">
            <a:off x="1905000" y="5410200"/>
            <a:ext cx="304800" cy="228600"/>
          </a:xfrm>
          <a:prstGeom prst="line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131"/>
          <p:cNvSpPr txBox="1">
            <a:spLocks noChangeArrowheads="1"/>
          </p:cNvSpPr>
          <p:nvPr/>
        </p:nvSpPr>
        <p:spPr bwMode="auto">
          <a:xfrm>
            <a:off x="609600" y="46482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T</a:t>
            </a:r>
            <a:r>
              <a:rPr lang="en-US" altLang="en-US" sz="1400"/>
              <a:t>itanium-</a:t>
            </a:r>
            <a:r>
              <a:rPr lang="en-US" altLang="en-US" sz="1400" b="1"/>
              <a:t>T</a:t>
            </a:r>
            <a:r>
              <a:rPr lang="en-US" altLang="en-US" sz="1400"/>
              <a:t>etra-</a:t>
            </a:r>
            <a:r>
              <a:rPr lang="en-US" altLang="en-US" sz="1400" b="1"/>
              <a:t>I</a:t>
            </a:r>
            <a:r>
              <a:rPr lang="en-US" altLang="en-US" sz="1400"/>
              <a:t>so-</a:t>
            </a:r>
            <a:r>
              <a:rPr lang="en-US" altLang="en-US" sz="1400" b="1"/>
              <a:t>P</a:t>
            </a:r>
            <a:r>
              <a:rPr lang="en-US" altLang="en-US" sz="1400"/>
              <a:t>ropoxide</a:t>
            </a:r>
          </a:p>
        </p:txBody>
      </p:sp>
      <p:sp>
        <p:nvSpPr>
          <p:cNvPr id="82" name="Oval 132"/>
          <p:cNvSpPr/>
          <p:nvPr/>
        </p:nvSpPr>
        <p:spPr>
          <a:xfrm>
            <a:off x="65532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133"/>
          <p:cNvSpPr/>
          <p:nvPr/>
        </p:nvSpPr>
        <p:spPr>
          <a:xfrm>
            <a:off x="67056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134"/>
          <p:cNvSpPr/>
          <p:nvPr/>
        </p:nvSpPr>
        <p:spPr>
          <a:xfrm>
            <a:off x="66294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135"/>
          <p:cNvSpPr/>
          <p:nvPr/>
        </p:nvSpPr>
        <p:spPr>
          <a:xfrm>
            <a:off x="67818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136"/>
          <p:cNvSpPr/>
          <p:nvPr/>
        </p:nvSpPr>
        <p:spPr>
          <a:xfrm>
            <a:off x="65532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Oval 137"/>
          <p:cNvSpPr/>
          <p:nvPr/>
        </p:nvSpPr>
        <p:spPr>
          <a:xfrm>
            <a:off x="6781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Oval 138"/>
          <p:cNvSpPr/>
          <p:nvPr/>
        </p:nvSpPr>
        <p:spPr>
          <a:xfrm>
            <a:off x="66294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Oval 139"/>
          <p:cNvSpPr/>
          <p:nvPr/>
        </p:nvSpPr>
        <p:spPr>
          <a:xfrm>
            <a:off x="6705600" y="2743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Oval 140"/>
          <p:cNvSpPr/>
          <p:nvPr/>
        </p:nvSpPr>
        <p:spPr>
          <a:xfrm>
            <a:off x="7086600" y="33528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Oval 141"/>
          <p:cNvSpPr/>
          <p:nvPr/>
        </p:nvSpPr>
        <p:spPr>
          <a:xfrm>
            <a:off x="7239000" y="35052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Oval 142"/>
          <p:cNvSpPr/>
          <p:nvPr/>
        </p:nvSpPr>
        <p:spPr>
          <a:xfrm>
            <a:off x="7162800" y="35814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Oval 143"/>
          <p:cNvSpPr/>
          <p:nvPr/>
        </p:nvSpPr>
        <p:spPr>
          <a:xfrm>
            <a:off x="7315200" y="33528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Oval 144"/>
          <p:cNvSpPr/>
          <p:nvPr/>
        </p:nvSpPr>
        <p:spPr>
          <a:xfrm>
            <a:off x="7086600" y="35052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145"/>
          <p:cNvSpPr/>
          <p:nvPr/>
        </p:nvSpPr>
        <p:spPr>
          <a:xfrm>
            <a:off x="7315200" y="35814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146"/>
          <p:cNvSpPr/>
          <p:nvPr/>
        </p:nvSpPr>
        <p:spPr>
          <a:xfrm>
            <a:off x="7162800" y="33528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Oval 147"/>
          <p:cNvSpPr/>
          <p:nvPr/>
        </p:nvSpPr>
        <p:spPr>
          <a:xfrm>
            <a:off x="7239000" y="3276600"/>
            <a:ext cx="152400" cy="15240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Oval 148"/>
          <p:cNvSpPr/>
          <p:nvPr/>
        </p:nvSpPr>
        <p:spPr>
          <a:xfrm>
            <a:off x="65532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149"/>
          <p:cNvSpPr/>
          <p:nvPr/>
        </p:nvSpPr>
        <p:spPr>
          <a:xfrm>
            <a:off x="67056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Oval 150"/>
          <p:cNvSpPr/>
          <p:nvPr/>
        </p:nvSpPr>
        <p:spPr>
          <a:xfrm>
            <a:off x="6629400" y="3733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Oval 151"/>
          <p:cNvSpPr/>
          <p:nvPr/>
        </p:nvSpPr>
        <p:spPr>
          <a:xfrm>
            <a:off x="6858000" y="3733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Oval 152"/>
          <p:cNvSpPr/>
          <p:nvPr/>
        </p:nvSpPr>
        <p:spPr>
          <a:xfrm>
            <a:off x="65532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Oval 153"/>
          <p:cNvSpPr/>
          <p:nvPr/>
        </p:nvSpPr>
        <p:spPr>
          <a:xfrm>
            <a:off x="6781800" y="3733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Oval 154"/>
          <p:cNvSpPr/>
          <p:nvPr/>
        </p:nvSpPr>
        <p:spPr>
          <a:xfrm>
            <a:off x="66294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Oval 155"/>
          <p:cNvSpPr/>
          <p:nvPr/>
        </p:nvSpPr>
        <p:spPr>
          <a:xfrm>
            <a:off x="65532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Oval 156"/>
          <p:cNvSpPr/>
          <p:nvPr/>
        </p:nvSpPr>
        <p:spPr>
          <a:xfrm>
            <a:off x="71628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Oval 157"/>
          <p:cNvSpPr/>
          <p:nvPr/>
        </p:nvSpPr>
        <p:spPr>
          <a:xfrm>
            <a:off x="74676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Oval 158"/>
          <p:cNvSpPr/>
          <p:nvPr/>
        </p:nvSpPr>
        <p:spPr>
          <a:xfrm>
            <a:off x="73914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Oval 159"/>
          <p:cNvSpPr/>
          <p:nvPr/>
        </p:nvSpPr>
        <p:spPr>
          <a:xfrm>
            <a:off x="73914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Oval 160"/>
          <p:cNvSpPr/>
          <p:nvPr/>
        </p:nvSpPr>
        <p:spPr>
          <a:xfrm>
            <a:off x="72390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Oval 161"/>
          <p:cNvSpPr/>
          <p:nvPr/>
        </p:nvSpPr>
        <p:spPr>
          <a:xfrm>
            <a:off x="7162800" y="2819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Oval 162"/>
          <p:cNvSpPr/>
          <p:nvPr/>
        </p:nvSpPr>
        <p:spPr>
          <a:xfrm>
            <a:off x="72390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63"/>
          <p:cNvSpPr/>
          <p:nvPr/>
        </p:nvSpPr>
        <p:spPr>
          <a:xfrm>
            <a:off x="73152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64"/>
          <p:cNvSpPr/>
          <p:nvPr/>
        </p:nvSpPr>
        <p:spPr>
          <a:xfrm>
            <a:off x="69342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Oval 165"/>
          <p:cNvSpPr/>
          <p:nvPr/>
        </p:nvSpPr>
        <p:spPr>
          <a:xfrm>
            <a:off x="70104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Oval 166"/>
          <p:cNvSpPr/>
          <p:nvPr/>
        </p:nvSpPr>
        <p:spPr>
          <a:xfrm>
            <a:off x="69342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67"/>
          <p:cNvSpPr/>
          <p:nvPr/>
        </p:nvSpPr>
        <p:spPr>
          <a:xfrm>
            <a:off x="74676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Oval 168"/>
          <p:cNvSpPr/>
          <p:nvPr/>
        </p:nvSpPr>
        <p:spPr>
          <a:xfrm>
            <a:off x="67818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Oval 169"/>
          <p:cNvSpPr/>
          <p:nvPr/>
        </p:nvSpPr>
        <p:spPr>
          <a:xfrm>
            <a:off x="6553200" y="3200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Oval 170"/>
          <p:cNvSpPr/>
          <p:nvPr/>
        </p:nvSpPr>
        <p:spPr>
          <a:xfrm>
            <a:off x="70866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Oval 171"/>
          <p:cNvSpPr/>
          <p:nvPr/>
        </p:nvSpPr>
        <p:spPr>
          <a:xfrm>
            <a:off x="6400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Oval 172"/>
          <p:cNvSpPr/>
          <p:nvPr/>
        </p:nvSpPr>
        <p:spPr>
          <a:xfrm>
            <a:off x="64008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TextBox 173"/>
          <p:cNvSpPr txBox="1">
            <a:spLocks noChangeArrowheads="1"/>
          </p:cNvSpPr>
          <p:nvPr/>
        </p:nvSpPr>
        <p:spPr bwMode="auto">
          <a:xfrm>
            <a:off x="6553200" y="3962400"/>
            <a:ext cx="96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TiO</a:t>
            </a:r>
            <a:r>
              <a:rPr lang="en-US" altLang="en-US" sz="1200" baseline="-25000"/>
              <a:t>2</a:t>
            </a:r>
          </a:p>
          <a:p>
            <a:pPr algn="ctr" eaLnBrk="1" hangingPunct="1"/>
            <a:r>
              <a:rPr lang="en-US" altLang="en-US" sz="1200"/>
              <a:t>Aggregates</a:t>
            </a:r>
          </a:p>
        </p:txBody>
      </p:sp>
      <p:sp>
        <p:nvSpPr>
          <p:cNvPr id="124" name="Striped Right Arrow 174"/>
          <p:cNvSpPr/>
          <p:nvPr/>
        </p:nvSpPr>
        <p:spPr>
          <a:xfrm>
            <a:off x="4876800" y="4495800"/>
            <a:ext cx="2362200" cy="533400"/>
          </a:xfrm>
          <a:prstGeom prst="stripedRightArrow">
            <a:avLst/>
          </a:prstGeom>
          <a:solidFill>
            <a:srgbClr val="FFFF00"/>
          </a:solidFill>
          <a:ln w="19050" cap="flat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Decreasing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13130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940</Words>
  <Application>Microsoft Office PowerPoint</Application>
  <PresentationFormat>Presentazione su schermo (4:3)</PresentationFormat>
  <Paragraphs>209</Paragraphs>
  <Slides>42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Tema di Office</vt:lpstr>
      <vt:lpstr>Pyrolysis: Industrial method for many products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Nanoparticle Synthesis</dc:title>
  <dc:creator>fornasiero</dc:creator>
  <cp:lastModifiedBy>Paolo Fornasiero</cp:lastModifiedBy>
  <cp:revision>113</cp:revision>
  <dcterms:created xsi:type="dcterms:W3CDTF">2020-03-16T12:24:42Z</dcterms:created>
  <dcterms:modified xsi:type="dcterms:W3CDTF">2021-05-04T07:15:16Z</dcterms:modified>
</cp:coreProperties>
</file>