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50" r:id="rId2"/>
    <p:sldId id="507" r:id="rId3"/>
    <p:sldId id="522" r:id="rId4"/>
    <p:sldId id="508" r:id="rId5"/>
    <p:sldId id="551" r:id="rId6"/>
    <p:sldId id="524" r:id="rId7"/>
    <p:sldId id="553" r:id="rId8"/>
    <p:sldId id="561" r:id="rId9"/>
    <p:sldId id="523" r:id="rId10"/>
    <p:sldId id="562" r:id="rId11"/>
    <p:sldId id="552" r:id="rId12"/>
    <p:sldId id="556" r:id="rId13"/>
    <p:sldId id="557" r:id="rId14"/>
    <p:sldId id="559" r:id="rId15"/>
    <p:sldId id="558" r:id="rId16"/>
    <p:sldId id="555" r:id="rId17"/>
    <p:sldId id="560" r:id="rId18"/>
    <p:sldId id="563" r:id="rId19"/>
    <p:sldId id="564"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0" d="100"/>
          <a:sy n="80" d="100"/>
        </p:scale>
        <p:origin x="904" y="5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C28CC-24B3-458F-9C85-EDA3BC510755}" type="datetimeFigureOut">
              <a:rPr lang="it-IT" smtClean="0"/>
              <a:t>07/05/2021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E9AD3B-971C-414D-9CDF-FADDF5365112}" type="slidenum">
              <a:rPr lang="it-IT" smtClean="0"/>
              <a:t>‹N›</a:t>
            </a:fld>
            <a:endParaRPr lang="it-IT"/>
          </a:p>
        </p:txBody>
      </p:sp>
    </p:spTree>
    <p:extLst>
      <p:ext uri="{BB962C8B-B14F-4D97-AF65-F5344CB8AC3E}">
        <p14:creationId xmlns:p14="http://schemas.microsoft.com/office/powerpoint/2010/main" val="2193207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B7EF3FF-A65F-40D0-80A7-F5D0BAA38CF9}" type="datetimeFigureOut">
              <a:rPr lang="it-IT" smtClean="0"/>
              <a:t>07/05/2021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423853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7EF3FF-A65F-40D0-80A7-F5D0BAA38CF9}" type="datetimeFigureOut">
              <a:rPr lang="it-IT" smtClean="0"/>
              <a:t>07/05/2021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90544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7EF3FF-A65F-40D0-80A7-F5D0BAA38CF9}" type="datetimeFigureOut">
              <a:rPr lang="it-IT" smtClean="0"/>
              <a:t>07/05/2021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2915129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4648200" y="1981200"/>
            <a:ext cx="3810000" cy="4114800"/>
          </a:xfrm>
        </p:spPr>
        <p:txBody>
          <a:bodyPr/>
          <a:lstStyle/>
          <a:p>
            <a:endParaRPr lang="it-IT"/>
          </a:p>
        </p:txBody>
      </p:sp>
      <p:sp>
        <p:nvSpPr>
          <p:cNvPr id="5" name="Segnaposto data 4"/>
          <p:cNvSpPr>
            <a:spLocks noGrp="1"/>
          </p:cNvSpPr>
          <p:nvPr>
            <p:ph type="dt" sz="half" idx="10"/>
          </p:nvPr>
        </p:nvSpPr>
        <p:spPr>
          <a:xfrm>
            <a:off x="685800" y="6248400"/>
            <a:ext cx="1905000" cy="457200"/>
          </a:xfrm>
        </p:spPr>
        <p:txBody>
          <a:bodyPr/>
          <a:lstStyle>
            <a:lvl1pPr>
              <a:defRPr/>
            </a:lvl1pPr>
          </a:lstStyle>
          <a:p>
            <a:endParaRPr lang="it-IT" altLang="it-IT"/>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r>
              <a:rPr lang="it-IT" altLang="it-IT"/>
              <a:t>Preparazione polveri</a:t>
            </a:r>
          </a:p>
        </p:txBody>
      </p:sp>
      <p:sp>
        <p:nvSpPr>
          <p:cNvPr id="7" name="Segnaposto numero diapositiva 6"/>
          <p:cNvSpPr>
            <a:spLocks noGrp="1"/>
          </p:cNvSpPr>
          <p:nvPr>
            <p:ph type="sldNum" sz="quarter" idx="12"/>
          </p:nvPr>
        </p:nvSpPr>
        <p:spPr>
          <a:xfrm>
            <a:off x="6553200" y="6248400"/>
            <a:ext cx="1905000" cy="457200"/>
          </a:xfrm>
        </p:spPr>
        <p:txBody>
          <a:bodyPr/>
          <a:lstStyle>
            <a:lvl1pPr>
              <a:defRPr/>
            </a:lvl1pPr>
          </a:lstStyle>
          <a:p>
            <a:fld id="{12CB874F-7E94-49E2-8AEB-7A802C6B8AB9}" type="slidenum">
              <a:rPr lang="it-IT" altLang="it-IT"/>
              <a:pPr/>
              <a:t>‹N›</a:t>
            </a:fld>
            <a:endParaRPr lang="it-IT" altLang="it-IT"/>
          </a:p>
        </p:txBody>
      </p:sp>
    </p:spTree>
    <p:extLst>
      <p:ext uri="{BB962C8B-B14F-4D97-AF65-F5344CB8AC3E}">
        <p14:creationId xmlns:p14="http://schemas.microsoft.com/office/powerpoint/2010/main" val="53157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7EF3FF-A65F-40D0-80A7-F5D0BAA38CF9}" type="datetimeFigureOut">
              <a:rPr lang="it-IT" smtClean="0"/>
              <a:t>07/05/2021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240195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B7EF3FF-A65F-40D0-80A7-F5D0BAA38CF9}" type="datetimeFigureOut">
              <a:rPr lang="it-IT" smtClean="0"/>
              <a:t>07/05/2021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350088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7EF3FF-A65F-40D0-80A7-F5D0BAA38CF9}" type="datetimeFigureOut">
              <a:rPr lang="it-IT" smtClean="0"/>
              <a:t>07/05/2021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318207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B7EF3FF-A65F-40D0-80A7-F5D0BAA38CF9}" type="datetimeFigureOut">
              <a:rPr lang="it-IT" smtClean="0"/>
              <a:t>07/05/2021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206824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B7EF3FF-A65F-40D0-80A7-F5D0BAA38CF9}" type="datetimeFigureOut">
              <a:rPr lang="it-IT" smtClean="0"/>
              <a:t>07/05/2021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13444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7EF3FF-A65F-40D0-80A7-F5D0BAA38CF9}" type="datetimeFigureOut">
              <a:rPr lang="it-IT" smtClean="0"/>
              <a:t>07/05/2021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334684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7EF3FF-A65F-40D0-80A7-F5D0BAA38CF9}" type="datetimeFigureOut">
              <a:rPr lang="it-IT" smtClean="0"/>
              <a:t>07/05/2021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2956502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7EF3FF-A65F-40D0-80A7-F5D0BAA38CF9}" type="datetimeFigureOut">
              <a:rPr lang="it-IT" smtClean="0"/>
              <a:t>07/05/2021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66B99D-4710-401D-9F35-133807037E9F}" type="slidenum">
              <a:rPr lang="it-IT" smtClean="0"/>
              <a:t>‹N›</a:t>
            </a:fld>
            <a:endParaRPr lang="it-IT"/>
          </a:p>
        </p:txBody>
      </p:sp>
    </p:spTree>
    <p:extLst>
      <p:ext uri="{BB962C8B-B14F-4D97-AF65-F5344CB8AC3E}">
        <p14:creationId xmlns:p14="http://schemas.microsoft.com/office/powerpoint/2010/main" val="239413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EF3FF-A65F-40D0-80A7-F5D0BAA38CF9}" type="datetimeFigureOut">
              <a:rPr lang="it-IT" smtClean="0"/>
              <a:t>07/05/2021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6B99D-4710-401D-9F35-133807037E9F}" type="slidenum">
              <a:rPr lang="it-IT" smtClean="0"/>
              <a:t>‹N›</a:t>
            </a:fld>
            <a:endParaRPr lang="it-IT"/>
          </a:p>
        </p:txBody>
      </p:sp>
    </p:spTree>
    <p:extLst>
      <p:ext uri="{BB962C8B-B14F-4D97-AF65-F5344CB8AC3E}">
        <p14:creationId xmlns:p14="http://schemas.microsoft.com/office/powerpoint/2010/main" val="1666985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12.xml"/><Relationship Id="rId1" Type="http://schemas.openxmlformats.org/officeDocument/2006/relationships/video" Target="https://www.youtube.com/embed/n4hjudErUsQ" TargetMode="Externa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5Un_HnOl6lQ"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video" Target="https://www.youtube.com/embed/9XKGVHPXXh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gtJqNqXLg9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70C0"/>
                </a:solidFill>
              </a:rPr>
              <a:t>Chemical</a:t>
            </a:r>
            <a:r>
              <a:rPr lang="it-IT" dirty="0" smtClean="0">
                <a:solidFill>
                  <a:srgbClr val="0070C0"/>
                </a:solidFill>
              </a:rPr>
              <a:t> </a:t>
            </a:r>
            <a:r>
              <a:rPr lang="it-IT" dirty="0" err="1" smtClean="0">
                <a:solidFill>
                  <a:srgbClr val="0070C0"/>
                </a:solidFill>
              </a:rPr>
              <a:t>Vapor</a:t>
            </a:r>
            <a:r>
              <a:rPr lang="it-IT" dirty="0" smtClean="0">
                <a:solidFill>
                  <a:srgbClr val="0070C0"/>
                </a:solidFill>
              </a:rPr>
              <a:t> </a:t>
            </a:r>
            <a:r>
              <a:rPr lang="it-IT" dirty="0" err="1" smtClean="0">
                <a:solidFill>
                  <a:srgbClr val="0070C0"/>
                </a:solidFill>
              </a:rPr>
              <a:t>Deposition</a:t>
            </a:r>
            <a:endParaRPr lang="it-IT" dirty="0">
              <a:solidFill>
                <a:srgbClr val="0070C0"/>
              </a:solidFill>
            </a:endParaRPr>
          </a:p>
        </p:txBody>
      </p:sp>
      <p:sp>
        <p:nvSpPr>
          <p:cNvPr id="3" name="Segnaposto contenuto 2"/>
          <p:cNvSpPr>
            <a:spLocks noGrp="1"/>
          </p:cNvSpPr>
          <p:nvPr>
            <p:ph idx="1"/>
          </p:nvPr>
        </p:nvSpPr>
        <p:spPr/>
        <p:txBody>
          <a:bodyPr>
            <a:noAutofit/>
          </a:bodyPr>
          <a:lstStyle/>
          <a:p>
            <a:pPr marL="0" indent="0">
              <a:buNone/>
            </a:pPr>
            <a:r>
              <a:rPr lang="en-US" sz="1800" dirty="0"/>
              <a:t>Chemical vapor deposition (CVD) is a </a:t>
            </a:r>
            <a:r>
              <a:rPr lang="en-US" sz="1800" b="1" i="1" dirty="0">
                <a:solidFill>
                  <a:schemeClr val="accent5">
                    <a:lumMod val="50000"/>
                  </a:schemeClr>
                </a:solidFill>
              </a:rPr>
              <a:t>vacuum deposition </a:t>
            </a:r>
            <a:r>
              <a:rPr lang="en-US" sz="1800" dirty="0"/>
              <a:t>method used to produce high quality, high-performance, solid </a:t>
            </a:r>
            <a:r>
              <a:rPr lang="en-US" sz="1800" dirty="0" smtClean="0"/>
              <a:t>materials from a </a:t>
            </a:r>
            <a:r>
              <a:rPr lang="en-US" sz="1800" b="1" i="1" dirty="0" smtClean="0"/>
              <a:t>gas precursor</a:t>
            </a:r>
            <a:r>
              <a:rPr lang="en-US" sz="1800" dirty="0" smtClean="0"/>
              <a:t>. </a:t>
            </a:r>
            <a:endParaRPr lang="en-US" sz="1800" dirty="0"/>
          </a:p>
          <a:p>
            <a:endParaRPr lang="it-IT" sz="1800" dirty="0" smtClean="0">
              <a:latin typeface="Arial" panose="020B0604020202020204" pitchFamily="34" charset="0"/>
              <a:cs typeface="Arial" panose="020B0604020202020204" pitchFamily="34" charset="0"/>
            </a:endParaRPr>
          </a:p>
          <a:p>
            <a:r>
              <a:rPr lang="it-IT" sz="1800" dirty="0" smtClean="0">
                <a:solidFill>
                  <a:srgbClr val="FF0000"/>
                </a:solidFill>
                <a:latin typeface="Arial" panose="020B0604020202020204" pitchFamily="34" charset="0"/>
                <a:cs typeface="Arial" panose="020B0604020202020204" pitchFamily="34" charset="0"/>
              </a:rPr>
              <a:t>Thermal </a:t>
            </a:r>
            <a:r>
              <a:rPr lang="it-IT" sz="1800" dirty="0" err="1" smtClean="0">
                <a:solidFill>
                  <a:srgbClr val="FF0000"/>
                </a:solidFill>
                <a:latin typeface="Arial" panose="020B0604020202020204" pitchFamily="34" charset="0"/>
                <a:cs typeface="Arial" panose="020B0604020202020204" pitchFamily="34" charset="0"/>
              </a:rPr>
              <a:t>decomposition</a:t>
            </a:r>
            <a:r>
              <a:rPr lang="it-IT" sz="1800" dirty="0" smtClean="0">
                <a:solidFill>
                  <a:srgbClr val="FF0000"/>
                </a:solidFill>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a:t>
            </a:r>
            <a:endParaRPr lang="it-IT" sz="1800" dirty="0">
              <a:latin typeface="Arial" panose="020B0604020202020204" pitchFamily="34" charset="0"/>
              <a:cs typeface="Arial" panose="020B0604020202020204" pitchFamily="34" charset="0"/>
            </a:endParaRPr>
          </a:p>
          <a:p>
            <a:pPr marL="0" indent="0">
              <a:buNone/>
            </a:pPr>
            <a:r>
              <a:rPr lang="it-IT" sz="1800" dirty="0" smtClean="0">
                <a:latin typeface="Arial" panose="020B0604020202020204" pitchFamily="34" charset="0"/>
                <a:cs typeface="Arial" panose="020B0604020202020204" pitchFamily="34" charset="0"/>
              </a:rPr>
              <a:t>	SiH</a:t>
            </a:r>
            <a:r>
              <a:rPr lang="it-IT" sz="1800" baseline="-25000" dirty="0" smtClean="0">
                <a:latin typeface="Arial" panose="020B0604020202020204" pitchFamily="34" charset="0"/>
                <a:cs typeface="Arial" panose="020B0604020202020204" pitchFamily="34" charset="0"/>
              </a:rPr>
              <a:t>4</a:t>
            </a:r>
            <a:r>
              <a:rPr lang="it-IT" sz="1800" dirty="0" smtClean="0">
                <a:latin typeface="Arial" panose="020B0604020202020204" pitchFamily="34" charset="0"/>
                <a:cs typeface="Arial" panose="020B0604020202020204" pitchFamily="34" charset="0"/>
              </a:rPr>
              <a:t> (g) </a:t>
            </a:r>
            <a:r>
              <a:rPr lang="it-IT" sz="1800" dirty="0">
                <a:latin typeface="Arial" panose="020B0604020202020204" pitchFamily="34" charset="0"/>
                <a:cs typeface="Arial" panose="020B0604020202020204" pitchFamily="34" charset="0"/>
              </a:rPr>
              <a:t>⟶ Si </a:t>
            </a:r>
            <a:r>
              <a:rPr lang="it-IT" sz="1800" dirty="0" smtClean="0">
                <a:latin typeface="Arial" panose="020B0604020202020204" pitchFamily="34" charset="0"/>
                <a:cs typeface="Arial" panose="020B0604020202020204" pitchFamily="34" charset="0"/>
              </a:rPr>
              <a:t>(s) </a:t>
            </a:r>
            <a:r>
              <a:rPr lang="it-IT" sz="1800" dirty="0">
                <a:latin typeface="Arial" panose="020B0604020202020204" pitchFamily="34" charset="0"/>
                <a:cs typeface="Arial" panose="020B0604020202020204" pitchFamily="34" charset="0"/>
              </a:rPr>
              <a:t>+ 2 </a:t>
            </a:r>
            <a:r>
              <a:rPr lang="it-IT" sz="1800" dirty="0" smtClean="0">
                <a:latin typeface="Arial" panose="020B0604020202020204" pitchFamily="34" charset="0"/>
                <a:cs typeface="Arial" panose="020B0604020202020204" pitchFamily="34" charset="0"/>
              </a:rPr>
              <a:t>H</a:t>
            </a:r>
            <a:r>
              <a:rPr lang="it-IT" sz="1800" baseline="-25000" dirty="0">
                <a:latin typeface="Arial" panose="020B0604020202020204" pitchFamily="34" charset="0"/>
                <a:cs typeface="Arial" panose="020B0604020202020204" pitchFamily="34" charset="0"/>
              </a:rPr>
              <a:t>2</a:t>
            </a:r>
            <a:r>
              <a:rPr lang="it-IT" sz="1800" dirty="0" smtClean="0">
                <a:latin typeface="Arial" panose="020B0604020202020204" pitchFamily="34" charset="0"/>
                <a:cs typeface="Arial" panose="020B0604020202020204" pitchFamily="34" charset="0"/>
              </a:rPr>
              <a:t> (g) 		650 </a:t>
            </a:r>
            <a:r>
              <a:rPr lang="it-IT" sz="1800" dirty="0">
                <a:latin typeface="Arial" panose="020B0604020202020204" pitchFamily="34" charset="0"/>
                <a:cs typeface="Arial" panose="020B0604020202020204" pitchFamily="34" charset="0"/>
              </a:rPr>
              <a:t>°C</a:t>
            </a:r>
            <a:endParaRPr lang="it-IT" sz="1800" dirty="0" smtClean="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    </a:t>
            </a:r>
            <a:r>
              <a:rPr lang="it-IT" sz="1800" dirty="0" err="1" smtClean="0">
                <a:solidFill>
                  <a:srgbClr val="0070C0"/>
                </a:solidFill>
                <a:latin typeface="Arial" panose="020B0604020202020204" pitchFamily="34" charset="0"/>
                <a:cs typeface="Arial" panose="020B0604020202020204" pitchFamily="34" charset="0"/>
              </a:rPr>
              <a:t>Reduction</a:t>
            </a:r>
            <a:r>
              <a:rPr lang="it-IT" sz="1800" dirty="0" smtClean="0">
                <a:solidFill>
                  <a:srgbClr val="0070C0"/>
                </a:solidFill>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a:t>
            </a:r>
          </a:p>
          <a:p>
            <a:pPr marL="457200" lvl="1" indent="0">
              <a:buNone/>
            </a:pPr>
            <a:r>
              <a:rPr lang="it-IT" sz="1800" dirty="0" smtClean="0">
                <a:latin typeface="Arial" panose="020B0604020202020204" pitchFamily="34" charset="0"/>
                <a:cs typeface="Arial" panose="020B0604020202020204" pitchFamily="34" charset="0"/>
              </a:rPr>
              <a:t>	WF</a:t>
            </a:r>
            <a:r>
              <a:rPr lang="it-IT" sz="1800" baseline="-25000" dirty="0" smtClean="0">
                <a:latin typeface="Arial" panose="020B0604020202020204" pitchFamily="34" charset="0"/>
                <a:cs typeface="Arial" panose="020B0604020202020204" pitchFamily="34" charset="0"/>
              </a:rPr>
              <a:t>6</a:t>
            </a:r>
            <a:r>
              <a:rPr lang="it-IT" sz="1800" dirty="0" smtClean="0">
                <a:latin typeface="Arial" panose="020B0604020202020204" pitchFamily="34" charset="0"/>
                <a:cs typeface="Arial" panose="020B0604020202020204" pitchFamily="34" charset="0"/>
              </a:rPr>
              <a:t> (g) </a:t>
            </a:r>
            <a:r>
              <a:rPr lang="it-IT" sz="1800" dirty="0">
                <a:latin typeface="Arial" panose="020B0604020202020204" pitchFamily="34" charset="0"/>
                <a:cs typeface="Arial" panose="020B0604020202020204" pitchFamily="34" charset="0"/>
              </a:rPr>
              <a:t>+ 3 </a:t>
            </a:r>
            <a:r>
              <a:rPr lang="it-IT" sz="1800" dirty="0" smtClean="0">
                <a:latin typeface="Arial" panose="020B0604020202020204" pitchFamily="34" charset="0"/>
                <a:cs typeface="Arial" panose="020B0604020202020204" pitchFamily="34" charset="0"/>
              </a:rPr>
              <a:t>H</a:t>
            </a:r>
            <a:r>
              <a:rPr lang="it-IT" sz="1800" baseline="-25000" dirty="0" smtClean="0">
                <a:latin typeface="Arial" panose="020B0604020202020204" pitchFamily="34" charset="0"/>
                <a:cs typeface="Arial" panose="020B0604020202020204" pitchFamily="34" charset="0"/>
              </a:rPr>
              <a:t>2</a:t>
            </a:r>
            <a:r>
              <a:rPr lang="it-IT" sz="1800" dirty="0" smtClean="0">
                <a:latin typeface="Arial" panose="020B0604020202020204" pitchFamily="34" charset="0"/>
                <a:cs typeface="Arial" panose="020B0604020202020204" pitchFamily="34" charset="0"/>
              </a:rPr>
              <a:t> (g) &lt;-&gt; W(s) </a:t>
            </a:r>
            <a:r>
              <a:rPr lang="it-IT" sz="1800" dirty="0">
                <a:latin typeface="Arial" panose="020B0604020202020204" pitchFamily="34" charset="0"/>
                <a:cs typeface="Arial" panose="020B0604020202020204" pitchFamily="34" charset="0"/>
              </a:rPr>
              <a:t>+ 6 HF </a:t>
            </a:r>
            <a:r>
              <a:rPr lang="it-IT" sz="1800" dirty="0" smtClean="0">
                <a:latin typeface="Arial" panose="020B0604020202020204" pitchFamily="34" charset="0"/>
                <a:cs typeface="Arial" panose="020B0604020202020204" pitchFamily="34" charset="0"/>
              </a:rPr>
              <a:t>(g)</a:t>
            </a:r>
            <a:r>
              <a:rPr lang="it-IT" sz="1800" dirty="0">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   	300 </a:t>
            </a:r>
            <a:r>
              <a:rPr lang="it-IT" sz="1800" dirty="0">
                <a:latin typeface="Arial" panose="020B0604020202020204" pitchFamily="34" charset="0"/>
                <a:cs typeface="Arial" panose="020B0604020202020204" pitchFamily="34" charset="0"/>
              </a:rPr>
              <a:t>°C</a:t>
            </a:r>
            <a:endParaRPr lang="it-IT" sz="1800" dirty="0" smtClean="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    </a:t>
            </a:r>
            <a:r>
              <a:rPr lang="it-IT" sz="1800" dirty="0" err="1" smtClean="0">
                <a:solidFill>
                  <a:srgbClr val="00B050"/>
                </a:solidFill>
                <a:latin typeface="Arial" panose="020B0604020202020204" pitchFamily="34" charset="0"/>
                <a:cs typeface="Arial" panose="020B0604020202020204" pitchFamily="34" charset="0"/>
              </a:rPr>
              <a:t>Oxidation</a:t>
            </a:r>
            <a:r>
              <a:rPr lang="it-IT" sz="1800" dirty="0" smtClean="0">
                <a:solidFill>
                  <a:srgbClr val="00B050"/>
                </a:solidFill>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a:t>
            </a:r>
            <a:endParaRPr lang="it-IT" sz="1800" dirty="0">
              <a:latin typeface="Arial" panose="020B0604020202020204" pitchFamily="34" charset="0"/>
              <a:cs typeface="Arial" panose="020B0604020202020204" pitchFamily="34" charset="0"/>
            </a:endParaRPr>
          </a:p>
          <a:p>
            <a:pPr marL="0" indent="0">
              <a:buNone/>
            </a:pPr>
            <a:r>
              <a:rPr lang="it-IT" sz="1800" dirty="0" smtClean="0">
                <a:latin typeface="Arial" panose="020B0604020202020204" pitchFamily="34" charset="0"/>
                <a:cs typeface="Arial" panose="020B0604020202020204" pitchFamily="34" charset="0"/>
              </a:rPr>
              <a:t>	SiH</a:t>
            </a:r>
            <a:r>
              <a:rPr lang="it-IT" sz="1800" baseline="-25000" dirty="0" smtClean="0">
                <a:latin typeface="Arial" panose="020B0604020202020204" pitchFamily="34" charset="0"/>
                <a:cs typeface="Arial" panose="020B0604020202020204" pitchFamily="34" charset="0"/>
              </a:rPr>
              <a:t>4</a:t>
            </a:r>
            <a:r>
              <a:rPr lang="it-IT" sz="1800" dirty="0" smtClean="0">
                <a:latin typeface="Arial" panose="020B0604020202020204" pitchFamily="34" charset="0"/>
                <a:cs typeface="Arial" panose="020B0604020202020204" pitchFamily="34" charset="0"/>
              </a:rPr>
              <a:t> (g) </a:t>
            </a:r>
            <a:r>
              <a:rPr lang="it-IT" sz="1800" dirty="0">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O</a:t>
            </a:r>
            <a:r>
              <a:rPr lang="it-IT" sz="1800" baseline="-25000" dirty="0" smtClean="0">
                <a:latin typeface="Arial" panose="020B0604020202020204" pitchFamily="34" charset="0"/>
                <a:cs typeface="Arial" panose="020B0604020202020204" pitchFamily="34" charset="0"/>
              </a:rPr>
              <a:t>2</a:t>
            </a:r>
            <a:r>
              <a:rPr lang="it-IT" sz="1800" dirty="0" smtClean="0">
                <a:latin typeface="Arial" panose="020B0604020202020204" pitchFamily="34" charset="0"/>
                <a:cs typeface="Arial" panose="020B0604020202020204" pitchFamily="34" charset="0"/>
              </a:rPr>
              <a:t> (g) </a:t>
            </a:r>
            <a:r>
              <a:rPr lang="it-IT" sz="1800" dirty="0">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SiO</a:t>
            </a:r>
            <a:r>
              <a:rPr lang="it-IT" sz="1800" baseline="-25000" dirty="0" smtClean="0">
                <a:latin typeface="Arial" panose="020B0604020202020204" pitchFamily="34" charset="0"/>
                <a:cs typeface="Arial" panose="020B0604020202020204" pitchFamily="34" charset="0"/>
              </a:rPr>
              <a:t>2</a:t>
            </a:r>
            <a:r>
              <a:rPr lang="it-IT" sz="1800" dirty="0" smtClean="0">
                <a:latin typeface="Arial" panose="020B0604020202020204" pitchFamily="34" charset="0"/>
                <a:cs typeface="Arial" panose="020B0604020202020204" pitchFamily="34" charset="0"/>
              </a:rPr>
              <a:t> (s) </a:t>
            </a:r>
            <a:r>
              <a:rPr lang="it-IT" sz="1800" dirty="0">
                <a:latin typeface="Arial" panose="020B0604020202020204" pitchFamily="34" charset="0"/>
                <a:cs typeface="Arial" panose="020B0604020202020204" pitchFamily="34" charset="0"/>
              </a:rPr>
              <a:t>+ 2 </a:t>
            </a:r>
            <a:r>
              <a:rPr lang="it-IT" sz="1800" dirty="0" smtClean="0">
                <a:latin typeface="Arial" panose="020B0604020202020204" pitchFamily="34" charset="0"/>
                <a:cs typeface="Arial" panose="020B0604020202020204" pitchFamily="34" charset="0"/>
              </a:rPr>
              <a:t>H</a:t>
            </a:r>
            <a:r>
              <a:rPr lang="it-IT" sz="1800" baseline="-25000" dirty="0" smtClean="0">
                <a:latin typeface="Arial" panose="020B0604020202020204" pitchFamily="34" charset="0"/>
                <a:cs typeface="Arial" panose="020B0604020202020204" pitchFamily="34" charset="0"/>
              </a:rPr>
              <a:t>2</a:t>
            </a:r>
            <a:r>
              <a:rPr lang="it-IT" sz="1800" dirty="0" smtClean="0">
                <a:latin typeface="Arial" panose="020B0604020202020204" pitchFamily="34" charset="0"/>
                <a:cs typeface="Arial" panose="020B0604020202020204" pitchFamily="34" charset="0"/>
              </a:rPr>
              <a:t> (g) 	450 </a:t>
            </a:r>
            <a:r>
              <a:rPr lang="it-IT" sz="1800" dirty="0">
                <a:latin typeface="Arial" panose="020B0604020202020204" pitchFamily="34" charset="0"/>
                <a:cs typeface="Arial" panose="020B0604020202020204" pitchFamily="34" charset="0"/>
              </a:rPr>
              <a:t>°C</a:t>
            </a:r>
            <a:endParaRPr lang="it-IT" sz="1800" dirty="0" smtClean="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    </a:t>
            </a:r>
            <a:r>
              <a:rPr lang="it-IT" sz="1800" dirty="0" smtClean="0">
                <a:solidFill>
                  <a:schemeClr val="accent2">
                    <a:lumMod val="75000"/>
                  </a:schemeClr>
                </a:solidFill>
                <a:latin typeface="Arial" panose="020B0604020202020204" pitchFamily="34" charset="0"/>
                <a:cs typeface="Arial" panose="020B0604020202020204" pitchFamily="34" charset="0"/>
              </a:rPr>
              <a:t>Compound </a:t>
            </a:r>
            <a:r>
              <a:rPr lang="it-IT" sz="1800" dirty="0" err="1" smtClean="0">
                <a:solidFill>
                  <a:schemeClr val="accent2">
                    <a:lumMod val="75000"/>
                  </a:schemeClr>
                </a:solidFill>
                <a:latin typeface="Arial" panose="020B0604020202020204" pitchFamily="34" charset="0"/>
                <a:cs typeface="Arial" panose="020B0604020202020204" pitchFamily="34" charset="0"/>
              </a:rPr>
              <a:t>formation</a:t>
            </a:r>
            <a:r>
              <a:rPr lang="it-IT" sz="1800" dirty="0" smtClean="0">
                <a:solidFill>
                  <a:schemeClr val="accent2">
                    <a:lumMod val="75000"/>
                  </a:schemeClr>
                </a:solidFill>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a:t>
            </a:r>
          </a:p>
          <a:p>
            <a:pPr marL="0" indent="0">
              <a:buNone/>
            </a:pPr>
            <a:r>
              <a:rPr lang="it-IT" sz="1800" dirty="0" smtClean="0">
                <a:latin typeface="Arial" panose="020B0604020202020204" pitchFamily="34" charset="0"/>
                <a:cs typeface="Arial" panose="020B0604020202020204" pitchFamily="34" charset="0"/>
              </a:rPr>
              <a:t>	BF</a:t>
            </a:r>
            <a:r>
              <a:rPr lang="it-IT" sz="1800" baseline="-25000" dirty="0" smtClean="0">
                <a:latin typeface="Arial" panose="020B0604020202020204" pitchFamily="34" charset="0"/>
                <a:cs typeface="Arial" panose="020B0604020202020204" pitchFamily="34" charset="0"/>
              </a:rPr>
              <a:t>3 </a:t>
            </a:r>
            <a:r>
              <a:rPr lang="it-IT" sz="1800" dirty="0" smtClean="0">
                <a:latin typeface="Arial" panose="020B0604020202020204" pitchFamily="34" charset="0"/>
                <a:cs typeface="Arial" panose="020B0604020202020204" pitchFamily="34" charset="0"/>
              </a:rPr>
              <a:t>(g) + NH</a:t>
            </a:r>
            <a:r>
              <a:rPr lang="it-IT" sz="1800" baseline="-25000" dirty="0" smtClean="0">
                <a:latin typeface="Arial" panose="020B0604020202020204" pitchFamily="34" charset="0"/>
                <a:cs typeface="Arial" panose="020B0604020202020204" pitchFamily="34" charset="0"/>
              </a:rPr>
              <a:t>3</a:t>
            </a:r>
            <a:r>
              <a:rPr lang="it-IT" sz="1800" dirty="0" smtClean="0">
                <a:latin typeface="Arial" panose="020B0604020202020204" pitchFamily="34" charset="0"/>
                <a:cs typeface="Arial" panose="020B0604020202020204" pitchFamily="34" charset="0"/>
              </a:rPr>
              <a:t> (g) ⟶ BN (s) + 3 HF (g) 	1100 </a:t>
            </a:r>
            <a:r>
              <a:rPr lang="it-IT" sz="1800" dirty="0">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3795409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340768"/>
            <a:ext cx="7560840" cy="4215335"/>
          </a:xfrm>
          <a:prstGeom prst="rect">
            <a:avLst/>
          </a:prstGeom>
        </p:spPr>
      </p:pic>
      <p:sp>
        <p:nvSpPr>
          <p:cNvPr id="6" name="Rettangolo 5"/>
          <p:cNvSpPr/>
          <p:nvPr/>
        </p:nvSpPr>
        <p:spPr>
          <a:xfrm>
            <a:off x="823770" y="260648"/>
            <a:ext cx="7056784" cy="646331"/>
          </a:xfrm>
          <a:prstGeom prst="rect">
            <a:avLst/>
          </a:prstGeom>
        </p:spPr>
        <p:txBody>
          <a:bodyPr wrap="square">
            <a:spAutoFit/>
          </a:bodyPr>
          <a:lstStyle/>
          <a:p>
            <a:r>
              <a:rPr lang="en-US" b="1" dirty="0">
                <a:solidFill>
                  <a:srgbClr val="0070C0"/>
                </a:solidFill>
              </a:rPr>
              <a:t>Direct synthesis of graphene on silicon oxide by low temperature plasma enhanced chemical vapor deposition</a:t>
            </a:r>
          </a:p>
        </p:txBody>
      </p:sp>
      <p:sp>
        <p:nvSpPr>
          <p:cNvPr id="7" name="Rectangle 1"/>
          <p:cNvSpPr>
            <a:spLocks noChangeArrowheads="1"/>
          </p:cNvSpPr>
          <p:nvPr/>
        </p:nvSpPr>
        <p:spPr bwMode="auto">
          <a:xfrm>
            <a:off x="539552" y="623731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1" u="none" strike="noStrike" cap="none" normalizeH="0" baseline="0" dirty="0" err="1" smtClean="0">
                <a:ln>
                  <a:noFill/>
                </a:ln>
                <a:solidFill>
                  <a:schemeClr val="tx1"/>
                </a:solidFill>
                <a:effectLst/>
                <a:latin typeface="Arial" panose="020B0604020202020204" pitchFamily="34" charset="0"/>
              </a:rPr>
              <a:t>Nanoscale</a:t>
            </a:r>
            <a:r>
              <a:rPr kumimoji="0" lang="it-IT" altLang="it-IT" sz="1800" b="0" i="0" u="none" strike="noStrike" cap="none" normalizeH="0" baseline="0" dirty="0" smtClean="0">
                <a:ln>
                  <a:noFill/>
                </a:ln>
                <a:solidFill>
                  <a:schemeClr val="tx1"/>
                </a:solidFill>
                <a:effectLst/>
                <a:latin typeface="Arial" panose="020B0604020202020204" pitchFamily="34" charset="0"/>
              </a:rPr>
              <a:t>, 2018,</a:t>
            </a:r>
            <a:r>
              <a:rPr kumimoji="0" lang="it-IT" altLang="it-IT" sz="1800" b="1" i="0" u="none" strike="noStrike" cap="none" normalizeH="0" baseline="0" dirty="0" smtClean="0">
                <a:ln>
                  <a:noFill/>
                </a:ln>
                <a:solidFill>
                  <a:schemeClr val="tx1"/>
                </a:solidFill>
                <a:effectLst/>
                <a:latin typeface="Arial" panose="020B0604020202020204" pitchFamily="34" charset="0"/>
              </a:rPr>
              <a:t>10</a:t>
            </a:r>
            <a:r>
              <a:rPr kumimoji="0" lang="it-IT" altLang="it-IT" sz="1800" b="0" i="0" u="none" strike="noStrike" cap="none" normalizeH="0" baseline="0" dirty="0" smtClean="0">
                <a:ln>
                  <a:noFill/>
                </a:ln>
                <a:solidFill>
                  <a:schemeClr val="tx1"/>
                </a:solidFill>
                <a:effectLst/>
                <a:latin typeface="Arial" panose="020B0604020202020204" pitchFamily="34" charset="0"/>
              </a:rPr>
              <a:t>, 12779-12787 </a:t>
            </a:r>
          </a:p>
        </p:txBody>
      </p:sp>
    </p:spTree>
    <p:extLst>
      <p:ext uri="{BB962C8B-B14F-4D97-AF65-F5344CB8AC3E}">
        <p14:creationId xmlns:p14="http://schemas.microsoft.com/office/powerpoint/2010/main" val="426095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51520" y="44624"/>
            <a:ext cx="6264696" cy="1846659"/>
          </a:xfrm>
          <a:prstGeom prst="rect">
            <a:avLst/>
          </a:prstGeom>
        </p:spPr>
        <p:txBody>
          <a:bodyPr wrap="square">
            <a:spAutoFit/>
          </a:bodyPr>
          <a:lstStyle/>
          <a:p>
            <a:endParaRPr lang="it-IT" dirty="0"/>
          </a:p>
          <a:p>
            <a:r>
              <a:rPr lang="it-IT" dirty="0">
                <a:solidFill>
                  <a:srgbClr val="0070C0"/>
                </a:solidFill>
              </a:rPr>
              <a:t>    </a:t>
            </a:r>
            <a:r>
              <a:rPr lang="it-IT" sz="2400" dirty="0" err="1" smtClean="0">
                <a:solidFill>
                  <a:srgbClr val="0070C0"/>
                </a:solidFill>
              </a:rPr>
              <a:t>Microwave</a:t>
            </a:r>
            <a:r>
              <a:rPr lang="it-IT" sz="2400" dirty="0" smtClean="0">
                <a:solidFill>
                  <a:srgbClr val="0070C0"/>
                </a:solidFill>
              </a:rPr>
              <a:t> </a:t>
            </a:r>
            <a:r>
              <a:rPr lang="it-IT" sz="2400" dirty="0">
                <a:solidFill>
                  <a:srgbClr val="0070C0"/>
                </a:solidFill>
              </a:rPr>
              <a:t>plasma-</a:t>
            </a:r>
            <a:r>
              <a:rPr lang="it-IT" sz="2400" dirty="0" err="1">
                <a:solidFill>
                  <a:srgbClr val="0070C0"/>
                </a:solidFill>
              </a:rPr>
              <a:t>assisted</a:t>
            </a:r>
            <a:r>
              <a:rPr lang="it-IT" sz="2400" dirty="0">
                <a:solidFill>
                  <a:srgbClr val="0070C0"/>
                </a:solidFill>
              </a:rPr>
              <a:t> CVD (</a:t>
            </a:r>
            <a:r>
              <a:rPr lang="it-IT" sz="2400" dirty="0" smtClean="0">
                <a:solidFill>
                  <a:srgbClr val="0070C0"/>
                </a:solidFill>
              </a:rPr>
              <a:t>MPCVD)</a:t>
            </a:r>
            <a:endParaRPr lang="it-IT" dirty="0"/>
          </a:p>
          <a:p>
            <a:endParaRPr lang="it-IT" dirty="0"/>
          </a:p>
          <a:p>
            <a:endParaRPr lang="it-IT" dirty="0" smtClean="0">
              <a:solidFill>
                <a:srgbClr val="FF0000"/>
              </a:solidFill>
            </a:endParaRPr>
          </a:p>
          <a:p>
            <a:endParaRPr lang="it-IT" dirty="0"/>
          </a:p>
          <a:p>
            <a:r>
              <a:rPr lang="it-IT" dirty="0"/>
              <a:t>        </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989" y="1412776"/>
            <a:ext cx="5179758" cy="3096344"/>
          </a:xfrm>
          <a:prstGeom prst="rect">
            <a:avLst/>
          </a:prstGeom>
        </p:spPr>
      </p:pic>
      <p:pic>
        <p:nvPicPr>
          <p:cNvPr id="4" name="Immagine 3"/>
          <p:cNvPicPr>
            <a:picLocks noChangeAspect="1"/>
          </p:cNvPicPr>
          <p:nvPr/>
        </p:nvPicPr>
        <p:blipFill>
          <a:blip r:embed="rId3"/>
          <a:stretch>
            <a:fillRect/>
          </a:stretch>
        </p:blipFill>
        <p:spPr>
          <a:xfrm>
            <a:off x="5907072" y="3717031"/>
            <a:ext cx="2781300" cy="2143125"/>
          </a:xfrm>
          <a:prstGeom prst="rect">
            <a:avLst/>
          </a:prstGeom>
        </p:spPr>
      </p:pic>
    </p:spTree>
    <p:extLst>
      <p:ext uri="{BB962C8B-B14F-4D97-AF65-F5344CB8AC3E}">
        <p14:creationId xmlns:p14="http://schemas.microsoft.com/office/powerpoint/2010/main" val="495680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po 9"/>
          <p:cNvGrpSpPr/>
          <p:nvPr/>
        </p:nvGrpSpPr>
        <p:grpSpPr>
          <a:xfrm>
            <a:off x="1835696" y="332656"/>
            <a:ext cx="5616624" cy="6237312"/>
            <a:chOff x="1835696" y="332656"/>
            <a:chExt cx="5616624" cy="6237312"/>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32656"/>
              <a:ext cx="5366108" cy="6237312"/>
            </a:xfrm>
            <a:prstGeom prst="rect">
              <a:avLst/>
            </a:prstGeom>
          </p:spPr>
        </p:pic>
        <p:sp>
          <p:nvSpPr>
            <p:cNvPr id="7" name="Rettangolo 6"/>
            <p:cNvSpPr/>
            <p:nvPr/>
          </p:nvSpPr>
          <p:spPr>
            <a:xfrm>
              <a:off x="6228184" y="1484784"/>
              <a:ext cx="1224136"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1865433" y="1340768"/>
              <a:ext cx="1224136"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3491880" y="1808820"/>
              <a:ext cx="2592288" cy="324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1" name="CasellaDiTesto 10"/>
          <p:cNvSpPr txBox="1"/>
          <p:nvPr/>
        </p:nvSpPr>
        <p:spPr>
          <a:xfrm>
            <a:off x="2010414" y="1484784"/>
            <a:ext cx="1306768" cy="369332"/>
          </a:xfrm>
          <a:prstGeom prst="rect">
            <a:avLst/>
          </a:prstGeom>
          <a:noFill/>
        </p:spPr>
        <p:txBody>
          <a:bodyPr wrap="none" rtlCol="0">
            <a:spAutoFit/>
          </a:bodyPr>
          <a:lstStyle/>
          <a:p>
            <a:r>
              <a:rPr lang="it-IT" dirty="0" smtClean="0">
                <a:solidFill>
                  <a:srgbClr val="FF0000"/>
                </a:solidFill>
              </a:rPr>
              <a:t>MW </a:t>
            </a:r>
            <a:r>
              <a:rPr lang="it-IT" dirty="0" smtClean="0">
                <a:solidFill>
                  <a:srgbClr val="FF0000"/>
                </a:solidFill>
                <a:latin typeface="Times New Roman" panose="02020603050405020304" pitchFamily="18" charset="0"/>
                <a:cs typeface="Times New Roman" panose="02020603050405020304" pitchFamily="18" charset="0"/>
              </a:rPr>
              <a:t>Plasma</a:t>
            </a:r>
            <a:endParaRPr lang="it-IT" dirty="0">
              <a:solidFill>
                <a:srgbClr val="FF0000"/>
              </a:solidFill>
              <a:latin typeface="Times New Roman" panose="02020603050405020304" pitchFamily="18" charset="0"/>
              <a:cs typeface="Times New Roman" panose="02020603050405020304" pitchFamily="18" charset="0"/>
            </a:endParaRPr>
          </a:p>
        </p:txBody>
      </p:sp>
      <p:sp>
        <p:nvSpPr>
          <p:cNvPr id="12" name="CasellaDiTesto 11"/>
          <p:cNvSpPr txBox="1"/>
          <p:nvPr/>
        </p:nvSpPr>
        <p:spPr>
          <a:xfrm>
            <a:off x="6228295" y="1439488"/>
            <a:ext cx="1066254" cy="307777"/>
          </a:xfrm>
          <a:prstGeom prst="rect">
            <a:avLst/>
          </a:prstGeom>
          <a:noFill/>
        </p:spPr>
        <p:txBody>
          <a:bodyPr wrap="none" rtlCol="0">
            <a:spAutoFit/>
          </a:bodyPr>
          <a:lstStyle/>
          <a:p>
            <a:r>
              <a:rPr lang="it-IT" sz="1400" dirty="0" err="1" smtClean="0"/>
              <a:t>Dissociation</a:t>
            </a:r>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517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432048"/>
            <a:ext cx="3800371" cy="5733256"/>
          </a:xfrm>
          <a:prstGeom prst="rect">
            <a:avLst/>
          </a:prstGeom>
        </p:spPr>
      </p:pic>
      <p:pic>
        <p:nvPicPr>
          <p:cNvPr id="7" name="n4hjudErUsQ"/>
          <p:cNvPicPr>
            <a:picLocks noRot="1" noChangeAspect="1"/>
          </p:cNvPicPr>
          <p:nvPr>
            <a:videoFile r:link="rId1"/>
          </p:nvPr>
        </p:nvPicPr>
        <p:blipFill>
          <a:blip r:embed="rId4"/>
          <a:stretch>
            <a:fillRect/>
          </a:stretch>
        </p:blipFill>
        <p:spPr>
          <a:xfrm>
            <a:off x="4515994" y="915317"/>
            <a:ext cx="4340755" cy="2441675"/>
          </a:xfrm>
          <a:prstGeom prst="rect">
            <a:avLst/>
          </a:prstGeom>
        </p:spPr>
      </p:pic>
      <p:sp>
        <p:nvSpPr>
          <p:cNvPr id="8" name="Rettangolo 7"/>
          <p:cNvSpPr/>
          <p:nvPr/>
        </p:nvSpPr>
        <p:spPr>
          <a:xfrm>
            <a:off x="4211960" y="5445224"/>
            <a:ext cx="5004048" cy="369332"/>
          </a:xfrm>
          <a:prstGeom prst="rect">
            <a:avLst/>
          </a:prstGeom>
        </p:spPr>
        <p:txBody>
          <a:bodyPr wrap="square">
            <a:spAutoFit/>
          </a:bodyPr>
          <a:lstStyle/>
          <a:p>
            <a:r>
              <a:rPr lang="it-IT" dirty="0" smtClean="0"/>
              <a:t>https://www.youtube.com/watch?v=n4hjudErUsQ</a:t>
            </a:r>
            <a:endParaRPr lang="it-IT" dirty="0"/>
          </a:p>
        </p:txBody>
      </p:sp>
      <p:sp>
        <p:nvSpPr>
          <p:cNvPr id="9" name="Rettangolo 8"/>
          <p:cNvSpPr/>
          <p:nvPr/>
        </p:nvSpPr>
        <p:spPr>
          <a:xfrm>
            <a:off x="3559994" y="6237312"/>
            <a:ext cx="5633864" cy="369332"/>
          </a:xfrm>
          <a:prstGeom prst="rect">
            <a:avLst/>
          </a:prstGeom>
        </p:spPr>
        <p:txBody>
          <a:bodyPr wrap="square">
            <a:spAutoFit/>
          </a:bodyPr>
          <a:lstStyle/>
          <a:p>
            <a:r>
              <a:rPr lang="it-IT" dirty="0"/>
              <a:t>http://www.chm.bris.ac.uk/pt/diamond/mwpecvd1.htm</a:t>
            </a:r>
          </a:p>
        </p:txBody>
      </p:sp>
    </p:spTree>
    <p:extLst>
      <p:ext uri="{BB962C8B-B14F-4D97-AF65-F5344CB8AC3E}">
        <p14:creationId xmlns:p14="http://schemas.microsoft.com/office/powerpoint/2010/main" val="53395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268760"/>
            <a:ext cx="3257938" cy="3015190"/>
          </a:xfrm>
          <a:prstGeom prst="rect">
            <a:avLst/>
          </a:prstGeom>
        </p:spPr>
      </p:pic>
      <p:sp>
        <p:nvSpPr>
          <p:cNvPr id="11" name="Rettangolo 10"/>
          <p:cNvSpPr/>
          <p:nvPr/>
        </p:nvSpPr>
        <p:spPr>
          <a:xfrm>
            <a:off x="5148064" y="1988840"/>
            <a:ext cx="3600400" cy="1200329"/>
          </a:xfrm>
          <a:prstGeom prst="rect">
            <a:avLst/>
          </a:prstGeom>
        </p:spPr>
        <p:txBody>
          <a:bodyPr wrap="square">
            <a:spAutoFit/>
          </a:bodyPr>
          <a:lstStyle/>
          <a:p>
            <a:r>
              <a:rPr lang="en-US" dirty="0"/>
              <a:t>N-V center defect consists of a nitrogen atom in place of a carbon atom next to a </a:t>
            </a:r>
            <a:r>
              <a:rPr lang="en-US" dirty="0" smtClean="0"/>
              <a:t>vacancy </a:t>
            </a:r>
            <a:r>
              <a:rPr lang="en-US" dirty="0"/>
              <a:t>within the diamond’s lattice </a:t>
            </a:r>
            <a:r>
              <a:rPr lang="en-US" dirty="0" smtClean="0"/>
              <a:t>structure.</a:t>
            </a:r>
            <a:endParaRPr lang="it-IT" dirty="0"/>
          </a:p>
        </p:txBody>
      </p:sp>
      <p:sp>
        <p:nvSpPr>
          <p:cNvPr id="3" name="Rettangolo 2"/>
          <p:cNvSpPr/>
          <p:nvPr/>
        </p:nvSpPr>
        <p:spPr>
          <a:xfrm>
            <a:off x="1763688" y="4869160"/>
            <a:ext cx="6048672" cy="923330"/>
          </a:xfrm>
          <a:prstGeom prst="rect">
            <a:avLst/>
          </a:prstGeom>
        </p:spPr>
        <p:txBody>
          <a:bodyPr wrap="square">
            <a:spAutoFit/>
          </a:bodyPr>
          <a:lstStyle/>
          <a:p>
            <a:r>
              <a:rPr lang="it-IT" dirty="0" err="1"/>
              <a:t>Nitrogen-vacancy</a:t>
            </a:r>
            <a:r>
              <a:rPr lang="it-IT" dirty="0"/>
              <a:t> Center: the blue </a:t>
            </a:r>
            <a:r>
              <a:rPr lang="it-IT" dirty="0" err="1"/>
              <a:t>atoms</a:t>
            </a:r>
            <a:r>
              <a:rPr lang="it-IT" dirty="0"/>
              <a:t> </a:t>
            </a:r>
            <a:r>
              <a:rPr lang="it-IT" dirty="0" err="1"/>
              <a:t>represent</a:t>
            </a:r>
            <a:r>
              <a:rPr lang="it-IT" dirty="0"/>
              <a:t> Carbon </a:t>
            </a:r>
            <a:r>
              <a:rPr lang="it-IT" dirty="0" err="1"/>
              <a:t>atoms</a:t>
            </a:r>
            <a:r>
              <a:rPr lang="it-IT" dirty="0"/>
              <a:t>, </a:t>
            </a:r>
            <a:r>
              <a:rPr lang="it-IT" dirty="0" err="1"/>
              <a:t>red</a:t>
            </a:r>
            <a:r>
              <a:rPr lang="it-IT" dirty="0"/>
              <a:t> </a:t>
            </a:r>
            <a:r>
              <a:rPr lang="it-IT" dirty="0" err="1"/>
              <a:t>atom</a:t>
            </a:r>
            <a:r>
              <a:rPr lang="it-IT" dirty="0"/>
              <a:t> </a:t>
            </a:r>
            <a:r>
              <a:rPr lang="it-IT" dirty="0" err="1"/>
              <a:t>represents</a:t>
            </a:r>
            <a:r>
              <a:rPr lang="it-IT" dirty="0"/>
              <a:t> </a:t>
            </a:r>
            <a:r>
              <a:rPr lang="it-IT" dirty="0" err="1"/>
              <a:t>Nitrogen</a:t>
            </a:r>
            <a:r>
              <a:rPr lang="it-IT" dirty="0"/>
              <a:t> </a:t>
            </a:r>
            <a:r>
              <a:rPr lang="it-IT" dirty="0" err="1"/>
              <a:t>atom</a:t>
            </a:r>
            <a:r>
              <a:rPr lang="it-IT" dirty="0"/>
              <a:t> </a:t>
            </a:r>
            <a:r>
              <a:rPr lang="it-IT" dirty="0" err="1"/>
              <a:t>substituting</a:t>
            </a:r>
            <a:r>
              <a:rPr lang="it-IT" dirty="0"/>
              <a:t> for a Carbon </a:t>
            </a:r>
            <a:r>
              <a:rPr lang="it-IT" dirty="0" err="1"/>
              <a:t>atom</a:t>
            </a:r>
            <a:r>
              <a:rPr lang="it-IT" dirty="0"/>
              <a:t>, and </a:t>
            </a:r>
            <a:r>
              <a:rPr lang="it-IT" dirty="0" err="1"/>
              <a:t>yellow</a:t>
            </a:r>
            <a:r>
              <a:rPr lang="it-IT" dirty="0"/>
              <a:t> </a:t>
            </a:r>
            <a:r>
              <a:rPr lang="it-IT" dirty="0" err="1"/>
              <a:t>atom</a:t>
            </a:r>
            <a:r>
              <a:rPr lang="it-IT" dirty="0"/>
              <a:t> </a:t>
            </a:r>
            <a:r>
              <a:rPr lang="it-IT" dirty="0" err="1"/>
              <a:t>represents</a:t>
            </a:r>
            <a:r>
              <a:rPr lang="it-IT" dirty="0"/>
              <a:t> a lattice </a:t>
            </a:r>
            <a:r>
              <a:rPr lang="it-IT" dirty="0" err="1"/>
              <a:t>vacancy</a:t>
            </a:r>
            <a:endParaRPr lang="it-IT" dirty="0"/>
          </a:p>
        </p:txBody>
      </p:sp>
    </p:spTree>
    <p:extLst>
      <p:ext uri="{BB962C8B-B14F-4D97-AF65-F5344CB8AC3E}">
        <p14:creationId xmlns:p14="http://schemas.microsoft.com/office/powerpoint/2010/main" val="190047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187624" y="620688"/>
            <a:ext cx="6840760" cy="400110"/>
          </a:xfrm>
          <a:prstGeom prst="rect">
            <a:avLst/>
          </a:prstGeom>
        </p:spPr>
        <p:txBody>
          <a:bodyPr wrap="square">
            <a:spAutoFit/>
          </a:bodyPr>
          <a:lstStyle/>
          <a:p>
            <a:r>
              <a:rPr lang="en-US" sz="2000" dirty="0" err="1" smtClean="0">
                <a:solidFill>
                  <a:srgbClr val="0070C0"/>
                </a:solidFill>
              </a:rPr>
              <a:t>Nanodiamonds</a:t>
            </a:r>
            <a:r>
              <a:rPr lang="it-IT" sz="2000" dirty="0" smtClean="0">
                <a:solidFill>
                  <a:srgbClr val="0070C0"/>
                </a:solidFill>
              </a:rPr>
              <a:t>: </a:t>
            </a:r>
            <a:r>
              <a:rPr lang="it-IT" sz="2000" i="1" dirty="0" err="1" smtClean="0">
                <a:solidFill>
                  <a:srgbClr val="FF0000"/>
                </a:solidFill>
              </a:rPr>
              <a:t>inertness</a:t>
            </a:r>
            <a:r>
              <a:rPr lang="it-IT" sz="2000" dirty="0" smtClean="0">
                <a:solidFill>
                  <a:srgbClr val="0070C0"/>
                </a:solidFill>
              </a:rPr>
              <a:t> </a:t>
            </a:r>
            <a:r>
              <a:rPr lang="it-IT" sz="2000" dirty="0">
                <a:solidFill>
                  <a:srgbClr val="0070C0"/>
                </a:solidFill>
              </a:rPr>
              <a:t>and </a:t>
            </a:r>
            <a:r>
              <a:rPr lang="it-IT" sz="2000" i="1" dirty="0" err="1" smtClean="0">
                <a:solidFill>
                  <a:srgbClr val="FF0000"/>
                </a:solidFill>
              </a:rPr>
              <a:t>hardness</a:t>
            </a:r>
            <a:endParaRPr lang="it-IT" sz="2000" i="1" dirty="0">
              <a:solidFill>
                <a:srgbClr val="FF0000"/>
              </a:solidFill>
            </a:endParaRPr>
          </a:p>
        </p:txBody>
      </p:sp>
      <p:sp>
        <p:nvSpPr>
          <p:cNvPr id="6" name="Rettangolo 5"/>
          <p:cNvSpPr/>
          <p:nvPr/>
        </p:nvSpPr>
        <p:spPr>
          <a:xfrm>
            <a:off x="539552" y="1412776"/>
            <a:ext cx="8280920" cy="4247317"/>
          </a:xfrm>
          <a:prstGeom prst="rect">
            <a:avLst/>
          </a:prstGeom>
        </p:spPr>
        <p:txBody>
          <a:bodyPr wrap="square">
            <a:spAutoFit/>
          </a:bodyPr>
          <a:lstStyle/>
          <a:p>
            <a:r>
              <a:rPr lang="it-IT" b="1" dirty="0" err="1"/>
              <a:t>Skin</a:t>
            </a:r>
            <a:r>
              <a:rPr lang="it-IT" b="1" dirty="0"/>
              <a:t> </a:t>
            </a:r>
            <a:r>
              <a:rPr lang="it-IT" b="1" dirty="0" smtClean="0"/>
              <a:t>care: </a:t>
            </a:r>
            <a:r>
              <a:rPr lang="en-US" dirty="0" err="1"/>
              <a:t>Nanodiamonds</a:t>
            </a:r>
            <a:r>
              <a:rPr lang="en-US" dirty="0"/>
              <a:t> are well-absorbed by human skin. They also absorb more of the ingredients in skin care products than skin itself. Thus they cause more of the ingredients to penetrate the deeper layers of the skin. </a:t>
            </a:r>
            <a:r>
              <a:rPr lang="en-US" dirty="0" err="1"/>
              <a:t>Nanodiamonds</a:t>
            </a:r>
            <a:r>
              <a:rPr lang="en-US" dirty="0"/>
              <a:t> also form strong bonds with water, helping to hydrate the </a:t>
            </a:r>
            <a:r>
              <a:rPr lang="en-US" dirty="0" smtClean="0"/>
              <a:t>skin.</a:t>
            </a:r>
          </a:p>
          <a:p>
            <a:endParaRPr lang="it-IT" b="1" dirty="0" smtClean="0"/>
          </a:p>
          <a:p>
            <a:r>
              <a:rPr lang="it-IT" b="1" dirty="0" smtClean="0"/>
              <a:t>Micro-abrasive: </a:t>
            </a:r>
            <a:r>
              <a:rPr lang="en-US" dirty="0" smtClean="0"/>
              <a:t>Polishes </a:t>
            </a:r>
            <a:r>
              <a:rPr lang="en-US" dirty="0"/>
              <a:t>and engine oil additives for </a:t>
            </a:r>
            <a:r>
              <a:rPr lang="en-US" dirty="0" smtClean="0"/>
              <a:t>lubrication.</a:t>
            </a:r>
            <a:endParaRPr lang="en-US" dirty="0"/>
          </a:p>
          <a:p>
            <a:endParaRPr lang="it-IT" b="1" dirty="0" smtClean="0"/>
          </a:p>
          <a:p>
            <a:r>
              <a:rPr lang="it-IT" b="1" dirty="0" err="1" smtClean="0"/>
              <a:t>Catalysis</a:t>
            </a:r>
            <a:r>
              <a:rPr lang="it-IT" b="1" dirty="0" smtClean="0"/>
              <a:t>: </a:t>
            </a:r>
            <a:r>
              <a:rPr lang="it-IT" dirty="0" err="1" smtClean="0"/>
              <a:t>Support</a:t>
            </a:r>
            <a:r>
              <a:rPr lang="it-IT" dirty="0" smtClean="0"/>
              <a:t>  or metal free </a:t>
            </a:r>
            <a:r>
              <a:rPr lang="it-IT" dirty="0" err="1" smtClean="0"/>
              <a:t>catalyst</a:t>
            </a:r>
            <a:endParaRPr lang="it-IT" dirty="0" smtClean="0"/>
          </a:p>
          <a:p>
            <a:endParaRPr lang="it-IT" b="1" dirty="0" smtClean="0"/>
          </a:p>
          <a:p>
            <a:r>
              <a:rPr lang="it-IT" b="1" dirty="0" err="1" smtClean="0"/>
              <a:t>Medical</a:t>
            </a:r>
            <a:r>
              <a:rPr lang="it-IT" b="1" dirty="0" smtClean="0"/>
              <a:t>: </a:t>
            </a:r>
            <a:r>
              <a:rPr lang="en-US" dirty="0"/>
              <a:t>low cytotoxicity of diamond nanoparticles affirms their utilization as biologically compatible </a:t>
            </a:r>
            <a:r>
              <a:rPr lang="en-US" dirty="0" smtClean="0"/>
              <a:t>materials. </a:t>
            </a:r>
            <a:r>
              <a:rPr lang="it-IT" i="1" dirty="0" err="1">
                <a:solidFill>
                  <a:srgbClr val="FF0000"/>
                </a:solidFill>
              </a:rPr>
              <a:t>Drug</a:t>
            </a:r>
            <a:r>
              <a:rPr lang="it-IT" i="1" dirty="0">
                <a:solidFill>
                  <a:srgbClr val="FF0000"/>
                </a:solidFill>
              </a:rPr>
              <a:t> </a:t>
            </a:r>
            <a:r>
              <a:rPr lang="it-IT" i="1" dirty="0" smtClean="0">
                <a:solidFill>
                  <a:srgbClr val="FF0000"/>
                </a:solidFill>
              </a:rPr>
              <a:t>delivery</a:t>
            </a:r>
            <a:r>
              <a:rPr lang="it-IT" b="1" dirty="0" smtClean="0"/>
              <a:t>.</a:t>
            </a:r>
            <a:endParaRPr lang="it-IT" b="1" dirty="0"/>
          </a:p>
          <a:p>
            <a:r>
              <a:rPr lang="it-IT" b="1" dirty="0" smtClean="0"/>
              <a:t> </a:t>
            </a:r>
            <a:endParaRPr lang="it-IT" b="1" dirty="0"/>
          </a:p>
          <a:p>
            <a:r>
              <a:rPr lang="en-US" b="1" dirty="0" smtClean="0"/>
              <a:t>Sensors</a:t>
            </a:r>
            <a:r>
              <a:rPr lang="en-US" b="1" dirty="0"/>
              <a:t>: </a:t>
            </a:r>
            <a:r>
              <a:rPr lang="en-US" dirty="0" smtClean="0"/>
              <a:t>electro- mechanical- system and response to magnetic field.</a:t>
            </a:r>
          </a:p>
          <a:p>
            <a:endParaRPr lang="en-US" dirty="0" smtClean="0"/>
          </a:p>
          <a:p>
            <a:r>
              <a:rPr lang="en-US" b="1" dirty="0"/>
              <a:t>Optical </a:t>
            </a:r>
            <a:r>
              <a:rPr lang="en-US" b="1" dirty="0" smtClean="0"/>
              <a:t>and </a:t>
            </a:r>
            <a:r>
              <a:rPr lang="en-US" b="1" dirty="0"/>
              <a:t>Quantum </a:t>
            </a:r>
            <a:r>
              <a:rPr lang="en-US" b="1" dirty="0" smtClean="0"/>
              <a:t>computing: </a:t>
            </a:r>
            <a:r>
              <a:rPr lang="en-US" dirty="0" smtClean="0"/>
              <a:t>Single-defect </a:t>
            </a:r>
            <a:r>
              <a:rPr lang="en-US" dirty="0" err="1" smtClean="0"/>
              <a:t>nanodiamonds</a:t>
            </a:r>
            <a:r>
              <a:rPr lang="en-US" dirty="0" smtClean="0"/>
              <a:t>.</a:t>
            </a:r>
            <a:endParaRPr lang="en-US" dirty="0"/>
          </a:p>
        </p:txBody>
      </p:sp>
    </p:spTree>
    <p:extLst>
      <p:ext uri="{BB962C8B-B14F-4D97-AF65-F5344CB8AC3E}">
        <p14:creationId xmlns:p14="http://schemas.microsoft.com/office/powerpoint/2010/main" val="480613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11560" y="2132856"/>
            <a:ext cx="4572000" cy="923330"/>
          </a:xfrm>
          <a:prstGeom prst="rect">
            <a:avLst/>
          </a:prstGeom>
        </p:spPr>
        <p:txBody>
          <a:bodyPr>
            <a:spAutoFit/>
          </a:bodyPr>
          <a:lstStyle/>
          <a:p>
            <a:endParaRPr lang="it-IT" dirty="0"/>
          </a:p>
          <a:p>
            <a:endParaRPr lang="it-IT" dirty="0"/>
          </a:p>
          <a:p>
            <a:r>
              <a:rPr lang="it-IT" dirty="0"/>
              <a:t>    </a:t>
            </a:r>
          </a:p>
        </p:txBody>
      </p:sp>
      <p:sp>
        <p:nvSpPr>
          <p:cNvPr id="7" name="Rettangolo 6"/>
          <p:cNvSpPr/>
          <p:nvPr/>
        </p:nvSpPr>
        <p:spPr>
          <a:xfrm>
            <a:off x="611560" y="476672"/>
            <a:ext cx="5293950" cy="461665"/>
          </a:xfrm>
          <a:prstGeom prst="rect">
            <a:avLst/>
          </a:prstGeom>
        </p:spPr>
        <p:txBody>
          <a:bodyPr wrap="none">
            <a:spAutoFit/>
          </a:bodyPr>
          <a:lstStyle/>
          <a:p>
            <a:r>
              <a:rPr lang="it-IT" sz="2400" dirty="0" smtClean="0">
                <a:solidFill>
                  <a:srgbClr val="FF0000"/>
                </a:solidFill>
              </a:rPr>
              <a:t>Remote Plasma-</a:t>
            </a:r>
            <a:r>
              <a:rPr lang="it-IT" sz="2400" dirty="0" err="1" smtClean="0">
                <a:solidFill>
                  <a:srgbClr val="FF0000"/>
                </a:solidFill>
              </a:rPr>
              <a:t>Enhanced</a:t>
            </a:r>
            <a:r>
              <a:rPr lang="it-IT" sz="2400" dirty="0" smtClean="0">
                <a:solidFill>
                  <a:srgbClr val="FF0000"/>
                </a:solidFill>
              </a:rPr>
              <a:t> CVD (RPECVD</a:t>
            </a:r>
            <a:r>
              <a:rPr lang="it-IT" sz="2400" dirty="0">
                <a:solidFill>
                  <a:srgbClr val="FF0000"/>
                </a:solidFill>
              </a:rPr>
              <a:t>)</a:t>
            </a:r>
          </a:p>
        </p:txBody>
      </p:sp>
      <p:sp>
        <p:nvSpPr>
          <p:cNvPr id="2" name="Rettangolo 1"/>
          <p:cNvSpPr/>
          <p:nvPr/>
        </p:nvSpPr>
        <p:spPr>
          <a:xfrm>
            <a:off x="539552" y="1340768"/>
            <a:ext cx="7992888" cy="923330"/>
          </a:xfrm>
          <a:prstGeom prst="rect">
            <a:avLst/>
          </a:prstGeom>
        </p:spPr>
        <p:txBody>
          <a:bodyPr wrap="square">
            <a:spAutoFit/>
          </a:bodyPr>
          <a:lstStyle/>
          <a:p>
            <a:r>
              <a:rPr lang="it-IT" dirty="0" err="1" smtClean="0"/>
              <a:t>Similar</a:t>
            </a:r>
            <a:r>
              <a:rPr lang="it-IT" dirty="0" smtClean="0"/>
              <a:t> </a:t>
            </a:r>
            <a:r>
              <a:rPr lang="it-IT" dirty="0"/>
              <a:t>to PECVD </a:t>
            </a:r>
            <a:r>
              <a:rPr lang="it-IT" dirty="0" err="1"/>
              <a:t>except</a:t>
            </a:r>
            <a:r>
              <a:rPr lang="it-IT" dirty="0"/>
              <a:t> </a:t>
            </a:r>
            <a:r>
              <a:rPr lang="it-IT" dirty="0" err="1"/>
              <a:t>that</a:t>
            </a:r>
            <a:r>
              <a:rPr lang="it-IT" dirty="0"/>
              <a:t> the wafer </a:t>
            </a:r>
            <a:r>
              <a:rPr lang="it-IT" dirty="0" err="1"/>
              <a:t>substrate</a:t>
            </a:r>
            <a:r>
              <a:rPr lang="it-IT" dirty="0"/>
              <a:t> </a:t>
            </a:r>
            <a:r>
              <a:rPr lang="it-IT" dirty="0" err="1"/>
              <a:t>is</a:t>
            </a:r>
            <a:r>
              <a:rPr lang="it-IT" dirty="0"/>
              <a:t> </a:t>
            </a:r>
            <a:r>
              <a:rPr lang="it-IT" dirty="0" err="1"/>
              <a:t>not</a:t>
            </a:r>
            <a:r>
              <a:rPr lang="it-IT" dirty="0"/>
              <a:t> </a:t>
            </a:r>
            <a:r>
              <a:rPr lang="it-IT" dirty="0" err="1"/>
              <a:t>directly</a:t>
            </a:r>
            <a:r>
              <a:rPr lang="it-IT" dirty="0"/>
              <a:t> in the plasma </a:t>
            </a:r>
            <a:r>
              <a:rPr lang="it-IT" dirty="0" err="1"/>
              <a:t>discharge</a:t>
            </a:r>
            <a:r>
              <a:rPr lang="it-IT" dirty="0"/>
              <a:t> </a:t>
            </a:r>
            <a:r>
              <a:rPr lang="it-IT" dirty="0" err="1"/>
              <a:t>region</a:t>
            </a:r>
            <a:r>
              <a:rPr lang="it-IT" dirty="0"/>
              <a:t>. </a:t>
            </a:r>
            <a:r>
              <a:rPr lang="it-IT" dirty="0" err="1"/>
              <a:t>Removing</a:t>
            </a:r>
            <a:r>
              <a:rPr lang="it-IT" dirty="0"/>
              <a:t> the wafer from the plasma </a:t>
            </a:r>
            <a:r>
              <a:rPr lang="it-IT" dirty="0" err="1"/>
              <a:t>region</a:t>
            </a:r>
            <a:r>
              <a:rPr lang="it-IT" dirty="0"/>
              <a:t> </a:t>
            </a:r>
            <a:r>
              <a:rPr lang="it-IT" dirty="0" err="1"/>
              <a:t>allows</a:t>
            </a:r>
            <a:r>
              <a:rPr lang="it-IT" dirty="0"/>
              <a:t> processing </a:t>
            </a:r>
            <a:r>
              <a:rPr lang="it-IT" dirty="0" err="1"/>
              <a:t>temperatures</a:t>
            </a:r>
            <a:r>
              <a:rPr lang="it-IT" dirty="0"/>
              <a:t> down to room temperature.</a:t>
            </a:r>
          </a:p>
        </p:txBody>
      </p:sp>
      <p:pic>
        <p:nvPicPr>
          <p:cNvPr id="3" name="Immagine 2"/>
          <p:cNvPicPr>
            <a:picLocks noChangeAspect="1"/>
          </p:cNvPicPr>
          <p:nvPr/>
        </p:nvPicPr>
        <p:blipFill>
          <a:blip r:embed="rId2"/>
          <a:stretch>
            <a:fillRect/>
          </a:stretch>
        </p:blipFill>
        <p:spPr>
          <a:xfrm>
            <a:off x="1670355" y="2852936"/>
            <a:ext cx="5731282" cy="2699136"/>
          </a:xfrm>
          <a:prstGeom prst="rect">
            <a:avLst/>
          </a:prstGeom>
        </p:spPr>
      </p:pic>
    </p:spTree>
    <p:extLst>
      <p:ext uri="{BB962C8B-B14F-4D97-AF65-F5344CB8AC3E}">
        <p14:creationId xmlns:p14="http://schemas.microsoft.com/office/powerpoint/2010/main" val="732397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827584" y="980728"/>
            <a:ext cx="7632848" cy="1477328"/>
          </a:xfrm>
          <a:prstGeom prst="rect">
            <a:avLst/>
          </a:prstGeom>
        </p:spPr>
        <p:txBody>
          <a:bodyPr wrap="square">
            <a:spAutoFit/>
          </a:bodyPr>
          <a:lstStyle/>
          <a:p>
            <a:endParaRPr lang="it-IT" dirty="0"/>
          </a:p>
          <a:p>
            <a:r>
              <a:rPr lang="it-IT" dirty="0" smtClean="0"/>
              <a:t>CVD </a:t>
            </a:r>
            <a:r>
              <a:rPr lang="it-IT" dirty="0" err="1"/>
              <a:t>employing</a:t>
            </a:r>
            <a:r>
              <a:rPr lang="it-IT" dirty="0"/>
              <a:t> a </a:t>
            </a:r>
            <a:r>
              <a:rPr lang="it-IT" dirty="0">
                <a:solidFill>
                  <a:srgbClr val="0070C0"/>
                </a:solidFill>
              </a:rPr>
              <a:t>high </a:t>
            </a:r>
            <a:r>
              <a:rPr lang="it-IT" dirty="0" err="1">
                <a:solidFill>
                  <a:srgbClr val="0070C0"/>
                </a:solidFill>
              </a:rPr>
              <a:t>density</a:t>
            </a:r>
            <a:r>
              <a:rPr lang="it-IT" dirty="0">
                <a:solidFill>
                  <a:srgbClr val="0070C0"/>
                </a:solidFill>
              </a:rPr>
              <a:t>, </a:t>
            </a:r>
            <a:r>
              <a:rPr lang="it-IT" dirty="0" err="1">
                <a:solidFill>
                  <a:srgbClr val="0070C0"/>
                </a:solidFill>
              </a:rPr>
              <a:t>low</a:t>
            </a:r>
            <a:r>
              <a:rPr lang="it-IT" dirty="0">
                <a:solidFill>
                  <a:srgbClr val="0070C0"/>
                </a:solidFill>
              </a:rPr>
              <a:t> </a:t>
            </a:r>
            <a:r>
              <a:rPr lang="it-IT" dirty="0" err="1">
                <a:solidFill>
                  <a:srgbClr val="0070C0"/>
                </a:solidFill>
              </a:rPr>
              <a:t>energy</a:t>
            </a:r>
            <a:r>
              <a:rPr lang="it-IT" dirty="0">
                <a:solidFill>
                  <a:srgbClr val="0070C0"/>
                </a:solidFill>
              </a:rPr>
              <a:t> plasma </a:t>
            </a:r>
            <a:r>
              <a:rPr lang="it-IT" dirty="0"/>
              <a:t>to </a:t>
            </a:r>
            <a:r>
              <a:rPr lang="it-IT" dirty="0" err="1"/>
              <a:t>obtain</a:t>
            </a:r>
            <a:r>
              <a:rPr lang="it-IT" dirty="0"/>
              <a:t> </a:t>
            </a:r>
            <a:r>
              <a:rPr lang="it-IT" dirty="0" err="1">
                <a:solidFill>
                  <a:srgbClr val="FF0000"/>
                </a:solidFill>
              </a:rPr>
              <a:t>epitaxial</a:t>
            </a:r>
            <a:r>
              <a:rPr lang="it-IT" dirty="0"/>
              <a:t> </a:t>
            </a:r>
            <a:r>
              <a:rPr lang="it-IT" dirty="0" err="1"/>
              <a:t>deposition</a:t>
            </a:r>
            <a:r>
              <a:rPr lang="it-IT" dirty="0"/>
              <a:t> of </a:t>
            </a:r>
            <a:r>
              <a:rPr lang="it-IT" dirty="0" err="1"/>
              <a:t>semiconductor</a:t>
            </a:r>
            <a:r>
              <a:rPr lang="it-IT" dirty="0"/>
              <a:t> </a:t>
            </a:r>
            <a:r>
              <a:rPr lang="it-IT" dirty="0" err="1"/>
              <a:t>materials</a:t>
            </a:r>
            <a:r>
              <a:rPr lang="it-IT" dirty="0"/>
              <a:t> </a:t>
            </a:r>
            <a:r>
              <a:rPr lang="it-IT" dirty="0" err="1"/>
              <a:t>at</a:t>
            </a:r>
            <a:r>
              <a:rPr lang="it-IT" dirty="0"/>
              <a:t> high </a:t>
            </a:r>
            <a:r>
              <a:rPr lang="it-IT" dirty="0" err="1"/>
              <a:t>rates</a:t>
            </a:r>
            <a:r>
              <a:rPr lang="it-IT" dirty="0"/>
              <a:t> and </a:t>
            </a:r>
            <a:r>
              <a:rPr lang="it-IT" dirty="0" err="1"/>
              <a:t>low</a:t>
            </a:r>
            <a:r>
              <a:rPr lang="it-IT" dirty="0"/>
              <a:t> </a:t>
            </a:r>
            <a:r>
              <a:rPr lang="it-IT" dirty="0" err="1"/>
              <a:t>temperatures</a:t>
            </a:r>
            <a:r>
              <a:rPr lang="it-IT" dirty="0"/>
              <a:t>.</a:t>
            </a:r>
          </a:p>
          <a:p>
            <a:endParaRPr lang="it-IT" dirty="0"/>
          </a:p>
          <a:p>
            <a:r>
              <a:rPr lang="it-IT" dirty="0"/>
              <a:t>    </a:t>
            </a:r>
          </a:p>
        </p:txBody>
      </p:sp>
      <p:sp>
        <p:nvSpPr>
          <p:cNvPr id="3" name="Rettangolo 2"/>
          <p:cNvSpPr/>
          <p:nvPr/>
        </p:nvSpPr>
        <p:spPr>
          <a:xfrm>
            <a:off x="611560" y="476672"/>
            <a:ext cx="4440318" cy="369332"/>
          </a:xfrm>
          <a:prstGeom prst="rect">
            <a:avLst/>
          </a:prstGeom>
        </p:spPr>
        <p:txBody>
          <a:bodyPr wrap="none">
            <a:spAutoFit/>
          </a:bodyPr>
          <a:lstStyle/>
          <a:p>
            <a:r>
              <a:rPr lang="it-IT" dirty="0" err="1" smtClean="0">
                <a:solidFill>
                  <a:srgbClr val="FF0000"/>
                </a:solidFill>
              </a:rPr>
              <a:t>Low</a:t>
            </a:r>
            <a:r>
              <a:rPr lang="it-IT" dirty="0" smtClean="0">
                <a:solidFill>
                  <a:srgbClr val="FF0000"/>
                </a:solidFill>
              </a:rPr>
              <a:t>-Energy Plasma-</a:t>
            </a:r>
            <a:r>
              <a:rPr lang="it-IT" dirty="0" err="1" smtClean="0">
                <a:solidFill>
                  <a:srgbClr val="FF0000"/>
                </a:solidFill>
              </a:rPr>
              <a:t>Enhanced</a:t>
            </a:r>
            <a:r>
              <a:rPr lang="it-IT" dirty="0" smtClean="0">
                <a:solidFill>
                  <a:srgbClr val="FF0000"/>
                </a:solidFill>
              </a:rPr>
              <a:t> CVD (LEPECVD</a:t>
            </a:r>
            <a:r>
              <a:rPr lang="it-IT" dirty="0">
                <a:solidFill>
                  <a:srgbClr val="FF0000"/>
                </a:solidFill>
              </a:rPr>
              <a:t>)</a:t>
            </a:r>
          </a:p>
        </p:txBody>
      </p:sp>
      <p:pic>
        <p:nvPicPr>
          <p:cNvPr id="7" name="Immagine 6"/>
          <p:cNvPicPr>
            <a:picLocks noChangeAspect="1"/>
          </p:cNvPicPr>
          <p:nvPr/>
        </p:nvPicPr>
        <p:blipFill rotWithShape="1">
          <a:blip r:embed="rId2"/>
          <a:srcRect l="4695" t="7726" r="1919" b="9385"/>
          <a:stretch/>
        </p:blipFill>
        <p:spPr>
          <a:xfrm>
            <a:off x="827584" y="2276872"/>
            <a:ext cx="7272808" cy="4210946"/>
          </a:xfrm>
          <a:prstGeom prst="rect">
            <a:avLst/>
          </a:prstGeom>
        </p:spPr>
      </p:pic>
    </p:spTree>
    <p:extLst>
      <p:ext uri="{BB962C8B-B14F-4D97-AF65-F5344CB8AC3E}">
        <p14:creationId xmlns:p14="http://schemas.microsoft.com/office/powerpoint/2010/main" val="2381458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solidFill>
                  <a:srgbClr val="0070C0"/>
                </a:solidFill>
              </a:rPr>
              <a:t>RF Plasma Synthesis </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628800"/>
            <a:ext cx="7360493" cy="4347021"/>
          </a:xfrm>
          <a:prstGeom prst="rect">
            <a:avLst/>
          </a:prstGeom>
        </p:spPr>
      </p:pic>
    </p:spTree>
    <p:extLst>
      <p:ext uri="{BB962C8B-B14F-4D97-AF65-F5344CB8AC3E}">
        <p14:creationId xmlns:p14="http://schemas.microsoft.com/office/powerpoint/2010/main" val="2723257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solidFill>
                  <a:srgbClr val="0070C0"/>
                </a:solidFill>
              </a:rPr>
              <a:t>RF Plasma Synthesis </a:t>
            </a:r>
          </a:p>
        </p:txBody>
      </p:sp>
      <p:pic>
        <p:nvPicPr>
          <p:cNvPr id="4" name="5Un_HnOl6lQ"/>
          <p:cNvPicPr>
            <a:picLocks noGrp="1" noRot="1" noChangeAspect="1"/>
          </p:cNvPicPr>
          <p:nvPr>
            <p:ph idx="1"/>
            <a:videoFile r:link="rId1"/>
          </p:nvPr>
        </p:nvPicPr>
        <p:blipFill>
          <a:blip r:embed="rId3"/>
          <a:stretch>
            <a:fillRect/>
          </a:stretch>
        </p:blipFill>
        <p:spPr>
          <a:xfrm>
            <a:off x="1331640" y="2060848"/>
            <a:ext cx="6443097" cy="3624243"/>
          </a:xfrm>
          <a:prstGeom prst="rect">
            <a:avLst/>
          </a:prstGeom>
        </p:spPr>
      </p:pic>
      <p:sp>
        <p:nvSpPr>
          <p:cNvPr id="3" name="Rettangolo 2"/>
          <p:cNvSpPr/>
          <p:nvPr/>
        </p:nvSpPr>
        <p:spPr>
          <a:xfrm>
            <a:off x="1619672" y="6237312"/>
            <a:ext cx="5670376" cy="369332"/>
          </a:xfrm>
          <a:prstGeom prst="rect">
            <a:avLst/>
          </a:prstGeom>
        </p:spPr>
        <p:txBody>
          <a:bodyPr wrap="square">
            <a:spAutoFit/>
          </a:bodyPr>
          <a:lstStyle/>
          <a:p>
            <a:r>
              <a:rPr lang="it-IT"/>
              <a:t>https://www.youtube.com/watch?v=5Un_HnOl6lQ</a:t>
            </a:r>
          </a:p>
        </p:txBody>
      </p:sp>
    </p:spTree>
    <p:extLst>
      <p:ext uri="{BB962C8B-B14F-4D97-AF65-F5344CB8AC3E}">
        <p14:creationId xmlns:p14="http://schemas.microsoft.com/office/powerpoint/2010/main" val="353201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9" name="Picture 7" descr="fase vapo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3465" t="23245" b="16593"/>
          <a:stretch/>
        </p:blipFill>
        <p:spPr bwMode="auto">
          <a:xfrm>
            <a:off x="1187624" y="1726352"/>
            <a:ext cx="6408712" cy="4712932"/>
          </a:xfrm>
          <a:prstGeom prst="rect">
            <a:avLst/>
          </a:prstGeom>
          <a:noFill/>
          <a:extLst>
            <a:ext uri="{909E8E84-426E-40DD-AFC4-6F175D3DCCD1}">
              <a14:hiddenFill xmlns:a14="http://schemas.microsoft.com/office/drawing/2010/main">
                <a:solidFill>
                  <a:srgbClr val="FFFFFF"/>
                </a:solidFill>
              </a14:hiddenFill>
            </a:ext>
          </a:extLst>
        </p:spPr>
      </p:pic>
      <p:sp>
        <p:nvSpPr>
          <p:cNvPr id="7" name="Titolo 1"/>
          <p:cNvSpPr>
            <a:spLocks noGrp="1"/>
          </p:cNvSpPr>
          <p:nvPr>
            <p:ph type="title"/>
          </p:nvPr>
        </p:nvSpPr>
        <p:spPr>
          <a:xfrm>
            <a:off x="457200" y="274638"/>
            <a:ext cx="8229600" cy="1143000"/>
          </a:xfrm>
        </p:spPr>
        <p:txBody>
          <a:bodyPr/>
          <a:lstStyle/>
          <a:p>
            <a:r>
              <a:rPr lang="it-IT" dirty="0" err="1" smtClean="0">
                <a:solidFill>
                  <a:srgbClr val="0070C0"/>
                </a:solidFill>
              </a:rPr>
              <a:t>Chemical</a:t>
            </a:r>
            <a:r>
              <a:rPr lang="it-IT" dirty="0" smtClean="0">
                <a:solidFill>
                  <a:srgbClr val="0070C0"/>
                </a:solidFill>
              </a:rPr>
              <a:t> </a:t>
            </a:r>
            <a:r>
              <a:rPr lang="it-IT" dirty="0" err="1" smtClean="0">
                <a:solidFill>
                  <a:srgbClr val="0070C0"/>
                </a:solidFill>
              </a:rPr>
              <a:t>Vapor</a:t>
            </a:r>
            <a:r>
              <a:rPr lang="it-IT" dirty="0" smtClean="0">
                <a:solidFill>
                  <a:srgbClr val="0070C0"/>
                </a:solidFill>
              </a:rPr>
              <a:t> </a:t>
            </a:r>
            <a:r>
              <a:rPr lang="it-IT" dirty="0" err="1" smtClean="0">
                <a:solidFill>
                  <a:srgbClr val="0070C0"/>
                </a:solidFill>
              </a:rPr>
              <a:t>Deposition</a:t>
            </a:r>
            <a:endParaRPr lang="it-IT" dirty="0">
              <a:solidFill>
                <a:srgbClr val="0070C0"/>
              </a:solidFill>
            </a:endParaRPr>
          </a:p>
        </p:txBody>
      </p:sp>
      <p:sp>
        <p:nvSpPr>
          <p:cNvPr id="2" name="Rettangolo 1"/>
          <p:cNvSpPr/>
          <p:nvPr/>
        </p:nvSpPr>
        <p:spPr>
          <a:xfrm>
            <a:off x="1199308" y="2852936"/>
            <a:ext cx="6480720"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1187624" y="4221088"/>
            <a:ext cx="6480720"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74238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475656" y="6237312"/>
            <a:ext cx="5598368" cy="369332"/>
          </a:xfrm>
          <a:prstGeom prst="rect">
            <a:avLst/>
          </a:prstGeom>
        </p:spPr>
        <p:txBody>
          <a:bodyPr wrap="square">
            <a:spAutoFit/>
          </a:bodyPr>
          <a:lstStyle/>
          <a:p>
            <a:r>
              <a:rPr lang="it-IT" dirty="0"/>
              <a:t>https://www.youtube.com/watch?v=9XKGVHPXXho</a:t>
            </a:r>
          </a:p>
        </p:txBody>
      </p:sp>
      <p:pic>
        <p:nvPicPr>
          <p:cNvPr id="6" name="9XKGVHPXXho"/>
          <p:cNvPicPr>
            <a:picLocks noRot="1" noChangeAspect="1"/>
          </p:cNvPicPr>
          <p:nvPr>
            <a:videoFile r:link="rId1"/>
          </p:nvPr>
        </p:nvPicPr>
        <p:blipFill>
          <a:blip r:embed="rId3"/>
          <a:stretch>
            <a:fillRect/>
          </a:stretch>
        </p:blipFill>
        <p:spPr>
          <a:xfrm>
            <a:off x="611560" y="1268760"/>
            <a:ext cx="8160907" cy="4590510"/>
          </a:xfrm>
          <a:prstGeom prst="rect">
            <a:avLst/>
          </a:prstGeom>
        </p:spPr>
      </p:pic>
    </p:spTree>
    <p:extLst>
      <p:ext uri="{BB962C8B-B14F-4D97-AF65-F5344CB8AC3E}">
        <p14:creationId xmlns:p14="http://schemas.microsoft.com/office/powerpoint/2010/main" val="169614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6"/>
          <p:cNvSpPr>
            <a:spLocks noGrp="1"/>
          </p:cNvSpPr>
          <p:nvPr>
            <p:ph type="sldNum" sz="quarter" idx="12"/>
          </p:nvPr>
        </p:nvSpPr>
        <p:spPr/>
        <p:txBody>
          <a:bodyPr/>
          <a:lstStyle/>
          <a:p>
            <a:fld id="{34CD04E0-1805-4873-92B6-9CAD540BBFA0}" type="slidenum">
              <a:rPr lang="it-IT" altLang="it-IT"/>
              <a:pPr/>
              <a:t>4</a:t>
            </a:fld>
            <a:endParaRPr lang="it-IT" altLang="it-IT"/>
          </a:p>
        </p:txBody>
      </p:sp>
      <p:sp>
        <p:nvSpPr>
          <p:cNvPr id="45058" name="Rectangle 2"/>
          <p:cNvSpPr>
            <a:spLocks noGrp="1" noChangeArrowheads="1"/>
          </p:cNvSpPr>
          <p:nvPr>
            <p:ph type="title"/>
          </p:nvPr>
        </p:nvSpPr>
        <p:spPr>
          <a:xfrm>
            <a:off x="1447800" y="304800"/>
            <a:ext cx="5410200" cy="914400"/>
          </a:xfrm>
        </p:spPr>
        <p:txBody>
          <a:bodyPr/>
          <a:lstStyle/>
          <a:p>
            <a:pPr algn="l"/>
            <a:r>
              <a:rPr lang="it-IT" altLang="it-IT" sz="4000" b="1" dirty="0" err="1" smtClean="0">
                <a:solidFill>
                  <a:srgbClr val="FF3300"/>
                </a:solidFill>
                <a:effectLst>
                  <a:outerShdw blurRad="38100" dist="38100" dir="2700000" algn="tl">
                    <a:srgbClr val="000000"/>
                  </a:outerShdw>
                </a:effectLst>
                <a:latin typeface="Times New Roman" pitchFamily="18" charset="0"/>
              </a:rPr>
              <a:t>Oxides</a:t>
            </a:r>
            <a:r>
              <a:rPr lang="it-IT" altLang="it-IT" sz="4000" b="1" dirty="0" smtClean="0">
                <a:solidFill>
                  <a:srgbClr val="FF3300"/>
                </a:solidFill>
                <a:effectLst>
                  <a:outerShdw blurRad="38100" dist="38100" dir="2700000" algn="tl">
                    <a:srgbClr val="000000"/>
                  </a:outerShdw>
                </a:effectLst>
                <a:latin typeface="Times New Roman" pitchFamily="18" charset="0"/>
              </a:rPr>
              <a:t> </a:t>
            </a:r>
            <a:r>
              <a:rPr lang="it-IT" altLang="it-IT" sz="4000" b="1" dirty="0" err="1" smtClean="0">
                <a:solidFill>
                  <a:srgbClr val="FF3300"/>
                </a:solidFill>
                <a:effectLst>
                  <a:outerShdw blurRad="38100" dist="38100" dir="2700000" algn="tl">
                    <a:srgbClr val="000000"/>
                  </a:outerShdw>
                </a:effectLst>
                <a:latin typeface="Times New Roman" pitchFamily="18" charset="0"/>
              </a:rPr>
              <a:t>preparation</a:t>
            </a:r>
            <a:endParaRPr lang="it-IT" altLang="it-IT" sz="3600" dirty="0"/>
          </a:p>
        </p:txBody>
      </p:sp>
      <p:sp>
        <p:nvSpPr>
          <p:cNvPr id="45063" name="Rectangle 7"/>
          <p:cNvSpPr>
            <a:spLocks noChangeArrowheads="1"/>
          </p:cNvSpPr>
          <p:nvPr/>
        </p:nvSpPr>
        <p:spPr bwMode="auto">
          <a:xfrm>
            <a:off x="533400" y="1524000"/>
            <a:ext cx="8382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Comic Sans MS" pitchFamily="66" charset="0"/>
              </a:defRPr>
            </a:lvl1pPr>
            <a:lvl2pPr marL="1123950" indent="-457200">
              <a:spcBef>
                <a:spcPct val="20000"/>
              </a:spcBef>
              <a:buChar char="–"/>
              <a:defRPr sz="2400">
                <a:solidFill>
                  <a:schemeClr val="tx1"/>
                </a:solidFill>
                <a:latin typeface="Comic Sans MS" pitchFamily="66" charset="0"/>
              </a:defRPr>
            </a:lvl2pPr>
            <a:lvl3pPr marL="1695450" indent="-381000">
              <a:spcBef>
                <a:spcPct val="20000"/>
              </a:spcBef>
              <a:buChar char="•"/>
              <a:defRPr sz="2000">
                <a:solidFill>
                  <a:schemeClr val="tx1"/>
                </a:solidFill>
                <a:latin typeface="Comic Sans MS" pitchFamily="66" charset="0"/>
              </a:defRPr>
            </a:lvl3pPr>
            <a:lvl4pPr marL="2228850" indent="-342900">
              <a:spcBef>
                <a:spcPct val="20000"/>
              </a:spcBef>
              <a:buChar char="–"/>
              <a:defRPr>
                <a:solidFill>
                  <a:schemeClr val="tx1"/>
                </a:solidFill>
                <a:latin typeface="Comic Sans MS" pitchFamily="66" charset="0"/>
              </a:defRPr>
            </a:lvl4pPr>
            <a:lvl5pPr marL="2762250" indent="-342900">
              <a:spcBef>
                <a:spcPct val="20000"/>
              </a:spcBef>
              <a:buChar char="»"/>
              <a:defRPr>
                <a:solidFill>
                  <a:schemeClr val="tx1"/>
                </a:solidFill>
                <a:latin typeface="Comic Sans MS" pitchFamily="66" charset="0"/>
              </a:defRPr>
            </a:lvl5pPr>
            <a:lvl6pPr marL="3219450" indent="-342900" eaLnBrk="0" fontAlgn="base" hangingPunct="0">
              <a:spcBef>
                <a:spcPct val="20000"/>
              </a:spcBef>
              <a:spcAft>
                <a:spcPct val="0"/>
              </a:spcAft>
              <a:buChar char="»"/>
              <a:defRPr>
                <a:solidFill>
                  <a:schemeClr val="tx1"/>
                </a:solidFill>
                <a:latin typeface="Comic Sans MS" pitchFamily="66" charset="0"/>
              </a:defRPr>
            </a:lvl6pPr>
            <a:lvl7pPr marL="3676650" indent="-342900" eaLnBrk="0" fontAlgn="base" hangingPunct="0">
              <a:spcBef>
                <a:spcPct val="20000"/>
              </a:spcBef>
              <a:spcAft>
                <a:spcPct val="0"/>
              </a:spcAft>
              <a:buChar char="»"/>
              <a:defRPr>
                <a:solidFill>
                  <a:schemeClr val="tx1"/>
                </a:solidFill>
                <a:latin typeface="Comic Sans MS" pitchFamily="66" charset="0"/>
              </a:defRPr>
            </a:lvl7pPr>
            <a:lvl8pPr marL="4133850" indent="-342900" eaLnBrk="0" fontAlgn="base" hangingPunct="0">
              <a:spcBef>
                <a:spcPct val="20000"/>
              </a:spcBef>
              <a:spcAft>
                <a:spcPct val="0"/>
              </a:spcAft>
              <a:buChar char="»"/>
              <a:defRPr>
                <a:solidFill>
                  <a:schemeClr val="tx1"/>
                </a:solidFill>
                <a:latin typeface="Comic Sans MS" pitchFamily="66" charset="0"/>
              </a:defRPr>
            </a:lvl8pPr>
            <a:lvl9pPr marL="4591050" indent="-342900" eaLnBrk="0" fontAlgn="base" hangingPunct="0">
              <a:spcBef>
                <a:spcPct val="20000"/>
              </a:spcBef>
              <a:spcAft>
                <a:spcPct val="0"/>
              </a:spcAft>
              <a:buChar char="»"/>
              <a:defRPr>
                <a:solidFill>
                  <a:schemeClr val="tx1"/>
                </a:solidFill>
                <a:latin typeface="Comic Sans MS" pitchFamily="66" charset="0"/>
              </a:defRPr>
            </a:lvl9pPr>
          </a:lstStyle>
          <a:p>
            <a:pPr>
              <a:buFontTx/>
              <a:buNone/>
            </a:pPr>
            <a:r>
              <a:rPr lang="it-IT" altLang="it-IT" sz="2400" dirty="0" err="1" smtClean="0">
                <a:solidFill>
                  <a:schemeClr val="tx2"/>
                </a:solidFill>
                <a:effectLst/>
                <a:latin typeface="Times New Roman" pitchFamily="18" charset="0"/>
                <a:sym typeface="Wingdings" pitchFamily="2" charset="2"/>
              </a:rPr>
              <a:t>Various</a:t>
            </a:r>
            <a:r>
              <a:rPr lang="it-IT" altLang="it-IT" sz="2400" dirty="0" smtClean="0">
                <a:solidFill>
                  <a:schemeClr val="tx2"/>
                </a:solidFill>
                <a:effectLst/>
                <a:latin typeface="Times New Roman" pitchFamily="18" charset="0"/>
                <a:sym typeface="Wingdings" pitchFamily="2" charset="2"/>
              </a:rPr>
              <a:t> metal </a:t>
            </a:r>
            <a:r>
              <a:rPr lang="it-IT" altLang="it-IT" sz="2400" dirty="0" err="1" smtClean="0">
                <a:solidFill>
                  <a:schemeClr val="tx2"/>
                </a:solidFill>
                <a:effectLst/>
                <a:latin typeface="Times New Roman" pitchFamily="18" charset="0"/>
                <a:sym typeface="Wingdings" pitchFamily="2" charset="2"/>
              </a:rPr>
              <a:t>oxides</a:t>
            </a:r>
            <a:r>
              <a:rPr lang="it-IT" altLang="it-IT" sz="2400" dirty="0" smtClean="0">
                <a:solidFill>
                  <a:schemeClr val="tx2"/>
                </a:solidFill>
                <a:effectLst/>
                <a:latin typeface="Times New Roman" pitchFamily="18" charset="0"/>
                <a:sym typeface="Wingdings" pitchFamily="2" charset="2"/>
              </a:rPr>
              <a:t> can be </a:t>
            </a:r>
            <a:r>
              <a:rPr lang="it-IT" altLang="it-IT" sz="2400" dirty="0" err="1" smtClean="0">
                <a:solidFill>
                  <a:schemeClr val="tx2"/>
                </a:solidFill>
                <a:effectLst/>
                <a:latin typeface="Times New Roman" pitchFamily="18" charset="0"/>
                <a:sym typeface="Wingdings" pitchFamily="2" charset="2"/>
              </a:rPr>
              <a:t>prepared</a:t>
            </a:r>
            <a:r>
              <a:rPr lang="it-IT" altLang="it-IT" sz="2400" dirty="0" smtClean="0">
                <a:solidFill>
                  <a:schemeClr val="tx2"/>
                </a:solidFill>
                <a:effectLst/>
                <a:latin typeface="Times New Roman" pitchFamily="18" charset="0"/>
                <a:sym typeface="Wingdings" pitchFamily="2" charset="2"/>
              </a:rPr>
              <a:t> by the </a:t>
            </a:r>
            <a:r>
              <a:rPr lang="it-IT" altLang="it-IT" sz="2400" dirty="0" err="1" smtClean="0">
                <a:solidFill>
                  <a:schemeClr val="tx2"/>
                </a:solidFill>
                <a:effectLst/>
                <a:latin typeface="Times New Roman" pitchFamily="18" charset="0"/>
                <a:sym typeface="Wingdings" pitchFamily="2" charset="2"/>
              </a:rPr>
              <a:t>reaction</a:t>
            </a:r>
            <a:r>
              <a:rPr lang="it-IT" altLang="it-IT" sz="2400" dirty="0" smtClean="0">
                <a:solidFill>
                  <a:schemeClr val="tx2"/>
                </a:solidFill>
                <a:effectLst/>
                <a:latin typeface="Times New Roman" pitchFamily="18" charset="0"/>
                <a:sym typeface="Wingdings" pitchFamily="2" charset="2"/>
              </a:rPr>
              <a:t> of a volatile metal compound (</a:t>
            </a:r>
            <a:r>
              <a:rPr lang="it-IT" altLang="it-IT" sz="2400" dirty="0" err="1" smtClean="0">
                <a:solidFill>
                  <a:schemeClr val="tx2"/>
                </a:solidFill>
                <a:effectLst/>
                <a:latin typeface="Times New Roman" pitchFamily="18" charset="0"/>
                <a:sym typeface="Wingdings" pitchFamily="2" charset="2"/>
              </a:rPr>
              <a:t>often</a:t>
            </a:r>
            <a:r>
              <a:rPr lang="it-IT" altLang="it-IT" sz="2400" dirty="0" smtClean="0">
                <a:solidFill>
                  <a:schemeClr val="tx2"/>
                </a:solidFill>
                <a:effectLst/>
                <a:latin typeface="Times New Roman" pitchFamily="18" charset="0"/>
                <a:sym typeface="Wingdings" pitchFamily="2" charset="2"/>
              </a:rPr>
              <a:t> a </a:t>
            </a:r>
            <a:r>
              <a:rPr lang="it-IT" altLang="it-IT" sz="2400" dirty="0" err="1" smtClean="0">
                <a:solidFill>
                  <a:schemeClr val="tx2"/>
                </a:solidFill>
                <a:effectLst/>
                <a:latin typeface="Times New Roman" pitchFamily="18" charset="0"/>
                <a:sym typeface="Wingdings" pitchFamily="2" charset="2"/>
              </a:rPr>
              <a:t>chloride</a:t>
            </a:r>
            <a:r>
              <a:rPr lang="it-IT" altLang="it-IT" sz="2400" dirty="0" smtClean="0">
                <a:solidFill>
                  <a:schemeClr val="tx2"/>
                </a:solidFill>
                <a:effectLst/>
                <a:latin typeface="Times New Roman" pitchFamily="18" charset="0"/>
                <a:sym typeface="Wingdings" pitchFamily="2" charset="2"/>
              </a:rPr>
              <a:t>) with O</a:t>
            </a:r>
            <a:r>
              <a:rPr lang="it-IT" altLang="it-IT" sz="2400" baseline="-25000" dirty="0" smtClean="0">
                <a:solidFill>
                  <a:schemeClr val="tx2"/>
                </a:solidFill>
                <a:effectLst/>
                <a:latin typeface="Times New Roman" pitchFamily="18" charset="0"/>
                <a:sym typeface="Wingdings" pitchFamily="2" charset="2"/>
              </a:rPr>
              <a:t>2</a:t>
            </a:r>
            <a:r>
              <a:rPr lang="it-IT" altLang="it-IT" sz="2400" dirty="0" smtClean="0">
                <a:solidFill>
                  <a:schemeClr val="tx2"/>
                </a:solidFill>
                <a:effectLst/>
                <a:latin typeface="Times New Roman" pitchFamily="18" charset="0"/>
                <a:sym typeface="Wingdings" pitchFamily="2" charset="2"/>
              </a:rPr>
              <a:t> </a:t>
            </a:r>
            <a:r>
              <a:rPr lang="it-IT" altLang="it-IT" sz="2400" dirty="0">
                <a:solidFill>
                  <a:schemeClr val="tx2"/>
                </a:solidFill>
                <a:latin typeface="Times New Roman" pitchFamily="18" charset="0"/>
                <a:sym typeface="Wingdings" pitchFamily="2" charset="2"/>
              </a:rPr>
              <a:t>or water </a:t>
            </a:r>
            <a:r>
              <a:rPr lang="it-IT" altLang="it-IT" sz="2400" dirty="0" err="1">
                <a:solidFill>
                  <a:schemeClr val="tx2"/>
                </a:solidFill>
                <a:latin typeface="Times New Roman" pitchFamily="18" charset="0"/>
                <a:sym typeface="Wingdings" pitchFamily="2" charset="2"/>
              </a:rPr>
              <a:t>vapor</a:t>
            </a:r>
            <a:r>
              <a:rPr lang="it-IT" altLang="it-IT" sz="2400" dirty="0">
                <a:solidFill>
                  <a:schemeClr val="tx2"/>
                </a:solidFill>
                <a:latin typeface="Times New Roman" pitchFamily="18" charset="0"/>
                <a:sym typeface="Wingdings" pitchFamily="2" charset="2"/>
              </a:rPr>
              <a:t>:</a:t>
            </a:r>
            <a:endParaRPr lang="it-IT" altLang="it-IT" sz="2400" dirty="0">
              <a:solidFill>
                <a:schemeClr val="tx2"/>
              </a:solidFill>
              <a:effectLst/>
              <a:latin typeface="Times New Roman" pitchFamily="18" charset="0"/>
              <a:sym typeface="Wingdings" pitchFamily="2" charset="2"/>
            </a:endParaRPr>
          </a:p>
          <a:p>
            <a:pPr>
              <a:buFontTx/>
              <a:buNone/>
            </a:pPr>
            <a:endParaRPr lang="it-IT" altLang="it-IT" sz="2400" dirty="0">
              <a:solidFill>
                <a:schemeClr val="tx2"/>
              </a:solidFill>
              <a:effectLst/>
              <a:latin typeface="Times New Roman" pitchFamily="18" charset="0"/>
              <a:sym typeface="Wingdings" pitchFamily="2" charset="2"/>
            </a:endParaRPr>
          </a:p>
          <a:p>
            <a:pPr algn="ctr">
              <a:buFontTx/>
              <a:buNone/>
            </a:pPr>
            <a:r>
              <a:rPr lang="it-IT" altLang="it-IT" sz="2400" dirty="0" err="1" smtClean="0">
                <a:solidFill>
                  <a:schemeClr val="tx2"/>
                </a:solidFill>
                <a:effectLst/>
                <a:latin typeface="Times New Roman" pitchFamily="18" charset="0"/>
                <a:sym typeface="Wingdings" pitchFamily="2" charset="2"/>
              </a:rPr>
              <a:t>MX</a:t>
            </a:r>
            <a:r>
              <a:rPr lang="it-IT" altLang="it-IT" sz="2400" baseline="-25000" dirty="0" err="1" smtClean="0">
                <a:solidFill>
                  <a:schemeClr val="tx2"/>
                </a:solidFill>
                <a:effectLst/>
                <a:latin typeface="Times New Roman" pitchFamily="18" charset="0"/>
                <a:sym typeface="Wingdings" pitchFamily="2" charset="2"/>
              </a:rPr>
              <a:t>n</a:t>
            </a:r>
            <a:r>
              <a:rPr lang="it-IT" altLang="it-IT" sz="2400" baseline="-25000" dirty="0" smtClean="0">
                <a:solidFill>
                  <a:schemeClr val="tx2"/>
                </a:solidFill>
                <a:effectLst/>
                <a:latin typeface="Times New Roman" pitchFamily="18" charset="0"/>
                <a:sym typeface="Wingdings" pitchFamily="2" charset="2"/>
              </a:rPr>
              <a:t> </a:t>
            </a:r>
            <a:r>
              <a:rPr lang="it-IT" altLang="it-IT" sz="2400" dirty="0" smtClean="0">
                <a:solidFill>
                  <a:schemeClr val="tx2"/>
                </a:solidFill>
                <a:effectLst/>
                <a:latin typeface="Times New Roman" pitchFamily="18" charset="0"/>
                <a:sym typeface="Wingdings" pitchFamily="2" charset="2"/>
              </a:rPr>
              <a:t>(</a:t>
            </a:r>
            <a:r>
              <a:rPr lang="it-IT" altLang="it-IT" sz="2400" dirty="0">
                <a:solidFill>
                  <a:schemeClr val="tx2"/>
                </a:solidFill>
                <a:effectLst/>
                <a:latin typeface="Times New Roman" pitchFamily="18" charset="0"/>
                <a:sym typeface="Wingdings" pitchFamily="2" charset="2"/>
              </a:rPr>
              <a:t>g</a:t>
            </a:r>
            <a:r>
              <a:rPr lang="it-IT" altLang="it-IT" sz="2400" dirty="0" smtClean="0">
                <a:solidFill>
                  <a:schemeClr val="tx2"/>
                </a:solidFill>
                <a:effectLst/>
                <a:latin typeface="Times New Roman" pitchFamily="18" charset="0"/>
                <a:sym typeface="Wingdings" pitchFamily="2" charset="2"/>
              </a:rPr>
              <a:t>) + (</a:t>
            </a:r>
            <a:r>
              <a:rPr lang="it-IT" altLang="it-IT" sz="2400" dirty="0">
                <a:solidFill>
                  <a:schemeClr val="tx2"/>
                </a:solidFill>
                <a:effectLst/>
                <a:latin typeface="Times New Roman" pitchFamily="18" charset="0"/>
                <a:sym typeface="Wingdings" pitchFamily="2" charset="2"/>
              </a:rPr>
              <a:t>n/4</a:t>
            </a:r>
            <a:r>
              <a:rPr lang="it-IT" altLang="it-IT" sz="2400" dirty="0" smtClean="0">
                <a:solidFill>
                  <a:schemeClr val="tx2"/>
                </a:solidFill>
                <a:effectLst/>
                <a:latin typeface="Times New Roman" pitchFamily="18" charset="0"/>
                <a:sym typeface="Wingdings" pitchFamily="2" charset="2"/>
              </a:rPr>
              <a:t>) O</a:t>
            </a:r>
            <a:r>
              <a:rPr lang="it-IT" altLang="it-IT" sz="2400" baseline="-25000" dirty="0" smtClean="0">
                <a:solidFill>
                  <a:schemeClr val="tx2"/>
                </a:solidFill>
                <a:effectLst/>
                <a:latin typeface="Times New Roman" pitchFamily="18" charset="0"/>
                <a:sym typeface="Wingdings" pitchFamily="2" charset="2"/>
              </a:rPr>
              <a:t>2 </a:t>
            </a:r>
            <a:r>
              <a:rPr lang="it-IT" altLang="it-IT" sz="2400" dirty="0" smtClean="0">
                <a:solidFill>
                  <a:schemeClr val="tx2"/>
                </a:solidFill>
                <a:effectLst/>
                <a:latin typeface="Times New Roman" pitchFamily="18" charset="0"/>
                <a:sym typeface="Wingdings" pitchFamily="2" charset="2"/>
              </a:rPr>
              <a:t>(g) </a:t>
            </a:r>
            <a:r>
              <a:rPr lang="it-IT" altLang="it-IT" sz="2400" dirty="0">
                <a:solidFill>
                  <a:schemeClr val="tx2"/>
                </a:solidFill>
                <a:effectLst/>
                <a:latin typeface="Times New Roman" pitchFamily="18" charset="0"/>
                <a:sym typeface="Wingdings" pitchFamily="2" charset="2"/>
              </a:rPr>
              <a:t>	</a:t>
            </a:r>
            <a:r>
              <a:rPr lang="it-IT" altLang="it-IT" sz="2400" dirty="0" err="1" smtClean="0">
                <a:solidFill>
                  <a:schemeClr val="tx2"/>
                </a:solidFill>
                <a:effectLst/>
                <a:latin typeface="Times New Roman" pitchFamily="18" charset="0"/>
                <a:sym typeface="Wingdings" pitchFamily="2" charset="2"/>
              </a:rPr>
              <a:t>MO</a:t>
            </a:r>
            <a:r>
              <a:rPr lang="it-IT" altLang="it-IT" sz="2400" baseline="-25000" dirty="0" err="1" smtClean="0">
                <a:solidFill>
                  <a:schemeClr val="tx2"/>
                </a:solidFill>
                <a:effectLst/>
                <a:latin typeface="Times New Roman" pitchFamily="18" charset="0"/>
                <a:sym typeface="Wingdings" pitchFamily="2" charset="2"/>
              </a:rPr>
              <a:t>n</a:t>
            </a:r>
            <a:r>
              <a:rPr lang="it-IT" altLang="it-IT" sz="2400" baseline="-25000" dirty="0" smtClean="0">
                <a:solidFill>
                  <a:schemeClr val="tx2"/>
                </a:solidFill>
                <a:effectLst/>
                <a:latin typeface="Times New Roman" pitchFamily="18" charset="0"/>
                <a:sym typeface="Wingdings" pitchFamily="2" charset="2"/>
              </a:rPr>
              <a:t>/2  </a:t>
            </a:r>
            <a:r>
              <a:rPr lang="it-IT" altLang="it-IT" sz="2400" dirty="0" smtClean="0">
                <a:solidFill>
                  <a:schemeClr val="tx2"/>
                </a:solidFill>
                <a:effectLst/>
                <a:latin typeface="Times New Roman" pitchFamily="18" charset="0"/>
                <a:sym typeface="Wingdings" pitchFamily="2" charset="2"/>
              </a:rPr>
              <a:t>(</a:t>
            </a:r>
            <a:r>
              <a:rPr lang="it-IT" altLang="it-IT" sz="2400" dirty="0">
                <a:solidFill>
                  <a:schemeClr val="tx2"/>
                </a:solidFill>
                <a:effectLst/>
                <a:latin typeface="Times New Roman" pitchFamily="18" charset="0"/>
                <a:sym typeface="Wingdings" pitchFamily="2" charset="2"/>
              </a:rPr>
              <a:t>s</a:t>
            </a:r>
            <a:r>
              <a:rPr lang="it-IT" altLang="it-IT" sz="2400" dirty="0" smtClean="0">
                <a:solidFill>
                  <a:schemeClr val="tx2"/>
                </a:solidFill>
                <a:effectLst/>
                <a:latin typeface="Times New Roman" pitchFamily="18" charset="0"/>
                <a:sym typeface="Wingdings" pitchFamily="2" charset="2"/>
              </a:rPr>
              <a:t>) + (</a:t>
            </a:r>
            <a:r>
              <a:rPr lang="it-IT" altLang="it-IT" sz="2400" dirty="0">
                <a:solidFill>
                  <a:schemeClr val="tx2"/>
                </a:solidFill>
                <a:effectLst/>
                <a:latin typeface="Times New Roman" pitchFamily="18" charset="0"/>
                <a:sym typeface="Wingdings" pitchFamily="2" charset="2"/>
              </a:rPr>
              <a:t>n/2</a:t>
            </a:r>
            <a:r>
              <a:rPr lang="it-IT" altLang="it-IT" sz="2400" dirty="0" smtClean="0">
                <a:solidFill>
                  <a:schemeClr val="tx2"/>
                </a:solidFill>
                <a:effectLst/>
                <a:latin typeface="Times New Roman" pitchFamily="18" charset="0"/>
                <a:sym typeface="Wingdings" pitchFamily="2" charset="2"/>
              </a:rPr>
              <a:t>) X</a:t>
            </a:r>
            <a:r>
              <a:rPr lang="it-IT" altLang="it-IT" sz="2400" baseline="-25000" dirty="0" smtClean="0">
                <a:solidFill>
                  <a:schemeClr val="tx2"/>
                </a:solidFill>
                <a:effectLst/>
                <a:latin typeface="Times New Roman" pitchFamily="18" charset="0"/>
                <a:sym typeface="Wingdings" pitchFamily="2" charset="2"/>
              </a:rPr>
              <a:t>2 </a:t>
            </a:r>
            <a:r>
              <a:rPr lang="it-IT" altLang="it-IT" sz="2400" dirty="0" smtClean="0">
                <a:solidFill>
                  <a:schemeClr val="tx2"/>
                </a:solidFill>
                <a:effectLst/>
                <a:latin typeface="Times New Roman" pitchFamily="18" charset="0"/>
                <a:sym typeface="Wingdings" pitchFamily="2" charset="2"/>
              </a:rPr>
              <a:t>(g</a:t>
            </a:r>
            <a:r>
              <a:rPr lang="it-IT" altLang="it-IT" sz="2400" dirty="0">
                <a:solidFill>
                  <a:schemeClr val="tx2"/>
                </a:solidFill>
                <a:effectLst/>
                <a:latin typeface="Times New Roman" pitchFamily="18" charset="0"/>
                <a:sym typeface="Wingdings" pitchFamily="2" charset="2"/>
              </a:rPr>
              <a:t>)</a:t>
            </a:r>
          </a:p>
          <a:p>
            <a:pPr algn="ctr">
              <a:buFontTx/>
              <a:buNone/>
            </a:pPr>
            <a:r>
              <a:rPr lang="it-IT" altLang="it-IT" sz="2400" dirty="0" err="1" smtClean="0">
                <a:solidFill>
                  <a:schemeClr val="tx2"/>
                </a:solidFill>
                <a:effectLst/>
                <a:latin typeface="Times New Roman" pitchFamily="18" charset="0"/>
                <a:sym typeface="Wingdings" pitchFamily="2" charset="2"/>
              </a:rPr>
              <a:t>MX</a:t>
            </a:r>
            <a:r>
              <a:rPr lang="it-IT" altLang="it-IT" sz="2400" baseline="-25000" dirty="0" err="1" smtClean="0">
                <a:solidFill>
                  <a:schemeClr val="tx2"/>
                </a:solidFill>
                <a:effectLst/>
                <a:latin typeface="Times New Roman" pitchFamily="18" charset="0"/>
                <a:sym typeface="Wingdings" pitchFamily="2" charset="2"/>
              </a:rPr>
              <a:t>n</a:t>
            </a:r>
            <a:r>
              <a:rPr lang="it-IT" altLang="it-IT" sz="2400" baseline="-25000" dirty="0" smtClean="0">
                <a:solidFill>
                  <a:schemeClr val="tx2"/>
                </a:solidFill>
                <a:effectLst/>
                <a:latin typeface="Times New Roman" pitchFamily="18" charset="0"/>
                <a:sym typeface="Wingdings" pitchFamily="2" charset="2"/>
              </a:rPr>
              <a:t> </a:t>
            </a:r>
            <a:r>
              <a:rPr lang="it-IT" altLang="it-IT" sz="2400" dirty="0" smtClean="0">
                <a:solidFill>
                  <a:schemeClr val="tx2"/>
                </a:solidFill>
                <a:effectLst/>
                <a:latin typeface="Times New Roman" pitchFamily="18" charset="0"/>
                <a:sym typeface="Wingdings" pitchFamily="2" charset="2"/>
              </a:rPr>
              <a:t>(</a:t>
            </a:r>
            <a:r>
              <a:rPr lang="it-IT" altLang="it-IT" sz="2400" dirty="0">
                <a:solidFill>
                  <a:schemeClr val="tx2"/>
                </a:solidFill>
                <a:effectLst/>
                <a:latin typeface="Times New Roman" pitchFamily="18" charset="0"/>
                <a:sym typeface="Wingdings" pitchFamily="2" charset="2"/>
              </a:rPr>
              <a:t>g</a:t>
            </a:r>
            <a:r>
              <a:rPr lang="it-IT" altLang="it-IT" sz="2400" dirty="0" smtClean="0">
                <a:solidFill>
                  <a:schemeClr val="tx2"/>
                </a:solidFill>
                <a:effectLst/>
                <a:latin typeface="Times New Roman" pitchFamily="18" charset="0"/>
                <a:sym typeface="Wingdings" pitchFamily="2" charset="2"/>
              </a:rPr>
              <a:t>) + (</a:t>
            </a:r>
            <a:r>
              <a:rPr lang="it-IT" altLang="it-IT" sz="2400" dirty="0">
                <a:solidFill>
                  <a:schemeClr val="tx2"/>
                </a:solidFill>
                <a:effectLst/>
                <a:latin typeface="Times New Roman" pitchFamily="18" charset="0"/>
                <a:sym typeface="Wingdings" pitchFamily="2" charset="2"/>
              </a:rPr>
              <a:t>n/2</a:t>
            </a:r>
            <a:r>
              <a:rPr lang="it-IT" altLang="it-IT" sz="2400" dirty="0" smtClean="0">
                <a:solidFill>
                  <a:schemeClr val="tx2"/>
                </a:solidFill>
                <a:effectLst/>
                <a:latin typeface="Times New Roman" pitchFamily="18" charset="0"/>
                <a:sym typeface="Wingdings" pitchFamily="2" charset="2"/>
              </a:rPr>
              <a:t>) H</a:t>
            </a:r>
            <a:r>
              <a:rPr lang="it-IT" altLang="it-IT" sz="2400" baseline="-25000" dirty="0" smtClean="0">
                <a:solidFill>
                  <a:schemeClr val="tx2"/>
                </a:solidFill>
                <a:effectLst/>
                <a:latin typeface="Times New Roman" pitchFamily="18" charset="0"/>
                <a:sym typeface="Wingdings" pitchFamily="2" charset="2"/>
              </a:rPr>
              <a:t>2</a:t>
            </a:r>
            <a:r>
              <a:rPr lang="it-IT" altLang="it-IT" sz="2400" dirty="0" smtClean="0">
                <a:solidFill>
                  <a:schemeClr val="tx2"/>
                </a:solidFill>
                <a:effectLst/>
                <a:latin typeface="Times New Roman" pitchFamily="18" charset="0"/>
                <a:sym typeface="Wingdings" pitchFamily="2" charset="2"/>
              </a:rPr>
              <a:t>O (g)  </a:t>
            </a:r>
            <a:r>
              <a:rPr lang="it-IT" altLang="it-IT" sz="2400" dirty="0" err="1" smtClean="0">
                <a:solidFill>
                  <a:schemeClr val="tx2"/>
                </a:solidFill>
                <a:effectLst/>
                <a:latin typeface="Times New Roman" pitchFamily="18" charset="0"/>
                <a:sym typeface="Wingdings" pitchFamily="2" charset="2"/>
              </a:rPr>
              <a:t>MO</a:t>
            </a:r>
            <a:r>
              <a:rPr lang="it-IT" altLang="it-IT" sz="2400" baseline="-25000" dirty="0" err="1" smtClean="0">
                <a:solidFill>
                  <a:schemeClr val="tx2"/>
                </a:solidFill>
                <a:effectLst/>
                <a:latin typeface="Times New Roman" pitchFamily="18" charset="0"/>
                <a:sym typeface="Wingdings" pitchFamily="2" charset="2"/>
              </a:rPr>
              <a:t>n</a:t>
            </a:r>
            <a:r>
              <a:rPr lang="it-IT" altLang="it-IT" sz="2400" baseline="-25000" dirty="0" smtClean="0">
                <a:solidFill>
                  <a:schemeClr val="tx2"/>
                </a:solidFill>
                <a:effectLst/>
                <a:latin typeface="Times New Roman" pitchFamily="18" charset="0"/>
                <a:sym typeface="Wingdings" pitchFamily="2" charset="2"/>
              </a:rPr>
              <a:t>/2 </a:t>
            </a:r>
            <a:r>
              <a:rPr lang="it-IT" altLang="it-IT" sz="2400" dirty="0" smtClean="0">
                <a:solidFill>
                  <a:schemeClr val="tx2"/>
                </a:solidFill>
                <a:effectLst/>
                <a:latin typeface="Times New Roman" pitchFamily="18" charset="0"/>
                <a:sym typeface="Wingdings" pitchFamily="2" charset="2"/>
              </a:rPr>
              <a:t>(</a:t>
            </a:r>
            <a:r>
              <a:rPr lang="it-IT" altLang="it-IT" sz="2400" dirty="0">
                <a:solidFill>
                  <a:schemeClr val="tx2"/>
                </a:solidFill>
                <a:effectLst/>
                <a:latin typeface="Times New Roman" pitchFamily="18" charset="0"/>
                <a:sym typeface="Wingdings" pitchFamily="2" charset="2"/>
              </a:rPr>
              <a:t>s</a:t>
            </a:r>
            <a:r>
              <a:rPr lang="it-IT" altLang="it-IT" sz="2400" dirty="0" smtClean="0">
                <a:solidFill>
                  <a:schemeClr val="tx2"/>
                </a:solidFill>
                <a:effectLst/>
                <a:latin typeface="Times New Roman" pitchFamily="18" charset="0"/>
                <a:sym typeface="Wingdings" pitchFamily="2" charset="2"/>
              </a:rPr>
              <a:t>) + n HX</a:t>
            </a:r>
            <a:r>
              <a:rPr lang="it-IT" altLang="it-IT" sz="2400" baseline="-25000" dirty="0" smtClean="0">
                <a:solidFill>
                  <a:schemeClr val="tx2"/>
                </a:solidFill>
                <a:effectLst/>
                <a:latin typeface="Times New Roman" pitchFamily="18" charset="0"/>
                <a:sym typeface="Wingdings" pitchFamily="2" charset="2"/>
              </a:rPr>
              <a:t>2 </a:t>
            </a:r>
            <a:r>
              <a:rPr lang="it-IT" altLang="it-IT" sz="2400" dirty="0" smtClean="0">
                <a:solidFill>
                  <a:schemeClr val="tx2"/>
                </a:solidFill>
                <a:effectLst/>
                <a:latin typeface="Times New Roman" pitchFamily="18" charset="0"/>
                <a:sym typeface="Wingdings" pitchFamily="2" charset="2"/>
              </a:rPr>
              <a:t>(g</a:t>
            </a:r>
            <a:r>
              <a:rPr lang="it-IT" altLang="it-IT" sz="2400" dirty="0">
                <a:solidFill>
                  <a:schemeClr val="tx2"/>
                </a:solidFill>
                <a:effectLst/>
                <a:latin typeface="Times New Roman" pitchFamily="18" charset="0"/>
                <a:sym typeface="Wingdings" pitchFamily="2" charset="2"/>
              </a:rPr>
              <a:t>)</a:t>
            </a:r>
          </a:p>
          <a:p>
            <a:pPr>
              <a:buFontTx/>
              <a:buNone/>
            </a:pPr>
            <a:endParaRPr lang="it-IT" altLang="it-IT" sz="2200" dirty="0">
              <a:solidFill>
                <a:schemeClr val="tx2"/>
              </a:solidFill>
              <a:effectLst/>
              <a:latin typeface="Times New Roman" pitchFamily="18" charset="0"/>
              <a:sym typeface="Wingdings" pitchFamily="2" charset="2"/>
            </a:endParaRPr>
          </a:p>
          <a:p>
            <a:pPr>
              <a:buFontTx/>
              <a:buNone/>
            </a:pPr>
            <a:r>
              <a:rPr lang="it-IT" altLang="it-IT" sz="2200" dirty="0">
                <a:solidFill>
                  <a:schemeClr val="tx2"/>
                </a:solidFill>
                <a:latin typeface="Times New Roman" pitchFamily="18" charset="0"/>
                <a:sym typeface="Wingdings" pitchFamily="2" charset="2"/>
              </a:rPr>
              <a:t>The water </a:t>
            </a:r>
            <a:r>
              <a:rPr lang="it-IT" altLang="it-IT" sz="2200" dirty="0" err="1">
                <a:solidFill>
                  <a:schemeClr val="tx2"/>
                </a:solidFill>
                <a:latin typeface="Times New Roman" pitchFamily="18" charset="0"/>
                <a:sym typeface="Wingdings" pitchFamily="2" charset="2"/>
              </a:rPr>
              <a:t>vapor</a:t>
            </a:r>
            <a:r>
              <a:rPr lang="it-IT" altLang="it-IT" sz="2200" dirty="0">
                <a:solidFill>
                  <a:schemeClr val="tx2"/>
                </a:solidFill>
                <a:latin typeface="Times New Roman" pitchFamily="18" charset="0"/>
                <a:sym typeface="Wingdings" pitchFamily="2" charset="2"/>
              </a:rPr>
              <a:t> </a:t>
            </a:r>
            <a:r>
              <a:rPr lang="it-IT" altLang="it-IT" sz="2200" dirty="0" smtClean="0">
                <a:solidFill>
                  <a:schemeClr val="tx2"/>
                </a:solidFill>
                <a:effectLst/>
                <a:latin typeface="Times New Roman" pitchFamily="18" charset="0"/>
                <a:sym typeface="Wingdings" pitchFamily="2" charset="2"/>
              </a:rPr>
              <a:t>can be </a:t>
            </a:r>
            <a:r>
              <a:rPr lang="it-IT" altLang="it-IT" sz="2200" dirty="0" err="1" smtClean="0">
                <a:solidFill>
                  <a:schemeClr val="tx2"/>
                </a:solidFill>
                <a:effectLst/>
                <a:latin typeface="Times New Roman" pitchFamily="18" charset="0"/>
                <a:sym typeface="Wingdings" pitchFamily="2" charset="2"/>
              </a:rPr>
              <a:t>directly</a:t>
            </a:r>
            <a:r>
              <a:rPr lang="it-IT" altLang="it-IT" sz="2200" dirty="0" smtClean="0">
                <a:solidFill>
                  <a:schemeClr val="tx2"/>
                </a:solidFill>
                <a:effectLst/>
                <a:latin typeface="Times New Roman" pitchFamily="18" charset="0"/>
                <a:sym typeface="Wingdings" pitchFamily="2" charset="2"/>
              </a:rPr>
              <a:t> </a:t>
            </a:r>
            <a:r>
              <a:rPr lang="it-IT" altLang="it-IT" sz="2200" dirty="0" err="1" smtClean="0">
                <a:solidFill>
                  <a:schemeClr val="tx2"/>
                </a:solidFill>
                <a:effectLst/>
                <a:latin typeface="Times New Roman" pitchFamily="18" charset="0"/>
                <a:sym typeface="Wingdings" pitchFamily="2" charset="2"/>
              </a:rPr>
              <a:t>introduced</a:t>
            </a:r>
            <a:r>
              <a:rPr lang="it-IT" altLang="it-IT" sz="2200" dirty="0" smtClean="0">
                <a:solidFill>
                  <a:schemeClr val="tx2"/>
                </a:solidFill>
                <a:effectLst/>
                <a:latin typeface="Times New Roman" pitchFamily="18" charset="0"/>
                <a:sym typeface="Wingdings" pitchFamily="2" charset="2"/>
              </a:rPr>
              <a:t> or </a:t>
            </a:r>
            <a:r>
              <a:rPr lang="it-IT" altLang="it-IT" sz="2200" dirty="0" err="1" smtClean="0">
                <a:solidFill>
                  <a:schemeClr val="tx2"/>
                </a:solidFill>
                <a:effectLst/>
                <a:latin typeface="Times New Roman" pitchFamily="18" charset="0"/>
                <a:sym typeface="Wingdings" pitchFamily="2" charset="2"/>
              </a:rPr>
              <a:t>obtain</a:t>
            </a:r>
            <a:r>
              <a:rPr lang="it-IT" altLang="it-IT" sz="2200" dirty="0" smtClean="0">
                <a:solidFill>
                  <a:schemeClr val="tx2"/>
                </a:solidFill>
                <a:effectLst/>
                <a:latin typeface="Times New Roman" pitchFamily="18" charset="0"/>
                <a:sym typeface="Wingdings" pitchFamily="2" charset="2"/>
              </a:rPr>
              <a:t> in the </a:t>
            </a:r>
            <a:r>
              <a:rPr lang="it-IT" altLang="it-IT" sz="2200" dirty="0" err="1" smtClean="0">
                <a:solidFill>
                  <a:schemeClr val="tx2"/>
                </a:solidFill>
                <a:effectLst/>
                <a:latin typeface="Times New Roman" pitchFamily="18" charset="0"/>
                <a:sym typeface="Wingdings" pitchFamily="2" charset="2"/>
              </a:rPr>
              <a:t>reaction</a:t>
            </a:r>
            <a:r>
              <a:rPr lang="it-IT" altLang="it-IT" sz="2200" dirty="0" smtClean="0">
                <a:solidFill>
                  <a:schemeClr val="tx2"/>
                </a:solidFill>
                <a:effectLst/>
                <a:latin typeface="Times New Roman" pitchFamily="18" charset="0"/>
                <a:sym typeface="Wingdings" pitchFamily="2" charset="2"/>
              </a:rPr>
              <a:t> </a:t>
            </a:r>
            <a:r>
              <a:rPr lang="it-IT" altLang="it-IT" sz="2200" dirty="0" err="1" smtClean="0">
                <a:solidFill>
                  <a:schemeClr val="tx2"/>
                </a:solidFill>
                <a:effectLst/>
                <a:latin typeface="Times New Roman" pitchFamily="18" charset="0"/>
                <a:sym typeface="Wingdings" pitchFamily="2" charset="2"/>
              </a:rPr>
              <a:t>chamber</a:t>
            </a:r>
            <a:r>
              <a:rPr lang="it-IT" altLang="it-IT" sz="2200" dirty="0" smtClean="0">
                <a:solidFill>
                  <a:schemeClr val="tx2"/>
                </a:solidFill>
                <a:effectLst/>
                <a:latin typeface="Times New Roman" pitchFamily="18" charset="0"/>
                <a:sym typeface="Wingdings" pitchFamily="2" charset="2"/>
              </a:rPr>
              <a:t> from a </a:t>
            </a:r>
            <a:r>
              <a:rPr lang="it-IT" altLang="it-IT" sz="2200" dirty="0" err="1" smtClean="0">
                <a:solidFill>
                  <a:schemeClr val="tx2"/>
                </a:solidFill>
                <a:effectLst/>
                <a:latin typeface="Times New Roman" pitchFamily="18" charset="0"/>
                <a:sym typeface="Wingdings" pitchFamily="2" charset="2"/>
              </a:rPr>
              <a:t>suitable</a:t>
            </a:r>
            <a:r>
              <a:rPr lang="it-IT" altLang="it-IT" sz="2200" dirty="0" smtClean="0">
                <a:solidFill>
                  <a:schemeClr val="tx2"/>
                </a:solidFill>
                <a:effectLst/>
                <a:latin typeface="Times New Roman" pitchFamily="18" charset="0"/>
                <a:sym typeface="Wingdings" pitchFamily="2" charset="2"/>
              </a:rPr>
              <a:t> </a:t>
            </a:r>
            <a:r>
              <a:rPr lang="it-IT" altLang="it-IT" sz="2200" dirty="0" err="1" smtClean="0">
                <a:solidFill>
                  <a:schemeClr val="tx2"/>
                </a:solidFill>
                <a:effectLst/>
                <a:latin typeface="Times New Roman" pitchFamily="18" charset="0"/>
                <a:sym typeface="Wingdings" pitchFamily="2" charset="2"/>
              </a:rPr>
              <a:t>reaction</a:t>
            </a:r>
            <a:r>
              <a:rPr lang="it-IT" altLang="it-IT" sz="2200" dirty="0" smtClean="0">
                <a:solidFill>
                  <a:schemeClr val="tx2"/>
                </a:solidFill>
                <a:effectLst/>
                <a:latin typeface="Times New Roman" pitchFamily="18" charset="0"/>
                <a:sym typeface="Wingdings" pitchFamily="2" charset="2"/>
              </a:rPr>
              <a:t>:</a:t>
            </a:r>
          </a:p>
          <a:p>
            <a:pPr>
              <a:buFontTx/>
              <a:buNone/>
            </a:pPr>
            <a:endParaRPr lang="it-IT" altLang="it-IT" sz="2200" dirty="0">
              <a:solidFill>
                <a:schemeClr val="tx2"/>
              </a:solidFill>
              <a:effectLst/>
              <a:latin typeface="Times New Roman" pitchFamily="18" charset="0"/>
              <a:sym typeface="Wingdings" pitchFamily="2" charset="2"/>
            </a:endParaRPr>
          </a:p>
          <a:p>
            <a:pPr>
              <a:buFontTx/>
              <a:buNone/>
            </a:pPr>
            <a:r>
              <a:rPr lang="it-IT" altLang="it-IT" sz="2200" dirty="0">
                <a:solidFill>
                  <a:schemeClr val="tx2"/>
                </a:solidFill>
                <a:effectLst/>
                <a:latin typeface="Times New Roman" pitchFamily="18" charset="0"/>
                <a:sym typeface="Wingdings" pitchFamily="2" charset="2"/>
              </a:rPr>
              <a:t>1) </a:t>
            </a:r>
            <a:r>
              <a:rPr lang="it-IT" altLang="it-IT" sz="2200" dirty="0" smtClean="0">
                <a:solidFill>
                  <a:schemeClr val="tx2"/>
                </a:solidFill>
                <a:effectLst/>
                <a:latin typeface="Times New Roman" pitchFamily="18" charset="0"/>
                <a:sym typeface="Wingdings" pitchFamily="2" charset="2"/>
              </a:rPr>
              <a:t>CO</a:t>
            </a:r>
            <a:r>
              <a:rPr lang="it-IT" altLang="it-IT" sz="2200" baseline="-25000" dirty="0" smtClean="0">
                <a:solidFill>
                  <a:schemeClr val="tx2"/>
                </a:solidFill>
                <a:effectLst/>
                <a:latin typeface="Times New Roman" pitchFamily="18" charset="0"/>
                <a:sym typeface="Wingdings" pitchFamily="2" charset="2"/>
              </a:rPr>
              <a:t>2 </a:t>
            </a:r>
            <a:r>
              <a:rPr lang="it-IT" altLang="it-IT" sz="2200" dirty="0" smtClean="0">
                <a:solidFill>
                  <a:schemeClr val="tx2"/>
                </a:solidFill>
                <a:effectLst/>
                <a:latin typeface="Times New Roman" pitchFamily="18" charset="0"/>
                <a:sym typeface="Wingdings" pitchFamily="2" charset="2"/>
              </a:rPr>
              <a:t>+ H</a:t>
            </a:r>
            <a:r>
              <a:rPr lang="it-IT" altLang="it-IT" sz="2200" baseline="-25000" dirty="0" smtClean="0">
                <a:solidFill>
                  <a:schemeClr val="tx2"/>
                </a:solidFill>
                <a:effectLst/>
                <a:latin typeface="Times New Roman" pitchFamily="18" charset="0"/>
                <a:sym typeface="Wingdings" pitchFamily="2" charset="2"/>
              </a:rPr>
              <a:t>2 </a:t>
            </a:r>
            <a:r>
              <a:rPr lang="it-IT" altLang="it-IT" sz="2200" dirty="0" smtClean="0">
                <a:solidFill>
                  <a:schemeClr val="tx2"/>
                </a:solidFill>
                <a:latin typeface="Times New Roman" pitchFamily="18" charset="0"/>
                <a:sym typeface="Wingdings" pitchFamily="2" charset="2"/>
              </a:rPr>
              <a:t>↔ </a:t>
            </a:r>
            <a:r>
              <a:rPr lang="it-IT" altLang="it-IT" sz="2200" dirty="0">
                <a:solidFill>
                  <a:schemeClr val="tx2"/>
                </a:solidFill>
                <a:latin typeface="Times New Roman" pitchFamily="18" charset="0"/>
                <a:sym typeface="Wingdings" pitchFamily="2" charset="2"/>
              </a:rPr>
              <a:t>CO </a:t>
            </a:r>
            <a:r>
              <a:rPr lang="it-IT" altLang="it-IT" sz="2200" dirty="0" smtClean="0">
                <a:solidFill>
                  <a:schemeClr val="tx2"/>
                </a:solidFill>
                <a:effectLst/>
                <a:latin typeface="Times New Roman" pitchFamily="18" charset="0"/>
                <a:sym typeface="Wingdings" pitchFamily="2" charset="2"/>
              </a:rPr>
              <a:t>+ H</a:t>
            </a:r>
            <a:r>
              <a:rPr lang="it-IT" altLang="it-IT" sz="2200" baseline="-25000" dirty="0" smtClean="0">
                <a:solidFill>
                  <a:schemeClr val="tx2"/>
                </a:solidFill>
                <a:effectLst/>
                <a:latin typeface="Times New Roman" pitchFamily="18" charset="0"/>
                <a:sym typeface="Wingdings" pitchFamily="2" charset="2"/>
              </a:rPr>
              <a:t>2</a:t>
            </a:r>
            <a:r>
              <a:rPr lang="it-IT" altLang="it-IT" sz="2200" dirty="0" smtClean="0">
                <a:solidFill>
                  <a:schemeClr val="tx2"/>
                </a:solidFill>
                <a:effectLst/>
                <a:latin typeface="Times New Roman" pitchFamily="18" charset="0"/>
                <a:sym typeface="Wingdings" pitchFamily="2" charset="2"/>
              </a:rPr>
              <a:t>O</a:t>
            </a:r>
            <a:endParaRPr lang="it-IT" altLang="it-IT" sz="2200" dirty="0">
              <a:solidFill>
                <a:schemeClr val="tx2"/>
              </a:solidFill>
              <a:effectLst/>
              <a:latin typeface="Times New Roman" pitchFamily="18" charset="0"/>
              <a:sym typeface="Wingdings" pitchFamily="2" charset="2"/>
            </a:endParaRPr>
          </a:p>
          <a:p>
            <a:pPr>
              <a:buFontTx/>
              <a:buNone/>
            </a:pPr>
            <a:r>
              <a:rPr lang="it-IT" altLang="it-IT" sz="2200" dirty="0">
                <a:solidFill>
                  <a:schemeClr val="tx2"/>
                </a:solidFill>
                <a:effectLst/>
                <a:latin typeface="Times New Roman" pitchFamily="18" charset="0"/>
                <a:sym typeface="Wingdings" pitchFamily="2" charset="2"/>
              </a:rPr>
              <a:t>2) </a:t>
            </a:r>
            <a:r>
              <a:rPr lang="it-IT" altLang="it-IT" sz="2200" dirty="0" smtClean="0">
                <a:solidFill>
                  <a:schemeClr val="tx2"/>
                </a:solidFill>
                <a:effectLst/>
                <a:latin typeface="Times New Roman" pitchFamily="18" charset="0"/>
                <a:sym typeface="Wingdings" pitchFamily="2" charset="2"/>
              </a:rPr>
              <a:t>O</a:t>
            </a:r>
            <a:r>
              <a:rPr lang="it-IT" altLang="it-IT" sz="2200" baseline="-25000" dirty="0" smtClean="0">
                <a:solidFill>
                  <a:schemeClr val="tx2"/>
                </a:solidFill>
                <a:effectLst/>
                <a:latin typeface="Times New Roman" pitchFamily="18" charset="0"/>
                <a:sym typeface="Wingdings" pitchFamily="2" charset="2"/>
              </a:rPr>
              <a:t>2 </a:t>
            </a:r>
            <a:r>
              <a:rPr lang="it-IT" altLang="it-IT" sz="2200" dirty="0" smtClean="0">
                <a:solidFill>
                  <a:schemeClr val="tx2"/>
                </a:solidFill>
                <a:effectLst/>
                <a:latin typeface="Times New Roman" pitchFamily="18" charset="0"/>
                <a:sym typeface="Wingdings" pitchFamily="2" charset="2"/>
              </a:rPr>
              <a:t>+ H</a:t>
            </a:r>
            <a:r>
              <a:rPr lang="it-IT" altLang="it-IT" sz="2200" baseline="-25000" dirty="0" smtClean="0">
                <a:solidFill>
                  <a:schemeClr val="tx2"/>
                </a:solidFill>
                <a:effectLst/>
                <a:latin typeface="Times New Roman" pitchFamily="18" charset="0"/>
                <a:sym typeface="Wingdings" pitchFamily="2" charset="2"/>
              </a:rPr>
              <a:t>2 </a:t>
            </a:r>
            <a:r>
              <a:rPr lang="it-IT" altLang="it-IT" sz="2200" dirty="0" smtClean="0">
                <a:solidFill>
                  <a:schemeClr val="tx2"/>
                </a:solidFill>
                <a:effectLst/>
                <a:latin typeface="Times New Roman" pitchFamily="18" charset="0"/>
                <a:sym typeface="Wingdings" pitchFamily="2" charset="2"/>
              </a:rPr>
              <a:t> H</a:t>
            </a:r>
            <a:r>
              <a:rPr lang="it-IT" altLang="it-IT" sz="2200" baseline="-25000" dirty="0" smtClean="0">
                <a:solidFill>
                  <a:schemeClr val="tx2"/>
                </a:solidFill>
                <a:effectLst/>
                <a:latin typeface="Times New Roman" pitchFamily="18" charset="0"/>
                <a:sym typeface="Wingdings" pitchFamily="2" charset="2"/>
              </a:rPr>
              <a:t>2</a:t>
            </a:r>
            <a:r>
              <a:rPr lang="it-IT" altLang="it-IT" sz="2200" dirty="0" smtClean="0">
                <a:solidFill>
                  <a:schemeClr val="tx2"/>
                </a:solidFill>
                <a:effectLst/>
                <a:latin typeface="Times New Roman" pitchFamily="18" charset="0"/>
                <a:sym typeface="Wingdings" pitchFamily="2" charset="2"/>
              </a:rPr>
              <a:t>O</a:t>
            </a:r>
            <a:endParaRPr lang="it-IT" altLang="it-IT" sz="2200" dirty="0">
              <a:solidFill>
                <a:schemeClr val="tx2"/>
              </a:solidFill>
              <a:effectLst/>
              <a:latin typeface="Times New Roman" pitchFamily="18" charset="0"/>
              <a:sym typeface="Wingdings" pitchFamily="2" charset="2"/>
            </a:endParaRPr>
          </a:p>
          <a:p>
            <a:pPr>
              <a:buFontTx/>
              <a:buNone/>
            </a:pPr>
            <a:r>
              <a:rPr lang="it-IT" altLang="it-IT" sz="2200" dirty="0">
                <a:solidFill>
                  <a:schemeClr val="tx2"/>
                </a:solidFill>
                <a:effectLst/>
                <a:latin typeface="Times New Roman" pitchFamily="18" charset="0"/>
                <a:sym typeface="Wingdings" pitchFamily="2" charset="2"/>
              </a:rPr>
              <a:t>3) </a:t>
            </a:r>
            <a:r>
              <a:rPr lang="it-IT" altLang="it-IT" sz="2200" dirty="0" err="1" smtClean="0">
                <a:solidFill>
                  <a:schemeClr val="tx2"/>
                </a:solidFill>
                <a:effectLst/>
                <a:latin typeface="Times New Roman" pitchFamily="18" charset="0"/>
                <a:sym typeface="Wingdings" pitchFamily="2" charset="2"/>
              </a:rPr>
              <a:t>C</a:t>
            </a:r>
            <a:r>
              <a:rPr lang="it-IT" altLang="it-IT" sz="2200" baseline="-25000" dirty="0" err="1" smtClean="0">
                <a:solidFill>
                  <a:schemeClr val="tx2"/>
                </a:solidFill>
                <a:effectLst/>
                <a:latin typeface="Times New Roman" pitchFamily="18" charset="0"/>
                <a:sym typeface="Wingdings" pitchFamily="2" charset="2"/>
              </a:rPr>
              <a:t>x</a:t>
            </a:r>
            <a:r>
              <a:rPr lang="it-IT" altLang="it-IT" sz="2200" dirty="0" err="1" smtClean="0">
                <a:solidFill>
                  <a:schemeClr val="tx2"/>
                </a:solidFill>
                <a:effectLst/>
                <a:latin typeface="Times New Roman" pitchFamily="18" charset="0"/>
                <a:sym typeface="Wingdings" pitchFamily="2" charset="2"/>
              </a:rPr>
              <a:t>H</a:t>
            </a:r>
            <a:r>
              <a:rPr lang="it-IT" altLang="it-IT" sz="2200" baseline="-25000" dirty="0" err="1" smtClean="0">
                <a:solidFill>
                  <a:schemeClr val="tx2"/>
                </a:solidFill>
                <a:effectLst/>
                <a:latin typeface="Times New Roman" pitchFamily="18" charset="0"/>
                <a:sym typeface="Wingdings" pitchFamily="2" charset="2"/>
              </a:rPr>
              <a:t>y</a:t>
            </a:r>
            <a:r>
              <a:rPr lang="it-IT" altLang="it-IT" sz="2200" baseline="-25000" dirty="0" smtClean="0">
                <a:solidFill>
                  <a:schemeClr val="tx2"/>
                </a:solidFill>
                <a:effectLst/>
                <a:latin typeface="Times New Roman" pitchFamily="18" charset="0"/>
                <a:sym typeface="Wingdings" pitchFamily="2" charset="2"/>
              </a:rPr>
              <a:t> </a:t>
            </a:r>
            <a:r>
              <a:rPr lang="it-IT" altLang="it-IT" sz="2200" dirty="0" smtClean="0">
                <a:solidFill>
                  <a:schemeClr val="tx2"/>
                </a:solidFill>
                <a:effectLst/>
                <a:latin typeface="Times New Roman" pitchFamily="18" charset="0"/>
                <a:sym typeface="Wingdings" pitchFamily="2" charset="2"/>
              </a:rPr>
              <a:t>+ O</a:t>
            </a:r>
            <a:r>
              <a:rPr lang="it-IT" altLang="it-IT" sz="2200" baseline="-25000" dirty="0" smtClean="0">
                <a:solidFill>
                  <a:schemeClr val="tx2"/>
                </a:solidFill>
                <a:effectLst/>
                <a:latin typeface="Times New Roman" pitchFamily="18" charset="0"/>
                <a:sym typeface="Wingdings" pitchFamily="2" charset="2"/>
              </a:rPr>
              <a:t>2</a:t>
            </a:r>
            <a:r>
              <a:rPr lang="it-IT" altLang="it-IT" sz="2200" dirty="0" smtClean="0">
                <a:solidFill>
                  <a:schemeClr val="tx2"/>
                </a:solidFill>
                <a:effectLst/>
                <a:latin typeface="Times New Roman" pitchFamily="18" charset="0"/>
                <a:sym typeface="Wingdings" pitchFamily="2" charset="2"/>
              </a:rPr>
              <a:t> CO</a:t>
            </a:r>
            <a:r>
              <a:rPr lang="it-IT" altLang="it-IT" sz="2200" baseline="-25000" dirty="0" smtClean="0">
                <a:solidFill>
                  <a:schemeClr val="tx2"/>
                </a:solidFill>
                <a:effectLst/>
                <a:latin typeface="Times New Roman" pitchFamily="18" charset="0"/>
                <a:sym typeface="Wingdings" pitchFamily="2" charset="2"/>
              </a:rPr>
              <a:t>2 </a:t>
            </a:r>
            <a:r>
              <a:rPr lang="it-IT" altLang="it-IT" sz="2200" dirty="0" smtClean="0">
                <a:solidFill>
                  <a:schemeClr val="tx2"/>
                </a:solidFill>
                <a:effectLst/>
                <a:latin typeface="Times New Roman" pitchFamily="18" charset="0"/>
                <a:sym typeface="Wingdings" pitchFamily="2" charset="2"/>
              </a:rPr>
              <a:t>+ H</a:t>
            </a:r>
            <a:r>
              <a:rPr lang="it-IT" altLang="it-IT" sz="2200" baseline="-25000" dirty="0" smtClean="0">
                <a:solidFill>
                  <a:schemeClr val="tx2"/>
                </a:solidFill>
                <a:effectLst/>
                <a:latin typeface="Times New Roman" pitchFamily="18" charset="0"/>
                <a:sym typeface="Wingdings" pitchFamily="2" charset="2"/>
              </a:rPr>
              <a:t>2</a:t>
            </a:r>
            <a:r>
              <a:rPr lang="it-IT" altLang="it-IT" sz="2200" dirty="0" smtClean="0">
                <a:solidFill>
                  <a:schemeClr val="tx2"/>
                </a:solidFill>
                <a:effectLst/>
                <a:latin typeface="Times New Roman" pitchFamily="18" charset="0"/>
                <a:sym typeface="Wingdings" pitchFamily="2" charset="2"/>
              </a:rPr>
              <a:t>O</a:t>
            </a:r>
            <a:endParaRPr lang="it-IT" altLang="it-IT" sz="2200" dirty="0">
              <a:solidFill>
                <a:schemeClr val="tx2"/>
              </a:solidFill>
              <a:effectLst/>
              <a:latin typeface="Times New Roman" pitchFamily="18" charset="0"/>
              <a:sym typeface="Wingdings" pitchFamily="2" charset="2"/>
            </a:endParaRPr>
          </a:p>
        </p:txBody>
      </p:sp>
    </p:spTree>
    <p:extLst>
      <p:ext uri="{BB962C8B-B14F-4D97-AF65-F5344CB8AC3E}">
        <p14:creationId xmlns:p14="http://schemas.microsoft.com/office/powerpoint/2010/main" val="3773496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115616" y="1844824"/>
            <a:ext cx="7054552" cy="3693319"/>
          </a:xfrm>
          <a:prstGeom prst="rect">
            <a:avLst/>
          </a:prstGeom>
        </p:spPr>
        <p:txBody>
          <a:bodyPr wrap="square">
            <a:spAutoFit/>
          </a:bodyPr>
          <a:lstStyle/>
          <a:p>
            <a:pPr>
              <a:buFont typeface="Arial" panose="020B0604020202020204" pitchFamily="34" charset="0"/>
              <a:buChar char="•"/>
            </a:pPr>
            <a:r>
              <a:rPr lang="it-IT" sz="2400" i="1" dirty="0" smtClean="0">
                <a:solidFill>
                  <a:srgbClr val="FF0000"/>
                </a:solidFill>
              </a:rPr>
              <a:t> </a:t>
            </a:r>
            <a:r>
              <a:rPr lang="it-IT" sz="2400" b="1" i="1" dirty="0" err="1" smtClean="0">
                <a:solidFill>
                  <a:srgbClr val="FF0000"/>
                </a:solidFill>
              </a:rPr>
              <a:t>Ultrahigh</a:t>
            </a:r>
            <a:r>
              <a:rPr lang="it-IT" sz="2400" b="1" i="1" dirty="0" smtClean="0">
                <a:solidFill>
                  <a:srgbClr val="FF0000"/>
                </a:solidFill>
              </a:rPr>
              <a:t> </a:t>
            </a:r>
            <a:r>
              <a:rPr lang="it-IT" sz="2400" b="1" i="1" dirty="0" err="1">
                <a:solidFill>
                  <a:srgbClr val="FF0000"/>
                </a:solidFill>
              </a:rPr>
              <a:t>vacuum</a:t>
            </a:r>
            <a:r>
              <a:rPr lang="it-IT" sz="2400" b="1" i="1" dirty="0">
                <a:solidFill>
                  <a:srgbClr val="FF0000"/>
                </a:solidFill>
              </a:rPr>
              <a:t> CVD </a:t>
            </a:r>
            <a:r>
              <a:rPr lang="it-IT" sz="2400" dirty="0"/>
              <a:t>(UHVCVD) – CVD </a:t>
            </a:r>
            <a:r>
              <a:rPr lang="it-IT" sz="2400" dirty="0" err="1"/>
              <a:t>at</a:t>
            </a:r>
            <a:r>
              <a:rPr lang="it-IT" sz="2400" dirty="0"/>
              <a:t> </a:t>
            </a:r>
            <a:r>
              <a:rPr lang="it-IT" sz="2400" dirty="0" err="1"/>
              <a:t>very</a:t>
            </a:r>
            <a:r>
              <a:rPr lang="it-IT" sz="2400" dirty="0"/>
              <a:t> </a:t>
            </a:r>
            <a:r>
              <a:rPr lang="it-IT" sz="2400" dirty="0" err="1"/>
              <a:t>low</a:t>
            </a:r>
            <a:r>
              <a:rPr lang="it-IT" sz="2400" dirty="0"/>
              <a:t> pressure, </a:t>
            </a:r>
            <a:r>
              <a:rPr lang="it-IT" sz="2400" dirty="0" err="1"/>
              <a:t>typically</a:t>
            </a:r>
            <a:r>
              <a:rPr lang="it-IT" sz="2400" dirty="0"/>
              <a:t> </a:t>
            </a:r>
            <a:r>
              <a:rPr lang="it-IT" sz="2400" dirty="0" err="1"/>
              <a:t>below</a:t>
            </a:r>
            <a:r>
              <a:rPr lang="it-IT" sz="2400" dirty="0"/>
              <a:t> 10</a:t>
            </a:r>
            <a:r>
              <a:rPr lang="it-IT" sz="2400" baseline="30000" dirty="0"/>
              <a:t>−6</a:t>
            </a:r>
            <a:r>
              <a:rPr lang="it-IT" sz="2400" dirty="0"/>
              <a:t> </a:t>
            </a:r>
            <a:r>
              <a:rPr lang="it-IT" sz="2400" dirty="0" err="1"/>
              <a:t>Pa</a:t>
            </a:r>
            <a:r>
              <a:rPr lang="it-IT" sz="2400" dirty="0"/>
              <a:t> </a:t>
            </a:r>
            <a:r>
              <a:rPr lang="it-IT" sz="2400" dirty="0" smtClean="0"/>
              <a:t>( ≈ 10</a:t>
            </a:r>
            <a:r>
              <a:rPr lang="it-IT" sz="2400" baseline="30000" dirty="0"/>
              <a:t>−8</a:t>
            </a:r>
            <a:r>
              <a:rPr lang="it-IT" sz="2400" dirty="0"/>
              <a:t> torr). </a:t>
            </a:r>
            <a:endParaRPr lang="it-IT" sz="2400" dirty="0" smtClean="0"/>
          </a:p>
          <a:p>
            <a:pPr>
              <a:buFont typeface="Arial" panose="020B0604020202020204" pitchFamily="34" charset="0"/>
              <a:buChar char="•"/>
            </a:pPr>
            <a:endParaRPr lang="it-IT" sz="2400" dirty="0"/>
          </a:p>
          <a:p>
            <a:pPr>
              <a:buFont typeface="Arial" panose="020B0604020202020204" pitchFamily="34" charset="0"/>
              <a:buChar char="•"/>
            </a:pPr>
            <a:r>
              <a:rPr lang="it-IT" sz="2400" dirty="0" smtClean="0"/>
              <a:t> </a:t>
            </a:r>
            <a:r>
              <a:rPr lang="it-IT" sz="2400" b="1" i="1" dirty="0" err="1">
                <a:solidFill>
                  <a:schemeClr val="accent3">
                    <a:lumMod val="50000"/>
                  </a:schemeClr>
                </a:solidFill>
              </a:rPr>
              <a:t>Low</a:t>
            </a:r>
            <a:r>
              <a:rPr lang="it-IT" sz="2400" b="1" i="1" dirty="0">
                <a:solidFill>
                  <a:schemeClr val="accent3">
                    <a:lumMod val="50000"/>
                  </a:schemeClr>
                </a:solidFill>
              </a:rPr>
              <a:t>-pressure CVD </a:t>
            </a:r>
            <a:r>
              <a:rPr lang="it-IT" sz="2400" dirty="0"/>
              <a:t>(LPCVD) – CVD </a:t>
            </a:r>
            <a:r>
              <a:rPr lang="it-IT" sz="2400" dirty="0" err="1"/>
              <a:t>at</a:t>
            </a:r>
            <a:r>
              <a:rPr lang="it-IT" sz="2400" dirty="0"/>
              <a:t> sub-</a:t>
            </a:r>
            <a:r>
              <a:rPr lang="it-IT" sz="2400" dirty="0" err="1"/>
              <a:t>atmospheric</a:t>
            </a:r>
            <a:r>
              <a:rPr lang="it-IT" sz="2400" dirty="0"/>
              <a:t> </a:t>
            </a:r>
            <a:r>
              <a:rPr lang="it-IT" sz="2400" dirty="0" err="1" smtClean="0"/>
              <a:t>pressures</a:t>
            </a:r>
            <a:r>
              <a:rPr lang="it-IT" sz="2400" dirty="0" smtClean="0"/>
              <a:t>. </a:t>
            </a:r>
            <a:r>
              <a:rPr lang="it-IT" sz="2400" dirty="0" err="1"/>
              <a:t>Reduced</a:t>
            </a:r>
            <a:r>
              <a:rPr lang="it-IT" sz="2400" dirty="0"/>
              <a:t> </a:t>
            </a:r>
            <a:r>
              <a:rPr lang="it-IT" sz="2400" dirty="0" err="1"/>
              <a:t>pressures</a:t>
            </a:r>
            <a:r>
              <a:rPr lang="it-IT" sz="2400" dirty="0"/>
              <a:t> </a:t>
            </a:r>
            <a:r>
              <a:rPr lang="it-IT" sz="2400" dirty="0" err="1"/>
              <a:t>tend</a:t>
            </a:r>
            <a:r>
              <a:rPr lang="it-IT" sz="2400" dirty="0"/>
              <a:t> to reduce </a:t>
            </a:r>
            <a:r>
              <a:rPr lang="it-IT" sz="2400" dirty="0" err="1"/>
              <a:t>unwanted</a:t>
            </a:r>
            <a:r>
              <a:rPr lang="it-IT" sz="2400" dirty="0"/>
              <a:t> gas-</a:t>
            </a:r>
            <a:r>
              <a:rPr lang="it-IT" sz="2400" dirty="0" err="1"/>
              <a:t>phase</a:t>
            </a:r>
            <a:r>
              <a:rPr lang="it-IT" sz="2400" dirty="0"/>
              <a:t> </a:t>
            </a:r>
            <a:r>
              <a:rPr lang="it-IT" sz="2400" dirty="0" err="1"/>
              <a:t>reactions</a:t>
            </a:r>
            <a:r>
              <a:rPr lang="it-IT" sz="2400" dirty="0"/>
              <a:t> and </a:t>
            </a:r>
            <a:r>
              <a:rPr lang="it-IT" sz="2400" dirty="0" err="1"/>
              <a:t>improve</a:t>
            </a:r>
            <a:r>
              <a:rPr lang="it-IT" sz="2400" dirty="0"/>
              <a:t> </a:t>
            </a:r>
            <a:r>
              <a:rPr lang="it-IT" sz="2400" dirty="0" err="1" smtClean="0"/>
              <a:t>product</a:t>
            </a:r>
            <a:r>
              <a:rPr lang="it-IT" sz="2400" dirty="0" smtClean="0"/>
              <a:t> </a:t>
            </a:r>
            <a:r>
              <a:rPr lang="it-IT" sz="2400" dirty="0" err="1" smtClean="0"/>
              <a:t>uniformity</a:t>
            </a:r>
            <a:r>
              <a:rPr lang="it-IT" sz="2400" dirty="0" smtClean="0"/>
              <a:t>.</a:t>
            </a:r>
            <a:endParaRPr lang="it-IT" sz="2400" dirty="0"/>
          </a:p>
          <a:p>
            <a:pPr>
              <a:buFont typeface="Arial" panose="020B0604020202020204" pitchFamily="34" charset="0"/>
              <a:buChar char="•"/>
            </a:pPr>
            <a:endParaRPr lang="it-IT" sz="2400" dirty="0" smtClean="0"/>
          </a:p>
          <a:p>
            <a:pPr>
              <a:buFont typeface="Arial" panose="020B0604020202020204" pitchFamily="34" charset="0"/>
              <a:buChar char="•"/>
            </a:pPr>
            <a:r>
              <a:rPr lang="it-IT" sz="2400" dirty="0" smtClean="0"/>
              <a:t> </a:t>
            </a:r>
            <a:r>
              <a:rPr lang="it-IT" sz="2400" b="1" i="1" dirty="0" err="1" smtClean="0">
                <a:solidFill>
                  <a:srgbClr val="FFC000"/>
                </a:solidFill>
              </a:rPr>
              <a:t>Atmospheric</a:t>
            </a:r>
            <a:r>
              <a:rPr lang="it-IT" sz="2400" b="1" i="1" dirty="0" smtClean="0">
                <a:solidFill>
                  <a:srgbClr val="FFC000"/>
                </a:solidFill>
              </a:rPr>
              <a:t> </a:t>
            </a:r>
            <a:r>
              <a:rPr lang="it-IT" sz="2400" b="1" i="1" dirty="0">
                <a:solidFill>
                  <a:srgbClr val="FFC000"/>
                </a:solidFill>
              </a:rPr>
              <a:t>pressure CVD </a:t>
            </a:r>
            <a:r>
              <a:rPr lang="it-IT" sz="2400" dirty="0"/>
              <a:t>(APCVD) – CVD </a:t>
            </a:r>
            <a:r>
              <a:rPr lang="it-IT" sz="2400" dirty="0" err="1"/>
              <a:t>at</a:t>
            </a:r>
            <a:r>
              <a:rPr lang="it-IT" sz="2400" dirty="0"/>
              <a:t> </a:t>
            </a:r>
            <a:r>
              <a:rPr lang="it-IT" sz="2400" dirty="0" err="1"/>
              <a:t>atmospheric</a:t>
            </a:r>
            <a:r>
              <a:rPr lang="it-IT" sz="2400" dirty="0"/>
              <a:t> pressure.</a:t>
            </a:r>
          </a:p>
          <a:p>
            <a:pPr>
              <a:buFont typeface="Arial" panose="020B0604020202020204" pitchFamily="34" charset="0"/>
              <a:buChar char="•"/>
            </a:pPr>
            <a:endParaRPr lang="it-IT" dirty="0"/>
          </a:p>
        </p:txBody>
      </p:sp>
      <p:sp>
        <p:nvSpPr>
          <p:cNvPr id="6" name="Titolo 1"/>
          <p:cNvSpPr>
            <a:spLocks noGrp="1"/>
          </p:cNvSpPr>
          <p:nvPr>
            <p:ph type="title"/>
          </p:nvPr>
        </p:nvSpPr>
        <p:spPr>
          <a:xfrm>
            <a:off x="457200" y="274638"/>
            <a:ext cx="8229600" cy="1143000"/>
          </a:xfrm>
        </p:spPr>
        <p:txBody>
          <a:bodyPr/>
          <a:lstStyle/>
          <a:p>
            <a:r>
              <a:rPr lang="it-IT" dirty="0" err="1" smtClean="0">
                <a:solidFill>
                  <a:srgbClr val="0070C0"/>
                </a:solidFill>
              </a:rPr>
              <a:t>Chemical</a:t>
            </a:r>
            <a:r>
              <a:rPr lang="it-IT" dirty="0" smtClean="0">
                <a:solidFill>
                  <a:srgbClr val="0070C0"/>
                </a:solidFill>
              </a:rPr>
              <a:t> </a:t>
            </a:r>
            <a:r>
              <a:rPr lang="it-IT" dirty="0" err="1" smtClean="0">
                <a:solidFill>
                  <a:srgbClr val="0070C0"/>
                </a:solidFill>
              </a:rPr>
              <a:t>Vapor</a:t>
            </a:r>
            <a:r>
              <a:rPr lang="it-IT" dirty="0" smtClean="0">
                <a:solidFill>
                  <a:srgbClr val="0070C0"/>
                </a:solidFill>
              </a:rPr>
              <a:t> </a:t>
            </a:r>
            <a:r>
              <a:rPr lang="it-IT" dirty="0" err="1" smtClean="0">
                <a:solidFill>
                  <a:srgbClr val="0070C0"/>
                </a:solidFill>
              </a:rPr>
              <a:t>Deposition</a:t>
            </a:r>
            <a:endParaRPr lang="it-IT" dirty="0">
              <a:solidFill>
                <a:srgbClr val="0070C0"/>
              </a:solidFill>
            </a:endParaRPr>
          </a:p>
        </p:txBody>
      </p:sp>
    </p:spTree>
    <p:extLst>
      <p:ext uri="{BB962C8B-B14F-4D97-AF65-F5344CB8AC3E}">
        <p14:creationId xmlns:p14="http://schemas.microsoft.com/office/powerpoint/2010/main" val="1975732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7772400" cy="1143000"/>
          </a:xfrm>
        </p:spPr>
        <p:txBody>
          <a:bodyPr/>
          <a:lstStyle/>
          <a:p>
            <a:r>
              <a:rPr lang="it-IT" dirty="0" smtClean="0"/>
              <a:t>LPCVD</a:t>
            </a:r>
            <a:endParaRPr lang="it-IT" dirty="0"/>
          </a:p>
        </p:txBody>
      </p:sp>
      <p:sp>
        <p:nvSpPr>
          <p:cNvPr id="5" name="Rettangolo 4"/>
          <p:cNvSpPr/>
          <p:nvPr/>
        </p:nvSpPr>
        <p:spPr>
          <a:xfrm>
            <a:off x="1475656" y="5301208"/>
            <a:ext cx="6462464" cy="646331"/>
          </a:xfrm>
          <a:prstGeom prst="rect">
            <a:avLst/>
          </a:prstGeom>
        </p:spPr>
        <p:txBody>
          <a:bodyPr wrap="square">
            <a:spAutoFit/>
          </a:bodyPr>
          <a:lstStyle/>
          <a:p>
            <a:r>
              <a:rPr lang="it-IT" dirty="0" smtClean="0"/>
              <a:t>https://www.coursera.org/lecture/nanotechnology/chemical-vapor-deposition-process-demonstration-EWSQl</a:t>
            </a:r>
            <a:endParaRPr lang="it-IT" dirty="0"/>
          </a:p>
        </p:txBody>
      </p:sp>
    </p:spTree>
    <p:extLst>
      <p:ext uri="{BB962C8B-B14F-4D97-AF65-F5344CB8AC3E}">
        <p14:creationId xmlns:p14="http://schemas.microsoft.com/office/powerpoint/2010/main" val="676941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t>
            </a:r>
            <a:r>
              <a:rPr lang="it-IT" sz="3100" dirty="0" smtClean="0">
                <a:solidFill>
                  <a:srgbClr val="0070C0"/>
                </a:solidFill>
              </a:rPr>
              <a:t>CVD </a:t>
            </a:r>
            <a:r>
              <a:rPr lang="it-IT" sz="3100" dirty="0" err="1" smtClean="0">
                <a:solidFill>
                  <a:srgbClr val="0070C0"/>
                </a:solidFill>
              </a:rPr>
              <a:t>Classification</a:t>
            </a:r>
            <a:r>
              <a:rPr lang="it-IT" sz="3100" dirty="0" smtClean="0">
                <a:solidFill>
                  <a:srgbClr val="0070C0"/>
                </a:solidFill>
              </a:rPr>
              <a:t> by </a:t>
            </a:r>
            <a:r>
              <a:rPr lang="it-IT" sz="3100" dirty="0" err="1">
                <a:solidFill>
                  <a:srgbClr val="0070C0"/>
                </a:solidFill>
              </a:rPr>
              <a:t>type</a:t>
            </a:r>
            <a:r>
              <a:rPr lang="it-IT" sz="3100" dirty="0">
                <a:solidFill>
                  <a:srgbClr val="0070C0"/>
                </a:solidFill>
              </a:rPr>
              <a:t> of </a:t>
            </a:r>
            <a:r>
              <a:rPr lang="it-IT" sz="3100" dirty="0" err="1">
                <a:solidFill>
                  <a:srgbClr val="0070C0"/>
                </a:solidFill>
              </a:rPr>
              <a:t>substrate</a:t>
            </a:r>
            <a:r>
              <a:rPr lang="it-IT" sz="3100" dirty="0">
                <a:solidFill>
                  <a:srgbClr val="0070C0"/>
                </a:solidFill>
              </a:rPr>
              <a:t> </a:t>
            </a:r>
            <a:r>
              <a:rPr lang="it-IT" sz="3100" dirty="0" err="1" smtClean="0">
                <a:solidFill>
                  <a:srgbClr val="0070C0"/>
                </a:solidFill>
              </a:rPr>
              <a:t>heating</a:t>
            </a:r>
            <a:r>
              <a:rPr lang="it-IT" dirty="0"/>
              <a:t/>
            </a:r>
            <a:br>
              <a:rPr lang="it-IT" dirty="0"/>
            </a:br>
            <a:endParaRPr lang="it-IT" dirty="0"/>
          </a:p>
        </p:txBody>
      </p:sp>
      <p:sp>
        <p:nvSpPr>
          <p:cNvPr id="3" name="Segnaposto testo 2"/>
          <p:cNvSpPr>
            <a:spLocks noGrp="1"/>
          </p:cNvSpPr>
          <p:nvPr>
            <p:ph type="body" sz="half" idx="1"/>
          </p:nvPr>
        </p:nvSpPr>
        <p:spPr>
          <a:xfrm>
            <a:off x="326830" y="1556792"/>
            <a:ext cx="3813122" cy="4968552"/>
          </a:xfrm>
        </p:spPr>
        <p:txBody>
          <a:bodyPr>
            <a:normAutofit fontScale="62500" lnSpcReduction="20000"/>
          </a:bodyPr>
          <a:lstStyle/>
          <a:p>
            <a:pPr marL="0" indent="0">
              <a:lnSpc>
                <a:spcPct val="120000"/>
              </a:lnSpc>
              <a:buNone/>
            </a:pPr>
            <a:r>
              <a:rPr lang="it-IT" dirty="0" smtClean="0">
                <a:solidFill>
                  <a:srgbClr val="FF0000"/>
                </a:solidFill>
              </a:rPr>
              <a:t>Hot </a:t>
            </a:r>
            <a:r>
              <a:rPr lang="it-IT" dirty="0" err="1">
                <a:solidFill>
                  <a:srgbClr val="FF0000"/>
                </a:solidFill>
              </a:rPr>
              <a:t>wall</a:t>
            </a:r>
            <a:r>
              <a:rPr lang="it-IT" dirty="0">
                <a:solidFill>
                  <a:srgbClr val="FF0000"/>
                </a:solidFill>
              </a:rPr>
              <a:t> CVD </a:t>
            </a:r>
            <a:r>
              <a:rPr lang="it-IT" dirty="0"/>
              <a:t>– CVD in </a:t>
            </a:r>
            <a:r>
              <a:rPr lang="it-IT" dirty="0" err="1"/>
              <a:t>which</a:t>
            </a:r>
            <a:r>
              <a:rPr lang="it-IT" dirty="0"/>
              <a:t> the </a:t>
            </a:r>
            <a:r>
              <a:rPr lang="it-IT" dirty="0" err="1"/>
              <a:t>chamber</a:t>
            </a:r>
            <a:r>
              <a:rPr lang="it-IT" dirty="0"/>
              <a:t> </a:t>
            </a:r>
            <a:r>
              <a:rPr lang="it-IT" dirty="0" err="1"/>
              <a:t>is</a:t>
            </a:r>
            <a:r>
              <a:rPr lang="it-IT" dirty="0"/>
              <a:t> </a:t>
            </a:r>
            <a:r>
              <a:rPr lang="it-IT" dirty="0" err="1"/>
              <a:t>heated</a:t>
            </a:r>
            <a:r>
              <a:rPr lang="it-IT" dirty="0"/>
              <a:t> by an </a:t>
            </a:r>
            <a:r>
              <a:rPr lang="it-IT" dirty="0" err="1"/>
              <a:t>external</a:t>
            </a:r>
            <a:r>
              <a:rPr lang="it-IT" dirty="0"/>
              <a:t> </a:t>
            </a:r>
            <a:r>
              <a:rPr lang="it-IT" dirty="0" err="1"/>
              <a:t>power</a:t>
            </a:r>
            <a:r>
              <a:rPr lang="it-IT" dirty="0"/>
              <a:t> source and the </a:t>
            </a:r>
            <a:r>
              <a:rPr lang="it-IT" dirty="0" err="1"/>
              <a:t>substrate</a:t>
            </a:r>
            <a:r>
              <a:rPr lang="it-IT" dirty="0"/>
              <a:t> </a:t>
            </a:r>
            <a:r>
              <a:rPr lang="it-IT" dirty="0" err="1"/>
              <a:t>is</a:t>
            </a:r>
            <a:r>
              <a:rPr lang="it-IT" dirty="0"/>
              <a:t> </a:t>
            </a:r>
            <a:r>
              <a:rPr lang="it-IT" dirty="0" err="1"/>
              <a:t>heated</a:t>
            </a:r>
            <a:r>
              <a:rPr lang="it-IT" dirty="0"/>
              <a:t> by </a:t>
            </a:r>
            <a:r>
              <a:rPr lang="it-IT" dirty="0" err="1"/>
              <a:t>radiation</a:t>
            </a:r>
            <a:r>
              <a:rPr lang="it-IT" dirty="0"/>
              <a:t> from the </a:t>
            </a:r>
            <a:r>
              <a:rPr lang="it-IT" dirty="0" err="1"/>
              <a:t>heated</a:t>
            </a:r>
            <a:r>
              <a:rPr lang="it-IT" dirty="0"/>
              <a:t> </a:t>
            </a:r>
            <a:r>
              <a:rPr lang="it-IT" dirty="0" err="1"/>
              <a:t>chamber</a:t>
            </a:r>
            <a:r>
              <a:rPr lang="it-IT" dirty="0"/>
              <a:t> </a:t>
            </a:r>
            <a:r>
              <a:rPr lang="it-IT" dirty="0" err="1"/>
              <a:t>walls</a:t>
            </a:r>
            <a:r>
              <a:rPr lang="it-IT" dirty="0"/>
              <a:t>.</a:t>
            </a:r>
          </a:p>
          <a:p>
            <a:pPr marL="0" indent="0">
              <a:lnSpc>
                <a:spcPct val="120000"/>
              </a:lnSpc>
              <a:buNone/>
            </a:pPr>
            <a:endParaRPr lang="it-IT" dirty="0" smtClean="0"/>
          </a:p>
          <a:p>
            <a:pPr marL="0" indent="0">
              <a:lnSpc>
                <a:spcPct val="120000"/>
              </a:lnSpc>
              <a:buNone/>
            </a:pPr>
            <a:endParaRPr lang="it-IT" dirty="0">
              <a:solidFill>
                <a:srgbClr val="FF0000"/>
              </a:solidFill>
            </a:endParaRPr>
          </a:p>
          <a:p>
            <a:pPr marL="0" indent="0">
              <a:lnSpc>
                <a:spcPct val="120000"/>
              </a:lnSpc>
              <a:buNone/>
            </a:pPr>
            <a:r>
              <a:rPr lang="it-IT" dirty="0" err="1" smtClean="0">
                <a:solidFill>
                  <a:srgbClr val="FF0000"/>
                </a:solidFill>
              </a:rPr>
              <a:t>Cold</a:t>
            </a:r>
            <a:r>
              <a:rPr lang="it-IT" dirty="0" smtClean="0">
                <a:solidFill>
                  <a:srgbClr val="FF0000"/>
                </a:solidFill>
              </a:rPr>
              <a:t> </a:t>
            </a:r>
            <a:r>
              <a:rPr lang="it-IT" dirty="0" err="1">
                <a:solidFill>
                  <a:srgbClr val="FF0000"/>
                </a:solidFill>
              </a:rPr>
              <a:t>wall</a:t>
            </a:r>
            <a:r>
              <a:rPr lang="it-IT" dirty="0">
                <a:solidFill>
                  <a:srgbClr val="FF0000"/>
                </a:solidFill>
              </a:rPr>
              <a:t> CVD </a:t>
            </a:r>
            <a:r>
              <a:rPr lang="it-IT" dirty="0"/>
              <a:t>– CVD in </a:t>
            </a:r>
            <a:r>
              <a:rPr lang="it-IT" dirty="0" err="1"/>
              <a:t>which</a:t>
            </a:r>
            <a:r>
              <a:rPr lang="it-IT" dirty="0"/>
              <a:t> </a:t>
            </a:r>
            <a:r>
              <a:rPr lang="it-IT" dirty="0" err="1"/>
              <a:t>only</a:t>
            </a:r>
            <a:r>
              <a:rPr lang="it-IT" dirty="0"/>
              <a:t> the </a:t>
            </a:r>
            <a:r>
              <a:rPr lang="it-IT" dirty="0" err="1"/>
              <a:t>substrate</a:t>
            </a:r>
            <a:r>
              <a:rPr lang="it-IT" dirty="0"/>
              <a:t> </a:t>
            </a:r>
            <a:r>
              <a:rPr lang="it-IT" dirty="0" err="1"/>
              <a:t>is</a:t>
            </a:r>
            <a:r>
              <a:rPr lang="it-IT" dirty="0"/>
              <a:t> </a:t>
            </a:r>
            <a:r>
              <a:rPr lang="it-IT" dirty="0" err="1"/>
              <a:t>directly</a:t>
            </a:r>
            <a:r>
              <a:rPr lang="it-IT" dirty="0"/>
              <a:t> </a:t>
            </a:r>
            <a:r>
              <a:rPr lang="it-IT" dirty="0" err="1"/>
              <a:t>heated</a:t>
            </a:r>
            <a:r>
              <a:rPr lang="it-IT" dirty="0"/>
              <a:t> </a:t>
            </a:r>
            <a:r>
              <a:rPr lang="it-IT" dirty="0" err="1"/>
              <a:t>either</a:t>
            </a:r>
            <a:r>
              <a:rPr lang="it-IT" dirty="0"/>
              <a:t> by </a:t>
            </a:r>
            <a:r>
              <a:rPr lang="it-IT" dirty="0" err="1"/>
              <a:t>induction</a:t>
            </a:r>
            <a:r>
              <a:rPr lang="it-IT" dirty="0"/>
              <a:t> or by </a:t>
            </a:r>
            <a:r>
              <a:rPr lang="it-IT" dirty="0" err="1"/>
              <a:t>passing</a:t>
            </a:r>
            <a:r>
              <a:rPr lang="it-IT" dirty="0"/>
              <a:t> </a:t>
            </a:r>
            <a:r>
              <a:rPr lang="it-IT" dirty="0" err="1"/>
              <a:t>current</a:t>
            </a:r>
            <a:r>
              <a:rPr lang="it-IT" dirty="0"/>
              <a:t> </a:t>
            </a:r>
            <a:r>
              <a:rPr lang="it-IT" dirty="0" err="1"/>
              <a:t>through</a:t>
            </a:r>
            <a:r>
              <a:rPr lang="it-IT" dirty="0"/>
              <a:t> the </a:t>
            </a:r>
            <a:r>
              <a:rPr lang="it-IT" dirty="0" err="1"/>
              <a:t>substrate</a:t>
            </a:r>
            <a:r>
              <a:rPr lang="it-IT" dirty="0"/>
              <a:t> </a:t>
            </a:r>
            <a:r>
              <a:rPr lang="it-IT" dirty="0" err="1"/>
              <a:t>itself</a:t>
            </a:r>
            <a:r>
              <a:rPr lang="it-IT" dirty="0"/>
              <a:t> or a </a:t>
            </a:r>
            <a:r>
              <a:rPr lang="it-IT" dirty="0" err="1"/>
              <a:t>heater</a:t>
            </a:r>
            <a:r>
              <a:rPr lang="it-IT" dirty="0"/>
              <a:t> in </a:t>
            </a:r>
            <a:r>
              <a:rPr lang="it-IT" dirty="0" err="1"/>
              <a:t>contact</a:t>
            </a:r>
            <a:r>
              <a:rPr lang="it-IT" dirty="0"/>
              <a:t> with the </a:t>
            </a:r>
            <a:r>
              <a:rPr lang="it-IT" dirty="0" err="1"/>
              <a:t>substrate</a:t>
            </a:r>
            <a:r>
              <a:rPr lang="it-IT" dirty="0"/>
              <a:t>. The </a:t>
            </a:r>
            <a:r>
              <a:rPr lang="it-IT" dirty="0" err="1"/>
              <a:t>chamber</a:t>
            </a:r>
            <a:r>
              <a:rPr lang="it-IT" dirty="0"/>
              <a:t> </a:t>
            </a:r>
            <a:r>
              <a:rPr lang="it-IT" dirty="0" err="1"/>
              <a:t>walls</a:t>
            </a:r>
            <a:r>
              <a:rPr lang="it-IT" dirty="0"/>
              <a:t> are </a:t>
            </a:r>
            <a:r>
              <a:rPr lang="it-IT" dirty="0" err="1"/>
              <a:t>at</a:t>
            </a:r>
            <a:r>
              <a:rPr lang="it-IT" dirty="0"/>
              <a:t> room temperature.</a:t>
            </a:r>
          </a:p>
        </p:txBody>
      </p:sp>
      <p:pic>
        <p:nvPicPr>
          <p:cNvPr id="5" name="Immagine 4"/>
          <p:cNvPicPr>
            <a:picLocks noChangeAspect="1"/>
          </p:cNvPicPr>
          <p:nvPr/>
        </p:nvPicPr>
        <p:blipFill rotWithShape="1">
          <a:blip r:embed="rId2"/>
          <a:srcRect t="14157" r="47771" b="26385"/>
          <a:stretch/>
        </p:blipFill>
        <p:spPr>
          <a:xfrm>
            <a:off x="4644008" y="1124744"/>
            <a:ext cx="3744416" cy="2246650"/>
          </a:xfrm>
          <a:prstGeom prst="rect">
            <a:avLst/>
          </a:prstGeom>
        </p:spPr>
      </p:pic>
      <p:pic>
        <p:nvPicPr>
          <p:cNvPr id="6" name="Immagine 5"/>
          <p:cNvPicPr>
            <a:picLocks noChangeAspect="1"/>
          </p:cNvPicPr>
          <p:nvPr/>
        </p:nvPicPr>
        <p:blipFill rotWithShape="1">
          <a:blip r:embed="rId2"/>
          <a:srcRect l="52229"/>
          <a:stretch/>
        </p:blipFill>
        <p:spPr>
          <a:xfrm>
            <a:off x="5076056" y="3484867"/>
            <a:ext cx="2952328" cy="3257323"/>
          </a:xfrm>
          <a:prstGeom prst="rect">
            <a:avLst/>
          </a:prstGeom>
        </p:spPr>
      </p:pic>
    </p:spTree>
    <p:extLst>
      <p:ext uri="{BB962C8B-B14F-4D97-AF65-F5344CB8AC3E}">
        <p14:creationId xmlns:p14="http://schemas.microsoft.com/office/powerpoint/2010/main" val="765649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51520" y="44624"/>
            <a:ext cx="6264696" cy="3600986"/>
          </a:xfrm>
          <a:prstGeom prst="rect">
            <a:avLst/>
          </a:prstGeom>
        </p:spPr>
        <p:txBody>
          <a:bodyPr wrap="square">
            <a:spAutoFit/>
          </a:bodyPr>
          <a:lstStyle/>
          <a:p>
            <a:endParaRPr lang="it-IT" dirty="0"/>
          </a:p>
          <a:p>
            <a:r>
              <a:rPr lang="it-IT" dirty="0">
                <a:solidFill>
                  <a:srgbClr val="0070C0"/>
                </a:solidFill>
              </a:rPr>
              <a:t>    </a:t>
            </a:r>
            <a:r>
              <a:rPr lang="it-IT" sz="2400" dirty="0" smtClean="0">
                <a:solidFill>
                  <a:srgbClr val="0070C0"/>
                </a:solidFill>
              </a:rPr>
              <a:t>CVD and Plasma </a:t>
            </a:r>
            <a:r>
              <a:rPr lang="it-IT" sz="2400" dirty="0" err="1" smtClean="0">
                <a:solidFill>
                  <a:srgbClr val="0070C0"/>
                </a:solidFill>
              </a:rPr>
              <a:t>methods</a:t>
            </a:r>
            <a:endParaRPr lang="it-IT" sz="2400" dirty="0" smtClean="0">
              <a:solidFill>
                <a:srgbClr val="0070C0"/>
              </a:solidFill>
            </a:endParaRPr>
          </a:p>
          <a:p>
            <a:endParaRPr lang="it-IT" dirty="0"/>
          </a:p>
          <a:p>
            <a:r>
              <a:rPr lang="en-US" dirty="0"/>
              <a:t>Plasma is a state of matter in which an </a:t>
            </a:r>
            <a:r>
              <a:rPr lang="en-US" b="1" i="1" dirty="0">
                <a:solidFill>
                  <a:srgbClr val="0070C0"/>
                </a:solidFill>
              </a:rPr>
              <a:t>ionized gases </a:t>
            </a:r>
            <a:r>
              <a:rPr lang="en-US" dirty="0"/>
              <a:t>becomes highly electrically conductive to the point that long-range electric and magnetic fields dominate the behavior of the matter.</a:t>
            </a:r>
            <a:endParaRPr lang="it-IT" dirty="0"/>
          </a:p>
          <a:p>
            <a:endParaRPr lang="it-IT" dirty="0"/>
          </a:p>
          <a:p>
            <a:endParaRPr lang="it-IT" dirty="0" smtClean="0">
              <a:solidFill>
                <a:srgbClr val="FF0000"/>
              </a:solidFill>
            </a:endParaRPr>
          </a:p>
          <a:p>
            <a:endParaRPr lang="it-IT" dirty="0">
              <a:solidFill>
                <a:srgbClr val="FF0000"/>
              </a:solidFill>
            </a:endParaRPr>
          </a:p>
          <a:p>
            <a:r>
              <a:rPr lang="it-IT" sz="2400" dirty="0" smtClean="0">
                <a:solidFill>
                  <a:srgbClr val="FF0000"/>
                </a:solidFill>
              </a:rPr>
              <a:t>Plasma </a:t>
            </a:r>
            <a:r>
              <a:rPr lang="it-IT" sz="2400" dirty="0" err="1" smtClean="0">
                <a:solidFill>
                  <a:srgbClr val="FF0000"/>
                </a:solidFill>
              </a:rPr>
              <a:t>Enhanced</a:t>
            </a:r>
            <a:r>
              <a:rPr lang="it-IT" sz="2400" dirty="0" smtClean="0">
                <a:solidFill>
                  <a:srgbClr val="FF0000"/>
                </a:solidFill>
              </a:rPr>
              <a:t> CVD (PECVD)</a:t>
            </a:r>
          </a:p>
          <a:p>
            <a:endParaRPr lang="it-IT" dirty="0"/>
          </a:p>
          <a:p>
            <a:r>
              <a:rPr lang="it-IT" dirty="0"/>
              <a:t>        </a:t>
            </a:r>
          </a:p>
        </p:txBody>
      </p:sp>
      <p:pic>
        <p:nvPicPr>
          <p:cNvPr id="2" name="Immagine 1"/>
          <p:cNvPicPr>
            <a:picLocks noChangeAspect="1"/>
          </p:cNvPicPr>
          <p:nvPr/>
        </p:nvPicPr>
        <p:blipFill>
          <a:blip r:embed="rId2"/>
          <a:stretch>
            <a:fillRect/>
          </a:stretch>
        </p:blipFill>
        <p:spPr>
          <a:xfrm>
            <a:off x="6732240" y="188640"/>
            <a:ext cx="2143125" cy="2143125"/>
          </a:xfrm>
          <a:prstGeom prst="rect">
            <a:avLst/>
          </a:prstGeom>
        </p:spPr>
      </p:pic>
      <p:sp>
        <p:nvSpPr>
          <p:cNvPr id="6" name="Rettangolo 5"/>
          <p:cNvSpPr/>
          <p:nvPr/>
        </p:nvSpPr>
        <p:spPr>
          <a:xfrm>
            <a:off x="251520" y="3356992"/>
            <a:ext cx="4572000" cy="2585323"/>
          </a:xfrm>
          <a:prstGeom prst="rect">
            <a:avLst/>
          </a:prstGeom>
        </p:spPr>
        <p:txBody>
          <a:bodyPr>
            <a:spAutoFit/>
          </a:bodyPr>
          <a:lstStyle/>
          <a:p>
            <a:r>
              <a:rPr lang="it-IT" dirty="0"/>
              <a:t>CVD </a:t>
            </a:r>
            <a:r>
              <a:rPr lang="it-IT" dirty="0" err="1"/>
              <a:t>that</a:t>
            </a:r>
            <a:r>
              <a:rPr lang="it-IT" dirty="0"/>
              <a:t> </a:t>
            </a:r>
            <a:r>
              <a:rPr lang="it-IT" dirty="0" err="1"/>
              <a:t>utilizes</a:t>
            </a:r>
            <a:r>
              <a:rPr lang="it-IT" dirty="0"/>
              <a:t> plasma to </a:t>
            </a:r>
            <a:r>
              <a:rPr lang="it-IT" dirty="0" err="1"/>
              <a:t>enhance</a:t>
            </a:r>
            <a:r>
              <a:rPr lang="it-IT" dirty="0"/>
              <a:t> </a:t>
            </a:r>
            <a:r>
              <a:rPr lang="it-IT" dirty="0" err="1"/>
              <a:t>chemical</a:t>
            </a:r>
            <a:r>
              <a:rPr lang="it-IT" dirty="0"/>
              <a:t> </a:t>
            </a:r>
            <a:r>
              <a:rPr lang="it-IT" dirty="0" err="1"/>
              <a:t>reaction</a:t>
            </a:r>
            <a:r>
              <a:rPr lang="it-IT" dirty="0"/>
              <a:t> </a:t>
            </a:r>
            <a:r>
              <a:rPr lang="it-IT" dirty="0" err="1"/>
              <a:t>rates</a:t>
            </a:r>
            <a:r>
              <a:rPr lang="it-IT" dirty="0"/>
              <a:t> of the </a:t>
            </a:r>
            <a:r>
              <a:rPr lang="it-IT" dirty="0" err="1"/>
              <a:t>precursors</a:t>
            </a:r>
            <a:r>
              <a:rPr lang="it-IT" dirty="0"/>
              <a:t>. PECVD processing </a:t>
            </a:r>
            <a:r>
              <a:rPr lang="it-IT" dirty="0" err="1"/>
              <a:t>allows</a:t>
            </a:r>
            <a:r>
              <a:rPr lang="it-IT" dirty="0"/>
              <a:t> </a:t>
            </a:r>
            <a:r>
              <a:rPr lang="it-IT" dirty="0" err="1"/>
              <a:t>deposition</a:t>
            </a:r>
            <a:r>
              <a:rPr lang="it-IT" dirty="0"/>
              <a:t> </a:t>
            </a:r>
            <a:r>
              <a:rPr lang="it-IT" dirty="0" err="1"/>
              <a:t>at</a:t>
            </a:r>
            <a:r>
              <a:rPr lang="it-IT" dirty="0"/>
              <a:t> </a:t>
            </a:r>
            <a:r>
              <a:rPr lang="it-IT" dirty="0" err="1">
                <a:solidFill>
                  <a:srgbClr val="FF0000"/>
                </a:solidFill>
              </a:rPr>
              <a:t>lower</a:t>
            </a:r>
            <a:r>
              <a:rPr lang="it-IT" dirty="0">
                <a:solidFill>
                  <a:srgbClr val="FF0000"/>
                </a:solidFill>
              </a:rPr>
              <a:t> </a:t>
            </a:r>
            <a:r>
              <a:rPr lang="it-IT" dirty="0" err="1">
                <a:solidFill>
                  <a:srgbClr val="FF0000"/>
                </a:solidFill>
              </a:rPr>
              <a:t>temperatures</a:t>
            </a:r>
            <a:r>
              <a:rPr lang="it-IT" dirty="0"/>
              <a:t>, </a:t>
            </a:r>
            <a:r>
              <a:rPr lang="it-IT" dirty="0" err="1"/>
              <a:t>which</a:t>
            </a:r>
            <a:r>
              <a:rPr lang="it-IT" dirty="0"/>
              <a:t> </a:t>
            </a:r>
            <a:r>
              <a:rPr lang="it-IT" dirty="0" err="1"/>
              <a:t>is</a:t>
            </a:r>
            <a:r>
              <a:rPr lang="it-IT" dirty="0"/>
              <a:t> </a:t>
            </a:r>
            <a:r>
              <a:rPr lang="it-IT" dirty="0" err="1"/>
              <a:t>often</a:t>
            </a:r>
            <a:r>
              <a:rPr lang="it-IT" dirty="0"/>
              <a:t> </a:t>
            </a:r>
            <a:r>
              <a:rPr lang="it-IT" dirty="0" err="1"/>
              <a:t>critical</a:t>
            </a:r>
            <a:r>
              <a:rPr lang="it-IT" dirty="0"/>
              <a:t> in the </a:t>
            </a:r>
            <a:r>
              <a:rPr lang="it-IT" dirty="0" err="1"/>
              <a:t>manufacture</a:t>
            </a:r>
            <a:r>
              <a:rPr lang="it-IT" dirty="0"/>
              <a:t> of </a:t>
            </a:r>
            <a:r>
              <a:rPr lang="it-IT" dirty="0" err="1"/>
              <a:t>semiconductors</a:t>
            </a:r>
            <a:r>
              <a:rPr lang="it-IT" dirty="0"/>
              <a:t>. The </a:t>
            </a:r>
            <a:r>
              <a:rPr lang="it-IT" dirty="0" err="1"/>
              <a:t>lower</a:t>
            </a:r>
            <a:r>
              <a:rPr lang="it-IT" dirty="0"/>
              <a:t> </a:t>
            </a:r>
            <a:r>
              <a:rPr lang="it-IT" dirty="0" err="1"/>
              <a:t>temperatures</a:t>
            </a:r>
            <a:r>
              <a:rPr lang="it-IT" dirty="0"/>
              <a:t> </a:t>
            </a:r>
            <a:r>
              <a:rPr lang="it-IT" dirty="0" err="1"/>
              <a:t>also</a:t>
            </a:r>
            <a:r>
              <a:rPr lang="it-IT" dirty="0"/>
              <a:t> </a:t>
            </a:r>
            <a:r>
              <a:rPr lang="it-IT" dirty="0" err="1"/>
              <a:t>allow</a:t>
            </a:r>
            <a:r>
              <a:rPr lang="it-IT" dirty="0"/>
              <a:t> for the </a:t>
            </a:r>
            <a:r>
              <a:rPr lang="it-IT" dirty="0" err="1"/>
              <a:t>deposition</a:t>
            </a:r>
            <a:r>
              <a:rPr lang="it-IT" dirty="0"/>
              <a:t> of </a:t>
            </a:r>
            <a:r>
              <a:rPr lang="it-IT" dirty="0" err="1">
                <a:solidFill>
                  <a:srgbClr val="FF0000"/>
                </a:solidFill>
              </a:rPr>
              <a:t>organic</a:t>
            </a:r>
            <a:r>
              <a:rPr lang="it-IT" dirty="0">
                <a:solidFill>
                  <a:srgbClr val="FF0000"/>
                </a:solidFill>
              </a:rPr>
              <a:t> </a:t>
            </a:r>
            <a:r>
              <a:rPr lang="it-IT" dirty="0" err="1">
                <a:solidFill>
                  <a:srgbClr val="FF0000"/>
                </a:solidFill>
              </a:rPr>
              <a:t>coatings</a:t>
            </a:r>
            <a:r>
              <a:rPr lang="it-IT" dirty="0"/>
              <a:t>, </a:t>
            </a:r>
            <a:r>
              <a:rPr lang="it-IT" dirty="0" err="1"/>
              <a:t>such</a:t>
            </a:r>
            <a:r>
              <a:rPr lang="it-IT" dirty="0"/>
              <a:t> </a:t>
            </a:r>
            <a:r>
              <a:rPr lang="it-IT" dirty="0" err="1"/>
              <a:t>as</a:t>
            </a:r>
            <a:r>
              <a:rPr lang="it-IT" dirty="0"/>
              <a:t> plasma </a:t>
            </a:r>
            <a:r>
              <a:rPr lang="it-IT" dirty="0" err="1"/>
              <a:t>polymers</a:t>
            </a:r>
            <a:r>
              <a:rPr lang="it-IT" dirty="0"/>
              <a:t>, </a:t>
            </a:r>
            <a:r>
              <a:rPr lang="it-IT" dirty="0" err="1"/>
              <a:t>that</a:t>
            </a:r>
            <a:r>
              <a:rPr lang="it-IT" dirty="0"/>
              <a:t> </a:t>
            </a:r>
            <a:r>
              <a:rPr lang="it-IT" dirty="0" err="1"/>
              <a:t>have</a:t>
            </a:r>
            <a:r>
              <a:rPr lang="it-IT" dirty="0"/>
              <a:t> </a:t>
            </a:r>
            <a:r>
              <a:rPr lang="it-IT" dirty="0" err="1"/>
              <a:t>been</a:t>
            </a:r>
            <a:r>
              <a:rPr lang="it-IT" dirty="0"/>
              <a:t> </a:t>
            </a:r>
            <a:r>
              <a:rPr lang="it-IT" dirty="0" err="1"/>
              <a:t>used</a:t>
            </a:r>
            <a:r>
              <a:rPr lang="it-IT" dirty="0"/>
              <a:t> for </a:t>
            </a:r>
            <a:r>
              <a:rPr lang="it-IT" dirty="0" err="1"/>
              <a:t>nanoparticle</a:t>
            </a:r>
            <a:r>
              <a:rPr lang="it-IT" dirty="0"/>
              <a:t> </a:t>
            </a:r>
            <a:r>
              <a:rPr lang="it-IT" dirty="0" err="1"/>
              <a:t>surface</a:t>
            </a:r>
            <a:r>
              <a:rPr lang="it-IT" dirty="0"/>
              <a:t> </a:t>
            </a:r>
            <a:r>
              <a:rPr lang="it-IT" dirty="0" err="1"/>
              <a:t>functionalization</a:t>
            </a:r>
            <a:r>
              <a:rPr lang="it-IT" dirty="0"/>
              <a:t>.</a:t>
            </a:r>
          </a:p>
        </p:txBody>
      </p:sp>
      <p:pic>
        <p:nvPicPr>
          <p:cNvPr id="3" name="Immagine 2"/>
          <p:cNvPicPr>
            <a:picLocks noChangeAspect="1"/>
          </p:cNvPicPr>
          <p:nvPr/>
        </p:nvPicPr>
        <p:blipFill rotWithShape="1">
          <a:blip r:embed="rId3"/>
          <a:srcRect l="7383" t="21656" r="4026" b="17314"/>
          <a:stretch/>
        </p:blipFill>
        <p:spPr>
          <a:xfrm>
            <a:off x="4716016" y="3367018"/>
            <a:ext cx="4320480" cy="2232248"/>
          </a:xfrm>
          <a:prstGeom prst="rect">
            <a:avLst/>
          </a:prstGeom>
        </p:spPr>
      </p:pic>
    </p:spTree>
    <p:extLst>
      <p:ext uri="{BB962C8B-B14F-4D97-AF65-F5344CB8AC3E}">
        <p14:creationId xmlns:p14="http://schemas.microsoft.com/office/powerpoint/2010/main" val="3694362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Rettangolo 3"/>
          <p:cNvSpPr/>
          <p:nvPr/>
        </p:nvSpPr>
        <p:spPr>
          <a:xfrm>
            <a:off x="1619672" y="6093296"/>
            <a:ext cx="5310336" cy="369332"/>
          </a:xfrm>
          <a:prstGeom prst="rect">
            <a:avLst/>
          </a:prstGeom>
        </p:spPr>
        <p:txBody>
          <a:bodyPr wrap="square">
            <a:spAutoFit/>
          </a:bodyPr>
          <a:lstStyle/>
          <a:p>
            <a:r>
              <a:rPr lang="it-IT" dirty="0"/>
              <a:t>https://www.youtube.com/watch?v=gtJqNqXLg9w</a:t>
            </a:r>
          </a:p>
        </p:txBody>
      </p:sp>
      <p:pic>
        <p:nvPicPr>
          <p:cNvPr id="5" name="gtJqNqXLg9w"/>
          <p:cNvPicPr>
            <a:picLocks noRot="1" noChangeAspect="1"/>
          </p:cNvPicPr>
          <p:nvPr>
            <a:videoFile r:link="rId1"/>
          </p:nvPr>
        </p:nvPicPr>
        <p:blipFill>
          <a:blip r:embed="rId3"/>
          <a:stretch>
            <a:fillRect/>
          </a:stretch>
        </p:blipFill>
        <p:spPr>
          <a:xfrm>
            <a:off x="1187624" y="1687306"/>
            <a:ext cx="6480720" cy="3645406"/>
          </a:xfrm>
          <a:prstGeom prst="rect">
            <a:avLst/>
          </a:prstGeom>
        </p:spPr>
      </p:pic>
    </p:spTree>
    <p:extLst>
      <p:ext uri="{BB962C8B-B14F-4D97-AF65-F5344CB8AC3E}">
        <p14:creationId xmlns:p14="http://schemas.microsoft.com/office/powerpoint/2010/main" val="36883989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3435</TotalTime>
  <Words>614</Words>
  <Application>Microsoft Office PowerPoint</Application>
  <PresentationFormat>Presentazione su schermo (4:3)</PresentationFormat>
  <Paragraphs>92</Paragraphs>
  <Slides>19</Slides>
  <Notes>0</Notes>
  <HiddenSlides>0</HiddenSlides>
  <MMClips>4</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Times New Roman</vt:lpstr>
      <vt:lpstr>Wingdings</vt:lpstr>
      <vt:lpstr>Tema di Office</vt:lpstr>
      <vt:lpstr>Chemical Vapor Deposition</vt:lpstr>
      <vt:lpstr>Chemical Vapor Deposition</vt:lpstr>
      <vt:lpstr>Presentazione standard di PowerPoint</vt:lpstr>
      <vt:lpstr>Oxides preparation</vt:lpstr>
      <vt:lpstr>Chemical Vapor Deposition</vt:lpstr>
      <vt:lpstr>LPCVD</vt:lpstr>
      <vt:lpstr> CVD Classification by type of substrate heating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RF Plasma Synthesis </vt:lpstr>
      <vt:lpstr>RF Plasma Synthesis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Nanoparticle Synthesis</dc:title>
  <dc:creator>fornasiero</dc:creator>
  <cp:lastModifiedBy>Paolo Fornasiero</cp:lastModifiedBy>
  <cp:revision>215</cp:revision>
  <dcterms:created xsi:type="dcterms:W3CDTF">2020-03-16T12:24:42Z</dcterms:created>
  <dcterms:modified xsi:type="dcterms:W3CDTF">2021-05-07T08:06:52Z</dcterms:modified>
</cp:coreProperties>
</file>