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65" r:id="rId2"/>
    <p:sldId id="566" r:id="rId3"/>
    <p:sldId id="567" r:id="rId4"/>
    <p:sldId id="568" r:id="rId5"/>
    <p:sldId id="569" r:id="rId6"/>
    <p:sldId id="570" r:id="rId7"/>
    <p:sldId id="57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80" d="100"/>
          <a:sy n="80" d="100"/>
        </p:scale>
        <p:origin x="9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C28CC-24B3-458F-9C85-EDA3BC510755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AD3B-971C-414D-9CDF-FADDF5365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4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12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Preparazione polveri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CB874F-7E94-49E2-8AEB-7A802C6B8A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157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95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07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2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8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5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1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F3FF-A65F-40D0-80A7-F5D0BAA38CF9}" type="datetimeFigureOut">
              <a:rPr lang="it-IT" smtClean="0"/>
              <a:t>10/05/2021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9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70C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</a:t>
            </a:r>
            <a:r>
              <a:rPr lang="it-IT" dirty="0">
                <a:solidFill>
                  <a:srgbClr val="0070C0"/>
                </a:solidFill>
              </a:rPr>
              <a:t>D</a:t>
            </a:r>
            <a:r>
              <a:rPr lang="it-IT" dirty="0">
                <a:solidFill>
                  <a:srgbClr val="FF0000"/>
                </a:solidFill>
              </a:rPr>
              <a:t> (</a:t>
            </a:r>
            <a:r>
              <a:rPr lang="it-IT" dirty="0" smtClean="0">
                <a:solidFill>
                  <a:srgbClr val="FF0000"/>
                </a:solidFill>
              </a:rPr>
              <a:t>ALCVD or </a:t>
            </a:r>
            <a:r>
              <a:rPr lang="it-IT" dirty="0" smtClean="0">
                <a:solidFill>
                  <a:srgbClr val="0070C0"/>
                </a:solidFill>
              </a:rPr>
              <a:t>ALD</a:t>
            </a:r>
            <a:r>
              <a:rPr lang="it-IT" dirty="0" smtClean="0">
                <a:solidFill>
                  <a:srgbClr val="FF0000"/>
                </a:solidFill>
              </a:rPr>
              <a:t>) 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    </a:t>
            </a:r>
          </a:p>
        </p:txBody>
      </p:sp>
      <p:sp>
        <p:nvSpPr>
          <p:cNvPr id="2" name="Rettangolo 1"/>
          <p:cNvSpPr/>
          <p:nvPr/>
        </p:nvSpPr>
        <p:spPr>
          <a:xfrm>
            <a:off x="755576" y="834971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Deposits</a:t>
            </a:r>
            <a:r>
              <a:rPr lang="it-IT" dirty="0"/>
              <a:t> successive </a:t>
            </a:r>
            <a:r>
              <a:rPr lang="it-IT" dirty="0" err="1"/>
              <a:t>layers</a:t>
            </a:r>
            <a:r>
              <a:rPr lang="it-IT" dirty="0"/>
              <a:t> of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substances</a:t>
            </a:r>
            <a:r>
              <a:rPr lang="it-IT" dirty="0"/>
              <a:t> to produce </a:t>
            </a:r>
            <a:r>
              <a:rPr lang="it-IT" dirty="0" err="1"/>
              <a:t>layered</a:t>
            </a:r>
            <a:r>
              <a:rPr lang="it-IT" dirty="0"/>
              <a:t>, </a:t>
            </a:r>
            <a:r>
              <a:rPr lang="it-IT" dirty="0" err="1"/>
              <a:t>crystalline</a:t>
            </a:r>
            <a:r>
              <a:rPr lang="it-IT" dirty="0"/>
              <a:t> </a:t>
            </a:r>
            <a:r>
              <a:rPr lang="it-IT" dirty="0" err="1"/>
              <a:t>films</a:t>
            </a:r>
            <a:r>
              <a:rPr lang="it-IT" dirty="0" smtClean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68605"/>
            <a:ext cx="5701546" cy="492042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060142" y="1988840"/>
            <a:ext cx="3093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Alternate </a:t>
            </a:r>
            <a:r>
              <a:rPr lang="it-IT" dirty="0" err="1" smtClean="0"/>
              <a:t>sequence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err="1" smtClean="0"/>
              <a:t>reactant</a:t>
            </a:r>
            <a:endParaRPr lang="it-IT" dirty="0" smtClean="0"/>
          </a:p>
          <a:p>
            <a:r>
              <a:rPr lang="it-IT" dirty="0" err="1" smtClean="0"/>
              <a:t>gasses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23528" y="6426357"/>
            <a:ext cx="815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Temperature to induce a </a:t>
            </a:r>
            <a:r>
              <a:rPr lang="it-IT" i="1" dirty="0" err="1" smtClean="0">
                <a:solidFill>
                  <a:srgbClr val="FF0000"/>
                </a:solidFill>
              </a:rPr>
              <a:t>chemical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reaction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but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not</a:t>
            </a:r>
            <a:r>
              <a:rPr lang="it-IT" i="1" dirty="0" smtClean="0">
                <a:solidFill>
                  <a:srgbClr val="FF0000"/>
                </a:solidFill>
              </a:rPr>
              <a:t> metal precursor </a:t>
            </a:r>
            <a:r>
              <a:rPr lang="it-IT" i="1" dirty="0" err="1" smtClean="0">
                <a:solidFill>
                  <a:srgbClr val="FF0000"/>
                </a:solidFill>
              </a:rPr>
              <a:t>decomposition</a:t>
            </a:r>
            <a:r>
              <a:rPr lang="it-IT" i="1" dirty="0" smtClean="0">
                <a:solidFill>
                  <a:srgbClr val="FF0000"/>
                </a:solidFill>
              </a:rPr>
              <a:t>!!!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261289" y="3795160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Metal </a:t>
            </a:r>
            <a:r>
              <a:rPr lang="it-IT" dirty="0" err="1" smtClean="0"/>
              <a:t>halides</a:t>
            </a:r>
            <a:r>
              <a:rPr lang="it-IT" dirty="0"/>
              <a:t>, </a:t>
            </a:r>
            <a:r>
              <a:rPr lang="it-IT" dirty="0" err="1"/>
              <a:t>alkoxides</a:t>
            </a:r>
            <a:r>
              <a:rPr lang="it-IT" dirty="0"/>
              <a:t>, </a:t>
            </a:r>
            <a:endParaRPr lang="it-IT" dirty="0" smtClean="0"/>
          </a:p>
          <a:p>
            <a:r>
              <a:rPr lang="el-GR" dirty="0" smtClean="0"/>
              <a:t>β-</a:t>
            </a:r>
            <a:r>
              <a:rPr lang="it-IT" dirty="0" err="1"/>
              <a:t>diketonates</a:t>
            </a:r>
            <a:r>
              <a:rPr lang="it-IT" dirty="0"/>
              <a:t>, </a:t>
            </a:r>
            <a:r>
              <a:rPr lang="it-IT" dirty="0" err="1"/>
              <a:t>alkyls</a:t>
            </a:r>
            <a:r>
              <a:rPr lang="it-IT" dirty="0"/>
              <a:t>, and </a:t>
            </a:r>
            <a:r>
              <a:rPr lang="it-IT" dirty="0" err="1"/>
              <a:t>cyclopentadienyls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1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6176008" cy="393205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55576" y="530120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Advantages</a:t>
            </a:r>
            <a:r>
              <a:rPr lang="it-IT" dirty="0" smtClean="0">
                <a:solidFill>
                  <a:srgbClr val="00B050"/>
                </a:solidFill>
              </a:rPr>
              <a:t>:</a:t>
            </a:r>
            <a:r>
              <a:rPr lang="it-IT" dirty="0" smtClean="0"/>
              <a:t>				</a:t>
            </a:r>
            <a:r>
              <a:rPr lang="it-IT" dirty="0" err="1" smtClean="0">
                <a:solidFill>
                  <a:srgbClr val="FF0000"/>
                </a:solidFill>
              </a:rPr>
              <a:t>Disadvantages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</a:p>
          <a:p>
            <a:r>
              <a:rPr lang="it-IT" dirty="0" err="1" smtClean="0"/>
              <a:t>Very</a:t>
            </a:r>
            <a:r>
              <a:rPr lang="it-IT" dirty="0" smtClean="0"/>
              <a:t> high film </a:t>
            </a:r>
            <a:r>
              <a:rPr lang="it-IT" dirty="0" err="1" smtClean="0"/>
              <a:t>quality</a:t>
            </a:r>
            <a:r>
              <a:rPr lang="it-IT" dirty="0" smtClean="0"/>
              <a:t>			</a:t>
            </a:r>
            <a:r>
              <a:rPr lang="it-IT" dirty="0" err="1" smtClean="0"/>
              <a:t>Very</a:t>
            </a:r>
            <a:r>
              <a:rPr lang="it-IT" dirty="0" smtClean="0"/>
              <a:t> slow: 0.01 nm/s</a:t>
            </a:r>
          </a:p>
          <a:p>
            <a:r>
              <a:rPr lang="it-IT" dirty="0" smtClean="0"/>
              <a:t>Wide </a:t>
            </a:r>
            <a:r>
              <a:rPr lang="it-IT" dirty="0" err="1" smtClean="0"/>
              <a:t>range</a:t>
            </a:r>
            <a:r>
              <a:rPr lang="it-IT" dirty="0" smtClean="0"/>
              <a:t> of </a:t>
            </a:r>
            <a:r>
              <a:rPr lang="it-IT" dirty="0" err="1" smtClean="0"/>
              <a:t>materials</a:t>
            </a:r>
            <a:r>
              <a:rPr lang="it-IT" dirty="0" smtClean="0"/>
              <a:t>			</a:t>
            </a:r>
            <a:r>
              <a:rPr lang="it-IT" dirty="0" err="1" smtClean="0"/>
              <a:t>Costs</a:t>
            </a:r>
            <a:r>
              <a:rPr lang="it-IT" dirty="0" smtClean="0"/>
              <a:t> of </a:t>
            </a:r>
            <a:r>
              <a:rPr lang="it-IT" dirty="0" err="1" smtClean="0"/>
              <a:t>precursors</a:t>
            </a:r>
            <a:endParaRPr lang="it-IT" dirty="0" smtClean="0"/>
          </a:p>
          <a:p>
            <a:r>
              <a:rPr lang="it-IT" dirty="0" err="1" smtClean="0"/>
              <a:t>Thickness</a:t>
            </a:r>
            <a:r>
              <a:rPr lang="it-IT" dirty="0" smtClean="0"/>
              <a:t> control on </a:t>
            </a:r>
            <a:r>
              <a:rPr lang="it-IT" dirty="0" err="1" smtClean="0"/>
              <a:t>atomic</a:t>
            </a:r>
            <a:r>
              <a:rPr lang="it-IT" dirty="0" smtClean="0"/>
              <a:t> scale		Waste of </a:t>
            </a:r>
            <a:r>
              <a:rPr lang="it-IT" dirty="0" err="1" smtClean="0"/>
              <a:t>precursors</a:t>
            </a:r>
            <a:r>
              <a:rPr lang="it-IT" dirty="0" smtClean="0"/>
              <a:t> in gas </a:t>
            </a:r>
            <a:r>
              <a:rPr lang="it-IT" dirty="0" err="1" smtClean="0"/>
              <a:t>feed</a:t>
            </a:r>
            <a:endParaRPr lang="it-IT" dirty="0" smtClean="0"/>
          </a:p>
          <a:p>
            <a:r>
              <a:rPr lang="it-IT" dirty="0" err="1" smtClean="0"/>
              <a:t>Superior</a:t>
            </a:r>
            <a:r>
              <a:rPr lang="it-IT" dirty="0" smtClean="0"/>
              <a:t> </a:t>
            </a:r>
            <a:r>
              <a:rPr lang="it-IT" dirty="0" err="1" smtClean="0"/>
              <a:t>processability</a:t>
            </a:r>
            <a:r>
              <a:rPr lang="it-IT" dirty="0" smtClean="0"/>
              <a:t>			</a:t>
            </a:r>
            <a:r>
              <a:rPr lang="it-IT" dirty="0" err="1" smtClean="0"/>
              <a:t>Limeted</a:t>
            </a:r>
            <a:r>
              <a:rPr lang="it-IT" dirty="0" smtClean="0"/>
              <a:t> temperature </a:t>
            </a:r>
            <a:r>
              <a:rPr lang="it-IT" dirty="0" err="1" smtClean="0"/>
              <a:t>windows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92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4" y="1502332"/>
            <a:ext cx="7719330" cy="430293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868144" y="6287959"/>
            <a:ext cx="236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Inorganics</a:t>
            </a:r>
            <a:r>
              <a:rPr lang="it-IT" dirty="0"/>
              <a:t>, </a:t>
            </a:r>
            <a:r>
              <a:rPr lang="it-IT" b="1" dirty="0"/>
              <a:t>2018</a:t>
            </a:r>
            <a:r>
              <a:rPr lang="it-IT" dirty="0"/>
              <a:t>, 6, 34.</a:t>
            </a:r>
          </a:p>
        </p:txBody>
      </p:sp>
    </p:spTree>
    <p:extLst>
      <p:ext uri="{BB962C8B-B14F-4D97-AF65-F5344CB8AC3E}">
        <p14:creationId xmlns:p14="http://schemas.microsoft.com/office/powerpoint/2010/main" val="36839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" y="1416526"/>
            <a:ext cx="7722813" cy="431672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012160" y="6314810"/>
            <a:ext cx="236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Inorganics</a:t>
            </a:r>
            <a:r>
              <a:rPr lang="it-IT" dirty="0"/>
              <a:t>, </a:t>
            </a:r>
            <a:r>
              <a:rPr lang="it-IT" b="1" dirty="0"/>
              <a:t>2018</a:t>
            </a:r>
            <a:r>
              <a:rPr lang="it-IT" dirty="0"/>
              <a:t>, 6, 34.</a:t>
            </a:r>
          </a:p>
        </p:txBody>
      </p:sp>
    </p:spTree>
    <p:extLst>
      <p:ext uri="{BB962C8B-B14F-4D97-AF65-F5344CB8AC3E}">
        <p14:creationId xmlns:p14="http://schemas.microsoft.com/office/powerpoint/2010/main" val="33443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8026381" cy="367141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67543" y="5229951"/>
            <a:ext cx="8170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Exposure times can be very long</a:t>
            </a:r>
            <a:r>
              <a:rPr lang="en-US" dirty="0" smtClean="0"/>
              <a:t>. The </a:t>
            </a:r>
            <a:r>
              <a:rPr lang="en-US" dirty="0"/>
              <a:t>diffusion length </a:t>
            </a:r>
            <a:r>
              <a:rPr lang="en-US" dirty="0" smtClean="0"/>
              <a:t>must be </a:t>
            </a:r>
            <a:r>
              <a:rPr lang="en-US" dirty="0"/>
              <a:t>kept short. This can be accomplished by forming the powders into thin wafers</a:t>
            </a:r>
            <a:r>
              <a:rPr lang="en-US" dirty="0" smtClean="0"/>
              <a:t>, </a:t>
            </a:r>
            <a:r>
              <a:rPr lang="en-US" dirty="0"/>
              <a:t>rather than having a freestanding bed of powder. </a:t>
            </a:r>
            <a:r>
              <a:rPr lang="en-US" dirty="0" smtClean="0">
                <a:solidFill>
                  <a:srgbClr val="FF0000"/>
                </a:solidFill>
              </a:rPr>
              <a:t>Increasing </a:t>
            </a:r>
            <a:r>
              <a:rPr lang="en-US" dirty="0">
                <a:solidFill>
                  <a:srgbClr val="FF0000"/>
                </a:solidFill>
              </a:rPr>
              <a:t>the pressure </a:t>
            </a:r>
            <a:r>
              <a:rPr lang="en-US" dirty="0"/>
              <a:t>of the precursor also can significantly decrease the required exposure time. In some cases, the development of new, </a:t>
            </a:r>
            <a:r>
              <a:rPr lang="en-US" dirty="0">
                <a:solidFill>
                  <a:srgbClr val="FF0000"/>
                </a:solidFill>
              </a:rPr>
              <a:t>highly volatile precursors </a:t>
            </a:r>
            <a:r>
              <a:rPr lang="en-US" dirty="0"/>
              <a:t>may be </a:t>
            </a:r>
            <a:r>
              <a:rPr lang="en-US" dirty="0" smtClean="0"/>
              <a:t>necessary.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38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2"/>
          <a:stretch/>
        </p:blipFill>
        <p:spPr>
          <a:xfrm>
            <a:off x="2267744" y="620688"/>
            <a:ext cx="5362466" cy="436553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3528" y="4653136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After the exposure step, excess precursor molecules and byproducts from the substrate must be removed by </a:t>
            </a:r>
            <a:r>
              <a:rPr lang="en-US" dirty="0">
                <a:solidFill>
                  <a:srgbClr val="FF0000"/>
                </a:solidFill>
              </a:rPr>
              <a:t>purging</a:t>
            </a:r>
            <a:r>
              <a:rPr lang="en-US" dirty="0"/>
              <a:t>. This can be the </a:t>
            </a:r>
            <a:r>
              <a:rPr lang="en-US" b="1" i="1" dirty="0">
                <a:solidFill>
                  <a:srgbClr val="FF0000"/>
                </a:solidFill>
              </a:rPr>
              <a:t>longest</a:t>
            </a:r>
            <a:r>
              <a:rPr lang="en-US" dirty="0"/>
              <a:t> step in the ALD </a:t>
            </a:r>
            <a:r>
              <a:rPr lang="en-US" dirty="0" smtClean="0"/>
              <a:t>cycle. </a:t>
            </a:r>
            <a:r>
              <a:rPr lang="en-US" dirty="0"/>
              <a:t>In order to increase the production rate of wafers in the semiconductor industry, flow ALD systems with </a:t>
            </a:r>
            <a:r>
              <a:rPr lang="en-US" dirty="0">
                <a:solidFill>
                  <a:srgbClr val="FF0000"/>
                </a:solidFill>
              </a:rPr>
              <a:t>He as the carrier gas </a:t>
            </a:r>
            <a:r>
              <a:rPr lang="en-US" dirty="0"/>
              <a:t>are used to flush gas-phase and </a:t>
            </a:r>
            <a:r>
              <a:rPr lang="en-US" dirty="0" err="1"/>
              <a:t>physisorbed</a:t>
            </a:r>
            <a:r>
              <a:rPr lang="en-US" dirty="0"/>
              <a:t> molecules from the </a:t>
            </a:r>
            <a:r>
              <a:rPr lang="en-US" dirty="0" smtClean="0"/>
              <a:t>sample. </a:t>
            </a:r>
            <a:r>
              <a:rPr lang="en-US" dirty="0"/>
              <a:t>This is not trivial for a </a:t>
            </a:r>
            <a:r>
              <a:rPr lang="en-US" i="1" dirty="0">
                <a:solidFill>
                  <a:srgbClr val="7030A0"/>
                </a:solidFill>
              </a:rPr>
              <a:t>porous sample</a:t>
            </a:r>
            <a:r>
              <a:rPr lang="en-US" dirty="0"/>
              <a:t>, since the excess precursor molecules and byproducts in the pores must diffuse to the to the exterior of the pore while in the presence of the carrier gas </a:t>
            </a:r>
            <a:r>
              <a:rPr lang="en-US" dirty="0" smtClean="0"/>
              <a:t>molecules.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26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63688" y="188640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Atomic-layer</a:t>
            </a:r>
            <a:r>
              <a:rPr lang="it-IT" dirty="0">
                <a:solidFill>
                  <a:srgbClr val="FF0000"/>
                </a:solidFill>
              </a:rPr>
              <a:t> CVD (ALCVD) </a:t>
            </a:r>
          </a:p>
          <a:p>
            <a:r>
              <a:rPr lang="it-IT" dirty="0"/>
              <a:t>  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97360" y="1484784"/>
            <a:ext cx="6687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Obviously, when the </a:t>
            </a:r>
            <a:r>
              <a:rPr lang="en-US" dirty="0">
                <a:solidFill>
                  <a:srgbClr val="FF0000"/>
                </a:solidFill>
              </a:rPr>
              <a:t>purging step is incomplete</a:t>
            </a:r>
            <a:r>
              <a:rPr lang="en-US" dirty="0"/>
              <a:t>, </a:t>
            </a:r>
            <a:r>
              <a:rPr lang="en-US" dirty="0" err="1"/>
              <a:t>physisorbed</a:t>
            </a:r>
            <a:r>
              <a:rPr lang="en-US" dirty="0"/>
              <a:t> precursor molecules may remain within the pore. Introducing the next reactant will lead to the reaction of these condensed species. 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formation of non-uniform films; </a:t>
            </a:r>
            <a:endParaRPr lang="en-US" dirty="0" smtClean="0"/>
          </a:p>
          <a:p>
            <a:pPr marL="342900" indent="-342900">
              <a:buAutoNum type="arabicParenBoth"/>
            </a:pPr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formation of porous films</a:t>
            </a:r>
            <a:r>
              <a:rPr lang="en-US" dirty="0" smtClean="0"/>
              <a:t>;</a:t>
            </a:r>
          </a:p>
          <a:p>
            <a:pPr marL="342900" indent="-342900">
              <a:buAutoNum type="arabicParenBoth"/>
            </a:pPr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production of films that are much thicker than would be expected for ALD. </a:t>
            </a:r>
            <a:endParaRPr lang="en-US" dirty="0" smtClean="0"/>
          </a:p>
          <a:p>
            <a:pPr marL="342900" indent="-342900">
              <a:buAutoNum type="arabicParenBoth"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reaction of condensed films has been invoked as an explanation for the thick porous films formed by ALD procedures in SOFC </a:t>
            </a:r>
            <a:r>
              <a:rPr lang="en-US" dirty="0" smtClean="0"/>
              <a:t>electrodes.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43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358</Words>
  <Application>Microsoft Office PowerPoint</Application>
  <PresentationFormat>Presentazione su schermo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Nanoparticle Synthesis</dc:title>
  <dc:creator>fornasiero</dc:creator>
  <cp:lastModifiedBy>Paolo Fornasiero</cp:lastModifiedBy>
  <cp:revision>215</cp:revision>
  <dcterms:created xsi:type="dcterms:W3CDTF">2020-03-16T12:24:42Z</dcterms:created>
  <dcterms:modified xsi:type="dcterms:W3CDTF">2021-05-10T14:11:03Z</dcterms:modified>
</cp:coreProperties>
</file>