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572" r:id="rId2"/>
    <p:sldId id="573" r:id="rId3"/>
    <p:sldId id="574" r:id="rId4"/>
    <p:sldId id="575" r:id="rId5"/>
    <p:sldId id="576" r:id="rId6"/>
    <p:sldId id="577" r:id="rId7"/>
    <p:sldId id="578" r:id="rId8"/>
    <p:sldId id="579" r:id="rId9"/>
    <p:sldId id="580" r:id="rId10"/>
    <p:sldId id="581" r:id="rId11"/>
    <p:sldId id="582" r:id="rId12"/>
    <p:sldId id="583" r:id="rId13"/>
    <p:sldId id="584" r:id="rId14"/>
    <p:sldId id="585" r:id="rId15"/>
    <p:sldId id="586" r:id="rId16"/>
    <p:sldId id="587" r:id="rId17"/>
    <p:sldId id="588" r:id="rId18"/>
    <p:sldId id="589" r:id="rId19"/>
    <p:sldId id="590" r:id="rId20"/>
    <p:sldId id="591" r:id="rId21"/>
    <p:sldId id="592" r:id="rId22"/>
    <p:sldId id="593" r:id="rId23"/>
    <p:sldId id="594" r:id="rId24"/>
    <p:sldId id="595" r:id="rId25"/>
    <p:sldId id="596" r:id="rId26"/>
    <p:sldId id="597" r:id="rId27"/>
    <p:sldId id="598" r:id="rId2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>
      <p:cViewPr varScale="1">
        <p:scale>
          <a:sx n="80" d="100"/>
          <a:sy n="80" d="100"/>
        </p:scale>
        <p:origin x="90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C28CC-24B3-458F-9C85-EDA3BC510755}" type="datetimeFigureOut">
              <a:rPr lang="it-IT" smtClean="0"/>
              <a:t>10/05/2021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9AD3B-971C-414D-9CDF-FADDF53651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3207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10/05/2021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8530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10/05/2021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5449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10/05/2021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5129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olo,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grafico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Preparazione polveri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2CB874F-7E94-49E2-8AEB-7A802C6B8AB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31573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10/05/2021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1953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10/05/2021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0887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10/05/2021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2079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10/05/2021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8241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10/05/2021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445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10/05/2021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6846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10/05/2021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650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10/05/2021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4132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EF3FF-A65F-40D0-80A7-F5D0BAA38CF9}" type="datetimeFigureOut">
              <a:rPr lang="it-IT" smtClean="0"/>
              <a:t>10/05/2021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6985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en.wikipedia.org/wiki/Surface_roughness" TargetMode="Externa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sciencedirect.com/science/journal/13594311/136/supp/C" TargetMode="External"/><Relationship Id="rId4" Type="http://schemas.openxmlformats.org/officeDocument/2006/relationships/hyperlink" Target="https://www.sciencedirect.com/science/journal/1359431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sciencedirect.com/science/journal/13594311/136/supp/C" TargetMode="External"/><Relationship Id="rId4" Type="http://schemas.openxmlformats.org/officeDocument/2006/relationships/hyperlink" Target="https://www.sciencedirect.com/science/journal/13594311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763688" y="188640"/>
            <a:ext cx="5526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>
                <a:solidFill>
                  <a:srgbClr val="FF0000"/>
                </a:solidFill>
              </a:rPr>
              <a:t>Atomic-layer</a:t>
            </a:r>
            <a:r>
              <a:rPr lang="it-IT" dirty="0">
                <a:solidFill>
                  <a:srgbClr val="FF0000"/>
                </a:solidFill>
              </a:rPr>
              <a:t> CVD (ALCVD) </a:t>
            </a:r>
          </a:p>
          <a:p>
            <a:r>
              <a:rPr lang="it-IT" dirty="0"/>
              <a:t>   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93"/>
          <a:stretch/>
        </p:blipFill>
        <p:spPr>
          <a:xfrm>
            <a:off x="4932040" y="1052736"/>
            <a:ext cx="3242194" cy="3384376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467544" y="12687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Fluidized </a:t>
            </a:r>
            <a:r>
              <a:rPr lang="en-US" dirty="0"/>
              <a:t>bed ALD reactor designed for deposition on porous </a:t>
            </a:r>
            <a:r>
              <a:rPr lang="en-US" dirty="0" smtClean="0"/>
              <a:t>samples.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27" y="4437112"/>
            <a:ext cx="4226270" cy="173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08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444208" y="1628800"/>
            <a:ext cx="25922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/>
              <a:t>CVD </a:t>
            </a:r>
            <a:r>
              <a:rPr lang="it-IT" dirty="0" err="1"/>
              <a:t>process</a:t>
            </a:r>
            <a:r>
              <a:rPr lang="it-IT" dirty="0"/>
              <a:t> </a:t>
            </a:r>
            <a:r>
              <a:rPr lang="it-IT" dirty="0" err="1"/>
              <a:t>uses</a:t>
            </a:r>
            <a:r>
              <a:rPr lang="it-IT" dirty="0"/>
              <a:t> </a:t>
            </a:r>
            <a:r>
              <a:rPr lang="it-IT" dirty="0" err="1"/>
              <a:t>lasers</a:t>
            </a:r>
            <a:r>
              <a:rPr lang="it-IT" dirty="0"/>
              <a:t> to </a:t>
            </a:r>
            <a:r>
              <a:rPr lang="it-IT" dirty="0" err="1"/>
              <a:t>heat</a:t>
            </a:r>
            <a:r>
              <a:rPr lang="it-IT" dirty="0"/>
              <a:t> </a:t>
            </a:r>
            <a:r>
              <a:rPr lang="it-IT" dirty="0" err="1"/>
              <a:t>spots</a:t>
            </a:r>
            <a:r>
              <a:rPr lang="it-IT" dirty="0"/>
              <a:t> or </a:t>
            </a:r>
            <a:r>
              <a:rPr lang="it-IT" dirty="0" err="1"/>
              <a:t>lines</a:t>
            </a:r>
            <a:r>
              <a:rPr lang="it-IT" dirty="0"/>
              <a:t> on a </a:t>
            </a:r>
            <a:r>
              <a:rPr lang="it-IT" dirty="0" err="1"/>
              <a:t>substrate</a:t>
            </a:r>
            <a:r>
              <a:rPr lang="it-IT" dirty="0"/>
              <a:t> in </a:t>
            </a:r>
            <a:r>
              <a:rPr lang="it-IT" dirty="0" err="1"/>
              <a:t>semiconductor</a:t>
            </a:r>
            <a:r>
              <a:rPr lang="it-IT" dirty="0"/>
              <a:t> </a:t>
            </a:r>
            <a:r>
              <a:rPr lang="it-IT" dirty="0" err="1"/>
              <a:t>applications</a:t>
            </a:r>
            <a:r>
              <a:rPr lang="it-IT" dirty="0"/>
              <a:t>. In Micro </a:t>
            </a:r>
            <a:r>
              <a:rPr lang="it-IT" dirty="0" err="1"/>
              <a:t>Electro-Mechanical</a:t>
            </a:r>
            <a:r>
              <a:rPr lang="it-IT" dirty="0"/>
              <a:t> Systems </a:t>
            </a:r>
            <a:r>
              <a:rPr lang="it-IT" dirty="0" smtClean="0"/>
              <a:t>(MEMS) </a:t>
            </a:r>
            <a:r>
              <a:rPr lang="it-IT" dirty="0"/>
              <a:t>and in </a:t>
            </a:r>
            <a:r>
              <a:rPr lang="it-IT" dirty="0" err="1"/>
              <a:t>fiber</a:t>
            </a:r>
            <a:r>
              <a:rPr lang="it-IT" dirty="0"/>
              <a:t> production the </a:t>
            </a:r>
            <a:r>
              <a:rPr lang="it-IT" dirty="0" err="1"/>
              <a:t>lasers</a:t>
            </a:r>
            <a:r>
              <a:rPr lang="it-IT" dirty="0"/>
              <a:t> are </a:t>
            </a:r>
            <a:r>
              <a:rPr lang="it-IT" dirty="0" err="1"/>
              <a:t>used</a:t>
            </a:r>
            <a:r>
              <a:rPr lang="it-IT" dirty="0"/>
              <a:t> </a:t>
            </a:r>
            <a:r>
              <a:rPr lang="it-IT" dirty="0" err="1"/>
              <a:t>rapidly</a:t>
            </a:r>
            <a:r>
              <a:rPr lang="it-IT" dirty="0"/>
              <a:t> to break down the precursor </a:t>
            </a:r>
            <a:r>
              <a:rPr lang="it-IT" dirty="0" smtClean="0"/>
              <a:t>gas to </a:t>
            </a:r>
            <a:r>
              <a:rPr lang="it-IT" dirty="0" err="1" smtClean="0"/>
              <a:t>build</a:t>
            </a:r>
            <a:r>
              <a:rPr lang="it-IT" dirty="0" smtClean="0"/>
              <a:t> </a:t>
            </a:r>
            <a:r>
              <a:rPr lang="it-IT" dirty="0"/>
              <a:t>up a </a:t>
            </a:r>
            <a:r>
              <a:rPr lang="it-IT" dirty="0" err="1"/>
              <a:t>solid</a:t>
            </a:r>
            <a:r>
              <a:rPr lang="it-IT" dirty="0"/>
              <a:t> </a:t>
            </a:r>
            <a:r>
              <a:rPr lang="it-IT" dirty="0" err="1" smtClean="0"/>
              <a:t>structure</a:t>
            </a:r>
            <a:r>
              <a:rPr lang="it-IT" dirty="0" smtClean="0"/>
              <a:t>.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Laser </a:t>
            </a:r>
            <a:r>
              <a:rPr lang="it-IT" dirty="0" err="1" smtClean="0">
                <a:solidFill>
                  <a:srgbClr val="FF0000"/>
                </a:solidFill>
              </a:rPr>
              <a:t>induced</a:t>
            </a:r>
            <a:r>
              <a:rPr lang="it-IT" dirty="0" smtClean="0">
                <a:solidFill>
                  <a:srgbClr val="FF0000"/>
                </a:solidFill>
              </a:rPr>
              <a:t> temperature can </a:t>
            </a:r>
            <a:r>
              <a:rPr lang="it-IT" dirty="0" err="1">
                <a:solidFill>
                  <a:srgbClr val="FF0000"/>
                </a:solidFill>
              </a:rPr>
              <a:t>exceed</a:t>
            </a:r>
            <a:r>
              <a:rPr lang="it-IT" dirty="0">
                <a:solidFill>
                  <a:srgbClr val="FF0000"/>
                </a:solidFill>
              </a:rPr>
              <a:t> 2000 °</a:t>
            </a:r>
            <a:r>
              <a:rPr lang="it-IT" dirty="0" smtClean="0">
                <a:solidFill>
                  <a:srgbClr val="FF0000"/>
                </a:solidFill>
              </a:rPr>
              <a:t>C</a:t>
            </a:r>
            <a:r>
              <a:rPr lang="it-IT" dirty="0" smtClean="0"/>
              <a:t>. </a:t>
            </a:r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611560" y="444867"/>
            <a:ext cx="3966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Laser </a:t>
            </a:r>
            <a:r>
              <a:rPr lang="it-IT" dirty="0" err="1">
                <a:solidFill>
                  <a:srgbClr val="FF0000"/>
                </a:solidFill>
              </a:rPr>
              <a:t>Chemical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vapor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deposition</a:t>
            </a:r>
            <a:r>
              <a:rPr lang="it-IT" dirty="0">
                <a:solidFill>
                  <a:srgbClr val="FF0000"/>
                </a:solidFill>
              </a:rPr>
              <a:t> (LCVD)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5576094" cy="455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32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1560" y="444867"/>
            <a:ext cx="3966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Laser </a:t>
            </a:r>
            <a:r>
              <a:rPr lang="it-IT" dirty="0" err="1">
                <a:solidFill>
                  <a:srgbClr val="FF0000"/>
                </a:solidFill>
              </a:rPr>
              <a:t>Chemical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vapor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deposition</a:t>
            </a:r>
            <a:r>
              <a:rPr lang="it-IT" dirty="0">
                <a:solidFill>
                  <a:srgbClr val="FF0000"/>
                </a:solidFill>
              </a:rPr>
              <a:t> (LCVD)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694" y="1412776"/>
            <a:ext cx="6030416" cy="457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31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11560" y="994856"/>
            <a:ext cx="75608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>
                <a:solidFill>
                  <a:srgbClr val="FF0000"/>
                </a:solidFill>
              </a:rPr>
              <a:t>Rapid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thermal</a:t>
            </a:r>
            <a:r>
              <a:rPr lang="it-IT" dirty="0">
                <a:solidFill>
                  <a:srgbClr val="FF0000"/>
                </a:solidFill>
              </a:rPr>
              <a:t> CVD (RTCVD) </a:t>
            </a:r>
            <a:r>
              <a:rPr lang="it-IT" dirty="0"/>
              <a:t>– </a:t>
            </a:r>
            <a:r>
              <a:rPr lang="it-IT" dirty="0" err="1"/>
              <a:t>This</a:t>
            </a:r>
            <a:r>
              <a:rPr lang="it-IT" dirty="0"/>
              <a:t> CVD </a:t>
            </a:r>
            <a:r>
              <a:rPr lang="it-IT" dirty="0" err="1"/>
              <a:t>process</a:t>
            </a:r>
            <a:r>
              <a:rPr lang="it-IT" dirty="0"/>
              <a:t> </a:t>
            </a:r>
            <a:r>
              <a:rPr lang="it-IT" dirty="0" err="1"/>
              <a:t>uses</a:t>
            </a:r>
            <a:r>
              <a:rPr lang="it-IT" dirty="0"/>
              <a:t> </a:t>
            </a:r>
            <a:r>
              <a:rPr lang="it-IT" dirty="0" err="1"/>
              <a:t>heating</a:t>
            </a:r>
            <a:r>
              <a:rPr lang="it-IT" dirty="0"/>
              <a:t> </a:t>
            </a:r>
            <a:r>
              <a:rPr lang="it-IT" dirty="0" err="1"/>
              <a:t>lamps</a:t>
            </a:r>
            <a:r>
              <a:rPr lang="it-IT" dirty="0"/>
              <a:t> or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methods</a:t>
            </a:r>
            <a:r>
              <a:rPr lang="it-IT" dirty="0"/>
              <a:t> to </a:t>
            </a:r>
            <a:r>
              <a:rPr lang="it-IT" dirty="0" err="1">
                <a:solidFill>
                  <a:schemeClr val="tx2">
                    <a:lumMod val="75000"/>
                  </a:schemeClr>
                </a:solidFill>
              </a:rPr>
              <a:t>rapidly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tx2">
                    <a:lumMod val="75000"/>
                  </a:schemeClr>
                </a:solidFill>
              </a:rPr>
              <a:t>heat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dirty="0"/>
              <a:t>the wafer </a:t>
            </a:r>
            <a:r>
              <a:rPr lang="it-IT" dirty="0" err="1"/>
              <a:t>substrate</a:t>
            </a:r>
            <a:r>
              <a:rPr lang="it-IT" dirty="0"/>
              <a:t>. </a:t>
            </a:r>
            <a:r>
              <a:rPr lang="it-IT" dirty="0" err="1"/>
              <a:t>Heating</a:t>
            </a:r>
            <a:r>
              <a:rPr lang="it-IT" dirty="0"/>
              <a:t> </a:t>
            </a:r>
            <a:r>
              <a:rPr lang="it-IT" dirty="0" err="1"/>
              <a:t>only</a:t>
            </a:r>
            <a:r>
              <a:rPr lang="it-IT" dirty="0"/>
              <a:t> the </a:t>
            </a:r>
            <a:r>
              <a:rPr lang="it-IT" dirty="0" err="1"/>
              <a:t>substrate</a:t>
            </a:r>
            <a:r>
              <a:rPr lang="it-IT" dirty="0"/>
              <a:t> </a:t>
            </a:r>
            <a:r>
              <a:rPr lang="it-IT" dirty="0" err="1"/>
              <a:t>rather</a:t>
            </a:r>
            <a:r>
              <a:rPr lang="it-IT" dirty="0"/>
              <a:t> </a:t>
            </a:r>
            <a:r>
              <a:rPr lang="it-IT" dirty="0" err="1"/>
              <a:t>than</a:t>
            </a:r>
            <a:r>
              <a:rPr lang="it-IT" dirty="0"/>
              <a:t> the gas or </a:t>
            </a:r>
            <a:r>
              <a:rPr lang="it-IT" dirty="0" err="1"/>
              <a:t>chamber</a:t>
            </a:r>
            <a:r>
              <a:rPr lang="it-IT" dirty="0"/>
              <a:t> </a:t>
            </a:r>
            <a:r>
              <a:rPr lang="it-IT" dirty="0" err="1"/>
              <a:t>walls</a:t>
            </a:r>
            <a:r>
              <a:rPr lang="it-IT" dirty="0"/>
              <a:t> </a:t>
            </a:r>
            <a:r>
              <a:rPr lang="it-IT" dirty="0" err="1"/>
              <a:t>helps</a:t>
            </a:r>
            <a:r>
              <a:rPr lang="it-IT" dirty="0"/>
              <a:t> reduce </a:t>
            </a:r>
            <a:r>
              <a:rPr lang="it-IT" dirty="0" err="1"/>
              <a:t>unwanted</a:t>
            </a:r>
            <a:r>
              <a:rPr lang="it-IT" dirty="0"/>
              <a:t> gas-</a:t>
            </a:r>
            <a:r>
              <a:rPr lang="it-IT" dirty="0" err="1"/>
              <a:t>phase</a:t>
            </a:r>
            <a:r>
              <a:rPr lang="it-IT" dirty="0"/>
              <a:t> </a:t>
            </a:r>
            <a:r>
              <a:rPr lang="it-IT" dirty="0" err="1"/>
              <a:t>reactions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can </a:t>
            </a:r>
            <a:r>
              <a:rPr lang="it-IT" dirty="0" err="1"/>
              <a:t>lead</a:t>
            </a:r>
            <a:r>
              <a:rPr lang="it-IT" dirty="0"/>
              <a:t> to </a:t>
            </a:r>
            <a:r>
              <a:rPr lang="it-IT" dirty="0" err="1"/>
              <a:t>particle</a:t>
            </a:r>
            <a:r>
              <a:rPr lang="it-IT" dirty="0"/>
              <a:t> </a:t>
            </a:r>
            <a:r>
              <a:rPr lang="it-IT" dirty="0" err="1"/>
              <a:t>formation</a:t>
            </a:r>
            <a:r>
              <a:rPr lang="it-IT" dirty="0" smtClean="0"/>
              <a:t>.</a:t>
            </a:r>
          </a:p>
          <a:p>
            <a:endParaRPr lang="it-IT" dirty="0"/>
          </a:p>
          <a:p>
            <a:r>
              <a:rPr lang="it-IT" dirty="0"/>
              <a:t>    </a:t>
            </a:r>
          </a:p>
          <a:p>
            <a:r>
              <a:rPr lang="it-IT" dirty="0" smtClean="0"/>
              <a:t>    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611560" y="3068960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Hybrid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Physical-Chemical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Vapor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Deposition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/>
              <a:t>(HPCVD) –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process</a:t>
            </a:r>
            <a:r>
              <a:rPr lang="it-IT" dirty="0"/>
              <a:t> </a:t>
            </a:r>
            <a:r>
              <a:rPr lang="it-IT" dirty="0" err="1"/>
              <a:t>involves</a:t>
            </a:r>
            <a:r>
              <a:rPr lang="it-IT" dirty="0"/>
              <a:t> </a:t>
            </a:r>
            <a:r>
              <a:rPr lang="it-IT" dirty="0" err="1"/>
              <a:t>both</a:t>
            </a:r>
            <a:r>
              <a:rPr lang="it-IT" dirty="0"/>
              <a:t> </a:t>
            </a:r>
            <a:r>
              <a:rPr lang="it-IT" dirty="0" err="1"/>
              <a:t>chemical</a:t>
            </a:r>
            <a:r>
              <a:rPr lang="it-IT" dirty="0"/>
              <a:t> </a:t>
            </a:r>
            <a:r>
              <a:rPr lang="it-IT" dirty="0" err="1"/>
              <a:t>decomposition</a:t>
            </a:r>
            <a:r>
              <a:rPr lang="it-IT" dirty="0"/>
              <a:t> of precursor gas and </a:t>
            </a:r>
            <a:r>
              <a:rPr lang="it-IT" dirty="0" err="1"/>
              <a:t>vaporization</a:t>
            </a:r>
            <a:r>
              <a:rPr lang="it-IT" dirty="0"/>
              <a:t> of a </a:t>
            </a:r>
            <a:r>
              <a:rPr lang="it-IT" dirty="0" err="1"/>
              <a:t>solid</a:t>
            </a:r>
            <a:r>
              <a:rPr lang="it-IT" dirty="0"/>
              <a:t> source.</a:t>
            </a:r>
          </a:p>
          <a:p>
            <a:r>
              <a:rPr lang="it-IT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76535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721786"/>
            <a:ext cx="7488831" cy="54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09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467544" y="1061156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Lithography</a:t>
            </a:r>
            <a:r>
              <a:rPr lang="en-US" dirty="0"/>
              <a:t> uses simple chemical processes to create an image. The printing is from a stone (lithographic limestone) or a metal plate with a smooth surface.  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827584" y="332656"/>
            <a:ext cx="1788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err="1"/>
              <a:t>Nanolithography</a:t>
            </a:r>
            <a:endParaRPr lang="it-IT" b="1" dirty="0"/>
          </a:p>
        </p:txBody>
      </p:sp>
      <p:sp>
        <p:nvSpPr>
          <p:cNvPr id="5" name="Rettangolo 4"/>
          <p:cNvSpPr/>
          <p:nvPr/>
        </p:nvSpPr>
        <p:spPr>
          <a:xfrm>
            <a:off x="467544" y="1805233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Nanolithography</a:t>
            </a:r>
            <a:r>
              <a:rPr lang="en-US" dirty="0"/>
              <a:t> </a:t>
            </a:r>
            <a:r>
              <a:rPr lang="en-US" dirty="0" smtClean="0"/>
              <a:t>deals </a:t>
            </a:r>
            <a:r>
              <a:rPr lang="en-US" dirty="0"/>
              <a:t>with the engineering (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etching</a:t>
            </a:r>
            <a:r>
              <a:rPr lang="en-US" i="1" dirty="0"/>
              <a:t>, </a:t>
            </a:r>
            <a:r>
              <a:rPr lang="en-US" i="1" dirty="0">
                <a:solidFill>
                  <a:srgbClr val="FF0000"/>
                </a:solidFill>
              </a:rPr>
              <a:t>writing</a:t>
            </a:r>
            <a:r>
              <a:rPr lang="en-US" i="1" dirty="0"/>
              <a:t>, </a:t>
            </a:r>
            <a:r>
              <a:rPr lang="en-US" i="1" dirty="0">
                <a:solidFill>
                  <a:srgbClr val="0070C0"/>
                </a:solidFill>
              </a:rPr>
              <a:t>printing</a:t>
            </a:r>
            <a:r>
              <a:rPr lang="en-US" dirty="0"/>
              <a:t>) of nanometer-scale structures.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 err="1"/>
              <a:t>nanolithographic</a:t>
            </a:r>
            <a:r>
              <a:rPr lang="en-US" dirty="0"/>
              <a:t> techniques can be separated into two categories: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	-  etch </a:t>
            </a:r>
            <a:r>
              <a:rPr lang="en-US" dirty="0"/>
              <a:t>away molecules leaving behind the desired </a:t>
            </a:r>
            <a:r>
              <a:rPr lang="en-US" dirty="0" smtClean="0"/>
              <a:t>structure;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-  directly </a:t>
            </a:r>
            <a:r>
              <a:rPr lang="en-US" dirty="0"/>
              <a:t>write the desired structure to a </a:t>
            </a:r>
            <a:r>
              <a:rPr lang="en-US" dirty="0" smtClean="0"/>
              <a:t>surface. 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683568" y="4581128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.</a:t>
            </a:r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2051720" y="4437112"/>
            <a:ext cx="64087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• in </a:t>
            </a:r>
            <a:r>
              <a:rPr lang="it-IT" dirty="0"/>
              <a:t>the </a:t>
            </a:r>
            <a:r>
              <a:rPr lang="it-IT" dirty="0" err="1"/>
              <a:t>fabrication</a:t>
            </a:r>
            <a:r>
              <a:rPr lang="it-IT" dirty="0"/>
              <a:t> of </a:t>
            </a:r>
            <a:r>
              <a:rPr lang="it-IT" dirty="0" err="1"/>
              <a:t>integrated</a:t>
            </a:r>
            <a:r>
              <a:rPr lang="it-IT" dirty="0"/>
              <a:t> </a:t>
            </a:r>
            <a:r>
              <a:rPr lang="it-IT" dirty="0" err="1"/>
              <a:t>circuits</a:t>
            </a:r>
            <a:r>
              <a:rPr lang="it-IT" dirty="0"/>
              <a:t> (IC</a:t>
            </a:r>
            <a:r>
              <a:rPr lang="it-IT" dirty="0" smtClean="0"/>
              <a:t>) 	</a:t>
            </a:r>
          </a:p>
          <a:p>
            <a:r>
              <a:rPr lang="it-IT" dirty="0" smtClean="0"/>
              <a:t>• information </a:t>
            </a:r>
            <a:r>
              <a:rPr lang="it-IT" dirty="0" err="1"/>
              <a:t>storage</a:t>
            </a:r>
            <a:r>
              <a:rPr lang="it-IT" dirty="0"/>
              <a:t> </a:t>
            </a:r>
            <a:r>
              <a:rPr lang="it-IT" dirty="0" err="1"/>
              <a:t>devices</a:t>
            </a:r>
            <a:r>
              <a:rPr lang="it-IT" dirty="0"/>
              <a:t> </a:t>
            </a:r>
            <a:endParaRPr lang="it-IT" dirty="0" smtClean="0"/>
          </a:p>
          <a:p>
            <a:r>
              <a:rPr lang="it-IT" dirty="0" smtClean="0"/>
              <a:t>• </a:t>
            </a:r>
            <a:r>
              <a:rPr lang="it-IT" dirty="0" err="1" smtClean="0"/>
              <a:t>fabrication</a:t>
            </a:r>
            <a:r>
              <a:rPr lang="it-IT" dirty="0" smtClean="0"/>
              <a:t> </a:t>
            </a:r>
            <a:r>
              <a:rPr lang="it-IT" dirty="0"/>
              <a:t>of micro-</a:t>
            </a:r>
            <a:r>
              <a:rPr lang="it-IT" dirty="0" err="1"/>
              <a:t>electromechanical</a:t>
            </a:r>
            <a:r>
              <a:rPr lang="it-IT" dirty="0"/>
              <a:t> </a:t>
            </a:r>
            <a:r>
              <a:rPr lang="it-IT" dirty="0" err="1"/>
              <a:t>systems</a:t>
            </a:r>
            <a:r>
              <a:rPr lang="it-IT" dirty="0"/>
              <a:t> (MEMS</a:t>
            </a:r>
            <a:r>
              <a:rPr lang="it-IT" dirty="0" smtClean="0"/>
              <a:t>)</a:t>
            </a:r>
          </a:p>
          <a:p>
            <a:r>
              <a:rPr lang="it-IT" dirty="0" smtClean="0"/>
              <a:t>• minute </a:t>
            </a:r>
            <a:r>
              <a:rPr lang="it-IT" dirty="0" err="1"/>
              <a:t>sensors</a:t>
            </a:r>
            <a:r>
              <a:rPr lang="it-IT" dirty="0"/>
              <a:t> </a:t>
            </a:r>
            <a:r>
              <a:rPr lang="it-IT" dirty="0" smtClean="0"/>
              <a:t>		</a:t>
            </a:r>
          </a:p>
          <a:p>
            <a:r>
              <a:rPr lang="it-IT" dirty="0" smtClean="0"/>
              <a:t>• nano and </a:t>
            </a:r>
            <a:r>
              <a:rPr lang="it-IT" dirty="0" err="1" smtClean="0"/>
              <a:t>microfluidic</a:t>
            </a:r>
            <a:r>
              <a:rPr lang="it-IT" dirty="0" smtClean="0"/>
              <a:t> </a:t>
            </a:r>
            <a:r>
              <a:rPr lang="it-IT" dirty="0" err="1" smtClean="0"/>
              <a:t>devices</a:t>
            </a:r>
            <a:r>
              <a:rPr lang="it-IT" dirty="0" smtClean="0"/>
              <a:t> 	</a:t>
            </a:r>
          </a:p>
          <a:p>
            <a:r>
              <a:rPr lang="it-IT" dirty="0" smtClean="0"/>
              <a:t>• </a:t>
            </a:r>
            <a:r>
              <a:rPr lang="it-IT" dirty="0" err="1" smtClean="0"/>
              <a:t>biochips</a:t>
            </a:r>
            <a:r>
              <a:rPr lang="it-IT" dirty="0" smtClean="0"/>
              <a:t>  		</a:t>
            </a:r>
          </a:p>
          <a:p>
            <a:r>
              <a:rPr lang="it-IT" dirty="0" smtClean="0"/>
              <a:t>• </a:t>
            </a:r>
            <a:r>
              <a:rPr lang="it-IT" dirty="0" err="1" smtClean="0"/>
              <a:t>photonics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9109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036" y="836712"/>
            <a:ext cx="7787254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5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3528" y="404664"/>
            <a:ext cx="8820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LIGA</a:t>
            </a:r>
          </a:p>
          <a:p>
            <a:r>
              <a:rPr lang="en-US" b="1" i="1" dirty="0" err="1" smtClean="0"/>
              <a:t>Lithographie</a:t>
            </a:r>
            <a:r>
              <a:rPr lang="en-US" b="1" i="1" dirty="0"/>
              <a:t>, </a:t>
            </a:r>
            <a:r>
              <a:rPr lang="en-US" b="1" i="1" dirty="0" err="1"/>
              <a:t>Galvanoformung</a:t>
            </a:r>
            <a:r>
              <a:rPr lang="en-US" b="1" i="1" dirty="0"/>
              <a:t>, </a:t>
            </a:r>
            <a:r>
              <a:rPr lang="en-US" b="1" i="1" dirty="0" err="1"/>
              <a:t>Abformung</a:t>
            </a:r>
            <a:r>
              <a:rPr lang="en-US" b="1" i="1" dirty="0"/>
              <a:t> (Lithography, Electroplating, and Molding)</a:t>
            </a:r>
          </a:p>
        </p:txBody>
      </p:sp>
      <p:sp>
        <p:nvSpPr>
          <p:cNvPr id="4" name="Rettangolo 3"/>
          <p:cNvSpPr/>
          <p:nvPr/>
        </p:nvSpPr>
        <p:spPr>
          <a:xfrm>
            <a:off x="539552" y="1700808"/>
            <a:ext cx="7560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There are two main LIGA-fabrication technologies, </a:t>
            </a:r>
            <a:r>
              <a:rPr lang="en-US" dirty="0">
                <a:solidFill>
                  <a:srgbClr val="FF0000"/>
                </a:solidFill>
              </a:rPr>
              <a:t>X-Ray LIGA</a:t>
            </a:r>
            <a:r>
              <a:rPr lang="en-US" dirty="0"/>
              <a:t>, which uses X-rays produced by a synchrotron to create high-aspect ratio structures, and </a:t>
            </a:r>
            <a:r>
              <a:rPr lang="en-US" dirty="0">
                <a:solidFill>
                  <a:srgbClr val="0070C0"/>
                </a:solidFill>
              </a:rPr>
              <a:t>UV LIGA</a:t>
            </a:r>
            <a:r>
              <a:rPr lang="en-US" dirty="0"/>
              <a:t>, a more accessible method which uses ultraviolet light to create structures with relatively low aspect ratios. </a:t>
            </a:r>
          </a:p>
          <a:p>
            <a:endParaRPr lang="it-IT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9553" y="3005658"/>
            <a:ext cx="5460212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it-IT" sz="1600" dirty="0">
                <a:latin typeface="Arial" panose="020B0604020202020204" pitchFamily="34" charset="0"/>
              </a:rPr>
              <a:t>high aspect ratios on the order of 100:1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it-IT" sz="16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it-IT" sz="1600" dirty="0">
                <a:latin typeface="Arial" panose="020B0604020202020204" pitchFamily="34" charset="0"/>
              </a:rPr>
              <a:t>parallel side walls with a flank angle on the order of 89.95° </a:t>
            </a:r>
            <a:endParaRPr lang="en-US" altLang="it-IT" sz="1600" dirty="0" smtClean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it-IT" sz="16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it-IT" sz="1600" dirty="0">
                <a:latin typeface="Arial" panose="020B0604020202020204" pitchFamily="34" charset="0"/>
              </a:rPr>
              <a:t>smooth side walls with </a:t>
            </a:r>
            <a:r>
              <a:rPr lang="en-US" altLang="it-IT" sz="1600" dirty="0" smtClean="0">
                <a:latin typeface="Arial" panose="020B0604020202020204" pitchFamily="34" charset="0"/>
              </a:rPr>
              <a:t>suitable </a:t>
            </a:r>
            <a:r>
              <a:rPr lang="en-US" altLang="it-IT" sz="1600" dirty="0">
                <a:latin typeface="Arial" panose="020B0604020202020204" pitchFamily="34" charset="0"/>
              </a:rPr>
              <a:t>for optical mirrors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it-IT" sz="1600" dirty="0" smtClean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it-IT" sz="1600" dirty="0" smtClean="0">
                <a:latin typeface="Arial" panose="020B0604020202020204" pitchFamily="34" charset="0"/>
              </a:rPr>
              <a:t>structural </a:t>
            </a:r>
            <a:r>
              <a:rPr lang="en-US" altLang="it-IT" sz="1600" dirty="0">
                <a:latin typeface="Arial" panose="020B0604020202020204" pitchFamily="34" charset="0"/>
              </a:rPr>
              <a:t>heights from tens of micrometers to several millimeters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it-IT" sz="1600" dirty="0" smtClean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it-IT" sz="1600" dirty="0" smtClean="0">
                <a:latin typeface="Arial" panose="020B0604020202020204" pitchFamily="34" charset="0"/>
              </a:rPr>
              <a:t>structural </a:t>
            </a:r>
            <a:r>
              <a:rPr lang="en-US" altLang="it-IT" sz="1600" dirty="0">
                <a:latin typeface="Arial" panose="020B0604020202020204" pitchFamily="34" charset="0"/>
              </a:rPr>
              <a:t>details on the order of micrometers over </a:t>
            </a:r>
            <a:r>
              <a:rPr lang="en-US" altLang="it-IT" sz="1600" dirty="0" smtClean="0">
                <a:latin typeface="Arial" panose="020B0604020202020204" pitchFamily="34" charset="0"/>
              </a:rPr>
              <a:t>                                                                         distances </a:t>
            </a:r>
            <a:r>
              <a:rPr lang="en-US" altLang="it-IT" sz="1600" dirty="0">
                <a:latin typeface="Arial" panose="020B0604020202020204" pitchFamily="34" charset="0"/>
              </a:rPr>
              <a:t>of centimeters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it-IT" sz="14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AutoShape 2" descr="R_{a}">
            <a:hlinkClick r:id="rId2" tooltip="Surface roughness"/>
          </p:cNvPr>
          <p:cNvSpPr>
            <a:spLocks noChangeAspect="1" noChangeArrowheads="1"/>
          </p:cNvSpPr>
          <p:nvPr/>
        </p:nvSpPr>
        <p:spPr bwMode="auto">
          <a:xfrm>
            <a:off x="24796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9764" y="2924944"/>
            <a:ext cx="2795605" cy="2304256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5076056" y="5517232"/>
            <a:ext cx="38884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SEM picture of a polymer LIGA structure made by </a:t>
            </a:r>
            <a:r>
              <a:rPr lang="en-US" sz="1400" dirty="0" err="1"/>
              <a:t>moulding</a:t>
            </a:r>
            <a:r>
              <a:rPr lang="en-US" sz="1400" dirty="0"/>
              <a:t>. Smallest polymer width is 6 µm; polymer height is 120 µm, the aspect ratio is, therefore, 20.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5056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8/8b/Moore%27s_Law_Transistor_Count_1971-201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6840760" cy="493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67544" y="5934670"/>
            <a:ext cx="7470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The </a:t>
            </a:r>
            <a:r>
              <a:rPr lang="it-IT" dirty="0" err="1"/>
              <a:t>field</a:t>
            </a:r>
            <a:r>
              <a:rPr lang="it-IT" dirty="0"/>
              <a:t> of </a:t>
            </a:r>
            <a:r>
              <a:rPr lang="it-IT" dirty="0" err="1">
                <a:solidFill>
                  <a:srgbClr val="0070C0"/>
                </a:solidFill>
              </a:rPr>
              <a:t>nanolithography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born</a:t>
            </a:r>
            <a:r>
              <a:rPr lang="it-IT" dirty="0"/>
              <a:t> out of the </a:t>
            </a:r>
            <a:r>
              <a:rPr lang="it-IT" dirty="0" err="1"/>
              <a:t>need</a:t>
            </a:r>
            <a:r>
              <a:rPr lang="it-IT" dirty="0"/>
              <a:t> to </a:t>
            </a:r>
            <a:r>
              <a:rPr lang="it-IT" dirty="0" err="1"/>
              <a:t>increase</a:t>
            </a:r>
            <a:r>
              <a:rPr lang="it-IT" dirty="0"/>
              <a:t> the </a:t>
            </a:r>
            <a:r>
              <a:rPr lang="it-IT" dirty="0" err="1"/>
              <a:t>number</a:t>
            </a:r>
            <a:r>
              <a:rPr lang="it-IT" dirty="0"/>
              <a:t> of </a:t>
            </a:r>
            <a:r>
              <a:rPr lang="it-IT" dirty="0" err="1"/>
              <a:t>transistors</a:t>
            </a:r>
            <a:r>
              <a:rPr lang="it-IT" dirty="0"/>
              <a:t> in an </a:t>
            </a:r>
            <a:r>
              <a:rPr lang="it-IT" dirty="0" err="1"/>
              <a:t>integrated</a:t>
            </a:r>
            <a:r>
              <a:rPr lang="it-IT" dirty="0"/>
              <a:t> </a:t>
            </a:r>
            <a:r>
              <a:rPr lang="it-IT" dirty="0" err="1"/>
              <a:t>circuit</a:t>
            </a:r>
            <a:r>
              <a:rPr lang="it-IT" dirty="0"/>
              <a:t> in </a:t>
            </a:r>
            <a:r>
              <a:rPr lang="it-IT" dirty="0" err="1"/>
              <a:t>order</a:t>
            </a:r>
            <a:r>
              <a:rPr lang="it-IT" dirty="0"/>
              <a:t> to </a:t>
            </a:r>
            <a:r>
              <a:rPr lang="it-IT" dirty="0" err="1"/>
              <a:t>maintain</a:t>
            </a:r>
            <a:r>
              <a:rPr lang="it-IT" dirty="0"/>
              <a:t> </a:t>
            </a:r>
            <a:r>
              <a:rPr lang="it-IT" dirty="0" err="1">
                <a:solidFill>
                  <a:srgbClr val="0070C0"/>
                </a:solidFill>
              </a:rPr>
              <a:t>Moore's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smtClean="0">
                <a:solidFill>
                  <a:srgbClr val="0070C0"/>
                </a:solidFill>
              </a:rPr>
              <a:t>Law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7251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332656"/>
            <a:ext cx="3590423" cy="631327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60" y="1384901"/>
            <a:ext cx="4412648" cy="463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37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t="1882"/>
          <a:stretch/>
        </p:blipFill>
        <p:spPr>
          <a:xfrm>
            <a:off x="251520" y="980728"/>
            <a:ext cx="8378623" cy="510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80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763688" y="188640"/>
            <a:ext cx="5526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>
                <a:solidFill>
                  <a:srgbClr val="FF0000"/>
                </a:solidFill>
              </a:rPr>
              <a:t>Atomic-layer</a:t>
            </a:r>
            <a:r>
              <a:rPr lang="it-IT" dirty="0">
                <a:solidFill>
                  <a:srgbClr val="FF0000"/>
                </a:solidFill>
              </a:rPr>
              <a:t> CVD (ALCVD) </a:t>
            </a:r>
          </a:p>
          <a:p>
            <a:r>
              <a:rPr lang="it-IT" dirty="0"/>
              <a:t>   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739" y="1828800"/>
            <a:ext cx="5466522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23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0"/>
          <a:stretch/>
        </p:blipFill>
        <p:spPr>
          <a:xfrm>
            <a:off x="107504" y="332656"/>
            <a:ext cx="9144000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363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758915"/>
            <a:ext cx="8136903" cy="548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1163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grafico 3"/>
          <p:cNvSpPr>
            <a:spLocks noGrp="1"/>
          </p:cNvSpPr>
          <p:nvPr>
            <p:ph type="chart" sz="half" idx="2"/>
          </p:nvPr>
        </p:nvSpPr>
        <p:spPr/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44161"/>
            <a:ext cx="7918648" cy="608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0074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827584" y="764704"/>
            <a:ext cx="792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Resists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must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necessary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mechanical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properties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be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useful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subsequent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processing of the sample.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Considering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chemical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resists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be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characterized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categories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it-IT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onventional</a:t>
            </a:r>
            <a:r>
              <a:rPr lang="it-IT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photoresists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energy of the radiation in the exposure directly converts into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chemical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reaction in the resist.</a:t>
            </a:r>
          </a:p>
          <a:p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Chemically</a:t>
            </a:r>
            <a:r>
              <a:rPr lang="it-IT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amplified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intermediate catalytic process happens prior to development.</a:t>
            </a:r>
          </a:p>
          <a:p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827584" y="3717032"/>
            <a:ext cx="5040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ArialMT"/>
              </a:rPr>
              <a:t>Polymethylmethacrylate</a:t>
            </a:r>
            <a:r>
              <a:rPr lang="en-US" dirty="0" smtClean="0">
                <a:latin typeface="ArialMT"/>
              </a:rPr>
              <a:t> </a:t>
            </a:r>
            <a:r>
              <a:rPr lang="en-US" dirty="0">
                <a:latin typeface="ArialMT"/>
              </a:rPr>
              <a:t>(PMMA) is a positive tone resist that can be activated with UV light, X-rays</a:t>
            </a:r>
            <a:r>
              <a:rPr lang="en-US" dirty="0" smtClean="0">
                <a:latin typeface="ArialMT"/>
              </a:rPr>
              <a:t>, electrons </a:t>
            </a:r>
            <a:r>
              <a:rPr lang="en-US" dirty="0">
                <a:latin typeface="ArialMT"/>
              </a:rPr>
              <a:t>or ions. </a:t>
            </a:r>
            <a:endParaRPr lang="en-US" dirty="0" smtClean="0">
              <a:latin typeface="ArialMT"/>
            </a:endParaRPr>
          </a:p>
          <a:p>
            <a:r>
              <a:rPr lang="en-US" dirty="0" smtClean="0">
                <a:latin typeface="ArialMT"/>
              </a:rPr>
              <a:t>Molecular </a:t>
            </a:r>
            <a:r>
              <a:rPr lang="en-US" dirty="0">
                <a:latin typeface="ArialMT"/>
              </a:rPr>
              <a:t>weights form 500k to 1000 k with slightly different </a:t>
            </a:r>
            <a:r>
              <a:rPr lang="en-US" dirty="0" smtClean="0">
                <a:latin typeface="ArialMT"/>
              </a:rPr>
              <a:t>properties.</a:t>
            </a:r>
            <a:endParaRPr lang="it-IT" dirty="0">
              <a:latin typeface="ArialMT"/>
            </a:endParaRPr>
          </a:p>
          <a:p>
            <a:endParaRPr lang="it-IT" dirty="0" smtClean="0">
              <a:latin typeface="ArialMT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3681576"/>
            <a:ext cx="1536779" cy="207020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655360"/>
            <a:ext cx="7632847" cy="565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7827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76672"/>
            <a:ext cx="8123047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9989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1" y="908720"/>
            <a:ext cx="7464242" cy="536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4138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t="13861"/>
          <a:stretch/>
        </p:blipFill>
        <p:spPr>
          <a:xfrm>
            <a:off x="836389" y="1484784"/>
            <a:ext cx="7264004" cy="482453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699792" y="692696"/>
            <a:ext cx="3237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>
                <a:solidFill>
                  <a:srgbClr val="0070C0"/>
                </a:solidFill>
              </a:rPr>
              <a:t>NanoStencil</a:t>
            </a:r>
            <a:r>
              <a:rPr lang="it-IT" sz="2400" dirty="0" smtClean="0">
                <a:solidFill>
                  <a:srgbClr val="0070C0"/>
                </a:solidFill>
              </a:rPr>
              <a:t> </a:t>
            </a:r>
            <a:r>
              <a:rPr lang="it-IT" sz="2400" dirty="0" err="1" smtClean="0">
                <a:solidFill>
                  <a:srgbClr val="0070C0"/>
                </a:solidFill>
              </a:rPr>
              <a:t>lithography</a:t>
            </a:r>
            <a:r>
              <a:rPr lang="it-IT" sz="2400" dirty="0" smtClean="0">
                <a:solidFill>
                  <a:srgbClr val="0070C0"/>
                </a:solidFill>
              </a:rPr>
              <a:t> </a:t>
            </a:r>
            <a:endParaRPr lang="it-IT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6224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t="14300"/>
          <a:stretch/>
        </p:blipFill>
        <p:spPr>
          <a:xfrm>
            <a:off x="683569" y="1182839"/>
            <a:ext cx="7600636" cy="498246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699792" y="692696"/>
            <a:ext cx="3237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>
                <a:solidFill>
                  <a:srgbClr val="0070C0"/>
                </a:solidFill>
              </a:rPr>
              <a:t>NanoStencil</a:t>
            </a:r>
            <a:r>
              <a:rPr lang="it-IT" sz="2400" dirty="0" smtClean="0">
                <a:solidFill>
                  <a:srgbClr val="0070C0"/>
                </a:solidFill>
              </a:rPr>
              <a:t> </a:t>
            </a:r>
            <a:r>
              <a:rPr lang="it-IT" sz="2400" dirty="0" err="1" smtClean="0">
                <a:solidFill>
                  <a:srgbClr val="0070C0"/>
                </a:solidFill>
              </a:rPr>
              <a:t>lithography</a:t>
            </a:r>
            <a:r>
              <a:rPr lang="it-IT" sz="2400" dirty="0" smtClean="0">
                <a:solidFill>
                  <a:srgbClr val="0070C0"/>
                </a:solidFill>
              </a:rPr>
              <a:t> </a:t>
            </a:r>
            <a:endParaRPr lang="it-IT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522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763688" y="188640"/>
            <a:ext cx="5526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>
                <a:solidFill>
                  <a:srgbClr val="FF0000"/>
                </a:solidFill>
              </a:rPr>
              <a:t>Atomic-layer</a:t>
            </a:r>
            <a:r>
              <a:rPr lang="it-IT" dirty="0">
                <a:solidFill>
                  <a:srgbClr val="FF0000"/>
                </a:solidFill>
              </a:rPr>
              <a:t> CVD (ALCVD) </a:t>
            </a:r>
          </a:p>
          <a:p>
            <a:r>
              <a:rPr lang="it-IT" dirty="0"/>
              <a:t>   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526" y="695739"/>
            <a:ext cx="5396948" cy="546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57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763688" y="188640"/>
            <a:ext cx="5526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>
                <a:solidFill>
                  <a:srgbClr val="FF0000"/>
                </a:solidFill>
              </a:rPr>
              <a:t>Atomic-layer</a:t>
            </a:r>
            <a:r>
              <a:rPr lang="it-IT" dirty="0">
                <a:solidFill>
                  <a:srgbClr val="FF0000"/>
                </a:solidFill>
              </a:rPr>
              <a:t> CVD (ALCVD) </a:t>
            </a:r>
          </a:p>
          <a:p>
            <a:r>
              <a:rPr lang="it-IT" dirty="0"/>
              <a:t>   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0808"/>
            <a:ext cx="818119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5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33963" y="5657671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  <a:p>
            <a:endParaRPr lang="it-IT" dirty="0" smtClean="0"/>
          </a:p>
          <a:p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also</a:t>
            </a:r>
            <a:r>
              <a:rPr lang="it-IT" dirty="0" smtClean="0"/>
              <a:t> </a:t>
            </a:r>
            <a:r>
              <a:rPr lang="it-IT" dirty="0" err="1" smtClean="0"/>
              <a:t>known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>
                <a:solidFill>
                  <a:srgbClr val="7030A0"/>
                </a:solidFill>
              </a:rPr>
              <a:t>catalytic</a:t>
            </a:r>
            <a:r>
              <a:rPr lang="it-IT" dirty="0">
                <a:solidFill>
                  <a:srgbClr val="7030A0"/>
                </a:solidFill>
              </a:rPr>
              <a:t> CVD (</a:t>
            </a:r>
            <a:r>
              <a:rPr lang="it-IT" dirty="0" err="1">
                <a:solidFill>
                  <a:srgbClr val="7030A0"/>
                </a:solidFill>
              </a:rPr>
              <a:t>Cat</a:t>
            </a:r>
            <a:r>
              <a:rPr lang="it-IT" dirty="0">
                <a:solidFill>
                  <a:srgbClr val="7030A0"/>
                </a:solidFill>
              </a:rPr>
              <a:t>-CVD)</a:t>
            </a:r>
            <a:r>
              <a:rPr lang="it-IT" dirty="0"/>
              <a:t> or more </a:t>
            </a:r>
            <a:r>
              <a:rPr lang="it-IT" dirty="0" err="1"/>
              <a:t>commonly</a:t>
            </a:r>
            <a:r>
              <a:rPr lang="it-IT" dirty="0"/>
              <a:t>, </a:t>
            </a:r>
            <a:r>
              <a:rPr lang="it-IT" dirty="0" err="1">
                <a:solidFill>
                  <a:srgbClr val="00B050"/>
                </a:solidFill>
              </a:rPr>
              <a:t>initiated</a:t>
            </a:r>
            <a:r>
              <a:rPr lang="it-IT" dirty="0">
                <a:solidFill>
                  <a:srgbClr val="00B050"/>
                </a:solidFill>
              </a:rPr>
              <a:t> CVD (</a:t>
            </a:r>
            <a:r>
              <a:rPr lang="it-IT" dirty="0" err="1">
                <a:solidFill>
                  <a:srgbClr val="00B050"/>
                </a:solidFill>
              </a:rPr>
              <a:t>iCVD</a:t>
            </a:r>
            <a:r>
              <a:rPr lang="it-IT" dirty="0" smtClean="0">
                <a:solidFill>
                  <a:srgbClr val="00B050"/>
                </a:solidFill>
              </a:rPr>
              <a:t>). </a:t>
            </a:r>
            <a:endParaRPr lang="it-IT" dirty="0">
              <a:solidFill>
                <a:srgbClr val="00B050"/>
              </a:solidFill>
            </a:endParaRPr>
          </a:p>
          <a:p>
            <a:r>
              <a:rPr lang="it-IT" dirty="0"/>
              <a:t>   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564904"/>
            <a:ext cx="5413572" cy="322063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410272" y="165435"/>
            <a:ext cx="2706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Hot </a:t>
            </a:r>
            <a:r>
              <a:rPr lang="it-IT" dirty="0" err="1">
                <a:solidFill>
                  <a:srgbClr val="FF0000"/>
                </a:solidFill>
              </a:rPr>
              <a:t>filament</a:t>
            </a:r>
            <a:r>
              <a:rPr lang="it-IT" dirty="0">
                <a:solidFill>
                  <a:srgbClr val="FF0000"/>
                </a:solidFill>
              </a:rPr>
              <a:t> CVD (HFCVD) </a:t>
            </a:r>
          </a:p>
        </p:txBody>
      </p:sp>
      <p:sp>
        <p:nvSpPr>
          <p:cNvPr id="4" name="Rettangolo 3"/>
          <p:cNvSpPr/>
          <p:nvPr/>
        </p:nvSpPr>
        <p:spPr>
          <a:xfrm>
            <a:off x="433963" y="759997"/>
            <a:ext cx="7560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/>
              <a:t>process</a:t>
            </a:r>
            <a:r>
              <a:rPr lang="it-IT" dirty="0"/>
              <a:t> </a:t>
            </a:r>
            <a:r>
              <a:rPr lang="it-IT" dirty="0" err="1"/>
              <a:t>uses</a:t>
            </a:r>
            <a:r>
              <a:rPr lang="it-IT" dirty="0"/>
              <a:t> a hot </a:t>
            </a:r>
            <a:r>
              <a:rPr lang="it-IT" dirty="0" err="1"/>
              <a:t>filament</a:t>
            </a:r>
            <a:r>
              <a:rPr lang="it-IT" dirty="0"/>
              <a:t> to </a:t>
            </a:r>
            <a:r>
              <a:rPr lang="it-IT" dirty="0" err="1"/>
              <a:t>chemically</a:t>
            </a:r>
            <a:r>
              <a:rPr lang="it-IT" dirty="0"/>
              <a:t> decompose the source </a:t>
            </a:r>
            <a:r>
              <a:rPr lang="it-IT" dirty="0" err="1" smtClean="0"/>
              <a:t>gasses</a:t>
            </a:r>
            <a:r>
              <a:rPr lang="it-IT" dirty="0" smtClean="0"/>
              <a:t>. </a:t>
            </a:r>
            <a:r>
              <a:rPr lang="it-IT" dirty="0"/>
              <a:t>The </a:t>
            </a:r>
            <a:r>
              <a:rPr lang="it-IT" dirty="0" err="1"/>
              <a:t>filament</a:t>
            </a:r>
            <a:r>
              <a:rPr lang="it-IT" dirty="0"/>
              <a:t> temperature and </a:t>
            </a:r>
            <a:r>
              <a:rPr lang="it-IT" dirty="0" err="1"/>
              <a:t>substrate</a:t>
            </a:r>
            <a:r>
              <a:rPr lang="it-IT" dirty="0"/>
              <a:t> temperature </a:t>
            </a:r>
            <a:r>
              <a:rPr lang="it-IT" dirty="0" err="1"/>
              <a:t>thus</a:t>
            </a:r>
            <a:r>
              <a:rPr lang="it-IT" dirty="0"/>
              <a:t> are </a:t>
            </a:r>
            <a:r>
              <a:rPr lang="it-IT" dirty="0" err="1"/>
              <a:t>independently</a:t>
            </a:r>
            <a:r>
              <a:rPr lang="it-IT" dirty="0"/>
              <a:t> </a:t>
            </a:r>
            <a:r>
              <a:rPr lang="it-IT" dirty="0" err="1"/>
              <a:t>controlled</a:t>
            </a:r>
            <a:r>
              <a:rPr lang="it-IT" dirty="0"/>
              <a:t>, </a:t>
            </a:r>
            <a:r>
              <a:rPr lang="it-IT" dirty="0" err="1"/>
              <a:t>allowing</a:t>
            </a:r>
            <a:r>
              <a:rPr lang="it-IT" dirty="0"/>
              <a:t> </a:t>
            </a:r>
            <a:r>
              <a:rPr lang="it-IT" dirty="0" err="1"/>
              <a:t>colder</a:t>
            </a:r>
            <a:r>
              <a:rPr lang="it-IT" dirty="0"/>
              <a:t> </a:t>
            </a:r>
            <a:r>
              <a:rPr lang="it-IT" dirty="0" err="1"/>
              <a:t>temperatures</a:t>
            </a:r>
            <a:r>
              <a:rPr lang="it-IT" dirty="0"/>
              <a:t> for </a:t>
            </a:r>
            <a:r>
              <a:rPr lang="it-IT" dirty="0" err="1">
                <a:solidFill>
                  <a:srgbClr val="FF0000"/>
                </a:solidFill>
              </a:rPr>
              <a:t>better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absorption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rates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/>
              <a:t>at</a:t>
            </a:r>
            <a:r>
              <a:rPr lang="it-IT" dirty="0"/>
              <a:t> the </a:t>
            </a:r>
            <a:r>
              <a:rPr lang="it-IT" dirty="0" err="1"/>
              <a:t>substrate</a:t>
            </a:r>
            <a:r>
              <a:rPr lang="it-IT" dirty="0"/>
              <a:t> and </a:t>
            </a:r>
            <a:r>
              <a:rPr lang="it-IT" dirty="0" err="1"/>
              <a:t>higher</a:t>
            </a:r>
            <a:r>
              <a:rPr lang="it-IT" dirty="0"/>
              <a:t> </a:t>
            </a:r>
            <a:r>
              <a:rPr lang="it-IT" dirty="0" err="1"/>
              <a:t>temperatures</a:t>
            </a:r>
            <a:r>
              <a:rPr lang="it-IT" dirty="0"/>
              <a:t> </a:t>
            </a:r>
            <a:r>
              <a:rPr lang="it-IT" dirty="0" err="1"/>
              <a:t>necessary</a:t>
            </a:r>
            <a:r>
              <a:rPr lang="it-IT" dirty="0"/>
              <a:t> for </a:t>
            </a:r>
            <a:r>
              <a:rPr lang="it-IT" dirty="0" err="1"/>
              <a:t>decomposition</a:t>
            </a:r>
            <a:r>
              <a:rPr lang="it-IT" dirty="0"/>
              <a:t> of </a:t>
            </a:r>
            <a:r>
              <a:rPr lang="it-IT" dirty="0" err="1"/>
              <a:t>precursors</a:t>
            </a:r>
            <a:r>
              <a:rPr lang="it-IT" dirty="0"/>
              <a:t> to free </a:t>
            </a:r>
            <a:r>
              <a:rPr lang="it-IT" dirty="0" err="1"/>
              <a:t>radicals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the </a:t>
            </a:r>
            <a:r>
              <a:rPr lang="it-IT" dirty="0" err="1"/>
              <a:t>filament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452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410272" y="165435"/>
            <a:ext cx="2706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Hot </a:t>
            </a:r>
            <a:r>
              <a:rPr lang="it-IT" dirty="0" err="1">
                <a:solidFill>
                  <a:srgbClr val="FF0000"/>
                </a:solidFill>
              </a:rPr>
              <a:t>filament</a:t>
            </a:r>
            <a:r>
              <a:rPr lang="it-IT" dirty="0">
                <a:solidFill>
                  <a:srgbClr val="FF0000"/>
                </a:solidFill>
              </a:rPr>
              <a:t> CVD (HFCVD)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7" y="1133906"/>
            <a:ext cx="5246627" cy="3292804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410272" y="4725144"/>
            <a:ext cx="52143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(a) Schematic diagram of the HFCVD used, (b) Raman spectra of the graphene obtained, (c) picture of the </a:t>
            </a:r>
            <a:r>
              <a:rPr lang="en-US" dirty="0">
                <a:solidFill>
                  <a:srgbClr val="FF0000"/>
                </a:solidFill>
              </a:rPr>
              <a:t>graphene</a:t>
            </a:r>
            <a:r>
              <a:rPr lang="en-US" dirty="0"/>
              <a:t> transferred </a:t>
            </a:r>
            <a:r>
              <a:rPr lang="en-US" dirty="0">
                <a:solidFill>
                  <a:srgbClr val="FF0000"/>
                </a:solidFill>
              </a:rPr>
              <a:t>on SiO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substrate</a:t>
            </a:r>
            <a:r>
              <a:rPr lang="en-US" dirty="0"/>
              <a:t>, and (d) Raman mapping of a selected area of the hydrogenated graphene. 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/>
          <a:srcRect r="50984"/>
          <a:stretch/>
        </p:blipFill>
        <p:spPr>
          <a:xfrm>
            <a:off x="6228184" y="1916832"/>
            <a:ext cx="2601604" cy="2329031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731460" y="6309320"/>
            <a:ext cx="84490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/>
              <a:t>https://www.intechopen.com/books/chemical-vapor-deposition-recent-advances-and-applications-in-optical-solar-cells-and-solid-state-devices/hot-filament-chemical-vapor-deposition-enabling-the-scalable-synthesis-of-bilayer-graphene-and-other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5897944" y="4815926"/>
            <a:ext cx="3338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(a) SEM micrograph of </a:t>
            </a:r>
            <a:r>
              <a:rPr lang="en-US" dirty="0">
                <a:solidFill>
                  <a:srgbClr val="FF0000"/>
                </a:solidFill>
              </a:rPr>
              <a:t>graphene films on Cu surface </a:t>
            </a:r>
            <a:r>
              <a:rPr lang="en-US" dirty="0"/>
              <a:t>with optical photograph shown in the inset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8761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11560" y="548680"/>
            <a:ext cx="5526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Metalorganic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chemical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vapor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deposition</a:t>
            </a:r>
            <a:r>
              <a:rPr lang="it-IT" dirty="0">
                <a:solidFill>
                  <a:srgbClr val="FF0000"/>
                </a:solidFill>
              </a:rPr>
              <a:t> (</a:t>
            </a:r>
            <a:r>
              <a:rPr lang="it-IT" dirty="0" smtClean="0">
                <a:solidFill>
                  <a:srgbClr val="FF0000"/>
                </a:solidFill>
              </a:rPr>
              <a:t>MOCVD)</a:t>
            </a:r>
            <a:endParaRPr lang="it-IT" dirty="0">
              <a:solidFill>
                <a:srgbClr val="FF0000"/>
              </a:solidFill>
            </a:endParaRPr>
          </a:p>
          <a:p>
            <a:r>
              <a:rPr lang="it-IT" dirty="0">
                <a:solidFill>
                  <a:srgbClr val="FF0000"/>
                </a:solidFill>
              </a:rPr>
              <a:t>    </a:t>
            </a:r>
          </a:p>
        </p:txBody>
      </p:sp>
      <p:sp>
        <p:nvSpPr>
          <p:cNvPr id="2" name="Rettangolo 1"/>
          <p:cNvSpPr/>
          <p:nvPr/>
        </p:nvSpPr>
        <p:spPr>
          <a:xfrm>
            <a:off x="727706" y="1188652"/>
            <a:ext cx="5742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/>
              <a:t>CVD </a:t>
            </a:r>
            <a:r>
              <a:rPr lang="it-IT" dirty="0" err="1"/>
              <a:t>process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based</a:t>
            </a:r>
            <a:r>
              <a:rPr lang="it-IT" dirty="0"/>
              <a:t> on </a:t>
            </a:r>
            <a:r>
              <a:rPr lang="it-IT" dirty="0" err="1"/>
              <a:t>metalorganic</a:t>
            </a:r>
            <a:r>
              <a:rPr lang="it-IT" dirty="0"/>
              <a:t> </a:t>
            </a:r>
            <a:r>
              <a:rPr lang="it-IT" dirty="0" err="1"/>
              <a:t>precursors</a:t>
            </a:r>
            <a:r>
              <a:rPr lang="it-IT" dirty="0"/>
              <a:t>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2" y="2281615"/>
            <a:ext cx="4717113" cy="3493999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971600" y="6225187"/>
            <a:ext cx="3723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Geometry of the </a:t>
            </a:r>
            <a:r>
              <a:rPr lang="en-US" dirty="0" err="1"/>
              <a:t>ZnO</a:t>
            </a:r>
            <a:r>
              <a:rPr lang="en-US" dirty="0"/>
              <a:t>-MOCVD </a:t>
            </a:r>
            <a:r>
              <a:rPr lang="en-US" dirty="0" smtClean="0"/>
              <a:t>reactor.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523" y="2171597"/>
            <a:ext cx="2681131" cy="237046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5224088" y="6086687"/>
            <a:ext cx="4028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hlinkClick r:id="rId4" tooltip="Go to Applied Thermal Engineering on ScienceDirect"/>
              </a:rPr>
              <a:t>Applied Thermal Engineering</a:t>
            </a:r>
            <a:endParaRPr lang="en-US" sz="1400" b="1" dirty="0"/>
          </a:p>
          <a:p>
            <a:r>
              <a:rPr lang="en-US" sz="1400" dirty="0">
                <a:hlinkClick r:id="rId5" tooltip="Go to table of contents for this volume/issue"/>
              </a:rPr>
              <a:t>Volume 136</a:t>
            </a:r>
            <a:r>
              <a:rPr lang="en-US" sz="1400" dirty="0"/>
              <a:t>, 25 May 2018, Pages 108-117</a:t>
            </a:r>
          </a:p>
        </p:txBody>
      </p:sp>
      <p:sp>
        <p:nvSpPr>
          <p:cNvPr id="8" name="Rettangolo 7"/>
          <p:cNvSpPr/>
          <p:nvPr/>
        </p:nvSpPr>
        <p:spPr>
          <a:xfrm>
            <a:off x="4325739" y="1776301"/>
            <a:ext cx="2517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Zn(CH</a:t>
            </a:r>
            <a:r>
              <a:rPr lang="it-IT" baseline="-25000" dirty="0" smtClean="0"/>
              <a:t>2</a:t>
            </a:r>
            <a:r>
              <a:rPr lang="it-IT" dirty="0" smtClean="0"/>
              <a:t>CH</a:t>
            </a:r>
            <a:r>
              <a:rPr lang="it-IT" baseline="-25000" dirty="0" smtClean="0"/>
              <a:t>3</a:t>
            </a:r>
            <a:r>
              <a:rPr lang="it-IT" dirty="0" smtClean="0"/>
              <a:t>)</a:t>
            </a:r>
            <a:r>
              <a:rPr lang="it-IT" baseline="-25000" dirty="0" smtClean="0"/>
              <a:t>2</a:t>
            </a:r>
            <a:r>
              <a:rPr lang="it-IT" dirty="0" smtClean="0"/>
              <a:t>  /  H</a:t>
            </a:r>
            <a:r>
              <a:rPr lang="it-IT" baseline="-25000" dirty="0" smtClean="0"/>
              <a:t>2</a:t>
            </a:r>
            <a:r>
              <a:rPr lang="it-IT" dirty="0" smtClean="0"/>
              <a:t>O  / </a:t>
            </a:r>
            <a:r>
              <a:rPr lang="it-IT" dirty="0" err="1" smtClean="0"/>
              <a:t>Ar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4327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11560" y="548680"/>
            <a:ext cx="5526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Metalorganic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chemical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vapor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deposition</a:t>
            </a:r>
            <a:r>
              <a:rPr lang="it-IT" dirty="0">
                <a:solidFill>
                  <a:srgbClr val="FF0000"/>
                </a:solidFill>
              </a:rPr>
              <a:t> (</a:t>
            </a:r>
            <a:r>
              <a:rPr lang="it-IT" dirty="0" smtClean="0">
                <a:solidFill>
                  <a:srgbClr val="FF0000"/>
                </a:solidFill>
              </a:rPr>
              <a:t>MOCVD)</a:t>
            </a:r>
            <a:endParaRPr lang="it-IT" dirty="0">
              <a:solidFill>
                <a:srgbClr val="FF0000"/>
              </a:solidFill>
            </a:endParaRPr>
          </a:p>
          <a:p>
            <a:r>
              <a:rPr lang="it-IT" dirty="0">
                <a:solidFill>
                  <a:srgbClr val="FF0000"/>
                </a:solidFill>
              </a:rPr>
              <a:t>    </a:t>
            </a:r>
          </a:p>
        </p:txBody>
      </p:sp>
      <p:sp>
        <p:nvSpPr>
          <p:cNvPr id="2" name="Rettangolo 1"/>
          <p:cNvSpPr/>
          <p:nvPr/>
        </p:nvSpPr>
        <p:spPr>
          <a:xfrm>
            <a:off x="755576" y="1484784"/>
            <a:ext cx="5742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/>
              <a:t>CVD </a:t>
            </a:r>
            <a:r>
              <a:rPr lang="it-IT" dirty="0" err="1"/>
              <a:t>process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based</a:t>
            </a:r>
            <a:r>
              <a:rPr lang="it-IT" dirty="0"/>
              <a:t> on </a:t>
            </a:r>
            <a:r>
              <a:rPr lang="it-IT" dirty="0" err="1"/>
              <a:t>metalorganic</a:t>
            </a:r>
            <a:r>
              <a:rPr lang="it-IT" dirty="0"/>
              <a:t> </a:t>
            </a:r>
            <a:r>
              <a:rPr lang="it-IT" dirty="0" err="1"/>
              <a:t>precursors</a:t>
            </a:r>
            <a:r>
              <a:rPr lang="it-IT" dirty="0"/>
              <a:t>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43889"/>
            <a:ext cx="5042916" cy="271348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3692491"/>
            <a:ext cx="3755703" cy="2654803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153750" y="5882753"/>
            <a:ext cx="4028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hlinkClick r:id="rId4" tooltip="Go to Applied Thermal Engineering on ScienceDirect"/>
              </a:rPr>
              <a:t>Applied Thermal Engineering</a:t>
            </a:r>
            <a:endParaRPr lang="en-US" sz="1400" b="1" dirty="0"/>
          </a:p>
          <a:p>
            <a:r>
              <a:rPr lang="en-US" sz="1400" dirty="0">
                <a:hlinkClick r:id="rId5" tooltip="Go to table of contents for this volume/issue"/>
              </a:rPr>
              <a:t>Volume 136</a:t>
            </a:r>
            <a:r>
              <a:rPr lang="en-US" sz="1400" dirty="0"/>
              <a:t>, 25 May 2018, Pages 108-117</a:t>
            </a:r>
          </a:p>
        </p:txBody>
      </p:sp>
    </p:spTree>
    <p:extLst>
      <p:ext uri="{BB962C8B-B14F-4D97-AF65-F5344CB8AC3E}">
        <p14:creationId xmlns:p14="http://schemas.microsoft.com/office/powerpoint/2010/main" val="295294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539552" y="1052736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/>
              <a:t>process</a:t>
            </a:r>
            <a:r>
              <a:rPr lang="it-IT" dirty="0"/>
              <a:t> </a:t>
            </a:r>
            <a:r>
              <a:rPr lang="it-IT" dirty="0" err="1"/>
              <a:t>uses</a:t>
            </a:r>
            <a:r>
              <a:rPr lang="it-IT" dirty="0"/>
              <a:t> </a:t>
            </a:r>
            <a:r>
              <a:rPr lang="it-IT" dirty="0">
                <a:solidFill>
                  <a:srgbClr val="0070C0"/>
                </a:solidFill>
              </a:rPr>
              <a:t>UV light </a:t>
            </a:r>
            <a:r>
              <a:rPr lang="it-IT" dirty="0"/>
              <a:t>to </a:t>
            </a:r>
            <a:r>
              <a:rPr lang="it-IT" dirty="0" err="1"/>
              <a:t>stimulate</a:t>
            </a:r>
            <a:r>
              <a:rPr lang="it-IT" dirty="0"/>
              <a:t> </a:t>
            </a:r>
            <a:r>
              <a:rPr lang="it-IT" dirty="0" err="1"/>
              <a:t>chemical</a:t>
            </a:r>
            <a:r>
              <a:rPr lang="it-IT" dirty="0"/>
              <a:t> </a:t>
            </a:r>
            <a:r>
              <a:rPr lang="it-IT" dirty="0" err="1"/>
              <a:t>reactions</a:t>
            </a:r>
            <a:r>
              <a:rPr lang="it-IT" dirty="0"/>
              <a:t>. </a:t>
            </a:r>
            <a:r>
              <a:rPr lang="it-IT" dirty="0" smtClean="0"/>
              <a:t>Under </a:t>
            </a:r>
            <a:r>
              <a:rPr lang="it-IT" dirty="0" err="1"/>
              <a:t>certain</a:t>
            </a:r>
            <a:r>
              <a:rPr lang="it-IT" dirty="0"/>
              <a:t> </a:t>
            </a:r>
            <a:r>
              <a:rPr lang="it-IT" dirty="0" err="1"/>
              <a:t>conditions</a:t>
            </a:r>
            <a:r>
              <a:rPr lang="it-IT" dirty="0"/>
              <a:t>, </a:t>
            </a:r>
            <a:r>
              <a:rPr lang="it-IT" dirty="0" smtClean="0"/>
              <a:t>photo </a:t>
            </a:r>
            <a:r>
              <a:rPr lang="it-IT" dirty="0" err="1" smtClean="0"/>
              <a:t>initiated</a:t>
            </a:r>
            <a:r>
              <a:rPr lang="it-IT" dirty="0" smtClean="0"/>
              <a:t> CVD </a:t>
            </a:r>
            <a:r>
              <a:rPr lang="it-IT" dirty="0"/>
              <a:t>can be </a:t>
            </a:r>
            <a:r>
              <a:rPr lang="it-IT" dirty="0" err="1"/>
              <a:t>operated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or </a:t>
            </a:r>
            <a:r>
              <a:rPr lang="it-IT" dirty="0" err="1"/>
              <a:t>near</a:t>
            </a:r>
            <a:r>
              <a:rPr lang="it-IT" dirty="0"/>
              <a:t> </a:t>
            </a:r>
            <a:r>
              <a:rPr lang="it-IT" dirty="0" err="1"/>
              <a:t>atmospheric</a:t>
            </a:r>
            <a:r>
              <a:rPr lang="it-IT" dirty="0"/>
              <a:t> pressure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539552" y="476672"/>
            <a:ext cx="2862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Photo-</a:t>
            </a:r>
            <a:r>
              <a:rPr lang="it-IT" dirty="0" err="1">
                <a:solidFill>
                  <a:srgbClr val="FF0000"/>
                </a:solidFill>
              </a:rPr>
              <a:t>initiated</a:t>
            </a:r>
            <a:r>
              <a:rPr lang="it-IT" dirty="0">
                <a:solidFill>
                  <a:srgbClr val="FF0000"/>
                </a:solidFill>
              </a:rPr>
              <a:t> CVD (PICVD)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581" y="2552650"/>
            <a:ext cx="5079667" cy="260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25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3434</TotalTime>
  <Words>746</Words>
  <Application>Microsoft Office PowerPoint</Application>
  <PresentationFormat>Presentazione su schermo (4:3)</PresentationFormat>
  <Paragraphs>83</Paragraphs>
  <Slides>27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2" baseType="lpstr">
      <vt:lpstr>Arial</vt:lpstr>
      <vt:lpstr>ArialMT</vt:lpstr>
      <vt:lpstr>Calibri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Nanoparticle Synthesis</dc:title>
  <dc:creator>fornasiero</dc:creator>
  <cp:lastModifiedBy>Paolo Fornasiero</cp:lastModifiedBy>
  <cp:revision>216</cp:revision>
  <dcterms:created xsi:type="dcterms:W3CDTF">2020-03-16T12:24:42Z</dcterms:created>
  <dcterms:modified xsi:type="dcterms:W3CDTF">2021-05-10T14:12:05Z</dcterms:modified>
</cp:coreProperties>
</file>