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583" r:id="rId2"/>
    <p:sldId id="584" r:id="rId3"/>
    <p:sldId id="576" r:id="rId4"/>
    <p:sldId id="571" r:id="rId5"/>
    <p:sldId id="572" r:id="rId6"/>
    <p:sldId id="600" r:id="rId7"/>
    <p:sldId id="590" r:id="rId8"/>
    <p:sldId id="591" r:id="rId9"/>
    <p:sldId id="592" r:id="rId10"/>
    <p:sldId id="594" r:id="rId11"/>
    <p:sldId id="601" r:id="rId12"/>
    <p:sldId id="602" r:id="rId13"/>
    <p:sldId id="603" r:id="rId14"/>
    <p:sldId id="596" r:id="rId15"/>
    <p:sldId id="597" r:id="rId16"/>
    <p:sldId id="598" r:id="rId17"/>
    <p:sldId id="593" r:id="rId18"/>
    <p:sldId id="599" r:id="rId19"/>
    <p:sldId id="585" r:id="rId2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Stile con tema 1 - Color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p:cViewPr varScale="1">
        <p:scale>
          <a:sx n="80" d="100"/>
          <a:sy n="80" d="100"/>
        </p:scale>
        <p:origin x="904" y="52"/>
      </p:cViewPr>
      <p:guideLst>
        <p:guide orient="horz" pos="2160"/>
        <p:guide pos="2880"/>
      </p:guideLst>
    </p:cSldViewPr>
  </p:slideViewPr>
  <p:notesTextViewPr>
    <p:cViewPr>
      <p:scale>
        <a:sx n="1" d="1"/>
        <a:sy n="1" d="1"/>
      </p:scale>
      <p:origin x="0" y="0"/>
    </p:cViewPr>
  </p:notesTextViewPr>
  <p:notesViewPr>
    <p:cSldViewPr>
      <p:cViewPr varScale="1">
        <p:scale>
          <a:sx n="52" d="100"/>
          <a:sy n="52" d="100"/>
        </p:scale>
        <p:origin x="268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3C28CC-24B3-458F-9C85-EDA3BC510755}" type="datetimeFigureOut">
              <a:rPr lang="it-IT" smtClean="0"/>
              <a:t>18/05/2021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E9AD3B-971C-414D-9CDF-FADDF5365112}" type="slidenum">
              <a:rPr lang="it-IT" smtClean="0"/>
              <a:t>‹N›</a:t>
            </a:fld>
            <a:endParaRPr lang="it-IT"/>
          </a:p>
        </p:txBody>
      </p:sp>
    </p:spTree>
    <p:extLst>
      <p:ext uri="{BB962C8B-B14F-4D97-AF65-F5344CB8AC3E}">
        <p14:creationId xmlns:p14="http://schemas.microsoft.com/office/powerpoint/2010/main" val="2193207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F6A7869-70A4-43F9-A93F-3EEE5301B280}" type="slidenum">
              <a:rPr lang="en-US" altLang="it-IT"/>
              <a:pPr/>
              <a:t>13</a:t>
            </a:fld>
            <a:endParaRPr lang="en-US" altLang="it-IT"/>
          </a:p>
        </p:txBody>
      </p:sp>
      <p:sp>
        <p:nvSpPr>
          <p:cNvPr id="409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07503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8B7EF3FF-A65F-40D0-80A7-F5D0BAA38CF9}" type="datetimeFigureOut">
              <a:rPr lang="it-IT" smtClean="0"/>
              <a:t>18/05/2021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366B99D-4710-401D-9F35-133807037E9F}" type="slidenum">
              <a:rPr lang="it-IT" smtClean="0"/>
              <a:t>‹N›</a:t>
            </a:fld>
            <a:endParaRPr lang="it-IT"/>
          </a:p>
        </p:txBody>
      </p:sp>
    </p:spTree>
    <p:extLst>
      <p:ext uri="{BB962C8B-B14F-4D97-AF65-F5344CB8AC3E}">
        <p14:creationId xmlns:p14="http://schemas.microsoft.com/office/powerpoint/2010/main" val="4238530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B7EF3FF-A65F-40D0-80A7-F5D0BAA38CF9}" type="datetimeFigureOut">
              <a:rPr lang="it-IT" smtClean="0"/>
              <a:t>18/05/2021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366B99D-4710-401D-9F35-133807037E9F}" type="slidenum">
              <a:rPr lang="it-IT" smtClean="0"/>
              <a:t>‹N›</a:t>
            </a:fld>
            <a:endParaRPr lang="it-IT"/>
          </a:p>
        </p:txBody>
      </p:sp>
    </p:spTree>
    <p:extLst>
      <p:ext uri="{BB962C8B-B14F-4D97-AF65-F5344CB8AC3E}">
        <p14:creationId xmlns:p14="http://schemas.microsoft.com/office/powerpoint/2010/main" val="905449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B7EF3FF-A65F-40D0-80A7-F5D0BAA38CF9}" type="datetimeFigureOut">
              <a:rPr lang="it-IT" smtClean="0"/>
              <a:t>18/05/2021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366B99D-4710-401D-9F35-133807037E9F}" type="slidenum">
              <a:rPr lang="it-IT" smtClean="0"/>
              <a:t>‹N›</a:t>
            </a:fld>
            <a:endParaRPr lang="it-IT"/>
          </a:p>
        </p:txBody>
      </p:sp>
    </p:spTree>
    <p:extLst>
      <p:ext uri="{BB962C8B-B14F-4D97-AF65-F5344CB8AC3E}">
        <p14:creationId xmlns:p14="http://schemas.microsoft.com/office/powerpoint/2010/main" val="2915129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olo, test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grafico 3"/>
          <p:cNvSpPr>
            <a:spLocks noGrp="1"/>
          </p:cNvSpPr>
          <p:nvPr>
            <p:ph type="chart" sz="half" idx="2"/>
          </p:nvPr>
        </p:nvSpPr>
        <p:spPr>
          <a:xfrm>
            <a:off x="4648200" y="1981200"/>
            <a:ext cx="3810000" cy="4114800"/>
          </a:xfrm>
        </p:spPr>
        <p:txBody>
          <a:bodyPr/>
          <a:lstStyle/>
          <a:p>
            <a:endParaRPr lang="it-IT"/>
          </a:p>
        </p:txBody>
      </p:sp>
      <p:sp>
        <p:nvSpPr>
          <p:cNvPr id="5" name="Segnaposto data 4"/>
          <p:cNvSpPr>
            <a:spLocks noGrp="1"/>
          </p:cNvSpPr>
          <p:nvPr>
            <p:ph type="dt" sz="half" idx="10"/>
          </p:nvPr>
        </p:nvSpPr>
        <p:spPr>
          <a:xfrm>
            <a:off x="685800" y="6248400"/>
            <a:ext cx="1905000" cy="457200"/>
          </a:xfrm>
        </p:spPr>
        <p:txBody>
          <a:bodyPr/>
          <a:lstStyle>
            <a:lvl1pPr>
              <a:defRPr/>
            </a:lvl1pPr>
          </a:lstStyle>
          <a:p>
            <a:endParaRPr lang="it-IT" altLang="it-IT"/>
          </a:p>
        </p:txBody>
      </p:sp>
      <p:sp>
        <p:nvSpPr>
          <p:cNvPr id="6" name="Segnaposto piè di pagina 5"/>
          <p:cNvSpPr>
            <a:spLocks noGrp="1"/>
          </p:cNvSpPr>
          <p:nvPr>
            <p:ph type="ftr" sz="quarter" idx="11"/>
          </p:nvPr>
        </p:nvSpPr>
        <p:spPr>
          <a:xfrm>
            <a:off x="3124200" y="6248400"/>
            <a:ext cx="2895600" cy="457200"/>
          </a:xfrm>
        </p:spPr>
        <p:txBody>
          <a:bodyPr/>
          <a:lstStyle>
            <a:lvl1pPr>
              <a:defRPr/>
            </a:lvl1pPr>
          </a:lstStyle>
          <a:p>
            <a:r>
              <a:rPr lang="it-IT" altLang="it-IT"/>
              <a:t>Preparazione polveri</a:t>
            </a:r>
          </a:p>
        </p:txBody>
      </p:sp>
      <p:sp>
        <p:nvSpPr>
          <p:cNvPr id="7" name="Segnaposto numero diapositiva 6"/>
          <p:cNvSpPr>
            <a:spLocks noGrp="1"/>
          </p:cNvSpPr>
          <p:nvPr>
            <p:ph type="sldNum" sz="quarter" idx="12"/>
          </p:nvPr>
        </p:nvSpPr>
        <p:spPr>
          <a:xfrm>
            <a:off x="6553200" y="6248400"/>
            <a:ext cx="1905000" cy="457200"/>
          </a:xfrm>
        </p:spPr>
        <p:txBody>
          <a:bodyPr/>
          <a:lstStyle>
            <a:lvl1pPr>
              <a:defRPr/>
            </a:lvl1pPr>
          </a:lstStyle>
          <a:p>
            <a:fld id="{12CB874F-7E94-49E2-8AEB-7A802C6B8AB9}" type="slidenum">
              <a:rPr lang="it-IT" altLang="it-IT"/>
              <a:pPr/>
              <a:t>‹N›</a:t>
            </a:fld>
            <a:endParaRPr lang="it-IT" altLang="it-IT"/>
          </a:p>
        </p:txBody>
      </p:sp>
    </p:spTree>
    <p:extLst>
      <p:ext uri="{BB962C8B-B14F-4D97-AF65-F5344CB8AC3E}">
        <p14:creationId xmlns:p14="http://schemas.microsoft.com/office/powerpoint/2010/main" val="531573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628650" y="365125"/>
            <a:ext cx="7886700" cy="1325563"/>
          </a:xfrm>
          <a:prstGeom prst="rect">
            <a:avLst/>
          </a:prstGeom>
        </p:spPr>
        <p:txBody>
          <a:bodyPr/>
          <a:lstStyle/>
          <a:p>
            <a:r>
              <a:rPr lang="it-IT" smtClean="0"/>
              <a:t>Fare clic per modificare lo stile del titolo</a:t>
            </a:r>
            <a:endParaRPr lang="it-IT"/>
          </a:p>
        </p:txBody>
      </p:sp>
    </p:spTree>
    <p:extLst>
      <p:ext uri="{BB962C8B-B14F-4D97-AF65-F5344CB8AC3E}">
        <p14:creationId xmlns:p14="http://schemas.microsoft.com/office/powerpoint/2010/main" val="3986884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B7EF3FF-A65F-40D0-80A7-F5D0BAA38CF9}" type="datetimeFigureOut">
              <a:rPr lang="it-IT" smtClean="0"/>
              <a:t>18/05/2021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366B99D-4710-401D-9F35-133807037E9F}" type="slidenum">
              <a:rPr lang="it-IT" smtClean="0"/>
              <a:t>‹N›</a:t>
            </a:fld>
            <a:endParaRPr lang="it-IT"/>
          </a:p>
        </p:txBody>
      </p:sp>
    </p:spTree>
    <p:extLst>
      <p:ext uri="{BB962C8B-B14F-4D97-AF65-F5344CB8AC3E}">
        <p14:creationId xmlns:p14="http://schemas.microsoft.com/office/powerpoint/2010/main" val="2401953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8B7EF3FF-A65F-40D0-80A7-F5D0BAA38CF9}" type="datetimeFigureOut">
              <a:rPr lang="it-IT" smtClean="0"/>
              <a:t>18/05/2021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366B99D-4710-401D-9F35-133807037E9F}" type="slidenum">
              <a:rPr lang="it-IT" smtClean="0"/>
              <a:t>‹N›</a:t>
            </a:fld>
            <a:endParaRPr lang="it-IT"/>
          </a:p>
        </p:txBody>
      </p:sp>
    </p:spTree>
    <p:extLst>
      <p:ext uri="{BB962C8B-B14F-4D97-AF65-F5344CB8AC3E}">
        <p14:creationId xmlns:p14="http://schemas.microsoft.com/office/powerpoint/2010/main" val="3500887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8B7EF3FF-A65F-40D0-80A7-F5D0BAA38CF9}" type="datetimeFigureOut">
              <a:rPr lang="it-IT" smtClean="0"/>
              <a:t>18/05/2021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366B99D-4710-401D-9F35-133807037E9F}" type="slidenum">
              <a:rPr lang="it-IT" smtClean="0"/>
              <a:t>‹N›</a:t>
            </a:fld>
            <a:endParaRPr lang="it-IT"/>
          </a:p>
        </p:txBody>
      </p:sp>
    </p:spTree>
    <p:extLst>
      <p:ext uri="{BB962C8B-B14F-4D97-AF65-F5344CB8AC3E}">
        <p14:creationId xmlns:p14="http://schemas.microsoft.com/office/powerpoint/2010/main" val="3182079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8B7EF3FF-A65F-40D0-80A7-F5D0BAA38CF9}" type="datetimeFigureOut">
              <a:rPr lang="it-IT" smtClean="0"/>
              <a:t>18/05/2021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366B99D-4710-401D-9F35-133807037E9F}" type="slidenum">
              <a:rPr lang="it-IT" smtClean="0"/>
              <a:t>‹N›</a:t>
            </a:fld>
            <a:endParaRPr lang="it-IT"/>
          </a:p>
        </p:txBody>
      </p:sp>
    </p:spTree>
    <p:extLst>
      <p:ext uri="{BB962C8B-B14F-4D97-AF65-F5344CB8AC3E}">
        <p14:creationId xmlns:p14="http://schemas.microsoft.com/office/powerpoint/2010/main" val="2068241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8B7EF3FF-A65F-40D0-80A7-F5D0BAA38CF9}" type="datetimeFigureOut">
              <a:rPr lang="it-IT" smtClean="0"/>
              <a:t>18/05/2021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366B99D-4710-401D-9F35-133807037E9F}" type="slidenum">
              <a:rPr lang="it-IT" smtClean="0"/>
              <a:t>‹N›</a:t>
            </a:fld>
            <a:endParaRPr lang="it-IT"/>
          </a:p>
        </p:txBody>
      </p:sp>
    </p:spTree>
    <p:extLst>
      <p:ext uri="{BB962C8B-B14F-4D97-AF65-F5344CB8AC3E}">
        <p14:creationId xmlns:p14="http://schemas.microsoft.com/office/powerpoint/2010/main" val="134445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B7EF3FF-A65F-40D0-80A7-F5D0BAA38CF9}" type="datetimeFigureOut">
              <a:rPr lang="it-IT" smtClean="0"/>
              <a:t>18/05/2021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366B99D-4710-401D-9F35-133807037E9F}" type="slidenum">
              <a:rPr lang="it-IT" smtClean="0"/>
              <a:t>‹N›</a:t>
            </a:fld>
            <a:endParaRPr lang="it-IT"/>
          </a:p>
        </p:txBody>
      </p:sp>
    </p:spTree>
    <p:extLst>
      <p:ext uri="{BB962C8B-B14F-4D97-AF65-F5344CB8AC3E}">
        <p14:creationId xmlns:p14="http://schemas.microsoft.com/office/powerpoint/2010/main" val="3346846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B7EF3FF-A65F-40D0-80A7-F5D0BAA38CF9}" type="datetimeFigureOut">
              <a:rPr lang="it-IT" smtClean="0"/>
              <a:t>18/05/2021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366B99D-4710-401D-9F35-133807037E9F}" type="slidenum">
              <a:rPr lang="it-IT" smtClean="0"/>
              <a:t>‹N›</a:t>
            </a:fld>
            <a:endParaRPr lang="it-IT"/>
          </a:p>
        </p:txBody>
      </p:sp>
    </p:spTree>
    <p:extLst>
      <p:ext uri="{BB962C8B-B14F-4D97-AF65-F5344CB8AC3E}">
        <p14:creationId xmlns:p14="http://schemas.microsoft.com/office/powerpoint/2010/main" val="2956502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B7EF3FF-A65F-40D0-80A7-F5D0BAA38CF9}" type="datetimeFigureOut">
              <a:rPr lang="it-IT" smtClean="0"/>
              <a:t>18/05/2021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366B99D-4710-401D-9F35-133807037E9F}" type="slidenum">
              <a:rPr lang="it-IT" smtClean="0"/>
              <a:t>‹N›</a:t>
            </a:fld>
            <a:endParaRPr lang="it-IT"/>
          </a:p>
        </p:txBody>
      </p:sp>
    </p:spTree>
    <p:extLst>
      <p:ext uri="{BB962C8B-B14F-4D97-AF65-F5344CB8AC3E}">
        <p14:creationId xmlns:p14="http://schemas.microsoft.com/office/powerpoint/2010/main" val="2394132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EF3FF-A65F-40D0-80A7-F5D0BAA38CF9}" type="datetimeFigureOut">
              <a:rPr lang="it-IT" smtClean="0"/>
              <a:t>18/05/2021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66B99D-4710-401D-9F35-133807037E9F}" type="slidenum">
              <a:rPr lang="it-IT" smtClean="0"/>
              <a:t>‹N›</a:t>
            </a:fld>
            <a:endParaRPr lang="it-IT"/>
          </a:p>
        </p:txBody>
      </p:sp>
    </p:spTree>
    <p:extLst>
      <p:ext uri="{BB962C8B-B14F-4D97-AF65-F5344CB8AC3E}">
        <p14:creationId xmlns:p14="http://schemas.microsoft.com/office/powerpoint/2010/main" val="1666985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302522" y="620687"/>
            <a:ext cx="8013894" cy="5400273"/>
          </a:xfrm>
          <a:prstGeom prst="rect">
            <a:avLst/>
          </a:prstGeom>
        </p:spPr>
      </p:pic>
    </p:spTree>
    <p:extLst>
      <p:ext uri="{BB962C8B-B14F-4D97-AF65-F5344CB8AC3E}">
        <p14:creationId xmlns:p14="http://schemas.microsoft.com/office/powerpoint/2010/main" val="945650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testo 2"/>
          <p:cNvSpPr>
            <a:spLocks noGrp="1"/>
          </p:cNvSpPr>
          <p:nvPr>
            <p:ph type="body" sz="half" idx="1"/>
          </p:nvPr>
        </p:nvSpPr>
        <p:spPr/>
        <p:txBody>
          <a:bodyPr/>
          <a:lstStyle/>
          <a:p>
            <a:endParaRPr lang="it-IT"/>
          </a:p>
        </p:txBody>
      </p:sp>
      <p:sp>
        <p:nvSpPr>
          <p:cNvPr id="4" name="Segnaposto grafico 3"/>
          <p:cNvSpPr>
            <a:spLocks noGrp="1"/>
          </p:cNvSpPr>
          <p:nvPr>
            <p:ph type="chart" sz="half" idx="2"/>
          </p:nvPr>
        </p:nvSpPr>
        <p:spPr/>
      </p:sp>
      <p:pic>
        <p:nvPicPr>
          <p:cNvPr id="5" name="Immagine 4"/>
          <p:cNvPicPr>
            <a:picLocks noChangeAspect="1"/>
          </p:cNvPicPr>
          <p:nvPr/>
        </p:nvPicPr>
        <p:blipFill rotWithShape="1">
          <a:blip r:embed="rId2"/>
          <a:srcRect t="5262"/>
          <a:stretch/>
        </p:blipFill>
        <p:spPr>
          <a:xfrm>
            <a:off x="107504" y="332656"/>
            <a:ext cx="9155432" cy="6212962"/>
          </a:xfrm>
          <a:prstGeom prst="rect">
            <a:avLst/>
          </a:prstGeom>
        </p:spPr>
      </p:pic>
    </p:spTree>
    <p:extLst>
      <p:ext uri="{BB962C8B-B14F-4D97-AF65-F5344CB8AC3E}">
        <p14:creationId xmlns:p14="http://schemas.microsoft.com/office/powerpoint/2010/main" val="4185452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https://pubs.acs.org/doi/10.1021/acs.analchem.5b04221</a:t>
            </a: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2492896"/>
            <a:ext cx="4762500" cy="3867150"/>
          </a:xfrm>
          <a:prstGeom prst="rect">
            <a:avLst/>
          </a:prstGeom>
        </p:spPr>
      </p:pic>
    </p:spTree>
    <p:extLst>
      <p:ext uri="{BB962C8B-B14F-4D97-AF65-F5344CB8AC3E}">
        <p14:creationId xmlns:p14="http://schemas.microsoft.com/office/powerpoint/2010/main" val="1032297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974" y="5715000"/>
            <a:ext cx="7772400" cy="1143000"/>
          </a:xfrm>
        </p:spPr>
        <p:txBody>
          <a:bodyPr>
            <a:normAutofit/>
          </a:bodyPr>
          <a:lstStyle/>
          <a:p>
            <a:r>
              <a:rPr lang="it-IT" sz="1400" dirty="0"/>
              <a:t>https://pubs.acs.org/doi/10.1021/acs.analchem.5b04221</a:t>
            </a: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1196752"/>
            <a:ext cx="4762500" cy="4429125"/>
          </a:xfrm>
          <a:prstGeom prst="rect">
            <a:avLst/>
          </a:prstGeom>
        </p:spPr>
      </p:pic>
      <p:sp>
        <p:nvSpPr>
          <p:cNvPr id="4" name="Rettangolo 3"/>
          <p:cNvSpPr/>
          <p:nvPr/>
        </p:nvSpPr>
        <p:spPr>
          <a:xfrm>
            <a:off x="2843808" y="548680"/>
            <a:ext cx="3709477" cy="369332"/>
          </a:xfrm>
          <a:prstGeom prst="rect">
            <a:avLst/>
          </a:prstGeom>
        </p:spPr>
        <p:txBody>
          <a:bodyPr wrap="none">
            <a:spAutoFit/>
          </a:bodyPr>
          <a:lstStyle/>
          <a:p>
            <a:r>
              <a:rPr lang="it-IT" b="1" dirty="0" err="1"/>
              <a:t>Analytical</a:t>
            </a:r>
            <a:r>
              <a:rPr lang="it-IT" b="1" dirty="0"/>
              <a:t> </a:t>
            </a:r>
            <a:r>
              <a:rPr lang="it-IT" b="1" dirty="0" err="1"/>
              <a:t>Aspects</a:t>
            </a:r>
            <a:r>
              <a:rPr lang="it-IT" b="1" dirty="0"/>
              <a:t> of </a:t>
            </a:r>
            <a:r>
              <a:rPr lang="it-IT" b="1" dirty="0" err="1"/>
              <a:t>Nanotoxicology</a:t>
            </a:r>
            <a:endParaRPr lang="it-IT" b="1" dirty="0"/>
          </a:p>
        </p:txBody>
      </p:sp>
    </p:spTree>
    <p:extLst>
      <p:ext uri="{BB962C8B-B14F-4D97-AF65-F5344CB8AC3E}">
        <p14:creationId xmlns:p14="http://schemas.microsoft.com/office/powerpoint/2010/main" val="1040587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AutoShape 1"/>
          <p:cNvSpPr>
            <a:spLocks noChangeAspect="1" noChangeArrowheads="1"/>
          </p:cNvSpPr>
          <p:nvPr/>
        </p:nvSpPr>
        <p:spPr bwMode="auto">
          <a:xfrm>
            <a:off x="7086600" y="152400"/>
            <a:ext cx="1870075" cy="355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4" name="AutoShape 2"/>
          <p:cNvSpPr>
            <a:spLocks noChangeArrowheads="1"/>
          </p:cNvSpPr>
          <p:nvPr/>
        </p:nvSpPr>
        <p:spPr bwMode="auto">
          <a:xfrm>
            <a:off x="179512" y="4941168"/>
            <a:ext cx="8020000" cy="1080120"/>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panose="020B0604020202020204" pitchFamily="34" charset="0"/>
                <a:ea typeface="ＭＳ Ｐゴシック" panose="020B0600070205080204" pitchFamily="34" charset="-128"/>
              </a:defRPr>
            </a:lvl9pPr>
          </a:lstStyle>
          <a:p>
            <a:r>
              <a:rPr lang="en-US" altLang="it-IT" sz="1200" dirty="0"/>
              <a:t>Comparison of DLS- and TRPS-measured size-distributions of H2O2-oxidized single wall carbon </a:t>
            </a:r>
            <a:r>
              <a:rPr lang="en-US" altLang="it-IT" sz="1200" dirty="0" err="1"/>
              <a:t>nanohorns</a:t>
            </a:r>
            <a:r>
              <a:rPr lang="en-US" altLang="it-IT" sz="1200" dirty="0"/>
              <a:t> </a:t>
            </a:r>
            <a:endParaRPr lang="en-US" altLang="it-IT" sz="1200" dirty="0" smtClean="0"/>
          </a:p>
          <a:p>
            <a:r>
              <a:rPr lang="en-US" altLang="it-IT" sz="1200" dirty="0" smtClean="0"/>
              <a:t>prepared </a:t>
            </a:r>
            <a:r>
              <a:rPr lang="en-US" altLang="it-IT" sz="1200" dirty="0"/>
              <a:t>in cell culture medium (RPMI medium) supplemented with 10% fetal bovine serum. </a:t>
            </a:r>
            <a:endParaRPr lang="en-US" altLang="it-IT" sz="1200" dirty="0" smtClean="0"/>
          </a:p>
          <a:p>
            <a:r>
              <a:rPr lang="en-US" altLang="it-IT" sz="1200" dirty="0" smtClean="0"/>
              <a:t>Sequential </a:t>
            </a:r>
            <a:r>
              <a:rPr lang="en-US" altLang="it-IT" sz="1200" dirty="0"/>
              <a:t>dilutions of a 500 </a:t>
            </a:r>
            <a:r>
              <a:rPr lang="en-US" altLang="it-IT" sz="1200" dirty="0" err="1"/>
              <a:t>μg</a:t>
            </a:r>
            <a:r>
              <a:rPr lang="en-US" altLang="it-IT" sz="1200" dirty="0"/>
              <a:t>/mL stock solution of </a:t>
            </a:r>
            <a:r>
              <a:rPr lang="en-US" altLang="it-IT" sz="1200" dirty="0" err="1"/>
              <a:t>nanohorns</a:t>
            </a:r>
            <a:r>
              <a:rPr lang="en-US" altLang="it-IT" sz="1200" dirty="0"/>
              <a:t> in medium were prepared to achieve the concentrations listed. </a:t>
            </a:r>
            <a:endParaRPr lang="en-US" altLang="it-IT" sz="1200" dirty="0" smtClean="0"/>
          </a:p>
          <a:p>
            <a:r>
              <a:rPr lang="en-US" altLang="it-IT" sz="1200" dirty="0" smtClean="0"/>
              <a:t>DLS </a:t>
            </a:r>
            <a:r>
              <a:rPr lang="en-US" altLang="it-IT" sz="1200" dirty="0"/>
              <a:t>analysis indicated a single, broad distribution of </a:t>
            </a:r>
            <a:r>
              <a:rPr lang="en-US" altLang="it-IT" sz="1200" dirty="0" err="1"/>
              <a:t>nanohorn</a:t>
            </a:r>
            <a:r>
              <a:rPr lang="en-US" altLang="it-IT" sz="1200" dirty="0"/>
              <a:t> sizes at most nanomaterial concentrations, </a:t>
            </a:r>
            <a:endParaRPr lang="en-US" altLang="it-IT" sz="1200" dirty="0" smtClean="0"/>
          </a:p>
          <a:p>
            <a:r>
              <a:rPr lang="en-US" altLang="it-IT" sz="1200" dirty="0" smtClean="0"/>
              <a:t>though </a:t>
            </a:r>
            <a:r>
              <a:rPr lang="en-US" altLang="it-IT" sz="1200" dirty="0"/>
              <a:t>interfering signal in small size regimes due to serum proteins was observed at low </a:t>
            </a:r>
            <a:r>
              <a:rPr lang="en-US" altLang="it-IT" sz="1200" dirty="0" err="1"/>
              <a:t>nanohorn</a:t>
            </a:r>
            <a:r>
              <a:rPr lang="en-US" altLang="it-IT" sz="1200" dirty="0"/>
              <a:t> concentrations. </a:t>
            </a:r>
            <a:endParaRPr lang="en-US" altLang="it-IT" sz="1200" dirty="0" smtClean="0"/>
          </a:p>
          <a:p>
            <a:r>
              <a:rPr lang="en-US" altLang="it-IT" sz="1200" dirty="0" smtClean="0"/>
              <a:t>In </a:t>
            </a:r>
            <a:r>
              <a:rPr lang="en-US" altLang="it-IT" sz="1200" dirty="0"/>
              <a:t>contrast, TRPS resolved two distinct </a:t>
            </a:r>
            <a:r>
              <a:rPr lang="en-US" altLang="it-IT" sz="1200" dirty="0" err="1"/>
              <a:t>nanohorn</a:t>
            </a:r>
            <a:r>
              <a:rPr lang="en-US" altLang="it-IT" sz="1200" dirty="0"/>
              <a:t> populations at all concentrations studied. </a:t>
            </a:r>
            <a:endParaRPr lang="en-US" altLang="it-IT" sz="1200" dirty="0" smtClean="0"/>
          </a:p>
          <a:p>
            <a:r>
              <a:rPr lang="en-US" altLang="it-IT" sz="1200" dirty="0" smtClean="0"/>
              <a:t>Measured </a:t>
            </a:r>
            <a:r>
              <a:rPr lang="en-US" altLang="it-IT" sz="1200" dirty="0"/>
              <a:t>average </a:t>
            </a:r>
            <a:r>
              <a:rPr lang="en-US" altLang="it-IT" sz="1200" dirty="0" err="1"/>
              <a:t>nanohorn</a:t>
            </a:r>
            <a:r>
              <a:rPr lang="en-US" altLang="it-IT" sz="1200" dirty="0"/>
              <a:t> size varied with concentration when measured by DLS, </a:t>
            </a:r>
            <a:endParaRPr lang="en-US" altLang="it-IT" sz="1200" dirty="0" smtClean="0"/>
          </a:p>
          <a:p>
            <a:r>
              <a:rPr lang="en-US" altLang="it-IT" sz="1200" dirty="0" smtClean="0"/>
              <a:t>while </a:t>
            </a:r>
            <a:r>
              <a:rPr lang="en-US" altLang="it-IT" sz="1200" dirty="0"/>
              <a:t>TRPS-measured averages showed limited concentration-dependence. </a:t>
            </a:r>
            <a:endParaRPr lang="en-US" altLang="it-IT" sz="1200" dirty="0" smtClean="0"/>
          </a:p>
          <a:p>
            <a:r>
              <a:rPr lang="en-US" altLang="it-IT" sz="1200" i="1" dirty="0" smtClean="0"/>
              <a:t>ACS </a:t>
            </a:r>
            <a:r>
              <a:rPr lang="en-US" altLang="it-IT" sz="1200" i="1" dirty="0"/>
              <a:t>Nano</a:t>
            </a:r>
            <a:r>
              <a:rPr lang="en-US" altLang="it-IT" sz="1200" dirty="0"/>
              <a:t> </a:t>
            </a:r>
            <a:r>
              <a:rPr lang="en-US" altLang="it-IT" sz="1200" b="1" dirty="0"/>
              <a:t>2014</a:t>
            </a:r>
            <a:r>
              <a:rPr lang="en-US" altLang="it-IT" sz="1200" dirty="0"/>
              <a:t>, </a:t>
            </a:r>
            <a:r>
              <a:rPr lang="en-US" altLang="it-IT" sz="1200" i="1" dirty="0"/>
              <a:t>8</a:t>
            </a:r>
            <a:r>
              <a:rPr lang="en-US" altLang="it-IT" sz="1200" dirty="0"/>
              <a:t> (9), 9003–9015 (ref 33). </a:t>
            </a:r>
            <a:endParaRPr lang="en-US" altLang="it-IT" sz="1200" dirty="0" smtClean="0"/>
          </a:p>
          <a:p>
            <a:r>
              <a:rPr lang="en-US" altLang="it-IT" sz="1100" dirty="0" smtClean="0"/>
              <a:t>Copyright </a:t>
            </a:r>
            <a:r>
              <a:rPr lang="en-US" altLang="it-IT" sz="1100" dirty="0"/>
              <a:t>2014 American Chemical Society.</a:t>
            </a:r>
          </a:p>
        </p:txBody>
      </p:sp>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2913" y="762000"/>
            <a:ext cx="5767387" cy="3810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10766651"/>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testo 2"/>
          <p:cNvSpPr>
            <a:spLocks noGrp="1"/>
          </p:cNvSpPr>
          <p:nvPr>
            <p:ph type="body" sz="half" idx="1"/>
          </p:nvPr>
        </p:nvSpPr>
        <p:spPr/>
        <p:txBody>
          <a:bodyPr/>
          <a:lstStyle/>
          <a:p>
            <a:endParaRPr lang="it-IT"/>
          </a:p>
        </p:txBody>
      </p:sp>
      <p:sp>
        <p:nvSpPr>
          <p:cNvPr id="4" name="Segnaposto grafico 3"/>
          <p:cNvSpPr>
            <a:spLocks noGrp="1"/>
          </p:cNvSpPr>
          <p:nvPr>
            <p:ph type="chart" sz="half" idx="2"/>
          </p:nvPr>
        </p:nvSpPr>
        <p:spPr/>
      </p:sp>
      <p:pic>
        <p:nvPicPr>
          <p:cNvPr id="5" name="Immagine 4"/>
          <p:cNvPicPr>
            <a:picLocks noChangeAspect="1"/>
          </p:cNvPicPr>
          <p:nvPr/>
        </p:nvPicPr>
        <p:blipFill>
          <a:blip r:embed="rId2"/>
          <a:stretch>
            <a:fillRect/>
          </a:stretch>
        </p:blipFill>
        <p:spPr>
          <a:xfrm>
            <a:off x="1075112" y="764704"/>
            <a:ext cx="7560840" cy="5760640"/>
          </a:xfrm>
          <a:prstGeom prst="rect">
            <a:avLst/>
          </a:prstGeom>
        </p:spPr>
      </p:pic>
    </p:spTree>
    <p:extLst>
      <p:ext uri="{BB962C8B-B14F-4D97-AF65-F5344CB8AC3E}">
        <p14:creationId xmlns:p14="http://schemas.microsoft.com/office/powerpoint/2010/main" val="2899689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552056" y="6324600"/>
            <a:ext cx="5454352" cy="369332"/>
          </a:xfrm>
          <a:prstGeom prst="rect">
            <a:avLst/>
          </a:prstGeom>
        </p:spPr>
        <p:txBody>
          <a:bodyPr wrap="square">
            <a:spAutoFit/>
          </a:bodyPr>
          <a:lstStyle/>
          <a:p>
            <a:r>
              <a:rPr lang="it-IT" dirty="0"/>
              <a:t>https://pubs.acs.org/doi/full/10.1021/es901079z</a:t>
            </a: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839" y="116632"/>
            <a:ext cx="7766722" cy="4411498"/>
          </a:xfrm>
          <a:prstGeom prst="rect">
            <a:avLst/>
          </a:prstGeom>
        </p:spPr>
      </p:pic>
      <p:sp>
        <p:nvSpPr>
          <p:cNvPr id="8" name="Rettangolo 7"/>
          <p:cNvSpPr/>
          <p:nvPr/>
        </p:nvSpPr>
        <p:spPr>
          <a:xfrm>
            <a:off x="251520" y="4616440"/>
            <a:ext cx="8424936" cy="1569660"/>
          </a:xfrm>
          <a:prstGeom prst="rect">
            <a:avLst/>
          </a:prstGeom>
        </p:spPr>
        <p:txBody>
          <a:bodyPr wrap="square">
            <a:spAutoFit/>
          </a:bodyPr>
          <a:lstStyle/>
          <a:p>
            <a:r>
              <a:rPr lang="en-US" sz="1200" i="1" dirty="0">
                <a:latin typeface="Arial" panose="020B0604020202020204" pitchFamily="34" charset="0"/>
                <a:cs typeface="Arial" panose="020B0604020202020204" pitchFamily="34" charset="0"/>
              </a:rPr>
              <a:t>Drosophila</a:t>
            </a:r>
            <a:r>
              <a:rPr lang="en-US" sz="1200" dirty="0">
                <a:latin typeface="Arial" panose="020B0604020202020204" pitchFamily="34" charset="0"/>
                <a:cs typeface="Arial" panose="020B0604020202020204" pitchFamily="34" charset="0"/>
              </a:rPr>
              <a:t> larval exposure assay for carbon nanoparticles. (A) </a:t>
            </a:r>
            <a:r>
              <a:rPr lang="en-US" sz="1200" i="1" dirty="0">
                <a:latin typeface="Arial" panose="020B0604020202020204" pitchFamily="34" charset="0"/>
                <a:cs typeface="Arial" panose="020B0604020202020204" pitchFamily="34" charset="0"/>
              </a:rPr>
              <a:t>Drosophila</a:t>
            </a:r>
            <a:r>
              <a:rPr lang="en-US" sz="1200" dirty="0">
                <a:latin typeface="Arial" panose="020B0604020202020204" pitchFamily="34" charset="0"/>
                <a:cs typeface="Arial" panose="020B0604020202020204" pitchFamily="34" charset="0"/>
              </a:rPr>
              <a:t> food with suspended carbon nanomaterials. (B) Evidence that carbon nanomaterials in the food are taken into the larval gut (black areas compared to control). (C) Adult </a:t>
            </a:r>
            <a:r>
              <a:rPr lang="en-US" sz="1200" i="1" dirty="0">
                <a:latin typeface="Arial" panose="020B0604020202020204" pitchFamily="34" charset="0"/>
                <a:cs typeface="Arial" panose="020B0604020202020204" pitchFamily="34" charset="0"/>
              </a:rPr>
              <a:t>Drosophila</a:t>
            </a:r>
            <a:r>
              <a:rPr lang="en-US" sz="1200" dirty="0">
                <a:latin typeface="Arial" panose="020B0604020202020204" pitchFamily="34" charset="0"/>
                <a:cs typeface="Arial" panose="020B0604020202020204" pitchFamily="34" charset="0"/>
              </a:rPr>
              <a:t> hatched from nanomaterial-containing food have sequestered particles in tissues associated with external bristles (darkened abdominal regions, compared to control, most evident in CB sample). (D, E) Thin-section TEM showing C60 particles dispersed in the </a:t>
            </a:r>
            <a:r>
              <a:rPr lang="en-US" sz="1200" i="1" dirty="0">
                <a:latin typeface="Arial" panose="020B0604020202020204" pitchFamily="34" charset="0"/>
                <a:cs typeface="Arial" panose="020B0604020202020204" pitchFamily="34" charset="0"/>
              </a:rPr>
              <a:t>Drosophila</a:t>
            </a:r>
            <a:r>
              <a:rPr lang="en-US" sz="1200" dirty="0">
                <a:latin typeface="Arial" panose="020B0604020202020204" pitchFamily="34" charset="0"/>
                <a:cs typeface="Arial" panose="020B0604020202020204" pitchFamily="34" charset="0"/>
              </a:rPr>
              <a:t> food at an aggregate size ∼1000 times smaller than a larval mouth opening (∼20 nm vs &gt;50 </a:t>
            </a:r>
            <a:r>
              <a:rPr lang="en-US" sz="1200" dirty="0" err="1">
                <a:latin typeface="Arial" panose="020B0604020202020204" pitchFamily="34" charset="0"/>
                <a:cs typeface="Arial" panose="020B0604020202020204" pitchFamily="34" charset="0"/>
              </a:rPr>
              <a:t>μm</a:t>
            </a:r>
            <a:r>
              <a:rPr lang="en-US" sz="1200" dirty="0">
                <a:latin typeface="Arial" panose="020B0604020202020204" pitchFamily="34" charset="0"/>
                <a:cs typeface="Arial" panose="020B0604020202020204" pitchFamily="34" charset="0"/>
              </a:rPr>
              <a:t>) permitting nanomaterials to readily enter the larval gut. (F) SEM showing absence of CB particles on the exterior of adult flies hatched from CB-containing food, indicating that the dark patches in C represent sequestration in internal tissue.</a:t>
            </a:r>
            <a:endParaRPr lang="it-IT"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2572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567144"/>
            <a:ext cx="4536504" cy="5816030"/>
          </a:xfrm>
          <a:prstGeom prst="rect">
            <a:avLst/>
          </a:prstGeom>
        </p:spPr>
      </p:pic>
    </p:spTree>
    <p:extLst>
      <p:ext uri="{BB962C8B-B14F-4D97-AF65-F5344CB8AC3E}">
        <p14:creationId xmlns:p14="http://schemas.microsoft.com/office/powerpoint/2010/main" val="2230680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stretch>
            <a:fillRect/>
          </a:stretch>
        </p:blipFill>
        <p:spPr>
          <a:xfrm>
            <a:off x="755576" y="260648"/>
            <a:ext cx="7873486" cy="4176464"/>
          </a:xfrm>
          <a:prstGeom prst="rect">
            <a:avLst/>
          </a:prstGeom>
        </p:spPr>
      </p:pic>
      <p:sp>
        <p:nvSpPr>
          <p:cNvPr id="6" name="Rettangolo 5"/>
          <p:cNvSpPr/>
          <p:nvPr/>
        </p:nvSpPr>
        <p:spPr>
          <a:xfrm>
            <a:off x="179512" y="4581128"/>
            <a:ext cx="8856984" cy="2308324"/>
          </a:xfrm>
          <a:prstGeom prst="rect">
            <a:avLst/>
          </a:prstGeom>
        </p:spPr>
        <p:txBody>
          <a:bodyPr wrap="square">
            <a:spAutoFit/>
          </a:bodyPr>
          <a:lstStyle/>
          <a:p>
            <a:r>
              <a:rPr lang="en-US" sz="1600" dirty="0"/>
              <a:t>STXM (a) and fluorescence-overlay STXM (b) images of mouse alveolar type II epithelial cells exposed to CeO</a:t>
            </a:r>
            <a:r>
              <a:rPr lang="en-US" sz="1600" baseline="-25000" dirty="0"/>
              <a:t>2</a:t>
            </a:r>
            <a:r>
              <a:rPr lang="en-US" sz="1600" dirty="0"/>
              <a:t> nanoparticles. </a:t>
            </a:r>
            <a:r>
              <a:rPr lang="en-US" sz="1600" dirty="0">
                <a:solidFill>
                  <a:srgbClr val="FF0000"/>
                </a:solidFill>
              </a:rPr>
              <a:t>Cerium distribution </a:t>
            </a:r>
            <a:r>
              <a:rPr lang="en-US" sz="1600" dirty="0"/>
              <a:t>within a cell was observed using STXM by subtracting a scan acquired below the cerium X-ray absorption edge from that acquired above it (a). The cell perimeter and nucleus were observed in scans acquired above the cerium X-ray absorption edge and are indicated with white lines. Cerium absorbance intensity is indicated in the gray scale-bar. Cerium distribution was also observed with respect to fluorescently labeled lysosomes present in the cell cytoplasm (b). Cerium (green, observed using STXM) was observed to be encased by lysosomes (red, observed using structured illumination microscopy) in overlaid STXM and fluorescence images, indicated by white arrows. </a:t>
            </a:r>
            <a:r>
              <a:rPr lang="en-US" sz="1600" i="1" dirty="0" smtClean="0"/>
              <a:t>Biomaterials</a:t>
            </a:r>
            <a:r>
              <a:rPr lang="en-US" sz="1600" b="1" dirty="0" smtClean="0"/>
              <a:t>2015</a:t>
            </a:r>
            <a:r>
              <a:rPr lang="en-US" sz="1600" dirty="0"/>
              <a:t>, </a:t>
            </a:r>
            <a:r>
              <a:rPr lang="en-US" sz="1600" i="1" dirty="0"/>
              <a:t>62</a:t>
            </a:r>
            <a:r>
              <a:rPr lang="en-US" sz="1600" dirty="0"/>
              <a:t>, 147–154 (ref 141). </a:t>
            </a:r>
            <a:endParaRPr lang="it-IT" sz="1600" dirty="0"/>
          </a:p>
        </p:txBody>
      </p:sp>
    </p:spTree>
    <p:extLst>
      <p:ext uri="{BB962C8B-B14F-4D97-AF65-F5344CB8AC3E}">
        <p14:creationId xmlns:p14="http://schemas.microsoft.com/office/powerpoint/2010/main" val="2283574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testo 2"/>
          <p:cNvSpPr>
            <a:spLocks noGrp="1"/>
          </p:cNvSpPr>
          <p:nvPr>
            <p:ph type="body" sz="half" idx="1"/>
          </p:nvPr>
        </p:nvSpPr>
        <p:spPr/>
        <p:txBody>
          <a:bodyPr/>
          <a:lstStyle/>
          <a:p>
            <a:endParaRPr lang="it-IT"/>
          </a:p>
        </p:txBody>
      </p:sp>
      <p:sp>
        <p:nvSpPr>
          <p:cNvPr id="4" name="Segnaposto grafico 3"/>
          <p:cNvSpPr>
            <a:spLocks noGrp="1"/>
          </p:cNvSpPr>
          <p:nvPr>
            <p:ph type="chart" sz="half" idx="2"/>
          </p:nvPr>
        </p:nvSpPr>
        <p:spPr/>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761" y="188640"/>
            <a:ext cx="8344208" cy="6264696"/>
          </a:xfrm>
          <a:prstGeom prst="rect">
            <a:avLst/>
          </a:prstGeom>
        </p:spPr>
      </p:pic>
    </p:spTree>
    <p:extLst>
      <p:ext uri="{BB962C8B-B14F-4D97-AF65-F5344CB8AC3E}">
        <p14:creationId xmlns:p14="http://schemas.microsoft.com/office/powerpoint/2010/main" val="2958652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solidFill>
                  <a:srgbClr val="FF0000"/>
                </a:solidFill>
              </a:rPr>
              <a:t>Nanotoxycology</a:t>
            </a:r>
            <a:endParaRPr lang="it-IT" dirty="0">
              <a:solidFill>
                <a:srgbClr val="FF0000"/>
              </a:solidFill>
            </a:endParaRPr>
          </a:p>
        </p:txBody>
      </p:sp>
      <p:sp>
        <p:nvSpPr>
          <p:cNvPr id="5" name="Rettangolo 4"/>
          <p:cNvSpPr/>
          <p:nvPr/>
        </p:nvSpPr>
        <p:spPr>
          <a:xfrm>
            <a:off x="1844216" y="2332038"/>
            <a:ext cx="5382344" cy="369332"/>
          </a:xfrm>
          <a:prstGeom prst="rect">
            <a:avLst/>
          </a:prstGeom>
        </p:spPr>
        <p:txBody>
          <a:bodyPr wrap="square">
            <a:spAutoFit/>
          </a:bodyPr>
          <a:lstStyle/>
          <a:p>
            <a:r>
              <a:rPr lang="it-IT" dirty="0"/>
              <a:t>https</a:t>
            </a:r>
            <a:r>
              <a:rPr lang="it-IT" dirty="0" smtClean="0"/>
              <a:t>://</a:t>
            </a:r>
            <a:r>
              <a:rPr lang="it-IT" dirty="0"/>
              <a:t>www.youtube.com/watch?v=s0BLhHAC6b4</a:t>
            </a:r>
          </a:p>
        </p:txBody>
      </p:sp>
      <p:sp>
        <p:nvSpPr>
          <p:cNvPr id="6" name="Rettangolo 5"/>
          <p:cNvSpPr/>
          <p:nvPr/>
        </p:nvSpPr>
        <p:spPr>
          <a:xfrm>
            <a:off x="1853952" y="3114834"/>
            <a:ext cx="5094312" cy="2031325"/>
          </a:xfrm>
          <a:prstGeom prst="rect">
            <a:avLst/>
          </a:prstGeom>
        </p:spPr>
        <p:txBody>
          <a:bodyPr wrap="square">
            <a:spAutoFit/>
          </a:bodyPr>
          <a:lstStyle/>
          <a:p>
            <a:r>
              <a:rPr lang="it-IT" dirty="0"/>
              <a:t>https://www.youtube.com/watch?v=s0BLhHAC6b4</a:t>
            </a:r>
          </a:p>
          <a:p>
            <a:endParaRPr lang="it-IT" dirty="0" smtClean="0"/>
          </a:p>
          <a:p>
            <a:endParaRPr lang="it-IT" dirty="0" smtClean="0"/>
          </a:p>
          <a:p>
            <a:r>
              <a:rPr lang="it-IT" dirty="0" smtClean="0"/>
              <a:t>https</a:t>
            </a:r>
            <a:r>
              <a:rPr lang="it-IT" dirty="0"/>
              <a:t>://</a:t>
            </a:r>
            <a:r>
              <a:rPr lang="it-IT" dirty="0" smtClean="0"/>
              <a:t>www.youtube.com/watch?v=wxFbYoF7SLc</a:t>
            </a:r>
          </a:p>
          <a:p>
            <a:endParaRPr lang="it-IT" dirty="0" smtClean="0"/>
          </a:p>
          <a:p>
            <a:r>
              <a:rPr lang="it-IT" dirty="0" err="1" smtClean="0"/>
              <a:t>Example</a:t>
            </a:r>
            <a:r>
              <a:rPr lang="it-IT" dirty="0" smtClean="0"/>
              <a:t> of C-</a:t>
            </a:r>
            <a:r>
              <a:rPr lang="it-IT" dirty="0" err="1" smtClean="0"/>
              <a:t>nanotube</a:t>
            </a:r>
            <a:endParaRPr lang="it-IT" dirty="0"/>
          </a:p>
          <a:p>
            <a:r>
              <a:rPr lang="it-IT" dirty="0"/>
              <a:t>https://www.youtube.com/watch?v=lq_l09kxzh0</a:t>
            </a:r>
          </a:p>
        </p:txBody>
      </p:sp>
      <p:sp>
        <p:nvSpPr>
          <p:cNvPr id="9" name="Rettangolo 8"/>
          <p:cNvSpPr/>
          <p:nvPr/>
        </p:nvSpPr>
        <p:spPr>
          <a:xfrm>
            <a:off x="1853952" y="5651956"/>
            <a:ext cx="5742384" cy="369332"/>
          </a:xfrm>
          <a:prstGeom prst="rect">
            <a:avLst/>
          </a:prstGeom>
        </p:spPr>
        <p:txBody>
          <a:bodyPr wrap="square">
            <a:spAutoFit/>
          </a:bodyPr>
          <a:lstStyle/>
          <a:p>
            <a:r>
              <a:rPr lang="it-IT" dirty="0"/>
              <a:t>https://www.youtube.com/watch?v=4XDJC64tDR0</a:t>
            </a:r>
          </a:p>
        </p:txBody>
      </p:sp>
    </p:spTree>
    <p:extLst>
      <p:ext uri="{BB962C8B-B14F-4D97-AF65-F5344CB8AC3E}">
        <p14:creationId xmlns:p14="http://schemas.microsoft.com/office/powerpoint/2010/main" val="3094491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574120" y="620688"/>
            <a:ext cx="7585721" cy="5328592"/>
          </a:xfrm>
          <a:prstGeom prst="rect">
            <a:avLst/>
          </a:prstGeom>
        </p:spPr>
      </p:pic>
    </p:spTree>
    <p:extLst>
      <p:ext uri="{BB962C8B-B14F-4D97-AF65-F5344CB8AC3E}">
        <p14:creationId xmlns:p14="http://schemas.microsoft.com/office/powerpoint/2010/main" val="4240615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755575" y="675963"/>
            <a:ext cx="7609651" cy="5489341"/>
          </a:xfrm>
          <a:prstGeom prst="rect">
            <a:avLst/>
          </a:prstGeom>
        </p:spPr>
      </p:pic>
    </p:spTree>
    <p:extLst>
      <p:ext uri="{BB962C8B-B14F-4D97-AF65-F5344CB8AC3E}">
        <p14:creationId xmlns:p14="http://schemas.microsoft.com/office/powerpoint/2010/main" val="274769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stretch>
            <a:fillRect/>
          </a:stretch>
        </p:blipFill>
        <p:spPr>
          <a:xfrm>
            <a:off x="539552" y="249307"/>
            <a:ext cx="7488832" cy="5905143"/>
          </a:xfrm>
          <a:prstGeom prst="rect">
            <a:avLst/>
          </a:prstGeom>
        </p:spPr>
      </p:pic>
    </p:spTree>
    <p:extLst>
      <p:ext uri="{BB962C8B-B14F-4D97-AF65-F5344CB8AC3E}">
        <p14:creationId xmlns:p14="http://schemas.microsoft.com/office/powerpoint/2010/main" val="479638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testo 2"/>
          <p:cNvSpPr>
            <a:spLocks noGrp="1"/>
          </p:cNvSpPr>
          <p:nvPr>
            <p:ph type="body" sz="half" idx="1"/>
          </p:nvPr>
        </p:nvSpPr>
        <p:spPr/>
        <p:txBody>
          <a:bodyPr/>
          <a:lstStyle/>
          <a:p>
            <a:endParaRPr lang="it-IT"/>
          </a:p>
        </p:txBody>
      </p:sp>
      <p:sp>
        <p:nvSpPr>
          <p:cNvPr id="4" name="Segnaposto grafico 3"/>
          <p:cNvSpPr>
            <a:spLocks noGrp="1"/>
          </p:cNvSpPr>
          <p:nvPr>
            <p:ph type="chart" sz="half" idx="2"/>
          </p:nvPr>
        </p:nvSpPr>
        <p:spPr/>
      </p:sp>
      <p:pic>
        <p:nvPicPr>
          <p:cNvPr id="5" name="Immagine 4"/>
          <p:cNvPicPr>
            <a:picLocks noChangeAspect="1"/>
          </p:cNvPicPr>
          <p:nvPr/>
        </p:nvPicPr>
        <p:blipFill>
          <a:blip r:embed="rId2"/>
          <a:stretch>
            <a:fillRect/>
          </a:stretch>
        </p:blipFill>
        <p:spPr>
          <a:xfrm>
            <a:off x="611560" y="481196"/>
            <a:ext cx="7926959" cy="5900131"/>
          </a:xfrm>
          <a:prstGeom prst="rect">
            <a:avLst/>
          </a:prstGeom>
        </p:spPr>
      </p:pic>
    </p:spTree>
    <p:extLst>
      <p:ext uri="{BB962C8B-B14F-4D97-AF65-F5344CB8AC3E}">
        <p14:creationId xmlns:p14="http://schemas.microsoft.com/office/powerpoint/2010/main" val="609483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2736"/>
            <a:ext cx="8549568" cy="4809132"/>
          </a:xfrm>
          <a:prstGeom prst="rect">
            <a:avLst/>
          </a:prstGeom>
        </p:spPr>
      </p:pic>
    </p:spTree>
    <p:extLst>
      <p:ext uri="{BB962C8B-B14F-4D97-AF65-F5344CB8AC3E}">
        <p14:creationId xmlns:p14="http://schemas.microsoft.com/office/powerpoint/2010/main" val="4013873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rotWithShape="1">
          <a:blip r:embed="rId2"/>
          <a:srcRect t="4845"/>
          <a:stretch/>
        </p:blipFill>
        <p:spPr>
          <a:xfrm>
            <a:off x="-13873" y="188640"/>
            <a:ext cx="9132930" cy="6533989"/>
          </a:xfrm>
          <a:prstGeom prst="rect">
            <a:avLst/>
          </a:prstGeom>
        </p:spPr>
      </p:pic>
    </p:spTree>
    <p:extLst>
      <p:ext uri="{BB962C8B-B14F-4D97-AF65-F5344CB8AC3E}">
        <p14:creationId xmlns:p14="http://schemas.microsoft.com/office/powerpoint/2010/main" val="1061715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rotWithShape="1">
          <a:blip r:embed="rId2"/>
          <a:srcRect t="6600"/>
          <a:stretch/>
        </p:blipFill>
        <p:spPr>
          <a:xfrm>
            <a:off x="107504" y="260648"/>
            <a:ext cx="8818236" cy="6381328"/>
          </a:xfrm>
          <a:prstGeom prst="rect">
            <a:avLst/>
          </a:prstGeom>
        </p:spPr>
      </p:pic>
    </p:spTree>
    <p:extLst>
      <p:ext uri="{BB962C8B-B14F-4D97-AF65-F5344CB8AC3E}">
        <p14:creationId xmlns:p14="http://schemas.microsoft.com/office/powerpoint/2010/main" val="3488689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testo 2"/>
          <p:cNvSpPr>
            <a:spLocks noGrp="1"/>
          </p:cNvSpPr>
          <p:nvPr>
            <p:ph type="body" sz="half" idx="1"/>
          </p:nvPr>
        </p:nvSpPr>
        <p:spPr/>
        <p:txBody>
          <a:bodyPr/>
          <a:lstStyle/>
          <a:p>
            <a:endParaRPr lang="it-IT"/>
          </a:p>
        </p:txBody>
      </p:sp>
      <p:sp>
        <p:nvSpPr>
          <p:cNvPr id="4" name="Segnaposto grafico 3"/>
          <p:cNvSpPr>
            <a:spLocks noGrp="1"/>
          </p:cNvSpPr>
          <p:nvPr>
            <p:ph type="chart" sz="half" idx="2"/>
          </p:nvPr>
        </p:nvSpPr>
        <p:spPr/>
      </p:sp>
      <p:pic>
        <p:nvPicPr>
          <p:cNvPr id="5" name="Immagine 4"/>
          <p:cNvPicPr>
            <a:picLocks noChangeAspect="1"/>
          </p:cNvPicPr>
          <p:nvPr/>
        </p:nvPicPr>
        <p:blipFill rotWithShape="1">
          <a:blip r:embed="rId2"/>
          <a:srcRect t="4346"/>
          <a:stretch/>
        </p:blipFill>
        <p:spPr>
          <a:xfrm>
            <a:off x="129952" y="132015"/>
            <a:ext cx="9036496" cy="6725985"/>
          </a:xfrm>
          <a:prstGeom prst="rect">
            <a:avLst/>
          </a:prstGeom>
        </p:spPr>
      </p:pic>
    </p:spTree>
    <p:extLst>
      <p:ext uri="{BB962C8B-B14F-4D97-AF65-F5344CB8AC3E}">
        <p14:creationId xmlns:p14="http://schemas.microsoft.com/office/powerpoint/2010/main" val="411560695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4963</TotalTime>
  <Words>469</Words>
  <Application>Microsoft Office PowerPoint</Application>
  <PresentationFormat>Presentazione su schermo (4:3)</PresentationFormat>
  <Paragraphs>27</Paragraphs>
  <Slides>19</Slides>
  <Notes>1</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19</vt:i4>
      </vt:variant>
    </vt:vector>
  </HeadingPairs>
  <TitlesOfParts>
    <vt:vector size="23" baseType="lpstr">
      <vt:lpstr>ＭＳ Ｐゴシック</vt:lpstr>
      <vt:lpstr>Arial</vt:lpstr>
      <vt:lpstr>Calibri</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https://pubs.acs.org/doi/10.1021/acs.analchem.5b04221</vt:lpstr>
      <vt:lpstr>https://pubs.acs.org/doi/10.1021/acs.analchem.5b04221</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Nanotoxycology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Nanoparticle Synthesis</dc:title>
  <dc:creator>fornasiero</dc:creator>
  <cp:lastModifiedBy>Paolo Fornasiero</cp:lastModifiedBy>
  <cp:revision>268</cp:revision>
  <dcterms:created xsi:type="dcterms:W3CDTF">2020-03-16T12:24:42Z</dcterms:created>
  <dcterms:modified xsi:type="dcterms:W3CDTF">2021-05-18T07:18:37Z</dcterms:modified>
</cp:coreProperties>
</file>