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8" r:id="rId2"/>
  </p:sldMasterIdLst>
  <p:notesMasterIdLst>
    <p:notesMasterId r:id="rId36"/>
  </p:notesMasterIdLst>
  <p:handoutMasterIdLst>
    <p:handoutMasterId r:id="rId37"/>
  </p:handoutMasterIdLst>
  <p:sldIdLst>
    <p:sldId id="444" r:id="rId3"/>
    <p:sldId id="383" r:id="rId4"/>
    <p:sldId id="427" r:id="rId5"/>
    <p:sldId id="428" r:id="rId6"/>
    <p:sldId id="385" r:id="rId7"/>
    <p:sldId id="386" r:id="rId8"/>
    <p:sldId id="388" r:id="rId9"/>
    <p:sldId id="391" r:id="rId10"/>
    <p:sldId id="394" r:id="rId11"/>
    <p:sldId id="395" r:id="rId12"/>
    <p:sldId id="396" r:id="rId13"/>
    <p:sldId id="399" r:id="rId14"/>
    <p:sldId id="437" r:id="rId15"/>
    <p:sldId id="438" r:id="rId16"/>
    <p:sldId id="439" r:id="rId17"/>
    <p:sldId id="443" r:id="rId18"/>
    <p:sldId id="440" r:id="rId19"/>
    <p:sldId id="441" r:id="rId20"/>
    <p:sldId id="442" r:id="rId21"/>
    <p:sldId id="400" r:id="rId22"/>
    <p:sldId id="403" r:id="rId23"/>
    <p:sldId id="405" r:id="rId24"/>
    <p:sldId id="407" r:id="rId25"/>
    <p:sldId id="408" r:id="rId26"/>
    <p:sldId id="410" r:id="rId27"/>
    <p:sldId id="412" r:id="rId28"/>
    <p:sldId id="413" r:id="rId29"/>
    <p:sldId id="414" r:id="rId30"/>
    <p:sldId id="415" r:id="rId31"/>
    <p:sldId id="416" r:id="rId32"/>
    <p:sldId id="417" r:id="rId33"/>
    <p:sldId id="420" r:id="rId34"/>
    <p:sldId id="421"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CC66"/>
    <a:srgbClr val="99CCFF"/>
    <a:srgbClr val="B7751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58" autoAdjust="0"/>
    <p:restoredTop sz="87692" autoAdjust="0"/>
  </p:normalViewPr>
  <p:slideViewPr>
    <p:cSldViewPr snapToGrid="0">
      <p:cViewPr varScale="1">
        <p:scale>
          <a:sx n="70" d="100"/>
          <a:sy n="70" d="100"/>
        </p:scale>
        <p:origin x="1392" y="60"/>
      </p:cViewPr>
      <p:guideLst>
        <p:guide orient="horz" pos="2160"/>
        <p:guide pos="2880"/>
      </p:guideLst>
    </p:cSldViewPr>
  </p:slideViewPr>
  <p:outlineViewPr>
    <p:cViewPr>
      <p:scale>
        <a:sx n="33" d="100"/>
        <a:sy n="33" d="100"/>
      </p:scale>
      <p:origin x="0" y="4314"/>
    </p:cViewPr>
  </p:outlineViewPr>
  <p:notesTextViewPr>
    <p:cViewPr>
      <p:scale>
        <a:sx n="100" d="100"/>
        <a:sy n="100" d="100"/>
      </p:scale>
      <p:origin x="0" y="0"/>
    </p:cViewPr>
  </p:notesTextViewPr>
  <p:sorterViewPr>
    <p:cViewPr>
      <p:scale>
        <a:sx n="100" d="100"/>
        <a:sy n="100" d="100"/>
      </p:scale>
      <p:origin x="0" y="1446"/>
    </p:cViewPr>
  </p:sorterViewPr>
  <p:notesViewPr>
    <p:cSldViewPr snapToGrid="0">
      <p:cViewPr varScale="1">
        <p:scale>
          <a:sx n="53" d="100"/>
          <a:sy n="53" d="100"/>
        </p:scale>
        <p:origin x="-184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70E481-91C9-4B51-B89F-41BE2FD0687A}" type="doc">
      <dgm:prSet loTypeId="urn:microsoft.com/office/officeart/2005/8/layout/arrow3" loCatId="relationship" qsTypeId="urn:microsoft.com/office/officeart/2005/8/quickstyle/3d2" qsCatId="3D" csTypeId="urn:microsoft.com/office/officeart/2005/8/colors/accent2_3" csCatId="accent2" phldr="1"/>
      <dgm:spPr/>
      <dgm:t>
        <a:bodyPr/>
        <a:lstStyle/>
        <a:p>
          <a:endParaRPr lang="en-US"/>
        </a:p>
      </dgm:t>
    </dgm:pt>
    <dgm:pt modelId="{16F009F2-8CB8-4F24-82C4-CAE6779F7533}">
      <dgm:prSet phldrT="[Text]"/>
      <dgm:spPr/>
      <dgm:t>
        <a:bodyPr/>
        <a:lstStyle/>
        <a:p>
          <a:r>
            <a:rPr lang="en-US" b="1" dirty="0" smtClean="0"/>
            <a:t>Severity of possible harm</a:t>
          </a:r>
          <a:endParaRPr lang="en-US" b="1" dirty="0"/>
        </a:p>
      </dgm:t>
    </dgm:pt>
    <dgm:pt modelId="{E373FF8D-3BF0-4E3A-B21D-4B9DF5BCA26B}" type="parTrans" cxnId="{B1999562-1BD1-483B-A5C0-F390E12B57BB}">
      <dgm:prSet/>
      <dgm:spPr/>
      <dgm:t>
        <a:bodyPr/>
        <a:lstStyle/>
        <a:p>
          <a:endParaRPr lang="en-US"/>
        </a:p>
      </dgm:t>
    </dgm:pt>
    <dgm:pt modelId="{FF3CBAA8-4E70-4964-86CB-CA4C0E4F8C5C}" type="sibTrans" cxnId="{B1999562-1BD1-483B-A5C0-F390E12B57BB}">
      <dgm:prSet/>
      <dgm:spPr/>
      <dgm:t>
        <a:bodyPr/>
        <a:lstStyle/>
        <a:p>
          <a:endParaRPr lang="en-US"/>
        </a:p>
      </dgm:t>
    </dgm:pt>
    <dgm:pt modelId="{73661649-AA8B-404C-8FC2-46BA7D3305FC}">
      <dgm:prSet phldrT="[Text]"/>
      <dgm:spPr/>
      <dgm:t>
        <a:bodyPr/>
        <a:lstStyle/>
        <a:p>
          <a:r>
            <a:rPr lang="en-US" b="1" dirty="0" smtClean="0"/>
            <a:t>Probability of the occurrence of that harm</a:t>
          </a:r>
          <a:endParaRPr lang="en-US" b="1" dirty="0"/>
        </a:p>
      </dgm:t>
    </dgm:pt>
    <dgm:pt modelId="{FD708908-8D75-4DA5-9F6C-133CA6CAD20F}" type="parTrans" cxnId="{FD461ACC-D607-40ED-9A95-AF1AECD6510E}">
      <dgm:prSet/>
      <dgm:spPr/>
      <dgm:t>
        <a:bodyPr/>
        <a:lstStyle/>
        <a:p>
          <a:endParaRPr lang="en-US"/>
        </a:p>
      </dgm:t>
    </dgm:pt>
    <dgm:pt modelId="{92EE5F3A-6206-4C8F-9B39-A2D0FCE23D60}" type="sibTrans" cxnId="{FD461ACC-D607-40ED-9A95-AF1AECD6510E}">
      <dgm:prSet/>
      <dgm:spPr/>
      <dgm:t>
        <a:bodyPr/>
        <a:lstStyle/>
        <a:p>
          <a:endParaRPr lang="en-US"/>
        </a:p>
      </dgm:t>
    </dgm:pt>
    <dgm:pt modelId="{71D6DB10-1B81-4C93-8154-532053CC2BE1}">
      <dgm:prSet/>
      <dgm:spPr/>
      <dgm:t>
        <a:bodyPr/>
        <a:lstStyle/>
        <a:p>
          <a:endParaRPr lang="en-US"/>
        </a:p>
      </dgm:t>
    </dgm:pt>
    <dgm:pt modelId="{31E23ACE-4D7D-4BEF-B396-166C26134DA9}" type="parTrans" cxnId="{47CF1978-9639-4E9E-AA9B-F9B24EC66573}">
      <dgm:prSet/>
      <dgm:spPr/>
      <dgm:t>
        <a:bodyPr/>
        <a:lstStyle/>
        <a:p>
          <a:endParaRPr lang="en-US"/>
        </a:p>
      </dgm:t>
    </dgm:pt>
    <dgm:pt modelId="{BAACD889-DC5A-4414-891E-98181ACEDCD9}" type="sibTrans" cxnId="{47CF1978-9639-4E9E-AA9B-F9B24EC66573}">
      <dgm:prSet/>
      <dgm:spPr/>
      <dgm:t>
        <a:bodyPr/>
        <a:lstStyle/>
        <a:p>
          <a:endParaRPr lang="en-US"/>
        </a:p>
      </dgm:t>
    </dgm:pt>
    <dgm:pt modelId="{F3EE0D7A-7A80-4604-9900-BD33107AEF47}">
      <dgm:prSet/>
      <dgm:spPr/>
      <dgm:t>
        <a:bodyPr/>
        <a:lstStyle/>
        <a:p>
          <a:endParaRPr lang="en-US"/>
        </a:p>
      </dgm:t>
    </dgm:pt>
    <dgm:pt modelId="{B8189225-1748-4B17-BF0E-03D0A7109ACE}" type="parTrans" cxnId="{89646A06-40E2-4650-9BEC-94A89412E140}">
      <dgm:prSet/>
      <dgm:spPr/>
      <dgm:t>
        <a:bodyPr/>
        <a:lstStyle/>
        <a:p>
          <a:endParaRPr lang="en-US"/>
        </a:p>
      </dgm:t>
    </dgm:pt>
    <dgm:pt modelId="{70E3536D-710F-48C3-8B26-8E9FE07732BA}" type="sibTrans" cxnId="{89646A06-40E2-4650-9BEC-94A89412E140}">
      <dgm:prSet/>
      <dgm:spPr/>
      <dgm:t>
        <a:bodyPr/>
        <a:lstStyle/>
        <a:p>
          <a:endParaRPr lang="en-US"/>
        </a:p>
      </dgm:t>
    </dgm:pt>
    <dgm:pt modelId="{0A1BFC59-CA2E-4299-AFCD-F60755B54EBD}">
      <dgm:prSet/>
      <dgm:spPr/>
      <dgm:t>
        <a:bodyPr/>
        <a:lstStyle/>
        <a:p>
          <a:endParaRPr lang="en-US"/>
        </a:p>
      </dgm:t>
    </dgm:pt>
    <dgm:pt modelId="{2772C676-9FB1-40B3-B93D-8F159534CD32}" type="parTrans" cxnId="{325D3B25-D717-47F0-9271-D39C9EFB4CE3}">
      <dgm:prSet/>
      <dgm:spPr/>
      <dgm:t>
        <a:bodyPr/>
        <a:lstStyle/>
        <a:p>
          <a:endParaRPr lang="en-US"/>
        </a:p>
      </dgm:t>
    </dgm:pt>
    <dgm:pt modelId="{96E2221B-4747-43CA-AE21-5FA0C6AFF3C7}" type="sibTrans" cxnId="{325D3B25-D717-47F0-9271-D39C9EFB4CE3}">
      <dgm:prSet/>
      <dgm:spPr/>
      <dgm:t>
        <a:bodyPr/>
        <a:lstStyle/>
        <a:p>
          <a:endParaRPr lang="en-US"/>
        </a:p>
      </dgm:t>
    </dgm:pt>
    <dgm:pt modelId="{194A2F39-9B4A-479D-8356-6E5A26230E47}">
      <dgm:prSet/>
      <dgm:spPr/>
      <dgm:t>
        <a:bodyPr/>
        <a:lstStyle/>
        <a:p>
          <a:endParaRPr lang="en-US"/>
        </a:p>
      </dgm:t>
    </dgm:pt>
    <dgm:pt modelId="{A75D75F8-94D8-40FC-8086-CC9091292DCB}" type="parTrans" cxnId="{7C15549C-E62E-4863-BFE5-3906BA982BEA}">
      <dgm:prSet/>
      <dgm:spPr/>
      <dgm:t>
        <a:bodyPr/>
        <a:lstStyle/>
        <a:p>
          <a:endParaRPr lang="en-US"/>
        </a:p>
      </dgm:t>
    </dgm:pt>
    <dgm:pt modelId="{2C1614A3-1DBB-4DD1-A893-23F214E85447}" type="sibTrans" cxnId="{7C15549C-E62E-4863-BFE5-3906BA982BEA}">
      <dgm:prSet/>
      <dgm:spPr/>
      <dgm:t>
        <a:bodyPr/>
        <a:lstStyle/>
        <a:p>
          <a:endParaRPr lang="en-US"/>
        </a:p>
      </dgm:t>
    </dgm:pt>
    <dgm:pt modelId="{BFFAB987-D006-4982-B5A8-A0753B93F823}" type="pres">
      <dgm:prSet presAssocID="{C170E481-91C9-4B51-B89F-41BE2FD0687A}" presName="compositeShape" presStyleCnt="0">
        <dgm:presLayoutVars>
          <dgm:chMax val="2"/>
          <dgm:dir/>
          <dgm:resizeHandles val="exact"/>
        </dgm:presLayoutVars>
      </dgm:prSet>
      <dgm:spPr/>
      <dgm:t>
        <a:bodyPr/>
        <a:lstStyle/>
        <a:p>
          <a:endParaRPr lang="en-US"/>
        </a:p>
      </dgm:t>
    </dgm:pt>
    <dgm:pt modelId="{9AD5532D-6D26-4981-904D-5A4D3F88234B}" type="pres">
      <dgm:prSet presAssocID="{C170E481-91C9-4B51-B89F-41BE2FD0687A}" presName="divider" presStyleLbl="fgShp" presStyleIdx="0" presStyleCnt="1"/>
      <dgm:spPr/>
    </dgm:pt>
    <dgm:pt modelId="{E1AF0AEF-CA61-4ACC-9D53-316818B25618}" type="pres">
      <dgm:prSet presAssocID="{16F009F2-8CB8-4F24-82C4-CAE6779F7533}" presName="downArrow" presStyleLbl="node1" presStyleIdx="0" presStyleCnt="2"/>
      <dgm:spPr/>
    </dgm:pt>
    <dgm:pt modelId="{86B3F6D6-4FE4-4B6F-8467-69D637E4F876}" type="pres">
      <dgm:prSet presAssocID="{16F009F2-8CB8-4F24-82C4-CAE6779F7533}" presName="downArrowText" presStyleLbl="revTx" presStyleIdx="0" presStyleCnt="2">
        <dgm:presLayoutVars>
          <dgm:bulletEnabled val="1"/>
        </dgm:presLayoutVars>
      </dgm:prSet>
      <dgm:spPr/>
      <dgm:t>
        <a:bodyPr/>
        <a:lstStyle/>
        <a:p>
          <a:endParaRPr lang="en-US"/>
        </a:p>
      </dgm:t>
    </dgm:pt>
    <dgm:pt modelId="{3077E730-F67B-40D6-BA20-69C9EC790B04}" type="pres">
      <dgm:prSet presAssocID="{73661649-AA8B-404C-8FC2-46BA7D3305FC}" presName="upArrow" presStyleLbl="node1" presStyleIdx="1" presStyleCnt="2"/>
      <dgm:spPr/>
    </dgm:pt>
    <dgm:pt modelId="{AB14618B-B48F-45B2-8016-792555215C7B}" type="pres">
      <dgm:prSet presAssocID="{73661649-AA8B-404C-8FC2-46BA7D3305FC}" presName="upArrowText" presStyleLbl="revTx" presStyleIdx="1" presStyleCnt="2" custScaleX="126348">
        <dgm:presLayoutVars>
          <dgm:bulletEnabled val="1"/>
        </dgm:presLayoutVars>
      </dgm:prSet>
      <dgm:spPr/>
      <dgm:t>
        <a:bodyPr/>
        <a:lstStyle/>
        <a:p>
          <a:endParaRPr lang="en-US"/>
        </a:p>
      </dgm:t>
    </dgm:pt>
  </dgm:ptLst>
  <dgm:cxnLst>
    <dgm:cxn modelId="{47CF1978-9639-4E9E-AA9B-F9B24EC66573}" srcId="{C170E481-91C9-4B51-B89F-41BE2FD0687A}" destId="{71D6DB10-1B81-4C93-8154-532053CC2BE1}" srcOrd="2" destOrd="0" parTransId="{31E23ACE-4D7D-4BEF-B396-166C26134DA9}" sibTransId="{BAACD889-DC5A-4414-891E-98181ACEDCD9}"/>
    <dgm:cxn modelId="{D4E2B978-F816-8549-A23D-1ED7AB0B459A}" type="presOf" srcId="{73661649-AA8B-404C-8FC2-46BA7D3305FC}" destId="{AB14618B-B48F-45B2-8016-792555215C7B}" srcOrd="0" destOrd="0" presId="urn:microsoft.com/office/officeart/2005/8/layout/arrow3"/>
    <dgm:cxn modelId="{FD461ACC-D607-40ED-9A95-AF1AECD6510E}" srcId="{C170E481-91C9-4B51-B89F-41BE2FD0687A}" destId="{73661649-AA8B-404C-8FC2-46BA7D3305FC}" srcOrd="1" destOrd="0" parTransId="{FD708908-8D75-4DA5-9F6C-133CA6CAD20F}" sibTransId="{92EE5F3A-6206-4C8F-9B39-A2D0FCE23D60}"/>
    <dgm:cxn modelId="{7C15549C-E62E-4863-BFE5-3906BA982BEA}" srcId="{C170E481-91C9-4B51-B89F-41BE2FD0687A}" destId="{194A2F39-9B4A-479D-8356-6E5A26230E47}" srcOrd="5" destOrd="0" parTransId="{A75D75F8-94D8-40FC-8086-CC9091292DCB}" sibTransId="{2C1614A3-1DBB-4DD1-A893-23F214E85447}"/>
    <dgm:cxn modelId="{7DF0AE64-E2F7-9D46-9700-8F9792BB4671}" type="presOf" srcId="{C170E481-91C9-4B51-B89F-41BE2FD0687A}" destId="{BFFAB987-D006-4982-B5A8-A0753B93F823}" srcOrd="0" destOrd="0" presId="urn:microsoft.com/office/officeart/2005/8/layout/arrow3"/>
    <dgm:cxn modelId="{89646A06-40E2-4650-9BEC-94A89412E140}" srcId="{C170E481-91C9-4B51-B89F-41BE2FD0687A}" destId="{F3EE0D7A-7A80-4604-9900-BD33107AEF47}" srcOrd="3" destOrd="0" parTransId="{B8189225-1748-4B17-BF0E-03D0A7109ACE}" sibTransId="{70E3536D-710F-48C3-8B26-8E9FE07732BA}"/>
    <dgm:cxn modelId="{90674733-3784-8447-B7CA-CD6A0FA47CE5}" type="presOf" srcId="{16F009F2-8CB8-4F24-82C4-CAE6779F7533}" destId="{86B3F6D6-4FE4-4B6F-8467-69D637E4F876}" srcOrd="0" destOrd="0" presId="urn:microsoft.com/office/officeart/2005/8/layout/arrow3"/>
    <dgm:cxn modelId="{B1999562-1BD1-483B-A5C0-F390E12B57BB}" srcId="{C170E481-91C9-4B51-B89F-41BE2FD0687A}" destId="{16F009F2-8CB8-4F24-82C4-CAE6779F7533}" srcOrd="0" destOrd="0" parTransId="{E373FF8D-3BF0-4E3A-B21D-4B9DF5BCA26B}" sibTransId="{FF3CBAA8-4E70-4964-86CB-CA4C0E4F8C5C}"/>
    <dgm:cxn modelId="{325D3B25-D717-47F0-9271-D39C9EFB4CE3}" srcId="{C170E481-91C9-4B51-B89F-41BE2FD0687A}" destId="{0A1BFC59-CA2E-4299-AFCD-F60755B54EBD}" srcOrd="4" destOrd="0" parTransId="{2772C676-9FB1-40B3-B93D-8F159534CD32}" sibTransId="{96E2221B-4747-43CA-AE21-5FA0C6AFF3C7}"/>
    <dgm:cxn modelId="{D256FC98-3D8B-7048-8356-F0BBCF48C843}" type="presParOf" srcId="{BFFAB987-D006-4982-B5A8-A0753B93F823}" destId="{9AD5532D-6D26-4981-904D-5A4D3F88234B}" srcOrd="0" destOrd="0" presId="urn:microsoft.com/office/officeart/2005/8/layout/arrow3"/>
    <dgm:cxn modelId="{26B48014-CA3E-2E4C-A882-E54B43BA7224}" type="presParOf" srcId="{BFFAB987-D006-4982-B5A8-A0753B93F823}" destId="{E1AF0AEF-CA61-4ACC-9D53-316818B25618}" srcOrd="1" destOrd="0" presId="urn:microsoft.com/office/officeart/2005/8/layout/arrow3"/>
    <dgm:cxn modelId="{58421A7D-6A35-7A40-8867-18298ECE4704}" type="presParOf" srcId="{BFFAB987-D006-4982-B5A8-A0753B93F823}" destId="{86B3F6D6-4FE4-4B6F-8467-69D637E4F876}" srcOrd="2" destOrd="0" presId="urn:microsoft.com/office/officeart/2005/8/layout/arrow3"/>
    <dgm:cxn modelId="{77CBB39F-DD8A-084A-B653-4B4570BE34F5}" type="presParOf" srcId="{BFFAB987-D006-4982-B5A8-A0753B93F823}" destId="{3077E730-F67B-40D6-BA20-69C9EC790B04}" srcOrd="3" destOrd="0" presId="urn:microsoft.com/office/officeart/2005/8/layout/arrow3"/>
    <dgm:cxn modelId="{7D3B0EC4-BE5C-6341-B11C-AC5543F1D176}" type="presParOf" srcId="{BFFAB987-D006-4982-B5A8-A0753B93F823}" destId="{AB14618B-B48F-45B2-8016-792555215C7B}"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5532D-6D26-4981-904D-5A4D3F88234B}">
      <dsp:nvSpPr>
        <dsp:cNvPr id="0" name=""/>
        <dsp:cNvSpPr/>
      </dsp:nvSpPr>
      <dsp:spPr>
        <a:xfrm rot="21300000">
          <a:off x="26189" y="2130540"/>
          <a:ext cx="8482020" cy="971319"/>
        </a:xfrm>
        <a:prstGeom prst="mathMinus">
          <a:avLst/>
        </a:prstGeom>
        <a:gradFill rotWithShape="0">
          <a:gsLst>
            <a:gs pos="0">
              <a:schemeClr val="accent2">
                <a:tint val="40000"/>
                <a:hueOff val="0"/>
                <a:satOff val="0"/>
                <a:lumOff val="0"/>
                <a:alphaOff val="0"/>
                <a:tint val="90000"/>
                <a:satMod val="125000"/>
              </a:schemeClr>
            </a:gs>
            <a:gs pos="100000">
              <a:schemeClr val="accent2">
                <a:tint val="40000"/>
                <a:hueOff val="0"/>
                <a:satOff val="0"/>
                <a:lumOff val="0"/>
                <a:alphaOff val="0"/>
                <a:shade val="80000"/>
                <a:satMod val="115000"/>
              </a:schemeClr>
            </a:gs>
          </a:gsLst>
          <a:lin ang="5400000" scaled="0"/>
        </a:gradFill>
        <a:ln>
          <a:noFill/>
        </a:ln>
        <a:effectLst>
          <a:innerShdw blurRad="76200" dist="12700" dir="13500000">
            <a:srgbClr val="FFFFFF">
              <a:alpha val="60000"/>
            </a:srgbClr>
          </a:inn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1AF0AEF-CA61-4ACC-9D53-316818B25618}">
      <dsp:nvSpPr>
        <dsp:cNvPr id="0" name=""/>
        <dsp:cNvSpPr/>
      </dsp:nvSpPr>
      <dsp:spPr>
        <a:xfrm>
          <a:off x="1024128" y="261620"/>
          <a:ext cx="2560320" cy="2092960"/>
        </a:xfrm>
        <a:prstGeom prst="downArrow">
          <a:avLst/>
        </a:prstGeom>
        <a:blipFill rotWithShape="0">
          <a:blip xmlns:r="http://schemas.openxmlformats.org/officeDocument/2006/relationships" r:embed="rId1">
            <a:duotone>
              <a:schemeClr val="accent2">
                <a:shade val="80000"/>
                <a:hueOff val="0"/>
                <a:satOff val="0"/>
                <a:lumOff val="0"/>
                <a:alphaOff val="0"/>
                <a:shade val="78000"/>
                <a:satMod val="115000"/>
              </a:schemeClr>
              <a:schemeClr val="accent2">
                <a:shade val="80000"/>
                <a:hueOff val="0"/>
                <a:satOff val="0"/>
                <a:lumOff val="0"/>
                <a:alphaOff val="0"/>
                <a:tint val="84000"/>
                <a:satMod val="135000"/>
              </a:schemeClr>
            </a:duotone>
          </a:blip>
          <a:tile tx="0" ty="0" sx="100000" sy="100000" flip="none" algn="tl"/>
        </a:blipFill>
        <a:ln>
          <a:noFill/>
        </a:ln>
        <a:effectLst>
          <a:innerShdw blurRad="76200" dist="12700" dir="13500000">
            <a:srgbClr val="FFFFFF">
              <a:alpha val="60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6B3F6D6-4FE4-4B6F-8467-69D637E4F876}">
      <dsp:nvSpPr>
        <dsp:cNvPr id="0" name=""/>
        <dsp:cNvSpPr/>
      </dsp:nvSpPr>
      <dsp:spPr>
        <a:xfrm>
          <a:off x="4523232" y="0"/>
          <a:ext cx="2731008" cy="219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b="1" kern="1200" dirty="0" smtClean="0"/>
            <a:t>Severity of possible harm</a:t>
          </a:r>
          <a:endParaRPr lang="en-US" sz="3300" b="1" kern="1200" dirty="0"/>
        </a:p>
      </dsp:txBody>
      <dsp:txXfrm>
        <a:off x="4523232" y="0"/>
        <a:ext cx="2731008" cy="2197608"/>
      </dsp:txXfrm>
    </dsp:sp>
    <dsp:sp modelId="{3077E730-F67B-40D6-BA20-69C9EC790B04}">
      <dsp:nvSpPr>
        <dsp:cNvPr id="0" name=""/>
        <dsp:cNvSpPr/>
      </dsp:nvSpPr>
      <dsp:spPr>
        <a:xfrm>
          <a:off x="4949952" y="2877819"/>
          <a:ext cx="2560320" cy="2092960"/>
        </a:xfrm>
        <a:prstGeom prst="upArrow">
          <a:avLst/>
        </a:prstGeom>
        <a:blipFill rotWithShape="0">
          <a:blip xmlns:r="http://schemas.openxmlformats.org/officeDocument/2006/relationships" r:embed="rId1">
            <a:duotone>
              <a:schemeClr val="accent2">
                <a:shade val="80000"/>
                <a:hueOff val="-238019"/>
                <a:satOff val="-42840"/>
                <a:lumOff val="34591"/>
                <a:alphaOff val="0"/>
                <a:shade val="78000"/>
                <a:satMod val="115000"/>
              </a:schemeClr>
              <a:schemeClr val="accent2">
                <a:shade val="80000"/>
                <a:hueOff val="-238019"/>
                <a:satOff val="-42840"/>
                <a:lumOff val="34591"/>
                <a:alphaOff val="0"/>
                <a:tint val="84000"/>
                <a:satMod val="135000"/>
              </a:schemeClr>
            </a:duotone>
          </a:blip>
          <a:tile tx="0" ty="0" sx="100000" sy="100000" flip="none" algn="tl"/>
        </a:blipFill>
        <a:ln>
          <a:noFill/>
        </a:ln>
        <a:effectLst>
          <a:innerShdw blurRad="76200" dist="12700" dir="13500000">
            <a:srgbClr val="FFFFFF">
              <a:alpha val="60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B14618B-B48F-45B2-8016-792555215C7B}">
      <dsp:nvSpPr>
        <dsp:cNvPr id="0" name=""/>
        <dsp:cNvSpPr/>
      </dsp:nvSpPr>
      <dsp:spPr>
        <a:xfrm>
          <a:off x="920377" y="3034791"/>
          <a:ext cx="3450573" cy="219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b="1" kern="1200" dirty="0" smtClean="0"/>
            <a:t>Probability of the occurrence of that harm</a:t>
          </a:r>
          <a:endParaRPr lang="en-US" sz="3300" b="1" kern="1200" dirty="0"/>
        </a:p>
      </dsp:txBody>
      <dsp:txXfrm>
        <a:off x="920377" y="3034791"/>
        <a:ext cx="3450573" cy="2197608"/>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A44EEBB-316D-4652-A96A-FAFFBB3EFD07}" type="datetimeFigureOut">
              <a:rPr lang="en-US"/>
              <a:pPr>
                <a:defRPr/>
              </a:pPr>
              <a:t>5/25/2021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9CE33F3-FA65-4487-A852-D574F070C8B2}" type="slidenum">
              <a:rPr lang="en-US"/>
              <a:pPr>
                <a:defRPr/>
              </a:pPr>
              <a:t>‹N›</a:t>
            </a:fld>
            <a:endParaRPr lang="en-US"/>
          </a:p>
        </p:txBody>
      </p:sp>
    </p:spTree>
    <p:extLst>
      <p:ext uri="{BB962C8B-B14F-4D97-AF65-F5344CB8AC3E}">
        <p14:creationId xmlns:p14="http://schemas.microsoft.com/office/powerpoint/2010/main" val="3596086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fontAlgn="auto">
              <a:spcBef>
                <a:spcPts val="0"/>
              </a:spcBef>
              <a:spcAft>
                <a:spcPts val="0"/>
              </a:spcAft>
              <a:defRPr sz="1200" smtClean="0">
                <a:latin typeface="+mn-lt"/>
              </a:defRPr>
            </a:lvl1pPr>
          </a:lstStyle>
          <a:p>
            <a:pPr>
              <a:defRPr/>
            </a:pPr>
            <a:fld id="{BEE5CBB8-6D00-4BF9-B1AD-1CF416F6D62D}" type="datetimeFigureOut">
              <a:rPr lang="en-US"/>
              <a:pPr>
                <a:defRPr/>
              </a:pPr>
              <a:t>5/25/2021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fontAlgn="auto">
              <a:spcBef>
                <a:spcPts val="0"/>
              </a:spcBef>
              <a:spcAft>
                <a:spcPts val="0"/>
              </a:spcAft>
              <a:defRPr sz="1200" smtClean="0">
                <a:latin typeface="+mn-lt"/>
              </a:defRPr>
            </a:lvl1pPr>
          </a:lstStyle>
          <a:p>
            <a:pPr>
              <a:defRPr/>
            </a:pPr>
            <a:fld id="{1269C058-4577-42A1-B360-321A5B2BDD34}" type="slidenum">
              <a:rPr lang="en-US"/>
              <a:pPr>
                <a:defRPr/>
              </a:pPr>
              <a:t>‹N›</a:t>
            </a:fld>
            <a:endParaRPr lang="en-US"/>
          </a:p>
        </p:txBody>
      </p:sp>
    </p:spTree>
    <p:extLst>
      <p:ext uri="{BB962C8B-B14F-4D97-AF65-F5344CB8AC3E}">
        <p14:creationId xmlns:p14="http://schemas.microsoft.com/office/powerpoint/2010/main" val="2153117113"/>
      </p:ext>
    </p:extLst>
  </p:cSld>
  <p:clrMap bg1="lt1" tx1="dk1" bg2="lt2" tx2="dk2" accent1="accent1" accent2="accent2" accent3="accent3" accent4="accent4" accent5="accent5" accent6="accent6" hlink="hlink" folHlink="folHlink"/>
  <p:notesStyle>
    <a:lvl1pPr marL="0" marR="0" indent="0" algn="l" defTabSz="914400" rtl="0" eaLnBrk="0" fontAlgn="base" latinLnBrk="0" hangingPunct="0">
      <a:lnSpc>
        <a:spcPct val="100000"/>
      </a:lnSpc>
      <a:spcBef>
        <a:spcPct val="30000"/>
      </a:spcBef>
      <a:spcAft>
        <a:spcPct val="0"/>
      </a:spcAft>
      <a:buClrTx/>
      <a:buSzTx/>
      <a:buFontTx/>
      <a:buNone/>
      <a:tabLs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5AC328-913E-4372-B5CA-7C8310608423}" type="slidenum">
              <a:rPr lang="en-US" altLang="it-IT"/>
              <a:pPr/>
              <a:t>1</a:t>
            </a:fld>
            <a:endParaRPr lang="en-US" altLang="it-IT"/>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ltLang="it-IT"/>
          </a:p>
        </p:txBody>
      </p:sp>
    </p:spTree>
    <p:extLst>
      <p:ext uri="{BB962C8B-B14F-4D97-AF65-F5344CB8AC3E}">
        <p14:creationId xmlns:p14="http://schemas.microsoft.com/office/powerpoint/2010/main" val="2540712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20</a:t>
            </a:fld>
            <a:endParaRPr lang="en-US"/>
          </a:p>
        </p:txBody>
      </p:sp>
    </p:spTree>
    <p:extLst>
      <p:ext uri="{BB962C8B-B14F-4D97-AF65-F5344CB8AC3E}">
        <p14:creationId xmlns:p14="http://schemas.microsoft.com/office/powerpoint/2010/main" val="4110586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21</a:t>
            </a:fld>
            <a:endParaRPr lang="en-US"/>
          </a:p>
        </p:txBody>
      </p:sp>
    </p:spTree>
    <p:extLst>
      <p:ext uri="{BB962C8B-B14F-4D97-AF65-F5344CB8AC3E}">
        <p14:creationId xmlns:p14="http://schemas.microsoft.com/office/powerpoint/2010/main" val="1163524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22</a:t>
            </a:fld>
            <a:endParaRPr lang="en-US"/>
          </a:p>
        </p:txBody>
      </p:sp>
    </p:spTree>
    <p:extLst>
      <p:ext uri="{BB962C8B-B14F-4D97-AF65-F5344CB8AC3E}">
        <p14:creationId xmlns:p14="http://schemas.microsoft.com/office/powerpoint/2010/main" val="1359320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05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800" b="1">
                <a:solidFill>
                  <a:schemeClr val="hlink"/>
                </a:solidFill>
                <a:latin typeface="Tahoma" charset="0"/>
                <a:ea typeface="ＭＳ Ｐゴシック" charset="0"/>
                <a:cs typeface="ＭＳ Ｐゴシック" charset="0"/>
              </a:defRPr>
            </a:lvl1pPr>
            <a:lvl2pPr marL="37931725" indent="-37474525" defTabSz="903288">
              <a:defRPr sz="2800" b="1">
                <a:solidFill>
                  <a:schemeClr val="hlink"/>
                </a:solidFill>
                <a:latin typeface="Tahoma" charset="0"/>
                <a:ea typeface="ＭＳ Ｐゴシック" charset="0"/>
              </a:defRPr>
            </a:lvl2pPr>
            <a:lvl3pPr>
              <a:defRPr sz="2800" b="1">
                <a:solidFill>
                  <a:schemeClr val="hlink"/>
                </a:solidFill>
                <a:latin typeface="Tahoma" charset="0"/>
                <a:ea typeface="ＭＳ Ｐゴシック" charset="0"/>
              </a:defRPr>
            </a:lvl3pPr>
            <a:lvl4pPr>
              <a:defRPr sz="2800" b="1">
                <a:solidFill>
                  <a:schemeClr val="hlink"/>
                </a:solidFill>
                <a:latin typeface="Tahoma" charset="0"/>
                <a:ea typeface="ＭＳ Ｐゴシック" charset="0"/>
              </a:defRPr>
            </a:lvl4pPr>
            <a:lvl5pPr>
              <a:defRPr sz="2800" b="1">
                <a:solidFill>
                  <a:schemeClr val="hlink"/>
                </a:solidFill>
                <a:latin typeface="Tahoma" charset="0"/>
                <a:ea typeface="ＭＳ Ｐゴシック" charset="0"/>
              </a:defRPr>
            </a:lvl5pPr>
            <a:lvl6pPr marL="457200" eaLnBrk="0" fontAlgn="base" hangingPunct="0">
              <a:spcBef>
                <a:spcPct val="0"/>
              </a:spcBef>
              <a:spcAft>
                <a:spcPct val="0"/>
              </a:spcAft>
              <a:defRPr sz="2800" b="1">
                <a:solidFill>
                  <a:schemeClr val="hlink"/>
                </a:solidFill>
                <a:latin typeface="Tahoma" charset="0"/>
                <a:ea typeface="ＭＳ Ｐゴシック" charset="0"/>
              </a:defRPr>
            </a:lvl6pPr>
            <a:lvl7pPr marL="914400" eaLnBrk="0" fontAlgn="base" hangingPunct="0">
              <a:spcBef>
                <a:spcPct val="0"/>
              </a:spcBef>
              <a:spcAft>
                <a:spcPct val="0"/>
              </a:spcAft>
              <a:defRPr sz="2800" b="1">
                <a:solidFill>
                  <a:schemeClr val="hlink"/>
                </a:solidFill>
                <a:latin typeface="Tahoma" charset="0"/>
                <a:ea typeface="ＭＳ Ｐゴシック" charset="0"/>
              </a:defRPr>
            </a:lvl7pPr>
            <a:lvl8pPr marL="1371600" eaLnBrk="0" fontAlgn="base" hangingPunct="0">
              <a:spcBef>
                <a:spcPct val="0"/>
              </a:spcBef>
              <a:spcAft>
                <a:spcPct val="0"/>
              </a:spcAft>
              <a:defRPr sz="2800" b="1">
                <a:solidFill>
                  <a:schemeClr val="hlink"/>
                </a:solidFill>
                <a:latin typeface="Tahoma" charset="0"/>
                <a:ea typeface="ＭＳ Ｐゴシック" charset="0"/>
              </a:defRPr>
            </a:lvl8pPr>
            <a:lvl9pPr marL="1828800" eaLnBrk="0" fontAlgn="base" hangingPunct="0">
              <a:spcBef>
                <a:spcPct val="0"/>
              </a:spcBef>
              <a:spcAft>
                <a:spcPct val="0"/>
              </a:spcAft>
              <a:defRPr sz="2800" b="1">
                <a:solidFill>
                  <a:schemeClr val="hlink"/>
                </a:solidFill>
                <a:latin typeface="Tahoma" charset="0"/>
                <a:ea typeface="ＭＳ Ｐゴシック" charset="0"/>
              </a:defRPr>
            </a:lvl9pPr>
          </a:lstStyle>
          <a:p>
            <a:fld id="{73D7032A-3ECB-E54B-B650-A587637BC6E9}" type="slidenum">
              <a:rPr lang="en-US" sz="1200" b="0">
                <a:solidFill>
                  <a:schemeClr val="tx1"/>
                </a:solidFill>
                <a:latin typeface="Times New Roman" charset="0"/>
              </a:rPr>
              <a:pPr/>
              <a:t>23</a:t>
            </a:fld>
            <a:endParaRPr lang="en-US" sz="1200" b="0">
              <a:solidFill>
                <a:schemeClr val="tx1"/>
              </a:solidFill>
              <a:latin typeface="Times New Roman" charset="0"/>
            </a:endParaRPr>
          </a:p>
        </p:txBody>
      </p:sp>
      <p:sp>
        <p:nvSpPr>
          <p:cNvPr id="169987" name="Rectangle 2"/>
          <p:cNvSpPr>
            <a:spLocks noGrp="1" noRot="1" noChangeAspect="1" noChangeArrowheads="1" noTextEdit="1"/>
          </p:cNvSpPr>
          <p:nvPr>
            <p:ph type="sldImg"/>
          </p:nvPr>
        </p:nvSpPr>
        <p:spPr>
          <a:xfrm>
            <a:off x="1106488" y="696913"/>
            <a:ext cx="4646612" cy="3486150"/>
          </a:xfrm>
          <a:ln/>
        </p:spPr>
      </p:sp>
      <p:sp>
        <p:nvSpPr>
          <p:cNvPr id="169988" name="Rectangle 3"/>
          <p:cNvSpPr>
            <a:spLocks noGrp="1" noChangeArrowheads="1"/>
          </p:cNvSpPr>
          <p:nvPr>
            <p:ph type="body" idx="1"/>
          </p:nvPr>
        </p:nvSpPr>
        <p:spPr>
          <a:xfrm>
            <a:off x="685800" y="4416392"/>
            <a:ext cx="5486400" cy="4182176"/>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39688">
              <a:spcBef>
                <a:spcPts val="413"/>
              </a:spcBef>
            </a:pPr>
            <a:r>
              <a:rPr lang="en-US" dirty="0" smtClean="0">
                <a:solidFill>
                  <a:srgbClr val="000000"/>
                </a:solidFill>
                <a:latin typeface="Times New Roman" charset="0"/>
                <a:cs typeface="Arial" charset="0"/>
                <a:sym typeface="Arial" charset="0"/>
              </a:rPr>
              <a:t>Trainer Notes:</a:t>
            </a:r>
          </a:p>
          <a:p>
            <a:pPr marL="39688">
              <a:spcBef>
                <a:spcPts val="413"/>
              </a:spcBef>
            </a:pPr>
            <a:endParaRPr lang="en-US" dirty="0" smtClean="0">
              <a:solidFill>
                <a:srgbClr val="000000"/>
              </a:solidFill>
              <a:latin typeface="Times New Roman" charset="0"/>
              <a:cs typeface="Arial" charset="0"/>
              <a:sym typeface="Arial" charset="0"/>
            </a:endParaRPr>
          </a:p>
          <a:p>
            <a:pPr marL="39688">
              <a:spcBef>
                <a:spcPts val="413"/>
              </a:spcBef>
            </a:pPr>
            <a:r>
              <a:rPr lang="en-US" dirty="0" smtClean="0">
                <a:solidFill>
                  <a:srgbClr val="000000"/>
                </a:solidFill>
                <a:latin typeface="Times New Roman" charset="0"/>
                <a:cs typeface="Arial" charset="0"/>
                <a:sym typeface="Arial" charset="0"/>
              </a:rPr>
              <a:t>[This is a graphic created by David </a:t>
            </a:r>
            <a:r>
              <a:rPr lang="en-US" dirty="0" err="1" smtClean="0">
                <a:solidFill>
                  <a:srgbClr val="000000"/>
                </a:solidFill>
                <a:latin typeface="Times New Roman" charset="0"/>
                <a:cs typeface="Arial" charset="0"/>
                <a:sym typeface="Arial" charset="0"/>
              </a:rPr>
              <a:t>Rejeski</a:t>
            </a:r>
            <a:r>
              <a:rPr lang="en-US" dirty="0" smtClean="0">
                <a:solidFill>
                  <a:srgbClr val="000000"/>
                </a:solidFill>
                <a:latin typeface="Times New Roman" charset="0"/>
                <a:cs typeface="Arial" charset="0"/>
                <a:sym typeface="Arial" charset="0"/>
              </a:rPr>
              <a:t> of the Wilson Center</a:t>
            </a:r>
            <a:r>
              <a:rPr lang="en-US" baseline="0" dirty="0" smtClean="0">
                <a:solidFill>
                  <a:srgbClr val="000000"/>
                </a:solidFill>
                <a:latin typeface="Times New Roman" charset="0"/>
                <a:cs typeface="Arial" charset="0"/>
                <a:sym typeface="Arial" charset="0"/>
              </a:rPr>
              <a:t> for Scholars to depict the entire life cycle of a </a:t>
            </a:r>
            <a:r>
              <a:rPr lang="en-US" baseline="0" dirty="0" err="1" smtClean="0">
                <a:solidFill>
                  <a:srgbClr val="000000"/>
                </a:solidFill>
                <a:latin typeface="Times New Roman" charset="0"/>
                <a:cs typeface="Arial" charset="0"/>
                <a:sym typeface="Arial" charset="0"/>
              </a:rPr>
              <a:t>nanoproduct</a:t>
            </a:r>
            <a:r>
              <a:rPr lang="en-US" baseline="0" dirty="0" smtClean="0">
                <a:solidFill>
                  <a:srgbClr val="000000"/>
                </a:solidFill>
                <a:latin typeface="Times New Roman" charset="0"/>
                <a:cs typeface="Arial" charset="0"/>
                <a:sym typeface="Arial" charset="0"/>
              </a:rPr>
              <a:t> and to consider the amount and complexity of the waste throughout that life cycle. Bruce Lippy added potential worker risks to the cycle.]</a:t>
            </a:r>
            <a:endParaRPr lang="en-US" dirty="0">
              <a:solidFill>
                <a:srgbClr val="000000"/>
              </a:solidFill>
              <a:latin typeface="Times New Roman" charset="0"/>
              <a:cs typeface="Arial" charset="0"/>
              <a:sym typeface="Arial" charset="0"/>
            </a:endParaRPr>
          </a:p>
        </p:txBody>
      </p:sp>
    </p:spTree>
    <p:extLst>
      <p:ext uri="{BB962C8B-B14F-4D97-AF65-F5344CB8AC3E}">
        <p14:creationId xmlns:p14="http://schemas.microsoft.com/office/powerpoint/2010/main" val="3973248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24</a:t>
            </a:fld>
            <a:endParaRPr lang="en-US"/>
          </a:p>
        </p:txBody>
      </p:sp>
    </p:spTree>
    <p:extLst>
      <p:ext uri="{BB962C8B-B14F-4D97-AF65-F5344CB8AC3E}">
        <p14:creationId xmlns:p14="http://schemas.microsoft.com/office/powerpoint/2010/main" val="3991615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u="sng" dirty="0" smtClean="0"/>
              <a:t>Trainer Notes:</a:t>
            </a:r>
          </a:p>
          <a:p>
            <a:endParaRPr lang="en-US" dirty="0" smtClean="0"/>
          </a:p>
          <a:p>
            <a:r>
              <a:rPr lang="en-US" dirty="0" smtClean="0"/>
              <a:t>[Go through the chart of control banding, adopted</a:t>
            </a:r>
            <a:r>
              <a:rPr lang="en-US" baseline="0" dirty="0" smtClean="0"/>
              <a:t> from NIOSH.  Introduce the subject and discuss it’s history.  Ask students which jobs that they work on may control banding be suitable for.  Below is excerpted text from NIOSH that provides background information on control banding.]</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occupational exposure limit (OEL) is the marker that shows the level of control needed for a chemical. Repeated daily exposure by inhaling a chemical at an airborne concentration below its OEL is unlikely to lead to harm in most workers. However, many thousands of chemicals are in use, and it is not possible to have an OEL for every chemical, chemical mixture, fume, or emission. Nonetheless, it is possible to determine the broad hazard group to which a chemical belongs (Table 1) and on that basis to determine the necessary level of control, or control band.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r>
              <a:rPr lang="en-US" dirty="0" smtClean="0"/>
              <a:t>The concept of control banding was developed in the late 1980s by occupational health experts in the pharmaceutical industry. This industry uses large numbers of new chemical compounds with few toxicity data. The experts reasoned that such compounds could be classified into bands by their toxicity and by their need for restriction of exposure. Each band was aligned with a control scheme. </a:t>
            </a:r>
            <a:r>
              <a:rPr lang="en-US" baseline="0" dirty="0" smtClean="0"/>
              <a:t> </a:t>
            </a:r>
            <a:r>
              <a:rPr lang="en-US" dirty="0" smtClean="0"/>
              <a:t>Early references on the concept included a manual published by the Association of the British Pharmaceutical Industry in October 1995 and a paper by </a:t>
            </a:r>
            <a:r>
              <a:rPr lang="en-US" dirty="0" err="1" smtClean="0"/>
              <a:t>Naumann</a:t>
            </a:r>
            <a:r>
              <a:rPr lang="en-US" dirty="0" smtClean="0"/>
              <a:t> et al. [1996] (see reference list below).</a:t>
            </a:r>
            <a:r>
              <a:rPr lang="en-US" baseline="0" dirty="0" smtClean="0"/>
              <a:t> </a:t>
            </a:r>
            <a:r>
              <a:rPr lang="en-US" dirty="0" smtClean="0"/>
              <a:t>In the early 1990s, as the European system for classification and labeling developed, occupational health experts began to examine the alignment between the classification, the exposure limit, and data on exposure and control systems [Gardner and </a:t>
            </a:r>
            <a:r>
              <a:rPr lang="en-US" dirty="0" err="1" smtClean="0"/>
              <a:t>Oldershaw</a:t>
            </a:r>
            <a:r>
              <a:rPr lang="en-US" dirty="0" smtClean="0"/>
              <a:t> 1991].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Control banding is not currently appropriate for many situations, including "hot" processes, open spray applications, gases, and pesticides. These situations involve more complex exposures requiring additional considerations that are not yet fully addressed by current control banding strategies. In addition, control banding does not yet cover safety hazards, environmental issues, or ergonomic issues. Researchers are exploring ways to integrate these additional workplace issues into the control banding concept.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F07CD58-81AA-41A4-B763-F4A2313C69EA}" type="slidenum">
              <a:rPr lang="en-US" smtClean="0"/>
              <a:pPr/>
              <a:t>25</a:t>
            </a:fld>
            <a:endParaRPr lang="en-US"/>
          </a:p>
        </p:txBody>
      </p:sp>
    </p:spTree>
    <p:extLst>
      <p:ext uri="{BB962C8B-B14F-4D97-AF65-F5344CB8AC3E}">
        <p14:creationId xmlns:p14="http://schemas.microsoft.com/office/powerpoint/2010/main" val="4002569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26</a:t>
            </a:fld>
            <a:endParaRPr lang="en-US"/>
          </a:p>
        </p:txBody>
      </p:sp>
    </p:spTree>
    <p:extLst>
      <p:ext uri="{BB962C8B-B14F-4D97-AF65-F5344CB8AC3E}">
        <p14:creationId xmlns:p14="http://schemas.microsoft.com/office/powerpoint/2010/main" val="4174353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Trainer Notes:</a:t>
            </a:r>
          </a:p>
          <a:p>
            <a:endParaRPr lang="en-US" dirty="0" smtClean="0"/>
          </a:p>
          <a:p>
            <a:pPr marL="82550" indent="0">
              <a:lnSpc>
                <a:spcPct val="80000"/>
              </a:lnSpc>
              <a:buNone/>
              <a:defRPr/>
            </a:pPr>
            <a:r>
              <a:rPr lang="en-US" b="1" dirty="0" smtClean="0">
                <a:solidFill>
                  <a:schemeClr val="accent2"/>
                </a:solidFill>
                <a:latin typeface="Helvetica" charset="0"/>
                <a:ea typeface="ＭＳ Ｐゴシック" charset="0"/>
              </a:rPr>
              <a:t>Nanomaterial: 70% of Severity Score</a:t>
            </a:r>
          </a:p>
          <a:p>
            <a:pPr>
              <a:lnSpc>
                <a:spcPct val="80000"/>
              </a:lnSpc>
              <a:buFont typeface="Monotype Sorts" charset="0"/>
              <a:buNone/>
              <a:defRPr/>
            </a:pPr>
            <a:endParaRPr lang="en-US" sz="1050" b="1" dirty="0" smtClean="0">
              <a:solidFill>
                <a:schemeClr val="accent2"/>
              </a:solidFill>
              <a:latin typeface="Helvetica" charset="0"/>
              <a:ea typeface="ＭＳ Ｐゴシック" charset="0"/>
            </a:endParaRPr>
          </a:p>
          <a:p>
            <a:pPr marL="417512" indent="-347663">
              <a:lnSpc>
                <a:spcPct val="80000"/>
              </a:lnSpc>
              <a:defRPr/>
            </a:pPr>
            <a:r>
              <a:rPr lang="en-US" sz="1050" dirty="0" smtClean="0">
                <a:latin typeface="Gill Sans MT" pitchFamily="34" charset="0"/>
                <a:ea typeface="ＭＳ Ｐゴシック" charset="0"/>
              </a:rPr>
              <a:t>Surface Chemistry (10 </a:t>
            </a:r>
            <a:r>
              <a:rPr lang="en-US" sz="1050" dirty="0" err="1" smtClean="0">
                <a:latin typeface="Gill Sans MT" pitchFamily="34" charset="0"/>
                <a:ea typeface="ＭＳ Ｐゴシック" charset="0"/>
              </a:rPr>
              <a:t>pts</a:t>
            </a:r>
            <a:r>
              <a:rPr lang="en-US" sz="1050" dirty="0" smtClean="0">
                <a:latin typeface="Gill Sans MT" pitchFamily="34" charset="0"/>
                <a:ea typeface="ＭＳ Ｐゴシック" charset="0"/>
              </a:rPr>
              <a:t>)</a:t>
            </a:r>
          </a:p>
          <a:p>
            <a:pPr marL="417512" indent="-347663">
              <a:lnSpc>
                <a:spcPct val="80000"/>
              </a:lnSpc>
              <a:defRPr/>
            </a:pPr>
            <a:r>
              <a:rPr lang="en-US" sz="1050" dirty="0" smtClean="0">
                <a:latin typeface="Gill Sans MT" pitchFamily="34" charset="0"/>
                <a:ea typeface="ＭＳ Ｐゴシック" charset="0"/>
              </a:rPr>
              <a:t>Particle Shape (10 </a:t>
            </a:r>
            <a:r>
              <a:rPr lang="en-US" sz="1050" dirty="0" err="1" smtClean="0">
                <a:latin typeface="Gill Sans MT" pitchFamily="34" charset="0"/>
                <a:ea typeface="ＭＳ Ｐゴシック" charset="0"/>
              </a:rPr>
              <a:t>pts</a:t>
            </a:r>
            <a:r>
              <a:rPr lang="en-US" sz="1050" dirty="0" smtClean="0">
                <a:latin typeface="Gill Sans MT" pitchFamily="34" charset="0"/>
                <a:ea typeface="ＭＳ Ｐゴシック" charset="0"/>
              </a:rPr>
              <a:t>)</a:t>
            </a:r>
          </a:p>
          <a:p>
            <a:pPr marL="417512" indent="-347663">
              <a:lnSpc>
                <a:spcPct val="80000"/>
              </a:lnSpc>
              <a:defRPr/>
            </a:pPr>
            <a:r>
              <a:rPr lang="en-US" sz="1050" dirty="0" smtClean="0">
                <a:latin typeface="Gill Sans MT" pitchFamily="34" charset="0"/>
                <a:ea typeface="ＭＳ Ｐゴシック" charset="0"/>
              </a:rPr>
              <a:t>Particle Diameter (10 </a:t>
            </a:r>
            <a:r>
              <a:rPr lang="en-US" sz="1050" dirty="0" err="1" smtClean="0">
                <a:latin typeface="Gill Sans MT" pitchFamily="34" charset="0"/>
                <a:ea typeface="ＭＳ Ｐゴシック" charset="0"/>
              </a:rPr>
              <a:t>pts</a:t>
            </a:r>
            <a:r>
              <a:rPr lang="en-US" sz="1050" dirty="0" smtClean="0">
                <a:latin typeface="Gill Sans MT" pitchFamily="34" charset="0"/>
                <a:ea typeface="ＭＳ Ｐゴシック" charset="0"/>
              </a:rPr>
              <a:t>)</a:t>
            </a:r>
          </a:p>
          <a:p>
            <a:pPr marL="417512" indent="-347663">
              <a:lnSpc>
                <a:spcPct val="80000"/>
              </a:lnSpc>
              <a:defRPr/>
            </a:pPr>
            <a:r>
              <a:rPr lang="en-US" sz="1050" dirty="0" smtClean="0">
                <a:latin typeface="Gill Sans MT" pitchFamily="34" charset="0"/>
                <a:ea typeface="ＭＳ Ｐゴシック" charset="0"/>
              </a:rPr>
              <a:t>Solubility (10 </a:t>
            </a:r>
            <a:r>
              <a:rPr lang="en-US" sz="1050" dirty="0" err="1" smtClean="0">
                <a:latin typeface="Gill Sans MT" pitchFamily="34" charset="0"/>
                <a:ea typeface="ＭＳ Ｐゴシック" charset="0"/>
              </a:rPr>
              <a:t>pts</a:t>
            </a:r>
            <a:r>
              <a:rPr lang="en-US" sz="1050" dirty="0" smtClean="0">
                <a:latin typeface="Gill Sans MT" pitchFamily="34" charset="0"/>
                <a:ea typeface="ＭＳ Ｐゴシック" charset="0"/>
              </a:rPr>
              <a:t>)</a:t>
            </a:r>
          </a:p>
          <a:p>
            <a:pPr marL="417512" indent="-347663">
              <a:lnSpc>
                <a:spcPct val="80000"/>
              </a:lnSpc>
              <a:defRPr/>
            </a:pPr>
            <a:r>
              <a:rPr lang="en-US" sz="1050" dirty="0" smtClean="0">
                <a:latin typeface="Gill Sans MT" pitchFamily="34" charset="0"/>
                <a:ea typeface="ＭＳ Ｐゴシック" charset="0"/>
              </a:rPr>
              <a:t>Carcinogenicity (6 </a:t>
            </a:r>
            <a:r>
              <a:rPr lang="en-US" sz="1050" dirty="0" err="1" smtClean="0">
                <a:latin typeface="Gill Sans MT" pitchFamily="34" charset="0"/>
                <a:ea typeface="ＭＳ Ｐゴシック" charset="0"/>
              </a:rPr>
              <a:t>pts</a:t>
            </a:r>
            <a:r>
              <a:rPr lang="en-US" sz="1050" dirty="0" smtClean="0">
                <a:latin typeface="Gill Sans MT" pitchFamily="34" charset="0"/>
                <a:ea typeface="ＭＳ Ｐゴシック" charset="0"/>
              </a:rPr>
              <a:t>)</a:t>
            </a:r>
          </a:p>
          <a:p>
            <a:pPr marL="417512" indent="-347663">
              <a:lnSpc>
                <a:spcPct val="80000"/>
              </a:lnSpc>
              <a:defRPr/>
            </a:pPr>
            <a:r>
              <a:rPr lang="en-US" sz="1050" dirty="0" smtClean="0">
                <a:latin typeface="Gill Sans MT" pitchFamily="34" charset="0"/>
                <a:ea typeface="ＭＳ Ｐゴシック" charset="0"/>
              </a:rPr>
              <a:t>Reproductive Toxicity (6 </a:t>
            </a:r>
            <a:r>
              <a:rPr lang="en-US" sz="1050" dirty="0" err="1" smtClean="0">
                <a:latin typeface="Gill Sans MT" pitchFamily="34" charset="0"/>
                <a:ea typeface="ＭＳ Ｐゴシック" charset="0"/>
              </a:rPr>
              <a:t>pts</a:t>
            </a:r>
            <a:r>
              <a:rPr lang="en-US" sz="1050" dirty="0" smtClean="0">
                <a:latin typeface="Gill Sans MT" pitchFamily="34" charset="0"/>
                <a:ea typeface="ＭＳ Ｐゴシック" charset="0"/>
              </a:rPr>
              <a:t>)</a:t>
            </a:r>
          </a:p>
          <a:p>
            <a:pPr marL="417512" indent="-347663">
              <a:lnSpc>
                <a:spcPct val="80000"/>
              </a:lnSpc>
              <a:defRPr/>
            </a:pPr>
            <a:r>
              <a:rPr lang="en-US" sz="1050" dirty="0" smtClean="0">
                <a:latin typeface="Gill Sans MT" pitchFamily="34" charset="0"/>
                <a:ea typeface="ＭＳ Ｐゴシック" charset="0"/>
              </a:rPr>
              <a:t>Mutagenicity (6 </a:t>
            </a:r>
            <a:r>
              <a:rPr lang="en-US" sz="1050" dirty="0" err="1" smtClean="0">
                <a:latin typeface="Gill Sans MT" pitchFamily="34" charset="0"/>
                <a:ea typeface="ＭＳ Ｐゴシック" charset="0"/>
              </a:rPr>
              <a:t>pts</a:t>
            </a:r>
            <a:r>
              <a:rPr lang="en-US" sz="1050" dirty="0" smtClean="0">
                <a:latin typeface="Gill Sans MT" pitchFamily="34" charset="0"/>
                <a:ea typeface="ＭＳ Ｐゴシック" charset="0"/>
              </a:rPr>
              <a:t>)</a:t>
            </a:r>
          </a:p>
          <a:p>
            <a:pPr marL="417512" indent="-347663">
              <a:lnSpc>
                <a:spcPct val="80000"/>
              </a:lnSpc>
              <a:defRPr/>
            </a:pPr>
            <a:r>
              <a:rPr lang="en-US" sz="1050" dirty="0" smtClean="0">
                <a:latin typeface="Gill Sans MT" pitchFamily="34" charset="0"/>
                <a:ea typeface="ＭＳ Ｐゴシック" charset="0"/>
              </a:rPr>
              <a:t>Dermal Toxicity (6 </a:t>
            </a:r>
            <a:r>
              <a:rPr lang="en-US" sz="1050" dirty="0" err="1" smtClean="0">
                <a:latin typeface="Gill Sans MT" pitchFamily="34" charset="0"/>
                <a:ea typeface="ＭＳ Ｐゴシック" charset="0"/>
              </a:rPr>
              <a:t>pts</a:t>
            </a:r>
            <a:r>
              <a:rPr lang="en-US" sz="1050" dirty="0" smtClean="0">
                <a:latin typeface="Gill Sans MT" pitchFamily="34" charset="0"/>
                <a:ea typeface="ＭＳ Ｐゴシック" charset="0"/>
              </a:rPr>
              <a:t>)</a:t>
            </a:r>
          </a:p>
          <a:p>
            <a:pPr marL="417512" indent="-347663">
              <a:lnSpc>
                <a:spcPct val="80000"/>
              </a:lnSpc>
              <a:defRPr/>
            </a:pPr>
            <a:r>
              <a:rPr lang="en-US" sz="1050" dirty="0" err="1" smtClean="0">
                <a:latin typeface="Gill Sans MT" pitchFamily="34" charset="0"/>
                <a:ea typeface="ＭＳ Ｐゴシック" charset="0"/>
              </a:rPr>
              <a:t>Asthmagen</a:t>
            </a:r>
            <a:r>
              <a:rPr lang="en-US" sz="1050" dirty="0" smtClean="0">
                <a:latin typeface="Gill Sans MT" pitchFamily="34" charset="0"/>
                <a:ea typeface="ＭＳ Ｐゴシック" charset="0"/>
              </a:rPr>
              <a:t> (6 </a:t>
            </a:r>
            <a:r>
              <a:rPr lang="en-US" sz="1050" dirty="0" err="1" smtClean="0">
                <a:latin typeface="Gill Sans MT" pitchFamily="34" charset="0"/>
                <a:ea typeface="ＭＳ Ｐゴシック" charset="0"/>
              </a:rPr>
              <a:t>pts</a:t>
            </a:r>
            <a:r>
              <a:rPr lang="en-US" sz="1050" dirty="0" smtClean="0">
                <a:latin typeface="Gill Sans MT" pitchFamily="34" charset="0"/>
                <a:ea typeface="ＭＳ Ｐゴシック" charset="0"/>
              </a:rPr>
              <a:t>)</a:t>
            </a:r>
          </a:p>
          <a:p>
            <a:pPr>
              <a:lnSpc>
                <a:spcPct val="80000"/>
              </a:lnSpc>
              <a:buFont typeface="Monotype Sorts" charset="0"/>
              <a:buNone/>
              <a:defRPr/>
            </a:pPr>
            <a:endParaRPr lang="en-US" sz="1050" b="1" dirty="0" smtClean="0">
              <a:solidFill>
                <a:schemeClr val="accent2"/>
              </a:solidFill>
              <a:latin typeface="Helvetica" charset="0"/>
              <a:ea typeface="ＭＳ Ｐゴシック" charset="0"/>
            </a:endParaRPr>
          </a:p>
          <a:p>
            <a:r>
              <a:rPr lang="en-US" dirty="0" smtClean="0"/>
              <a:t>[Point out that the tool focuses</a:t>
            </a:r>
            <a:r>
              <a:rPr lang="en-US" baseline="0" dirty="0" smtClean="0"/>
              <a:t> mainly on the nanomaterial, but because often data are not available, the tool only gives 70% of the score to the nanomaterial.]</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27</a:t>
            </a:fld>
            <a:endParaRPr lang="en-US"/>
          </a:p>
        </p:txBody>
      </p:sp>
    </p:spTree>
    <p:extLst>
      <p:ext uri="{BB962C8B-B14F-4D97-AF65-F5344CB8AC3E}">
        <p14:creationId xmlns:p14="http://schemas.microsoft.com/office/powerpoint/2010/main" val="1211904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Trainer Notes:</a:t>
            </a:r>
          </a:p>
          <a:p>
            <a:endParaRPr lang="en-US" dirty="0" smtClean="0"/>
          </a:p>
          <a:p>
            <a:r>
              <a:rPr lang="en-US" dirty="0" smtClean="0"/>
              <a:t>Factors for the parent material get 30% of severity score.</a:t>
            </a:r>
          </a:p>
          <a:p>
            <a:endParaRPr lang="en-US" dirty="0" smtClean="0"/>
          </a:p>
          <a:p>
            <a:pPr marL="457200" indent="-388938">
              <a:lnSpc>
                <a:spcPct val="80000"/>
              </a:lnSpc>
              <a:buFont typeface="Arial"/>
              <a:buChar char="•"/>
            </a:pPr>
            <a:r>
              <a:rPr lang="en-US" sz="1200" kern="1200" dirty="0" smtClean="0">
                <a:solidFill>
                  <a:schemeClr val="tx1"/>
                </a:solidFill>
                <a:latin typeface="+mn-lt"/>
                <a:ea typeface="+mn-ea"/>
                <a:cs typeface="+mn-cs"/>
              </a:rPr>
              <a:t>Occupational Exposure Limit (10 </a:t>
            </a:r>
            <a:r>
              <a:rPr lang="en-US" sz="1200" kern="1200" dirty="0" err="1" smtClean="0">
                <a:solidFill>
                  <a:schemeClr val="tx1"/>
                </a:solidFill>
                <a:latin typeface="+mn-lt"/>
                <a:ea typeface="+mn-ea"/>
                <a:cs typeface="+mn-cs"/>
              </a:rPr>
              <a:t>pts</a:t>
            </a:r>
            <a:r>
              <a:rPr lang="en-US" sz="1200" kern="1200" dirty="0" smtClean="0">
                <a:solidFill>
                  <a:schemeClr val="tx1"/>
                </a:solidFill>
                <a:latin typeface="+mn-lt"/>
                <a:ea typeface="+mn-ea"/>
                <a:cs typeface="+mn-cs"/>
              </a:rPr>
              <a:t>)</a:t>
            </a:r>
          </a:p>
          <a:p>
            <a:pPr marL="457200" indent="-388938">
              <a:lnSpc>
                <a:spcPct val="80000"/>
              </a:lnSpc>
              <a:buFont typeface="Arial"/>
              <a:buChar char="•"/>
            </a:pPr>
            <a:r>
              <a:rPr lang="en-US" sz="1200" kern="1200" dirty="0" smtClean="0">
                <a:solidFill>
                  <a:schemeClr val="tx1"/>
                </a:solidFill>
                <a:latin typeface="+mn-lt"/>
                <a:ea typeface="+mn-ea"/>
                <a:cs typeface="+mn-cs"/>
              </a:rPr>
              <a:t>Carcinogenicity (4 </a:t>
            </a:r>
            <a:r>
              <a:rPr lang="en-US" sz="1200" kern="1200" dirty="0" err="1" smtClean="0">
                <a:solidFill>
                  <a:schemeClr val="tx1"/>
                </a:solidFill>
                <a:latin typeface="+mn-lt"/>
                <a:ea typeface="+mn-ea"/>
                <a:cs typeface="+mn-cs"/>
              </a:rPr>
              <a:t>pts</a:t>
            </a:r>
            <a:r>
              <a:rPr lang="en-US" sz="1200" kern="1200" dirty="0" smtClean="0">
                <a:solidFill>
                  <a:schemeClr val="tx1"/>
                </a:solidFill>
                <a:latin typeface="+mn-lt"/>
                <a:ea typeface="+mn-ea"/>
                <a:cs typeface="+mn-cs"/>
              </a:rPr>
              <a:t>)</a:t>
            </a:r>
          </a:p>
          <a:p>
            <a:pPr marL="457200" indent="-388938">
              <a:lnSpc>
                <a:spcPct val="80000"/>
              </a:lnSpc>
              <a:buFont typeface="Arial"/>
              <a:buChar char="•"/>
            </a:pPr>
            <a:r>
              <a:rPr lang="en-US" sz="1200" kern="1200" dirty="0" smtClean="0">
                <a:solidFill>
                  <a:schemeClr val="tx1"/>
                </a:solidFill>
                <a:latin typeface="+mn-lt"/>
                <a:ea typeface="+mn-ea"/>
                <a:cs typeface="+mn-cs"/>
              </a:rPr>
              <a:t>Reproductive Toxicity (4 </a:t>
            </a:r>
            <a:r>
              <a:rPr lang="en-US" sz="1200" kern="1200" dirty="0" err="1" smtClean="0">
                <a:solidFill>
                  <a:schemeClr val="tx1"/>
                </a:solidFill>
                <a:latin typeface="+mn-lt"/>
                <a:ea typeface="+mn-ea"/>
                <a:cs typeface="+mn-cs"/>
              </a:rPr>
              <a:t>pts</a:t>
            </a:r>
            <a:r>
              <a:rPr lang="en-US" sz="1200" kern="1200" dirty="0" smtClean="0">
                <a:solidFill>
                  <a:schemeClr val="tx1"/>
                </a:solidFill>
                <a:latin typeface="+mn-lt"/>
                <a:ea typeface="+mn-ea"/>
                <a:cs typeface="+mn-cs"/>
              </a:rPr>
              <a:t>)</a:t>
            </a:r>
          </a:p>
          <a:p>
            <a:pPr marL="457200" indent="-388938">
              <a:lnSpc>
                <a:spcPct val="80000"/>
              </a:lnSpc>
              <a:buFont typeface="Arial"/>
              <a:buChar char="•"/>
            </a:pPr>
            <a:r>
              <a:rPr lang="en-US" sz="1200" kern="1200" dirty="0" smtClean="0">
                <a:solidFill>
                  <a:schemeClr val="tx1"/>
                </a:solidFill>
                <a:latin typeface="+mn-lt"/>
                <a:ea typeface="+mn-ea"/>
                <a:cs typeface="+mn-cs"/>
              </a:rPr>
              <a:t>Mutagenicity (4 </a:t>
            </a:r>
            <a:r>
              <a:rPr lang="en-US" sz="1200" kern="1200" dirty="0" err="1" smtClean="0">
                <a:solidFill>
                  <a:schemeClr val="tx1"/>
                </a:solidFill>
                <a:latin typeface="+mn-lt"/>
                <a:ea typeface="+mn-ea"/>
                <a:cs typeface="+mn-cs"/>
              </a:rPr>
              <a:t>pts</a:t>
            </a:r>
            <a:r>
              <a:rPr lang="en-US" sz="1200" kern="1200" dirty="0" smtClean="0">
                <a:solidFill>
                  <a:schemeClr val="tx1"/>
                </a:solidFill>
                <a:latin typeface="+mn-lt"/>
                <a:ea typeface="+mn-ea"/>
                <a:cs typeface="+mn-cs"/>
              </a:rPr>
              <a:t>)</a:t>
            </a:r>
          </a:p>
          <a:p>
            <a:pPr marL="457200" indent="-388938">
              <a:lnSpc>
                <a:spcPct val="80000"/>
              </a:lnSpc>
              <a:buFont typeface="Arial"/>
              <a:buChar char="•"/>
            </a:pPr>
            <a:r>
              <a:rPr lang="en-US" sz="1200" kern="1200" dirty="0" smtClean="0">
                <a:solidFill>
                  <a:schemeClr val="tx1"/>
                </a:solidFill>
                <a:latin typeface="+mn-lt"/>
                <a:ea typeface="+mn-ea"/>
                <a:cs typeface="+mn-cs"/>
              </a:rPr>
              <a:t>Dermal Toxicity (4 </a:t>
            </a:r>
            <a:r>
              <a:rPr lang="en-US" sz="1200" kern="1200" dirty="0" err="1" smtClean="0">
                <a:solidFill>
                  <a:schemeClr val="tx1"/>
                </a:solidFill>
                <a:latin typeface="+mn-lt"/>
                <a:ea typeface="+mn-ea"/>
                <a:cs typeface="+mn-cs"/>
              </a:rPr>
              <a:t>pts</a:t>
            </a:r>
            <a:r>
              <a:rPr lang="en-US" sz="1200" kern="1200" dirty="0" smtClean="0">
                <a:solidFill>
                  <a:schemeClr val="tx1"/>
                </a:solidFill>
                <a:latin typeface="+mn-lt"/>
                <a:ea typeface="+mn-ea"/>
                <a:cs typeface="+mn-cs"/>
              </a:rPr>
              <a:t>)</a:t>
            </a:r>
          </a:p>
          <a:p>
            <a:pPr marL="457200" indent="-388938">
              <a:lnSpc>
                <a:spcPct val="80000"/>
              </a:lnSpc>
              <a:buFont typeface="Arial"/>
              <a:buChar char="•"/>
            </a:pPr>
            <a:r>
              <a:rPr lang="en-US" sz="1200" kern="1200" dirty="0" err="1" smtClean="0">
                <a:solidFill>
                  <a:schemeClr val="tx1"/>
                </a:solidFill>
                <a:latin typeface="+mn-lt"/>
                <a:ea typeface="+mn-ea"/>
                <a:cs typeface="+mn-cs"/>
              </a:rPr>
              <a:t>Asthmagen</a:t>
            </a:r>
            <a:r>
              <a:rPr lang="en-US" sz="1200" kern="1200" dirty="0" smtClean="0">
                <a:solidFill>
                  <a:schemeClr val="tx1"/>
                </a:solidFill>
                <a:latin typeface="+mn-lt"/>
                <a:ea typeface="+mn-ea"/>
                <a:cs typeface="+mn-cs"/>
              </a:rPr>
              <a:t> (4 </a:t>
            </a:r>
            <a:r>
              <a:rPr lang="en-US" sz="1200" kern="1200" dirty="0" err="1" smtClean="0">
                <a:solidFill>
                  <a:schemeClr val="tx1"/>
                </a:solidFill>
                <a:latin typeface="+mn-lt"/>
                <a:ea typeface="+mn-ea"/>
                <a:cs typeface="+mn-cs"/>
              </a:rPr>
              <a:t>pts</a:t>
            </a:r>
            <a:r>
              <a:rPr lang="en-US" sz="1200" kern="1200" dirty="0" smtClean="0">
                <a:solidFill>
                  <a:schemeClr val="tx1"/>
                </a:solidFill>
                <a:latin typeface="+mn-lt"/>
                <a:ea typeface="+mn-ea"/>
                <a:cs typeface="+mn-cs"/>
              </a:rPr>
              <a:t>)</a:t>
            </a:r>
          </a:p>
          <a:p>
            <a:endParaRPr lang="en-US" dirty="0" smtClean="0"/>
          </a:p>
          <a:p>
            <a:r>
              <a:rPr lang="en-US" dirty="0" smtClean="0"/>
              <a:t>[This is an</a:t>
            </a:r>
            <a:r>
              <a:rPr lang="en-US" baseline="0" dirty="0" smtClean="0"/>
              <a:t> interesting approach because there will invariably be more data on the “macro” sized version of the material, e.g. carbon black or graphite rather than CNT.]</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28</a:t>
            </a:fld>
            <a:endParaRPr lang="en-US"/>
          </a:p>
        </p:txBody>
      </p:sp>
    </p:spTree>
    <p:extLst>
      <p:ext uri="{BB962C8B-B14F-4D97-AF65-F5344CB8AC3E}">
        <p14:creationId xmlns:p14="http://schemas.microsoft.com/office/powerpoint/2010/main" val="2167087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Trainer Notes:</a:t>
            </a:r>
          </a:p>
          <a:p>
            <a:endParaRPr lang="en-US" dirty="0" smtClean="0"/>
          </a:p>
          <a:p>
            <a:r>
              <a:rPr lang="en-US" sz="1200" b="1" dirty="0" err="1" smtClean="0"/>
              <a:t>Nanotool</a:t>
            </a:r>
            <a:r>
              <a:rPr lang="en-US" sz="1200" b="1" dirty="0" smtClean="0"/>
              <a:t> uses probability factors, too</a:t>
            </a:r>
            <a:r>
              <a:rPr lang="en-US" sz="1200" b="0" dirty="0" smtClean="0"/>
              <a:t>.</a:t>
            </a:r>
          </a:p>
          <a:p>
            <a:endParaRPr lang="en-US" sz="1200" b="0" dirty="0" smtClean="0"/>
          </a:p>
          <a:p>
            <a:pPr marL="171450" indent="-171450">
              <a:buFont typeface="Arial"/>
              <a:buChar char="•"/>
            </a:pPr>
            <a:r>
              <a:rPr lang="en-US" sz="1200" dirty="0" smtClean="0">
                <a:latin typeface="Helvetica" charset="0"/>
              </a:rPr>
              <a:t>Estimated amount of material used (25 </a:t>
            </a:r>
            <a:r>
              <a:rPr lang="en-US" sz="1200" dirty="0" err="1" smtClean="0">
                <a:latin typeface="Helvetica" charset="0"/>
              </a:rPr>
              <a:t>pts</a:t>
            </a:r>
            <a:r>
              <a:rPr lang="en-US" sz="1200" dirty="0" smtClean="0">
                <a:latin typeface="Helvetica" charset="0"/>
              </a:rPr>
              <a:t>)</a:t>
            </a:r>
          </a:p>
          <a:p>
            <a:pPr marL="171450" indent="-171450">
              <a:buFont typeface="Arial"/>
              <a:buChar char="•"/>
            </a:pPr>
            <a:r>
              <a:rPr lang="en-US" sz="1200" dirty="0" smtClean="0">
                <a:latin typeface="Helvetica" charset="0"/>
              </a:rPr>
              <a:t>Dustiness/mistiness (30 </a:t>
            </a:r>
            <a:r>
              <a:rPr lang="en-US" sz="1200" dirty="0" err="1" smtClean="0">
                <a:latin typeface="Helvetica" charset="0"/>
              </a:rPr>
              <a:t>pts</a:t>
            </a:r>
            <a:r>
              <a:rPr lang="en-US" sz="1200" dirty="0" smtClean="0">
                <a:latin typeface="Helvetica" charset="0"/>
              </a:rPr>
              <a:t>)</a:t>
            </a:r>
          </a:p>
          <a:p>
            <a:pPr marL="171450" indent="-171450">
              <a:buFont typeface="Arial"/>
              <a:buChar char="•"/>
            </a:pPr>
            <a:r>
              <a:rPr lang="en-US" sz="1200" dirty="0" smtClean="0">
                <a:latin typeface="Helvetica" charset="0"/>
              </a:rPr>
              <a:t>Number of employees with similar exposure (15 </a:t>
            </a:r>
            <a:r>
              <a:rPr lang="en-US" sz="1200" dirty="0" err="1" smtClean="0">
                <a:latin typeface="Helvetica" charset="0"/>
              </a:rPr>
              <a:t>pts</a:t>
            </a:r>
            <a:r>
              <a:rPr lang="en-US" sz="1200" dirty="0" smtClean="0">
                <a:latin typeface="Helvetica" charset="0"/>
              </a:rPr>
              <a:t>)</a:t>
            </a:r>
          </a:p>
          <a:p>
            <a:pPr marL="171450" indent="-171450">
              <a:buFont typeface="Arial"/>
              <a:buChar char="•"/>
            </a:pPr>
            <a:r>
              <a:rPr lang="en-US" sz="1200" dirty="0" smtClean="0">
                <a:latin typeface="Helvetica" charset="0"/>
              </a:rPr>
              <a:t>Frequency of operation (15 </a:t>
            </a:r>
            <a:r>
              <a:rPr lang="en-US" sz="1200" dirty="0" err="1" smtClean="0">
                <a:latin typeface="Helvetica" charset="0"/>
              </a:rPr>
              <a:t>pts</a:t>
            </a:r>
            <a:r>
              <a:rPr lang="en-US" sz="1200" dirty="0" smtClean="0">
                <a:latin typeface="Helvetica" charset="0"/>
              </a:rPr>
              <a:t>)</a:t>
            </a:r>
          </a:p>
          <a:p>
            <a:pPr marL="171450" indent="-171450">
              <a:buFont typeface="Arial"/>
              <a:buChar char="•"/>
            </a:pPr>
            <a:r>
              <a:rPr lang="en-US" sz="1200" dirty="0" smtClean="0">
                <a:latin typeface="Helvetica" charset="0"/>
              </a:rPr>
              <a:t>Duration of operation (15 </a:t>
            </a:r>
            <a:r>
              <a:rPr lang="en-US" sz="1200" dirty="0" err="1" smtClean="0">
                <a:latin typeface="Helvetica" charset="0"/>
              </a:rPr>
              <a:t>pts</a:t>
            </a:r>
            <a:r>
              <a:rPr lang="en-US" sz="1200" dirty="0" smtClean="0">
                <a:latin typeface="Helvetica" charset="0"/>
              </a:rPr>
              <a:t>)</a:t>
            </a:r>
          </a:p>
          <a:p>
            <a:pPr marL="171450" indent="-171450">
              <a:buFont typeface="Arial"/>
              <a:buChar char="•"/>
            </a:pPr>
            <a:endParaRPr lang="en-US" sz="1200" b="1" dirty="0" smtClean="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29</a:t>
            </a:fld>
            <a:endParaRPr lang="en-US"/>
          </a:p>
        </p:txBody>
      </p:sp>
    </p:spTree>
    <p:extLst>
      <p:ext uri="{BB962C8B-B14F-4D97-AF65-F5344CB8AC3E}">
        <p14:creationId xmlns:p14="http://schemas.microsoft.com/office/powerpoint/2010/main" val="3558612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u="sng" dirty="0" smtClean="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a:t>
            </a:fld>
            <a:endParaRPr lang="en-US"/>
          </a:p>
        </p:txBody>
      </p:sp>
    </p:spTree>
    <p:extLst>
      <p:ext uri="{BB962C8B-B14F-4D97-AF65-F5344CB8AC3E}">
        <p14:creationId xmlns:p14="http://schemas.microsoft.com/office/powerpoint/2010/main" val="546450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Trainer Notes:</a:t>
            </a:r>
          </a:p>
          <a:p>
            <a:endParaRPr lang="en-US" dirty="0" smtClean="0"/>
          </a:p>
          <a:p>
            <a:r>
              <a:rPr lang="en-US" sz="1200" b="1" dirty="0" err="1" smtClean="0">
                <a:latin typeface="Helvetica" charset="0"/>
              </a:rPr>
              <a:t>Nanotool</a:t>
            </a:r>
            <a:r>
              <a:rPr lang="en-US" sz="1200" b="1" dirty="0" smtClean="0">
                <a:latin typeface="Helvetica" charset="0"/>
              </a:rPr>
              <a:t> results were comparable to judgment of professionals.</a:t>
            </a:r>
          </a:p>
          <a:p>
            <a:endParaRPr lang="en-US" sz="1200" b="1" dirty="0" smtClean="0">
              <a:latin typeface="Helvetica" charset="0"/>
            </a:endParaRPr>
          </a:p>
          <a:p>
            <a:pPr>
              <a:buNone/>
            </a:pPr>
            <a:r>
              <a:rPr lang="en-US" dirty="0" smtClean="0">
                <a:latin typeface="Gill Sans MT" pitchFamily="34" charset="0"/>
              </a:rPr>
              <a:t>36 operations at LLNL</a:t>
            </a:r>
          </a:p>
          <a:p>
            <a:endParaRPr lang="en-US" dirty="0" smtClean="0">
              <a:latin typeface="Gill Sans MT" pitchFamily="34" charset="0"/>
            </a:endParaRPr>
          </a:p>
          <a:p>
            <a:pPr marL="171450" indent="-171450">
              <a:buFont typeface="Arial"/>
              <a:buChar char="•"/>
            </a:pPr>
            <a:r>
              <a:rPr lang="en-US" dirty="0" smtClean="0">
                <a:latin typeface="Gill Sans MT" pitchFamily="34" charset="0"/>
              </a:rPr>
              <a:t>For 21 activities, CB </a:t>
            </a:r>
            <a:r>
              <a:rPr lang="en-US" dirty="0" err="1" smtClean="0">
                <a:latin typeface="Gill Sans MT" pitchFamily="34" charset="0"/>
              </a:rPr>
              <a:t>Nanotool</a:t>
            </a:r>
            <a:r>
              <a:rPr lang="en-US" dirty="0" smtClean="0">
                <a:latin typeface="Gill Sans MT" pitchFamily="34" charset="0"/>
              </a:rPr>
              <a:t> recommendation was equivalent to existing controls</a:t>
            </a:r>
          </a:p>
          <a:p>
            <a:pPr marL="171450" indent="-171450">
              <a:buFont typeface="Arial"/>
              <a:buChar char="•"/>
            </a:pPr>
            <a:r>
              <a:rPr lang="en-US" dirty="0" smtClean="0">
                <a:latin typeface="Gill Sans MT" pitchFamily="34" charset="0"/>
              </a:rPr>
              <a:t>For 9 activities, CB </a:t>
            </a:r>
            <a:r>
              <a:rPr lang="en-US" dirty="0" err="1" smtClean="0">
                <a:latin typeface="Gill Sans MT" pitchFamily="34" charset="0"/>
              </a:rPr>
              <a:t>Nanotool</a:t>
            </a:r>
            <a:r>
              <a:rPr lang="en-US" dirty="0" smtClean="0">
                <a:latin typeface="Gill Sans MT" pitchFamily="34" charset="0"/>
              </a:rPr>
              <a:t> recommended higher level of control than existing controls </a:t>
            </a:r>
          </a:p>
          <a:p>
            <a:pPr marL="171450" indent="-171450">
              <a:buFont typeface="Arial"/>
              <a:buChar char="•"/>
            </a:pPr>
            <a:r>
              <a:rPr lang="en-US" dirty="0" smtClean="0">
                <a:latin typeface="Gill Sans MT" pitchFamily="34" charset="0"/>
              </a:rPr>
              <a:t>For 6 activities, CB </a:t>
            </a:r>
            <a:r>
              <a:rPr lang="en-US" dirty="0" err="1" smtClean="0">
                <a:latin typeface="Gill Sans MT" pitchFamily="34" charset="0"/>
              </a:rPr>
              <a:t>Nanotool</a:t>
            </a:r>
            <a:r>
              <a:rPr lang="en-US" dirty="0" smtClean="0">
                <a:latin typeface="Gill Sans MT" pitchFamily="34" charset="0"/>
              </a:rPr>
              <a:t> recommended lower level of control than existing controls</a:t>
            </a:r>
            <a:endParaRPr lang="en-US" sz="1050" dirty="0" smtClean="0">
              <a:latin typeface="Gill Sans MT" pitchFamily="34" charset="0"/>
            </a:endParaRP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30</a:t>
            </a:fld>
            <a:endParaRPr lang="en-US"/>
          </a:p>
        </p:txBody>
      </p:sp>
    </p:spTree>
    <p:extLst>
      <p:ext uri="{BB962C8B-B14F-4D97-AF65-F5344CB8AC3E}">
        <p14:creationId xmlns:p14="http://schemas.microsoft.com/office/powerpoint/2010/main" val="4225413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dirty="0" smtClean="0">
                <a:latin typeface="Helvetica" charset="0"/>
              </a:rPr>
              <a:t>CB </a:t>
            </a:r>
            <a:r>
              <a:rPr lang="en-US" dirty="0" err="1" smtClean="0">
                <a:latin typeface="Helvetica" charset="0"/>
              </a:rPr>
              <a:t>Nanotool</a:t>
            </a:r>
            <a:r>
              <a:rPr lang="en-US" dirty="0" smtClean="0">
                <a:latin typeface="Helvetica" charset="0"/>
              </a:rPr>
              <a:t> as LLNL Policy</a:t>
            </a:r>
          </a:p>
          <a:p>
            <a:endParaRPr lang="en-US" dirty="0" smtClean="0"/>
          </a:p>
          <a:p>
            <a:pPr marL="171450" indent="-171450">
              <a:buFont typeface="Arial"/>
              <a:buChar char="•"/>
            </a:pPr>
            <a:r>
              <a:rPr lang="en-US" dirty="0" smtClean="0"/>
              <a:t>Overall (30 out of 36), CB </a:t>
            </a:r>
            <a:r>
              <a:rPr lang="en-US" dirty="0" err="1" smtClean="0"/>
              <a:t>Nanotool</a:t>
            </a:r>
            <a:r>
              <a:rPr lang="en-US" dirty="0" smtClean="0"/>
              <a:t> recommendation was equal to or more conservative than IH expert opinions</a:t>
            </a:r>
          </a:p>
          <a:p>
            <a:pPr marL="171450" indent="-171450">
              <a:buFont typeface="Arial"/>
              <a:buChar char="•"/>
            </a:pPr>
            <a:r>
              <a:rPr lang="en-US" dirty="0" smtClean="0"/>
              <a:t>LLNL decided to make CB </a:t>
            </a:r>
            <a:r>
              <a:rPr lang="en-US" dirty="0" err="1" smtClean="0"/>
              <a:t>Nanotool</a:t>
            </a:r>
            <a:r>
              <a:rPr lang="en-US" dirty="0" smtClean="0"/>
              <a:t> recommendation a requirement</a:t>
            </a:r>
          </a:p>
          <a:p>
            <a:pPr marL="171450" indent="-171450">
              <a:buFont typeface="Arial"/>
              <a:buChar char="•"/>
            </a:pPr>
            <a:r>
              <a:rPr lang="en-US" dirty="0" smtClean="0"/>
              <a:t>CB </a:t>
            </a:r>
            <a:r>
              <a:rPr lang="en-US" dirty="0" err="1" smtClean="0"/>
              <a:t>Nanotool</a:t>
            </a:r>
            <a:r>
              <a:rPr lang="en-US" dirty="0" smtClean="0"/>
              <a:t> is an essential part of LLNL</a:t>
            </a:r>
            <a:r>
              <a:rPr lang="ja-JP" altLang="en-US" dirty="0" smtClean="0"/>
              <a:t>’</a:t>
            </a:r>
            <a:r>
              <a:rPr lang="en-US" dirty="0" smtClean="0"/>
              <a:t>s Nanotechnology Safety Program </a:t>
            </a:r>
          </a:p>
          <a:p>
            <a:pPr marL="171450" indent="-171450">
              <a:buFont typeface="Arial"/>
              <a:buChar char="•"/>
            </a:pP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31</a:t>
            </a:fld>
            <a:endParaRPr lang="en-US"/>
          </a:p>
        </p:txBody>
      </p:sp>
    </p:spTree>
    <p:extLst>
      <p:ext uri="{BB962C8B-B14F-4D97-AF65-F5344CB8AC3E}">
        <p14:creationId xmlns:p14="http://schemas.microsoft.com/office/powerpoint/2010/main" val="1794802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53"/>
          <p:cNvSpPr>
            <a:spLocks noGrp="1" noChangeArrowheads="1"/>
          </p:cNvSpPr>
          <p:nvPr>
            <p:ph type="sldNum" sz="quarter" idx="5"/>
          </p:nvPr>
        </p:nvSpPr>
        <p:spPr>
          <a:ln/>
        </p:spPr>
        <p:txBody>
          <a:bodyPr/>
          <a:lstStyle/>
          <a:p>
            <a:fld id="{2B63B963-5DFF-4AA1-8185-81A8F956CD36}" type="slidenum">
              <a:rPr lang="en-US"/>
              <a:pPr/>
              <a:t>32</a:t>
            </a:fld>
            <a:endParaRPr lang="en-US"/>
          </a:p>
        </p:txBody>
      </p:sp>
      <p:sp>
        <p:nvSpPr>
          <p:cNvPr id="529410" name="Rectangle 2"/>
          <p:cNvSpPr>
            <a:spLocks noGrp="1" noRot="1" noChangeAspect="1" noChangeArrowheads="1" noTextEdit="1"/>
          </p:cNvSpPr>
          <p:nvPr>
            <p:ph type="sldImg"/>
          </p:nvPr>
        </p:nvSpPr>
        <p:spPr>
          <a:xfrm>
            <a:off x="1771650" y="703263"/>
            <a:ext cx="3219450" cy="2416175"/>
          </a:xfrm>
          <a:ln/>
        </p:spPr>
      </p:sp>
      <p:sp>
        <p:nvSpPr>
          <p:cNvPr id="529411" name="Rectangle 3"/>
          <p:cNvSpPr>
            <a:spLocks noGrp="1" noChangeArrowheads="1"/>
          </p:cNvSpPr>
          <p:nvPr>
            <p:ph type="body" idx="1"/>
          </p:nvPr>
        </p:nvSpPr>
        <p:spPr/>
        <p:txBody>
          <a:bodyPr/>
          <a:lstStyle/>
          <a:p>
            <a:r>
              <a:rPr lang="en-US" dirty="0"/>
              <a:t>Here is another example: a product called </a:t>
            </a:r>
            <a:r>
              <a:rPr lang="en-US" dirty="0" err="1"/>
              <a:t>NanoWax</a:t>
            </a:r>
            <a:r>
              <a:rPr lang="en-US" dirty="0"/>
              <a:t>. The finer particles apparently fill in scratches and swirl marks in the paint and reflect light better. I don’t wash my car, so I can’t vouch for this product.</a:t>
            </a:r>
          </a:p>
        </p:txBody>
      </p:sp>
    </p:spTree>
    <p:extLst>
      <p:ext uri="{BB962C8B-B14F-4D97-AF65-F5344CB8AC3E}">
        <p14:creationId xmlns:p14="http://schemas.microsoft.com/office/powerpoint/2010/main" val="2615179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53"/>
          <p:cNvSpPr>
            <a:spLocks noGrp="1" noChangeArrowheads="1"/>
          </p:cNvSpPr>
          <p:nvPr>
            <p:ph type="sldNum" sz="quarter" idx="5"/>
          </p:nvPr>
        </p:nvSpPr>
        <p:spPr>
          <a:ln/>
        </p:spPr>
        <p:txBody>
          <a:bodyPr/>
          <a:lstStyle/>
          <a:p>
            <a:fld id="{F306DD93-8C7A-4A5E-B238-786A54AFF08A}" type="slidenum">
              <a:rPr lang="en-US"/>
              <a:pPr/>
              <a:t>33</a:t>
            </a:fld>
            <a:endParaRPr lang="en-US"/>
          </a:p>
        </p:txBody>
      </p:sp>
      <p:sp>
        <p:nvSpPr>
          <p:cNvPr id="424962" name="Rectangle 2"/>
          <p:cNvSpPr>
            <a:spLocks noGrp="1" noRot="1" noChangeAspect="1" noChangeArrowheads="1" noTextEdit="1"/>
          </p:cNvSpPr>
          <p:nvPr>
            <p:ph type="sldImg"/>
          </p:nvPr>
        </p:nvSpPr>
        <p:spPr>
          <a:xfrm>
            <a:off x="1771650" y="703263"/>
            <a:ext cx="3219450" cy="2416175"/>
          </a:xfrm>
          <a:ln/>
        </p:spPr>
      </p:sp>
      <p:sp>
        <p:nvSpPr>
          <p:cNvPr id="424963" name="Rectangle 3"/>
          <p:cNvSpPr>
            <a:spLocks noGrp="1" noChangeArrowheads="1"/>
          </p:cNvSpPr>
          <p:nvPr>
            <p:ph type="body" idx="1"/>
          </p:nvPr>
        </p:nvSpPr>
        <p:spPr/>
        <p:txBody>
          <a:bodyPr>
            <a:normAutofit fontScale="92500" lnSpcReduction="10000"/>
          </a:bodyPr>
          <a:lstStyle/>
          <a:p>
            <a:pPr>
              <a:spcBef>
                <a:spcPct val="50000"/>
              </a:spcBef>
            </a:pPr>
            <a:r>
              <a:rPr lang="en-US" b="1" dirty="0" smtClean="0">
                <a:solidFill>
                  <a:schemeClr val="tx2"/>
                </a:solidFill>
                <a:cs typeface="Times New Roman" pitchFamily="18" charset="0"/>
              </a:rPr>
              <a:t>Trainer Notes:</a:t>
            </a:r>
          </a:p>
          <a:p>
            <a:pPr>
              <a:spcBef>
                <a:spcPct val="50000"/>
              </a:spcBef>
            </a:pPr>
            <a:endParaRPr lang="en-US" b="1" dirty="0" smtClean="0">
              <a:solidFill>
                <a:schemeClr val="tx2"/>
              </a:solidFill>
              <a:cs typeface="Times New Roman" pitchFamily="18" charset="0"/>
            </a:endParaRPr>
          </a:p>
          <a:p>
            <a:pPr>
              <a:spcBef>
                <a:spcPct val="50000"/>
              </a:spcBef>
            </a:pPr>
            <a:r>
              <a:rPr lang="en-US" dirty="0" smtClean="0">
                <a:solidFill>
                  <a:schemeClr val="tx2"/>
                </a:solidFill>
                <a:cs typeface="Times New Roman" pitchFamily="18" charset="0"/>
              </a:rPr>
              <a:t>If </a:t>
            </a:r>
            <a:r>
              <a:rPr lang="en-US" dirty="0">
                <a:solidFill>
                  <a:schemeClr val="tx2"/>
                </a:solidFill>
                <a:cs typeface="Times New Roman" pitchFamily="18" charset="0"/>
              </a:rPr>
              <a:t>we look at the chemicals in the  product, there is no indication which component is nano-sized. I have highlighted aluminum silicate as a likely candidate.  </a:t>
            </a:r>
          </a:p>
          <a:p>
            <a:pPr>
              <a:spcBef>
                <a:spcPct val="50000"/>
              </a:spcBef>
            </a:pPr>
            <a:endParaRPr lang="en-US" dirty="0">
              <a:solidFill>
                <a:schemeClr val="tx2"/>
              </a:solidFill>
              <a:cs typeface="Times New Roman" pitchFamily="18" charset="0"/>
            </a:endParaRPr>
          </a:p>
          <a:p>
            <a:pPr>
              <a:spcBef>
                <a:spcPct val="50000"/>
              </a:spcBef>
            </a:pPr>
            <a:r>
              <a:rPr lang="en-US" dirty="0">
                <a:solidFill>
                  <a:schemeClr val="tx2"/>
                </a:solidFill>
                <a:cs typeface="Times New Roman" pitchFamily="18" charset="0"/>
              </a:rPr>
              <a:t>SECTION 8: EXPOSURE CONTROLS/PERSONAL PROTECTION</a:t>
            </a:r>
            <a:r>
              <a:rPr lang="en-US" dirty="0">
                <a:cs typeface="Times New Roman" pitchFamily="18" charset="0"/>
              </a:rPr>
              <a:t> </a:t>
            </a:r>
          </a:p>
          <a:p>
            <a:pPr>
              <a:spcBef>
                <a:spcPct val="50000"/>
              </a:spcBef>
            </a:pPr>
            <a:r>
              <a:rPr lang="en-US" dirty="0">
                <a:cs typeface="Times New Roman" pitchFamily="18" charset="0"/>
              </a:rPr>
              <a:t>WAX EMULSION:  No exposure limits established (NLE)</a:t>
            </a:r>
          </a:p>
          <a:p>
            <a:pPr>
              <a:spcBef>
                <a:spcPct val="50000"/>
              </a:spcBef>
            </a:pPr>
            <a:r>
              <a:rPr lang="en-US" dirty="0">
                <a:cs typeface="Times New Roman" pitchFamily="18" charset="0"/>
              </a:rPr>
              <a:t>ALIPHATIC PETROLEUM DISTILLATES (64741-66-8): NLE  </a:t>
            </a:r>
          </a:p>
          <a:p>
            <a:pPr>
              <a:spcBef>
                <a:spcPct val="50000"/>
              </a:spcBef>
            </a:pPr>
            <a:r>
              <a:rPr lang="en-US" dirty="0">
                <a:solidFill>
                  <a:schemeClr val="tx2"/>
                </a:solidFill>
                <a:cs typeface="Times New Roman" pitchFamily="18" charset="0"/>
              </a:rPr>
              <a:t>ALUMINUM SILICATE</a:t>
            </a:r>
            <a:r>
              <a:rPr lang="en-US" dirty="0">
                <a:cs typeface="Times New Roman" pitchFamily="18" charset="0"/>
              </a:rPr>
              <a:t> (66402-68-4): NLE  </a:t>
            </a:r>
          </a:p>
          <a:p>
            <a:pPr>
              <a:spcBef>
                <a:spcPct val="50000"/>
              </a:spcBef>
            </a:pPr>
            <a:r>
              <a:rPr lang="en-US" dirty="0">
                <a:cs typeface="Times New Roman" pitchFamily="18" charset="0"/>
              </a:rPr>
              <a:t>POLY(DIMETHYLSILOXANE) (63148-62-9): NLE</a:t>
            </a:r>
          </a:p>
          <a:p>
            <a:pPr>
              <a:spcBef>
                <a:spcPct val="50000"/>
              </a:spcBef>
            </a:pPr>
            <a:r>
              <a:rPr lang="en-US" dirty="0">
                <a:cs typeface="Times New Roman" pitchFamily="18" charset="0"/>
              </a:rPr>
              <a:t>ALKYL QUATERNARY AMMONIUM BENTONITE (68953-58-2) : NLE </a:t>
            </a:r>
          </a:p>
          <a:p>
            <a:pPr>
              <a:spcBef>
                <a:spcPct val="50000"/>
              </a:spcBef>
            </a:pPr>
            <a:r>
              <a:rPr lang="en-US" dirty="0">
                <a:cs typeface="Times New Roman" pitchFamily="18" charset="0"/>
              </a:rPr>
              <a:t>TETRAGLYCERYL MONOOLEATE (9007-48-1): NLE</a:t>
            </a:r>
          </a:p>
          <a:p>
            <a:pPr>
              <a:spcBef>
                <a:spcPct val="50000"/>
              </a:spcBef>
            </a:pPr>
            <a:r>
              <a:rPr lang="en-US" dirty="0">
                <a:cs typeface="Times New Roman" pitchFamily="18" charset="0"/>
              </a:rPr>
              <a:t>GLYCOL (107-21-1)  </a:t>
            </a:r>
          </a:p>
          <a:p>
            <a:pPr>
              <a:spcBef>
                <a:spcPct val="50000"/>
              </a:spcBef>
            </a:pPr>
            <a:r>
              <a:rPr lang="en-US" dirty="0">
                <a:cs typeface="Times New Roman" pitchFamily="18" charset="0"/>
              </a:rPr>
              <a:t>  OSHA VPEL 50.000 ppm - Ceiling  </a:t>
            </a:r>
          </a:p>
          <a:p>
            <a:pPr>
              <a:spcBef>
                <a:spcPct val="50000"/>
              </a:spcBef>
            </a:pPr>
            <a:r>
              <a:rPr lang="en-US" dirty="0">
                <a:cs typeface="Times New Roman" pitchFamily="18" charset="0"/>
              </a:rPr>
              <a:t>  ACGIH TLV 100.000 mg/m3 - Ceiling as an aerosol</a:t>
            </a:r>
          </a:p>
          <a:p>
            <a:pPr>
              <a:spcBef>
                <a:spcPct val="50000"/>
              </a:spcBef>
            </a:pPr>
            <a:r>
              <a:rPr lang="en-US" dirty="0">
                <a:cs typeface="Times New Roman" pitchFamily="18" charset="0"/>
              </a:rPr>
              <a:t>  </a:t>
            </a:r>
          </a:p>
          <a:p>
            <a:r>
              <a:rPr lang="en-US" dirty="0"/>
              <a:t>No indication which component is nano-sized. Is it important in this application? I assume the aluminum silicate, but since I never seem to wash my car, I don’t know.</a:t>
            </a:r>
          </a:p>
        </p:txBody>
      </p:sp>
    </p:spTree>
    <p:extLst>
      <p:ext uri="{BB962C8B-B14F-4D97-AF65-F5344CB8AC3E}">
        <p14:creationId xmlns:p14="http://schemas.microsoft.com/office/powerpoint/2010/main" val="731152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5</a:t>
            </a:fld>
            <a:endParaRPr lang="en-US"/>
          </a:p>
        </p:txBody>
      </p:sp>
    </p:spTree>
    <p:extLst>
      <p:ext uri="{BB962C8B-B14F-4D97-AF65-F5344CB8AC3E}">
        <p14:creationId xmlns:p14="http://schemas.microsoft.com/office/powerpoint/2010/main" val="130808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6</a:t>
            </a:fld>
            <a:endParaRPr lang="en-US"/>
          </a:p>
        </p:txBody>
      </p:sp>
    </p:spTree>
    <p:extLst>
      <p:ext uri="{BB962C8B-B14F-4D97-AF65-F5344CB8AC3E}">
        <p14:creationId xmlns:p14="http://schemas.microsoft.com/office/powerpoint/2010/main" val="2209339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i="1" baseline="0" dirty="0" smtClean="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7</a:t>
            </a:fld>
            <a:endParaRPr lang="en-US"/>
          </a:p>
        </p:txBody>
      </p:sp>
    </p:spTree>
    <p:extLst>
      <p:ext uri="{BB962C8B-B14F-4D97-AF65-F5344CB8AC3E}">
        <p14:creationId xmlns:p14="http://schemas.microsoft.com/office/powerpoint/2010/main" val="1838635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r>
              <a:rPr lang="en-US" dirty="0" smtClean="0"/>
              <a:t>Regarding the first</a:t>
            </a:r>
            <a:r>
              <a:rPr lang="en-US" baseline="0" dirty="0" smtClean="0"/>
              <a:t> two decision points, here are several examples of substances that bear similarity to one another but are considered by EPA to have distinct “particular molecular identities” </a:t>
            </a:r>
          </a:p>
          <a:p>
            <a:pPr>
              <a:buFont typeface="Arial" pitchFamily="34" charset="0"/>
              <a:buChar char="•"/>
            </a:pPr>
            <a:r>
              <a:rPr lang="en-US" dirty="0" smtClean="0"/>
              <a:t>Substances with different molecular formulas (ethane and propane)</a:t>
            </a:r>
            <a:endParaRPr lang="en-US" baseline="0" dirty="0" smtClean="0"/>
          </a:p>
          <a:p>
            <a:pPr>
              <a:buFont typeface="Arial" pitchFamily="34" charset="0"/>
              <a:buChar char="•"/>
            </a:pPr>
            <a:r>
              <a:rPr lang="en-US" baseline="0" dirty="0" smtClean="0"/>
              <a:t>Isomers, or substances with the same molecular formula but a different way of bonding the atoms to each other (n-butanol and 2-butanol)</a:t>
            </a:r>
          </a:p>
          <a:p>
            <a:pPr>
              <a:buFont typeface="Arial" pitchFamily="34" charset="0"/>
              <a:buChar char="•"/>
            </a:pPr>
            <a:r>
              <a:rPr lang="en-US" dirty="0" smtClean="0"/>
              <a:t>Substances with the same</a:t>
            </a:r>
            <a:r>
              <a:rPr lang="en-US" baseline="0" dirty="0" smtClean="0"/>
              <a:t> molecular formula but different crystal structures (shown here are anatase and </a:t>
            </a:r>
            <a:r>
              <a:rPr lang="en-US" baseline="0" dirty="0" err="1" smtClean="0"/>
              <a:t>rutile</a:t>
            </a:r>
            <a:r>
              <a:rPr lang="en-US" baseline="0" dirty="0" smtClean="0"/>
              <a:t> titanium dioxide)</a:t>
            </a:r>
          </a:p>
          <a:p>
            <a:pPr>
              <a:buFont typeface="Arial" pitchFamily="34" charset="0"/>
              <a:buChar char="•"/>
            </a:pPr>
            <a:r>
              <a:rPr lang="en-US" baseline="0" dirty="0" smtClean="0"/>
              <a:t>Allotropes, or variants of a substance consisting of only one atom (note that the carbon nanotube on the left *is* considered to be a distinct substance from diamond and graphite, two other allotropes of carbon)</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8</a:t>
            </a:fld>
            <a:endParaRPr lang="en-US"/>
          </a:p>
        </p:txBody>
      </p:sp>
    </p:spTree>
    <p:extLst>
      <p:ext uri="{BB962C8B-B14F-4D97-AF65-F5344CB8AC3E}">
        <p14:creationId xmlns:p14="http://schemas.microsoft.com/office/powerpoint/2010/main" val="3756073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u="non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u="none" baseline="0" dirty="0" smtClean="0"/>
              <a:t>Background: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u="none" baseline="0" dirty="0" smtClean="0"/>
              <a:t>Silver has been known to be a potent antimicrobial device for millennia. Silver is also highly toxic to many forms of animal life (though not as much to humans); therefore, EPA enforces limits on the release of silver into the natural environment.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u="none" baseline="0" dirty="0" smtClean="0"/>
              <a:t>Ionic silver (Ag</a:t>
            </a:r>
            <a:r>
              <a:rPr lang="en-US" b="0" u="none" baseline="30000" dirty="0" smtClean="0"/>
              <a:t>+</a:t>
            </a:r>
            <a:r>
              <a:rPr lang="en-US" b="0" u="none" baseline="0" dirty="0" smtClean="0"/>
              <a:t>) and nanosilver are being incorporated into an increasing number of household products and sporting goods to make them “germ-free”. These include food storage containers, socks and underwear, disinfectant spray products, toothpastes and others. The rise of silver use in consumer products has led to increased concerns over the release of silver in the environment.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u="non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u="none" baseline="0" dirty="0" smtClean="0"/>
              <a:t>Case Study:</a:t>
            </a:r>
            <a:endParaRPr lang="en-US" b="0" u="none"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u="none" baseline="0" dirty="0" smtClean="0"/>
              <a:t>The manufacturer of a new washing machine began marketing its products as superior to conventional machines on the basis that the silver ions released during the wash cycle would actively kill odor-causing bacteria. Clothes can be cleaned at lower water temperature, thereby saving energy, and with less detergent. Moreover, the company claimed that the silver residue left on the fabrics would extend the antibacterial action for up to one month post-wash.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u="non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u="none" dirty="0" smtClean="0"/>
              <a:t>In</a:t>
            </a:r>
            <a:r>
              <a:rPr lang="en-US" b="0" u="none" baseline="0" dirty="0" smtClean="0"/>
              <a:t> 2005 EPA made a decision to classify the washing machine as a pesticidal device due to the antibacterial claim made by the manufacturer. This permitted the machine to be sold without further regulation. Several waste water treatment plant operators joined together to petition EPA to reclassify the machine as a pesticide.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u="non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u="none" baseline="0" dirty="0" smtClean="0"/>
              <a:t>Questions:</a:t>
            </a:r>
          </a:p>
          <a:p>
            <a:pPr marL="0" marR="0" indent="18288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1" u="none" baseline="0" dirty="0" smtClean="0"/>
              <a:t>Why would waste water treatment plant operators care about silver washing machines?</a:t>
            </a:r>
            <a:r>
              <a:rPr lang="en-US" b="0" u="none" baseline="0" dirty="0" smtClean="0"/>
              <a:t/>
            </a:r>
            <a:br>
              <a:rPr lang="en-US" b="0" u="none" baseline="0" dirty="0" smtClean="0"/>
            </a:br>
            <a:r>
              <a:rPr lang="en-US" b="0" i="1" u="none" baseline="0" dirty="0" smtClean="0"/>
              <a:t>Silver is a regulated component of treatment plant effluent. Plant operators are responsible to keep their effluents (liquid) and sludge (solid) releases within federal standards for a variety of toxic substances, including silver. Excess releases of silver from washing machine discharges could result in fines or increased costs to remove the silver.</a:t>
            </a:r>
            <a:br>
              <a:rPr lang="en-US" b="0" i="1" u="none" baseline="0" dirty="0" smtClean="0"/>
            </a:br>
            <a:r>
              <a:rPr lang="en-US" b="0" i="1" u="none" baseline="0" dirty="0" smtClean="0"/>
              <a:t>Bonus: Waste treatment plants rely on microbes to digest raw sewage so excess silver could potentially disrupt or deactivate the bacterial workforce within the plant.</a:t>
            </a:r>
            <a:endParaRPr lang="en-US" b="0" u="none" baseline="0" dirty="0" smtClean="0"/>
          </a:p>
          <a:p>
            <a:pPr marL="0" marR="0" indent="18288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1" u="none" baseline="0" dirty="0" smtClean="0"/>
              <a:t>What is the technical basis for the waste water treatment plant operators’ petition?</a:t>
            </a:r>
            <a:r>
              <a:rPr lang="en-US" b="0" u="none" baseline="0" dirty="0" smtClean="0"/>
              <a:t/>
            </a:r>
            <a:br>
              <a:rPr lang="en-US" b="0" u="none" baseline="0" dirty="0" smtClean="0"/>
            </a:br>
            <a:r>
              <a:rPr lang="en-US" b="0" i="1" u="none" baseline="0" dirty="0" smtClean="0"/>
              <a:t>The plant owners argued that silver is a substance. Therefore the mechanism of action was not merely physical or mechanical.</a:t>
            </a:r>
          </a:p>
          <a:p>
            <a:pPr marL="0" marR="0" indent="18288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1" i="0" u="none" baseline="0" dirty="0" smtClean="0"/>
              <a:t>What do you think EPA did in response to the petition?</a:t>
            </a:r>
            <a:r>
              <a:rPr lang="en-US" b="0" i="0" u="none" baseline="0" dirty="0" smtClean="0"/>
              <a:t/>
            </a:r>
            <a:br>
              <a:rPr lang="en-US" b="0" i="0" u="none" baseline="0" dirty="0" smtClean="0"/>
            </a:br>
            <a:r>
              <a:rPr lang="en-US" b="0" i="1" u="none" baseline="0" dirty="0" smtClean="0"/>
              <a:t>In 2007 EPA reclassified the machine as a pesticide and requested information from the manufacturer about the </a:t>
            </a:r>
            <a:r>
              <a:rPr lang="en-US" sz="1200" i="1" kern="1200" baseline="0" dirty="0" smtClean="0">
                <a:solidFill>
                  <a:schemeClr val="tx1"/>
                </a:solidFill>
                <a:latin typeface="+mn-lt"/>
                <a:ea typeface="+mn-ea"/>
                <a:cs typeface="+mn-cs"/>
              </a:rPr>
              <a:t>potential impact of the machine on silver levels in the waste treatment system.</a:t>
            </a:r>
            <a:r>
              <a:rPr lang="en-US" b="0" i="1" u="none" baseline="0" dirty="0" smtClean="0"/>
              <a:t/>
            </a:r>
            <a:br>
              <a:rPr lang="en-US" b="0" i="1" u="none" baseline="0" dirty="0" smtClean="0"/>
            </a:br>
            <a:endParaRPr lang="en-US" b="0" i="1" u="non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u="none" baseline="0" dirty="0" smtClean="0"/>
              <a:t>Additional Facts:</a:t>
            </a:r>
          </a:p>
          <a:p>
            <a:pPr marL="0" marR="0" indent="18288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i="0" u="none" kern="1200" baseline="0" dirty="0" smtClean="0">
                <a:solidFill>
                  <a:schemeClr val="tx1"/>
                </a:solidFill>
                <a:latin typeface="+mn-lt"/>
                <a:ea typeface="+mn-ea"/>
                <a:cs typeface="+mn-cs"/>
              </a:rPr>
              <a:t>One source estimates the global production of nanosilver to be 500,000 kg per year.</a:t>
            </a:r>
          </a:p>
          <a:p>
            <a:pPr marL="0" marR="0" indent="18288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i="0" u="none" kern="1200" baseline="0" dirty="0" smtClean="0">
                <a:solidFill>
                  <a:schemeClr val="tx1"/>
                </a:solidFill>
                <a:latin typeface="+mn-lt"/>
                <a:ea typeface="+mn-ea"/>
                <a:cs typeface="+mn-cs"/>
              </a:rPr>
              <a:t>This real-life case was reported as the first case of federal regulation of a nanomaterial because the product had the word “nano” in its name and the manufacturer’s marketing materials mentioned nanosilver as the active agent. In all likelihood these are simply garden variety silver ions released via electrolysis of a silver metal block.</a:t>
            </a:r>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9</a:t>
            </a:fld>
            <a:endParaRPr lang="en-US"/>
          </a:p>
        </p:txBody>
      </p:sp>
    </p:spTree>
    <p:extLst>
      <p:ext uri="{BB962C8B-B14F-4D97-AF65-F5344CB8AC3E}">
        <p14:creationId xmlns:p14="http://schemas.microsoft.com/office/powerpoint/2010/main" val="766803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pPr>
              <a:buNone/>
            </a:pPr>
            <a:r>
              <a:rPr lang="en-US" dirty="0" smtClean="0"/>
              <a:t>EPA has taken several other definitive actions against products of nanotechnology</a:t>
            </a:r>
            <a:r>
              <a:rPr lang="en-US" baseline="0" dirty="0" smtClean="0"/>
              <a:t> that make antimicrobial claims. Without exception the fines were a result of failing to register the products with the EPA prior to promoting them with the antimicrobial claims.</a:t>
            </a:r>
            <a:endParaRPr lang="en-US" dirty="0" smtClean="0"/>
          </a:p>
          <a:p>
            <a:pPr>
              <a:buNone/>
            </a:pPr>
            <a:r>
              <a:rPr lang="en-US" dirty="0" smtClean="0"/>
              <a:t>Left: EPA fines ATEN Technology, Inc. $208,000 for failure to register antimicrobial computer products including computer-mouse</a:t>
            </a:r>
            <a:r>
              <a:rPr lang="en-US" baseline="0" dirty="0" smtClean="0"/>
              <a:t> keyboard combinations that claimed to be “germ-free” [Feb 2008]</a:t>
            </a:r>
          </a:p>
          <a:p>
            <a:pPr>
              <a:buNone/>
            </a:pPr>
            <a:endParaRPr lang="en-US" baseline="0" dirty="0" smtClean="0"/>
          </a:p>
          <a:p>
            <a:pPr>
              <a:buNone/>
            </a:pPr>
            <a:r>
              <a:rPr lang="en-US" baseline="0" dirty="0" smtClean="0"/>
              <a:t>Center: EPA files suit against VF Corporation (owner of North Face brand) for failing to register dozens of products containing the </a:t>
            </a:r>
            <a:r>
              <a:rPr lang="en-US" baseline="0" dirty="0" err="1" smtClean="0"/>
              <a:t>AgION</a:t>
            </a:r>
            <a:r>
              <a:rPr lang="en-US" baseline="0" dirty="0" smtClean="0"/>
              <a:t> antimicrobial foot bed liner [Sept 2009]</a:t>
            </a:r>
          </a:p>
          <a:p>
            <a:pPr>
              <a:buNone/>
            </a:pPr>
            <a:endParaRPr lang="en-US" baseline="0" dirty="0" smtClean="0"/>
          </a:p>
          <a:p>
            <a:pPr>
              <a:buNone/>
            </a:pPr>
            <a:r>
              <a:rPr lang="en-US" baseline="0" dirty="0" smtClean="0"/>
              <a:t>Right: EPA fines Kinetic Solutions Inc for failing to register its Rabbit Air </a:t>
            </a:r>
            <a:r>
              <a:rPr lang="en-US" baseline="0" dirty="0" err="1" smtClean="0"/>
              <a:t>air</a:t>
            </a:r>
            <a:r>
              <a:rPr lang="en-US" baseline="0" dirty="0" smtClean="0"/>
              <a:t> purifiers which tout the use of “</a:t>
            </a:r>
            <a:r>
              <a:rPr lang="en-US" dirty="0" smtClean="0"/>
              <a:t>Nano-Silver Sterilization - Features a Nano-Silver pre-filter to help kill airborne bacteria, mold and viruses.” [Dec 2010]</a:t>
            </a:r>
          </a:p>
          <a:p>
            <a:endParaRPr lang="en-US" dirty="0" smtClean="0"/>
          </a:p>
          <a:p>
            <a:r>
              <a:rPr lang="en-US" dirty="0" smtClean="0"/>
              <a:t>Bottom line: If</a:t>
            </a:r>
            <a:r>
              <a:rPr lang="en-US" baseline="0" dirty="0" smtClean="0"/>
              <a:t> you make an antimicrobial claim, regardless of whether there’s nanotechnology involved or not, you’d better register your product with the EPA.</a:t>
            </a:r>
          </a:p>
          <a:p>
            <a:endParaRPr lang="en-US" baseline="0" dirty="0" smtClean="0"/>
          </a:p>
          <a:p>
            <a:r>
              <a:rPr lang="en-US" baseline="0" dirty="0" smtClean="0"/>
              <a:t>Additional Facts:</a:t>
            </a:r>
          </a:p>
          <a:p>
            <a:pPr indent="182880">
              <a:buFont typeface="Arial" pitchFamily="34" charset="0"/>
              <a:buChar char="•"/>
            </a:pPr>
            <a:r>
              <a:rPr lang="en-US" baseline="0" dirty="0" smtClean="0"/>
              <a:t>If the manufacturers had not made the antimicrobial claim, the products would not have required registration! Of course, that would take away much of their alleged added value but this highlights a weakness of FIFRA.</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10</a:t>
            </a:fld>
            <a:endParaRPr lang="en-US"/>
          </a:p>
        </p:txBody>
      </p:sp>
    </p:spTree>
    <p:extLst>
      <p:ext uri="{BB962C8B-B14F-4D97-AF65-F5344CB8AC3E}">
        <p14:creationId xmlns:p14="http://schemas.microsoft.com/office/powerpoint/2010/main" val="546333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12</a:t>
            </a:fld>
            <a:endParaRPr lang="en-US"/>
          </a:p>
        </p:txBody>
      </p:sp>
    </p:spTree>
    <p:extLst>
      <p:ext uri="{BB962C8B-B14F-4D97-AF65-F5344CB8AC3E}">
        <p14:creationId xmlns:p14="http://schemas.microsoft.com/office/powerpoint/2010/main" val="3611049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extLst/>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19"/>
          <p:cNvSpPr>
            <a:spLocks noGrp="1"/>
          </p:cNvSpPr>
          <p:nvPr>
            <p:ph type="ftr" sz="quarter" idx="3"/>
          </p:nvPr>
        </p:nvSpPr>
        <p:spPr>
          <a:xfrm>
            <a:off x="5486034" y="6400800"/>
            <a:ext cx="2895600" cy="327212"/>
          </a:xfrm>
          <a:prstGeom prst="rect">
            <a:avLst/>
          </a:prstGeom>
        </p:spPr>
        <p:txBody>
          <a:bodyPr/>
          <a:lstStyle>
            <a:lvl1pPr algn="ctr">
              <a:defRPr sz="1200">
                <a:solidFill>
                  <a:schemeClr val="bg2">
                    <a:shade val="50000"/>
                    <a:satMod val="200000"/>
                  </a:schemeClr>
                </a:solidFill>
              </a:defRPr>
            </a:lvl1pPr>
            <a:extLst/>
          </a:lstStyle>
          <a:p>
            <a:pPr>
              <a:defRPr/>
            </a:pP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4"/>
          <p:cNvSpPr>
            <a:spLocks noGrp="1"/>
          </p:cNvSpPr>
          <p:nvPr>
            <p:ph type="sldNum" sz="quarter" idx="4"/>
          </p:nvPr>
        </p:nvSpPr>
        <p:spPr>
          <a:xfrm>
            <a:off x="8331200" y="6415314"/>
            <a:ext cx="551519" cy="319314"/>
          </a:xfrm>
          <a:prstGeom prst="rect">
            <a:avLst/>
          </a:prstGeom>
        </p:spPr>
        <p:txBody>
          <a:bodyPr/>
          <a:lstStyle>
            <a:lvl1pPr>
              <a:defRPr sz="1200" b="1">
                <a:solidFill>
                  <a:schemeClr val="accent6">
                    <a:lumMod val="50000"/>
                  </a:schemeClr>
                </a:solidFill>
              </a:defRPr>
            </a:lvl1pPr>
          </a:lstStyle>
          <a:p>
            <a:pPr algn="r">
              <a:defRPr/>
            </a:pPr>
            <a:r>
              <a:rPr lang="en-US" smtClean="0"/>
              <a:t>3-</a:t>
            </a:r>
            <a:fld id="{D0496D5C-A6DF-4BA2-A2FF-14655C18F937}" type="slidenum">
              <a:rPr lang="en-US" smtClean="0"/>
              <a:pPr algn="r">
                <a:defRPr/>
              </a:pPr>
              <a:t>‹N›</a:t>
            </a:fld>
            <a:endParaRPr lang="en-US" dirty="0"/>
          </a:p>
        </p:txBody>
      </p:sp>
    </p:spTree>
    <p:extLst>
      <p:ext uri="{BB962C8B-B14F-4D97-AF65-F5344CB8AC3E}">
        <p14:creationId xmlns:p14="http://schemas.microsoft.com/office/powerpoint/2010/main" val="880057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alphaModFix amt="8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8670" y="2600325"/>
            <a:ext cx="7570522" cy="2286000"/>
          </a:xfrm>
          <a:solidFill>
            <a:schemeClr val="bg2">
              <a:alpha val="80000"/>
            </a:schemeClr>
          </a:solidFill>
        </p:spPr>
        <p:txBody>
          <a:bodyPr anchor="t"/>
          <a:lstStyle>
            <a:lvl1pPr algn="l">
              <a:lnSpc>
                <a:spcPts val="4500"/>
              </a:lnSpc>
              <a:buNone/>
              <a:defRPr sz="4000" b="1" cap="small" baseline="0"/>
            </a:lvl1pPr>
            <a:extLst/>
          </a:lstStyle>
          <a:p>
            <a:r>
              <a:rPr lang="en-US" dirty="0" smtClean="0"/>
              <a:t>Click to edit Master title style</a:t>
            </a:r>
            <a:endParaRPr lang="en-US" dirty="0"/>
          </a:p>
        </p:txBody>
      </p:sp>
      <p:sp>
        <p:nvSpPr>
          <p:cNvPr id="3" name="Text Placeholder 2"/>
          <p:cNvSpPr>
            <a:spLocks noGrp="1"/>
          </p:cNvSpPr>
          <p:nvPr>
            <p:ph type="body" idx="1"/>
          </p:nvPr>
        </p:nvSpPr>
        <p:spPr>
          <a:xfrm>
            <a:off x="1408670" y="1066800"/>
            <a:ext cx="7570522" cy="1509712"/>
          </a:xfrm>
          <a:solidFill>
            <a:schemeClr val="bg2">
              <a:alpha val="80000"/>
            </a:schemeClr>
          </a:solidFill>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8565" y="274320"/>
            <a:ext cx="8315123"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15338" y="1524000"/>
            <a:ext cx="4010450" cy="4755776"/>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46812" y="1524000"/>
            <a:ext cx="4186876" cy="4755776"/>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19"/>
          <p:cNvSpPr>
            <a:spLocks noGrp="1"/>
          </p:cNvSpPr>
          <p:nvPr>
            <p:ph type="ftr" sz="quarter" idx="3"/>
          </p:nvPr>
        </p:nvSpPr>
        <p:spPr>
          <a:xfrm>
            <a:off x="5486034" y="6400800"/>
            <a:ext cx="2895600" cy="327212"/>
          </a:xfrm>
          <a:prstGeom prst="rect">
            <a:avLst/>
          </a:prstGeom>
        </p:spPr>
        <p:txBody>
          <a:bodyPr/>
          <a:lstStyle>
            <a:lvl1pPr algn="ctr">
              <a:defRPr sz="1200">
                <a:solidFill>
                  <a:schemeClr val="bg2">
                    <a:shade val="50000"/>
                    <a:satMod val="200000"/>
                  </a:schemeClr>
                </a:solidFill>
              </a:defRPr>
            </a:lvl1pPr>
            <a:extLst/>
          </a:lstStyle>
          <a:p>
            <a:pPr>
              <a:defRPr/>
            </a:pP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5160336"/>
            <a:ext cx="7696200" cy="1143000"/>
          </a:xfrm>
        </p:spPr>
        <p:txBody>
          <a:bodyPr/>
          <a:lstStyle>
            <a:lvl1pPr algn="ctr">
              <a:defRPr sz="4500" b="1" cap="none" baseline="0"/>
            </a:lvl1pPr>
            <a:extLst/>
          </a:lstStyle>
          <a:p>
            <a:r>
              <a:rPr lang="en-US" smtClean="0"/>
              <a:t>Click to edit Master title style</a:t>
            </a:r>
            <a:endParaRPr lang="en-US" dirty="0"/>
          </a:p>
        </p:txBody>
      </p:sp>
      <p:sp>
        <p:nvSpPr>
          <p:cNvPr id="3" name="Text Placeholder 2"/>
          <p:cNvSpPr>
            <a:spLocks noGrp="1"/>
          </p:cNvSpPr>
          <p:nvPr>
            <p:ph type="body" idx="1"/>
          </p:nvPr>
        </p:nvSpPr>
        <p:spPr>
          <a:xfrm>
            <a:off x="1219200" y="328278"/>
            <a:ext cx="34899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892040" y="328278"/>
            <a:ext cx="35661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1219200" y="969336"/>
            <a:ext cx="34899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92040" y="969336"/>
            <a:ext cx="35661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19"/>
          <p:cNvSpPr>
            <a:spLocks noGrp="1"/>
          </p:cNvSpPr>
          <p:nvPr>
            <p:ph type="ftr" sz="quarter" idx="10"/>
          </p:nvPr>
        </p:nvSpPr>
        <p:spPr>
          <a:xfrm>
            <a:off x="5486034" y="6400800"/>
            <a:ext cx="2895600" cy="327212"/>
          </a:xfrm>
          <a:prstGeom prst="rect">
            <a:avLst/>
          </a:prstGeom>
        </p:spPr>
        <p:txBody>
          <a:bodyPr/>
          <a:lstStyle>
            <a:lvl1pPr algn="ctr">
              <a:defRPr sz="1200">
                <a:solidFill>
                  <a:schemeClr val="bg2">
                    <a:shade val="50000"/>
                    <a:satMod val="200000"/>
                  </a:schemeClr>
                </a:solidFill>
              </a:defRPr>
            </a:lvl1pPr>
            <a:extLst/>
          </a:lstStyle>
          <a:p>
            <a:pPr>
              <a:defRPr/>
            </a:pP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32012" y="274320"/>
            <a:ext cx="8301676" cy="1143000"/>
          </a:xfrm>
        </p:spPr>
        <p:txBody>
          <a:bodyPr/>
          <a:lstStyle/>
          <a:p>
            <a:r>
              <a:rPr lang="en-US" smtClean="0"/>
              <a:t>Click to edit Master title style</a:t>
            </a:r>
            <a:endParaRPr lang="en-US"/>
          </a:p>
        </p:txBody>
      </p:sp>
      <p:sp>
        <p:nvSpPr>
          <p:cNvPr id="8" name="Footer Placeholder 19"/>
          <p:cNvSpPr>
            <a:spLocks noGrp="1"/>
          </p:cNvSpPr>
          <p:nvPr>
            <p:ph type="ftr" sz="quarter" idx="3"/>
          </p:nvPr>
        </p:nvSpPr>
        <p:spPr>
          <a:xfrm>
            <a:off x="5486034" y="6400800"/>
            <a:ext cx="2895600" cy="327212"/>
          </a:xfrm>
          <a:prstGeom prst="rect">
            <a:avLst/>
          </a:prstGeom>
        </p:spPr>
        <p:txBody>
          <a:bodyPr/>
          <a:lstStyle>
            <a:lvl1pPr algn="ctr">
              <a:defRPr sz="1200">
                <a:solidFill>
                  <a:schemeClr val="bg2">
                    <a:shade val="50000"/>
                    <a:satMod val="200000"/>
                  </a:schemeClr>
                </a:solidFill>
              </a:defRPr>
            </a:lvl1pPr>
            <a:extLst/>
          </a:lstStyle>
          <a:p>
            <a:pPr>
              <a:defRPr/>
            </a:pP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19"/>
          <p:cNvSpPr>
            <a:spLocks noGrp="1"/>
          </p:cNvSpPr>
          <p:nvPr>
            <p:ph type="ftr" sz="quarter" idx="3"/>
          </p:nvPr>
        </p:nvSpPr>
        <p:spPr>
          <a:xfrm>
            <a:off x="5486034" y="6400800"/>
            <a:ext cx="2895600" cy="327212"/>
          </a:xfrm>
          <a:prstGeom prst="rect">
            <a:avLst/>
          </a:prstGeom>
        </p:spPr>
        <p:txBody>
          <a:bodyPr/>
          <a:lstStyle>
            <a:lvl1pPr algn="ctr">
              <a:defRPr sz="1200">
                <a:solidFill>
                  <a:schemeClr val="bg2">
                    <a:shade val="50000"/>
                    <a:satMod val="200000"/>
                  </a:schemeClr>
                </a:solidFill>
              </a:defRPr>
            </a:lvl1pPr>
            <a:extLst/>
          </a:lstStyle>
          <a:p>
            <a:pPr>
              <a:defRPr/>
            </a:pP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7" y="216778"/>
            <a:ext cx="4217894" cy="1162050"/>
          </a:xfrm>
          <a:ln>
            <a:noFill/>
          </a:ln>
        </p:spPr>
        <p:txBody>
          <a:bodyPr anchor="b"/>
          <a:lstStyle>
            <a:lvl1pPr algn="l">
              <a:lnSpc>
                <a:spcPts val="2000"/>
              </a:lnSpc>
              <a:buNone/>
              <a:defRPr sz="2200" b="1" cap="all" baseline="0"/>
            </a:lvl1pPr>
            <a:extLst/>
          </a:lstStyle>
          <a:p>
            <a:r>
              <a:rPr lang="en-US" dirty="0" smtClean="0"/>
              <a:t>Click to edit Master title style</a:t>
            </a:r>
            <a:endParaRPr lang="en-US" dirty="0"/>
          </a:p>
        </p:txBody>
      </p:sp>
      <p:sp>
        <p:nvSpPr>
          <p:cNvPr id="3" name="Text Placeholder 2"/>
          <p:cNvSpPr>
            <a:spLocks noGrp="1"/>
          </p:cNvSpPr>
          <p:nvPr>
            <p:ph type="body" idx="2"/>
          </p:nvPr>
        </p:nvSpPr>
        <p:spPr>
          <a:xfrm>
            <a:off x="658907" y="1406964"/>
            <a:ext cx="4217894"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645460" y="2133600"/>
            <a:ext cx="8256978" cy="4199965"/>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19"/>
          <p:cNvSpPr>
            <a:spLocks noGrp="1"/>
          </p:cNvSpPr>
          <p:nvPr>
            <p:ph type="ftr" sz="quarter" idx="3"/>
          </p:nvPr>
        </p:nvSpPr>
        <p:spPr>
          <a:xfrm>
            <a:off x="5486034" y="6400800"/>
            <a:ext cx="2895600" cy="327212"/>
          </a:xfrm>
          <a:prstGeom prst="rect">
            <a:avLst/>
          </a:prstGeom>
        </p:spPr>
        <p:txBody>
          <a:bodyPr/>
          <a:lstStyle>
            <a:lvl1pPr algn="ctr">
              <a:defRPr sz="1200">
                <a:solidFill>
                  <a:schemeClr val="bg2">
                    <a:shade val="50000"/>
                    <a:satMod val="200000"/>
                  </a:schemeClr>
                </a:solidFill>
              </a:defRPr>
            </a:lvl1pPr>
            <a:extLst/>
          </a:lstStyle>
          <a:p>
            <a:pPr>
              <a:defRPr/>
            </a:pP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64663"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2" name="Title 1"/>
          <p:cNvSpPr>
            <a:spLocks noGrp="1"/>
          </p:cNvSpPr>
          <p:nvPr>
            <p:ph type="title"/>
          </p:nvPr>
        </p:nvSpPr>
        <p:spPr>
          <a:xfrm>
            <a:off x="5679143"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940863"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40863"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Footer Placeholder 19"/>
          <p:cNvSpPr>
            <a:spLocks noGrp="1"/>
          </p:cNvSpPr>
          <p:nvPr>
            <p:ph type="ftr" sz="quarter" idx="3"/>
          </p:nvPr>
        </p:nvSpPr>
        <p:spPr>
          <a:xfrm>
            <a:off x="5486034" y="6400800"/>
            <a:ext cx="2895600" cy="327212"/>
          </a:xfrm>
          <a:prstGeom prst="rect">
            <a:avLst/>
          </a:prstGeom>
        </p:spPr>
        <p:txBody>
          <a:bodyPr/>
          <a:lstStyle>
            <a:lvl1pPr algn="ctr">
              <a:defRPr sz="1200">
                <a:solidFill>
                  <a:schemeClr val="bg2">
                    <a:shade val="50000"/>
                    <a:satMod val="200000"/>
                  </a:schemeClr>
                </a:solidFill>
              </a:defRPr>
            </a:lvl1pPr>
            <a:extLst/>
          </a:lstStyle>
          <a:p>
            <a:pPr>
              <a:defRPr/>
            </a:pP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19"/>
          <p:cNvSpPr>
            <a:spLocks noGrp="1"/>
          </p:cNvSpPr>
          <p:nvPr>
            <p:ph type="ftr" sz="quarter" idx="3"/>
          </p:nvPr>
        </p:nvSpPr>
        <p:spPr>
          <a:xfrm>
            <a:off x="5486034" y="6400800"/>
            <a:ext cx="2895600" cy="327212"/>
          </a:xfrm>
          <a:prstGeom prst="rect">
            <a:avLst/>
          </a:prstGeom>
        </p:spPr>
        <p:txBody>
          <a:bodyPr/>
          <a:lstStyle>
            <a:lvl1pPr algn="ctr">
              <a:defRPr sz="1200">
                <a:solidFill>
                  <a:schemeClr val="bg2">
                    <a:shade val="50000"/>
                    <a:satMod val="200000"/>
                  </a:schemeClr>
                </a:solidFill>
              </a:defRPr>
            </a:lvl1pPr>
            <a:extLst/>
          </a:lstStyle>
          <a:p>
            <a:pPr>
              <a:defRPr/>
            </a:pP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3000"/>
            <a:lum/>
          </a:blip>
          <a:srcRect/>
          <a:tile tx="-260350" ty="1270000" sx="100000" sy="100000" flip="xy" algn="tl"/>
        </a:blipFill>
        <a:effectLst/>
      </p:bgPr>
    </p:bg>
    <p:spTree>
      <p:nvGrpSpPr>
        <p:cNvPr id="1" name=""/>
        <p:cNvGrpSpPr/>
        <p:nvPr/>
      </p:nvGrpSpPr>
      <p:grpSpPr>
        <a:xfrm>
          <a:off x="0" y="0"/>
          <a:ext cx="0" cy="0"/>
          <a:chOff x="0" y="0"/>
          <a:chExt cx="0" cy="0"/>
        </a:xfrm>
      </p:grpSpPr>
      <p:sp>
        <p:nvSpPr>
          <p:cNvPr id="12" name="Rectangle 11"/>
          <p:cNvSpPr/>
          <p:nvPr userDrawn="1"/>
        </p:nvSpPr>
        <p:spPr>
          <a:xfrm>
            <a:off x="438150" y="0"/>
            <a:ext cx="8705851"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658906" y="274638"/>
            <a:ext cx="8275544" cy="1143000"/>
          </a:xfrm>
          <a:prstGeom prst="rect">
            <a:avLst/>
          </a:prstGeom>
        </p:spPr>
        <p:txBody>
          <a:bodyPr anchor="ctr">
            <a:normAutofit/>
          </a:bodyPr>
          <a:lstStyle/>
          <a:p>
            <a:r>
              <a:rPr lang="en-US" dirty="0" smtClean="0"/>
              <a:t>Click to edit Master title style</a:t>
            </a:r>
            <a:endParaRPr lang="en-US" dirty="0"/>
          </a:p>
        </p:txBody>
      </p:sp>
      <p:sp>
        <p:nvSpPr>
          <p:cNvPr id="1028" name="Text Placeholder 8"/>
          <p:cNvSpPr>
            <a:spLocks noGrp="1"/>
          </p:cNvSpPr>
          <p:nvPr>
            <p:ph type="body" idx="1"/>
          </p:nvPr>
        </p:nvSpPr>
        <p:spPr bwMode="auto">
          <a:xfrm>
            <a:off x="658906" y="1447800"/>
            <a:ext cx="8275544"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Rectangle 14"/>
          <p:cNvSpPr/>
          <p:nvPr/>
        </p:nvSpPr>
        <p:spPr bwMode="invGray">
          <a:xfrm>
            <a:off x="4429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ed Rectangle 12"/>
          <p:cNvSpPr/>
          <p:nvPr userDrawn="1"/>
        </p:nvSpPr>
        <p:spPr>
          <a:xfrm>
            <a:off x="537882" y="147484"/>
            <a:ext cx="8471418" cy="6583680"/>
          </a:xfrm>
          <a:prstGeom prst="roundRect">
            <a:avLst>
              <a:gd name="adj" fmla="val 5914"/>
            </a:avLst>
          </a:prstGeom>
          <a:noFill/>
          <a:ln>
            <a:solidFill>
              <a:srgbClr val="B77513">
                <a:alpha val="8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4"/>
          <p:cNvSpPr txBox="1">
            <a:spLocks/>
          </p:cNvSpPr>
          <p:nvPr userDrawn="1"/>
        </p:nvSpPr>
        <p:spPr>
          <a:xfrm>
            <a:off x="835678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100" b="1" dirty="0" smtClean="0">
                <a:solidFill>
                  <a:schemeClr val="accent2">
                    <a:lumMod val="50000"/>
                  </a:schemeClr>
                </a:solidFill>
              </a:rPr>
              <a:t>2-</a:t>
            </a:r>
            <a:fld id="{D0496D5C-A6DF-4BA2-A2FF-14655C18F937}" type="slidenum">
              <a:rPr lang="en-US" sz="11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‹N›</a:t>
            </a:fld>
            <a:endParaRPr lang="en-US" sz="1100" b="1" dirty="0">
              <a:solidFill>
                <a:schemeClr val="accent2">
                  <a:lumMod val="50000"/>
                </a:schemeClr>
              </a:solidFill>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79" r:id="rId9"/>
    <p:sldLayoutId id="2147483680" r:id="rId10"/>
    <p:sldLayoutId id="2147483690"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4300" kern="1200">
          <a:solidFill>
            <a:srgbClr val="533A2C"/>
          </a:solidFill>
          <a:effectLst/>
          <a:latin typeface="+mj-lt"/>
          <a:ea typeface="+mj-ea"/>
          <a:cs typeface="+mj-cs"/>
        </a:defRPr>
      </a:lvl1pPr>
      <a:lvl2pPr algn="l" rtl="0" eaLnBrk="1" fontAlgn="base" hangingPunct="1">
        <a:spcBef>
          <a:spcPct val="0"/>
        </a:spcBef>
        <a:spcAft>
          <a:spcPct val="0"/>
        </a:spcAft>
        <a:defRPr sz="4300">
          <a:solidFill>
            <a:srgbClr val="533A2C"/>
          </a:solidFill>
          <a:latin typeface="Gill Sans MT" pitchFamily="34" charset="0"/>
        </a:defRPr>
      </a:lvl2pPr>
      <a:lvl3pPr algn="l" rtl="0" eaLnBrk="1" fontAlgn="base" hangingPunct="1">
        <a:spcBef>
          <a:spcPct val="0"/>
        </a:spcBef>
        <a:spcAft>
          <a:spcPct val="0"/>
        </a:spcAft>
        <a:defRPr sz="4300">
          <a:solidFill>
            <a:srgbClr val="533A2C"/>
          </a:solidFill>
          <a:latin typeface="Gill Sans MT" pitchFamily="34" charset="0"/>
        </a:defRPr>
      </a:lvl3pPr>
      <a:lvl4pPr algn="l" rtl="0" eaLnBrk="1" fontAlgn="base" hangingPunct="1">
        <a:spcBef>
          <a:spcPct val="0"/>
        </a:spcBef>
        <a:spcAft>
          <a:spcPct val="0"/>
        </a:spcAft>
        <a:defRPr sz="4300">
          <a:solidFill>
            <a:srgbClr val="533A2C"/>
          </a:solidFill>
          <a:latin typeface="Gill Sans MT" pitchFamily="34" charset="0"/>
        </a:defRPr>
      </a:lvl4pPr>
      <a:lvl5pPr algn="l" rtl="0" eaLnBrk="1" fontAlgn="base" hangingPunct="1">
        <a:spcBef>
          <a:spcPct val="0"/>
        </a:spcBef>
        <a:spcAft>
          <a:spcPct val="0"/>
        </a:spcAft>
        <a:defRPr sz="4300">
          <a:solidFill>
            <a:srgbClr val="533A2C"/>
          </a:solidFill>
          <a:latin typeface="Gill Sans MT" pitchFamily="34" charset="0"/>
        </a:defRPr>
      </a:lvl5pPr>
      <a:lvl6pPr marL="457200" algn="l" rtl="0" eaLnBrk="1" fontAlgn="base" hangingPunct="1">
        <a:spcBef>
          <a:spcPct val="0"/>
        </a:spcBef>
        <a:spcAft>
          <a:spcPct val="0"/>
        </a:spcAft>
        <a:defRPr sz="4300">
          <a:solidFill>
            <a:srgbClr val="533A2C"/>
          </a:solidFill>
          <a:latin typeface="Gill Sans MT" pitchFamily="34" charset="0"/>
        </a:defRPr>
      </a:lvl6pPr>
      <a:lvl7pPr marL="914400" algn="l" rtl="0" eaLnBrk="1" fontAlgn="base" hangingPunct="1">
        <a:spcBef>
          <a:spcPct val="0"/>
        </a:spcBef>
        <a:spcAft>
          <a:spcPct val="0"/>
        </a:spcAft>
        <a:defRPr sz="4300">
          <a:solidFill>
            <a:srgbClr val="533A2C"/>
          </a:solidFill>
          <a:latin typeface="Gill Sans MT" pitchFamily="34" charset="0"/>
        </a:defRPr>
      </a:lvl7pPr>
      <a:lvl8pPr marL="1371600" algn="l" rtl="0" eaLnBrk="1" fontAlgn="base" hangingPunct="1">
        <a:spcBef>
          <a:spcPct val="0"/>
        </a:spcBef>
        <a:spcAft>
          <a:spcPct val="0"/>
        </a:spcAft>
        <a:defRPr sz="4300">
          <a:solidFill>
            <a:srgbClr val="533A2C"/>
          </a:solidFill>
          <a:latin typeface="Gill Sans MT" pitchFamily="34" charset="0"/>
        </a:defRPr>
      </a:lvl8pPr>
      <a:lvl9pPr marL="1828800" algn="l" rtl="0" eaLnBrk="1" fontAlgn="base" hangingPunct="1">
        <a:spcBef>
          <a:spcPct val="0"/>
        </a:spcBef>
        <a:spcAft>
          <a:spcPct val="0"/>
        </a:spcAft>
        <a:defRPr sz="4300">
          <a:solidFill>
            <a:srgbClr val="533A2C"/>
          </a:solidFill>
          <a:latin typeface="Gill Sans MT" pitchFamily="34" charset="0"/>
        </a:defRPr>
      </a:lvl9pPr>
      <a:extLst/>
    </p:titleStyle>
    <p:bodyStyle>
      <a:lvl1pPr marL="365125" indent="-282575" algn="l" rtl="0" eaLnBrk="1" fontAlgn="base" hangingPunct="1">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1" fontAlgn="base" hangingPunct="1">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1" fontAlgn="base" hangingPunct="1">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1" fontAlgn="base" hangingPunct="1">
        <a:spcBef>
          <a:spcPct val="20000"/>
        </a:spcBef>
        <a:spcAft>
          <a:spcPct val="0"/>
        </a:spcAft>
        <a:buClr>
          <a:srgbClr val="B58B80"/>
        </a:buClr>
        <a:buFont typeface="Wingdings 2" pitchFamily="18" charset="2"/>
        <a:buChar char=""/>
        <a:defRPr sz="2000" kern="1200">
          <a:solidFill>
            <a:schemeClr val="tx1"/>
          </a:solidFill>
          <a:latin typeface="+mn-lt"/>
          <a:ea typeface="+mn-ea"/>
          <a:cs typeface="+mn-cs"/>
        </a:defRPr>
      </a:lvl4pPr>
      <a:lvl5pPr marL="1296988" indent="-182563" algn="l" rtl="0" eaLnBrk="1" fontAlgn="base" hangingPunct="1">
        <a:spcBef>
          <a:spcPct val="20000"/>
        </a:spcBef>
        <a:spcAft>
          <a:spcPct val="0"/>
        </a:spcAft>
        <a:buClr>
          <a:srgbClr val="C3986D"/>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package" Target="../embeddings/Microsoft_Word_Document.docx"/></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2"/>
          <p:cNvSpPr txBox="1">
            <a:spLocks noChangeArrowheads="1"/>
          </p:cNvSpPr>
          <p:nvPr/>
        </p:nvSpPr>
        <p:spPr bwMode="auto">
          <a:xfrm>
            <a:off x="1905000" y="5257800"/>
            <a:ext cx="480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4000" i="1">
                <a:solidFill>
                  <a:schemeClr val="accent2"/>
                </a:solidFill>
                <a:latin typeface="Times New Roman" panose="02020603050405020304" pitchFamily="18" charset="0"/>
              </a:rPr>
              <a:t>Smog:</a:t>
            </a:r>
            <a:r>
              <a:rPr lang="it-IT" altLang="it-IT" sz="4000" i="1">
                <a:latin typeface="Times New Roman" panose="02020603050405020304" pitchFamily="18" charset="0"/>
              </a:rPr>
              <a:t>  </a:t>
            </a:r>
            <a:r>
              <a:rPr lang="it-IT" altLang="it-IT" sz="4000" i="1">
                <a:solidFill>
                  <a:schemeClr val="accent2"/>
                </a:solidFill>
                <a:latin typeface="Times New Roman" panose="02020603050405020304" pitchFamily="18" charset="0"/>
              </a:rPr>
              <a:t>Sm</a:t>
            </a:r>
            <a:r>
              <a:rPr lang="it-IT" altLang="it-IT" sz="4000" i="1">
                <a:solidFill>
                  <a:srgbClr val="FF3300"/>
                </a:solidFill>
                <a:latin typeface="Times New Roman" panose="02020603050405020304" pitchFamily="18" charset="0"/>
              </a:rPr>
              <a:t>oke </a:t>
            </a:r>
            <a:r>
              <a:rPr lang="it-IT" altLang="it-IT" sz="4000" b="1">
                <a:solidFill>
                  <a:srgbClr val="FF3300"/>
                </a:solidFill>
                <a:latin typeface="Times New Roman" panose="02020603050405020304" pitchFamily="18" charset="0"/>
              </a:rPr>
              <a:t>+</a:t>
            </a:r>
            <a:r>
              <a:rPr lang="it-IT" altLang="it-IT" sz="4000" i="1">
                <a:solidFill>
                  <a:srgbClr val="FF3300"/>
                </a:solidFill>
                <a:latin typeface="Times New Roman" panose="02020603050405020304" pitchFamily="18" charset="0"/>
              </a:rPr>
              <a:t> f</a:t>
            </a:r>
            <a:r>
              <a:rPr lang="it-IT" altLang="it-IT" sz="4000" i="1">
                <a:solidFill>
                  <a:schemeClr val="accent2"/>
                </a:solidFill>
                <a:latin typeface="Times New Roman" panose="02020603050405020304" pitchFamily="18" charset="0"/>
              </a:rPr>
              <a:t>og </a:t>
            </a:r>
          </a:p>
        </p:txBody>
      </p:sp>
      <p:sp>
        <p:nvSpPr>
          <p:cNvPr id="190467" name="Text Box 3"/>
          <p:cNvSpPr txBox="1">
            <a:spLocks noChangeArrowheads="1"/>
          </p:cNvSpPr>
          <p:nvPr/>
        </p:nvSpPr>
        <p:spPr bwMode="auto">
          <a:xfrm>
            <a:off x="2054225" y="471488"/>
            <a:ext cx="48799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800">
                <a:solidFill>
                  <a:schemeClr val="accent2"/>
                </a:solidFill>
                <a:latin typeface="Arial" panose="020B0604020202020204" pitchFamily="34" charset="0"/>
              </a:rPr>
              <a:t>Inquinamento atmosferico: </a:t>
            </a:r>
          </a:p>
          <a:p>
            <a:r>
              <a:rPr lang="it-IT" altLang="it-IT" sz="2800">
                <a:solidFill>
                  <a:schemeClr val="accent2"/>
                </a:solidFill>
                <a:latin typeface="Arial" panose="020B0604020202020204" pitchFamily="34" charset="0"/>
              </a:rPr>
              <a:t>un problema dei nostri</a:t>
            </a:r>
            <a:r>
              <a:rPr lang="it-IT" altLang="it-IT" sz="2800">
                <a:latin typeface="Arial" panose="020B0604020202020204" pitchFamily="34" charset="0"/>
              </a:rPr>
              <a:t> </a:t>
            </a:r>
            <a:r>
              <a:rPr lang="it-IT" altLang="it-IT" sz="2800">
                <a:solidFill>
                  <a:schemeClr val="accent2"/>
                </a:solidFill>
                <a:latin typeface="Arial" panose="020B0604020202020204" pitchFamily="34" charset="0"/>
              </a:rPr>
              <a:t>tempi?</a:t>
            </a:r>
          </a:p>
        </p:txBody>
      </p:sp>
      <p:sp>
        <p:nvSpPr>
          <p:cNvPr id="190468" name="Text Box 4"/>
          <p:cNvSpPr txBox="1">
            <a:spLocks noChangeArrowheads="1"/>
          </p:cNvSpPr>
          <p:nvPr/>
        </p:nvSpPr>
        <p:spPr bwMode="auto">
          <a:xfrm>
            <a:off x="746125" y="1792288"/>
            <a:ext cx="7810500" cy="164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50000"/>
              </a:spcBef>
            </a:pPr>
            <a:r>
              <a:rPr lang="it-IT" altLang="it-IT" sz="2400">
                <a:solidFill>
                  <a:srgbClr val="FF3300"/>
                </a:solidFill>
                <a:latin typeface="Arial" panose="020B0604020202020204" pitchFamily="34" charset="0"/>
              </a:rPr>
              <a:t>Sarà  tagliata la testa a chi verrà trovato colpevole </a:t>
            </a:r>
          </a:p>
          <a:p>
            <a:pPr algn="l"/>
            <a:r>
              <a:rPr lang="it-IT" altLang="it-IT" sz="2400">
                <a:solidFill>
                  <a:srgbClr val="FF3300"/>
                </a:solidFill>
                <a:latin typeface="Arial" panose="020B0604020202020204" pitchFamily="34" charset="0"/>
              </a:rPr>
              <a:t>di bruciare carbone mentre il Parlamento è in sessione</a:t>
            </a:r>
            <a:endParaRPr lang="it-IT" altLang="it-IT" sz="2400">
              <a:solidFill>
                <a:srgbClr val="CC3300"/>
              </a:solidFill>
              <a:latin typeface="Arial" panose="020B0604020202020204" pitchFamily="34" charset="0"/>
            </a:endParaRPr>
          </a:p>
          <a:p>
            <a:pPr algn="l">
              <a:spcBef>
                <a:spcPct val="25000"/>
              </a:spcBef>
            </a:pPr>
            <a:r>
              <a:rPr lang="it-IT" altLang="it-IT" sz="2400">
                <a:latin typeface="Arial" panose="020B0604020202020204" pitchFamily="34" charset="0"/>
              </a:rPr>
              <a:t>				                    </a:t>
            </a:r>
            <a:r>
              <a:rPr lang="it-IT" altLang="it-IT" sz="2000" i="1">
                <a:latin typeface="Arial" panose="020B0604020202020204" pitchFamily="34" charset="0"/>
              </a:rPr>
              <a:t>King Edward I, 1311</a:t>
            </a:r>
          </a:p>
          <a:p>
            <a:pPr algn="l"/>
            <a:endParaRPr lang="it-IT" altLang="it-IT" sz="2400">
              <a:latin typeface="Times New Roman" panose="02020603050405020304" pitchFamily="18" charset="0"/>
            </a:endParaRPr>
          </a:p>
        </p:txBody>
      </p:sp>
      <p:sp>
        <p:nvSpPr>
          <p:cNvPr id="190469" name="Text Box 5"/>
          <p:cNvSpPr txBox="1">
            <a:spLocks noChangeArrowheads="1"/>
          </p:cNvSpPr>
          <p:nvPr/>
        </p:nvSpPr>
        <p:spPr bwMode="auto">
          <a:xfrm>
            <a:off x="746125" y="3316288"/>
            <a:ext cx="7940675"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sz="2400">
                <a:solidFill>
                  <a:srgbClr val="FF3300"/>
                </a:solidFill>
                <a:latin typeface="Arial" panose="020B0604020202020204" pitchFamily="34" charset="0"/>
              </a:rPr>
              <a:t>…le unte, pesanti volute marrone che continuano </a:t>
            </a:r>
          </a:p>
          <a:p>
            <a:pPr algn="l"/>
            <a:r>
              <a:rPr lang="it-IT" altLang="it-IT" sz="2400">
                <a:solidFill>
                  <a:srgbClr val="FF3300"/>
                </a:solidFill>
                <a:latin typeface="Arial" panose="020B0604020202020204" pitchFamily="34" charset="0"/>
              </a:rPr>
              <a:t>a passarci davanti ed a condensarsi in gocce oleose </a:t>
            </a:r>
          </a:p>
          <a:p>
            <a:pPr algn="l"/>
            <a:r>
              <a:rPr lang="it-IT" altLang="it-IT" sz="2400">
                <a:solidFill>
                  <a:srgbClr val="FF3300"/>
                </a:solidFill>
                <a:latin typeface="Arial" panose="020B0604020202020204" pitchFamily="34" charset="0"/>
              </a:rPr>
              <a:t>sui vetri delle finestre...</a:t>
            </a:r>
          </a:p>
          <a:p>
            <a:pPr algn="l">
              <a:spcBef>
                <a:spcPct val="25000"/>
              </a:spcBef>
            </a:pPr>
            <a:r>
              <a:rPr lang="it-IT" altLang="it-IT" sz="2000" i="1">
                <a:latin typeface="Arial" panose="020B0604020202020204" pitchFamily="34" charset="0"/>
              </a:rPr>
              <a:t>                                                                        A. Conan Doyle, 1895</a:t>
            </a:r>
          </a:p>
        </p:txBody>
      </p:sp>
    </p:spTree>
    <p:extLst>
      <p:ext uri="{BB962C8B-B14F-4D97-AF65-F5344CB8AC3E}">
        <p14:creationId xmlns:p14="http://schemas.microsoft.com/office/powerpoint/2010/main" val="4075579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0468"/>
                                        </p:tgtEl>
                                        <p:attrNameLst>
                                          <p:attrName>style.visibility</p:attrName>
                                        </p:attrNameLst>
                                      </p:cBhvr>
                                      <p:to>
                                        <p:strVal val="visible"/>
                                      </p:to>
                                    </p:set>
                                    <p:anim calcmode="lin" valueType="num">
                                      <p:cBhvr additive="base">
                                        <p:cTn id="7" dur="500" fill="hold"/>
                                        <p:tgtEl>
                                          <p:spTgt spid="190468"/>
                                        </p:tgtEl>
                                        <p:attrNameLst>
                                          <p:attrName>ppt_x</p:attrName>
                                        </p:attrNameLst>
                                      </p:cBhvr>
                                      <p:tavLst>
                                        <p:tav tm="0">
                                          <p:val>
                                            <p:strVal val="0-#ppt_w/2"/>
                                          </p:val>
                                        </p:tav>
                                        <p:tav tm="100000">
                                          <p:val>
                                            <p:strVal val="#ppt_x"/>
                                          </p:val>
                                        </p:tav>
                                      </p:tavLst>
                                    </p:anim>
                                    <p:anim calcmode="lin" valueType="num">
                                      <p:cBhvr additive="base">
                                        <p:cTn id="8" dur="500" fill="hold"/>
                                        <p:tgtEl>
                                          <p:spTgt spid="19046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0469"/>
                                        </p:tgtEl>
                                        <p:attrNameLst>
                                          <p:attrName>style.visibility</p:attrName>
                                        </p:attrNameLst>
                                      </p:cBhvr>
                                      <p:to>
                                        <p:strVal val="visible"/>
                                      </p:to>
                                    </p:set>
                                    <p:anim calcmode="lin" valueType="num">
                                      <p:cBhvr additive="base">
                                        <p:cTn id="13" dur="500" fill="hold"/>
                                        <p:tgtEl>
                                          <p:spTgt spid="190469"/>
                                        </p:tgtEl>
                                        <p:attrNameLst>
                                          <p:attrName>ppt_x</p:attrName>
                                        </p:attrNameLst>
                                      </p:cBhvr>
                                      <p:tavLst>
                                        <p:tav tm="0">
                                          <p:val>
                                            <p:strVal val="0-#ppt_w/2"/>
                                          </p:val>
                                        </p:tav>
                                        <p:tav tm="100000">
                                          <p:val>
                                            <p:strVal val="#ppt_x"/>
                                          </p:val>
                                        </p:tav>
                                      </p:tavLst>
                                    </p:anim>
                                    <p:anim calcmode="lin" valueType="num">
                                      <p:cBhvr additive="base">
                                        <p:cTn id="14" dur="500" fill="hold"/>
                                        <p:tgtEl>
                                          <p:spTgt spid="19046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0466"/>
                                        </p:tgtEl>
                                        <p:attrNameLst>
                                          <p:attrName>style.visibility</p:attrName>
                                        </p:attrNameLst>
                                      </p:cBhvr>
                                      <p:to>
                                        <p:strVal val="visible"/>
                                      </p:to>
                                    </p:set>
                                    <p:anim calcmode="lin" valueType="num">
                                      <p:cBhvr additive="base">
                                        <p:cTn id="19" dur="500" fill="hold"/>
                                        <p:tgtEl>
                                          <p:spTgt spid="190466"/>
                                        </p:tgtEl>
                                        <p:attrNameLst>
                                          <p:attrName>ppt_x</p:attrName>
                                        </p:attrNameLst>
                                      </p:cBhvr>
                                      <p:tavLst>
                                        <p:tav tm="0">
                                          <p:val>
                                            <p:strVal val="0-#ppt_w/2"/>
                                          </p:val>
                                        </p:tav>
                                        <p:tav tm="100000">
                                          <p:val>
                                            <p:strVal val="#ppt_x"/>
                                          </p:val>
                                        </p:tav>
                                      </p:tavLst>
                                    </p:anim>
                                    <p:anim calcmode="lin" valueType="num">
                                      <p:cBhvr additive="base">
                                        <p:cTn id="20" dur="500" fill="hold"/>
                                        <p:tgtEl>
                                          <p:spTgt spid="1904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6" grpId="0" autoUpdateAnimBg="0"/>
      <p:bldP spid="190468" grpId="0" autoUpdateAnimBg="0"/>
      <p:bldP spid="190469"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EPA Actions on </a:t>
            </a:r>
            <a:r>
              <a:rPr lang="en-US" dirty="0" err="1" smtClean="0"/>
              <a:t>NanoSilver</a:t>
            </a:r>
            <a:endParaRPr lang="en-US" dirty="0"/>
          </a:p>
        </p:txBody>
      </p:sp>
      <p:sp>
        <p:nvSpPr>
          <p:cNvPr id="3" name="Content Placeholder 2"/>
          <p:cNvSpPr>
            <a:spLocks noGrp="1"/>
          </p:cNvSpPr>
          <p:nvPr>
            <p:ph idx="1"/>
          </p:nvPr>
        </p:nvSpPr>
        <p:spPr>
          <a:xfrm>
            <a:off x="542794" y="4238155"/>
            <a:ext cx="2635838" cy="1001486"/>
          </a:xfrm>
        </p:spPr>
        <p:txBody>
          <a:bodyPr anchor="ctr" anchorCtr="0"/>
          <a:lstStyle/>
          <a:p>
            <a:pPr algn="ctr">
              <a:buNone/>
            </a:pPr>
            <a:r>
              <a:rPr lang="en-US" dirty="0" smtClean="0"/>
              <a:t>$208,000 Fine</a:t>
            </a:r>
            <a:endParaRPr lang="en-US" dirty="0"/>
          </a:p>
        </p:txBody>
      </p:sp>
      <p:pic>
        <p:nvPicPr>
          <p:cNvPr id="5" name="Picture 5"/>
          <p:cNvPicPr>
            <a:picLocks noChangeAspect="1" noChangeArrowheads="1"/>
          </p:cNvPicPr>
          <p:nvPr/>
        </p:nvPicPr>
        <p:blipFill>
          <a:blip r:embed="rId3" cstate="print"/>
          <a:srcRect b="20088"/>
          <a:stretch>
            <a:fillRect/>
          </a:stretch>
        </p:blipFill>
        <p:spPr bwMode="auto">
          <a:xfrm>
            <a:off x="768646" y="1852324"/>
            <a:ext cx="2383512" cy="2194560"/>
          </a:xfrm>
          <a:prstGeom prst="rect">
            <a:avLst/>
          </a:prstGeom>
          <a:noFill/>
          <a:ln w="9525" algn="ctr">
            <a:noFill/>
            <a:miter lim="800000"/>
            <a:headEnd/>
            <a:tailEnd/>
          </a:ln>
          <a:effectLst/>
        </p:spPr>
      </p:pic>
      <p:pic>
        <p:nvPicPr>
          <p:cNvPr id="33794" name="Picture 2"/>
          <p:cNvPicPr>
            <a:picLocks noChangeAspect="1" noChangeArrowheads="1"/>
          </p:cNvPicPr>
          <p:nvPr/>
        </p:nvPicPr>
        <p:blipFill>
          <a:blip r:embed="rId4" cstate="print"/>
          <a:srcRect l="7769" t="5598" r="9259" b="2050"/>
          <a:stretch>
            <a:fillRect/>
          </a:stretch>
        </p:blipFill>
        <p:spPr bwMode="auto">
          <a:xfrm>
            <a:off x="3915686" y="1852324"/>
            <a:ext cx="1971672" cy="2194560"/>
          </a:xfrm>
          <a:prstGeom prst="rect">
            <a:avLst/>
          </a:prstGeom>
          <a:noFill/>
          <a:ln w="9525">
            <a:noFill/>
            <a:miter lim="800000"/>
            <a:headEnd/>
            <a:tailEnd/>
          </a:ln>
        </p:spPr>
      </p:pic>
      <p:sp>
        <p:nvSpPr>
          <p:cNvPr id="7" name="Content Placeholder 2"/>
          <p:cNvSpPr txBox="1">
            <a:spLocks/>
          </p:cNvSpPr>
          <p:nvPr/>
        </p:nvSpPr>
        <p:spPr bwMode="auto">
          <a:xfrm>
            <a:off x="3541486" y="4238155"/>
            <a:ext cx="2720074" cy="10014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spcBef>
                <a:spcPts val="600"/>
              </a:spcBef>
              <a:buClr>
                <a:schemeClr val="accent1"/>
              </a:buClr>
              <a:buSzPct val="80000"/>
            </a:pPr>
            <a:r>
              <a:rPr lang="en-US" sz="3200" dirty="0" smtClean="0">
                <a:latin typeface="+mn-lt"/>
              </a:rPr>
              <a:t>Suit Filed; Claim removed</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33795" name="Picture 3"/>
          <p:cNvPicPr>
            <a:picLocks noChangeAspect="1" noChangeArrowheads="1"/>
          </p:cNvPicPr>
          <p:nvPr/>
        </p:nvPicPr>
        <p:blipFill>
          <a:blip r:embed="rId5" cstate="print"/>
          <a:srcRect l="11679" t="7762" r="12563" b="17923"/>
          <a:stretch>
            <a:fillRect/>
          </a:stretch>
        </p:blipFill>
        <p:spPr bwMode="auto">
          <a:xfrm>
            <a:off x="6547832" y="1852324"/>
            <a:ext cx="2237184" cy="2194560"/>
          </a:xfrm>
          <a:prstGeom prst="rect">
            <a:avLst/>
          </a:prstGeom>
          <a:noFill/>
          <a:ln w="9525">
            <a:noFill/>
            <a:miter lim="800000"/>
            <a:headEnd/>
            <a:tailEnd/>
          </a:ln>
        </p:spPr>
      </p:pic>
      <p:sp>
        <p:nvSpPr>
          <p:cNvPr id="10" name="Content Placeholder 2"/>
          <p:cNvSpPr txBox="1">
            <a:spLocks/>
          </p:cNvSpPr>
          <p:nvPr/>
        </p:nvSpPr>
        <p:spPr bwMode="auto">
          <a:xfrm>
            <a:off x="6348505" y="4238155"/>
            <a:ext cx="2635838" cy="10014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65125" marR="0" lvl="0" indent="-282575" algn="ctr"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$82,400 Fine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784256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REACH</a:t>
            </a:r>
            <a:endParaRPr lang="en-US" dirty="0"/>
          </a:p>
        </p:txBody>
      </p:sp>
      <p:sp>
        <p:nvSpPr>
          <p:cNvPr id="3" name="Content Placeholder 2"/>
          <p:cNvSpPr>
            <a:spLocks noGrp="1"/>
          </p:cNvSpPr>
          <p:nvPr>
            <p:ph idx="1"/>
          </p:nvPr>
        </p:nvSpPr>
        <p:spPr>
          <a:xfrm>
            <a:off x="443552" y="2263515"/>
            <a:ext cx="8413845" cy="3591375"/>
          </a:xfrm>
        </p:spPr>
        <p:txBody>
          <a:bodyPr>
            <a:normAutofit/>
          </a:bodyPr>
          <a:lstStyle/>
          <a:p>
            <a:r>
              <a:rPr lang="en-US" sz="2400" dirty="0" smtClean="0"/>
              <a:t>Ensuring a high level of protection of human health</a:t>
            </a:r>
          </a:p>
          <a:p>
            <a:r>
              <a:rPr lang="en-US" sz="2400" dirty="0" smtClean="0"/>
              <a:t>Ensuring a high level of protection of environment</a:t>
            </a:r>
          </a:p>
          <a:p>
            <a:r>
              <a:rPr lang="en-US" sz="2400" dirty="0" smtClean="0"/>
              <a:t>Promotion of alternative test methods</a:t>
            </a:r>
          </a:p>
          <a:p>
            <a:r>
              <a:rPr lang="en-US" sz="2400" dirty="0" smtClean="0"/>
              <a:t>Free circulation of substances on internal market</a:t>
            </a:r>
          </a:p>
          <a:p>
            <a:r>
              <a:rPr lang="en-US" sz="2400" dirty="0" smtClean="0"/>
              <a:t>Enhancing competitiveness and innovation</a:t>
            </a:r>
          </a:p>
        </p:txBody>
      </p:sp>
      <p:sp>
        <p:nvSpPr>
          <p:cNvPr id="5" name="TextBox 4"/>
          <p:cNvSpPr txBox="1"/>
          <p:nvPr/>
        </p:nvSpPr>
        <p:spPr>
          <a:xfrm>
            <a:off x="584617" y="1566782"/>
            <a:ext cx="8323154" cy="461665"/>
          </a:xfrm>
          <a:prstGeom prst="rect">
            <a:avLst/>
          </a:prstGeom>
          <a:noFill/>
        </p:spPr>
        <p:txBody>
          <a:bodyPr wrap="square" rtlCol="0">
            <a:spAutoFit/>
          </a:bodyPr>
          <a:lstStyle/>
          <a:p>
            <a:pPr marL="342900" lvl="0" indent="-342900" eaLnBrk="0" hangingPunct="0">
              <a:lnSpc>
                <a:spcPct val="100000"/>
              </a:lnSpc>
            </a:pPr>
            <a:r>
              <a:rPr lang="en-US" sz="2400" kern="0" dirty="0" smtClean="0">
                <a:solidFill>
                  <a:schemeClr val="accent2"/>
                </a:solidFill>
                <a:latin typeface="Calibri"/>
              </a:rPr>
              <a:t>Registration, Evaluation, Authorization &amp; Restriction of Chemicals</a:t>
            </a:r>
            <a:endParaRPr lang="en-US" sz="3600" i="1" dirty="0" smtClean="0">
              <a:solidFill>
                <a:schemeClr val="accent2"/>
              </a:solidFill>
              <a:latin typeface="+mn-lt"/>
            </a:endParaRPr>
          </a:p>
        </p:txBody>
      </p:sp>
      <p:pic>
        <p:nvPicPr>
          <p:cNvPr id="6" name="Picture 5" descr="EU.gif"/>
          <p:cNvPicPr>
            <a:picLocks noChangeAspect="1"/>
          </p:cNvPicPr>
          <p:nvPr/>
        </p:nvPicPr>
        <p:blipFill>
          <a:blip r:embed="rId2" cstate="print"/>
          <a:stretch>
            <a:fillRect/>
          </a:stretch>
        </p:blipFill>
        <p:spPr>
          <a:xfrm>
            <a:off x="3480227" y="239840"/>
            <a:ext cx="1395663" cy="914400"/>
          </a:xfrm>
          <a:prstGeom prst="rect">
            <a:avLst/>
          </a:prstGeom>
        </p:spPr>
      </p:pic>
      <p:pic>
        <p:nvPicPr>
          <p:cNvPr id="60418" name="Picture 2"/>
          <p:cNvPicPr>
            <a:picLocks noChangeAspect="1" noChangeArrowheads="1"/>
          </p:cNvPicPr>
          <p:nvPr/>
        </p:nvPicPr>
        <p:blipFill>
          <a:blip r:embed="rId3" cstate="print"/>
          <a:srcRect r="78988" b="85890"/>
          <a:stretch>
            <a:fillRect/>
          </a:stretch>
        </p:blipFill>
        <p:spPr bwMode="auto">
          <a:xfrm>
            <a:off x="5390770" y="239840"/>
            <a:ext cx="3341569" cy="914400"/>
          </a:xfrm>
          <a:prstGeom prst="rect">
            <a:avLst/>
          </a:prstGeom>
          <a:noFill/>
          <a:ln w="9525">
            <a:noFill/>
            <a:miter lim="800000"/>
            <a:headEnd/>
            <a:tailEnd/>
          </a:ln>
        </p:spPr>
      </p:pic>
    </p:spTree>
    <p:extLst>
      <p:ext uri="{BB962C8B-B14F-4D97-AF65-F5344CB8AC3E}">
        <p14:creationId xmlns:p14="http://schemas.microsoft.com/office/powerpoint/2010/main" val="14635528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000" y="2143882"/>
            <a:ext cx="8301676" cy="1143000"/>
          </a:xfrm>
        </p:spPr>
        <p:txBody>
          <a:bodyPr>
            <a:normAutofit fontScale="90000"/>
          </a:bodyPr>
          <a:lstStyle/>
          <a:p>
            <a:pPr algn="ctr"/>
            <a:r>
              <a:rPr lang="en-US" sz="6600" b="1" dirty="0" smtClean="0"/>
              <a:t/>
            </a:r>
            <a:br>
              <a:rPr lang="en-US" sz="6600" b="1" dirty="0" smtClean="0"/>
            </a:br>
            <a:r>
              <a:rPr lang="en-US" sz="6600" b="1" dirty="0" smtClean="0"/>
              <a:t>What is risk?</a:t>
            </a:r>
            <a:endParaRPr lang="en-US" sz="6600" b="1" dirty="0"/>
          </a:p>
        </p:txBody>
      </p:sp>
    </p:spTree>
    <p:extLst>
      <p:ext uri="{BB962C8B-B14F-4D97-AF65-F5344CB8AC3E}">
        <p14:creationId xmlns:p14="http://schemas.microsoft.com/office/powerpoint/2010/main" val="134585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1906" name="Object 1026"/>
          <p:cNvGraphicFramePr>
            <a:graphicFrameLocks noChangeAspect="1"/>
          </p:cNvGraphicFramePr>
          <p:nvPr/>
        </p:nvGraphicFramePr>
        <p:xfrm>
          <a:off x="2057400" y="1066800"/>
          <a:ext cx="4724400" cy="3827463"/>
        </p:xfrm>
        <a:graphic>
          <a:graphicData uri="http://schemas.openxmlformats.org/presentationml/2006/ole">
            <mc:AlternateContent xmlns:mc="http://schemas.openxmlformats.org/markup-compatibility/2006">
              <mc:Choice xmlns:v="urn:schemas-microsoft-com:vml" Requires="v">
                <p:oleObj spid="_x0000_s5133" name="Micrografx Windows Draw 6.0 Drawing" r:id="rId3" imgW="3812400" imgH="3138480" progId="Draw.Document.6">
                  <p:embed/>
                </p:oleObj>
              </mc:Choice>
              <mc:Fallback>
                <p:oleObj name="Micrografx Windows Draw 6.0 Drawing" r:id="rId3" imgW="3812400" imgH="3138480" progId="Draw.Document.6">
                  <p:embed/>
                  <p:pic>
                    <p:nvPicPr>
                      <p:cNvPr id="251906" name="Object 10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066800"/>
                        <a:ext cx="4724400" cy="382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1907" name="Text Box 1027"/>
          <p:cNvSpPr txBox="1">
            <a:spLocks noChangeArrowheads="1"/>
          </p:cNvSpPr>
          <p:nvPr/>
        </p:nvSpPr>
        <p:spPr bwMode="auto">
          <a:xfrm>
            <a:off x="2438400" y="5562600"/>
            <a:ext cx="2209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4000" b="1">
                <a:solidFill>
                  <a:srgbClr val="FF3300"/>
                </a:solidFill>
                <a:latin typeface="Arial" panose="020B0604020202020204" pitchFamily="34" charset="0"/>
              </a:rPr>
              <a:t>pericolo</a:t>
            </a:r>
            <a:r>
              <a:rPr lang="en-GB" altLang="it-IT" b="1">
                <a:solidFill>
                  <a:srgbClr val="FF3300"/>
                </a:solidFill>
                <a:latin typeface="Arial" panose="020B0604020202020204" pitchFamily="34" charset="0"/>
              </a:rPr>
              <a:t>			</a:t>
            </a:r>
            <a:endParaRPr lang="en-GB" altLang="it-IT"/>
          </a:p>
        </p:txBody>
      </p:sp>
      <p:grpSp>
        <p:nvGrpSpPr>
          <p:cNvPr id="251908" name="Group 1028"/>
          <p:cNvGrpSpPr>
            <a:grpSpLocks/>
          </p:cNvGrpSpPr>
          <p:nvPr/>
        </p:nvGrpSpPr>
        <p:grpSpPr bwMode="auto">
          <a:xfrm>
            <a:off x="2057400" y="1066800"/>
            <a:ext cx="5105400" cy="5197475"/>
            <a:chOff x="1296" y="672"/>
            <a:chExt cx="3216" cy="3274"/>
          </a:xfrm>
        </p:grpSpPr>
        <p:sp>
          <p:nvSpPr>
            <p:cNvPr id="251909" name="Text Box 1029"/>
            <p:cNvSpPr txBox="1">
              <a:spLocks noChangeArrowheads="1"/>
            </p:cNvSpPr>
            <p:nvPr/>
          </p:nvSpPr>
          <p:spPr bwMode="auto">
            <a:xfrm>
              <a:off x="2880" y="3504"/>
              <a:ext cx="163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4000" b="1">
                  <a:solidFill>
                    <a:srgbClr val="0000CC"/>
                  </a:solidFill>
                  <a:latin typeface="Arial" panose="020B0604020202020204" pitchFamily="34" charset="0"/>
                </a:rPr>
                <a:t>rischio </a:t>
              </a:r>
              <a:endParaRPr lang="en-US" altLang="it-IT" sz="4000">
                <a:latin typeface="Arial" panose="020B0604020202020204" pitchFamily="34" charset="0"/>
              </a:endParaRPr>
            </a:p>
          </p:txBody>
        </p:sp>
        <p:grpSp>
          <p:nvGrpSpPr>
            <p:cNvPr id="251910" name="Group 1030"/>
            <p:cNvGrpSpPr>
              <a:grpSpLocks/>
            </p:cNvGrpSpPr>
            <p:nvPr/>
          </p:nvGrpSpPr>
          <p:grpSpPr bwMode="auto">
            <a:xfrm>
              <a:off x="1296" y="672"/>
              <a:ext cx="2928" cy="2400"/>
              <a:chOff x="1296" y="672"/>
              <a:chExt cx="2928" cy="2400"/>
            </a:xfrm>
          </p:grpSpPr>
          <p:sp>
            <p:nvSpPr>
              <p:cNvPr id="251911" name="Rectangle 1031"/>
              <p:cNvSpPr>
                <a:spLocks noChangeArrowheads="1"/>
              </p:cNvSpPr>
              <p:nvPr/>
            </p:nvSpPr>
            <p:spPr bwMode="auto">
              <a:xfrm>
                <a:off x="1296" y="672"/>
                <a:ext cx="2928" cy="2400"/>
              </a:xfrm>
              <a:prstGeom prst="rect">
                <a:avLst/>
              </a:prstGeom>
              <a:noFill/>
              <a:ln w="76200">
                <a:solidFill>
                  <a:srgbClr val="FF33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1912" name="Line 1032"/>
              <p:cNvSpPr>
                <a:spLocks noChangeShapeType="1"/>
              </p:cNvSpPr>
              <p:nvPr/>
            </p:nvSpPr>
            <p:spPr bwMode="auto">
              <a:xfrm>
                <a:off x="2256" y="672"/>
                <a:ext cx="0" cy="240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1913" name="Line 1033"/>
              <p:cNvSpPr>
                <a:spLocks noChangeShapeType="1"/>
              </p:cNvSpPr>
              <p:nvPr/>
            </p:nvSpPr>
            <p:spPr bwMode="auto">
              <a:xfrm>
                <a:off x="3264" y="672"/>
                <a:ext cx="0" cy="240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1914" name="Line 1034"/>
              <p:cNvSpPr>
                <a:spLocks noChangeShapeType="1"/>
              </p:cNvSpPr>
              <p:nvPr/>
            </p:nvSpPr>
            <p:spPr bwMode="auto">
              <a:xfrm>
                <a:off x="1296" y="2304"/>
                <a:ext cx="2928" cy="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1915" name="Line 1035"/>
              <p:cNvSpPr>
                <a:spLocks noChangeShapeType="1"/>
              </p:cNvSpPr>
              <p:nvPr/>
            </p:nvSpPr>
            <p:spPr bwMode="auto">
              <a:xfrm>
                <a:off x="1296" y="1488"/>
                <a:ext cx="2928" cy="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51916" name="Rectangle 1036"/>
            <p:cNvSpPr>
              <a:spLocks noChangeArrowheads="1"/>
            </p:cNvSpPr>
            <p:nvPr/>
          </p:nvSpPr>
          <p:spPr bwMode="auto">
            <a:xfrm>
              <a:off x="1536" y="3456"/>
              <a:ext cx="1344" cy="48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Tree>
    <p:extLst>
      <p:ext uri="{BB962C8B-B14F-4D97-AF65-F5344CB8AC3E}">
        <p14:creationId xmlns:p14="http://schemas.microsoft.com/office/powerpoint/2010/main" val="2712300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51908"/>
                                        </p:tgtEl>
                                        <p:attrNameLst>
                                          <p:attrName>style.visibility</p:attrName>
                                        </p:attrNameLst>
                                      </p:cBhvr>
                                      <p:to>
                                        <p:strVal val="visible"/>
                                      </p:to>
                                    </p:set>
                                    <p:anim calcmode="lin" valueType="num">
                                      <p:cBhvr additive="base">
                                        <p:cTn id="7" dur="500" fill="hold"/>
                                        <p:tgtEl>
                                          <p:spTgt spid="251908"/>
                                        </p:tgtEl>
                                        <p:attrNameLst>
                                          <p:attrName>ppt_x</p:attrName>
                                        </p:attrNameLst>
                                      </p:cBhvr>
                                      <p:tavLst>
                                        <p:tav tm="0">
                                          <p:val>
                                            <p:strVal val="1+#ppt_w/2"/>
                                          </p:val>
                                        </p:tav>
                                        <p:tav tm="100000">
                                          <p:val>
                                            <p:strVal val="#ppt_x"/>
                                          </p:val>
                                        </p:tav>
                                      </p:tavLst>
                                    </p:anim>
                                    <p:anim calcmode="lin" valueType="num">
                                      <p:cBhvr additive="base">
                                        <p:cTn id="8" dur="500" fill="hold"/>
                                        <p:tgtEl>
                                          <p:spTgt spid="2519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050" descr="C:\Documents and Settings\Administrator\Documenti\Immagini\194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4854575" cy="4613275"/>
          </a:xfrm>
          <a:prstGeom prst="rect">
            <a:avLst/>
          </a:prstGeom>
          <a:noFill/>
          <a:extLst>
            <a:ext uri="{909E8E84-426E-40DD-AFC4-6F175D3DCCD1}">
              <a14:hiddenFill xmlns:a14="http://schemas.microsoft.com/office/drawing/2010/main">
                <a:solidFill>
                  <a:srgbClr val="FFFFFF"/>
                </a:solidFill>
              </a14:hiddenFill>
            </a:ext>
          </a:extLst>
        </p:spPr>
      </p:pic>
      <p:sp>
        <p:nvSpPr>
          <p:cNvPr id="250883" name="Text Box 2051"/>
          <p:cNvSpPr txBox="1">
            <a:spLocks noChangeArrowheads="1"/>
          </p:cNvSpPr>
          <p:nvPr/>
        </p:nvSpPr>
        <p:spPr bwMode="auto">
          <a:xfrm>
            <a:off x="6248400" y="1865313"/>
            <a:ext cx="2362200" cy="246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b="1">
                <a:solidFill>
                  <a:schemeClr val="accent2"/>
                </a:solidFill>
                <a:latin typeface="Arial" panose="020B0604020202020204" pitchFamily="34" charset="0"/>
              </a:rPr>
              <a:t>Vesuvio:</a:t>
            </a:r>
            <a:r>
              <a:rPr lang="it-IT" altLang="it-IT" b="1">
                <a:latin typeface="Arial" panose="020B0604020202020204" pitchFamily="34" charset="0"/>
              </a:rPr>
              <a:t> </a:t>
            </a:r>
          </a:p>
          <a:p>
            <a:pPr>
              <a:spcBef>
                <a:spcPct val="50000"/>
              </a:spcBef>
            </a:pPr>
            <a:r>
              <a:rPr lang="it-IT" altLang="it-IT" b="1">
                <a:solidFill>
                  <a:schemeClr val="accent2"/>
                </a:solidFill>
                <a:latin typeface="Arial" panose="020B0604020202020204" pitchFamily="34" charset="0"/>
              </a:rPr>
              <a:t>rischio consapevole</a:t>
            </a:r>
            <a:endParaRPr lang="it-IT" altLang="it-IT" b="1">
              <a:latin typeface="Arial" panose="020B0604020202020204" pitchFamily="34" charset="0"/>
            </a:endParaRPr>
          </a:p>
          <a:p>
            <a:pPr>
              <a:spcBef>
                <a:spcPct val="50000"/>
              </a:spcBef>
            </a:pPr>
            <a:endParaRPr lang="it-IT" altLang="it-IT" b="1">
              <a:latin typeface="Arial" panose="020B0604020202020204" pitchFamily="34" charset="0"/>
            </a:endParaRPr>
          </a:p>
          <a:p>
            <a:pPr>
              <a:spcBef>
                <a:spcPct val="50000"/>
              </a:spcBef>
            </a:pPr>
            <a:endParaRPr lang="it-IT" altLang="it-IT" b="1">
              <a:latin typeface="Arial" panose="020B0604020202020204" pitchFamily="34" charset="0"/>
            </a:endParaRPr>
          </a:p>
        </p:txBody>
      </p:sp>
      <p:sp>
        <p:nvSpPr>
          <p:cNvPr id="250884" name="Text Box 2052"/>
          <p:cNvSpPr txBox="1">
            <a:spLocks noChangeArrowheads="1"/>
          </p:cNvSpPr>
          <p:nvPr/>
        </p:nvSpPr>
        <p:spPr bwMode="auto">
          <a:xfrm>
            <a:off x="381000" y="304800"/>
            <a:ext cx="83820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2800">
                <a:solidFill>
                  <a:srgbClr val="CC3300"/>
                </a:solidFill>
                <a:latin typeface="Arial" panose="020B0604020202020204" pitchFamily="34" charset="0"/>
              </a:rPr>
              <a:t>percezione-consapevolezza-accettazione </a:t>
            </a:r>
          </a:p>
          <a:p>
            <a:pPr algn="ctr">
              <a:spcBef>
                <a:spcPct val="50000"/>
              </a:spcBef>
            </a:pPr>
            <a:r>
              <a:rPr lang="it-IT" altLang="it-IT" sz="2800">
                <a:solidFill>
                  <a:srgbClr val="CC3300"/>
                </a:solidFill>
                <a:latin typeface="Arial" panose="020B0604020202020204" pitchFamily="34" charset="0"/>
              </a:rPr>
              <a:t>del rischio</a:t>
            </a:r>
            <a:endParaRPr lang="it-IT" altLang="it-IT" sz="1200">
              <a:solidFill>
                <a:srgbClr val="CC3300"/>
              </a:solidFill>
              <a:latin typeface="Arial" panose="020B0604020202020204" pitchFamily="34" charset="0"/>
            </a:endParaRPr>
          </a:p>
        </p:txBody>
      </p:sp>
    </p:spTree>
    <p:extLst>
      <p:ext uri="{BB962C8B-B14F-4D97-AF65-F5344CB8AC3E}">
        <p14:creationId xmlns:p14="http://schemas.microsoft.com/office/powerpoint/2010/main" val="739585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ext Box 2"/>
          <p:cNvSpPr txBox="1">
            <a:spLocks noChangeArrowheads="1"/>
          </p:cNvSpPr>
          <p:nvPr/>
        </p:nvSpPr>
        <p:spPr bwMode="auto">
          <a:xfrm>
            <a:off x="1447800" y="1143000"/>
            <a:ext cx="6934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it-IT" altLang="it-IT" sz="1200"/>
          </a:p>
        </p:txBody>
      </p:sp>
      <p:sp>
        <p:nvSpPr>
          <p:cNvPr id="252931" name="AutoShape 3"/>
          <p:cNvSpPr>
            <a:spLocks noChangeArrowheads="1"/>
          </p:cNvSpPr>
          <p:nvPr/>
        </p:nvSpPr>
        <p:spPr bwMode="auto">
          <a:xfrm>
            <a:off x="1066800" y="914400"/>
            <a:ext cx="7239000" cy="4724400"/>
          </a:xfrm>
          <a:prstGeom prst="triangle">
            <a:avLst>
              <a:gd name="adj" fmla="val 50000"/>
            </a:avLst>
          </a:prstGeom>
          <a:solidFill>
            <a:srgbClr val="FFD98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altLang="it-IT" sz="1200">
              <a:solidFill>
                <a:srgbClr val="FFD98D"/>
              </a:solidFill>
            </a:endParaRPr>
          </a:p>
        </p:txBody>
      </p:sp>
      <p:sp>
        <p:nvSpPr>
          <p:cNvPr id="252932" name="Text Box 4"/>
          <p:cNvSpPr txBox="1">
            <a:spLocks noChangeArrowheads="1"/>
          </p:cNvSpPr>
          <p:nvPr/>
        </p:nvSpPr>
        <p:spPr bwMode="auto">
          <a:xfrm>
            <a:off x="3352800" y="228600"/>
            <a:ext cx="2743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4400" b="1">
                <a:solidFill>
                  <a:srgbClr val="CC3300"/>
                </a:solidFill>
                <a:latin typeface="Arial" panose="020B0604020202020204" pitchFamily="34" charset="0"/>
              </a:rPr>
              <a:t>benefici</a:t>
            </a:r>
          </a:p>
        </p:txBody>
      </p:sp>
      <p:sp>
        <p:nvSpPr>
          <p:cNvPr id="252933" name="Text Box 5"/>
          <p:cNvSpPr txBox="1">
            <a:spLocks noChangeArrowheads="1"/>
          </p:cNvSpPr>
          <p:nvPr/>
        </p:nvSpPr>
        <p:spPr bwMode="auto">
          <a:xfrm>
            <a:off x="228600" y="5867400"/>
            <a:ext cx="2362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4400" b="1">
                <a:solidFill>
                  <a:srgbClr val="CC3300"/>
                </a:solidFill>
                <a:latin typeface="Arial" panose="020B0604020202020204" pitchFamily="34" charset="0"/>
              </a:rPr>
              <a:t>rischi</a:t>
            </a:r>
            <a:endParaRPr lang="it-IT" altLang="it-IT" sz="4400">
              <a:solidFill>
                <a:srgbClr val="CC3300"/>
              </a:solidFill>
            </a:endParaRPr>
          </a:p>
        </p:txBody>
      </p:sp>
      <p:sp>
        <p:nvSpPr>
          <p:cNvPr id="252934" name="Text Box 6"/>
          <p:cNvSpPr txBox="1">
            <a:spLocks noChangeArrowheads="1"/>
          </p:cNvSpPr>
          <p:nvPr/>
        </p:nvSpPr>
        <p:spPr bwMode="auto">
          <a:xfrm>
            <a:off x="3429000" y="3429000"/>
            <a:ext cx="251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4000" b="1">
                <a:solidFill>
                  <a:schemeClr val="accent2"/>
                </a:solidFill>
                <a:latin typeface="Arial" panose="020B0604020202020204" pitchFamily="34" charset="0"/>
              </a:rPr>
              <a:t>sicurezza</a:t>
            </a:r>
            <a:endParaRPr lang="it-IT" altLang="it-IT" sz="4000">
              <a:solidFill>
                <a:srgbClr val="9900CC"/>
              </a:solidFill>
              <a:latin typeface="Arial" panose="020B0604020202020204" pitchFamily="34" charset="0"/>
            </a:endParaRPr>
          </a:p>
        </p:txBody>
      </p:sp>
      <p:sp>
        <p:nvSpPr>
          <p:cNvPr id="252935" name="Text Box 7"/>
          <p:cNvSpPr txBox="1">
            <a:spLocks noChangeArrowheads="1"/>
          </p:cNvSpPr>
          <p:nvPr/>
        </p:nvSpPr>
        <p:spPr bwMode="auto">
          <a:xfrm>
            <a:off x="6324600" y="5867400"/>
            <a:ext cx="3505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4400" b="1">
                <a:solidFill>
                  <a:srgbClr val="CC3300"/>
                </a:solidFill>
                <a:latin typeface="Arial" panose="020B0604020202020204" pitchFamily="34" charset="0"/>
              </a:rPr>
              <a:t>costi</a:t>
            </a:r>
            <a:endParaRPr lang="it-IT" altLang="it-IT" sz="4400" b="1">
              <a:latin typeface="Arial" panose="020B0604020202020204" pitchFamily="34" charset="0"/>
            </a:endParaRPr>
          </a:p>
        </p:txBody>
      </p:sp>
    </p:spTree>
    <p:extLst>
      <p:ext uri="{BB962C8B-B14F-4D97-AF65-F5344CB8AC3E}">
        <p14:creationId xmlns:p14="http://schemas.microsoft.com/office/powerpoint/2010/main" val="4079246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ext Box 2"/>
          <p:cNvSpPr txBox="1">
            <a:spLocks noChangeArrowheads="1"/>
          </p:cNvSpPr>
          <p:nvPr/>
        </p:nvSpPr>
        <p:spPr bwMode="auto">
          <a:xfrm>
            <a:off x="1066800" y="38100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it-IT" sz="2800">
                <a:solidFill>
                  <a:schemeClr val="accent2"/>
                </a:solidFill>
                <a:latin typeface="Arial" panose="020B0604020202020204" pitchFamily="34" charset="0"/>
              </a:rPr>
              <a:t>Cost of pollution control</a:t>
            </a:r>
            <a:endParaRPr lang="en-US" altLang="it-IT">
              <a:solidFill>
                <a:schemeClr val="accent2"/>
              </a:solidFill>
            </a:endParaRPr>
          </a:p>
        </p:txBody>
      </p:sp>
      <p:sp>
        <p:nvSpPr>
          <p:cNvPr id="253955" name="Text Box 3"/>
          <p:cNvSpPr txBox="1">
            <a:spLocks noChangeArrowheads="1"/>
          </p:cNvSpPr>
          <p:nvPr/>
        </p:nvSpPr>
        <p:spPr bwMode="auto">
          <a:xfrm>
            <a:off x="3505200" y="3962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altLang="it-IT" b="1">
                <a:solidFill>
                  <a:srgbClr val="FF3300"/>
                </a:solidFill>
                <a:latin typeface="Arial" panose="020B0604020202020204" pitchFamily="34" charset="0"/>
              </a:rPr>
              <a:t>Total </a:t>
            </a:r>
            <a:r>
              <a:rPr lang="en-US" altLang="it-IT" b="1">
                <a:solidFill>
                  <a:srgbClr val="FF3300"/>
                </a:solidFill>
                <a:latin typeface="Arial" panose="020B0604020202020204" pitchFamily="34" charset="0"/>
              </a:rPr>
              <a:t>cost</a:t>
            </a:r>
            <a:endParaRPr lang="en-US" altLang="it-IT">
              <a:solidFill>
                <a:srgbClr val="FF3300"/>
              </a:solidFill>
              <a:latin typeface="Arial" panose="020B0604020202020204" pitchFamily="34" charset="0"/>
            </a:endParaRPr>
          </a:p>
        </p:txBody>
      </p:sp>
      <p:sp>
        <p:nvSpPr>
          <p:cNvPr id="253956" name="Text Box 4"/>
          <p:cNvSpPr txBox="1">
            <a:spLocks noChangeArrowheads="1"/>
          </p:cNvSpPr>
          <p:nvPr/>
        </p:nvSpPr>
        <p:spPr bwMode="auto">
          <a:xfrm>
            <a:off x="3124200" y="57150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it-IT" b="1">
                <a:solidFill>
                  <a:schemeClr val="tx2"/>
                </a:solidFill>
                <a:latin typeface="Arial" panose="020B0604020202020204" pitchFamily="34" charset="0"/>
              </a:rPr>
              <a:t>Degree</a:t>
            </a:r>
            <a:r>
              <a:rPr lang="it-IT" altLang="it-IT" b="1">
                <a:solidFill>
                  <a:schemeClr val="tx2"/>
                </a:solidFill>
                <a:latin typeface="Arial" panose="020B0604020202020204" pitchFamily="34" charset="0"/>
              </a:rPr>
              <a:t> of control</a:t>
            </a:r>
            <a:endParaRPr lang="en-US" altLang="it-IT">
              <a:solidFill>
                <a:schemeClr val="tx2"/>
              </a:solidFill>
              <a:latin typeface="Arial" panose="020B0604020202020204" pitchFamily="34" charset="0"/>
            </a:endParaRPr>
          </a:p>
        </p:txBody>
      </p:sp>
      <p:sp>
        <p:nvSpPr>
          <p:cNvPr id="253957" name="Text Box 5"/>
          <p:cNvSpPr txBox="1">
            <a:spLocks noChangeArrowheads="1"/>
          </p:cNvSpPr>
          <p:nvPr/>
        </p:nvSpPr>
        <p:spPr bwMode="auto">
          <a:xfrm>
            <a:off x="2286000" y="48006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it-IT" b="1">
                <a:solidFill>
                  <a:srgbClr val="669900"/>
                </a:solidFill>
                <a:latin typeface="Arial" panose="020B0604020202020204" pitchFamily="34" charset="0"/>
              </a:rPr>
              <a:t>Effect</a:t>
            </a:r>
            <a:endParaRPr lang="en-US" altLang="it-IT">
              <a:solidFill>
                <a:srgbClr val="66FF33"/>
              </a:solidFill>
              <a:latin typeface="Arial" panose="020B0604020202020204" pitchFamily="34" charset="0"/>
            </a:endParaRPr>
          </a:p>
        </p:txBody>
      </p:sp>
      <p:sp>
        <p:nvSpPr>
          <p:cNvPr id="253958" name="Text Box 6"/>
          <p:cNvSpPr txBox="1">
            <a:spLocks noChangeArrowheads="1"/>
          </p:cNvSpPr>
          <p:nvPr/>
        </p:nvSpPr>
        <p:spPr bwMode="auto">
          <a:xfrm>
            <a:off x="990600" y="16764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it-IT" b="1">
                <a:solidFill>
                  <a:schemeClr val="tx2"/>
                </a:solidFill>
                <a:latin typeface="Arial" panose="020B0604020202020204" pitchFamily="34" charset="0"/>
              </a:rPr>
              <a:t>Cost</a:t>
            </a:r>
            <a:endParaRPr lang="en-US" altLang="it-IT">
              <a:solidFill>
                <a:schemeClr val="tx2"/>
              </a:solidFill>
              <a:latin typeface="Arial" panose="020B0604020202020204" pitchFamily="34" charset="0"/>
            </a:endParaRPr>
          </a:p>
        </p:txBody>
      </p:sp>
      <p:sp>
        <p:nvSpPr>
          <p:cNvPr id="253959" name="Line 7"/>
          <p:cNvSpPr>
            <a:spLocks noChangeShapeType="1"/>
          </p:cNvSpPr>
          <p:nvPr/>
        </p:nvSpPr>
        <p:spPr bwMode="auto">
          <a:xfrm>
            <a:off x="2286000" y="1600200"/>
            <a:ext cx="0" cy="3886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3960" name="Line 8"/>
          <p:cNvSpPr>
            <a:spLocks noChangeShapeType="1"/>
          </p:cNvSpPr>
          <p:nvPr/>
        </p:nvSpPr>
        <p:spPr bwMode="auto">
          <a:xfrm>
            <a:off x="2286000" y="5486400"/>
            <a:ext cx="4724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3961" name="Line 9"/>
          <p:cNvSpPr>
            <a:spLocks noChangeShapeType="1"/>
          </p:cNvSpPr>
          <p:nvPr/>
        </p:nvSpPr>
        <p:spPr bwMode="auto">
          <a:xfrm>
            <a:off x="7010400" y="1600200"/>
            <a:ext cx="0" cy="3886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3962" name="Freeform 10"/>
          <p:cNvSpPr>
            <a:spLocks/>
          </p:cNvSpPr>
          <p:nvPr/>
        </p:nvSpPr>
        <p:spPr bwMode="auto">
          <a:xfrm>
            <a:off x="2398713" y="1603375"/>
            <a:ext cx="4535487" cy="3751263"/>
          </a:xfrm>
          <a:custGeom>
            <a:avLst/>
            <a:gdLst>
              <a:gd name="T0" fmla="*/ 0 w 2857"/>
              <a:gd name="T1" fmla="*/ 0 h 2363"/>
              <a:gd name="T2" fmla="*/ 47 w 2857"/>
              <a:gd name="T3" fmla="*/ 812 h 2363"/>
              <a:gd name="T4" fmla="*/ 208 w 2857"/>
              <a:gd name="T5" fmla="*/ 1436 h 2363"/>
              <a:gd name="T6" fmla="*/ 642 w 2857"/>
              <a:gd name="T7" fmla="*/ 1993 h 2363"/>
              <a:gd name="T8" fmla="*/ 1596 w 2857"/>
              <a:gd name="T9" fmla="*/ 2304 h 2363"/>
              <a:gd name="T10" fmla="*/ 2857 w 2857"/>
              <a:gd name="T11" fmla="*/ 2350 h 2363"/>
            </a:gdLst>
            <a:ahLst/>
            <a:cxnLst>
              <a:cxn ang="0">
                <a:pos x="T0" y="T1"/>
              </a:cxn>
              <a:cxn ang="0">
                <a:pos x="T2" y="T3"/>
              </a:cxn>
              <a:cxn ang="0">
                <a:pos x="T4" y="T5"/>
              </a:cxn>
              <a:cxn ang="0">
                <a:pos x="T6" y="T7"/>
              </a:cxn>
              <a:cxn ang="0">
                <a:pos x="T8" y="T9"/>
              </a:cxn>
              <a:cxn ang="0">
                <a:pos x="T10" y="T11"/>
              </a:cxn>
            </a:cxnLst>
            <a:rect l="0" t="0" r="r" b="b"/>
            <a:pathLst>
              <a:path w="2857" h="2363">
                <a:moveTo>
                  <a:pt x="0" y="0"/>
                </a:moveTo>
                <a:cubicBezTo>
                  <a:pt x="9" y="135"/>
                  <a:pt x="12" y="573"/>
                  <a:pt x="47" y="812"/>
                </a:cubicBezTo>
                <a:cubicBezTo>
                  <a:pt x="82" y="1051"/>
                  <a:pt x="109" y="1239"/>
                  <a:pt x="208" y="1436"/>
                </a:cubicBezTo>
                <a:cubicBezTo>
                  <a:pt x="307" y="1633"/>
                  <a:pt x="411" y="1848"/>
                  <a:pt x="642" y="1993"/>
                </a:cubicBezTo>
                <a:cubicBezTo>
                  <a:pt x="873" y="2138"/>
                  <a:pt x="1227" y="2245"/>
                  <a:pt x="1596" y="2304"/>
                </a:cubicBezTo>
                <a:cubicBezTo>
                  <a:pt x="1965" y="2363"/>
                  <a:pt x="2594" y="2341"/>
                  <a:pt x="2857" y="2350"/>
                </a:cubicBezTo>
              </a:path>
            </a:pathLst>
          </a:custGeom>
          <a:noFill/>
          <a:ln w="44450" cap="flat" cmpd="sng">
            <a:solidFill>
              <a:srgbClr val="339966"/>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3963" name="Text Box 11"/>
          <p:cNvSpPr txBox="1">
            <a:spLocks noChangeArrowheads="1"/>
          </p:cNvSpPr>
          <p:nvPr/>
        </p:nvSpPr>
        <p:spPr bwMode="auto">
          <a:xfrm>
            <a:off x="5486400" y="48006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b="1">
                <a:solidFill>
                  <a:schemeClr val="accent2"/>
                </a:solidFill>
                <a:latin typeface="Arial" panose="020B0604020202020204" pitchFamily="34" charset="0"/>
              </a:rPr>
              <a:t>Control</a:t>
            </a:r>
            <a:endParaRPr lang="en-US" altLang="it-IT" b="1">
              <a:solidFill>
                <a:schemeClr val="accent2"/>
              </a:solidFill>
              <a:latin typeface="Arial" panose="020B0604020202020204" pitchFamily="34" charset="0"/>
            </a:endParaRPr>
          </a:p>
        </p:txBody>
      </p:sp>
      <p:sp>
        <p:nvSpPr>
          <p:cNvPr id="253964" name="Freeform 12"/>
          <p:cNvSpPr>
            <a:spLocks/>
          </p:cNvSpPr>
          <p:nvPr/>
        </p:nvSpPr>
        <p:spPr bwMode="auto">
          <a:xfrm>
            <a:off x="2286000" y="1579563"/>
            <a:ext cx="4572000" cy="3754437"/>
          </a:xfrm>
          <a:custGeom>
            <a:avLst/>
            <a:gdLst>
              <a:gd name="T0" fmla="*/ 2880 w 2880"/>
              <a:gd name="T1" fmla="*/ 0 h 2365"/>
              <a:gd name="T2" fmla="*/ 2828 w 2880"/>
              <a:gd name="T3" fmla="*/ 856 h 2365"/>
              <a:gd name="T4" fmla="*/ 2649 w 2880"/>
              <a:gd name="T5" fmla="*/ 1438 h 2365"/>
              <a:gd name="T6" fmla="*/ 2215 w 2880"/>
              <a:gd name="T7" fmla="*/ 1995 h 2365"/>
              <a:gd name="T8" fmla="*/ 1261 w 2880"/>
              <a:gd name="T9" fmla="*/ 2306 h 2365"/>
              <a:gd name="T10" fmla="*/ 0 w 2880"/>
              <a:gd name="T11" fmla="*/ 2352 h 2365"/>
            </a:gdLst>
            <a:ahLst/>
            <a:cxnLst>
              <a:cxn ang="0">
                <a:pos x="T0" y="T1"/>
              </a:cxn>
              <a:cxn ang="0">
                <a:pos x="T2" y="T3"/>
              </a:cxn>
              <a:cxn ang="0">
                <a:pos x="T4" y="T5"/>
              </a:cxn>
              <a:cxn ang="0">
                <a:pos x="T6" y="T7"/>
              </a:cxn>
              <a:cxn ang="0">
                <a:pos x="T8" y="T9"/>
              </a:cxn>
              <a:cxn ang="0">
                <a:pos x="T10" y="T11"/>
              </a:cxn>
            </a:cxnLst>
            <a:rect l="0" t="0" r="r" b="b"/>
            <a:pathLst>
              <a:path w="2880" h="2365">
                <a:moveTo>
                  <a:pt x="2880" y="0"/>
                </a:moveTo>
                <a:cubicBezTo>
                  <a:pt x="2871" y="143"/>
                  <a:pt x="2867" y="616"/>
                  <a:pt x="2828" y="856"/>
                </a:cubicBezTo>
                <a:cubicBezTo>
                  <a:pt x="2789" y="1096"/>
                  <a:pt x="2751" y="1248"/>
                  <a:pt x="2649" y="1438"/>
                </a:cubicBezTo>
                <a:cubicBezTo>
                  <a:pt x="2547" y="1628"/>
                  <a:pt x="2446" y="1850"/>
                  <a:pt x="2215" y="1995"/>
                </a:cubicBezTo>
                <a:cubicBezTo>
                  <a:pt x="1984" y="2140"/>
                  <a:pt x="1630" y="2247"/>
                  <a:pt x="1261" y="2306"/>
                </a:cubicBezTo>
                <a:cubicBezTo>
                  <a:pt x="892" y="2365"/>
                  <a:pt x="263" y="2343"/>
                  <a:pt x="0" y="2352"/>
                </a:cubicBezTo>
              </a:path>
            </a:pathLst>
          </a:custGeom>
          <a:noFill/>
          <a:ln w="44450" cap="flat" cmpd="sng">
            <a:solidFill>
              <a:srgbClr val="00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3965" name="Freeform 13"/>
          <p:cNvSpPr>
            <a:spLocks/>
          </p:cNvSpPr>
          <p:nvPr/>
        </p:nvSpPr>
        <p:spPr bwMode="auto">
          <a:xfrm>
            <a:off x="2547938" y="1600200"/>
            <a:ext cx="4195762" cy="3197225"/>
          </a:xfrm>
          <a:custGeom>
            <a:avLst/>
            <a:gdLst>
              <a:gd name="T0" fmla="*/ 10 w 2643"/>
              <a:gd name="T1" fmla="*/ 2 h 2014"/>
              <a:gd name="T2" fmla="*/ 75 w 2643"/>
              <a:gd name="T3" fmla="*/ 1008 h 2014"/>
              <a:gd name="T4" fmla="*/ 459 w 2643"/>
              <a:gd name="T5" fmla="*/ 1680 h 2014"/>
              <a:gd name="T6" fmla="*/ 1313 w 2643"/>
              <a:gd name="T7" fmla="*/ 2014 h 2014"/>
              <a:gd name="T8" fmla="*/ 2187 w 2643"/>
              <a:gd name="T9" fmla="*/ 1680 h 2014"/>
              <a:gd name="T10" fmla="*/ 2571 w 2643"/>
              <a:gd name="T11" fmla="*/ 816 h 2014"/>
              <a:gd name="T12" fmla="*/ 2619 w 2643"/>
              <a:gd name="T13" fmla="*/ 0 h 2014"/>
            </a:gdLst>
            <a:ahLst/>
            <a:cxnLst>
              <a:cxn ang="0">
                <a:pos x="T0" y="T1"/>
              </a:cxn>
              <a:cxn ang="0">
                <a:pos x="T2" y="T3"/>
              </a:cxn>
              <a:cxn ang="0">
                <a:pos x="T4" y="T5"/>
              </a:cxn>
              <a:cxn ang="0">
                <a:pos x="T6" y="T7"/>
              </a:cxn>
              <a:cxn ang="0">
                <a:pos x="T8" y="T9"/>
              </a:cxn>
              <a:cxn ang="0">
                <a:pos x="T10" y="T11"/>
              </a:cxn>
              <a:cxn ang="0">
                <a:pos x="T12" y="T13"/>
              </a:cxn>
            </a:cxnLst>
            <a:rect l="0" t="0" r="r" b="b"/>
            <a:pathLst>
              <a:path w="2643" h="2014">
                <a:moveTo>
                  <a:pt x="10" y="2"/>
                </a:moveTo>
                <a:cubicBezTo>
                  <a:pt x="18" y="170"/>
                  <a:pt x="0" y="728"/>
                  <a:pt x="75" y="1008"/>
                </a:cubicBezTo>
                <a:cubicBezTo>
                  <a:pt x="150" y="1288"/>
                  <a:pt x="253" y="1512"/>
                  <a:pt x="459" y="1680"/>
                </a:cubicBezTo>
                <a:cubicBezTo>
                  <a:pt x="665" y="1848"/>
                  <a:pt x="1025" y="2014"/>
                  <a:pt x="1313" y="2014"/>
                </a:cubicBezTo>
                <a:cubicBezTo>
                  <a:pt x="1601" y="2014"/>
                  <a:pt x="1977" y="1880"/>
                  <a:pt x="2187" y="1680"/>
                </a:cubicBezTo>
                <a:cubicBezTo>
                  <a:pt x="2397" y="1480"/>
                  <a:pt x="2499" y="1096"/>
                  <a:pt x="2571" y="816"/>
                </a:cubicBezTo>
                <a:cubicBezTo>
                  <a:pt x="2643" y="536"/>
                  <a:pt x="2611" y="136"/>
                  <a:pt x="2619" y="0"/>
                </a:cubicBezTo>
              </a:path>
            </a:pathLst>
          </a:custGeom>
          <a:noFill/>
          <a:ln w="44450" cap="flat" cmpd="sng">
            <a:solidFill>
              <a:srgbClr val="FF33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3966" name="Text Box 14"/>
          <p:cNvSpPr txBox="1">
            <a:spLocks noChangeArrowheads="1"/>
          </p:cNvSpPr>
          <p:nvPr/>
        </p:nvSpPr>
        <p:spPr bwMode="auto">
          <a:xfrm>
            <a:off x="1371600" y="548640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a:solidFill>
                  <a:schemeClr val="tx2"/>
                </a:solidFill>
                <a:latin typeface="Arial" panose="020B0604020202020204" pitchFamily="34" charset="0"/>
              </a:rPr>
              <a:t>0                                                   100  </a:t>
            </a:r>
            <a:endParaRPr lang="en-US" altLang="it-IT">
              <a:solidFill>
                <a:schemeClr val="tx2"/>
              </a:solidFill>
              <a:latin typeface="Arial" panose="020B0604020202020204" pitchFamily="34" charset="0"/>
            </a:endParaRPr>
          </a:p>
        </p:txBody>
      </p:sp>
      <p:sp>
        <p:nvSpPr>
          <p:cNvPr id="253967" name="Text Box 15"/>
          <p:cNvSpPr txBox="1">
            <a:spLocks noChangeArrowheads="1"/>
          </p:cNvSpPr>
          <p:nvPr/>
        </p:nvSpPr>
        <p:spPr bwMode="auto">
          <a:xfrm>
            <a:off x="707136" y="4419600"/>
            <a:ext cx="16002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it-IT" sz="1800" b="1">
                <a:solidFill>
                  <a:srgbClr val="339966"/>
                </a:solidFill>
                <a:latin typeface="Arial" panose="020B0604020202020204" pitchFamily="34" charset="0"/>
              </a:rPr>
              <a:t>Effect:</a:t>
            </a:r>
          </a:p>
          <a:p>
            <a:pPr>
              <a:spcBef>
                <a:spcPct val="50000"/>
              </a:spcBef>
            </a:pPr>
            <a:r>
              <a:rPr lang="en-US" altLang="it-IT" sz="1800" b="1">
                <a:solidFill>
                  <a:srgbClr val="339966"/>
                </a:solidFill>
                <a:latin typeface="Arial" panose="020B0604020202020204" pitchFamily="34" charset="0"/>
              </a:rPr>
              <a:t>Social cost</a:t>
            </a:r>
            <a:endParaRPr lang="en-US" altLang="it-IT" sz="1800"/>
          </a:p>
        </p:txBody>
      </p:sp>
      <p:sp>
        <p:nvSpPr>
          <p:cNvPr id="253968" name="Text Box 16"/>
          <p:cNvSpPr txBox="1">
            <a:spLocks noChangeArrowheads="1"/>
          </p:cNvSpPr>
          <p:nvPr/>
        </p:nvSpPr>
        <p:spPr bwMode="auto">
          <a:xfrm>
            <a:off x="7162800" y="4203700"/>
            <a:ext cx="17526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it-IT" sz="1800" b="1">
                <a:solidFill>
                  <a:schemeClr val="accent2"/>
                </a:solidFill>
                <a:latin typeface="Arial" panose="020B0604020202020204" pitchFamily="34" charset="0"/>
              </a:rPr>
              <a:t>control:</a:t>
            </a:r>
          </a:p>
          <a:p>
            <a:pPr>
              <a:spcBef>
                <a:spcPct val="50000"/>
              </a:spcBef>
            </a:pPr>
            <a:r>
              <a:rPr lang="en-US" altLang="it-IT" sz="1800" b="1">
                <a:solidFill>
                  <a:schemeClr val="accent2"/>
                </a:solidFill>
                <a:latin typeface="Arial" panose="020B0604020202020204" pitchFamily="34" charset="0"/>
              </a:rPr>
              <a:t>Technological cost</a:t>
            </a:r>
            <a:endParaRPr lang="en-US" altLang="it-IT" b="1"/>
          </a:p>
        </p:txBody>
      </p:sp>
    </p:spTree>
    <p:extLst>
      <p:ext uri="{BB962C8B-B14F-4D97-AF65-F5344CB8AC3E}">
        <p14:creationId xmlns:p14="http://schemas.microsoft.com/office/powerpoint/2010/main" val="2291458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53962"/>
                                        </p:tgtEl>
                                        <p:attrNameLst>
                                          <p:attrName>style.visibility</p:attrName>
                                        </p:attrNameLst>
                                      </p:cBhvr>
                                      <p:to>
                                        <p:strVal val="visible"/>
                                      </p:to>
                                    </p:set>
                                    <p:animEffect transition="in" filter="wipe(left)">
                                      <p:cBhvr>
                                        <p:cTn id="7" dur="500"/>
                                        <p:tgtEl>
                                          <p:spTgt spid="25396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53957"/>
                                        </p:tgtEl>
                                        <p:attrNameLst>
                                          <p:attrName>style.visibility</p:attrName>
                                        </p:attrNameLst>
                                      </p:cBhvr>
                                      <p:to>
                                        <p:strVal val="visible"/>
                                      </p:to>
                                    </p:set>
                                    <p:animEffect transition="in" filter="dissolve">
                                      <p:cBhvr>
                                        <p:cTn id="11" dur="500"/>
                                        <p:tgtEl>
                                          <p:spTgt spid="25395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253964"/>
                                        </p:tgtEl>
                                        <p:attrNameLst>
                                          <p:attrName>style.visibility</p:attrName>
                                        </p:attrNameLst>
                                      </p:cBhvr>
                                      <p:to>
                                        <p:strVal val="visible"/>
                                      </p:to>
                                    </p:set>
                                    <p:animEffect transition="in" filter="wipe(left)">
                                      <p:cBhvr>
                                        <p:cTn id="16" dur="500"/>
                                        <p:tgtEl>
                                          <p:spTgt spid="253964"/>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253963"/>
                                        </p:tgtEl>
                                        <p:attrNameLst>
                                          <p:attrName>style.visibility</p:attrName>
                                        </p:attrNameLst>
                                      </p:cBhvr>
                                      <p:to>
                                        <p:strVal val="visible"/>
                                      </p:to>
                                    </p:set>
                                    <p:animEffect transition="in" filter="dissolve">
                                      <p:cBhvr>
                                        <p:cTn id="20" dur="500"/>
                                        <p:tgtEl>
                                          <p:spTgt spid="25396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53965"/>
                                        </p:tgtEl>
                                        <p:attrNameLst>
                                          <p:attrName>style.visibility</p:attrName>
                                        </p:attrNameLst>
                                      </p:cBhvr>
                                      <p:to>
                                        <p:strVal val="visible"/>
                                      </p:to>
                                    </p:set>
                                    <p:animEffect transition="in" filter="wipe(left)">
                                      <p:cBhvr>
                                        <p:cTn id="25" dur="500"/>
                                        <p:tgtEl>
                                          <p:spTgt spid="253965"/>
                                        </p:tgtEl>
                                      </p:cBhvr>
                                    </p:animEffect>
                                  </p:childTnLst>
                                </p:cTn>
                              </p:par>
                            </p:childTnLst>
                          </p:cTn>
                        </p:par>
                        <p:par>
                          <p:cTn id="26" fill="hold" nodeType="afterGroup">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253955"/>
                                        </p:tgtEl>
                                        <p:attrNameLst>
                                          <p:attrName>style.visibility</p:attrName>
                                        </p:attrNameLst>
                                      </p:cBhvr>
                                      <p:to>
                                        <p:strVal val="visible"/>
                                      </p:to>
                                    </p:set>
                                    <p:animEffect transition="in" filter="dissolve">
                                      <p:cBhvr>
                                        <p:cTn id="29" dur="500"/>
                                        <p:tgtEl>
                                          <p:spTgt spid="253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autoUpdateAnimBg="0"/>
      <p:bldP spid="253957" grpId="0" autoUpdateAnimBg="0"/>
      <p:bldP spid="25396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A:\X.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43840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98307" name="Rectangle 3"/>
          <p:cNvSpPr>
            <a:spLocks noGrp="1" noChangeArrowheads="1"/>
          </p:cNvSpPr>
          <p:nvPr>
            <p:ph type="title"/>
          </p:nvPr>
        </p:nvSpPr>
        <p:spPr>
          <a:xfrm>
            <a:off x="533400" y="533400"/>
            <a:ext cx="7848600" cy="2743200"/>
          </a:xfrm>
        </p:spPr>
        <p:txBody>
          <a:bodyPr>
            <a:normAutofit fontScale="90000"/>
          </a:bodyPr>
          <a:lstStyle/>
          <a:p>
            <a:r>
              <a:rPr lang="en-US" altLang="it-IT" sz="4800" b="1" dirty="0"/>
              <a:t>Risk Due to a Hazardous Substance </a:t>
            </a:r>
            <a:br>
              <a:rPr lang="en-US" altLang="it-IT" sz="4800" b="1" dirty="0"/>
            </a:br>
            <a:r>
              <a:rPr lang="en-US" altLang="it-IT" sz="4800" b="1" dirty="0"/>
              <a:t/>
            </a:r>
            <a:br>
              <a:rPr lang="en-US" altLang="it-IT" sz="4800" b="1" dirty="0"/>
            </a:br>
            <a:r>
              <a:rPr lang="en-US" altLang="it-IT" sz="4800" b="1" dirty="0" smtClean="0"/>
              <a:t>Risk = f(</a:t>
            </a:r>
            <a:r>
              <a:rPr lang="en-US" altLang="it-IT" sz="4800" b="1" dirty="0" smtClean="0">
                <a:solidFill>
                  <a:srgbClr val="996633"/>
                </a:solidFill>
              </a:rPr>
              <a:t>Hazard</a:t>
            </a:r>
            <a:r>
              <a:rPr lang="en-US" altLang="it-IT" sz="4800" b="1" dirty="0"/>
              <a:t>, Exposure)</a:t>
            </a:r>
            <a:r>
              <a:rPr lang="en-US" altLang="it-IT" dirty="0"/>
              <a:t> </a:t>
            </a:r>
          </a:p>
        </p:txBody>
      </p:sp>
      <p:sp>
        <p:nvSpPr>
          <p:cNvPr id="98308" name="Rectangle 4"/>
          <p:cNvSpPr>
            <a:spLocks noGrp="1" noChangeArrowheads="1"/>
          </p:cNvSpPr>
          <p:nvPr>
            <p:ph type="body" idx="1"/>
          </p:nvPr>
        </p:nvSpPr>
        <p:spPr>
          <a:xfrm>
            <a:off x="685800" y="3733800"/>
            <a:ext cx="7772400" cy="2667000"/>
          </a:xfrm>
        </p:spPr>
        <p:txBody>
          <a:bodyPr/>
          <a:lstStyle/>
          <a:p>
            <a:pPr>
              <a:buFontTx/>
              <a:buNone/>
            </a:pPr>
            <a:r>
              <a:rPr lang="en-US" altLang="it-IT" b="1"/>
              <a:t>Controlling Exposure = “end of the pipe solution”</a:t>
            </a:r>
          </a:p>
          <a:p>
            <a:pPr>
              <a:buFontTx/>
              <a:buNone/>
            </a:pPr>
            <a:r>
              <a:rPr lang="en-US" altLang="it-IT" b="1"/>
              <a:t>“Command and control” laws</a:t>
            </a:r>
          </a:p>
        </p:txBody>
      </p:sp>
      <p:pic>
        <p:nvPicPr>
          <p:cNvPr id="98309" name="Picture 5" descr="C:\WINDOWS\Desktop\city pip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49580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98310" name="Picture 6" descr="A:\bucke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5867400"/>
            <a:ext cx="731838" cy="73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235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ext Box 2"/>
          <p:cNvSpPr txBox="1">
            <a:spLocks noChangeArrowheads="1"/>
          </p:cNvSpPr>
          <p:nvPr/>
        </p:nvSpPr>
        <p:spPr bwMode="auto">
          <a:xfrm>
            <a:off x="762000" y="914400"/>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it-IT"/>
          </a:p>
        </p:txBody>
      </p:sp>
      <p:sp>
        <p:nvSpPr>
          <p:cNvPr id="258051" name="Text Box 3"/>
          <p:cNvSpPr txBox="1">
            <a:spLocks noChangeArrowheads="1"/>
          </p:cNvSpPr>
          <p:nvPr/>
        </p:nvSpPr>
        <p:spPr bwMode="auto">
          <a:xfrm>
            <a:off x="609600" y="762000"/>
            <a:ext cx="76200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it-IT" b="1">
                <a:solidFill>
                  <a:srgbClr val="FF3300"/>
                </a:solidFill>
              </a:rPr>
              <a:t>Database of hazardous substances.</a:t>
            </a:r>
          </a:p>
          <a:p>
            <a:pPr>
              <a:spcBef>
                <a:spcPct val="50000"/>
              </a:spcBef>
            </a:pPr>
            <a:r>
              <a:rPr lang="en-US" altLang="it-IT" b="1">
                <a:solidFill>
                  <a:srgbClr val="996633"/>
                </a:solidFill>
              </a:rPr>
              <a:t>Continuos updating (ppm, ppb, …) </a:t>
            </a:r>
          </a:p>
          <a:p>
            <a:pPr>
              <a:spcBef>
                <a:spcPct val="50000"/>
              </a:spcBef>
            </a:pPr>
            <a:r>
              <a:rPr lang="en-US" altLang="it-IT" b="1">
                <a:solidFill>
                  <a:srgbClr val="996633"/>
                </a:solidFill>
              </a:rPr>
              <a:t>new knowledge </a:t>
            </a:r>
          </a:p>
          <a:p>
            <a:pPr>
              <a:spcBef>
                <a:spcPct val="50000"/>
              </a:spcBef>
            </a:pPr>
            <a:r>
              <a:rPr lang="en-US" altLang="it-IT" b="1">
                <a:solidFill>
                  <a:srgbClr val="996633"/>
                </a:solidFill>
              </a:rPr>
              <a:t>Acceptable risk? 1: 1.000.000 ?</a:t>
            </a:r>
          </a:p>
          <a:p>
            <a:pPr>
              <a:spcBef>
                <a:spcPct val="50000"/>
              </a:spcBef>
            </a:pPr>
            <a:r>
              <a:rPr lang="en-US" altLang="it-IT" b="1">
                <a:solidFill>
                  <a:srgbClr val="996633"/>
                </a:solidFill>
              </a:rPr>
              <a:t>Workers:</a:t>
            </a:r>
          </a:p>
          <a:p>
            <a:pPr>
              <a:spcBef>
                <a:spcPct val="50000"/>
              </a:spcBef>
            </a:pPr>
            <a:r>
              <a:rPr lang="en-US" altLang="it-IT" b="1">
                <a:solidFill>
                  <a:srgbClr val="996633"/>
                </a:solidFill>
              </a:rPr>
              <a:t>Use of DPI (gloves, mask, glasses, ….) and protection /  alarm systems.</a:t>
            </a:r>
          </a:p>
          <a:p>
            <a:pPr>
              <a:spcBef>
                <a:spcPct val="50000"/>
              </a:spcBef>
            </a:pPr>
            <a:r>
              <a:rPr lang="en-US" altLang="it-IT" b="1">
                <a:solidFill>
                  <a:srgbClr val="996633"/>
                </a:solidFill>
              </a:rPr>
              <a:t>Training courses.</a:t>
            </a:r>
          </a:p>
          <a:p>
            <a:pPr>
              <a:spcBef>
                <a:spcPct val="50000"/>
              </a:spcBef>
            </a:pPr>
            <a:r>
              <a:rPr lang="it-IT" altLang="it-IT" b="1">
                <a:solidFill>
                  <a:srgbClr val="996633"/>
                </a:solidFill>
              </a:rPr>
              <a:t>High cost</a:t>
            </a:r>
          </a:p>
          <a:p>
            <a:pPr>
              <a:spcBef>
                <a:spcPct val="50000"/>
              </a:spcBef>
            </a:pPr>
            <a:endParaRPr lang="en-GB" altLang="it-IT" b="1">
              <a:solidFill>
                <a:srgbClr val="996633"/>
              </a:solidFill>
            </a:endParaRPr>
          </a:p>
        </p:txBody>
      </p:sp>
    </p:spTree>
    <p:extLst>
      <p:ext uri="{BB962C8B-B14F-4D97-AF65-F5344CB8AC3E}">
        <p14:creationId xmlns:p14="http://schemas.microsoft.com/office/powerpoint/2010/main" val="3544562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ext Box 3074"/>
          <p:cNvSpPr txBox="1">
            <a:spLocks noChangeArrowheads="1"/>
          </p:cNvSpPr>
          <p:nvPr/>
        </p:nvSpPr>
        <p:spPr bwMode="auto">
          <a:xfrm>
            <a:off x="557784" y="1447800"/>
            <a:ext cx="8382000"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it-IT"/>
              <a:t>Paracelso</a:t>
            </a:r>
          </a:p>
          <a:p>
            <a:pPr>
              <a:spcBef>
                <a:spcPct val="50000"/>
              </a:spcBef>
            </a:pPr>
            <a:r>
              <a:rPr lang="en-GB" altLang="it-IT">
                <a:solidFill>
                  <a:srgbClr val="FF3300"/>
                </a:solidFill>
              </a:rPr>
              <a:t>“Each substance is a pollutant, whose toxicity depends on the concentration.”</a:t>
            </a:r>
          </a:p>
          <a:p>
            <a:pPr>
              <a:spcBef>
                <a:spcPct val="50000"/>
              </a:spcBef>
            </a:pPr>
            <a:endParaRPr lang="en-GB" altLang="it-IT">
              <a:solidFill>
                <a:srgbClr val="FF3300"/>
              </a:solidFill>
            </a:endParaRPr>
          </a:p>
          <a:p>
            <a:pPr>
              <a:spcBef>
                <a:spcPct val="50000"/>
              </a:spcBef>
              <a:buFontTx/>
              <a:buChar char="•"/>
            </a:pPr>
            <a:r>
              <a:rPr lang="it-IT" altLang="it-IT"/>
              <a:t> </a:t>
            </a:r>
            <a:r>
              <a:rPr lang="en-GB" altLang="it-IT"/>
              <a:t>Benzene vs propane 		order of magnitude </a:t>
            </a:r>
          </a:p>
          <a:p>
            <a:pPr>
              <a:spcBef>
                <a:spcPct val="50000"/>
              </a:spcBef>
              <a:buFontTx/>
              <a:buChar char="•"/>
            </a:pPr>
            <a:r>
              <a:rPr lang="it-IT" altLang="it-IT"/>
              <a:t> </a:t>
            </a:r>
            <a:r>
              <a:rPr lang="en-GB" altLang="it-IT"/>
              <a:t>Synergetic toxicity</a:t>
            </a:r>
            <a:endParaRPr lang="it-IT" altLang="it-IT"/>
          </a:p>
          <a:p>
            <a:pPr>
              <a:spcBef>
                <a:spcPct val="50000"/>
              </a:spcBef>
              <a:buFontTx/>
              <a:buChar char="•"/>
            </a:pPr>
            <a:r>
              <a:rPr lang="en-AU" altLang="it-IT"/>
              <a:t> Millions of compounds / thousend of new compounds every year</a:t>
            </a:r>
          </a:p>
        </p:txBody>
      </p:sp>
    </p:spTree>
    <p:extLst>
      <p:ext uri="{BB962C8B-B14F-4D97-AF65-F5344CB8AC3E}">
        <p14:creationId xmlns:p14="http://schemas.microsoft.com/office/powerpoint/2010/main" val="3893940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sz="half" idx="1"/>
          </p:nvPr>
        </p:nvSpPr>
        <p:spPr>
          <a:xfrm>
            <a:off x="457200" y="1632860"/>
            <a:ext cx="4953000" cy="2764971"/>
          </a:xfrm>
        </p:spPr>
        <p:txBody>
          <a:bodyPr/>
          <a:lstStyle/>
          <a:p>
            <a:pPr eaLnBrk="1" hangingPunct="1"/>
            <a:r>
              <a:rPr lang="en-US" sz="2400" dirty="0" smtClean="0"/>
              <a:t>OSHA stands for the Occupational Safety and Health Administration, an agency of the U.S. Department of Labor </a:t>
            </a:r>
          </a:p>
          <a:p>
            <a:pPr eaLnBrk="1" hangingPunct="1"/>
            <a:r>
              <a:rPr lang="en-US" sz="2400" dirty="0" smtClean="0"/>
              <a:t>OSHA’s responsibility is worker safety and health protection</a:t>
            </a:r>
          </a:p>
        </p:txBody>
      </p:sp>
      <p:pic>
        <p:nvPicPr>
          <p:cNvPr id="5" name="Content Placeholder 5" descr="Act_1970_new.jpg"/>
          <p:cNvPicPr>
            <a:picLocks noChangeAspect="1"/>
          </p:cNvPicPr>
          <p:nvPr/>
        </p:nvPicPr>
        <p:blipFill>
          <a:blip r:embed="rId3" cstate="print"/>
          <a:stretch>
            <a:fillRect/>
          </a:stretch>
        </p:blipFill>
        <p:spPr>
          <a:xfrm>
            <a:off x="5678706" y="1611087"/>
            <a:ext cx="3043238" cy="2362200"/>
          </a:xfrm>
          <a:prstGeom prst="rect">
            <a:avLst/>
          </a:prstGeom>
          <a:ln>
            <a:solidFill>
              <a:schemeClr val="tx1">
                <a:lumMod val="50000"/>
                <a:lumOff val="50000"/>
              </a:schemeClr>
            </a:solidFill>
          </a:ln>
        </p:spPr>
      </p:pic>
      <p:sp>
        <p:nvSpPr>
          <p:cNvPr id="7" name="TextBox 6"/>
          <p:cNvSpPr txBox="1"/>
          <p:nvPr/>
        </p:nvSpPr>
        <p:spPr>
          <a:xfrm>
            <a:off x="457200" y="4060380"/>
            <a:ext cx="7772400" cy="1646605"/>
          </a:xfrm>
          <a:prstGeom prst="rect">
            <a:avLst/>
          </a:prstGeom>
          <a:noFill/>
        </p:spPr>
        <p:txBody>
          <a:bodyPr>
            <a:spAutoFit/>
          </a:bodyPr>
          <a:lstStyle/>
          <a:p>
            <a:pPr marL="365125" indent="-282575">
              <a:spcBef>
                <a:spcPts val="600"/>
              </a:spcBef>
              <a:buClr>
                <a:schemeClr val="accent1"/>
              </a:buClr>
              <a:buSzPct val="80000"/>
              <a:buFont typeface="Wingdings 2" pitchFamily="18" charset="2"/>
              <a:buChar char=""/>
              <a:defRPr/>
            </a:pPr>
            <a:r>
              <a:rPr lang="en-US" sz="2400" dirty="0">
                <a:latin typeface="+mn-lt"/>
              </a:rPr>
              <a:t>On December 29, 1970, President Nixon signed the OSH Act</a:t>
            </a:r>
          </a:p>
          <a:p>
            <a:pPr marL="365125" indent="-282575">
              <a:spcBef>
                <a:spcPts val="600"/>
              </a:spcBef>
              <a:buClr>
                <a:schemeClr val="accent1"/>
              </a:buClr>
              <a:buSzPct val="80000"/>
              <a:buFont typeface="Wingdings 2" pitchFamily="18" charset="2"/>
              <a:buChar char=""/>
              <a:defRPr/>
            </a:pPr>
            <a:r>
              <a:rPr lang="en-US" sz="2400" dirty="0">
                <a:latin typeface="+mn-lt"/>
              </a:rPr>
              <a:t>This Act created OSHA, the agency, which formally came into being on April 28, </a:t>
            </a:r>
            <a:r>
              <a:rPr lang="en-US" sz="2400" dirty="0" smtClean="0">
                <a:latin typeface="+mn-lt"/>
              </a:rPr>
              <a:t>1971</a:t>
            </a:r>
            <a:endParaRPr lang="en-US" sz="2400" dirty="0">
              <a:latin typeface="+mn-lt"/>
            </a:endParaRPr>
          </a:p>
        </p:txBody>
      </p:sp>
      <p:sp>
        <p:nvSpPr>
          <p:cNvPr id="8198" name="Title 7"/>
          <p:cNvSpPr>
            <a:spLocks noGrp="1"/>
          </p:cNvSpPr>
          <p:nvPr>
            <p:ph type="title"/>
          </p:nvPr>
        </p:nvSpPr>
        <p:spPr/>
        <p:txBody>
          <a:bodyPr/>
          <a:lstStyle/>
          <a:p>
            <a:r>
              <a:rPr lang="en-US" dirty="0" smtClean="0"/>
              <a:t>History</a:t>
            </a:r>
          </a:p>
        </p:txBody>
      </p:sp>
    </p:spTree>
    <p:extLst>
      <p:ext uri="{BB962C8B-B14F-4D97-AF65-F5344CB8AC3E}">
        <p14:creationId xmlns:p14="http://schemas.microsoft.com/office/powerpoint/2010/main" val="193064559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1157094" y="228600"/>
            <a:ext cx="8229600" cy="1143000"/>
          </a:xfrm>
        </p:spPr>
        <p:txBody>
          <a:bodyPr/>
          <a:lstStyle/>
          <a:p>
            <a:r>
              <a:rPr lang="en-US" sz="6000" dirty="0"/>
              <a:t>Risk is a function of</a:t>
            </a:r>
          </a:p>
        </p:txBody>
      </p:sp>
      <p:sp>
        <p:nvSpPr>
          <p:cNvPr id="449539" name="Text Box 3"/>
          <p:cNvSpPr txBox="1">
            <a:spLocks noChangeArrowheads="1"/>
          </p:cNvSpPr>
          <p:nvPr/>
        </p:nvSpPr>
        <p:spPr bwMode="auto">
          <a:xfrm>
            <a:off x="914400" y="2438400"/>
            <a:ext cx="2895600" cy="641350"/>
          </a:xfrm>
          <a:prstGeom prst="rect">
            <a:avLst/>
          </a:prstGeom>
          <a:noFill/>
          <a:ln w="12700">
            <a:noFill/>
            <a:miter lim="800000"/>
            <a:headEnd/>
            <a:tailEnd/>
          </a:ln>
          <a:effectLst/>
        </p:spPr>
        <p:txBody>
          <a:bodyPr>
            <a:spAutoFit/>
          </a:bodyPr>
          <a:lstStyle/>
          <a:p>
            <a:pPr algn="l">
              <a:spcBef>
                <a:spcPct val="50000"/>
              </a:spcBef>
            </a:pPr>
            <a:endParaRPr lang="en-US" sz="3600"/>
          </a:p>
        </p:txBody>
      </p:sp>
      <p:graphicFrame>
        <p:nvGraphicFramePr>
          <p:cNvPr id="7" name="Diagram 6"/>
          <p:cNvGraphicFramePr/>
          <p:nvPr>
            <p:extLst/>
          </p:nvPr>
        </p:nvGraphicFramePr>
        <p:xfrm>
          <a:off x="304800" y="1397000"/>
          <a:ext cx="85344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8080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6642" name="Picture 2"/>
          <p:cNvPicPr>
            <a:picLocks noChangeAspect="1" noChangeArrowheads="1"/>
          </p:cNvPicPr>
          <p:nvPr/>
        </p:nvPicPr>
        <p:blipFill>
          <a:blip r:embed="rId3"/>
          <a:srcRect l="36874" t="37512" r="40668" b="27983"/>
          <a:stretch>
            <a:fillRect/>
          </a:stretch>
        </p:blipFill>
        <p:spPr bwMode="auto">
          <a:xfrm>
            <a:off x="4150885" y="2264790"/>
            <a:ext cx="4728304" cy="4359865"/>
          </a:xfrm>
          <a:prstGeom prst="rect">
            <a:avLst/>
          </a:prstGeom>
          <a:noFill/>
          <a:ln w="9525">
            <a:noFill/>
            <a:miter lim="800000"/>
            <a:headEnd/>
            <a:tailEnd/>
          </a:ln>
          <a:effectLst/>
        </p:spPr>
      </p:pic>
      <p:sp>
        <p:nvSpPr>
          <p:cNvPr id="496643" name="Text Box 3"/>
          <p:cNvSpPr txBox="1">
            <a:spLocks noChangeArrowheads="1"/>
          </p:cNvSpPr>
          <p:nvPr/>
        </p:nvSpPr>
        <p:spPr bwMode="auto">
          <a:xfrm>
            <a:off x="740810" y="2545650"/>
            <a:ext cx="3040026" cy="3108544"/>
          </a:xfrm>
          <a:prstGeom prst="rect">
            <a:avLst/>
          </a:prstGeom>
          <a:noFill/>
          <a:ln w="9525">
            <a:noFill/>
            <a:miter lim="800000"/>
            <a:headEnd/>
            <a:tailEnd/>
          </a:ln>
          <a:effectLst/>
        </p:spPr>
        <p:txBody>
          <a:bodyPr wrap="square">
            <a:spAutoFit/>
          </a:bodyPr>
          <a:lstStyle/>
          <a:p>
            <a:pPr algn="r" eaLnBrk="1" hangingPunct="1">
              <a:spcBef>
                <a:spcPct val="50000"/>
              </a:spcBef>
            </a:pPr>
            <a:r>
              <a:rPr lang="en-US" sz="2800" dirty="0">
                <a:latin typeface="Tahoma" pitchFamily="34" charset="0"/>
              </a:rPr>
              <a:t>“A Bullitt Avenue resident worries about the effect on her unborn child from the sound of jackhammers.”</a:t>
            </a:r>
          </a:p>
        </p:txBody>
      </p:sp>
      <p:sp>
        <p:nvSpPr>
          <p:cNvPr id="496644" name="Text Box 4"/>
          <p:cNvSpPr txBox="1">
            <a:spLocks noChangeArrowheads="1"/>
          </p:cNvSpPr>
          <p:nvPr/>
        </p:nvSpPr>
        <p:spPr bwMode="auto">
          <a:xfrm>
            <a:off x="1281717" y="263420"/>
            <a:ext cx="6102859" cy="1323439"/>
          </a:xfrm>
          <a:prstGeom prst="rect">
            <a:avLst/>
          </a:prstGeom>
          <a:noFill/>
          <a:ln w="9525">
            <a:noFill/>
            <a:miter lim="800000"/>
            <a:headEnd/>
            <a:tailEnd/>
          </a:ln>
          <a:effectLst/>
        </p:spPr>
        <p:txBody>
          <a:bodyPr wrap="square">
            <a:spAutoFit/>
          </a:bodyPr>
          <a:lstStyle/>
          <a:p>
            <a:pPr eaLnBrk="1" hangingPunct="1">
              <a:spcBef>
                <a:spcPct val="50000"/>
              </a:spcBef>
            </a:pPr>
            <a:r>
              <a:rPr lang="en-US" sz="4000" b="1" dirty="0" smtClean="0">
                <a:latin typeface="+mj-lt"/>
              </a:rPr>
              <a:t>How do most of us do with risk comparisons?</a:t>
            </a:r>
            <a:endParaRPr lang="en-US" sz="4000" b="1" dirty="0">
              <a:latin typeface="+mj-lt"/>
            </a:endParaRPr>
          </a:p>
        </p:txBody>
      </p:sp>
    </p:spTree>
    <p:extLst>
      <p:ext uri="{BB962C8B-B14F-4D97-AF65-F5344CB8AC3E}">
        <p14:creationId xmlns:p14="http://schemas.microsoft.com/office/powerpoint/2010/main" val="203675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496642"/>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000" y="2143882"/>
            <a:ext cx="8301676" cy="1143000"/>
          </a:xfrm>
        </p:spPr>
        <p:txBody>
          <a:bodyPr>
            <a:normAutofit fontScale="90000"/>
          </a:bodyPr>
          <a:lstStyle/>
          <a:p>
            <a:pPr algn="ctr"/>
            <a:r>
              <a:rPr lang="en-US" sz="6600" b="1" dirty="0" smtClean="0"/>
              <a:t/>
            </a:r>
            <a:br>
              <a:rPr lang="en-US" sz="6600" b="1" dirty="0" smtClean="0"/>
            </a:br>
            <a:r>
              <a:rPr lang="en-US" sz="6600" b="1" dirty="0" err="1" smtClean="0"/>
              <a:t>NanoRisk</a:t>
            </a:r>
            <a:r>
              <a:rPr lang="en-US" sz="6600" b="1" dirty="0" smtClean="0"/>
              <a:t> Framework</a:t>
            </a:r>
            <a:endParaRPr lang="en-US" sz="6600" b="1" dirty="0"/>
          </a:p>
        </p:txBody>
      </p:sp>
    </p:spTree>
    <p:extLst>
      <p:ext uri="{BB962C8B-B14F-4D97-AF65-F5344CB8AC3E}">
        <p14:creationId xmlns:p14="http://schemas.microsoft.com/office/powerpoint/2010/main" val="2237668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AutoShape 2"/>
          <p:cNvSpPr>
            <a:spLocks/>
          </p:cNvSpPr>
          <p:nvPr/>
        </p:nvSpPr>
        <p:spPr bwMode="auto">
          <a:xfrm>
            <a:off x="505071" y="1676400"/>
            <a:ext cx="8502454" cy="1600200"/>
          </a:xfrm>
          <a:prstGeom prst="roundRect">
            <a:avLst>
              <a:gd name="adj" fmla="val 16667"/>
            </a:avLst>
          </a:prstGeom>
          <a:solidFill>
            <a:srgbClr val="DDDDDD"/>
          </a:solidFill>
          <a:ln w="12700">
            <a:solidFill>
              <a:schemeClr val="tx1"/>
            </a:solidFill>
            <a:round/>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883" name="AutoShape 3"/>
          <p:cNvSpPr>
            <a:spLocks/>
          </p:cNvSpPr>
          <p:nvPr/>
        </p:nvSpPr>
        <p:spPr bwMode="auto">
          <a:xfrm>
            <a:off x="595576" y="1898650"/>
            <a:ext cx="974725" cy="1119188"/>
          </a:xfrm>
          <a:prstGeom prst="roundRect">
            <a:avLst>
              <a:gd name="adj" fmla="val 16667"/>
            </a:avLst>
          </a:prstGeom>
          <a:solidFill>
            <a:srgbClr val="3BB176"/>
          </a:solidFill>
          <a:ln w="12700">
            <a:solidFill>
              <a:schemeClr val="tx1"/>
            </a:solidFill>
            <a:round/>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884" name="AutoShape 4"/>
          <p:cNvSpPr>
            <a:spLocks/>
          </p:cNvSpPr>
          <p:nvPr/>
        </p:nvSpPr>
        <p:spPr bwMode="auto">
          <a:xfrm>
            <a:off x="1570301" y="2208213"/>
            <a:ext cx="222250" cy="295275"/>
          </a:xfrm>
          <a:prstGeom prst="rightArrow">
            <a:avLst>
              <a:gd name="adj1" fmla="val 50000"/>
              <a:gd name="adj2" fmla="val 25000"/>
            </a:avLst>
          </a:prstGeom>
          <a:solidFill>
            <a:srgbClr val="FFFFFF"/>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885" name="AutoShape 5"/>
          <p:cNvSpPr>
            <a:spLocks/>
          </p:cNvSpPr>
          <p:nvPr/>
        </p:nvSpPr>
        <p:spPr bwMode="auto">
          <a:xfrm>
            <a:off x="7980626" y="1849438"/>
            <a:ext cx="954088" cy="1114425"/>
          </a:xfrm>
          <a:prstGeom prst="roundRect">
            <a:avLst>
              <a:gd name="adj" fmla="val 16662"/>
            </a:avLst>
          </a:prstGeom>
          <a:solidFill>
            <a:srgbClr val="FF9972"/>
          </a:solidFill>
          <a:ln w="12700">
            <a:solidFill>
              <a:schemeClr val="tx1"/>
            </a:solidFill>
            <a:round/>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886" name="AutoShape 6"/>
          <p:cNvSpPr>
            <a:spLocks/>
          </p:cNvSpPr>
          <p:nvPr/>
        </p:nvSpPr>
        <p:spPr bwMode="auto">
          <a:xfrm>
            <a:off x="6756664" y="1882775"/>
            <a:ext cx="954087" cy="1114425"/>
          </a:xfrm>
          <a:prstGeom prst="roundRect">
            <a:avLst>
              <a:gd name="adj" fmla="val 16662"/>
            </a:avLst>
          </a:prstGeom>
          <a:solidFill>
            <a:srgbClr val="6699FF"/>
          </a:solidFill>
          <a:ln w="12700">
            <a:solidFill>
              <a:schemeClr val="tx1"/>
            </a:solidFill>
            <a:round/>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887" name="AutoShape 7"/>
          <p:cNvSpPr>
            <a:spLocks/>
          </p:cNvSpPr>
          <p:nvPr/>
        </p:nvSpPr>
        <p:spPr bwMode="auto">
          <a:xfrm>
            <a:off x="1838589" y="1884363"/>
            <a:ext cx="973137" cy="1119187"/>
          </a:xfrm>
          <a:prstGeom prst="roundRect">
            <a:avLst>
              <a:gd name="adj" fmla="val 16662"/>
            </a:avLst>
          </a:prstGeom>
          <a:solidFill>
            <a:srgbClr val="D35F5F"/>
          </a:solidFill>
          <a:ln w="12700">
            <a:solidFill>
              <a:schemeClr val="tx1"/>
            </a:solidFill>
            <a:round/>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168968" name="Rectangle 8"/>
          <p:cNvSpPr>
            <a:spLocks/>
          </p:cNvSpPr>
          <p:nvPr/>
        </p:nvSpPr>
        <p:spPr bwMode="auto">
          <a:xfrm>
            <a:off x="617801" y="2049463"/>
            <a:ext cx="889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080" bIns="0"/>
          <a:lstStyle/>
          <a:p>
            <a:pPr algn="ctr" eaLnBrk="1" hangingPunct="1"/>
            <a:r>
              <a:rPr lang="en-US" sz="1400" b="0" dirty="0">
                <a:solidFill>
                  <a:schemeClr val="tx1"/>
                </a:solidFill>
                <a:latin typeface="Arial" charset="0"/>
                <a:cs typeface="Arial" charset="0"/>
                <a:sym typeface="Arial" charset="0"/>
              </a:rPr>
              <a:t>Extraction &amp; Processing</a:t>
            </a:r>
          </a:p>
        </p:txBody>
      </p:sp>
      <p:sp>
        <p:nvSpPr>
          <p:cNvPr id="168969" name="Rectangle 9"/>
          <p:cNvSpPr>
            <a:spLocks/>
          </p:cNvSpPr>
          <p:nvPr/>
        </p:nvSpPr>
        <p:spPr bwMode="auto">
          <a:xfrm>
            <a:off x="1835414" y="2057400"/>
            <a:ext cx="10033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080" bIns="0"/>
          <a:lstStyle/>
          <a:p>
            <a:pPr algn="ctr" eaLnBrk="1" hangingPunct="1"/>
            <a:r>
              <a:rPr lang="en-US" sz="1200" dirty="0">
                <a:solidFill>
                  <a:schemeClr val="tx1"/>
                </a:solidFill>
                <a:latin typeface="Arial" charset="0"/>
                <a:cs typeface="Arial" charset="0"/>
                <a:sym typeface="Arial" charset="0"/>
              </a:rPr>
              <a:t>Manufacture of</a:t>
            </a:r>
          </a:p>
          <a:p>
            <a:pPr algn="ctr" eaLnBrk="1" hangingPunct="1"/>
            <a:r>
              <a:rPr lang="en-US" sz="1200" dirty="0">
                <a:solidFill>
                  <a:schemeClr val="tx1"/>
                </a:solidFill>
                <a:latin typeface="Arial" charset="0"/>
                <a:cs typeface="Arial" charset="0"/>
                <a:sym typeface="Arial" charset="0"/>
              </a:rPr>
              <a:t>Nanomaterial</a:t>
            </a:r>
          </a:p>
        </p:txBody>
      </p:sp>
      <p:sp>
        <p:nvSpPr>
          <p:cNvPr id="168970" name="Rectangle 10"/>
          <p:cNvSpPr>
            <a:spLocks/>
          </p:cNvSpPr>
          <p:nvPr/>
        </p:nvSpPr>
        <p:spPr bwMode="auto">
          <a:xfrm>
            <a:off x="6870964" y="2210679"/>
            <a:ext cx="685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080" bIns="0"/>
          <a:lstStyle/>
          <a:p>
            <a:pPr algn="ctr" eaLnBrk="1" hangingPunct="1"/>
            <a:r>
              <a:rPr lang="en-US" sz="1600" b="0" dirty="0">
                <a:solidFill>
                  <a:schemeClr val="tx1"/>
                </a:solidFill>
                <a:latin typeface="Arial" charset="0"/>
                <a:cs typeface="Arial" charset="0"/>
                <a:sym typeface="Arial" charset="0"/>
              </a:rPr>
              <a:t>Use</a:t>
            </a:r>
          </a:p>
        </p:txBody>
      </p:sp>
      <p:sp>
        <p:nvSpPr>
          <p:cNvPr id="168971" name="Rectangle 11"/>
          <p:cNvSpPr>
            <a:spLocks/>
          </p:cNvSpPr>
          <p:nvPr/>
        </p:nvSpPr>
        <p:spPr bwMode="auto">
          <a:xfrm>
            <a:off x="8095254" y="2118018"/>
            <a:ext cx="71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080" bIns="0"/>
          <a:lstStyle/>
          <a:p>
            <a:pPr algn="ctr" eaLnBrk="1" hangingPunct="1"/>
            <a:r>
              <a:rPr lang="en-US" sz="1600" b="0" dirty="0">
                <a:solidFill>
                  <a:schemeClr val="tx1"/>
                </a:solidFill>
                <a:latin typeface="Arial" charset="0"/>
                <a:cs typeface="Arial" charset="0"/>
                <a:sym typeface="Arial" charset="0"/>
              </a:rPr>
              <a:t>End-of-Life</a:t>
            </a:r>
          </a:p>
        </p:txBody>
      </p:sp>
      <p:sp>
        <p:nvSpPr>
          <p:cNvPr id="890892" name="AutoShape 12"/>
          <p:cNvSpPr>
            <a:spLocks/>
          </p:cNvSpPr>
          <p:nvPr/>
        </p:nvSpPr>
        <p:spPr bwMode="auto">
          <a:xfrm>
            <a:off x="2811726" y="2189163"/>
            <a:ext cx="222250" cy="295275"/>
          </a:xfrm>
          <a:prstGeom prst="rightArrow">
            <a:avLst>
              <a:gd name="adj1" fmla="val 50000"/>
              <a:gd name="adj2" fmla="val 25000"/>
            </a:avLst>
          </a:prstGeom>
          <a:solidFill>
            <a:srgbClr val="FFFFFF"/>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893" name="AutoShape 13"/>
          <p:cNvSpPr>
            <a:spLocks/>
          </p:cNvSpPr>
          <p:nvPr/>
        </p:nvSpPr>
        <p:spPr bwMode="auto">
          <a:xfrm>
            <a:off x="5261239" y="2203450"/>
            <a:ext cx="222250" cy="295275"/>
          </a:xfrm>
          <a:prstGeom prst="rightArrow">
            <a:avLst>
              <a:gd name="adj1" fmla="val 50000"/>
              <a:gd name="adj2" fmla="val 25000"/>
            </a:avLst>
          </a:prstGeom>
          <a:solidFill>
            <a:srgbClr val="FFFFFF"/>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894" name="AutoShape 14"/>
          <p:cNvSpPr>
            <a:spLocks/>
          </p:cNvSpPr>
          <p:nvPr/>
        </p:nvSpPr>
        <p:spPr bwMode="auto">
          <a:xfrm>
            <a:off x="6496314" y="2189163"/>
            <a:ext cx="220662" cy="295275"/>
          </a:xfrm>
          <a:prstGeom prst="rightArrow">
            <a:avLst>
              <a:gd name="adj1" fmla="val 50000"/>
              <a:gd name="adj2" fmla="val 25000"/>
            </a:avLst>
          </a:prstGeom>
          <a:solidFill>
            <a:srgbClr val="FFFFFF"/>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895" name="AutoShape 15"/>
          <p:cNvSpPr>
            <a:spLocks/>
          </p:cNvSpPr>
          <p:nvPr/>
        </p:nvSpPr>
        <p:spPr bwMode="auto">
          <a:xfrm>
            <a:off x="4059501" y="2189163"/>
            <a:ext cx="222250" cy="295275"/>
          </a:xfrm>
          <a:prstGeom prst="rightArrow">
            <a:avLst>
              <a:gd name="adj1" fmla="val 50000"/>
              <a:gd name="adj2" fmla="val 25000"/>
            </a:avLst>
          </a:prstGeom>
          <a:solidFill>
            <a:srgbClr val="FFFFFF"/>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896" name="AutoShape 16"/>
          <p:cNvSpPr>
            <a:spLocks/>
          </p:cNvSpPr>
          <p:nvPr/>
        </p:nvSpPr>
        <p:spPr bwMode="auto">
          <a:xfrm>
            <a:off x="3097476" y="1882775"/>
            <a:ext cx="954088" cy="1114425"/>
          </a:xfrm>
          <a:prstGeom prst="roundRect">
            <a:avLst>
              <a:gd name="adj" fmla="val 16662"/>
            </a:avLst>
          </a:prstGeom>
          <a:solidFill>
            <a:srgbClr val="7B7BA7"/>
          </a:solidFill>
          <a:ln w="12700">
            <a:solidFill>
              <a:schemeClr val="tx1"/>
            </a:solidFill>
            <a:round/>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168977" name="Rectangle 17"/>
          <p:cNvSpPr>
            <a:spLocks/>
          </p:cNvSpPr>
          <p:nvPr/>
        </p:nvSpPr>
        <p:spPr bwMode="auto">
          <a:xfrm>
            <a:off x="3137164" y="2057400"/>
            <a:ext cx="901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080" bIns="0"/>
          <a:lstStyle/>
          <a:p>
            <a:pPr algn="ctr" eaLnBrk="1" hangingPunct="1"/>
            <a:r>
              <a:rPr lang="en-US" sz="1400" b="0" dirty="0">
                <a:solidFill>
                  <a:schemeClr val="tx1"/>
                </a:solidFill>
                <a:latin typeface="Arial" charset="0"/>
                <a:cs typeface="Arial" charset="0"/>
                <a:sym typeface="Arial" charset="0"/>
              </a:rPr>
              <a:t>Distribution </a:t>
            </a:r>
            <a:endParaRPr lang="en-US" sz="1400" dirty="0">
              <a:cs typeface="Arial" charset="0"/>
              <a:sym typeface="Arial" charset="0"/>
            </a:endParaRPr>
          </a:p>
          <a:p>
            <a:pPr algn="ctr" eaLnBrk="1" hangingPunct="1"/>
            <a:r>
              <a:rPr lang="en-US" sz="1400" b="0" dirty="0" smtClean="0">
                <a:solidFill>
                  <a:schemeClr val="tx1"/>
                </a:solidFill>
                <a:latin typeface="Arial" charset="0"/>
                <a:cs typeface="Arial" charset="0"/>
                <a:sym typeface="Arial" charset="0"/>
              </a:rPr>
              <a:t>&amp;</a:t>
            </a:r>
          </a:p>
          <a:p>
            <a:pPr algn="ctr" eaLnBrk="1" hangingPunct="1"/>
            <a:r>
              <a:rPr lang="en-US" sz="1400" b="0" dirty="0" smtClean="0">
                <a:solidFill>
                  <a:schemeClr val="tx1"/>
                </a:solidFill>
                <a:latin typeface="Arial" charset="0"/>
                <a:cs typeface="Arial" charset="0"/>
                <a:sym typeface="Arial" charset="0"/>
              </a:rPr>
              <a:t>Transport</a:t>
            </a:r>
            <a:endParaRPr lang="en-US" sz="1400" b="0" dirty="0">
              <a:solidFill>
                <a:schemeClr val="tx1"/>
              </a:solidFill>
              <a:latin typeface="Arial" charset="0"/>
              <a:cs typeface="Arial" charset="0"/>
              <a:sym typeface="Arial" charset="0"/>
            </a:endParaRPr>
          </a:p>
        </p:txBody>
      </p:sp>
      <p:sp>
        <p:nvSpPr>
          <p:cNvPr id="890898" name="AutoShape 18"/>
          <p:cNvSpPr>
            <a:spLocks/>
          </p:cNvSpPr>
          <p:nvPr/>
        </p:nvSpPr>
        <p:spPr bwMode="auto">
          <a:xfrm>
            <a:off x="4321439" y="1884363"/>
            <a:ext cx="954087" cy="1119187"/>
          </a:xfrm>
          <a:prstGeom prst="roundRect">
            <a:avLst>
              <a:gd name="adj" fmla="val 16662"/>
            </a:avLst>
          </a:prstGeom>
          <a:solidFill>
            <a:srgbClr val="D35F5F"/>
          </a:solidFill>
          <a:ln w="12700">
            <a:solidFill>
              <a:schemeClr val="tx1"/>
            </a:solidFill>
            <a:round/>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168979" name="Rectangle 19"/>
          <p:cNvSpPr>
            <a:spLocks/>
          </p:cNvSpPr>
          <p:nvPr/>
        </p:nvSpPr>
        <p:spPr bwMode="auto">
          <a:xfrm>
            <a:off x="4323026" y="2057400"/>
            <a:ext cx="962025"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080" bIns="0"/>
          <a:lstStyle/>
          <a:p>
            <a:pPr algn="ctr" eaLnBrk="1" hangingPunct="1"/>
            <a:r>
              <a:rPr lang="en-US" sz="1200" b="0" dirty="0">
                <a:solidFill>
                  <a:schemeClr val="tx1"/>
                </a:solidFill>
                <a:latin typeface="Arial" charset="0"/>
                <a:cs typeface="Arial" charset="0"/>
                <a:sym typeface="Arial" charset="0"/>
              </a:rPr>
              <a:t>Manufacture of</a:t>
            </a:r>
          </a:p>
          <a:p>
            <a:pPr algn="ctr" eaLnBrk="1" hangingPunct="1"/>
            <a:r>
              <a:rPr lang="en-US" sz="1200" b="0" dirty="0" err="1">
                <a:solidFill>
                  <a:schemeClr val="tx1"/>
                </a:solidFill>
                <a:latin typeface="Arial" charset="0"/>
                <a:cs typeface="Arial" charset="0"/>
                <a:sym typeface="Arial" charset="0"/>
              </a:rPr>
              <a:t>Nanoproduct</a:t>
            </a:r>
            <a:endParaRPr lang="en-US" sz="1200" b="0" dirty="0">
              <a:solidFill>
                <a:schemeClr val="tx1"/>
              </a:solidFill>
              <a:latin typeface="Arial" charset="0"/>
              <a:cs typeface="Arial" charset="0"/>
              <a:sym typeface="Arial" charset="0"/>
            </a:endParaRPr>
          </a:p>
        </p:txBody>
      </p:sp>
      <p:sp>
        <p:nvSpPr>
          <p:cNvPr id="890900" name="AutoShape 20"/>
          <p:cNvSpPr>
            <a:spLocks/>
          </p:cNvSpPr>
          <p:nvPr/>
        </p:nvSpPr>
        <p:spPr bwMode="auto">
          <a:xfrm>
            <a:off x="5532701" y="1898650"/>
            <a:ext cx="952500" cy="1119188"/>
          </a:xfrm>
          <a:prstGeom prst="roundRect">
            <a:avLst>
              <a:gd name="adj" fmla="val 16667"/>
            </a:avLst>
          </a:prstGeom>
          <a:solidFill>
            <a:srgbClr val="7B7BA7"/>
          </a:solidFill>
          <a:ln w="12700">
            <a:solidFill>
              <a:schemeClr val="tx1"/>
            </a:solidFill>
            <a:round/>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01" name="AutoShape 21"/>
          <p:cNvSpPr>
            <a:spLocks/>
          </p:cNvSpPr>
          <p:nvPr/>
        </p:nvSpPr>
        <p:spPr bwMode="auto">
          <a:xfrm>
            <a:off x="7710751" y="2203450"/>
            <a:ext cx="219075" cy="295275"/>
          </a:xfrm>
          <a:prstGeom prst="rightArrow">
            <a:avLst>
              <a:gd name="adj1" fmla="val 50000"/>
              <a:gd name="adj2" fmla="val 25000"/>
            </a:avLst>
          </a:prstGeom>
          <a:solidFill>
            <a:srgbClr val="FFFFFF"/>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168982" name="Rectangle 22"/>
          <p:cNvSpPr>
            <a:spLocks/>
          </p:cNvSpPr>
          <p:nvPr/>
        </p:nvSpPr>
        <p:spPr bwMode="auto">
          <a:xfrm>
            <a:off x="5550181" y="2057400"/>
            <a:ext cx="904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080" bIns="0"/>
          <a:lstStyle/>
          <a:p>
            <a:pPr algn="ctr" eaLnBrk="1" hangingPunct="1"/>
            <a:r>
              <a:rPr lang="en-US" sz="1400" dirty="0">
                <a:cs typeface="Arial" charset="0"/>
                <a:sym typeface="Arial" charset="0"/>
              </a:rPr>
              <a:t>Distribution </a:t>
            </a:r>
          </a:p>
          <a:p>
            <a:pPr algn="ctr" eaLnBrk="1" hangingPunct="1"/>
            <a:r>
              <a:rPr lang="en-US" sz="1400" dirty="0">
                <a:cs typeface="Arial" charset="0"/>
                <a:sym typeface="Arial" charset="0"/>
              </a:rPr>
              <a:t>&amp;</a:t>
            </a:r>
          </a:p>
          <a:p>
            <a:pPr algn="ctr" eaLnBrk="1" hangingPunct="1"/>
            <a:r>
              <a:rPr lang="en-US" sz="1400" dirty="0">
                <a:cs typeface="Arial" charset="0"/>
                <a:sym typeface="Arial" charset="0"/>
              </a:rPr>
              <a:t>Transport</a:t>
            </a:r>
          </a:p>
        </p:txBody>
      </p:sp>
      <p:sp>
        <p:nvSpPr>
          <p:cNvPr id="890903" name="Rectangle 23"/>
          <p:cNvSpPr>
            <a:spLocks noGrp="1" noChangeArrowheads="1"/>
          </p:cNvSpPr>
          <p:nvPr>
            <p:ph type="title"/>
          </p:nvPr>
        </p:nvSpPr>
        <p:spPr>
          <a:xfrm>
            <a:off x="665661" y="0"/>
            <a:ext cx="8229600" cy="1447800"/>
          </a:xfrm>
        </p:spPr>
        <p:txBody>
          <a:bodyPr rIns="132080"/>
          <a:lstStyle/>
          <a:p>
            <a:pPr algn="l"/>
            <a:r>
              <a:rPr lang="en-US" sz="3200" dirty="0" smtClean="0">
                <a:latin typeface="Tahoma" charset="0"/>
              </a:rPr>
              <a:t>The entire life cycle needs to be considered</a:t>
            </a:r>
            <a:endParaRPr lang="en-US" sz="3200" b="0" dirty="0">
              <a:latin typeface="Tahoma" charset="0"/>
              <a:ea typeface="ヒラギノ角ゴ Pro W6" charset="0"/>
              <a:cs typeface="ヒラギノ角ゴ Pro W6" charset="0"/>
            </a:endParaRPr>
          </a:p>
        </p:txBody>
      </p:sp>
      <p:sp>
        <p:nvSpPr>
          <p:cNvPr id="890905" name="Rectangle 25"/>
          <p:cNvSpPr>
            <a:spLocks/>
          </p:cNvSpPr>
          <p:nvPr/>
        </p:nvSpPr>
        <p:spPr bwMode="auto">
          <a:xfrm>
            <a:off x="633413" y="4648200"/>
            <a:ext cx="304800" cy="381000"/>
          </a:xfrm>
          <a:prstGeom prst="rect">
            <a:avLst/>
          </a:prstGeom>
          <a:solidFill>
            <a:schemeClr val="accent1"/>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06" name="Rectangle 26"/>
          <p:cNvSpPr>
            <a:spLocks/>
          </p:cNvSpPr>
          <p:nvPr/>
        </p:nvSpPr>
        <p:spPr bwMode="auto">
          <a:xfrm>
            <a:off x="938213" y="4953000"/>
            <a:ext cx="304800" cy="76200"/>
          </a:xfrm>
          <a:prstGeom prst="rect">
            <a:avLst/>
          </a:prstGeom>
          <a:solidFill>
            <a:srgbClr val="FACBA4"/>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168987" name="Rectangle 27"/>
          <p:cNvSpPr>
            <a:spLocks/>
          </p:cNvSpPr>
          <p:nvPr/>
        </p:nvSpPr>
        <p:spPr bwMode="auto">
          <a:xfrm>
            <a:off x="623888" y="4205288"/>
            <a:ext cx="2079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l" eaLnBrk="1" hangingPunct="1"/>
            <a:r>
              <a:rPr lang="en-US" sz="1800" b="0">
                <a:solidFill>
                  <a:schemeClr val="tx1"/>
                </a:solidFill>
                <a:latin typeface="Arial" charset="0"/>
                <a:cs typeface="Arial" charset="0"/>
                <a:sym typeface="Arial" charset="0"/>
              </a:rPr>
              <a:t>?</a:t>
            </a:r>
          </a:p>
        </p:txBody>
      </p:sp>
      <p:sp>
        <p:nvSpPr>
          <p:cNvPr id="890908" name="Rectangle 28"/>
          <p:cNvSpPr>
            <a:spLocks/>
          </p:cNvSpPr>
          <p:nvPr/>
        </p:nvSpPr>
        <p:spPr bwMode="auto">
          <a:xfrm>
            <a:off x="1938338" y="4267200"/>
            <a:ext cx="304800" cy="762000"/>
          </a:xfrm>
          <a:prstGeom prst="rect">
            <a:avLst/>
          </a:prstGeom>
          <a:solidFill>
            <a:schemeClr val="accent1"/>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09" name="Rectangle 29"/>
          <p:cNvSpPr>
            <a:spLocks/>
          </p:cNvSpPr>
          <p:nvPr/>
        </p:nvSpPr>
        <p:spPr bwMode="auto">
          <a:xfrm>
            <a:off x="2243138" y="4800600"/>
            <a:ext cx="347662" cy="228600"/>
          </a:xfrm>
          <a:prstGeom prst="rect">
            <a:avLst/>
          </a:prstGeom>
          <a:solidFill>
            <a:srgbClr val="FACBA4"/>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10" name="Rectangle 30"/>
          <p:cNvSpPr>
            <a:spLocks/>
          </p:cNvSpPr>
          <p:nvPr/>
        </p:nvSpPr>
        <p:spPr bwMode="auto">
          <a:xfrm>
            <a:off x="4692650" y="4724400"/>
            <a:ext cx="304800" cy="304800"/>
          </a:xfrm>
          <a:prstGeom prst="rect">
            <a:avLst/>
          </a:prstGeom>
          <a:solidFill>
            <a:srgbClr val="FACBA4"/>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11" name="Rectangle 31"/>
          <p:cNvSpPr>
            <a:spLocks/>
          </p:cNvSpPr>
          <p:nvPr/>
        </p:nvSpPr>
        <p:spPr bwMode="auto">
          <a:xfrm>
            <a:off x="7086600" y="4495800"/>
            <a:ext cx="304800" cy="533400"/>
          </a:xfrm>
          <a:prstGeom prst="rect">
            <a:avLst/>
          </a:prstGeom>
          <a:solidFill>
            <a:srgbClr val="FACBA4"/>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12" name="Rectangle 32"/>
          <p:cNvSpPr>
            <a:spLocks/>
          </p:cNvSpPr>
          <p:nvPr/>
        </p:nvSpPr>
        <p:spPr bwMode="auto">
          <a:xfrm>
            <a:off x="8339138" y="4114800"/>
            <a:ext cx="304800" cy="914400"/>
          </a:xfrm>
          <a:prstGeom prst="rect">
            <a:avLst/>
          </a:prstGeom>
          <a:solidFill>
            <a:srgbClr val="FACBA4"/>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13" name="Rectangle 33"/>
          <p:cNvSpPr>
            <a:spLocks/>
          </p:cNvSpPr>
          <p:nvPr/>
        </p:nvSpPr>
        <p:spPr bwMode="auto">
          <a:xfrm>
            <a:off x="4387850" y="4572000"/>
            <a:ext cx="304800" cy="457200"/>
          </a:xfrm>
          <a:prstGeom prst="rect">
            <a:avLst/>
          </a:prstGeom>
          <a:solidFill>
            <a:schemeClr val="accent1"/>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14" name="Rectangle 34"/>
          <p:cNvSpPr>
            <a:spLocks/>
          </p:cNvSpPr>
          <p:nvPr/>
        </p:nvSpPr>
        <p:spPr bwMode="auto">
          <a:xfrm>
            <a:off x="6781800" y="4876800"/>
            <a:ext cx="304800" cy="152400"/>
          </a:xfrm>
          <a:prstGeom prst="rect">
            <a:avLst/>
          </a:prstGeom>
          <a:solidFill>
            <a:schemeClr val="accent1"/>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15" name="Rectangle 35"/>
          <p:cNvSpPr>
            <a:spLocks/>
          </p:cNvSpPr>
          <p:nvPr/>
        </p:nvSpPr>
        <p:spPr bwMode="auto">
          <a:xfrm>
            <a:off x="8034338" y="3810000"/>
            <a:ext cx="304800" cy="1219200"/>
          </a:xfrm>
          <a:prstGeom prst="rect">
            <a:avLst/>
          </a:prstGeom>
          <a:solidFill>
            <a:schemeClr val="accent1"/>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16" name="Rectangle 36"/>
          <p:cNvSpPr>
            <a:spLocks/>
          </p:cNvSpPr>
          <p:nvPr/>
        </p:nvSpPr>
        <p:spPr bwMode="auto">
          <a:xfrm>
            <a:off x="762000" y="5637213"/>
            <a:ext cx="304800" cy="152400"/>
          </a:xfrm>
          <a:prstGeom prst="rect">
            <a:avLst/>
          </a:prstGeom>
          <a:solidFill>
            <a:srgbClr val="FACBA4"/>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17" name="Rectangle 37"/>
          <p:cNvSpPr>
            <a:spLocks/>
          </p:cNvSpPr>
          <p:nvPr/>
        </p:nvSpPr>
        <p:spPr bwMode="auto">
          <a:xfrm>
            <a:off x="762000" y="5410200"/>
            <a:ext cx="304800" cy="152400"/>
          </a:xfrm>
          <a:prstGeom prst="rect">
            <a:avLst/>
          </a:prstGeom>
          <a:solidFill>
            <a:schemeClr val="accent1"/>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168998" name="Rectangle 38"/>
          <p:cNvSpPr>
            <a:spLocks/>
          </p:cNvSpPr>
          <p:nvPr/>
        </p:nvSpPr>
        <p:spPr bwMode="auto">
          <a:xfrm>
            <a:off x="1081088" y="5391150"/>
            <a:ext cx="21316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l" eaLnBrk="1" hangingPunct="1"/>
            <a:r>
              <a:rPr lang="en-US" sz="1400" b="0" dirty="0">
                <a:solidFill>
                  <a:schemeClr val="tx1"/>
                </a:solidFill>
                <a:latin typeface="Arial" charset="0"/>
                <a:cs typeface="Arial" charset="0"/>
                <a:sym typeface="Arial" charset="0"/>
              </a:rPr>
              <a:t>Amount of </a:t>
            </a:r>
            <a:r>
              <a:rPr lang="en-US" sz="1400" b="0" dirty="0" err="1">
                <a:solidFill>
                  <a:schemeClr val="tx1"/>
                </a:solidFill>
                <a:latin typeface="Arial" charset="0"/>
                <a:cs typeface="Arial" charset="0"/>
                <a:sym typeface="Arial" charset="0"/>
              </a:rPr>
              <a:t>nano</a:t>
            </a:r>
            <a:r>
              <a:rPr lang="en-US" sz="1400" b="0" dirty="0">
                <a:solidFill>
                  <a:schemeClr val="tx1"/>
                </a:solidFill>
                <a:latin typeface="Arial" charset="0"/>
                <a:cs typeface="Arial" charset="0"/>
                <a:sym typeface="Arial" charset="0"/>
              </a:rPr>
              <a:t> waste</a:t>
            </a:r>
          </a:p>
          <a:p>
            <a:pPr marL="39688" algn="l" eaLnBrk="1" hangingPunct="1"/>
            <a:r>
              <a:rPr lang="en-US" sz="1400" b="0" dirty="0">
                <a:solidFill>
                  <a:schemeClr val="tx1"/>
                </a:solidFill>
                <a:latin typeface="Arial" charset="0"/>
                <a:cs typeface="Arial" charset="0"/>
                <a:sym typeface="Arial" charset="0"/>
              </a:rPr>
              <a:t>Complexity of </a:t>
            </a:r>
            <a:r>
              <a:rPr lang="en-US" sz="1400" b="0" dirty="0" err="1">
                <a:solidFill>
                  <a:schemeClr val="tx1"/>
                </a:solidFill>
                <a:latin typeface="Arial" charset="0"/>
                <a:cs typeface="Arial" charset="0"/>
                <a:sym typeface="Arial" charset="0"/>
              </a:rPr>
              <a:t>nano</a:t>
            </a:r>
            <a:r>
              <a:rPr lang="en-US" sz="1400" b="0" dirty="0">
                <a:solidFill>
                  <a:schemeClr val="tx1"/>
                </a:solidFill>
                <a:latin typeface="Arial" charset="0"/>
                <a:cs typeface="Arial" charset="0"/>
                <a:sym typeface="Arial" charset="0"/>
              </a:rPr>
              <a:t> waste</a:t>
            </a:r>
          </a:p>
          <a:p>
            <a:pPr marL="39688" algn="l" eaLnBrk="1" hangingPunct="1"/>
            <a:r>
              <a:rPr lang="en-US" sz="1400" b="0" dirty="0">
                <a:solidFill>
                  <a:schemeClr val="tx1"/>
                </a:solidFill>
                <a:latin typeface="Arial" charset="0"/>
                <a:cs typeface="Arial" charset="0"/>
                <a:sym typeface="Arial" charset="0"/>
              </a:rPr>
              <a:t>Risk to workers </a:t>
            </a:r>
          </a:p>
        </p:txBody>
      </p:sp>
      <p:sp>
        <p:nvSpPr>
          <p:cNvPr id="890919" name="Line 39"/>
          <p:cNvSpPr>
            <a:spLocks noChangeShapeType="1"/>
          </p:cNvSpPr>
          <p:nvPr/>
        </p:nvSpPr>
        <p:spPr bwMode="auto">
          <a:xfrm>
            <a:off x="613128" y="5014177"/>
            <a:ext cx="8302272" cy="16611"/>
          </a:xfrm>
          <a:prstGeom prst="line">
            <a:avLst/>
          </a:prstGeom>
          <a:noFill/>
          <a:ln w="38100">
            <a:solidFill>
              <a:schemeClr val="tx1"/>
            </a:solidFill>
            <a:round/>
            <a:headEnd/>
            <a:tailEnd/>
          </a:ln>
        </p:spPr>
        <p:txBody>
          <a:bodyPr/>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21" name="Rectangle 41"/>
          <p:cNvSpPr>
            <a:spLocks/>
          </p:cNvSpPr>
          <p:nvPr/>
        </p:nvSpPr>
        <p:spPr bwMode="auto">
          <a:xfrm>
            <a:off x="762000" y="5867400"/>
            <a:ext cx="304800" cy="152400"/>
          </a:xfrm>
          <a:prstGeom prst="rect">
            <a:avLst/>
          </a:prstGeom>
          <a:solidFill>
            <a:srgbClr val="FE1800"/>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22" name="Rectangle 42"/>
          <p:cNvSpPr>
            <a:spLocks/>
          </p:cNvSpPr>
          <p:nvPr/>
        </p:nvSpPr>
        <p:spPr bwMode="auto">
          <a:xfrm>
            <a:off x="1219200" y="4267200"/>
            <a:ext cx="304800" cy="762000"/>
          </a:xfrm>
          <a:prstGeom prst="rect">
            <a:avLst/>
          </a:prstGeom>
          <a:solidFill>
            <a:srgbClr val="FE1800"/>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169003" name="Rectangle 43"/>
          <p:cNvSpPr>
            <a:spLocks/>
          </p:cNvSpPr>
          <p:nvPr/>
        </p:nvSpPr>
        <p:spPr bwMode="auto">
          <a:xfrm>
            <a:off x="1239838" y="3886200"/>
            <a:ext cx="2079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l" eaLnBrk="1" hangingPunct="1"/>
            <a:r>
              <a:rPr lang="en-US" sz="1800" b="0">
                <a:solidFill>
                  <a:schemeClr val="tx1"/>
                </a:solidFill>
                <a:latin typeface="Arial" charset="0"/>
                <a:cs typeface="Arial" charset="0"/>
                <a:sym typeface="Arial" charset="0"/>
              </a:rPr>
              <a:t>?</a:t>
            </a:r>
          </a:p>
        </p:txBody>
      </p:sp>
      <p:sp>
        <p:nvSpPr>
          <p:cNvPr id="890924" name="Rectangle 44"/>
          <p:cNvSpPr>
            <a:spLocks/>
          </p:cNvSpPr>
          <p:nvPr/>
        </p:nvSpPr>
        <p:spPr bwMode="auto">
          <a:xfrm>
            <a:off x="2590800" y="3962400"/>
            <a:ext cx="304800" cy="1066800"/>
          </a:xfrm>
          <a:prstGeom prst="rect">
            <a:avLst/>
          </a:prstGeom>
          <a:solidFill>
            <a:srgbClr val="FE1800"/>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25" name="Rectangle 45"/>
          <p:cNvSpPr>
            <a:spLocks/>
          </p:cNvSpPr>
          <p:nvPr/>
        </p:nvSpPr>
        <p:spPr bwMode="auto">
          <a:xfrm>
            <a:off x="4953000" y="4267200"/>
            <a:ext cx="304800" cy="762000"/>
          </a:xfrm>
          <a:prstGeom prst="rect">
            <a:avLst/>
          </a:prstGeom>
          <a:solidFill>
            <a:srgbClr val="FE1800"/>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26" name="Rectangle 46"/>
          <p:cNvSpPr>
            <a:spLocks/>
          </p:cNvSpPr>
          <p:nvPr/>
        </p:nvSpPr>
        <p:spPr bwMode="auto">
          <a:xfrm>
            <a:off x="7391400" y="4572000"/>
            <a:ext cx="304800" cy="457200"/>
          </a:xfrm>
          <a:prstGeom prst="rect">
            <a:avLst/>
          </a:prstGeom>
          <a:solidFill>
            <a:srgbClr val="FE1800"/>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
        <p:nvSpPr>
          <p:cNvPr id="890927" name="Rectangle 47"/>
          <p:cNvSpPr>
            <a:spLocks/>
          </p:cNvSpPr>
          <p:nvPr/>
        </p:nvSpPr>
        <p:spPr bwMode="auto">
          <a:xfrm>
            <a:off x="8610600" y="4648200"/>
            <a:ext cx="304800" cy="381000"/>
          </a:xfrm>
          <a:prstGeom prst="rect">
            <a:avLst/>
          </a:prstGeom>
          <a:solidFill>
            <a:srgbClr val="FE1800"/>
          </a:solidFill>
          <a:ln w="12700">
            <a:solidFill>
              <a:schemeClr val="tx1"/>
            </a:solidFill>
            <a:miter lim="800000"/>
            <a:headEnd/>
            <a:tailEnd/>
          </a:ln>
        </p:spPr>
        <p:txBody>
          <a:bodyPr lIns="0" tIns="0" rIns="0" bIns="0"/>
          <a:lstStyle/>
          <a:p>
            <a:pPr>
              <a:defRPr/>
            </a:pPr>
            <a:endParaRPr lang="en-US">
              <a:effectLst>
                <a:outerShdw blurRad="38100" dist="38100" dir="2700000" algn="tl">
                  <a:srgbClr val="000000">
                    <a:alpha val="43137"/>
                  </a:srgbClr>
                </a:outerShdw>
              </a:effectLst>
              <a:latin typeface="Tahoma" pitchFamily="30" charset="0"/>
              <a:ea typeface="+mn-ea"/>
              <a:cs typeface="+mn-cs"/>
            </a:endParaRPr>
          </a:p>
        </p:txBody>
      </p:sp>
    </p:spTree>
    <p:extLst>
      <p:ext uri="{BB962C8B-B14F-4D97-AF65-F5344CB8AC3E}">
        <p14:creationId xmlns:p14="http://schemas.microsoft.com/office/powerpoint/2010/main" val="173861879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Control banding is a qualitative administrative approach that defines risks and sets controls</a:t>
            </a:r>
            <a:endParaRPr lang="en-US" dirty="0"/>
          </a:p>
        </p:txBody>
      </p:sp>
      <p:sp>
        <p:nvSpPr>
          <p:cNvPr id="6" name="Subtitle 5"/>
          <p:cNvSpPr>
            <a:spLocks noGrp="1"/>
          </p:cNvSpPr>
          <p:nvPr>
            <p:ph type="subTitle" idx="1"/>
          </p:nvPr>
        </p:nvSpPr>
        <p:spPr>
          <a:xfrm>
            <a:off x="1371600" y="4309488"/>
            <a:ext cx="6400800" cy="1752600"/>
          </a:xfrm>
        </p:spPr>
        <p:txBody>
          <a:bodyPr/>
          <a:lstStyle/>
          <a:p>
            <a:r>
              <a:rPr lang="en-US" b="1" dirty="0" smtClean="0">
                <a:solidFill>
                  <a:schemeClr val="accent6"/>
                </a:solidFill>
              </a:rPr>
              <a:t> Risk = probability X severity</a:t>
            </a:r>
            <a:endParaRPr lang="en-US" b="1" dirty="0">
              <a:solidFill>
                <a:schemeClr val="accent6"/>
              </a:solidFill>
            </a:endParaRPr>
          </a:p>
        </p:txBody>
      </p:sp>
    </p:spTree>
    <p:extLst>
      <p:ext uri="{BB962C8B-B14F-4D97-AF65-F5344CB8AC3E}">
        <p14:creationId xmlns:p14="http://schemas.microsoft.com/office/powerpoint/2010/main" val="6893170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effectLst>
                  <a:outerShdw blurRad="38100" dist="38100" dir="2700000" algn="tl">
                    <a:srgbClr val="000000">
                      <a:alpha val="43137"/>
                    </a:srgbClr>
                  </a:outerShdw>
                </a:effectLst>
              </a:rPr>
              <a:t>Control Banding has been used for years in the pharmaceutical industry</a:t>
            </a:r>
            <a:endParaRPr lang="en-US" sz="3200" dirty="0">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nvPr>
        </p:nvGraphicFramePr>
        <p:xfrm>
          <a:off x="864509" y="1675389"/>
          <a:ext cx="7819657" cy="4495799"/>
        </p:xfrm>
        <a:graphic>
          <a:graphicData uri="http://schemas.openxmlformats.org/drawingml/2006/table">
            <a:tbl>
              <a:tblPr firstRow="1" bandRow="1">
                <a:tableStyleId>{1E171933-4619-4E11-9A3F-F7608DF75F80}</a:tableStyleId>
              </a:tblPr>
              <a:tblGrid>
                <a:gridCol w="964229">
                  <a:extLst>
                    <a:ext uri="{9D8B030D-6E8A-4147-A177-3AD203B41FA5}">
                      <a16:colId xmlns:a16="http://schemas.microsoft.com/office/drawing/2014/main" val="20000"/>
                    </a:ext>
                  </a:extLst>
                </a:gridCol>
                <a:gridCol w="2279713">
                  <a:extLst>
                    <a:ext uri="{9D8B030D-6E8A-4147-A177-3AD203B41FA5}">
                      <a16:colId xmlns:a16="http://schemas.microsoft.com/office/drawing/2014/main" val="20001"/>
                    </a:ext>
                  </a:extLst>
                </a:gridCol>
                <a:gridCol w="1882931">
                  <a:extLst>
                    <a:ext uri="{9D8B030D-6E8A-4147-A177-3AD203B41FA5}">
                      <a16:colId xmlns:a16="http://schemas.microsoft.com/office/drawing/2014/main" val="20002"/>
                    </a:ext>
                  </a:extLst>
                </a:gridCol>
                <a:gridCol w="2692784">
                  <a:extLst>
                    <a:ext uri="{9D8B030D-6E8A-4147-A177-3AD203B41FA5}">
                      <a16:colId xmlns:a16="http://schemas.microsoft.com/office/drawing/2014/main" val="20003"/>
                    </a:ext>
                  </a:extLst>
                </a:gridCol>
              </a:tblGrid>
              <a:tr h="680872">
                <a:tc>
                  <a:txBody>
                    <a:bodyPr/>
                    <a:lstStyle/>
                    <a:p>
                      <a:pPr algn="ctr"/>
                      <a:r>
                        <a:rPr lang="en-US" sz="1800" dirty="0" smtClean="0">
                          <a:effectLst>
                            <a:outerShdw blurRad="38100" dist="38100" dir="2700000" algn="tl">
                              <a:srgbClr val="000000">
                                <a:alpha val="43137"/>
                              </a:srgbClr>
                            </a:outerShdw>
                          </a:effectLst>
                        </a:rPr>
                        <a:t>Band  No.</a:t>
                      </a:r>
                      <a:endParaRPr lang="en-US" sz="1800" dirty="0">
                        <a:effectLst>
                          <a:outerShdw blurRad="38100" dist="38100" dir="2700000" algn="tl">
                            <a:srgbClr val="000000">
                              <a:alpha val="43137"/>
                            </a:srgbClr>
                          </a:outerShdw>
                        </a:effectLst>
                      </a:endParaRPr>
                    </a:p>
                  </a:txBody>
                  <a:tcPr/>
                </a:tc>
                <a:tc>
                  <a:txBody>
                    <a:bodyPr/>
                    <a:lstStyle/>
                    <a:p>
                      <a:pPr algn="ctr"/>
                      <a:r>
                        <a:rPr lang="en-US" sz="1800" dirty="0" smtClean="0">
                          <a:effectLst>
                            <a:outerShdw blurRad="38100" dist="38100" dir="2700000" algn="tl">
                              <a:srgbClr val="000000">
                                <a:alpha val="43137"/>
                              </a:srgbClr>
                            </a:outerShdw>
                          </a:effectLst>
                        </a:rPr>
                        <a:t>Range of exposure concentrations</a:t>
                      </a:r>
                      <a:endParaRPr lang="en-US" sz="1800" dirty="0">
                        <a:effectLst>
                          <a:outerShdw blurRad="38100" dist="38100" dir="2700000" algn="tl">
                            <a:srgbClr val="000000">
                              <a:alpha val="43137"/>
                            </a:srgbClr>
                          </a:outerShdw>
                        </a:effectLst>
                      </a:endParaRPr>
                    </a:p>
                  </a:txBody>
                  <a:tcPr/>
                </a:tc>
                <a:tc>
                  <a:txBody>
                    <a:bodyPr/>
                    <a:lstStyle/>
                    <a:p>
                      <a:pPr algn="ctr"/>
                      <a:r>
                        <a:rPr lang="en-US" sz="1800" dirty="0" smtClean="0">
                          <a:effectLst>
                            <a:outerShdw blurRad="38100" dist="38100" dir="2700000" algn="tl">
                              <a:srgbClr val="000000">
                                <a:alpha val="43137"/>
                              </a:srgbClr>
                            </a:outerShdw>
                          </a:effectLst>
                        </a:rPr>
                        <a:t>Hazard group</a:t>
                      </a:r>
                      <a:endParaRPr lang="en-US" sz="1800" dirty="0">
                        <a:effectLst>
                          <a:outerShdw blurRad="38100" dist="38100" dir="2700000" algn="tl">
                            <a:srgbClr val="000000">
                              <a:alpha val="43137"/>
                            </a:srgbClr>
                          </a:outerShdw>
                        </a:effectLst>
                      </a:endParaRPr>
                    </a:p>
                  </a:txBody>
                  <a:tcPr/>
                </a:tc>
                <a:tc>
                  <a:txBody>
                    <a:bodyPr/>
                    <a:lstStyle/>
                    <a:p>
                      <a:pPr algn="ctr"/>
                      <a:r>
                        <a:rPr lang="en-US" sz="1800" dirty="0" smtClean="0">
                          <a:effectLst>
                            <a:outerShdw blurRad="38100" dist="38100" dir="2700000" algn="tl">
                              <a:srgbClr val="000000">
                                <a:alpha val="43137"/>
                              </a:srgbClr>
                            </a:outerShdw>
                          </a:effectLst>
                        </a:rPr>
                        <a:t>Control</a:t>
                      </a:r>
                      <a:endParaRPr lang="en-US" sz="180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0"/>
                  </a:ext>
                </a:extLst>
              </a:tr>
              <a:tr h="1071727">
                <a:tc>
                  <a:txBody>
                    <a:bodyPr/>
                    <a:lstStyle/>
                    <a:p>
                      <a:pPr algn="ctr"/>
                      <a:r>
                        <a:rPr lang="en-US" sz="1600" dirty="0" smtClean="0"/>
                        <a:t>1</a:t>
                      </a:r>
                      <a:endParaRPr lang="en-US" sz="1600" b="1" dirty="0"/>
                    </a:p>
                  </a:txBody>
                  <a:tcPr anchor="ctr"/>
                </a:tc>
                <a:tc>
                  <a:txBody>
                    <a:bodyPr/>
                    <a:lstStyle/>
                    <a:p>
                      <a:r>
                        <a:rPr lang="en-US" sz="1600" dirty="0" smtClean="0"/>
                        <a:t>&gt;1 to 10 mg/m</a:t>
                      </a:r>
                      <a:r>
                        <a:rPr lang="en-US" sz="1600" baseline="30000" dirty="0" smtClean="0"/>
                        <a:t>3 </a:t>
                      </a:r>
                      <a:r>
                        <a:rPr lang="en-US" sz="1600" dirty="0" smtClean="0"/>
                        <a:t>dust &gt;50 to 500 </a:t>
                      </a:r>
                      <a:r>
                        <a:rPr lang="en-US" sz="1600" dirty="0" err="1" smtClean="0"/>
                        <a:t>ppm</a:t>
                      </a:r>
                      <a:r>
                        <a:rPr lang="en-US" sz="1600" dirty="0" smtClean="0"/>
                        <a:t> vapor </a:t>
                      </a:r>
                      <a:endParaRPr lang="en-US" sz="16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t>Skin and eye irritants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t>Use good industrial hygiene practice and general ventilation	</a:t>
                      </a:r>
                    </a:p>
                  </a:txBody>
                  <a:tcPr anchor="ctr"/>
                </a:tc>
                <a:extLst>
                  <a:ext uri="{0D108BD9-81ED-4DB2-BD59-A6C34878D82A}">
                    <a16:rowId xmlns:a16="http://schemas.microsoft.com/office/drawing/2014/main" val="10001"/>
                  </a:ext>
                </a:extLst>
              </a:tr>
              <a:tr h="875407">
                <a:tc>
                  <a:txBody>
                    <a:bodyPr/>
                    <a:lstStyle/>
                    <a:p>
                      <a:pPr algn="ctr"/>
                      <a:r>
                        <a:rPr lang="en-US" sz="1600" dirty="0" smtClean="0"/>
                        <a:t>2</a:t>
                      </a:r>
                      <a:endParaRPr lang="en-US" sz="16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t>&gt;0.1 to 1 mg/m</a:t>
                      </a:r>
                      <a:r>
                        <a:rPr lang="en-US" sz="1600" kern="1200" baseline="30000" dirty="0" smtClean="0"/>
                        <a:t>3 </a:t>
                      </a:r>
                      <a:r>
                        <a:rPr lang="en-US" sz="1600" kern="1200" baseline="0" dirty="0" smtClean="0"/>
                        <a:t>dust &gt;5 to 50 </a:t>
                      </a:r>
                      <a:r>
                        <a:rPr lang="en-US" sz="1600" kern="1200" baseline="0" dirty="0" err="1" smtClean="0"/>
                        <a:t>ppm</a:t>
                      </a:r>
                      <a:r>
                        <a:rPr lang="en-US" sz="1600" kern="1200" baseline="0" dirty="0" smtClean="0"/>
                        <a:t> vapor </a:t>
                      </a:r>
                      <a:endParaRPr lang="en-US" sz="16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t>Harmful on single exposure </a:t>
                      </a:r>
                      <a:endParaRPr lang="en-US" sz="16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t>Use local exhaust ventilation </a:t>
                      </a:r>
                      <a:endParaRPr lang="en-US" sz="1600" b="1" dirty="0"/>
                    </a:p>
                  </a:txBody>
                  <a:tcPr anchor="ctr"/>
                </a:tc>
                <a:extLst>
                  <a:ext uri="{0D108BD9-81ED-4DB2-BD59-A6C34878D82A}">
                    <a16:rowId xmlns:a16="http://schemas.microsoft.com/office/drawing/2014/main" val="10002"/>
                  </a:ext>
                </a:extLst>
              </a:tr>
              <a:tr h="800993">
                <a:tc>
                  <a:txBody>
                    <a:bodyPr/>
                    <a:lstStyle/>
                    <a:p>
                      <a:pPr algn="ctr"/>
                      <a:r>
                        <a:rPr lang="en-US" sz="1600" dirty="0" smtClean="0"/>
                        <a:t>3</a:t>
                      </a:r>
                      <a:endParaRPr lang="en-US" sz="16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t>&gt;0.01 to 0.1 mg/m</a:t>
                      </a:r>
                      <a:r>
                        <a:rPr lang="en-US" sz="1600" kern="1200" baseline="30000" dirty="0" smtClean="0"/>
                        <a:t>3 </a:t>
                      </a:r>
                      <a:r>
                        <a:rPr lang="en-US" sz="1600" kern="1200" baseline="0" dirty="0" smtClean="0"/>
                        <a:t>dust &gt;0.5 to 5 </a:t>
                      </a:r>
                      <a:r>
                        <a:rPr lang="en-US" sz="1600" kern="1200" baseline="0" dirty="0" err="1" smtClean="0"/>
                        <a:t>ppm</a:t>
                      </a:r>
                      <a:r>
                        <a:rPr lang="en-US" sz="1600" kern="1200" baseline="0" dirty="0" smtClean="0"/>
                        <a:t> vapor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t>Severely irritating and corrosive </a:t>
                      </a:r>
                      <a:endParaRPr lang="en-US" sz="16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t>Enclose the process</a:t>
                      </a:r>
                      <a:endParaRPr lang="en-US" sz="1600" b="1" dirty="0"/>
                    </a:p>
                  </a:txBody>
                  <a:tcPr anchor="ctr"/>
                </a:tc>
                <a:extLst>
                  <a:ext uri="{0D108BD9-81ED-4DB2-BD59-A6C34878D82A}">
                    <a16:rowId xmlns:a16="http://schemas.microsoft.com/office/drawing/2014/main" val="10003"/>
                  </a:ext>
                </a:extLst>
              </a:tr>
              <a:tr h="1029594">
                <a:tc>
                  <a:txBody>
                    <a:bodyPr/>
                    <a:lstStyle/>
                    <a:p>
                      <a:pPr algn="ctr"/>
                      <a:r>
                        <a:rPr lang="en-US" sz="1600" dirty="0" smtClean="0"/>
                        <a:t>4</a:t>
                      </a:r>
                      <a:endParaRPr lang="en-US" sz="16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kern="1200" baseline="0" dirty="0" smtClean="0"/>
                        <a:t>&lt;0.01 mg/ m</a:t>
                      </a:r>
                      <a:r>
                        <a:rPr lang="sv-SE" sz="1600" kern="1200" baseline="30000" dirty="0" smtClean="0"/>
                        <a:t>3 </a:t>
                      </a:r>
                      <a:r>
                        <a:rPr lang="sv-SE" sz="1600" kern="1200" baseline="0" dirty="0" smtClean="0"/>
                        <a:t>dust &lt;0.5 ppm vapor </a:t>
                      </a:r>
                      <a:endParaRPr lang="en-US" sz="16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t>Very toxic on single exposure, reproductive hazard, sensitizer* </a:t>
                      </a:r>
                      <a:endParaRPr lang="en-US" sz="16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t>Seek expert advice</a:t>
                      </a:r>
                      <a:endParaRPr lang="en-US" sz="1600" b="1" dirty="0"/>
                    </a:p>
                  </a:txBody>
                  <a:tcPr anchor="ctr"/>
                </a:tc>
                <a:extLst>
                  <a:ext uri="{0D108BD9-81ED-4DB2-BD59-A6C34878D82A}">
                    <a16:rowId xmlns:a16="http://schemas.microsoft.com/office/drawing/2014/main" val="10004"/>
                  </a:ext>
                </a:extLst>
              </a:tr>
            </a:tbl>
          </a:graphicData>
        </a:graphic>
      </p:graphicFrame>
      <p:sp>
        <p:nvSpPr>
          <p:cNvPr id="5" name="TextBox 4"/>
          <p:cNvSpPr txBox="1"/>
          <p:nvPr/>
        </p:nvSpPr>
        <p:spPr>
          <a:xfrm>
            <a:off x="902641" y="6392322"/>
            <a:ext cx="7315200" cy="338554"/>
          </a:xfrm>
          <a:prstGeom prst="rect">
            <a:avLst/>
          </a:prstGeom>
          <a:noFill/>
        </p:spPr>
        <p:txBody>
          <a:bodyPr wrap="square" rtlCol="0">
            <a:spAutoFit/>
          </a:bodyPr>
          <a:lstStyle/>
          <a:p>
            <a:r>
              <a:rPr lang="en-US" sz="1600" b="1" dirty="0" smtClean="0"/>
              <a:t>*Exposure to any concentration of a sensitizer requires expert advice </a:t>
            </a:r>
            <a:endParaRPr lang="en-US" sz="1600" b="1" dirty="0"/>
          </a:p>
        </p:txBody>
      </p:sp>
    </p:spTree>
    <p:extLst>
      <p:ext uri="{BB962C8B-B14F-4D97-AF65-F5344CB8AC3E}">
        <p14:creationId xmlns:p14="http://schemas.microsoft.com/office/powerpoint/2010/main" val="40177754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txBox="1">
            <a:spLocks noChangeArrowheads="1"/>
          </p:cNvSpPr>
          <p:nvPr/>
        </p:nvSpPr>
        <p:spPr bwMode="auto">
          <a:xfrm>
            <a:off x="304800" y="152400"/>
            <a:ext cx="8839200" cy="646331"/>
          </a:xfrm>
          <a:prstGeom prst="rect">
            <a:avLst/>
          </a:prstGeom>
          <a:noFill/>
          <a:ln w="12700">
            <a:noFill/>
            <a:miter lim="800000"/>
            <a:headEnd/>
            <a:tailEnd/>
          </a:ln>
        </p:spPr>
        <p:txBody>
          <a:bodyPr>
            <a:spAutoFit/>
          </a:bodyPr>
          <a:lstStyle>
            <a:lvl1pPr eaLnBrk="0" hangingPunct="0">
              <a:defRPr sz="2800" b="1">
                <a:solidFill>
                  <a:schemeClr val="hlink"/>
                </a:solidFill>
                <a:latin typeface="Tahoma" charset="0"/>
                <a:ea typeface="ＭＳ Ｐゴシック" charset="0"/>
                <a:cs typeface="ＭＳ Ｐゴシック" charset="0"/>
              </a:defRPr>
            </a:lvl1pPr>
            <a:lvl2pPr marL="37931725" indent="-37474525" eaLnBrk="0" hangingPunct="0">
              <a:defRPr sz="2800" b="1">
                <a:solidFill>
                  <a:schemeClr val="hlink"/>
                </a:solidFill>
                <a:latin typeface="Tahoma" charset="0"/>
                <a:ea typeface="ＭＳ Ｐゴシック" charset="0"/>
              </a:defRPr>
            </a:lvl2pPr>
            <a:lvl3pPr eaLnBrk="0" hangingPunct="0">
              <a:defRPr sz="2800" b="1">
                <a:solidFill>
                  <a:schemeClr val="hlink"/>
                </a:solidFill>
                <a:latin typeface="Tahoma" charset="0"/>
                <a:ea typeface="ＭＳ Ｐゴシック" charset="0"/>
              </a:defRPr>
            </a:lvl3pPr>
            <a:lvl4pPr eaLnBrk="0" hangingPunct="0">
              <a:defRPr sz="2800" b="1">
                <a:solidFill>
                  <a:schemeClr val="hlink"/>
                </a:solidFill>
                <a:latin typeface="Tahoma" charset="0"/>
                <a:ea typeface="ＭＳ Ｐゴシック" charset="0"/>
              </a:defRPr>
            </a:lvl4pPr>
            <a:lvl5pPr eaLnBrk="0" hangingPunct="0">
              <a:defRPr sz="2800" b="1">
                <a:solidFill>
                  <a:schemeClr val="hlink"/>
                </a:solidFill>
                <a:latin typeface="Tahoma" charset="0"/>
                <a:ea typeface="ＭＳ Ｐゴシック" charset="0"/>
              </a:defRPr>
            </a:lvl5pPr>
            <a:lvl6pPr marL="457200" eaLnBrk="0" fontAlgn="base" hangingPunct="0">
              <a:spcBef>
                <a:spcPct val="0"/>
              </a:spcBef>
              <a:spcAft>
                <a:spcPct val="0"/>
              </a:spcAft>
              <a:defRPr sz="2800" b="1">
                <a:solidFill>
                  <a:schemeClr val="hlink"/>
                </a:solidFill>
                <a:latin typeface="Tahoma" charset="0"/>
                <a:ea typeface="ＭＳ Ｐゴシック" charset="0"/>
              </a:defRPr>
            </a:lvl6pPr>
            <a:lvl7pPr marL="914400" eaLnBrk="0" fontAlgn="base" hangingPunct="0">
              <a:spcBef>
                <a:spcPct val="0"/>
              </a:spcBef>
              <a:spcAft>
                <a:spcPct val="0"/>
              </a:spcAft>
              <a:defRPr sz="2800" b="1">
                <a:solidFill>
                  <a:schemeClr val="hlink"/>
                </a:solidFill>
                <a:latin typeface="Tahoma" charset="0"/>
                <a:ea typeface="ＭＳ Ｐゴシック" charset="0"/>
              </a:defRPr>
            </a:lvl7pPr>
            <a:lvl8pPr marL="1371600" eaLnBrk="0" fontAlgn="base" hangingPunct="0">
              <a:spcBef>
                <a:spcPct val="0"/>
              </a:spcBef>
              <a:spcAft>
                <a:spcPct val="0"/>
              </a:spcAft>
              <a:defRPr sz="2800" b="1">
                <a:solidFill>
                  <a:schemeClr val="hlink"/>
                </a:solidFill>
                <a:latin typeface="Tahoma" charset="0"/>
                <a:ea typeface="ＭＳ Ｐゴシック" charset="0"/>
              </a:defRPr>
            </a:lvl8pPr>
            <a:lvl9pPr marL="1828800" eaLnBrk="0" fontAlgn="base" hangingPunct="0">
              <a:spcBef>
                <a:spcPct val="0"/>
              </a:spcBef>
              <a:spcAft>
                <a:spcPct val="0"/>
              </a:spcAft>
              <a:defRPr sz="2800" b="1">
                <a:solidFill>
                  <a:schemeClr val="hlink"/>
                </a:solidFill>
                <a:latin typeface="Tahoma" charset="0"/>
                <a:ea typeface="ＭＳ Ｐゴシック" charset="0"/>
              </a:defRPr>
            </a:lvl9pPr>
          </a:lstStyle>
          <a:p>
            <a:pPr>
              <a:defRPr/>
            </a:pPr>
            <a:endParaRPr lang="en-US" sz="3600" dirty="0" smtClean="0">
              <a:solidFill>
                <a:schemeClr val="tx2"/>
              </a:solidFill>
              <a:effectLst>
                <a:outerShdw blurRad="38100" dist="38100" dir="2700000" algn="tl">
                  <a:srgbClr val="000000"/>
                </a:outerShdw>
              </a:effectLst>
              <a:latin typeface="Times" charset="0"/>
            </a:endParaRPr>
          </a:p>
        </p:txBody>
      </p:sp>
      <p:pic>
        <p:nvPicPr>
          <p:cNvPr id="3" name="Picture 2"/>
          <p:cNvPicPr>
            <a:picLocks noChangeAspect="1"/>
          </p:cNvPicPr>
          <p:nvPr/>
        </p:nvPicPr>
        <p:blipFill>
          <a:blip r:embed="rId3"/>
          <a:stretch>
            <a:fillRect/>
          </a:stretch>
        </p:blipFill>
        <p:spPr>
          <a:xfrm>
            <a:off x="900514" y="1780791"/>
            <a:ext cx="7276126" cy="4726372"/>
          </a:xfrm>
          <a:prstGeom prst="rect">
            <a:avLst/>
          </a:prstGeom>
        </p:spPr>
      </p:pic>
      <p:sp>
        <p:nvSpPr>
          <p:cNvPr id="5" name="Title 4"/>
          <p:cNvSpPr>
            <a:spLocks noGrp="1"/>
          </p:cNvSpPr>
          <p:nvPr>
            <p:ph type="title"/>
          </p:nvPr>
        </p:nvSpPr>
        <p:spPr>
          <a:xfrm>
            <a:off x="773120" y="321352"/>
            <a:ext cx="8301676" cy="1143000"/>
          </a:xfrm>
        </p:spPr>
        <p:txBody>
          <a:bodyPr>
            <a:normAutofit fontScale="90000"/>
          </a:bodyPr>
          <a:lstStyle/>
          <a:p>
            <a:pPr>
              <a:defRPr/>
            </a:pPr>
            <a:r>
              <a:rPr lang="en-US" sz="4400" dirty="0" smtClean="0">
                <a:solidFill>
                  <a:schemeClr val="tx2"/>
                </a:solidFill>
                <a:effectLst>
                  <a:outerShdw blurRad="38100" dist="38100" dir="2700000" algn="tl">
                    <a:srgbClr val="000000"/>
                  </a:outerShdw>
                </a:effectLst>
              </a:rPr>
              <a:t>Lawrence Livermore developed a Control </a:t>
            </a:r>
            <a:r>
              <a:rPr lang="en-US" sz="4400" dirty="0">
                <a:solidFill>
                  <a:schemeClr val="tx2"/>
                </a:solidFill>
                <a:effectLst>
                  <a:outerShdw blurRad="38100" dist="38100" dir="2700000" algn="tl">
                    <a:srgbClr val="000000"/>
                  </a:outerShdw>
                </a:effectLst>
              </a:rPr>
              <a:t>Banding </a:t>
            </a:r>
            <a:r>
              <a:rPr lang="en-US" sz="4400" dirty="0" err="1">
                <a:solidFill>
                  <a:schemeClr val="tx2"/>
                </a:solidFill>
                <a:effectLst>
                  <a:outerShdw blurRad="38100" dist="38100" dir="2700000" algn="tl">
                    <a:srgbClr val="000000"/>
                  </a:outerShdw>
                </a:effectLst>
              </a:rPr>
              <a:t>Nanotool</a:t>
            </a:r>
            <a:r>
              <a:rPr lang="en-US" sz="4400" dirty="0">
                <a:solidFill>
                  <a:schemeClr val="tx2"/>
                </a:solidFill>
                <a:effectLst>
                  <a:outerShdw blurRad="38100" dist="38100" dir="2700000" algn="tl">
                    <a:srgbClr val="000000"/>
                  </a:outerShdw>
                </a:effectLst>
              </a:rPr>
              <a:t> </a:t>
            </a:r>
            <a:r>
              <a:rPr lang="en-US" sz="2700" dirty="0" smtClean="0">
                <a:solidFill>
                  <a:schemeClr val="tx2"/>
                </a:solidFill>
                <a:effectLst>
                  <a:outerShdw blurRad="38100" dist="38100" dir="2700000" algn="tl">
                    <a:srgbClr val="000000"/>
                  </a:outerShdw>
                </a:effectLst>
              </a:rPr>
              <a:t>(</a:t>
            </a:r>
            <a:r>
              <a:rPr lang="en-US" sz="2700" dirty="0">
                <a:solidFill>
                  <a:schemeClr val="tx2"/>
                </a:solidFill>
                <a:effectLst>
                  <a:outerShdw blurRad="38100" dist="38100" dir="2700000" algn="tl">
                    <a:srgbClr val="000000"/>
                  </a:outerShdw>
                </a:effectLst>
              </a:rPr>
              <a:t>Sam Paik, LLNL</a:t>
            </a:r>
            <a:r>
              <a:rPr lang="en-US" sz="2700" dirty="0" smtClean="0">
                <a:solidFill>
                  <a:schemeClr val="tx2"/>
                </a:solidFill>
                <a:effectLst>
                  <a:outerShdw blurRad="38100" dist="38100" dir="2700000" algn="tl">
                    <a:srgbClr val="000000"/>
                  </a:outerShdw>
                </a:effectLst>
              </a:rPr>
              <a:t>)</a:t>
            </a:r>
            <a:endParaRPr lang="en-US" sz="2700" dirty="0"/>
          </a:p>
        </p:txBody>
      </p:sp>
      <p:sp>
        <p:nvSpPr>
          <p:cNvPr id="2" name="TextBox 1"/>
          <p:cNvSpPr txBox="1"/>
          <p:nvPr/>
        </p:nvSpPr>
        <p:spPr>
          <a:xfrm>
            <a:off x="5456121" y="5890882"/>
            <a:ext cx="3210174" cy="523220"/>
          </a:xfrm>
          <a:prstGeom prst="rect">
            <a:avLst/>
          </a:prstGeom>
          <a:noFill/>
        </p:spPr>
        <p:txBody>
          <a:bodyPr wrap="square" rtlCol="0">
            <a:spAutoFit/>
          </a:bodyPr>
          <a:lstStyle/>
          <a:p>
            <a:r>
              <a:rPr lang="en-US" sz="1400" b="1" dirty="0" smtClean="0">
                <a:solidFill>
                  <a:srgbClr val="855D5D"/>
                </a:solidFill>
              </a:rPr>
              <a:t>Courtesy Sam Paik and Lawrence Livermore National Laboratory</a:t>
            </a:r>
            <a:endParaRPr lang="en-US" sz="1400" b="1" dirty="0">
              <a:solidFill>
                <a:srgbClr val="855D5D"/>
              </a:solidFill>
            </a:endParaRPr>
          </a:p>
        </p:txBody>
      </p:sp>
    </p:spTree>
    <p:extLst>
      <p:ext uri="{BB962C8B-B14F-4D97-AF65-F5344CB8AC3E}">
        <p14:creationId xmlns:p14="http://schemas.microsoft.com/office/powerpoint/2010/main" val="30821171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The </a:t>
            </a:r>
            <a:r>
              <a:rPr lang="en-US" dirty="0" err="1" smtClean="0"/>
              <a:t>Nanotool</a:t>
            </a:r>
            <a:r>
              <a:rPr lang="en-US" dirty="0" smtClean="0"/>
              <a:t> sets Severity Factors</a:t>
            </a:r>
            <a:endParaRPr lang="en-US" dirty="0"/>
          </a:p>
        </p:txBody>
      </p:sp>
      <p:sp>
        <p:nvSpPr>
          <p:cNvPr id="82945" name="Rectangle 3"/>
          <p:cNvSpPr>
            <a:spLocks noGrp="1" noChangeArrowheads="1"/>
          </p:cNvSpPr>
          <p:nvPr>
            <p:ph idx="1"/>
          </p:nvPr>
        </p:nvSpPr>
        <p:spPr/>
        <p:txBody>
          <a:bodyPr/>
          <a:lstStyle/>
          <a:p>
            <a:pPr marL="82550" indent="0">
              <a:lnSpc>
                <a:spcPct val="80000"/>
              </a:lnSpc>
              <a:buNone/>
              <a:defRPr/>
            </a:pPr>
            <a:r>
              <a:rPr lang="en-US" b="1" dirty="0" smtClean="0">
                <a:solidFill>
                  <a:schemeClr val="accent2"/>
                </a:solidFill>
                <a:latin typeface="Helvetica" charset="0"/>
                <a:ea typeface="ＭＳ Ｐゴシック" charset="0"/>
              </a:rPr>
              <a:t>Nanomaterial: 70% of Severity Score</a:t>
            </a:r>
          </a:p>
          <a:p>
            <a:pPr>
              <a:lnSpc>
                <a:spcPct val="80000"/>
              </a:lnSpc>
              <a:buFont typeface="Monotype Sorts" charset="0"/>
              <a:buNone/>
              <a:defRPr/>
            </a:pPr>
            <a:endParaRPr lang="en-US" sz="2400" b="1" dirty="0" smtClean="0">
              <a:solidFill>
                <a:schemeClr val="accent2"/>
              </a:solidFill>
              <a:latin typeface="Helvetica" charset="0"/>
              <a:ea typeface="ＭＳ Ｐゴシック" charset="0"/>
            </a:endParaRPr>
          </a:p>
          <a:p>
            <a:pPr marL="417512" indent="-347663">
              <a:lnSpc>
                <a:spcPct val="80000"/>
              </a:lnSpc>
              <a:defRPr/>
            </a:pPr>
            <a:r>
              <a:rPr lang="en-US" sz="2800" dirty="0" smtClean="0">
                <a:latin typeface="Gill Sans MT" pitchFamily="34" charset="0"/>
                <a:ea typeface="ＭＳ Ｐゴシック" charset="0"/>
              </a:rPr>
              <a:t>Surface Chemistry (10 </a:t>
            </a:r>
            <a:r>
              <a:rPr lang="en-US" sz="2800" dirty="0" err="1" smtClean="0">
                <a:latin typeface="Gill Sans MT" pitchFamily="34" charset="0"/>
                <a:ea typeface="ＭＳ Ｐゴシック" charset="0"/>
              </a:rPr>
              <a:t>pts</a:t>
            </a:r>
            <a:r>
              <a:rPr lang="en-US" sz="2800" dirty="0" smtClean="0">
                <a:latin typeface="Gill Sans MT" pitchFamily="34" charset="0"/>
                <a:ea typeface="ＭＳ Ｐゴシック" charset="0"/>
              </a:rPr>
              <a:t>)</a:t>
            </a:r>
          </a:p>
          <a:p>
            <a:pPr marL="417512" indent="-347663">
              <a:lnSpc>
                <a:spcPct val="80000"/>
              </a:lnSpc>
              <a:defRPr/>
            </a:pPr>
            <a:r>
              <a:rPr lang="en-US" sz="2800" dirty="0" smtClean="0">
                <a:latin typeface="Gill Sans MT" pitchFamily="34" charset="0"/>
                <a:ea typeface="ＭＳ Ｐゴシック" charset="0"/>
              </a:rPr>
              <a:t>Particle Shape (10 </a:t>
            </a:r>
            <a:r>
              <a:rPr lang="en-US" sz="2800" dirty="0" err="1" smtClean="0">
                <a:latin typeface="Gill Sans MT" pitchFamily="34" charset="0"/>
                <a:ea typeface="ＭＳ Ｐゴシック" charset="0"/>
              </a:rPr>
              <a:t>pts</a:t>
            </a:r>
            <a:r>
              <a:rPr lang="en-US" sz="2800" dirty="0" smtClean="0">
                <a:latin typeface="Gill Sans MT" pitchFamily="34" charset="0"/>
                <a:ea typeface="ＭＳ Ｐゴシック" charset="0"/>
              </a:rPr>
              <a:t>)</a:t>
            </a:r>
          </a:p>
          <a:p>
            <a:pPr marL="417512" indent="-347663">
              <a:lnSpc>
                <a:spcPct val="80000"/>
              </a:lnSpc>
              <a:defRPr/>
            </a:pPr>
            <a:r>
              <a:rPr lang="en-US" sz="2800" dirty="0" smtClean="0">
                <a:latin typeface="Gill Sans MT" pitchFamily="34" charset="0"/>
                <a:ea typeface="ＭＳ Ｐゴシック" charset="0"/>
              </a:rPr>
              <a:t>Particle Diameter (10 </a:t>
            </a:r>
            <a:r>
              <a:rPr lang="en-US" sz="2800" dirty="0" err="1" smtClean="0">
                <a:latin typeface="Gill Sans MT" pitchFamily="34" charset="0"/>
                <a:ea typeface="ＭＳ Ｐゴシック" charset="0"/>
              </a:rPr>
              <a:t>pts</a:t>
            </a:r>
            <a:r>
              <a:rPr lang="en-US" sz="2800" dirty="0" smtClean="0">
                <a:latin typeface="Gill Sans MT" pitchFamily="34" charset="0"/>
                <a:ea typeface="ＭＳ Ｐゴシック" charset="0"/>
              </a:rPr>
              <a:t>)</a:t>
            </a:r>
          </a:p>
          <a:p>
            <a:pPr marL="417512" indent="-347663">
              <a:lnSpc>
                <a:spcPct val="80000"/>
              </a:lnSpc>
              <a:defRPr/>
            </a:pPr>
            <a:r>
              <a:rPr lang="en-US" sz="2800" dirty="0" smtClean="0">
                <a:latin typeface="Gill Sans MT" pitchFamily="34" charset="0"/>
                <a:ea typeface="ＭＳ Ｐゴシック" charset="0"/>
              </a:rPr>
              <a:t>Solubility (10 </a:t>
            </a:r>
            <a:r>
              <a:rPr lang="en-US" sz="2800" dirty="0" err="1" smtClean="0">
                <a:latin typeface="Gill Sans MT" pitchFamily="34" charset="0"/>
                <a:ea typeface="ＭＳ Ｐゴシック" charset="0"/>
              </a:rPr>
              <a:t>pts</a:t>
            </a:r>
            <a:r>
              <a:rPr lang="en-US" sz="2800" dirty="0" smtClean="0">
                <a:latin typeface="Gill Sans MT" pitchFamily="34" charset="0"/>
                <a:ea typeface="ＭＳ Ｐゴシック" charset="0"/>
              </a:rPr>
              <a:t>)</a:t>
            </a:r>
          </a:p>
          <a:p>
            <a:pPr marL="417512" indent="-347663">
              <a:lnSpc>
                <a:spcPct val="80000"/>
              </a:lnSpc>
              <a:defRPr/>
            </a:pPr>
            <a:r>
              <a:rPr lang="en-US" sz="2800" dirty="0" smtClean="0">
                <a:latin typeface="Gill Sans MT" pitchFamily="34" charset="0"/>
                <a:ea typeface="ＭＳ Ｐゴシック" charset="0"/>
              </a:rPr>
              <a:t>Carcinogenicity (6 </a:t>
            </a:r>
            <a:r>
              <a:rPr lang="en-US" sz="2800" dirty="0" err="1" smtClean="0">
                <a:latin typeface="Gill Sans MT" pitchFamily="34" charset="0"/>
                <a:ea typeface="ＭＳ Ｐゴシック" charset="0"/>
              </a:rPr>
              <a:t>pts</a:t>
            </a:r>
            <a:r>
              <a:rPr lang="en-US" sz="2800" dirty="0" smtClean="0">
                <a:latin typeface="Gill Sans MT" pitchFamily="34" charset="0"/>
                <a:ea typeface="ＭＳ Ｐゴシック" charset="0"/>
              </a:rPr>
              <a:t>)</a:t>
            </a:r>
          </a:p>
          <a:p>
            <a:pPr marL="417512" indent="-347663">
              <a:lnSpc>
                <a:spcPct val="80000"/>
              </a:lnSpc>
              <a:defRPr/>
            </a:pPr>
            <a:r>
              <a:rPr lang="en-US" sz="2800" dirty="0" smtClean="0">
                <a:latin typeface="Gill Sans MT" pitchFamily="34" charset="0"/>
                <a:ea typeface="ＭＳ Ｐゴシック" charset="0"/>
              </a:rPr>
              <a:t>Reproductive Toxicity (6 </a:t>
            </a:r>
            <a:r>
              <a:rPr lang="en-US" sz="2800" dirty="0" err="1" smtClean="0">
                <a:latin typeface="Gill Sans MT" pitchFamily="34" charset="0"/>
                <a:ea typeface="ＭＳ Ｐゴシック" charset="0"/>
              </a:rPr>
              <a:t>pts</a:t>
            </a:r>
            <a:r>
              <a:rPr lang="en-US" sz="2800" dirty="0" smtClean="0">
                <a:latin typeface="Gill Sans MT" pitchFamily="34" charset="0"/>
                <a:ea typeface="ＭＳ Ｐゴシック" charset="0"/>
              </a:rPr>
              <a:t>)</a:t>
            </a:r>
          </a:p>
          <a:p>
            <a:pPr marL="417512" indent="-347663">
              <a:lnSpc>
                <a:spcPct val="80000"/>
              </a:lnSpc>
              <a:defRPr/>
            </a:pPr>
            <a:r>
              <a:rPr lang="en-US" sz="2800" dirty="0" smtClean="0">
                <a:latin typeface="Gill Sans MT" pitchFamily="34" charset="0"/>
                <a:ea typeface="ＭＳ Ｐゴシック" charset="0"/>
              </a:rPr>
              <a:t>Mutagenicity (6 </a:t>
            </a:r>
            <a:r>
              <a:rPr lang="en-US" sz="2800" dirty="0" err="1" smtClean="0">
                <a:latin typeface="Gill Sans MT" pitchFamily="34" charset="0"/>
                <a:ea typeface="ＭＳ Ｐゴシック" charset="0"/>
              </a:rPr>
              <a:t>pts</a:t>
            </a:r>
            <a:r>
              <a:rPr lang="en-US" sz="2800" dirty="0" smtClean="0">
                <a:latin typeface="Gill Sans MT" pitchFamily="34" charset="0"/>
                <a:ea typeface="ＭＳ Ｐゴシック" charset="0"/>
              </a:rPr>
              <a:t>)</a:t>
            </a:r>
          </a:p>
          <a:p>
            <a:pPr marL="417512" indent="-347663">
              <a:lnSpc>
                <a:spcPct val="80000"/>
              </a:lnSpc>
              <a:defRPr/>
            </a:pPr>
            <a:r>
              <a:rPr lang="en-US" sz="2800" dirty="0" smtClean="0">
                <a:latin typeface="Gill Sans MT" pitchFamily="34" charset="0"/>
                <a:ea typeface="ＭＳ Ｐゴシック" charset="0"/>
              </a:rPr>
              <a:t>Dermal Toxicity (6 </a:t>
            </a:r>
            <a:r>
              <a:rPr lang="en-US" sz="2800" dirty="0" err="1" smtClean="0">
                <a:latin typeface="Gill Sans MT" pitchFamily="34" charset="0"/>
                <a:ea typeface="ＭＳ Ｐゴシック" charset="0"/>
              </a:rPr>
              <a:t>pts</a:t>
            </a:r>
            <a:r>
              <a:rPr lang="en-US" sz="2800" dirty="0" smtClean="0">
                <a:latin typeface="Gill Sans MT" pitchFamily="34" charset="0"/>
                <a:ea typeface="ＭＳ Ｐゴシック" charset="0"/>
              </a:rPr>
              <a:t>)</a:t>
            </a:r>
          </a:p>
          <a:p>
            <a:pPr marL="417512" indent="-347663">
              <a:lnSpc>
                <a:spcPct val="80000"/>
              </a:lnSpc>
              <a:defRPr/>
            </a:pPr>
            <a:r>
              <a:rPr lang="en-US" sz="2800" dirty="0" err="1" smtClean="0">
                <a:latin typeface="Gill Sans MT" pitchFamily="34" charset="0"/>
                <a:ea typeface="ＭＳ Ｐゴシック" charset="0"/>
              </a:rPr>
              <a:t>Asthmagen</a:t>
            </a:r>
            <a:r>
              <a:rPr lang="en-US" sz="2800" dirty="0" smtClean="0">
                <a:latin typeface="Gill Sans MT" pitchFamily="34" charset="0"/>
                <a:ea typeface="ＭＳ Ｐゴシック" charset="0"/>
              </a:rPr>
              <a:t> (6 </a:t>
            </a:r>
            <a:r>
              <a:rPr lang="en-US" sz="2800" dirty="0" err="1" smtClean="0">
                <a:latin typeface="Gill Sans MT" pitchFamily="34" charset="0"/>
                <a:ea typeface="ＭＳ Ｐゴシック" charset="0"/>
              </a:rPr>
              <a:t>pts</a:t>
            </a:r>
            <a:r>
              <a:rPr lang="en-US" sz="2800" dirty="0" smtClean="0">
                <a:latin typeface="Gill Sans MT" pitchFamily="34" charset="0"/>
                <a:ea typeface="ＭＳ Ｐゴシック" charset="0"/>
              </a:rPr>
              <a:t>)</a:t>
            </a:r>
          </a:p>
        </p:txBody>
      </p:sp>
      <p:pic>
        <p:nvPicPr>
          <p:cNvPr id="119812" name="Picture 5" descr="nanotube_thum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6439" y="3482190"/>
            <a:ext cx="1506574" cy="1580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TextBox 5"/>
          <p:cNvSpPr txBox="1"/>
          <p:nvPr/>
        </p:nvSpPr>
        <p:spPr>
          <a:xfrm>
            <a:off x="1583071" y="6163247"/>
            <a:ext cx="3210174" cy="523220"/>
          </a:xfrm>
          <a:prstGeom prst="rect">
            <a:avLst/>
          </a:prstGeom>
          <a:noFill/>
        </p:spPr>
        <p:txBody>
          <a:bodyPr wrap="square" rtlCol="0">
            <a:spAutoFit/>
          </a:bodyPr>
          <a:lstStyle/>
          <a:p>
            <a:r>
              <a:rPr lang="en-US" sz="1400" b="1" dirty="0" smtClean="0">
                <a:solidFill>
                  <a:srgbClr val="855D5D"/>
                </a:solidFill>
              </a:rPr>
              <a:t>Courtesy Sam Paik and Lawrence Livermore National Laboratory</a:t>
            </a:r>
            <a:endParaRPr lang="en-US" sz="1400" b="1" dirty="0">
              <a:solidFill>
                <a:srgbClr val="855D5D"/>
              </a:solidFill>
            </a:endParaRPr>
          </a:p>
        </p:txBody>
      </p:sp>
    </p:spTree>
    <p:extLst>
      <p:ext uri="{BB962C8B-B14F-4D97-AF65-F5344CB8AC3E}">
        <p14:creationId xmlns:p14="http://schemas.microsoft.com/office/powerpoint/2010/main" val="37862416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4400" dirty="0" smtClean="0">
                <a:solidFill>
                  <a:schemeClr val="tx2"/>
                </a:solidFill>
                <a:effectLst>
                  <a:outerShdw blurRad="38100" dist="38100" dir="2700000" algn="tl">
                    <a:srgbClr val="000000"/>
                  </a:outerShdw>
                </a:effectLst>
              </a:rPr>
              <a:t>Factors for the parent material get 30% of severity score</a:t>
            </a:r>
            <a:endParaRPr lang="en-US" dirty="0"/>
          </a:p>
        </p:txBody>
      </p:sp>
      <p:sp>
        <p:nvSpPr>
          <p:cNvPr id="82945" name="Rectangle 3"/>
          <p:cNvSpPr>
            <a:spLocks noGrp="1" noChangeArrowheads="1"/>
          </p:cNvSpPr>
          <p:nvPr>
            <p:ph idx="1"/>
          </p:nvPr>
        </p:nvSpPr>
        <p:spPr/>
        <p:txBody>
          <a:bodyPr/>
          <a:lstStyle/>
          <a:p>
            <a:pPr marL="692150" lvl="1" indent="-347663">
              <a:lnSpc>
                <a:spcPct val="80000"/>
              </a:lnSpc>
              <a:defRPr/>
            </a:pPr>
            <a:endParaRPr lang="en-US" sz="1800" b="1" dirty="0" smtClean="0">
              <a:latin typeface="+mj-lt"/>
              <a:ea typeface="ＭＳ Ｐゴシック" charset="0"/>
            </a:endParaRPr>
          </a:p>
          <a:p>
            <a:pPr marL="457200" indent="-388938">
              <a:lnSpc>
                <a:spcPct val="80000"/>
              </a:lnSpc>
            </a:pPr>
            <a:r>
              <a:rPr lang="en-US" sz="2800" dirty="0" smtClean="0">
                <a:latin typeface="+mj-lt"/>
              </a:rPr>
              <a:t>Occupational Exposure Limit (10 </a:t>
            </a:r>
            <a:r>
              <a:rPr lang="en-US" sz="2800" dirty="0" err="1" smtClean="0">
                <a:latin typeface="+mj-lt"/>
              </a:rPr>
              <a:t>pts</a:t>
            </a:r>
            <a:r>
              <a:rPr lang="en-US" sz="2800" dirty="0" smtClean="0">
                <a:latin typeface="+mj-lt"/>
              </a:rPr>
              <a:t>)</a:t>
            </a:r>
          </a:p>
          <a:p>
            <a:pPr marL="457200" indent="-388938">
              <a:lnSpc>
                <a:spcPct val="80000"/>
              </a:lnSpc>
            </a:pPr>
            <a:r>
              <a:rPr lang="en-US" sz="2800" dirty="0" smtClean="0">
                <a:latin typeface="+mj-lt"/>
              </a:rPr>
              <a:t>Carcinogenicity (4 </a:t>
            </a:r>
            <a:r>
              <a:rPr lang="en-US" sz="2800" dirty="0" err="1" smtClean="0">
                <a:latin typeface="+mj-lt"/>
              </a:rPr>
              <a:t>pts</a:t>
            </a:r>
            <a:r>
              <a:rPr lang="en-US" sz="2800" dirty="0" smtClean="0">
                <a:latin typeface="+mj-lt"/>
              </a:rPr>
              <a:t>)</a:t>
            </a:r>
          </a:p>
          <a:p>
            <a:pPr marL="457200" indent="-388938">
              <a:lnSpc>
                <a:spcPct val="80000"/>
              </a:lnSpc>
            </a:pPr>
            <a:r>
              <a:rPr lang="en-US" sz="2800" dirty="0" smtClean="0">
                <a:latin typeface="+mj-lt"/>
              </a:rPr>
              <a:t>Reproductive Toxicity (4 </a:t>
            </a:r>
            <a:r>
              <a:rPr lang="en-US" sz="2800" dirty="0" err="1" smtClean="0">
                <a:latin typeface="+mj-lt"/>
              </a:rPr>
              <a:t>pts</a:t>
            </a:r>
            <a:r>
              <a:rPr lang="en-US" sz="2800" dirty="0" smtClean="0">
                <a:latin typeface="+mj-lt"/>
              </a:rPr>
              <a:t>)</a:t>
            </a:r>
          </a:p>
          <a:p>
            <a:pPr marL="457200" indent="-388938">
              <a:lnSpc>
                <a:spcPct val="80000"/>
              </a:lnSpc>
            </a:pPr>
            <a:r>
              <a:rPr lang="en-US" sz="2800" dirty="0" smtClean="0">
                <a:latin typeface="+mj-lt"/>
              </a:rPr>
              <a:t>Mutagenicity (4 </a:t>
            </a:r>
            <a:r>
              <a:rPr lang="en-US" sz="2800" dirty="0" err="1" smtClean="0">
                <a:latin typeface="+mj-lt"/>
              </a:rPr>
              <a:t>pts</a:t>
            </a:r>
            <a:r>
              <a:rPr lang="en-US" sz="2800" dirty="0" smtClean="0">
                <a:latin typeface="+mj-lt"/>
              </a:rPr>
              <a:t>)</a:t>
            </a:r>
          </a:p>
          <a:p>
            <a:pPr marL="457200" indent="-388938">
              <a:lnSpc>
                <a:spcPct val="80000"/>
              </a:lnSpc>
            </a:pPr>
            <a:r>
              <a:rPr lang="en-US" sz="2800" dirty="0" smtClean="0">
                <a:latin typeface="+mj-lt"/>
              </a:rPr>
              <a:t>Dermal Toxicity (4 </a:t>
            </a:r>
            <a:r>
              <a:rPr lang="en-US" sz="2800" dirty="0" err="1" smtClean="0">
                <a:latin typeface="+mj-lt"/>
              </a:rPr>
              <a:t>pts</a:t>
            </a:r>
            <a:r>
              <a:rPr lang="en-US" sz="2800" dirty="0" smtClean="0">
                <a:latin typeface="+mj-lt"/>
              </a:rPr>
              <a:t>)</a:t>
            </a:r>
          </a:p>
          <a:p>
            <a:pPr marL="457200" indent="-388938">
              <a:lnSpc>
                <a:spcPct val="80000"/>
              </a:lnSpc>
            </a:pPr>
            <a:r>
              <a:rPr lang="en-US" sz="2800" dirty="0" err="1" smtClean="0">
                <a:latin typeface="+mj-lt"/>
              </a:rPr>
              <a:t>Asthmagen</a:t>
            </a:r>
            <a:r>
              <a:rPr lang="en-US" sz="2800" dirty="0" smtClean="0">
                <a:latin typeface="+mj-lt"/>
              </a:rPr>
              <a:t> (4 </a:t>
            </a:r>
            <a:r>
              <a:rPr lang="en-US" sz="2800" dirty="0" err="1" smtClean="0">
                <a:latin typeface="+mj-lt"/>
              </a:rPr>
              <a:t>pts</a:t>
            </a:r>
            <a:r>
              <a:rPr lang="en-US" sz="2800" dirty="0" smtClean="0">
                <a:latin typeface="+mj-lt"/>
              </a:rPr>
              <a:t>)</a:t>
            </a:r>
          </a:p>
          <a:p>
            <a:pPr marL="344487" lvl="1" indent="0">
              <a:lnSpc>
                <a:spcPct val="80000"/>
              </a:lnSpc>
              <a:buNone/>
            </a:pPr>
            <a:endParaRPr lang="en-US" sz="1800" b="1" dirty="0" smtClean="0">
              <a:solidFill>
                <a:srgbClr val="FF0000"/>
              </a:solidFill>
              <a:latin typeface="+mj-lt"/>
            </a:endParaRPr>
          </a:p>
          <a:p>
            <a:pPr marL="344487" lvl="1" indent="0">
              <a:lnSpc>
                <a:spcPct val="80000"/>
              </a:lnSpc>
              <a:buNone/>
            </a:pPr>
            <a:r>
              <a:rPr lang="en-US" sz="1800" b="1" dirty="0" smtClean="0">
                <a:latin typeface="+mj-lt"/>
              </a:rPr>
              <a:t>(Maximum points indicated in parentheses)</a:t>
            </a:r>
            <a:endParaRPr lang="en-US" sz="1800" b="1" dirty="0">
              <a:latin typeface="+mj-lt"/>
            </a:endParaRPr>
          </a:p>
        </p:txBody>
      </p:sp>
      <p:sp>
        <p:nvSpPr>
          <p:cNvPr id="5" name="TextBox 4"/>
          <p:cNvSpPr txBox="1"/>
          <p:nvPr/>
        </p:nvSpPr>
        <p:spPr>
          <a:xfrm>
            <a:off x="5456121" y="5890882"/>
            <a:ext cx="3210174" cy="523220"/>
          </a:xfrm>
          <a:prstGeom prst="rect">
            <a:avLst/>
          </a:prstGeom>
          <a:noFill/>
        </p:spPr>
        <p:txBody>
          <a:bodyPr wrap="square" rtlCol="0">
            <a:spAutoFit/>
          </a:bodyPr>
          <a:lstStyle/>
          <a:p>
            <a:r>
              <a:rPr lang="en-US" sz="1400" b="1" dirty="0" smtClean="0">
                <a:solidFill>
                  <a:srgbClr val="855D5D"/>
                </a:solidFill>
              </a:rPr>
              <a:t>Courtesy Sam Paik and Lawrence Livermore National Laboratory</a:t>
            </a:r>
            <a:endParaRPr lang="en-US" sz="1400" b="1" dirty="0">
              <a:solidFill>
                <a:srgbClr val="855D5D"/>
              </a:solidFill>
            </a:endParaRPr>
          </a:p>
        </p:txBody>
      </p:sp>
    </p:spTree>
    <p:extLst>
      <p:ext uri="{BB962C8B-B14F-4D97-AF65-F5344CB8AC3E}">
        <p14:creationId xmlns:p14="http://schemas.microsoft.com/office/powerpoint/2010/main" val="40153928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4"/>
          <p:cNvSpPr>
            <a:spLocks noGrp="1" noChangeArrowheads="1"/>
          </p:cNvSpPr>
          <p:nvPr>
            <p:ph type="title"/>
          </p:nvPr>
        </p:nvSpPr>
        <p:spPr>
          <a:noFill/>
        </p:spPr>
        <p:txBody>
          <a:bodyPr>
            <a:normAutofit/>
          </a:bodyPr>
          <a:lstStyle/>
          <a:p>
            <a:r>
              <a:rPr lang="en-US" sz="3600" b="1" dirty="0" err="1" smtClean="0"/>
              <a:t>Nanotool</a:t>
            </a:r>
            <a:r>
              <a:rPr lang="en-US" sz="3600" b="1" dirty="0" smtClean="0"/>
              <a:t> uses probability factors, too</a:t>
            </a:r>
            <a:endParaRPr lang="en-US" sz="3600" b="1" dirty="0"/>
          </a:p>
        </p:txBody>
      </p:sp>
      <p:sp>
        <p:nvSpPr>
          <p:cNvPr id="19458" name="Rectangle 3"/>
          <p:cNvSpPr>
            <a:spLocks noGrp="1" noChangeArrowheads="1"/>
          </p:cNvSpPr>
          <p:nvPr>
            <p:ph idx="1"/>
          </p:nvPr>
        </p:nvSpPr>
        <p:spPr/>
        <p:txBody>
          <a:bodyPr/>
          <a:lstStyle/>
          <a:p>
            <a:r>
              <a:rPr lang="en-US" sz="2800" dirty="0">
                <a:latin typeface="Helvetica" charset="0"/>
              </a:rPr>
              <a:t>Estimated amount of material used (25 </a:t>
            </a:r>
            <a:r>
              <a:rPr lang="en-US" sz="2800" dirty="0" err="1">
                <a:latin typeface="Helvetica" charset="0"/>
              </a:rPr>
              <a:t>pts</a:t>
            </a:r>
            <a:r>
              <a:rPr lang="en-US" sz="2800" dirty="0">
                <a:latin typeface="Helvetica" charset="0"/>
              </a:rPr>
              <a:t>)</a:t>
            </a:r>
          </a:p>
          <a:p>
            <a:r>
              <a:rPr lang="en-US" sz="2800" dirty="0">
                <a:latin typeface="Helvetica" charset="0"/>
              </a:rPr>
              <a:t>Dustiness/mistiness (30 </a:t>
            </a:r>
            <a:r>
              <a:rPr lang="en-US" sz="2800" dirty="0" err="1">
                <a:latin typeface="Helvetica" charset="0"/>
              </a:rPr>
              <a:t>pts</a:t>
            </a:r>
            <a:r>
              <a:rPr lang="en-US" sz="2800" dirty="0">
                <a:latin typeface="Helvetica" charset="0"/>
              </a:rPr>
              <a:t>)</a:t>
            </a:r>
          </a:p>
          <a:p>
            <a:r>
              <a:rPr lang="en-US" sz="2800" dirty="0">
                <a:latin typeface="Helvetica" charset="0"/>
              </a:rPr>
              <a:t>Number of employees with similar exposure (15 </a:t>
            </a:r>
            <a:r>
              <a:rPr lang="en-US" sz="2800" dirty="0" err="1">
                <a:latin typeface="Helvetica" charset="0"/>
              </a:rPr>
              <a:t>pts</a:t>
            </a:r>
            <a:r>
              <a:rPr lang="en-US" sz="2800" dirty="0">
                <a:latin typeface="Helvetica" charset="0"/>
              </a:rPr>
              <a:t>)</a:t>
            </a:r>
          </a:p>
          <a:p>
            <a:r>
              <a:rPr lang="en-US" sz="2800" dirty="0">
                <a:latin typeface="Helvetica" charset="0"/>
              </a:rPr>
              <a:t>Frequency of operation (15 </a:t>
            </a:r>
            <a:r>
              <a:rPr lang="en-US" sz="2800" dirty="0" err="1">
                <a:latin typeface="Helvetica" charset="0"/>
              </a:rPr>
              <a:t>pts</a:t>
            </a:r>
            <a:r>
              <a:rPr lang="en-US" sz="2800" dirty="0">
                <a:latin typeface="Helvetica" charset="0"/>
              </a:rPr>
              <a:t>)</a:t>
            </a:r>
          </a:p>
          <a:p>
            <a:r>
              <a:rPr lang="en-US" sz="2800" dirty="0">
                <a:latin typeface="Helvetica" charset="0"/>
              </a:rPr>
              <a:t>Duration of operation (15 </a:t>
            </a:r>
            <a:r>
              <a:rPr lang="en-US" sz="2800" dirty="0" err="1">
                <a:latin typeface="Helvetica" charset="0"/>
              </a:rPr>
              <a:t>pts</a:t>
            </a:r>
            <a:r>
              <a:rPr lang="en-US" sz="2800" dirty="0">
                <a:latin typeface="Helvetica" charset="0"/>
              </a:rPr>
              <a:t>)</a:t>
            </a:r>
          </a:p>
          <a:p>
            <a:pPr>
              <a:buFont typeface="Wingdings" charset="0"/>
              <a:buNone/>
            </a:pPr>
            <a:endParaRPr lang="en-US" sz="2800" dirty="0">
              <a:latin typeface="Times" charset="0"/>
            </a:endParaRPr>
          </a:p>
        </p:txBody>
      </p:sp>
      <p:sp>
        <p:nvSpPr>
          <p:cNvPr id="5" name="TextBox 4"/>
          <p:cNvSpPr txBox="1"/>
          <p:nvPr/>
        </p:nvSpPr>
        <p:spPr>
          <a:xfrm>
            <a:off x="5456121" y="5890882"/>
            <a:ext cx="3210174" cy="523220"/>
          </a:xfrm>
          <a:prstGeom prst="rect">
            <a:avLst/>
          </a:prstGeom>
          <a:noFill/>
        </p:spPr>
        <p:txBody>
          <a:bodyPr wrap="square" rtlCol="0">
            <a:spAutoFit/>
          </a:bodyPr>
          <a:lstStyle/>
          <a:p>
            <a:r>
              <a:rPr lang="en-US" sz="1400" b="1" dirty="0" smtClean="0">
                <a:solidFill>
                  <a:srgbClr val="855D5D"/>
                </a:solidFill>
              </a:rPr>
              <a:t>Courtesy Sam Paik and Lawrence Livermore National Laboratory</a:t>
            </a:r>
            <a:endParaRPr lang="en-US" sz="1400" b="1" dirty="0">
              <a:solidFill>
                <a:srgbClr val="855D5D"/>
              </a:solidFill>
            </a:endParaRPr>
          </a:p>
        </p:txBody>
      </p:sp>
    </p:spTree>
    <p:extLst>
      <p:ext uri="{BB962C8B-B14F-4D97-AF65-F5344CB8AC3E}">
        <p14:creationId xmlns:p14="http://schemas.microsoft.com/office/powerpoint/2010/main" val="3295737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ext Box 2050"/>
          <p:cNvSpPr txBox="1">
            <a:spLocks noChangeArrowheads="1"/>
          </p:cNvSpPr>
          <p:nvPr/>
        </p:nvSpPr>
        <p:spPr bwMode="auto">
          <a:xfrm>
            <a:off x="685800" y="609600"/>
            <a:ext cx="8153400" cy="632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it-IT" dirty="0" smtClean="0">
                <a:solidFill>
                  <a:srgbClr val="FF3300"/>
                </a:solidFill>
              </a:rPr>
              <a:t>1995-1960 </a:t>
            </a:r>
            <a:r>
              <a:rPr lang="en-US" altLang="it-IT" dirty="0">
                <a:solidFill>
                  <a:srgbClr val="FF3300"/>
                </a:solidFill>
              </a:rPr>
              <a:t>Public </a:t>
            </a:r>
            <a:r>
              <a:rPr lang="en-US" altLang="it-IT" dirty="0" smtClean="0">
                <a:solidFill>
                  <a:srgbClr val="FF3300"/>
                </a:solidFill>
              </a:rPr>
              <a:t>debate</a:t>
            </a:r>
          </a:p>
          <a:p>
            <a:pPr>
              <a:spcBef>
                <a:spcPct val="50000"/>
              </a:spcBef>
            </a:pPr>
            <a:endParaRPr lang="en-US" altLang="it-IT" dirty="0">
              <a:solidFill>
                <a:srgbClr val="FF3300"/>
              </a:solidFill>
            </a:endParaRPr>
          </a:p>
          <a:p>
            <a:pPr>
              <a:spcBef>
                <a:spcPct val="50000"/>
              </a:spcBef>
            </a:pPr>
            <a:r>
              <a:rPr lang="en-US" altLang="it-IT" dirty="0">
                <a:solidFill>
                  <a:srgbClr val="3366FF"/>
                </a:solidFill>
              </a:rPr>
              <a:t>1962 Silent Spring</a:t>
            </a:r>
            <a:r>
              <a:rPr lang="en-US" altLang="it-IT" dirty="0"/>
              <a:t> R. Carson (DDT and pesticide</a:t>
            </a:r>
            <a:r>
              <a:rPr lang="en-US" altLang="it-IT" dirty="0" smtClean="0"/>
              <a:t>)</a:t>
            </a:r>
          </a:p>
          <a:p>
            <a:pPr>
              <a:spcBef>
                <a:spcPct val="50000"/>
              </a:spcBef>
            </a:pPr>
            <a:endParaRPr lang="en-US" altLang="it-IT" dirty="0"/>
          </a:p>
          <a:p>
            <a:pPr>
              <a:spcBef>
                <a:spcPct val="50000"/>
              </a:spcBef>
            </a:pPr>
            <a:r>
              <a:rPr lang="en-US" altLang="it-IT" dirty="0">
                <a:solidFill>
                  <a:srgbClr val="3366FF"/>
                </a:solidFill>
              </a:rPr>
              <a:t>1961 Thalidomide</a:t>
            </a:r>
            <a:r>
              <a:rPr lang="en-US" altLang="it-IT" dirty="0"/>
              <a:t> (10.000 </a:t>
            </a:r>
            <a:r>
              <a:rPr lang="en-US" altLang="it-IT" dirty="0" err="1"/>
              <a:t>phocomelic</a:t>
            </a:r>
            <a:r>
              <a:rPr lang="en-US" altLang="it-IT" dirty="0"/>
              <a:t> kids - 5000 in Germany</a:t>
            </a:r>
            <a:r>
              <a:rPr lang="en-US" altLang="it-IT" dirty="0" smtClean="0"/>
              <a:t>)</a:t>
            </a:r>
          </a:p>
          <a:p>
            <a:pPr>
              <a:spcBef>
                <a:spcPct val="50000"/>
              </a:spcBef>
            </a:pPr>
            <a:endParaRPr lang="en-US" altLang="it-IT" dirty="0"/>
          </a:p>
          <a:p>
            <a:pPr>
              <a:spcBef>
                <a:spcPct val="50000"/>
              </a:spcBef>
            </a:pPr>
            <a:r>
              <a:rPr lang="en-US" altLang="it-IT" dirty="0">
                <a:solidFill>
                  <a:srgbClr val="3366FF"/>
                </a:solidFill>
              </a:rPr>
              <a:t>1971 Niagara falls </a:t>
            </a:r>
            <a:r>
              <a:rPr lang="en-US" altLang="it-IT" dirty="0"/>
              <a:t>artificial canal used for storing waste from chemical and plastic industries - benzene, dioxin,…- (1930-1950), 1953 cover with earth, sold to city hall, build a school… kids death, cancer,…</a:t>
            </a:r>
            <a:r>
              <a:rPr lang="en-US" altLang="it-IT" dirty="0">
                <a:solidFill>
                  <a:srgbClr val="3366FF"/>
                </a:solidFill>
              </a:rPr>
              <a:t> </a:t>
            </a:r>
            <a:r>
              <a:rPr lang="en-US" altLang="it-IT" dirty="0"/>
              <a:t>700 ppb, cost 20 million $, new city</a:t>
            </a:r>
            <a:r>
              <a:rPr lang="en-US" altLang="it-IT" dirty="0" smtClean="0"/>
              <a:t>)</a:t>
            </a:r>
          </a:p>
          <a:p>
            <a:pPr>
              <a:spcBef>
                <a:spcPct val="50000"/>
              </a:spcBef>
            </a:pPr>
            <a:endParaRPr lang="en-US" altLang="it-IT" dirty="0">
              <a:solidFill>
                <a:srgbClr val="3366FF"/>
              </a:solidFill>
            </a:endParaRPr>
          </a:p>
          <a:p>
            <a:pPr>
              <a:spcBef>
                <a:spcPct val="50000"/>
              </a:spcBef>
            </a:pPr>
            <a:r>
              <a:rPr lang="en-US" altLang="it-IT" dirty="0">
                <a:solidFill>
                  <a:srgbClr val="3366FF"/>
                </a:solidFill>
              </a:rPr>
              <a:t>1970 Cuyahoga River (Ohio),</a:t>
            </a:r>
            <a:r>
              <a:rPr lang="en-US" altLang="it-IT" dirty="0"/>
              <a:t> flaming river due to the presence of organic </a:t>
            </a:r>
            <a:r>
              <a:rPr lang="en-US" altLang="it-IT" dirty="0" smtClean="0"/>
              <a:t>pollutant</a:t>
            </a:r>
          </a:p>
          <a:p>
            <a:pPr>
              <a:spcBef>
                <a:spcPct val="50000"/>
              </a:spcBef>
            </a:pPr>
            <a:endParaRPr lang="en-US" altLang="it-IT" dirty="0"/>
          </a:p>
          <a:p>
            <a:pPr>
              <a:spcBef>
                <a:spcPct val="50000"/>
              </a:spcBef>
            </a:pPr>
            <a:r>
              <a:rPr lang="en-US" altLang="it-IT" dirty="0">
                <a:solidFill>
                  <a:srgbClr val="3366FF"/>
                </a:solidFill>
              </a:rPr>
              <a:t>1982 Times Beach</a:t>
            </a:r>
            <a:r>
              <a:rPr lang="en-US" altLang="it-IT" dirty="0"/>
              <a:t> (</a:t>
            </a:r>
            <a:r>
              <a:rPr lang="en-US" altLang="it-IT" dirty="0" err="1"/>
              <a:t>Missuri</a:t>
            </a:r>
            <a:r>
              <a:rPr lang="en-US" altLang="it-IT" dirty="0"/>
              <a:t>) Dioxin pollution in 26 cities (300-700 ppb, cost 33 million $)</a:t>
            </a:r>
          </a:p>
          <a:p>
            <a:pPr>
              <a:spcBef>
                <a:spcPct val="50000"/>
              </a:spcBef>
            </a:pPr>
            <a:endParaRPr lang="en-US" altLang="it-IT" dirty="0"/>
          </a:p>
        </p:txBody>
      </p:sp>
    </p:spTree>
    <p:extLst>
      <p:ext uri="{BB962C8B-B14F-4D97-AF65-F5344CB8AC3E}">
        <p14:creationId xmlns:p14="http://schemas.microsoft.com/office/powerpoint/2010/main" val="364767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Autofit/>
          </a:bodyPr>
          <a:lstStyle/>
          <a:p>
            <a:r>
              <a:rPr lang="en-US" sz="3200" b="1" dirty="0" err="1" smtClean="0">
                <a:latin typeface="Helvetica" charset="0"/>
              </a:rPr>
              <a:t>Nanotool</a:t>
            </a:r>
            <a:r>
              <a:rPr lang="en-US" sz="3200" b="1" dirty="0" smtClean="0">
                <a:latin typeface="Helvetica" charset="0"/>
              </a:rPr>
              <a:t> results were comparable to judgment of professionals</a:t>
            </a:r>
            <a:endParaRPr lang="en-US" sz="3200" b="1" dirty="0">
              <a:latin typeface="Helvetica" charset="0"/>
            </a:endParaRPr>
          </a:p>
        </p:txBody>
      </p:sp>
      <p:sp>
        <p:nvSpPr>
          <p:cNvPr id="30723" name="Rectangle 3"/>
          <p:cNvSpPr>
            <a:spLocks noGrp="1" noChangeArrowheads="1"/>
          </p:cNvSpPr>
          <p:nvPr>
            <p:ph idx="1"/>
          </p:nvPr>
        </p:nvSpPr>
        <p:spPr/>
        <p:txBody>
          <a:bodyPr>
            <a:normAutofit/>
          </a:bodyPr>
          <a:lstStyle/>
          <a:p>
            <a:pPr>
              <a:buNone/>
            </a:pPr>
            <a:r>
              <a:rPr lang="en-US" dirty="0" smtClean="0">
                <a:latin typeface="Gill Sans MT" pitchFamily="34" charset="0"/>
              </a:rPr>
              <a:t>36 </a:t>
            </a:r>
            <a:r>
              <a:rPr lang="en-US" dirty="0">
                <a:latin typeface="Gill Sans MT" pitchFamily="34" charset="0"/>
              </a:rPr>
              <a:t>operations at LLNL</a:t>
            </a:r>
          </a:p>
          <a:p>
            <a:r>
              <a:rPr lang="en-US" dirty="0">
                <a:latin typeface="Gill Sans MT" pitchFamily="34" charset="0"/>
              </a:rPr>
              <a:t>For 21 activities, CB </a:t>
            </a:r>
            <a:r>
              <a:rPr lang="en-US" dirty="0" err="1">
                <a:latin typeface="Gill Sans MT" pitchFamily="34" charset="0"/>
              </a:rPr>
              <a:t>Nanotool</a:t>
            </a:r>
            <a:r>
              <a:rPr lang="en-US" dirty="0">
                <a:latin typeface="Gill Sans MT" pitchFamily="34" charset="0"/>
              </a:rPr>
              <a:t> recommendation was equivalent to existing controls</a:t>
            </a:r>
          </a:p>
          <a:p>
            <a:r>
              <a:rPr lang="en-US" dirty="0">
                <a:latin typeface="Gill Sans MT" pitchFamily="34" charset="0"/>
              </a:rPr>
              <a:t>For 9 activities, CB </a:t>
            </a:r>
            <a:r>
              <a:rPr lang="en-US" dirty="0" err="1">
                <a:latin typeface="Gill Sans MT" pitchFamily="34" charset="0"/>
              </a:rPr>
              <a:t>Nanotool</a:t>
            </a:r>
            <a:r>
              <a:rPr lang="en-US" dirty="0">
                <a:latin typeface="Gill Sans MT" pitchFamily="34" charset="0"/>
              </a:rPr>
              <a:t> recommended higher level of control than existing controls </a:t>
            </a:r>
          </a:p>
          <a:p>
            <a:r>
              <a:rPr lang="en-US" dirty="0">
                <a:latin typeface="Gill Sans MT" pitchFamily="34" charset="0"/>
              </a:rPr>
              <a:t>For 6 activities, CB </a:t>
            </a:r>
            <a:r>
              <a:rPr lang="en-US" dirty="0" err="1">
                <a:latin typeface="Gill Sans MT" pitchFamily="34" charset="0"/>
              </a:rPr>
              <a:t>Nanotool</a:t>
            </a:r>
            <a:r>
              <a:rPr lang="en-US" dirty="0">
                <a:latin typeface="Gill Sans MT" pitchFamily="34" charset="0"/>
              </a:rPr>
              <a:t> recommended lower level of control than existing </a:t>
            </a:r>
            <a:r>
              <a:rPr lang="en-US" dirty="0" smtClean="0">
                <a:latin typeface="Gill Sans MT" pitchFamily="34" charset="0"/>
              </a:rPr>
              <a:t>controls</a:t>
            </a:r>
            <a:endParaRPr lang="en-US" sz="2400" dirty="0">
              <a:latin typeface="Gill Sans MT" pitchFamily="34" charset="0"/>
            </a:endParaRPr>
          </a:p>
          <a:p>
            <a:pPr lvl="1"/>
            <a:endParaRPr lang="en-US" dirty="0">
              <a:latin typeface="Gill Sans MT" pitchFamily="34" charset="0"/>
            </a:endParaRPr>
          </a:p>
        </p:txBody>
      </p:sp>
      <p:sp>
        <p:nvSpPr>
          <p:cNvPr id="5" name="TextBox 4"/>
          <p:cNvSpPr txBox="1"/>
          <p:nvPr/>
        </p:nvSpPr>
        <p:spPr>
          <a:xfrm>
            <a:off x="5456121" y="5890882"/>
            <a:ext cx="3210174" cy="523220"/>
          </a:xfrm>
          <a:prstGeom prst="rect">
            <a:avLst/>
          </a:prstGeom>
          <a:noFill/>
        </p:spPr>
        <p:txBody>
          <a:bodyPr wrap="square" rtlCol="0">
            <a:spAutoFit/>
          </a:bodyPr>
          <a:lstStyle/>
          <a:p>
            <a:r>
              <a:rPr lang="en-US" sz="1400" b="1" dirty="0" smtClean="0">
                <a:solidFill>
                  <a:srgbClr val="855D5D"/>
                </a:solidFill>
              </a:rPr>
              <a:t>Courtesy Sam Paik and Lawrence Livermore National Laboratory</a:t>
            </a:r>
            <a:endParaRPr lang="en-US" sz="1400" b="1" dirty="0">
              <a:solidFill>
                <a:srgbClr val="855D5D"/>
              </a:solidFill>
            </a:endParaRPr>
          </a:p>
        </p:txBody>
      </p:sp>
    </p:spTree>
    <p:extLst>
      <p:ext uri="{BB962C8B-B14F-4D97-AF65-F5344CB8AC3E}">
        <p14:creationId xmlns:p14="http://schemas.microsoft.com/office/powerpoint/2010/main" val="385728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
          <p:cNvSpPr>
            <a:spLocks noGrp="1" noChangeArrowheads="1"/>
          </p:cNvSpPr>
          <p:nvPr>
            <p:ph type="title"/>
          </p:nvPr>
        </p:nvSpPr>
        <p:spPr>
          <a:noFill/>
        </p:spPr>
        <p:txBody>
          <a:bodyPr/>
          <a:lstStyle/>
          <a:p>
            <a:r>
              <a:rPr lang="en-US" dirty="0">
                <a:latin typeface="Helvetica" charset="0"/>
              </a:rPr>
              <a:t>CB </a:t>
            </a:r>
            <a:r>
              <a:rPr lang="en-US" dirty="0" err="1">
                <a:latin typeface="Helvetica" charset="0"/>
              </a:rPr>
              <a:t>Nanotool</a:t>
            </a:r>
            <a:r>
              <a:rPr lang="en-US" dirty="0">
                <a:latin typeface="Helvetica" charset="0"/>
              </a:rPr>
              <a:t> </a:t>
            </a:r>
            <a:r>
              <a:rPr lang="en-US" dirty="0" smtClean="0">
                <a:latin typeface="Helvetica" charset="0"/>
              </a:rPr>
              <a:t>as LLNL </a:t>
            </a:r>
            <a:r>
              <a:rPr lang="en-US" dirty="0">
                <a:latin typeface="Helvetica" charset="0"/>
              </a:rPr>
              <a:t>Policy	</a:t>
            </a:r>
          </a:p>
        </p:txBody>
      </p:sp>
      <p:sp>
        <p:nvSpPr>
          <p:cNvPr id="31746" name="Rectangle 3"/>
          <p:cNvSpPr>
            <a:spLocks noGrp="1" noChangeArrowheads="1"/>
          </p:cNvSpPr>
          <p:nvPr>
            <p:ph idx="1"/>
          </p:nvPr>
        </p:nvSpPr>
        <p:spPr/>
        <p:txBody>
          <a:bodyPr/>
          <a:lstStyle/>
          <a:p>
            <a:r>
              <a:rPr lang="en-US" dirty="0"/>
              <a:t>Overall (30 out of 36), CB </a:t>
            </a:r>
            <a:r>
              <a:rPr lang="en-US" dirty="0" err="1"/>
              <a:t>Nanotool</a:t>
            </a:r>
            <a:r>
              <a:rPr lang="en-US" dirty="0"/>
              <a:t> recommendation was equal to or more conservative than IH expert opinions</a:t>
            </a:r>
          </a:p>
          <a:p>
            <a:r>
              <a:rPr lang="en-US" dirty="0"/>
              <a:t>LLNL decided to make CB </a:t>
            </a:r>
            <a:r>
              <a:rPr lang="en-US" dirty="0" err="1"/>
              <a:t>Nanotool</a:t>
            </a:r>
            <a:r>
              <a:rPr lang="en-US" dirty="0"/>
              <a:t> recommendation a requirement</a:t>
            </a:r>
          </a:p>
          <a:p>
            <a:r>
              <a:rPr lang="en-US" dirty="0"/>
              <a:t>CB </a:t>
            </a:r>
            <a:r>
              <a:rPr lang="en-US" dirty="0" err="1"/>
              <a:t>Nanotool</a:t>
            </a:r>
            <a:r>
              <a:rPr lang="en-US" dirty="0"/>
              <a:t> is an essential part of LLNL</a:t>
            </a:r>
            <a:r>
              <a:rPr lang="ja-JP" altLang="en-US" dirty="0"/>
              <a:t>’</a:t>
            </a:r>
            <a:r>
              <a:rPr lang="en-US" dirty="0"/>
              <a:t>s Nanotechnology Safety Program </a:t>
            </a:r>
          </a:p>
          <a:p>
            <a:endParaRPr lang="en-US" dirty="0"/>
          </a:p>
        </p:txBody>
      </p:sp>
      <p:sp>
        <p:nvSpPr>
          <p:cNvPr id="5" name="TextBox 4"/>
          <p:cNvSpPr txBox="1"/>
          <p:nvPr/>
        </p:nvSpPr>
        <p:spPr>
          <a:xfrm>
            <a:off x="5456121" y="5890882"/>
            <a:ext cx="3210174" cy="523220"/>
          </a:xfrm>
          <a:prstGeom prst="rect">
            <a:avLst/>
          </a:prstGeom>
          <a:noFill/>
        </p:spPr>
        <p:txBody>
          <a:bodyPr wrap="square" rtlCol="0">
            <a:spAutoFit/>
          </a:bodyPr>
          <a:lstStyle/>
          <a:p>
            <a:r>
              <a:rPr lang="en-US" sz="1400" b="1" dirty="0" smtClean="0">
                <a:solidFill>
                  <a:srgbClr val="855D5D"/>
                </a:solidFill>
              </a:rPr>
              <a:t>Courtesy Sam Paik and Lawrence Livermore National Laboratory</a:t>
            </a:r>
            <a:endParaRPr lang="en-US" sz="1400" b="1" dirty="0">
              <a:solidFill>
                <a:srgbClr val="855D5D"/>
              </a:solidFill>
            </a:endParaRPr>
          </a:p>
        </p:txBody>
      </p:sp>
    </p:spTree>
    <p:extLst>
      <p:ext uri="{BB962C8B-B14F-4D97-AF65-F5344CB8AC3E}">
        <p14:creationId xmlns:p14="http://schemas.microsoft.com/office/powerpoint/2010/main" val="33512279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762000" y="0"/>
            <a:ext cx="7772400" cy="1143000"/>
          </a:xfrm>
        </p:spPr>
        <p:txBody>
          <a:bodyPr/>
          <a:lstStyle/>
          <a:p>
            <a:r>
              <a:rPr lang="en-US" dirty="0"/>
              <a:t>Example </a:t>
            </a:r>
            <a:r>
              <a:rPr lang="en-US" dirty="0" smtClean="0"/>
              <a:t>SDS</a:t>
            </a:r>
            <a:r>
              <a:rPr lang="en-US" dirty="0"/>
              <a:t>: </a:t>
            </a:r>
            <a:r>
              <a:rPr lang="en-US" dirty="0" err="1"/>
              <a:t>NanoWax</a:t>
            </a:r>
            <a:endParaRPr lang="en-US" dirty="0"/>
          </a:p>
        </p:txBody>
      </p:sp>
      <p:pic>
        <p:nvPicPr>
          <p:cNvPr id="420869" name="Picture 5"/>
          <p:cNvPicPr>
            <a:picLocks noChangeAspect="1" noChangeArrowheads="1"/>
          </p:cNvPicPr>
          <p:nvPr/>
        </p:nvPicPr>
        <p:blipFill>
          <a:blip r:embed="rId3"/>
          <a:srcRect l="1250" t="19000" r="41875" b="11000"/>
          <a:stretch>
            <a:fillRect/>
          </a:stretch>
        </p:blipFill>
        <p:spPr bwMode="auto">
          <a:xfrm>
            <a:off x="914400" y="1098550"/>
            <a:ext cx="7239000" cy="5568950"/>
          </a:xfrm>
          <a:prstGeom prst="rect">
            <a:avLst/>
          </a:prstGeom>
          <a:noFill/>
          <a:ln w="12700">
            <a:noFill/>
            <a:miter lim="800000"/>
            <a:headEnd/>
            <a:tailEnd/>
          </a:ln>
          <a:effectLst/>
        </p:spPr>
      </p:pic>
    </p:spTree>
    <p:extLst>
      <p:ext uri="{BB962C8B-B14F-4D97-AF65-F5344CB8AC3E}">
        <p14:creationId xmlns:p14="http://schemas.microsoft.com/office/powerpoint/2010/main" val="13890224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762000" y="266700"/>
            <a:ext cx="7772400" cy="1066800"/>
          </a:xfrm>
        </p:spPr>
        <p:txBody>
          <a:bodyPr>
            <a:normAutofit fontScale="90000"/>
          </a:bodyPr>
          <a:lstStyle/>
          <a:p>
            <a:r>
              <a:rPr lang="en-US" dirty="0" err="1"/>
              <a:t>NanoWax</a:t>
            </a:r>
            <a:r>
              <a:rPr lang="en-US" dirty="0"/>
              <a:t> </a:t>
            </a:r>
            <a:r>
              <a:rPr lang="en-US" dirty="0" smtClean="0"/>
              <a:t>SDS</a:t>
            </a:r>
            <a:r>
              <a:rPr lang="en-US" dirty="0"/>
              <a:t/>
            </a:r>
            <a:br>
              <a:rPr lang="en-US" dirty="0"/>
            </a:br>
            <a:r>
              <a:rPr lang="en-US" sz="3200" dirty="0">
                <a:solidFill>
                  <a:schemeClr val="accent2"/>
                </a:solidFill>
              </a:rPr>
              <a:t>Section 8: Exposure Controls/PPE</a:t>
            </a:r>
          </a:p>
        </p:txBody>
      </p:sp>
      <p:sp>
        <p:nvSpPr>
          <p:cNvPr id="421892" name="Text Box 4"/>
          <p:cNvSpPr txBox="1">
            <a:spLocks noChangeArrowheads="1"/>
          </p:cNvSpPr>
          <p:nvPr/>
        </p:nvSpPr>
        <p:spPr bwMode="auto">
          <a:xfrm>
            <a:off x="628406" y="1401763"/>
            <a:ext cx="8458200" cy="4054475"/>
          </a:xfrm>
          <a:prstGeom prst="rect">
            <a:avLst/>
          </a:prstGeom>
          <a:noFill/>
          <a:ln w="12700">
            <a:noFill/>
            <a:miter lim="800000"/>
            <a:headEnd/>
            <a:tailEnd/>
          </a:ln>
          <a:effectLst/>
        </p:spPr>
        <p:txBody>
          <a:bodyPr>
            <a:spAutoFit/>
          </a:bodyPr>
          <a:lstStyle/>
          <a:p>
            <a:pPr algn="l">
              <a:spcBef>
                <a:spcPct val="50000"/>
              </a:spcBef>
            </a:pPr>
            <a:r>
              <a:rPr lang="en-US" sz="2000" dirty="0">
                <a:solidFill>
                  <a:schemeClr val="tx1"/>
                </a:solidFill>
                <a:effectLst/>
                <a:latin typeface="Arial" charset="0"/>
                <a:cs typeface="Times New Roman" pitchFamily="18" charset="0"/>
              </a:rPr>
              <a:t>WAX EMULSION:  No exposure limits established </a:t>
            </a:r>
            <a:r>
              <a:rPr lang="en-US" sz="2000" dirty="0">
                <a:effectLst/>
                <a:latin typeface="Arial" charset="0"/>
                <a:cs typeface="Times New Roman" pitchFamily="18" charset="0"/>
              </a:rPr>
              <a:t>(NLE)</a:t>
            </a:r>
          </a:p>
          <a:p>
            <a:pPr algn="l">
              <a:spcBef>
                <a:spcPct val="50000"/>
              </a:spcBef>
            </a:pPr>
            <a:r>
              <a:rPr lang="en-US" sz="2000" dirty="0">
                <a:solidFill>
                  <a:schemeClr val="tx1"/>
                </a:solidFill>
                <a:effectLst/>
                <a:latin typeface="Arial" charset="0"/>
                <a:cs typeface="Times New Roman" pitchFamily="18" charset="0"/>
              </a:rPr>
              <a:t>ALIPHATIC PETROLEUM DISTILLATES (64741-66-8): </a:t>
            </a:r>
            <a:r>
              <a:rPr lang="en-US" sz="2000" dirty="0">
                <a:solidFill>
                  <a:schemeClr val="accent2"/>
                </a:solidFill>
                <a:effectLst/>
                <a:latin typeface="Arial" charset="0"/>
                <a:cs typeface="Times New Roman" pitchFamily="18" charset="0"/>
              </a:rPr>
              <a:t>NLE  </a:t>
            </a:r>
          </a:p>
          <a:p>
            <a:pPr algn="l">
              <a:spcBef>
                <a:spcPct val="50000"/>
              </a:spcBef>
            </a:pPr>
            <a:r>
              <a:rPr lang="en-US" sz="2000" dirty="0">
                <a:solidFill>
                  <a:schemeClr val="tx2"/>
                </a:solidFill>
                <a:effectLst/>
                <a:latin typeface="Arial" charset="0"/>
                <a:cs typeface="Times New Roman" pitchFamily="18" charset="0"/>
              </a:rPr>
              <a:t>ALUMINUM SILICATE</a:t>
            </a:r>
            <a:r>
              <a:rPr lang="en-US" sz="2000" dirty="0">
                <a:solidFill>
                  <a:schemeClr val="tx1"/>
                </a:solidFill>
                <a:effectLst/>
                <a:latin typeface="Arial" charset="0"/>
                <a:cs typeface="Times New Roman" pitchFamily="18" charset="0"/>
              </a:rPr>
              <a:t> (66402-68-4):</a:t>
            </a:r>
            <a:r>
              <a:rPr lang="en-US" sz="2000" dirty="0">
                <a:solidFill>
                  <a:schemeClr val="accent2"/>
                </a:solidFill>
                <a:effectLst/>
                <a:latin typeface="Arial" charset="0"/>
                <a:cs typeface="Times New Roman" pitchFamily="18" charset="0"/>
              </a:rPr>
              <a:t> NLE  </a:t>
            </a:r>
          </a:p>
          <a:p>
            <a:pPr algn="l">
              <a:spcBef>
                <a:spcPct val="50000"/>
              </a:spcBef>
            </a:pPr>
            <a:r>
              <a:rPr lang="en-US" sz="2000" dirty="0">
                <a:solidFill>
                  <a:schemeClr val="tx1"/>
                </a:solidFill>
                <a:effectLst/>
                <a:latin typeface="Arial" charset="0"/>
                <a:cs typeface="Times New Roman" pitchFamily="18" charset="0"/>
              </a:rPr>
              <a:t>POLY(DIMETHYLSILOXANE) (63148-62-9): </a:t>
            </a:r>
            <a:r>
              <a:rPr lang="en-US" sz="2000" dirty="0">
                <a:solidFill>
                  <a:schemeClr val="accent2"/>
                </a:solidFill>
                <a:effectLst/>
                <a:latin typeface="Arial" charset="0"/>
                <a:cs typeface="Times New Roman" pitchFamily="18" charset="0"/>
              </a:rPr>
              <a:t>NLE</a:t>
            </a:r>
          </a:p>
          <a:p>
            <a:pPr algn="l">
              <a:spcBef>
                <a:spcPct val="50000"/>
              </a:spcBef>
            </a:pPr>
            <a:r>
              <a:rPr lang="en-US" sz="2000" dirty="0">
                <a:solidFill>
                  <a:schemeClr val="tx1"/>
                </a:solidFill>
                <a:effectLst/>
                <a:latin typeface="Arial" charset="0"/>
                <a:cs typeface="Times New Roman" pitchFamily="18" charset="0"/>
              </a:rPr>
              <a:t>ALKYL QUATERNARY AMMONIUM BENTONITE (68953-58-2) : </a:t>
            </a:r>
            <a:r>
              <a:rPr lang="en-US" sz="2000" dirty="0">
                <a:solidFill>
                  <a:schemeClr val="accent2"/>
                </a:solidFill>
                <a:effectLst/>
                <a:latin typeface="Arial" charset="0"/>
                <a:cs typeface="Times New Roman" pitchFamily="18" charset="0"/>
              </a:rPr>
              <a:t>NLE </a:t>
            </a:r>
          </a:p>
          <a:p>
            <a:pPr algn="l">
              <a:spcBef>
                <a:spcPct val="50000"/>
              </a:spcBef>
            </a:pPr>
            <a:r>
              <a:rPr lang="en-US" sz="2000" dirty="0">
                <a:solidFill>
                  <a:schemeClr val="tx1"/>
                </a:solidFill>
                <a:effectLst/>
                <a:latin typeface="Arial" charset="0"/>
                <a:cs typeface="Times New Roman" pitchFamily="18" charset="0"/>
              </a:rPr>
              <a:t>TETRAGLYCERYL MONOOLEATE (9007-48-1): </a:t>
            </a:r>
            <a:r>
              <a:rPr lang="en-US" sz="2000" dirty="0">
                <a:solidFill>
                  <a:schemeClr val="accent2"/>
                </a:solidFill>
                <a:effectLst/>
                <a:latin typeface="Arial" charset="0"/>
                <a:cs typeface="Times New Roman" pitchFamily="18" charset="0"/>
              </a:rPr>
              <a:t>NLE</a:t>
            </a:r>
          </a:p>
          <a:p>
            <a:pPr algn="l">
              <a:spcBef>
                <a:spcPct val="50000"/>
              </a:spcBef>
            </a:pPr>
            <a:r>
              <a:rPr lang="en-US" sz="2000" dirty="0">
                <a:solidFill>
                  <a:schemeClr val="tx1"/>
                </a:solidFill>
                <a:effectLst/>
                <a:latin typeface="Arial" charset="0"/>
                <a:cs typeface="Times New Roman" pitchFamily="18" charset="0"/>
              </a:rPr>
              <a:t>GLYCOL (107-21-1)  </a:t>
            </a:r>
          </a:p>
          <a:p>
            <a:pPr algn="l">
              <a:spcBef>
                <a:spcPct val="50000"/>
              </a:spcBef>
            </a:pPr>
            <a:r>
              <a:rPr lang="en-US" sz="2000" dirty="0">
                <a:solidFill>
                  <a:schemeClr val="tx1"/>
                </a:solidFill>
                <a:effectLst/>
                <a:latin typeface="Arial" charset="0"/>
                <a:cs typeface="Times New Roman" pitchFamily="18" charset="0"/>
              </a:rPr>
              <a:t>  	OSHA PEL 50 ppm - Ceiling  </a:t>
            </a:r>
          </a:p>
          <a:p>
            <a:pPr algn="l">
              <a:spcBef>
                <a:spcPct val="50000"/>
              </a:spcBef>
            </a:pPr>
            <a:r>
              <a:rPr lang="en-US" sz="2000" dirty="0">
                <a:solidFill>
                  <a:schemeClr val="tx1"/>
                </a:solidFill>
                <a:effectLst/>
                <a:latin typeface="Arial" charset="0"/>
                <a:cs typeface="Times New Roman" pitchFamily="18" charset="0"/>
              </a:rPr>
              <a:t>  	ACGIH TLV 100 mg/m3 - Ceiling as an aerosol  </a:t>
            </a:r>
          </a:p>
        </p:txBody>
      </p:sp>
      <p:sp>
        <p:nvSpPr>
          <p:cNvPr id="421894" name="Text Box 6"/>
          <p:cNvSpPr txBox="1">
            <a:spLocks noChangeArrowheads="1"/>
          </p:cNvSpPr>
          <p:nvPr/>
        </p:nvSpPr>
        <p:spPr bwMode="auto">
          <a:xfrm>
            <a:off x="762000" y="5562600"/>
            <a:ext cx="8077200" cy="1066800"/>
          </a:xfrm>
          <a:prstGeom prst="rect">
            <a:avLst/>
          </a:prstGeom>
          <a:noFill/>
          <a:ln w="12700">
            <a:noFill/>
            <a:miter lim="800000"/>
            <a:headEnd/>
            <a:tailEnd/>
          </a:ln>
          <a:effectLst/>
        </p:spPr>
        <p:txBody>
          <a:bodyPr wrap="square">
            <a:spAutoFit/>
          </a:bodyPr>
          <a:lstStyle/>
          <a:p>
            <a:pPr algn="l">
              <a:spcBef>
                <a:spcPct val="50000"/>
              </a:spcBef>
            </a:pPr>
            <a:r>
              <a:rPr lang="en-US" sz="3200" dirty="0">
                <a:solidFill>
                  <a:schemeClr val="tx2"/>
                </a:solidFill>
                <a:effectLst/>
                <a:latin typeface="Arial" charset="0"/>
              </a:rPr>
              <a:t>No indication which component is </a:t>
            </a:r>
            <a:r>
              <a:rPr lang="en-US" sz="3200" dirty="0" err="1">
                <a:solidFill>
                  <a:schemeClr val="tx2"/>
                </a:solidFill>
                <a:effectLst/>
                <a:latin typeface="Arial" charset="0"/>
              </a:rPr>
              <a:t>nano</a:t>
            </a:r>
            <a:r>
              <a:rPr lang="en-US" sz="3200" dirty="0">
                <a:solidFill>
                  <a:schemeClr val="tx2"/>
                </a:solidFill>
                <a:effectLst/>
                <a:latin typeface="Arial" charset="0"/>
              </a:rPr>
              <a:t>-sized. Is it important in this application?</a:t>
            </a:r>
          </a:p>
        </p:txBody>
      </p:sp>
    </p:spTree>
    <p:extLst>
      <p:ext uri="{BB962C8B-B14F-4D97-AF65-F5344CB8AC3E}">
        <p14:creationId xmlns:p14="http://schemas.microsoft.com/office/powerpoint/2010/main" val="140404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1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ext Box 3074"/>
          <p:cNvSpPr txBox="1">
            <a:spLocks noChangeArrowheads="1"/>
          </p:cNvSpPr>
          <p:nvPr/>
        </p:nvSpPr>
        <p:spPr bwMode="auto">
          <a:xfrm>
            <a:off x="954024" y="377952"/>
            <a:ext cx="8458200"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it-IT" dirty="0"/>
              <a:t>1970 Clean Air Act</a:t>
            </a:r>
          </a:p>
          <a:p>
            <a:pPr>
              <a:spcBef>
                <a:spcPct val="50000"/>
              </a:spcBef>
            </a:pPr>
            <a:r>
              <a:rPr lang="en-US" altLang="it-IT" dirty="0"/>
              <a:t>1980 CFC</a:t>
            </a:r>
          </a:p>
          <a:p>
            <a:pPr>
              <a:spcBef>
                <a:spcPct val="50000"/>
              </a:spcBef>
            </a:pPr>
            <a:r>
              <a:rPr lang="en-US" altLang="it-IT" dirty="0"/>
              <a:t>1986 Bhopal (1984) Union Carbide – pesticide production (</a:t>
            </a:r>
            <a:r>
              <a:rPr lang="en-US" altLang="it-IT" dirty="0" err="1"/>
              <a:t>carbaryl</a:t>
            </a:r>
            <a:r>
              <a:rPr lang="en-US" altLang="it-IT" dirty="0"/>
              <a:t>)</a:t>
            </a:r>
          </a:p>
          <a:p>
            <a:pPr>
              <a:spcBef>
                <a:spcPct val="50000"/>
              </a:spcBef>
            </a:pPr>
            <a:endParaRPr lang="en-US" altLang="it-IT" dirty="0"/>
          </a:p>
          <a:p>
            <a:pPr>
              <a:spcBef>
                <a:spcPct val="50000"/>
              </a:spcBef>
              <a:buFontTx/>
              <a:buChar char="•"/>
            </a:pPr>
            <a:r>
              <a:rPr lang="en-US" altLang="it-IT" sz="2000" dirty="0" smtClean="0"/>
              <a:t> Storage </a:t>
            </a:r>
            <a:r>
              <a:rPr lang="en-US" altLang="it-IT" sz="2000" dirty="0"/>
              <a:t>of enormous quantities of reaction intermediates CH</a:t>
            </a:r>
            <a:r>
              <a:rPr lang="en-US" altLang="it-IT" sz="2000" baseline="-25000" dirty="0"/>
              <a:t>3</a:t>
            </a:r>
            <a:r>
              <a:rPr lang="en-US" altLang="it-IT" sz="2000" dirty="0"/>
              <a:t>-N=C=O Methyl </a:t>
            </a:r>
            <a:r>
              <a:rPr lang="en-US" altLang="it-IT" sz="2000" dirty="0" err="1"/>
              <a:t>isocianate</a:t>
            </a:r>
            <a:r>
              <a:rPr lang="en-US" altLang="it-IT" sz="2000" dirty="0"/>
              <a:t>)</a:t>
            </a:r>
          </a:p>
          <a:p>
            <a:pPr>
              <a:spcBef>
                <a:spcPct val="50000"/>
              </a:spcBef>
              <a:buFontTx/>
              <a:buChar char="•"/>
            </a:pPr>
            <a:r>
              <a:rPr lang="en-US" altLang="it-IT" sz="2000" dirty="0" smtClean="0"/>
              <a:t> Cooling </a:t>
            </a:r>
            <a:r>
              <a:rPr lang="en-US" altLang="it-IT" sz="2000" dirty="0"/>
              <a:t>system out of service</a:t>
            </a:r>
          </a:p>
          <a:p>
            <a:pPr>
              <a:spcBef>
                <a:spcPct val="50000"/>
              </a:spcBef>
              <a:buFontTx/>
              <a:buChar char="•"/>
            </a:pPr>
            <a:r>
              <a:rPr lang="en-US" altLang="it-IT" sz="2000" dirty="0" smtClean="0"/>
              <a:t> Security </a:t>
            </a:r>
            <a:r>
              <a:rPr lang="en-US" altLang="it-IT" sz="2000" dirty="0"/>
              <a:t>alarm out of service</a:t>
            </a:r>
          </a:p>
          <a:p>
            <a:pPr>
              <a:spcBef>
                <a:spcPct val="50000"/>
              </a:spcBef>
              <a:buFontTx/>
              <a:buChar char="•"/>
            </a:pPr>
            <a:r>
              <a:rPr lang="en-US" altLang="it-IT" sz="2000" dirty="0" smtClean="0"/>
              <a:t> Water </a:t>
            </a:r>
            <a:r>
              <a:rPr lang="en-US" altLang="it-IT" sz="2000" dirty="0"/>
              <a:t>leakage into the storing tanks</a:t>
            </a:r>
          </a:p>
          <a:p>
            <a:pPr>
              <a:spcBef>
                <a:spcPct val="50000"/>
              </a:spcBef>
              <a:buFontTx/>
              <a:buChar char="•"/>
            </a:pPr>
            <a:r>
              <a:rPr lang="en-US" altLang="it-IT" sz="2000" dirty="0" smtClean="0"/>
              <a:t> </a:t>
            </a:r>
            <a:r>
              <a:rPr lang="en-US" altLang="it-IT" sz="2000" dirty="0" err="1" smtClean="0"/>
              <a:t>Preassure</a:t>
            </a:r>
            <a:r>
              <a:rPr lang="en-US" altLang="it-IT" sz="2000" dirty="0" smtClean="0"/>
              <a:t> </a:t>
            </a:r>
            <a:r>
              <a:rPr lang="en-US" altLang="it-IT" sz="2000" dirty="0"/>
              <a:t>increase in the storing tanks</a:t>
            </a:r>
            <a:endParaRPr lang="en-US" altLang="it-IT" dirty="0"/>
          </a:p>
          <a:p>
            <a:pPr>
              <a:spcBef>
                <a:spcPct val="50000"/>
              </a:spcBef>
            </a:pPr>
            <a:endParaRPr lang="en-US" altLang="it-IT" dirty="0" smtClean="0">
              <a:solidFill>
                <a:srgbClr val="FF3300"/>
              </a:solidFill>
            </a:endParaRPr>
          </a:p>
          <a:p>
            <a:pPr>
              <a:spcBef>
                <a:spcPct val="50000"/>
              </a:spcBef>
            </a:pPr>
            <a:r>
              <a:rPr lang="en-US" altLang="it-IT" dirty="0" smtClean="0">
                <a:solidFill>
                  <a:srgbClr val="FF3300"/>
                </a:solidFill>
              </a:rPr>
              <a:t>Emergency </a:t>
            </a:r>
            <a:r>
              <a:rPr lang="en-US" altLang="it-IT" dirty="0">
                <a:solidFill>
                  <a:srgbClr val="FF3300"/>
                </a:solidFill>
              </a:rPr>
              <a:t>Planning and Community Right-to-Know Act</a:t>
            </a:r>
          </a:p>
          <a:p>
            <a:pPr>
              <a:spcBef>
                <a:spcPct val="50000"/>
              </a:spcBef>
            </a:pPr>
            <a:endParaRPr lang="en-US" altLang="it-IT" dirty="0">
              <a:solidFill>
                <a:srgbClr val="FF3300"/>
              </a:solidFill>
            </a:endParaRPr>
          </a:p>
        </p:txBody>
      </p:sp>
    </p:spTree>
    <p:extLst>
      <p:ext uri="{BB962C8B-B14F-4D97-AF65-F5344CB8AC3E}">
        <p14:creationId xmlns:p14="http://schemas.microsoft.com/office/powerpoint/2010/main" val="2179205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p:txBody>
          <a:bodyPr>
            <a:normAutofit/>
          </a:bodyPr>
          <a:lstStyle/>
          <a:p>
            <a:r>
              <a:rPr lang="en-US" sz="3600" dirty="0" smtClean="0"/>
              <a:t>What Rights Do You Have ?</a:t>
            </a:r>
          </a:p>
        </p:txBody>
      </p:sp>
      <p:sp>
        <p:nvSpPr>
          <p:cNvPr id="12291" name="Content Placeholder 1"/>
          <p:cNvSpPr>
            <a:spLocks noGrp="1"/>
          </p:cNvSpPr>
          <p:nvPr>
            <p:ph idx="1"/>
          </p:nvPr>
        </p:nvSpPr>
        <p:spPr/>
        <p:txBody>
          <a:bodyPr/>
          <a:lstStyle/>
          <a:p>
            <a:pPr marL="0" indent="6350" eaLnBrk="1" hangingPunct="1">
              <a:buNone/>
            </a:pPr>
            <a:r>
              <a:rPr lang="en-US" sz="2800" dirty="0" smtClean="0"/>
              <a:t>You have the right to:</a:t>
            </a:r>
            <a:endParaRPr lang="en-US" dirty="0" smtClean="0"/>
          </a:p>
          <a:p>
            <a:pPr lvl="1" eaLnBrk="1" hangingPunct="1"/>
            <a:r>
              <a:rPr lang="en-US" sz="2200" dirty="0" smtClean="0"/>
              <a:t>A safe and healthful workplace </a:t>
            </a:r>
            <a:endParaRPr lang="en-US" sz="2200" b="1" dirty="0" smtClean="0"/>
          </a:p>
          <a:p>
            <a:pPr lvl="1" eaLnBrk="1" hangingPunct="1"/>
            <a:r>
              <a:rPr lang="en-US" sz="2200" dirty="0" smtClean="0"/>
              <a:t>Know about hazardous chemicals</a:t>
            </a:r>
          </a:p>
          <a:p>
            <a:pPr lvl="1" eaLnBrk="1" hangingPunct="1"/>
            <a:r>
              <a:rPr lang="en-US" sz="2200" dirty="0" smtClean="0"/>
              <a:t>Information about injuries and illnesses in your workplace </a:t>
            </a:r>
            <a:endParaRPr lang="en-US" sz="2200" b="1" dirty="0" smtClean="0"/>
          </a:p>
          <a:p>
            <a:pPr lvl="1" eaLnBrk="1" hangingPunct="1"/>
            <a:r>
              <a:rPr lang="en-US" sz="2200" dirty="0" smtClean="0"/>
              <a:t>Complain or request hazard correction from employer </a:t>
            </a:r>
            <a:endParaRPr lang="en-US" sz="2200" b="1" dirty="0" smtClean="0"/>
          </a:p>
          <a:p>
            <a:pPr lvl="1" eaLnBrk="1" hangingPunct="1"/>
            <a:r>
              <a:rPr lang="en-US" sz="2200" dirty="0" smtClean="0"/>
              <a:t>Training</a:t>
            </a:r>
            <a:endParaRPr lang="en-US" sz="2200" b="1" dirty="0" smtClean="0"/>
          </a:p>
          <a:p>
            <a:pPr lvl="1" eaLnBrk="1" hangingPunct="1"/>
            <a:r>
              <a:rPr lang="en-US" sz="2200" dirty="0" smtClean="0"/>
              <a:t>Hazard exposure and medical records</a:t>
            </a:r>
            <a:endParaRPr lang="en-US" sz="2200" b="1" dirty="0" smtClean="0"/>
          </a:p>
          <a:p>
            <a:pPr lvl="1" eaLnBrk="1" hangingPunct="1"/>
            <a:r>
              <a:rPr lang="en-US" sz="2200" dirty="0" smtClean="0"/>
              <a:t>File a complaint </a:t>
            </a:r>
            <a:endParaRPr lang="en-US" sz="2200" b="1" dirty="0" smtClean="0"/>
          </a:p>
          <a:p>
            <a:pPr lvl="1" eaLnBrk="1" hangingPunct="1"/>
            <a:r>
              <a:rPr lang="en-US" sz="2200" dirty="0" smtClean="0"/>
              <a:t>Be free from retaliation for exercising safety and health rights</a:t>
            </a:r>
          </a:p>
        </p:txBody>
      </p:sp>
    </p:spTree>
    <p:extLst>
      <p:ext uri="{BB962C8B-B14F-4D97-AF65-F5344CB8AC3E}">
        <p14:creationId xmlns:p14="http://schemas.microsoft.com/office/powerpoint/2010/main" val="138772172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Your Right to Know about Hazardous Chemicals</a:t>
            </a:r>
            <a:endParaRPr lang="en-US" dirty="0"/>
          </a:p>
        </p:txBody>
      </p:sp>
      <p:sp>
        <p:nvSpPr>
          <p:cNvPr id="5" name="Content Placeholder 1"/>
          <p:cNvSpPr txBox="1">
            <a:spLocks/>
          </p:cNvSpPr>
          <p:nvPr/>
        </p:nvSpPr>
        <p:spPr bwMode="auto">
          <a:xfrm>
            <a:off x="723900" y="1614488"/>
            <a:ext cx="8229600" cy="1490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00000"/>
              </a:lnSpc>
              <a:spcBef>
                <a:spcPts val="600"/>
              </a:spcBef>
              <a:spcAft>
                <a:spcPct val="0"/>
              </a:spcAft>
              <a:buClr>
                <a:schemeClr val="accent1"/>
              </a:buClr>
              <a:buSzPct val="80000"/>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Employers must have a written, complete hazard communication program that includes information on:</a:t>
            </a:r>
          </a:p>
        </p:txBody>
      </p:sp>
      <p:pic>
        <p:nvPicPr>
          <p:cNvPr id="6" name="Picture 8" descr="Q:\Vertex\TASK ORDER #20\IntroToOSHA-working\Rev_03.10.10\Possible photos\msds.jpg"/>
          <p:cNvPicPr>
            <a:picLocks noChangeAspect="1" noChangeArrowheads="1"/>
          </p:cNvPicPr>
          <p:nvPr/>
        </p:nvPicPr>
        <p:blipFill>
          <a:blip r:embed="rId3" cstate="print"/>
          <a:srcRect/>
          <a:stretch>
            <a:fillRect/>
          </a:stretch>
        </p:blipFill>
        <p:spPr bwMode="auto">
          <a:xfrm>
            <a:off x="6672263" y="3257550"/>
            <a:ext cx="1709737" cy="2266950"/>
          </a:xfrm>
          <a:prstGeom prst="rect">
            <a:avLst/>
          </a:prstGeom>
          <a:noFill/>
          <a:ln w="9525">
            <a:noFill/>
            <a:miter lim="800000"/>
            <a:headEnd/>
            <a:tailEnd/>
          </a:ln>
        </p:spPr>
      </p:pic>
      <p:sp>
        <p:nvSpPr>
          <p:cNvPr id="7" name="Text Box 9"/>
          <p:cNvSpPr txBox="1">
            <a:spLocks noChangeArrowheads="1"/>
          </p:cNvSpPr>
          <p:nvPr/>
        </p:nvSpPr>
        <p:spPr bwMode="auto">
          <a:xfrm>
            <a:off x="841828" y="3184525"/>
            <a:ext cx="5558971" cy="2708434"/>
          </a:xfrm>
          <a:prstGeom prst="rect">
            <a:avLst/>
          </a:prstGeom>
          <a:noFill/>
          <a:ln w="9525">
            <a:noFill/>
            <a:miter lim="800000"/>
            <a:headEnd/>
            <a:tailEnd/>
          </a:ln>
        </p:spPr>
        <p:txBody>
          <a:bodyPr wrap="square">
            <a:spAutoFit/>
          </a:bodyPr>
          <a:lstStyle/>
          <a:p>
            <a:pPr marL="365125" lvl="1" indent="-282575">
              <a:lnSpc>
                <a:spcPct val="80000"/>
              </a:lnSpc>
              <a:spcBef>
                <a:spcPts val="600"/>
              </a:spcBef>
              <a:buClr>
                <a:schemeClr val="accent1"/>
              </a:buClr>
              <a:buSzPct val="80000"/>
              <a:buFont typeface="Wingdings 2" pitchFamily="18" charset="2"/>
              <a:buChar char=""/>
            </a:pPr>
            <a:r>
              <a:rPr lang="en-US" sz="2000" dirty="0">
                <a:latin typeface="+mn-lt"/>
              </a:rPr>
              <a:t>Container labeling,</a:t>
            </a:r>
          </a:p>
          <a:p>
            <a:pPr marL="365125" lvl="1" indent="-282575">
              <a:lnSpc>
                <a:spcPct val="80000"/>
              </a:lnSpc>
              <a:spcBef>
                <a:spcPts val="600"/>
              </a:spcBef>
              <a:buClr>
                <a:schemeClr val="accent1"/>
              </a:buClr>
              <a:buSzPct val="80000"/>
              <a:buFont typeface="Wingdings 2" pitchFamily="18" charset="2"/>
              <a:buChar char=""/>
            </a:pPr>
            <a:r>
              <a:rPr lang="en-US" sz="2000" dirty="0">
                <a:latin typeface="+mn-lt"/>
              </a:rPr>
              <a:t>Material Safety Data Sheets (MSDSs), and</a:t>
            </a:r>
          </a:p>
          <a:p>
            <a:pPr marL="365125" lvl="1" indent="-282575">
              <a:lnSpc>
                <a:spcPct val="80000"/>
              </a:lnSpc>
              <a:spcBef>
                <a:spcPts val="600"/>
              </a:spcBef>
              <a:buClr>
                <a:schemeClr val="accent1"/>
              </a:buClr>
              <a:buSzPct val="80000"/>
              <a:buFont typeface="Wingdings 2" pitchFamily="18" charset="2"/>
              <a:buChar char=""/>
            </a:pPr>
            <a:r>
              <a:rPr lang="en-US" sz="2000" dirty="0">
                <a:latin typeface="+mn-lt"/>
              </a:rPr>
              <a:t>Worker training. </a:t>
            </a:r>
            <a:r>
              <a:rPr lang="en-US" sz="2000" dirty="0" smtClean="0">
                <a:latin typeface="+mn-lt"/>
              </a:rPr>
              <a:t/>
            </a:r>
            <a:br>
              <a:rPr lang="en-US" sz="2000" dirty="0" smtClean="0">
                <a:latin typeface="+mn-lt"/>
              </a:rPr>
            </a:br>
            <a:r>
              <a:rPr lang="en-US" sz="2000" dirty="0" smtClean="0">
                <a:latin typeface="+mn-lt"/>
              </a:rPr>
              <a:t>The </a:t>
            </a:r>
            <a:r>
              <a:rPr lang="en-US" sz="2000" dirty="0">
                <a:latin typeface="+mn-lt"/>
              </a:rPr>
              <a:t>training must include the physical and health hazards of the chemicals and how workers can protect themselves; including specific procedures the employer has implemented to protect workers, such as work practices, emergency procedures, and personal protective equipment.</a:t>
            </a:r>
          </a:p>
        </p:txBody>
      </p:sp>
    </p:spTree>
    <p:extLst>
      <p:ext uri="{BB962C8B-B14F-4D97-AF65-F5344CB8AC3E}">
        <p14:creationId xmlns:p14="http://schemas.microsoft.com/office/powerpoint/2010/main" val="1924519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Container Labels</a:t>
            </a:r>
            <a:endParaRPr lang="en-US" dirty="0"/>
          </a:p>
        </p:txBody>
      </p:sp>
      <p:sp>
        <p:nvSpPr>
          <p:cNvPr id="3" name="Content Placeholder 2"/>
          <p:cNvSpPr>
            <a:spLocks noGrp="1"/>
          </p:cNvSpPr>
          <p:nvPr>
            <p:ph idx="1"/>
          </p:nvPr>
        </p:nvSpPr>
        <p:spPr>
          <a:xfrm>
            <a:off x="658906" y="1447800"/>
            <a:ext cx="8008844" cy="2583873"/>
          </a:xfrm>
        </p:spPr>
        <p:txBody>
          <a:bodyPr>
            <a:normAutofit fontScale="92500" lnSpcReduction="20000"/>
          </a:bodyPr>
          <a:lstStyle/>
          <a:p>
            <a:r>
              <a:rPr lang="en-US" dirty="0" smtClean="0"/>
              <a:t>Containers should indicate that the contents contain nanomaterials</a:t>
            </a:r>
          </a:p>
          <a:p>
            <a:r>
              <a:rPr lang="en-US" dirty="0" smtClean="0"/>
              <a:t>There is no unified standard for nanomaterial container labels </a:t>
            </a:r>
          </a:p>
          <a:p>
            <a:r>
              <a:rPr lang="en-US" dirty="0" smtClean="0"/>
              <a:t>A simple label can alert others to the presence of a substance of known or uncertain toxicity.</a:t>
            </a:r>
            <a:endParaRPr lang="en-US" dirty="0"/>
          </a:p>
        </p:txBody>
      </p:sp>
      <p:pic>
        <p:nvPicPr>
          <p:cNvPr id="53250" name="Picture 2"/>
          <p:cNvPicPr>
            <a:picLocks noChangeAspect="1" noChangeArrowheads="1"/>
          </p:cNvPicPr>
          <p:nvPr/>
        </p:nvPicPr>
        <p:blipFill>
          <a:blip r:embed="rId3" cstate="print"/>
          <a:srcRect/>
          <a:stretch>
            <a:fillRect/>
          </a:stretch>
        </p:blipFill>
        <p:spPr bwMode="auto">
          <a:xfrm>
            <a:off x="2190751" y="4414631"/>
            <a:ext cx="5181600" cy="2067338"/>
          </a:xfrm>
          <a:prstGeom prst="rect">
            <a:avLst/>
          </a:prstGeom>
          <a:noFill/>
          <a:ln w="9525">
            <a:noFill/>
            <a:miter lim="800000"/>
            <a:headEnd/>
            <a:tailEnd/>
          </a:ln>
        </p:spPr>
      </p:pic>
    </p:spTree>
    <p:extLst>
      <p:ext uri="{BB962C8B-B14F-4D97-AF65-F5344CB8AC3E}">
        <p14:creationId xmlns:p14="http://schemas.microsoft.com/office/powerpoint/2010/main" val="3720361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normAutofit/>
          </a:bodyPr>
          <a:lstStyle/>
          <a:p>
            <a:r>
              <a:rPr lang="en-US" sz="4000" dirty="0" smtClean="0"/>
              <a:t>Substances EPA Recognizes as Distinct</a:t>
            </a:r>
            <a:endParaRPr lang="en-US" sz="4000" dirty="0"/>
          </a:p>
        </p:txBody>
      </p:sp>
      <p:graphicFrame>
        <p:nvGraphicFramePr>
          <p:cNvPr id="1029" name="Object 5"/>
          <p:cNvGraphicFramePr>
            <a:graphicFrameLocks noChangeAspect="1"/>
          </p:cNvGraphicFramePr>
          <p:nvPr/>
        </p:nvGraphicFramePr>
        <p:xfrm>
          <a:off x="860185" y="1600209"/>
          <a:ext cx="7848600" cy="5018942"/>
        </p:xfrm>
        <a:graphic>
          <a:graphicData uri="http://schemas.openxmlformats.org/presentationml/2006/ole">
            <mc:AlternateContent xmlns:mc="http://schemas.openxmlformats.org/markup-compatibility/2006">
              <mc:Choice xmlns:v="urn:schemas-microsoft-com:vml" Requires="v">
                <p:oleObj spid="_x0000_s2065" name="Document" r:id="rId4" imgW="6884691" imgH="4709062" progId="Word.Document.12">
                  <p:embed/>
                </p:oleObj>
              </mc:Choice>
              <mc:Fallback>
                <p:oleObj name="Document" r:id="rId4" imgW="6884691" imgH="4709062" progId="Word.Document.12">
                  <p:embed/>
                  <p:pic>
                    <p:nvPicPr>
                      <p:cNvPr id="102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185" y="1600209"/>
                        <a:ext cx="7848600" cy="5018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3" descr="nanotube5.jpg"/>
          <p:cNvPicPr>
            <a:picLocks noChangeAspect="1"/>
          </p:cNvPicPr>
          <p:nvPr/>
        </p:nvPicPr>
        <p:blipFill>
          <a:blip r:embed="rId6" cstate="print"/>
          <a:srcRect l="18062" t="28401" r="59928" b="30826"/>
          <a:stretch>
            <a:fillRect/>
          </a:stretch>
        </p:blipFill>
        <p:spPr>
          <a:xfrm rot="3516272">
            <a:off x="1863173" y="4507443"/>
            <a:ext cx="746047" cy="1900324"/>
          </a:xfrm>
          <a:prstGeom prst="rect">
            <a:avLst/>
          </a:prstGeom>
        </p:spPr>
      </p:pic>
    </p:spTree>
    <p:extLst>
      <p:ext uri="{BB962C8B-B14F-4D97-AF65-F5344CB8AC3E}">
        <p14:creationId xmlns:p14="http://schemas.microsoft.com/office/powerpoint/2010/main" val="375755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20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Pesticidal Device or Pesticide? </a:t>
            </a:r>
            <a:endParaRPr lang="en-US" dirty="0"/>
          </a:p>
        </p:txBody>
      </p:sp>
      <p:pic>
        <p:nvPicPr>
          <p:cNvPr id="4" name="Picture 3" descr="Samsung Baby.bmp"/>
          <p:cNvPicPr>
            <a:picLocks noChangeAspect="1"/>
          </p:cNvPicPr>
          <p:nvPr/>
        </p:nvPicPr>
        <p:blipFill>
          <a:blip r:embed="rId3" cstate="print"/>
          <a:stretch>
            <a:fillRect/>
          </a:stretch>
        </p:blipFill>
        <p:spPr>
          <a:xfrm>
            <a:off x="4471987" y="1595437"/>
            <a:ext cx="4352925" cy="3362325"/>
          </a:xfrm>
          <a:prstGeom prst="rect">
            <a:avLst/>
          </a:prstGeom>
        </p:spPr>
      </p:pic>
      <p:pic>
        <p:nvPicPr>
          <p:cNvPr id="5" name="Picture 4" descr="samsung washer.emf"/>
          <p:cNvPicPr>
            <a:picLocks noChangeAspect="1"/>
          </p:cNvPicPr>
          <p:nvPr/>
        </p:nvPicPr>
        <p:blipFill>
          <a:blip r:embed="rId4" cstate="print"/>
          <a:stretch>
            <a:fillRect/>
          </a:stretch>
        </p:blipFill>
        <p:spPr>
          <a:xfrm>
            <a:off x="1112770" y="1662956"/>
            <a:ext cx="2135435" cy="3194794"/>
          </a:xfrm>
          <a:prstGeom prst="rect">
            <a:avLst/>
          </a:prstGeom>
        </p:spPr>
      </p:pic>
    </p:spTree>
    <p:extLst>
      <p:ext uri="{BB962C8B-B14F-4D97-AF65-F5344CB8AC3E}">
        <p14:creationId xmlns:p14="http://schemas.microsoft.com/office/powerpoint/2010/main" val="41467817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SHA_Training">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ailored">
      <a:fillStyleLst>
        <a:gradFill rotWithShape="1">
          <a:gsLst>
            <a:gs pos="0">
              <a:schemeClr val="phClr">
                <a:tint val="90000"/>
                <a:satMod val="125000"/>
              </a:schemeClr>
            </a:gs>
            <a:gs pos="100000">
              <a:schemeClr val="phClr">
                <a:shade val="80000"/>
                <a:satMod val="115000"/>
              </a:schemeClr>
            </a:gs>
          </a:gsLst>
          <a:lin ang="5400000" scaled="0"/>
        </a:gradFill>
        <a:gradFill rotWithShape="1">
          <a:gsLst>
            <a:gs pos="0">
              <a:schemeClr val="phClr">
                <a:tint val="85000"/>
                <a:satMod val="150000"/>
              </a:schemeClr>
            </a:gs>
            <a:gs pos="35000">
              <a:schemeClr val="phClr">
                <a:tint val="65000"/>
                <a:satMod val="175000"/>
              </a:schemeClr>
            </a:gs>
            <a:gs pos="100000">
              <a:schemeClr val="phClr">
                <a:tint val="55000"/>
                <a:satMod val="200000"/>
              </a:schemeClr>
            </a:gs>
            <a:gs pos="100000">
              <a:schemeClr val="phClr">
                <a:tint val="50000"/>
                <a:satMod val="225000"/>
              </a:schemeClr>
            </a:gs>
          </a:gsLst>
          <a:path path="circle">
            <a:fillToRect l="100000" t="100000" r="100000" b="100000"/>
          </a:path>
        </a:gradFill>
        <a:blipFill rotWithShape="1">
          <a:blip xmlns:r="http://schemas.openxmlformats.org/officeDocument/2006/relationships" r:embed="rId1">
            <a:duotone>
              <a:schemeClr val="phClr">
                <a:shade val="78000"/>
                <a:satMod val="115000"/>
              </a:schemeClr>
              <a:schemeClr val="phClr">
                <a:tint val="84000"/>
                <a:satMod val="135000"/>
              </a:schemeClr>
            </a:duotone>
          </a:blip>
          <a:tile tx="0" ty="0" sx="100000" sy="100000" flip="none" algn="tl"/>
        </a:blipFill>
      </a:fillStyleLst>
      <a:lnStyleLst>
        <a:ln w="6350" cap="flat" cmpd="sng" algn="ctr">
          <a:solidFill>
            <a:schemeClr val="phClr">
              <a:shade val="95000"/>
              <a:alpha val="90000"/>
              <a:satMod val="115000"/>
            </a:schemeClr>
          </a:solidFill>
          <a:prstDash val="solid"/>
        </a:ln>
        <a:ln w="12700" cap="flat" cmpd="sng" algn="ctr">
          <a:solidFill>
            <a:schemeClr val="phClr">
              <a:shade val="95000"/>
              <a:alpha val="90000"/>
              <a:satMod val="115000"/>
            </a:schemeClr>
          </a:solidFill>
          <a:prstDash val="solid"/>
        </a:ln>
        <a:ln w="19050" cap="flat" cmpd="sng" algn="ctr">
          <a:solidFill>
            <a:schemeClr val="phClr">
              <a:shade val="95000"/>
              <a:alpha val="90000"/>
              <a:satMod val="115000"/>
            </a:schemeClr>
          </a:solidFill>
          <a:prstDash val="solid"/>
        </a:ln>
      </a:lnStyleLst>
      <a:effectStyleLst>
        <a:effectStyle>
          <a:effectLst>
            <a:softEdge rad="25400"/>
          </a:effectLst>
        </a:effectStyle>
        <a:effectStyle>
          <a:effectLst>
            <a:innerShdw blurRad="76200" dist="12700" dir="13500000">
              <a:srgbClr val="FFFFFF">
                <a:alpha val="60000"/>
              </a:srgbClr>
            </a:innerShdw>
          </a:effectLst>
          <a:scene3d>
            <a:camera prst="orthographicFront">
              <a:rot lat="0" lon="0" rev="0"/>
            </a:camera>
            <a:lightRig rig="balanced" dir="tl">
              <a:rot lat="0" lon="0" rev="3600000"/>
            </a:lightRig>
          </a:scene3d>
          <a:sp3d>
            <a:bevelT w="12700" h="25400" prst="softRound"/>
          </a:sp3d>
        </a:effectStyle>
        <a:effectStyle>
          <a:effectLst>
            <a:outerShdw blurRad="38100" dist="25400" dir="5400000" sx="102000" sy="102000" rotWithShape="0">
              <a:srgbClr val="808080">
                <a:alpha val="75000"/>
              </a:srgbClr>
            </a:outerShdw>
          </a:effectLst>
          <a:scene3d>
            <a:camera prst="orthographicFront">
              <a:rot lat="0" lon="0" rev="0"/>
            </a:camera>
            <a:lightRig rig="twoPt" dir="l">
              <a:rot lat="0" lon="0" rev="4200000"/>
            </a:lightRig>
          </a:scene3d>
          <a:sp3d prstMaterial="softmetal">
            <a:bevelT w="12700" h="50800" prst="softRound"/>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2">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3C36621-6C65-4A61-A938-FD74A2B05B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2824</Words>
  <Application>Microsoft Office PowerPoint</Application>
  <PresentationFormat>Presentazione su schermo (4:3)</PresentationFormat>
  <Paragraphs>355</Paragraphs>
  <Slides>33</Slides>
  <Notes>23</Notes>
  <HiddenSlides>1</HiddenSlides>
  <MMClips>0</MMClips>
  <ScaleCrop>false</ScaleCrop>
  <HeadingPairs>
    <vt:vector size="8" baseType="variant">
      <vt:variant>
        <vt:lpstr>Caratteri utilizzati</vt:lpstr>
      </vt:variant>
      <vt:variant>
        <vt:i4>14</vt:i4>
      </vt:variant>
      <vt:variant>
        <vt:lpstr>Tema</vt:lpstr>
      </vt:variant>
      <vt:variant>
        <vt:i4>1</vt:i4>
      </vt:variant>
      <vt:variant>
        <vt:lpstr>Server OLE incorporati</vt:lpstr>
      </vt:variant>
      <vt:variant>
        <vt:i4>2</vt:i4>
      </vt:variant>
      <vt:variant>
        <vt:lpstr>Titoli diapositive</vt:lpstr>
      </vt:variant>
      <vt:variant>
        <vt:i4>33</vt:i4>
      </vt:variant>
    </vt:vector>
  </HeadingPairs>
  <TitlesOfParts>
    <vt:vector size="50" baseType="lpstr">
      <vt:lpstr>ＭＳ Ｐゴシック</vt:lpstr>
      <vt:lpstr>Arial</vt:lpstr>
      <vt:lpstr>Calibri</vt:lpstr>
      <vt:lpstr>Gill Sans MT</vt:lpstr>
      <vt:lpstr>Helvetica</vt:lpstr>
      <vt:lpstr>HGｺﾞｼｯｸE</vt:lpstr>
      <vt:lpstr>Monotype Sorts</vt:lpstr>
      <vt:lpstr>Tahoma</vt:lpstr>
      <vt:lpstr>Times</vt:lpstr>
      <vt:lpstr>Times New Roman</vt:lpstr>
      <vt:lpstr>Verdana</vt:lpstr>
      <vt:lpstr>Wingdings</vt:lpstr>
      <vt:lpstr>Wingdings 2</vt:lpstr>
      <vt:lpstr>ヒラギノ角ゴ Pro W6</vt:lpstr>
      <vt:lpstr>OSHA_Training</vt:lpstr>
      <vt:lpstr>Document</vt:lpstr>
      <vt:lpstr>Micrografx Windows Draw 6.0 Drawing</vt:lpstr>
      <vt:lpstr>Presentazione standard di PowerPoint</vt:lpstr>
      <vt:lpstr>History</vt:lpstr>
      <vt:lpstr>Presentazione standard di PowerPoint</vt:lpstr>
      <vt:lpstr>Presentazione standard di PowerPoint</vt:lpstr>
      <vt:lpstr>What Rights Do You Have ?</vt:lpstr>
      <vt:lpstr>Your Right to Know about Hazardous Chemicals</vt:lpstr>
      <vt:lpstr>Container Labels</vt:lpstr>
      <vt:lpstr>Substances EPA Recognizes as Distinct</vt:lpstr>
      <vt:lpstr>Pesticidal Device or Pesticide? </vt:lpstr>
      <vt:lpstr>Other EPA Actions on NanoSilver</vt:lpstr>
      <vt:lpstr>REACH</vt:lpstr>
      <vt:lpstr> What is risk?</vt:lpstr>
      <vt:lpstr>Presentazione standard di PowerPoint</vt:lpstr>
      <vt:lpstr>Presentazione standard di PowerPoint</vt:lpstr>
      <vt:lpstr>Presentazione standard di PowerPoint</vt:lpstr>
      <vt:lpstr>Presentazione standard di PowerPoint</vt:lpstr>
      <vt:lpstr>Risk Due to a Hazardous Substance   Risk = f(Hazard, Exposure) </vt:lpstr>
      <vt:lpstr>Presentazione standard di PowerPoint</vt:lpstr>
      <vt:lpstr>Presentazione standard di PowerPoint</vt:lpstr>
      <vt:lpstr>Risk is a function of</vt:lpstr>
      <vt:lpstr>Presentazione standard di PowerPoint</vt:lpstr>
      <vt:lpstr> NanoRisk Framework</vt:lpstr>
      <vt:lpstr>The entire life cycle needs to be considered</vt:lpstr>
      <vt:lpstr>Control banding is a qualitative administrative approach that defines risks and sets controls</vt:lpstr>
      <vt:lpstr>Control Banding has been used for years in the pharmaceutical industry</vt:lpstr>
      <vt:lpstr>Lawrence Livermore developed a Control Banding Nanotool (Sam Paik, LLNL)</vt:lpstr>
      <vt:lpstr>The Nanotool sets Severity Factors</vt:lpstr>
      <vt:lpstr>Factors for the parent material get 30% of severity score</vt:lpstr>
      <vt:lpstr>Nanotool uses probability factors, too</vt:lpstr>
      <vt:lpstr>Nanotool results were comparable to judgment of professionals</vt:lpstr>
      <vt:lpstr>CB Nanotool as LLNL Policy </vt:lpstr>
      <vt:lpstr>Example SDS: NanoWax</vt:lpstr>
      <vt:lpstr>NanoWax SDS Section 8: Exposure Controls/PPE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Custom template for OSHA Susan Harwood training materials</dc:description>
  <cp:lastModifiedBy/>
  <cp:revision>1</cp:revision>
  <dcterms:created xsi:type="dcterms:W3CDTF">2010-11-23T17:01:55Z</dcterms:created>
  <dcterms:modified xsi:type="dcterms:W3CDTF">2021-05-25T07:20:40Z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TC101671289990</vt:lpwstr>
  </property>
</Properties>
</file>